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8"/>
  </p:notesMasterIdLst>
  <p:sldIdLst>
    <p:sldId id="257" r:id="rId3"/>
    <p:sldId id="889" r:id="rId4"/>
    <p:sldId id="256" r:id="rId5"/>
    <p:sldId id="896" r:id="rId6"/>
    <p:sldId id="897" r:id="rId7"/>
    <p:sldId id="898" r:id="rId8"/>
    <p:sldId id="899" r:id="rId9"/>
    <p:sldId id="900" r:id="rId10"/>
    <p:sldId id="901" r:id="rId11"/>
    <p:sldId id="263" r:id="rId12"/>
    <p:sldId id="902" r:id="rId13"/>
    <p:sldId id="903" r:id="rId14"/>
    <p:sldId id="266" r:id="rId15"/>
    <p:sldId id="904" r:id="rId16"/>
    <p:sldId id="905" r:id="rId17"/>
    <p:sldId id="906" r:id="rId18"/>
    <p:sldId id="907" r:id="rId19"/>
    <p:sldId id="908" r:id="rId20"/>
    <p:sldId id="909" r:id="rId21"/>
    <p:sldId id="910" r:id="rId22"/>
    <p:sldId id="911" r:id="rId23"/>
    <p:sldId id="912" r:id="rId24"/>
    <p:sldId id="913" r:id="rId25"/>
    <p:sldId id="914" r:id="rId26"/>
    <p:sldId id="915" r:id="rId27"/>
    <p:sldId id="916" r:id="rId28"/>
    <p:sldId id="917" r:id="rId29"/>
    <p:sldId id="918" r:id="rId30"/>
    <p:sldId id="919" r:id="rId31"/>
    <p:sldId id="920" r:id="rId32"/>
    <p:sldId id="921" r:id="rId33"/>
    <p:sldId id="922" r:id="rId34"/>
    <p:sldId id="923" r:id="rId35"/>
    <p:sldId id="924" r:id="rId36"/>
    <p:sldId id="925" r:id="rId37"/>
    <p:sldId id="926" r:id="rId38"/>
    <p:sldId id="927" r:id="rId39"/>
    <p:sldId id="928" r:id="rId40"/>
    <p:sldId id="929" r:id="rId41"/>
    <p:sldId id="930" r:id="rId42"/>
    <p:sldId id="931" r:id="rId43"/>
    <p:sldId id="932" r:id="rId44"/>
    <p:sldId id="933" r:id="rId45"/>
    <p:sldId id="934" r:id="rId46"/>
    <p:sldId id="935" r:id="rId47"/>
    <p:sldId id="936" r:id="rId48"/>
    <p:sldId id="300" r:id="rId49"/>
    <p:sldId id="301" r:id="rId50"/>
    <p:sldId id="302" r:id="rId51"/>
    <p:sldId id="303" r:id="rId52"/>
    <p:sldId id="304" r:id="rId53"/>
    <p:sldId id="305" r:id="rId54"/>
    <p:sldId id="306"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939" r:id="rId110"/>
    <p:sldId id="363" r:id="rId111"/>
    <p:sldId id="364" r:id="rId112"/>
    <p:sldId id="365" r:id="rId113"/>
    <p:sldId id="366" r:id="rId114"/>
    <p:sldId id="367" r:id="rId115"/>
    <p:sldId id="368" r:id="rId116"/>
    <p:sldId id="369" r:id="rId117"/>
    <p:sldId id="370" r:id="rId118"/>
    <p:sldId id="371" r:id="rId119"/>
    <p:sldId id="372" r:id="rId120"/>
    <p:sldId id="373" r:id="rId121"/>
    <p:sldId id="374" r:id="rId122"/>
    <p:sldId id="375" r:id="rId123"/>
    <p:sldId id="376" r:id="rId124"/>
    <p:sldId id="377" r:id="rId125"/>
    <p:sldId id="378" r:id="rId126"/>
    <p:sldId id="379" r:id="rId127"/>
    <p:sldId id="380" r:id="rId128"/>
    <p:sldId id="381" r:id="rId129"/>
    <p:sldId id="382" r:id="rId130"/>
    <p:sldId id="383" r:id="rId131"/>
    <p:sldId id="384" r:id="rId132"/>
    <p:sldId id="385" r:id="rId133"/>
    <p:sldId id="386" r:id="rId134"/>
    <p:sldId id="387" r:id="rId135"/>
    <p:sldId id="388" r:id="rId136"/>
    <p:sldId id="940" r:id="rId137"/>
  </p:sldIdLst>
  <p:sldSz cx="12192000" cy="6858000"/>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84"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4FFDA"/>
    <a:srgbClr val="57B8A1"/>
    <a:srgbClr val="B9E7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5" autoAdjust="0"/>
    <p:restoredTop sz="88601" autoAdjust="0"/>
  </p:normalViewPr>
  <p:slideViewPr>
    <p:cSldViewPr>
      <p:cViewPr varScale="1">
        <p:scale>
          <a:sx n="81" d="100"/>
          <a:sy n="81" d="100"/>
        </p:scale>
        <p:origin x="90" y="228"/>
      </p:cViewPr>
      <p:guideLst>
        <p:guide pos="5760"/>
        <p:guide pos="384"/>
        <p:guide orient="horz"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notesMaster" Target="notesMasters/notes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fontAlgn="auto">
              <a:spcBef>
                <a:spcPts val="0"/>
              </a:spcBef>
              <a:spcAft>
                <a:spcPts val="0"/>
              </a:spcAft>
              <a:defRPr sz="1200">
                <a:latin typeface="+mn-lt"/>
              </a:defRPr>
            </a:lvl1pPr>
          </a:lstStyle>
          <a:p>
            <a:pPr>
              <a:defRPr/>
            </a:pPr>
            <a:fld id="{F26379A4-E3D8-4BFF-B335-84A42BDB90BB}" type="datetimeFigureOut">
              <a:rPr lang="en-US"/>
              <a:pPr>
                <a:defRPr/>
              </a:pPr>
              <a:t>3/27/2023</a:t>
            </a:fld>
            <a:endParaRPr lang="en-US"/>
          </a:p>
        </p:txBody>
      </p:sp>
      <p:sp>
        <p:nvSpPr>
          <p:cNvPr id="4" name="Slide Image Placeholder 3"/>
          <p:cNvSpPr>
            <a:spLocks noGrp="1" noRot="1" noChangeAspect="1"/>
          </p:cNvSpPr>
          <p:nvPr>
            <p:ph type="sldImg" idx="2"/>
          </p:nvPr>
        </p:nvSpPr>
        <p:spPr>
          <a:xfrm>
            <a:off x="425450" y="692150"/>
            <a:ext cx="6159500" cy="3463925"/>
          </a:xfrm>
          <a:prstGeom prst="rect">
            <a:avLst/>
          </a:prstGeom>
          <a:noFill/>
          <a:ln w="12700">
            <a:solidFill>
              <a:prstClr val="black"/>
            </a:solidFill>
          </a:ln>
        </p:spPr>
        <p:txBody>
          <a:bodyPr vert="horz" lIns="92830" tIns="46415" rIns="92830" bIns="46415" rtlCol="0" anchor="ctr"/>
          <a:lstStyle/>
          <a:p>
            <a:pPr lvl="0"/>
            <a:endParaRPr lang="en-US" noProof="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fontAlgn="auto">
              <a:spcBef>
                <a:spcPts val="0"/>
              </a:spcBef>
              <a:spcAft>
                <a:spcPts val="0"/>
              </a:spcAft>
              <a:defRPr sz="1200">
                <a:latin typeface="+mn-lt"/>
              </a:defRPr>
            </a:lvl1pPr>
          </a:lstStyle>
          <a:p>
            <a:pPr>
              <a:defRPr/>
            </a:pPr>
            <a:fld id="{D2B94B3A-2FE2-4C1A-8A43-CDED18E15F68}" type="slidenum">
              <a:rPr lang="en-US"/>
              <a:pPr>
                <a:defRPr/>
              </a:pPr>
              <a:t>‹#›</a:t>
            </a:fld>
            <a:endParaRPr lang="en-US"/>
          </a:p>
        </p:txBody>
      </p:sp>
    </p:spTree>
    <p:extLst>
      <p:ext uri="{BB962C8B-B14F-4D97-AF65-F5344CB8AC3E}">
        <p14:creationId xmlns:p14="http://schemas.microsoft.com/office/powerpoint/2010/main" val="3762738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1</a:t>
            </a:fld>
            <a:endParaRPr lang="en-US"/>
          </a:p>
        </p:txBody>
      </p:sp>
    </p:spTree>
    <p:extLst>
      <p:ext uri="{BB962C8B-B14F-4D97-AF65-F5344CB8AC3E}">
        <p14:creationId xmlns:p14="http://schemas.microsoft.com/office/powerpoint/2010/main" val="212807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91CDB59-9847-4CB0-83F0-A7D794EE9A4F}" type="datetimeFigureOut">
              <a:rPr lang="en-US"/>
              <a:pPr>
                <a:defRPr/>
              </a:pPr>
              <a:t>3/27/2023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CF8B48-BF4E-49AE-9E1F-7170C40F465C}" type="slidenum">
              <a:rPr lang="en-US"/>
              <a:pPr>
                <a:defRPr/>
              </a:pPr>
              <a:t>‹#›</a:t>
            </a:fld>
            <a:endParaRPr lang="en-US"/>
          </a:p>
        </p:txBody>
      </p:sp>
    </p:spTree>
    <p:extLst>
      <p:ext uri="{BB962C8B-B14F-4D97-AF65-F5344CB8AC3E}">
        <p14:creationId xmlns:p14="http://schemas.microsoft.com/office/powerpoint/2010/main" val="143746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93B33F-6BFD-4001-B747-0DC3428FE28C}" type="datetimeFigureOut">
              <a:rPr lang="en-US"/>
              <a:pPr>
                <a:defRPr/>
              </a:pPr>
              <a:t>3/27/2023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CB2E6C-4FFF-4E1B-AD2B-11442CEE8D7A}" type="slidenum">
              <a:rPr lang="en-US"/>
              <a:pPr>
                <a:defRPr/>
              </a:pPr>
              <a:t>‹#›</a:t>
            </a:fld>
            <a:endParaRPr lang="en-US"/>
          </a:p>
        </p:txBody>
      </p:sp>
    </p:spTree>
    <p:extLst>
      <p:ext uri="{BB962C8B-B14F-4D97-AF65-F5344CB8AC3E}">
        <p14:creationId xmlns:p14="http://schemas.microsoft.com/office/powerpoint/2010/main" val="232802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B6FFEC-4831-46C6-A327-7BAF7D94ADE6}" type="datetimeFigureOut">
              <a:rPr lang="en-US"/>
              <a:pPr>
                <a:defRPr/>
              </a:pPr>
              <a:t>3/27/2023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A9E7E0-0D14-44D8-9313-41CECFC160D2}" type="slidenum">
              <a:rPr lang="en-US"/>
              <a:pPr>
                <a:defRPr/>
              </a:pPr>
              <a:t>‹#›</a:t>
            </a:fld>
            <a:endParaRPr lang="en-US"/>
          </a:p>
        </p:txBody>
      </p:sp>
    </p:spTree>
    <p:extLst>
      <p:ext uri="{BB962C8B-B14F-4D97-AF65-F5344CB8AC3E}">
        <p14:creationId xmlns:p14="http://schemas.microsoft.com/office/powerpoint/2010/main" val="2276859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104611" y="2174001"/>
            <a:ext cx="7982776" cy="574453"/>
          </a:xfrm>
          <a:prstGeom prst="rect">
            <a:avLst/>
          </a:prstGeom>
        </p:spPr>
        <p:txBody>
          <a:bodyPr wrap="square" lIns="0" tIns="0" rIns="0" bIns="0">
            <a:spAutoFit/>
          </a:bodyPr>
          <a:lstStyle>
            <a:lvl1pPr>
              <a:defRPr sz="3733" b="0" i="0">
                <a:solidFill>
                  <a:srgbClr val="666666"/>
                </a:solidFill>
                <a:latin typeface="Calibri"/>
                <a:cs typeface="Calibri"/>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66389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03768" y="264012"/>
            <a:ext cx="11184465" cy="574453"/>
          </a:xfrm>
        </p:spPr>
        <p:txBody>
          <a:bodyPr lIns="0" tIns="0" rIns="0" bIns="0"/>
          <a:lstStyle>
            <a:lvl1pPr>
              <a:defRPr sz="3733" b="0" i="0">
                <a:solidFill>
                  <a:srgbClr val="666666"/>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41429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03768" y="264012"/>
            <a:ext cx="11184465" cy="574453"/>
          </a:xfrm>
        </p:spPr>
        <p:txBody>
          <a:bodyPr lIns="0" tIns="0" rIns="0" bIns="0"/>
          <a:lstStyle>
            <a:lvl1pPr>
              <a:defRPr sz="3733" b="0" i="0">
                <a:solidFill>
                  <a:srgbClr val="666666"/>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00750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1"/>
            <a:ext cx="12191999" cy="6857999"/>
          </a:xfrm>
          <a:prstGeom prst="rect">
            <a:avLst/>
          </a:prstGeom>
        </p:spPr>
      </p:pic>
      <p:sp>
        <p:nvSpPr>
          <p:cNvPr id="17" name="bg object 17"/>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333333">
              <a:alpha val="70379"/>
            </a:srgbClr>
          </a:solidFill>
        </p:spPr>
        <p:txBody>
          <a:bodyPr wrap="square" lIns="0" tIns="0" rIns="0" bIns="0" rtlCol="0"/>
          <a:lstStyle/>
          <a:p>
            <a:endParaRPr/>
          </a:p>
        </p:txBody>
      </p:sp>
      <p:sp>
        <p:nvSpPr>
          <p:cNvPr id="2" name="Holder 2"/>
          <p:cNvSpPr>
            <a:spLocks noGrp="1"/>
          </p:cNvSpPr>
          <p:nvPr>
            <p:ph type="title"/>
          </p:nvPr>
        </p:nvSpPr>
        <p:spPr>
          <a:xfrm>
            <a:off x="503768" y="264012"/>
            <a:ext cx="11184465" cy="574453"/>
          </a:xfrm>
        </p:spPr>
        <p:txBody>
          <a:bodyPr lIns="0" tIns="0" rIns="0" bIns="0"/>
          <a:lstStyle>
            <a:lvl1pPr>
              <a:defRPr sz="3733" b="0" i="0">
                <a:solidFill>
                  <a:srgbClr val="666666"/>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39610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36738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89F516E0-6A50-4836-B4F5-3524719C157E}" type="datetimeFigureOut">
              <a:rPr lang="en-US"/>
              <a:pPr>
                <a:defRPr/>
              </a:pPr>
              <a:t>3/27/2023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86343F-BABC-41F6-9B0C-D812C1D8CDD5}" type="slidenum">
              <a:rPr lang="en-US"/>
              <a:pPr>
                <a:defRPr/>
              </a:pPr>
              <a:t>‹#›</a:t>
            </a:fld>
            <a:endParaRPr lang="en-US"/>
          </a:p>
        </p:txBody>
      </p:sp>
    </p:spTree>
    <p:extLst>
      <p:ext uri="{BB962C8B-B14F-4D97-AF65-F5344CB8AC3E}">
        <p14:creationId xmlns:p14="http://schemas.microsoft.com/office/powerpoint/2010/main" val="484011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BE29210-9692-4612-B68C-365DB2DCEB60}" type="datetimeFigureOut">
              <a:rPr lang="en-US"/>
              <a:pPr>
                <a:defRPr/>
              </a:pPr>
              <a:t>3/27/2023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894632-D59F-418A-A674-10C96B10F321}" type="slidenum">
              <a:rPr lang="en-US"/>
              <a:pPr>
                <a:defRPr/>
              </a:pPr>
              <a:t>‹#›</a:t>
            </a:fld>
            <a:endParaRPr lang="en-US"/>
          </a:p>
        </p:txBody>
      </p:sp>
    </p:spTree>
    <p:extLst>
      <p:ext uri="{BB962C8B-B14F-4D97-AF65-F5344CB8AC3E}">
        <p14:creationId xmlns:p14="http://schemas.microsoft.com/office/powerpoint/2010/main" val="225334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4F28997-0822-40EB-BD32-4D63A7ECDE75}" type="datetimeFigureOut">
              <a:rPr lang="en-US"/>
              <a:pPr>
                <a:defRPr/>
              </a:pPr>
              <a:t>3/27/2023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766A0E-5411-46C2-B90D-692530250472}" type="slidenum">
              <a:rPr lang="en-US"/>
              <a:pPr>
                <a:defRPr/>
              </a:pPr>
              <a:t>‹#›</a:t>
            </a:fld>
            <a:endParaRPr lang="en-US"/>
          </a:p>
        </p:txBody>
      </p:sp>
    </p:spTree>
    <p:extLst>
      <p:ext uri="{BB962C8B-B14F-4D97-AF65-F5344CB8AC3E}">
        <p14:creationId xmlns:p14="http://schemas.microsoft.com/office/powerpoint/2010/main" val="320872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D355DC6-C35C-4D7B-945F-1FFE93FDF03C}" type="datetimeFigureOut">
              <a:rPr lang="en-US"/>
              <a:pPr>
                <a:defRPr/>
              </a:pPr>
              <a:t>3/27/2023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3D92B30-C64E-44CD-9B62-28AA39DB002A}" type="slidenum">
              <a:rPr lang="en-US"/>
              <a:pPr>
                <a:defRPr/>
              </a:pPr>
              <a:t>‹#›</a:t>
            </a:fld>
            <a:endParaRPr lang="en-US"/>
          </a:p>
        </p:txBody>
      </p:sp>
    </p:spTree>
    <p:extLst>
      <p:ext uri="{BB962C8B-B14F-4D97-AF65-F5344CB8AC3E}">
        <p14:creationId xmlns:p14="http://schemas.microsoft.com/office/powerpoint/2010/main" val="19914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8005BE7-A753-49C8-8F67-2864F2426999}" type="datetimeFigureOut">
              <a:rPr lang="en-US"/>
              <a:pPr>
                <a:defRPr/>
              </a:pPr>
              <a:t>3/27/2023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C6BE5C1-B568-4119-8891-941DF9CD864D}" type="slidenum">
              <a:rPr lang="en-US"/>
              <a:pPr>
                <a:defRPr/>
              </a:pPr>
              <a:t>‹#›</a:t>
            </a:fld>
            <a:endParaRPr lang="en-US"/>
          </a:p>
        </p:txBody>
      </p:sp>
    </p:spTree>
    <p:extLst>
      <p:ext uri="{BB962C8B-B14F-4D97-AF65-F5344CB8AC3E}">
        <p14:creationId xmlns:p14="http://schemas.microsoft.com/office/powerpoint/2010/main" val="104325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8B695D-2A2C-4639-A181-438653FF3B45}" type="datetimeFigureOut">
              <a:rPr lang="en-US"/>
              <a:pPr>
                <a:defRPr/>
              </a:pPr>
              <a:t>3/27/2023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32D524-F789-4380-A657-4CB0BC42EB4D}" type="slidenum">
              <a:rPr lang="en-US"/>
              <a:pPr>
                <a:defRPr/>
              </a:pPr>
              <a:t>‹#›</a:t>
            </a:fld>
            <a:endParaRPr lang="en-US"/>
          </a:p>
        </p:txBody>
      </p:sp>
    </p:spTree>
    <p:extLst>
      <p:ext uri="{BB962C8B-B14F-4D97-AF65-F5344CB8AC3E}">
        <p14:creationId xmlns:p14="http://schemas.microsoft.com/office/powerpoint/2010/main" val="203319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CA1EB5-3BBD-4BFE-B3FA-132A5A21529B}" type="datetimeFigureOut">
              <a:rPr lang="en-US"/>
              <a:pPr>
                <a:defRPr/>
              </a:pPr>
              <a:t>3/27/2023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BF5C7D-ADCC-4C79-98CF-A8133849A689}" type="slidenum">
              <a:rPr lang="en-US"/>
              <a:pPr>
                <a:defRPr/>
              </a:pPr>
              <a:t>‹#›</a:t>
            </a:fld>
            <a:endParaRPr lang="en-US"/>
          </a:p>
        </p:txBody>
      </p:sp>
    </p:spTree>
    <p:extLst>
      <p:ext uri="{BB962C8B-B14F-4D97-AF65-F5344CB8AC3E}">
        <p14:creationId xmlns:p14="http://schemas.microsoft.com/office/powerpoint/2010/main" val="964113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4CB394C-40CA-49C5-92BA-47991F4D25CF}" type="datetimeFigureOut">
              <a:rPr lang="en-US"/>
              <a:pPr>
                <a:defRPr/>
              </a:pPr>
              <a:t>3/27/2023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21A59F-F3EF-4649-A68C-8619606AB4AB}" type="slidenum">
              <a:rPr lang="en-US"/>
              <a:pPr>
                <a:defRPr/>
              </a:pPr>
              <a:t>‹#›</a:t>
            </a:fld>
            <a:endParaRPr lang="en-US"/>
          </a:p>
        </p:txBody>
      </p:sp>
    </p:spTree>
    <p:extLst>
      <p:ext uri="{BB962C8B-B14F-4D97-AF65-F5344CB8AC3E}">
        <p14:creationId xmlns:p14="http://schemas.microsoft.com/office/powerpoint/2010/main" val="2085697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BC265AF-F096-4C65-BDFD-F4EDA2A4BE8F}" type="datetimeFigureOut">
              <a:rPr lang="en-US"/>
              <a:pPr>
                <a:defRPr/>
              </a:pPr>
              <a:t>3/27/2023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1120C53-826E-4EE9-BE67-E92EA16E1D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434343"/>
          </a:solidFill>
        </p:spPr>
        <p:txBody>
          <a:bodyPr wrap="square" lIns="0" tIns="0" rIns="0" bIns="0" rtlCol="0"/>
          <a:lstStyle/>
          <a:p>
            <a:endParaRPr/>
          </a:p>
        </p:txBody>
      </p:sp>
      <p:sp>
        <p:nvSpPr>
          <p:cNvPr id="2" name="Holder 2"/>
          <p:cNvSpPr>
            <a:spLocks noGrp="1"/>
          </p:cNvSpPr>
          <p:nvPr>
            <p:ph type="title"/>
          </p:nvPr>
        </p:nvSpPr>
        <p:spPr>
          <a:xfrm>
            <a:off x="503768" y="264012"/>
            <a:ext cx="11184465" cy="430887"/>
          </a:xfrm>
          <a:prstGeom prst="rect">
            <a:avLst/>
          </a:prstGeom>
        </p:spPr>
        <p:txBody>
          <a:bodyPr wrap="square" lIns="0" tIns="0" rIns="0" bIns="0">
            <a:spAutoFit/>
          </a:bodyPr>
          <a:lstStyle>
            <a:lvl1pPr>
              <a:defRPr sz="2800" b="0" i="0">
                <a:solidFill>
                  <a:srgbClr val="666666"/>
                </a:solidFill>
                <a:latin typeface="Calibri"/>
                <a:cs typeface="Calibri"/>
              </a:defRPr>
            </a:lvl1pPr>
          </a:lstStyle>
          <a:p>
            <a:endParaRPr/>
          </a:p>
        </p:txBody>
      </p:sp>
      <p:sp>
        <p:nvSpPr>
          <p:cNvPr id="3" name="Holder 3"/>
          <p:cNvSpPr>
            <a:spLocks noGrp="1"/>
          </p:cNvSpPr>
          <p:nvPr>
            <p:ph type="body" idx="1"/>
          </p:nvPr>
        </p:nvSpPr>
        <p:spPr>
          <a:xfrm>
            <a:off x="893766" y="1737634"/>
            <a:ext cx="10404687"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3/27/2023</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64473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51.png"/><Relationship Id="rId1" Type="http://schemas.openxmlformats.org/officeDocument/2006/relationships/slideLayout" Target="../slideLayouts/slideLayout15.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01.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7.png"/><Relationship Id="rId7" Type="http://schemas.openxmlformats.org/officeDocument/2006/relationships/image" Target="../media/image154.png"/><Relationship Id="rId2" Type="http://schemas.openxmlformats.org/officeDocument/2006/relationships/image" Target="../media/image156.png"/><Relationship Id="rId1" Type="http://schemas.openxmlformats.org/officeDocument/2006/relationships/slideLayout" Target="../slideLayouts/slideLayout15.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8.png"/><Relationship Id="rId9"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59.png"/><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60.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3.xml"/><Relationship Id="rId5" Type="http://schemas.openxmlformats.org/officeDocument/2006/relationships/hyperlink" Target="http://m-mitchell.com/publications/multitask-clinical.pdf" TargetMode="Externa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3.xml"/><Relationship Id="rId5" Type="http://schemas.openxmlformats.org/officeDocument/2006/relationships/hyperlink" Target="http://m-mitchell.com/publications/multitask-clinical.pdf" TargetMode="Externa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3.xml"/><Relationship Id="rId5" Type="http://schemas.openxmlformats.org/officeDocument/2006/relationships/hyperlink" Target="http://m-mitchell.com/publications/multitask-clinical.pdf" TargetMode="Externa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107.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5.png"/><Relationship Id="rId3" Type="http://schemas.openxmlformats.org/officeDocument/2006/relationships/image" Target="../media/image165.png"/><Relationship Id="rId7" Type="http://schemas.openxmlformats.org/officeDocument/2006/relationships/image" Target="../media/image169.png"/><Relationship Id="rId12" Type="http://schemas.openxmlformats.org/officeDocument/2006/relationships/image" Target="../media/image174.png"/><Relationship Id="rId2" Type="http://schemas.openxmlformats.org/officeDocument/2006/relationships/image" Target="../media/image164.png"/><Relationship Id="rId16"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3.xml"/><Relationship Id="rId6" Type="http://schemas.openxmlformats.org/officeDocument/2006/relationships/image" Target="../media/image168.png"/><Relationship Id="rId11" Type="http://schemas.openxmlformats.org/officeDocument/2006/relationships/image" Target="../media/image173.png"/><Relationship Id="rId5" Type="http://schemas.openxmlformats.org/officeDocument/2006/relationships/image" Target="../media/image167.png"/><Relationship Id="rId15" Type="http://schemas.openxmlformats.org/officeDocument/2006/relationships/hyperlink" Target="http://m-mitchell.com/publications/multitask-clinical.pdf" TargetMode="External"/><Relationship Id="rId10" Type="http://schemas.openxmlformats.org/officeDocument/2006/relationships/image" Target="../media/image172.png"/><Relationship Id="rId4" Type="http://schemas.openxmlformats.org/officeDocument/2006/relationships/image" Target="../media/image166.png"/><Relationship Id="rId9" Type="http://schemas.openxmlformats.org/officeDocument/2006/relationships/image" Target="../media/image171.png"/><Relationship Id="rId14" Type="http://schemas.openxmlformats.org/officeDocument/2006/relationships/image" Target="../media/image17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8" Type="http://schemas.openxmlformats.org/officeDocument/2006/relationships/hyperlink" Target="https://urldefense.com/v3/__http:/m-mitchell.com__;!!DZ3fjg!-AhRByEJ7x8Ub5tC8g5NKqI3ZrIyEPnFH6Qp5GDjsKEtsPlnXeIRkn3vs9GlVZODqQIcyrysmymkIl5TVfclxrX-lg$" TargetMode="External"/><Relationship Id="rId3" Type="http://schemas.openxmlformats.org/officeDocument/2006/relationships/hyperlink" Target="http://www-personal.umich.edu/~zhezhao/" TargetMode="External"/><Relationship Id="rId7" Type="http://schemas.openxmlformats.org/officeDocument/2006/relationships/image" Target="../media/image177.jpg"/><Relationship Id="rId2" Type="http://schemas.openxmlformats.org/officeDocument/2006/relationships/hyperlink" Target="https://scholar.google.com/citations?user=_2MEyY0AAAAJ&amp;hl=en" TargetMode="External"/><Relationship Id="rId1" Type="http://schemas.openxmlformats.org/officeDocument/2006/relationships/slideLayout" Target="../slideLayouts/slideLayout13.xml"/><Relationship Id="rId6" Type="http://schemas.openxmlformats.org/officeDocument/2006/relationships/hyperlink" Target="https://arxiv.org/abs/1801.07593" TargetMode="External"/><Relationship Id="rId5" Type="http://schemas.openxmlformats.org/officeDocument/2006/relationships/hyperlink" Target="https://arxiv.org/abs/1707.00075" TargetMode="External"/><Relationship Id="rId4" Type="http://schemas.openxmlformats.org/officeDocument/2006/relationships/hyperlink" Target="http://edchi.net/"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s://papers.nips.cc/paper/6374-equality-of-opportunity-in-supervised-learning.pdf" TargetMode="External"/><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8" Type="http://schemas.openxmlformats.org/officeDocument/2006/relationships/hyperlink" Target="https://urldefense.com/v3/__http:/m-mitchell.com__;!!DZ3fjg!-AhRByEJ7x8Ub5tC8g5NKqI3ZrIyEPnFH6Qp5GDjsKEtsPlnXeIRkn3vs9GlVZODqQIcyrysmymkIl5TVfclxrX-lg$" TargetMode="External"/><Relationship Id="rId3" Type="http://schemas.openxmlformats.org/officeDocument/2006/relationships/hyperlink" Target="mailto:ldixon@google.com" TargetMode="External"/><Relationship Id="rId7" Type="http://schemas.openxmlformats.org/officeDocument/2006/relationships/hyperlink" Target="mailto:lucyvasserman@google.com" TargetMode="External"/><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hyperlink" Target="mailto:nthain@google.com" TargetMode="External"/><Relationship Id="rId5" Type="http://schemas.openxmlformats.org/officeDocument/2006/relationships/hyperlink" Target="mailto:sorenj@google.com" TargetMode="External"/><Relationship Id="rId4" Type="http://schemas.openxmlformats.org/officeDocument/2006/relationships/hyperlink" Target="mailto:jetpack@google.com" TargetMode="External"/></Relationships>
</file>

<file path=ppt/slides/_rels/slide1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3.xml"/><Relationship Id="rId5" Type="http://schemas.openxmlformats.org/officeDocument/2006/relationships/hyperlink" Target="https://urldefense.com/v3/__http:/m-mitchell.com__;!!DZ3fjg!-AhRByEJ7x8Ub5tC8g5NKqI3ZrIyEPnFH6Qp5GDjsKEtsPlnXeIRkn3vs9GlVZODqQIcyrysmymkIl5TVfclxrX-lg$" TargetMode="External"/><Relationship Id="rId4" Type="http://schemas.openxmlformats.org/officeDocument/2006/relationships/hyperlink" Target="http://perspectiveapi.com/"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8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82.jp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83.jp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84.jp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85.jp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86.jp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image" Target="../media/image186.jpg"/><Relationship Id="rId1" Type="http://schemas.openxmlformats.org/officeDocument/2006/relationships/slideLayout" Target="../slideLayouts/slideLayout13.xml"/><Relationship Id="rId5" Type="http://schemas.openxmlformats.org/officeDocument/2006/relationships/hyperlink" Target="https://urldefense.com/v3/__http:/m-mitchell.com__;!!DZ3fjg!-AhRByEJ7x8Ub5tC8g5NKqI3ZrIyEPnFH6Qp5GDjsKEtsPlnXeIRkn3vs9GlVZODqQIcyrysmymkIl5TVfclxrX-lg$" TargetMode="External"/><Relationship Id="rId4" Type="http://schemas.openxmlformats.org/officeDocument/2006/relationships/image" Target="../media/image188.jpg"/></Relationships>
</file>

<file path=ppt/slides/_rels/slide126.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89.jp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image" Target="../media/image189.jpg"/><Relationship Id="rId1" Type="http://schemas.openxmlformats.org/officeDocument/2006/relationships/slideLayout" Target="../slideLayouts/slideLayout13.xml"/><Relationship Id="rId5" Type="http://schemas.openxmlformats.org/officeDocument/2006/relationships/hyperlink" Target="https://urldefense.com/v3/__http:/m-mitchell.com__;!!DZ3fjg!-AhRByEJ7x8Ub5tC8g5NKqI3ZrIyEPnFH6Qp5GDjsKEtsPlnXeIRkn3vs9GlVZODqQIcyrysmymkIl5TVfclxrX-lg$" TargetMode="External"/><Relationship Id="rId4" Type="http://schemas.openxmlformats.org/officeDocument/2006/relationships/image" Target="../media/image191.jpg"/></Relationships>
</file>

<file path=ppt/slides/_rels/slide128.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92.png"/><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8" Type="http://schemas.openxmlformats.org/officeDocument/2006/relationships/hyperlink" Target="https://arxiv.org/pdf/1712.00193" TargetMode="External"/><Relationship Id="rId3" Type="http://schemas.openxmlformats.org/officeDocument/2006/relationships/hyperlink" Target="https://drive.google.com/open?id=1-hRGgS9bX7TVSud8MHEREQJhjhxQJ4tq" TargetMode="External"/><Relationship Id="rId7" Type="http://schemas.openxmlformats.org/officeDocument/2006/relationships/image" Target="../media/image196.png"/><Relationship Id="rId2" Type="http://schemas.openxmlformats.org/officeDocument/2006/relationships/image" Target="../media/image193.jpg"/><Relationship Id="rId1" Type="http://schemas.openxmlformats.org/officeDocument/2006/relationships/slideLayout" Target="../slideLayouts/slideLayout13.xml"/><Relationship Id="rId6" Type="http://schemas.openxmlformats.org/officeDocument/2006/relationships/image" Target="../media/image195.png"/><Relationship Id="rId5" Type="http://schemas.openxmlformats.org/officeDocument/2006/relationships/hyperlink" Target="https://drive.google.com/open?id=1ZNBWbzI7BX6fjJfPIMYAePvQf4LO9pQ9" TargetMode="External"/><Relationship Id="rId4" Type="http://schemas.openxmlformats.org/officeDocument/2006/relationships/image" Target="../media/image194.jpg"/></Relationships>
</file>

<file path=ppt/slides/_rels/slide131.xml.rels><?xml version="1.0" encoding="UTF-8" standalone="yes"?>
<Relationships xmlns="http://schemas.openxmlformats.org/package/2006/relationships"><Relationship Id="rId2" Type="http://schemas.openxmlformats.org/officeDocument/2006/relationships/hyperlink" Target="https://arxiv.org/pdf/1712.00193" TargetMode="Externa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hyperlink" Target="https://arxiv.org/pdf/1712.00193" TargetMode="Externa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hyperlink" Target="https://arxiv.org/pdf/1712.00193" TargetMode="Externa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image" Target="../media/image197.png"/><Relationship Id="rId1" Type="http://schemas.openxmlformats.org/officeDocument/2006/relationships/slideLayout" Target="../slideLayouts/slideLayout15.xml"/><Relationship Id="rId6" Type="http://schemas.openxmlformats.org/officeDocument/2006/relationships/hyperlink" Target="https://urldefense.com/v3/__http:/m-mitchell.com__;!!DZ3fjg!-AhRByEJ7x8Ub5tC8g5NKqI3ZrIyEPnFH6Qp5GDjsKEtsPlnXeIRkn3vs9GlVZODqQIcyrysmymkIl5TVfclxrX-lg$" TargetMode="External"/><Relationship Id="rId5" Type="http://schemas.openxmlformats.org/officeDocument/2006/relationships/image" Target="../media/image200.jpg"/><Relationship Id="rId4" Type="http://schemas.openxmlformats.org/officeDocument/2006/relationships/image" Target="../media/image199.png"/></Relationships>
</file>

<file path=ppt/slides/_rels/slide13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177.jpg"/><Relationship Id="rId5" Type="http://schemas.openxmlformats.org/officeDocument/2006/relationships/image" Target="../media/image200.jpg"/><Relationship Id="rId4" Type="http://schemas.openxmlformats.org/officeDocument/2006/relationships/image" Target="../media/image202.png"/></Relationships>
</file>

<file path=ppt/slides/_rels/slide14.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3.xm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8.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6.xm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9.jpg"/><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hyperlink" Target="https://www.bu.edu/today/2014/bu-research-riddle-reveals-the-depth-of-gender-bias/" TargetMode="External"/><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 Id="rId5" Type="http://schemas.openxmlformats.org/officeDocument/2006/relationships/hyperlink" Target="https://urldefense.com/v3/__http:/m-mitchell.com__;!!DZ3fjg!-AhRByEJ7x8Ub5tC8g5NKqI3ZrIyEPnFH6Qp5GDjsKEtsPlnXeIRkn3vs9GlVZODqQIcyrysmymkIl5TVfclxrX-lg$" TargetMode="Externa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7.png"/><Relationship Id="rId12"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6.xml"/><Relationship Id="rId6" Type="http://schemas.openxmlformats.org/officeDocument/2006/relationships/image" Target="../media/image25.png"/><Relationship Id="rId11" Type="http://schemas.openxmlformats.org/officeDocument/2006/relationships/image" Target="../media/image34.png"/><Relationship Id="rId5" Type="http://schemas.openxmlformats.org/officeDocument/2006/relationships/image" Target="../media/image24.png"/><Relationship Id="rId15" Type="http://schemas.openxmlformats.org/officeDocument/2006/relationships/hyperlink" Target="https://urldefense.com/v3/__http:/m-mitchell.com__;!!DZ3fjg!-AhRByEJ7x8Ub5tC8g5NKqI3ZrIyEPnFH6Qp5GDjsKEtsPlnXeIRkn3vs9GlVZODqQIcyrysmymkIl5TVfclxrX-lg$" TargetMode="External"/><Relationship Id="rId10" Type="http://schemas.openxmlformats.org/officeDocument/2006/relationships/image" Target="../media/image33.png"/><Relationship Id="rId4" Type="http://schemas.openxmlformats.org/officeDocument/2006/relationships/image" Target="../media/image23.png"/><Relationship Id="rId9" Type="http://schemas.openxmlformats.org/officeDocument/2006/relationships/image" Target="../media/image32.png"/><Relationship Id="rId1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hyperlink" Target="https://urldefense.com/v3/__http:/m-mitchell.com__;!!DZ3fjg!-AhRByEJ7x8Ub5tC8g5NKqI3ZrIyEPnFH6Qp5GDjsKEtsPlnXeIRkn3vs9GlVZODqQIcyrysmymkIl5TVfclxrX-lg$" TargetMode="External"/><Relationship Id="rId5" Type="http://schemas.openxmlformats.org/officeDocument/2006/relationships/image" Target="../media/image6.pn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3.png"/><Relationship Id="rId18" Type="http://schemas.openxmlformats.org/officeDocument/2006/relationships/hyperlink" Target="https://urldefense.com/v3/__http:/m-mitchell.com__;!!DZ3fjg!-AhRByEJ7x8Ub5tC8g5NKqI3ZrIyEPnFH6Qp5GDjsKEtsPlnXeIRkn3vs9GlVZODqQIcyrysmymkIl5TVfclxrX-lg$" TargetMode="External"/><Relationship Id="rId3" Type="http://schemas.openxmlformats.org/officeDocument/2006/relationships/image" Target="../media/image30.png"/><Relationship Id="rId7" Type="http://schemas.openxmlformats.org/officeDocument/2006/relationships/image" Target="../media/image35.png"/><Relationship Id="rId12" Type="http://schemas.openxmlformats.org/officeDocument/2006/relationships/image" Target="../media/image32.png"/><Relationship Id="rId17" Type="http://schemas.openxmlformats.org/officeDocument/2006/relationships/image" Target="../media/image29.png"/><Relationship Id="rId2" Type="http://schemas.openxmlformats.org/officeDocument/2006/relationships/image" Target="../media/image36.png"/><Relationship Id="rId16" Type="http://schemas.openxmlformats.org/officeDocument/2006/relationships/image" Target="../media/image28.png"/><Relationship Id="rId1" Type="http://schemas.openxmlformats.org/officeDocument/2006/relationships/slideLayout" Target="../slideLayouts/slideLayout16.xml"/><Relationship Id="rId6" Type="http://schemas.openxmlformats.org/officeDocument/2006/relationships/image" Target="../media/image34.png"/><Relationship Id="rId11" Type="http://schemas.openxmlformats.org/officeDocument/2006/relationships/image" Target="../media/image31.png"/><Relationship Id="rId5" Type="http://schemas.openxmlformats.org/officeDocument/2006/relationships/image" Target="../media/image23.png"/><Relationship Id="rId15" Type="http://schemas.openxmlformats.org/officeDocument/2006/relationships/image" Target="../media/image38.png"/><Relationship Id="rId10"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5.png"/><Relationship Id="rId1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24.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23.png"/><Relationship Id="rId16"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6.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25.png"/><Relationship Id="rId9" Type="http://schemas.openxmlformats.org/officeDocument/2006/relationships/image" Target="../media/image43.png"/><Relationship Id="rId14"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23.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40.png"/><Relationship Id="rId21" Type="http://schemas.openxmlformats.org/officeDocument/2006/relationships/image" Target="../media/image55.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image" Target="../media/image39.png"/><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Layout" Target="../slideLayouts/slideLayout16.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58.png"/><Relationship Id="rId5" Type="http://schemas.openxmlformats.org/officeDocument/2006/relationships/image" Target="../media/image42.png"/><Relationship Id="rId15" Type="http://schemas.openxmlformats.org/officeDocument/2006/relationships/image" Target="../media/image25.png"/><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47.png"/><Relationship Id="rId19" Type="http://schemas.openxmlformats.org/officeDocument/2006/relationships/image" Target="../media/image53.png"/><Relationship Id="rId31" Type="http://schemas.openxmlformats.org/officeDocument/2006/relationships/hyperlink" Target="https://urldefense.com/v3/__http:/m-mitchell.com__;!!DZ3fjg!-AhRByEJ7x8Ub5tC8g5NKqI3ZrIyEPnFH6Qp5GDjsKEtsPlnXeIRkn3vs9GlVZODqQIcyrysmymkIl5TVfclxrX-lg$" TargetMode="External"/><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24.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hyperlink" Target="https://developers.google.com/machine-learning/glossary/"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hyperlink" Target="http://turktools.net/crowdsourcing/" TargetMode="External"/><Relationship Id="rId1" Type="http://schemas.openxmlformats.org/officeDocument/2006/relationships/slideLayout" Target="../slideLayouts/slideLayout13.xml"/><Relationship Id="rId5" Type="http://schemas.openxmlformats.org/officeDocument/2006/relationships/hyperlink" Target="https://urldefense.com/v3/__http:/m-mitchell.com__;!!DZ3fjg!-AhRByEJ7x8Ub5tC8g5NKqI3ZrIyEPnFH6Qp5GDjsKEtsPlnXeIRkn3vs9GlVZODqQIcyrysmymkIl5TVfclxrX-lg$" TargetMode="Externa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hyperlink" Target="https://urldefense.com/v3/__http:/m-mitchell.com__;!!DZ3fjg!-AhRByEJ7x8Ub5tC8g5NKqI3ZrIyEPnFH6Qp5GDjsKEtsPlnXeIRkn3vs9GlVZODqQIcyrysmymkIl5TVfclxrX-lg$" TargetMode="External"/><Relationship Id="rId3" Type="http://schemas.openxmlformats.org/officeDocument/2006/relationships/image" Target="../media/image68.jpg"/><Relationship Id="rId7" Type="http://schemas.openxmlformats.org/officeDocument/2006/relationships/image" Target="../media/image72.png"/><Relationship Id="rId12" Type="http://schemas.openxmlformats.org/officeDocument/2006/relationships/image" Target="../media/image77.jpg"/><Relationship Id="rId2" Type="http://schemas.openxmlformats.org/officeDocument/2006/relationships/image" Target="../media/image67.jpg"/><Relationship Id="rId1" Type="http://schemas.openxmlformats.org/officeDocument/2006/relationships/slideLayout" Target="../slideLayouts/slideLayout13.xml"/><Relationship Id="rId6" Type="http://schemas.openxmlformats.org/officeDocument/2006/relationships/image" Target="../media/image71.jpg"/><Relationship Id="rId11" Type="http://schemas.openxmlformats.org/officeDocument/2006/relationships/image" Target="../media/image76.png"/><Relationship Id="rId5" Type="http://schemas.openxmlformats.org/officeDocument/2006/relationships/image" Target="../media/image70.jpg"/><Relationship Id="rId10" Type="http://schemas.openxmlformats.org/officeDocument/2006/relationships/image" Target="../media/image75.png"/><Relationship Id="rId4" Type="http://schemas.openxmlformats.org/officeDocument/2006/relationships/image" Target="../media/image69.jpg"/><Relationship Id="rId9" Type="http://schemas.openxmlformats.org/officeDocument/2006/relationships/image" Target="../media/image74.png"/></Relationships>
</file>

<file path=ppt/slides/_rels/slide3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13.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hyperlink" Target="https://ai.googleblog.com/2018/09/introducing-inclusive-images-competition.html" TargetMode="External"/><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hyperlink" Target="http://chainsawsuit.com/" TargetMode="External"/><Relationship Id="rId2" Type="http://schemas.openxmlformats.org/officeDocument/2006/relationships/image" Target="../media/image94.jpg"/><Relationship Id="rId1" Type="http://schemas.openxmlformats.org/officeDocument/2006/relationships/slideLayout" Target="../slideLayouts/slideLayout13.xm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sciencecartoonsplus.com/index.php" TargetMode="External"/><Relationship Id="rId2" Type="http://schemas.openxmlformats.org/officeDocument/2006/relationships/image" Target="../media/image95.jpg"/><Relationship Id="rId1" Type="http://schemas.openxmlformats.org/officeDocument/2006/relationships/slideLayout" Target="../slideLayouts/slideLayout13.xm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hyperlink" Target="https://www.slideshare.net/mollysdad/fallacies-5005923" TargetMode="External"/><Relationship Id="rId1" Type="http://schemas.openxmlformats.org/officeDocument/2006/relationships/slideLayout" Target="../slideLayouts/slideLayout13.xm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creativecommons.org/licenses/by/2.0/" TargetMode="External"/><Relationship Id="rId2" Type="http://schemas.openxmlformats.org/officeDocument/2006/relationships/hyperlink" Target="http://www.thedailyenglishshow.com/" TargetMode="External"/><Relationship Id="rId1" Type="http://schemas.openxmlformats.org/officeDocument/2006/relationships/slideLayout" Target="../slideLayouts/slideLayout13.xml"/><Relationship Id="rId5" Type="http://schemas.openxmlformats.org/officeDocument/2006/relationships/hyperlink" Target="https://urldefense.com/v3/__http:/m-mitchell.com__;!!DZ3fjg!-AhRByEJ7x8Ub5tC8g5NKqI3ZrIyEPnFH6Qp5GDjsKEtsPlnXeIRkn3vs9GlVZODqQIcyrysmymkIl5TVfclxrX-lg$" TargetMode="External"/><Relationship Id="rId4" Type="http://schemas.openxmlformats.org/officeDocument/2006/relationships/image" Target="../media/image97.jpg"/></Relationships>
</file>

<file path=ppt/slides/_rels/slide4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8.png"/><Relationship Id="rId3" Type="http://schemas.openxmlformats.org/officeDocument/2006/relationships/image" Target="../media/image34.png"/><Relationship Id="rId7" Type="http://schemas.openxmlformats.org/officeDocument/2006/relationships/image" Target="../media/image27.png"/><Relationship Id="rId12"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Layout" Target="../slideLayouts/slideLayout16.xml"/><Relationship Id="rId6" Type="http://schemas.openxmlformats.org/officeDocument/2006/relationships/image" Target="../media/image25.png"/><Relationship Id="rId11" Type="http://schemas.openxmlformats.org/officeDocument/2006/relationships/image" Target="../media/image37.png"/><Relationship Id="rId5" Type="http://schemas.openxmlformats.org/officeDocument/2006/relationships/image" Target="../media/image24.png"/><Relationship Id="rId15" Type="http://schemas.openxmlformats.org/officeDocument/2006/relationships/hyperlink" Target="https://urldefense.com/v3/__http:/m-mitchell.com__;!!DZ3fjg!-AhRByEJ7x8Ub5tC8g5NKqI3ZrIyEPnFH6Qp5GDjsKEtsPlnXeIRkn3vs9GlVZODqQIcyrysmymkIl5TVfclxrX-lg$" TargetMode="External"/><Relationship Id="rId10" Type="http://schemas.openxmlformats.org/officeDocument/2006/relationships/image" Target="../media/image33.png"/><Relationship Id="rId4" Type="http://schemas.openxmlformats.org/officeDocument/2006/relationships/image" Target="../media/image35.png"/><Relationship Id="rId9" Type="http://schemas.openxmlformats.org/officeDocument/2006/relationships/image" Target="../media/image32.png"/><Relationship Id="rId14" Type="http://schemas.openxmlformats.org/officeDocument/2006/relationships/image" Target="../media/image29.png"/></Relationships>
</file>

<file path=ppt/slides/_rels/slide45.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image" Target="../media/image98.png"/><Relationship Id="rId16"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6.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5" Type="http://schemas.openxmlformats.org/officeDocument/2006/relationships/image" Target="../media/image11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png"/></Relationships>
</file>

<file path=ppt/slides/_rels/slide46.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image" Target="../media/image98.png"/><Relationship Id="rId16"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6.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5" Type="http://schemas.openxmlformats.org/officeDocument/2006/relationships/image" Target="../media/image11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png"/></Relationships>
</file>

<file path=ppt/slides/_rels/slide47.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8.png"/><Relationship Id="rId18" Type="http://schemas.openxmlformats.org/officeDocument/2006/relationships/image" Target="../media/image114.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7.png"/><Relationship Id="rId17" Type="http://schemas.openxmlformats.org/officeDocument/2006/relationships/image" Target="../media/image113.png"/><Relationship Id="rId2" Type="http://schemas.openxmlformats.org/officeDocument/2006/relationships/image" Target="../media/image98.png"/><Relationship Id="rId16" Type="http://schemas.openxmlformats.org/officeDocument/2006/relationships/image" Target="../media/image111.png"/><Relationship Id="rId1" Type="http://schemas.openxmlformats.org/officeDocument/2006/relationships/slideLayout" Target="../slideLayouts/slideLayout16.xml"/><Relationship Id="rId6" Type="http://schemas.openxmlformats.org/officeDocument/2006/relationships/image" Target="../media/image102.png"/><Relationship Id="rId11" Type="http://schemas.openxmlformats.org/officeDocument/2006/relationships/image" Target="../media/image106.png"/><Relationship Id="rId5" Type="http://schemas.openxmlformats.org/officeDocument/2006/relationships/image" Target="../media/image101.png"/><Relationship Id="rId15" Type="http://schemas.openxmlformats.org/officeDocument/2006/relationships/image" Target="../media/image110.png"/><Relationship Id="rId10" Type="http://schemas.openxmlformats.org/officeDocument/2006/relationships/image" Target="../media/image105.png"/><Relationship Id="rId19" Type="http://schemas.openxmlformats.org/officeDocument/2006/relationships/image" Target="../media/image115.png"/><Relationship Id="rId4" Type="http://schemas.openxmlformats.org/officeDocument/2006/relationships/image" Target="../media/image100.png"/><Relationship Id="rId9" Type="http://schemas.openxmlformats.org/officeDocument/2006/relationships/image" Target="../media/image112.png"/><Relationship Id="rId14" Type="http://schemas.openxmlformats.org/officeDocument/2006/relationships/image" Target="../media/image109.png"/></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98.png"/><Relationship Id="rId1" Type="http://schemas.openxmlformats.org/officeDocument/2006/relationships/slideLayout" Target="../slideLayouts/slideLayout16.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hyperlink" Target="https://www.theguardian.com/commentisfree/2016/oct/23/the-guardian-view-on-machine-learning-people-must-decide" TargetMode="Externa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hyperlink" Target="https://www.smithsonianmag.com/innovation/artificial-intelligence-is-now-used-predict-crime-is-it-biased-180968337/" TargetMode="External"/><Relationship Id="rId2" Type="http://schemas.openxmlformats.org/officeDocument/2006/relationships/image" Target="../media/image119.jpg"/><Relationship Id="rId1" Type="http://schemas.openxmlformats.org/officeDocument/2006/relationships/slideLayout" Target="../slideLayouts/slideLayout13.xm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hyperlink" Target="https://www.propublica.org/article/machine-bias-risk-assessments-in-criminal-sentencing" TargetMode="Externa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jp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hyperlink" Target="http://www.faception.com/" TargetMode="Externa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13.xml"/><Relationship Id="rId6" Type="http://schemas.openxmlformats.org/officeDocument/2006/relationships/hyperlink" Target="https://urldefense.com/v3/__http:/m-mitchell.com__;!!DZ3fjg!-AhRByEJ7x8Ub5tC8g5NKqI3ZrIyEPnFH6Qp5GDjsKEtsPlnXeIRkn3vs9GlVZODqQIcyrysmymkIl5TVfclxrX-lg$" TargetMode="External"/><Relationship Id="rId5" Type="http://schemas.openxmlformats.org/officeDocument/2006/relationships/hyperlink" Target="https://medium.com/%40blaisea/physiognomys-new-clothes-f2d4b59fdd6a" TargetMode="External"/><Relationship Id="rId4" Type="http://schemas.openxmlformats.org/officeDocument/2006/relationships/hyperlink" Target="https://arxiv.org/abs/1611.04135"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jpg"/><Relationship Id="rId1" Type="http://schemas.openxmlformats.org/officeDocument/2006/relationships/slideLayout" Target="../slideLayouts/slideLayout15.xm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62.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123.jpg"/><Relationship Id="rId7"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hyperlink" Target="https://psyarxiv.com/hv28a/" TargetMode="External"/><Relationship Id="rId1" Type="http://schemas.openxmlformats.org/officeDocument/2006/relationships/slideLayout" Target="../slideLayouts/slideLayout13.xml"/><Relationship Id="rId6" Type="http://schemas.openxmlformats.org/officeDocument/2006/relationships/image" Target="../media/image126.jpg"/><Relationship Id="rId5" Type="http://schemas.openxmlformats.org/officeDocument/2006/relationships/image" Target="../media/image125.jpg"/><Relationship Id="rId4" Type="http://schemas.openxmlformats.org/officeDocument/2006/relationships/image" Target="../media/image124.jpg"/></Relationships>
</file>

<file path=ppt/slides/_rels/slide64.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hyperlink" Target="https://medium.com/%40blaisea/do-algorithms-reveal-sexual-orientation-or-just-expose-our-stereotypes-d998fafdf477" TargetMode="External"/><Relationship Id="rId1" Type="http://schemas.openxmlformats.org/officeDocument/2006/relationships/slideLayout" Target="../slideLayouts/slideLayout13.xm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65.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28.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29.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0.png"/><Relationship Id="rId1" Type="http://schemas.openxmlformats.org/officeDocument/2006/relationships/slideLayout" Target="../slideLayouts/slideLayout13.xm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29.png"/><Relationship Id="rId1" Type="http://schemas.openxmlformats.org/officeDocument/2006/relationships/slideLayout" Target="../slideLayouts/slideLayout13.xml"/><Relationship Id="rId6" Type="http://schemas.openxmlformats.org/officeDocument/2006/relationships/image" Target="../media/image134.png"/><Relationship Id="rId5" Type="http://schemas.openxmlformats.org/officeDocument/2006/relationships/image" Target="../media/image133.png"/><Relationship Id="rId10" Type="http://schemas.openxmlformats.org/officeDocument/2006/relationships/hyperlink" Target="https://urldefense.com/v3/__http:/m-mitchell.com__;!!DZ3fjg!-AhRByEJ7x8Ub5tC8g5NKqI3ZrIyEPnFH6Qp5GDjsKEtsPlnXeIRkn3vs9GlVZODqQIcyrysmymkIl5TVfclxrX-lg$" TargetMode="External"/><Relationship Id="rId4" Type="http://schemas.openxmlformats.org/officeDocument/2006/relationships/image" Target="../media/image132.png"/><Relationship Id="rId9" Type="http://schemas.openxmlformats.org/officeDocument/2006/relationships/image" Target="../media/image137.png"/></Relationships>
</file>

<file path=ppt/slides/_rels/slide7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29.png"/><Relationship Id="rId1" Type="http://schemas.openxmlformats.org/officeDocument/2006/relationships/slideLayout" Target="../slideLayouts/slideLayout13.xml"/><Relationship Id="rId6" Type="http://schemas.openxmlformats.org/officeDocument/2006/relationships/image" Target="../media/image134.png"/><Relationship Id="rId5" Type="http://schemas.openxmlformats.org/officeDocument/2006/relationships/image" Target="../media/image133.png"/><Relationship Id="rId10" Type="http://schemas.openxmlformats.org/officeDocument/2006/relationships/hyperlink" Target="https://urldefense.com/v3/__http:/m-mitchell.com__;!!DZ3fjg!-AhRByEJ7x8Ub5tC8g5NKqI3ZrIyEPnFH6Qp5GDjsKEtsPlnXeIRkn3vs9GlVZODqQIcyrysmymkIl5TVfclxrX-lg$" TargetMode="External"/><Relationship Id="rId4" Type="http://schemas.openxmlformats.org/officeDocument/2006/relationships/image" Target="../media/image132.png"/><Relationship Id="rId9" Type="http://schemas.openxmlformats.org/officeDocument/2006/relationships/image" Target="../media/image137.png"/></Relationships>
</file>

<file path=ppt/slides/_rels/slide74.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29.png"/><Relationship Id="rId1" Type="http://schemas.openxmlformats.org/officeDocument/2006/relationships/slideLayout" Target="../slideLayouts/slideLayout13.xml"/><Relationship Id="rId6" Type="http://schemas.openxmlformats.org/officeDocument/2006/relationships/image" Target="../media/image134.png"/><Relationship Id="rId5" Type="http://schemas.openxmlformats.org/officeDocument/2006/relationships/image" Target="../media/image133.png"/><Relationship Id="rId10" Type="http://schemas.openxmlformats.org/officeDocument/2006/relationships/hyperlink" Target="https://urldefense.com/v3/__http:/m-mitchell.com__;!!DZ3fjg!-AhRByEJ7x8Ub5tC8g5NKqI3ZrIyEPnFH6Qp5GDjsKEtsPlnXeIRkn3vs9GlVZODqQIcyrysmymkIl5TVfclxrX-lg$" TargetMode="External"/><Relationship Id="rId4" Type="http://schemas.openxmlformats.org/officeDocument/2006/relationships/image" Target="../media/image132.png"/><Relationship Id="rId9" Type="http://schemas.openxmlformats.org/officeDocument/2006/relationships/image" Target="../media/image137.png"/></Relationships>
</file>

<file path=ppt/slides/_rels/slide75.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40.jp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41.jp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42.png"/><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42.pn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42.png"/><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42.png"/><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42.png"/><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42.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43.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15.xm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jpg"/><Relationship Id="rId1" Type="http://schemas.openxmlformats.org/officeDocument/2006/relationships/slideLayout" Target="../slideLayouts/slideLayout16.xml"/><Relationship Id="rId5" Type="http://schemas.openxmlformats.org/officeDocument/2006/relationships/hyperlink" Target="https://urldefense.com/v3/__http:/m-mitchell.com__;!!DZ3fjg!-AhRByEJ7x8Ub5tC8g5NKqI3ZrIyEPnFH6Qp5GDjsKEtsPlnXeIRkn3vs9GlVZODqQIcyrysmymkIl5TVfclxrX-lg$" TargetMode="External"/><Relationship Id="rId4" Type="http://schemas.openxmlformats.org/officeDocument/2006/relationships/image" Target="../media/image148.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g"/><Relationship Id="rId1" Type="http://schemas.openxmlformats.org/officeDocument/2006/relationships/slideLayout" Target="../slideLayouts/slideLayout13.xml"/><Relationship Id="rId4" Type="http://schemas.openxmlformats.org/officeDocument/2006/relationships/hyperlink" Target="http://m-mitchell.com/publications/multitask-clinical.pdf"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hyperlink" Target="http://m-mitchell.com/publications/multitask-clinical.pdf"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68EB073-27D4-42DD-B533-EFFE0B20B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803871" y="0"/>
            <a:ext cx="6388129"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D2345DDD-8324-900B-8799-D5C4C562106E}"/>
              </a:ext>
            </a:extLst>
          </p:cNvPr>
          <p:cNvSpPr>
            <a:spLocks noGrp="1"/>
          </p:cNvSpPr>
          <p:nvPr>
            <p:ph type="ctrTitle"/>
          </p:nvPr>
        </p:nvSpPr>
        <p:spPr>
          <a:xfrm>
            <a:off x="6745735" y="640081"/>
            <a:ext cx="4806184" cy="3637373"/>
          </a:xfrm>
          <a:noFill/>
        </p:spPr>
        <p:txBody>
          <a:bodyPr vert="horz" lIns="91440" tIns="45720" rIns="91440" bIns="45720" rtlCol="0" anchor="b">
            <a:normAutofit/>
          </a:bodyPr>
          <a:lstStyle/>
          <a:p>
            <a:pPr algn="l" eaLnBrk="1" hangingPunct="1">
              <a:lnSpc>
                <a:spcPct val="90000"/>
              </a:lnSpc>
            </a:pPr>
            <a:r>
              <a:rPr lang="en-US" sz="6000" dirty="0">
                <a:solidFill>
                  <a:schemeClr val="bg1"/>
                </a:solidFill>
              </a:rPr>
              <a:t>Data Bias and Fair ML</a:t>
            </a:r>
          </a:p>
        </p:txBody>
      </p:sp>
      <p:sp>
        <p:nvSpPr>
          <p:cNvPr id="7" name="Subtitle 6">
            <a:extLst>
              <a:ext uri="{FF2B5EF4-FFF2-40B4-BE49-F238E27FC236}">
                <a16:creationId xmlns:a16="http://schemas.microsoft.com/office/drawing/2014/main" id="{AA543550-73A7-C84B-01CD-F58047D20465}"/>
              </a:ext>
            </a:extLst>
          </p:cNvPr>
          <p:cNvSpPr>
            <a:spLocks noGrp="1"/>
          </p:cNvSpPr>
          <p:nvPr>
            <p:ph type="subTitle" idx="1"/>
          </p:nvPr>
        </p:nvSpPr>
        <p:spPr>
          <a:xfrm>
            <a:off x="6745735" y="4415883"/>
            <a:ext cx="4806184" cy="1802038"/>
          </a:xfrm>
          <a:noFill/>
        </p:spPr>
        <p:txBody>
          <a:bodyPr vert="horz" lIns="91440" tIns="45720" rIns="91440" bIns="45720" rtlCol="0">
            <a:normAutofit/>
          </a:bodyPr>
          <a:lstStyle/>
          <a:p>
            <a:pPr algn="l" eaLnBrk="1" hangingPunct="1">
              <a:lnSpc>
                <a:spcPct val="90000"/>
              </a:lnSpc>
              <a:spcBef>
                <a:spcPts val="1000"/>
              </a:spcBef>
            </a:pPr>
            <a:r>
              <a:rPr lang="en-US" sz="2400">
                <a:solidFill>
                  <a:schemeClr val="bg1"/>
                </a:solidFill>
              </a:rPr>
              <a:t>Applied Machine Learning</a:t>
            </a:r>
            <a:br>
              <a:rPr lang="en-US" sz="2400">
                <a:solidFill>
                  <a:schemeClr val="bg1"/>
                </a:solidFill>
              </a:rPr>
            </a:br>
            <a:r>
              <a:rPr lang="en-US" sz="2400">
                <a:solidFill>
                  <a:schemeClr val="bg1"/>
                </a:solidFill>
              </a:rPr>
              <a:t>Derek Hoiem</a:t>
            </a:r>
          </a:p>
        </p:txBody>
      </p:sp>
      <p:sp>
        <p:nvSpPr>
          <p:cNvPr id="10" name="TextBox 9">
            <a:extLst>
              <a:ext uri="{FF2B5EF4-FFF2-40B4-BE49-F238E27FC236}">
                <a16:creationId xmlns:a16="http://schemas.microsoft.com/office/drawing/2014/main" id="{7505388E-9844-B90B-A930-CB2EA1FE2DD7}"/>
              </a:ext>
            </a:extLst>
          </p:cNvPr>
          <p:cNvSpPr txBox="1"/>
          <p:nvPr/>
        </p:nvSpPr>
        <p:spPr>
          <a:xfrm>
            <a:off x="6069449" y="6550213"/>
            <a:ext cx="673582" cy="307777"/>
          </a:xfrm>
          <a:prstGeom prst="rect">
            <a:avLst/>
          </a:prstGeom>
          <a:noFill/>
        </p:spPr>
        <p:txBody>
          <a:bodyPr wrap="none" rtlCol="0">
            <a:spAutoFit/>
          </a:bodyPr>
          <a:lstStyle/>
          <a:p>
            <a:pPr>
              <a:spcAft>
                <a:spcPts val="600"/>
              </a:spcAft>
            </a:pPr>
            <a:r>
              <a:rPr lang="en-US" sz="1400" dirty="0">
                <a:solidFill>
                  <a:schemeClr val="bg1">
                    <a:lumMod val="50000"/>
                  </a:schemeClr>
                </a:solidFill>
              </a:rPr>
              <a:t>Dall-E</a:t>
            </a:r>
          </a:p>
        </p:txBody>
      </p:sp>
      <p:pic>
        <p:nvPicPr>
          <p:cNvPr id="2" name="Picture 1" descr="A picture containing black&#10;&#10;Description automatically generated">
            <a:extLst>
              <a:ext uri="{FF2B5EF4-FFF2-40B4-BE49-F238E27FC236}">
                <a16:creationId xmlns:a16="http://schemas.microsoft.com/office/drawing/2014/main" id="{1133541C-36FE-4DC8-12D9-28FF452DD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29" y="0"/>
            <a:ext cx="6858000" cy="6858000"/>
          </a:xfrm>
          <a:prstGeom prst="rect">
            <a:avLst/>
          </a:prstGeom>
        </p:spPr>
      </p:pic>
    </p:spTree>
    <p:extLst>
      <p:ext uri="{BB962C8B-B14F-4D97-AF65-F5344CB8AC3E}">
        <p14:creationId xmlns:p14="http://schemas.microsoft.com/office/powerpoint/2010/main" val="2370299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60" dirty="0">
                <a:solidFill>
                  <a:srgbClr val="FFFFFF"/>
                </a:solidFill>
              </a:rPr>
              <a:t>What</a:t>
            </a:r>
            <a:r>
              <a:rPr sz="4000" b="1" spc="213" dirty="0">
                <a:solidFill>
                  <a:srgbClr val="FFFFFF"/>
                </a:solidFill>
              </a:rPr>
              <a:t> </a:t>
            </a:r>
            <a:r>
              <a:rPr sz="4000" b="1" spc="272" dirty="0">
                <a:solidFill>
                  <a:srgbClr val="FFFFFF"/>
                </a:solidFill>
              </a:rPr>
              <a:t>do</a:t>
            </a:r>
            <a:r>
              <a:rPr sz="4000" b="1" spc="213" dirty="0">
                <a:solidFill>
                  <a:srgbClr val="FFFFFF"/>
                </a:solidFill>
              </a:rPr>
              <a:t> </a:t>
            </a:r>
            <a:r>
              <a:rPr sz="4000" b="1" spc="220" dirty="0">
                <a:solidFill>
                  <a:srgbClr val="FFFFFF"/>
                </a:solidFill>
              </a:rPr>
              <a:t>you</a:t>
            </a:r>
            <a:r>
              <a:rPr sz="4000" b="1" spc="213" dirty="0">
                <a:solidFill>
                  <a:srgbClr val="FFFFFF"/>
                </a:solidFill>
              </a:rPr>
              <a:t> </a:t>
            </a:r>
            <a:r>
              <a:rPr sz="4000" b="1" spc="320" dirty="0">
                <a:solidFill>
                  <a:srgbClr val="FFFFFF"/>
                </a:solidFill>
              </a:rPr>
              <a:t>see?</a:t>
            </a:r>
            <a:endParaRPr sz="4000"/>
          </a:p>
        </p:txBody>
      </p:sp>
      <p:sp>
        <p:nvSpPr>
          <p:cNvPr id="3" name="object 3"/>
          <p:cNvSpPr txBox="1"/>
          <p:nvPr/>
        </p:nvSpPr>
        <p:spPr>
          <a:xfrm>
            <a:off x="633666" y="1568467"/>
            <a:ext cx="3316393" cy="2543430"/>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13" dirty="0">
                <a:solidFill>
                  <a:srgbClr val="FFFFFF"/>
                </a:solidFill>
                <a:latin typeface="Calibri"/>
                <a:cs typeface="Calibri"/>
              </a:rPr>
              <a:t>Stickers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80" dirty="0">
                <a:solidFill>
                  <a:srgbClr val="FFFFFF"/>
                </a:solidFill>
                <a:latin typeface="Calibri"/>
                <a:cs typeface="Calibri"/>
              </a:rPr>
              <a:t>Dole</a:t>
            </a:r>
            <a:r>
              <a:rPr sz="2400" kern="0" spc="133" dirty="0">
                <a:solidFill>
                  <a:srgbClr val="FFFFFF"/>
                </a:solidFill>
                <a:latin typeface="Calibri"/>
                <a:cs typeface="Calibri"/>
              </a:rPr>
              <a:t> </a:t>
            </a: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60" dirty="0">
                <a:solidFill>
                  <a:srgbClr val="FFFFFF"/>
                </a:solidFill>
                <a:latin typeface="Calibri"/>
                <a:cs typeface="Calibri"/>
              </a:rPr>
              <a:t> </a:t>
            </a:r>
            <a:r>
              <a:rPr sz="2400" kern="0" dirty="0">
                <a:solidFill>
                  <a:srgbClr val="FFFFFF"/>
                </a:solidFill>
                <a:latin typeface="Calibri"/>
                <a:cs typeface="Calibri"/>
              </a:rPr>
              <a:t>at</a:t>
            </a:r>
            <a:r>
              <a:rPr sz="2400" kern="0" spc="160" dirty="0">
                <a:solidFill>
                  <a:srgbClr val="FFFFFF"/>
                </a:solidFill>
                <a:latin typeface="Calibri"/>
                <a:cs typeface="Calibri"/>
              </a:rPr>
              <a:t> </a:t>
            </a:r>
            <a:r>
              <a:rPr sz="2400" kern="0" spc="133" dirty="0">
                <a:solidFill>
                  <a:srgbClr val="FFFFFF"/>
                </a:solidFill>
                <a:latin typeface="Calibri"/>
                <a:cs typeface="Calibri"/>
              </a:rPr>
              <a:t>a</a:t>
            </a:r>
            <a:r>
              <a:rPr sz="2400" kern="0" spc="160" dirty="0">
                <a:solidFill>
                  <a:srgbClr val="FFFFFF"/>
                </a:solidFill>
                <a:latin typeface="Calibri"/>
                <a:cs typeface="Calibri"/>
              </a:rPr>
              <a:t> </a:t>
            </a:r>
            <a:r>
              <a:rPr sz="2400" kern="0" spc="53" dirty="0">
                <a:solidFill>
                  <a:srgbClr val="FFFFFF"/>
                </a:solidFill>
                <a:latin typeface="Calibri"/>
                <a:cs typeface="Calibri"/>
              </a:rPr>
              <a:t>store</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40" dirty="0">
                <a:solidFill>
                  <a:srgbClr val="FFFFFF"/>
                </a:solidFill>
                <a:latin typeface="Calibri"/>
                <a:cs typeface="Calibri"/>
              </a:rPr>
              <a:t> </a:t>
            </a:r>
            <a:r>
              <a:rPr sz="2400" kern="0" spc="80" dirty="0">
                <a:solidFill>
                  <a:srgbClr val="FFFFFF"/>
                </a:solidFill>
                <a:latin typeface="Calibri"/>
                <a:cs typeface="Calibri"/>
              </a:rPr>
              <a:t>on</a:t>
            </a:r>
            <a:r>
              <a:rPr sz="2400" kern="0" spc="147" dirty="0">
                <a:solidFill>
                  <a:srgbClr val="FFFFFF"/>
                </a:solidFill>
                <a:latin typeface="Calibri"/>
                <a:cs typeface="Calibri"/>
              </a:rPr>
              <a:t> </a:t>
            </a:r>
            <a:r>
              <a:rPr sz="2400" kern="0" spc="107" dirty="0">
                <a:solidFill>
                  <a:srgbClr val="FFFFFF"/>
                </a:solidFill>
                <a:latin typeface="Calibri"/>
                <a:cs typeface="Calibri"/>
              </a:rPr>
              <a:t>shelves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Bunches</a:t>
            </a:r>
            <a:r>
              <a:rPr sz="2400" kern="0" spc="167" dirty="0">
                <a:solidFill>
                  <a:srgbClr val="FFFFFF"/>
                </a:solidFill>
                <a:latin typeface="Calibri"/>
                <a:cs typeface="Calibri"/>
              </a:rPr>
              <a:t> </a:t>
            </a:r>
            <a:r>
              <a:rPr sz="2400" kern="0" dirty="0">
                <a:solidFill>
                  <a:srgbClr val="FFFFFF"/>
                </a:solidFill>
                <a:latin typeface="Calibri"/>
                <a:cs typeface="Calibri"/>
              </a:rPr>
              <a:t>of</a:t>
            </a:r>
            <a:r>
              <a:rPr sz="2400" kern="0" spc="173" dirty="0">
                <a:solidFill>
                  <a:srgbClr val="FFFFFF"/>
                </a:solidFill>
                <a:latin typeface="Calibri"/>
                <a:cs typeface="Calibri"/>
              </a:rPr>
              <a:t> </a:t>
            </a:r>
            <a:r>
              <a:rPr sz="2400" kern="0" spc="107" dirty="0">
                <a:solidFill>
                  <a:srgbClr val="FFFFFF"/>
                </a:solidFill>
                <a:latin typeface="Calibri"/>
                <a:cs typeface="Calibri"/>
              </a:rPr>
              <a:t>bananas</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6EA250E8-3F54-61B9-335D-AEF06F27A83C}"/>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txBox="1">
            <a:spLocks noGrp="1"/>
          </p:cNvSpPr>
          <p:nvPr>
            <p:ph type="title"/>
          </p:nvPr>
        </p:nvSpPr>
        <p:spPr>
          <a:xfrm>
            <a:off x="512967" y="467212"/>
            <a:ext cx="8131387" cy="632651"/>
          </a:xfrm>
          <a:prstGeom prst="rect">
            <a:avLst/>
          </a:prstGeom>
        </p:spPr>
        <p:txBody>
          <a:bodyPr vert="horz" wrap="square" lIns="0" tIns="16933" rIns="0" bIns="0" rtlCol="0">
            <a:spAutoFit/>
          </a:bodyPr>
          <a:lstStyle/>
          <a:p>
            <a:pPr marL="16933">
              <a:spcBef>
                <a:spcPts val="133"/>
              </a:spcBef>
              <a:tabLst>
                <a:tab pos="3303611" algn="l"/>
              </a:tabLst>
            </a:pPr>
            <a:r>
              <a:rPr sz="4000" b="1" spc="300" dirty="0">
                <a:solidFill>
                  <a:srgbClr val="FFFFFF"/>
                </a:solidFill>
              </a:rPr>
              <a:t>Single-</a:t>
            </a:r>
            <a:r>
              <a:rPr sz="4000" b="1" spc="313" dirty="0">
                <a:solidFill>
                  <a:srgbClr val="FFFFFF"/>
                </a:solidFill>
              </a:rPr>
              <a:t>Task:</a:t>
            </a:r>
            <a:r>
              <a:rPr sz="4000" b="1" dirty="0">
                <a:solidFill>
                  <a:srgbClr val="FFFFFF"/>
                </a:solidFill>
              </a:rPr>
              <a:t>	</a:t>
            </a:r>
            <a:r>
              <a:rPr sz="4000" b="1" spc="339" dirty="0">
                <a:solidFill>
                  <a:srgbClr val="FFFFFF"/>
                </a:solidFill>
              </a:rPr>
              <a:t>Logistic</a:t>
            </a:r>
            <a:r>
              <a:rPr sz="4000" b="1" spc="200" dirty="0">
                <a:solidFill>
                  <a:srgbClr val="FFFFFF"/>
                </a:solidFill>
              </a:rPr>
              <a:t> </a:t>
            </a:r>
            <a:r>
              <a:rPr sz="4000" b="1" spc="320" dirty="0">
                <a:solidFill>
                  <a:srgbClr val="FFFFFF"/>
                </a:solidFill>
              </a:rPr>
              <a:t>Regression</a:t>
            </a:r>
            <a:endParaRPr sz="4000"/>
          </a:p>
        </p:txBody>
      </p:sp>
      <p:grpSp>
        <p:nvGrpSpPr>
          <p:cNvPr id="4" name="object 4"/>
          <p:cNvGrpSpPr/>
          <p:nvPr/>
        </p:nvGrpSpPr>
        <p:grpSpPr>
          <a:xfrm>
            <a:off x="4178300" y="1356965"/>
            <a:ext cx="6712373" cy="5308600"/>
            <a:chOff x="3133725" y="1017724"/>
            <a:chExt cx="5034280" cy="3981450"/>
          </a:xfrm>
        </p:grpSpPr>
        <p:pic>
          <p:nvPicPr>
            <p:cNvPr id="5" name="object 5"/>
            <p:cNvPicPr/>
            <p:nvPr/>
          </p:nvPicPr>
          <p:blipFill>
            <a:blip r:embed="rId2" cstate="print"/>
            <a:stretch>
              <a:fillRect/>
            </a:stretch>
          </p:blipFill>
          <p:spPr>
            <a:xfrm>
              <a:off x="3133725" y="1017724"/>
              <a:ext cx="2876549" cy="3981399"/>
            </a:xfrm>
            <a:prstGeom prst="rect">
              <a:avLst/>
            </a:prstGeom>
          </p:spPr>
        </p:pic>
        <p:pic>
          <p:nvPicPr>
            <p:cNvPr id="6" name="object 6"/>
            <p:cNvPicPr/>
            <p:nvPr/>
          </p:nvPicPr>
          <p:blipFill>
            <a:blip r:embed="rId3" cstate="print"/>
            <a:stretch>
              <a:fillRect/>
            </a:stretch>
          </p:blipFill>
          <p:spPr>
            <a:xfrm>
              <a:off x="5874395" y="1152396"/>
              <a:ext cx="1892678" cy="157162"/>
            </a:xfrm>
            <a:prstGeom prst="rect">
              <a:avLst/>
            </a:prstGeom>
          </p:spPr>
        </p:pic>
        <p:pic>
          <p:nvPicPr>
            <p:cNvPr id="7" name="object 7"/>
            <p:cNvPicPr/>
            <p:nvPr/>
          </p:nvPicPr>
          <p:blipFill>
            <a:blip r:embed="rId4" cstate="print"/>
            <a:stretch>
              <a:fillRect/>
            </a:stretch>
          </p:blipFill>
          <p:spPr>
            <a:xfrm>
              <a:off x="5787364" y="1361946"/>
              <a:ext cx="2066221" cy="157162"/>
            </a:xfrm>
            <a:prstGeom prst="rect">
              <a:avLst/>
            </a:prstGeom>
          </p:spPr>
        </p:pic>
        <p:pic>
          <p:nvPicPr>
            <p:cNvPr id="8" name="object 8"/>
            <p:cNvPicPr/>
            <p:nvPr/>
          </p:nvPicPr>
          <p:blipFill>
            <a:blip r:embed="rId5" cstate="print"/>
            <a:stretch>
              <a:fillRect/>
            </a:stretch>
          </p:blipFill>
          <p:spPr>
            <a:xfrm>
              <a:off x="7068966" y="4715271"/>
              <a:ext cx="1098730" cy="151209"/>
            </a:xfrm>
            <a:prstGeom prst="rect">
              <a:avLst/>
            </a:prstGeom>
          </p:spPr>
        </p:pic>
        <p:sp>
          <p:nvSpPr>
            <p:cNvPr id="9" name="object 9"/>
            <p:cNvSpPr/>
            <p:nvPr/>
          </p:nvSpPr>
          <p:spPr>
            <a:xfrm>
              <a:off x="6362705" y="4782749"/>
              <a:ext cx="534035" cy="6985"/>
            </a:xfrm>
            <a:custGeom>
              <a:avLst/>
              <a:gdLst/>
              <a:ahLst/>
              <a:cxnLst/>
              <a:rect l="l" t="t" r="r" b="b"/>
              <a:pathLst>
                <a:path w="534034" h="6985">
                  <a:moveTo>
                    <a:pt x="533419" y="0"/>
                  </a:moveTo>
                  <a:lnTo>
                    <a:pt x="0" y="6929"/>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0" name="object 10"/>
            <p:cNvPicPr/>
            <p:nvPr/>
          </p:nvPicPr>
          <p:blipFill>
            <a:blip r:embed="rId6" cstate="print"/>
            <a:stretch>
              <a:fillRect/>
            </a:stretch>
          </p:blipFill>
          <p:spPr>
            <a:xfrm>
              <a:off x="6170768" y="4707704"/>
              <a:ext cx="211804" cy="163950"/>
            </a:xfrm>
            <a:prstGeom prst="rect">
              <a:avLst/>
            </a:prstGeom>
          </p:spPr>
        </p:pic>
        <p:sp>
          <p:nvSpPr>
            <p:cNvPr id="11" name="object 11"/>
            <p:cNvSpPr/>
            <p:nvPr/>
          </p:nvSpPr>
          <p:spPr>
            <a:xfrm>
              <a:off x="5172705" y="1262524"/>
              <a:ext cx="534035" cy="6985"/>
            </a:xfrm>
            <a:custGeom>
              <a:avLst/>
              <a:gdLst/>
              <a:ahLst/>
              <a:cxnLst/>
              <a:rect l="l" t="t" r="r" b="b"/>
              <a:pathLst>
                <a:path w="534035" h="6984">
                  <a:moveTo>
                    <a:pt x="533419" y="0"/>
                  </a:moveTo>
                  <a:lnTo>
                    <a:pt x="0" y="693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2" name="object 12"/>
            <p:cNvPicPr/>
            <p:nvPr/>
          </p:nvPicPr>
          <p:blipFill>
            <a:blip r:embed="rId6" cstate="print"/>
            <a:stretch>
              <a:fillRect/>
            </a:stretch>
          </p:blipFill>
          <p:spPr>
            <a:xfrm>
              <a:off x="4980768" y="1187479"/>
              <a:ext cx="211804" cy="163951"/>
            </a:xfrm>
            <a:prstGeom prst="rect">
              <a:avLst/>
            </a:prstGeom>
          </p:spPr>
        </p:pic>
      </p:grpSp>
      <p:sp>
        <p:nvSpPr>
          <p:cNvPr id="13" name="TextBox 12">
            <a:extLst>
              <a:ext uri="{FF2B5EF4-FFF2-40B4-BE49-F238E27FC236}">
                <a16:creationId xmlns:a16="http://schemas.microsoft.com/office/drawing/2014/main" id="{D1E2E9FD-0262-BA29-8EA4-ACA460EC498F}"/>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7">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txBox="1">
            <a:spLocks noGrp="1"/>
          </p:cNvSpPr>
          <p:nvPr>
            <p:ph type="title"/>
          </p:nvPr>
        </p:nvSpPr>
        <p:spPr>
          <a:xfrm>
            <a:off x="512967" y="467212"/>
            <a:ext cx="6854613" cy="632651"/>
          </a:xfrm>
          <a:prstGeom prst="rect">
            <a:avLst/>
          </a:prstGeom>
        </p:spPr>
        <p:txBody>
          <a:bodyPr vert="horz" wrap="square" lIns="0" tIns="16933" rIns="0" bIns="0" rtlCol="0">
            <a:spAutoFit/>
          </a:bodyPr>
          <a:lstStyle/>
          <a:p>
            <a:pPr marL="16933">
              <a:spcBef>
                <a:spcPts val="133"/>
              </a:spcBef>
              <a:tabLst>
                <a:tab pos="3303611" algn="l"/>
              </a:tabLst>
            </a:pPr>
            <a:r>
              <a:rPr sz="4000" b="1" spc="300" dirty="0">
                <a:solidFill>
                  <a:srgbClr val="FFFFFF"/>
                </a:solidFill>
              </a:rPr>
              <a:t>Single-</a:t>
            </a:r>
            <a:r>
              <a:rPr sz="4000" b="1" spc="313" dirty="0">
                <a:solidFill>
                  <a:srgbClr val="FFFFFF"/>
                </a:solidFill>
              </a:rPr>
              <a:t>Task:</a:t>
            </a:r>
            <a:r>
              <a:rPr sz="4000" b="1" dirty="0">
                <a:solidFill>
                  <a:srgbClr val="FFFFFF"/>
                </a:solidFill>
              </a:rPr>
              <a:t>	</a:t>
            </a:r>
            <a:r>
              <a:rPr sz="4000" b="1" spc="305" dirty="0">
                <a:solidFill>
                  <a:srgbClr val="FFFFFF"/>
                </a:solidFill>
              </a:rPr>
              <a:t>Deep</a:t>
            </a:r>
            <a:r>
              <a:rPr sz="4000" b="1" spc="213" dirty="0">
                <a:solidFill>
                  <a:srgbClr val="FFFFFF"/>
                </a:solidFill>
              </a:rPr>
              <a:t> </a:t>
            </a:r>
            <a:r>
              <a:rPr sz="4000" b="1" spc="272" dirty="0">
                <a:solidFill>
                  <a:srgbClr val="FFFFFF"/>
                </a:solidFill>
              </a:rPr>
              <a:t>Learning</a:t>
            </a:r>
            <a:endParaRPr sz="4000"/>
          </a:p>
        </p:txBody>
      </p:sp>
      <p:sp>
        <p:nvSpPr>
          <p:cNvPr id="4" name="object 4"/>
          <p:cNvSpPr/>
          <p:nvPr/>
        </p:nvSpPr>
        <p:spPr>
          <a:xfrm>
            <a:off x="687521" y="3333405"/>
            <a:ext cx="1527387" cy="284480"/>
          </a:xfrm>
          <a:custGeom>
            <a:avLst/>
            <a:gdLst/>
            <a:ahLst/>
            <a:cxnLst/>
            <a:rect l="l" t="t" r="r" b="b"/>
            <a:pathLst>
              <a:path w="1145539" h="213360">
                <a:moveTo>
                  <a:pt x="43308" y="209103"/>
                </a:moveTo>
                <a:lnTo>
                  <a:pt x="0" y="209103"/>
                </a:lnTo>
                <a:lnTo>
                  <a:pt x="0" y="5804"/>
                </a:lnTo>
                <a:lnTo>
                  <a:pt x="143916" y="5804"/>
                </a:lnTo>
                <a:lnTo>
                  <a:pt x="143916" y="43904"/>
                </a:lnTo>
                <a:lnTo>
                  <a:pt x="43308" y="43904"/>
                </a:lnTo>
                <a:lnTo>
                  <a:pt x="43308" y="86915"/>
                </a:lnTo>
                <a:lnTo>
                  <a:pt x="141684" y="86915"/>
                </a:lnTo>
                <a:lnTo>
                  <a:pt x="141684" y="125015"/>
                </a:lnTo>
                <a:lnTo>
                  <a:pt x="43308" y="125015"/>
                </a:lnTo>
                <a:lnTo>
                  <a:pt x="43308" y="209103"/>
                </a:lnTo>
                <a:close/>
              </a:path>
              <a:path w="1145539" h="213360">
                <a:moveTo>
                  <a:pt x="186245" y="107305"/>
                </a:moveTo>
                <a:lnTo>
                  <a:pt x="171659" y="81408"/>
                </a:lnTo>
                <a:lnTo>
                  <a:pt x="185724" y="71251"/>
                </a:lnTo>
                <a:lnTo>
                  <a:pt x="201127" y="63996"/>
                </a:lnTo>
                <a:lnTo>
                  <a:pt x="217871" y="59642"/>
                </a:lnTo>
                <a:lnTo>
                  <a:pt x="235953" y="58191"/>
                </a:lnTo>
                <a:lnTo>
                  <a:pt x="250594" y="59103"/>
                </a:lnTo>
                <a:lnTo>
                  <a:pt x="290871" y="80767"/>
                </a:lnTo>
                <a:lnTo>
                  <a:pt x="295856" y="89892"/>
                </a:lnTo>
                <a:lnTo>
                  <a:pt x="229256" y="89892"/>
                </a:lnTo>
                <a:lnTo>
                  <a:pt x="217415" y="90980"/>
                </a:lnTo>
                <a:lnTo>
                  <a:pt x="206299" y="94245"/>
                </a:lnTo>
                <a:lnTo>
                  <a:pt x="195909" y="99686"/>
                </a:lnTo>
                <a:lnTo>
                  <a:pt x="186245" y="107305"/>
                </a:lnTo>
                <a:close/>
              </a:path>
              <a:path w="1145539" h="213360">
                <a:moveTo>
                  <a:pt x="300247" y="134391"/>
                </a:moveTo>
                <a:lnTo>
                  <a:pt x="261552" y="134391"/>
                </a:lnTo>
                <a:lnTo>
                  <a:pt x="261552" y="107057"/>
                </a:lnTo>
                <a:lnTo>
                  <a:pt x="258575" y="101054"/>
                </a:lnTo>
                <a:lnTo>
                  <a:pt x="252622" y="96589"/>
                </a:lnTo>
                <a:lnTo>
                  <a:pt x="246768" y="92124"/>
                </a:lnTo>
                <a:lnTo>
                  <a:pt x="238979" y="89892"/>
                </a:lnTo>
                <a:lnTo>
                  <a:pt x="295856" y="89892"/>
                </a:lnTo>
                <a:lnTo>
                  <a:pt x="296080" y="90301"/>
                </a:lnTo>
                <a:lnTo>
                  <a:pt x="299205" y="101379"/>
                </a:lnTo>
                <a:lnTo>
                  <a:pt x="300247" y="114002"/>
                </a:lnTo>
                <a:lnTo>
                  <a:pt x="300247" y="134391"/>
                </a:lnTo>
                <a:close/>
              </a:path>
              <a:path w="1145539" h="213360">
                <a:moveTo>
                  <a:pt x="214968" y="212824"/>
                </a:moveTo>
                <a:lnTo>
                  <a:pt x="178654" y="199280"/>
                </a:lnTo>
                <a:lnTo>
                  <a:pt x="163771" y="164008"/>
                </a:lnTo>
                <a:lnTo>
                  <a:pt x="164655" y="153692"/>
                </a:lnTo>
                <a:lnTo>
                  <a:pt x="194244" y="119620"/>
                </a:lnTo>
                <a:lnTo>
                  <a:pt x="214968" y="116383"/>
                </a:lnTo>
                <a:lnTo>
                  <a:pt x="229767" y="117509"/>
                </a:lnTo>
                <a:lnTo>
                  <a:pt x="242464" y="120885"/>
                </a:lnTo>
                <a:lnTo>
                  <a:pt x="253059" y="126513"/>
                </a:lnTo>
                <a:lnTo>
                  <a:pt x="261552" y="134391"/>
                </a:lnTo>
                <a:lnTo>
                  <a:pt x="300247" y="134391"/>
                </a:lnTo>
                <a:lnTo>
                  <a:pt x="300247" y="142726"/>
                </a:lnTo>
                <a:lnTo>
                  <a:pt x="222707" y="142726"/>
                </a:lnTo>
                <a:lnTo>
                  <a:pt x="216159" y="144660"/>
                </a:lnTo>
                <a:lnTo>
                  <a:pt x="210801" y="148530"/>
                </a:lnTo>
                <a:lnTo>
                  <a:pt x="205443" y="152300"/>
                </a:lnTo>
                <a:lnTo>
                  <a:pt x="202764" y="157757"/>
                </a:lnTo>
                <a:lnTo>
                  <a:pt x="202764" y="171846"/>
                </a:lnTo>
                <a:lnTo>
                  <a:pt x="205443" y="177204"/>
                </a:lnTo>
                <a:lnTo>
                  <a:pt x="210801" y="180975"/>
                </a:lnTo>
                <a:lnTo>
                  <a:pt x="216159" y="184646"/>
                </a:lnTo>
                <a:lnTo>
                  <a:pt x="222707" y="186481"/>
                </a:lnTo>
                <a:lnTo>
                  <a:pt x="300247" y="186481"/>
                </a:lnTo>
                <a:lnTo>
                  <a:pt x="300247" y="193923"/>
                </a:lnTo>
                <a:lnTo>
                  <a:pt x="261552" y="193923"/>
                </a:lnTo>
                <a:lnTo>
                  <a:pt x="252557" y="202192"/>
                </a:lnTo>
                <a:lnTo>
                  <a:pt x="241795" y="208098"/>
                </a:lnTo>
                <a:lnTo>
                  <a:pt x="229265" y="211642"/>
                </a:lnTo>
                <a:lnTo>
                  <a:pt x="214968" y="212824"/>
                </a:lnTo>
                <a:close/>
              </a:path>
              <a:path w="1145539" h="213360">
                <a:moveTo>
                  <a:pt x="300247" y="186481"/>
                </a:moveTo>
                <a:lnTo>
                  <a:pt x="230446" y="186481"/>
                </a:lnTo>
                <a:lnTo>
                  <a:pt x="240371" y="185681"/>
                </a:lnTo>
                <a:lnTo>
                  <a:pt x="248864" y="183281"/>
                </a:lnTo>
                <a:lnTo>
                  <a:pt x="255924" y="179282"/>
                </a:lnTo>
                <a:lnTo>
                  <a:pt x="261552" y="173682"/>
                </a:lnTo>
                <a:lnTo>
                  <a:pt x="261552" y="155525"/>
                </a:lnTo>
                <a:lnTo>
                  <a:pt x="255924" y="149925"/>
                </a:lnTo>
                <a:lnTo>
                  <a:pt x="248864" y="145925"/>
                </a:lnTo>
                <a:lnTo>
                  <a:pt x="240371" y="143526"/>
                </a:lnTo>
                <a:lnTo>
                  <a:pt x="230446" y="142726"/>
                </a:lnTo>
                <a:lnTo>
                  <a:pt x="300247" y="142726"/>
                </a:lnTo>
                <a:lnTo>
                  <a:pt x="300247" y="186481"/>
                </a:lnTo>
                <a:close/>
              </a:path>
              <a:path w="1145539" h="213360">
                <a:moveTo>
                  <a:pt x="300247" y="209103"/>
                </a:moveTo>
                <a:lnTo>
                  <a:pt x="261552" y="209103"/>
                </a:lnTo>
                <a:lnTo>
                  <a:pt x="261552" y="193923"/>
                </a:lnTo>
                <a:lnTo>
                  <a:pt x="300247" y="193923"/>
                </a:lnTo>
                <a:lnTo>
                  <a:pt x="300247" y="209103"/>
                </a:lnTo>
                <a:close/>
              </a:path>
              <a:path w="1145539" h="213360">
                <a:moveTo>
                  <a:pt x="471699" y="81111"/>
                </a:moveTo>
                <a:lnTo>
                  <a:pt x="377350" y="81111"/>
                </a:lnTo>
                <a:lnTo>
                  <a:pt x="381229" y="76888"/>
                </a:lnTo>
                <a:lnTo>
                  <a:pt x="420017" y="58638"/>
                </a:lnTo>
                <a:lnTo>
                  <a:pt x="428844" y="58191"/>
                </a:lnTo>
                <a:lnTo>
                  <a:pt x="440258" y="58982"/>
                </a:lnTo>
                <a:lnTo>
                  <a:pt x="471699" y="81111"/>
                </a:lnTo>
                <a:close/>
              </a:path>
              <a:path w="1145539" h="213360">
                <a:moveTo>
                  <a:pt x="377350" y="209103"/>
                </a:moveTo>
                <a:lnTo>
                  <a:pt x="338654" y="209103"/>
                </a:lnTo>
                <a:lnTo>
                  <a:pt x="338654" y="61912"/>
                </a:lnTo>
                <a:lnTo>
                  <a:pt x="377350" y="61912"/>
                </a:lnTo>
                <a:lnTo>
                  <a:pt x="377350" y="81111"/>
                </a:lnTo>
                <a:lnTo>
                  <a:pt x="471699" y="81111"/>
                </a:lnTo>
                <a:lnTo>
                  <a:pt x="473828" y="85762"/>
                </a:lnTo>
                <a:lnTo>
                  <a:pt x="475502" y="92719"/>
                </a:lnTo>
                <a:lnTo>
                  <a:pt x="410836" y="92719"/>
                </a:lnTo>
                <a:lnTo>
                  <a:pt x="400874" y="93798"/>
                </a:lnTo>
                <a:lnTo>
                  <a:pt x="391972" y="97035"/>
                </a:lnTo>
                <a:lnTo>
                  <a:pt x="384131" y="102430"/>
                </a:lnTo>
                <a:lnTo>
                  <a:pt x="377350" y="109983"/>
                </a:lnTo>
                <a:lnTo>
                  <a:pt x="377350" y="209103"/>
                </a:lnTo>
                <a:close/>
              </a:path>
              <a:path w="1145539" h="213360">
                <a:moveTo>
                  <a:pt x="476767" y="209103"/>
                </a:moveTo>
                <a:lnTo>
                  <a:pt x="438072" y="209103"/>
                </a:lnTo>
                <a:lnTo>
                  <a:pt x="438072" y="120104"/>
                </a:lnTo>
                <a:lnTo>
                  <a:pt x="436369" y="108123"/>
                </a:lnTo>
                <a:lnTo>
                  <a:pt x="431263" y="99566"/>
                </a:lnTo>
                <a:lnTo>
                  <a:pt x="422752" y="94431"/>
                </a:lnTo>
                <a:lnTo>
                  <a:pt x="410836" y="92719"/>
                </a:lnTo>
                <a:lnTo>
                  <a:pt x="475502" y="92719"/>
                </a:lnTo>
                <a:lnTo>
                  <a:pt x="476032" y="94924"/>
                </a:lnTo>
                <a:lnTo>
                  <a:pt x="476767" y="105221"/>
                </a:lnTo>
                <a:lnTo>
                  <a:pt x="476767" y="209103"/>
                </a:lnTo>
                <a:close/>
              </a:path>
              <a:path w="1145539" h="213360">
                <a:moveTo>
                  <a:pt x="583744" y="212824"/>
                </a:moveTo>
                <a:lnTo>
                  <a:pt x="538956" y="200517"/>
                </a:lnTo>
                <a:lnTo>
                  <a:pt x="511153" y="166017"/>
                </a:lnTo>
                <a:lnTo>
                  <a:pt x="505758" y="135284"/>
                </a:lnTo>
                <a:lnTo>
                  <a:pt x="507106" y="119397"/>
                </a:lnTo>
                <a:lnTo>
                  <a:pt x="527338" y="80218"/>
                </a:lnTo>
                <a:lnTo>
                  <a:pt x="567159" y="59568"/>
                </a:lnTo>
                <a:lnTo>
                  <a:pt x="583744" y="58191"/>
                </a:lnTo>
                <a:lnTo>
                  <a:pt x="594459" y="58712"/>
                </a:lnTo>
                <a:lnTo>
                  <a:pt x="632894" y="75158"/>
                </a:lnTo>
                <a:lnTo>
                  <a:pt x="641936" y="84683"/>
                </a:lnTo>
                <a:lnTo>
                  <a:pt x="633396" y="92719"/>
                </a:lnTo>
                <a:lnTo>
                  <a:pt x="585530" y="92719"/>
                </a:lnTo>
                <a:lnTo>
                  <a:pt x="577084" y="93454"/>
                </a:lnTo>
                <a:lnTo>
                  <a:pt x="546332" y="126159"/>
                </a:lnTo>
                <a:lnTo>
                  <a:pt x="545644" y="135284"/>
                </a:lnTo>
                <a:lnTo>
                  <a:pt x="546332" y="144428"/>
                </a:lnTo>
                <a:lnTo>
                  <a:pt x="569456" y="175319"/>
                </a:lnTo>
                <a:lnTo>
                  <a:pt x="585530" y="178296"/>
                </a:lnTo>
                <a:lnTo>
                  <a:pt x="633717" y="178296"/>
                </a:lnTo>
                <a:lnTo>
                  <a:pt x="641936" y="185886"/>
                </a:lnTo>
                <a:lnTo>
                  <a:pt x="604133" y="210777"/>
                </a:lnTo>
                <a:lnTo>
                  <a:pt x="594459" y="212312"/>
                </a:lnTo>
                <a:lnTo>
                  <a:pt x="583744" y="212824"/>
                </a:lnTo>
                <a:close/>
              </a:path>
              <a:path w="1145539" h="213360">
                <a:moveTo>
                  <a:pt x="616635" y="108495"/>
                </a:moveTo>
                <a:lnTo>
                  <a:pt x="610672" y="101593"/>
                </a:lnTo>
                <a:lnTo>
                  <a:pt x="603501" y="96663"/>
                </a:lnTo>
                <a:lnTo>
                  <a:pt x="595120" y="93705"/>
                </a:lnTo>
                <a:lnTo>
                  <a:pt x="585530" y="92719"/>
                </a:lnTo>
                <a:lnTo>
                  <a:pt x="633396" y="92719"/>
                </a:lnTo>
                <a:lnTo>
                  <a:pt x="616635" y="108495"/>
                </a:lnTo>
                <a:close/>
              </a:path>
              <a:path w="1145539" h="213360">
                <a:moveTo>
                  <a:pt x="633717" y="178296"/>
                </a:moveTo>
                <a:lnTo>
                  <a:pt x="585530" y="178296"/>
                </a:lnTo>
                <a:lnTo>
                  <a:pt x="594896" y="177310"/>
                </a:lnTo>
                <a:lnTo>
                  <a:pt x="603203" y="174352"/>
                </a:lnTo>
                <a:lnTo>
                  <a:pt x="610449" y="169422"/>
                </a:lnTo>
                <a:lnTo>
                  <a:pt x="616635" y="162520"/>
                </a:lnTo>
                <a:lnTo>
                  <a:pt x="633717" y="178296"/>
                </a:lnTo>
                <a:close/>
              </a:path>
              <a:path w="1145539" h="213360">
                <a:moveTo>
                  <a:pt x="692977" y="45987"/>
                </a:moveTo>
                <a:lnTo>
                  <a:pt x="680177" y="45987"/>
                </a:lnTo>
                <a:lnTo>
                  <a:pt x="674720" y="43755"/>
                </a:lnTo>
                <a:lnTo>
                  <a:pt x="670057" y="39290"/>
                </a:lnTo>
                <a:lnTo>
                  <a:pt x="665493" y="34825"/>
                </a:lnTo>
                <a:lnTo>
                  <a:pt x="663211" y="29368"/>
                </a:lnTo>
                <a:lnTo>
                  <a:pt x="663211" y="16371"/>
                </a:lnTo>
                <a:lnTo>
                  <a:pt x="665493" y="10914"/>
                </a:lnTo>
                <a:lnTo>
                  <a:pt x="670057" y="6548"/>
                </a:lnTo>
                <a:lnTo>
                  <a:pt x="674720" y="2182"/>
                </a:lnTo>
                <a:lnTo>
                  <a:pt x="680177" y="0"/>
                </a:lnTo>
                <a:lnTo>
                  <a:pt x="692977" y="0"/>
                </a:lnTo>
                <a:lnTo>
                  <a:pt x="698483" y="2182"/>
                </a:lnTo>
                <a:lnTo>
                  <a:pt x="707413" y="10914"/>
                </a:lnTo>
                <a:lnTo>
                  <a:pt x="709645" y="16371"/>
                </a:lnTo>
                <a:lnTo>
                  <a:pt x="709645" y="29368"/>
                </a:lnTo>
                <a:lnTo>
                  <a:pt x="707413" y="34825"/>
                </a:lnTo>
                <a:lnTo>
                  <a:pt x="698483" y="43755"/>
                </a:lnTo>
                <a:lnTo>
                  <a:pt x="692977" y="45987"/>
                </a:lnTo>
                <a:close/>
              </a:path>
              <a:path w="1145539" h="213360">
                <a:moveTo>
                  <a:pt x="705925" y="209103"/>
                </a:moveTo>
                <a:lnTo>
                  <a:pt x="667229" y="209103"/>
                </a:lnTo>
                <a:lnTo>
                  <a:pt x="667229" y="61912"/>
                </a:lnTo>
                <a:lnTo>
                  <a:pt x="705925" y="61912"/>
                </a:lnTo>
                <a:lnTo>
                  <a:pt x="705925" y="209103"/>
                </a:lnTo>
                <a:close/>
              </a:path>
              <a:path w="1145539" h="213360">
                <a:moveTo>
                  <a:pt x="813549" y="212824"/>
                </a:moveTo>
                <a:lnTo>
                  <a:pt x="768594" y="200769"/>
                </a:lnTo>
                <a:lnTo>
                  <a:pt x="740437" y="166575"/>
                </a:lnTo>
                <a:lnTo>
                  <a:pt x="734968" y="135284"/>
                </a:lnTo>
                <a:lnTo>
                  <a:pt x="736326" y="119518"/>
                </a:lnTo>
                <a:lnTo>
                  <a:pt x="756697" y="80367"/>
                </a:lnTo>
                <a:lnTo>
                  <a:pt x="795485" y="59577"/>
                </a:lnTo>
                <a:lnTo>
                  <a:pt x="811168" y="58191"/>
                </a:lnTo>
                <a:lnTo>
                  <a:pt x="826711" y="59596"/>
                </a:lnTo>
                <a:lnTo>
                  <a:pt x="840747" y="63810"/>
                </a:lnTo>
                <a:lnTo>
                  <a:pt x="853277" y="70832"/>
                </a:lnTo>
                <a:lnTo>
                  <a:pt x="864300" y="80664"/>
                </a:lnTo>
                <a:lnTo>
                  <a:pt x="870521" y="88999"/>
                </a:lnTo>
                <a:lnTo>
                  <a:pt x="811168" y="88999"/>
                </a:lnTo>
                <a:lnTo>
                  <a:pt x="803847" y="89585"/>
                </a:lnTo>
                <a:lnTo>
                  <a:pt x="774854" y="121592"/>
                </a:lnTo>
                <a:lnTo>
                  <a:pt x="883448" y="121592"/>
                </a:lnTo>
                <a:lnTo>
                  <a:pt x="883554" y="122020"/>
                </a:lnTo>
                <a:lnTo>
                  <a:pt x="884838" y="139303"/>
                </a:lnTo>
                <a:lnTo>
                  <a:pt x="884838" y="147786"/>
                </a:lnTo>
                <a:lnTo>
                  <a:pt x="775449" y="147786"/>
                </a:lnTo>
                <a:lnTo>
                  <a:pt x="776910" y="154604"/>
                </a:lnTo>
                <a:lnTo>
                  <a:pt x="808917" y="181393"/>
                </a:lnTo>
                <a:lnTo>
                  <a:pt x="817865" y="182016"/>
                </a:lnTo>
                <a:lnTo>
                  <a:pt x="867154" y="182016"/>
                </a:lnTo>
                <a:lnTo>
                  <a:pt x="874122" y="192285"/>
                </a:lnTo>
                <a:lnTo>
                  <a:pt x="838915" y="209894"/>
                </a:lnTo>
                <a:lnTo>
                  <a:pt x="822172" y="212498"/>
                </a:lnTo>
                <a:lnTo>
                  <a:pt x="813549" y="212824"/>
                </a:lnTo>
                <a:close/>
              </a:path>
              <a:path w="1145539" h="213360">
                <a:moveTo>
                  <a:pt x="883448" y="121592"/>
                </a:moveTo>
                <a:lnTo>
                  <a:pt x="847333" y="121592"/>
                </a:lnTo>
                <a:lnTo>
                  <a:pt x="846310" y="114653"/>
                </a:lnTo>
                <a:lnTo>
                  <a:pt x="844133" y="108421"/>
                </a:lnTo>
                <a:lnTo>
                  <a:pt x="811168" y="88999"/>
                </a:lnTo>
                <a:lnTo>
                  <a:pt x="870521" y="88999"/>
                </a:lnTo>
                <a:lnTo>
                  <a:pt x="873285" y="92701"/>
                </a:lnTo>
                <a:lnTo>
                  <a:pt x="879703" y="106486"/>
                </a:lnTo>
                <a:lnTo>
                  <a:pt x="883448" y="121592"/>
                </a:lnTo>
                <a:close/>
              </a:path>
              <a:path w="1145539" h="213360">
                <a:moveTo>
                  <a:pt x="867154" y="182016"/>
                </a:moveTo>
                <a:lnTo>
                  <a:pt x="823918" y="182016"/>
                </a:lnTo>
                <a:lnTo>
                  <a:pt x="830714" y="180776"/>
                </a:lnTo>
                <a:lnTo>
                  <a:pt x="838255" y="178296"/>
                </a:lnTo>
                <a:lnTo>
                  <a:pt x="845795" y="175716"/>
                </a:lnTo>
                <a:lnTo>
                  <a:pt x="852096" y="172045"/>
                </a:lnTo>
                <a:lnTo>
                  <a:pt x="857156" y="167282"/>
                </a:lnTo>
                <a:lnTo>
                  <a:pt x="867154" y="182016"/>
                </a:lnTo>
                <a:close/>
              </a:path>
              <a:path w="1145539" h="213360">
                <a:moveTo>
                  <a:pt x="998624" y="82004"/>
                </a:moveTo>
                <a:lnTo>
                  <a:pt x="951594" y="82004"/>
                </a:lnTo>
                <a:lnTo>
                  <a:pt x="955836" y="77269"/>
                </a:lnTo>
                <a:lnTo>
                  <a:pt x="991778" y="58628"/>
                </a:lnTo>
                <a:lnTo>
                  <a:pt x="998624" y="58191"/>
                </a:lnTo>
                <a:lnTo>
                  <a:pt x="998624" y="82004"/>
                </a:lnTo>
                <a:close/>
              </a:path>
              <a:path w="1145539" h="213360">
                <a:moveTo>
                  <a:pt x="951594" y="209103"/>
                </a:moveTo>
                <a:lnTo>
                  <a:pt x="912899" y="209103"/>
                </a:lnTo>
                <a:lnTo>
                  <a:pt x="912899" y="61912"/>
                </a:lnTo>
                <a:lnTo>
                  <a:pt x="951594" y="61912"/>
                </a:lnTo>
                <a:lnTo>
                  <a:pt x="951594" y="82004"/>
                </a:lnTo>
                <a:lnTo>
                  <a:pt x="998624" y="82004"/>
                </a:lnTo>
                <a:lnTo>
                  <a:pt x="998624" y="95101"/>
                </a:lnTo>
                <a:lnTo>
                  <a:pt x="980963" y="95101"/>
                </a:lnTo>
                <a:lnTo>
                  <a:pt x="973968" y="96738"/>
                </a:lnTo>
                <a:lnTo>
                  <a:pt x="959978" y="103286"/>
                </a:lnTo>
                <a:lnTo>
                  <a:pt x="954868" y="107255"/>
                </a:lnTo>
                <a:lnTo>
                  <a:pt x="951594" y="111918"/>
                </a:lnTo>
                <a:lnTo>
                  <a:pt x="951594" y="209103"/>
                </a:lnTo>
                <a:close/>
              </a:path>
              <a:path w="1145539" h="213360">
                <a:moveTo>
                  <a:pt x="998624" y="95994"/>
                </a:moveTo>
                <a:lnTo>
                  <a:pt x="987908" y="95101"/>
                </a:lnTo>
                <a:lnTo>
                  <a:pt x="998624" y="95101"/>
                </a:lnTo>
                <a:lnTo>
                  <a:pt x="998624" y="95994"/>
                </a:lnTo>
                <a:close/>
              </a:path>
              <a:path w="1145539" h="213360">
                <a:moveTo>
                  <a:pt x="1059536" y="143023"/>
                </a:moveTo>
                <a:lnTo>
                  <a:pt x="1025306" y="143023"/>
                </a:lnTo>
                <a:lnTo>
                  <a:pt x="1018906" y="5804"/>
                </a:lnTo>
                <a:lnTo>
                  <a:pt x="1065638" y="5804"/>
                </a:lnTo>
                <a:lnTo>
                  <a:pt x="1059536" y="143023"/>
                </a:lnTo>
                <a:close/>
              </a:path>
              <a:path w="1145539" h="213360">
                <a:moveTo>
                  <a:pt x="1049168" y="212080"/>
                </a:moveTo>
                <a:lnTo>
                  <a:pt x="1035575" y="212080"/>
                </a:lnTo>
                <a:lnTo>
                  <a:pt x="1029771" y="209649"/>
                </a:lnTo>
                <a:lnTo>
                  <a:pt x="1025008" y="204787"/>
                </a:lnTo>
                <a:lnTo>
                  <a:pt x="1020345" y="199925"/>
                </a:lnTo>
                <a:lnTo>
                  <a:pt x="1018013" y="194270"/>
                </a:lnTo>
                <a:lnTo>
                  <a:pt x="1018013" y="181074"/>
                </a:lnTo>
                <a:lnTo>
                  <a:pt x="1020395" y="175269"/>
                </a:lnTo>
                <a:lnTo>
                  <a:pt x="1025157" y="170408"/>
                </a:lnTo>
                <a:lnTo>
                  <a:pt x="1030019" y="165546"/>
                </a:lnTo>
                <a:lnTo>
                  <a:pt x="1035773" y="163115"/>
                </a:lnTo>
                <a:lnTo>
                  <a:pt x="1049168" y="163115"/>
                </a:lnTo>
                <a:lnTo>
                  <a:pt x="1054972" y="165546"/>
                </a:lnTo>
                <a:lnTo>
                  <a:pt x="1064696" y="175269"/>
                </a:lnTo>
                <a:lnTo>
                  <a:pt x="1067127" y="181074"/>
                </a:lnTo>
                <a:lnTo>
                  <a:pt x="1067127" y="194270"/>
                </a:lnTo>
                <a:lnTo>
                  <a:pt x="1064696" y="199925"/>
                </a:lnTo>
                <a:lnTo>
                  <a:pt x="1054972" y="209649"/>
                </a:lnTo>
                <a:lnTo>
                  <a:pt x="1049168" y="212080"/>
                </a:lnTo>
                <a:close/>
              </a:path>
              <a:path w="1145539" h="213360">
                <a:moveTo>
                  <a:pt x="1137565" y="143023"/>
                </a:moveTo>
                <a:lnTo>
                  <a:pt x="1103335" y="143023"/>
                </a:lnTo>
                <a:lnTo>
                  <a:pt x="1096935" y="5804"/>
                </a:lnTo>
                <a:lnTo>
                  <a:pt x="1143667" y="5804"/>
                </a:lnTo>
                <a:lnTo>
                  <a:pt x="1137565" y="143023"/>
                </a:lnTo>
                <a:close/>
              </a:path>
              <a:path w="1145539" h="213360">
                <a:moveTo>
                  <a:pt x="1127197" y="212080"/>
                </a:moveTo>
                <a:lnTo>
                  <a:pt x="1113604" y="212080"/>
                </a:lnTo>
                <a:lnTo>
                  <a:pt x="1107800" y="209649"/>
                </a:lnTo>
                <a:lnTo>
                  <a:pt x="1103037" y="204787"/>
                </a:lnTo>
                <a:lnTo>
                  <a:pt x="1098374" y="199925"/>
                </a:lnTo>
                <a:lnTo>
                  <a:pt x="1096042" y="194270"/>
                </a:lnTo>
                <a:lnTo>
                  <a:pt x="1096042" y="181074"/>
                </a:lnTo>
                <a:lnTo>
                  <a:pt x="1098423" y="175269"/>
                </a:lnTo>
                <a:lnTo>
                  <a:pt x="1103186" y="170408"/>
                </a:lnTo>
                <a:lnTo>
                  <a:pt x="1108048" y="165546"/>
                </a:lnTo>
                <a:lnTo>
                  <a:pt x="1113802" y="163115"/>
                </a:lnTo>
                <a:lnTo>
                  <a:pt x="1127197" y="163115"/>
                </a:lnTo>
                <a:lnTo>
                  <a:pt x="1133001" y="165546"/>
                </a:lnTo>
                <a:lnTo>
                  <a:pt x="1142725" y="175269"/>
                </a:lnTo>
                <a:lnTo>
                  <a:pt x="1145155" y="181074"/>
                </a:lnTo>
                <a:lnTo>
                  <a:pt x="1145155" y="194270"/>
                </a:lnTo>
                <a:lnTo>
                  <a:pt x="1142725" y="199925"/>
                </a:lnTo>
                <a:lnTo>
                  <a:pt x="1133001" y="209649"/>
                </a:lnTo>
                <a:lnTo>
                  <a:pt x="1127197" y="212080"/>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nvGrpSpPr>
          <p:cNvPr id="5" name="object 5"/>
          <p:cNvGrpSpPr/>
          <p:nvPr/>
        </p:nvGrpSpPr>
        <p:grpSpPr>
          <a:xfrm>
            <a:off x="1697462" y="3749872"/>
            <a:ext cx="2307167" cy="880533"/>
            <a:chOff x="1273096" y="2812404"/>
            <a:chExt cx="1730375" cy="660400"/>
          </a:xfrm>
        </p:grpSpPr>
        <p:sp>
          <p:nvSpPr>
            <p:cNvPr id="6" name="object 6"/>
            <p:cNvSpPr/>
            <p:nvPr/>
          </p:nvSpPr>
          <p:spPr>
            <a:xfrm>
              <a:off x="1417422" y="2896227"/>
              <a:ext cx="1394460" cy="494665"/>
            </a:xfrm>
            <a:custGeom>
              <a:avLst/>
              <a:gdLst/>
              <a:ahLst/>
              <a:cxnLst/>
              <a:rect l="l" t="t" r="r" b="b"/>
              <a:pathLst>
                <a:path w="1394460" h="494664">
                  <a:moveTo>
                    <a:pt x="0" y="0"/>
                  </a:moveTo>
                  <a:lnTo>
                    <a:pt x="47355" y="3974"/>
                  </a:lnTo>
                  <a:lnTo>
                    <a:pt x="116099" y="12129"/>
                  </a:lnTo>
                  <a:lnTo>
                    <a:pt x="199470" y="26209"/>
                  </a:lnTo>
                  <a:lnTo>
                    <a:pt x="247687" y="36665"/>
                  </a:lnTo>
                  <a:lnTo>
                    <a:pt x="293752" y="48370"/>
                  </a:lnTo>
                  <a:lnTo>
                    <a:pt x="337829" y="61228"/>
                  </a:lnTo>
                  <a:lnTo>
                    <a:pt x="380084" y="75143"/>
                  </a:lnTo>
                  <a:lnTo>
                    <a:pt x="430595" y="93876"/>
                  </a:lnTo>
                  <a:lnTo>
                    <a:pt x="478841" y="113923"/>
                  </a:lnTo>
                  <a:lnTo>
                    <a:pt x="525146" y="135096"/>
                  </a:lnTo>
                  <a:lnTo>
                    <a:pt x="569834" y="157207"/>
                  </a:lnTo>
                  <a:lnTo>
                    <a:pt x="613229" y="180068"/>
                  </a:lnTo>
                  <a:lnTo>
                    <a:pt x="655653" y="203493"/>
                  </a:lnTo>
                  <a:lnTo>
                    <a:pt x="697430" y="227293"/>
                  </a:lnTo>
                  <a:lnTo>
                    <a:pt x="738884" y="251280"/>
                  </a:lnTo>
                  <a:lnTo>
                    <a:pt x="780338" y="275268"/>
                  </a:lnTo>
                  <a:lnTo>
                    <a:pt x="822116" y="299068"/>
                  </a:lnTo>
                  <a:lnTo>
                    <a:pt x="864540" y="322492"/>
                  </a:lnTo>
                  <a:lnTo>
                    <a:pt x="907934" y="345354"/>
                  </a:lnTo>
                  <a:lnTo>
                    <a:pt x="952623" y="367465"/>
                  </a:lnTo>
                  <a:lnTo>
                    <a:pt x="998928" y="388637"/>
                  </a:lnTo>
                  <a:lnTo>
                    <a:pt x="1047174" y="408684"/>
                  </a:lnTo>
                  <a:lnTo>
                    <a:pt x="1097684" y="427417"/>
                  </a:lnTo>
                  <a:lnTo>
                    <a:pt x="1139940" y="441332"/>
                  </a:lnTo>
                  <a:lnTo>
                    <a:pt x="1184017" y="454191"/>
                  </a:lnTo>
                  <a:lnTo>
                    <a:pt x="1230082" y="465896"/>
                  </a:lnTo>
                  <a:lnTo>
                    <a:pt x="1278299" y="476352"/>
                  </a:lnTo>
                  <a:lnTo>
                    <a:pt x="1328834" y="485463"/>
                  </a:lnTo>
                  <a:lnTo>
                    <a:pt x="1367226" y="491212"/>
                  </a:lnTo>
                  <a:lnTo>
                    <a:pt x="1386958" y="493774"/>
                  </a:lnTo>
                  <a:lnTo>
                    <a:pt x="1393847" y="494611"/>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7" name="object 7"/>
            <p:cNvPicPr/>
            <p:nvPr/>
          </p:nvPicPr>
          <p:blipFill>
            <a:blip r:embed="rId2" cstate="print"/>
            <a:stretch>
              <a:fillRect/>
            </a:stretch>
          </p:blipFill>
          <p:spPr>
            <a:xfrm>
              <a:off x="1273096" y="2812404"/>
              <a:ext cx="163376" cy="163376"/>
            </a:xfrm>
            <a:prstGeom prst="rect">
              <a:avLst/>
            </a:prstGeom>
          </p:spPr>
        </p:pic>
        <p:pic>
          <p:nvPicPr>
            <p:cNvPr id="8" name="object 8"/>
            <p:cNvPicPr/>
            <p:nvPr/>
          </p:nvPicPr>
          <p:blipFill>
            <a:blip r:embed="rId3" cstate="print"/>
            <a:stretch>
              <a:fillRect/>
            </a:stretch>
          </p:blipFill>
          <p:spPr>
            <a:xfrm>
              <a:off x="2788677" y="3308958"/>
              <a:ext cx="214269" cy="163762"/>
            </a:xfrm>
            <a:prstGeom prst="rect">
              <a:avLst/>
            </a:prstGeom>
          </p:spPr>
        </p:pic>
      </p:grpSp>
      <p:grpSp>
        <p:nvGrpSpPr>
          <p:cNvPr id="9" name="object 9"/>
          <p:cNvGrpSpPr/>
          <p:nvPr/>
        </p:nvGrpSpPr>
        <p:grpSpPr>
          <a:xfrm>
            <a:off x="4182160" y="1356966"/>
            <a:ext cx="6610773" cy="5298439"/>
            <a:chOff x="3136620" y="1017724"/>
            <a:chExt cx="4958080" cy="3973829"/>
          </a:xfrm>
        </p:grpSpPr>
        <p:pic>
          <p:nvPicPr>
            <p:cNvPr id="10" name="object 10"/>
            <p:cNvPicPr/>
            <p:nvPr/>
          </p:nvPicPr>
          <p:blipFill>
            <a:blip r:embed="rId4" cstate="print"/>
            <a:stretch>
              <a:fillRect/>
            </a:stretch>
          </p:blipFill>
          <p:spPr>
            <a:xfrm>
              <a:off x="3136620" y="1017724"/>
              <a:ext cx="2870759" cy="3973374"/>
            </a:xfrm>
            <a:prstGeom prst="rect">
              <a:avLst/>
            </a:prstGeom>
          </p:spPr>
        </p:pic>
        <p:pic>
          <p:nvPicPr>
            <p:cNvPr id="11" name="object 11"/>
            <p:cNvPicPr/>
            <p:nvPr/>
          </p:nvPicPr>
          <p:blipFill>
            <a:blip r:embed="rId5" cstate="print"/>
            <a:stretch>
              <a:fillRect/>
            </a:stretch>
          </p:blipFill>
          <p:spPr>
            <a:xfrm>
              <a:off x="5874395" y="1152396"/>
              <a:ext cx="1892678" cy="157162"/>
            </a:xfrm>
            <a:prstGeom prst="rect">
              <a:avLst/>
            </a:prstGeom>
          </p:spPr>
        </p:pic>
        <p:pic>
          <p:nvPicPr>
            <p:cNvPr id="12" name="object 12"/>
            <p:cNvPicPr/>
            <p:nvPr/>
          </p:nvPicPr>
          <p:blipFill>
            <a:blip r:embed="rId6" cstate="print"/>
            <a:stretch>
              <a:fillRect/>
            </a:stretch>
          </p:blipFill>
          <p:spPr>
            <a:xfrm>
              <a:off x="5787364" y="1361946"/>
              <a:ext cx="2066221" cy="157162"/>
            </a:xfrm>
            <a:prstGeom prst="rect">
              <a:avLst/>
            </a:prstGeom>
          </p:spPr>
        </p:pic>
        <p:pic>
          <p:nvPicPr>
            <p:cNvPr id="13" name="object 13"/>
            <p:cNvPicPr/>
            <p:nvPr/>
          </p:nvPicPr>
          <p:blipFill>
            <a:blip r:embed="rId7" cstate="print"/>
            <a:stretch>
              <a:fillRect/>
            </a:stretch>
          </p:blipFill>
          <p:spPr>
            <a:xfrm>
              <a:off x="6995690" y="4715271"/>
              <a:ext cx="1098730" cy="151209"/>
            </a:xfrm>
            <a:prstGeom prst="rect">
              <a:avLst/>
            </a:prstGeom>
          </p:spPr>
        </p:pic>
        <p:sp>
          <p:nvSpPr>
            <p:cNvPr id="14" name="object 14"/>
            <p:cNvSpPr/>
            <p:nvPr/>
          </p:nvSpPr>
          <p:spPr>
            <a:xfrm>
              <a:off x="6362705" y="4782749"/>
              <a:ext cx="534035" cy="6985"/>
            </a:xfrm>
            <a:custGeom>
              <a:avLst/>
              <a:gdLst/>
              <a:ahLst/>
              <a:cxnLst/>
              <a:rect l="l" t="t" r="r" b="b"/>
              <a:pathLst>
                <a:path w="534034" h="6985">
                  <a:moveTo>
                    <a:pt x="533419" y="0"/>
                  </a:moveTo>
                  <a:lnTo>
                    <a:pt x="0" y="6929"/>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5" name="object 15"/>
            <p:cNvPicPr/>
            <p:nvPr/>
          </p:nvPicPr>
          <p:blipFill>
            <a:blip r:embed="rId8" cstate="print"/>
            <a:stretch>
              <a:fillRect/>
            </a:stretch>
          </p:blipFill>
          <p:spPr>
            <a:xfrm>
              <a:off x="6170768" y="4707704"/>
              <a:ext cx="211804" cy="163950"/>
            </a:xfrm>
            <a:prstGeom prst="rect">
              <a:avLst/>
            </a:prstGeom>
          </p:spPr>
        </p:pic>
        <p:sp>
          <p:nvSpPr>
            <p:cNvPr id="16" name="object 16"/>
            <p:cNvSpPr/>
            <p:nvPr/>
          </p:nvSpPr>
          <p:spPr>
            <a:xfrm>
              <a:off x="5172705" y="1262524"/>
              <a:ext cx="534035" cy="6985"/>
            </a:xfrm>
            <a:custGeom>
              <a:avLst/>
              <a:gdLst/>
              <a:ahLst/>
              <a:cxnLst/>
              <a:rect l="l" t="t" r="r" b="b"/>
              <a:pathLst>
                <a:path w="534035" h="6984">
                  <a:moveTo>
                    <a:pt x="533419" y="0"/>
                  </a:moveTo>
                  <a:lnTo>
                    <a:pt x="0" y="693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7" name="object 17"/>
            <p:cNvPicPr/>
            <p:nvPr/>
          </p:nvPicPr>
          <p:blipFill>
            <a:blip r:embed="rId8" cstate="print"/>
            <a:stretch>
              <a:fillRect/>
            </a:stretch>
          </p:blipFill>
          <p:spPr>
            <a:xfrm>
              <a:off x="4980768" y="1187479"/>
              <a:ext cx="211804" cy="163951"/>
            </a:xfrm>
            <a:prstGeom prst="rect">
              <a:avLst/>
            </a:prstGeom>
          </p:spPr>
        </p:pic>
      </p:grpSp>
      <p:sp>
        <p:nvSpPr>
          <p:cNvPr id="18" name="TextBox 17">
            <a:extLst>
              <a:ext uri="{FF2B5EF4-FFF2-40B4-BE49-F238E27FC236}">
                <a16:creationId xmlns:a16="http://schemas.microsoft.com/office/drawing/2014/main" id="{CB7A2D9B-4CF9-D64F-EAE0-8E53C6B2DA4A}"/>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9">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txBox="1">
            <a:spLocks noGrp="1"/>
          </p:cNvSpPr>
          <p:nvPr>
            <p:ph type="title"/>
          </p:nvPr>
        </p:nvSpPr>
        <p:spPr>
          <a:xfrm>
            <a:off x="671691" y="352016"/>
            <a:ext cx="14912620" cy="837835"/>
          </a:xfrm>
          <a:prstGeom prst="rect">
            <a:avLst/>
          </a:prstGeom>
        </p:spPr>
        <p:txBody>
          <a:bodyPr vert="horz" wrap="square" lIns="0" tIns="220132" rIns="0" bIns="0" rtlCol="0">
            <a:spAutoFit/>
          </a:bodyPr>
          <a:lstStyle/>
          <a:p>
            <a:pPr marL="25399">
              <a:spcBef>
                <a:spcPts val="133"/>
              </a:spcBef>
            </a:pPr>
            <a:r>
              <a:rPr sz="4000" b="1" spc="120" dirty="0">
                <a:solidFill>
                  <a:srgbClr val="FFFFFF"/>
                </a:solidFill>
              </a:rPr>
              <a:t>Multiple</a:t>
            </a:r>
            <a:r>
              <a:rPr sz="4000" b="1" spc="207" dirty="0">
                <a:solidFill>
                  <a:srgbClr val="FFFFFF"/>
                </a:solidFill>
              </a:rPr>
              <a:t> </a:t>
            </a:r>
            <a:r>
              <a:rPr sz="4000" b="1" spc="440" dirty="0">
                <a:solidFill>
                  <a:srgbClr val="FFFFFF"/>
                </a:solidFill>
              </a:rPr>
              <a:t>Tasks</a:t>
            </a:r>
            <a:r>
              <a:rPr sz="4000" b="1" spc="213" dirty="0">
                <a:solidFill>
                  <a:srgbClr val="FFFFFF"/>
                </a:solidFill>
              </a:rPr>
              <a:t> </a:t>
            </a:r>
            <a:r>
              <a:rPr sz="4000" b="1" spc="127" dirty="0">
                <a:solidFill>
                  <a:srgbClr val="FFFFFF"/>
                </a:solidFill>
              </a:rPr>
              <a:t>with</a:t>
            </a:r>
            <a:r>
              <a:rPr sz="4000" b="1" spc="213" dirty="0">
                <a:solidFill>
                  <a:srgbClr val="FFFFFF"/>
                </a:solidFill>
              </a:rPr>
              <a:t> </a:t>
            </a:r>
            <a:r>
              <a:rPr sz="4000" b="1" spc="400" dirty="0">
                <a:solidFill>
                  <a:srgbClr val="FFFFFF"/>
                </a:solidFill>
              </a:rPr>
              <a:t>Basic</a:t>
            </a:r>
            <a:r>
              <a:rPr sz="4000" b="1" spc="213" dirty="0">
                <a:solidFill>
                  <a:srgbClr val="FFFFFF"/>
                </a:solidFill>
              </a:rPr>
              <a:t> </a:t>
            </a:r>
            <a:r>
              <a:rPr sz="4000" b="1" spc="339" dirty="0">
                <a:solidFill>
                  <a:srgbClr val="FFFFFF"/>
                </a:solidFill>
              </a:rPr>
              <a:t>Logistic</a:t>
            </a:r>
            <a:r>
              <a:rPr sz="4000" b="1" spc="213" dirty="0">
                <a:solidFill>
                  <a:srgbClr val="FFFFFF"/>
                </a:solidFill>
              </a:rPr>
              <a:t> </a:t>
            </a:r>
            <a:r>
              <a:rPr sz="4000" b="1" spc="320" dirty="0">
                <a:solidFill>
                  <a:srgbClr val="FFFFFF"/>
                </a:solidFill>
              </a:rPr>
              <a:t>Regression</a:t>
            </a:r>
            <a:endParaRPr sz="4000"/>
          </a:p>
        </p:txBody>
      </p:sp>
      <p:pic>
        <p:nvPicPr>
          <p:cNvPr id="4" name="object 4"/>
          <p:cNvPicPr/>
          <p:nvPr/>
        </p:nvPicPr>
        <p:blipFill>
          <a:blip r:embed="rId2" cstate="print"/>
          <a:stretch>
            <a:fillRect/>
          </a:stretch>
        </p:blipFill>
        <p:spPr>
          <a:xfrm>
            <a:off x="2133601" y="1560165"/>
            <a:ext cx="7384159" cy="5094632"/>
          </a:xfrm>
          <a:prstGeom prst="rect">
            <a:avLst/>
          </a:prstGeom>
        </p:spPr>
      </p:pic>
      <p:sp>
        <p:nvSpPr>
          <p:cNvPr id="5" name="TextBox 4">
            <a:extLst>
              <a:ext uri="{FF2B5EF4-FFF2-40B4-BE49-F238E27FC236}">
                <a16:creationId xmlns:a16="http://schemas.microsoft.com/office/drawing/2014/main" id="{F71A9374-8FE3-FF91-25E6-865E9A7C5482}"/>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102101" y="1580835"/>
            <a:ext cx="3913761" cy="4827199"/>
          </a:xfrm>
          <a:prstGeom prst="rect">
            <a:avLst/>
          </a:prstGeom>
        </p:spPr>
      </p:pic>
      <p:sp>
        <p:nvSpPr>
          <p:cNvPr id="3" name="object 3"/>
          <p:cNvSpPr txBox="1"/>
          <p:nvPr/>
        </p:nvSpPr>
        <p:spPr>
          <a:xfrm>
            <a:off x="4144300" y="2205251"/>
            <a:ext cx="74506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dirty="0">
                <a:solidFill>
                  <a:srgbClr val="FFFFFF"/>
                </a:solidFill>
                <a:latin typeface="Arial"/>
                <a:cs typeface="Arial"/>
              </a:rPr>
              <a:t>Task</a:t>
            </a:r>
            <a:r>
              <a:rPr sz="1867" kern="0" spc="-20" dirty="0">
                <a:solidFill>
                  <a:srgbClr val="FFFFFF"/>
                </a:solidFill>
                <a:latin typeface="Arial"/>
                <a:cs typeface="Arial"/>
              </a:rPr>
              <a:t> </a:t>
            </a:r>
            <a:r>
              <a:rPr sz="1867" kern="0" spc="-67" dirty="0">
                <a:solidFill>
                  <a:srgbClr val="FFFFFF"/>
                </a:solidFill>
                <a:latin typeface="Arial"/>
                <a:cs typeface="Arial"/>
              </a:rPr>
              <a:t>1</a:t>
            </a:r>
            <a:endParaRPr sz="1867" kern="0">
              <a:solidFill>
                <a:sysClr val="windowText" lastClr="000000"/>
              </a:solidFill>
              <a:latin typeface="Arial"/>
              <a:cs typeface="Arial"/>
            </a:endParaRPr>
          </a:p>
        </p:txBody>
      </p:sp>
      <p:sp>
        <p:nvSpPr>
          <p:cNvPr id="4" name="object 4"/>
          <p:cNvSpPr txBox="1"/>
          <p:nvPr/>
        </p:nvSpPr>
        <p:spPr>
          <a:xfrm>
            <a:off x="5249104" y="2205251"/>
            <a:ext cx="74506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dirty="0">
                <a:solidFill>
                  <a:srgbClr val="FFFFFF"/>
                </a:solidFill>
                <a:latin typeface="Arial"/>
                <a:cs typeface="Arial"/>
              </a:rPr>
              <a:t>Task</a:t>
            </a:r>
            <a:r>
              <a:rPr sz="1867" kern="0" spc="-20" dirty="0">
                <a:solidFill>
                  <a:srgbClr val="FFFFFF"/>
                </a:solidFill>
                <a:latin typeface="Arial"/>
                <a:cs typeface="Arial"/>
              </a:rPr>
              <a:t> </a:t>
            </a:r>
            <a:r>
              <a:rPr sz="1867" kern="0" spc="-67" dirty="0">
                <a:solidFill>
                  <a:srgbClr val="FFFFFF"/>
                </a:solidFill>
                <a:latin typeface="Arial"/>
                <a:cs typeface="Arial"/>
              </a:rPr>
              <a:t>2</a:t>
            </a:r>
            <a:endParaRPr sz="1867" kern="0">
              <a:solidFill>
                <a:sysClr val="windowText" lastClr="000000"/>
              </a:solidFill>
              <a:latin typeface="Arial"/>
              <a:cs typeface="Arial"/>
            </a:endParaRPr>
          </a:p>
        </p:txBody>
      </p:sp>
      <p:sp>
        <p:nvSpPr>
          <p:cNvPr id="5" name="object 5"/>
          <p:cNvSpPr txBox="1"/>
          <p:nvPr/>
        </p:nvSpPr>
        <p:spPr>
          <a:xfrm>
            <a:off x="6432772" y="2205251"/>
            <a:ext cx="74506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dirty="0">
                <a:solidFill>
                  <a:srgbClr val="FFFFFF"/>
                </a:solidFill>
                <a:latin typeface="Arial"/>
                <a:cs typeface="Arial"/>
              </a:rPr>
              <a:t>Task</a:t>
            </a:r>
            <a:r>
              <a:rPr sz="1867" kern="0" spc="-20" dirty="0">
                <a:solidFill>
                  <a:srgbClr val="FFFFFF"/>
                </a:solidFill>
                <a:latin typeface="Arial"/>
                <a:cs typeface="Arial"/>
              </a:rPr>
              <a:t> </a:t>
            </a:r>
            <a:r>
              <a:rPr sz="1867" kern="0" spc="-67" dirty="0">
                <a:solidFill>
                  <a:srgbClr val="FFFFFF"/>
                </a:solidFill>
                <a:latin typeface="Arial"/>
                <a:cs typeface="Arial"/>
              </a:rPr>
              <a:t>9</a:t>
            </a:r>
            <a:endParaRPr sz="1867" kern="0">
              <a:solidFill>
                <a:sysClr val="windowText" lastClr="000000"/>
              </a:solidFill>
              <a:latin typeface="Arial"/>
              <a:cs typeface="Arial"/>
            </a:endParaRPr>
          </a:p>
        </p:txBody>
      </p:sp>
      <p:sp>
        <p:nvSpPr>
          <p:cNvPr id="6" name="object 6"/>
          <p:cNvSpPr txBox="1">
            <a:spLocks noGrp="1"/>
          </p:cNvSpPr>
          <p:nvPr>
            <p:ph type="title"/>
          </p:nvPr>
        </p:nvSpPr>
        <p:spPr>
          <a:xfrm>
            <a:off x="671691" y="352016"/>
            <a:ext cx="14912620" cy="735243"/>
          </a:xfrm>
          <a:prstGeom prst="rect">
            <a:avLst/>
          </a:prstGeom>
        </p:spPr>
        <p:txBody>
          <a:bodyPr vert="horz" wrap="square" lIns="0" tIns="118532" rIns="0" bIns="0" rtlCol="0">
            <a:spAutoFit/>
          </a:bodyPr>
          <a:lstStyle/>
          <a:p>
            <a:pPr marL="25399">
              <a:spcBef>
                <a:spcPts val="133"/>
              </a:spcBef>
            </a:pPr>
            <a:r>
              <a:rPr sz="4000" b="1" spc="100" dirty="0">
                <a:solidFill>
                  <a:srgbClr val="FFFFFF"/>
                </a:solidFill>
              </a:rPr>
              <a:t>Multi-</a:t>
            </a:r>
            <a:r>
              <a:rPr sz="4000" b="1" spc="333" dirty="0">
                <a:solidFill>
                  <a:srgbClr val="FFFFFF"/>
                </a:solidFill>
              </a:rPr>
              <a:t>task</a:t>
            </a:r>
            <a:r>
              <a:rPr sz="4000" b="1" spc="233" dirty="0">
                <a:solidFill>
                  <a:srgbClr val="FFFFFF"/>
                </a:solidFill>
              </a:rPr>
              <a:t> </a:t>
            </a:r>
            <a:r>
              <a:rPr sz="4000" b="1" spc="272" dirty="0">
                <a:solidFill>
                  <a:srgbClr val="FFFFFF"/>
                </a:solidFill>
              </a:rPr>
              <a:t>Learning</a:t>
            </a:r>
            <a:endParaRPr sz="4000"/>
          </a:p>
        </p:txBody>
      </p:sp>
      <p:sp>
        <p:nvSpPr>
          <p:cNvPr id="7" name="TextBox 6">
            <a:extLst>
              <a:ext uri="{FF2B5EF4-FFF2-40B4-BE49-F238E27FC236}">
                <a16:creationId xmlns:a16="http://schemas.microsoft.com/office/drawing/2014/main" id="{45D245A2-F8B1-4831-F4EE-30D05D481DC9}"/>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102101" y="1580835"/>
            <a:ext cx="3913761" cy="4827199"/>
          </a:xfrm>
          <a:prstGeom prst="rect">
            <a:avLst/>
          </a:prstGeom>
        </p:spPr>
      </p:pic>
      <p:sp>
        <p:nvSpPr>
          <p:cNvPr id="3" name="object 3"/>
          <p:cNvSpPr txBox="1"/>
          <p:nvPr/>
        </p:nvSpPr>
        <p:spPr>
          <a:xfrm>
            <a:off x="3988900" y="2205251"/>
            <a:ext cx="207602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dirty="0">
                <a:solidFill>
                  <a:srgbClr val="FFFFFF"/>
                </a:solidFill>
                <a:latin typeface="Arial"/>
                <a:cs typeface="Arial"/>
              </a:rPr>
              <a:t>Depression</a:t>
            </a:r>
            <a:r>
              <a:rPr sz="1867" kern="0" spc="-67" dirty="0">
                <a:solidFill>
                  <a:srgbClr val="FFFFFF"/>
                </a:solidFill>
                <a:latin typeface="Arial"/>
                <a:cs typeface="Arial"/>
              </a:rPr>
              <a:t> </a:t>
            </a:r>
            <a:r>
              <a:rPr sz="1867" kern="0" spc="-13" dirty="0">
                <a:solidFill>
                  <a:srgbClr val="FFFFFF"/>
                </a:solidFill>
                <a:latin typeface="Arial"/>
                <a:cs typeface="Arial"/>
              </a:rPr>
              <a:t>Anxiety</a:t>
            </a:r>
            <a:endParaRPr sz="1867" kern="0">
              <a:solidFill>
                <a:sysClr val="windowText" lastClr="000000"/>
              </a:solidFill>
              <a:latin typeface="Arial"/>
              <a:cs typeface="Arial"/>
            </a:endParaRPr>
          </a:p>
        </p:txBody>
      </p:sp>
      <p:sp>
        <p:nvSpPr>
          <p:cNvPr id="4" name="object 4"/>
          <p:cNvSpPr txBox="1"/>
          <p:nvPr/>
        </p:nvSpPr>
        <p:spPr>
          <a:xfrm>
            <a:off x="6492967" y="2205251"/>
            <a:ext cx="665479"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27" dirty="0">
                <a:solidFill>
                  <a:srgbClr val="FFFFFF"/>
                </a:solidFill>
                <a:latin typeface="Arial"/>
                <a:cs typeface="Arial"/>
              </a:rPr>
              <a:t>PTSD</a:t>
            </a:r>
            <a:endParaRPr sz="1867" kern="0">
              <a:solidFill>
                <a:sysClr val="windowText" lastClr="000000"/>
              </a:solidFill>
              <a:latin typeface="Arial"/>
              <a:cs typeface="Arial"/>
            </a:endParaRPr>
          </a:p>
        </p:txBody>
      </p:sp>
      <p:pic>
        <p:nvPicPr>
          <p:cNvPr id="5" name="object 5"/>
          <p:cNvPicPr/>
          <p:nvPr/>
        </p:nvPicPr>
        <p:blipFill>
          <a:blip r:embed="rId3" cstate="print"/>
          <a:stretch>
            <a:fillRect/>
          </a:stretch>
        </p:blipFill>
        <p:spPr>
          <a:xfrm>
            <a:off x="8318964" y="2730567"/>
            <a:ext cx="3771435" cy="3092975"/>
          </a:xfrm>
          <a:prstGeom prst="rect">
            <a:avLst/>
          </a:prstGeom>
        </p:spPr>
      </p:pic>
      <p:sp>
        <p:nvSpPr>
          <p:cNvPr id="7" name="object 7"/>
          <p:cNvSpPr txBox="1">
            <a:spLocks noGrp="1"/>
          </p:cNvSpPr>
          <p:nvPr>
            <p:ph type="title"/>
          </p:nvPr>
        </p:nvSpPr>
        <p:spPr>
          <a:xfrm>
            <a:off x="671691" y="352016"/>
            <a:ext cx="14912620" cy="735243"/>
          </a:xfrm>
          <a:prstGeom prst="rect">
            <a:avLst/>
          </a:prstGeom>
        </p:spPr>
        <p:txBody>
          <a:bodyPr vert="horz" wrap="square" lIns="0" tIns="118532" rIns="0" bIns="0" rtlCol="0">
            <a:spAutoFit/>
          </a:bodyPr>
          <a:lstStyle/>
          <a:p>
            <a:pPr marL="25399">
              <a:spcBef>
                <a:spcPts val="133"/>
              </a:spcBef>
            </a:pPr>
            <a:r>
              <a:rPr sz="4000" b="1" spc="100" dirty="0">
                <a:solidFill>
                  <a:srgbClr val="FFFFFF"/>
                </a:solidFill>
              </a:rPr>
              <a:t>Multi-</a:t>
            </a:r>
            <a:r>
              <a:rPr sz="4000" b="1" spc="333" dirty="0">
                <a:solidFill>
                  <a:srgbClr val="FFFFFF"/>
                </a:solidFill>
              </a:rPr>
              <a:t>task</a:t>
            </a:r>
            <a:r>
              <a:rPr sz="4000" b="1" spc="233" dirty="0">
                <a:solidFill>
                  <a:srgbClr val="FFFFFF"/>
                </a:solidFill>
              </a:rPr>
              <a:t> </a:t>
            </a:r>
            <a:r>
              <a:rPr sz="4000" b="1" spc="272" dirty="0">
                <a:solidFill>
                  <a:srgbClr val="FFFFFF"/>
                </a:solidFill>
              </a:rPr>
              <a:t>Learning</a:t>
            </a:r>
            <a:endParaRPr sz="4000"/>
          </a:p>
        </p:txBody>
      </p:sp>
      <p:sp>
        <p:nvSpPr>
          <p:cNvPr id="8" name="TextBox 7">
            <a:extLst>
              <a:ext uri="{FF2B5EF4-FFF2-40B4-BE49-F238E27FC236}">
                <a16:creationId xmlns:a16="http://schemas.microsoft.com/office/drawing/2014/main" id="{BC78DBA6-E4F0-67F7-D25B-CE3751CB39CF}"/>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
        <p:nvSpPr>
          <p:cNvPr id="9" name="object 24">
            <a:extLst>
              <a:ext uri="{FF2B5EF4-FFF2-40B4-BE49-F238E27FC236}">
                <a16:creationId xmlns:a16="http://schemas.microsoft.com/office/drawing/2014/main" id="{20AB26B1-9B89-B41F-A453-8B768AE51B4B}"/>
              </a:ext>
            </a:extLst>
          </p:cNvPr>
          <p:cNvSpPr txBox="1"/>
          <p:nvPr/>
        </p:nvSpPr>
        <p:spPr>
          <a:xfrm>
            <a:off x="402168" y="6430889"/>
            <a:ext cx="2142913" cy="263320"/>
          </a:xfrm>
          <a:prstGeom prst="rect">
            <a:avLst/>
          </a:prstGeom>
        </p:spPr>
        <p:txBody>
          <a:bodyPr vert="horz" wrap="square" lIns="0" tIns="16933" rIns="0" bIns="0" rtlCol="0">
            <a:spAutoFit/>
          </a:bodyPr>
          <a:lstStyle/>
          <a:p>
            <a:pPr marL="16933" defTabSz="1219170" fontAlgn="auto">
              <a:spcBef>
                <a:spcPts val="133"/>
              </a:spcBef>
              <a:spcAft>
                <a:spcPts val="0"/>
              </a:spcAft>
            </a:pPr>
            <a:r>
              <a:rPr sz="1600" kern="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Benton,</a:t>
            </a:r>
            <a:r>
              <a:rPr sz="1600" kern="0" spc="40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 </a:t>
            </a:r>
            <a:r>
              <a:rPr sz="1600" kern="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Mitchell,</a:t>
            </a:r>
            <a:r>
              <a:rPr sz="1600" kern="0" spc="40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 </a:t>
            </a:r>
            <a:r>
              <a:rPr sz="1600" kern="0" spc="6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Hovy.</a:t>
            </a:r>
            <a:endParaRPr sz="1600" kern="0" dirty="0">
              <a:solidFill>
                <a:schemeClr val="bg1">
                  <a:lumMod val="95000"/>
                </a:schemeClr>
              </a:solidFill>
              <a:latin typeface="Calibri"/>
              <a:cs typeface="Calibri"/>
            </a:endParaRPr>
          </a:p>
        </p:txBody>
      </p:sp>
      <p:sp>
        <p:nvSpPr>
          <p:cNvPr id="10" name="object 25">
            <a:extLst>
              <a:ext uri="{FF2B5EF4-FFF2-40B4-BE49-F238E27FC236}">
                <a16:creationId xmlns:a16="http://schemas.microsoft.com/office/drawing/2014/main" id="{0F5A9B4C-DAAC-399C-DEA6-A0AF1ECC2B62}"/>
              </a:ext>
            </a:extLst>
          </p:cNvPr>
          <p:cNvSpPr txBox="1"/>
          <p:nvPr/>
        </p:nvSpPr>
        <p:spPr>
          <a:xfrm>
            <a:off x="2683206" y="6430889"/>
            <a:ext cx="8494607" cy="263320"/>
          </a:xfrm>
          <a:prstGeom prst="rect">
            <a:avLst/>
          </a:prstGeom>
        </p:spPr>
        <p:txBody>
          <a:bodyPr vert="horz" wrap="square" lIns="0" tIns="16933" rIns="0" bIns="0" rtlCol="0">
            <a:spAutoFit/>
          </a:bodyPr>
          <a:lstStyle/>
          <a:p>
            <a:pPr marL="16933" defTabSz="1219170" fontAlgn="auto">
              <a:spcBef>
                <a:spcPts val="133"/>
              </a:spcBef>
              <a:spcAft>
                <a:spcPts val="0"/>
              </a:spcAft>
            </a:pP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Multi-</a:t>
            </a:r>
            <a:r>
              <a:rPr sz="1600" u="heavy" kern="0" spc="8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task</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learning</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for</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Mental</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Health</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Conditions</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with</a:t>
            </a:r>
            <a:r>
              <a:rPr sz="1600" u="heavy" kern="0" spc="187"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Limited</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spc="93"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Social</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Media</a:t>
            </a:r>
            <a:r>
              <a:rPr sz="1600" u="heavy" kern="0" spc="207"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Data</a:t>
            </a:r>
            <a:r>
              <a:rPr sz="1600" kern="0" spc="67" dirty="0">
                <a:solidFill>
                  <a:schemeClr val="bg1">
                    <a:lumMod val="95000"/>
                  </a:schemeClr>
                </a:solidFill>
                <a:latin typeface="Calibri"/>
                <a:cs typeface="Calibri"/>
              </a:rPr>
              <a:t>.</a:t>
            </a:r>
            <a:r>
              <a:rPr sz="1600" kern="0" spc="200" dirty="0">
                <a:solidFill>
                  <a:srgbClr val="FFFFFF"/>
                </a:solidFill>
                <a:latin typeface="Calibri"/>
                <a:cs typeface="Calibri"/>
              </a:rPr>
              <a:t> </a:t>
            </a:r>
            <a:r>
              <a:rPr sz="1600" i="1" kern="0" spc="173" dirty="0">
                <a:solidFill>
                  <a:srgbClr val="FFFFFF"/>
                </a:solidFill>
                <a:latin typeface="Calibri"/>
                <a:cs typeface="Calibri"/>
              </a:rPr>
              <a:t>EACL,</a:t>
            </a:r>
            <a:r>
              <a:rPr sz="1600" i="1" kern="0" spc="200" dirty="0">
                <a:solidFill>
                  <a:srgbClr val="FFFFFF"/>
                </a:solidFill>
                <a:latin typeface="Calibri"/>
                <a:cs typeface="Calibri"/>
              </a:rPr>
              <a:t> </a:t>
            </a:r>
            <a:r>
              <a:rPr sz="1600" i="1" kern="0" spc="-13" dirty="0">
                <a:solidFill>
                  <a:srgbClr val="FFFFFF"/>
                </a:solidFill>
                <a:latin typeface="Calibri"/>
                <a:cs typeface="Calibri"/>
              </a:rPr>
              <a:t>2017.</a:t>
            </a:r>
            <a:endParaRPr sz="1600" kern="0" dirty="0">
              <a:solidFill>
                <a:sysClr val="windowText" lastClr="000000"/>
              </a:solidFill>
              <a:latin typeface="Calibri"/>
              <a:cs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88900" y="2205251"/>
            <a:ext cx="207602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dirty="0">
                <a:solidFill>
                  <a:srgbClr val="FFFFFF"/>
                </a:solidFill>
                <a:latin typeface="Arial"/>
                <a:cs typeface="Arial"/>
              </a:rPr>
              <a:t>Depression</a:t>
            </a:r>
            <a:r>
              <a:rPr sz="1867" kern="0" spc="-67" dirty="0">
                <a:solidFill>
                  <a:srgbClr val="FFFFFF"/>
                </a:solidFill>
                <a:latin typeface="Arial"/>
                <a:cs typeface="Arial"/>
              </a:rPr>
              <a:t> </a:t>
            </a:r>
            <a:r>
              <a:rPr sz="1867" kern="0" spc="-13" dirty="0">
                <a:solidFill>
                  <a:srgbClr val="FFFFFF"/>
                </a:solidFill>
                <a:latin typeface="Arial"/>
                <a:cs typeface="Arial"/>
              </a:rPr>
              <a:t>Anxiety</a:t>
            </a:r>
            <a:endParaRPr sz="1867" kern="0">
              <a:solidFill>
                <a:sysClr val="windowText" lastClr="000000"/>
              </a:solidFill>
              <a:latin typeface="Arial"/>
              <a:cs typeface="Arial"/>
            </a:endParaRPr>
          </a:p>
        </p:txBody>
      </p:sp>
      <p:sp>
        <p:nvSpPr>
          <p:cNvPr id="3" name="object 3"/>
          <p:cNvSpPr txBox="1"/>
          <p:nvPr/>
        </p:nvSpPr>
        <p:spPr>
          <a:xfrm>
            <a:off x="6492967" y="2205251"/>
            <a:ext cx="1586653"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dirty="0">
                <a:solidFill>
                  <a:srgbClr val="FFFFFF"/>
                </a:solidFill>
                <a:latin typeface="Arial"/>
                <a:cs typeface="Arial"/>
              </a:rPr>
              <a:t>PTSD</a:t>
            </a:r>
            <a:r>
              <a:rPr sz="1867" kern="0" spc="487" dirty="0">
                <a:solidFill>
                  <a:srgbClr val="FFFFFF"/>
                </a:solidFill>
                <a:latin typeface="Arial"/>
                <a:cs typeface="Arial"/>
              </a:rPr>
              <a:t> </a:t>
            </a:r>
            <a:r>
              <a:rPr sz="1867" kern="0" spc="-13" dirty="0">
                <a:solidFill>
                  <a:srgbClr val="FFFFFF"/>
                </a:solidFill>
                <a:latin typeface="Arial"/>
                <a:cs typeface="Arial"/>
              </a:rPr>
              <a:t>Gender</a:t>
            </a:r>
            <a:endParaRPr sz="1867" kern="0">
              <a:solidFill>
                <a:sysClr val="windowText" lastClr="000000"/>
              </a:solidFill>
              <a:latin typeface="Arial"/>
              <a:cs typeface="Arial"/>
            </a:endParaRPr>
          </a:p>
        </p:txBody>
      </p:sp>
      <p:pic>
        <p:nvPicPr>
          <p:cNvPr id="4" name="object 4"/>
          <p:cNvPicPr/>
          <p:nvPr/>
        </p:nvPicPr>
        <p:blipFill>
          <a:blip r:embed="rId2" cstate="print"/>
          <a:stretch>
            <a:fillRect/>
          </a:stretch>
        </p:blipFill>
        <p:spPr>
          <a:xfrm>
            <a:off x="4095334" y="1562133"/>
            <a:ext cx="3985653" cy="4845900"/>
          </a:xfrm>
          <a:prstGeom prst="rect">
            <a:avLst/>
          </a:prstGeom>
        </p:spPr>
      </p:pic>
      <p:pic>
        <p:nvPicPr>
          <p:cNvPr id="5" name="object 5"/>
          <p:cNvPicPr/>
          <p:nvPr/>
        </p:nvPicPr>
        <p:blipFill>
          <a:blip r:embed="rId3" cstate="print"/>
          <a:stretch>
            <a:fillRect/>
          </a:stretch>
        </p:blipFill>
        <p:spPr>
          <a:xfrm>
            <a:off x="8332720" y="2705166"/>
            <a:ext cx="3704613" cy="3038175"/>
          </a:xfrm>
          <a:prstGeom prst="rect">
            <a:avLst/>
          </a:prstGeom>
        </p:spPr>
      </p:pic>
      <p:sp>
        <p:nvSpPr>
          <p:cNvPr id="7" name="object 7"/>
          <p:cNvSpPr txBox="1">
            <a:spLocks noGrp="1"/>
          </p:cNvSpPr>
          <p:nvPr>
            <p:ph type="title"/>
          </p:nvPr>
        </p:nvSpPr>
        <p:spPr>
          <a:xfrm>
            <a:off x="671691" y="352016"/>
            <a:ext cx="14912620" cy="735243"/>
          </a:xfrm>
          <a:prstGeom prst="rect">
            <a:avLst/>
          </a:prstGeom>
        </p:spPr>
        <p:txBody>
          <a:bodyPr vert="horz" wrap="square" lIns="0" tIns="118532" rIns="0" bIns="0" rtlCol="0">
            <a:spAutoFit/>
          </a:bodyPr>
          <a:lstStyle/>
          <a:p>
            <a:pPr marL="25399">
              <a:spcBef>
                <a:spcPts val="133"/>
              </a:spcBef>
            </a:pPr>
            <a:r>
              <a:rPr sz="4000" b="1" spc="100" dirty="0">
                <a:solidFill>
                  <a:srgbClr val="FFFFFF"/>
                </a:solidFill>
              </a:rPr>
              <a:t>Multi-</a:t>
            </a:r>
            <a:r>
              <a:rPr sz="4000" b="1" spc="333" dirty="0">
                <a:solidFill>
                  <a:srgbClr val="FFFFFF"/>
                </a:solidFill>
              </a:rPr>
              <a:t>task</a:t>
            </a:r>
            <a:r>
              <a:rPr sz="4000" b="1" spc="233" dirty="0">
                <a:solidFill>
                  <a:srgbClr val="FFFFFF"/>
                </a:solidFill>
              </a:rPr>
              <a:t> </a:t>
            </a:r>
            <a:r>
              <a:rPr sz="4000" b="1" spc="272" dirty="0">
                <a:solidFill>
                  <a:srgbClr val="FFFFFF"/>
                </a:solidFill>
              </a:rPr>
              <a:t>Learning</a:t>
            </a:r>
            <a:endParaRPr sz="4000"/>
          </a:p>
        </p:txBody>
      </p:sp>
      <p:sp>
        <p:nvSpPr>
          <p:cNvPr id="9" name="TextBox 8">
            <a:extLst>
              <a:ext uri="{FF2B5EF4-FFF2-40B4-BE49-F238E27FC236}">
                <a16:creationId xmlns:a16="http://schemas.microsoft.com/office/drawing/2014/main" id="{726F22A8-B510-9D28-5F3B-B39B1660582A}"/>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
        <p:nvSpPr>
          <p:cNvPr id="10" name="object 24">
            <a:extLst>
              <a:ext uri="{FF2B5EF4-FFF2-40B4-BE49-F238E27FC236}">
                <a16:creationId xmlns:a16="http://schemas.microsoft.com/office/drawing/2014/main" id="{DCD846F8-06F1-1EE7-8235-5B93C02AAAFC}"/>
              </a:ext>
            </a:extLst>
          </p:cNvPr>
          <p:cNvSpPr txBox="1"/>
          <p:nvPr/>
        </p:nvSpPr>
        <p:spPr>
          <a:xfrm>
            <a:off x="402168" y="6430889"/>
            <a:ext cx="2142913" cy="263320"/>
          </a:xfrm>
          <a:prstGeom prst="rect">
            <a:avLst/>
          </a:prstGeom>
        </p:spPr>
        <p:txBody>
          <a:bodyPr vert="horz" wrap="square" lIns="0" tIns="16933" rIns="0" bIns="0" rtlCol="0">
            <a:spAutoFit/>
          </a:bodyPr>
          <a:lstStyle/>
          <a:p>
            <a:pPr marL="16933" defTabSz="1219170" fontAlgn="auto">
              <a:spcBef>
                <a:spcPts val="133"/>
              </a:spcBef>
              <a:spcAft>
                <a:spcPts val="0"/>
              </a:spcAft>
            </a:pPr>
            <a:r>
              <a:rPr sz="1600" kern="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Benton,</a:t>
            </a:r>
            <a:r>
              <a:rPr sz="1600" kern="0" spc="40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 </a:t>
            </a:r>
            <a:r>
              <a:rPr sz="1600" kern="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Mitchell,</a:t>
            </a:r>
            <a:r>
              <a:rPr sz="1600" kern="0" spc="40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 </a:t>
            </a:r>
            <a:r>
              <a:rPr sz="1600" kern="0" spc="6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Hovy.</a:t>
            </a:r>
            <a:endParaRPr sz="1600" kern="0" dirty="0">
              <a:solidFill>
                <a:schemeClr val="bg1">
                  <a:lumMod val="95000"/>
                </a:schemeClr>
              </a:solidFill>
              <a:latin typeface="Calibri"/>
              <a:cs typeface="Calibri"/>
            </a:endParaRPr>
          </a:p>
        </p:txBody>
      </p:sp>
      <p:sp>
        <p:nvSpPr>
          <p:cNvPr id="11" name="object 25">
            <a:extLst>
              <a:ext uri="{FF2B5EF4-FFF2-40B4-BE49-F238E27FC236}">
                <a16:creationId xmlns:a16="http://schemas.microsoft.com/office/drawing/2014/main" id="{303B4899-50A4-0BD6-A28F-C1EAD8FE20E3}"/>
              </a:ext>
            </a:extLst>
          </p:cNvPr>
          <p:cNvSpPr txBox="1"/>
          <p:nvPr/>
        </p:nvSpPr>
        <p:spPr>
          <a:xfrm>
            <a:off x="2683206" y="6430889"/>
            <a:ext cx="8494607" cy="263320"/>
          </a:xfrm>
          <a:prstGeom prst="rect">
            <a:avLst/>
          </a:prstGeom>
        </p:spPr>
        <p:txBody>
          <a:bodyPr vert="horz" wrap="square" lIns="0" tIns="16933" rIns="0" bIns="0" rtlCol="0">
            <a:spAutoFit/>
          </a:bodyPr>
          <a:lstStyle/>
          <a:p>
            <a:pPr marL="16933" defTabSz="1219170" fontAlgn="auto">
              <a:spcBef>
                <a:spcPts val="133"/>
              </a:spcBef>
              <a:spcAft>
                <a:spcPts val="0"/>
              </a:spcAft>
            </a:pP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Multi-</a:t>
            </a:r>
            <a:r>
              <a:rPr sz="1600" u="heavy" kern="0" spc="8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task</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learning</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for</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Mental</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Health</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Conditions</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with</a:t>
            </a:r>
            <a:r>
              <a:rPr sz="1600" u="heavy" kern="0" spc="187"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Limited</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spc="93"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Social</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Media</a:t>
            </a:r>
            <a:r>
              <a:rPr sz="1600" u="heavy" kern="0" spc="207"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Data</a:t>
            </a:r>
            <a:r>
              <a:rPr sz="1600" kern="0" spc="67" dirty="0">
                <a:solidFill>
                  <a:schemeClr val="bg1">
                    <a:lumMod val="95000"/>
                  </a:schemeClr>
                </a:solidFill>
                <a:latin typeface="Calibri"/>
                <a:cs typeface="Calibri"/>
              </a:rPr>
              <a:t>.</a:t>
            </a:r>
            <a:r>
              <a:rPr sz="1600" kern="0" spc="200" dirty="0">
                <a:solidFill>
                  <a:srgbClr val="FFFFFF"/>
                </a:solidFill>
                <a:latin typeface="Calibri"/>
                <a:cs typeface="Calibri"/>
              </a:rPr>
              <a:t> </a:t>
            </a:r>
            <a:r>
              <a:rPr sz="1600" i="1" kern="0" spc="173" dirty="0">
                <a:solidFill>
                  <a:srgbClr val="FFFFFF"/>
                </a:solidFill>
                <a:latin typeface="Calibri"/>
                <a:cs typeface="Calibri"/>
              </a:rPr>
              <a:t>EACL,</a:t>
            </a:r>
            <a:r>
              <a:rPr sz="1600" i="1" kern="0" spc="200" dirty="0">
                <a:solidFill>
                  <a:srgbClr val="FFFFFF"/>
                </a:solidFill>
                <a:latin typeface="Calibri"/>
                <a:cs typeface="Calibri"/>
              </a:rPr>
              <a:t> </a:t>
            </a:r>
            <a:r>
              <a:rPr sz="1600" i="1" kern="0" spc="-13" dirty="0">
                <a:solidFill>
                  <a:srgbClr val="FFFFFF"/>
                </a:solidFill>
                <a:latin typeface="Calibri"/>
                <a:cs typeface="Calibri"/>
              </a:rPr>
              <a:t>2017.</a:t>
            </a:r>
            <a:endParaRPr sz="1600" kern="0" dirty="0">
              <a:solidFill>
                <a:sysClr val="windowText" lastClr="000000"/>
              </a:solidFill>
              <a:latin typeface="Calibri"/>
              <a:cs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88900" y="2205251"/>
            <a:ext cx="207602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dirty="0">
                <a:solidFill>
                  <a:srgbClr val="FFFFFF"/>
                </a:solidFill>
                <a:latin typeface="Arial"/>
                <a:cs typeface="Arial"/>
              </a:rPr>
              <a:t>Depression</a:t>
            </a:r>
            <a:r>
              <a:rPr sz="1867" kern="0" spc="-67" dirty="0">
                <a:solidFill>
                  <a:srgbClr val="FFFFFF"/>
                </a:solidFill>
                <a:latin typeface="Arial"/>
                <a:cs typeface="Arial"/>
              </a:rPr>
              <a:t> </a:t>
            </a:r>
            <a:r>
              <a:rPr sz="1867" kern="0" spc="-13" dirty="0">
                <a:solidFill>
                  <a:srgbClr val="FFFFFF"/>
                </a:solidFill>
                <a:latin typeface="Arial"/>
                <a:cs typeface="Arial"/>
              </a:rPr>
              <a:t>Anxiety</a:t>
            </a:r>
            <a:endParaRPr sz="1867" kern="0">
              <a:solidFill>
                <a:sysClr val="windowText" lastClr="000000"/>
              </a:solidFill>
              <a:latin typeface="Arial"/>
              <a:cs typeface="Arial"/>
            </a:endParaRPr>
          </a:p>
        </p:txBody>
      </p:sp>
      <p:sp>
        <p:nvSpPr>
          <p:cNvPr id="3" name="object 3"/>
          <p:cNvSpPr txBox="1"/>
          <p:nvPr/>
        </p:nvSpPr>
        <p:spPr>
          <a:xfrm>
            <a:off x="6492967" y="2205251"/>
            <a:ext cx="1586653"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dirty="0">
                <a:solidFill>
                  <a:srgbClr val="FFFFFF"/>
                </a:solidFill>
                <a:latin typeface="Arial"/>
                <a:cs typeface="Arial"/>
              </a:rPr>
              <a:t>PTSD</a:t>
            </a:r>
            <a:r>
              <a:rPr sz="1867" kern="0" spc="487" dirty="0">
                <a:solidFill>
                  <a:srgbClr val="FFFFFF"/>
                </a:solidFill>
                <a:latin typeface="Arial"/>
                <a:cs typeface="Arial"/>
              </a:rPr>
              <a:t> </a:t>
            </a:r>
            <a:r>
              <a:rPr sz="1867" kern="0" spc="-13" dirty="0">
                <a:solidFill>
                  <a:srgbClr val="FFFFFF"/>
                </a:solidFill>
                <a:latin typeface="Arial"/>
                <a:cs typeface="Arial"/>
              </a:rPr>
              <a:t>Gender</a:t>
            </a:r>
            <a:endParaRPr sz="1867" kern="0">
              <a:solidFill>
                <a:sysClr val="windowText" lastClr="000000"/>
              </a:solidFill>
              <a:latin typeface="Arial"/>
              <a:cs typeface="Arial"/>
            </a:endParaRPr>
          </a:p>
        </p:txBody>
      </p:sp>
      <p:pic>
        <p:nvPicPr>
          <p:cNvPr id="4" name="object 4"/>
          <p:cNvPicPr/>
          <p:nvPr/>
        </p:nvPicPr>
        <p:blipFill>
          <a:blip r:embed="rId2" cstate="print"/>
          <a:stretch>
            <a:fillRect/>
          </a:stretch>
        </p:blipFill>
        <p:spPr>
          <a:xfrm>
            <a:off x="4095334" y="1562133"/>
            <a:ext cx="3985653" cy="4845900"/>
          </a:xfrm>
          <a:prstGeom prst="rect">
            <a:avLst/>
          </a:prstGeom>
        </p:spPr>
      </p:pic>
      <p:pic>
        <p:nvPicPr>
          <p:cNvPr id="5" name="object 5"/>
          <p:cNvPicPr/>
          <p:nvPr/>
        </p:nvPicPr>
        <p:blipFill>
          <a:blip r:embed="rId3" cstate="print"/>
          <a:stretch>
            <a:fillRect/>
          </a:stretch>
        </p:blipFill>
        <p:spPr>
          <a:xfrm>
            <a:off x="8332720" y="2705166"/>
            <a:ext cx="3704613" cy="3038175"/>
          </a:xfrm>
          <a:prstGeom prst="rect">
            <a:avLst/>
          </a:prstGeom>
        </p:spPr>
      </p:pic>
      <p:sp>
        <p:nvSpPr>
          <p:cNvPr id="7" name="object 7"/>
          <p:cNvSpPr txBox="1"/>
          <p:nvPr/>
        </p:nvSpPr>
        <p:spPr>
          <a:xfrm>
            <a:off x="596367" y="2302775"/>
            <a:ext cx="2167467" cy="755762"/>
          </a:xfrm>
          <a:prstGeom prst="rect">
            <a:avLst/>
          </a:prstGeom>
        </p:spPr>
        <p:txBody>
          <a:bodyPr vert="horz" wrap="square" lIns="0" tIns="16933" rIns="0" bIns="0" rtlCol="0">
            <a:spAutoFit/>
          </a:bodyPr>
          <a:lstStyle/>
          <a:p>
            <a:pPr marL="16933" defTabSz="1219170" fontAlgn="auto">
              <a:spcBef>
                <a:spcPts val="133"/>
              </a:spcBef>
              <a:spcAft>
                <a:spcPts val="0"/>
              </a:spcAft>
            </a:pPr>
            <a:r>
              <a:rPr sz="2400" kern="0" dirty="0">
                <a:solidFill>
                  <a:srgbClr val="FFFFFF"/>
                </a:solidFill>
                <a:latin typeface="Calibri"/>
                <a:cs typeface="Calibri"/>
              </a:rPr>
              <a:t>Multitask,</a:t>
            </a:r>
            <a:r>
              <a:rPr sz="2400" kern="0" spc="620" dirty="0">
                <a:solidFill>
                  <a:srgbClr val="FFFFFF"/>
                </a:solidFill>
                <a:latin typeface="Calibri"/>
                <a:cs typeface="Calibri"/>
              </a:rPr>
              <a:t> </a:t>
            </a:r>
            <a:r>
              <a:rPr sz="2400" kern="0" spc="73" dirty="0">
                <a:solidFill>
                  <a:srgbClr val="FFFFFF"/>
                </a:solidFill>
                <a:latin typeface="Calibri"/>
                <a:cs typeface="Calibri"/>
              </a:rPr>
              <a:t>given</a:t>
            </a:r>
            <a:endParaRPr sz="2400" kern="0">
              <a:solidFill>
                <a:sysClr val="windowText" lastClr="000000"/>
              </a:solidFill>
              <a:latin typeface="Calibri"/>
              <a:cs typeface="Calibri"/>
            </a:endParaRPr>
          </a:p>
          <a:p>
            <a:pPr marL="16933" defTabSz="1219170" fontAlgn="auto">
              <a:spcBef>
                <a:spcPts val="20"/>
              </a:spcBef>
              <a:spcAft>
                <a:spcPts val="0"/>
              </a:spcAft>
            </a:pPr>
            <a:r>
              <a:rPr sz="2400" b="1" kern="0" spc="113" dirty="0">
                <a:solidFill>
                  <a:srgbClr val="FFFFFF"/>
                </a:solidFill>
                <a:latin typeface="Calibri"/>
                <a:cs typeface="Calibri"/>
              </a:rPr>
              <a:t>cormorbidity</a:t>
            </a:r>
            <a:endParaRPr sz="2400" kern="0">
              <a:solidFill>
                <a:sysClr val="windowText" lastClr="000000"/>
              </a:solidFill>
              <a:latin typeface="Calibri"/>
              <a:cs typeface="Calibri"/>
            </a:endParaRPr>
          </a:p>
        </p:txBody>
      </p:sp>
      <p:sp>
        <p:nvSpPr>
          <p:cNvPr id="8" name="object 8"/>
          <p:cNvSpPr txBox="1">
            <a:spLocks noGrp="1"/>
          </p:cNvSpPr>
          <p:nvPr>
            <p:ph type="title"/>
          </p:nvPr>
        </p:nvSpPr>
        <p:spPr>
          <a:xfrm>
            <a:off x="671691" y="352016"/>
            <a:ext cx="14912620" cy="735243"/>
          </a:xfrm>
          <a:prstGeom prst="rect">
            <a:avLst/>
          </a:prstGeom>
        </p:spPr>
        <p:txBody>
          <a:bodyPr vert="horz" wrap="square" lIns="0" tIns="118532" rIns="0" bIns="0" rtlCol="0">
            <a:spAutoFit/>
          </a:bodyPr>
          <a:lstStyle/>
          <a:p>
            <a:pPr marL="25399">
              <a:spcBef>
                <a:spcPts val="133"/>
              </a:spcBef>
            </a:pPr>
            <a:r>
              <a:rPr sz="4000" b="1" spc="100" dirty="0">
                <a:solidFill>
                  <a:srgbClr val="FFFFFF"/>
                </a:solidFill>
              </a:rPr>
              <a:t>Multi-</a:t>
            </a:r>
            <a:r>
              <a:rPr sz="4000" b="1" spc="333" dirty="0">
                <a:solidFill>
                  <a:srgbClr val="FFFFFF"/>
                </a:solidFill>
              </a:rPr>
              <a:t>task</a:t>
            </a:r>
            <a:r>
              <a:rPr sz="4000" b="1" spc="233" dirty="0">
                <a:solidFill>
                  <a:srgbClr val="FFFFFF"/>
                </a:solidFill>
              </a:rPr>
              <a:t> </a:t>
            </a:r>
            <a:r>
              <a:rPr sz="4000" b="1" spc="272" dirty="0">
                <a:solidFill>
                  <a:srgbClr val="FFFFFF"/>
                </a:solidFill>
              </a:rPr>
              <a:t>Learning</a:t>
            </a:r>
            <a:endParaRPr sz="4000"/>
          </a:p>
        </p:txBody>
      </p:sp>
      <p:sp>
        <p:nvSpPr>
          <p:cNvPr id="10" name="TextBox 9">
            <a:extLst>
              <a:ext uri="{FF2B5EF4-FFF2-40B4-BE49-F238E27FC236}">
                <a16:creationId xmlns:a16="http://schemas.microsoft.com/office/drawing/2014/main" id="{BA0D4AEA-CEC4-EB4F-6490-66E8C0865E6D}"/>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
        <p:nvSpPr>
          <p:cNvPr id="11" name="object 24">
            <a:extLst>
              <a:ext uri="{FF2B5EF4-FFF2-40B4-BE49-F238E27FC236}">
                <a16:creationId xmlns:a16="http://schemas.microsoft.com/office/drawing/2014/main" id="{7C567898-3E11-0486-FAB8-9AC8FD2A95CE}"/>
              </a:ext>
            </a:extLst>
          </p:cNvPr>
          <p:cNvSpPr txBox="1"/>
          <p:nvPr/>
        </p:nvSpPr>
        <p:spPr>
          <a:xfrm>
            <a:off x="402168" y="6430889"/>
            <a:ext cx="2142913" cy="263320"/>
          </a:xfrm>
          <a:prstGeom prst="rect">
            <a:avLst/>
          </a:prstGeom>
        </p:spPr>
        <p:txBody>
          <a:bodyPr vert="horz" wrap="square" lIns="0" tIns="16933" rIns="0" bIns="0" rtlCol="0">
            <a:spAutoFit/>
          </a:bodyPr>
          <a:lstStyle/>
          <a:p>
            <a:pPr marL="16933" defTabSz="1219170" fontAlgn="auto">
              <a:spcBef>
                <a:spcPts val="133"/>
              </a:spcBef>
              <a:spcAft>
                <a:spcPts val="0"/>
              </a:spcAft>
            </a:pPr>
            <a:r>
              <a:rPr sz="1600" kern="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Benton,</a:t>
            </a:r>
            <a:r>
              <a:rPr sz="1600" kern="0" spc="40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 </a:t>
            </a:r>
            <a:r>
              <a:rPr sz="1600" kern="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Mitchell,</a:t>
            </a:r>
            <a:r>
              <a:rPr sz="1600" kern="0" spc="40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 </a:t>
            </a:r>
            <a:r>
              <a:rPr sz="1600" kern="0" spc="6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Hovy.</a:t>
            </a:r>
            <a:endParaRPr sz="1600" kern="0" dirty="0">
              <a:solidFill>
                <a:schemeClr val="bg1">
                  <a:lumMod val="95000"/>
                </a:schemeClr>
              </a:solidFill>
              <a:latin typeface="Calibri"/>
              <a:cs typeface="Calibri"/>
            </a:endParaRPr>
          </a:p>
        </p:txBody>
      </p:sp>
      <p:sp>
        <p:nvSpPr>
          <p:cNvPr id="12" name="object 25">
            <a:extLst>
              <a:ext uri="{FF2B5EF4-FFF2-40B4-BE49-F238E27FC236}">
                <a16:creationId xmlns:a16="http://schemas.microsoft.com/office/drawing/2014/main" id="{BAEC297D-75A7-FC0F-9692-90300FC20B77}"/>
              </a:ext>
            </a:extLst>
          </p:cNvPr>
          <p:cNvSpPr txBox="1"/>
          <p:nvPr/>
        </p:nvSpPr>
        <p:spPr>
          <a:xfrm>
            <a:off x="2683206" y="6430889"/>
            <a:ext cx="8494607" cy="263320"/>
          </a:xfrm>
          <a:prstGeom prst="rect">
            <a:avLst/>
          </a:prstGeom>
        </p:spPr>
        <p:txBody>
          <a:bodyPr vert="horz" wrap="square" lIns="0" tIns="16933" rIns="0" bIns="0" rtlCol="0">
            <a:spAutoFit/>
          </a:bodyPr>
          <a:lstStyle/>
          <a:p>
            <a:pPr marL="16933" defTabSz="1219170" fontAlgn="auto">
              <a:spcBef>
                <a:spcPts val="133"/>
              </a:spcBef>
              <a:spcAft>
                <a:spcPts val="0"/>
              </a:spcAft>
            </a:pP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Multi-</a:t>
            </a:r>
            <a:r>
              <a:rPr sz="1600" u="heavy" kern="0" spc="8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task</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learning</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for</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Mental</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Health</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Conditions</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with</a:t>
            </a:r>
            <a:r>
              <a:rPr sz="1600" u="heavy" kern="0" spc="187"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Limited</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spc="93"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Social</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Media</a:t>
            </a:r>
            <a:r>
              <a:rPr sz="1600" u="heavy" kern="0" spc="207"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Data</a:t>
            </a:r>
            <a:r>
              <a:rPr sz="1600" kern="0" spc="67" dirty="0">
                <a:solidFill>
                  <a:schemeClr val="bg1">
                    <a:lumMod val="95000"/>
                  </a:schemeClr>
                </a:solidFill>
                <a:latin typeface="Calibri"/>
                <a:cs typeface="Calibri"/>
              </a:rPr>
              <a:t>.</a:t>
            </a:r>
            <a:r>
              <a:rPr sz="1600" kern="0" spc="200" dirty="0">
                <a:solidFill>
                  <a:srgbClr val="FFFFFF"/>
                </a:solidFill>
                <a:latin typeface="Calibri"/>
                <a:cs typeface="Calibri"/>
              </a:rPr>
              <a:t> </a:t>
            </a:r>
            <a:r>
              <a:rPr sz="1600" i="1" kern="0" spc="173" dirty="0">
                <a:solidFill>
                  <a:srgbClr val="FFFFFF"/>
                </a:solidFill>
                <a:latin typeface="Calibri"/>
                <a:cs typeface="Calibri"/>
              </a:rPr>
              <a:t>EACL,</a:t>
            </a:r>
            <a:r>
              <a:rPr sz="1600" i="1" kern="0" spc="200" dirty="0">
                <a:solidFill>
                  <a:srgbClr val="FFFFFF"/>
                </a:solidFill>
                <a:latin typeface="Calibri"/>
                <a:cs typeface="Calibri"/>
              </a:rPr>
              <a:t> </a:t>
            </a:r>
            <a:r>
              <a:rPr sz="1600" i="1" kern="0" spc="-13" dirty="0">
                <a:solidFill>
                  <a:srgbClr val="FFFFFF"/>
                </a:solidFill>
                <a:latin typeface="Calibri"/>
                <a:cs typeface="Calibri"/>
              </a:rPr>
              <a:t>2017.</a:t>
            </a:r>
            <a:endParaRPr sz="1600" kern="0" dirty="0">
              <a:solidFill>
                <a:sysClr val="windowText" lastClr="000000"/>
              </a:solidFill>
              <a:latin typeface="Calibri"/>
              <a:cs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96500" y="2476497"/>
            <a:ext cx="480907" cy="406885"/>
          </a:xfrm>
          <a:prstGeom prst="rect">
            <a:avLst/>
          </a:prstGeom>
        </p:spPr>
        <p:txBody>
          <a:bodyPr vert="horz" wrap="square" lIns="0" tIns="16933" rIns="0" bIns="0" rtlCol="0">
            <a:spAutoFit/>
          </a:bodyPr>
          <a:lstStyle/>
          <a:p>
            <a:pPr marL="16933" defTabSz="1219170" fontAlgn="auto">
              <a:spcBef>
                <a:spcPts val="133"/>
              </a:spcBef>
              <a:spcAft>
                <a:spcPts val="0"/>
              </a:spcAft>
            </a:pPr>
            <a:r>
              <a:rPr sz="2533" kern="0" spc="-33" dirty="0">
                <a:solidFill>
                  <a:srgbClr val="FFFFFF"/>
                </a:solidFill>
                <a:latin typeface="Arial"/>
                <a:cs typeface="Arial"/>
              </a:rPr>
              <a:t>0.4</a:t>
            </a:r>
            <a:endParaRPr sz="2533" kern="0">
              <a:solidFill>
                <a:sysClr val="windowText" lastClr="000000"/>
              </a:solidFill>
              <a:latin typeface="Arial"/>
              <a:cs typeface="Arial"/>
            </a:endParaRPr>
          </a:p>
        </p:txBody>
      </p:sp>
      <p:sp>
        <p:nvSpPr>
          <p:cNvPr id="3" name="object 3"/>
          <p:cNvSpPr txBox="1"/>
          <p:nvPr/>
        </p:nvSpPr>
        <p:spPr>
          <a:xfrm>
            <a:off x="1996500" y="4000497"/>
            <a:ext cx="480907" cy="406885"/>
          </a:xfrm>
          <a:prstGeom prst="rect">
            <a:avLst/>
          </a:prstGeom>
        </p:spPr>
        <p:txBody>
          <a:bodyPr vert="horz" wrap="square" lIns="0" tIns="16933" rIns="0" bIns="0" rtlCol="0">
            <a:spAutoFit/>
          </a:bodyPr>
          <a:lstStyle/>
          <a:p>
            <a:pPr marL="16933" defTabSz="1219170" fontAlgn="auto">
              <a:spcBef>
                <a:spcPts val="133"/>
              </a:spcBef>
              <a:spcAft>
                <a:spcPts val="0"/>
              </a:spcAft>
            </a:pPr>
            <a:r>
              <a:rPr sz="2533" kern="0" spc="-33" dirty="0">
                <a:solidFill>
                  <a:srgbClr val="FFFFFF"/>
                </a:solidFill>
                <a:latin typeface="Arial"/>
                <a:cs typeface="Arial"/>
              </a:rPr>
              <a:t>0.2</a:t>
            </a:r>
            <a:endParaRPr sz="2533" kern="0">
              <a:solidFill>
                <a:sysClr val="windowText" lastClr="000000"/>
              </a:solidFill>
              <a:latin typeface="Arial"/>
              <a:cs typeface="Arial"/>
            </a:endParaRPr>
          </a:p>
        </p:txBody>
      </p:sp>
      <p:sp>
        <p:nvSpPr>
          <p:cNvPr id="4" name="object 4"/>
          <p:cNvSpPr txBox="1"/>
          <p:nvPr/>
        </p:nvSpPr>
        <p:spPr>
          <a:xfrm>
            <a:off x="1996500" y="5524497"/>
            <a:ext cx="480907" cy="406885"/>
          </a:xfrm>
          <a:prstGeom prst="rect">
            <a:avLst/>
          </a:prstGeom>
        </p:spPr>
        <p:txBody>
          <a:bodyPr vert="horz" wrap="square" lIns="0" tIns="16933" rIns="0" bIns="0" rtlCol="0">
            <a:spAutoFit/>
          </a:bodyPr>
          <a:lstStyle/>
          <a:p>
            <a:pPr marL="16933" defTabSz="1219170" fontAlgn="auto">
              <a:spcBef>
                <a:spcPts val="133"/>
              </a:spcBef>
              <a:spcAft>
                <a:spcPts val="0"/>
              </a:spcAft>
            </a:pPr>
            <a:r>
              <a:rPr sz="2533" kern="0" spc="-33" dirty="0">
                <a:solidFill>
                  <a:srgbClr val="FFFFFF"/>
                </a:solidFill>
                <a:latin typeface="Arial"/>
                <a:cs typeface="Arial"/>
              </a:rPr>
              <a:t>0.0</a:t>
            </a:r>
            <a:endParaRPr sz="2533" kern="0">
              <a:solidFill>
                <a:sysClr val="windowText" lastClr="000000"/>
              </a:solidFill>
              <a:latin typeface="Arial"/>
              <a:cs typeface="Arial"/>
            </a:endParaRPr>
          </a:p>
        </p:txBody>
      </p:sp>
      <p:grpSp>
        <p:nvGrpSpPr>
          <p:cNvPr id="5" name="object 5"/>
          <p:cNvGrpSpPr/>
          <p:nvPr/>
        </p:nvGrpSpPr>
        <p:grpSpPr>
          <a:xfrm>
            <a:off x="2506067" y="1139601"/>
            <a:ext cx="9404773" cy="4765887"/>
            <a:chOff x="1879550" y="854700"/>
            <a:chExt cx="7053580" cy="3574415"/>
          </a:xfrm>
        </p:grpSpPr>
        <p:pic>
          <p:nvPicPr>
            <p:cNvPr id="6" name="object 6"/>
            <p:cNvPicPr/>
            <p:nvPr/>
          </p:nvPicPr>
          <p:blipFill>
            <a:blip r:embed="rId2" cstate="print"/>
            <a:stretch>
              <a:fillRect/>
            </a:stretch>
          </p:blipFill>
          <p:spPr>
            <a:xfrm>
              <a:off x="1879550" y="854700"/>
              <a:ext cx="4978450" cy="3573999"/>
            </a:xfrm>
            <a:prstGeom prst="rect">
              <a:avLst/>
            </a:prstGeom>
          </p:spPr>
        </p:pic>
        <p:pic>
          <p:nvPicPr>
            <p:cNvPr id="7" name="object 7"/>
            <p:cNvPicPr/>
            <p:nvPr/>
          </p:nvPicPr>
          <p:blipFill>
            <a:blip r:embed="rId3" cstate="print"/>
            <a:stretch>
              <a:fillRect/>
            </a:stretch>
          </p:blipFill>
          <p:spPr>
            <a:xfrm>
              <a:off x="3106500" y="1733550"/>
              <a:ext cx="209549" cy="2666999"/>
            </a:xfrm>
            <a:prstGeom prst="rect">
              <a:avLst/>
            </a:prstGeom>
          </p:spPr>
        </p:pic>
        <p:pic>
          <p:nvPicPr>
            <p:cNvPr id="8" name="object 8"/>
            <p:cNvPicPr/>
            <p:nvPr/>
          </p:nvPicPr>
          <p:blipFill>
            <a:blip r:embed="rId4" cstate="print"/>
            <a:stretch>
              <a:fillRect/>
            </a:stretch>
          </p:blipFill>
          <p:spPr>
            <a:xfrm>
              <a:off x="5707625" y="878575"/>
              <a:ext cx="3225474" cy="1002100"/>
            </a:xfrm>
            <a:prstGeom prst="rect">
              <a:avLst/>
            </a:prstGeom>
          </p:spPr>
        </p:pic>
      </p:grpSp>
      <p:sp>
        <p:nvSpPr>
          <p:cNvPr id="9" name="object 9"/>
          <p:cNvSpPr txBox="1"/>
          <p:nvPr/>
        </p:nvSpPr>
        <p:spPr>
          <a:xfrm>
            <a:off x="659034" y="1654384"/>
            <a:ext cx="1147233" cy="2005677"/>
          </a:xfrm>
          <a:prstGeom prst="rect">
            <a:avLst/>
          </a:prstGeom>
        </p:spPr>
        <p:txBody>
          <a:bodyPr vert="horz" wrap="square" lIns="0" tIns="30480" rIns="0" bIns="0" rtlCol="0">
            <a:spAutoFit/>
          </a:bodyPr>
          <a:lstStyle/>
          <a:p>
            <a:pPr marL="16933" marR="210815" defTabSz="1219170" fontAlgn="auto">
              <a:lnSpc>
                <a:spcPts val="2200"/>
              </a:lnSpc>
              <a:spcBef>
                <a:spcPts val="240"/>
              </a:spcBef>
              <a:spcAft>
                <a:spcPts val="0"/>
              </a:spcAft>
            </a:pPr>
            <a:r>
              <a:rPr sz="1867" b="1" kern="0" spc="-27" dirty="0">
                <a:solidFill>
                  <a:srgbClr val="FFFFFF"/>
                </a:solidFill>
                <a:latin typeface="Arial"/>
                <a:cs typeface="Arial"/>
              </a:rPr>
              <a:t>True </a:t>
            </a:r>
            <a:r>
              <a:rPr sz="1867" b="1" kern="0" spc="-13" dirty="0">
                <a:solidFill>
                  <a:srgbClr val="FFFFFF"/>
                </a:solidFill>
                <a:latin typeface="Arial"/>
                <a:cs typeface="Arial"/>
              </a:rPr>
              <a:t>Positive </a:t>
            </a:r>
            <a:r>
              <a:rPr sz="1867" b="1" kern="0" spc="-27" dirty="0">
                <a:solidFill>
                  <a:srgbClr val="FFFFFF"/>
                </a:solidFill>
                <a:latin typeface="Arial"/>
                <a:cs typeface="Arial"/>
              </a:rPr>
              <a:t>Rate</a:t>
            </a:r>
            <a:endParaRPr sz="1867" kern="0">
              <a:solidFill>
                <a:sysClr val="windowText" lastClr="000000"/>
              </a:solidFill>
              <a:latin typeface="Arial"/>
              <a:cs typeface="Arial"/>
            </a:endParaRPr>
          </a:p>
          <a:p>
            <a:pPr marL="16933" marR="513914" defTabSz="1219170" fontAlgn="auto">
              <a:lnSpc>
                <a:spcPts val="2200"/>
              </a:lnSpc>
              <a:spcBef>
                <a:spcPts val="0"/>
              </a:spcBef>
              <a:spcAft>
                <a:spcPts val="0"/>
              </a:spcAft>
            </a:pPr>
            <a:r>
              <a:rPr sz="1867" b="1" kern="0" spc="-67" dirty="0">
                <a:solidFill>
                  <a:srgbClr val="FFFFFF"/>
                </a:solidFill>
                <a:latin typeface="Arial"/>
                <a:cs typeface="Arial"/>
              </a:rPr>
              <a:t>@ </a:t>
            </a:r>
            <a:r>
              <a:rPr sz="1867" b="1" kern="0" spc="-13" dirty="0">
                <a:solidFill>
                  <a:srgbClr val="FFFFFF"/>
                </a:solidFill>
                <a:latin typeface="Arial"/>
                <a:cs typeface="Arial"/>
              </a:rPr>
              <a:t>False</a:t>
            </a:r>
            <a:endParaRPr sz="1867" kern="0">
              <a:solidFill>
                <a:sysClr val="windowText" lastClr="000000"/>
              </a:solidFill>
              <a:latin typeface="Arial"/>
              <a:cs typeface="Arial"/>
            </a:endParaRPr>
          </a:p>
          <a:p>
            <a:pPr marL="16933" marR="6773" defTabSz="1219170" fontAlgn="auto">
              <a:lnSpc>
                <a:spcPts val="2200"/>
              </a:lnSpc>
              <a:spcBef>
                <a:spcPts val="0"/>
              </a:spcBef>
              <a:spcAft>
                <a:spcPts val="0"/>
              </a:spcAft>
            </a:pPr>
            <a:r>
              <a:rPr sz="1867" b="1" kern="0" spc="-13" dirty="0">
                <a:solidFill>
                  <a:srgbClr val="FFFFFF"/>
                </a:solidFill>
                <a:latin typeface="Arial"/>
                <a:cs typeface="Arial"/>
              </a:rPr>
              <a:t>Positive </a:t>
            </a:r>
            <a:r>
              <a:rPr sz="1867" b="1" kern="0" dirty="0">
                <a:solidFill>
                  <a:srgbClr val="FFFFFF"/>
                </a:solidFill>
                <a:latin typeface="Arial"/>
                <a:cs typeface="Arial"/>
              </a:rPr>
              <a:t>Rate</a:t>
            </a:r>
            <a:r>
              <a:rPr sz="1867" b="1" kern="0" spc="-20" dirty="0">
                <a:solidFill>
                  <a:srgbClr val="FFFFFF"/>
                </a:solidFill>
                <a:latin typeface="Arial"/>
                <a:cs typeface="Arial"/>
              </a:rPr>
              <a:t> </a:t>
            </a:r>
            <a:r>
              <a:rPr sz="1867" b="1" kern="0" dirty="0">
                <a:solidFill>
                  <a:srgbClr val="FFFFFF"/>
                </a:solidFill>
                <a:latin typeface="Arial"/>
                <a:cs typeface="Arial"/>
              </a:rPr>
              <a:t>=</a:t>
            </a:r>
            <a:r>
              <a:rPr sz="1867" b="1" kern="0" spc="-13" dirty="0">
                <a:solidFill>
                  <a:srgbClr val="FFFFFF"/>
                </a:solidFill>
                <a:latin typeface="Arial"/>
                <a:cs typeface="Arial"/>
              </a:rPr>
              <a:t> </a:t>
            </a:r>
            <a:r>
              <a:rPr sz="1867" b="1" kern="0" spc="-33" dirty="0">
                <a:solidFill>
                  <a:srgbClr val="FFFFFF"/>
                </a:solidFill>
                <a:latin typeface="Arial"/>
                <a:cs typeface="Arial"/>
              </a:rPr>
              <a:t>0.1</a:t>
            </a:r>
            <a:endParaRPr sz="1867" kern="0">
              <a:solidFill>
                <a:sysClr val="windowText" lastClr="000000"/>
              </a:solidFill>
              <a:latin typeface="Arial"/>
              <a:cs typeface="Arial"/>
            </a:endParaRPr>
          </a:p>
        </p:txBody>
      </p:sp>
      <p:pic>
        <p:nvPicPr>
          <p:cNvPr id="10" name="object 10"/>
          <p:cNvPicPr/>
          <p:nvPr/>
        </p:nvPicPr>
        <p:blipFill>
          <a:blip r:embed="rId5" cstate="print"/>
          <a:stretch>
            <a:fillRect/>
          </a:stretch>
        </p:blipFill>
        <p:spPr>
          <a:xfrm>
            <a:off x="4037696" y="6082645"/>
            <a:ext cx="1241136" cy="163115"/>
          </a:xfrm>
          <a:prstGeom prst="rect">
            <a:avLst/>
          </a:prstGeom>
        </p:spPr>
      </p:pic>
      <p:sp>
        <p:nvSpPr>
          <p:cNvPr id="11" name="object 11"/>
          <p:cNvSpPr txBox="1">
            <a:spLocks noGrp="1"/>
          </p:cNvSpPr>
          <p:nvPr>
            <p:ph type="title"/>
          </p:nvPr>
        </p:nvSpPr>
        <p:spPr>
          <a:xfrm>
            <a:off x="671691" y="352017"/>
            <a:ext cx="14912620" cy="1107139"/>
          </a:xfrm>
          <a:prstGeom prst="rect">
            <a:avLst/>
          </a:prstGeom>
        </p:spPr>
        <p:txBody>
          <a:bodyPr vert="horz" wrap="square" lIns="0" tIns="118532" rIns="0" bIns="0" rtlCol="0">
            <a:spAutoFit/>
          </a:bodyPr>
          <a:lstStyle/>
          <a:p>
            <a:pPr marL="25399">
              <a:lnSpc>
                <a:spcPts val="4713"/>
              </a:lnSpc>
              <a:spcBef>
                <a:spcPts val="133"/>
              </a:spcBef>
            </a:pPr>
            <a:r>
              <a:rPr sz="4000" b="1" spc="233" dirty="0">
                <a:solidFill>
                  <a:srgbClr val="FFFFFF"/>
                </a:solidFill>
              </a:rPr>
              <a:t>Improved</a:t>
            </a:r>
            <a:r>
              <a:rPr sz="4000" b="1" spc="227" dirty="0">
                <a:solidFill>
                  <a:srgbClr val="FFFFFF"/>
                </a:solidFill>
              </a:rPr>
              <a:t> </a:t>
            </a:r>
            <a:r>
              <a:rPr sz="4000" b="1" spc="280" dirty="0">
                <a:solidFill>
                  <a:srgbClr val="FFFFFF"/>
                </a:solidFill>
              </a:rPr>
              <a:t>Performance</a:t>
            </a:r>
            <a:r>
              <a:rPr sz="4000" b="1" spc="233" dirty="0">
                <a:solidFill>
                  <a:srgbClr val="FFFFFF"/>
                </a:solidFill>
              </a:rPr>
              <a:t> </a:t>
            </a:r>
            <a:r>
              <a:rPr sz="4000" b="1" spc="393" dirty="0">
                <a:solidFill>
                  <a:srgbClr val="FFFFFF"/>
                </a:solidFill>
              </a:rPr>
              <a:t>across</a:t>
            </a:r>
            <a:r>
              <a:rPr sz="4000" b="1" spc="227" dirty="0">
                <a:solidFill>
                  <a:srgbClr val="FFFFFF"/>
                </a:solidFill>
              </a:rPr>
              <a:t> </a:t>
            </a:r>
            <a:r>
              <a:rPr sz="4000" b="1" spc="327" dirty="0">
                <a:solidFill>
                  <a:srgbClr val="FFFFFF"/>
                </a:solidFill>
              </a:rPr>
              <a:t>Subgroups</a:t>
            </a:r>
            <a:endParaRPr sz="4000"/>
          </a:p>
          <a:p>
            <a:pPr marL="1508722">
              <a:lnSpc>
                <a:spcPts val="2953"/>
              </a:lnSpc>
            </a:pPr>
            <a:r>
              <a:rPr sz="2533" spc="-33" dirty="0">
                <a:solidFill>
                  <a:srgbClr val="FFFFFF"/>
                </a:solidFill>
                <a:latin typeface="Arial"/>
                <a:cs typeface="Arial"/>
              </a:rPr>
              <a:t>0.6</a:t>
            </a:r>
            <a:endParaRPr sz="2533">
              <a:latin typeface="Arial"/>
              <a:cs typeface="Arial"/>
            </a:endParaRPr>
          </a:p>
        </p:txBody>
      </p:sp>
      <p:pic>
        <p:nvPicPr>
          <p:cNvPr id="12" name="object 12"/>
          <p:cNvPicPr/>
          <p:nvPr/>
        </p:nvPicPr>
        <p:blipFill>
          <a:blip r:embed="rId6" cstate="print"/>
          <a:stretch>
            <a:fillRect/>
          </a:stretch>
        </p:blipFill>
        <p:spPr>
          <a:xfrm>
            <a:off x="6388433" y="6080662"/>
            <a:ext cx="3671172" cy="209549"/>
          </a:xfrm>
          <a:prstGeom prst="rect">
            <a:avLst/>
          </a:prstGeom>
        </p:spPr>
      </p:pic>
      <p:grpSp>
        <p:nvGrpSpPr>
          <p:cNvPr id="13" name="object 13"/>
          <p:cNvGrpSpPr/>
          <p:nvPr/>
        </p:nvGrpSpPr>
        <p:grpSpPr>
          <a:xfrm>
            <a:off x="4080867" y="1547799"/>
            <a:ext cx="3476413" cy="4319693"/>
            <a:chOff x="3060650" y="1160849"/>
            <a:chExt cx="2607310" cy="3239770"/>
          </a:xfrm>
        </p:grpSpPr>
        <p:pic>
          <p:nvPicPr>
            <p:cNvPr id="14" name="object 14"/>
            <p:cNvPicPr/>
            <p:nvPr/>
          </p:nvPicPr>
          <p:blipFill>
            <a:blip r:embed="rId7" cstate="print"/>
            <a:stretch>
              <a:fillRect/>
            </a:stretch>
          </p:blipFill>
          <p:spPr>
            <a:xfrm>
              <a:off x="4872050" y="2647950"/>
              <a:ext cx="219074" cy="1752599"/>
            </a:xfrm>
            <a:prstGeom prst="rect">
              <a:avLst/>
            </a:prstGeom>
          </p:spPr>
        </p:pic>
        <p:pic>
          <p:nvPicPr>
            <p:cNvPr id="15" name="object 15"/>
            <p:cNvPicPr/>
            <p:nvPr/>
          </p:nvPicPr>
          <p:blipFill>
            <a:blip r:embed="rId8" cstate="print"/>
            <a:stretch>
              <a:fillRect/>
            </a:stretch>
          </p:blipFill>
          <p:spPr>
            <a:xfrm>
              <a:off x="3284600" y="1390650"/>
              <a:ext cx="209549" cy="3009899"/>
            </a:xfrm>
            <a:prstGeom prst="rect">
              <a:avLst/>
            </a:prstGeom>
          </p:spPr>
        </p:pic>
        <p:pic>
          <p:nvPicPr>
            <p:cNvPr id="16" name="object 16"/>
            <p:cNvPicPr/>
            <p:nvPr/>
          </p:nvPicPr>
          <p:blipFill>
            <a:blip r:embed="rId9" cstate="print"/>
            <a:stretch>
              <a:fillRect/>
            </a:stretch>
          </p:blipFill>
          <p:spPr>
            <a:xfrm>
              <a:off x="5062525" y="2905125"/>
              <a:ext cx="219074" cy="1495424"/>
            </a:xfrm>
            <a:prstGeom prst="rect">
              <a:avLst/>
            </a:prstGeom>
          </p:spPr>
        </p:pic>
        <p:pic>
          <p:nvPicPr>
            <p:cNvPr id="17" name="object 17"/>
            <p:cNvPicPr/>
            <p:nvPr/>
          </p:nvPicPr>
          <p:blipFill>
            <a:blip r:embed="rId10" cstate="print"/>
            <a:stretch>
              <a:fillRect/>
            </a:stretch>
          </p:blipFill>
          <p:spPr>
            <a:xfrm>
              <a:off x="3468050" y="1257300"/>
              <a:ext cx="209549" cy="3143249"/>
            </a:xfrm>
            <a:prstGeom prst="rect">
              <a:avLst/>
            </a:prstGeom>
          </p:spPr>
        </p:pic>
        <p:pic>
          <p:nvPicPr>
            <p:cNvPr id="18" name="object 18"/>
            <p:cNvPicPr/>
            <p:nvPr/>
          </p:nvPicPr>
          <p:blipFill>
            <a:blip r:embed="rId11" cstate="print"/>
            <a:stretch>
              <a:fillRect/>
            </a:stretch>
          </p:blipFill>
          <p:spPr>
            <a:xfrm>
              <a:off x="5253025" y="2409812"/>
              <a:ext cx="219074" cy="1990724"/>
            </a:xfrm>
            <a:prstGeom prst="rect">
              <a:avLst/>
            </a:prstGeom>
          </p:spPr>
        </p:pic>
        <p:pic>
          <p:nvPicPr>
            <p:cNvPr id="19" name="object 19"/>
            <p:cNvPicPr/>
            <p:nvPr/>
          </p:nvPicPr>
          <p:blipFill>
            <a:blip r:embed="rId12" cstate="print"/>
            <a:stretch>
              <a:fillRect/>
            </a:stretch>
          </p:blipFill>
          <p:spPr>
            <a:xfrm>
              <a:off x="3651200" y="1200150"/>
              <a:ext cx="209549" cy="3200399"/>
            </a:xfrm>
            <a:prstGeom prst="rect">
              <a:avLst/>
            </a:prstGeom>
          </p:spPr>
        </p:pic>
        <p:pic>
          <p:nvPicPr>
            <p:cNvPr id="20" name="object 20"/>
            <p:cNvPicPr/>
            <p:nvPr/>
          </p:nvPicPr>
          <p:blipFill>
            <a:blip r:embed="rId13" cstate="print"/>
            <a:stretch>
              <a:fillRect/>
            </a:stretch>
          </p:blipFill>
          <p:spPr>
            <a:xfrm>
              <a:off x="5448300" y="2381250"/>
              <a:ext cx="219074" cy="2019299"/>
            </a:xfrm>
            <a:prstGeom prst="rect">
              <a:avLst/>
            </a:prstGeom>
          </p:spPr>
        </p:pic>
        <p:pic>
          <p:nvPicPr>
            <p:cNvPr id="21" name="object 21"/>
            <p:cNvPicPr/>
            <p:nvPr/>
          </p:nvPicPr>
          <p:blipFill>
            <a:blip r:embed="rId14" cstate="print"/>
            <a:stretch>
              <a:fillRect/>
            </a:stretch>
          </p:blipFill>
          <p:spPr>
            <a:xfrm>
              <a:off x="3060650" y="1160849"/>
              <a:ext cx="285749" cy="572699"/>
            </a:xfrm>
            <a:prstGeom prst="rect">
              <a:avLst/>
            </a:prstGeom>
          </p:spPr>
        </p:pic>
        <p:pic>
          <p:nvPicPr>
            <p:cNvPr id="22" name="object 22"/>
            <p:cNvPicPr/>
            <p:nvPr/>
          </p:nvPicPr>
          <p:blipFill>
            <a:blip r:embed="rId14" cstate="print"/>
            <a:stretch>
              <a:fillRect/>
            </a:stretch>
          </p:blipFill>
          <p:spPr>
            <a:xfrm>
              <a:off x="4872050" y="2351250"/>
              <a:ext cx="219074" cy="300899"/>
            </a:xfrm>
            <a:prstGeom prst="rect">
              <a:avLst/>
            </a:prstGeom>
          </p:spPr>
        </p:pic>
      </p:grpSp>
      <p:sp>
        <p:nvSpPr>
          <p:cNvPr id="23" name="object 23"/>
          <p:cNvSpPr txBox="1"/>
          <p:nvPr/>
        </p:nvSpPr>
        <p:spPr>
          <a:xfrm>
            <a:off x="2606233" y="1640083"/>
            <a:ext cx="1344507" cy="595035"/>
          </a:xfrm>
          <a:prstGeom prst="rect">
            <a:avLst/>
          </a:prstGeom>
        </p:spPr>
        <p:txBody>
          <a:bodyPr vert="horz" wrap="square" lIns="0" tIns="30480" rIns="0" bIns="0" rtlCol="0">
            <a:spAutoFit/>
          </a:bodyPr>
          <a:lstStyle/>
          <a:p>
            <a:pPr marL="16933" marR="6773" defTabSz="1219170" fontAlgn="auto">
              <a:lnSpc>
                <a:spcPts val="2200"/>
              </a:lnSpc>
              <a:spcBef>
                <a:spcPts val="240"/>
              </a:spcBef>
              <a:spcAft>
                <a:spcPts val="0"/>
              </a:spcAft>
            </a:pPr>
            <a:r>
              <a:rPr sz="1867" b="1" kern="0" dirty="0">
                <a:solidFill>
                  <a:srgbClr val="FF4DBB"/>
                </a:solidFill>
                <a:latin typeface="Arial"/>
                <a:cs typeface="Arial"/>
              </a:rPr>
              <a:t>~120</a:t>
            </a:r>
            <a:r>
              <a:rPr sz="1867" b="1" kern="0" spc="-20" dirty="0">
                <a:solidFill>
                  <a:srgbClr val="FF4DBB"/>
                </a:solidFill>
                <a:latin typeface="Arial"/>
                <a:cs typeface="Arial"/>
              </a:rPr>
              <a:t> </a:t>
            </a:r>
            <a:r>
              <a:rPr sz="1867" b="1" kern="0" spc="-13" dirty="0">
                <a:solidFill>
                  <a:srgbClr val="FF4DBB"/>
                </a:solidFill>
                <a:latin typeface="Arial"/>
                <a:cs typeface="Arial"/>
              </a:rPr>
              <a:t>at-</a:t>
            </a:r>
            <a:r>
              <a:rPr sz="1867" b="1" kern="0" spc="-27" dirty="0">
                <a:solidFill>
                  <a:srgbClr val="FF4DBB"/>
                </a:solidFill>
                <a:latin typeface="Arial"/>
                <a:cs typeface="Arial"/>
              </a:rPr>
              <a:t>risk </a:t>
            </a:r>
            <a:r>
              <a:rPr sz="1867" b="1" kern="0" spc="-13" dirty="0">
                <a:solidFill>
                  <a:srgbClr val="FF4DBB"/>
                </a:solidFill>
                <a:latin typeface="Arial"/>
                <a:cs typeface="Arial"/>
              </a:rPr>
              <a:t>individuals</a:t>
            </a:r>
            <a:endParaRPr sz="1867" kern="0">
              <a:solidFill>
                <a:sysClr val="windowText" lastClr="000000"/>
              </a:solidFill>
              <a:latin typeface="Arial"/>
              <a:cs typeface="Arial"/>
            </a:endParaRPr>
          </a:p>
        </p:txBody>
      </p:sp>
      <p:sp>
        <p:nvSpPr>
          <p:cNvPr id="24" name="object 24"/>
          <p:cNvSpPr txBox="1"/>
          <p:nvPr/>
        </p:nvSpPr>
        <p:spPr>
          <a:xfrm>
            <a:off x="402168" y="6430889"/>
            <a:ext cx="2142913" cy="263320"/>
          </a:xfrm>
          <a:prstGeom prst="rect">
            <a:avLst/>
          </a:prstGeom>
        </p:spPr>
        <p:txBody>
          <a:bodyPr vert="horz" wrap="square" lIns="0" tIns="16933" rIns="0" bIns="0" rtlCol="0">
            <a:spAutoFit/>
          </a:bodyPr>
          <a:lstStyle/>
          <a:p>
            <a:pPr marL="16933" defTabSz="1219170" fontAlgn="auto">
              <a:spcBef>
                <a:spcPts val="133"/>
              </a:spcBef>
              <a:spcAft>
                <a:spcPts val="0"/>
              </a:spcAft>
            </a:pPr>
            <a:r>
              <a:rPr sz="1600" kern="0" dirty="0">
                <a:solidFill>
                  <a:schemeClr val="bg1">
                    <a:lumMod val="95000"/>
                  </a:schemeClr>
                </a:solidFill>
                <a:latin typeface="Calibri"/>
                <a:cs typeface="Calibri"/>
                <a:hlinkClick r:id="rId15">
                  <a:extLst>
                    <a:ext uri="{A12FA001-AC4F-418D-AE19-62706E023703}">
                      <ahyp:hlinkClr xmlns:ahyp="http://schemas.microsoft.com/office/drawing/2018/hyperlinkcolor" val="tx"/>
                    </a:ext>
                  </a:extLst>
                </a:hlinkClick>
              </a:rPr>
              <a:t>Benton,</a:t>
            </a:r>
            <a:r>
              <a:rPr sz="1600" kern="0" spc="400" dirty="0">
                <a:solidFill>
                  <a:schemeClr val="bg1">
                    <a:lumMod val="95000"/>
                  </a:schemeClr>
                </a:solidFill>
                <a:latin typeface="Calibri"/>
                <a:cs typeface="Calibri"/>
                <a:hlinkClick r:id="rId15">
                  <a:extLst>
                    <a:ext uri="{A12FA001-AC4F-418D-AE19-62706E023703}">
                      <ahyp:hlinkClr xmlns:ahyp="http://schemas.microsoft.com/office/drawing/2018/hyperlinkcolor" val="tx"/>
                    </a:ext>
                  </a:extLst>
                </a:hlinkClick>
              </a:rPr>
              <a:t> </a:t>
            </a:r>
            <a:r>
              <a:rPr sz="1600" kern="0" dirty="0">
                <a:solidFill>
                  <a:schemeClr val="bg1">
                    <a:lumMod val="95000"/>
                  </a:schemeClr>
                </a:solidFill>
                <a:latin typeface="Calibri"/>
                <a:cs typeface="Calibri"/>
                <a:hlinkClick r:id="rId15">
                  <a:extLst>
                    <a:ext uri="{A12FA001-AC4F-418D-AE19-62706E023703}">
                      <ahyp:hlinkClr xmlns:ahyp="http://schemas.microsoft.com/office/drawing/2018/hyperlinkcolor" val="tx"/>
                    </a:ext>
                  </a:extLst>
                </a:hlinkClick>
              </a:rPr>
              <a:t>Mitchell,</a:t>
            </a:r>
            <a:r>
              <a:rPr sz="1600" kern="0" spc="400" dirty="0">
                <a:solidFill>
                  <a:schemeClr val="bg1">
                    <a:lumMod val="95000"/>
                  </a:schemeClr>
                </a:solidFill>
                <a:latin typeface="Calibri"/>
                <a:cs typeface="Calibri"/>
                <a:hlinkClick r:id="rId15">
                  <a:extLst>
                    <a:ext uri="{A12FA001-AC4F-418D-AE19-62706E023703}">
                      <ahyp:hlinkClr xmlns:ahyp="http://schemas.microsoft.com/office/drawing/2018/hyperlinkcolor" val="tx"/>
                    </a:ext>
                  </a:extLst>
                </a:hlinkClick>
              </a:rPr>
              <a:t> </a:t>
            </a:r>
            <a:r>
              <a:rPr sz="1600" kern="0" spc="60" dirty="0">
                <a:solidFill>
                  <a:schemeClr val="bg1">
                    <a:lumMod val="95000"/>
                  </a:schemeClr>
                </a:solidFill>
                <a:latin typeface="Calibri"/>
                <a:cs typeface="Calibri"/>
                <a:hlinkClick r:id="rId15">
                  <a:extLst>
                    <a:ext uri="{A12FA001-AC4F-418D-AE19-62706E023703}">
                      <ahyp:hlinkClr xmlns:ahyp="http://schemas.microsoft.com/office/drawing/2018/hyperlinkcolor" val="tx"/>
                    </a:ext>
                  </a:extLst>
                </a:hlinkClick>
              </a:rPr>
              <a:t>Hovy.</a:t>
            </a:r>
            <a:endParaRPr sz="1600" kern="0" dirty="0">
              <a:solidFill>
                <a:schemeClr val="bg1">
                  <a:lumMod val="95000"/>
                </a:schemeClr>
              </a:solidFill>
              <a:latin typeface="Calibri"/>
              <a:cs typeface="Calibri"/>
            </a:endParaRPr>
          </a:p>
        </p:txBody>
      </p:sp>
      <p:sp>
        <p:nvSpPr>
          <p:cNvPr id="25" name="object 25"/>
          <p:cNvSpPr txBox="1"/>
          <p:nvPr/>
        </p:nvSpPr>
        <p:spPr>
          <a:xfrm>
            <a:off x="2683206" y="6430889"/>
            <a:ext cx="8494607" cy="263320"/>
          </a:xfrm>
          <a:prstGeom prst="rect">
            <a:avLst/>
          </a:prstGeom>
        </p:spPr>
        <p:txBody>
          <a:bodyPr vert="horz" wrap="square" lIns="0" tIns="16933" rIns="0" bIns="0" rtlCol="0">
            <a:spAutoFit/>
          </a:bodyPr>
          <a:lstStyle/>
          <a:p>
            <a:pPr marL="16933" defTabSz="1219170" fontAlgn="auto">
              <a:spcBef>
                <a:spcPts val="133"/>
              </a:spcBef>
              <a:spcAft>
                <a:spcPts val="0"/>
              </a:spcAft>
            </a:pPr>
            <a:r>
              <a:rPr sz="1600" u="heavy" kern="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Multi-</a:t>
            </a:r>
            <a:r>
              <a:rPr sz="1600" u="heavy" kern="0" spc="8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task</a:t>
            </a:r>
            <a:r>
              <a:rPr sz="1600" u="heavy" kern="0" spc="20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learning</a:t>
            </a:r>
            <a:r>
              <a:rPr sz="1600" u="heavy" kern="0" spc="20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for</a:t>
            </a:r>
            <a:r>
              <a:rPr sz="1600" u="heavy" kern="0" spc="20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Mental</a:t>
            </a:r>
            <a:r>
              <a:rPr sz="1600" u="heavy" kern="0" spc="20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Health</a:t>
            </a:r>
            <a:r>
              <a:rPr sz="1600" u="heavy" kern="0" spc="20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Conditions</a:t>
            </a:r>
            <a:r>
              <a:rPr sz="1600" u="heavy" kern="0" spc="20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with</a:t>
            </a:r>
            <a:r>
              <a:rPr sz="1600" u="heavy" kern="0" spc="187"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Limited</a:t>
            </a:r>
            <a:r>
              <a:rPr sz="1600" u="heavy" kern="0" spc="20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 </a:t>
            </a:r>
            <a:r>
              <a:rPr sz="1600" u="heavy" kern="0" spc="93"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Social</a:t>
            </a:r>
            <a:r>
              <a:rPr sz="1600" u="heavy" kern="0" spc="20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Media</a:t>
            </a:r>
            <a:r>
              <a:rPr sz="1600" u="heavy" kern="0" spc="207"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Data</a:t>
            </a:r>
            <a:r>
              <a:rPr sz="1600" kern="0" spc="67" dirty="0">
                <a:solidFill>
                  <a:schemeClr val="bg1">
                    <a:lumMod val="95000"/>
                  </a:schemeClr>
                </a:solidFill>
                <a:latin typeface="Calibri"/>
                <a:cs typeface="Calibri"/>
              </a:rPr>
              <a:t>.</a:t>
            </a:r>
            <a:r>
              <a:rPr sz="1600" kern="0" spc="200" dirty="0">
                <a:solidFill>
                  <a:srgbClr val="FFFFFF"/>
                </a:solidFill>
                <a:latin typeface="Calibri"/>
                <a:cs typeface="Calibri"/>
              </a:rPr>
              <a:t> </a:t>
            </a:r>
            <a:r>
              <a:rPr sz="1600" i="1" kern="0" spc="173" dirty="0">
                <a:solidFill>
                  <a:srgbClr val="FFFFFF"/>
                </a:solidFill>
                <a:latin typeface="Calibri"/>
                <a:cs typeface="Calibri"/>
              </a:rPr>
              <a:t>EACL,</a:t>
            </a:r>
            <a:r>
              <a:rPr sz="1600" i="1" kern="0" spc="200" dirty="0">
                <a:solidFill>
                  <a:srgbClr val="FFFFFF"/>
                </a:solidFill>
                <a:latin typeface="Calibri"/>
                <a:cs typeface="Calibri"/>
              </a:rPr>
              <a:t> </a:t>
            </a:r>
            <a:r>
              <a:rPr sz="1600" i="1" kern="0" spc="-13" dirty="0">
                <a:solidFill>
                  <a:srgbClr val="FFFFFF"/>
                </a:solidFill>
                <a:latin typeface="Calibri"/>
                <a:cs typeface="Calibri"/>
              </a:rPr>
              <a:t>2017.</a:t>
            </a:r>
            <a:endParaRPr sz="1600" kern="0" dirty="0">
              <a:solidFill>
                <a:sysClr val="windowText" lastClr="000000"/>
              </a:solidFill>
              <a:latin typeface="Calibri"/>
              <a:cs typeface="Calibri"/>
            </a:endParaRPr>
          </a:p>
        </p:txBody>
      </p:sp>
      <p:sp>
        <p:nvSpPr>
          <p:cNvPr id="26" name="TextBox 25">
            <a:extLst>
              <a:ext uri="{FF2B5EF4-FFF2-40B4-BE49-F238E27FC236}">
                <a16:creationId xmlns:a16="http://schemas.microsoft.com/office/drawing/2014/main" id="{1AB68E2A-035F-7BBC-798A-7EB7A7931A7C}"/>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6">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B934F2-90A0-2835-DD16-20F58D220715}"/>
              </a:ext>
            </a:extLst>
          </p:cNvPr>
          <p:cNvSpPr txBox="1"/>
          <p:nvPr/>
        </p:nvSpPr>
        <p:spPr>
          <a:xfrm>
            <a:off x="533400" y="1676400"/>
            <a:ext cx="10972800" cy="3785652"/>
          </a:xfrm>
          <a:prstGeom prst="rect">
            <a:avLst/>
          </a:prstGeom>
          <a:noFill/>
        </p:spPr>
        <p:txBody>
          <a:bodyPr wrap="square">
            <a:spAutoFit/>
          </a:bodyPr>
          <a:lstStyle/>
          <a:p>
            <a:r>
              <a:rPr lang="en-US" sz="3600" b="1" spc="333" dirty="0">
                <a:solidFill>
                  <a:srgbClr val="FFFFFF"/>
                </a:solidFill>
                <a:latin typeface="+mn-lt"/>
              </a:rPr>
              <a:t>We sometimes add “auxiliary” tasks to a network to help guide representation learning</a:t>
            </a:r>
          </a:p>
          <a:p>
            <a:pPr marL="742950" lvl="1" indent="-285750">
              <a:buClr>
                <a:schemeClr val="bg1"/>
              </a:buClr>
              <a:buFont typeface="Arial" panose="020B0604020202020204" pitchFamily="34" charset="0"/>
              <a:buChar char="•"/>
            </a:pPr>
            <a:endParaRPr lang="en-US" sz="2800" dirty="0">
              <a:solidFill>
                <a:schemeClr val="bg1"/>
              </a:solidFill>
            </a:endParaRPr>
          </a:p>
          <a:p>
            <a:pPr marL="742950" lvl="1" indent="-285750">
              <a:buClr>
                <a:schemeClr val="bg1"/>
              </a:buClr>
              <a:buFont typeface="Arial" panose="020B0604020202020204" pitchFamily="34" charset="0"/>
              <a:buChar char="•"/>
            </a:pPr>
            <a:r>
              <a:rPr lang="en-US" sz="2800" dirty="0">
                <a:solidFill>
                  <a:schemeClr val="bg1"/>
                </a:solidFill>
              </a:rPr>
              <a:t>Adds more data/labels to learn general representations</a:t>
            </a:r>
          </a:p>
          <a:p>
            <a:pPr marL="742950" lvl="1" indent="-285750">
              <a:buClr>
                <a:schemeClr val="bg1"/>
              </a:buClr>
              <a:buFont typeface="Arial" panose="020B0604020202020204" pitchFamily="34" charset="0"/>
              <a:buChar char="•"/>
            </a:pPr>
            <a:endParaRPr lang="en-US" sz="2800" dirty="0">
              <a:solidFill>
                <a:schemeClr val="bg1"/>
              </a:solidFill>
            </a:endParaRPr>
          </a:p>
          <a:p>
            <a:pPr marL="742950" lvl="1" indent="-285750">
              <a:buClr>
                <a:schemeClr val="bg1"/>
              </a:buClr>
              <a:buFont typeface="Arial" panose="020B0604020202020204" pitchFamily="34" charset="0"/>
              <a:buChar char="•"/>
            </a:pPr>
            <a:r>
              <a:rPr lang="en-US" sz="2800" dirty="0">
                <a:solidFill>
                  <a:schemeClr val="bg1"/>
                </a:solidFill>
              </a:rPr>
              <a:t>Encourages representations to encode information related to additional labels, e.g. adding a gender prediction task encourages final feature layer to more directly encode gender </a:t>
            </a:r>
          </a:p>
        </p:txBody>
      </p:sp>
    </p:spTree>
    <p:extLst>
      <p:ext uri="{BB962C8B-B14F-4D97-AF65-F5344CB8AC3E}">
        <p14:creationId xmlns:p14="http://schemas.microsoft.com/office/powerpoint/2010/main" val="35418825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
            <a:ext cx="12191999" cy="6857999"/>
          </a:xfrm>
          <a:prstGeom prst="rect">
            <a:avLst/>
          </a:prstGeom>
        </p:spPr>
      </p:pic>
      <p:sp>
        <p:nvSpPr>
          <p:cNvPr id="3" name="object 3"/>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333333">
              <a:alpha val="70379"/>
            </a:srgbClr>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object 5"/>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txBox="1"/>
          <p:nvPr/>
        </p:nvSpPr>
        <p:spPr>
          <a:xfrm>
            <a:off x="1127401" y="3047301"/>
            <a:ext cx="9937327" cy="530915"/>
          </a:xfrm>
          <a:prstGeom prst="rect">
            <a:avLst/>
          </a:prstGeom>
          <a:solidFill>
            <a:srgbClr val="64FFDA"/>
          </a:solidFill>
          <a:ln w="9524">
            <a:solidFill>
              <a:srgbClr val="595959"/>
            </a:solidFill>
          </a:ln>
        </p:spPr>
        <p:txBody>
          <a:bodyPr vert="horz" wrap="square" lIns="0" tIns="160020" rIns="0" bIns="0" rtlCol="0">
            <a:spAutoFit/>
          </a:bodyPr>
          <a:lstStyle/>
          <a:p>
            <a:pPr algn="ctr" defTabSz="1219170" fontAlgn="auto">
              <a:spcBef>
                <a:spcPts val="1260"/>
              </a:spcBef>
              <a:spcAft>
                <a:spcPts val="0"/>
              </a:spcAft>
            </a:pPr>
            <a:r>
              <a:rPr sz="2400" b="1" kern="0" spc="133" dirty="0">
                <a:solidFill>
                  <a:srgbClr val="434343"/>
                </a:solidFill>
                <a:latin typeface="Calibri"/>
                <a:cs typeface="Calibri"/>
              </a:rPr>
              <a:t>Adversarial</a:t>
            </a:r>
            <a:r>
              <a:rPr sz="2400" b="1" kern="0" spc="207" dirty="0">
                <a:solidFill>
                  <a:srgbClr val="434343"/>
                </a:solidFill>
                <a:latin typeface="Calibri"/>
                <a:cs typeface="Calibri"/>
              </a:rPr>
              <a:t> </a:t>
            </a:r>
            <a:r>
              <a:rPr sz="2400" b="1" kern="0" dirty="0">
                <a:solidFill>
                  <a:srgbClr val="434343"/>
                </a:solidFill>
                <a:latin typeface="Calibri"/>
                <a:cs typeface="Calibri"/>
              </a:rPr>
              <a:t>Multi-</a:t>
            </a:r>
            <a:r>
              <a:rPr sz="2400" b="1" kern="0" spc="200" dirty="0">
                <a:solidFill>
                  <a:srgbClr val="434343"/>
                </a:solidFill>
                <a:latin typeface="Calibri"/>
                <a:cs typeface="Calibri"/>
              </a:rPr>
              <a:t>task</a:t>
            </a:r>
            <a:r>
              <a:rPr sz="2400" b="1" kern="0" spc="213" dirty="0">
                <a:solidFill>
                  <a:srgbClr val="434343"/>
                </a:solidFill>
                <a:latin typeface="Calibri"/>
                <a:cs typeface="Calibri"/>
              </a:rPr>
              <a:t> </a:t>
            </a:r>
            <a:r>
              <a:rPr sz="2400" b="1" kern="0" spc="167" dirty="0">
                <a:solidFill>
                  <a:srgbClr val="434343"/>
                </a:solidFill>
                <a:latin typeface="Calibri"/>
                <a:cs typeface="Calibri"/>
              </a:rPr>
              <a:t>Learning</a:t>
            </a:r>
            <a:r>
              <a:rPr sz="2400" b="1" kern="0" spc="213" dirty="0">
                <a:solidFill>
                  <a:srgbClr val="434343"/>
                </a:solidFill>
                <a:latin typeface="Calibri"/>
                <a:cs typeface="Calibri"/>
              </a:rPr>
              <a:t> </a:t>
            </a:r>
            <a:r>
              <a:rPr sz="2400" b="1" kern="0" spc="80" dirty="0">
                <a:solidFill>
                  <a:srgbClr val="434343"/>
                </a:solidFill>
                <a:latin typeface="Calibri"/>
                <a:cs typeface="Calibri"/>
              </a:rPr>
              <a:t>to</a:t>
            </a:r>
            <a:r>
              <a:rPr sz="2400" b="1" kern="0" spc="213" dirty="0">
                <a:solidFill>
                  <a:srgbClr val="434343"/>
                </a:solidFill>
                <a:latin typeface="Calibri"/>
                <a:cs typeface="Calibri"/>
              </a:rPr>
              <a:t> </a:t>
            </a:r>
            <a:r>
              <a:rPr sz="2400" b="1" kern="0" spc="93" dirty="0">
                <a:solidFill>
                  <a:srgbClr val="434343"/>
                </a:solidFill>
                <a:latin typeface="Calibri"/>
                <a:cs typeface="Calibri"/>
              </a:rPr>
              <a:t>Mitigate</a:t>
            </a:r>
            <a:r>
              <a:rPr sz="2400" b="1" kern="0" spc="207" dirty="0">
                <a:solidFill>
                  <a:srgbClr val="434343"/>
                </a:solidFill>
                <a:latin typeface="Calibri"/>
                <a:cs typeface="Calibri"/>
              </a:rPr>
              <a:t> </a:t>
            </a:r>
            <a:r>
              <a:rPr sz="2400" b="1" kern="0" spc="180" dirty="0">
                <a:solidFill>
                  <a:srgbClr val="434343"/>
                </a:solidFill>
                <a:latin typeface="Calibri"/>
                <a:cs typeface="Calibri"/>
              </a:rPr>
              <a:t>Bias</a:t>
            </a:r>
            <a:endParaRPr sz="2400" kern="0">
              <a:solidFill>
                <a:sysClr val="windowText" lastClr="000000"/>
              </a:solidFill>
              <a:latin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60" dirty="0">
                <a:solidFill>
                  <a:srgbClr val="FFFFFF"/>
                </a:solidFill>
              </a:rPr>
              <a:t>What</a:t>
            </a:r>
            <a:r>
              <a:rPr sz="4000" b="1" spc="213" dirty="0">
                <a:solidFill>
                  <a:srgbClr val="FFFFFF"/>
                </a:solidFill>
              </a:rPr>
              <a:t> </a:t>
            </a:r>
            <a:r>
              <a:rPr sz="4000" b="1" spc="272" dirty="0">
                <a:solidFill>
                  <a:srgbClr val="FFFFFF"/>
                </a:solidFill>
              </a:rPr>
              <a:t>do</a:t>
            </a:r>
            <a:r>
              <a:rPr sz="4000" b="1" spc="213" dirty="0">
                <a:solidFill>
                  <a:srgbClr val="FFFFFF"/>
                </a:solidFill>
              </a:rPr>
              <a:t> </a:t>
            </a:r>
            <a:r>
              <a:rPr sz="4000" b="1" spc="220" dirty="0">
                <a:solidFill>
                  <a:srgbClr val="FFFFFF"/>
                </a:solidFill>
              </a:rPr>
              <a:t>you</a:t>
            </a:r>
            <a:r>
              <a:rPr sz="4000" b="1" spc="213" dirty="0">
                <a:solidFill>
                  <a:srgbClr val="FFFFFF"/>
                </a:solidFill>
              </a:rPr>
              <a:t> </a:t>
            </a:r>
            <a:r>
              <a:rPr sz="4000" b="1" spc="320" dirty="0">
                <a:solidFill>
                  <a:srgbClr val="FFFFFF"/>
                </a:solidFill>
              </a:rPr>
              <a:t>see?</a:t>
            </a:r>
            <a:endParaRPr sz="4000"/>
          </a:p>
        </p:txBody>
      </p:sp>
      <p:sp>
        <p:nvSpPr>
          <p:cNvPr id="3" name="object 3"/>
          <p:cNvSpPr txBox="1"/>
          <p:nvPr/>
        </p:nvSpPr>
        <p:spPr>
          <a:xfrm>
            <a:off x="633665" y="1568467"/>
            <a:ext cx="4704080" cy="2964058"/>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13" dirty="0">
                <a:solidFill>
                  <a:srgbClr val="FFFFFF"/>
                </a:solidFill>
                <a:latin typeface="Calibri"/>
                <a:cs typeface="Calibri"/>
              </a:rPr>
              <a:t>Stickers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80" dirty="0">
                <a:solidFill>
                  <a:srgbClr val="FFFFFF"/>
                </a:solidFill>
                <a:latin typeface="Calibri"/>
                <a:cs typeface="Calibri"/>
              </a:rPr>
              <a:t>Dole</a:t>
            </a:r>
            <a:r>
              <a:rPr sz="2400" kern="0" spc="133" dirty="0">
                <a:solidFill>
                  <a:srgbClr val="FFFFFF"/>
                </a:solidFill>
                <a:latin typeface="Calibri"/>
                <a:cs typeface="Calibri"/>
              </a:rPr>
              <a:t> </a:t>
            </a: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60" dirty="0">
                <a:solidFill>
                  <a:srgbClr val="FFFFFF"/>
                </a:solidFill>
                <a:latin typeface="Calibri"/>
                <a:cs typeface="Calibri"/>
              </a:rPr>
              <a:t> </a:t>
            </a:r>
            <a:r>
              <a:rPr sz="2400" kern="0" dirty="0">
                <a:solidFill>
                  <a:srgbClr val="FFFFFF"/>
                </a:solidFill>
                <a:latin typeface="Calibri"/>
                <a:cs typeface="Calibri"/>
              </a:rPr>
              <a:t>at</a:t>
            </a:r>
            <a:r>
              <a:rPr sz="2400" kern="0" spc="160" dirty="0">
                <a:solidFill>
                  <a:srgbClr val="FFFFFF"/>
                </a:solidFill>
                <a:latin typeface="Calibri"/>
                <a:cs typeface="Calibri"/>
              </a:rPr>
              <a:t> </a:t>
            </a:r>
            <a:r>
              <a:rPr sz="2400" kern="0" spc="133" dirty="0">
                <a:solidFill>
                  <a:srgbClr val="FFFFFF"/>
                </a:solidFill>
                <a:latin typeface="Calibri"/>
                <a:cs typeface="Calibri"/>
              </a:rPr>
              <a:t>a</a:t>
            </a:r>
            <a:r>
              <a:rPr sz="2400" kern="0" spc="160" dirty="0">
                <a:solidFill>
                  <a:srgbClr val="FFFFFF"/>
                </a:solidFill>
                <a:latin typeface="Calibri"/>
                <a:cs typeface="Calibri"/>
              </a:rPr>
              <a:t> </a:t>
            </a:r>
            <a:r>
              <a:rPr sz="2400" kern="0" spc="53" dirty="0">
                <a:solidFill>
                  <a:srgbClr val="FFFFFF"/>
                </a:solidFill>
                <a:latin typeface="Calibri"/>
                <a:cs typeface="Calibri"/>
              </a:rPr>
              <a:t>store</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40" dirty="0">
                <a:solidFill>
                  <a:srgbClr val="FFFFFF"/>
                </a:solidFill>
                <a:latin typeface="Calibri"/>
                <a:cs typeface="Calibri"/>
              </a:rPr>
              <a:t> </a:t>
            </a:r>
            <a:r>
              <a:rPr sz="2400" kern="0" spc="80" dirty="0">
                <a:solidFill>
                  <a:srgbClr val="FFFFFF"/>
                </a:solidFill>
                <a:latin typeface="Calibri"/>
                <a:cs typeface="Calibri"/>
              </a:rPr>
              <a:t>on</a:t>
            </a:r>
            <a:r>
              <a:rPr sz="2400" kern="0" spc="147" dirty="0">
                <a:solidFill>
                  <a:srgbClr val="FFFFFF"/>
                </a:solidFill>
                <a:latin typeface="Calibri"/>
                <a:cs typeface="Calibri"/>
              </a:rPr>
              <a:t> </a:t>
            </a:r>
            <a:r>
              <a:rPr sz="2400" kern="0" spc="107" dirty="0">
                <a:solidFill>
                  <a:srgbClr val="FFFFFF"/>
                </a:solidFill>
                <a:latin typeface="Calibri"/>
                <a:cs typeface="Calibri"/>
              </a:rPr>
              <a:t>shelves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Bunches</a:t>
            </a:r>
            <a:r>
              <a:rPr sz="2400" kern="0" spc="167" dirty="0">
                <a:solidFill>
                  <a:srgbClr val="FFFFFF"/>
                </a:solidFill>
                <a:latin typeface="Calibri"/>
                <a:cs typeface="Calibri"/>
              </a:rPr>
              <a:t> </a:t>
            </a:r>
            <a:r>
              <a:rPr sz="2400" kern="0" dirty="0">
                <a:solidFill>
                  <a:srgbClr val="FFFFFF"/>
                </a:solidFill>
                <a:latin typeface="Calibri"/>
                <a:cs typeface="Calibri"/>
              </a:rPr>
              <a:t>of</a:t>
            </a:r>
            <a:r>
              <a:rPr sz="2400" kern="0" spc="173" dirty="0">
                <a:solidFill>
                  <a:srgbClr val="FFFFFF"/>
                </a:solidFill>
                <a:latin typeface="Calibri"/>
                <a:cs typeface="Calibri"/>
              </a:rPr>
              <a:t> </a:t>
            </a:r>
            <a:r>
              <a:rPr sz="2400" kern="0" spc="107"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60" dirty="0">
                <a:solidFill>
                  <a:srgbClr val="FFFFFF"/>
                </a:solidFill>
                <a:latin typeface="Calibri"/>
                <a:cs typeface="Calibri"/>
              </a:rPr>
              <a:t> </a:t>
            </a:r>
            <a:r>
              <a:rPr sz="2400" kern="0" dirty="0">
                <a:solidFill>
                  <a:srgbClr val="FFFFFF"/>
                </a:solidFill>
                <a:latin typeface="Calibri"/>
                <a:cs typeface="Calibri"/>
              </a:rPr>
              <a:t>with</a:t>
            </a:r>
            <a:r>
              <a:rPr sz="2400" kern="0" spc="160" dirty="0">
                <a:solidFill>
                  <a:srgbClr val="FFFFFF"/>
                </a:solidFill>
                <a:latin typeface="Calibri"/>
                <a:cs typeface="Calibri"/>
              </a:rPr>
              <a:t> </a:t>
            </a:r>
            <a:r>
              <a:rPr sz="2400" kern="0" spc="100" dirty="0">
                <a:solidFill>
                  <a:srgbClr val="FFFFFF"/>
                </a:solidFill>
                <a:latin typeface="Calibri"/>
                <a:cs typeface="Calibri"/>
              </a:rPr>
              <a:t>stickers</a:t>
            </a:r>
            <a:r>
              <a:rPr sz="2400" kern="0" spc="160" dirty="0">
                <a:solidFill>
                  <a:srgbClr val="FFFFFF"/>
                </a:solidFill>
                <a:latin typeface="Calibri"/>
                <a:cs typeface="Calibri"/>
              </a:rPr>
              <a:t> </a:t>
            </a:r>
            <a:r>
              <a:rPr sz="2400" kern="0" spc="80" dirty="0">
                <a:solidFill>
                  <a:srgbClr val="FFFFFF"/>
                </a:solidFill>
                <a:latin typeface="Calibri"/>
                <a:cs typeface="Calibri"/>
              </a:rPr>
              <a:t>on</a:t>
            </a:r>
            <a:r>
              <a:rPr sz="2400" kern="0" spc="160" dirty="0">
                <a:solidFill>
                  <a:srgbClr val="FFFFFF"/>
                </a:solidFill>
                <a:latin typeface="Calibri"/>
                <a:cs typeface="Calibri"/>
              </a:rPr>
              <a:t> </a:t>
            </a:r>
            <a:r>
              <a:rPr sz="2400" kern="0" spc="-27" dirty="0">
                <a:solidFill>
                  <a:srgbClr val="FFFFFF"/>
                </a:solidFill>
                <a:latin typeface="Calibri"/>
                <a:cs typeface="Calibri"/>
              </a:rPr>
              <a:t>them</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95ADCFD4-01AB-6369-8B4A-B5FED295AAD0}"/>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73" dirty="0">
                <a:solidFill>
                  <a:srgbClr val="FFFFFF"/>
                </a:solidFill>
              </a:rPr>
              <a:t>Multitask</a:t>
            </a:r>
            <a:r>
              <a:rPr sz="4000" b="1" spc="240" dirty="0">
                <a:solidFill>
                  <a:srgbClr val="FFFFFF"/>
                </a:solidFill>
              </a:rPr>
              <a:t> </a:t>
            </a:r>
            <a:r>
              <a:rPr sz="4000" b="1" spc="220" dirty="0">
                <a:solidFill>
                  <a:srgbClr val="FFFFFF"/>
                </a:solidFill>
              </a:rPr>
              <a:t>Adversarial</a:t>
            </a:r>
            <a:r>
              <a:rPr sz="4000" b="1" spc="240" dirty="0">
                <a:solidFill>
                  <a:srgbClr val="FFFFFF"/>
                </a:solidFill>
              </a:rPr>
              <a:t> </a:t>
            </a:r>
            <a:r>
              <a:rPr sz="4000" b="1" spc="272" dirty="0">
                <a:solidFill>
                  <a:srgbClr val="FFFFFF"/>
                </a:solidFill>
              </a:rPr>
              <a:t>Learning</a:t>
            </a:r>
            <a:endParaRPr sz="4000"/>
          </a:p>
        </p:txBody>
      </p:sp>
      <p:sp>
        <p:nvSpPr>
          <p:cNvPr id="3" name="object 3"/>
          <p:cNvSpPr txBox="1"/>
          <p:nvPr/>
        </p:nvSpPr>
        <p:spPr>
          <a:xfrm>
            <a:off x="410090" y="1556953"/>
            <a:ext cx="5609167" cy="2841846"/>
          </a:xfrm>
          <a:prstGeom prst="rect">
            <a:avLst/>
          </a:prstGeom>
        </p:spPr>
        <p:txBody>
          <a:bodyPr vert="horz" wrap="square" lIns="0" tIns="80433" rIns="0" bIns="0" rtlCol="0">
            <a:spAutoFit/>
          </a:bodyPr>
          <a:lstStyle/>
          <a:p>
            <a:pPr marL="525767" indent="-509681" defTabSz="1219170" fontAlgn="auto">
              <a:spcBef>
                <a:spcPts val="633"/>
              </a:spcBef>
              <a:spcAft>
                <a:spcPts val="0"/>
              </a:spcAft>
              <a:buFont typeface="Arial"/>
              <a:buChar char="●"/>
              <a:tabLst>
                <a:tab pos="525767" algn="l"/>
                <a:tab pos="526614" algn="l"/>
              </a:tabLst>
            </a:pPr>
            <a:r>
              <a:rPr sz="2667" kern="0" spc="213" dirty="0">
                <a:solidFill>
                  <a:srgbClr val="FFFFFF"/>
                </a:solidFill>
                <a:latin typeface="Calibri"/>
                <a:cs typeface="Calibri"/>
              </a:rPr>
              <a:t>Basic</a:t>
            </a:r>
            <a:r>
              <a:rPr sz="2667" kern="0" spc="152" dirty="0">
                <a:solidFill>
                  <a:srgbClr val="FFFFFF"/>
                </a:solidFill>
                <a:latin typeface="Calibri"/>
                <a:cs typeface="Calibri"/>
              </a:rPr>
              <a:t> </a:t>
            </a:r>
            <a:r>
              <a:rPr sz="2667" kern="0" spc="73" dirty="0">
                <a:solidFill>
                  <a:srgbClr val="FFFFFF"/>
                </a:solidFill>
                <a:latin typeface="Calibri"/>
                <a:cs typeface="Calibri"/>
              </a:rPr>
              <a:t>idea:</a:t>
            </a:r>
            <a:r>
              <a:rPr sz="2667" kern="0" spc="152" dirty="0">
                <a:solidFill>
                  <a:srgbClr val="FFFFFF"/>
                </a:solidFill>
                <a:latin typeface="Calibri"/>
                <a:cs typeface="Calibri"/>
              </a:rPr>
              <a:t> </a:t>
            </a:r>
            <a:r>
              <a:rPr sz="2667" kern="0" spc="93" dirty="0">
                <a:solidFill>
                  <a:srgbClr val="FFFFFF"/>
                </a:solidFill>
                <a:latin typeface="Calibri"/>
                <a:cs typeface="Calibri"/>
              </a:rPr>
              <a:t>Jointly</a:t>
            </a:r>
            <a:r>
              <a:rPr sz="2667" kern="0" spc="160" dirty="0">
                <a:solidFill>
                  <a:srgbClr val="FFFFFF"/>
                </a:solidFill>
                <a:latin typeface="Calibri"/>
                <a:cs typeface="Calibri"/>
              </a:rPr>
              <a:t> </a:t>
            </a:r>
            <a:r>
              <a:rPr sz="2667" kern="0" spc="60" dirty="0">
                <a:solidFill>
                  <a:srgbClr val="FFFFFF"/>
                </a:solidFill>
                <a:latin typeface="Calibri"/>
                <a:cs typeface="Calibri"/>
              </a:rPr>
              <a:t>predict:</a:t>
            </a:r>
            <a:endParaRPr sz="2667" kern="0">
              <a:solidFill>
                <a:sysClr val="windowText" lastClr="000000"/>
              </a:solidFill>
              <a:latin typeface="Calibri"/>
              <a:cs typeface="Calibri"/>
            </a:endParaRPr>
          </a:p>
          <a:p>
            <a:pPr marL="1135352" lvl="1" indent="-509681" defTabSz="1219170" fontAlgn="auto">
              <a:spcBef>
                <a:spcPts val="500"/>
              </a:spcBef>
              <a:spcAft>
                <a:spcPts val="0"/>
              </a:spcAft>
              <a:buFont typeface="Arial"/>
              <a:buChar char="○"/>
              <a:tabLst>
                <a:tab pos="1135352" algn="l"/>
                <a:tab pos="1136197" algn="l"/>
              </a:tabLst>
            </a:pPr>
            <a:r>
              <a:rPr sz="2667" kern="0" spc="67" dirty="0">
                <a:solidFill>
                  <a:srgbClr val="FFFFFF"/>
                </a:solidFill>
                <a:latin typeface="Calibri"/>
                <a:cs typeface="Calibri"/>
              </a:rPr>
              <a:t>Output</a:t>
            </a:r>
            <a:r>
              <a:rPr sz="2667" kern="0" spc="160" dirty="0">
                <a:solidFill>
                  <a:srgbClr val="FFFFFF"/>
                </a:solidFill>
                <a:latin typeface="Calibri"/>
                <a:cs typeface="Calibri"/>
              </a:rPr>
              <a:t> </a:t>
            </a:r>
            <a:r>
              <a:rPr sz="2667" kern="0" spc="113" dirty="0">
                <a:solidFill>
                  <a:srgbClr val="FFFFFF"/>
                </a:solidFill>
                <a:latin typeface="Calibri"/>
                <a:cs typeface="Calibri"/>
              </a:rPr>
              <a:t>decision</a:t>
            </a:r>
            <a:r>
              <a:rPr sz="2667" kern="0" spc="173" dirty="0">
                <a:solidFill>
                  <a:srgbClr val="FFFFFF"/>
                </a:solidFill>
                <a:latin typeface="Calibri"/>
                <a:cs typeface="Calibri"/>
              </a:rPr>
              <a:t> </a:t>
            </a:r>
            <a:r>
              <a:rPr sz="2667" i="1" kern="0" spc="160" dirty="0">
                <a:solidFill>
                  <a:srgbClr val="FFFFFF"/>
                </a:solidFill>
                <a:latin typeface="Calibri"/>
                <a:cs typeface="Calibri"/>
              </a:rPr>
              <a:t>D</a:t>
            </a:r>
            <a:endParaRPr sz="2667" kern="0">
              <a:solidFill>
                <a:sysClr val="windowText" lastClr="000000"/>
              </a:solidFill>
              <a:latin typeface="Calibri"/>
              <a:cs typeface="Calibri"/>
            </a:endParaRPr>
          </a:p>
          <a:p>
            <a:pPr marL="1135352" marR="6773" lvl="1" indent="-509681" defTabSz="1219170" fontAlgn="auto">
              <a:lnSpc>
                <a:spcPct val="115599"/>
              </a:lnSpc>
              <a:spcBef>
                <a:spcPts val="0"/>
              </a:spcBef>
              <a:spcAft>
                <a:spcPts val="0"/>
              </a:spcAft>
              <a:buFont typeface="Arial"/>
              <a:buChar char="○"/>
              <a:tabLst>
                <a:tab pos="1135352" algn="l"/>
                <a:tab pos="1136197" algn="l"/>
              </a:tabLst>
            </a:pPr>
            <a:r>
              <a:rPr sz="2667" kern="0" dirty="0">
                <a:solidFill>
                  <a:srgbClr val="FFFFFF"/>
                </a:solidFill>
                <a:latin typeface="Calibri"/>
                <a:cs typeface="Calibri"/>
              </a:rPr>
              <a:t>Attribute</a:t>
            </a:r>
            <a:r>
              <a:rPr sz="2667" kern="0" spc="260" dirty="0">
                <a:solidFill>
                  <a:srgbClr val="FFFFFF"/>
                </a:solidFill>
                <a:latin typeface="Calibri"/>
                <a:cs typeface="Calibri"/>
              </a:rPr>
              <a:t> </a:t>
            </a:r>
            <a:r>
              <a:rPr sz="2667" kern="0" spc="107" dirty="0">
                <a:solidFill>
                  <a:srgbClr val="FFFFFF"/>
                </a:solidFill>
                <a:latin typeface="Calibri"/>
                <a:cs typeface="Calibri"/>
              </a:rPr>
              <a:t>you’d</a:t>
            </a:r>
            <a:r>
              <a:rPr sz="2667" kern="0" spc="267" dirty="0">
                <a:solidFill>
                  <a:srgbClr val="FFFFFF"/>
                </a:solidFill>
                <a:latin typeface="Calibri"/>
                <a:cs typeface="Calibri"/>
              </a:rPr>
              <a:t> </a:t>
            </a:r>
            <a:r>
              <a:rPr sz="2667" kern="0" dirty="0">
                <a:solidFill>
                  <a:srgbClr val="FFFFFF"/>
                </a:solidFill>
                <a:latin typeface="Calibri"/>
                <a:cs typeface="Calibri"/>
              </a:rPr>
              <a:t>like</a:t>
            </a:r>
            <a:r>
              <a:rPr sz="2667" kern="0" spc="267" dirty="0">
                <a:solidFill>
                  <a:srgbClr val="FFFFFF"/>
                </a:solidFill>
                <a:latin typeface="Calibri"/>
                <a:cs typeface="Calibri"/>
              </a:rPr>
              <a:t> </a:t>
            </a:r>
            <a:r>
              <a:rPr sz="2667" kern="0" dirty="0">
                <a:solidFill>
                  <a:srgbClr val="FFFFFF"/>
                </a:solidFill>
                <a:latin typeface="Calibri"/>
                <a:cs typeface="Calibri"/>
              </a:rPr>
              <a:t>to</a:t>
            </a:r>
            <a:r>
              <a:rPr sz="2667" kern="0" spc="267" dirty="0">
                <a:solidFill>
                  <a:srgbClr val="FFFFFF"/>
                </a:solidFill>
                <a:latin typeface="Calibri"/>
                <a:cs typeface="Calibri"/>
              </a:rPr>
              <a:t> </a:t>
            </a:r>
            <a:r>
              <a:rPr sz="2667" kern="0" spc="67" dirty="0">
                <a:solidFill>
                  <a:srgbClr val="FFFFFF"/>
                </a:solidFill>
                <a:latin typeface="Calibri"/>
                <a:cs typeface="Calibri"/>
              </a:rPr>
              <a:t>remove </a:t>
            </a:r>
            <a:r>
              <a:rPr sz="2667" kern="0" dirty="0">
                <a:solidFill>
                  <a:srgbClr val="FFFFFF"/>
                </a:solidFill>
                <a:latin typeface="Calibri"/>
                <a:cs typeface="Calibri"/>
              </a:rPr>
              <a:t>from</a:t>
            </a:r>
            <a:r>
              <a:rPr sz="2667" kern="0" spc="247" dirty="0">
                <a:solidFill>
                  <a:srgbClr val="FFFFFF"/>
                </a:solidFill>
                <a:latin typeface="Calibri"/>
                <a:cs typeface="Calibri"/>
              </a:rPr>
              <a:t> </a:t>
            </a:r>
            <a:r>
              <a:rPr sz="2667" kern="0" spc="113" dirty="0">
                <a:solidFill>
                  <a:srgbClr val="FFFFFF"/>
                </a:solidFill>
                <a:latin typeface="Calibri"/>
                <a:cs typeface="Calibri"/>
              </a:rPr>
              <a:t>decision</a:t>
            </a:r>
            <a:r>
              <a:rPr sz="2667" kern="0" spc="247" dirty="0">
                <a:solidFill>
                  <a:srgbClr val="FFFFFF"/>
                </a:solidFill>
                <a:latin typeface="Calibri"/>
                <a:cs typeface="Calibri"/>
              </a:rPr>
              <a:t> </a:t>
            </a:r>
            <a:r>
              <a:rPr sz="2667" i="1" kern="0" spc="305" dirty="0">
                <a:solidFill>
                  <a:srgbClr val="FFFFFF"/>
                </a:solidFill>
                <a:latin typeface="Calibri"/>
                <a:cs typeface="Calibri"/>
              </a:rPr>
              <a:t>Z</a:t>
            </a:r>
            <a:endParaRPr sz="2667" kern="0">
              <a:solidFill>
                <a:sysClr val="windowText" lastClr="000000"/>
              </a:solidFill>
              <a:latin typeface="Calibri"/>
              <a:cs typeface="Calibri"/>
            </a:endParaRPr>
          </a:p>
          <a:p>
            <a:pPr marL="1135352" marR="897444" lvl="1" indent="-509681" defTabSz="1219170" fontAlgn="auto">
              <a:lnSpc>
                <a:spcPct val="115599"/>
              </a:lnSpc>
              <a:spcBef>
                <a:spcPts val="0"/>
              </a:spcBef>
              <a:spcAft>
                <a:spcPts val="0"/>
              </a:spcAft>
              <a:buFont typeface="Arial"/>
              <a:buChar char="○"/>
              <a:tabLst>
                <a:tab pos="1135352" algn="l"/>
                <a:tab pos="1136197" algn="l"/>
              </a:tabLst>
            </a:pPr>
            <a:r>
              <a:rPr sz="2667" kern="0" spc="120" dirty="0">
                <a:solidFill>
                  <a:srgbClr val="FFFFFF"/>
                </a:solidFill>
                <a:latin typeface="Calibri"/>
                <a:cs typeface="Calibri"/>
              </a:rPr>
              <a:t>Negate</a:t>
            </a:r>
            <a:r>
              <a:rPr sz="2667" kern="0" spc="260" dirty="0">
                <a:solidFill>
                  <a:srgbClr val="FFFFFF"/>
                </a:solidFill>
                <a:latin typeface="Calibri"/>
                <a:cs typeface="Calibri"/>
              </a:rPr>
              <a:t> </a:t>
            </a:r>
            <a:r>
              <a:rPr sz="2667" kern="0" dirty="0">
                <a:solidFill>
                  <a:srgbClr val="FFFFFF"/>
                </a:solidFill>
                <a:latin typeface="Calibri"/>
                <a:cs typeface="Calibri"/>
              </a:rPr>
              <a:t>the</a:t>
            </a:r>
            <a:r>
              <a:rPr sz="2667" kern="0" spc="260" dirty="0">
                <a:solidFill>
                  <a:srgbClr val="FFFFFF"/>
                </a:solidFill>
                <a:latin typeface="Calibri"/>
                <a:cs typeface="Calibri"/>
              </a:rPr>
              <a:t> </a:t>
            </a:r>
            <a:r>
              <a:rPr sz="2667" kern="0" dirty="0">
                <a:solidFill>
                  <a:srgbClr val="FFFFFF"/>
                </a:solidFill>
                <a:latin typeface="Calibri"/>
                <a:cs typeface="Calibri"/>
              </a:rPr>
              <a:t>effect</a:t>
            </a:r>
            <a:r>
              <a:rPr sz="2667" kern="0" spc="260" dirty="0">
                <a:solidFill>
                  <a:srgbClr val="FFFFFF"/>
                </a:solidFill>
                <a:latin typeface="Calibri"/>
                <a:cs typeface="Calibri"/>
              </a:rPr>
              <a:t> </a:t>
            </a:r>
            <a:r>
              <a:rPr sz="2667" kern="0" dirty="0">
                <a:solidFill>
                  <a:srgbClr val="FFFFFF"/>
                </a:solidFill>
                <a:latin typeface="Calibri"/>
                <a:cs typeface="Calibri"/>
              </a:rPr>
              <a:t>of</a:t>
            </a:r>
            <a:r>
              <a:rPr sz="2667" kern="0" spc="267" dirty="0">
                <a:solidFill>
                  <a:srgbClr val="FFFFFF"/>
                </a:solidFill>
                <a:latin typeface="Calibri"/>
                <a:cs typeface="Calibri"/>
              </a:rPr>
              <a:t> </a:t>
            </a:r>
            <a:r>
              <a:rPr sz="2667" kern="0" spc="-33" dirty="0">
                <a:solidFill>
                  <a:srgbClr val="FFFFFF"/>
                </a:solidFill>
                <a:latin typeface="Calibri"/>
                <a:cs typeface="Calibri"/>
              </a:rPr>
              <a:t>the </a:t>
            </a:r>
            <a:r>
              <a:rPr sz="2667" kern="0" spc="93" dirty="0">
                <a:solidFill>
                  <a:srgbClr val="FFFFFF"/>
                </a:solidFill>
                <a:latin typeface="Calibri"/>
                <a:cs typeface="Calibri"/>
              </a:rPr>
              <a:t>undesired</a:t>
            </a:r>
            <a:r>
              <a:rPr sz="2667" kern="0" spc="133" dirty="0">
                <a:solidFill>
                  <a:srgbClr val="FFFFFF"/>
                </a:solidFill>
                <a:latin typeface="Calibri"/>
                <a:cs typeface="Calibri"/>
              </a:rPr>
              <a:t> </a:t>
            </a:r>
            <a:r>
              <a:rPr sz="2667" kern="0" spc="-13" dirty="0">
                <a:solidFill>
                  <a:srgbClr val="FFFFFF"/>
                </a:solidFill>
                <a:latin typeface="Calibri"/>
                <a:cs typeface="Calibri"/>
              </a:rPr>
              <a:t>attribute</a:t>
            </a:r>
            <a:endParaRPr sz="2667" kern="0">
              <a:solidFill>
                <a:sysClr val="windowText" lastClr="000000"/>
              </a:solidFill>
              <a:latin typeface="Calibri"/>
              <a:cs typeface="Calibri"/>
            </a:endParaRPr>
          </a:p>
        </p:txBody>
      </p:sp>
      <p:sp>
        <p:nvSpPr>
          <p:cNvPr id="4" name="object 4"/>
          <p:cNvSpPr txBox="1"/>
          <p:nvPr/>
        </p:nvSpPr>
        <p:spPr>
          <a:xfrm>
            <a:off x="210501" y="4846254"/>
            <a:ext cx="11363113" cy="1818361"/>
          </a:xfrm>
          <a:prstGeom prst="rect">
            <a:avLst/>
          </a:prstGeom>
        </p:spPr>
        <p:txBody>
          <a:bodyPr vert="horz" wrap="square" lIns="0" tIns="16933" rIns="0" bIns="0" rtlCol="0">
            <a:spAutoFit/>
          </a:bodyPr>
          <a:lstStyle/>
          <a:p>
            <a:pPr marL="725575" marR="7384442" defTabSz="1219170" fontAlgn="auto">
              <a:lnSpc>
                <a:spcPct val="115599"/>
              </a:lnSpc>
              <a:spcBef>
                <a:spcPts val="133"/>
              </a:spcBef>
              <a:spcAft>
                <a:spcPts val="0"/>
              </a:spcAft>
            </a:pPr>
            <a:r>
              <a:rPr sz="2667" kern="0" spc="200" dirty="0">
                <a:solidFill>
                  <a:srgbClr val="FFFFFF"/>
                </a:solidFill>
                <a:latin typeface="Calibri"/>
                <a:cs typeface="Calibri"/>
              </a:rPr>
              <a:t>P(Ŷ</a:t>
            </a:r>
            <a:r>
              <a:rPr sz="2667" kern="0" spc="120" dirty="0">
                <a:solidFill>
                  <a:srgbClr val="FFFFFF"/>
                </a:solidFill>
                <a:latin typeface="Calibri"/>
                <a:cs typeface="Calibri"/>
              </a:rPr>
              <a:t> </a:t>
            </a:r>
            <a:r>
              <a:rPr sz="2667" kern="0" spc="260" dirty="0">
                <a:solidFill>
                  <a:srgbClr val="FFFFFF"/>
                </a:solidFill>
                <a:latin typeface="Calibri"/>
                <a:cs typeface="Calibri"/>
              </a:rPr>
              <a:t>=</a:t>
            </a:r>
            <a:r>
              <a:rPr sz="2667" kern="0" spc="120" dirty="0">
                <a:solidFill>
                  <a:srgbClr val="FFFFFF"/>
                </a:solidFill>
                <a:latin typeface="Calibri"/>
                <a:cs typeface="Calibri"/>
              </a:rPr>
              <a:t> </a:t>
            </a:r>
            <a:r>
              <a:rPr sz="2667" kern="0" dirty="0">
                <a:solidFill>
                  <a:srgbClr val="FFFFFF"/>
                </a:solidFill>
                <a:latin typeface="Calibri"/>
                <a:cs typeface="Calibri"/>
              </a:rPr>
              <a:t>1|Y</a:t>
            </a:r>
            <a:r>
              <a:rPr sz="2667" kern="0" spc="120" dirty="0">
                <a:solidFill>
                  <a:srgbClr val="FFFFFF"/>
                </a:solidFill>
                <a:latin typeface="Calibri"/>
                <a:cs typeface="Calibri"/>
              </a:rPr>
              <a:t> </a:t>
            </a:r>
            <a:r>
              <a:rPr sz="2667" kern="0" spc="260" dirty="0">
                <a:solidFill>
                  <a:srgbClr val="FFFFFF"/>
                </a:solidFill>
                <a:latin typeface="Calibri"/>
                <a:cs typeface="Calibri"/>
              </a:rPr>
              <a:t>=</a:t>
            </a:r>
            <a:r>
              <a:rPr sz="2667" kern="0" spc="127" dirty="0">
                <a:solidFill>
                  <a:srgbClr val="FFFFFF"/>
                </a:solidFill>
                <a:latin typeface="Calibri"/>
                <a:cs typeface="Calibri"/>
              </a:rPr>
              <a:t> </a:t>
            </a:r>
            <a:r>
              <a:rPr sz="2667" kern="0" spc="180" dirty="0">
                <a:solidFill>
                  <a:srgbClr val="FFFFFF"/>
                </a:solidFill>
                <a:latin typeface="Calibri"/>
                <a:cs typeface="Calibri"/>
              </a:rPr>
              <a:t>1,Z</a:t>
            </a:r>
            <a:r>
              <a:rPr sz="2667" kern="0" spc="120" dirty="0">
                <a:solidFill>
                  <a:srgbClr val="FFFFFF"/>
                </a:solidFill>
                <a:latin typeface="Calibri"/>
                <a:cs typeface="Calibri"/>
              </a:rPr>
              <a:t> </a:t>
            </a:r>
            <a:r>
              <a:rPr sz="2667" kern="0" spc="260" dirty="0">
                <a:solidFill>
                  <a:srgbClr val="FFFFFF"/>
                </a:solidFill>
                <a:latin typeface="Calibri"/>
                <a:cs typeface="Calibri"/>
              </a:rPr>
              <a:t>=</a:t>
            </a:r>
            <a:r>
              <a:rPr sz="2667" kern="0" spc="120" dirty="0">
                <a:solidFill>
                  <a:srgbClr val="FFFFFF"/>
                </a:solidFill>
                <a:latin typeface="Calibri"/>
                <a:cs typeface="Calibri"/>
              </a:rPr>
              <a:t> </a:t>
            </a:r>
            <a:r>
              <a:rPr sz="2667" kern="0" dirty="0">
                <a:solidFill>
                  <a:srgbClr val="FFFFFF"/>
                </a:solidFill>
                <a:latin typeface="Calibri"/>
                <a:cs typeface="Calibri"/>
              </a:rPr>
              <a:t>1)</a:t>
            </a:r>
            <a:r>
              <a:rPr sz="2667" kern="0" spc="120" dirty="0">
                <a:solidFill>
                  <a:srgbClr val="FFFFFF"/>
                </a:solidFill>
                <a:latin typeface="Calibri"/>
                <a:cs typeface="Calibri"/>
              </a:rPr>
              <a:t> </a:t>
            </a:r>
            <a:r>
              <a:rPr sz="2667" kern="0" spc="193" dirty="0">
                <a:solidFill>
                  <a:srgbClr val="FFFFFF"/>
                </a:solidFill>
                <a:latin typeface="Calibri"/>
                <a:cs typeface="Calibri"/>
              </a:rPr>
              <a:t>= </a:t>
            </a:r>
            <a:r>
              <a:rPr sz="2667" kern="0" spc="200" dirty="0">
                <a:solidFill>
                  <a:srgbClr val="FFFFFF"/>
                </a:solidFill>
                <a:latin typeface="Calibri"/>
                <a:cs typeface="Calibri"/>
              </a:rPr>
              <a:t>P(Ŷ</a:t>
            </a:r>
            <a:r>
              <a:rPr sz="2667" kern="0" spc="120" dirty="0">
                <a:solidFill>
                  <a:srgbClr val="FFFFFF"/>
                </a:solidFill>
                <a:latin typeface="Calibri"/>
                <a:cs typeface="Calibri"/>
              </a:rPr>
              <a:t> </a:t>
            </a:r>
            <a:r>
              <a:rPr sz="2667" kern="0" spc="260" dirty="0">
                <a:solidFill>
                  <a:srgbClr val="FFFFFF"/>
                </a:solidFill>
                <a:latin typeface="Calibri"/>
                <a:cs typeface="Calibri"/>
              </a:rPr>
              <a:t>=</a:t>
            </a:r>
            <a:r>
              <a:rPr sz="2667" kern="0" spc="120" dirty="0">
                <a:solidFill>
                  <a:srgbClr val="FFFFFF"/>
                </a:solidFill>
                <a:latin typeface="Calibri"/>
                <a:cs typeface="Calibri"/>
              </a:rPr>
              <a:t> </a:t>
            </a:r>
            <a:r>
              <a:rPr sz="2667" kern="0" dirty="0">
                <a:solidFill>
                  <a:srgbClr val="FFFFFF"/>
                </a:solidFill>
                <a:latin typeface="Calibri"/>
                <a:cs typeface="Calibri"/>
              </a:rPr>
              <a:t>1|Y</a:t>
            </a:r>
            <a:r>
              <a:rPr sz="2667" kern="0" spc="120" dirty="0">
                <a:solidFill>
                  <a:srgbClr val="FFFFFF"/>
                </a:solidFill>
                <a:latin typeface="Calibri"/>
                <a:cs typeface="Calibri"/>
              </a:rPr>
              <a:t> </a:t>
            </a:r>
            <a:r>
              <a:rPr sz="2667" kern="0" spc="260" dirty="0">
                <a:solidFill>
                  <a:srgbClr val="FFFFFF"/>
                </a:solidFill>
                <a:latin typeface="Calibri"/>
                <a:cs typeface="Calibri"/>
              </a:rPr>
              <a:t>=</a:t>
            </a:r>
            <a:r>
              <a:rPr sz="2667" kern="0" spc="120" dirty="0">
                <a:solidFill>
                  <a:srgbClr val="FFFFFF"/>
                </a:solidFill>
                <a:latin typeface="Calibri"/>
                <a:cs typeface="Calibri"/>
              </a:rPr>
              <a:t> </a:t>
            </a:r>
            <a:r>
              <a:rPr sz="2667" kern="0" spc="180" dirty="0">
                <a:solidFill>
                  <a:srgbClr val="FFFFFF"/>
                </a:solidFill>
                <a:latin typeface="Calibri"/>
                <a:cs typeface="Calibri"/>
              </a:rPr>
              <a:t>1,Z</a:t>
            </a:r>
            <a:r>
              <a:rPr sz="2667" kern="0" spc="120" dirty="0">
                <a:solidFill>
                  <a:srgbClr val="FFFFFF"/>
                </a:solidFill>
                <a:latin typeface="Calibri"/>
                <a:cs typeface="Calibri"/>
              </a:rPr>
              <a:t> </a:t>
            </a:r>
            <a:r>
              <a:rPr sz="2667" kern="0" spc="260" dirty="0">
                <a:solidFill>
                  <a:srgbClr val="FFFFFF"/>
                </a:solidFill>
                <a:latin typeface="Calibri"/>
                <a:cs typeface="Calibri"/>
              </a:rPr>
              <a:t>=</a:t>
            </a:r>
            <a:r>
              <a:rPr sz="2667" kern="0" spc="120" dirty="0">
                <a:solidFill>
                  <a:srgbClr val="FFFFFF"/>
                </a:solidFill>
                <a:latin typeface="Calibri"/>
                <a:cs typeface="Calibri"/>
              </a:rPr>
              <a:t> </a:t>
            </a:r>
            <a:r>
              <a:rPr sz="2667" kern="0" spc="-33" dirty="0">
                <a:solidFill>
                  <a:srgbClr val="FFFFFF"/>
                </a:solidFill>
                <a:latin typeface="Calibri"/>
                <a:cs typeface="Calibri"/>
              </a:rPr>
              <a:t>0)</a:t>
            </a:r>
            <a:endParaRPr sz="2667" kern="0" dirty="0">
              <a:solidFill>
                <a:sysClr val="windowText" lastClr="000000"/>
              </a:solidFill>
              <a:latin typeface="Calibri"/>
              <a:cs typeface="Calibri"/>
            </a:endParaRPr>
          </a:p>
          <a:p>
            <a:pPr marL="16933" defTabSz="1219170" fontAlgn="auto">
              <a:spcBef>
                <a:spcPts val="2867"/>
              </a:spcBef>
              <a:spcAft>
                <a:spcPts val="0"/>
              </a:spcAft>
            </a:pPr>
            <a:r>
              <a:rPr sz="1467" kern="0" dirty="0">
                <a:solidFill>
                  <a:srgbClr val="FFFFFF"/>
                </a:solidFill>
                <a:latin typeface="Calibri"/>
                <a:cs typeface="Calibri"/>
              </a:rPr>
              <a:t>Beutel,</a:t>
            </a:r>
            <a:r>
              <a:rPr sz="1467" kern="0" spc="313" dirty="0">
                <a:solidFill>
                  <a:srgbClr val="FFFFFF"/>
                </a:solidFill>
                <a:latin typeface="Calibri"/>
                <a:cs typeface="Calibri"/>
              </a:rPr>
              <a:t> </a:t>
            </a:r>
            <a:r>
              <a:rPr sz="1467" kern="0" spc="80" dirty="0">
                <a:solidFill>
                  <a:schemeClr val="bg1">
                    <a:lumMod val="95000"/>
                  </a:schemeClr>
                </a:solidFill>
                <a:latin typeface="Calibri"/>
                <a:cs typeface="Calibri"/>
                <a:hlinkClick r:id="rId2">
                  <a:extLst>
                    <a:ext uri="{A12FA001-AC4F-418D-AE19-62706E023703}">
                      <ahyp:hlinkClr xmlns:ahyp="http://schemas.microsoft.com/office/drawing/2018/hyperlinkcolor" val="tx"/>
                    </a:ext>
                  </a:extLst>
                </a:hlinkClick>
              </a:rPr>
              <a:t>Chen,</a:t>
            </a:r>
            <a:r>
              <a:rPr sz="1467" kern="0" spc="313" dirty="0">
                <a:solidFill>
                  <a:schemeClr val="bg1">
                    <a:lumMod val="95000"/>
                  </a:schemeClr>
                </a:solidFill>
                <a:latin typeface="Calibri"/>
                <a:cs typeface="Calibri"/>
              </a:rPr>
              <a:t> </a:t>
            </a:r>
            <a:r>
              <a:rPr sz="1467" kern="0" spc="80" dirty="0">
                <a:solidFill>
                  <a:schemeClr val="bg1">
                    <a:lumMod val="95000"/>
                  </a:schemeClr>
                </a:solidFill>
                <a:latin typeface="Calibri"/>
                <a:cs typeface="Calibri"/>
                <a:hlinkClick r:id="rId3">
                  <a:extLst>
                    <a:ext uri="{A12FA001-AC4F-418D-AE19-62706E023703}">
                      <ahyp:hlinkClr xmlns:ahyp="http://schemas.microsoft.com/office/drawing/2018/hyperlinkcolor" val="tx"/>
                    </a:ext>
                  </a:extLst>
                </a:hlinkClick>
              </a:rPr>
              <a:t>Zhao,</a:t>
            </a:r>
            <a:r>
              <a:rPr sz="1467" kern="0" spc="300" dirty="0">
                <a:solidFill>
                  <a:schemeClr val="bg1">
                    <a:lumMod val="95000"/>
                  </a:schemeClr>
                </a:solidFill>
                <a:latin typeface="Calibri"/>
                <a:cs typeface="Calibri"/>
              </a:rPr>
              <a:t> </a:t>
            </a:r>
            <a:r>
              <a:rPr sz="1467" kern="0" spc="80" dirty="0">
                <a:solidFill>
                  <a:schemeClr val="bg1">
                    <a:lumMod val="95000"/>
                  </a:schemeClr>
                </a:solidFill>
                <a:latin typeface="Calibri"/>
                <a:cs typeface="Calibri"/>
                <a:hlinkClick r:id="rId4">
                  <a:extLst>
                    <a:ext uri="{A12FA001-AC4F-418D-AE19-62706E023703}">
                      <ahyp:hlinkClr xmlns:ahyp="http://schemas.microsoft.com/office/drawing/2018/hyperlinkcolor" val="tx"/>
                    </a:ext>
                  </a:extLst>
                </a:hlinkClick>
              </a:rPr>
              <a:t>Chi</a:t>
            </a:r>
            <a:r>
              <a:rPr sz="1467" i="1" kern="0" spc="80" dirty="0">
                <a:solidFill>
                  <a:schemeClr val="bg1">
                    <a:lumMod val="95000"/>
                  </a:schemeClr>
                </a:solidFill>
                <a:latin typeface="Calibri"/>
                <a:cs typeface="Calibri"/>
              </a:rPr>
              <a:t>.</a:t>
            </a:r>
            <a:r>
              <a:rPr sz="1467" i="1" kern="0" spc="313" dirty="0">
                <a:solidFill>
                  <a:schemeClr val="bg1">
                    <a:lumMod val="95000"/>
                  </a:schemeClr>
                </a:solidFill>
                <a:latin typeface="Calibri"/>
                <a:cs typeface="Calibri"/>
              </a:rPr>
              <a:t>  </a:t>
            </a:r>
            <a:r>
              <a:rPr sz="1467" u="sng"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Data</a:t>
            </a:r>
            <a:r>
              <a:rPr sz="1467" u="sng" kern="0" spc="313"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467" u="sng" kern="0" spc="73"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Decisions</a:t>
            </a:r>
            <a:r>
              <a:rPr sz="1467" u="sng" kern="0" spc="313"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and</a:t>
            </a:r>
            <a:r>
              <a:rPr sz="1467" u="sng" kern="0" spc="313"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Theoretical</a:t>
            </a:r>
            <a:r>
              <a:rPr sz="1467" u="sng" kern="0" spc="313"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Implications</a:t>
            </a:r>
            <a:r>
              <a:rPr sz="1467" u="sng" kern="0" spc="305"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when</a:t>
            </a:r>
            <a:r>
              <a:rPr sz="1467" u="sng" kern="0" spc="305"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Adversarially</a:t>
            </a:r>
            <a:r>
              <a:rPr sz="1467" u="sng" kern="0" spc="313"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Learning</a:t>
            </a:r>
            <a:r>
              <a:rPr sz="1467" u="sng" kern="0" spc="313"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Fair</a:t>
            </a:r>
            <a:r>
              <a:rPr sz="1467" u="sng" kern="0" spc="313"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Representations</a:t>
            </a:r>
            <a:r>
              <a:rPr sz="1467" i="1" kern="0" dirty="0">
                <a:solidFill>
                  <a:srgbClr val="FFFFFF"/>
                </a:solidFill>
                <a:latin typeface="Calibri"/>
                <a:cs typeface="Calibri"/>
              </a:rPr>
              <a:t>.</a:t>
            </a:r>
            <a:r>
              <a:rPr sz="1467" i="1" kern="0" spc="305" dirty="0">
                <a:solidFill>
                  <a:srgbClr val="FFFFFF"/>
                </a:solidFill>
                <a:latin typeface="Calibri"/>
                <a:cs typeface="Calibri"/>
              </a:rPr>
              <a:t>  </a:t>
            </a:r>
            <a:r>
              <a:rPr sz="1467" i="1" kern="0" spc="80" dirty="0">
                <a:solidFill>
                  <a:srgbClr val="FFFFFF"/>
                </a:solidFill>
                <a:latin typeface="Calibri"/>
                <a:cs typeface="Calibri"/>
              </a:rPr>
              <a:t>FAT/ML,</a:t>
            </a:r>
            <a:r>
              <a:rPr sz="1467" i="1" kern="0" spc="327" dirty="0">
                <a:solidFill>
                  <a:srgbClr val="FFFFFF"/>
                </a:solidFill>
                <a:latin typeface="Calibri"/>
                <a:cs typeface="Calibri"/>
              </a:rPr>
              <a:t> </a:t>
            </a:r>
            <a:r>
              <a:rPr sz="1467" i="1" kern="0" spc="-13" dirty="0">
                <a:solidFill>
                  <a:srgbClr val="FFFFFF"/>
                </a:solidFill>
                <a:latin typeface="Calibri"/>
                <a:cs typeface="Calibri"/>
              </a:rPr>
              <a:t>2017.</a:t>
            </a:r>
            <a:endParaRPr sz="1467" kern="0" dirty="0">
              <a:solidFill>
                <a:sysClr val="windowText" lastClr="000000"/>
              </a:solidFill>
              <a:latin typeface="Calibri"/>
              <a:cs typeface="Calibri"/>
            </a:endParaRPr>
          </a:p>
          <a:p>
            <a:pPr marL="16933" defTabSz="1219170" fontAlgn="auto">
              <a:spcBef>
                <a:spcPts val="240"/>
              </a:spcBef>
              <a:spcAft>
                <a:spcPts val="0"/>
              </a:spcAft>
            </a:pPr>
            <a:r>
              <a:rPr sz="1467" kern="0" spc="87" dirty="0">
                <a:solidFill>
                  <a:srgbClr val="FFFFFF"/>
                </a:solidFill>
                <a:latin typeface="Calibri"/>
                <a:cs typeface="Calibri"/>
              </a:rPr>
              <a:t>Zhang,</a:t>
            </a:r>
            <a:r>
              <a:rPr sz="1467" kern="0" spc="267" dirty="0">
                <a:solidFill>
                  <a:srgbClr val="FFFFFF"/>
                </a:solidFill>
                <a:latin typeface="Calibri"/>
                <a:cs typeface="Calibri"/>
              </a:rPr>
              <a:t> </a:t>
            </a:r>
            <a:r>
              <a:rPr sz="1467" kern="0" dirty="0">
                <a:solidFill>
                  <a:srgbClr val="FFFFFF"/>
                </a:solidFill>
                <a:latin typeface="Calibri"/>
                <a:cs typeface="Calibri"/>
              </a:rPr>
              <a:t>Lemoine,</a:t>
            </a:r>
            <a:r>
              <a:rPr sz="1467" kern="0" spc="280" dirty="0">
                <a:solidFill>
                  <a:srgbClr val="FFFFFF"/>
                </a:solidFill>
                <a:latin typeface="Calibri"/>
                <a:cs typeface="Calibri"/>
              </a:rPr>
              <a:t> </a:t>
            </a:r>
            <a:r>
              <a:rPr sz="1467" kern="0" dirty="0">
                <a:solidFill>
                  <a:srgbClr val="FFFFFF"/>
                </a:solidFill>
                <a:latin typeface="Calibri"/>
                <a:cs typeface="Calibri"/>
              </a:rPr>
              <a:t>Mitchell.</a:t>
            </a:r>
            <a:r>
              <a:rPr sz="1467" kern="0" spc="287" dirty="0">
                <a:solidFill>
                  <a:srgbClr val="FFFFFF"/>
                </a:solidFill>
                <a:latin typeface="Calibri"/>
                <a:cs typeface="Calibri"/>
              </a:rPr>
              <a:t>  </a:t>
            </a:r>
            <a:r>
              <a:rPr sz="1467" u="sng" kern="0" dirty="0">
                <a:solidFill>
                  <a:schemeClr val="bg1">
                    <a:lumMod val="95000"/>
                  </a:schemeClr>
                </a:solidFill>
                <a:uFill>
                  <a:solidFill>
                    <a:srgbClr val="64FFDA"/>
                  </a:solidFill>
                </a:uFill>
                <a:latin typeface="Calibri"/>
                <a:cs typeface="Calibri"/>
                <a:hlinkClick r:id="rId6">
                  <a:extLst>
                    <a:ext uri="{A12FA001-AC4F-418D-AE19-62706E023703}">
                      <ahyp:hlinkClr xmlns:ahyp="http://schemas.microsoft.com/office/drawing/2018/hyperlinkcolor" val="tx"/>
                    </a:ext>
                  </a:extLst>
                </a:hlinkClick>
              </a:rPr>
              <a:t>Mitigating</a:t>
            </a:r>
            <a:r>
              <a:rPr sz="1467" u="sng" kern="0" spc="280" dirty="0">
                <a:solidFill>
                  <a:schemeClr val="bg1">
                    <a:lumMod val="95000"/>
                  </a:schemeClr>
                </a:solidFill>
                <a:uFill>
                  <a:solidFill>
                    <a:srgbClr val="64FFDA"/>
                  </a:solidFill>
                </a:uFill>
                <a:latin typeface="Calibri"/>
                <a:cs typeface="Calibri"/>
                <a:hlinkClick r:id="rId6">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6">
                  <a:extLst>
                    <a:ext uri="{A12FA001-AC4F-418D-AE19-62706E023703}">
                      <ahyp:hlinkClr xmlns:ahyp="http://schemas.microsoft.com/office/drawing/2018/hyperlinkcolor" val="tx"/>
                    </a:ext>
                  </a:extLst>
                </a:hlinkClick>
              </a:rPr>
              <a:t>Unwanted</a:t>
            </a:r>
            <a:r>
              <a:rPr sz="1467" u="sng" kern="0" spc="280" dirty="0">
                <a:solidFill>
                  <a:schemeClr val="bg1">
                    <a:lumMod val="95000"/>
                  </a:schemeClr>
                </a:solidFill>
                <a:uFill>
                  <a:solidFill>
                    <a:srgbClr val="64FFDA"/>
                  </a:solidFill>
                </a:uFill>
                <a:latin typeface="Calibri"/>
                <a:cs typeface="Calibri"/>
                <a:hlinkClick r:id="rId6">
                  <a:extLst>
                    <a:ext uri="{A12FA001-AC4F-418D-AE19-62706E023703}">
                      <ahyp:hlinkClr xmlns:ahyp="http://schemas.microsoft.com/office/drawing/2018/hyperlinkcolor" val="tx"/>
                    </a:ext>
                  </a:extLst>
                </a:hlinkClick>
              </a:rPr>
              <a:t> </a:t>
            </a:r>
            <a:r>
              <a:rPr sz="1467" u="sng" kern="0" spc="93" dirty="0">
                <a:solidFill>
                  <a:schemeClr val="bg1">
                    <a:lumMod val="95000"/>
                  </a:schemeClr>
                </a:solidFill>
                <a:uFill>
                  <a:solidFill>
                    <a:srgbClr val="64FFDA"/>
                  </a:solidFill>
                </a:uFill>
                <a:latin typeface="Calibri"/>
                <a:cs typeface="Calibri"/>
                <a:hlinkClick r:id="rId6">
                  <a:extLst>
                    <a:ext uri="{A12FA001-AC4F-418D-AE19-62706E023703}">
                      <ahyp:hlinkClr xmlns:ahyp="http://schemas.microsoft.com/office/drawing/2018/hyperlinkcolor" val="tx"/>
                    </a:ext>
                  </a:extLst>
                </a:hlinkClick>
              </a:rPr>
              <a:t>Biases</a:t>
            </a:r>
            <a:r>
              <a:rPr sz="1467" u="sng" kern="0" spc="280" dirty="0">
                <a:solidFill>
                  <a:schemeClr val="bg1">
                    <a:lumMod val="95000"/>
                  </a:schemeClr>
                </a:solidFill>
                <a:uFill>
                  <a:solidFill>
                    <a:srgbClr val="64FFDA"/>
                  </a:solidFill>
                </a:uFill>
                <a:latin typeface="Calibri"/>
                <a:cs typeface="Calibri"/>
                <a:hlinkClick r:id="rId6">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6">
                  <a:extLst>
                    <a:ext uri="{A12FA001-AC4F-418D-AE19-62706E023703}">
                      <ahyp:hlinkClr xmlns:ahyp="http://schemas.microsoft.com/office/drawing/2018/hyperlinkcolor" val="tx"/>
                    </a:ext>
                  </a:extLst>
                </a:hlinkClick>
              </a:rPr>
              <a:t>with</a:t>
            </a:r>
            <a:r>
              <a:rPr sz="1467" u="sng" kern="0" spc="272" dirty="0">
                <a:solidFill>
                  <a:schemeClr val="bg1">
                    <a:lumMod val="95000"/>
                  </a:schemeClr>
                </a:solidFill>
                <a:uFill>
                  <a:solidFill>
                    <a:srgbClr val="64FFDA"/>
                  </a:solidFill>
                </a:uFill>
                <a:latin typeface="Calibri"/>
                <a:cs typeface="Calibri"/>
                <a:hlinkClick r:id="rId6">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6">
                  <a:extLst>
                    <a:ext uri="{A12FA001-AC4F-418D-AE19-62706E023703}">
                      <ahyp:hlinkClr xmlns:ahyp="http://schemas.microsoft.com/office/drawing/2018/hyperlinkcolor" val="tx"/>
                    </a:ext>
                  </a:extLst>
                </a:hlinkClick>
              </a:rPr>
              <a:t>Adversarial</a:t>
            </a:r>
            <a:r>
              <a:rPr sz="1467" u="sng" kern="0" spc="280" dirty="0">
                <a:solidFill>
                  <a:schemeClr val="bg1">
                    <a:lumMod val="95000"/>
                  </a:schemeClr>
                </a:solidFill>
                <a:uFill>
                  <a:solidFill>
                    <a:srgbClr val="64FFDA"/>
                  </a:solidFill>
                </a:uFill>
                <a:latin typeface="Calibri"/>
                <a:cs typeface="Calibri"/>
                <a:hlinkClick r:id="rId6">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6">
                  <a:extLst>
                    <a:ext uri="{A12FA001-AC4F-418D-AE19-62706E023703}">
                      <ahyp:hlinkClr xmlns:ahyp="http://schemas.microsoft.com/office/drawing/2018/hyperlinkcolor" val="tx"/>
                    </a:ext>
                  </a:extLst>
                </a:hlinkClick>
              </a:rPr>
              <a:t>Learning</a:t>
            </a:r>
            <a:r>
              <a:rPr sz="1467" kern="0" dirty="0">
                <a:solidFill>
                  <a:srgbClr val="64FFDA"/>
                </a:solidFill>
                <a:latin typeface="Calibri"/>
                <a:cs typeface="Calibri"/>
              </a:rPr>
              <a:t>.</a:t>
            </a:r>
            <a:r>
              <a:rPr sz="1467" kern="0" spc="280" dirty="0">
                <a:solidFill>
                  <a:srgbClr val="64FFDA"/>
                </a:solidFill>
                <a:latin typeface="Calibri"/>
                <a:cs typeface="Calibri"/>
              </a:rPr>
              <a:t>  </a:t>
            </a:r>
            <a:r>
              <a:rPr sz="1467" i="1" kern="0" spc="113" dirty="0">
                <a:solidFill>
                  <a:srgbClr val="FFFFFF"/>
                </a:solidFill>
                <a:latin typeface="Calibri"/>
                <a:cs typeface="Calibri"/>
              </a:rPr>
              <a:t>AIES,</a:t>
            </a:r>
            <a:r>
              <a:rPr sz="1467" i="1" kern="0" spc="272" dirty="0">
                <a:solidFill>
                  <a:srgbClr val="FFFFFF"/>
                </a:solidFill>
                <a:latin typeface="Calibri"/>
                <a:cs typeface="Calibri"/>
              </a:rPr>
              <a:t> </a:t>
            </a:r>
            <a:r>
              <a:rPr sz="1467" i="1" kern="0" spc="-13" dirty="0">
                <a:solidFill>
                  <a:srgbClr val="FFFFFF"/>
                </a:solidFill>
                <a:latin typeface="Calibri"/>
                <a:cs typeface="Calibri"/>
              </a:rPr>
              <a:t>2018</a:t>
            </a:r>
            <a:r>
              <a:rPr sz="1467" kern="0" spc="-13" dirty="0">
                <a:solidFill>
                  <a:srgbClr val="FFFFFF"/>
                </a:solidFill>
                <a:latin typeface="Calibri"/>
                <a:cs typeface="Calibri"/>
              </a:rPr>
              <a:t>.</a:t>
            </a:r>
            <a:endParaRPr sz="1467" kern="0" dirty="0">
              <a:solidFill>
                <a:sysClr val="windowText" lastClr="000000"/>
              </a:solidFill>
              <a:latin typeface="Calibri"/>
              <a:cs typeface="Calibri"/>
            </a:endParaRPr>
          </a:p>
        </p:txBody>
      </p:sp>
      <p:grpSp>
        <p:nvGrpSpPr>
          <p:cNvPr id="5" name="object 5"/>
          <p:cNvGrpSpPr/>
          <p:nvPr/>
        </p:nvGrpSpPr>
        <p:grpSpPr>
          <a:xfrm>
            <a:off x="6822501" y="2419934"/>
            <a:ext cx="4919980" cy="3275753"/>
            <a:chOff x="5116875" y="1814950"/>
            <a:chExt cx="3689985" cy="2456815"/>
          </a:xfrm>
        </p:grpSpPr>
        <p:pic>
          <p:nvPicPr>
            <p:cNvPr id="6" name="object 6"/>
            <p:cNvPicPr/>
            <p:nvPr/>
          </p:nvPicPr>
          <p:blipFill>
            <a:blip r:embed="rId7" cstate="print"/>
            <a:stretch>
              <a:fillRect/>
            </a:stretch>
          </p:blipFill>
          <p:spPr>
            <a:xfrm>
              <a:off x="5116875" y="2097700"/>
              <a:ext cx="3689924" cy="2173884"/>
            </a:xfrm>
            <a:prstGeom prst="rect">
              <a:avLst/>
            </a:prstGeom>
          </p:spPr>
        </p:pic>
        <p:sp>
          <p:nvSpPr>
            <p:cNvPr id="7" name="object 7"/>
            <p:cNvSpPr/>
            <p:nvPr/>
          </p:nvSpPr>
          <p:spPr>
            <a:xfrm>
              <a:off x="6360625" y="1824475"/>
              <a:ext cx="1174750" cy="349885"/>
            </a:xfrm>
            <a:custGeom>
              <a:avLst/>
              <a:gdLst/>
              <a:ahLst/>
              <a:cxnLst/>
              <a:rect l="l" t="t" r="r" b="b"/>
              <a:pathLst>
                <a:path w="1174750" h="349885">
                  <a:moveTo>
                    <a:pt x="2399" y="0"/>
                  </a:moveTo>
                  <a:lnTo>
                    <a:pt x="0" y="349499"/>
                  </a:lnTo>
                </a:path>
                <a:path w="1174750" h="349885">
                  <a:moveTo>
                    <a:pt x="1174374" y="0"/>
                  </a:moveTo>
                  <a:lnTo>
                    <a:pt x="1171974" y="349499"/>
                  </a:lnTo>
                </a:path>
              </a:pathLst>
            </a:custGeom>
            <a:ln w="19049">
              <a:solidFill>
                <a:srgbClr val="FFFFFF"/>
              </a:solidFill>
              <a:prstDash val="lgDash"/>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8" name="object 8"/>
          <p:cNvSpPr txBox="1"/>
          <p:nvPr/>
        </p:nvSpPr>
        <p:spPr>
          <a:xfrm>
            <a:off x="7590801" y="1379141"/>
            <a:ext cx="2886287" cy="904585"/>
          </a:xfrm>
          <a:prstGeom prst="rect">
            <a:avLst/>
          </a:prstGeom>
        </p:spPr>
        <p:txBody>
          <a:bodyPr vert="horz" wrap="square" lIns="0" tIns="16933" rIns="0" bIns="0" rtlCol="0">
            <a:spAutoFit/>
          </a:bodyPr>
          <a:lstStyle/>
          <a:p>
            <a:pPr marL="987189" defTabSz="1219170" fontAlgn="auto">
              <a:spcBef>
                <a:spcPts val="133"/>
              </a:spcBef>
              <a:spcAft>
                <a:spcPts val="0"/>
              </a:spcAft>
            </a:pPr>
            <a:r>
              <a:rPr sz="2400" b="1" kern="0" spc="207" dirty="0">
                <a:solidFill>
                  <a:srgbClr val="FFFFFF"/>
                </a:solidFill>
                <a:latin typeface="Calibri"/>
                <a:cs typeface="Calibri"/>
              </a:rPr>
              <a:t>Z</a:t>
            </a:r>
            <a:r>
              <a:rPr sz="2400" b="1" kern="0" spc="207" dirty="0">
                <a:solidFill>
                  <a:srgbClr val="FFFFFF"/>
                </a:solidFill>
                <a:latin typeface="MS PGothic"/>
                <a:cs typeface="MS PGothic"/>
              </a:rPr>
              <a:t>⊥</a:t>
            </a:r>
            <a:r>
              <a:rPr sz="2400" b="1" kern="0" spc="207" dirty="0">
                <a:solidFill>
                  <a:srgbClr val="FFFFFF"/>
                </a:solidFill>
                <a:latin typeface="Calibri"/>
                <a:cs typeface="Calibri"/>
              </a:rPr>
              <a:t>D</a:t>
            </a:r>
            <a:r>
              <a:rPr sz="2400" b="1" kern="0" spc="127" dirty="0">
                <a:solidFill>
                  <a:srgbClr val="FFFFFF"/>
                </a:solidFill>
                <a:latin typeface="Calibri"/>
                <a:cs typeface="Calibri"/>
              </a:rPr>
              <a:t> </a:t>
            </a:r>
            <a:r>
              <a:rPr sz="2400" b="1" kern="0" spc="-620" dirty="0">
                <a:solidFill>
                  <a:srgbClr val="FFFFFF"/>
                </a:solidFill>
                <a:latin typeface="Calibri"/>
                <a:cs typeface="Calibri"/>
              </a:rPr>
              <a:t>|</a:t>
            </a:r>
            <a:r>
              <a:rPr sz="2400" b="1" kern="0" spc="127" dirty="0">
                <a:solidFill>
                  <a:srgbClr val="FFFFFF"/>
                </a:solidFill>
                <a:latin typeface="Calibri"/>
                <a:cs typeface="Calibri"/>
              </a:rPr>
              <a:t> </a:t>
            </a:r>
            <a:r>
              <a:rPr sz="2400" b="1" kern="0" spc="280" dirty="0">
                <a:solidFill>
                  <a:srgbClr val="FFFFFF"/>
                </a:solidFill>
                <a:latin typeface="Calibri"/>
                <a:cs typeface="Calibri"/>
              </a:rPr>
              <a:t>Y</a:t>
            </a:r>
            <a:endParaRPr sz="2400" kern="0">
              <a:solidFill>
                <a:sysClr val="windowText" lastClr="000000"/>
              </a:solidFill>
              <a:latin typeface="Calibri"/>
              <a:cs typeface="Calibri"/>
            </a:endParaRPr>
          </a:p>
          <a:p>
            <a:pPr marL="16933" defTabSz="1219170" fontAlgn="auto">
              <a:spcBef>
                <a:spcPts val="1840"/>
              </a:spcBef>
              <a:spcAft>
                <a:spcPts val="0"/>
              </a:spcAft>
              <a:tabLst>
                <a:tab pos="2038722" algn="l"/>
              </a:tabLst>
            </a:pPr>
            <a:r>
              <a:rPr sz="1867" b="1" kern="0" spc="107" dirty="0">
                <a:solidFill>
                  <a:srgbClr val="FFFFFF"/>
                </a:solidFill>
                <a:latin typeface="Calibri"/>
                <a:cs typeface="Calibri"/>
              </a:rPr>
              <a:t>Get </a:t>
            </a:r>
            <a:r>
              <a:rPr sz="1867" b="1" kern="0" spc="87" dirty="0">
                <a:solidFill>
                  <a:srgbClr val="FFFFFF"/>
                </a:solidFill>
                <a:latin typeface="Calibri"/>
                <a:cs typeface="Calibri"/>
              </a:rPr>
              <a:t>promoted</a:t>
            </a:r>
            <a:r>
              <a:rPr sz="1867" b="1" kern="0" dirty="0">
                <a:solidFill>
                  <a:srgbClr val="FFFFFF"/>
                </a:solidFill>
                <a:latin typeface="Calibri"/>
                <a:cs typeface="Calibri"/>
              </a:rPr>
              <a:t>	</a:t>
            </a:r>
            <a:r>
              <a:rPr sz="2800" b="1" kern="0" spc="149" baseline="1984" dirty="0">
                <a:solidFill>
                  <a:srgbClr val="EA4335"/>
                </a:solidFill>
                <a:latin typeface="Calibri"/>
                <a:cs typeface="Calibri"/>
              </a:rPr>
              <a:t>Gender</a:t>
            </a:r>
            <a:endParaRPr sz="2800" kern="0" baseline="1984">
              <a:solidFill>
                <a:sysClr val="windowText" lastClr="000000"/>
              </a:solidFill>
              <a:latin typeface="Calibri"/>
              <a:cs typeface="Calibri"/>
            </a:endParaRPr>
          </a:p>
        </p:txBody>
      </p:sp>
      <p:sp>
        <p:nvSpPr>
          <p:cNvPr id="9" name="TextBox 8">
            <a:extLst>
              <a:ext uri="{FF2B5EF4-FFF2-40B4-BE49-F238E27FC236}">
                <a16:creationId xmlns:a16="http://schemas.microsoft.com/office/drawing/2014/main" id="{774BA8A3-631E-BBC8-B2ED-BD7E5FBF866A}"/>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8">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
            <a:ext cx="12191999" cy="6857999"/>
          </a:xfrm>
          <a:prstGeom prst="rect">
            <a:avLst/>
          </a:prstGeom>
        </p:spPr>
      </p:pic>
      <p:sp>
        <p:nvSpPr>
          <p:cNvPr id="3" name="object 3"/>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333333">
              <a:alpha val="70379"/>
            </a:srgbClr>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15113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object 5"/>
          <p:cNvSpPr/>
          <p:nvPr/>
        </p:nvSpPr>
        <p:spPr>
          <a:xfrm>
            <a:off x="3454400" y="53467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txBox="1"/>
          <p:nvPr/>
        </p:nvSpPr>
        <p:spPr>
          <a:xfrm>
            <a:off x="3476905" y="1588344"/>
            <a:ext cx="5233247" cy="1309568"/>
          </a:xfrm>
          <a:prstGeom prst="rect">
            <a:avLst/>
          </a:prstGeom>
        </p:spPr>
        <p:txBody>
          <a:bodyPr vert="horz" wrap="square" lIns="0" tIns="16933" rIns="0" bIns="0" rtlCol="0">
            <a:spAutoFit/>
          </a:bodyPr>
          <a:lstStyle/>
          <a:p>
            <a:pPr marL="33019" marR="6773" indent="-16933" defTabSz="1219170" fontAlgn="auto">
              <a:lnSpc>
                <a:spcPct val="116100"/>
              </a:lnSpc>
              <a:spcBef>
                <a:spcPts val="133"/>
              </a:spcBef>
              <a:spcAft>
                <a:spcPts val="0"/>
              </a:spcAft>
            </a:pPr>
            <a:r>
              <a:rPr sz="3733" b="1" kern="0" spc="193" dirty="0">
                <a:solidFill>
                  <a:srgbClr val="FFFFFF"/>
                </a:solidFill>
                <a:latin typeface="Calibri"/>
                <a:cs typeface="Calibri"/>
              </a:rPr>
              <a:t>Equality </a:t>
            </a:r>
            <a:r>
              <a:rPr sz="3733" b="1" kern="0" spc="152" dirty="0">
                <a:solidFill>
                  <a:srgbClr val="FFFFFF"/>
                </a:solidFill>
                <a:latin typeface="Calibri"/>
                <a:cs typeface="Calibri"/>
              </a:rPr>
              <a:t>of</a:t>
            </a:r>
            <a:r>
              <a:rPr sz="3733" b="1" kern="0" spc="193" dirty="0">
                <a:solidFill>
                  <a:srgbClr val="FFFFFF"/>
                </a:solidFill>
                <a:latin typeface="Calibri"/>
                <a:cs typeface="Calibri"/>
              </a:rPr>
              <a:t> </a:t>
            </a:r>
            <a:r>
              <a:rPr sz="3733" b="1" kern="0" spc="152" dirty="0">
                <a:solidFill>
                  <a:srgbClr val="FFFFFF"/>
                </a:solidFill>
                <a:latin typeface="Calibri"/>
                <a:cs typeface="Calibri"/>
              </a:rPr>
              <a:t>Opportunity </a:t>
            </a:r>
            <a:r>
              <a:rPr sz="3733" b="1" kern="0" spc="113" dirty="0">
                <a:solidFill>
                  <a:srgbClr val="FFFFFF"/>
                </a:solidFill>
                <a:latin typeface="Calibri"/>
                <a:cs typeface="Calibri"/>
              </a:rPr>
              <a:t>in</a:t>
            </a:r>
            <a:r>
              <a:rPr sz="3733" b="1" kern="0" spc="213" dirty="0">
                <a:solidFill>
                  <a:srgbClr val="FFFFFF"/>
                </a:solidFill>
                <a:latin typeface="Calibri"/>
                <a:cs typeface="Calibri"/>
              </a:rPr>
              <a:t> </a:t>
            </a:r>
            <a:r>
              <a:rPr sz="3733" b="1" kern="0" spc="260" dirty="0">
                <a:solidFill>
                  <a:srgbClr val="FFFFFF"/>
                </a:solidFill>
                <a:latin typeface="Calibri"/>
                <a:cs typeface="Calibri"/>
              </a:rPr>
              <a:t>Supervised</a:t>
            </a:r>
            <a:r>
              <a:rPr sz="3733" b="1" kern="0" spc="213" dirty="0">
                <a:solidFill>
                  <a:srgbClr val="FFFFFF"/>
                </a:solidFill>
                <a:latin typeface="Calibri"/>
                <a:cs typeface="Calibri"/>
              </a:rPr>
              <a:t> </a:t>
            </a:r>
            <a:r>
              <a:rPr sz="3733" b="1" kern="0" spc="253" dirty="0">
                <a:solidFill>
                  <a:srgbClr val="FFFFFF"/>
                </a:solidFill>
                <a:latin typeface="Calibri"/>
                <a:cs typeface="Calibri"/>
              </a:rPr>
              <a:t>Learning</a:t>
            </a:r>
            <a:endParaRPr sz="3733" kern="0">
              <a:solidFill>
                <a:sysClr val="windowText" lastClr="000000"/>
              </a:solidFill>
              <a:latin typeface="Calibri"/>
              <a:cs typeface="Calibri"/>
            </a:endParaRPr>
          </a:p>
        </p:txBody>
      </p:sp>
      <p:sp>
        <p:nvSpPr>
          <p:cNvPr id="7" name="object 7"/>
          <p:cNvSpPr txBox="1"/>
          <p:nvPr/>
        </p:nvSpPr>
        <p:spPr>
          <a:xfrm>
            <a:off x="1864254" y="3351274"/>
            <a:ext cx="8462433" cy="1682811"/>
          </a:xfrm>
          <a:prstGeom prst="rect">
            <a:avLst/>
          </a:prstGeom>
        </p:spPr>
        <p:txBody>
          <a:bodyPr vert="horz" wrap="square" lIns="0" tIns="16933" rIns="0" bIns="0" rtlCol="0">
            <a:spAutoFit/>
          </a:bodyPr>
          <a:lstStyle/>
          <a:p>
            <a:pPr marL="16086" marR="6773" indent="-5927" algn="ctr" defTabSz="1219170" fontAlgn="auto">
              <a:lnSpc>
                <a:spcPct val="114599"/>
              </a:lnSpc>
              <a:spcBef>
                <a:spcPts val="133"/>
              </a:spcBef>
              <a:spcAft>
                <a:spcPts val="0"/>
              </a:spcAft>
            </a:pPr>
            <a:r>
              <a:rPr sz="3200" kern="0" spc="200" dirty="0">
                <a:solidFill>
                  <a:srgbClr val="FFFFFF"/>
                </a:solidFill>
                <a:latin typeface="Calibri"/>
                <a:cs typeface="Calibri"/>
              </a:rPr>
              <a:t>A</a:t>
            </a:r>
            <a:r>
              <a:rPr sz="3200" kern="0" spc="233" dirty="0">
                <a:solidFill>
                  <a:srgbClr val="FFFFFF"/>
                </a:solidFill>
                <a:latin typeface="Calibri"/>
                <a:cs typeface="Calibri"/>
              </a:rPr>
              <a:t> </a:t>
            </a:r>
            <a:r>
              <a:rPr sz="3200" kern="0" spc="120" dirty="0">
                <a:solidFill>
                  <a:srgbClr val="FFFFFF"/>
                </a:solidFill>
                <a:latin typeface="Calibri"/>
                <a:cs typeface="Calibri"/>
              </a:rPr>
              <a:t>classifier’s</a:t>
            </a:r>
            <a:r>
              <a:rPr sz="3200" kern="0" spc="240" dirty="0">
                <a:solidFill>
                  <a:srgbClr val="FFFFFF"/>
                </a:solidFill>
                <a:latin typeface="Calibri"/>
                <a:cs typeface="Calibri"/>
              </a:rPr>
              <a:t> </a:t>
            </a:r>
            <a:r>
              <a:rPr sz="3200" kern="0" dirty="0">
                <a:solidFill>
                  <a:srgbClr val="FFFFFF"/>
                </a:solidFill>
                <a:latin typeface="Calibri"/>
                <a:cs typeface="Calibri"/>
              </a:rPr>
              <a:t>output</a:t>
            </a:r>
            <a:r>
              <a:rPr sz="3200" kern="0" spc="247" dirty="0">
                <a:solidFill>
                  <a:srgbClr val="FFFFFF"/>
                </a:solidFill>
                <a:latin typeface="Calibri"/>
                <a:cs typeface="Calibri"/>
              </a:rPr>
              <a:t> </a:t>
            </a:r>
            <a:r>
              <a:rPr sz="3200" kern="0" spc="140" dirty="0">
                <a:solidFill>
                  <a:srgbClr val="FFFFFF"/>
                </a:solidFill>
                <a:latin typeface="Calibri"/>
                <a:cs typeface="Calibri"/>
              </a:rPr>
              <a:t>decision</a:t>
            </a:r>
            <a:r>
              <a:rPr sz="3200" kern="0" spc="247" dirty="0">
                <a:solidFill>
                  <a:srgbClr val="FFFFFF"/>
                </a:solidFill>
                <a:latin typeface="Calibri"/>
                <a:cs typeface="Calibri"/>
              </a:rPr>
              <a:t> </a:t>
            </a:r>
            <a:r>
              <a:rPr sz="3200" kern="0" spc="133" dirty="0">
                <a:solidFill>
                  <a:srgbClr val="FFFFFF"/>
                </a:solidFill>
                <a:latin typeface="Calibri"/>
                <a:cs typeface="Calibri"/>
              </a:rPr>
              <a:t>should</a:t>
            </a:r>
            <a:r>
              <a:rPr sz="3200" kern="0" spc="240" dirty="0">
                <a:solidFill>
                  <a:srgbClr val="FFFFFF"/>
                </a:solidFill>
                <a:latin typeface="Calibri"/>
                <a:cs typeface="Calibri"/>
              </a:rPr>
              <a:t> </a:t>
            </a:r>
            <a:r>
              <a:rPr sz="3200" kern="0" spc="152" dirty="0">
                <a:solidFill>
                  <a:srgbClr val="FFFFFF"/>
                </a:solidFill>
                <a:latin typeface="Calibri"/>
                <a:cs typeface="Calibri"/>
              </a:rPr>
              <a:t>be</a:t>
            </a:r>
            <a:r>
              <a:rPr sz="3200" kern="0" spc="247" dirty="0">
                <a:solidFill>
                  <a:srgbClr val="FFFFFF"/>
                </a:solidFill>
                <a:latin typeface="Calibri"/>
                <a:cs typeface="Calibri"/>
              </a:rPr>
              <a:t> </a:t>
            </a:r>
            <a:r>
              <a:rPr sz="3200" kern="0" spc="-33" dirty="0">
                <a:solidFill>
                  <a:srgbClr val="FFFFFF"/>
                </a:solidFill>
                <a:latin typeface="Calibri"/>
                <a:cs typeface="Calibri"/>
              </a:rPr>
              <a:t>the </a:t>
            </a:r>
            <a:r>
              <a:rPr sz="3200" kern="0" spc="207" dirty="0">
                <a:solidFill>
                  <a:srgbClr val="FFFFFF"/>
                </a:solidFill>
                <a:latin typeface="Calibri"/>
                <a:cs typeface="Calibri"/>
              </a:rPr>
              <a:t>same</a:t>
            </a:r>
            <a:r>
              <a:rPr sz="3200" kern="0" spc="187" dirty="0">
                <a:solidFill>
                  <a:srgbClr val="FFFFFF"/>
                </a:solidFill>
                <a:latin typeface="Calibri"/>
                <a:cs typeface="Calibri"/>
              </a:rPr>
              <a:t> </a:t>
            </a:r>
            <a:r>
              <a:rPr sz="3200" b="1" kern="0" spc="313" dirty="0">
                <a:solidFill>
                  <a:srgbClr val="64FFDA"/>
                </a:solidFill>
                <a:latin typeface="Calibri"/>
                <a:cs typeface="Calibri"/>
              </a:rPr>
              <a:t>across</a:t>
            </a:r>
            <a:r>
              <a:rPr sz="3200" b="1" kern="0" spc="187" dirty="0">
                <a:solidFill>
                  <a:srgbClr val="64FFDA"/>
                </a:solidFill>
                <a:latin typeface="Calibri"/>
                <a:cs typeface="Calibri"/>
              </a:rPr>
              <a:t> </a:t>
            </a:r>
            <a:r>
              <a:rPr sz="3200" b="1" kern="0" spc="180" dirty="0">
                <a:solidFill>
                  <a:srgbClr val="64FFDA"/>
                </a:solidFill>
                <a:latin typeface="Calibri"/>
                <a:cs typeface="Calibri"/>
              </a:rPr>
              <a:t>sensitive</a:t>
            </a:r>
            <a:r>
              <a:rPr sz="3200" b="1" kern="0" spc="193" dirty="0">
                <a:solidFill>
                  <a:srgbClr val="64FFDA"/>
                </a:solidFill>
                <a:latin typeface="Calibri"/>
                <a:cs typeface="Calibri"/>
              </a:rPr>
              <a:t> </a:t>
            </a:r>
            <a:r>
              <a:rPr sz="3200" b="1" kern="0" spc="220" dirty="0">
                <a:solidFill>
                  <a:srgbClr val="64FFDA"/>
                </a:solidFill>
                <a:latin typeface="Calibri"/>
                <a:cs typeface="Calibri"/>
              </a:rPr>
              <a:t>characteristics</a:t>
            </a:r>
            <a:r>
              <a:rPr sz="3200" kern="0" spc="220" dirty="0">
                <a:solidFill>
                  <a:srgbClr val="FFFFFF"/>
                </a:solidFill>
                <a:latin typeface="Calibri"/>
                <a:cs typeface="Calibri"/>
              </a:rPr>
              <a:t>,</a:t>
            </a:r>
            <a:r>
              <a:rPr sz="3200" kern="0" spc="187" dirty="0">
                <a:solidFill>
                  <a:srgbClr val="FFFFFF"/>
                </a:solidFill>
                <a:latin typeface="Calibri"/>
                <a:cs typeface="Calibri"/>
              </a:rPr>
              <a:t> </a:t>
            </a:r>
            <a:r>
              <a:rPr sz="3200" kern="0" spc="100" dirty="0">
                <a:solidFill>
                  <a:srgbClr val="FFFFFF"/>
                </a:solidFill>
                <a:latin typeface="Calibri"/>
                <a:cs typeface="Calibri"/>
              </a:rPr>
              <a:t>given </a:t>
            </a:r>
            <a:r>
              <a:rPr sz="3200" kern="0" spc="73" dirty="0">
                <a:solidFill>
                  <a:srgbClr val="FFFFFF"/>
                </a:solidFill>
                <a:latin typeface="Calibri"/>
                <a:cs typeface="Calibri"/>
              </a:rPr>
              <a:t>what</a:t>
            </a:r>
            <a:r>
              <a:rPr sz="3200" kern="0" spc="200" dirty="0">
                <a:solidFill>
                  <a:srgbClr val="FFFFFF"/>
                </a:solidFill>
                <a:latin typeface="Calibri"/>
                <a:cs typeface="Calibri"/>
              </a:rPr>
              <a:t> </a:t>
            </a:r>
            <a:r>
              <a:rPr sz="3200" kern="0" dirty="0">
                <a:solidFill>
                  <a:srgbClr val="FFFFFF"/>
                </a:solidFill>
                <a:latin typeface="Calibri"/>
                <a:cs typeface="Calibri"/>
              </a:rPr>
              <a:t>the</a:t>
            </a:r>
            <a:r>
              <a:rPr sz="3200" kern="0" spc="200" dirty="0">
                <a:solidFill>
                  <a:srgbClr val="FFFFFF"/>
                </a:solidFill>
                <a:latin typeface="Calibri"/>
                <a:cs typeface="Calibri"/>
              </a:rPr>
              <a:t> </a:t>
            </a:r>
            <a:r>
              <a:rPr sz="3200" kern="0" spc="113" dirty="0">
                <a:solidFill>
                  <a:srgbClr val="FFFFFF"/>
                </a:solidFill>
                <a:latin typeface="Calibri"/>
                <a:cs typeface="Calibri"/>
              </a:rPr>
              <a:t>correct</a:t>
            </a:r>
            <a:r>
              <a:rPr sz="3200" kern="0" spc="200" dirty="0">
                <a:solidFill>
                  <a:srgbClr val="FFFFFF"/>
                </a:solidFill>
                <a:latin typeface="Calibri"/>
                <a:cs typeface="Calibri"/>
              </a:rPr>
              <a:t> </a:t>
            </a:r>
            <a:r>
              <a:rPr sz="3200" kern="0" spc="140" dirty="0">
                <a:solidFill>
                  <a:srgbClr val="FFFFFF"/>
                </a:solidFill>
                <a:latin typeface="Calibri"/>
                <a:cs typeface="Calibri"/>
              </a:rPr>
              <a:t>decision</a:t>
            </a:r>
            <a:r>
              <a:rPr sz="3200" kern="0" spc="200" dirty="0">
                <a:solidFill>
                  <a:srgbClr val="FFFFFF"/>
                </a:solidFill>
                <a:latin typeface="Calibri"/>
                <a:cs typeface="Calibri"/>
              </a:rPr>
              <a:t> </a:t>
            </a:r>
            <a:r>
              <a:rPr sz="3200" kern="0" spc="133" dirty="0">
                <a:solidFill>
                  <a:srgbClr val="FFFFFF"/>
                </a:solidFill>
                <a:latin typeface="Calibri"/>
                <a:cs typeface="Calibri"/>
              </a:rPr>
              <a:t>should</a:t>
            </a:r>
            <a:r>
              <a:rPr sz="3200" kern="0" spc="200" dirty="0">
                <a:solidFill>
                  <a:srgbClr val="FFFFFF"/>
                </a:solidFill>
                <a:latin typeface="Calibri"/>
                <a:cs typeface="Calibri"/>
              </a:rPr>
              <a:t> </a:t>
            </a:r>
            <a:r>
              <a:rPr sz="3200" kern="0" spc="93" dirty="0">
                <a:solidFill>
                  <a:srgbClr val="FFFFFF"/>
                </a:solidFill>
                <a:latin typeface="Calibri"/>
                <a:cs typeface="Calibri"/>
              </a:rPr>
              <a:t>be.</a:t>
            </a:r>
            <a:endParaRPr sz="3200" kern="0">
              <a:solidFill>
                <a:sysClr val="windowText" lastClr="000000"/>
              </a:solidFill>
              <a:latin typeface="Calibri"/>
              <a:cs typeface="Calibri"/>
            </a:endParaRPr>
          </a:p>
        </p:txBody>
      </p:sp>
      <p:sp>
        <p:nvSpPr>
          <p:cNvPr id="8" name="object 8"/>
          <p:cNvSpPr txBox="1"/>
          <p:nvPr/>
        </p:nvSpPr>
        <p:spPr>
          <a:xfrm>
            <a:off x="210501" y="6454649"/>
            <a:ext cx="6867313" cy="242866"/>
          </a:xfrm>
          <a:prstGeom prst="rect">
            <a:avLst/>
          </a:prstGeom>
        </p:spPr>
        <p:txBody>
          <a:bodyPr vert="horz" wrap="square" lIns="0" tIns="16933" rIns="0" bIns="0" rtlCol="0">
            <a:spAutoFit/>
          </a:bodyPr>
          <a:lstStyle/>
          <a:p>
            <a:pPr marL="16933" defTabSz="1219170" fontAlgn="auto">
              <a:spcBef>
                <a:spcPts val="133"/>
              </a:spcBef>
              <a:spcAft>
                <a:spcPts val="0"/>
              </a:spcAft>
            </a:pPr>
            <a:r>
              <a:rPr sz="1467" kern="0" dirty="0">
                <a:solidFill>
                  <a:srgbClr val="FFFFFF"/>
                </a:solidFill>
                <a:latin typeface="Calibri"/>
                <a:cs typeface="Calibri"/>
              </a:rPr>
              <a:t>Hardt,</a:t>
            </a:r>
            <a:r>
              <a:rPr sz="1467" kern="0" spc="213" dirty="0">
                <a:solidFill>
                  <a:srgbClr val="FFFFFF"/>
                </a:solidFill>
                <a:latin typeface="Calibri"/>
                <a:cs typeface="Calibri"/>
              </a:rPr>
              <a:t> </a:t>
            </a:r>
            <a:r>
              <a:rPr sz="1467" kern="0" spc="67" dirty="0">
                <a:solidFill>
                  <a:srgbClr val="FFFFFF"/>
                </a:solidFill>
                <a:latin typeface="Calibri"/>
                <a:cs typeface="Calibri"/>
              </a:rPr>
              <a:t>Price,</a:t>
            </a:r>
            <a:r>
              <a:rPr sz="1467" kern="0" spc="220" dirty="0">
                <a:solidFill>
                  <a:srgbClr val="FFFFFF"/>
                </a:solidFill>
                <a:latin typeface="Calibri"/>
                <a:cs typeface="Calibri"/>
              </a:rPr>
              <a:t> </a:t>
            </a:r>
            <a:r>
              <a:rPr sz="1467" kern="0" spc="60" dirty="0">
                <a:solidFill>
                  <a:srgbClr val="FFFFFF"/>
                </a:solidFill>
                <a:latin typeface="Calibri"/>
                <a:cs typeface="Calibri"/>
              </a:rPr>
              <a:t>Srebro</a:t>
            </a:r>
            <a:r>
              <a:rPr sz="1467" i="1" kern="0" spc="60" dirty="0">
                <a:solidFill>
                  <a:srgbClr val="FFFFFF"/>
                </a:solidFill>
                <a:latin typeface="Calibri"/>
                <a:cs typeface="Calibri"/>
              </a:rPr>
              <a:t>.</a:t>
            </a:r>
            <a:r>
              <a:rPr sz="1467" i="1" kern="0" spc="213" dirty="0">
                <a:solidFill>
                  <a:srgbClr val="FFFFFF"/>
                </a:solidFill>
                <a:latin typeface="Calibri"/>
                <a:cs typeface="Calibri"/>
              </a:rPr>
              <a:t>  </a:t>
            </a:r>
            <a:r>
              <a:rPr sz="1467" u="sng" kern="0"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Equality</a:t>
            </a:r>
            <a:r>
              <a:rPr sz="1467" u="sng" kern="0" spc="220"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of</a:t>
            </a:r>
            <a:r>
              <a:rPr sz="1467" u="sng" kern="0" spc="220"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Opportunity</a:t>
            </a:r>
            <a:r>
              <a:rPr sz="1467" u="sng" kern="0" spc="213"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in</a:t>
            </a:r>
            <a:r>
              <a:rPr sz="1467" u="sng" kern="0" spc="220"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 </a:t>
            </a:r>
            <a:r>
              <a:rPr sz="1467" u="sng" kern="0" spc="73"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Supervised</a:t>
            </a:r>
            <a:r>
              <a:rPr sz="1467" u="sng" kern="0" spc="220"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Learning</a:t>
            </a:r>
            <a:r>
              <a:rPr sz="1467" i="1" u="sng" kern="0" dirty="0">
                <a:solidFill>
                  <a:srgbClr val="0000FF"/>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a:t>
            </a:r>
            <a:r>
              <a:rPr sz="1467" i="1" kern="0" spc="213" dirty="0">
                <a:solidFill>
                  <a:srgbClr val="64FFDA"/>
                </a:solidFill>
                <a:latin typeface="Calibri"/>
                <a:cs typeface="Calibri"/>
              </a:rPr>
              <a:t>  </a:t>
            </a:r>
            <a:r>
              <a:rPr sz="1467" i="1" kern="0" spc="113" dirty="0">
                <a:solidFill>
                  <a:srgbClr val="FFFFFF"/>
                </a:solidFill>
                <a:latin typeface="Calibri"/>
                <a:cs typeface="Calibri"/>
              </a:rPr>
              <a:t>NIPS,</a:t>
            </a:r>
            <a:r>
              <a:rPr sz="1467" i="1" kern="0" spc="227" dirty="0">
                <a:solidFill>
                  <a:srgbClr val="FFFFFF"/>
                </a:solidFill>
                <a:latin typeface="Calibri"/>
                <a:cs typeface="Calibri"/>
              </a:rPr>
              <a:t> </a:t>
            </a:r>
            <a:r>
              <a:rPr sz="1467" i="1" kern="0" spc="-13" dirty="0">
                <a:solidFill>
                  <a:srgbClr val="FFFFFF"/>
                </a:solidFill>
                <a:latin typeface="Calibri"/>
                <a:cs typeface="Calibri"/>
              </a:rPr>
              <a:t>2016.</a:t>
            </a:r>
            <a:endParaRPr sz="1467" kern="0" dirty="0">
              <a:solidFill>
                <a:sysClr val="windowText" lastClr="000000"/>
              </a:solidFill>
              <a:latin typeface="Calibri"/>
              <a:cs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40056" y="3086947"/>
            <a:ext cx="9103360" cy="632651"/>
          </a:xfrm>
          <a:prstGeom prst="rect">
            <a:avLst/>
          </a:prstGeom>
        </p:spPr>
        <p:txBody>
          <a:bodyPr vert="horz" wrap="square" lIns="0" tIns="16933" rIns="0" bIns="0" rtlCol="0">
            <a:spAutoFit/>
          </a:bodyPr>
          <a:lstStyle/>
          <a:p>
            <a:pPr marL="16933">
              <a:spcBef>
                <a:spcPts val="133"/>
              </a:spcBef>
              <a:tabLst>
                <a:tab pos="3193547" algn="l"/>
              </a:tabLst>
            </a:pPr>
            <a:r>
              <a:rPr sz="4000" b="1" spc="493" dirty="0">
                <a:solidFill>
                  <a:srgbClr val="FFFFFF"/>
                </a:solidFill>
              </a:rPr>
              <a:t>Case</a:t>
            </a:r>
            <a:r>
              <a:rPr sz="4000" b="1" spc="207" dirty="0">
                <a:solidFill>
                  <a:srgbClr val="FFFFFF"/>
                </a:solidFill>
              </a:rPr>
              <a:t> </a:t>
            </a:r>
            <a:r>
              <a:rPr sz="4000" b="1" spc="213" dirty="0">
                <a:solidFill>
                  <a:srgbClr val="FFFFFF"/>
                </a:solidFill>
              </a:rPr>
              <a:t>Study:</a:t>
            </a:r>
            <a:r>
              <a:rPr sz="4000" b="1" dirty="0">
                <a:solidFill>
                  <a:srgbClr val="FFFFFF"/>
                </a:solidFill>
              </a:rPr>
              <a:t>	</a:t>
            </a:r>
            <a:r>
              <a:rPr sz="4000" b="1" spc="267" dirty="0">
                <a:solidFill>
                  <a:srgbClr val="FFFFFF"/>
                </a:solidFill>
              </a:rPr>
              <a:t>Conversation</a:t>
            </a:r>
            <a:r>
              <a:rPr sz="4000" b="1" spc="227" dirty="0">
                <a:solidFill>
                  <a:srgbClr val="FFFFFF"/>
                </a:solidFill>
              </a:rPr>
              <a:t> </a:t>
            </a:r>
            <a:r>
              <a:rPr sz="4000" b="1" spc="207" dirty="0">
                <a:solidFill>
                  <a:srgbClr val="FFFFFF"/>
                </a:solidFill>
              </a:rPr>
              <a:t>AI</a:t>
            </a:r>
            <a:r>
              <a:rPr sz="4000" b="1" spc="227" dirty="0">
                <a:solidFill>
                  <a:srgbClr val="FFFFFF"/>
                </a:solidFill>
              </a:rPr>
              <a:t> </a:t>
            </a:r>
            <a:r>
              <a:rPr sz="4000" b="1" spc="220" dirty="0">
                <a:solidFill>
                  <a:srgbClr val="FFFFFF"/>
                </a:solidFill>
              </a:rPr>
              <a:t>Toxicity</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04121" y="1179769"/>
            <a:ext cx="7579360" cy="1163438"/>
          </a:xfrm>
          <a:prstGeom prst="rect">
            <a:avLst/>
          </a:prstGeom>
        </p:spPr>
        <p:txBody>
          <a:bodyPr vert="horz" wrap="square" lIns="0" tIns="14393" rIns="0" bIns="0" rtlCol="0">
            <a:spAutoFit/>
          </a:bodyPr>
          <a:lstStyle/>
          <a:p>
            <a:pPr marL="1889713" marR="6773" indent="-1873626">
              <a:lnSpc>
                <a:spcPct val="100400"/>
              </a:lnSpc>
              <a:spcBef>
                <a:spcPts val="113"/>
              </a:spcBef>
            </a:pPr>
            <a:r>
              <a:rPr spc="-193" dirty="0">
                <a:solidFill>
                  <a:srgbClr val="3D85C6"/>
                </a:solidFill>
              </a:rPr>
              <a:t>Measuring</a:t>
            </a:r>
            <a:r>
              <a:rPr spc="47" dirty="0">
                <a:solidFill>
                  <a:srgbClr val="3D85C6"/>
                </a:solidFill>
              </a:rPr>
              <a:t> </a:t>
            </a:r>
            <a:r>
              <a:rPr spc="-213" dirty="0">
                <a:solidFill>
                  <a:srgbClr val="3D85C6"/>
                </a:solidFill>
              </a:rPr>
              <a:t>and</a:t>
            </a:r>
            <a:r>
              <a:rPr spc="53" dirty="0">
                <a:solidFill>
                  <a:srgbClr val="3D85C6"/>
                </a:solidFill>
              </a:rPr>
              <a:t> </a:t>
            </a:r>
            <a:r>
              <a:rPr spc="-147" dirty="0">
                <a:solidFill>
                  <a:srgbClr val="3D85C6"/>
                </a:solidFill>
              </a:rPr>
              <a:t>Mitigating</a:t>
            </a:r>
            <a:r>
              <a:rPr spc="53" dirty="0">
                <a:solidFill>
                  <a:srgbClr val="3D85C6"/>
                </a:solidFill>
              </a:rPr>
              <a:t> </a:t>
            </a:r>
            <a:r>
              <a:rPr spc="-233" dirty="0">
                <a:solidFill>
                  <a:srgbClr val="3D85C6"/>
                </a:solidFill>
              </a:rPr>
              <a:t>Unintended</a:t>
            </a:r>
            <a:r>
              <a:rPr spc="53" dirty="0">
                <a:solidFill>
                  <a:srgbClr val="3D85C6"/>
                </a:solidFill>
              </a:rPr>
              <a:t> </a:t>
            </a:r>
            <a:r>
              <a:rPr spc="-27" dirty="0">
                <a:solidFill>
                  <a:srgbClr val="3D85C6"/>
                </a:solidFill>
              </a:rPr>
              <a:t>Bias </a:t>
            </a:r>
            <a:r>
              <a:rPr spc="-107" dirty="0">
                <a:solidFill>
                  <a:srgbClr val="3D85C6"/>
                </a:solidFill>
              </a:rPr>
              <a:t>in </a:t>
            </a:r>
            <a:r>
              <a:rPr spc="-67" dirty="0">
                <a:solidFill>
                  <a:srgbClr val="3D85C6"/>
                </a:solidFill>
              </a:rPr>
              <a:t>Text</a:t>
            </a:r>
            <a:r>
              <a:rPr spc="-107" dirty="0">
                <a:solidFill>
                  <a:srgbClr val="3D85C6"/>
                </a:solidFill>
              </a:rPr>
              <a:t> </a:t>
            </a:r>
            <a:r>
              <a:rPr spc="-13" dirty="0">
                <a:solidFill>
                  <a:srgbClr val="3D85C6"/>
                </a:solidFill>
              </a:rPr>
              <a:t>Classification</a:t>
            </a:r>
          </a:p>
        </p:txBody>
      </p:sp>
      <p:pic>
        <p:nvPicPr>
          <p:cNvPr id="3" name="object 3"/>
          <p:cNvPicPr/>
          <p:nvPr/>
        </p:nvPicPr>
        <p:blipFill>
          <a:blip r:embed="rId2" cstate="print"/>
          <a:stretch>
            <a:fillRect/>
          </a:stretch>
        </p:blipFill>
        <p:spPr>
          <a:xfrm>
            <a:off x="4826001" y="3627221"/>
            <a:ext cx="2539999" cy="2539999"/>
          </a:xfrm>
          <a:prstGeom prst="rect">
            <a:avLst/>
          </a:prstGeom>
        </p:spPr>
      </p:pic>
      <p:sp>
        <p:nvSpPr>
          <p:cNvPr id="4" name="object 4"/>
          <p:cNvSpPr txBox="1"/>
          <p:nvPr/>
        </p:nvSpPr>
        <p:spPr>
          <a:xfrm>
            <a:off x="582555" y="2656653"/>
            <a:ext cx="1439333" cy="483573"/>
          </a:xfrm>
          <a:prstGeom prst="rect">
            <a:avLst/>
          </a:prstGeom>
        </p:spPr>
        <p:txBody>
          <a:bodyPr vert="horz" wrap="square" lIns="0" tIns="16933" rIns="0" bIns="0" rtlCol="0">
            <a:spAutoFit/>
          </a:bodyPr>
          <a:lstStyle/>
          <a:p>
            <a:pPr algn="ctr" defTabSz="1219170" fontAlgn="auto">
              <a:lnSpc>
                <a:spcPts val="1913"/>
              </a:lnSpc>
              <a:spcBef>
                <a:spcPts val="133"/>
              </a:spcBef>
              <a:spcAft>
                <a:spcPts val="0"/>
              </a:spcAft>
            </a:pPr>
            <a:r>
              <a:rPr sz="1600" kern="0" dirty="0">
                <a:solidFill>
                  <a:srgbClr val="3D85C6"/>
                </a:solidFill>
                <a:latin typeface="Calibri"/>
                <a:cs typeface="Calibri"/>
              </a:rPr>
              <a:t>Lucas</a:t>
            </a:r>
            <a:r>
              <a:rPr sz="1600" kern="0" spc="-27" dirty="0">
                <a:solidFill>
                  <a:srgbClr val="3D85C6"/>
                </a:solidFill>
                <a:latin typeface="Calibri"/>
                <a:cs typeface="Calibri"/>
              </a:rPr>
              <a:t> </a:t>
            </a:r>
            <a:r>
              <a:rPr sz="1600" kern="0" spc="-13" dirty="0">
                <a:solidFill>
                  <a:srgbClr val="3D85C6"/>
                </a:solidFill>
                <a:latin typeface="Calibri"/>
                <a:cs typeface="Calibri"/>
              </a:rPr>
              <a:t>Dixon</a:t>
            </a:r>
            <a:endParaRPr sz="1600" kern="0">
              <a:solidFill>
                <a:sysClr val="windowText" lastClr="000000"/>
              </a:solidFill>
              <a:latin typeface="Calibri"/>
              <a:cs typeface="Calibri"/>
            </a:endParaRPr>
          </a:p>
          <a:p>
            <a:pPr algn="ctr" defTabSz="1219170" fontAlgn="auto">
              <a:lnSpc>
                <a:spcPts val="1753"/>
              </a:lnSpc>
              <a:spcBef>
                <a:spcPts val="0"/>
              </a:spcBef>
              <a:spcAft>
                <a:spcPts val="0"/>
              </a:spcAft>
            </a:pPr>
            <a:r>
              <a:rPr sz="1467" kern="0" spc="-47" dirty="0">
                <a:solidFill>
                  <a:srgbClr val="3D85C6"/>
                </a:solidFill>
                <a:latin typeface="Calibri"/>
                <a:cs typeface="Calibri"/>
                <a:hlinkClick r:id="rId3"/>
              </a:rPr>
              <a:t>ldixon@google.com</a:t>
            </a:r>
            <a:endParaRPr sz="1467" kern="0">
              <a:solidFill>
                <a:sysClr val="windowText" lastClr="000000"/>
              </a:solidFill>
              <a:latin typeface="Calibri"/>
              <a:cs typeface="Calibri"/>
            </a:endParaRPr>
          </a:p>
        </p:txBody>
      </p:sp>
      <p:sp>
        <p:nvSpPr>
          <p:cNvPr id="5" name="object 5"/>
          <p:cNvSpPr txBox="1"/>
          <p:nvPr/>
        </p:nvSpPr>
        <p:spPr>
          <a:xfrm>
            <a:off x="2922694" y="2656653"/>
            <a:ext cx="1553633" cy="483573"/>
          </a:xfrm>
          <a:prstGeom prst="rect">
            <a:avLst/>
          </a:prstGeom>
        </p:spPr>
        <p:txBody>
          <a:bodyPr vert="horz" wrap="square" lIns="0" tIns="16933" rIns="0" bIns="0" rtlCol="0">
            <a:spAutoFit/>
          </a:bodyPr>
          <a:lstStyle/>
          <a:p>
            <a:pPr algn="ctr" defTabSz="1219170" fontAlgn="auto">
              <a:lnSpc>
                <a:spcPts val="1913"/>
              </a:lnSpc>
              <a:spcBef>
                <a:spcPts val="133"/>
              </a:spcBef>
              <a:spcAft>
                <a:spcPts val="0"/>
              </a:spcAft>
            </a:pPr>
            <a:r>
              <a:rPr sz="1600" kern="0" spc="-33" dirty="0">
                <a:solidFill>
                  <a:srgbClr val="3D85C6"/>
                </a:solidFill>
                <a:latin typeface="Calibri"/>
                <a:cs typeface="Calibri"/>
              </a:rPr>
              <a:t>John</a:t>
            </a:r>
            <a:r>
              <a:rPr sz="1600" kern="0" spc="-40" dirty="0">
                <a:solidFill>
                  <a:srgbClr val="3D85C6"/>
                </a:solidFill>
                <a:latin typeface="Calibri"/>
                <a:cs typeface="Calibri"/>
              </a:rPr>
              <a:t> </a:t>
            </a:r>
            <a:r>
              <a:rPr sz="1600" kern="0" spc="-33" dirty="0">
                <a:solidFill>
                  <a:srgbClr val="3D85C6"/>
                </a:solidFill>
                <a:latin typeface="Calibri"/>
                <a:cs typeface="Calibri"/>
              </a:rPr>
              <a:t>Li</a:t>
            </a:r>
            <a:endParaRPr sz="1600" kern="0">
              <a:solidFill>
                <a:sysClr val="windowText" lastClr="000000"/>
              </a:solidFill>
              <a:latin typeface="Calibri"/>
              <a:cs typeface="Calibri"/>
            </a:endParaRPr>
          </a:p>
          <a:p>
            <a:pPr algn="ctr" defTabSz="1219170" fontAlgn="auto">
              <a:lnSpc>
                <a:spcPts val="1753"/>
              </a:lnSpc>
              <a:spcBef>
                <a:spcPts val="0"/>
              </a:spcBef>
              <a:spcAft>
                <a:spcPts val="0"/>
              </a:spcAft>
            </a:pPr>
            <a:r>
              <a:rPr sz="1467" kern="0" spc="-33" dirty="0">
                <a:solidFill>
                  <a:srgbClr val="3D85C6"/>
                </a:solidFill>
                <a:latin typeface="Calibri"/>
                <a:cs typeface="Calibri"/>
                <a:hlinkClick r:id="rId4"/>
              </a:rPr>
              <a:t>jetpack@google.com</a:t>
            </a:r>
            <a:endParaRPr sz="1467" kern="0">
              <a:solidFill>
                <a:sysClr val="windowText" lastClr="000000"/>
              </a:solidFill>
              <a:latin typeface="Calibri"/>
              <a:cs typeface="Calibri"/>
            </a:endParaRPr>
          </a:p>
        </p:txBody>
      </p:sp>
      <p:sp>
        <p:nvSpPr>
          <p:cNvPr id="6" name="object 6"/>
          <p:cNvSpPr txBox="1"/>
          <p:nvPr/>
        </p:nvSpPr>
        <p:spPr>
          <a:xfrm>
            <a:off x="5367124" y="2656653"/>
            <a:ext cx="1457960" cy="483573"/>
          </a:xfrm>
          <a:prstGeom prst="rect">
            <a:avLst/>
          </a:prstGeom>
        </p:spPr>
        <p:txBody>
          <a:bodyPr vert="horz" wrap="square" lIns="0" tIns="16933" rIns="0" bIns="0" rtlCol="0">
            <a:spAutoFit/>
          </a:bodyPr>
          <a:lstStyle/>
          <a:p>
            <a:pPr marL="79585" defTabSz="1219170" fontAlgn="auto">
              <a:lnSpc>
                <a:spcPts val="1913"/>
              </a:lnSpc>
              <a:spcBef>
                <a:spcPts val="133"/>
              </a:spcBef>
              <a:spcAft>
                <a:spcPts val="0"/>
              </a:spcAft>
            </a:pPr>
            <a:r>
              <a:rPr sz="1600" kern="0" spc="-27" dirty="0">
                <a:solidFill>
                  <a:srgbClr val="3D85C6"/>
                </a:solidFill>
                <a:latin typeface="Calibri"/>
                <a:cs typeface="Calibri"/>
              </a:rPr>
              <a:t>Jeffrey</a:t>
            </a:r>
            <a:r>
              <a:rPr sz="1600" kern="0" spc="-33" dirty="0">
                <a:solidFill>
                  <a:srgbClr val="3D85C6"/>
                </a:solidFill>
                <a:latin typeface="Calibri"/>
                <a:cs typeface="Calibri"/>
              </a:rPr>
              <a:t> </a:t>
            </a:r>
            <a:r>
              <a:rPr sz="1600" kern="0" spc="-13" dirty="0">
                <a:solidFill>
                  <a:srgbClr val="3D85C6"/>
                </a:solidFill>
                <a:latin typeface="Calibri"/>
                <a:cs typeface="Calibri"/>
              </a:rPr>
              <a:t>Sorensen</a:t>
            </a:r>
            <a:endParaRPr sz="1600" kern="0">
              <a:solidFill>
                <a:sysClr val="windowText" lastClr="000000"/>
              </a:solidFill>
              <a:latin typeface="Calibri"/>
              <a:cs typeface="Calibri"/>
            </a:endParaRPr>
          </a:p>
          <a:p>
            <a:pPr marL="16933" defTabSz="1219170" fontAlgn="auto">
              <a:lnSpc>
                <a:spcPts val="1753"/>
              </a:lnSpc>
              <a:spcBef>
                <a:spcPts val="0"/>
              </a:spcBef>
              <a:spcAft>
                <a:spcPts val="0"/>
              </a:spcAft>
            </a:pPr>
            <a:r>
              <a:rPr sz="1467" kern="0" spc="-47" dirty="0">
                <a:solidFill>
                  <a:srgbClr val="3D85C6"/>
                </a:solidFill>
                <a:latin typeface="Calibri"/>
                <a:cs typeface="Calibri"/>
                <a:hlinkClick r:id="rId5"/>
              </a:rPr>
              <a:t>sorenj@google.com</a:t>
            </a:r>
            <a:endParaRPr sz="1467" kern="0">
              <a:solidFill>
                <a:sysClr val="windowText" lastClr="000000"/>
              </a:solidFill>
              <a:latin typeface="Calibri"/>
              <a:cs typeface="Calibri"/>
            </a:endParaRPr>
          </a:p>
        </p:txBody>
      </p:sp>
      <p:sp>
        <p:nvSpPr>
          <p:cNvPr id="7" name="object 7"/>
          <p:cNvSpPr txBox="1"/>
          <p:nvPr/>
        </p:nvSpPr>
        <p:spPr>
          <a:xfrm>
            <a:off x="7759023" y="2656653"/>
            <a:ext cx="1468967" cy="483573"/>
          </a:xfrm>
          <a:prstGeom prst="rect">
            <a:avLst/>
          </a:prstGeom>
        </p:spPr>
        <p:txBody>
          <a:bodyPr vert="horz" wrap="square" lIns="0" tIns="16933" rIns="0" bIns="0" rtlCol="0">
            <a:spAutoFit/>
          </a:bodyPr>
          <a:lstStyle/>
          <a:p>
            <a:pPr algn="ctr" defTabSz="1219170" fontAlgn="auto">
              <a:lnSpc>
                <a:spcPts val="1913"/>
              </a:lnSpc>
              <a:spcBef>
                <a:spcPts val="133"/>
              </a:spcBef>
              <a:spcAft>
                <a:spcPts val="0"/>
              </a:spcAft>
            </a:pPr>
            <a:r>
              <a:rPr sz="1600" kern="0" spc="-107" dirty="0">
                <a:solidFill>
                  <a:srgbClr val="3D85C6"/>
                </a:solidFill>
                <a:latin typeface="Calibri"/>
                <a:cs typeface="Calibri"/>
              </a:rPr>
              <a:t>Nithum</a:t>
            </a:r>
            <a:r>
              <a:rPr sz="1600" kern="0" spc="67" dirty="0">
                <a:solidFill>
                  <a:srgbClr val="3D85C6"/>
                </a:solidFill>
                <a:latin typeface="Calibri"/>
                <a:cs typeface="Calibri"/>
              </a:rPr>
              <a:t> </a:t>
            </a:r>
            <a:r>
              <a:rPr sz="1600" kern="0" spc="-13" dirty="0">
                <a:solidFill>
                  <a:srgbClr val="3D85C6"/>
                </a:solidFill>
                <a:latin typeface="Calibri"/>
                <a:cs typeface="Calibri"/>
              </a:rPr>
              <a:t>Thain</a:t>
            </a:r>
            <a:endParaRPr sz="1600" kern="0">
              <a:solidFill>
                <a:sysClr val="windowText" lastClr="000000"/>
              </a:solidFill>
              <a:latin typeface="Calibri"/>
              <a:cs typeface="Calibri"/>
            </a:endParaRPr>
          </a:p>
          <a:p>
            <a:pPr algn="ctr" defTabSz="1219170" fontAlgn="auto">
              <a:lnSpc>
                <a:spcPts val="1753"/>
              </a:lnSpc>
              <a:spcBef>
                <a:spcPts val="0"/>
              </a:spcBef>
              <a:spcAft>
                <a:spcPts val="0"/>
              </a:spcAft>
            </a:pPr>
            <a:r>
              <a:rPr sz="1467" kern="0" spc="-47" dirty="0">
                <a:solidFill>
                  <a:srgbClr val="3D85C6"/>
                </a:solidFill>
                <a:latin typeface="Calibri"/>
                <a:cs typeface="Calibri"/>
                <a:hlinkClick r:id="rId6"/>
              </a:rPr>
              <a:t>nthain@google.com</a:t>
            </a:r>
            <a:endParaRPr sz="1467" kern="0">
              <a:solidFill>
                <a:sysClr val="windowText" lastClr="000000"/>
              </a:solidFill>
              <a:latin typeface="Calibri"/>
              <a:cs typeface="Calibri"/>
            </a:endParaRPr>
          </a:p>
        </p:txBody>
      </p:sp>
      <p:sp>
        <p:nvSpPr>
          <p:cNvPr id="8" name="object 8"/>
          <p:cNvSpPr txBox="1"/>
          <p:nvPr/>
        </p:nvSpPr>
        <p:spPr>
          <a:xfrm>
            <a:off x="9851543" y="2656653"/>
            <a:ext cx="2077720" cy="483573"/>
          </a:xfrm>
          <a:prstGeom prst="rect">
            <a:avLst/>
          </a:prstGeom>
        </p:spPr>
        <p:txBody>
          <a:bodyPr vert="horz" wrap="square" lIns="0" tIns="16933" rIns="0" bIns="0" rtlCol="0">
            <a:spAutoFit/>
          </a:bodyPr>
          <a:lstStyle/>
          <a:p>
            <a:pPr algn="ctr" defTabSz="1219170" fontAlgn="auto">
              <a:lnSpc>
                <a:spcPts val="1913"/>
              </a:lnSpc>
              <a:spcBef>
                <a:spcPts val="133"/>
              </a:spcBef>
              <a:spcAft>
                <a:spcPts val="0"/>
              </a:spcAft>
            </a:pPr>
            <a:r>
              <a:rPr sz="1600" kern="0" spc="-33" dirty="0">
                <a:solidFill>
                  <a:srgbClr val="3D85C6"/>
                </a:solidFill>
                <a:latin typeface="Calibri"/>
                <a:cs typeface="Calibri"/>
              </a:rPr>
              <a:t>Lucy</a:t>
            </a:r>
            <a:r>
              <a:rPr sz="1600" kern="0" spc="-47" dirty="0">
                <a:solidFill>
                  <a:srgbClr val="3D85C6"/>
                </a:solidFill>
                <a:latin typeface="Calibri"/>
                <a:cs typeface="Calibri"/>
              </a:rPr>
              <a:t> </a:t>
            </a:r>
            <a:r>
              <a:rPr sz="1600" kern="0" spc="-13" dirty="0">
                <a:solidFill>
                  <a:srgbClr val="3D85C6"/>
                </a:solidFill>
                <a:latin typeface="Calibri"/>
                <a:cs typeface="Calibri"/>
              </a:rPr>
              <a:t>Vasserman</a:t>
            </a:r>
            <a:endParaRPr sz="1600" kern="0">
              <a:solidFill>
                <a:sysClr val="windowText" lastClr="000000"/>
              </a:solidFill>
              <a:latin typeface="Calibri"/>
              <a:cs typeface="Calibri"/>
            </a:endParaRPr>
          </a:p>
          <a:p>
            <a:pPr algn="ctr" defTabSz="1219170" fontAlgn="auto">
              <a:lnSpc>
                <a:spcPts val="1753"/>
              </a:lnSpc>
              <a:spcBef>
                <a:spcPts val="0"/>
              </a:spcBef>
              <a:spcAft>
                <a:spcPts val="0"/>
              </a:spcAft>
            </a:pPr>
            <a:r>
              <a:rPr sz="1467" kern="0" spc="-40" dirty="0">
                <a:solidFill>
                  <a:srgbClr val="3D85C6"/>
                </a:solidFill>
                <a:latin typeface="Calibri"/>
                <a:cs typeface="Calibri"/>
                <a:hlinkClick r:id="rId7"/>
              </a:rPr>
              <a:t>lucyvasserman@google.com</a:t>
            </a:r>
            <a:endParaRPr sz="1467" kern="0">
              <a:solidFill>
                <a:sysClr val="windowText" lastClr="000000"/>
              </a:solidFill>
              <a:latin typeface="Calibri"/>
              <a:cs typeface="Calibri"/>
            </a:endParaRPr>
          </a:p>
        </p:txBody>
      </p:sp>
      <p:sp>
        <p:nvSpPr>
          <p:cNvPr id="9" name="object 9"/>
          <p:cNvSpPr txBox="1"/>
          <p:nvPr/>
        </p:nvSpPr>
        <p:spPr>
          <a:xfrm>
            <a:off x="5018694" y="6283685"/>
            <a:ext cx="249512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33" dirty="0">
                <a:solidFill>
                  <a:srgbClr val="3367D6"/>
                </a:solidFill>
                <a:latin typeface="Calibri"/>
                <a:cs typeface="Calibri"/>
              </a:rPr>
              <a:t>AIES,</a:t>
            </a:r>
            <a:r>
              <a:rPr sz="1867" kern="0" spc="-7" dirty="0">
                <a:solidFill>
                  <a:srgbClr val="3367D6"/>
                </a:solidFill>
                <a:latin typeface="Calibri"/>
                <a:cs typeface="Calibri"/>
              </a:rPr>
              <a:t> </a:t>
            </a:r>
            <a:r>
              <a:rPr sz="1867" kern="0" dirty="0">
                <a:solidFill>
                  <a:srgbClr val="3367D6"/>
                </a:solidFill>
                <a:latin typeface="Calibri"/>
                <a:cs typeface="Calibri"/>
              </a:rPr>
              <a:t>2018</a:t>
            </a:r>
            <a:r>
              <a:rPr sz="1867" kern="0" spc="-7" dirty="0">
                <a:solidFill>
                  <a:srgbClr val="3367D6"/>
                </a:solidFill>
                <a:latin typeface="Calibri"/>
                <a:cs typeface="Calibri"/>
              </a:rPr>
              <a:t> </a:t>
            </a:r>
            <a:r>
              <a:rPr sz="1867" kern="0" spc="-120" dirty="0">
                <a:solidFill>
                  <a:srgbClr val="3367D6"/>
                </a:solidFill>
                <a:latin typeface="Calibri"/>
                <a:cs typeface="Calibri"/>
              </a:rPr>
              <a:t>and</a:t>
            </a:r>
            <a:r>
              <a:rPr sz="1867" kern="0" dirty="0">
                <a:solidFill>
                  <a:srgbClr val="3367D6"/>
                </a:solidFill>
                <a:latin typeface="Calibri"/>
                <a:cs typeface="Calibri"/>
              </a:rPr>
              <a:t> </a:t>
            </a:r>
            <a:r>
              <a:rPr sz="1867" kern="0" spc="-80" dirty="0">
                <a:solidFill>
                  <a:srgbClr val="3367D6"/>
                </a:solidFill>
                <a:latin typeface="Calibri"/>
                <a:cs typeface="Calibri"/>
              </a:rPr>
              <a:t>FAT*,</a:t>
            </a:r>
            <a:r>
              <a:rPr sz="1867" kern="0" dirty="0">
                <a:solidFill>
                  <a:srgbClr val="3367D6"/>
                </a:solidFill>
                <a:latin typeface="Calibri"/>
                <a:cs typeface="Calibri"/>
              </a:rPr>
              <a:t> </a:t>
            </a:r>
            <a:r>
              <a:rPr sz="1867" kern="0" spc="-27" dirty="0">
                <a:solidFill>
                  <a:srgbClr val="3367D6"/>
                </a:solidFill>
                <a:latin typeface="Calibri"/>
                <a:cs typeface="Calibri"/>
              </a:rPr>
              <a:t>2019</a:t>
            </a:r>
            <a:endParaRPr sz="1867" kern="0">
              <a:solidFill>
                <a:sysClr val="windowText" lastClr="000000"/>
              </a:solidFill>
              <a:latin typeface="Calibri"/>
              <a:cs typeface="Calibri"/>
            </a:endParaRPr>
          </a:p>
        </p:txBody>
      </p:sp>
      <p:sp>
        <p:nvSpPr>
          <p:cNvPr id="10" name="TextBox 9">
            <a:extLst>
              <a:ext uri="{FF2B5EF4-FFF2-40B4-BE49-F238E27FC236}">
                <a16:creationId xmlns:a16="http://schemas.microsoft.com/office/drawing/2014/main" id="{844367AF-E37E-F594-CDC0-218CC4F74B4F}"/>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8">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p:nvPr/>
        </p:nvSpPr>
        <p:spPr>
          <a:xfrm>
            <a:off x="6111201" y="0"/>
            <a:ext cx="6081607" cy="6858000"/>
          </a:xfrm>
          <a:custGeom>
            <a:avLst/>
            <a:gdLst/>
            <a:ahLst/>
            <a:cxnLst/>
            <a:rect l="l" t="t" r="r" b="b"/>
            <a:pathLst>
              <a:path w="4561205" h="5143500">
                <a:moveTo>
                  <a:pt x="0" y="5143499"/>
                </a:moveTo>
                <a:lnTo>
                  <a:pt x="4560599" y="5143499"/>
                </a:lnTo>
                <a:lnTo>
                  <a:pt x="4560599" y="0"/>
                </a:lnTo>
                <a:lnTo>
                  <a:pt x="0" y="0"/>
                </a:lnTo>
                <a:lnTo>
                  <a:pt x="0" y="5143499"/>
                </a:lnTo>
                <a:close/>
              </a:path>
            </a:pathLst>
          </a:custGeom>
          <a:solidFill>
            <a:srgbClr val="F3F3F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txBox="1"/>
          <p:nvPr/>
        </p:nvSpPr>
        <p:spPr>
          <a:xfrm>
            <a:off x="7573967" y="2272629"/>
            <a:ext cx="4057227" cy="1694652"/>
          </a:xfrm>
          <a:prstGeom prst="rect">
            <a:avLst/>
          </a:prstGeom>
        </p:spPr>
        <p:txBody>
          <a:bodyPr vert="horz" wrap="square" lIns="0" tIns="94827" rIns="0" bIns="0" rtlCol="0">
            <a:spAutoFit/>
          </a:bodyPr>
          <a:lstStyle/>
          <a:p>
            <a:pPr marL="16933" defTabSz="1219170" fontAlgn="auto">
              <a:spcBef>
                <a:spcPts val="747"/>
              </a:spcBef>
              <a:spcAft>
                <a:spcPts val="0"/>
              </a:spcAft>
            </a:pPr>
            <a:r>
              <a:rPr sz="2400" b="1" kern="0" dirty="0">
                <a:solidFill>
                  <a:srgbClr val="595959"/>
                </a:solidFill>
                <a:latin typeface="Courier New"/>
                <a:cs typeface="Courier New"/>
              </a:rPr>
              <a:t>Research</a:t>
            </a:r>
            <a:r>
              <a:rPr sz="2400" b="1" kern="0" spc="-53" dirty="0">
                <a:solidFill>
                  <a:srgbClr val="595959"/>
                </a:solidFill>
                <a:latin typeface="Courier New"/>
                <a:cs typeface="Courier New"/>
              </a:rPr>
              <a:t> </a:t>
            </a:r>
            <a:r>
              <a:rPr sz="2400" b="1" kern="0" spc="-13" dirty="0">
                <a:solidFill>
                  <a:srgbClr val="595959"/>
                </a:solidFill>
                <a:latin typeface="Courier New"/>
                <a:cs typeface="Courier New"/>
              </a:rPr>
              <a:t>Collaboration</a:t>
            </a:r>
            <a:endParaRPr sz="2400" kern="0">
              <a:solidFill>
                <a:sysClr val="windowText" lastClr="000000"/>
              </a:solidFill>
              <a:latin typeface="Courier New"/>
              <a:cs typeface="Courier New"/>
            </a:endParaRPr>
          </a:p>
          <a:p>
            <a:pPr marL="16933" marR="596038" defTabSz="1219170" fontAlgn="auto">
              <a:lnSpc>
                <a:spcPct val="115399"/>
              </a:lnSpc>
              <a:spcBef>
                <a:spcPts val="127"/>
              </a:spcBef>
              <a:spcAft>
                <a:spcPts val="0"/>
              </a:spcAft>
            </a:pPr>
            <a:r>
              <a:rPr sz="1733" kern="0" dirty="0">
                <a:solidFill>
                  <a:srgbClr val="595959"/>
                </a:solidFill>
                <a:latin typeface="Courier New"/>
                <a:cs typeface="Courier New"/>
              </a:rPr>
              <a:t>Jigsaw,</a:t>
            </a:r>
            <a:r>
              <a:rPr sz="1733" kern="0" spc="-40" dirty="0">
                <a:solidFill>
                  <a:srgbClr val="595959"/>
                </a:solidFill>
                <a:latin typeface="Courier New"/>
                <a:cs typeface="Courier New"/>
              </a:rPr>
              <a:t> </a:t>
            </a:r>
            <a:r>
              <a:rPr sz="1733" kern="0" dirty="0">
                <a:solidFill>
                  <a:srgbClr val="595959"/>
                </a:solidFill>
                <a:latin typeface="Courier New"/>
                <a:cs typeface="Courier New"/>
              </a:rPr>
              <a:t>CAT,</a:t>
            </a:r>
            <a:r>
              <a:rPr sz="1733" kern="0" spc="-33" dirty="0">
                <a:solidFill>
                  <a:srgbClr val="595959"/>
                </a:solidFill>
                <a:latin typeface="Courier New"/>
                <a:cs typeface="Courier New"/>
              </a:rPr>
              <a:t> </a:t>
            </a:r>
            <a:r>
              <a:rPr sz="1733" kern="0" spc="-13" dirty="0">
                <a:solidFill>
                  <a:srgbClr val="595959"/>
                </a:solidFill>
                <a:latin typeface="Courier New"/>
                <a:cs typeface="Courier New"/>
              </a:rPr>
              <a:t>several Google-</a:t>
            </a:r>
            <a:r>
              <a:rPr sz="1733" kern="0" dirty="0">
                <a:solidFill>
                  <a:srgbClr val="595959"/>
                </a:solidFill>
                <a:latin typeface="Courier New"/>
                <a:cs typeface="Courier New"/>
              </a:rPr>
              <a:t>internal</a:t>
            </a:r>
            <a:r>
              <a:rPr sz="1733" kern="0" spc="-27" dirty="0">
                <a:solidFill>
                  <a:srgbClr val="595959"/>
                </a:solidFill>
                <a:latin typeface="Courier New"/>
                <a:cs typeface="Courier New"/>
              </a:rPr>
              <a:t> </a:t>
            </a:r>
            <a:r>
              <a:rPr sz="1733" kern="0" dirty="0">
                <a:solidFill>
                  <a:srgbClr val="595959"/>
                </a:solidFill>
                <a:latin typeface="Courier New"/>
                <a:cs typeface="Courier New"/>
              </a:rPr>
              <a:t>teams,</a:t>
            </a:r>
            <a:r>
              <a:rPr sz="1733" kern="0" spc="-20" dirty="0">
                <a:solidFill>
                  <a:srgbClr val="595959"/>
                </a:solidFill>
                <a:latin typeface="Courier New"/>
                <a:cs typeface="Courier New"/>
              </a:rPr>
              <a:t> </a:t>
            </a:r>
            <a:r>
              <a:rPr sz="1733" kern="0" spc="-33" dirty="0">
                <a:solidFill>
                  <a:srgbClr val="595959"/>
                </a:solidFill>
                <a:latin typeface="Courier New"/>
                <a:cs typeface="Courier New"/>
              </a:rPr>
              <a:t>and</a:t>
            </a:r>
            <a:endParaRPr sz="1733" kern="0">
              <a:solidFill>
                <a:sysClr val="windowText" lastClr="000000"/>
              </a:solidFill>
              <a:latin typeface="Courier New"/>
              <a:cs typeface="Courier New"/>
            </a:endParaRPr>
          </a:p>
          <a:p>
            <a:pPr marL="16933" marR="463962" defTabSz="1219170" fontAlgn="auto">
              <a:lnSpc>
                <a:spcPct val="115399"/>
              </a:lnSpc>
              <a:spcBef>
                <a:spcPts val="0"/>
              </a:spcBef>
              <a:spcAft>
                <a:spcPts val="0"/>
              </a:spcAft>
            </a:pPr>
            <a:r>
              <a:rPr sz="1733" kern="0" dirty="0">
                <a:solidFill>
                  <a:srgbClr val="595959"/>
                </a:solidFill>
                <a:latin typeface="Courier New"/>
                <a:cs typeface="Courier New"/>
              </a:rPr>
              <a:t>external</a:t>
            </a:r>
            <a:r>
              <a:rPr sz="1733" kern="0" spc="-53" dirty="0">
                <a:solidFill>
                  <a:srgbClr val="595959"/>
                </a:solidFill>
                <a:latin typeface="Courier New"/>
                <a:cs typeface="Courier New"/>
              </a:rPr>
              <a:t> </a:t>
            </a:r>
            <a:r>
              <a:rPr sz="1733" kern="0" dirty="0">
                <a:solidFill>
                  <a:srgbClr val="595959"/>
                </a:solidFill>
                <a:latin typeface="Courier New"/>
                <a:cs typeface="Courier New"/>
              </a:rPr>
              <a:t>partners</a:t>
            </a:r>
            <a:r>
              <a:rPr sz="1733" kern="0" spc="-53" dirty="0">
                <a:solidFill>
                  <a:srgbClr val="595959"/>
                </a:solidFill>
                <a:latin typeface="Courier New"/>
                <a:cs typeface="Courier New"/>
              </a:rPr>
              <a:t> </a:t>
            </a:r>
            <a:r>
              <a:rPr sz="1733" kern="0" spc="-13" dirty="0">
                <a:solidFill>
                  <a:srgbClr val="595959"/>
                </a:solidFill>
                <a:latin typeface="Courier New"/>
                <a:cs typeface="Courier New"/>
              </a:rPr>
              <a:t>(NYTimes, </a:t>
            </a:r>
            <a:r>
              <a:rPr sz="1733" kern="0" dirty="0">
                <a:solidFill>
                  <a:srgbClr val="595959"/>
                </a:solidFill>
                <a:latin typeface="Courier New"/>
                <a:cs typeface="Courier New"/>
              </a:rPr>
              <a:t>Wikimedia,</a:t>
            </a:r>
            <a:r>
              <a:rPr sz="1733" kern="0" spc="-67" dirty="0">
                <a:solidFill>
                  <a:srgbClr val="595959"/>
                </a:solidFill>
                <a:latin typeface="Courier New"/>
                <a:cs typeface="Courier New"/>
              </a:rPr>
              <a:t> </a:t>
            </a:r>
            <a:r>
              <a:rPr sz="1733" kern="0" spc="-27" dirty="0">
                <a:solidFill>
                  <a:srgbClr val="595959"/>
                </a:solidFill>
                <a:latin typeface="Courier New"/>
                <a:cs typeface="Courier New"/>
              </a:rPr>
              <a:t>etc)</a:t>
            </a:r>
            <a:endParaRPr sz="1733" kern="0">
              <a:solidFill>
                <a:sysClr val="windowText" lastClr="000000"/>
              </a:solidFill>
              <a:latin typeface="Courier New"/>
              <a:cs typeface="Courier New"/>
            </a:endParaRPr>
          </a:p>
        </p:txBody>
      </p:sp>
      <p:grpSp>
        <p:nvGrpSpPr>
          <p:cNvPr id="4" name="object 4"/>
          <p:cNvGrpSpPr/>
          <p:nvPr/>
        </p:nvGrpSpPr>
        <p:grpSpPr>
          <a:xfrm>
            <a:off x="-6349" y="-6482"/>
            <a:ext cx="6131560" cy="6870700"/>
            <a:chOff x="-4762" y="-4862"/>
            <a:chExt cx="4598670" cy="5153025"/>
          </a:xfrm>
        </p:grpSpPr>
        <p:sp>
          <p:nvSpPr>
            <p:cNvPr id="5" name="object 5"/>
            <p:cNvSpPr/>
            <p:nvPr/>
          </p:nvSpPr>
          <p:spPr>
            <a:xfrm>
              <a:off x="0" y="-99"/>
              <a:ext cx="4589145" cy="5143500"/>
            </a:xfrm>
            <a:custGeom>
              <a:avLst/>
              <a:gdLst/>
              <a:ahLst/>
              <a:cxnLst/>
              <a:rect l="l" t="t" r="r" b="b"/>
              <a:pathLst>
                <a:path w="4589145" h="5143500">
                  <a:moveTo>
                    <a:pt x="4588799" y="5143499"/>
                  </a:moveTo>
                  <a:lnTo>
                    <a:pt x="0" y="5143499"/>
                  </a:lnTo>
                  <a:lnTo>
                    <a:pt x="0" y="0"/>
                  </a:lnTo>
                  <a:lnTo>
                    <a:pt x="4588799" y="0"/>
                  </a:lnTo>
                  <a:lnTo>
                    <a:pt x="4588799" y="5143499"/>
                  </a:lnTo>
                  <a:close/>
                </a:path>
              </a:pathLst>
            </a:custGeom>
            <a:solidFill>
              <a:srgbClr val="78909B"/>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p:nvPr/>
          </p:nvSpPr>
          <p:spPr>
            <a:xfrm>
              <a:off x="0" y="-99"/>
              <a:ext cx="4589145" cy="5143500"/>
            </a:xfrm>
            <a:custGeom>
              <a:avLst/>
              <a:gdLst/>
              <a:ahLst/>
              <a:cxnLst/>
              <a:rect l="l" t="t" r="r" b="b"/>
              <a:pathLst>
                <a:path w="4589145" h="5143500">
                  <a:moveTo>
                    <a:pt x="0" y="0"/>
                  </a:moveTo>
                  <a:lnTo>
                    <a:pt x="4588799" y="0"/>
                  </a:lnTo>
                  <a:lnTo>
                    <a:pt x="4588799" y="5143499"/>
                  </a:lnTo>
                  <a:lnTo>
                    <a:pt x="0" y="5143499"/>
                  </a:lnTo>
                  <a:lnTo>
                    <a:pt x="0" y="0"/>
                  </a:lnTo>
                  <a:close/>
                </a:path>
              </a:pathLst>
            </a:custGeom>
            <a:ln w="9524">
              <a:solidFill>
                <a:srgbClr val="595959"/>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7" name="object 7"/>
          <p:cNvSpPr txBox="1">
            <a:spLocks noGrp="1"/>
          </p:cNvSpPr>
          <p:nvPr>
            <p:ph type="title"/>
          </p:nvPr>
        </p:nvSpPr>
        <p:spPr>
          <a:xfrm>
            <a:off x="560152" y="2276377"/>
            <a:ext cx="4058073" cy="1261029"/>
          </a:xfrm>
          <a:prstGeom prst="rect">
            <a:avLst/>
          </a:prstGeom>
        </p:spPr>
        <p:txBody>
          <a:bodyPr vert="horz" wrap="square" lIns="0" tIns="16933" rIns="0" bIns="0" rtlCol="0">
            <a:spAutoFit/>
          </a:bodyPr>
          <a:lstStyle/>
          <a:p>
            <a:pPr marL="382684">
              <a:lnSpc>
                <a:spcPts val="3833"/>
              </a:lnSpc>
              <a:spcBef>
                <a:spcPts val="133"/>
              </a:spcBef>
            </a:pPr>
            <a:r>
              <a:rPr sz="3200" b="1" spc="-13" dirty="0">
                <a:solidFill>
                  <a:srgbClr val="FFFFFF"/>
                </a:solidFill>
                <a:latin typeface="Courier New"/>
                <a:cs typeface="Courier New"/>
              </a:rPr>
              <a:t>Conversation-</a:t>
            </a:r>
            <a:r>
              <a:rPr sz="3200" b="1" spc="-33" dirty="0">
                <a:solidFill>
                  <a:srgbClr val="FFFFFF"/>
                </a:solidFill>
                <a:latin typeface="Courier New"/>
                <a:cs typeface="Courier New"/>
              </a:rPr>
              <a:t>AI</a:t>
            </a:r>
            <a:endParaRPr sz="3200">
              <a:latin typeface="Courier New"/>
              <a:cs typeface="Courier New"/>
            </a:endParaRPr>
          </a:p>
          <a:p>
            <a:pPr marL="16933" marR="6773" indent="365751">
              <a:lnSpc>
                <a:spcPts val="2907"/>
              </a:lnSpc>
              <a:spcBef>
                <a:spcPts val="67"/>
              </a:spcBef>
            </a:pPr>
            <a:r>
              <a:rPr sz="2400" dirty="0">
                <a:solidFill>
                  <a:srgbClr val="FFFFFF"/>
                </a:solidFill>
                <a:latin typeface="Courier New"/>
                <a:cs typeface="Courier New"/>
              </a:rPr>
              <a:t>ML</a:t>
            </a:r>
            <a:r>
              <a:rPr sz="2400" spc="-27" dirty="0">
                <a:solidFill>
                  <a:srgbClr val="FFFFFF"/>
                </a:solidFill>
                <a:latin typeface="Courier New"/>
                <a:cs typeface="Courier New"/>
              </a:rPr>
              <a:t> </a:t>
            </a:r>
            <a:r>
              <a:rPr sz="2400" dirty="0">
                <a:solidFill>
                  <a:srgbClr val="FFFFFF"/>
                </a:solidFill>
                <a:latin typeface="Courier New"/>
                <a:cs typeface="Courier New"/>
              </a:rPr>
              <a:t>to</a:t>
            </a:r>
            <a:r>
              <a:rPr sz="2400" spc="-27" dirty="0">
                <a:solidFill>
                  <a:srgbClr val="FFFFFF"/>
                </a:solidFill>
                <a:latin typeface="Courier New"/>
                <a:cs typeface="Courier New"/>
              </a:rPr>
              <a:t> </a:t>
            </a:r>
            <a:r>
              <a:rPr sz="2400" dirty="0">
                <a:solidFill>
                  <a:srgbClr val="FFFFFF"/>
                </a:solidFill>
                <a:latin typeface="Courier New"/>
                <a:cs typeface="Courier New"/>
              </a:rPr>
              <a:t>improve</a:t>
            </a:r>
            <a:r>
              <a:rPr sz="2400" spc="-20" dirty="0">
                <a:solidFill>
                  <a:srgbClr val="FFFFFF"/>
                </a:solidFill>
                <a:latin typeface="Courier New"/>
                <a:cs typeface="Courier New"/>
              </a:rPr>
              <a:t> </a:t>
            </a:r>
            <a:r>
              <a:rPr sz="2400" spc="-13" dirty="0">
                <a:solidFill>
                  <a:srgbClr val="FFFFFF"/>
                </a:solidFill>
                <a:latin typeface="Courier New"/>
                <a:cs typeface="Courier New"/>
              </a:rPr>
              <a:t>online </a:t>
            </a:r>
            <a:r>
              <a:rPr sz="2400" dirty="0">
                <a:solidFill>
                  <a:srgbClr val="FFFFFF"/>
                </a:solidFill>
                <a:latin typeface="Courier New"/>
                <a:cs typeface="Courier New"/>
              </a:rPr>
              <a:t>conversations</a:t>
            </a:r>
            <a:r>
              <a:rPr sz="2400" spc="-67" dirty="0">
                <a:solidFill>
                  <a:srgbClr val="FFFFFF"/>
                </a:solidFill>
                <a:latin typeface="Courier New"/>
                <a:cs typeface="Courier New"/>
              </a:rPr>
              <a:t> </a:t>
            </a:r>
            <a:r>
              <a:rPr sz="2400" dirty="0">
                <a:solidFill>
                  <a:srgbClr val="FFFFFF"/>
                </a:solidFill>
                <a:latin typeface="Courier New"/>
                <a:cs typeface="Courier New"/>
              </a:rPr>
              <a:t>at</a:t>
            </a:r>
            <a:r>
              <a:rPr sz="2400" spc="-47" dirty="0">
                <a:solidFill>
                  <a:srgbClr val="FFFFFF"/>
                </a:solidFill>
                <a:latin typeface="Courier New"/>
                <a:cs typeface="Courier New"/>
              </a:rPr>
              <a:t> </a:t>
            </a:r>
            <a:r>
              <a:rPr sz="2400" spc="-13" dirty="0">
                <a:solidFill>
                  <a:srgbClr val="FFFFFF"/>
                </a:solidFill>
                <a:latin typeface="Courier New"/>
                <a:cs typeface="Courier New"/>
              </a:rPr>
              <a:t>scale</a:t>
            </a:r>
            <a:endParaRPr sz="2400">
              <a:latin typeface="Courier New"/>
              <a:cs typeface="Courier New"/>
            </a:endParaRPr>
          </a:p>
        </p:txBody>
      </p:sp>
      <p:grpSp>
        <p:nvGrpSpPr>
          <p:cNvPr id="8" name="object 8"/>
          <p:cNvGrpSpPr/>
          <p:nvPr/>
        </p:nvGrpSpPr>
        <p:grpSpPr>
          <a:xfrm>
            <a:off x="4800600" y="1935799"/>
            <a:ext cx="2590800" cy="2590800"/>
            <a:chOff x="3600450" y="1451849"/>
            <a:chExt cx="1943100" cy="1943100"/>
          </a:xfrm>
        </p:grpSpPr>
        <p:pic>
          <p:nvPicPr>
            <p:cNvPr id="9" name="object 9"/>
            <p:cNvPicPr/>
            <p:nvPr/>
          </p:nvPicPr>
          <p:blipFill>
            <a:blip r:embed="rId2" cstate="print"/>
            <a:stretch>
              <a:fillRect/>
            </a:stretch>
          </p:blipFill>
          <p:spPr>
            <a:xfrm>
              <a:off x="3619500" y="1470899"/>
              <a:ext cx="1904999" cy="1904999"/>
            </a:xfrm>
            <a:prstGeom prst="rect">
              <a:avLst/>
            </a:prstGeom>
          </p:spPr>
        </p:pic>
        <p:sp>
          <p:nvSpPr>
            <p:cNvPr id="10" name="object 10"/>
            <p:cNvSpPr/>
            <p:nvPr/>
          </p:nvSpPr>
          <p:spPr>
            <a:xfrm>
              <a:off x="3609975" y="1461374"/>
              <a:ext cx="1924050" cy="1924050"/>
            </a:xfrm>
            <a:custGeom>
              <a:avLst/>
              <a:gdLst/>
              <a:ahLst/>
              <a:cxnLst/>
              <a:rect l="l" t="t" r="r" b="b"/>
              <a:pathLst>
                <a:path w="1924050" h="1924050">
                  <a:moveTo>
                    <a:pt x="0" y="0"/>
                  </a:moveTo>
                  <a:lnTo>
                    <a:pt x="1924049" y="0"/>
                  </a:lnTo>
                  <a:lnTo>
                    <a:pt x="1924049" y="1924049"/>
                  </a:lnTo>
                  <a:lnTo>
                    <a:pt x="0" y="1924049"/>
                  </a:lnTo>
                  <a:lnTo>
                    <a:pt x="0" y="0"/>
                  </a:lnTo>
                  <a:close/>
                </a:path>
              </a:pathLst>
            </a:custGeom>
            <a:ln w="19049">
              <a:solidFill>
                <a:srgbClr val="FFFFFF"/>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p:nvPr/>
        </p:nvSpPr>
        <p:spPr>
          <a:xfrm>
            <a:off x="1008771" y="2358803"/>
            <a:ext cx="3285067" cy="427532"/>
          </a:xfrm>
          <a:prstGeom prst="rect">
            <a:avLst/>
          </a:prstGeom>
        </p:spPr>
        <p:txBody>
          <a:bodyPr vert="horz" wrap="square" lIns="0" tIns="16933" rIns="0" bIns="0" rtlCol="0">
            <a:spAutoFit/>
          </a:bodyPr>
          <a:lstStyle/>
          <a:p>
            <a:pPr marL="16933" defTabSz="1219170" fontAlgn="auto">
              <a:spcBef>
                <a:spcPts val="133"/>
              </a:spcBef>
              <a:spcAft>
                <a:spcPts val="0"/>
              </a:spcAft>
            </a:pPr>
            <a:r>
              <a:rPr sz="2667" kern="0" dirty="0">
                <a:solidFill>
                  <a:srgbClr val="434343"/>
                </a:solidFill>
                <a:latin typeface="Courier New"/>
                <a:cs typeface="Courier New"/>
              </a:rPr>
              <a:t>“You’re</a:t>
            </a:r>
            <a:r>
              <a:rPr sz="2667" kern="0" spc="-27" dirty="0">
                <a:solidFill>
                  <a:srgbClr val="434343"/>
                </a:solidFill>
                <a:latin typeface="Courier New"/>
                <a:cs typeface="Courier New"/>
              </a:rPr>
              <a:t> </a:t>
            </a:r>
            <a:r>
              <a:rPr sz="2667" kern="0" dirty="0">
                <a:solidFill>
                  <a:srgbClr val="434343"/>
                </a:solidFill>
                <a:latin typeface="Courier New"/>
                <a:cs typeface="Courier New"/>
              </a:rPr>
              <a:t>a</a:t>
            </a:r>
            <a:r>
              <a:rPr sz="2667" kern="0" spc="-27" dirty="0">
                <a:solidFill>
                  <a:srgbClr val="434343"/>
                </a:solidFill>
                <a:latin typeface="Courier New"/>
                <a:cs typeface="Courier New"/>
              </a:rPr>
              <a:t> </a:t>
            </a:r>
            <a:r>
              <a:rPr sz="2667" kern="0" spc="-13" dirty="0">
                <a:solidFill>
                  <a:srgbClr val="434343"/>
                </a:solidFill>
                <a:latin typeface="Courier New"/>
                <a:cs typeface="Courier New"/>
              </a:rPr>
              <a:t>dork!”</a:t>
            </a:r>
            <a:endParaRPr sz="2667" kern="0">
              <a:solidFill>
                <a:sysClr val="windowText" lastClr="000000"/>
              </a:solidFill>
              <a:latin typeface="Courier New"/>
              <a:cs typeface="Courier New"/>
            </a:endParaRPr>
          </a:p>
        </p:txBody>
      </p:sp>
      <p:sp>
        <p:nvSpPr>
          <p:cNvPr id="3" name="object 3"/>
          <p:cNvSpPr/>
          <p:nvPr/>
        </p:nvSpPr>
        <p:spPr>
          <a:xfrm>
            <a:off x="7234866" y="1220801"/>
            <a:ext cx="4417060" cy="4417060"/>
          </a:xfrm>
          <a:custGeom>
            <a:avLst/>
            <a:gdLst/>
            <a:ahLst/>
            <a:cxnLst/>
            <a:rect l="l" t="t" r="r" b="b"/>
            <a:pathLst>
              <a:path w="3312795" h="3312795">
                <a:moveTo>
                  <a:pt x="1656149" y="3312299"/>
                </a:moveTo>
                <a:lnTo>
                  <a:pt x="1608172" y="3311618"/>
                </a:lnTo>
                <a:lnTo>
                  <a:pt x="1560533" y="3309585"/>
                </a:lnTo>
                <a:lnTo>
                  <a:pt x="1513251" y="3306220"/>
                </a:lnTo>
                <a:lnTo>
                  <a:pt x="1466343" y="3301541"/>
                </a:lnTo>
                <a:lnTo>
                  <a:pt x="1419829" y="3295567"/>
                </a:lnTo>
                <a:lnTo>
                  <a:pt x="1373727" y="3288315"/>
                </a:lnTo>
                <a:lnTo>
                  <a:pt x="1328055" y="3279804"/>
                </a:lnTo>
                <a:lnTo>
                  <a:pt x="1282832" y="3270053"/>
                </a:lnTo>
                <a:lnTo>
                  <a:pt x="1238076" y="3259079"/>
                </a:lnTo>
                <a:lnTo>
                  <a:pt x="1193806" y="3246902"/>
                </a:lnTo>
                <a:lnTo>
                  <a:pt x="1150039" y="3233540"/>
                </a:lnTo>
                <a:lnTo>
                  <a:pt x="1106795" y="3219012"/>
                </a:lnTo>
                <a:lnTo>
                  <a:pt x="1064092" y="3203334"/>
                </a:lnTo>
                <a:lnTo>
                  <a:pt x="1021948" y="3186527"/>
                </a:lnTo>
                <a:lnTo>
                  <a:pt x="980381" y="3168608"/>
                </a:lnTo>
                <a:lnTo>
                  <a:pt x="939410" y="3149597"/>
                </a:lnTo>
                <a:lnTo>
                  <a:pt x="899054" y="3129510"/>
                </a:lnTo>
                <a:lnTo>
                  <a:pt x="859331" y="3108367"/>
                </a:lnTo>
                <a:lnTo>
                  <a:pt x="820259" y="3086186"/>
                </a:lnTo>
                <a:lnTo>
                  <a:pt x="781856" y="3062986"/>
                </a:lnTo>
                <a:lnTo>
                  <a:pt x="744142" y="3038785"/>
                </a:lnTo>
                <a:lnTo>
                  <a:pt x="707134" y="3013601"/>
                </a:lnTo>
                <a:lnTo>
                  <a:pt x="670851" y="2987453"/>
                </a:lnTo>
                <a:lnTo>
                  <a:pt x="635311" y="2960359"/>
                </a:lnTo>
                <a:lnTo>
                  <a:pt x="600533" y="2932337"/>
                </a:lnTo>
                <a:lnTo>
                  <a:pt x="566535" y="2903407"/>
                </a:lnTo>
                <a:lnTo>
                  <a:pt x="533336" y="2873586"/>
                </a:lnTo>
                <a:lnTo>
                  <a:pt x="500954" y="2842892"/>
                </a:lnTo>
                <a:lnTo>
                  <a:pt x="469407" y="2811345"/>
                </a:lnTo>
                <a:lnTo>
                  <a:pt x="438713" y="2778963"/>
                </a:lnTo>
                <a:lnTo>
                  <a:pt x="408892" y="2745764"/>
                </a:lnTo>
                <a:lnTo>
                  <a:pt x="379962" y="2711766"/>
                </a:lnTo>
                <a:lnTo>
                  <a:pt x="351940" y="2676988"/>
                </a:lnTo>
                <a:lnTo>
                  <a:pt x="324846" y="2641448"/>
                </a:lnTo>
                <a:lnTo>
                  <a:pt x="298698" y="2605165"/>
                </a:lnTo>
                <a:lnTo>
                  <a:pt x="273514" y="2568157"/>
                </a:lnTo>
                <a:lnTo>
                  <a:pt x="249313" y="2530443"/>
                </a:lnTo>
                <a:lnTo>
                  <a:pt x="226112" y="2492040"/>
                </a:lnTo>
                <a:lnTo>
                  <a:pt x="203932" y="2452968"/>
                </a:lnTo>
                <a:lnTo>
                  <a:pt x="182789" y="2413245"/>
                </a:lnTo>
                <a:lnTo>
                  <a:pt x="162702" y="2372889"/>
                </a:lnTo>
                <a:lnTo>
                  <a:pt x="143690" y="2331918"/>
                </a:lnTo>
                <a:lnTo>
                  <a:pt x="125772" y="2290351"/>
                </a:lnTo>
                <a:lnTo>
                  <a:pt x="108965" y="2248207"/>
                </a:lnTo>
                <a:lnTo>
                  <a:pt x="93287" y="2205504"/>
                </a:lnTo>
                <a:lnTo>
                  <a:pt x="78759" y="2162260"/>
                </a:lnTo>
                <a:lnTo>
                  <a:pt x="65397" y="2118493"/>
                </a:lnTo>
                <a:lnTo>
                  <a:pt x="53220" y="2074223"/>
                </a:lnTo>
                <a:lnTo>
                  <a:pt x="42246" y="2029467"/>
                </a:lnTo>
                <a:lnTo>
                  <a:pt x="32495" y="1984244"/>
                </a:lnTo>
                <a:lnTo>
                  <a:pt x="23984" y="1938572"/>
                </a:lnTo>
                <a:lnTo>
                  <a:pt x="16732" y="1892470"/>
                </a:lnTo>
                <a:lnTo>
                  <a:pt x="10758" y="1845956"/>
                </a:lnTo>
                <a:lnTo>
                  <a:pt x="6079" y="1799048"/>
                </a:lnTo>
                <a:lnTo>
                  <a:pt x="2714" y="1751766"/>
                </a:lnTo>
                <a:lnTo>
                  <a:pt x="681" y="1704127"/>
                </a:lnTo>
                <a:lnTo>
                  <a:pt x="0" y="1656149"/>
                </a:lnTo>
                <a:lnTo>
                  <a:pt x="681" y="1608172"/>
                </a:lnTo>
                <a:lnTo>
                  <a:pt x="2714" y="1560533"/>
                </a:lnTo>
                <a:lnTo>
                  <a:pt x="6079" y="1513251"/>
                </a:lnTo>
                <a:lnTo>
                  <a:pt x="10758" y="1466343"/>
                </a:lnTo>
                <a:lnTo>
                  <a:pt x="16732" y="1419829"/>
                </a:lnTo>
                <a:lnTo>
                  <a:pt x="23984" y="1373727"/>
                </a:lnTo>
                <a:lnTo>
                  <a:pt x="32495" y="1328055"/>
                </a:lnTo>
                <a:lnTo>
                  <a:pt x="42246" y="1282832"/>
                </a:lnTo>
                <a:lnTo>
                  <a:pt x="53220" y="1238076"/>
                </a:lnTo>
                <a:lnTo>
                  <a:pt x="65397" y="1193806"/>
                </a:lnTo>
                <a:lnTo>
                  <a:pt x="78759" y="1150039"/>
                </a:lnTo>
                <a:lnTo>
                  <a:pt x="93287" y="1106795"/>
                </a:lnTo>
                <a:lnTo>
                  <a:pt x="108965" y="1064092"/>
                </a:lnTo>
                <a:lnTo>
                  <a:pt x="125772" y="1021948"/>
                </a:lnTo>
                <a:lnTo>
                  <a:pt x="143690" y="980381"/>
                </a:lnTo>
                <a:lnTo>
                  <a:pt x="162702" y="939410"/>
                </a:lnTo>
                <a:lnTo>
                  <a:pt x="182789" y="899054"/>
                </a:lnTo>
                <a:lnTo>
                  <a:pt x="203932" y="859331"/>
                </a:lnTo>
                <a:lnTo>
                  <a:pt x="226112" y="820259"/>
                </a:lnTo>
                <a:lnTo>
                  <a:pt x="249313" y="781856"/>
                </a:lnTo>
                <a:lnTo>
                  <a:pt x="273514" y="744142"/>
                </a:lnTo>
                <a:lnTo>
                  <a:pt x="298698" y="707134"/>
                </a:lnTo>
                <a:lnTo>
                  <a:pt x="324846" y="670851"/>
                </a:lnTo>
                <a:lnTo>
                  <a:pt x="351940" y="635311"/>
                </a:lnTo>
                <a:lnTo>
                  <a:pt x="379962" y="600533"/>
                </a:lnTo>
                <a:lnTo>
                  <a:pt x="408892" y="566535"/>
                </a:lnTo>
                <a:lnTo>
                  <a:pt x="438713" y="533336"/>
                </a:lnTo>
                <a:lnTo>
                  <a:pt x="469407" y="500954"/>
                </a:lnTo>
                <a:lnTo>
                  <a:pt x="500954" y="469407"/>
                </a:lnTo>
                <a:lnTo>
                  <a:pt x="533336" y="438713"/>
                </a:lnTo>
                <a:lnTo>
                  <a:pt x="566535" y="408892"/>
                </a:lnTo>
                <a:lnTo>
                  <a:pt x="600533" y="379962"/>
                </a:lnTo>
                <a:lnTo>
                  <a:pt x="635311" y="351940"/>
                </a:lnTo>
                <a:lnTo>
                  <a:pt x="670851" y="324846"/>
                </a:lnTo>
                <a:lnTo>
                  <a:pt x="707134" y="298698"/>
                </a:lnTo>
                <a:lnTo>
                  <a:pt x="744142" y="273514"/>
                </a:lnTo>
                <a:lnTo>
                  <a:pt x="781856" y="249313"/>
                </a:lnTo>
                <a:lnTo>
                  <a:pt x="820259" y="226112"/>
                </a:lnTo>
                <a:lnTo>
                  <a:pt x="859331" y="203932"/>
                </a:lnTo>
                <a:lnTo>
                  <a:pt x="899054" y="182789"/>
                </a:lnTo>
                <a:lnTo>
                  <a:pt x="939410" y="162702"/>
                </a:lnTo>
                <a:lnTo>
                  <a:pt x="980381" y="143690"/>
                </a:lnTo>
                <a:lnTo>
                  <a:pt x="1021948" y="125772"/>
                </a:lnTo>
                <a:lnTo>
                  <a:pt x="1064092" y="108965"/>
                </a:lnTo>
                <a:lnTo>
                  <a:pt x="1106795" y="93287"/>
                </a:lnTo>
                <a:lnTo>
                  <a:pt x="1150039" y="78759"/>
                </a:lnTo>
                <a:lnTo>
                  <a:pt x="1193806" y="65397"/>
                </a:lnTo>
                <a:lnTo>
                  <a:pt x="1238076" y="53220"/>
                </a:lnTo>
                <a:lnTo>
                  <a:pt x="1282832" y="42246"/>
                </a:lnTo>
                <a:lnTo>
                  <a:pt x="1328055" y="32495"/>
                </a:lnTo>
                <a:lnTo>
                  <a:pt x="1373727" y="23984"/>
                </a:lnTo>
                <a:lnTo>
                  <a:pt x="1419829" y="16732"/>
                </a:lnTo>
                <a:lnTo>
                  <a:pt x="1466343" y="10758"/>
                </a:lnTo>
                <a:lnTo>
                  <a:pt x="1513251" y="6079"/>
                </a:lnTo>
                <a:lnTo>
                  <a:pt x="1560533" y="2714"/>
                </a:lnTo>
                <a:lnTo>
                  <a:pt x="1608172" y="681"/>
                </a:lnTo>
                <a:lnTo>
                  <a:pt x="1656149" y="0"/>
                </a:lnTo>
                <a:lnTo>
                  <a:pt x="1706746" y="772"/>
                </a:lnTo>
                <a:lnTo>
                  <a:pt x="1757151" y="3079"/>
                </a:lnTo>
                <a:lnTo>
                  <a:pt x="1807333" y="6910"/>
                </a:lnTo>
                <a:lnTo>
                  <a:pt x="1857260" y="12249"/>
                </a:lnTo>
                <a:lnTo>
                  <a:pt x="1906901" y="19085"/>
                </a:lnTo>
                <a:lnTo>
                  <a:pt x="1956225" y="27404"/>
                </a:lnTo>
                <a:lnTo>
                  <a:pt x="2005198" y="37194"/>
                </a:lnTo>
                <a:lnTo>
                  <a:pt x="2053791" y="48440"/>
                </a:lnTo>
                <a:lnTo>
                  <a:pt x="2101971" y="61130"/>
                </a:lnTo>
                <a:lnTo>
                  <a:pt x="2149707" y="75250"/>
                </a:lnTo>
                <a:lnTo>
                  <a:pt x="2196966" y="90789"/>
                </a:lnTo>
                <a:lnTo>
                  <a:pt x="2243718" y="107732"/>
                </a:lnTo>
                <a:lnTo>
                  <a:pt x="2289931" y="126066"/>
                </a:lnTo>
                <a:lnTo>
                  <a:pt x="2335572" y="145779"/>
                </a:lnTo>
                <a:lnTo>
                  <a:pt x="2380612" y="166857"/>
                </a:lnTo>
                <a:lnTo>
                  <a:pt x="2425016" y="189287"/>
                </a:lnTo>
                <a:lnTo>
                  <a:pt x="2468755" y="213057"/>
                </a:lnTo>
                <a:lnTo>
                  <a:pt x="2511797" y="238152"/>
                </a:lnTo>
                <a:lnTo>
                  <a:pt x="2554110" y="264560"/>
                </a:lnTo>
                <a:lnTo>
                  <a:pt x="2595661" y="292268"/>
                </a:lnTo>
                <a:lnTo>
                  <a:pt x="2636421" y="321262"/>
                </a:lnTo>
                <a:lnTo>
                  <a:pt x="2676356" y="351530"/>
                </a:lnTo>
                <a:lnTo>
                  <a:pt x="2715436" y="383058"/>
                </a:lnTo>
                <a:lnTo>
                  <a:pt x="2753628" y="415834"/>
                </a:lnTo>
                <a:lnTo>
                  <a:pt x="2790902" y="449844"/>
                </a:lnTo>
                <a:lnTo>
                  <a:pt x="2827224" y="485075"/>
                </a:lnTo>
                <a:lnTo>
                  <a:pt x="2862455" y="521398"/>
                </a:lnTo>
                <a:lnTo>
                  <a:pt x="2896465" y="558671"/>
                </a:lnTo>
                <a:lnTo>
                  <a:pt x="2929241" y="596863"/>
                </a:lnTo>
                <a:lnTo>
                  <a:pt x="2960769" y="635943"/>
                </a:lnTo>
                <a:lnTo>
                  <a:pt x="2991037" y="675878"/>
                </a:lnTo>
                <a:lnTo>
                  <a:pt x="3020031" y="716638"/>
                </a:lnTo>
                <a:lnTo>
                  <a:pt x="3047739" y="758190"/>
                </a:lnTo>
                <a:lnTo>
                  <a:pt x="3074147" y="800502"/>
                </a:lnTo>
                <a:lnTo>
                  <a:pt x="3099242" y="843544"/>
                </a:lnTo>
                <a:lnTo>
                  <a:pt x="3123012" y="887283"/>
                </a:lnTo>
                <a:lnTo>
                  <a:pt x="3145442" y="931688"/>
                </a:lnTo>
                <a:lnTo>
                  <a:pt x="3166520" y="976727"/>
                </a:lnTo>
                <a:lnTo>
                  <a:pt x="3186233" y="1022368"/>
                </a:lnTo>
                <a:lnTo>
                  <a:pt x="3204567" y="1068581"/>
                </a:lnTo>
                <a:lnTo>
                  <a:pt x="3221510" y="1115333"/>
                </a:lnTo>
                <a:lnTo>
                  <a:pt x="3237048" y="1162592"/>
                </a:lnTo>
                <a:lnTo>
                  <a:pt x="3251169" y="1210328"/>
                </a:lnTo>
                <a:lnTo>
                  <a:pt x="3263859" y="1258508"/>
                </a:lnTo>
                <a:lnTo>
                  <a:pt x="3275105" y="1307101"/>
                </a:lnTo>
                <a:lnTo>
                  <a:pt x="3284895" y="1356074"/>
                </a:lnTo>
                <a:lnTo>
                  <a:pt x="3293214" y="1405398"/>
                </a:lnTo>
                <a:lnTo>
                  <a:pt x="3300050" y="1455039"/>
                </a:lnTo>
                <a:lnTo>
                  <a:pt x="3305389" y="1504966"/>
                </a:lnTo>
                <a:lnTo>
                  <a:pt x="3309220" y="1555148"/>
                </a:lnTo>
                <a:lnTo>
                  <a:pt x="3311527" y="1605553"/>
                </a:lnTo>
                <a:lnTo>
                  <a:pt x="3312299" y="1656149"/>
                </a:lnTo>
                <a:lnTo>
                  <a:pt x="3311618" y="1704127"/>
                </a:lnTo>
                <a:lnTo>
                  <a:pt x="3309585" y="1751766"/>
                </a:lnTo>
                <a:lnTo>
                  <a:pt x="3306220" y="1799048"/>
                </a:lnTo>
                <a:lnTo>
                  <a:pt x="3301541" y="1845956"/>
                </a:lnTo>
                <a:lnTo>
                  <a:pt x="3295567" y="1892470"/>
                </a:lnTo>
                <a:lnTo>
                  <a:pt x="3288315" y="1938572"/>
                </a:lnTo>
                <a:lnTo>
                  <a:pt x="3279804" y="1984244"/>
                </a:lnTo>
                <a:lnTo>
                  <a:pt x="3270053" y="2029467"/>
                </a:lnTo>
                <a:lnTo>
                  <a:pt x="3259079" y="2074223"/>
                </a:lnTo>
                <a:lnTo>
                  <a:pt x="3246902" y="2118493"/>
                </a:lnTo>
                <a:lnTo>
                  <a:pt x="3233540" y="2162260"/>
                </a:lnTo>
                <a:lnTo>
                  <a:pt x="3219012" y="2205504"/>
                </a:lnTo>
                <a:lnTo>
                  <a:pt x="3203334" y="2248207"/>
                </a:lnTo>
                <a:lnTo>
                  <a:pt x="3186527" y="2290351"/>
                </a:lnTo>
                <a:lnTo>
                  <a:pt x="3168608" y="2331918"/>
                </a:lnTo>
                <a:lnTo>
                  <a:pt x="3149597" y="2372889"/>
                </a:lnTo>
                <a:lnTo>
                  <a:pt x="3129510" y="2413245"/>
                </a:lnTo>
                <a:lnTo>
                  <a:pt x="3108367" y="2452968"/>
                </a:lnTo>
                <a:lnTo>
                  <a:pt x="3086186" y="2492040"/>
                </a:lnTo>
                <a:lnTo>
                  <a:pt x="3062986" y="2530443"/>
                </a:lnTo>
                <a:lnTo>
                  <a:pt x="3038785" y="2568157"/>
                </a:lnTo>
                <a:lnTo>
                  <a:pt x="3013601" y="2605165"/>
                </a:lnTo>
                <a:lnTo>
                  <a:pt x="2987453" y="2641448"/>
                </a:lnTo>
                <a:lnTo>
                  <a:pt x="2960359" y="2676988"/>
                </a:lnTo>
                <a:lnTo>
                  <a:pt x="2932337" y="2711766"/>
                </a:lnTo>
                <a:lnTo>
                  <a:pt x="2903407" y="2745764"/>
                </a:lnTo>
                <a:lnTo>
                  <a:pt x="2873586" y="2778963"/>
                </a:lnTo>
                <a:lnTo>
                  <a:pt x="2842892" y="2811345"/>
                </a:lnTo>
                <a:lnTo>
                  <a:pt x="2811345" y="2842892"/>
                </a:lnTo>
                <a:lnTo>
                  <a:pt x="2778963" y="2873586"/>
                </a:lnTo>
                <a:lnTo>
                  <a:pt x="2745764" y="2903407"/>
                </a:lnTo>
                <a:lnTo>
                  <a:pt x="2711766" y="2932337"/>
                </a:lnTo>
                <a:lnTo>
                  <a:pt x="2676988" y="2960359"/>
                </a:lnTo>
                <a:lnTo>
                  <a:pt x="2641448" y="2987453"/>
                </a:lnTo>
                <a:lnTo>
                  <a:pt x="2605165" y="3013601"/>
                </a:lnTo>
                <a:lnTo>
                  <a:pt x="2568157" y="3038785"/>
                </a:lnTo>
                <a:lnTo>
                  <a:pt x="2530443" y="3062986"/>
                </a:lnTo>
                <a:lnTo>
                  <a:pt x="2492040" y="3086186"/>
                </a:lnTo>
                <a:lnTo>
                  <a:pt x="2452968" y="3108367"/>
                </a:lnTo>
                <a:lnTo>
                  <a:pt x="2413245" y="3129510"/>
                </a:lnTo>
                <a:lnTo>
                  <a:pt x="2372889" y="3149597"/>
                </a:lnTo>
                <a:lnTo>
                  <a:pt x="2331918" y="3168608"/>
                </a:lnTo>
                <a:lnTo>
                  <a:pt x="2290351" y="3186527"/>
                </a:lnTo>
                <a:lnTo>
                  <a:pt x="2248207" y="3203334"/>
                </a:lnTo>
                <a:lnTo>
                  <a:pt x="2205504" y="3219012"/>
                </a:lnTo>
                <a:lnTo>
                  <a:pt x="2162260" y="3233540"/>
                </a:lnTo>
                <a:lnTo>
                  <a:pt x="2118493" y="3246902"/>
                </a:lnTo>
                <a:lnTo>
                  <a:pt x="2074223" y="3259079"/>
                </a:lnTo>
                <a:lnTo>
                  <a:pt x="2029467" y="3270053"/>
                </a:lnTo>
                <a:lnTo>
                  <a:pt x="1984244" y="3279804"/>
                </a:lnTo>
                <a:lnTo>
                  <a:pt x="1938572" y="3288315"/>
                </a:lnTo>
                <a:lnTo>
                  <a:pt x="1892470" y="3295567"/>
                </a:lnTo>
                <a:lnTo>
                  <a:pt x="1845956" y="3301541"/>
                </a:lnTo>
                <a:lnTo>
                  <a:pt x="1799048" y="3306220"/>
                </a:lnTo>
                <a:lnTo>
                  <a:pt x="1751766" y="3309585"/>
                </a:lnTo>
                <a:lnTo>
                  <a:pt x="1704127" y="3311618"/>
                </a:lnTo>
                <a:lnTo>
                  <a:pt x="1656149" y="3312299"/>
                </a:lnTo>
                <a:close/>
              </a:path>
            </a:pathLst>
          </a:custGeom>
          <a:solidFill>
            <a:srgbClr val="EEEEEE"/>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txBox="1"/>
          <p:nvPr/>
        </p:nvSpPr>
        <p:spPr>
          <a:xfrm>
            <a:off x="8146308" y="2496819"/>
            <a:ext cx="2595033" cy="1852281"/>
          </a:xfrm>
          <a:prstGeom prst="rect">
            <a:avLst/>
          </a:prstGeom>
        </p:spPr>
        <p:txBody>
          <a:bodyPr vert="horz" wrap="square" lIns="0" tIns="16933" rIns="0" bIns="0" rtlCol="0">
            <a:spAutoFit/>
          </a:bodyPr>
          <a:lstStyle/>
          <a:p>
            <a:pPr algn="ctr" defTabSz="1219170" fontAlgn="auto">
              <a:spcBef>
                <a:spcPts val="133"/>
              </a:spcBef>
              <a:spcAft>
                <a:spcPts val="0"/>
              </a:spcAft>
            </a:pPr>
            <a:r>
              <a:rPr sz="2667" kern="0" dirty="0">
                <a:solidFill>
                  <a:srgbClr val="434343"/>
                </a:solidFill>
                <a:latin typeface="Courier New"/>
                <a:cs typeface="Courier New"/>
              </a:rPr>
              <a:t>Data</a:t>
            </a:r>
            <a:r>
              <a:rPr sz="2667" kern="0" spc="-20" dirty="0">
                <a:solidFill>
                  <a:srgbClr val="434343"/>
                </a:solidFill>
                <a:latin typeface="Courier New"/>
                <a:cs typeface="Courier New"/>
              </a:rPr>
              <a:t> </a:t>
            </a:r>
            <a:r>
              <a:rPr sz="2667" kern="0" dirty="0">
                <a:solidFill>
                  <a:srgbClr val="434343"/>
                </a:solidFill>
                <a:latin typeface="Courier New"/>
                <a:cs typeface="Courier New"/>
              </a:rPr>
              <a:t>+</a:t>
            </a:r>
            <a:r>
              <a:rPr sz="2667" kern="0" spc="-13" dirty="0">
                <a:solidFill>
                  <a:srgbClr val="434343"/>
                </a:solidFill>
                <a:latin typeface="Courier New"/>
                <a:cs typeface="Courier New"/>
              </a:rPr>
              <a:t> </a:t>
            </a:r>
            <a:r>
              <a:rPr sz="2667" kern="0" spc="-33" dirty="0">
                <a:solidFill>
                  <a:srgbClr val="434343"/>
                </a:solidFill>
                <a:latin typeface="Courier New"/>
                <a:cs typeface="Courier New"/>
              </a:rPr>
              <a:t>ML</a:t>
            </a:r>
            <a:endParaRPr sz="2667" kern="0">
              <a:solidFill>
                <a:sysClr val="windowText" lastClr="000000"/>
              </a:solidFill>
              <a:latin typeface="Courier New"/>
              <a:cs typeface="Courier New"/>
            </a:endParaRPr>
          </a:p>
          <a:p>
            <a:pPr marL="159169" marR="149010" indent="-847" algn="ctr" defTabSz="1219170" fontAlgn="auto">
              <a:lnSpc>
                <a:spcPts val="2200"/>
              </a:lnSpc>
              <a:spcBef>
                <a:spcPts val="140"/>
              </a:spcBef>
              <a:spcAft>
                <a:spcPts val="0"/>
              </a:spcAft>
            </a:pPr>
            <a:r>
              <a:rPr sz="1867" kern="0" spc="-13" dirty="0">
                <a:solidFill>
                  <a:srgbClr val="434343"/>
                </a:solidFill>
                <a:latin typeface="Courier New"/>
                <a:cs typeface="Courier New"/>
              </a:rPr>
              <a:t>Toxicity,</a:t>
            </a:r>
            <a:r>
              <a:rPr sz="1867" kern="0" spc="667" dirty="0">
                <a:solidFill>
                  <a:srgbClr val="434343"/>
                </a:solidFill>
                <a:latin typeface="Courier New"/>
                <a:cs typeface="Courier New"/>
              </a:rPr>
              <a:t> </a:t>
            </a:r>
            <a:r>
              <a:rPr sz="1867" kern="0" dirty="0">
                <a:solidFill>
                  <a:srgbClr val="434343"/>
                </a:solidFill>
                <a:latin typeface="Courier New"/>
                <a:cs typeface="Courier New"/>
              </a:rPr>
              <a:t>Severe</a:t>
            </a:r>
            <a:r>
              <a:rPr sz="1867" kern="0" spc="-40" dirty="0">
                <a:solidFill>
                  <a:srgbClr val="434343"/>
                </a:solidFill>
                <a:latin typeface="Courier New"/>
                <a:cs typeface="Courier New"/>
              </a:rPr>
              <a:t> </a:t>
            </a:r>
            <a:r>
              <a:rPr sz="1867" kern="0" spc="-13" dirty="0">
                <a:solidFill>
                  <a:srgbClr val="434343"/>
                </a:solidFill>
                <a:latin typeface="Courier New"/>
                <a:cs typeface="Courier New"/>
              </a:rPr>
              <a:t>Toxicity,</a:t>
            </a:r>
            <a:endParaRPr sz="1867" kern="0">
              <a:solidFill>
                <a:sysClr val="windowText" lastClr="000000"/>
              </a:solidFill>
              <a:latin typeface="Courier New"/>
              <a:cs typeface="Courier New"/>
            </a:endParaRPr>
          </a:p>
          <a:p>
            <a:pPr algn="ctr" defTabSz="1219170" fontAlgn="auto">
              <a:lnSpc>
                <a:spcPts val="2113"/>
              </a:lnSpc>
              <a:spcBef>
                <a:spcPts val="0"/>
              </a:spcBef>
              <a:spcAft>
                <a:spcPts val="0"/>
              </a:spcAft>
            </a:pPr>
            <a:r>
              <a:rPr sz="1867" kern="0" dirty="0">
                <a:solidFill>
                  <a:srgbClr val="434343"/>
                </a:solidFill>
                <a:latin typeface="Courier New"/>
                <a:cs typeface="Courier New"/>
              </a:rPr>
              <a:t>Threat,</a:t>
            </a:r>
            <a:r>
              <a:rPr sz="1867" kern="0" spc="-20" dirty="0">
                <a:solidFill>
                  <a:srgbClr val="434343"/>
                </a:solidFill>
                <a:latin typeface="Courier New"/>
                <a:cs typeface="Courier New"/>
              </a:rPr>
              <a:t> </a:t>
            </a:r>
            <a:r>
              <a:rPr sz="1867" kern="0" spc="-13" dirty="0">
                <a:solidFill>
                  <a:srgbClr val="434343"/>
                </a:solidFill>
                <a:latin typeface="Courier New"/>
                <a:cs typeface="Courier New"/>
              </a:rPr>
              <a:t>Off-topic,</a:t>
            </a:r>
            <a:endParaRPr sz="1867" kern="0">
              <a:solidFill>
                <a:sysClr val="windowText" lastClr="000000"/>
              </a:solidFill>
              <a:latin typeface="Courier New"/>
              <a:cs typeface="Courier New"/>
            </a:endParaRPr>
          </a:p>
          <a:p>
            <a:pPr marL="301406" marR="291246" algn="ctr" defTabSz="1219170" fontAlgn="auto">
              <a:lnSpc>
                <a:spcPts val="2200"/>
              </a:lnSpc>
              <a:spcBef>
                <a:spcPts val="87"/>
              </a:spcBef>
              <a:spcAft>
                <a:spcPts val="0"/>
              </a:spcAft>
            </a:pPr>
            <a:r>
              <a:rPr sz="1867" kern="0" dirty="0">
                <a:solidFill>
                  <a:srgbClr val="434343"/>
                </a:solidFill>
                <a:latin typeface="Courier New"/>
                <a:cs typeface="Courier New"/>
              </a:rPr>
              <a:t>+</a:t>
            </a:r>
            <a:r>
              <a:rPr sz="1867" kern="0" spc="-27" dirty="0">
                <a:solidFill>
                  <a:srgbClr val="434343"/>
                </a:solidFill>
                <a:latin typeface="Courier New"/>
                <a:cs typeface="Courier New"/>
              </a:rPr>
              <a:t> </a:t>
            </a:r>
            <a:r>
              <a:rPr sz="1867" kern="0" dirty="0">
                <a:solidFill>
                  <a:srgbClr val="434343"/>
                </a:solidFill>
                <a:latin typeface="Courier New"/>
                <a:cs typeface="Courier New"/>
              </a:rPr>
              <a:t>dozens</a:t>
            </a:r>
            <a:r>
              <a:rPr sz="1867" kern="0" spc="-20" dirty="0">
                <a:solidFill>
                  <a:srgbClr val="434343"/>
                </a:solidFill>
                <a:latin typeface="Courier New"/>
                <a:cs typeface="Courier New"/>
              </a:rPr>
              <a:t> </a:t>
            </a:r>
            <a:r>
              <a:rPr sz="1867" kern="0" spc="-13" dirty="0">
                <a:solidFill>
                  <a:srgbClr val="434343"/>
                </a:solidFill>
                <a:latin typeface="Courier New"/>
                <a:cs typeface="Courier New"/>
              </a:rPr>
              <a:t>other models</a:t>
            </a:r>
            <a:endParaRPr sz="1867" kern="0">
              <a:solidFill>
                <a:sysClr val="windowText" lastClr="000000"/>
              </a:solidFill>
              <a:latin typeface="Courier New"/>
              <a:cs typeface="Courier New"/>
            </a:endParaRPr>
          </a:p>
        </p:txBody>
      </p:sp>
      <p:sp>
        <p:nvSpPr>
          <p:cNvPr id="5" name="object 5"/>
          <p:cNvSpPr/>
          <p:nvPr/>
        </p:nvSpPr>
        <p:spPr>
          <a:xfrm>
            <a:off x="5572199" y="1205800"/>
            <a:ext cx="1048173" cy="4446693"/>
          </a:xfrm>
          <a:custGeom>
            <a:avLst/>
            <a:gdLst/>
            <a:ahLst/>
            <a:cxnLst/>
            <a:rect l="l" t="t" r="r" b="b"/>
            <a:pathLst>
              <a:path w="786129" h="3335020">
                <a:moveTo>
                  <a:pt x="785699" y="3334799"/>
                </a:moveTo>
                <a:lnTo>
                  <a:pt x="0" y="3334799"/>
                </a:lnTo>
                <a:lnTo>
                  <a:pt x="0" y="0"/>
                </a:lnTo>
                <a:lnTo>
                  <a:pt x="785699" y="0"/>
                </a:lnTo>
                <a:lnTo>
                  <a:pt x="785699" y="3334799"/>
                </a:lnTo>
                <a:close/>
              </a:path>
            </a:pathLst>
          </a:custGeom>
          <a:solidFill>
            <a:srgbClr val="EEEEEE"/>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txBox="1"/>
          <p:nvPr/>
        </p:nvSpPr>
        <p:spPr>
          <a:xfrm>
            <a:off x="5846113" y="3107196"/>
            <a:ext cx="820866" cy="643467"/>
          </a:xfrm>
          <a:prstGeom prst="rect">
            <a:avLst/>
          </a:prstGeom>
        </p:spPr>
        <p:txBody>
          <a:bodyPr vert="vert270" wrap="square" lIns="0" tIns="33020" rIns="0" bIns="0" rtlCol="0">
            <a:spAutoFit/>
          </a:bodyPr>
          <a:lstStyle/>
          <a:p>
            <a:pPr marL="16933" defTabSz="1219170" fontAlgn="auto">
              <a:spcBef>
                <a:spcPts val="260"/>
              </a:spcBef>
              <a:spcAft>
                <a:spcPts val="0"/>
              </a:spcAft>
            </a:pPr>
            <a:r>
              <a:rPr sz="2667" kern="0" spc="-33" dirty="0">
                <a:solidFill>
                  <a:srgbClr val="434343"/>
                </a:solidFill>
                <a:latin typeface="Courier New"/>
                <a:cs typeface="Courier New"/>
              </a:rPr>
              <a:t>API</a:t>
            </a:r>
            <a:endParaRPr sz="2667" kern="0">
              <a:solidFill>
                <a:sysClr val="windowText" lastClr="000000"/>
              </a:solidFill>
              <a:latin typeface="Courier New"/>
              <a:cs typeface="Courier New"/>
            </a:endParaRPr>
          </a:p>
        </p:txBody>
      </p:sp>
      <p:grpSp>
        <p:nvGrpSpPr>
          <p:cNvPr id="7" name="object 7"/>
          <p:cNvGrpSpPr/>
          <p:nvPr/>
        </p:nvGrpSpPr>
        <p:grpSpPr>
          <a:xfrm>
            <a:off x="1115367" y="2914245"/>
            <a:ext cx="3291840" cy="110067"/>
            <a:chOff x="836525" y="2185684"/>
            <a:chExt cx="2468880" cy="82550"/>
          </a:xfrm>
        </p:grpSpPr>
        <p:sp>
          <p:nvSpPr>
            <p:cNvPr id="8" name="object 8"/>
            <p:cNvSpPr/>
            <p:nvPr/>
          </p:nvSpPr>
          <p:spPr>
            <a:xfrm>
              <a:off x="836525" y="2226674"/>
              <a:ext cx="2372995" cy="0"/>
            </a:xfrm>
            <a:custGeom>
              <a:avLst/>
              <a:gdLst/>
              <a:ahLst/>
              <a:cxnLst/>
              <a:rect l="l" t="t" r="r" b="b"/>
              <a:pathLst>
                <a:path w="2372995">
                  <a:moveTo>
                    <a:pt x="0" y="0"/>
                  </a:moveTo>
                  <a:lnTo>
                    <a:pt x="2372699" y="0"/>
                  </a:lnTo>
                </a:path>
              </a:pathLst>
            </a:custGeom>
            <a:ln w="19049">
              <a:solidFill>
                <a:srgbClr val="CCCCCC"/>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9" name="object 9"/>
            <p:cNvPicPr/>
            <p:nvPr/>
          </p:nvPicPr>
          <p:blipFill>
            <a:blip r:embed="rId2" cstate="print"/>
            <a:stretch>
              <a:fillRect/>
            </a:stretch>
          </p:blipFill>
          <p:spPr>
            <a:xfrm>
              <a:off x="3199699" y="2185684"/>
              <a:ext cx="105500" cy="81980"/>
            </a:xfrm>
            <a:prstGeom prst="rect">
              <a:avLst/>
            </a:prstGeom>
          </p:spPr>
        </p:pic>
      </p:grpSp>
      <p:grpSp>
        <p:nvGrpSpPr>
          <p:cNvPr id="10" name="object 10"/>
          <p:cNvGrpSpPr/>
          <p:nvPr/>
        </p:nvGrpSpPr>
        <p:grpSpPr>
          <a:xfrm>
            <a:off x="1100366" y="4587261"/>
            <a:ext cx="3451860" cy="110067"/>
            <a:chOff x="825274" y="3440446"/>
            <a:chExt cx="2588895" cy="82550"/>
          </a:xfrm>
        </p:grpSpPr>
        <p:sp>
          <p:nvSpPr>
            <p:cNvPr id="11" name="object 11"/>
            <p:cNvSpPr/>
            <p:nvPr/>
          </p:nvSpPr>
          <p:spPr>
            <a:xfrm>
              <a:off x="921249" y="3481437"/>
              <a:ext cx="2493010" cy="0"/>
            </a:xfrm>
            <a:custGeom>
              <a:avLst/>
              <a:gdLst/>
              <a:ahLst/>
              <a:cxnLst/>
              <a:rect l="l" t="t" r="r" b="b"/>
              <a:pathLst>
                <a:path w="2493010">
                  <a:moveTo>
                    <a:pt x="0" y="0"/>
                  </a:moveTo>
                  <a:lnTo>
                    <a:pt x="2492699" y="0"/>
                  </a:lnTo>
                </a:path>
              </a:pathLst>
            </a:custGeom>
            <a:ln w="19049">
              <a:solidFill>
                <a:srgbClr val="CCCCCC"/>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2" name="object 12"/>
            <p:cNvPicPr/>
            <p:nvPr/>
          </p:nvPicPr>
          <p:blipFill>
            <a:blip r:embed="rId3" cstate="print"/>
            <a:stretch>
              <a:fillRect/>
            </a:stretch>
          </p:blipFill>
          <p:spPr>
            <a:xfrm>
              <a:off x="825274" y="3440446"/>
              <a:ext cx="105500" cy="81980"/>
            </a:xfrm>
            <a:prstGeom prst="rect">
              <a:avLst/>
            </a:prstGeom>
          </p:spPr>
        </p:pic>
      </p:grpSp>
      <p:sp>
        <p:nvSpPr>
          <p:cNvPr id="13" name="object 13"/>
          <p:cNvSpPr txBox="1"/>
          <p:nvPr/>
        </p:nvSpPr>
        <p:spPr>
          <a:xfrm>
            <a:off x="1454924" y="4031853"/>
            <a:ext cx="2878667" cy="427532"/>
          </a:xfrm>
          <a:prstGeom prst="rect">
            <a:avLst/>
          </a:prstGeom>
        </p:spPr>
        <p:txBody>
          <a:bodyPr vert="horz" wrap="square" lIns="0" tIns="16933" rIns="0" bIns="0" rtlCol="0">
            <a:spAutoFit/>
          </a:bodyPr>
          <a:lstStyle/>
          <a:p>
            <a:pPr marL="16933" defTabSz="1219170" fontAlgn="auto">
              <a:spcBef>
                <a:spcPts val="133"/>
              </a:spcBef>
              <a:spcAft>
                <a:spcPts val="0"/>
              </a:spcAft>
            </a:pPr>
            <a:r>
              <a:rPr sz="2667" kern="0" dirty="0">
                <a:solidFill>
                  <a:srgbClr val="434343"/>
                </a:solidFill>
                <a:latin typeface="Courier New"/>
                <a:cs typeface="Courier New"/>
              </a:rPr>
              <a:t>Toxicity:</a:t>
            </a:r>
            <a:r>
              <a:rPr sz="2667" kern="0" spc="-60" dirty="0">
                <a:solidFill>
                  <a:srgbClr val="434343"/>
                </a:solidFill>
                <a:latin typeface="Courier New"/>
                <a:cs typeface="Courier New"/>
              </a:rPr>
              <a:t> </a:t>
            </a:r>
            <a:r>
              <a:rPr sz="2667" kern="0" spc="-27" dirty="0">
                <a:solidFill>
                  <a:srgbClr val="434343"/>
                </a:solidFill>
                <a:latin typeface="Courier New"/>
                <a:cs typeface="Courier New"/>
              </a:rPr>
              <a:t>0.91</a:t>
            </a:r>
            <a:endParaRPr sz="2667" kern="0">
              <a:solidFill>
                <a:sysClr val="windowText" lastClr="000000"/>
              </a:solidFill>
              <a:latin typeface="Courier New"/>
              <a:cs typeface="Courier New"/>
            </a:endParaRPr>
          </a:p>
        </p:txBody>
      </p:sp>
      <p:sp>
        <p:nvSpPr>
          <p:cNvPr id="14" name="object 14"/>
          <p:cNvSpPr txBox="1">
            <a:spLocks noGrp="1"/>
          </p:cNvSpPr>
          <p:nvPr>
            <p:ph type="title"/>
          </p:nvPr>
        </p:nvSpPr>
        <p:spPr>
          <a:xfrm>
            <a:off x="512967" y="671767"/>
            <a:ext cx="2844800" cy="591551"/>
          </a:xfrm>
          <a:prstGeom prst="rect">
            <a:avLst/>
          </a:prstGeom>
        </p:spPr>
        <p:txBody>
          <a:bodyPr vert="horz" wrap="square" lIns="0" tIns="16933" rIns="0" bIns="0" rtlCol="0">
            <a:spAutoFit/>
          </a:bodyPr>
          <a:lstStyle/>
          <a:p>
            <a:pPr marL="16933">
              <a:spcBef>
                <a:spcPts val="133"/>
              </a:spcBef>
            </a:pPr>
            <a:r>
              <a:rPr spc="-80" dirty="0">
                <a:solidFill>
                  <a:srgbClr val="3D85C6"/>
                </a:solidFill>
              </a:rPr>
              <a:t>Perspective </a:t>
            </a:r>
            <a:r>
              <a:rPr spc="-120" dirty="0">
                <a:solidFill>
                  <a:srgbClr val="3D85C6"/>
                </a:solidFill>
              </a:rPr>
              <a:t>API</a:t>
            </a:r>
          </a:p>
        </p:txBody>
      </p:sp>
      <p:sp>
        <p:nvSpPr>
          <p:cNvPr id="15" name="object 15"/>
          <p:cNvSpPr txBox="1"/>
          <p:nvPr/>
        </p:nvSpPr>
        <p:spPr>
          <a:xfrm>
            <a:off x="5121367" y="6085283"/>
            <a:ext cx="178816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u="heavy" kern="0" spc="-67" dirty="0">
                <a:solidFill>
                  <a:srgbClr val="0097A7"/>
                </a:solidFill>
                <a:uFill>
                  <a:solidFill>
                    <a:srgbClr val="0097A7"/>
                  </a:solidFill>
                </a:uFill>
                <a:latin typeface="Calibri"/>
                <a:cs typeface="Calibri"/>
                <a:hlinkClick r:id="rId4"/>
              </a:rPr>
              <a:t>perspectiveapi.com</a:t>
            </a:r>
            <a:endParaRPr sz="1867" kern="0">
              <a:solidFill>
                <a:sysClr val="windowText" lastClr="000000"/>
              </a:solidFill>
              <a:latin typeface="Calibri"/>
              <a:cs typeface="Calibri"/>
            </a:endParaRPr>
          </a:p>
        </p:txBody>
      </p:sp>
      <p:sp>
        <p:nvSpPr>
          <p:cNvPr id="16" name="TextBox 15">
            <a:extLst>
              <a:ext uri="{FF2B5EF4-FFF2-40B4-BE49-F238E27FC236}">
                <a16:creationId xmlns:a16="http://schemas.microsoft.com/office/drawing/2014/main" id="{2BE5D8FF-8D41-4B1A-552E-FE6E19E8977E}"/>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spc="-233" dirty="0">
                <a:solidFill>
                  <a:srgbClr val="3D85C6"/>
                </a:solidFill>
              </a:rPr>
              <a:t>Unintended</a:t>
            </a:r>
            <a:r>
              <a:rPr spc="113" dirty="0">
                <a:solidFill>
                  <a:srgbClr val="3D85C6"/>
                </a:solidFill>
              </a:rPr>
              <a:t> </a:t>
            </a:r>
            <a:r>
              <a:rPr spc="-27" dirty="0">
                <a:solidFill>
                  <a:srgbClr val="3D85C6"/>
                </a:solidFill>
              </a:rPr>
              <a:t>Bias</a:t>
            </a:r>
          </a:p>
        </p:txBody>
      </p:sp>
      <p:sp>
        <p:nvSpPr>
          <p:cNvPr id="3" name="object 3"/>
          <p:cNvSpPr txBox="1"/>
          <p:nvPr/>
        </p:nvSpPr>
        <p:spPr>
          <a:xfrm>
            <a:off x="512967" y="1615771"/>
            <a:ext cx="10289540" cy="392415"/>
          </a:xfrm>
          <a:prstGeom prst="rect">
            <a:avLst/>
          </a:prstGeom>
        </p:spPr>
        <p:txBody>
          <a:bodyPr vert="horz" wrap="square" lIns="0" tIns="22860" rIns="0" bIns="0" rtlCol="0">
            <a:spAutoFit/>
          </a:bodyPr>
          <a:lstStyle/>
          <a:p>
            <a:pPr marL="16933" defTabSz="1219170" fontAlgn="auto">
              <a:spcBef>
                <a:spcPts val="180"/>
              </a:spcBef>
              <a:spcAft>
                <a:spcPts val="0"/>
              </a:spcAft>
            </a:pPr>
            <a:r>
              <a:rPr sz="2400" kern="0" spc="-213" dirty="0">
                <a:solidFill>
                  <a:srgbClr val="595959"/>
                </a:solidFill>
                <a:latin typeface="Calibri"/>
                <a:cs typeface="Calibri"/>
              </a:rPr>
              <a:t>Model</a:t>
            </a:r>
            <a:r>
              <a:rPr sz="2400" kern="0" spc="7" dirty="0">
                <a:solidFill>
                  <a:srgbClr val="595959"/>
                </a:solidFill>
                <a:latin typeface="Calibri"/>
                <a:cs typeface="Calibri"/>
              </a:rPr>
              <a:t> </a:t>
            </a:r>
            <a:r>
              <a:rPr sz="2400" kern="0" spc="-33" dirty="0">
                <a:solidFill>
                  <a:srgbClr val="595959"/>
                </a:solidFill>
                <a:latin typeface="Calibri"/>
                <a:cs typeface="Calibri"/>
              </a:rPr>
              <a:t>falsely</a:t>
            </a:r>
            <a:r>
              <a:rPr sz="2400" kern="0" spc="-40" dirty="0">
                <a:solidFill>
                  <a:srgbClr val="595959"/>
                </a:solidFill>
                <a:latin typeface="Calibri"/>
                <a:cs typeface="Calibri"/>
              </a:rPr>
              <a:t> </a:t>
            </a:r>
            <a:r>
              <a:rPr sz="2400" kern="0" dirty="0">
                <a:solidFill>
                  <a:srgbClr val="595959"/>
                </a:solidFill>
                <a:latin typeface="Calibri"/>
                <a:cs typeface="Calibri"/>
              </a:rPr>
              <a:t>associates</a:t>
            </a:r>
            <a:r>
              <a:rPr sz="2400" kern="0" spc="-27" dirty="0">
                <a:solidFill>
                  <a:srgbClr val="595959"/>
                </a:solidFill>
                <a:latin typeface="Calibri"/>
                <a:cs typeface="Calibri"/>
              </a:rPr>
              <a:t> </a:t>
            </a:r>
            <a:r>
              <a:rPr sz="2400" kern="0" spc="-127" dirty="0">
                <a:solidFill>
                  <a:srgbClr val="595959"/>
                </a:solidFill>
                <a:latin typeface="Calibri"/>
                <a:cs typeface="Calibri"/>
              </a:rPr>
              <a:t>frequently</a:t>
            </a:r>
            <a:r>
              <a:rPr sz="2400" kern="0" spc="-7" dirty="0">
                <a:solidFill>
                  <a:srgbClr val="595959"/>
                </a:solidFill>
                <a:latin typeface="Calibri"/>
                <a:cs typeface="Calibri"/>
              </a:rPr>
              <a:t> </a:t>
            </a:r>
            <a:r>
              <a:rPr sz="2400" kern="0" spc="-40" dirty="0">
                <a:solidFill>
                  <a:srgbClr val="595959"/>
                </a:solidFill>
                <a:latin typeface="Calibri"/>
                <a:cs typeface="Calibri"/>
              </a:rPr>
              <a:t>attacked</a:t>
            </a:r>
            <a:r>
              <a:rPr sz="2400" kern="0" spc="-13" dirty="0">
                <a:solidFill>
                  <a:srgbClr val="595959"/>
                </a:solidFill>
                <a:latin typeface="Calibri"/>
                <a:cs typeface="Calibri"/>
              </a:rPr>
              <a:t> </a:t>
            </a:r>
            <a:r>
              <a:rPr sz="2400" kern="0" spc="-47" dirty="0">
                <a:solidFill>
                  <a:srgbClr val="595959"/>
                </a:solidFill>
                <a:latin typeface="Calibri"/>
                <a:cs typeface="Calibri"/>
              </a:rPr>
              <a:t>identities</a:t>
            </a:r>
            <a:r>
              <a:rPr sz="2400" kern="0" spc="-20" dirty="0">
                <a:solidFill>
                  <a:srgbClr val="595959"/>
                </a:solidFill>
                <a:latin typeface="Calibri"/>
                <a:cs typeface="Calibri"/>
              </a:rPr>
              <a:t> </a:t>
            </a:r>
            <a:r>
              <a:rPr sz="2400" kern="0" spc="-73" dirty="0">
                <a:solidFill>
                  <a:srgbClr val="595959"/>
                </a:solidFill>
                <a:latin typeface="Calibri"/>
                <a:cs typeface="Calibri"/>
              </a:rPr>
              <a:t>with</a:t>
            </a:r>
            <a:r>
              <a:rPr sz="2400" kern="0" spc="-20" dirty="0">
                <a:solidFill>
                  <a:srgbClr val="595959"/>
                </a:solidFill>
                <a:latin typeface="Calibri"/>
                <a:cs typeface="Calibri"/>
              </a:rPr>
              <a:t> </a:t>
            </a:r>
            <a:r>
              <a:rPr sz="2400" kern="0" spc="-47" dirty="0">
                <a:solidFill>
                  <a:srgbClr val="595959"/>
                </a:solidFill>
                <a:latin typeface="Calibri"/>
                <a:cs typeface="Calibri"/>
              </a:rPr>
              <a:t>toxicity:</a:t>
            </a:r>
            <a:r>
              <a:rPr sz="2400" kern="0" spc="40" dirty="0">
                <a:solidFill>
                  <a:srgbClr val="595959"/>
                </a:solidFill>
                <a:latin typeface="Calibri"/>
                <a:cs typeface="Calibri"/>
              </a:rPr>
              <a:t> </a:t>
            </a:r>
            <a:r>
              <a:rPr sz="2400" i="1" kern="0" dirty="0">
                <a:solidFill>
                  <a:srgbClr val="595959"/>
                </a:solidFill>
                <a:latin typeface="Calibri"/>
                <a:cs typeface="Calibri"/>
              </a:rPr>
              <a:t>False</a:t>
            </a:r>
            <a:r>
              <a:rPr sz="2400" i="1" kern="0" spc="-20" dirty="0">
                <a:solidFill>
                  <a:srgbClr val="595959"/>
                </a:solidFill>
                <a:latin typeface="Calibri"/>
                <a:cs typeface="Calibri"/>
              </a:rPr>
              <a:t> </a:t>
            </a:r>
            <a:r>
              <a:rPr sz="2400" i="1" kern="0" spc="-13" dirty="0">
                <a:solidFill>
                  <a:srgbClr val="595959"/>
                </a:solidFill>
                <a:latin typeface="Calibri"/>
                <a:cs typeface="Calibri"/>
              </a:rPr>
              <a:t>Positive </a:t>
            </a:r>
            <a:r>
              <a:rPr sz="2400" i="1" kern="0" spc="-27" dirty="0">
                <a:solidFill>
                  <a:srgbClr val="595959"/>
                </a:solidFill>
                <a:latin typeface="Calibri"/>
                <a:cs typeface="Calibri"/>
              </a:rPr>
              <a:t>Bias</a:t>
            </a:r>
            <a:endParaRPr sz="2400" kern="0">
              <a:solidFill>
                <a:sysClr val="windowText" lastClr="000000"/>
              </a:solidFill>
              <a:latin typeface="Calibri"/>
              <a:cs typeface="Calibri"/>
            </a:endParaRPr>
          </a:p>
        </p:txBody>
      </p:sp>
      <p:sp>
        <p:nvSpPr>
          <p:cNvPr id="4" name="object 4"/>
          <p:cNvSpPr txBox="1"/>
          <p:nvPr/>
        </p:nvSpPr>
        <p:spPr>
          <a:xfrm>
            <a:off x="512967" y="2940069"/>
            <a:ext cx="3236807" cy="1689543"/>
          </a:xfrm>
          <a:prstGeom prst="rect">
            <a:avLst/>
          </a:prstGeom>
        </p:spPr>
        <p:txBody>
          <a:bodyPr vert="horz" wrap="square" lIns="0" tIns="70272" rIns="0" bIns="0" rtlCol="0">
            <a:spAutoFit/>
          </a:bodyPr>
          <a:lstStyle/>
          <a:p>
            <a:pPr marL="16933" defTabSz="1219170" fontAlgn="auto">
              <a:spcBef>
                <a:spcPts val="552"/>
              </a:spcBef>
              <a:spcAft>
                <a:spcPts val="0"/>
              </a:spcAft>
            </a:pPr>
            <a:r>
              <a:rPr sz="2400" u="heavy" kern="0" spc="-13" dirty="0">
                <a:solidFill>
                  <a:sysClr val="windowText" lastClr="000000"/>
                </a:solidFill>
                <a:uFill>
                  <a:solidFill>
                    <a:srgbClr val="000000"/>
                  </a:solidFill>
                </a:uFill>
                <a:latin typeface="Calibri"/>
                <a:cs typeface="Calibri"/>
              </a:rPr>
              <a:t>Sentence</a:t>
            </a:r>
            <a:endParaRPr sz="2400" kern="0">
              <a:solidFill>
                <a:sysClr val="windowText" lastClr="000000"/>
              </a:solidFill>
              <a:latin typeface="Calibri"/>
              <a:cs typeface="Calibri"/>
            </a:endParaRPr>
          </a:p>
          <a:p>
            <a:pPr marL="16933" marR="6773" defTabSz="1219170" fontAlgn="auto">
              <a:lnSpc>
                <a:spcPct val="114599"/>
              </a:lnSpc>
              <a:spcBef>
                <a:spcPts val="0"/>
              </a:spcBef>
              <a:spcAft>
                <a:spcPts val="0"/>
              </a:spcAft>
            </a:pPr>
            <a:r>
              <a:rPr sz="2400" kern="0" spc="-140" dirty="0">
                <a:solidFill>
                  <a:sysClr val="windowText" lastClr="000000"/>
                </a:solidFill>
                <a:latin typeface="Calibri"/>
                <a:cs typeface="Calibri"/>
              </a:rPr>
              <a:t>"i'm</a:t>
            </a:r>
            <a:r>
              <a:rPr sz="2400" kern="0" dirty="0">
                <a:solidFill>
                  <a:sysClr val="windowText" lastClr="000000"/>
                </a:solidFill>
                <a:latin typeface="Calibri"/>
                <a:cs typeface="Calibri"/>
              </a:rPr>
              <a:t> a</a:t>
            </a:r>
            <a:r>
              <a:rPr sz="2400" kern="0" spc="-80" dirty="0">
                <a:solidFill>
                  <a:sysClr val="windowText" lastClr="000000"/>
                </a:solidFill>
                <a:latin typeface="Calibri"/>
                <a:cs typeface="Calibri"/>
              </a:rPr>
              <a:t> </a:t>
            </a:r>
            <a:r>
              <a:rPr sz="2400" kern="0" spc="-193" dirty="0">
                <a:solidFill>
                  <a:sysClr val="windowText" lastClr="000000"/>
                </a:solidFill>
                <a:latin typeface="Calibri"/>
                <a:cs typeface="Calibri"/>
              </a:rPr>
              <a:t>proud</a:t>
            </a:r>
            <a:r>
              <a:rPr sz="2400" kern="0" spc="20" dirty="0">
                <a:solidFill>
                  <a:sysClr val="windowText" lastClr="000000"/>
                </a:solidFill>
                <a:latin typeface="Calibri"/>
                <a:cs typeface="Calibri"/>
              </a:rPr>
              <a:t> </a:t>
            </a:r>
            <a:r>
              <a:rPr sz="2400" kern="0" dirty="0">
                <a:solidFill>
                  <a:sysClr val="windowText" lastClr="000000"/>
                </a:solidFill>
                <a:latin typeface="Calibri"/>
                <a:cs typeface="Calibri"/>
              </a:rPr>
              <a:t>tall</a:t>
            </a:r>
            <a:r>
              <a:rPr sz="2400" kern="0" spc="-20" dirty="0">
                <a:solidFill>
                  <a:sysClr val="windowText" lastClr="000000"/>
                </a:solidFill>
                <a:latin typeface="Calibri"/>
                <a:cs typeface="Calibri"/>
              </a:rPr>
              <a:t> </a:t>
            </a:r>
            <a:r>
              <a:rPr sz="2400" kern="0" spc="-13" dirty="0">
                <a:solidFill>
                  <a:sysClr val="windowText" lastClr="000000"/>
                </a:solidFill>
                <a:latin typeface="Calibri"/>
                <a:cs typeface="Calibri"/>
              </a:rPr>
              <a:t>person" </a:t>
            </a:r>
            <a:r>
              <a:rPr sz="2400" kern="0" spc="-140" dirty="0">
                <a:solidFill>
                  <a:sysClr val="windowText" lastClr="000000"/>
                </a:solidFill>
                <a:latin typeface="Calibri"/>
                <a:cs typeface="Calibri"/>
              </a:rPr>
              <a:t>"i'm</a:t>
            </a:r>
            <a:r>
              <a:rPr sz="2400" kern="0" dirty="0">
                <a:solidFill>
                  <a:sysClr val="windowText" lastClr="000000"/>
                </a:solidFill>
                <a:latin typeface="Calibri"/>
                <a:cs typeface="Calibri"/>
              </a:rPr>
              <a:t> a</a:t>
            </a:r>
            <a:r>
              <a:rPr sz="2400" kern="0" spc="-40" dirty="0">
                <a:solidFill>
                  <a:sysClr val="windowText" lastClr="000000"/>
                </a:solidFill>
                <a:latin typeface="Calibri"/>
                <a:cs typeface="Calibri"/>
              </a:rPr>
              <a:t> </a:t>
            </a:r>
            <a:r>
              <a:rPr sz="2400" kern="0" spc="-193" dirty="0">
                <a:solidFill>
                  <a:sysClr val="windowText" lastClr="000000"/>
                </a:solidFill>
                <a:latin typeface="Calibri"/>
                <a:cs typeface="Calibri"/>
              </a:rPr>
              <a:t>proud</a:t>
            </a:r>
            <a:r>
              <a:rPr sz="2400" kern="0" spc="13" dirty="0">
                <a:solidFill>
                  <a:sysClr val="windowText" lastClr="000000"/>
                </a:solidFill>
                <a:latin typeface="Calibri"/>
                <a:cs typeface="Calibri"/>
              </a:rPr>
              <a:t> </a:t>
            </a:r>
            <a:r>
              <a:rPr sz="2400" kern="0" spc="-60" dirty="0">
                <a:solidFill>
                  <a:sysClr val="windowText" lastClr="000000"/>
                </a:solidFill>
                <a:latin typeface="Calibri"/>
                <a:cs typeface="Calibri"/>
              </a:rPr>
              <a:t>lesbian</a:t>
            </a:r>
            <a:r>
              <a:rPr sz="2400" kern="0" spc="-7" dirty="0">
                <a:solidFill>
                  <a:sysClr val="windowText" lastClr="000000"/>
                </a:solidFill>
                <a:latin typeface="Calibri"/>
                <a:cs typeface="Calibri"/>
              </a:rPr>
              <a:t> </a:t>
            </a:r>
            <a:r>
              <a:rPr sz="2400" kern="0" spc="-100" dirty="0">
                <a:solidFill>
                  <a:sysClr val="windowText" lastClr="000000"/>
                </a:solidFill>
                <a:latin typeface="Calibri"/>
                <a:cs typeface="Calibri"/>
              </a:rPr>
              <a:t>person" </a:t>
            </a:r>
            <a:r>
              <a:rPr sz="2400" kern="0" spc="-140" dirty="0">
                <a:solidFill>
                  <a:sysClr val="windowText" lastClr="000000"/>
                </a:solidFill>
                <a:latin typeface="Calibri"/>
                <a:cs typeface="Calibri"/>
              </a:rPr>
              <a:t>"i'm</a:t>
            </a:r>
            <a:r>
              <a:rPr sz="2400" kern="0" dirty="0">
                <a:solidFill>
                  <a:sysClr val="windowText" lastClr="000000"/>
                </a:solidFill>
                <a:latin typeface="Calibri"/>
                <a:cs typeface="Calibri"/>
              </a:rPr>
              <a:t> a</a:t>
            </a:r>
            <a:r>
              <a:rPr sz="2400" kern="0" spc="-40" dirty="0">
                <a:solidFill>
                  <a:sysClr val="windowText" lastClr="000000"/>
                </a:solidFill>
                <a:latin typeface="Calibri"/>
                <a:cs typeface="Calibri"/>
              </a:rPr>
              <a:t> </a:t>
            </a:r>
            <a:r>
              <a:rPr sz="2400" kern="0" spc="-193" dirty="0">
                <a:solidFill>
                  <a:sysClr val="windowText" lastClr="000000"/>
                </a:solidFill>
                <a:latin typeface="Calibri"/>
                <a:cs typeface="Calibri"/>
              </a:rPr>
              <a:t>proud</a:t>
            </a:r>
            <a:r>
              <a:rPr sz="2400" kern="0" spc="20" dirty="0">
                <a:solidFill>
                  <a:sysClr val="windowText" lastClr="000000"/>
                </a:solidFill>
                <a:latin typeface="Calibri"/>
                <a:cs typeface="Calibri"/>
              </a:rPr>
              <a:t> </a:t>
            </a:r>
            <a:r>
              <a:rPr sz="2400" kern="0" spc="-73" dirty="0">
                <a:solidFill>
                  <a:sysClr val="windowText" lastClr="000000"/>
                </a:solidFill>
                <a:latin typeface="Calibri"/>
                <a:cs typeface="Calibri"/>
              </a:rPr>
              <a:t>gay</a:t>
            </a:r>
            <a:r>
              <a:rPr sz="2400" kern="0" spc="-13" dirty="0">
                <a:solidFill>
                  <a:sysClr val="windowText" lastClr="000000"/>
                </a:solidFill>
                <a:latin typeface="Calibri"/>
                <a:cs typeface="Calibri"/>
              </a:rPr>
              <a:t> person"</a:t>
            </a:r>
            <a:endParaRPr sz="2400" kern="0">
              <a:solidFill>
                <a:sysClr val="windowText" lastClr="000000"/>
              </a:solidFill>
              <a:latin typeface="Calibri"/>
              <a:cs typeface="Calibri"/>
            </a:endParaRPr>
          </a:p>
        </p:txBody>
      </p:sp>
      <p:sp>
        <p:nvSpPr>
          <p:cNvPr id="5" name="object 5"/>
          <p:cNvSpPr txBox="1"/>
          <p:nvPr/>
        </p:nvSpPr>
        <p:spPr>
          <a:xfrm>
            <a:off x="5999366" y="2940068"/>
            <a:ext cx="1444413" cy="1702174"/>
          </a:xfrm>
          <a:prstGeom prst="rect">
            <a:avLst/>
          </a:prstGeom>
        </p:spPr>
        <p:txBody>
          <a:bodyPr vert="horz" wrap="square" lIns="0" tIns="70272" rIns="0" bIns="0" rtlCol="0">
            <a:spAutoFit/>
          </a:bodyPr>
          <a:lstStyle/>
          <a:p>
            <a:pPr marL="16933" defTabSz="1219170" fontAlgn="auto">
              <a:spcBef>
                <a:spcPts val="552"/>
              </a:spcBef>
              <a:spcAft>
                <a:spcPts val="0"/>
              </a:spcAft>
            </a:pPr>
            <a:r>
              <a:rPr sz="2400" u="heavy" kern="0" spc="-147" dirty="0">
                <a:solidFill>
                  <a:sysClr val="windowText" lastClr="000000"/>
                </a:solidFill>
                <a:uFill>
                  <a:solidFill>
                    <a:srgbClr val="000000"/>
                  </a:solidFill>
                </a:uFill>
                <a:latin typeface="Calibri"/>
                <a:cs typeface="Calibri"/>
              </a:rPr>
              <a:t>model</a:t>
            </a:r>
            <a:r>
              <a:rPr sz="2400" u="heavy" kern="0" spc="33" dirty="0">
                <a:solidFill>
                  <a:sysClr val="windowText" lastClr="000000"/>
                </a:solidFill>
                <a:uFill>
                  <a:solidFill>
                    <a:srgbClr val="000000"/>
                  </a:solidFill>
                </a:uFill>
                <a:latin typeface="Calibri"/>
                <a:cs typeface="Calibri"/>
              </a:rPr>
              <a:t> </a:t>
            </a:r>
            <a:r>
              <a:rPr sz="2400" u="heavy" kern="0" spc="-33" dirty="0">
                <a:solidFill>
                  <a:sysClr val="windowText" lastClr="000000"/>
                </a:solidFill>
                <a:uFill>
                  <a:solidFill>
                    <a:srgbClr val="000000"/>
                  </a:solidFill>
                </a:uFill>
                <a:latin typeface="Calibri"/>
                <a:cs typeface="Calibri"/>
              </a:rPr>
              <a:t>score</a:t>
            </a:r>
            <a:endParaRPr sz="2400" kern="0">
              <a:solidFill>
                <a:sysClr val="windowText" lastClr="000000"/>
              </a:solidFill>
              <a:latin typeface="Calibri"/>
              <a:cs typeface="Calibri"/>
            </a:endParaRPr>
          </a:p>
          <a:p>
            <a:pPr marL="626518" defTabSz="1219170" fontAlgn="auto">
              <a:spcBef>
                <a:spcPts val="420"/>
              </a:spcBef>
              <a:spcAft>
                <a:spcPts val="0"/>
              </a:spcAft>
            </a:pPr>
            <a:r>
              <a:rPr sz="2400" kern="0" spc="-27" dirty="0">
                <a:solidFill>
                  <a:sysClr val="windowText" lastClr="000000"/>
                </a:solidFill>
                <a:latin typeface="Calibri"/>
                <a:cs typeface="Calibri"/>
              </a:rPr>
              <a:t>0.18</a:t>
            </a:r>
            <a:endParaRPr sz="2400" kern="0">
              <a:solidFill>
                <a:sysClr val="windowText" lastClr="000000"/>
              </a:solidFill>
              <a:latin typeface="Calibri"/>
              <a:cs typeface="Calibri"/>
            </a:endParaRPr>
          </a:p>
          <a:p>
            <a:pPr marL="626518" defTabSz="1219170" fontAlgn="auto">
              <a:spcBef>
                <a:spcPts val="420"/>
              </a:spcBef>
              <a:spcAft>
                <a:spcPts val="0"/>
              </a:spcAft>
            </a:pPr>
            <a:r>
              <a:rPr sz="2400" kern="0" spc="-27" dirty="0">
                <a:solidFill>
                  <a:sysClr val="windowText" lastClr="000000"/>
                </a:solidFill>
                <a:latin typeface="Calibri"/>
                <a:cs typeface="Calibri"/>
              </a:rPr>
              <a:t>0.51</a:t>
            </a:r>
            <a:endParaRPr sz="2400" kern="0">
              <a:solidFill>
                <a:sysClr val="windowText" lastClr="000000"/>
              </a:solidFill>
              <a:latin typeface="Calibri"/>
              <a:cs typeface="Calibri"/>
            </a:endParaRPr>
          </a:p>
          <a:p>
            <a:pPr marL="626518" defTabSz="1219170" fontAlgn="auto">
              <a:spcBef>
                <a:spcPts val="420"/>
              </a:spcBef>
              <a:spcAft>
                <a:spcPts val="0"/>
              </a:spcAft>
            </a:pPr>
            <a:r>
              <a:rPr sz="2400" kern="0" spc="-27" dirty="0">
                <a:solidFill>
                  <a:sysClr val="windowText" lastClr="000000"/>
                </a:solidFill>
                <a:latin typeface="Calibri"/>
                <a:cs typeface="Calibri"/>
              </a:rPr>
              <a:t>0.69</a:t>
            </a:r>
            <a:endParaRPr sz="2400" kern="0">
              <a:solidFill>
                <a:sysClr val="windowText" lastClr="000000"/>
              </a:solidFill>
              <a:latin typeface="Calibri"/>
              <a:cs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dirty="0">
                <a:solidFill>
                  <a:srgbClr val="3D85C6"/>
                </a:solidFill>
              </a:rPr>
              <a:t>Bias</a:t>
            </a:r>
            <a:r>
              <a:rPr spc="-93" dirty="0">
                <a:solidFill>
                  <a:srgbClr val="3D85C6"/>
                </a:solidFill>
              </a:rPr>
              <a:t> Source</a:t>
            </a:r>
            <a:r>
              <a:rPr spc="-40" dirty="0">
                <a:solidFill>
                  <a:srgbClr val="3D85C6"/>
                </a:solidFill>
              </a:rPr>
              <a:t> </a:t>
            </a:r>
            <a:r>
              <a:rPr spc="-213" dirty="0">
                <a:solidFill>
                  <a:srgbClr val="3D85C6"/>
                </a:solidFill>
              </a:rPr>
              <a:t>and</a:t>
            </a:r>
            <a:r>
              <a:rPr dirty="0">
                <a:solidFill>
                  <a:srgbClr val="3D85C6"/>
                </a:solidFill>
              </a:rPr>
              <a:t> </a:t>
            </a:r>
            <a:r>
              <a:rPr spc="-133" dirty="0">
                <a:solidFill>
                  <a:srgbClr val="3D85C6"/>
                </a:solidFill>
              </a:rPr>
              <a:t>Mitigation</a:t>
            </a:r>
          </a:p>
        </p:txBody>
      </p:sp>
      <p:sp>
        <p:nvSpPr>
          <p:cNvPr id="3" name="object 3"/>
          <p:cNvSpPr txBox="1"/>
          <p:nvPr/>
        </p:nvSpPr>
        <p:spPr>
          <a:xfrm>
            <a:off x="512967" y="1562606"/>
            <a:ext cx="5105400" cy="4105226"/>
          </a:xfrm>
          <a:prstGeom prst="rect">
            <a:avLst/>
          </a:prstGeom>
        </p:spPr>
        <p:txBody>
          <a:bodyPr vert="horz" wrap="square" lIns="0" tIns="76200" rIns="0" bIns="0" rtlCol="0">
            <a:spAutoFit/>
          </a:bodyPr>
          <a:lstStyle/>
          <a:p>
            <a:pPr marL="16933" defTabSz="1219170" fontAlgn="auto">
              <a:spcBef>
                <a:spcPts val="600"/>
              </a:spcBef>
              <a:spcAft>
                <a:spcPts val="0"/>
              </a:spcAft>
            </a:pPr>
            <a:r>
              <a:rPr sz="2400" i="1" kern="0" dirty="0">
                <a:solidFill>
                  <a:srgbClr val="595959"/>
                </a:solidFill>
                <a:latin typeface="Calibri"/>
                <a:cs typeface="Calibri"/>
              </a:rPr>
              <a:t>Bias</a:t>
            </a:r>
            <a:r>
              <a:rPr sz="2400" i="1" kern="0" spc="-140" dirty="0">
                <a:solidFill>
                  <a:srgbClr val="595959"/>
                </a:solidFill>
                <a:latin typeface="Calibri"/>
                <a:cs typeface="Calibri"/>
              </a:rPr>
              <a:t> </a:t>
            </a:r>
            <a:r>
              <a:rPr sz="2400" i="1" kern="0" spc="-33" dirty="0">
                <a:solidFill>
                  <a:srgbClr val="595959"/>
                </a:solidFill>
                <a:latin typeface="Calibri"/>
                <a:cs typeface="Calibri"/>
              </a:rPr>
              <a:t>caused</a:t>
            </a:r>
            <a:r>
              <a:rPr sz="2400" i="1" kern="0" spc="-73" dirty="0">
                <a:solidFill>
                  <a:srgbClr val="595959"/>
                </a:solidFill>
                <a:latin typeface="Calibri"/>
                <a:cs typeface="Calibri"/>
              </a:rPr>
              <a:t> </a:t>
            </a:r>
            <a:r>
              <a:rPr sz="2400" i="1" kern="0" spc="-147" dirty="0">
                <a:solidFill>
                  <a:srgbClr val="595959"/>
                </a:solidFill>
                <a:latin typeface="Calibri"/>
                <a:cs typeface="Calibri"/>
              </a:rPr>
              <a:t>by</a:t>
            </a:r>
            <a:r>
              <a:rPr sz="2400" i="1" kern="0" spc="7" dirty="0">
                <a:solidFill>
                  <a:srgbClr val="595959"/>
                </a:solidFill>
                <a:latin typeface="Calibri"/>
                <a:cs typeface="Calibri"/>
              </a:rPr>
              <a:t> </a:t>
            </a:r>
            <a:r>
              <a:rPr sz="2400" i="1" kern="0" spc="-33" dirty="0">
                <a:solidFill>
                  <a:srgbClr val="595959"/>
                </a:solidFill>
                <a:latin typeface="Calibri"/>
                <a:cs typeface="Calibri"/>
              </a:rPr>
              <a:t>dataset</a:t>
            </a:r>
            <a:r>
              <a:rPr sz="2400" i="1" kern="0" spc="-67" dirty="0">
                <a:solidFill>
                  <a:srgbClr val="595959"/>
                </a:solidFill>
                <a:latin typeface="Calibri"/>
                <a:cs typeface="Calibri"/>
              </a:rPr>
              <a:t> </a:t>
            </a:r>
            <a:r>
              <a:rPr sz="2400" i="1" kern="0" spc="-13" dirty="0">
                <a:solidFill>
                  <a:srgbClr val="595959"/>
                </a:solidFill>
                <a:latin typeface="Calibri"/>
                <a:cs typeface="Calibri"/>
              </a:rPr>
              <a:t>imbalance</a:t>
            </a:r>
            <a:endParaRPr sz="2400" kern="0">
              <a:solidFill>
                <a:sysClr val="windowText" lastClr="000000"/>
              </a:solidFill>
              <a:latin typeface="Calibri"/>
              <a:cs typeface="Calibri"/>
            </a:endParaRPr>
          </a:p>
          <a:p>
            <a:pPr marL="625671" marR="368291" indent="-488514" defTabSz="1219170" fontAlgn="auto">
              <a:lnSpc>
                <a:spcPct val="114599"/>
              </a:lnSpc>
              <a:spcBef>
                <a:spcPts val="0"/>
              </a:spcBef>
              <a:spcAft>
                <a:spcPts val="0"/>
              </a:spcAft>
              <a:buFont typeface="Arial"/>
              <a:buChar char="●"/>
              <a:tabLst>
                <a:tab pos="625671" algn="l"/>
                <a:tab pos="626518" algn="l"/>
              </a:tabLst>
            </a:pPr>
            <a:r>
              <a:rPr sz="2400" kern="0" spc="-100" dirty="0">
                <a:solidFill>
                  <a:srgbClr val="595959"/>
                </a:solidFill>
                <a:latin typeface="Calibri"/>
                <a:cs typeface="Calibri"/>
              </a:rPr>
              <a:t>Frequently</a:t>
            </a:r>
            <a:r>
              <a:rPr sz="2400" kern="0" spc="-27" dirty="0">
                <a:solidFill>
                  <a:srgbClr val="595959"/>
                </a:solidFill>
                <a:latin typeface="Calibri"/>
                <a:cs typeface="Calibri"/>
              </a:rPr>
              <a:t> </a:t>
            </a:r>
            <a:r>
              <a:rPr sz="2400" kern="0" spc="-40" dirty="0">
                <a:solidFill>
                  <a:srgbClr val="595959"/>
                </a:solidFill>
                <a:latin typeface="Calibri"/>
                <a:cs typeface="Calibri"/>
              </a:rPr>
              <a:t>attacked</a:t>
            </a:r>
            <a:r>
              <a:rPr sz="2400" kern="0" spc="-20" dirty="0">
                <a:solidFill>
                  <a:srgbClr val="595959"/>
                </a:solidFill>
                <a:latin typeface="Calibri"/>
                <a:cs typeface="Calibri"/>
              </a:rPr>
              <a:t> </a:t>
            </a:r>
            <a:r>
              <a:rPr sz="2400" kern="0" spc="-47" dirty="0">
                <a:solidFill>
                  <a:srgbClr val="595959"/>
                </a:solidFill>
                <a:latin typeface="Calibri"/>
                <a:cs typeface="Calibri"/>
              </a:rPr>
              <a:t>identities</a:t>
            </a:r>
            <a:r>
              <a:rPr sz="2400" kern="0" spc="-27" dirty="0">
                <a:solidFill>
                  <a:srgbClr val="595959"/>
                </a:solidFill>
                <a:latin typeface="Calibri"/>
                <a:cs typeface="Calibri"/>
              </a:rPr>
              <a:t> </a:t>
            </a:r>
            <a:r>
              <a:rPr sz="2400" kern="0" spc="-33" dirty="0">
                <a:solidFill>
                  <a:srgbClr val="595959"/>
                </a:solidFill>
                <a:latin typeface="Calibri"/>
                <a:cs typeface="Calibri"/>
              </a:rPr>
              <a:t>are </a:t>
            </a:r>
            <a:r>
              <a:rPr sz="2400" kern="0" spc="-120" dirty="0">
                <a:solidFill>
                  <a:srgbClr val="595959"/>
                </a:solidFill>
                <a:latin typeface="Calibri"/>
                <a:cs typeface="Calibri"/>
              </a:rPr>
              <a:t>overrepresented</a:t>
            </a:r>
            <a:r>
              <a:rPr sz="2400" kern="0" spc="-20" dirty="0">
                <a:solidFill>
                  <a:srgbClr val="595959"/>
                </a:solidFill>
                <a:latin typeface="Calibri"/>
                <a:cs typeface="Calibri"/>
              </a:rPr>
              <a:t> </a:t>
            </a:r>
            <a:r>
              <a:rPr sz="2400" kern="0" spc="-73" dirty="0">
                <a:solidFill>
                  <a:srgbClr val="595959"/>
                </a:solidFill>
                <a:latin typeface="Calibri"/>
                <a:cs typeface="Calibri"/>
              </a:rPr>
              <a:t>in</a:t>
            </a:r>
            <a:r>
              <a:rPr sz="2400" kern="0" spc="-60" dirty="0">
                <a:solidFill>
                  <a:srgbClr val="595959"/>
                </a:solidFill>
                <a:latin typeface="Calibri"/>
                <a:cs typeface="Calibri"/>
              </a:rPr>
              <a:t> </a:t>
            </a:r>
            <a:r>
              <a:rPr sz="2400" kern="0" spc="-13" dirty="0">
                <a:solidFill>
                  <a:srgbClr val="595959"/>
                </a:solidFill>
                <a:latin typeface="Calibri"/>
                <a:cs typeface="Calibri"/>
              </a:rPr>
              <a:t>toxic</a:t>
            </a:r>
            <a:r>
              <a:rPr sz="2400" kern="0" spc="-40" dirty="0">
                <a:solidFill>
                  <a:srgbClr val="595959"/>
                </a:solidFill>
                <a:latin typeface="Calibri"/>
                <a:cs typeface="Calibri"/>
              </a:rPr>
              <a:t> </a:t>
            </a:r>
            <a:r>
              <a:rPr sz="2400" kern="0" spc="-60" dirty="0">
                <a:solidFill>
                  <a:srgbClr val="595959"/>
                </a:solidFill>
                <a:latin typeface="Calibri"/>
                <a:cs typeface="Calibri"/>
              </a:rPr>
              <a:t>comments</a:t>
            </a:r>
            <a:endParaRPr sz="2400" kern="0">
              <a:solidFill>
                <a:sysClr val="windowText" lastClr="000000"/>
              </a:solidFill>
              <a:latin typeface="Calibri"/>
              <a:cs typeface="Calibri"/>
            </a:endParaRPr>
          </a:p>
          <a:p>
            <a:pPr marL="625671" indent="-488514" defTabSz="1219170" fontAlgn="auto">
              <a:spcBef>
                <a:spcPts val="420"/>
              </a:spcBef>
              <a:spcAft>
                <a:spcPts val="0"/>
              </a:spcAft>
              <a:buFont typeface="Arial"/>
              <a:buChar char="●"/>
              <a:tabLst>
                <a:tab pos="625671" algn="l"/>
                <a:tab pos="626518" algn="l"/>
              </a:tabLst>
            </a:pPr>
            <a:r>
              <a:rPr sz="2400" kern="0" spc="-87" dirty="0">
                <a:solidFill>
                  <a:srgbClr val="595959"/>
                </a:solidFill>
                <a:latin typeface="Calibri"/>
                <a:cs typeface="Calibri"/>
              </a:rPr>
              <a:t>Length</a:t>
            </a:r>
            <a:r>
              <a:rPr sz="2400" kern="0" spc="-20" dirty="0">
                <a:solidFill>
                  <a:srgbClr val="595959"/>
                </a:solidFill>
                <a:latin typeface="Calibri"/>
                <a:cs typeface="Calibri"/>
              </a:rPr>
              <a:t> </a:t>
            </a:r>
            <a:r>
              <a:rPr sz="2400" kern="0" spc="-13" dirty="0">
                <a:solidFill>
                  <a:srgbClr val="595959"/>
                </a:solidFill>
                <a:latin typeface="Calibri"/>
                <a:cs typeface="Calibri"/>
              </a:rPr>
              <a:t>matters</a:t>
            </a:r>
            <a:endParaRPr sz="2400" kern="0">
              <a:solidFill>
                <a:sysClr val="windowText" lastClr="000000"/>
              </a:solidFill>
              <a:latin typeface="Calibri"/>
              <a:cs typeface="Calibri"/>
            </a:endParaRPr>
          </a:p>
          <a:p>
            <a:pPr marL="16933" marR="6773" defTabSz="1219170" fontAlgn="auto">
              <a:lnSpc>
                <a:spcPct val="114599"/>
              </a:lnSpc>
              <a:spcBef>
                <a:spcPts val="2093"/>
              </a:spcBef>
              <a:spcAft>
                <a:spcPts val="0"/>
              </a:spcAft>
            </a:pPr>
            <a:r>
              <a:rPr sz="2400" kern="0" spc="-227" dirty="0">
                <a:solidFill>
                  <a:srgbClr val="595959"/>
                </a:solidFill>
                <a:latin typeface="Calibri"/>
                <a:cs typeface="Calibri"/>
              </a:rPr>
              <a:t>Add</a:t>
            </a:r>
            <a:r>
              <a:rPr sz="2400" kern="0" spc="7" dirty="0">
                <a:solidFill>
                  <a:srgbClr val="595959"/>
                </a:solidFill>
                <a:latin typeface="Calibri"/>
                <a:cs typeface="Calibri"/>
              </a:rPr>
              <a:t> </a:t>
            </a:r>
            <a:r>
              <a:rPr sz="2400" i="1" kern="0" spc="-47" dirty="0">
                <a:solidFill>
                  <a:srgbClr val="595959"/>
                </a:solidFill>
                <a:latin typeface="Calibri"/>
                <a:cs typeface="Calibri"/>
              </a:rPr>
              <a:t>assumed</a:t>
            </a:r>
            <a:r>
              <a:rPr sz="2400" i="1" kern="0" spc="-67" dirty="0">
                <a:solidFill>
                  <a:srgbClr val="595959"/>
                </a:solidFill>
                <a:latin typeface="Calibri"/>
                <a:cs typeface="Calibri"/>
              </a:rPr>
              <a:t> </a:t>
            </a:r>
            <a:r>
              <a:rPr sz="2400" i="1" kern="0" spc="-127" dirty="0">
                <a:solidFill>
                  <a:srgbClr val="595959"/>
                </a:solidFill>
                <a:latin typeface="Calibri"/>
                <a:cs typeface="Calibri"/>
              </a:rPr>
              <a:t>non-</a:t>
            </a:r>
            <a:r>
              <a:rPr sz="2400" i="1" kern="0" spc="-27" dirty="0">
                <a:solidFill>
                  <a:srgbClr val="595959"/>
                </a:solidFill>
                <a:latin typeface="Calibri"/>
                <a:cs typeface="Calibri"/>
              </a:rPr>
              <a:t>toxic</a:t>
            </a:r>
            <a:r>
              <a:rPr sz="2400" i="1" kern="0" spc="-20" dirty="0">
                <a:solidFill>
                  <a:srgbClr val="595959"/>
                </a:solidFill>
                <a:latin typeface="Calibri"/>
                <a:cs typeface="Calibri"/>
              </a:rPr>
              <a:t> </a:t>
            </a:r>
            <a:r>
              <a:rPr sz="2400" i="1" kern="0" spc="-93" dirty="0">
                <a:solidFill>
                  <a:srgbClr val="595959"/>
                </a:solidFill>
                <a:latin typeface="Calibri"/>
                <a:cs typeface="Calibri"/>
              </a:rPr>
              <a:t>data</a:t>
            </a:r>
            <a:r>
              <a:rPr sz="2400" i="1" kern="0" dirty="0">
                <a:solidFill>
                  <a:srgbClr val="595959"/>
                </a:solidFill>
                <a:latin typeface="Calibri"/>
                <a:cs typeface="Calibri"/>
              </a:rPr>
              <a:t> </a:t>
            </a:r>
            <a:r>
              <a:rPr sz="2400" kern="0" spc="-167" dirty="0">
                <a:solidFill>
                  <a:srgbClr val="595959"/>
                </a:solidFill>
                <a:latin typeface="Calibri"/>
                <a:cs typeface="Calibri"/>
              </a:rPr>
              <a:t>from</a:t>
            </a:r>
            <a:r>
              <a:rPr sz="2400" kern="0" spc="7" dirty="0">
                <a:solidFill>
                  <a:srgbClr val="595959"/>
                </a:solidFill>
                <a:latin typeface="Calibri"/>
                <a:cs typeface="Calibri"/>
              </a:rPr>
              <a:t> </a:t>
            </a:r>
            <a:r>
              <a:rPr sz="2400" kern="0" spc="-73" dirty="0">
                <a:solidFill>
                  <a:srgbClr val="595959"/>
                </a:solidFill>
                <a:latin typeface="Calibri"/>
                <a:cs typeface="Calibri"/>
              </a:rPr>
              <a:t>Wikipedia </a:t>
            </a:r>
            <a:r>
              <a:rPr sz="2400" kern="0" spc="-13" dirty="0">
                <a:solidFill>
                  <a:srgbClr val="595959"/>
                </a:solidFill>
                <a:latin typeface="Calibri"/>
                <a:cs typeface="Calibri"/>
              </a:rPr>
              <a:t>articles</a:t>
            </a:r>
            <a:r>
              <a:rPr sz="2400" kern="0" spc="-113" dirty="0">
                <a:solidFill>
                  <a:srgbClr val="595959"/>
                </a:solidFill>
                <a:latin typeface="Calibri"/>
                <a:cs typeface="Calibri"/>
              </a:rPr>
              <a:t> </a:t>
            </a:r>
            <a:r>
              <a:rPr sz="2400" kern="0" spc="-40" dirty="0">
                <a:solidFill>
                  <a:srgbClr val="595959"/>
                </a:solidFill>
                <a:latin typeface="Calibri"/>
                <a:cs typeface="Calibri"/>
              </a:rPr>
              <a:t>to</a:t>
            </a:r>
            <a:r>
              <a:rPr sz="2400" kern="0" spc="-87" dirty="0">
                <a:solidFill>
                  <a:srgbClr val="595959"/>
                </a:solidFill>
                <a:latin typeface="Calibri"/>
                <a:cs typeface="Calibri"/>
              </a:rPr>
              <a:t> </a:t>
            </a:r>
            <a:r>
              <a:rPr sz="2400" kern="0" dirty="0">
                <a:solidFill>
                  <a:srgbClr val="595959"/>
                </a:solidFill>
                <a:latin typeface="Calibri"/>
                <a:cs typeface="Calibri"/>
              </a:rPr>
              <a:t>fix</a:t>
            </a:r>
            <a:r>
              <a:rPr sz="2400" kern="0" spc="-93" dirty="0">
                <a:solidFill>
                  <a:srgbClr val="595959"/>
                </a:solidFill>
                <a:latin typeface="Calibri"/>
                <a:cs typeface="Calibri"/>
              </a:rPr>
              <a:t> </a:t>
            </a:r>
            <a:r>
              <a:rPr sz="2400" kern="0" spc="-67" dirty="0">
                <a:solidFill>
                  <a:srgbClr val="595959"/>
                </a:solidFill>
                <a:latin typeface="Calibri"/>
                <a:cs typeface="Calibri"/>
              </a:rPr>
              <a:t>the </a:t>
            </a:r>
            <a:r>
              <a:rPr sz="2400" kern="0" spc="-13" dirty="0">
                <a:solidFill>
                  <a:srgbClr val="595959"/>
                </a:solidFill>
                <a:latin typeface="Calibri"/>
                <a:cs typeface="Calibri"/>
              </a:rPr>
              <a:t>imbalance.</a:t>
            </a:r>
            <a:endParaRPr sz="2400" kern="0">
              <a:solidFill>
                <a:sysClr val="windowText" lastClr="000000"/>
              </a:solidFill>
              <a:latin typeface="Calibri"/>
              <a:cs typeface="Calibri"/>
            </a:endParaRPr>
          </a:p>
          <a:p>
            <a:pPr marL="625671" marR="1078626" indent="-488514" defTabSz="1219170" fontAlgn="auto">
              <a:lnSpc>
                <a:spcPct val="114599"/>
              </a:lnSpc>
              <a:spcBef>
                <a:spcPts val="0"/>
              </a:spcBef>
              <a:spcAft>
                <a:spcPts val="0"/>
              </a:spcAft>
              <a:buFont typeface="Arial"/>
              <a:buChar char="●"/>
              <a:tabLst>
                <a:tab pos="625671" algn="l"/>
                <a:tab pos="626518" algn="l"/>
              </a:tabLst>
            </a:pPr>
            <a:r>
              <a:rPr sz="2400" kern="0" spc="-120" dirty="0">
                <a:solidFill>
                  <a:srgbClr val="595959"/>
                </a:solidFill>
                <a:latin typeface="Calibri"/>
                <a:cs typeface="Calibri"/>
              </a:rPr>
              <a:t>Original</a:t>
            </a:r>
            <a:r>
              <a:rPr sz="2400" kern="0" spc="-20" dirty="0">
                <a:solidFill>
                  <a:srgbClr val="595959"/>
                </a:solidFill>
                <a:latin typeface="Calibri"/>
                <a:cs typeface="Calibri"/>
              </a:rPr>
              <a:t> </a:t>
            </a:r>
            <a:r>
              <a:rPr sz="2400" kern="0" spc="-13" dirty="0">
                <a:solidFill>
                  <a:srgbClr val="595959"/>
                </a:solidFill>
                <a:latin typeface="Calibri"/>
                <a:cs typeface="Calibri"/>
              </a:rPr>
              <a:t>dataset</a:t>
            </a:r>
            <a:r>
              <a:rPr sz="2400" kern="0" spc="-7" dirty="0">
                <a:solidFill>
                  <a:srgbClr val="595959"/>
                </a:solidFill>
                <a:latin typeface="Calibri"/>
                <a:cs typeface="Calibri"/>
              </a:rPr>
              <a:t> </a:t>
            </a:r>
            <a:r>
              <a:rPr sz="2400" kern="0" spc="-147" dirty="0">
                <a:solidFill>
                  <a:srgbClr val="595959"/>
                </a:solidFill>
                <a:latin typeface="Calibri"/>
                <a:cs typeface="Calibri"/>
              </a:rPr>
              <a:t>had</a:t>
            </a:r>
            <a:r>
              <a:rPr sz="2400" kern="0" spc="7" dirty="0">
                <a:solidFill>
                  <a:srgbClr val="595959"/>
                </a:solidFill>
                <a:latin typeface="Calibri"/>
                <a:cs typeface="Calibri"/>
              </a:rPr>
              <a:t> </a:t>
            </a:r>
            <a:r>
              <a:rPr sz="2400" kern="0" spc="-13" dirty="0">
                <a:solidFill>
                  <a:srgbClr val="595959"/>
                </a:solidFill>
                <a:latin typeface="Calibri"/>
                <a:cs typeface="Calibri"/>
              </a:rPr>
              <a:t>127,820 examples</a:t>
            </a:r>
            <a:endParaRPr sz="2400" kern="0">
              <a:solidFill>
                <a:sysClr val="windowText" lastClr="000000"/>
              </a:solidFill>
              <a:latin typeface="Calibri"/>
              <a:cs typeface="Calibri"/>
            </a:endParaRPr>
          </a:p>
          <a:p>
            <a:pPr marL="625671" indent="-488514" defTabSz="1219170" fontAlgn="auto">
              <a:spcBef>
                <a:spcPts val="420"/>
              </a:spcBef>
              <a:spcAft>
                <a:spcPts val="0"/>
              </a:spcAft>
              <a:buFont typeface="Arial"/>
              <a:buChar char="●"/>
              <a:tabLst>
                <a:tab pos="625671" algn="l"/>
                <a:tab pos="626518" algn="l"/>
              </a:tabLst>
            </a:pPr>
            <a:r>
              <a:rPr sz="2400" kern="0" dirty="0">
                <a:solidFill>
                  <a:srgbClr val="595959"/>
                </a:solidFill>
                <a:latin typeface="Calibri"/>
                <a:cs typeface="Calibri"/>
              </a:rPr>
              <a:t>4,620</a:t>
            </a:r>
            <a:r>
              <a:rPr sz="2400" kern="0" spc="-67" dirty="0">
                <a:solidFill>
                  <a:srgbClr val="595959"/>
                </a:solidFill>
                <a:latin typeface="Calibri"/>
                <a:cs typeface="Calibri"/>
              </a:rPr>
              <a:t> </a:t>
            </a:r>
            <a:r>
              <a:rPr sz="2400" kern="0" spc="-140" dirty="0">
                <a:solidFill>
                  <a:srgbClr val="595959"/>
                </a:solidFill>
                <a:latin typeface="Calibri"/>
                <a:cs typeface="Calibri"/>
              </a:rPr>
              <a:t>non-</a:t>
            </a:r>
            <a:r>
              <a:rPr sz="2400" kern="0" spc="-33" dirty="0">
                <a:solidFill>
                  <a:srgbClr val="595959"/>
                </a:solidFill>
                <a:latin typeface="Calibri"/>
                <a:cs typeface="Calibri"/>
              </a:rPr>
              <a:t>toxic</a:t>
            </a:r>
            <a:r>
              <a:rPr sz="2400" kern="0" spc="-67" dirty="0">
                <a:solidFill>
                  <a:srgbClr val="595959"/>
                </a:solidFill>
                <a:latin typeface="Calibri"/>
                <a:cs typeface="Calibri"/>
              </a:rPr>
              <a:t> </a:t>
            </a:r>
            <a:r>
              <a:rPr sz="2400" kern="0" spc="-73" dirty="0">
                <a:solidFill>
                  <a:srgbClr val="595959"/>
                </a:solidFill>
                <a:latin typeface="Calibri"/>
                <a:cs typeface="Calibri"/>
              </a:rPr>
              <a:t>examples</a:t>
            </a:r>
            <a:r>
              <a:rPr sz="2400" kern="0" spc="-60" dirty="0">
                <a:solidFill>
                  <a:srgbClr val="595959"/>
                </a:solidFill>
                <a:latin typeface="Calibri"/>
                <a:cs typeface="Calibri"/>
              </a:rPr>
              <a:t> </a:t>
            </a:r>
            <a:r>
              <a:rPr sz="2400" kern="0" spc="-13" dirty="0">
                <a:solidFill>
                  <a:srgbClr val="595959"/>
                </a:solidFill>
                <a:latin typeface="Calibri"/>
                <a:cs typeface="Calibri"/>
              </a:rPr>
              <a:t>added</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781801" y="1566334"/>
            <a:ext cx="4724399" cy="4495799"/>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spc="-193" dirty="0">
                <a:solidFill>
                  <a:srgbClr val="3D85C6"/>
                </a:solidFill>
              </a:rPr>
              <a:t>Measuring</a:t>
            </a:r>
            <a:r>
              <a:rPr spc="-20" dirty="0">
                <a:solidFill>
                  <a:srgbClr val="3D85C6"/>
                </a:solidFill>
              </a:rPr>
              <a:t> </a:t>
            </a:r>
            <a:r>
              <a:rPr spc="-233" dirty="0">
                <a:solidFill>
                  <a:srgbClr val="3D85C6"/>
                </a:solidFill>
              </a:rPr>
              <a:t>Unintended</a:t>
            </a:r>
            <a:r>
              <a:rPr spc="7" dirty="0">
                <a:solidFill>
                  <a:srgbClr val="3D85C6"/>
                </a:solidFill>
              </a:rPr>
              <a:t> </a:t>
            </a:r>
            <a:r>
              <a:rPr dirty="0">
                <a:solidFill>
                  <a:srgbClr val="3D85C6"/>
                </a:solidFill>
              </a:rPr>
              <a:t>Bias</a:t>
            </a:r>
            <a:r>
              <a:rPr spc="-33" dirty="0">
                <a:solidFill>
                  <a:srgbClr val="3D85C6"/>
                </a:solidFill>
              </a:rPr>
              <a:t> </a:t>
            </a:r>
            <a:r>
              <a:rPr dirty="0">
                <a:solidFill>
                  <a:srgbClr val="3D85C6"/>
                </a:solidFill>
              </a:rPr>
              <a:t>-</a:t>
            </a:r>
            <a:r>
              <a:rPr spc="-20" dirty="0">
                <a:solidFill>
                  <a:srgbClr val="3D85C6"/>
                </a:solidFill>
              </a:rPr>
              <a:t> </a:t>
            </a:r>
            <a:r>
              <a:rPr spc="-53" dirty="0">
                <a:solidFill>
                  <a:srgbClr val="3D85C6"/>
                </a:solidFill>
              </a:rPr>
              <a:t>Synthetic</a:t>
            </a:r>
            <a:r>
              <a:rPr spc="-13" dirty="0">
                <a:solidFill>
                  <a:srgbClr val="3D85C6"/>
                </a:solidFill>
              </a:rPr>
              <a:t> Datasets</a:t>
            </a:r>
          </a:p>
        </p:txBody>
      </p:sp>
      <p:sp>
        <p:nvSpPr>
          <p:cNvPr id="3" name="object 3"/>
          <p:cNvSpPr txBox="1"/>
          <p:nvPr/>
        </p:nvSpPr>
        <p:spPr>
          <a:xfrm>
            <a:off x="512967" y="1568467"/>
            <a:ext cx="9932245" cy="2125367"/>
          </a:xfrm>
          <a:prstGeom prst="rect">
            <a:avLst/>
          </a:prstGeom>
        </p:spPr>
        <p:txBody>
          <a:bodyPr vert="horz" wrap="square" lIns="0" tIns="70272" rIns="0" bIns="0" rtlCol="0">
            <a:spAutoFit/>
          </a:bodyPr>
          <a:lstStyle/>
          <a:p>
            <a:pPr marL="16933" defTabSz="1219170" fontAlgn="auto">
              <a:spcBef>
                <a:spcPts val="552"/>
              </a:spcBef>
              <a:spcAft>
                <a:spcPts val="0"/>
              </a:spcAft>
            </a:pPr>
            <a:r>
              <a:rPr sz="2400" kern="0" spc="-67" dirty="0">
                <a:solidFill>
                  <a:srgbClr val="595959"/>
                </a:solidFill>
                <a:latin typeface="Calibri"/>
                <a:cs typeface="Calibri"/>
              </a:rPr>
              <a:t>Challenges</a:t>
            </a:r>
            <a:r>
              <a:rPr sz="2400" kern="0" spc="-27" dirty="0">
                <a:solidFill>
                  <a:srgbClr val="595959"/>
                </a:solidFill>
                <a:latin typeface="Calibri"/>
                <a:cs typeface="Calibri"/>
              </a:rPr>
              <a:t> </a:t>
            </a:r>
            <a:r>
              <a:rPr sz="2400" kern="0" spc="-73" dirty="0">
                <a:solidFill>
                  <a:srgbClr val="595959"/>
                </a:solidFill>
                <a:latin typeface="Calibri"/>
                <a:cs typeface="Calibri"/>
              </a:rPr>
              <a:t>with</a:t>
            </a:r>
            <a:r>
              <a:rPr sz="2400" kern="0" spc="-27" dirty="0">
                <a:solidFill>
                  <a:srgbClr val="595959"/>
                </a:solidFill>
                <a:latin typeface="Calibri"/>
                <a:cs typeface="Calibri"/>
              </a:rPr>
              <a:t> </a:t>
            </a:r>
            <a:r>
              <a:rPr sz="2400" kern="0" spc="-80" dirty="0">
                <a:solidFill>
                  <a:srgbClr val="595959"/>
                </a:solidFill>
                <a:latin typeface="Calibri"/>
                <a:cs typeface="Calibri"/>
              </a:rPr>
              <a:t>real</a:t>
            </a:r>
            <a:r>
              <a:rPr sz="2400" kern="0" spc="-13" dirty="0">
                <a:solidFill>
                  <a:srgbClr val="595959"/>
                </a:solidFill>
                <a:latin typeface="Calibri"/>
                <a:cs typeface="Calibri"/>
              </a:rPr>
              <a:t> data:</a:t>
            </a:r>
            <a:endParaRPr sz="2400" kern="0">
              <a:solidFill>
                <a:sysClr val="windowText" lastClr="000000"/>
              </a:solidFill>
              <a:latin typeface="Calibri"/>
              <a:cs typeface="Calibri"/>
            </a:endParaRPr>
          </a:p>
          <a:p>
            <a:pPr marL="625671" indent="-488514" defTabSz="1219170" fontAlgn="auto">
              <a:spcBef>
                <a:spcPts val="420"/>
              </a:spcBef>
              <a:spcAft>
                <a:spcPts val="0"/>
              </a:spcAft>
              <a:buFont typeface="Arial"/>
              <a:buChar char="●"/>
              <a:tabLst>
                <a:tab pos="625671" algn="l"/>
                <a:tab pos="626518" algn="l"/>
              </a:tabLst>
            </a:pPr>
            <a:r>
              <a:rPr sz="2400" kern="0" dirty="0">
                <a:solidFill>
                  <a:srgbClr val="595959"/>
                </a:solidFill>
                <a:latin typeface="Calibri"/>
                <a:cs typeface="Calibri"/>
              </a:rPr>
              <a:t>Existing</a:t>
            </a:r>
            <a:r>
              <a:rPr sz="2400" kern="0" spc="-140" dirty="0">
                <a:solidFill>
                  <a:srgbClr val="595959"/>
                </a:solidFill>
                <a:latin typeface="Calibri"/>
                <a:cs typeface="Calibri"/>
              </a:rPr>
              <a:t> </a:t>
            </a:r>
            <a:r>
              <a:rPr sz="2400" kern="0" dirty="0">
                <a:solidFill>
                  <a:srgbClr val="595959"/>
                </a:solidFill>
                <a:latin typeface="Calibri"/>
                <a:cs typeface="Calibri"/>
              </a:rPr>
              <a:t>datasets</a:t>
            </a:r>
            <a:r>
              <a:rPr sz="2400" kern="0" spc="-80" dirty="0">
                <a:solidFill>
                  <a:srgbClr val="595959"/>
                </a:solidFill>
                <a:latin typeface="Calibri"/>
                <a:cs typeface="Calibri"/>
              </a:rPr>
              <a:t> </a:t>
            </a:r>
            <a:r>
              <a:rPr sz="2400" kern="0" spc="-107" dirty="0">
                <a:solidFill>
                  <a:srgbClr val="595959"/>
                </a:solidFill>
                <a:latin typeface="Calibri"/>
                <a:cs typeface="Calibri"/>
              </a:rPr>
              <a:t>are</a:t>
            </a:r>
            <a:r>
              <a:rPr sz="2400" kern="0" spc="-33" dirty="0">
                <a:solidFill>
                  <a:srgbClr val="595959"/>
                </a:solidFill>
                <a:latin typeface="Calibri"/>
                <a:cs typeface="Calibri"/>
              </a:rPr>
              <a:t> </a:t>
            </a:r>
            <a:r>
              <a:rPr sz="2400" kern="0" spc="-13" dirty="0">
                <a:solidFill>
                  <a:srgbClr val="595959"/>
                </a:solidFill>
                <a:latin typeface="Calibri"/>
                <a:cs typeface="Calibri"/>
              </a:rPr>
              <a:t>small</a:t>
            </a:r>
            <a:r>
              <a:rPr sz="2400" kern="0" spc="-47" dirty="0">
                <a:solidFill>
                  <a:srgbClr val="595959"/>
                </a:solidFill>
                <a:latin typeface="Calibri"/>
                <a:cs typeface="Calibri"/>
              </a:rPr>
              <a:t> </a:t>
            </a:r>
            <a:r>
              <a:rPr sz="2400" kern="0" spc="-133" dirty="0">
                <a:solidFill>
                  <a:srgbClr val="595959"/>
                </a:solidFill>
                <a:latin typeface="Calibri"/>
                <a:cs typeface="Calibri"/>
              </a:rPr>
              <a:t>and/or</a:t>
            </a:r>
            <a:r>
              <a:rPr sz="2400" kern="0" spc="-7" dirty="0">
                <a:solidFill>
                  <a:srgbClr val="595959"/>
                </a:solidFill>
                <a:latin typeface="Calibri"/>
                <a:cs typeface="Calibri"/>
              </a:rPr>
              <a:t> </a:t>
            </a:r>
            <a:r>
              <a:rPr sz="2400" kern="0" spc="-127" dirty="0">
                <a:solidFill>
                  <a:srgbClr val="595959"/>
                </a:solidFill>
                <a:latin typeface="Calibri"/>
                <a:cs typeface="Calibri"/>
              </a:rPr>
              <a:t>have</a:t>
            </a:r>
            <a:r>
              <a:rPr sz="2400" kern="0" spc="-7" dirty="0">
                <a:solidFill>
                  <a:srgbClr val="595959"/>
                </a:solidFill>
                <a:latin typeface="Calibri"/>
                <a:cs typeface="Calibri"/>
              </a:rPr>
              <a:t> </a:t>
            </a:r>
            <a:r>
              <a:rPr sz="2400" kern="0" dirty="0">
                <a:solidFill>
                  <a:srgbClr val="595959"/>
                </a:solidFill>
                <a:latin typeface="Calibri"/>
                <a:cs typeface="Calibri"/>
              </a:rPr>
              <a:t>false</a:t>
            </a:r>
            <a:r>
              <a:rPr sz="2400" kern="0" spc="-53" dirty="0">
                <a:solidFill>
                  <a:srgbClr val="595959"/>
                </a:solidFill>
                <a:latin typeface="Calibri"/>
                <a:cs typeface="Calibri"/>
              </a:rPr>
              <a:t> </a:t>
            </a:r>
            <a:r>
              <a:rPr sz="2400" kern="0" spc="-13" dirty="0">
                <a:solidFill>
                  <a:srgbClr val="595959"/>
                </a:solidFill>
                <a:latin typeface="Calibri"/>
                <a:cs typeface="Calibri"/>
              </a:rPr>
              <a:t>correlations</a:t>
            </a:r>
            <a:endParaRPr sz="2400" kern="0">
              <a:solidFill>
                <a:sysClr val="windowText" lastClr="000000"/>
              </a:solidFill>
              <a:latin typeface="Calibri"/>
              <a:cs typeface="Calibri"/>
            </a:endParaRPr>
          </a:p>
          <a:p>
            <a:pPr marL="625671" indent="-488514" defTabSz="1219170" fontAlgn="auto">
              <a:spcBef>
                <a:spcPts val="420"/>
              </a:spcBef>
              <a:spcAft>
                <a:spcPts val="0"/>
              </a:spcAft>
              <a:buFont typeface="Arial"/>
              <a:buChar char="●"/>
              <a:tabLst>
                <a:tab pos="625671" algn="l"/>
                <a:tab pos="626518" algn="l"/>
              </a:tabLst>
            </a:pPr>
            <a:r>
              <a:rPr sz="2400" kern="0" spc="-13" dirty="0">
                <a:solidFill>
                  <a:srgbClr val="595959"/>
                </a:solidFill>
                <a:latin typeface="Calibri"/>
                <a:cs typeface="Calibri"/>
              </a:rPr>
              <a:t>Each</a:t>
            </a:r>
            <a:r>
              <a:rPr sz="2400" kern="0" spc="-7" dirty="0">
                <a:solidFill>
                  <a:srgbClr val="595959"/>
                </a:solidFill>
                <a:latin typeface="Calibri"/>
                <a:cs typeface="Calibri"/>
              </a:rPr>
              <a:t> </a:t>
            </a:r>
            <a:r>
              <a:rPr sz="2400" kern="0" spc="-113" dirty="0">
                <a:solidFill>
                  <a:srgbClr val="595959"/>
                </a:solidFill>
                <a:latin typeface="Calibri"/>
                <a:cs typeface="Calibri"/>
              </a:rPr>
              <a:t>example</a:t>
            </a:r>
            <a:r>
              <a:rPr sz="2400" kern="0" spc="7" dirty="0">
                <a:solidFill>
                  <a:srgbClr val="595959"/>
                </a:solidFill>
                <a:latin typeface="Calibri"/>
                <a:cs typeface="Calibri"/>
              </a:rPr>
              <a:t> </a:t>
            </a:r>
            <a:r>
              <a:rPr sz="2400" kern="0" dirty="0">
                <a:solidFill>
                  <a:srgbClr val="595959"/>
                </a:solidFill>
                <a:latin typeface="Calibri"/>
                <a:cs typeface="Calibri"/>
              </a:rPr>
              <a:t>is</a:t>
            </a:r>
            <a:r>
              <a:rPr sz="2400" kern="0" spc="-7" dirty="0">
                <a:solidFill>
                  <a:srgbClr val="595959"/>
                </a:solidFill>
                <a:latin typeface="Calibri"/>
                <a:cs typeface="Calibri"/>
              </a:rPr>
              <a:t> </a:t>
            </a:r>
            <a:r>
              <a:rPr sz="2400" kern="0" spc="-100" dirty="0">
                <a:solidFill>
                  <a:srgbClr val="595959"/>
                </a:solidFill>
                <a:latin typeface="Calibri"/>
                <a:cs typeface="Calibri"/>
              </a:rPr>
              <a:t>completely</a:t>
            </a:r>
            <a:r>
              <a:rPr sz="2400" kern="0" spc="7" dirty="0">
                <a:solidFill>
                  <a:srgbClr val="595959"/>
                </a:solidFill>
                <a:latin typeface="Calibri"/>
                <a:cs typeface="Calibri"/>
              </a:rPr>
              <a:t> </a:t>
            </a:r>
            <a:r>
              <a:rPr sz="2400" kern="0" spc="-147" dirty="0">
                <a:solidFill>
                  <a:srgbClr val="595959"/>
                </a:solidFill>
                <a:latin typeface="Calibri"/>
                <a:cs typeface="Calibri"/>
              </a:rPr>
              <a:t>unique:</a:t>
            </a:r>
            <a:r>
              <a:rPr sz="2400" kern="0" dirty="0">
                <a:solidFill>
                  <a:srgbClr val="595959"/>
                </a:solidFill>
                <a:latin typeface="Calibri"/>
                <a:cs typeface="Calibri"/>
              </a:rPr>
              <a:t> </a:t>
            </a:r>
            <a:r>
              <a:rPr sz="2400" kern="0" spc="-113" dirty="0">
                <a:solidFill>
                  <a:srgbClr val="595959"/>
                </a:solidFill>
                <a:latin typeface="Calibri"/>
                <a:cs typeface="Calibri"/>
              </a:rPr>
              <a:t>not</a:t>
            </a:r>
            <a:r>
              <a:rPr sz="2400" kern="0" dirty="0">
                <a:solidFill>
                  <a:srgbClr val="595959"/>
                </a:solidFill>
                <a:latin typeface="Calibri"/>
                <a:cs typeface="Calibri"/>
              </a:rPr>
              <a:t> </a:t>
            </a:r>
            <a:r>
              <a:rPr sz="2400" kern="0" spc="-13" dirty="0">
                <a:solidFill>
                  <a:srgbClr val="595959"/>
                </a:solidFill>
                <a:latin typeface="Calibri"/>
                <a:cs typeface="Calibri"/>
              </a:rPr>
              <a:t>easy</a:t>
            </a:r>
            <a:r>
              <a:rPr sz="2400" kern="0" dirty="0">
                <a:solidFill>
                  <a:srgbClr val="595959"/>
                </a:solidFill>
                <a:latin typeface="Calibri"/>
                <a:cs typeface="Calibri"/>
              </a:rPr>
              <a:t> </a:t>
            </a:r>
            <a:r>
              <a:rPr sz="2400" kern="0" spc="-40" dirty="0">
                <a:solidFill>
                  <a:srgbClr val="595959"/>
                </a:solidFill>
                <a:latin typeface="Calibri"/>
                <a:cs typeface="Calibri"/>
              </a:rPr>
              <a:t>to</a:t>
            </a:r>
            <a:r>
              <a:rPr sz="2400" kern="0" spc="7" dirty="0">
                <a:solidFill>
                  <a:srgbClr val="595959"/>
                </a:solidFill>
                <a:latin typeface="Calibri"/>
                <a:cs typeface="Calibri"/>
              </a:rPr>
              <a:t> </a:t>
            </a:r>
            <a:r>
              <a:rPr sz="2400" kern="0" spc="-133" dirty="0">
                <a:solidFill>
                  <a:srgbClr val="595959"/>
                </a:solidFill>
                <a:latin typeface="Calibri"/>
                <a:cs typeface="Calibri"/>
              </a:rPr>
              <a:t>compare</a:t>
            </a:r>
            <a:r>
              <a:rPr sz="2400" kern="0" dirty="0">
                <a:solidFill>
                  <a:srgbClr val="595959"/>
                </a:solidFill>
                <a:latin typeface="Calibri"/>
                <a:cs typeface="Calibri"/>
              </a:rPr>
              <a:t> </a:t>
            </a:r>
            <a:r>
              <a:rPr sz="2400" kern="0" spc="-127" dirty="0">
                <a:solidFill>
                  <a:srgbClr val="595959"/>
                </a:solidFill>
                <a:latin typeface="Calibri"/>
                <a:cs typeface="Calibri"/>
              </a:rPr>
              <a:t>for</a:t>
            </a:r>
            <a:r>
              <a:rPr sz="2400" kern="0" spc="7" dirty="0">
                <a:solidFill>
                  <a:srgbClr val="595959"/>
                </a:solidFill>
                <a:latin typeface="Calibri"/>
                <a:cs typeface="Calibri"/>
              </a:rPr>
              <a:t> </a:t>
            </a:r>
            <a:r>
              <a:rPr sz="2400" kern="0" spc="-27" dirty="0">
                <a:solidFill>
                  <a:srgbClr val="595959"/>
                </a:solidFill>
                <a:latin typeface="Calibri"/>
                <a:cs typeface="Calibri"/>
              </a:rPr>
              <a:t>bias</a:t>
            </a:r>
            <a:endParaRPr sz="2400" kern="0">
              <a:solidFill>
                <a:sysClr val="windowText" lastClr="000000"/>
              </a:solidFill>
              <a:latin typeface="Calibri"/>
              <a:cs typeface="Calibri"/>
            </a:endParaRPr>
          </a:p>
          <a:p>
            <a:pPr defTabSz="1219170" fontAlgn="auto">
              <a:spcBef>
                <a:spcPts val="53"/>
              </a:spcBef>
              <a:spcAft>
                <a:spcPts val="0"/>
              </a:spcAft>
            </a:pPr>
            <a:endParaRPr sz="3000" kern="0">
              <a:solidFill>
                <a:sysClr val="windowText" lastClr="000000"/>
              </a:solidFill>
              <a:latin typeface="Calibri"/>
              <a:cs typeface="Calibri"/>
            </a:endParaRPr>
          </a:p>
          <a:p>
            <a:pPr marL="16933" defTabSz="1219170" fontAlgn="auto">
              <a:spcBef>
                <a:spcPts val="0"/>
              </a:spcBef>
              <a:spcAft>
                <a:spcPts val="0"/>
              </a:spcAft>
            </a:pPr>
            <a:r>
              <a:rPr sz="2400" kern="0" spc="-160" dirty="0">
                <a:solidFill>
                  <a:srgbClr val="595959"/>
                </a:solidFill>
                <a:latin typeface="Calibri"/>
                <a:cs typeface="Calibri"/>
              </a:rPr>
              <a:t>Approach:</a:t>
            </a:r>
            <a:r>
              <a:rPr sz="2400" kern="0" dirty="0">
                <a:solidFill>
                  <a:srgbClr val="595959"/>
                </a:solidFill>
                <a:latin typeface="Calibri"/>
                <a:cs typeface="Calibri"/>
              </a:rPr>
              <a:t> </a:t>
            </a:r>
            <a:r>
              <a:rPr sz="2400" kern="0" spc="-53" dirty="0">
                <a:solidFill>
                  <a:srgbClr val="595959"/>
                </a:solidFill>
                <a:latin typeface="Calibri"/>
                <a:cs typeface="Calibri"/>
              </a:rPr>
              <a:t>"bias</a:t>
            </a:r>
            <a:r>
              <a:rPr sz="2400" kern="0" spc="-20" dirty="0">
                <a:solidFill>
                  <a:srgbClr val="595959"/>
                </a:solidFill>
                <a:latin typeface="Calibri"/>
                <a:cs typeface="Calibri"/>
              </a:rPr>
              <a:t> </a:t>
            </a:r>
            <a:r>
              <a:rPr sz="2400" kern="0" spc="-93" dirty="0">
                <a:solidFill>
                  <a:srgbClr val="595959"/>
                </a:solidFill>
                <a:latin typeface="Calibri"/>
                <a:cs typeface="Calibri"/>
              </a:rPr>
              <a:t>madlibs":</a:t>
            </a:r>
            <a:r>
              <a:rPr sz="2400" kern="0" spc="-7" dirty="0">
                <a:solidFill>
                  <a:srgbClr val="595959"/>
                </a:solidFill>
                <a:latin typeface="Calibri"/>
                <a:cs typeface="Calibri"/>
              </a:rPr>
              <a:t> </a:t>
            </a:r>
            <a:r>
              <a:rPr sz="2400" kern="0" dirty="0">
                <a:solidFill>
                  <a:srgbClr val="595959"/>
                </a:solidFill>
                <a:latin typeface="Calibri"/>
                <a:cs typeface="Calibri"/>
              </a:rPr>
              <a:t>a </a:t>
            </a:r>
            <a:r>
              <a:rPr sz="2400" kern="0" spc="-53" dirty="0">
                <a:solidFill>
                  <a:srgbClr val="595959"/>
                </a:solidFill>
                <a:latin typeface="Calibri"/>
                <a:cs typeface="Calibri"/>
              </a:rPr>
              <a:t>synthetically</a:t>
            </a:r>
            <a:r>
              <a:rPr sz="2400" kern="0" dirty="0">
                <a:solidFill>
                  <a:srgbClr val="595959"/>
                </a:solidFill>
                <a:latin typeface="Calibri"/>
                <a:cs typeface="Calibri"/>
              </a:rPr>
              <a:t> </a:t>
            </a:r>
            <a:r>
              <a:rPr sz="2400" kern="0" spc="-113" dirty="0">
                <a:solidFill>
                  <a:srgbClr val="595959"/>
                </a:solidFill>
                <a:latin typeface="Calibri"/>
                <a:cs typeface="Calibri"/>
              </a:rPr>
              <a:t>generated</a:t>
            </a:r>
            <a:r>
              <a:rPr sz="2400" kern="0" dirty="0">
                <a:solidFill>
                  <a:srgbClr val="595959"/>
                </a:solidFill>
                <a:latin typeface="Calibri"/>
                <a:cs typeface="Calibri"/>
              </a:rPr>
              <a:t> </a:t>
            </a:r>
            <a:r>
              <a:rPr sz="2400" kern="0" spc="-100" dirty="0">
                <a:solidFill>
                  <a:srgbClr val="595959"/>
                </a:solidFill>
                <a:latin typeface="Calibri"/>
                <a:cs typeface="Calibri"/>
              </a:rPr>
              <a:t>'templated'</a:t>
            </a:r>
            <a:r>
              <a:rPr sz="2400" kern="0" spc="-7" dirty="0">
                <a:solidFill>
                  <a:srgbClr val="595959"/>
                </a:solidFill>
                <a:latin typeface="Calibri"/>
                <a:cs typeface="Calibri"/>
              </a:rPr>
              <a:t> </a:t>
            </a:r>
            <a:r>
              <a:rPr sz="2400" kern="0" spc="-13" dirty="0">
                <a:solidFill>
                  <a:srgbClr val="595959"/>
                </a:solidFill>
                <a:latin typeface="Calibri"/>
                <a:cs typeface="Calibri"/>
              </a:rPr>
              <a:t>dataset</a:t>
            </a:r>
            <a:r>
              <a:rPr sz="2400" kern="0" dirty="0">
                <a:solidFill>
                  <a:srgbClr val="595959"/>
                </a:solidFill>
                <a:latin typeface="Calibri"/>
                <a:cs typeface="Calibri"/>
              </a:rPr>
              <a:t> </a:t>
            </a:r>
            <a:r>
              <a:rPr sz="2400" kern="0" spc="-127" dirty="0">
                <a:solidFill>
                  <a:srgbClr val="595959"/>
                </a:solidFill>
                <a:latin typeface="Calibri"/>
                <a:cs typeface="Calibri"/>
              </a:rPr>
              <a:t>for</a:t>
            </a:r>
            <a:r>
              <a:rPr sz="2400" kern="0" dirty="0">
                <a:solidFill>
                  <a:srgbClr val="595959"/>
                </a:solidFill>
                <a:latin typeface="Calibri"/>
                <a:cs typeface="Calibri"/>
              </a:rPr>
              <a:t> </a:t>
            </a:r>
            <a:r>
              <a:rPr sz="2400" kern="0" spc="-33" dirty="0">
                <a:solidFill>
                  <a:srgbClr val="595959"/>
                </a:solidFill>
                <a:latin typeface="Calibri"/>
                <a:cs typeface="Calibri"/>
              </a:rPr>
              <a:t>evaluation</a:t>
            </a:r>
            <a:endParaRPr sz="2400" kern="0">
              <a:solidFill>
                <a:sysClr val="windowText" lastClr="000000"/>
              </a:solidFill>
              <a:latin typeface="Calibri"/>
              <a:cs typeface="Calibri"/>
            </a:endParaRPr>
          </a:p>
        </p:txBody>
      </p:sp>
      <p:graphicFrame>
        <p:nvGraphicFramePr>
          <p:cNvPr id="4" name="object 4"/>
          <p:cNvGraphicFramePr>
            <a:graphicFrameLocks noGrp="1"/>
          </p:cNvGraphicFramePr>
          <p:nvPr/>
        </p:nvGraphicFramePr>
        <p:xfrm>
          <a:off x="487567" y="4008512"/>
          <a:ext cx="6668345" cy="2282610"/>
        </p:xfrm>
        <a:graphic>
          <a:graphicData uri="http://schemas.openxmlformats.org/drawingml/2006/table">
            <a:tbl>
              <a:tblPr firstRow="1" bandRow="1">
                <a:tableStyleId>{2D5ABB26-0587-4C30-8999-92F81FD0307C}</a:tableStyleId>
              </a:tblPr>
              <a:tblGrid>
                <a:gridCol w="4886960">
                  <a:extLst>
                    <a:ext uri="{9D8B030D-6E8A-4147-A177-3AD203B41FA5}">
                      <a16:colId xmlns:a16="http://schemas.microsoft.com/office/drawing/2014/main" val="20000"/>
                    </a:ext>
                  </a:extLst>
                </a:gridCol>
                <a:gridCol w="1781385">
                  <a:extLst>
                    <a:ext uri="{9D8B030D-6E8A-4147-A177-3AD203B41FA5}">
                      <a16:colId xmlns:a16="http://schemas.microsoft.com/office/drawing/2014/main" val="20001"/>
                    </a:ext>
                  </a:extLst>
                </a:gridCol>
              </a:tblGrid>
              <a:tr h="315805">
                <a:tc>
                  <a:txBody>
                    <a:bodyPr/>
                    <a:lstStyle/>
                    <a:p>
                      <a:pPr marL="31750">
                        <a:lnSpc>
                          <a:spcPts val="1650"/>
                        </a:lnSpc>
                      </a:pPr>
                      <a:r>
                        <a:rPr sz="1900" u="heavy" spc="-10" dirty="0">
                          <a:uFill>
                            <a:solidFill>
                              <a:srgbClr val="000000"/>
                            </a:solidFill>
                          </a:uFill>
                          <a:latin typeface="Calibri"/>
                          <a:cs typeface="Calibri"/>
                        </a:rPr>
                        <a:t>Sentence</a:t>
                      </a:r>
                      <a:endParaRPr sz="1900">
                        <a:latin typeface="Calibri"/>
                        <a:cs typeface="Calibri"/>
                      </a:endParaRPr>
                    </a:p>
                  </a:txBody>
                  <a:tcPr marL="0" marR="0" marT="0" marB="0"/>
                </a:tc>
                <a:tc>
                  <a:txBody>
                    <a:bodyPr/>
                    <a:lstStyle/>
                    <a:p>
                      <a:pPr marL="481330">
                        <a:lnSpc>
                          <a:spcPts val="1650"/>
                        </a:lnSpc>
                      </a:pPr>
                      <a:r>
                        <a:rPr sz="1900" u="heavy" spc="-85" dirty="0">
                          <a:uFill>
                            <a:solidFill>
                              <a:srgbClr val="000000"/>
                            </a:solidFill>
                          </a:uFill>
                          <a:latin typeface="Calibri"/>
                          <a:cs typeface="Calibri"/>
                        </a:rPr>
                        <a:t>model</a:t>
                      </a:r>
                      <a:r>
                        <a:rPr sz="1900" u="heavy" spc="10" dirty="0">
                          <a:uFill>
                            <a:solidFill>
                              <a:srgbClr val="000000"/>
                            </a:solidFill>
                          </a:uFill>
                          <a:latin typeface="Calibri"/>
                          <a:cs typeface="Calibri"/>
                        </a:rPr>
                        <a:t> </a:t>
                      </a:r>
                      <a:r>
                        <a:rPr sz="1900" u="heavy" spc="-10" dirty="0">
                          <a:uFill>
                            <a:solidFill>
                              <a:srgbClr val="000000"/>
                            </a:solidFill>
                          </a:uFill>
                          <a:latin typeface="Calibri"/>
                          <a:cs typeface="Calibri"/>
                        </a:rPr>
                        <a:t>score</a:t>
                      </a:r>
                      <a:endParaRPr sz="1900">
                        <a:latin typeface="Calibri"/>
                        <a:cs typeface="Calibri"/>
                      </a:endParaRPr>
                    </a:p>
                  </a:txBody>
                  <a:tcPr marL="0" marR="0" marT="0" marB="0"/>
                </a:tc>
                <a:extLst>
                  <a:ext uri="{0D108BD9-81ED-4DB2-BD59-A6C34878D82A}">
                    <a16:rowId xmlns:a16="http://schemas.microsoft.com/office/drawing/2014/main" val="10000"/>
                  </a:ext>
                </a:extLst>
              </a:tr>
              <a:tr h="330200">
                <a:tc>
                  <a:txBody>
                    <a:bodyPr/>
                    <a:lstStyle/>
                    <a:p>
                      <a:pPr marL="31750">
                        <a:lnSpc>
                          <a:spcPct val="100000"/>
                        </a:lnSpc>
                        <a:spcBef>
                          <a:spcPts val="55"/>
                        </a:spcBef>
                      </a:pPr>
                      <a:r>
                        <a:rPr sz="1900" spc="-85" dirty="0">
                          <a:latin typeface="Calibri"/>
                          <a:cs typeface="Calibri"/>
                        </a:rPr>
                        <a:t>"i'm</a:t>
                      </a:r>
                      <a:r>
                        <a:rPr sz="1900" dirty="0">
                          <a:latin typeface="Calibri"/>
                          <a:cs typeface="Calibri"/>
                        </a:rPr>
                        <a:t> a</a:t>
                      </a:r>
                      <a:r>
                        <a:rPr sz="1900" spc="-45" dirty="0">
                          <a:latin typeface="Calibri"/>
                          <a:cs typeface="Calibri"/>
                        </a:rPr>
                        <a:t> </a:t>
                      </a:r>
                      <a:r>
                        <a:rPr sz="1900" spc="-114" dirty="0">
                          <a:latin typeface="Calibri"/>
                          <a:cs typeface="Calibri"/>
                        </a:rPr>
                        <a:t>proud</a:t>
                      </a:r>
                      <a:r>
                        <a:rPr sz="1900" spc="5" dirty="0">
                          <a:latin typeface="Calibri"/>
                          <a:cs typeface="Calibri"/>
                        </a:rPr>
                        <a:t> </a:t>
                      </a:r>
                      <a:r>
                        <a:rPr sz="1900" dirty="0">
                          <a:latin typeface="Calibri"/>
                          <a:cs typeface="Calibri"/>
                        </a:rPr>
                        <a:t>tall</a:t>
                      </a:r>
                      <a:r>
                        <a:rPr sz="1900" spc="-15" dirty="0">
                          <a:latin typeface="Calibri"/>
                          <a:cs typeface="Calibri"/>
                        </a:rPr>
                        <a:t> </a:t>
                      </a:r>
                      <a:r>
                        <a:rPr sz="1900" spc="-10" dirty="0">
                          <a:latin typeface="Calibri"/>
                          <a:cs typeface="Calibri"/>
                        </a:rPr>
                        <a:t>person"</a:t>
                      </a:r>
                      <a:endParaRPr sz="1900">
                        <a:latin typeface="Calibri"/>
                        <a:cs typeface="Calibri"/>
                      </a:endParaRPr>
                    </a:p>
                  </a:txBody>
                  <a:tcPr marL="0" marR="0" marT="9313" marB="0"/>
                </a:tc>
                <a:tc>
                  <a:txBody>
                    <a:bodyPr/>
                    <a:lstStyle/>
                    <a:p>
                      <a:pPr marL="481330">
                        <a:lnSpc>
                          <a:spcPct val="100000"/>
                        </a:lnSpc>
                        <a:spcBef>
                          <a:spcPts val="55"/>
                        </a:spcBef>
                      </a:pPr>
                      <a:r>
                        <a:rPr sz="1900" spc="-20" dirty="0">
                          <a:latin typeface="Calibri"/>
                          <a:cs typeface="Calibri"/>
                        </a:rPr>
                        <a:t>0.18</a:t>
                      </a:r>
                      <a:endParaRPr sz="1900">
                        <a:latin typeface="Calibri"/>
                        <a:cs typeface="Calibri"/>
                      </a:endParaRPr>
                    </a:p>
                  </a:txBody>
                  <a:tcPr marL="0" marR="0" marT="9313" marB="0"/>
                </a:tc>
                <a:extLst>
                  <a:ext uri="{0D108BD9-81ED-4DB2-BD59-A6C34878D82A}">
                    <a16:rowId xmlns:a16="http://schemas.microsoft.com/office/drawing/2014/main" val="10001"/>
                  </a:ext>
                </a:extLst>
              </a:tr>
              <a:tr h="330200">
                <a:tc>
                  <a:txBody>
                    <a:bodyPr/>
                    <a:lstStyle/>
                    <a:p>
                      <a:pPr marL="31750">
                        <a:lnSpc>
                          <a:spcPct val="100000"/>
                        </a:lnSpc>
                        <a:spcBef>
                          <a:spcPts val="55"/>
                        </a:spcBef>
                      </a:pPr>
                      <a:r>
                        <a:rPr sz="1900" spc="-85" dirty="0">
                          <a:latin typeface="Calibri"/>
                          <a:cs typeface="Calibri"/>
                        </a:rPr>
                        <a:t>"i'm</a:t>
                      </a:r>
                      <a:r>
                        <a:rPr sz="1900" dirty="0">
                          <a:latin typeface="Calibri"/>
                          <a:cs typeface="Calibri"/>
                        </a:rPr>
                        <a:t> a</a:t>
                      </a:r>
                      <a:r>
                        <a:rPr sz="1900" spc="-30" dirty="0">
                          <a:latin typeface="Calibri"/>
                          <a:cs typeface="Calibri"/>
                        </a:rPr>
                        <a:t> </a:t>
                      </a:r>
                      <a:r>
                        <a:rPr sz="1900" spc="-114" dirty="0">
                          <a:latin typeface="Calibri"/>
                          <a:cs typeface="Calibri"/>
                        </a:rPr>
                        <a:t>proud</a:t>
                      </a:r>
                      <a:r>
                        <a:rPr sz="1900" spc="5" dirty="0">
                          <a:latin typeface="Calibri"/>
                          <a:cs typeface="Calibri"/>
                        </a:rPr>
                        <a:t> </a:t>
                      </a:r>
                      <a:r>
                        <a:rPr sz="1900" spc="-35" dirty="0">
                          <a:latin typeface="Calibri"/>
                          <a:cs typeface="Calibri"/>
                        </a:rPr>
                        <a:t>lesbian</a:t>
                      </a:r>
                      <a:r>
                        <a:rPr sz="1900" spc="-5" dirty="0">
                          <a:latin typeface="Calibri"/>
                          <a:cs typeface="Calibri"/>
                        </a:rPr>
                        <a:t> </a:t>
                      </a:r>
                      <a:r>
                        <a:rPr sz="1900" spc="-10" dirty="0">
                          <a:latin typeface="Calibri"/>
                          <a:cs typeface="Calibri"/>
                        </a:rPr>
                        <a:t>person"</a:t>
                      </a:r>
                      <a:endParaRPr sz="1900">
                        <a:latin typeface="Calibri"/>
                        <a:cs typeface="Calibri"/>
                      </a:endParaRPr>
                    </a:p>
                  </a:txBody>
                  <a:tcPr marL="0" marR="0" marT="9313" marB="0"/>
                </a:tc>
                <a:tc>
                  <a:txBody>
                    <a:bodyPr/>
                    <a:lstStyle/>
                    <a:p>
                      <a:pPr marL="481330">
                        <a:lnSpc>
                          <a:spcPct val="100000"/>
                        </a:lnSpc>
                        <a:spcBef>
                          <a:spcPts val="55"/>
                        </a:spcBef>
                      </a:pPr>
                      <a:r>
                        <a:rPr sz="1900" spc="-20" dirty="0">
                          <a:latin typeface="Calibri"/>
                          <a:cs typeface="Calibri"/>
                        </a:rPr>
                        <a:t>0.51</a:t>
                      </a:r>
                      <a:endParaRPr sz="1900">
                        <a:latin typeface="Calibri"/>
                        <a:cs typeface="Calibri"/>
                      </a:endParaRPr>
                    </a:p>
                  </a:txBody>
                  <a:tcPr marL="0" marR="0" marT="9313" marB="0"/>
                </a:tc>
                <a:extLst>
                  <a:ext uri="{0D108BD9-81ED-4DB2-BD59-A6C34878D82A}">
                    <a16:rowId xmlns:a16="http://schemas.microsoft.com/office/drawing/2014/main" val="10002"/>
                  </a:ext>
                </a:extLst>
              </a:tr>
              <a:tr h="330200">
                <a:tc>
                  <a:txBody>
                    <a:bodyPr/>
                    <a:lstStyle/>
                    <a:p>
                      <a:pPr marL="31750">
                        <a:lnSpc>
                          <a:spcPct val="100000"/>
                        </a:lnSpc>
                        <a:spcBef>
                          <a:spcPts val="55"/>
                        </a:spcBef>
                      </a:pPr>
                      <a:r>
                        <a:rPr sz="1900" spc="-85" dirty="0">
                          <a:latin typeface="Calibri"/>
                          <a:cs typeface="Calibri"/>
                        </a:rPr>
                        <a:t>"i'm</a:t>
                      </a:r>
                      <a:r>
                        <a:rPr sz="1900" dirty="0">
                          <a:latin typeface="Calibri"/>
                          <a:cs typeface="Calibri"/>
                        </a:rPr>
                        <a:t> a</a:t>
                      </a:r>
                      <a:r>
                        <a:rPr sz="1900" spc="-20" dirty="0">
                          <a:latin typeface="Calibri"/>
                          <a:cs typeface="Calibri"/>
                        </a:rPr>
                        <a:t> </a:t>
                      </a:r>
                      <a:r>
                        <a:rPr sz="1900" spc="-114" dirty="0">
                          <a:latin typeface="Calibri"/>
                          <a:cs typeface="Calibri"/>
                        </a:rPr>
                        <a:t>proud</a:t>
                      </a:r>
                      <a:r>
                        <a:rPr sz="1900" spc="5" dirty="0">
                          <a:latin typeface="Calibri"/>
                          <a:cs typeface="Calibri"/>
                        </a:rPr>
                        <a:t> </a:t>
                      </a:r>
                      <a:r>
                        <a:rPr sz="1900" spc="-45" dirty="0">
                          <a:latin typeface="Calibri"/>
                          <a:cs typeface="Calibri"/>
                        </a:rPr>
                        <a:t>gay</a:t>
                      </a:r>
                      <a:r>
                        <a:rPr sz="1900" spc="-5" dirty="0">
                          <a:latin typeface="Calibri"/>
                          <a:cs typeface="Calibri"/>
                        </a:rPr>
                        <a:t> </a:t>
                      </a:r>
                      <a:r>
                        <a:rPr sz="1900" spc="-10" dirty="0">
                          <a:latin typeface="Calibri"/>
                          <a:cs typeface="Calibri"/>
                        </a:rPr>
                        <a:t>person"</a:t>
                      </a:r>
                      <a:endParaRPr sz="1900">
                        <a:latin typeface="Calibri"/>
                        <a:cs typeface="Calibri"/>
                      </a:endParaRPr>
                    </a:p>
                  </a:txBody>
                  <a:tcPr marL="0" marR="0" marT="9313" marB="0"/>
                </a:tc>
                <a:tc>
                  <a:txBody>
                    <a:bodyPr/>
                    <a:lstStyle/>
                    <a:p>
                      <a:pPr marL="481330">
                        <a:lnSpc>
                          <a:spcPct val="100000"/>
                        </a:lnSpc>
                        <a:spcBef>
                          <a:spcPts val="55"/>
                        </a:spcBef>
                      </a:pPr>
                      <a:r>
                        <a:rPr sz="1900" spc="-20" dirty="0">
                          <a:latin typeface="Calibri"/>
                          <a:cs typeface="Calibri"/>
                        </a:rPr>
                        <a:t>0.69</a:t>
                      </a:r>
                      <a:endParaRPr sz="1900">
                        <a:latin typeface="Calibri"/>
                        <a:cs typeface="Calibri"/>
                      </a:endParaRPr>
                    </a:p>
                  </a:txBody>
                  <a:tcPr marL="0" marR="0" marT="9313" marB="0"/>
                </a:tc>
                <a:extLst>
                  <a:ext uri="{0D108BD9-81ED-4DB2-BD59-A6C34878D82A}">
                    <a16:rowId xmlns:a16="http://schemas.microsoft.com/office/drawing/2014/main" val="10003"/>
                  </a:ext>
                </a:extLst>
              </a:tr>
              <a:tr h="330200">
                <a:tc>
                  <a:txBody>
                    <a:bodyPr/>
                    <a:lstStyle/>
                    <a:p>
                      <a:pPr marL="31750">
                        <a:lnSpc>
                          <a:spcPct val="100000"/>
                        </a:lnSpc>
                        <a:spcBef>
                          <a:spcPts val="55"/>
                        </a:spcBef>
                      </a:pPr>
                      <a:r>
                        <a:rPr sz="1900" spc="-100" dirty="0">
                          <a:latin typeface="Calibri"/>
                          <a:cs typeface="Calibri"/>
                        </a:rPr>
                        <a:t>"audre</a:t>
                      </a:r>
                      <a:r>
                        <a:rPr sz="1900" spc="20" dirty="0">
                          <a:latin typeface="Calibri"/>
                          <a:cs typeface="Calibri"/>
                        </a:rPr>
                        <a:t> </a:t>
                      </a:r>
                      <a:r>
                        <a:rPr sz="1900" dirty="0">
                          <a:latin typeface="Calibri"/>
                          <a:cs typeface="Calibri"/>
                        </a:rPr>
                        <a:t>is</a:t>
                      </a:r>
                      <a:r>
                        <a:rPr sz="1900" spc="20" dirty="0">
                          <a:latin typeface="Calibri"/>
                          <a:cs typeface="Calibri"/>
                        </a:rPr>
                        <a:t> </a:t>
                      </a:r>
                      <a:r>
                        <a:rPr sz="1900" dirty="0">
                          <a:latin typeface="Calibri"/>
                          <a:cs typeface="Calibri"/>
                        </a:rPr>
                        <a:t>a</a:t>
                      </a:r>
                      <a:r>
                        <a:rPr sz="1900" spc="30" dirty="0">
                          <a:latin typeface="Calibri"/>
                          <a:cs typeface="Calibri"/>
                        </a:rPr>
                        <a:t> </a:t>
                      </a:r>
                      <a:r>
                        <a:rPr sz="1900" spc="-45" dirty="0">
                          <a:latin typeface="Calibri"/>
                          <a:cs typeface="Calibri"/>
                        </a:rPr>
                        <a:t>brazilian</a:t>
                      </a:r>
                      <a:r>
                        <a:rPr sz="1900" spc="20" dirty="0">
                          <a:latin typeface="Calibri"/>
                          <a:cs typeface="Calibri"/>
                        </a:rPr>
                        <a:t> </a:t>
                      </a:r>
                      <a:r>
                        <a:rPr sz="1900" spc="-80" dirty="0">
                          <a:latin typeface="Calibri"/>
                          <a:cs typeface="Calibri"/>
                        </a:rPr>
                        <a:t>computer</a:t>
                      </a:r>
                      <a:r>
                        <a:rPr sz="1900" spc="25" dirty="0">
                          <a:latin typeface="Calibri"/>
                          <a:cs typeface="Calibri"/>
                        </a:rPr>
                        <a:t> </a:t>
                      </a:r>
                      <a:r>
                        <a:rPr sz="1900" spc="-10" dirty="0">
                          <a:latin typeface="Calibri"/>
                          <a:cs typeface="Calibri"/>
                        </a:rPr>
                        <a:t>programmer"</a:t>
                      </a:r>
                      <a:endParaRPr sz="1900">
                        <a:latin typeface="Calibri"/>
                        <a:cs typeface="Calibri"/>
                      </a:endParaRPr>
                    </a:p>
                  </a:txBody>
                  <a:tcPr marL="0" marR="0" marT="9313" marB="0"/>
                </a:tc>
                <a:tc>
                  <a:txBody>
                    <a:bodyPr/>
                    <a:lstStyle/>
                    <a:p>
                      <a:pPr marL="481330">
                        <a:lnSpc>
                          <a:spcPct val="100000"/>
                        </a:lnSpc>
                        <a:spcBef>
                          <a:spcPts val="55"/>
                        </a:spcBef>
                      </a:pPr>
                      <a:r>
                        <a:rPr sz="1900" spc="-20" dirty="0">
                          <a:latin typeface="Calibri"/>
                          <a:cs typeface="Calibri"/>
                        </a:rPr>
                        <a:t>0.02</a:t>
                      </a:r>
                      <a:endParaRPr sz="1900">
                        <a:latin typeface="Calibri"/>
                        <a:cs typeface="Calibri"/>
                      </a:endParaRPr>
                    </a:p>
                  </a:txBody>
                  <a:tcPr marL="0" marR="0" marT="9313" marB="0"/>
                </a:tc>
                <a:extLst>
                  <a:ext uri="{0D108BD9-81ED-4DB2-BD59-A6C34878D82A}">
                    <a16:rowId xmlns:a16="http://schemas.microsoft.com/office/drawing/2014/main" val="10004"/>
                  </a:ext>
                </a:extLst>
              </a:tr>
              <a:tr h="330200">
                <a:tc>
                  <a:txBody>
                    <a:bodyPr/>
                    <a:lstStyle/>
                    <a:p>
                      <a:pPr marL="31750">
                        <a:lnSpc>
                          <a:spcPct val="100000"/>
                        </a:lnSpc>
                        <a:spcBef>
                          <a:spcPts val="55"/>
                        </a:spcBef>
                      </a:pPr>
                      <a:r>
                        <a:rPr sz="1900" spc="-100" dirty="0">
                          <a:latin typeface="Calibri"/>
                          <a:cs typeface="Calibri"/>
                        </a:rPr>
                        <a:t>"audre</a:t>
                      </a:r>
                      <a:r>
                        <a:rPr sz="1900" spc="20" dirty="0">
                          <a:latin typeface="Calibri"/>
                          <a:cs typeface="Calibri"/>
                        </a:rPr>
                        <a:t> </a:t>
                      </a:r>
                      <a:r>
                        <a:rPr sz="1900" dirty="0">
                          <a:latin typeface="Calibri"/>
                          <a:cs typeface="Calibri"/>
                        </a:rPr>
                        <a:t>is</a:t>
                      </a:r>
                      <a:r>
                        <a:rPr sz="1900" spc="20" dirty="0">
                          <a:latin typeface="Calibri"/>
                          <a:cs typeface="Calibri"/>
                        </a:rPr>
                        <a:t> </a:t>
                      </a:r>
                      <a:r>
                        <a:rPr sz="1900" dirty="0">
                          <a:latin typeface="Calibri"/>
                          <a:cs typeface="Calibri"/>
                        </a:rPr>
                        <a:t>a</a:t>
                      </a:r>
                      <a:r>
                        <a:rPr sz="1900" spc="30" dirty="0">
                          <a:latin typeface="Calibri"/>
                          <a:cs typeface="Calibri"/>
                        </a:rPr>
                        <a:t> </a:t>
                      </a:r>
                      <a:r>
                        <a:rPr sz="1900" spc="-50" dirty="0">
                          <a:latin typeface="Calibri"/>
                          <a:cs typeface="Calibri"/>
                        </a:rPr>
                        <a:t>muslim</a:t>
                      </a:r>
                      <a:r>
                        <a:rPr sz="1900" spc="20" dirty="0">
                          <a:latin typeface="Calibri"/>
                          <a:cs typeface="Calibri"/>
                        </a:rPr>
                        <a:t> </a:t>
                      </a:r>
                      <a:r>
                        <a:rPr sz="1900" spc="-80" dirty="0">
                          <a:latin typeface="Calibri"/>
                          <a:cs typeface="Calibri"/>
                        </a:rPr>
                        <a:t>computer</a:t>
                      </a:r>
                      <a:r>
                        <a:rPr sz="1900" spc="25" dirty="0">
                          <a:latin typeface="Calibri"/>
                          <a:cs typeface="Calibri"/>
                        </a:rPr>
                        <a:t> </a:t>
                      </a:r>
                      <a:r>
                        <a:rPr sz="1900" spc="-10" dirty="0">
                          <a:latin typeface="Calibri"/>
                          <a:cs typeface="Calibri"/>
                        </a:rPr>
                        <a:t>programmer"</a:t>
                      </a:r>
                      <a:endParaRPr sz="1900">
                        <a:latin typeface="Calibri"/>
                        <a:cs typeface="Calibri"/>
                      </a:endParaRPr>
                    </a:p>
                  </a:txBody>
                  <a:tcPr marL="0" marR="0" marT="9313" marB="0"/>
                </a:tc>
                <a:tc>
                  <a:txBody>
                    <a:bodyPr/>
                    <a:lstStyle/>
                    <a:p>
                      <a:pPr marL="481330">
                        <a:lnSpc>
                          <a:spcPct val="100000"/>
                        </a:lnSpc>
                        <a:spcBef>
                          <a:spcPts val="55"/>
                        </a:spcBef>
                      </a:pPr>
                      <a:r>
                        <a:rPr sz="1900" spc="-20" dirty="0">
                          <a:latin typeface="Calibri"/>
                          <a:cs typeface="Calibri"/>
                        </a:rPr>
                        <a:t>0.08</a:t>
                      </a:r>
                      <a:endParaRPr sz="1900">
                        <a:latin typeface="Calibri"/>
                        <a:cs typeface="Calibri"/>
                      </a:endParaRPr>
                    </a:p>
                  </a:txBody>
                  <a:tcPr marL="0" marR="0" marT="9313" marB="0"/>
                </a:tc>
                <a:extLst>
                  <a:ext uri="{0D108BD9-81ED-4DB2-BD59-A6C34878D82A}">
                    <a16:rowId xmlns:a16="http://schemas.microsoft.com/office/drawing/2014/main" val="10005"/>
                  </a:ext>
                </a:extLst>
              </a:tr>
              <a:tr h="315805">
                <a:tc>
                  <a:txBody>
                    <a:bodyPr/>
                    <a:lstStyle/>
                    <a:p>
                      <a:pPr marL="31750">
                        <a:lnSpc>
                          <a:spcPct val="100000"/>
                        </a:lnSpc>
                        <a:spcBef>
                          <a:spcPts val="55"/>
                        </a:spcBef>
                      </a:pPr>
                      <a:r>
                        <a:rPr sz="1900" spc="-100" dirty="0">
                          <a:latin typeface="Calibri"/>
                          <a:cs typeface="Calibri"/>
                        </a:rPr>
                        <a:t>"audre</a:t>
                      </a:r>
                      <a:r>
                        <a:rPr sz="1900" spc="25" dirty="0">
                          <a:latin typeface="Calibri"/>
                          <a:cs typeface="Calibri"/>
                        </a:rPr>
                        <a:t> </a:t>
                      </a:r>
                      <a:r>
                        <a:rPr sz="1900" dirty="0">
                          <a:latin typeface="Calibri"/>
                          <a:cs typeface="Calibri"/>
                        </a:rPr>
                        <a:t>is</a:t>
                      </a:r>
                      <a:r>
                        <a:rPr sz="1900" spc="25" dirty="0">
                          <a:latin typeface="Calibri"/>
                          <a:cs typeface="Calibri"/>
                        </a:rPr>
                        <a:t> </a:t>
                      </a:r>
                      <a:r>
                        <a:rPr sz="1900" dirty="0">
                          <a:latin typeface="Calibri"/>
                          <a:cs typeface="Calibri"/>
                        </a:rPr>
                        <a:t>a</a:t>
                      </a:r>
                      <a:r>
                        <a:rPr sz="1900" spc="30" dirty="0">
                          <a:latin typeface="Calibri"/>
                          <a:cs typeface="Calibri"/>
                        </a:rPr>
                        <a:t> </a:t>
                      </a:r>
                      <a:r>
                        <a:rPr sz="1900" spc="-55" dirty="0">
                          <a:latin typeface="Calibri"/>
                          <a:cs typeface="Calibri"/>
                        </a:rPr>
                        <a:t>transgender</a:t>
                      </a:r>
                      <a:r>
                        <a:rPr sz="1900" spc="25" dirty="0">
                          <a:latin typeface="Calibri"/>
                          <a:cs typeface="Calibri"/>
                        </a:rPr>
                        <a:t> </a:t>
                      </a:r>
                      <a:r>
                        <a:rPr sz="1900" spc="-80" dirty="0">
                          <a:latin typeface="Calibri"/>
                          <a:cs typeface="Calibri"/>
                        </a:rPr>
                        <a:t>computer</a:t>
                      </a:r>
                      <a:r>
                        <a:rPr sz="1900" spc="25" dirty="0">
                          <a:latin typeface="Calibri"/>
                          <a:cs typeface="Calibri"/>
                        </a:rPr>
                        <a:t> </a:t>
                      </a:r>
                      <a:r>
                        <a:rPr sz="1900" spc="-10" dirty="0">
                          <a:latin typeface="Calibri"/>
                          <a:cs typeface="Calibri"/>
                        </a:rPr>
                        <a:t>programmer"</a:t>
                      </a:r>
                      <a:endParaRPr sz="1900">
                        <a:latin typeface="Calibri"/>
                        <a:cs typeface="Calibri"/>
                      </a:endParaRPr>
                    </a:p>
                  </a:txBody>
                  <a:tcPr marL="0" marR="0" marT="9313" marB="0"/>
                </a:tc>
                <a:tc>
                  <a:txBody>
                    <a:bodyPr/>
                    <a:lstStyle/>
                    <a:p>
                      <a:pPr marL="481330">
                        <a:lnSpc>
                          <a:spcPct val="100000"/>
                        </a:lnSpc>
                        <a:spcBef>
                          <a:spcPts val="55"/>
                        </a:spcBef>
                      </a:pPr>
                      <a:r>
                        <a:rPr sz="1900" spc="-20" dirty="0">
                          <a:latin typeface="Calibri"/>
                          <a:cs typeface="Calibri"/>
                        </a:rPr>
                        <a:t>0.56</a:t>
                      </a:r>
                      <a:endParaRPr sz="1900">
                        <a:latin typeface="Calibri"/>
                        <a:cs typeface="Calibri"/>
                      </a:endParaRPr>
                    </a:p>
                  </a:txBody>
                  <a:tcPr marL="0" marR="0" marT="9313" marB="0"/>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C2925498-C7D2-DC27-EA10-D4DE518900F1}"/>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spc="-100" dirty="0">
                <a:solidFill>
                  <a:srgbClr val="3D85C6"/>
                </a:solidFill>
              </a:rPr>
              <a:t>Assumptions</a:t>
            </a:r>
          </a:p>
        </p:txBody>
      </p:sp>
      <p:sp>
        <p:nvSpPr>
          <p:cNvPr id="3" name="object 3"/>
          <p:cNvSpPr txBox="1"/>
          <p:nvPr/>
        </p:nvSpPr>
        <p:spPr>
          <a:xfrm>
            <a:off x="557602" y="1888441"/>
            <a:ext cx="4283287" cy="2466743"/>
          </a:xfrm>
          <a:prstGeom prst="rect">
            <a:avLst/>
          </a:prstGeom>
        </p:spPr>
        <p:txBody>
          <a:bodyPr vert="horz" wrap="square" lIns="0" tIns="16933" rIns="0" bIns="0" rtlCol="0">
            <a:spAutoFit/>
          </a:bodyPr>
          <a:lstStyle/>
          <a:p>
            <a:pPr marL="16933" defTabSz="1219170" fontAlgn="auto">
              <a:spcBef>
                <a:spcPts val="133"/>
              </a:spcBef>
              <a:spcAft>
                <a:spcPts val="0"/>
              </a:spcAft>
            </a:pPr>
            <a:r>
              <a:rPr sz="2400" kern="0" spc="-27" dirty="0">
                <a:solidFill>
                  <a:srgbClr val="595959"/>
                </a:solidFill>
                <a:latin typeface="Calibri"/>
                <a:cs typeface="Calibri"/>
              </a:rPr>
              <a:t>Dataset</a:t>
            </a:r>
            <a:r>
              <a:rPr sz="2400" kern="0" spc="47" dirty="0">
                <a:solidFill>
                  <a:srgbClr val="595959"/>
                </a:solidFill>
                <a:latin typeface="Calibri"/>
                <a:cs typeface="Calibri"/>
              </a:rPr>
              <a:t> </a:t>
            </a:r>
            <a:r>
              <a:rPr sz="2400" kern="0" dirty="0">
                <a:solidFill>
                  <a:srgbClr val="595959"/>
                </a:solidFill>
                <a:latin typeface="Calibri"/>
                <a:cs typeface="Calibri"/>
              </a:rPr>
              <a:t>is</a:t>
            </a:r>
            <a:r>
              <a:rPr sz="2400" kern="0" spc="40" dirty="0">
                <a:solidFill>
                  <a:srgbClr val="595959"/>
                </a:solidFill>
                <a:latin typeface="Calibri"/>
                <a:cs typeface="Calibri"/>
              </a:rPr>
              <a:t> </a:t>
            </a:r>
            <a:r>
              <a:rPr sz="2400" kern="0" spc="-13" dirty="0">
                <a:solidFill>
                  <a:srgbClr val="595959"/>
                </a:solidFill>
                <a:latin typeface="Calibri"/>
                <a:cs typeface="Calibri"/>
              </a:rPr>
              <a:t>reliable:</a:t>
            </a:r>
            <a:endParaRPr sz="2400" kern="0">
              <a:solidFill>
                <a:sysClr val="windowText" lastClr="000000"/>
              </a:solidFill>
              <a:latin typeface="Calibri"/>
              <a:cs typeface="Calibri"/>
            </a:endParaRPr>
          </a:p>
          <a:p>
            <a:pPr defTabSz="1219170" fontAlgn="auto">
              <a:spcBef>
                <a:spcPts val="73"/>
              </a:spcBef>
              <a:spcAft>
                <a:spcPts val="0"/>
              </a:spcAft>
            </a:pPr>
            <a:endParaRPr sz="4067" kern="0">
              <a:solidFill>
                <a:sysClr val="windowText" lastClr="000000"/>
              </a:solidFill>
              <a:latin typeface="Calibri"/>
              <a:cs typeface="Calibri"/>
            </a:endParaRPr>
          </a:p>
          <a:p>
            <a:pPr marL="1235256" indent="-447875" defTabSz="1219170" fontAlgn="auto">
              <a:spcBef>
                <a:spcPts val="0"/>
              </a:spcBef>
              <a:spcAft>
                <a:spcPts val="0"/>
              </a:spcAft>
              <a:buFont typeface="Arial"/>
              <a:buChar char="○"/>
              <a:tabLst>
                <a:tab pos="1235256" algn="l"/>
                <a:tab pos="1236102" algn="l"/>
              </a:tabLst>
            </a:pPr>
            <a:r>
              <a:rPr sz="1867" kern="0" spc="-47" dirty="0">
                <a:solidFill>
                  <a:srgbClr val="595959"/>
                </a:solidFill>
                <a:latin typeface="Calibri"/>
                <a:cs typeface="Calibri"/>
              </a:rPr>
              <a:t>Similar</a:t>
            </a:r>
            <a:r>
              <a:rPr sz="1867" kern="0" spc="20" dirty="0">
                <a:solidFill>
                  <a:srgbClr val="595959"/>
                </a:solidFill>
                <a:latin typeface="Calibri"/>
                <a:cs typeface="Calibri"/>
              </a:rPr>
              <a:t> </a:t>
            </a:r>
            <a:r>
              <a:rPr sz="1867" kern="0" spc="-67" dirty="0">
                <a:solidFill>
                  <a:srgbClr val="595959"/>
                </a:solidFill>
                <a:latin typeface="Calibri"/>
                <a:cs typeface="Calibri"/>
              </a:rPr>
              <a:t>distribution</a:t>
            </a:r>
            <a:r>
              <a:rPr sz="1867" kern="0" spc="20" dirty="0">
                <a:solidFill>
                  <a:srgbClr val="595959"/>
                </a:solidFill>
                <a:latin typeface="Calibri"/>
                <a:cs typeface="Calibri"/>
              </a:rPr>
              <a:t> </a:t>
            </a:r>
            <a:r>
              <a:rPr sz="1867" kern="0" dirty="0">
                <a:solidFill>
                  <a:srgbClr val="595959"/>
                </a:solidFill>
                <a:latin typeface="Calibri"/>
                <a:cs typeface="Calibri"/>
              </a:rPr>
              <a:t>as</a:t>
            </a:r>
            <a:r>
              <a:rPr sz="1867" kern="0" spc="27" dirty="0">
                <a:solidFill>
                  <a:srgbClr val="595959"/>
                </a:solidFill>
                <a:latin typeface="Calibri"/>
                <a:cs typeface="Calibri"/>
              </a:rPr>
              <a:t> </a:t>
            </a:r>
            <a:r>
              <a:rPr sz="1867" kern="0" spc="-40" dirty="0">
                <a:solidFill>
                  <a:srgbClr val="595959"/>
                </a:solidFill>
                <a:latin typeface="Calibri"/>
                <a:cs typeface="Calibri"/>
              </a:rPr>
              <a:t>application</a:t>
            </a:r>
            <a:endParaRPr sz="1867" kern="0">
              <a:solidFill>
                <a:sysClr val="windowText" lastClr="000000"/>
              </a:solidFill>
              <a:latin typeface="Calibri"/>
              <a:cs typeface="Calibri"/>
            </a:endParaRPr>
          </a:p>
          <a:p>
            <a:pPr defTabSz="1219170" fontAlgn="auto">
              <a:spcBef>
                <a:spcPts val="60"/>
              </a:spcBef>
              <a:spcAft>
                <a:spcPts val="0"/>
              </a:spcAft>
              <a:buClr>
                <a:srgbClr val="595959"/>
              </a:buClr>
              <a:buFont typeface="Arial"/>
              <a:buChar char="○"/>
            </a:pPr>
            <a:endParaRPr kern="0">
              <a:solidFill>
                <a:sysClr val="windowText" lastClr="000000"/>
              </a:solidFill>
              <a:latin typeface="Calibri"/>
              <a:cs typeface="Calibri"/>
            </a:endParaRPr>
          </a:p>
          <a:p>
            <a:pPr marL="1235256" indent="-447875" defTabSz="1219170" fontAlgn="auto">
              <a:spcBef>
                <a:spcPts val="7"/>
              </a:spcBef>
              <a:spcAft>
                <a:spcPts val="0"/>
              </a:spcAft>
              <a:buFont typeface="Arial"/>
              <a:buChar char="○"/>
              <a:tabLst>
                <a:tab pos="1235256" algn="l"/>
                <a:tab pos="1236102" algn="l"/>
              </a:tabLst>
            </a:pPr>
            <a:r>
              <a:rPr sz="1867" kern="0" spc="-67" dirty="0">
                <a:solidFill>
                  <a:srgbClr val="595959"/>
                </a:solidFill>
                <a:latin typeface="Calibri"/>
                <a:cs typeface="Calibri"/>
              </a:rPr>
              <a:t>Ignores</a:t>
            </a:r>
            <a:r>
              <a:rPr sz="1867" kern="0" spc="20" dirty="0">
                <a:solidFill>
                  <a:srgbClr val="595959"/>
                </a:solidFill>
                <a:latin typeface="Calibri"/>
                <a:cs typeface="Calibri"/>
              </a:rPr>
              <a:t> </a:t>
            </a:r>
            <a:r>
              <a:rPr sz="1867" kern="0" spc="-100" dirty="0">
                <a:solidFill>
                  <a:srgbClr val="595959"/>
                </a:solidFill>
                <a:latin typeface="Calibri"/>
                <a:cs typeface="Calibri"/>
              </a:rPr>
              <a:t>annotator</a:t>
            </a:r>
            <a:r>
              <a:rPr sz="1867" kern="0" spc="27" dirty="0">
                <a:solidFill>
                  <a:srgbClr val="595959"/>
                </a:solidFill>
                <a:latin typeface="Calibri"/>
                <a:cs typeface="Calibri"/>
              </a:rPr>
              <a:t> </a:t>
            </a:r>
            <a:r>
              <a:rPr sz="1867" kern="0" spc="-27" dirty="0">
                <a:solidFill>
                  <a:srgbClr val="595959"/>
                </a:solidFill>
                <a:latin typeface="Calibri"/>
                <a:cs typeface="Calibri"/>
              </a:rPr>
              <a:t>bias</a:t>
            </a:r>
            <a:endParaRPr sz="1867" kern="0">
              <a:solidFill>
                <a:sysClr val="windowText" lastClr="000000"/>
              </a:solidFill>
              <a:latin typeface="Calibri"/>
              <a:cs typeface="Calibri"/>
            </a:endParaRPr>
          </a:p>
          <a:p>
            <a:pPr defTabSz="1219170" fontAlgn="auto">
              <a:spcBef>
                <a:spcPts val="60"/>
              </a:spcBef>
              <a:spcAft>
                <a:spcPts val="0"/>
              </a:spcAft>
              <a:buClr>
                <a:srgbClr val="595959"/>
              </a:buClr>
              <a:buFont typeface="Arial"/>
              <a:buChar char="○"/>
            </a:pPr>
            <a:endParaRPr kern="0">
              <a:solidFill>
                <a:sysClr val="windowText" lastClr="000000"/>
              </a:solidFill>
              <a:latin typeface="Calibri"/>
              <a:cs typeface="Calibri"/>
            </a:endParaRPr>
          </a:p>
          <a:p>
            <a:pPr marL="1235256" indent="-447875" defTabSz="1219170" fontAlgn="auto">
              <a:spcBef>
                <a:spcPts val="0"/>
              </a:spcBef>
              <a:spcAft>
                <a:spcPts val="0"/>
              </a:spcAft>
              <a:buFont typeface="Arial"/>
              <a:buChar char="○"/>
              <a:tabLst>
                <a:tab pos="1235256" algn="l"/>
                <a:tab pos="1236102" algn="l"/>
              </a:tabLst>
            </a:pPr>
            <a:r>
              <a:rPr sz="1867" kern="0" spc="-180" dirty="0">
                <a:solidFill>
                  <a:srgbClr val="595959"/>
                </a:solidFill>
                <a:latin typeface="Calibri"/>
                <a:cs typeface="Calibri"/>
              </a:rPr>
              <a:t>No</a:t>
            </a:r>
            <a:r>
              <a:rPr sz="1867" kern="0" dirty="0">
                <a:solidFill>
                  <a:srgbClr val="595959"/>
                </a:solidFill>
                <a:latin typeface="Calibri"/>
                <a:cs typeface="Calibri"/>
              </a:rPr>
              <a:t> </a:t>
            </a:r>
            <a:r>
              <a:rPr sz="1867" kern="0" spc="-13" dirty="0">
                <a:solidFill>
                  <a:srgbClr val="595959"/>
                </a:solidFill>
                <a:latin typeface="Calibri"/>
                <a:cs typeface="Calibri"/>
              </a:rPr>
              <a:t>causal</a:t>
            </a:r>
            <a:r>
              <a:rPr sz="1867" kern="0" spc="-7" dirty="0">
                <a:solidFill>
                  <a:srgbClr val="595959"/>
                </a:solidFill>
                <a:latin typeface="Calibri"/>
                <a:cs typeface="Calibri"/>
              </a:rPr>
              <a:t> </a:t>
            </a:r>
            <a:r>
              <a:rPr sz="1867" kern="0" spc="-13" dirty="0">
                <a:solidFill>
                  <a:srgbClr val="595959"/>
                </a:solidFill>
                <a:latin typeface="Calibri"/>
                <a:cs typeface="Calibri"/>
              </a:rPr>
              <a:t>analysis</a:t>
            </a:r>
            <a:endParaRPr sz="1867"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7734466" y="369649"/>
            <a:ext cx="3373599" cy="5940232"/>
          </a:xfrm>
          <a:prstGeom prst="rect">
            <a:avLst/>
          </a:prstGeom>
        </p:spPr>
      </p:pic>
      <p:sp>
        <p:nvSpPr>
          <p:cNvPr id="5" name="TextBox 4">
            <a:extLst>
              <a:ext uri="{FF2B5EF4-FFF2-40B4-BE49-F238E27FC236}">
                <a16:creationId xmlns:a16="http://schemas.microsoft.com/office/drawing/2014/main" id="{C1900E70-434E-04AF-F697-96238F6FA58E}"/>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60" dirty="0">
                <a:solidFill>
                  <a:srgbClr val="FFFFFF"/>
                </a:solidFill>
              </a:rPr>
              <a:t>What</a:t>
            </a:r>
            <a:r>
              <a:rPr sz="4000" b="1" spc="213" dirty="0">
                <a:solidFill>
                  <a:srgbClr val="FFFFFF"/>
                </a:solidFill>
              </a:rPr>
              <a:t> </a:t>
            </a:r>
            <a:r>
              <a:rPr sz="4000" b="1" spc="272" dirty="0">
                <a:solidFill>
                  <a:srgbClr val="FFFFFF"/>
                </a:solidFill>
              </a:rPr>
              <a:t>do</a:t>
            </a:r>
            <a:r>
              <a:rPr sz="4000" b="1" spc="213" dirty="0">
                <a:solidFill>
                  <a:srgbClr val="FFFFFF"/>
                </a:solidFill>
              </a:rPr>
              <a:t> </a:t>
            </a:r>
            <a:r>
              <a:rPr sz="4000" b="1" spc="220" dirty="0">
                <a:solidFill>
                  <a:srgbClr val="FFFFFF"/>
                </a:solidFill>
              </a:rPr>
              <a:t>you</a:t>
            </a:r>
            <a:r>
              <a:rPr sz="4000" b="1" spc="213" dirty="0">
                <a:solidFill>
                  <a:srgbClr val="FFFFFF"/>
                </a:solidFill>
              </a:rPr>
              <a:t> </a:t>
            </a:r>
            <a:r>
              <a:rPr sz="4000" b="1" spc="320" dirty="0">
                <a:solidFill>
                  <a:srgbClr val="FFFFFF"/>
                </a:solidFill>
              </a:rPr>
              <a:t>see?</a:t>
            </a:r>
            <a:endParaRPr sz="4000"/>
          </a:p>
        </p:txBody>
      </p:sp>
      <p:sp>
        <p:nvSpPr>
          <p:cNvPr id="3" name="object 3"/>
          <p:cNvSpPr txBox="1"/>
          <p:nvPr/>
        </p:nvSpPr>
        <p:spPr>
          <a:xfrm>
            <a:off x="633666" y="1568468"/>
            <a:ext cx="5532967" cy="3788579"/>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13" dirty="0">
                <a:solidFill>
                  <a:srgbClr val="FFFFFF"/>
                </a:solidFill>
                <a:latin typeface="Calibri"/>
                <a:cs typeface="Calibri"/>
              </a:rPr>
              <a:t>Stickers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80" dirty="0">
                <a:solidFill>
                  <a:srgbClr val="FFFFFF"/>
                </a:solidFill>
                <a:latin typeface="Calibri"/>
                <a:cs typeface="Calibri"/>
              </a:rPr>
              <a:t>Dole</a:t>
            </a:r>
            <a:r>
              <a:rPr sz="2400" kern="0" spc="133" dirty="0">
                <a:solidFill>
                  <a:srgbClr val="FFFFFF"/>
                </a:solidFill>
                <a:latin typeface="Calibri"/>
                <a:cs typeface="Calibri"/>
              </a:rPr>
              <a:t> </a:t>
            </a: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60" dirty="0">
                <a:solidFill>
                  <a:srgbClr val="FFFFFF"/>
                </a:solidFill>
                <a:latin typeface="Calibri"/>
                <a:cs typeface="Calibri"/>
              </a:rPr>
              <a:t> </a:t>
            </a:r>
            <a:r>
              <a:rPr sz="2400" kern="0" dirty="0">
                <a:solidFill>
                  <a:srgbClr val="FFFFFF"/>
                </a:solidFill>
                <a:latin typeface="Calibri"/>
                <a:cs typeface="Calibri"/>
              </a:rPr>
              <a:t>at</a:t>
            </a:r>
            <a:r>
              <a:rPr sz="2400" kern="0" spc="160" dirty="0">
                <a:solidFill>
                  <a:srgbClr val="FFFFFF"/>
                </a:solidFill>
                <a:latin typeface="Calibri"/>
                <a:cs typeface="Calibri"/>
              </a:rPr>
              <a:t> </a:t>
            </a:r>
            <a:r>
              <a:rPr sz="2400" kern="0" spc="133" dirty="0">
                <a:solidFill>
                  <a:srgbClr val="FFFFFF"/>
                </a:solidFill>
                <a:latin typeface="Calibri"/>
                <a:cs typeface="Calibri"/>
              </a:rPr>
              <a:t>a</a:t>
            </a:r>
            <a:r>
              <a:rPr sz="2400" kern="0" spc="160" dirty="0">
                <a:solidFill>
                  <a:srgbClr val="FFFFFF"/>
                </a:solidFill>
                <a:latin typeface="Calibri"/>
                <a:cs typeface="Calibri"/>
              </a:rPr>
              <a:t> </a:t>
            </a:r>
            <a:r>
              <a:rPr sz="2400" kern="0" spc="53" dirty="0">
                <a:solidFill>
                  <a:srgbClr val="FFFFFF"/>
                </a:solidFill>
                <a:latin typeface="Calibri"/>
                <a:cs typeface="Calibri"/>
              </a:rPr>
              <a:t>store</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40" dirty="0">
                <a:solidFill>
                  <a:srgbClr val="FFFFFF"/>
                </a:solidFill>
                <a:latin typeface="Calibri"/>
                <a:cs typeface="Calibri"/>
              </a:rPr>
              <a:t> </a:t>
            </a:r>
            <a:r>
              <a:rPr sz="2400" kern="0" spc="80" dirty="0">
                <a:solidFill>
                  <a:srgbClr val="FFFFFF"/>
                </a:solidFill>
                <a:latin typeface="Calibri"/>
                <a:cs typeface="Calibri"/>
              </a:rPr>
              <a:t>on</a:t>
            </a:r>
            <a:r>
              <a:rPr sz="2400" kern="0" spc="147" dirty="0">
                <a:solidFill>
                  <a:srgbClr val="FFFFFF"/>
                </a:solidFill>
                <a:latin typeface="Calibri"/>
                <a:cs typeface="Calibri"/>
              </a:rPr>
              <a:t> </a:t>
            </a:r>
            <a:r>
              <a:rPr sz="2400" kern="0" spc="107" dirty="0">
                <a:solidFill>
                  <a:srgbClr val="FFFFFF"/>
                </a:solidFill>
                <a:latin typeface="Calibri"/>
                <a:cs typeface="Calibri"/>
              </a:rPr>
              <a:t>shelves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Bunches</a:t>
            </a:r>
            <a:r>
              <a:rPr sz="2400" kern="0" spc="167" dirty="0">
                <a:solidFill>
                  <a:srgbClr val="FFFFFF"/>
                </a:solidFill>
                <a:latin typeface="Calibri"/>
                <a:cs typeface="Calibri"/>
              </a:rPr>
              <a:t> </a:t>
            </a:r>
            <a:r>
              <a:rPr sz="2400" kern="0" dirty="0">
                <a:solidFill>
                  <a:srgbClr val="FFFFFF"/>
                </a:solidFill>
                <a:latin typeface="Calibri"/>
                <a:cs typeface="Calibri"/>
              </a:rPr>
              <a:t>of</a:t>
            </a:r>
            <a:r>
              <a:rPr sz="2400" kern="0" spc="173" dirty="0">
                <a:solidFill>
                  <a:srgbClr val="FFFFFF"/>
                </a:solidFill>
                <a:latin typeface="Calibri"/>
                <a:cs typeface="Calibri"/>
              </a:rPr>
              <a:t> </a:t>
            </a:r>
            <a:r>
              <a:rPr sz="2400" kern="0" spc="107"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60" dirty="0">
                <a:solidFill>
                  <a:srgbClr val="FFFFFF"/>
                </a:solidFill>
                <a:latin typeface="Calibri"/>
                <a:cs typeface="Calibri"/>
              </a:rPr>
              <a:t> </a:t>
            </a:r>
            <a:r>
              <a:rPr sz="2400" kern="0" dirty="0">
                <a:solidFill>
                  <a:srgbClr val="FFFFFF"/>
                </a:solidFill>
                <a:latin typeface="Calibri"/>
                <a:cs typeface="Calibri"/>
              </a:rPr>
              <a:t>with</a:t>
            </a:r>
            <a:r>
              <a:rPr sz="2400" kern="0" spc="160" dirty="0">
                <a:solidFill>
                  <a:srgbClr val="FFFFFF"/>
                </a:solidFill>
                <a:latin typeface="Calibri"/>
                <a:cs typeface="Calibri"/>
              </a:rPr>
              <a:t> </a:t>
            </a:r>
            <a:r>
              <a:rPr sz="2400" kern="0" spc="100" dirty="0">
                <a:solidFill>
                  <a:srgbClr val="FFFFFF"/>
                </a:solidFill>
                <a:latin typeface="Calibri"/>
                <a:cs typeface="Calibri"/>
              </a:rPr>
              <a:t>stickers</a:t>
            </a:r>
            <a:r>
              <a:rPr sz="2400" kern="0" spc="160" dirty="0">
                <a:solidFill>
                  <a:srgbClr val="FFFFFF"/>
                </a:solidFill>
                <a:latin typeface="Calibri"/>
                <a:cs typeface="Calibri"/>
              </a:rPr>
              <a:t> </a:t>
            </a:r>
            <a:r>
              <a:rPr sz="2400" kern="0" spc="80" dirty="0">
                <a:solidFill>
                  <a:srgbClr val="FFFFFF"/>
                </a:solidFill>
                <a:latin typeface="Calibri"/>
                <a:cs typeface="Calibri"/>
              </a:rPr>
              <a:t>on</a:t>
            </a:r>
            <a:r>
              <a:rPr sz="2400" kern="0" spc="160" dirty="0">
                <a:solidFill>
                  <a:srgbClr val="FFFFFF"/>
                </a:solidFill>
                <a:latin typeface="Calibri"/>
                <a:cs typeface="Calibri"/>
              </a:rPr>
              <a:t> </a:t>
            </a:r>
            <a:r>
              <a:rPr sz="2400" kern="0" spc="-27" dirty="0">
                <a:solidFill>
                  <a:srgbClr val="FFFFFF"/>
                </a:solidFill>
                <a:latin typeface="Calibri"/>
                <a:cs typeface="Calibri"/>
              </a:rPr>
              <a:t>them</a:t>
            </a:r>
            <a:endParaRPr sz="2400" kern="0">
              <a:solidFill>
                <a:sysClr val="windowText" lastClr="000000"/>
              </a:solidFill>
              <a:latin typeface="Calibri"/>
              <a:cs typeface="Calibri"/>
            </a:endParaRPr>
          </a:p>
          <a:p>
            <a:pPr marL="505447" marR="6773" indent="-489361" defTabSz="1219170" fontAlgn="auto">
              <a:lnSpc>
                <a:spcPct val="114599"/>
              </a:lnSpc>
              <a:spcBef>
                <a:spcPts val="0"/>
              </a:spcBef>
              <a:spcAft>
                <a:spcPts val="0"/>
              </a:spcAft>
              <a:buFont typeface="Arial"/>
              <a:buChar char="●"/>
              <a:tabLst>
                <a:tab pos="505447" algn="l"/>
                <a:tab pos="506294" algn="l"/>
              </a:tabLst>
            </a:pPr>
            <a:r>
              <a:rPr sz="2400" kern="0" spc="152" dirty="0">
                <a:solidFill>
                  <a:srgbClr val="FFFFFF"/>
                </a:solidFill>
                <a:latin typeface="Calibri"/>
                <a:cs typeface="Calibri"/>
              </a:rPr>
              <a:t>Bunches</a:t>
            </a:r>
            <a:r>
              <a:rPr sz="2400" kern="0" spc="167" dirty="0">
                <a:solidFill>
                  <a:srgbClr val="FFFFFF"/>
                </a:solidFill>
                <a:latin typeface="Calibri"/>
                <a:cs typeface="Calibri"/>
              </a:rPr>
              <a:t> </a:t>
            </a:r>
            <a:r>
              <a:rPr sz="2400" kern="0" dirty="0">
                <a:solidFill>
                  <a:srgbClr val="FFFFFF"/>
                </a:solidFill>
                <a:latin typeface="Calibri"/>
                <a:cs typeface="Calibri"/>
              </a:rPr>
              <a:t>of</a:t>
            </a:r>
            <a:r>
              <a:rPr sz="2400" kern="0" spc="173" dirty="0">
                <a:solidFill>
                  <a:srgbClr val="FFFFFF"/>
                </a:solidFill>
                <a:latin typeface="Calibri"/>
                <a:cs typeface="Calibri"/>
              </a:rPr>
              <a:t> </a:t>
            </a:r>
            <a:r>
              <a:rPr sz="2400" kern="0" spc="120" dirty="0">
                <a:solidFill>
                  <a:srgbClr val="FFFFFF"/>
                </a:solidFill>
                <a:latin typeface="Calibri"/>
                <a:cs typeface="Calibri"/>
              </a:rPr>
              <a:t>bananas</a:t>
            </a:r>
            <a:r>
              <a:rPr sz="2400" kern="0" spc="167" dirty="0">
                <a:solidFill>
                  <a:srgbClr val="FFFFFF"/>
                </a:solidFill>
                <a:latin typeface="Calibri"/>
                <a:cs typeface="Calibri"/>
              </a:rPr>
              <a:t> </a:t>
            </a:r>
            <a:r>
              <a:rPr sz="2400" kern="0" dirty="0">
                <a:solidFill>
                  <a:srgbClr val="FFFFFF"/>
                </a:solidFill>
                <a:latin typeface="Calibri"/>
                <a:cs typeface="Calibri"/>
              </a:rPr>
              <a:t>with</a:t>
            </a:r>
            <a:r>
              <a:rPr sz="2400" kern="0" spc="173" dirty="0">
                <a:solidFill>
                  <a:srgbClr val="FFFFFF"/>
                </a:solidFill>
                <a:latin typeface="Calibri"/>
                <a:cs typeface="Calibri"/>
              </a:rPr>
              <a:t> </a:t>
            </a:r>
            <a:r>
              <a:rPr sz="2400" kern="0" spc="100" dirty="0">
                <a:solidFill>
                  <a:srgbClr val="FFFFFF"/>
                </a:solidFill>
                <a:latin typeface="Calibri"/>
                <a:cs typeface="Calibri"/>
              </a:rPr>
              <a:t>stickers</a:t>
            </a:r>
            <a:r>
              <a:rPr sz="2400" kern="0" spc="167" dirty="0">
                <a:solidFill>
                  <a:srgbClr val="FFFFFF"/>
                </a:solidFill>
                <a:latin typeface="Calibri"/>
                <a:cs typeface="Calibri"/>
              </a:rPr>
              <a:t> </a:t>
            </a:r>
            <a:r>
              <a:rPr sz="2400" kern="0" spc="47" dirty="0">
                <a:solidFill>
                  <a:srgbClr val="FFFFFF"/>
                </a:solidFill>
                <a:latin typeface="Calibri"/>
                <a:cs typeface="Calibri"/>
              </a:rPr>
              <a:t>on </a:t>
            </a:r>
            <a:r>
              <a:rPr sz="2400" kern="0" dirty="0">
                <a:solidFill>
                  <a:srgbClr val="FFFFFF"/>
                </a:solidFill>
                <a:latin typeface="Calibri"/>
                <a:cs typeface="Calibri"/>
              </a:rPr>
              <a:t>them</a:t>
            </a:r>
            <a:r>
              <a:rPr sz="2400" kern="0" spc="173" dirty="0">
                <a:solidFill>
                  <a:srgbClr val="FFFFFF"/>
                </a:solidFill>
                <a:latin typeface="Calibri"/>
                <a:cs typeface="Calibri"/>
              </a:rPr>
              <a:t> </a:t>
            </a:r>
            <a:r>
              <a:rPr sz="2400" kern="0" spc="80" dirty="0">
                <a:solidFill>
                  <a:srgbClr val="FFFFFF"/>
                </a:solidFill>
                <a:latin typeface="Calibri"/>
                <a:cs typeface="Calibri"/>
              </a:rPr>
              <a:t>on</a:t>
            </a:r>
            <a:r>
              <a:rPr sz="2400" kern="0" spc="173" dirty="0">
                <a:solidFill>
                  <a:srgbClr val="FFFFFF"/>
                </a:solidFill>
                <a:latin typeface="Calibri"/>
                <a:cs typeface="Calibri"/>
              </a:rPr>
              <a:t> </a:t>
            </a:r>
            <a:r>
              <a:rPr sz="2400" kern="0" spc="120" dirty="0">
                <a:solidFill>
                  <a:srgbClr val="FFFFFF"/>
                </a:solidFill>
                <a:latin typeface="Calibri"/>
                <a:cs typeface="Calibri"/>
              </a:rPr>
              <a:t>shelves</a:t>
            </a:r>
            <a:r>
              <a:rPr sz="2400" kern="0" spc="173" dirty="0">
                <a:solidFill>
                  <a:srgbClr val="FFFFFF"/>
                </a:solidFill>
                <a:latin typeface="Calibri"/>
                <a:cs typeface="Calibri"/>
              </a:rPr>
              <a:t> </a:t>
            </a:r>
            <a:r>
              <a:rPr sz="2400" kern="0" dirty="0">
                <a:solidFill>
                  <a:srgbClr val="FFFFFF"/>
                </a:solidFill>
                <a:latin typeface="Calibri"/>
                <a:cs typeface="Calibri"/>
              </a:rPr>
              <a:t>in</a:t>
            </a:r>
            <a:r>
              <a:rPr sz="2400" kern="0" spc="180" dirty="0">
                <a:solidFill>
                  <a:srgbClr val="FFFFFF"/>
                </a:solidFill>
                <a:latin typeface="Calibri"/>
                <a:cs typeface="Calibri"/>
              </a:rPr>
              <a:t> </a:t>
            </a:r>
            <a:r>
              <a:rPr sz="2400" kern="0" spc="133" dirty="0">
                <a:solidFill>
                  <a:srgbClr val="FFFFFF"/>
                </a:solidFill>
                <a:latin typeface="Calibri"/>
                <a:cs typeface="Calibri"/>
              </a:rPr>
              <a:t>a</a:t>
            </a:r>
            <a:r>
              <a:rPr sz="2400" kern="0" spc="173" dirty="0">
                <a:solidFill>
                  <a:srgbClr val="FFFFFF"/>
                </a:solidFill>
                <a:latin typeface="Calibri"/>
                <a:cs typeface="Calibri"/>
              </a:rPr>
              <a:t> </a:t>
            </a:r>
            <a:r>
              <a:rPr sz="2400" kern="0" spc="40" dirty="0">
                <a:solidFill>
                  <a:srgbClr val="FFFFFF"/>
                </a:solidFill>
                <a:latin typeface="Calibri"/>
                <a:cs typeface="Calibri"/>
              </a:rPr>
              <a:t>store</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0D56C242-2AD5-7ED9-681D-0FF58CD3BC72}"/>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2967" y="671767"/>
            <a:ext cx="3730413" cy="591551"/>
          </a:xfrm>
          <a:prstGeom prst="rect">
            <a:avLst/>
          </a:prstGeom>
        </p:spPr>
        <p:txBody>
          <a:bodyPr vert="horz" wrap="square" lIns="0" tIns="16933" rIns="0" bIns="0" rtlCol="0">
            <a:spAutoFit/>
          </a:bodyPr>
          <a:lstStyle/>
          <a:p>
            <a:pPr marL="16933">
              <a:spcBef>
                <a:spcPts val="133"/>
              </a:spcBef>
            </a:pPr>
            <a:r>
              <a:rPr spc="-240" dirty="0">
                <a:solidFill>
                  <a:srgbClr val="3D85C6"/>
                </a:solidFill>
              </a:rPr>
              <a:t>Deep</a:t>
            </a:r>
            <a:r>
              <a:rPr spc="13" dirty="0">
                <a:solidFill>
                  <a:srgbClr val="3D85C6"/>
                </a:solidFill>
              </a:rPr>
              <a:t> </a:t>
            </a:r>
            <a:r>
              <a:rPr spc="-147" dirty="0">
                <a:solidFill>
                  <a:srgbClr val="3D85C6"/>
                </a:solidFill>
              </a:rPr>
              <a:t>Learning</a:t>
            </a:r>
            <a:r>
              <a:rPr spc="13" dirty="0">
                <a:solidFill>
                  <a:srgbClr val="3D85C6"/>
                </a:solidFill>
              </a:rPr>
              <a:t> </a:t>
            </a:r>
            <a:r>
              <a:rPr spc="-267" dirty="0">
                <a:solidFill>
                  <a:srgbClr val="3D85C6"/>
                </a:solidFill>
              </a:rPr>
              <a:t>Model</a:t>
            </a:r>
          </a:p>
        </p:txBody>
      </p:sp>
      <p:pic>
        <p:nvPicPr>
          <p:cNvPr id="3" name="object 3"/>
          <p:cNvPicPr/>
          <p:nvPr/>
        </p:nvPicPr>
        <p:blipFill>
          <a:blip r:embed="rId2" cstate="print"/>
          <a:stretch>
            <a:fillRect/>
          </a:stretch>
        </p:blipFill>
        <p:spPr>
          <a:xfrm>
            <a:off x="6014576" y="871334"/>
            <a:ext cx="5210681" cy="5380969"/>
          </a:xfrm>
          <a:prstGeom prst="rect">
            <a:avLst/>
          </a:prstGeom>
        </p:spPr>
      </p:pic>
      <p:sp>
        <p:nvSpPr>
          <p:cNvPr id="4" name="object 4"/>
          <p:cNvSpPr txBox="1"/>
          <p:nvPr/>
        </p:nvSpPr>
        <p:spPr>
          <a:xfrm>
            <a:off x="6186033" y="6378881"/>
            <a:ext cx="5576147" cy="338789"/>
          </a:xfrm>
          <a:prstGeom prst="rect">
            <a:avLst/>
          </a:prstGeom>
        </p:spPr>
        <p:txBody>
          <a:bodyPr vert="horz" wrap="square" lIns="0" tIns="14393" rIns="0" bIns="0" rtlCol="0">
            <a:spAutoFit/>
          </a:bodyPr>
          <a:lstStyle/>
          <a:p>
            <a:pPr marL="16933" marR="6773" defTabSz="1219170" fontAlgn="auto">
              <a:lnSpc>
                <a:spcPct val="101600"/>
              </a:lnSpc>
              <a:spcBef>
                <a:spcPts val="113"/>
              </a:spcBef>
              <a:spcAft>
                <a:spcPts val="0"/>
              </a:spcAft>
            </a:pPr>
            <a:r>
              <a:rPr sz="1067" kern="0" dirty="0">
                <a:solidFill>
                  <a:sysClr val="windowText" lastClr="000000"/>
                </a:solidFill>
                <a:latin typeface="Arial"/>
                <a:cs typeface="Arial"/>
              </a:rPr>
              <a:t>Source:</a:t>
            </a:r>
            <a:r>
              <a:rPr sz="1067" kern="0" spc="-20" dirty="0">
                <a:solidFill>
                  <a:sysClr val="windowText" lastClr="000000"/>
                </a:solidFill>
                <a:latin typeface="Arial"/>
                <a:cs typeface="Arial"/>
              </a:rPr>
              <a:t> </a:t>
            </a:r>
            <a:r>
              <a:rPr sz="1067" kern="0" dirty="0">
                <a:solidFill>
                  <a:sysClr val="windowText" lastClr="000000"/>
                </a:solidFill>
                <a:latin typeface="Arial"/>
                <a:cs typeface="Arial"/>
              </a:rPr>
              <a:t>Zhang,</a:t>
            </a:r>
            <a:r>
              <a:rPr sz="1067" kern="0" spc="-13" dirty="0">
                <a:solidFill>
                  <a:sysClr val="windowText" lastClr="000000"/>
                </a:solidFill>
                <a:latin typeface="Arial"/>
                <a:cs typeface="Arial"/>
              </a:rPr>
              <a:t> </a:t>
            </a:r>
            <a:r>
              <a:rPr sz="1067" kern="0" dirty="0">
                <a:solidFill>
                  <a:sysClr val="windowText" lastClr="000000"/>
                </a:solidFill>
                <a:latin typeface="Arial"/>
                <a:cs typeface="Arial"/>
              </a:rPr>
              <a:t>Y.,</a:t>
            </a:r>
            <a:r>
              <a:rPr sz="1067" kern="0" spc="-13" dirty="0">
                <a:solidFill>
                  <a:sysClr val="windowText" lastClr="000000"/>
                </a:solidFill>
                <a:latin typeface="Arial"/>
                <a:cs typeface="Arial"/>
              </a:rPr>
              <a:t> </a:t>
            </a:r>
            <a:r>
              <a:rPr sz="1067" kern="0" dirty="0">
                <a:solidFill>
                  <a:sysClr val="windowText" lastClr="000000"/>
                </a:solidFill>
                <a:latin typeface="Arial"/>
                <a:cs typeface="Arial"/>
              </a:rPr>
              <a:t>&amp;</a:t>
            </a:r>
            <a:r>
              <a:rPr sz="1067" kern="0" spc="-20" dirty="0">
                <a:solidFill>
                  <a:sysClr val="windowText" lastClr="000000"/>
                </a:solidFill>
                <a:latin typeface="Arial"/>
                <a:cs typeface="Arial"/>
              </a:rPr>
              <a:t> </a:t>
            </a:r>
            <a:r>
              <a:rPr sz="1067" kern="0" dirty="0">
                <a:solidFill>
                  <a:sysClr val="windowText" lastClr="000000"/>
                </a:solidFill>
                <a:latin typeface="Arial"/>
                <a:cs typeface="Arial"/>
              </a:rPr>
              <a:t>Wallace,</a:t>
            </a:r>
            <a:r>
              <a:rPr sz="1067" kern="0" spc="-13" dirty="0">
                <a:solidFill>
                  <a:sysClr val="windowText" lastClr="000000"/>
                </a:solidFill>
                <a:latin typeface="Arial"/>
                <a:cs typeface="Arial"/>
              </a:rPr>
              <a:t> </a:t>
            </a:r>
            <a:r>
              <a:rPr sz="1067" kern="0" dirty="0">
                <a:solidFill>
                  <a:sysClr val="windowText" lastClr="000000"/>
                </a:solidFill>
                <a:latin typeface="Arial"/>
                <a:cs typeface="Arial"/>
              </a:rPr>
              <a:t>B.</a:t>
            </a:r>
            <a:r>
              <a:rPr sz="1067" kern="0" spc="-13" dirty="0">
                <a:solidFill>
                  <a:sysClr val="windowText" lastClr="000000"/>
                </a:solidFill>
                <a:latin typeface="Arial"/>
                <a:cs typeface="Arial"/>
              </a:rPr>
              <a:t> </a:t>
            </a:r>
            <a:r>
              <a:rPr sz="1067" kern="0" dirty="0">
                <a:solidFill>
                  <a:sysClr val="windowText" lastClr="000000"/>
                </a:solidFill>
                <a:latin typeface="Arial"/>
                <a:cs typeface="Arial"/>
              </a:rPr>
              <a:t>(2015).</a:t>
            </a:r>
            <a:r>
              <a:rPr sz="1067" kern="0" spc="-13" dirty="0">
                <a:solidFill>
                  <a:sysClr val="windowText" lastClr="000000"/>
                </a:solidFill>
                <a:latin typeface="Arial"/>
                <a:cs typeface="Arial"/>
              </a:rPr>
              <a:t> </a:t>
            </a:r>
            <a:r>
              <a:rPr sz="1067" kern="0" dirty="0">
                <a:solidFill>
                  <a:sysClr val="windowText" lastClr="000000"/>
                </a:solidFill>
                <a:latin typeface="Arial"/>
                <a:cs typeface="Arial"/>
              </a:rPr>
              <a:t>A</a:t>
            </a:r>
            <a:r>
              <a:rPr sz="1067" kern="0" spc="-20" dirty="0">
                <a:solidFill>
                  <a:sysClr val="windowText" lastClr="000000"/>
                </a:solidFill>
                <a:latin typeface="Arial"/>
                <a:cs typeface="Arial"/>
              </a:rPr>
              <a:t> </a:t>
            </a:r>
            <a:r>
              <a:rPr sz="1067" kern="0" dirty="0">
                <a:solidFill>
                  <a:sysClr val="windowText" lastClr="000000"/>
                </a:solidFill>
                <a:latin typeface="Arial"/>
                <a:cs typeface="Arial"/>
              </a:rPr>
              <a:t>sensitivity</a:t>
            </a:r>
            <a:r>
              <a:rPr sz="1067" kern="0" spc="-13" dirty="0">
                <a:solidFill>
                  <a:sysClr val="windowText" lastClr="000000"/>
                </a:solidFill>
                <a:latin typeface="Arial"/>
                <a:cs typeface="Arial"/>
              </a:rPr>
              <a:t> </a:t>
            </a:r>
            <a:r>
              <a:rPr sz="1067" kern="0" dirty="0">
                <a:solidFill>
                  <a:sysClr val="windowText" lastClr="000000"/>
                </a:solidFill>
                <a:latin typeface="Arial"/>
                <a:cs typeface="Arial"/>
              </a:rPr>
              <a:t>analysis</a:t>
            </a:r>
            <a:r>
              <a:rPr sz="1067" kern="0" spc="-13" dirty="0">
                <a:solidFill>
                  <a:sysClr val="windowText" lastClr="000000"/>
                </a:solidFill>
                <a:latin typeface="Arial"/>
                <a:cs typeface="Arial"/>
              </a:rPr>
              <a:t> </a:t>
            </a:r>
            <a:r>
              <a:rPr sz="1067" kern="0" dirty="0">
                <a:solidFill>
                  <a:sysClr val="windowText" lastClr="000000"/>
                </a:solidFill>
                <a:latin typeface="Arial"/>
                <a:cs typeface="Arial"/>
              </a:rPr>
              <a:t>of</a:t>
            </a:r>
            <a:r>
              <a:rPr sz="1067" kern="0" spc="-20" dirty="0">
                <a:solidFill>
                  <a:sysClr val="windowText" lastClr="000000"/>
                </a:solidFill>
                <a:latin typeface="Arial"/>
                <a:cs typeface="Arial"/>
              </a:rPr>
              <a:t> </a:t>
            </a:r>
            <a:r>
              <a:rPr sz="1067" kern="0" dirty="0">
                <a:solidFill>
                  <a:sysClr val="windowText" lastClr="000000"/>
                </a:solidFill>
                <a:latin typeface="Arial"/>
                <a:cs typeface="Arial"/>
              </a:rPr>
              <a:t>(and</a:t>
            </a:r>
            <a:r>
              <a:rPr sz="1067" kern="0" spc="-13" dirty="0">
                <a:solidFill>
                  <a:sysClr val="windowText" lastClr="000000"/>
                </a:solidFill>
                <a:latin typeface="Arial"/>
                <a:cs typeface="Arial"/>
              </a:rPr>
              <a:t> practitioners' </a:t>
            </a:r>
            <a:r>
              <a:rPr sz="1067" kern="0" dirty="0">
                <a:solidFill>
                  <a:sysClr val="windowText" lastClr="000000"/>
                </a:solidFill>
                <a:latin typeface="Arial"/>
                <a:cs typeface="Arial"/>
              </a:rPr>
              <a:t>guide</a:t>
            </a:r>
            <a:r>
              <a:rPr sz="1067" kern="0" spc="-13" dirty="0">
                <a:solidFill>
                  <a:sysClr val="windowText" lastClr="000000"/>
                </a:solidFill>
                <a:latin typeface="Arial"/>
                <a:cs typeface="Arial"/>
              </a:rPr>
              <a:t> </a:t>
            </a:r>
            <a:r>
              <a:rPr sz="1067" kern="0" spc="-33" dirty="0">
                <a:solidFill>
                  <a:sysClr val="windowText" lastClr="000000"/>
                </a:solidFill>
                <a:latin typeface="Arial"/>
                <a:cs typeface="Arial"/>
              </a:rPr>
              <a:t>to)</a:t>
            </a:r>
            <a:r>
              <a:rPr sz="1067" kern="0" dirty="0">
                <a:solidFill>
                  <a:sysClr val="windowText" lastClr="000000"/>
                </a:solidFill>
                <a:latin typeface="Arial"/>
                <a:cs typeface="Arial"/>
              </a:rPr>
              <a:t> convolutional</a:t>
            </a:r>
            <a:r>
              <a:rPr sz="1067" kern="0" spc="-33" dirty="0">
                <a:solidFill>
                  <a:sysClr val="windowText" lastClr="000000"/>
                </a:solidFill>
                <a:latin typeface="Arial"/>
                <a:cs typeface="Arial"/>
              </a:rPr>
              <a:t> </a:t>
            </a:r>
            <a:r>
              <a:rPr sz="1067" kern="0" dirty="0">
                <a:solidFill>
                  <a:sysClr val="windowText" lastClr="000000"/>
                </a:solidFill>
                <a:latin typeface="Arial"/>
                <a:cs typeface="Arial"/>
              </a:rPr>
              <a:t>neural</a:t>
            </a:r>
            <a:r>
              <a:rPr sz="1067" kern="0" spc="-27" dirty="0">
                <a:solidFill>
                  <a:sysClr val="windowText" lastClr="000000"/>
                </a:solidFill>
                <a:latin typeface="Arial"/>
                <a:cs typeface="Arial"/>
              </a:rPr>
              <a:t> </a:t>
            </a:r>
            <a:r>
              <a:rPr sz="1067" kern="0" dirty="0">
                <a:solidFill>
                  <a:sysClr val="windowText" lastClr="000000"/>
                </a:solidFill>
                <a:latin typeface="Arial"/>
                <a:cs typeface="Arial"/>
              </a:rPr>
              <a:t>networks</a:t>
            </a:r>
            <a:r>
              <a:rPr sz="1067" kern="0" spc="-27" dirty="0">
                <a:solidFill>
                  <a:sysClr val="windowText" lastClr="000000"/>
                </a:solidFill>
                <a:latin typeface="Arial"/>
                <a:cs typeface="Arial"/>
              </a:rPr>
              <a:t> </a:t>
            </a:r>
            <a:r>
              <a:rPr sz="1067" kern="0" dirty="0">
                <a:solidFill>
                  <a:sysClr val="windowText" lastClr="000000"/>
                </a:solidFill>
                <a:latin typeface="Arial"/>
                <a:cs typeface="Arial"/>
              </a:rPr>
              <a:t>for</a:t>
            </a:r>
            <a:r>
              <a:rPr sz="1067" kern="0" spc="-27" dirty="0">
                <a:solidFill>
                  <a:sysClr val="windowText" lastClr="000000"/>
                </a:solidFill>
                <a:latin typeface="Arial"/>
                <a:cs typeface="Arial"/>
              </a:rPr>
              <a:t> </a:t>
            </a:r>
            <a:r>
              <a:rPr sz="1067" kern="0" dirty="0">
                <a:solidFill>
                  <a:sysClr val="windowText" lastClr="000000"/>
                </a:solidFill>
                <a:latin typeface="Arial"/>
                <a:cs typeface="Arial"/>
              </a:rPr>
              <a:t>sentence</a:t>
            </a:r>
            <a:r>
              <a:rPr sz="1067" kern="0" spc="-27" dirty="0">
                <a:solidFill>
                  <a:sysClr val="windowText" lastClr="000000"/>
                </a:solidFill>
                <a:latin typeface="Arial"/>
                <a:cs typeface="Arial"/>
              </a:rPr>
              <a:t> </a:t>
            </a:r>
            <a:r>
              <a:rPr sz="1067" kern="0" dirty="0">
                <a:solidFill>
                  <a:sysClr val="windowText" lastClr="000000"/>
                </a:solidFill>
                <a:latin typeface="Arial"/>
                <a:cs typeface="Arial"/>
              </a:rPr>
              <a:t>classification.</a:t>
            </a:r>
            <a:r>
              <a:rPr sz="1067" kern="0" spc="-27" dirty="0">
                <a:solidFill>
                  <a:sysClr val="windowText" lastClr="000000"/>
                </a:solidFill>
                <a:latin typeface="Arial"/>
                <a:cs typeface="Arial"/>
              </a:rPr>
              <a:t> </a:t>
            </a:r>
            <a:r>
              <a:rPr sz="1067" kern="0" dirty="0">
                <a:solidFill>
                  <a:sysClr val="windowText" lastClr="000000"/>
                </a:solidFill>
                <a:latin typeface="Arial"/>
                <a:cs typeface="Arial"/>
              </a:rPr>
              <a:t>arXiv</a:t>
            </a:r>
            <a:r>
              <a:rPr sz="1067" kern="0" spc="-27" dirty="0">
                <a:solidFill>
                  <a:sysClr val="windowText" lastClr="000000"/>
                </a:solidFill>
                <a:latin typeface="Arial"/>
                <a:cs typeface="Arial"/>
              </a:rPr>
              <a:t> </a:t>
            </a:r>
            <a:r>
              <a:rPr sz="1067" kern="0" dirty="0">
                <a:solidFill>
                  <a:sysClr val="windowText" lastClr="000000"/>
                </a:solidFill>
                <a:latin typeface="Arial"/>
                <a:cs typeface="Arial"/>
              </a:rPr>
              <a:t>preprint</a:t>
            </a:r>
            <a:r>
              <a:rPr sz="1067" kern="0" spc="-27" dirty="0">
                <a:solidFill>
                  <a:sysClr val="windowText" lastClr="000000"/>
                </a:solidFill>
                <a:latin typeface="Arial"/>
                <a:cs typeface="Arial"/>
              </a:rPr>
              <a:t> </a:t>
            </a:r>
            <a:r>
              <a:rPr sz="1067" kern="0" spc="-13" dirty="0">
                <a:solidFill>
                  <a:sysClr val="windowText" lastClr="000000"/>
                </a:solidFill>
                <a:latin typeface="Arial"/>
                <a:cs typeface="Arial"/>
              </a:rPr>
              <a:t>arXiv:1510.03820.</a:t>
            </a:r>
            <a:endParaRPr sz="1067" kern="0">
              <a:solidFill>
                <a:sysClr val="windowText" lastClr="000000"/>
              </a:solidFill>
              <a:latin typeface="Arial"/>
              <a:cs typeface="Arial"/>
            </a:endParaRPr>
          </a:p>
        </p:txBody>
      </p:sp>
      <p:sp>
        <p:nvSpPr>
          <p:cNvPr id="5" name="object 5"/>
          <p:cNvSpPr txBox="1"/>
          <p:nvPr/>
        </p:nvSpPr>
        <p:spPr>
          <a:xfrm>
            <a:off x="633665" y="1926608"/>
            <a:ext cx="3916680" cy="1868759"/>
          </a:xfrm>
          <a:prstGeom prst="rect">
            <a:avLst/>
          </a:prstGeom>
        </p:spPr>
        <p:txBody>
          <a:bodyPr vert="horz" wrap="square" lIns="0" tIns="16933" rIns="0" bIns="0" rtlCol="0">
            <a:spAutoFit/>
          </a:bodyPr>
          <a:lstStyle/>
          <a:p>
            <a:pPr marL="505447" indent="-489361" defTabSz="1219170" fontAlgn="auto">
              <a:spcBef>
                <a:spcPts val="133"/>
              </a:spcBef>
              <a:spcAft>
                <a:spcPts val="0"/>
              </a:spcAft>
              <a:buFont typeface="Arial"/>
              <a:buChar char="●"/>
              <a:tabLst>
                <a:tab pos="505447" algn="l"/>
                <a:tab pos="506294" algn="l"/>
              </a:tabLst>
            </a:pPr>
            <a:r>
              <a:rPr sz="2400" kern="0" spc="-173" dirty="0">
                <a:solidFill>
                  <a:srgbClr val="595959"/>
                </a:solidFill>
                <a:latin typeface="Calibri"/>
                <a:cs typeface="Calibri"/>
              </a:rPr>
              <a:t>CNN</a:t>
            </a:r>
            <a:r>
              <a:rPr sz="2400" kern="0" spc="13" dirty="0">
                <a:solidFill>
                  <a:srgbClr val="595959"/>
                </a:solidFill>
                <a:latin typeface="Calibri"/>
                <a:cs typeface="Calibri"/>
              </a:rPr>
              <a:t> </a:t>
            </a:r>
            <a:r>
              <a:rPr sz="2400" kern="0" spc="-13" dirty="0">
                <a:solidFill>
                  <a:srgbClr val="595959"/>
                </a:solidFill>
                <a:latin typeface="Calibri"/>
                <a:cs typeface="Calibri"/>
              </a:rPr>
              <a:t>architecture</a:t>
            </a:r>
            <a:endParaRPr sz="2400" kern="0">
              <a:solidFill>
                <a:sysClr val="windowText" lastClr="000000"/>
              </a:solidFill>
              <a:latin typeface="Calibri"/>
              <a:cs typeface="Calibri"/>
            </a:endParaRPr>
          </a:p>
          <a:p>
            <a:pPr defTabSz="1219170" fontAlgn="auto">
              <a:spcBef>
                <a:spcPts val="67"/>
              </a:spcBef>
              <a:spcAft>
                <a:spcPts val="0"/>
              </a:spcAft>
              <a:buClr>
                <a:srgbClr val="595959"/>
              </a:buClr>
              <a:buFont typeface="Arial"/>
              <a:buChar char="●"/>
            </a:pPr>
            <a:endParaRPr sz="2333" kern="0">
              <a:solidFill>
                <a:sysClr val="windowText" lastClr="000000"/>
              </a:solidFill>
              <a:latin typeface="Calibri"/>
              <a:cs typeface="Calibri"/>
            </a:endParaRPr>
          </a:p>
          <a:p>
            <a:pPr marL="505447" indent="-489361" defTabSz="1219170" fontAlgn="auto">
              <a:spcBef>
                <a:spcPts val="0"/>
              </a:spcBef>
              <a:spcAft>
                <a:spcPts val="0"/>
              </a:spcAft>
              <a:buFont typeface="Arial"/>
              <a:buChar char="●"/>
              <a:tabLst>
                <a:tab pos="505447" algn="l"/>
                <a:tab pos="506294" algn="l"/>
              </a:tabLst>
            </a:pPr>
            <a:r>
              <a:rPr sz="2400" kern="0" spc="-107" dirty="0">
                <a:solidFill>
                  <a:srgbClr val="595959"/>
                </a:solidFill>
                <a:latin typeface="Calibri"/>
                <a:cs typeface="Calibri"/>
              </a:rPr>
              <a:t>Pretrained</a:t>
            </a:r>
            <a:r>
              <a:rPr sz="2400" kern="0" spc="60" dirty="0">
                <a:solidFill>
                  <a:srgbClr val="595959"/>
                </a:solidFill>
                <a:latin typeface="Calibri"/>
                <a:cs typeface="Calibri"/>
              </a:rPr>
              <a:t> </a:t>
            </a:r>
            <a:r>
              <a:rPr sz="2400" kern="0" spc="-173" dirty="0">
                <a:solidFill>
                  <a:srgbClr val="595959"/>
                </a:solidFill>
                <a:latin typeface="Calibri"/>
                <a:cs typeface="Calibri"/>
              </a:rPr>
              <a:t>GloVe</a:t>
            </a:r>
            <a:r>
              <a:rPr sz="2400" kern="0" spc="67" dirty="0">
                <a:solidFill>
                  <a:srgbClr val="595959"/>
                </a:solidFill>
                <a:latin typeface="Calibri"/>
                <a:cs typeface="Calibri"/>
              </a:rPr>
              <a:t> </a:t>
            </a:r>
            <a:r>
              <a:rPr sz="2400" kern="0" spc="-73" dirty="0">
                <a:solidFill>
                  <a:srgbClr val="595959"/>
                </a:solidFill>
                <a:latin typeface="Calibri"/>
                <a:cs typeface="Calibri"/>
              </a:rPr>
              <a:t>Embeddings</a:t>
            </a:r>
            <a:endParaRPr sz="2400" kern="0">
              <a:solidFill>
                <a:sysClr val="windowText" lastClr="000000"/>
              </a:solidFill>
              <a:latin typeface="Calibri"/>
              <a:cs typeface="Calibri"/>
            </a:endParaRPr>
          </a:p>
          <a:p>
            <a:pPr defTabSz="1219170" fontAlgn="auto">
              <a:spcBef>
                <a:spcPts val="73"/>
              </a:spcBef>
              <a:spcAft>
                <a:spcPts val="0"/>
              </a:spcAft>
              <a:buClr>
                <a:srgbClr val="595959"/>
              </a:buClr>
              <a:buFont typeface="Arial"/>
              <a:buChar char="●"/>
            </a:pPr>
            <a:endParaRPr sz="2333" kern="0">
              <a:solidFill>
                <a:sysClr val="windowText" lastClr="000000"/>
              </a:solidFill>
              <a:latin typeface="Calibri"/>
              <a:cs typeface="Calibri"/>
            </a:endParaRPr>
          </a:p>
          <a:p>
            <a:pPr marL="505447" indent="-489361" defTabSz="1219170" fontAlgn="auto">
              <a:spcBef>
                <a:spcPts val="0"/>
              </a:spcBef>
              <a:spcAft>
                <a:spcPts val="0"/>
              </a:spcAft>
              <a:buFont typeface="Arial"/>
              <a:buChar char="●"/>
              <a:tabLst>
                <a:tab pos="505447" algn="l"/>
                <a:tab pos="506294" algn="l"/>
              </a:tabLst>
            </a:pPr>
            <a:r>
              <a:rPr sz="2400" kern="0" spc="-27" dirty="0">
                <a:solidFill>
                  <a:srgbClr val="595959"/>
                </a:solidFill>
                <a:latin typeface="Calibri"/>
                <a:cs typeface="Calibri"/>
              </a:rPr>
              <a:t>Keras</a:t>
            </a:r>
            <a:r>
              <a:rPr sz="2400" kern="0" spc="-67" dirty="0">
                <a:solidFill>
                  <a:srgbClr val="595959"/>
                </a:solidFill>
                <a:latin typeface="Calibri"/>
                <a:cs typeface="Calibri"/>
              </a:rPr>
              <a:t> </a:t>
            </a:r>
            <a:r>
              <a:rPr sz="2400" kern="0" spc="-27" dirty="0">
                <a:solidFill>
                  <a:srgbClr val="595959"/>
                </a:solidFill>
                <a:latin typeface="Calibri"/>
                <a:cs typeface="Calibri"/>
              </a:rPr>
              <a:t>Implementation</a:t>
            </a:r>
            <a:endParaRPr sz="2400" kern="0">
              <a:solidFill>
                <a:sysClr val="windowText" lastClr="000000"/>
              </a:solidFill>
              <a:latin typeface="Calibri"/>
              <a:cs typeface="Calibri"/>
            </a:endParaRPr>
          </a:p>
        </p:txBody>
      </p:sp>
      <p:sp>
        <p:nvSpPr>
          <p:cNvPr id="6" name="TextBox 5">
            <a:extLst>
              <a:ext uri="{FF2B5EF4-FFF2-40B4-BE49-F238E27FC236}">
                <a16:creationId xmlns:a16="http://schemas.microsoft.com/office/drawing/2014/main" id="{39BCDEF4-6D3C-D2B2-79D1-EBDFB804D76F}"/>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spc="-193" dirty="0">
                <a:solidFill>
                  <a:srgbClr val="3D85C6"/>
                </a:solidFill>
              </a:rPr>
              <a:t>Measuring</a:t>
            </a:r>
            <a:r>
              <a:rPr spc="53" dirty="0">
                <a:solidFill>
                  <a:srgbClr val="3D85C6"/>
                </a:solidFill>
              </a:rPr>
              <a:t> </a:t>
            </a:r>
            <a:r>
              <a:rPr spc="-327" dirty="0">
                <a:solidFill>
                  <a:srgbClr val="3D85C6"/>
                </a:solidFill>
              </a:rPr>
              <a:t>Model</a:t>
            </a:r>
            <a:r>
              <a:rPr spc="53" dirty="0">
                <a:solidFill>
                  <a:srgbClr val="3D85C6"/>
                </a:solidFill>
              </a:rPr>
              <a:t> </a:t>
            </a:r>
            <a:r>
              <a:rPr spc="-147" dirty="0">
                <a:solidFill>
                  <a:srgbClr val="3D85C6"/>
                </a:solidFill>
              </a:rPr>
              <a:t>Performance</a:t>
            </a:r>
          </a:p>
        </p:txBody>
      </p:sp>
      <p:sp>
        <p:nvSpPr>
          <p:cNvPr id="3" name="object 3"/>
          <p:cNvSpPr txBox="1"/>
          <p:nvPr/>
        </p:nvSpPr>
        <p:spPr>
          <a:xfrm>
            <a:off x="512968" y="1610526"/>
            <a:ext cx="10921153" cy="1910972"/>
          </a:xfrm>
          <a:prstGeom prst="rect">
            <a:avLst/>
          </a:prstGeom>
        </p:spPr>
        <p:txBody>
          <a:bodyPr vert="horz" wrap="square" lIns="0" tIns="22860" rIns="0" bIns="0" rtlCol="0">
            <a:spAutoFit/>
          </a:bodyPr>
          <a:lstStyle/>
          <a:p>
            <a:pPr marL="16933" defTabSz="1219170" fontAlgn="auto">
              <a:spcBef>
                <a:spcPts val="180"/>
              </a:spcBef>
              <a:spcAft>
                <a:spcPts val="0"/>
              </a:spcAft>
            </a:pPr>
            <a:r>
              <a:rPr sz="2400" i="1" kern="0" spc="-152" dirty="0">
                <a:solidFill>
                  <a:srgbClr val="595959"/>
                </a:solidFill>
                <a:latin typeface="Calibri"/>
                <a:cs typeface="Calibri"/>
              </a:rPr>
              <a:t>How</a:t>
            </a:r>
            <a:r>
              <a:rPr sz="2400" i="1" kern="0" dirty="0">
                <a:solidFill>
                  <a:srgbClr val="595959"/>
                </a:solidFill>
                <a:latin typeface="Calibri"/>
                <a:cs typeface="Calibri"/>
              </a:rPr>
              <a:t> </a:t>
            </a:r>
            <a:r>
              <a:rPr sz="2400" i="1" kern="0" spc="-152" dirty="0">
                <a:solidFill>
                  <a:srgbClr val="595959"/>
                </a:solidFill>
                <a:latin typeface="Calibri"/>
                <a:cs typeface="Calibri"/>
              </a:rPr>
              <a:t>good</a:t>
            </a:r>
            <a:r>
              <a:rPr sz="2400" i="1" kern="0" spc="7" dirty="0">
                <a:solidFill>
                  <a:srgbClr val="595959"/>
                </a:solidFill>
                <a:latin typeface="Calibri"/>
                <a:cs typeface="Calibri"/>
              </a:rPr>
              <a:t> </a:t>
            </a:r>
            <a:r>
              <a:rPr sz="2400" i="1" kern="0" dirty="0">
                <a:solidFill>
                  <a:srgbClr val="595959"/>
                </a:solidFill>
                <a:latin typeface="Calibri"/>
                <a:cs typeface="Calibri"/>
              </a:rPr>
              <a:t>is</a:t>
            </a:r>
            <a:r>
              <a:rPr sz="2400" i="1" kern="0" spc="-53" dirty="0">
                <a:solidFill>
                  <a:srgbClr val="595959"/>
                </a:solidFill>
                <a:latin typeface="Calibri"/>
                <a:cs typeface="Calibri"/>
              </a:rPr>
              <a:t> </a:t>
            </a:r>
            <a:r>
              <a:rPr sz="2400" i="1" kern="0" spc="-33" dirty="0">
                <a:solidFill>
                  <a:srgbClr val="595959"/>
                </a:solidFill>
                <a:latin typeface="Calibri"/>
                <a:cs typeface="Calibri"/>
              </a:rPr>
              <a:t>the</a:t>
            </a:r>
            <a:r>
              <a:rPr sz="2400" i="1" kern="0" dirty="0">
                <a:solidFill>
                  <a:srgbClr val="595959"/>
                </a:solidFill>
                <a:latin typeface="Calibri"/>
                <a:cs typeface="Calibri"/>
              </a:rPr>
              <a:t> </a:t>
            </a:r>
            <a:r>
              <a:rPr sz="2400" i="1" kern="0" spc="-120" dirty="0">
                <a:solidFill>
                  <a:srgbClr val="595959"/>
                </a:solidFill>
                <a:latin typeface="Calibri"/>
                <a:cs typeface="Calibri"/>
              </a:rPr>
              <a:t>model</a:t>
            </a:r>
            <a:r>
              <a:rPr sz="2400" i="1" kern="0" dirty="0">
                <a:solidFill>
                  <a:srgbClr val="595959"/>
                </a:solidFill>
                <a:latin typeface="Calibri"/>
                <a:cs typeface="Calibri"/>
              </a:rPr>
              <a:t> at </a:t>
            </a:r>
            <a:r>
              <a:rPr sz="2400" i="1" kern="0" spc="-60" dirty="0">
                <a:solidFill>
                  <a:srgbClr val="595959"/>
                </a:solidFill>
                <a:latin typeface="Calibri"/>
                <a:cs typeface="Calibri"/>
              </a:rPr>
              <a:t>distinguishing</a:t>
            </a:r>
            <a:r>
              <a:rPr sz="2400" i="1" kern="0" dirty="0">
                <a:solidFill>
                  <a:srgbClr val="595959"/>
                </a:solidFill>
                <a:latin typeface="Calibri"/>
                <a:cs typeface="Calibri"/>
              </a:rPr>
              <a:t> </a:t>
            </a:r>
            <a:r>
              <a:rPr sz="2400" i="1" kern="0" spc="-152" dirty="0">
                <a:solidFill>
                  <a:srgbClr val="595959"/>
                </a:solidFill>
                <a:latin typeface="Calibri"/>
                <a:cs typeface="Calibri"/>
              </a:rPr>
              <a:t>good</a:t>
            </a:r>
            <a:r>
              <a:rPr sz="2400" i="1" kern="0" spc="7" dirty="0">
                <a:solidFill>
                  <a:srgbClr val="595959"/>
                </a:solidFill>
                <a:latin typeface="Calibri"/>
                <a:cs typeface="Calibri"/>
              </a:rPr>
              <a:t> </a:t>
            </a:r>
            <a:r>
              <a:rPr sz="2400" i="1" kern="0" spc="-147" dirty="0">
                <a:solidFill>
                  <a:srgbClr val="595959"/>
                </a:solidFill>
                <a:latin typeface="Calibri"/>
                <a:cs typeface="Calibri"/>
              </a:rPr>
              <a:t>from</a:t>
            </a:r>
            <a:r>
              <a:rPr sz="2400" i="1" kern="0" spc="7" dirty="0">
                <a:solidFill>
                  <a:srgbClr val="595959"/>
                </a:solidFill>
                <a:latin typeface="Calibri"/>
                <a:cs typeface="Calibri"/>
              </a:rPr>
              <a:t> </a:t>
            </a:r>
            <a:r>
              <a:rPr sz="2400" i="1" kern="0" spc="-160" dirty="0">
                <a:solidFill>
                  <a:srgbClr val="595959"/>
                </a:solidFill>
                <a:latin typeface="Calibri"/>
                <a:cs typeface="Calibri"/>
              </a:rPr>
              <a:t>bad</a:t>
            </a:r>
            <a:r>
              <a:rPr sz="2400" i="1" kern="0" spc="7" dirty="0">
                <a:solidFill>
                  <a:srgbClr val="595959"/>
                </a:solidFill>
                <a:latin typeface="Calibri"/>
                <a:cs typeface="Calibri"/>
              </a:rPr>
              <a:t> </a:t>
            </a:r>
            <a:r>
              <a:rPr sz="2400" i="1" kern="0" spc="-60" dirty="0">
                <a:solidFill>
                  <a:srgbClr val="595959"/>
                </a:solidFill>
                <a:latin typeface="Calibri"/>
                <a:cs typeface="Calibri"/>
              </a:rPr>
              <a:t>examples?</a:t>
            </a:r>
            <a:r>
              <a:rPr sz="2400" i="1" kern="0" spc="-13" dirty="0">
                <a:solidFill>
                  <a:srgbClr val="595959"/>
                </a:solidFill>
                <a:latin typeface="Calibri"/>
                <a:cs typeface="Calibri"/>
              </a:rPr>
              <a:t> </a:t>
            </a:r>
            <a:r>
              <a:rPr sz="2400" i="1" kern="0" spc="-73" dirty="0">
                <a:solidFill>
                  <a:srgbClr val="595959"/>
                </a:solidFill>
                <a:latin typeface="Calibri"/>
                <a:cs typeface="Calibri"/>
              </a:rPr>
              <a:t>(ROC-</a:t>
            </a:r>
            <a:r>
              <a:rPr sz="2400" kern="0" spc="-27" dirty="0">
                <a:solidFill>
                  <a:srgbClr val="595959"/>
                </a:solidFill>
                <a:latin typeface="Calibri"/>
                <a:cs typeface="Calibri"/>
              </a:rPr>
              <a:t>AUC)</a:t>
            </a:r>
            <a:endParaRPr sz="2400" kern="0">
              <a:solidFill>
                <a:sysClr val="windowText" lastClr="000000"/>
              </a:solidFill>
              <a:latin typeface="Calibri"/>
              <a:cs typeface="Calibri"/>
            </a:endParaRPr>
          </a:p>
          <a:p>
            <a:pPr marL="16933" marR="6773" defTabSz="1219170" fontAlgn="auto">
              <a:lnSpc>
                <a:spcPct val="114599"/>
              </a:lnSpc>
              <a:spcBef>
                <a:spcPts val="2100"/>
              </a:spcBef>
              <a:spcAft>
                <a:spcPts val="0"/>
              </a:spcAft>
            </a:pPr>
            <a:r>
              <a:rPr sz="2400" kern="0" spc="-200" dirty="0">
                <a:solidFill>
                  <a:srgbClr val="595959"/>
                </a:solidFill>
                <a:latin typeface="Calibri"/>
                <a:cs typeface="Calibri"/>
              </a:rPr>
              <a:t>AUC</a:t>
            </a:r>
            <a:r>
              <a:rPr sz="2400" kern="0" spc="13" dirty="0">
                <a:solidFill>
                  <a:srgbClr val="595959"/>
                </a:solidFill>
                <a:latin typeface="Calibri"/>
                <a:cs typeface="Calibri"/>
              </a:rPr>
              <a:t> </a:t>
            </a:r>
            <a:r>
              <a:rPr sz="2400" kern="0" spc="-67" dirty="0">
                <a:solidFill>
                  <a:srgbClr val="595959"/>
                </a:solidFill>
                <a:latin typeface="Calibri"/>
                <a:cs typeface="Calibri"/>
              </a:rPr>
              <a:t>(for</a:t>
            </a:r>
            <a:r>
              <a:rPr sz="2400" kern="0" spc="27" dirty="0">
                <a:solidFill>
                  <a:srgbClr val="595959"/>
                </a:solidFill>
                <a:latin typeface="Calibri"/>
                <a:cs typeface="Calibri"/>
              </a:rPr>
              <a:t> </a:t>
            </a:r>
            <a:r>
              <a:rPr sz="2400" kern="0" dirty="0">
                <a:solidFill>
                  <a:srgbClr val="595959"/>
                </a:solidFill>
                <a:latin typeface="Calibri"/>
                <a:cs typeface="Calibri"/>
              </a:rPr>
              <a:t>a</a:t>
            </a:r>
            <a:r>
              <a:rPr sz="2400" kern="0" spc="27" dirty="0">
                <a:solidFill>
                  <a:srgbClr val="595959"/>
                </a:solidFill>
                <a:latin typeface="Calibri"/>
                <a:cs typeface="Calibri"/>
              </a:rPr>
              <a:t> </a:t>
            </a:r>
            <a:r>
              <a:rPr sz="2400" kern="0" spc="-93" dirty="0">
                <a:solidFill>
                  <a:srgbClr val="595959"/>
                </a:solidFill>
                <a:latin typeface="Calibri"/>
                <a:cs typeface="Calibri"/>
              </a:rPr>
              <a:t>given</a:t>
            </a:r>
            <a:r>
              <a:rPr sz="2400" kern="0" spc="27" dirty="0">
                <a:solidFill>
                  <a:srgbClr val="595959"/>
                </a:solidFill>
                <a:latin typeface="Calibri"/>
                <a:cs typeface="Calibri"/>
              </a:rPr>
              <a:t> </a:t>
            </a:r>
            <a:r>
              <a:rPr sz="2400" kern="0" dirty="0">
                <a:solidFill>
                  <a:srgbClr val="595959"/>
                </a:solidFill>
                <a:latin typeface="Calibri"/>
                <a:cs typeface="Calibri"/>
              </a:rPr>
              <a:t>test</a:t>
            </a:r>
            <a:r>
              <a:rPr sz="2400" kern="0" spc="27" dirty="0">
                <a:solidFill>
                  <a:srgbClr val="595959"/>
                </a:solidFill>
                <a:latin typeface="Calibri"/>
                <a:cs typeface="Calibri"/>
              </a:rPr>
              <a:t> </a:t>
            </a:r>
            <a:r>
              <a:rPr sz="2400" kern="0" dirty="0">
                <a:solidFill>
                  <a:srgbClr val="595959"/>
                </a:solidFill>
                <a:latin typeface="Calibri"/>
                <a:cs typeface="Calibri"/>
              </a:rPr>
              <a:t>set)</a:t>
            </a:r>
            <a:r>
              <a:rPr sz="2400" kern="0" spc="20" dirty="0">
                <a:solidFill>
                  <a:srgbClr val="595959"/>
                </a:solidFill>
                <a:latin typeface="Calibri"/>
                <a:cs typeface="Calibri"/>
              </a:rPr>
              <a:t> </a:t>
            </a:r>
            <a:r>
              <a:rPr sz="2400" kern="0" spc="380" dirty="0">
                <a:solidFill>
                  <a:srgbClr val="595959"/>
                </a:solidFill>
                <a:latin typeface="Calibri"/>
                <a:cs typeface="Calibri"/>
              </a:rPr>
              <a:t>=</a:t>
            </a:r>
            <a:r>
              <a:rPr sz="2400" kern="0" spc="20" dirty="0">
                <a:solidFill>
                  <a:srgbClr val="595959"/>
                </a:solidFill>
                <a:latin typeface="Calibri"/>
                <a:cs typeface="Calibri"/>
              </a:rPr>
              <a:t> </a:t>
            </a:r>
            <a:r>
              <a:rPr sz="2400" kern="0" spc="-147" dirty="0">
                <a:solidFill>
                  <a:srgbClr val="595959"/>
                </a:solidFill>
                <a:latin typeface="Calibri"/>
                <a:cs typeface="Calibri"/>
              </a:rPr>
              <a:t>Given</a:t>
            </a:r>
            <a:r>
              <a:rPr sz="2400" kern="0" spc="27" dirty="0">
                <a:solidFill>
                  <a:srgbClr val="595959"/>
                </a:solidFill>
                <a:latin typeface="Calibri"/>
                <a:cs typeface="Calibri"/>
              </a:rPr>
              <a:t> </a:t>
            </a:r>
            <a:r>
              <a:rPr sz="2400" kern="0" spc="-100" dirty="0">
                <a:solidFill>
                  <a:srgbClr val="595959"/>
                </a:solidFill>
                <a:latin typeface="Calibri"/>
                <a:cs typeface="Calibri"/>
              </a:rPr>
              <a:t>two</a:t>
            </a:r>
            <a:r>
              <a:rPr sz="2400" kern="0" spc="27" dirty="0">
                <a:solidFill>
                  <a:srgbClr val="595959"/>
                </a:solidFill>
                <a:latin typeface="Calibri"/>
                <a:cs typeface="Calibri"/>
              </a:rPr>
              <a:t> </a:t>
            </a:r>
            <a:r>
              <a:rPr sz="2400" kern="0" spc="-152" dirty="0">
                <a:solidFill>
                  <a:srgbClr val="595959"/>
                </a:solidFill>
                <a:latin typeface="Calibri"/>
                <a:cs typeface="Calibri"/>
              </a:rPr>
              <a:t>randomly</a:t>
            </a:r>
            <a:r>
              <a:rPr sz="2400" kern="0" spc="27" dirty="0">
                <a:solidFill>
                  <a:srgbClr val="595959"/>
                </a:solidFill>
                <a:latin typeface="Calibri"/>
                <a:cs typeface="Calibri"/>
              </a:rPr>
              <a:t> </a:t>
            </a:r>
            <a:r>
              <a:rPr sz="2400" kern="0" spc="-73" dirty="0">
                <a:solidFill>
                  <a:srgbClr val="595959"/>
                </a:solidFill>
                <a:latin typeface="Calibri"/>
                <a:cs typeface="Calibri"/>
              </a:rPr>
              <a:t>chosen</a:t>
            </a:r>
            <a:r>
              <a:rPr sz="2400" kern="0" spc="27" dirty="0">
                <a:solidFill>
                  <a:srgbClr val="595959"/>
                </a:solidFill>
                <a:latin typeface="Calibri"/>
                <a:cs typeface="Calibri"/>
              </a:rPr>
              <a:t> </a:t>
            </a:r>
            <a:r>
              <a:rPr sz="2400" kern="0" spc="-87" dirty="0">
                <a:solidFill>
                  <a:srgbClr val="595959"/>
                </a:solidFill>
                <a:latin typeface="Calibri"/>
                <a:cs typeface="Calibri"/>
              </a:rPr>
              <a:t>examples,</a:t>
            </a:r>
            <a:r>
              <a:rPr sz="2400" kern="0" spc="20" dirty="0">
                <a:solidFill>
                  <a:srgbClr val="595959"/>
                </a:solidFill>
                <a:latin typeface="Calibri"/>
                <a:cs typeface="Calibri"/>
              </a:rPr>
              <a:t> </a:t>
            </a:r>
            <a:r>
              <a:rPr sz="2400" kern="0" spc="-167" dirty="0">
                <a:solidFill>
                  <a:srgbClr val="595959"/>
                </a:solidFill>
                <a:latin typeface="Calibri"/>
                <a:cs typeface="Calibri"/>
              </a:rPr>
              <a:t>one</a:t>
            </a:r>
            <a:r>
              <a:rPr sz="2400" kern="0" spc="20" dirty="0">
                <a:solidFill>
                  <a:srgbClr val="595959"/>
                </a:solidFill>
                <a:latin typeface="Calibri"/>
                <a:cs typeface="Calibri"/>
              </a:rPr>
              <a:t> </a:t>
            </a:r>
            <a:r>
              <a:rPr sz="2400" kern="0" spc="-60" dirty="0">
                <a:solidFill>
                  <a:srgbClr val="595959"/>
                </a:solidFill>
                <a:latin typeface="Calibri"/>
                <a:cs typeface="Calibri"/>
              </a:rPr>
              <a:t>in-</a:t>
            </a:r>
            <a:r>
              <a:rPr sz="2400" kern="0" dirty="0">
                <a:solidFill>
                  <a:srgbClr val="595959"/>
                </a:solidFill>
                <a:latin typeface="Calibri"/>
                <a:cs typeface="Calibri"/>
              </a:rPr>
              <a:t>class</a:t>
            </a:r>
            <a:r>
              <a:rPr sz="2400" kern="0" spc="20" dirty="0">
                <a:solidFill>
                  <a:srgbClr val="595959"/>
                </a:solidFill>
                <a:latin typeface="Calibri"/>
                <a:cs typeface="Calibri"/>
              </a:rPr>
              <a:t> </a:t>
            </a:r>
            <a:r>
              <a:rPr sz="2400" kern="0" spc="-40" dirty="0">
                <a:solidFill>
                  <a:srgbClr val="595959"/>
                </a:solidFill>
                <a:latin typeface="Calibri"/>
                <a:cs typeface="Calibri"/>
              </a:rPr>
              <a:t>(e.g.</a:t>
            </a:r>
            <a:r>
              <a:rPr sz="2400" kern="0" spc="20" dirty="0">
                <a:solidFill>
                  <a:srgbClr val="595959"/>
                </a:solidFill>
                <a:latin typeface="Calibri"/>
                <a:cs typeface="Calibri"/>
              </a:rPr>
              <a:t> </a:t>
            </a:r>
            <a:r>
              <a:rPr sz="2400" kern="0" spc="-167" dirty="0">
                <a:solidFill>
                  <a:srgbClr val="595959"/>
                </a:solidFill>
                <a:latin typeface="Calibri"/>
                <a:cs typeface="Calibri"/>
              </a:rPr>
              <a:t>one</a:t>
            </a:r>
            <a:r>
              <a:rPr sz="2400" kern="0" spc="27" dirty="0">
                <a:solidFill>
                  <a:srgbClr val="595959"/>
                </a:solidFill>
                <a:latin typeface="Calibri"/>
                <a:cs typeface="Calibri"/>
              </a:rPr>
              <a:t> </a:t>
            </a:r>
            <a:r>
              <a:rPr sz="2400" kern="0" spc="-33" dirty="0">
                <a:solidFill>
                  <a:srgbClr val="595959"/>
                </a:solidFill>
                <a:latin typeface="Calibri"/>
                <a:cs typeface="Calibri"/>
              </a:rPr>
              <a:t>is </a:t>
            </a:r>
            <a:r>
              <a:rPr sz="2400" kern="0" spc="-13" dirty="0">
                <a:solidFill>
                  <a:srgbClr val="595959"/>
                </a:solidFill>
                <a:latin typeface="Calibri"/>
                <a:cs typeface="Calibri"/>
              </a:rPr>
              <a:t>toxic</a:t>
            </a:r>
            <a:r>
              <a:rPr sz="2400" kern="0" spc="-20" dirty="0">
                <a:solidFill>
                  <a:srgbClr val="595959"/>
                </a:solidFill>
                <a:latin typeface="Calibri"/>
                <a:cs typeface="Calibri"/>
              </a:rPr>
              <a:t> </a:t>
            </a:r>
            <a:r>
              <a:rPr sz="2400" kern="0" spc="-147" dirty="0">
                <a:solidFill>
                  <a:srgbClr val="595959"/>
                </a:solidFill>
                <a:latin typeface="Calibri"/>
                <a:cs typeface="Calibri"/>
              </a:rPr>
              <a:t>and</a:t>
            </a:r>
            <a:r>
              <a:rPr sz="2400" kern="0" spc="7" dirty="0">
                <a:solidFill>
                  <a:srgbClr val="595959"/>
                </a:solidFill>
                <a:latin typeface="Calibri"/>
                <a:cs typeface="Calibri"/>
              </a:rPr>
              <a:t> </a:t>
            </a:r>
            <a:r>
              <a:rPr sz="2400" kern="0" spc="-67" dirty="0">
                <a:solidFill>
                  <a:srgbClr val="595959"/>
                </a:solidFill>
                <a:latin typeface="Calibri"/>
                <a:cs typeface="Calibri"/>
              </a:rPr>
              <a:t>the</a:t>
            </a:r>
            <a:r>
              <a:rPr sz="2400" kern="0" spc="7" dirty="0">
                <a:solidFill>
                  <a:srgbClr val="595959"/>
                </a:solidFill>
                <a:latin typeface="Calibri"/>
                <a:cs typeface="Calibri"/>
              </a:rPr>
              <a:t> </a:t>
            </a:r>
            <a:r>
              <a:rPr sz="2400" kern="0" spc="-127" dirty="0">
                <a:solidFill>
                  <a:srgbClr val="595959"/>
                </a:solidFill>
                <a:latin typeface="Calibri"/>
                <a:cs typeface="Calibri"/>
              </a:rPr>
              <a:t>other</a:t>
            </a:r>
            <a:r>
              <a:rPr sz="2400" kern="0" dirty="0">
                <a:solidFill>
                  <a:srgbClr val="595959"/>
                </a:solidFill>
                <a:latin typeface="Calibri"/>
                <a:cs typeface="Calibri"/>
              </a:rPr>
              <a:t> is</a:t>
            </a:r>
            <a:r>
              <a:rPr sz="2400" kern="0" spc="-7" dirty="0">
                <a:solidFill>
                  <a:srgbClr val="595959"/>
                </a:solidFill>
                <a:latin typeface="Calibri"/>
                <a:cs typeface="Calibri"/>
              </a:rPr>
              <a:t> </a:t>
            </a:r>
            <a:r>
              <a:rPr sz="2400" kern="0" spc="-60" dirty="0">
                <a:solidFill>
                  <a:srgbClr val="595959"/>
                </a:solidFill>
                <a:latin typeface="Calibri"/>
                <a:cs typeface="Calibri"/>
              </a:rPr>
              <a:t>not),</a:t>
            </a:r>
            <a:r>
              <a:rPr sz="2400" kern="0" dirty="0">
                <a:solidFill>
                  <a:srgbClr val="595959"/>
                </a:solidFill>
                <a:latin typeface="Calibri"/>
                <a:cs typeface="Calibri"/>
              </a:rPr>
              <a:t> </a:t>
            </a:r>
            <a:r>
              <a:rPr sz="2400" kern="0" spc="-200" dirty="0">
                <a:solidFill>
                  <a:srgbClr val="595959"/>
                </a:solidFill>
                <a:latin typeface="Calibri"/>
                <a:cs typeface="Calibri"/>
              </a:rPr>
              <a:t>AUC</a:t>
            </a:r>
            <a:r>
              <a:rPr sz="2400" kern="0" dirty="0">
                <a:solidFill>
                  <a:srgbClr val="595959"/>
                </a:solidFill>
                <a:latin typeface="Calibri"/>
                <a:cs typeface="Calibri"/>
              </a:rPr>
              <a:t> is</a:t>
            </a:r>
            <a:r>
              <a:rPr sz="2400" kern="0" spc="-7" dirty="0">
                <a:solidFill>
                  <a:srgbClr val="595959"/>
                </a:solidFill>
                <a:latin typeface="Calibri"/>
                <a:cs typeface="Calibri"/>
              </a:rPr>
              <a:t> </a:t>
            </a:r>
            <a:r>
              <a:rPr sz="2400" kern="0" spc="-67" dirty="0">
                <a:solidFill>
                  <a:srgbClr val="595959"/>
                </a:solidFill>
                <a:latin typeface="Calibri"/>
                <a:cs typeface="Calibri"/>
              </a:rPr>
              <a:t>the</a:t>
            </a:r>
            <a:r>
              <a:rPr sz="2400" kern="0" spc="7" dirty="0">
                <a:solidFill>
                  <a:srgbClr val="595959"/>
                </a:solidFill>
                <a:latin typeface="Calibri"/>
                <a:cs typeface="Calibri"/>
              </a:rPr>
              <a:t> </a:t>
            </a:r>
            <a:r>
              <a:rPr sz="2400" kern="0" spc="-120" dirty="0">
                <a:solidFill>
                  <a:srgbClr val="595959"/>
                </a:solidFill>
                <a:latin typeface="Calibri"/>
                <a:cs typeface="Calibri"/>
              </a:rPr>
              <a:t>probability</a:t>
            </a:r>
            <a:r>
              <a:rPr sz="2400" kern="0" dirty="0">
                <a:solidFill>
                  <a:srgbClr val="595959"/>
                </a:solidFill>
                <a:latin typeface="Calibri"/>
                <a:cs typeface="Calibri"/>
              </a:rPr>
              <a:t> </a:t>
            </a:r>
            <a:r>
              <a:rPr sz="2400" kern="0" spc="-27" dirty="0">
                <a:solidFill>
                  <a:srgbClr val="595959"/>
                </a:solidFill>
                <a:latin typeface="Calibri"/>
                <a:cs typeface="Calibri"/>
              </a:rPr>
              <a:t>that</a:t>
            </a:r>
            <a:r>
              <a:rPr sz="2400" kern="0" dirty="0">
                <a:solidFill>
                  <a:srgbClr val="595959"/>
                </a:solidFill>
                <a:latin typeface="Calibri"/>
                <a:cs typeface="Calibri"/>
              </a:rPr>
              <a:t> </a:t>
            </a:r>
            <a:r>
              <a:rPr sz="2400" kern="0" spc="-67" dirty="0">
                <a:solidFill>
                  <a:srgbClr val="595959"/>
                </a:solidFill>
                <a:latin typeface="Calibri"/>
                <a:cs typeface="Calibri"/>
              </a:rPr>
              <a:t>the</a:t>
            </a:r>
            <a:r>
              <a:rPr sz="2400" kern="0" spc="7" dirty="0">
                <a:solidFill>
                  <a:srgbClr val="595959"/>
                </a:solidFill>
                <a:latin typeface="Calibri"/>
                <a:cs typeface="Calibri"/>
              </a:rPr>
              <a:t> </a:t>
            </a:r>
            <a:r>
              <a:rPr sz="2400" kern="0" spc="-152" dirty="0">
                <a:solidFill>
                  <a:srgbClr val="595959"/>
                </a:solidFill>
                <a:latin typeface="Calibri"/>
                <a:cs typeface="Calibri"/>
              </a:rPr>
              <a:t>model</a:t>
            </a:r>
            <a:r>
              <a:rPr sz="2400" kern="0" spc="7" dirty="0">
                <a:solidFill>
                  <a:srgbClr val="595959"/>
                </a:solidFill>
                <a:latin typeface="Calibri"/>
                <a:cs typeface="Calibri"/>
              </a:rPr>
              <a:t> </a:t>
            </a:r>
            <a:r>
              <a:rPr sz="2400" kern="0" spc="-53" dirty="0">
                <a:solidFill>
                  <a:srgbClr val="595959"/>
                </a:solidFill>
                <a:latin typeface="Calibri"/>
                <a:cs typeface="Calibri"/>
              </a:rPr>
              <a:t>will</a:t>
            </a:r>
            <a:r>
              <a:rPr sz="2400" kern="0" spc="-7" dirty="0">
                <a:solidFill>
                  <a:srgbClr val="595959"/>
                </a:solidFill>
                <a:latin typeface="Calibri"/>
                <a:cs typeface="Calibri"/>
              </a:rPr>
              <a:t> </a:t>
            </a:r>
            <a:r>
              <a:rPr sz="2400" kern="0" spc="-67" dirty="0">
                <a:solidFill>
                  <a:srgbClr val="595959"/>
                </a:solidFill>
                <a:latin typeface="Calibri"/>
                <a:cs typeface="Calibri"/>
              </a:rPr>
              <a:t>give</a:t>
            </a:r>
            <a:r>
              <a:rPr sz="2400" kern="0" spc="7" dirty="0">
                <a:solidFill>
                  <a:srgbClr val="595959"/>
                </a:solidFill>
                <a:latin typeface="Calibri"/>
                <a:cs typeface="Calibri"/>
              </a:rPr>
              <a:t> </a:t>
            </a:r>
            <a:r>
              <a:rPr sz="2400" kern="0" spc="-67" dirty="0">
                <a:solidFill>
                  <a:srgbClr val="595959"/>
                </a:solidFill>
                <a:latin typeface="Calibri"/>
                <a:cs typeface="Calibri"/>
              </a:rPr>
              <a:t>the</a:t>
            </a:r>
            <a:r>
              <a:rPr sz="2400" kern="0" dirty="0">
                <a:solidFill>
                  <a:srgbClr val="595959"/>
                </a:solidFill>
                <a:latin typeface="Calibri"/>
                <a:cs typeface="Calibri"/>
              </a:rPr>
              <a:t> </a:t>
            </a:r>
            <a:r>
              <a:rPr sz="2400" kern="0" spc="-60" dirty="0">
                <a:solidFill>
                  <a:srgbClr val="595959"/>
                </a:solidFill>
                <a:latin typeface="Calibri"/>
                <a:cs typeface="Calibri"/>
              </a:rPr>
              <a:t>in-</a:t>
            </a:r>
            <a:r>
              <a:rPr sz="2400" kern="0" dirty="0">
                <a:solidFill>
                  <a:srgbClr val="595959"/>
                </a:solidFill>
                <a:latin typeface="Calibri"/>
                <a:cs typeface="Calibri"/>
              </a:rPr>
              <a:t>class</a:t>
            </a:r>
            <a:r>
              <a:rPr sz="2400" kern="0" spc="-7" dirty="0">
                <a:solidFill>
                  <a:srgbClr val="595959"/>
                </a:solidFill>
                <a:latin typeface="Calibri"/>
                <a:cs typeface="Calibri"/>
              </a:rPr>
              <a:t> </a:t>
            </a:r>
            <a:r>
              <a:rPr sz="2400" kern="0" spc="-13" dirty="0">
                <a:solidFill>
                  <a:srgbClr val="595959"/>
                </a:solidFill>
                <a:latin typeface="Calibri"/>
                <a:cs typeface="Calibri"/>
              </a:rPr>
              <a:t>example </a:t>
            </a:r>
            <a:r>
              <a:rPr sz="2400" kern="0" spc="-67" dirty="0">
                <a:solidFill>
                  <a:srgbClr val="595959"/>
                </a:solidFill>
                <a:latin typeface="Calibri"/>
                <a:cs typeface="Calibri"/>
              </a:rPr>
              <a:t>the</a:t>
            </a:r>
            <a:r>
              <a:rPr sz="2400" kern="0" spc="-47" dirty="0">
                <a:solidFill>
                  <a:srgbClr val="595959"/>
                </a:solidFill>
                <a:latin typeface="Calibri"/>
                <a:cs typeface="Calibri"/>
              </a:rPr>
              <a:t> </a:t>
            </a:r>
            <a:r>
              <a:rPr sz="2400" kern="0" spc="-120" dirty="0">
                <a:solidFill>
                  <a:srgbClr val="595959"/>
                </a:solidFill>
                <a:latin typeface="Calibri"/>
                <a:cs typeface="Calibri"/>
              </a:rPr>
              <a:t>higher</a:t>
            </a:r>
            <a:r>
              <a:rPr sz="2400" kern="0" spc="-13" dirty="0">
                <a:solidFill>
                  <a:srgbClr val="595959"/>
                </a:solidFill>
                <a:latin typeface="Calibri"/>
                <a:cs typeface="Calibri"/>
              </a:rPr>
              <a:t> score.</a:t>
            </a:r>
            <a:endParaRPr sz="2400" kern="0">
              <a:solidFill>
                <a:sysClr val="windowText" lastClr="000000"/>
              </a:solidFill>
              <a:latin typeface="Calibri"/>
              <a:cs typeface="Calibri"/>
            </a:endParaRPr>
          </a:p>
        </p:txBody>
      </p:sp>
      <p:grpSp>
        <p:nvGrpSpPr>
          <p:cNvPr id="4" name="object 4"/>
          <p:cNvGrpSpPr/>
          <p:nvPr/>
        </p:nvGrpSpPr>
        <p:grpSpPr>
          <a:xfrm>
            <a:off x="7668849" y="4076183"/>
            <a:ext cx="233680" cy="233680"/>
            <a:chOff x="5751637" y="3057137"/>
            <a:chExt cx="175260" cy="175260"/>
          </a:xfrm>
        </p:grpSpPr>
        <p:sp>
          <p:nvSpPr>
            <p:cNvPr id="5" name="object 5"/>
            <p:cNvSpPr/>
            <p:nvPr/>
          </p:nvSpPr>
          <p:spPr>
            <a:xfrm>
              <a:off x="5756399" y="3061899"/>
              <a:ext cx="165735" cy="165735"/>
            </a:xfrm>
            <a:custGeom>
              <a:avLst/>
              <a:gdLst/>
              <a:ahLst/>
              <a:cxnLst/>
              <a:rect l="l" t="t" r="r" b="b"/>
              <a:pathLst>
                <a:path w="165735" h="165735">
                  <a:moveTo>
                    <a:pt x="165599" y="165599"/>
                  </a:moveTo>
                  <a:lnTo>
                    <a:pt x="0" y="165599"/>
                  </a:lnTo>
                  <a:lnTo>
                    <a:pt x="0" y="0"/>
                  </a:lnTo>
                  <a:lnTo>
                    <a:pt x="165599" y="0"/>
                  </a:lnTo>
                  <a:lnTo>
                    <a:pt x="165599" y="165599"/>
                  </a:lnTo>
                  <a:close/>
                </a:path>
              </a:pathLst>
            </a:custGeom>
            <a:solidFill>
              <a:srgbClr val="F4CCCC"/>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p:nvPr/>
          </p:nvSpPr>
          <p:spPr>
            <a:xfrm>
              <a:off x="5756399" y="3061899"/>
              <a:ext cx="165735" cy="165735"/>
            </a:xfrm>
            <a:custGeom>
              <a:avLst/>
              <a:gdLst/>
              <a:ahLst/>
              <a:cxnLst/>
              <a:rect l="l" t="t" r="r" b="b"/>
              <a:pathLst>
                <a:path w="165735" h="165735">
                  <a:moveTo>
                    <a:pt x="0" y="0"/>
                  </a:moveTo>
                  <a:lnTo>
                    <a:pt x="165599" y="0"/>
                  </a:lnTo>
                  <a:lnTo>
                    <a:pt x="165599" y="165599"/>
                  </a:lnTo>
                  <a:lnTo>
                    <a:pt x="0" y="165599"/>
                  </a:lnTo>
                  <a:lnTo>
                    <a:pt x="0" y="0"/>
                  </a:lnTo>
                  <a:close/>
                </a:path>
              </a:pathLst>
            </a:custGeom>
            <a:ln w="9524">
              <a:solidFill>
                <a:srgbClr val="F4CCCC"/>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7" name="object 7"/>
          <p:cNvGrpSpPr/>
          <p:nvPr/>
        </p:nvGrpSpPr>
        <p:grpSpPr>
          <a:xfrm>
            <a:off x="7668849" y="4500116"/>
            <a:ext cx="233680" cy="233680"/>
            <a:chOff x="5751637" y="3375087"/>
            <a:chExt cx="175260" cy="175260"/>
          </a:xfrm>
        </p:grpSpPr>
        <p:sp>
          <p:nvSpPr>
            <p:cNvPr id="8" name="object 8"/>
            <p:cNvSpPr/>
            <p:nvPr/>
          </p:nvSpPr>
          <p:spPr>
            <a:xfrm>
              <a:off x="5756399" y="3379849"/>
              <a:ext cx="165735" cy="165735"/>
            </a:xfrm>
            <a:custGeom>
              <a:avLst/>
              <a:gdLst/>
              <a:ahLst/>
              <a:cxnLst/>
              <a:rect l="l" t="t" r="r" b="b"/>
              <a:pathLst>
                <a:path w="165735" h="165735">
                  <a:moveTo>
                    <a:pt x="165599" y="165599"/>
                  </a:moveTo>
                  <a:lnTo>
                    <a:pt x="0" y="165599"/>
                  </a:lnTo>
                  <a:lnTo>
                    <a:pt x="0" y="0"/>
                  </a:lnTo>
                  <a:lnTo>
                    <a:pt x="165599" y="0"/>
                  </a:lnTo>
                  <a:lnTo>
                    <a:pt x="165599" y="165599"/>
                  </a:lnTo>
                  <a:close/>
                </a:path>
              </a:pathLst>
            </a:custGeom>
            <a:solidFill>
              <a:srgbClr val="C9DAF7"/>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9" name="object 9"/>
            <p:cNvSpPr/>
            <p:nvPr/>
          </p:nvSpPr>
          <p:spPr>
            <a:xfrm>
              <a:off x="5756399" y="3379849"/>
              <a:ext cx="165735" cy="165735"/>
            </a:xfrm>
            <a:custGeom>
              <a:avLst/>
              <a:gdLst/>
              <a:ahLst/>
              <a:cxnLst/>
              <a:rect l="l" t="t" r="r" b="b"/>
              <a:pathLst>
                <a:path w="165735" h="165735">
                  <a:moveTo>
                    <a:pt x="0" y="0"/>
                  </a:moveTo>
                  <a:lnTo>
                    <a:pt x="165599" y="0"/>
                  </a:lnTo>
                  <a:lnTo>
                    <a:pt x="165599" y="165599"/>
                  </a:lnTo>
                  <a:lnTo>
                    <a:pt x="0" y="165599"/>
                  </a:lnTo>
                  <a:lnTo>
                    <a:pt x="0" y="0"/>
                  </a:lnTo>
                  <a:close/>
                </a:path>
              </a:pathLst>
            </a:custGeom>
            <a:ln w="9524">
              <a:solidFill>
                <a:srgbClr val="C9DAF7"/>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10" name="object 10"/>
          <p:cNvSpPr txBox="1"/>
          <p:nvPr/>
        </p:nvSpPr>
        <p:spPr>
          <a:xfrm>
            <a:off x="7959340" y="4045693"/>
            <a:ext cx="1656080" cy="689077"/>
          </a:xfrm>
          <a:prstGeom prst="rect">
            <a:avLst/>
          </a:prstGeom>
        </p:spPr>
        <p:txBody>
          <a:bodyPr vert="horz" wrap="square" lIns="0" tIns="16933" rIns="0" bIns="0" rtlCol="0">
            <a:spAutoFit/>
          </a:bodyPr>
          <a:lstStyle/>
          <a:p>
            <a:pPr marL="16933" defTabSz="1219170" fontAlgn="auto">
              <a:spcBef>
                <a:spcPts val="133"/>
              </a:spcBef>
              <a:spcAft>
                <a:spcPts val="0"/>
              </a:spcAft>
            </a:pPr>
            <a:r>
              <a:rPr sz="1600" kern="0" spc="-33" dirty="0">
                <a:solidFill>
                  <a:sysClr val="windowText" lastClr="000000"/>
                </a:solidFill>
                <a:latin typeface="Calibri"/>
                <a:cs typeface="Calibri"/>
              </a:rPr>
              <a:t>Toxic</a:t>
            </a:r>
            <a:r>
              <a:rPr sz="1600" kern="0" spc="-40" dirty="0">
                <a:solidFill>
                  <a:sysClr val="windowText" lastClr="000000"/>
                </a:solidFill>
                <a:latin typeface="Calibri"/>
                <a:cs typeface="Calibri"/>
              </a:rPr>
              <a:t> </a:t>
            </a:r>
            <a:r>
              <a:rPr sz="1600" kern="0" spc="-13" dirty="0">
                <a:solidFill>
                  <a:sysClr val="windowText" lastClr="000000"/>
                </a:solidFill>
                <a:latin typeface="Calibri"/>
                <a:cs typeface="Calibri"/>
              </a:rPr>
              <a:t>Comments</a:t>
            </a:r>
            <a:endParaRPr sz="1600" kern="0">
              <a:solidFill>
                <a:sysClr val="windowText" lastClr="000000"/>
              </a:solidFill>
              <a:latin typeface="Calibri"/>
              <a:cs typeface="Calibri"/>
            </a:endParaRPr>
          </a:p>
          <a:p>
            <a:pPr marL="16933" defTabSz="1219170" fontAlgn="auto">
              <a:spcBef>
                <a:spcPts val="1380"/>
              </a:spcBef>
              <a:spcAft>
                <a:spcPts val="0"/>
              </a:spcAft>
            </a:pPr>
            <a:r>
              <a:rPr sz="1600" kern="0" spc="-80" dirty="0">
                <a:solidFill>
                  <a:sysClr val="windowText" lastClr="000000"/>
                </a:solidFill>
                <a:latin typeface="Calibri"/>
                <a:cs typeface="Calibri"/>
              </a:rPr>
              <a:t>Non-</a:t>
            </a:r>
            <a:r>
              <a:rPr sz="1600" kern="0" spc="-47" dirty="0">
                <a:solidFill>
                  <a:sysClr val="windowText" lastClr="000000"/>
                </a:solidFill>
                <a:latin typeface="Calibri"/>
                <a:cs typeface="Calibri"/>
              </a:rPr>
              <a:t>toxic</a:t>
            </a:r>
            <a:r>
              <a:rPr sz="1600" kern="0" spc="-7" dirty="0">
                <a:solidFill>
                  <a:sysClr val="windowText" lastClr="000000"/>
                </a:solidFill>
                <a:latin typeface="Calibri"/>
                <a:cs typeface="Calibri"/>
              </a:rPr>
              <a:t> </a:t>
            </a:r>
            <a:r>
              <a:rPr sz="1600" kern="0" spc="-53" dirty="0">
                <a:solidFill>
                  <a:sysClr val="windowText" lastClr="000000"/>
                </a:solidFill>
                <a:latin typeface="Calibri"/>
                <a:cs typeface="Calibri"/>
              </a:rPr>
              <a:t>Comments</a:t>
            </a:r>
            <a:endParaRPr sz="1600" kern="0">
              <a:solidFill>
                <a:sysClr val="windowText" lastClr="000000"/>
              </a:solidFill>
              <a:latin typeface="Calibri"/>
              <a:cs typeface="Calibri"/>
            </a:endParaRPr>
          </a:p>
        </p:txBody>
      </p:sp>
      <p:pic>
        <p:nvPicPr>
          <p:cNvPr id="11" name="object 11"/>
          <p:cNvPicPr/>
          <p:nvPr/>
        </p:nvPicPr>
        <p:blipFill>
          <a:blip r:embed="rId2" cstate="print"/>
          <a:stretch>
            <a:fillRect/>
          </a:stretch>
        </p:blipFill>
        <p:spPr>
          <a:xfrm>
            <a:off x="3978717" y="3313659"/>
            <a:ext cx="3025353" cy="3277461"/>
          </a:xfrm>
          <a:prstGeom prst="rect">
            <a:avLst/>
          </a:prstGeom>
        </p:spPr>
      </p:pic>
      <p:sp>
        <p:nvSpPr>
          <p:cNvPr id="12" name="TextBox 11">
            <a:extLst>
              <a:ext uri="{FF2B5EF4-FFF2-40B4-BE49-F238E27FC236}">
                <a16:creationId xmlns:a16="http://schemas.microsoft.com/office/drawing/2014/main" id="{BDFBDA9B-B6FF-A4A0-F6A9-C1296B9FAB57}"/>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spc="-193" dirty="0">
                <a:solidFill>
                  <a:srgbClr val="3D85C6"/>
                </a:solidFill>
              </a:rPr>
              <a:t>Measuring</a:t>
            </a:r>
            <a:r>
              <a:rPr spc="53" dirty="0">
                <a:solidFill>
                  <a:srgbClr val="3D85C6"/>
                </a:solidFill>
              </a:rPr>
              <a:t> </a:t>
            </a:r>
            <a:r>
              <a:rPr spc="-327" dirty="0">
                <a:solidFill>
                  <a:srgbClr val="3D85C6"/>
                </a:solidFill>
              </a:rPr>
              <a:t>Model</a:t>
            </a:r>
            <a:r>
              <a:rPr spc="53" dirty="0">
                <a:solidFill>
                  <a:srgbClr val="3D85C6"/>
                </a:solidFill>
              </a:rPr>
              <a:t> </a:t>
            </a:r>
            <a:r>
              <a:rPr spc="-147" dirty="0">
                <a:solidFill>
                  <a:srgbClr val="3D85C6"/>
                </a:solidFill>
              </a:rPr>
              <a:t>Performance</a:t>
            </a:r>
          </a:p>
        </p:txBody>
      </p:sp>
      <p:sp>
        <p:nvSpPr>
          <p:cNvPr id="3" name="object 3"/>
          <p:cNvSpPr txBox="1"/>
          <p:nvPr/>
        </p:nvSpPr>
        <p:spPr>
          <a:xfrm>
            <a:off x="512968" y="1610526"/>
            <a:ext cx="10921153" cy="1910972"/>
          </a:xfrm>
          <a:prstGeom prst="rect">
            <a:avLst/>
          </a:prstGeom>
        </p:spPr>
        <p:txBody>
          <a:bodyPr vert="horz" wrap="square" lIns="0" tIns="22860" rIns="0" bIns="0" rtlCol="0">
            <a:spAutoFit/>
          </a:bodyPr>
          <a:lstStyle/>
          <a:p>
            <a:pPr marL="16933" defTabSz="1219170" fontAlgn="auto">
              <a:spcBef>
                <a:spcPts val="180"/>
              </a:spcBef>
              <a:spcAft>
                <a:spcPts val="0"/>
              </a:spcAft>
            </a:pPr>
            <a:r>
              <a:rPr sz="2400" i="1" kern="0" spc="-152" dirty="0">
                <a:solidFill>
                  <a:srgbClr val="595959"/>
                </a:solidFill>
                <a:latin typeface="Calibri"/>
                <a:cs typeface="Calibri"/>
              </a:rPr>
              <a:t>How</a:t>
            </a:r>
            <a:r>
              <a:rPr sz="2400" i="1" kern="0" dirty="0">
                <a:solidFill>
                  <a:srgbClr val="595959"/>
                </a:solidFill>
                <a:latin typeface="Calibri"/>
                <a:cs typeface="Calibri"/>
              </a:rPr>
              <a:t> </a:t>
            </a:r>
            <a:r>
              <a:rPr sz="2400" i="1" kern="0" spc="-152" dirty="0">
                <a:solidFill>
                  <a:srgbClr val="595959"/>
                </a:solidFill>
                <a:latin typeface="Calibri"/>
                <a:cs typeface="Calibri"/>
              </a:rPr>
              <a:t>good</a:t>
            </a:r>
            <a:r>
              <a:rPr sz="2400" i="1" kern="0" spc="7" dirty="0">
                <a:solidFill>
                  <a:srgbClr val="595959"/>
                </a:solidFill>
                <a:latin typeface="Calibri"/>
                <a:cs typeface="Calibri"/>
              </a:rPr>
              <a:t> </a:t>
            </a:r>
            <a:r>
              <a:rPr sz="2400" i="1" kern="0" dirty="0">
                <a:solidFill>
                  <a:srgbClr val="595959"/>
                </a:solidFill>
                <a:latin typeface="Calibri"/>
                <a:cs typeface="Calibri"/>
              </a:rPr>
              <a:t>is</a:t>
            </a:r>
            <a:r>
              <a:rPr sz="2400" i="1" kern="0" spc="-53" dirty="0">
                <a:solidFill>
                  <a:srgbClr val="595959"/>
                </a:solidFill>
                <a:latin typeface="Calibri"/>
                <a:cs typeface="Calibri"/>
              </a:rPr>
              <a:t> </a:t>
            </a:r>
            <a:r>
              <a:rPr sz="2400" i="1" kern="0" spc="-33" dirty="0">
                <a:solidFill>
                  <a:srgbClr val="595959"/>
                </a:solidFill>
                <a:latin typeface="Calibri"/>
                <a:cs typeface="Calibri"/>
              </a:rPr>
              <a:t>the</a:t>
            </a:r>
            <a:r>
              <a:rPr sz="2400" i="1" kern="0" dirty="0">
                <a:solidFill>
                  <a:srgbClr val="595959"/>
                </a:solidFill>
                <a:latin typeface="Calibri"/>
                <a:cs typeface="Calibri"/>
              </a:rPr>
              <a:t> </a:t>
            </a:r>
            <a:r>
              <a:rPr sz="2400" i="1" kern="0" spc="-120" dirty="0">
                <a:solidFill>
                  <a:srgbClr val="595959"/>
                </a:solidFill>
                <a:latin typeface="Calibri"/>
                <a:cs typeface="Calibri"/>
              </a:rPr>
              <a:t>model</a:t>
            </a:r>
            <a:r>
              <a:rPr sz="2400" i="1" kern="0" dirty="0">
                <a:solidFill>
                  <a:srgbClr val="595959"/>
                </a:solidFill>
                <a:latin typeface="Calibri"/>
                <a:cs typeface="Calibri"/>
              </a:rPr>
              <a:t> at </a:t>
            </a:r>
            <a:r>
              <a:rPr sz="2400" i="1" kern="0" spc="-60" dirty="0">
                <a:solidFill>
                  <a:srgbClr val="595959"/>
                </a:solidFill>
                <a:latin typeface="Calibri"/>
                <a:cs typeface="Calibri"/>
              </a:rPr>
              <a:t>distinguishing</a:t>
            </a:r>
            <a:r>
              <a:rPr sz="2400" i="1" kern="0" dirty="0">
                <a:solidFill>
                  <a:srgbClr val="595959"/>
                </a:solidFill>
                <a:latin typeface="Calibri"/>
                <a:cs typeface="Calibri"/>
              </a:rPr>
              <a:t> </a:t>
            </a:r>
            <a:r>
              <a:rPr sz="2400" i="1" kern="0" spc="-152" dirty="0">
                <a:solidFill>
                  <a:srgbClr val="595959"/>
                </a:solidFill>
                <a:latin typeface="Calibri"/>
                <a:cs typeface="Calibri"/>
              </a:rPr>
              <a:t>good</a:t>
            </a:r>
            <a:r>
              <a:rPr sz="2400" i="1" kern="0" spc="7" dirty="0">
                <a:solidFill>
                  <a:srgbClr val="595959"/>
                </a:solidFill>
                <a:latin typeface="Calibri"/>
                <a:cs typeface="Calibri"/>
              </a:rPr>
              <a:t> </a:t>
            </a:r>
            <a:r>
              <a:rPr sz="2400" i="1" kern="0" spc="-147" dirty="0">
                <a:solidFill>
                  <a:srgbClr val="595959"/>
                </a:solidFill>
                <a:latin typeface="Calibri"/>
                <a:cs typeface="Calibri"/>
              </a:rPr>
              <a:t>from</a:t>
            </a:r>
            <a:r>
              <a:rPr sz="2400" i="1" kern="0" spc="7" dirty="0">
                <a:solidFill>
                  <a:srgbClr val="595959"/>
                </a:solidFill>
                <a:latin typeface="Calibri"/>
                <a:cs typeface="Calibri"/>
              </a:rPr>
              <a:t> </a:t>
            </a:r>
            <a:r>
              <a:rPr sz="2400" i="1" kern="0" spc="-160" dirty="0">
                <a:solidFill>
                  <a:srgbClr val="595959"/>
                </a:solidFill>
                <a:latin typeface="Calibri"/>
                <a:cs typeface="Calibri"/>
              </a:rPr>
              <a:t>bad</a:t>
            </a:r>
            <a:r>
              <a:rPr sz="2400" i="1" kern="0" spc="7" dirty="0">
                <a:solidFill>
                  <a:srgbClr val="595959"/>
                </a:solidFill>
                <a:latin typeface="Calibri"/>
                <a:cs typeface="Calibri"/>
              </a:rPr>
              <a:t> </a:t>
            </a:r>
            <a:r>
              <a:rPr sz="2400" i="1" kern="0" spc="-60" dirty="0">
                <a:solidFill>
                  <a:srgbClr val="595959"/>
                </a:solidFill>
                <a:latin typeface="Calibri"/>
                <a:cs typeface="Calibri"/>
              </a:rPr>
              <a:t>examples?</a:t>
            </a:r>
            <a:r>
              <a:rPr sz="2400" i="1" kern="0" spc="-13" dirty="0">
                <a:solidFill>
                  <a:srgbClr val="595959"/>
                </a:solidFill>
                <a:latin typeface="Calibri"/>
                <a:cs typeface="Calibri"/>
              </a:rPr>
              <a:t> </a:t>
            </a:r>
            <a:r>
              <a:rPr sz="2400" i="1" kern="0" spc="-73" dirty="0">
                <a:solidFill>
                  <a:srgbClr val="595959"/>
                </a:solidFill>
                <a:latin typeface="Calibri"/>
                <a:cs typeface="Calibri"/>
              </a:rPr>
              <a:t>(ROC-</a:t>
            </a:r>
            <a:r>
              <a:rPr sz="2400" kern="0" spc="-27" dirty="0">
                <a:solidFill>
                  <a:srgbClr val="595959"/>
                </a:solidFill>
                <a:latin typeface="Calibri"/>
                <a:cs typeface="Calibri"/>
              </a:rPr>
              <a:t>AUC)</a:t>
            </a:r>
            <a:endParaRPr sz="2400" kern="0">
              <a:solidFill>
                <a:sysClr val="windowText" lastClr="000000"/>
              </a:solidFill>
              <a:latin typeface="Calibri"/>
              <a:cs typeface="Calibri"/>
            </a:endParaRPr>
          </a:p>
          <a:p>
            <a:pPr marL="16933" marR="6773" defTabSz="1219170" fontAlgn="auto">
              <a:lnSpc>
                <a:spcPct val="114599"/>
              </a:lnSpc>
              <a:spcBef>
                <a:spcPts val="2100"/>
              </a:spcBef>
              <a:spcAft>
                <a:spcPts val="0"/>
              </a:spcAft>
            </a:pPr>
            <a:r>
              <a:rPr sz="2400" kern="0" spc="-200" dirty="0">
                <a:solidFill>
                  <a:srgbClr val="595959"/>
                </a:solidFill>
                <a:latin typeface="Calibri"/>
                <a:cs typeface="Calibri"/>
              </a:rPr>
              <a:t>AUC</a:t>
            </a:r>
            <a:r>
              <a:rPr sz="2400" kern="0" spc="13" dirty="0">
                <a:solidFill>
                  <a:srgbClr val="595959"/>
                </a:solidFill>
                <a:latin typeface="Calibri"/>
                <a:cs typeface="Calibri"/>
              </a:rPr>
              <a:t> </a:t>
            </a:r>
            <a:r>
              <a:rPr sz="2400" kern="0" spc="-67" dirty="0">
                <a:solidFill>
                  <a:srgbClr val="595959"/>
                </a:solidFill>
                <a:latin typeface="Calibri"/>
                <a:cs typeface="Calibri"/>
              </a:rPr>
              <a:t>(for</a:t>
            </a:r>
            <a:r>
              <a:rPr sz="2400" kern="0" spc="27" dirty="0">
                <a:solidFill>
                  <a:srgbClr val="595959"/>
                </a:solidFill>
                <a:latin typeface="Calibri"/>
                <a:cs typeface="Calibri"/>
              </a:rPr>
              <a:t> </a:t>
            </a:r>
            <a:r>
              <a:rPr sz="2400" kern="0" dirty="0">
                <a:solidFill>
                  <a:srgbClr val="595959"/>
                </a:solidFill>
                <a:latin typeface="Calibri"/>
                <a:cs typeface="Calibri"/>
              </a:rPr>
              <a:t>a</a:t>
            </a:r>
            <a:r>
              <a:rPr sz="2400" kern="0" spc="27" dirty="0">
                <a:solidFill>
                  <a:srgbClr val="595959"/>
                </a:solidFill>
                <a:latin typeface="Calibri"/>
                <a:cs typeface="Calibri"/>
              </a:rPr>
              <a:t> </a:t>
            </a:r>
            <a:r>
              <a:rPr sz="2400" kern="0" spc="-93" dirty="0">
                <a:solidFill>
                  <a:srgbClr val="595959"/>
                </a:solidFill>
                <a:latin typeface="Calibri"/>
                <a:cs typeface="Calibri"/>
              </a:rPr>
              <a:t>given</a:t>
            </a:r>
            <a:r>
              <a:rPr sz="2400" kern="0" spc="27" dirty="0">
                <a:solidFill>
                  <a:srgbClr val="595959"/>
                </a:solidFill>
                <a:latin typeface="Calibri"/>
                <a:cs typeface="Calibri"/>
              </a:rPr>
              <a:t> </a:t>
            </a:r>
            <a:r>
              <a:rPr sz="2400" kern="0" dirty="0">
                <a:solidFill>
                  <a:srgbClr val="595959"/>
                </a:solidFill>
                <a:latin typeface="Calibri"/>
                <a:cs typeface="Calibri"/>
              </a:rPr>
              <a:t>test</a:t>
            </a:r>
            <a:r>
              <a:rPr sz="2400" kern="0" spc="27" dirty="0">
                <a:solidFill>
                  <a:srgbClr val="595959"/>
                </a:solidFill>
                <a:latin typeface="Calibri"/>
                <a:cs typeface="Calibri"/>
              </a:rPr>
              <a:t> </a:t>
            </a:r>
            <a:r>
              <a:rPr sz="2400" kern="0" dirty="0">
                <a:solidFill>
                  <a:srgbClr val="595959"/>
                </a:solidFill>
                <a:latin typeface="Calibri"/>
                <a:cs typeface="Calibri"/>
              </a:rPr>
              <a:t>set)</a:t>
            </a:r>
            <a:r>
              <a:rPr sz="2400" kern="0" spc="20" dirty="0">
                <a:solidFill>
                  <a:srgbClr val="595959"/>
                </a:solidFill>
                <a:latin typeface="Calibri"/>
                <a:cs typeface="Calibri"/>
              </a:rPr>
              <a:t> </a:t>
            </a:r>
            <a:r>
              <a:rPr sz="2400" kern="0" spc="380" dirty="0">
                <a:solidFill>
                  <a:srgbClr val="595959"/>
                </a:solidFill>
                <a:latin typeface="Calibri"/>
                <a:cs typeface="Calibri"/>
              </a:rPr>
              <a:t>=</a:t>
            </a:r>
            <a:r>
              <a:rPr sz="2400" kern="0" spc="20" dirty="0">
                <a:solidFill>
                  <a:srgbClr val="595959"/>
                </a:solidFill>
                <a:latin typeface="Calibri"/>
                <a:cs typeface="Calibri"/>
              </a:rPr>
              <a:t> </a:t>
            </a:r>
            <a:r>
              <a:rPr sz="2400" kern="0" spc="-147" dirty="0">
                <a:solidFill>
                  <a:srgbClr val="595959"/>
                </a:solidFill>
                <a:latin typeface="Calibri"/>
                <a:cs typeface="Calibri"/>
              </a:rPr>
              <a:t>Given</a:t>
            </a:r>
            <a:r>
              <a:rPr sz="2400" kern="0" spc="27" dirty="0">
                <a:solidFill>
                  <a:srgbClr val="595959"/>
                </a:solidFill>
                <a:latin typeface="Calibri"/>
                <a:cs typeface="Calibri"/>
              </a:rPr>
              <a:t> </a:t>
            </a:r>
            <a:r>
              <a:rPr sz="2400" kern="0" spc="-100" dirty="0">
                <a:solidFill>
                  <a:srgbClr val="595959"/>
                </a:solidFill>
                <a:latin typeface="Calibri"/>
                <a:cs typeface="Calibri"/>
              </a:rPr>
              <a:t>two</a:t>
            </a:r>
            <a:r>
              <a:rPr sz="2400" kern="0" spc="27" dirty="0">
                <a:solidFill>
                  <a:srgbClr val="595959"/>
                </a:solidFill>
                <a:latin typeface="Calibri"/>
                <a:cs typeface="Calibri"/>
              </a:rPr>
              <a:t> </a:t>
            </a:r>
            <a:r>
              <a:rPr sz="2400" kern="0" spc="-152" dirty="0">
                <a:solidFill>
                  <a:srgbClr val="595959"/>
                </a:solidFill>
                <a:latin typeface="Calibri"/>
                <a:cs typeface="Calibri"/>
              </a:rPr>
              <a:t>randomly</a:t>
            </a:r>
            <a:r>
              <a:rPr sz="2400" kern="0" spc="27" dirty="0">
                <a:solidFill>
                  <a:srgbClr val="595959"/>
                </a:solidFill>
                <a:latin typeface="Calibri"/>
                <a:cs typeface="Calibri"/>
              </a:rPr>
              <a:t> </a:t>
            </a:r>
            <a:r>
              <a:rPr sz="2400" kern="0" spc="-73" dirty="0">
                <a:solidFill>
                  <a:srgbClr val="595959"/>
                </a:solidFill>
                <a:latin typeface="Calibri"/>
                <a:cs typeface="Calibri"/>
              </a:rPr>
              <a:t>chosen</a:t>
            </a:r>
            <a:r>
              <a:rPr sz="2400" kern="0" spc="27" dirty="0">
                <a:solidFill>
                  <a:srgbClr val="595959"/>
                </a:solidFill>
                <a:latin typeface="Calibri"/>
                <a:cs typeface="Calibri"/>
              </a:rPr>
              <a:t> </a:t>
            </a:r>
            <a:r>
              <a:rPr sz="2400" kern="0" spc="-87" dirty="0">
                <a:solidFill>
                  <a:srgbClr val="595959"/>
                </a:solidFill>
                <a:latin typeface="Calibri"/>
                <a:cs typeface="Calibri"/>
              </a:rPr>
              <a:t>examples,</a:t>
            </a:r>
            <a:r>
              <a:rPr sz="2400" kern="0" spc="20" dirty="0">
                <a:solidFill>
                  <a:srgbClr val="595959"/>
                </a:solidFill>
                <a:latin typeface="Calibri"/>
                <a:cs typeface="Calibri"/>
              </a:rPr>
              <a:t> </a:t>
            </a:r>
            <a:r>
              <a:rPr sz="2400" kern="0" spc="-167" dirty="0">
                <a:solidFill>
                  <a:srgbClr val="595959"/>
                </a:solidFill>
                <a:latin typeface="Calibri"/>
                <a:cs typeface="Calibri"/>
              </a:rPr>
              <a:t>one</a:t>
            </a:r>
            <a:r>
              <a:rPr sz="2400" kern="0" spc="20" dirty="0">
                <a:solidFill>
                  <a:srgbClr val="595959"/>
                </a:solidFill>
                <a:latin typeface="Calibri"/>
                <a:cs typeface="Calibri"/>
              </a:rPr>
              <a:t> </a:t>
            </a:r>
            <a:r>
              <a:rPr sz="2400" kern="0" spc="-60" dirty="0">
                <a:solidFill>
                  <a:srgbClr val="595959"/>
                </a:solidFill>
                <a:latin typeface="Calibri"/>
                <a:cs typeface="Calibri"/>
              </a:rPr>
              <a:t>in-</a:t>
            </a:r>
            <a:r>
              <a:rPr sz="2400" kern="0" dirty="0">
                <a:solidFill>
                  <a:srgbClr val="595959"/>
                </a:solidFill>
                <a:latin typeface="Calibri"/>
                <a:cs typeface="Calibri"/>
              </a:rPr>
              <a:t>class</a:t>
            </a:r>
            <a:r>
              <a:rPr sz="2400" kern="0" spc="20" dirty="0">
                <a:solidFill>
                  <a:srgbClr val="595959"/>
                </a:solidFill>
                <a:latin typeface="Calibri"/>
                <a:cs typeface="Calibri"/>
              </a:rPr>
              <a:t> </a:t>
            </a:r>
            <a:r>
              <a:rPr sz="2400" kern="0" spc="-40" dirty="0">
                <a:solidFill>
                  <a:srgbClr val="595959"/>
                </a:solidFill>
                <a:latin typeface="Calibri"/>
                <a:cs typeface="Calibri"/>
              </a:rPr>
              <a:t>(e.g.</a:t>
            </a:r>
            <a:r>
              <a:rPr sz="2400" kern="0" spc="20" dirty="0">
                <a:solidFill>
                  <a:srgbClr val="595959"/>
                </a:solidFill>
                <a:latin typeface="Calibri"/>
                <a:cs typeface="Calibri"/>
              </a:rPr>
              <a:t> </a:t>
            </a:r>
            <a:r>
              <a:rPr sz="2400" kern="0" spc="-167" dirty="0">
                <a:solidFill>
                  <a:srgbClr val="595959"/>
                </a:solidFill>
                <a:latin typeface="Calibri"/>
                <a:cs typeface="Calibri"/>
              </a:rPr>
              <a:t>one</a:t>
            </a:r>
            <a:r>
              <a:rPr sz="2400" kern="0" spc="27" dirty="0">
                <a:solidFill>
                  <a:srgbClr val="595959"/>
                </a:solidFill>
                <a:latin typeface="Calibri"/>
                <a:cs typeface="Calibri"/>
              </a:rPr>
              <a:t> </a:t>
            </a:r>
            <a:r>
              <a:rPr sz="2400" kern="0" spc="-33" dirty="0">
                <a:solidFill>
                  <a:srgbClr val="595959"/>
                </a:solidFill>
                <a:latin typeface="Calibri"/>
                <a:cs typeface="Calibri"/>
              </a:rPr>
              <a:t>is </a:t>
            </a:r>
            <a:r>
              <a:rPr sz="2400" kern="0" spc="-13" dirty="0">
                <a:solidFill>
                  <a:srgbClr val="595959"/>
                </a:solidFill>
                <a:latin typeface="Calibri"/>
                <a:cs typeface="Calibri"/>
              </a:rPr>
              <a:t>toxic</a:t>
            </a:r>
            <a:r>
              <a:rPr sz="2400" kern="0" spc="-20" dirty="0">
                <a:solidFill>
                  <a:srgbClr val="595959"/>
                </a:solidFill>
                <a:latin typeface="Calibri"/>
                <a:cs typeface="Calibri"/>
              </a:rPr>
              <a:t> </a:t>
            </a:r>
            <a:r>
              <a:rPr sz="2400" kern="0" spc="-147" dirty="0">
                <a:solidFill>
                  <a:srgbClr val="595959"/>
                </a:solidFill>
                <a:latin typeface="Calibri"/>
                <a:cs typeface="Calibri"/>
              </a:rPr>
              <a:t>and</a:t>
            </a:r>
            <a:r>
              <a:rPr sz="2400" kern="0" spc="7" dirty="0">
                <a:solidFill>
                  <a:srgbClr val="595959"/>
                </a:solidFill>
                <a:latin typeface="Calibri"/>
                <a:cs typeface="Calibri"/>
              </a:rPr>
              <a:t> </a:t>
            </a:r>
            <a:r>
              <a:rPr sz="2400" kern="0" spc="-67" dirty="0">
                <a:solidFill>
                  <a:srgbClr val="595959"/>
                </a:solidFill>
                <a:latin typeface="Calibri"/>
                <a:cs typeface="Calibri"/>
              </a:rPr>
              <a:t>the</a:t>
            </a:r>
            <a:r>
              <a:rPr sz="2400" kern="0" spc="7" dirty="0">
                <a:solidFill>
                  <a:srgbClr val="595959"/>
                </a:solidFill>
                <a:latin typeface="Calibri"/>
                <a:cs typeface="Calibri"/>
              </a:rPr>
              <a:t> </a:t>
            </a:r>
            <a:r>
              <a:rPr sz="2400" kern="0" spc="-127" dirty="0">
                <a:solidFill>
                  <a:srgbClr val="595959"/>
                </a:solidFill>
                <a:latin typeface="Calibri"/>
                <a:cs typeface="Calibri"/>
              </a:rPr>
              <a:t>other</a:t>
            </a:r>
            <a:r>
              <a:rPr sz="2400" kern="0" dirty="0">
                <a:solidFill>
                  <a:srgbClr val="595959"/>
                </a:solidFill>
                <a:latin typeface="Calibri"/>
                <a:cs typeface="Calibri"/>
              </a:rPr>
              <a:t> is</a:t>
            </a:r>
            <a:r>
              <a:rPr sz="2400" kern="0" spc="-7" dirty="0">
                <a:solidFill>
                  <a:srgbClr val="595959"/>
                </a:solidFill>
                <a:latin typeface="Calibri"/>
                <a:cs typeface="Calibri"/>
              </a:rPr>
              <a:t> </a:t>
            </a:r>
            <a:r>
              <a:rPr sz="2400" kern="0" spc="-60" dirty="0">
                <a:solidFill>
                  <a:srgbClr val="595959"/>
                </a:solidFill>
                <a:latin typeface="Calibri"/>
                <a:cs typeface="Calibri"/>
              </a:rPr>
              <a:t>not),</a:t>
            </a:r>
            <a:r>
              <a:rPr sz="2400" kern="0" dirty="0">
                <a:solidFill>
                  <a:srgbClr val="595959"/>
                </a:solidFill>
                <a:latin typeface="Calibri"/>
                <a:cs typeface="Calibri"/>
              </a:rPr>
              <a:t> </a:t>
            </a:r>
            <a:r>
              <a:rPr sz="2400" kern="0" spc="-200" dirty="0">
                <a:solidFill>
                  <a:srgbClr val="595959"/>
                </a:solidFill>
                <a:latin typeface="Calibri"/>
                <a:cs typeface="Calibri"/>
              </a:rPr>
              <a:t>AUC</a:t>
            </a:r>
            <a:r>
              <a:rPr sz="2400" kern="0" dirty="0">
                <a:solidFill>
                  <a:srgbClr val="595959"/>
                </a:solidFill>
                <a:latin typeface="Calibri"/>
                <a:cs typeface="Calibri"/>
              </a:rPr>
              <a:t> is</a:t>
            </a:r>
            <a:r>
              <a:rPr sz="2400" kern="0" spc="-7" dirty="0">
                <a:solidFill>
                  <a:srgbClr val="595959"/>
                </a:solidFill>
                <a:latin typeface="Calibri"/>
                <a:cs typeface="Calibri"/>
              </a:rPr>
              <a:t> </a:t>
            </a:r>
            <a:r>
              <a:rPr sz="2400" kern="0" spc="-67" dirty="0">
                <a:solidFill>
                  <a:srgbClr val="595959"/>
                </a:solidFill>
                <a:latin typeface="Calibri"/>
                <a:cs typeface="Calibri"/>
              </a:rPr>
              <a:t>the</a:t>
            </a:r>
            <a:r>
              <a:rPr sz="2400" kern="0" spc="7" dirty="0">
                <a:solidFill>
                  <a:srgbClr val="595959"/>
                </a:solidFill>
                <a:latin typeface="Calibri"/>
                <a:cs typeface="Calibri"/>
              </a:rPr>
              <a:t> </a:t>
            </a:r>
            <a:r>
              <a:rPr sz="2400" kern="0" spc="-120" dirty="0">
                <a:solidFill>
                  <a:srgbClr val="595959"/>
                </a:solidFill>
                <a:latin typeface="Calibri"/>
                <a:cs typeface="Calibri"/>
              </a:rPr>
              <a:t>probability</a:t>
            </a:r>
            <a:r>
              <a:rPr sz="2400" kern="0" dirty="0">
                <a:solidFill>
                  <a:srgbClr val="595959"/>
                </a:solidFill>
                <a:latin typeface="Calibri"/>
                <a:cs typeface="Calibri"/>
              </a:rPr>
              <a:t> </a:t>
            </a:r>
            <a:r>
              <a:rPr sz="2400" kern="0" spc="-27" dirty="0">
                <a:solidFill>
                  <a:srgbClr val="595959"/>
                </a:solidFill>
                <a:latin typeface="Calibri"/>
                <a:cs typeface="Calibri"/>
              </a:rPr>
              <a:t>that</a:t>
            </a:r>
            <a:r>
              <a:rPr sz="2400" kern="0" dirty="0">
                <a:solidFill>
                  <a:srgbClr val="595959"/>
                </a:solidFill>
                <a:latin typeface="Calibri"/>
                <a:cs typeface="Calibri"/>
              </a:rPr>
              <a:t> </a:t>
            </a:r>
            <a:r>
              <a:rPr sz="2400" kern="0" spc="-67" dirty="0">
                <a:solidFill>
                  <a:srgbClr val="595959"/>
                </a:solidFill>
                <a:latin typeface="Calibri"/>
                <a:cs typeface="Calibri"/>
              </a:rPr>
              <a:t>the</a:t>
            </a:r>
            <a:r>
              <a:rPr sz="2400" kern="0" spc="7" dirty="0">
                <a:solidFill>
                  <a:srgbClr val="595959"/>
                </a:solidFill>
                <a:latin typeface="Calibri"/>
                <a:cs typeface="Calibri"/>
              </a:rPr>
              <a:t> </a:t>
            </a:r>
            <a:r>
              <a:rPr sz="2400" kern="0" spc="-152" dirty="0">
                <a:solidFill>
                  <a:srgbClr val="595959"/>
                </a:solidFill>
                <a:latin typeface="Calibri"/>
                <a:cs typeface="Calibri"/>
              </a:rPr>
              <a:t>model</a:t>
            </a:r>
            <a:r>
              <a:rPr sz="2400" kern="0" spc="7" dirty="0">
                <a:solidFill>
                  <a:srgbClr val="595959"/>
                </a:solidFill>
                <a:latin typeface="Calibri"/>
                <a:cs typeface="Calibri"/>
              </a:rPr>
              <a:t> </a:t>
            </a:r>
            <a:r>
              <a:rPr sz="2400" kern="0" spc="-53" dirty="0">
                <a:solidFill>
                  <a:srgbClr val="595959"/>
                </a:solidFill>
                <a:latin typeface="Calibri"/>
                <a:cs typeface="Calibri"/>
              </a:rPr>
              <a:t>will</a:t>
            </a:r>
            <a:r>
              <a:rPr sz="2400" kern="0" spc="-7" dirty="0">
                <a:solidFill>
                  <a:srgbClr val="595959"/>
                </a:solidFill>
                <a:latin typeface="Calibri"/>
                <a:cs typeface="Calibri"/>
              </a:rPr>
              <a:t> </a:t>
            </a:r>
            <a:r>
              <a:rPr sz="2400" kern="0" spc="-67" dirty="0">
                <a:solidFill>
                  <a:srgbClr val="595959"/>
                </a:solidFill>
                <a:latin typeface="Calibri"/>
                <a:cs typeface="Calibri"/>
              </a:rPr>
              <a:t>give</a:t>
            </a:r>
            <a:r>
              <a:rPr sz="2400" kern="0" spc="7" dirty="0">
                <a:solidFill>
                  <a:srgbClr val="595959"/>
                </a:solidFill>
                <a:latin typeface="Calibri"/>
                <a:cs typeface="Calibri"/>
              </a:rPr>
              <a:t> </a:t>
            </a:r>
            <a:r>
              <a:rPr sz="2400" kern="0" spc="-67" dirty="0">
                <a:solidFill>
                  <a:srgbClr val="595959"/>
                </a:solidFill>
                <a:latin typeface="Calibri"/>
                <a:cs typeface="Calibri"/>
              </a:rPr>
              <a:t>the</a:t>
            </a:r>
            <a:r>
              <a:rPr sz="2400" kern="0" dirty="0">
                <a:solidFill>
                  <a:srgbClr val="595959"/>
                </a:solidFill>
                <a:latin typeface="Calibri"/>
                <a:cs typeface="Calibri"/>
              </a:rPr>
              <a:t> </a:t>
            </a:r>
            <a:r>
              <a:rPr sz="2400" kern="0" spc="-60" dirty="0">
                <a:solidFill>
                  <a:srgbClr val="595959"/>
                </a:solidFill>
                <a:latin typeface="Calibri"/>
                <a:cs typeface="Calibri"/>
              </a:rPr>
              <a:t>in-</a:t>
            </a:r>
            <a:r>
              <a:rPr sz="2400" kern="0" dirty="0">
                <a:solidFill>
                  <a:srgbClr val="595959"/>
                </a:solidFill>
                <a:latin typeface="Calibri"/>
                <a:cs typeface="Calibri"/>
              </a:rPr>
              <a:t>class</a:t>
            </a:r>
            <a:r>
              <a:rPr sz="2400" kern="0" spc="-7" dirty="0">
                <a:solidFill>
                  <a:srgbClr val="595959"/>
                </a:solidFill>
                <a:latin typeface="Calibri"/>
                <a:cs typeface="Calibri"/>
              </a:rPr>
              <a:t> </a:t>
            </a:r>
            <a:r>
              <a:rPr sz="2400" kern="0" spc="-13" dirty="0">
                <a:solidFill>
                  <a:srgbClr val="595959"/>
                </a:solidFill>
                <a:latin typeface="Calibri"/>
                <a:cs typeface="Calibri"/>
              </a:rPr>
              <a:t>example </a:t>
            </a:r>
            <a:r>
              <a:rPr sz="2400" kern="0" spc="-67" dirty="0">
                <a:solidFill>
                  <a:srgbClr val="595959"/>
                </a:solidFill>
                <a:latin typeface="Calibri"/>
                <a:cs typeface="Calibri"/>
              </a:rPr>
              <a:t>the</a:t>
            </a:r>
            <a:r>
              <a:rPr sz="2400" kern="0" spc="-47" dirty="0">
                <a:solidFill>
                  <a:srgbClr val="595959"/>
                </a:solidFill>
                <a:latin typeface="Calibri"/>
                <a:cs typeface="Calibri"/>
              </a:rPr>
              <a:t> </a:t>
            </a:r>
            <a:r>
              <a:rPr sz="2400" kern="0" spc="-120" dirty="0">
                <a:solidFill>
                  <a:srgbClr val="595959"/>
                </a:solidFill>
                <a:latin typeface="Calibri"/>
                <a:cs typeface="Calibri"/>
              </a:rPr>
              <a:t>higher</a:t>
            </a:r>
            <a:r>
              <a:rPr sz="2400" kern="0" spc="-13" dirty="0">
                <a:solidFill>
                  <a:srgbClr val="595959"/>
                </a:solidFill>
                <a:latin typeface="Calibri"/>
                <a:cs typeface="Calibri"/>
              </a:rPr>
              <a:t> score.</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4008541" y="3379867"/>
            <a:ext cx="3000191" cy="3120196"/>
          </a:xfrm>
          <a:prstGeom prst="rect">
            <a:avLst/>
          </a:prstGeom>
        </p:spPr>
      </p:pic>
      <p:grpSp>
        <p:nvGrpSpPr>
          <p:cNvPr id="5" name="object 5"/>
          <p:cNvGrpSpPr/>
          <p:nvPr/>
        </p:nvGrpSpPr>
        <p:grpSpPr>
          <a:xfrm>
            <a:off x="7668849" y="4076183"/>
            <a:ext cx="233680" cy="233680"/>
            <a:chOff x="5751637" y="3057137"/>
            <a:chExt cx="175260" cy="175260"/>
          </a:xfrm>
        </p:grpSpPr>
        <p:sp>
          <p:nvSpPr>
            <p:cNvPr id="6" name="object 6"/>
            <p:cNvSpPr/>
            <p:nvPr/>
          </p:nvSpPr>
          <p:spPr>
            <a:xfrm>
              <a:off x="5756399" y="3061899"/>
              <a:ext cx="165735" cy="165735"/>
            </a:xfrm>
            <a:custGeom>
              <a:avLst/>
              <a:gdLst/>
              <a:ahLst/>
              <a:cxnLst/>
              <a:rect l="l" t="t" r="r" b="b"/>
              <a:pathLst>
                <a:path w="165735" h="165735">
                  <a:moveTo>
                    <a:pt x="165599" y="165599"/>
                  </a:moveTo>
                  <a:lnTo>
                    <a:pt x="0" y="165599"/>
                  </a:lnTo>
                  <a:lnTo>
                    <a:pt x="0" y="0"/>
                  </a:lnTo>
                  <a:lnTo>
                    <a:pt x="165599" y="0"/>
                  </a:lnTo>
                  <a:lnTo>
                    <a:pt x="165599" y="165599"/>
                  </a:lnTo>
                  <a:close/>
                </a:path>
              </a:pathLst>
            </a:custGeom>
            <a:solidFill>
              <a:srgbClr val="F4CCCC"/>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7" name="object 7"/>
            <p:cNvSpPr/>
            <p:nvPr/>
          </p:nvSpPr>
          <p:spPr>
            <a:xfrm>
              <a:off x="5756399" y="3061899"/>
              <a:ext cx="165735" cy="165735"/>
            </a:xfrm>
            <a:custGeom>
              <a:avLst/>
              <a:gdLst/>
              <a:ahLst/>
              <a:cxnLst/>
              <a:rect l="l" t="t" r="r" b="b"/>
              <a:pathLst>
                <a:path w="165735" h="165735">
                  <a:moveTo>
                    <a:pt x="0" y="0"/>
                  </a:moveTo>
                  <a:lnTo>
                    <a:pt x="165599" y="0"/>
                  </a:lnTo>
                  <a:lnTo>
                    <a:pt x="165599" y="165599"/>
                  </a:lnTo>
                  <a:lnTo>
                    <a:pt x="0" y="165599"/>
                  </a:lnTo>
                  <a:lnTo>
                    <a:pt x="0" y="0"/>
                  </a:lnTo>
                  <a:close/>
                </a:path>
              </a:pathLst>
            </a:custGeom>
            <a:ln w="9524">
              <a:solidFill>
                <a:srgbClr val="F4CCCC"/>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8" name="object 8"/>
          <p:cNvGrpSpPr/>
          <p:nvPr/>
        </p:nvGrpSpPr>
        <p:grpSpPr>
          <a:xfrm>
            <a:off x="7668849" y="4500116"/>
            <a:ext cx="233680" cy="233680"/>
            <a:chOff x="5751637" y="3375087"/>
            <a:chExt cx="175260" cy="175260"/>
          </a:xfrm>
        </p:grpSpPr>
        <p:sp>
          <p:nvSpPr>
            <p:cNvPr id="9" name="object 9"/>
            <p:cNvSpPr/>
            <p:nvPr/>
          </p:nvSpPr>
          <p:spPr>
            <a:xfrm>
              <a:off x="5756399" y="3379849"/>
              <a:ext cx="165735" cy="165735"/>
            </a:xfrm>
            <a:custGeom>
              <a:avLst/>
              <a:gdLst/>
              <a:ahLst/>
              <a:cxnLst/>
              <a:rect l="l" t="t" r="r" b="b"/>
              <a:pathLst>
                <a:path w="165735" h="165735">
                  <a:moveTo>
                    <a:pt x="165599" y="165599"/>
                  </a:moveTo>
                  <a:lnTo>
                    <a:pt x="0" y="165599"/>
                  </a:lnTo>
                  <a:lnTo>
                    <a:pt x="0" y="0"/>
                  </a:lnTo>
                  <a:lnTo>
                    <a:pt x="165599" y="0"/>
                  </a:lnTo>
                  <a:lnTo>
                    <a:pt x="165599" y="165599"/>
                  </a:lnTo>
                  <a:close/>
                </a:path>
              </a:pathLst>
            </a:custGeom>
            <a:solidFill>
              <a:srgbClr val="C9DAF7"/>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0" name="object 10"/>
            <p:cNvSpPr/>
            <p:nvPr/>
          </p:nvSpPr>
          <p:spPr>
            <a:xfrm>
              <a:off x="5756399" y="3379849"/>
              <a:ext cx="165735" cy="165735"/>
            </a:xfrm>
            <a:custGeom>
              <a:avLst/>
              <a:gdLst/>
              <a:ahLst/>
              <a:cxnLst/>
              <a:rect l="l" t="t" r="r" b="b"/>
              <a:pathLst>
                <a:path w="165735" h="165735">
                  <a:moveTo>
                    <a:pt x="0" y="0"/>
                  </a:moveTo>
                  <a:lnTo>
                    <a:pt x="165599" y="0"/>
                  </a:lnTo>
                  <a:lnTo>
                    <a:pt x="165599" y="165599"/>
                  </a:lnTo>
                  <a:lnTo>
                    <a:pt x="0" y="165599"/>
                  </a:lnTo>
                  <a:lnTo>
                    <a:pt x="0" y="0"/>
                  </a:lnTo>
                  <a:close/>
                </a:path>
              </a:pathLst>
            </a:custGeom>
            <a:ln w="9524">
              <a:solidFill>
                <a:srgbClr val="C9DAF7"/>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11" name="object 11"/>
          <p:cNvSpPr txBox="1"/>
          <p:nvPr/>
        </p:nvSpPr>
        <p:spPr>
          <a:xfrm>
            <a:off x="7959340" y="4045693"/>
            <a:ext cx="1656080" cy="689077"/>
          </a:xfrm>
          <a:prstGeom prst="rect">
            <a:avLst/>
          </a:prstGeom>
        </p:spPr>
        <p:txBody>
          <a:bodyPr vert="horz" wrap="square" lIns="0" tIns="16933" rIns="0" bIns="0" rtlCol="0">
            <a:spAutoFit/>
          </a:bodyPr>
          <a:lstStyle/>
          <a:p>
            <a:pPr marL="16933" defTabSz="1219170" fontAlgn="auto">
              <a:spcBef>
                <a:spcPts val="133"/>
              </a:spcBef>
              <a:spcAft>
                <a:spcPts val="0"/>
              </a:spcAft>
            </a:pPr>
            <a:r>
              <a:rPr sz="1600" kern="0" spc="-33" dirty="0">
                <a:solidFill>
                  <a:sysClr val="windowText" lastClr="000000"/>
                </a:solidFill>
                <a:latin typeface="Calibri"/>
                <a:cs typeface="Calibri"/>
              </a:rPr>
              <a:t>Toxic</a:t>
            </a:r>
            <a:r>
              <a:rPr sz="1600" kern="0" spc="-40" dirty="0">
                <a:solidFill>
                  <a:sysClr val="windowText" lastClr="000000"/>
                </a:solidFill>
                <a:latin typeface="Calibri"/>
                <a:cs typeface="Calibri"/>
              </a:rPr>
              <a:t> </a:t>
            </a:r>
            <a:r>
              <a:rPr sz="1600" kern="0" spc="-13" dirty="0">
                <a:solidFill>
                  <a:sysClr val="windowText" lastClr="000000"/>
                </a:solidFill>
                <a:latin typeface="Calibri"/>
                <a:cs typeface="Calibri"/>
              </a:rPr>
              <a:t>Comments</a:t>
            </a:r>
            <a:endParaRPr sz="1600" kern="0">
              <a:solidFill>
                <a:sysClr val="windowText" lastClr="000000"/>
              </a:solidFill>
              <a:latin typeface="Calibri"/>
              <a:cs typeface="Calibri"/>
            </a:endParaRPr>
          </a:p>
          <a:p>
            <a:pPr marL="16933" defTabSz="1219170" fontAlgn="auto">
              <a:spcBef>
                <a:spcPts val="1380"/>
              </a:spcBef>
              <a:spcAft>
                <a:spcPts val="0"/>
              </a:spcAft>
            </a:pPr>
            <a:r>
              <a:rPr sz="1600" kern="0" spc="-80" dirty="0">
                <a:solidFill>
                  <a:sysClr val="windowText" lastClr="000000"/>
                </a:solidFill>
                <a:latin typeface="Calibri"/>
                <a:cs typeface="Calibri"/>
              </a:rPr>
              <a:t>Non-</a:t>
            </a:r>
            <a:r>
              <a:rPr sz="1600" kern="0" spc="-47" dirty="0">
                <a:solidFill>
                  <a:sysClr val="windowText" lastClr="000000"/>
                </a:solidFill>
                <a:latin typeface="Calibri"/>
                <a:cs typeface="Calibri"/>
              </a:rPr>
              <a:t>toxic</a:t>
            </a:r>
            <a:r>
              <a:rPr sz="1600" kern="0" spc="-7" dirty="0">
                <a:solidFill>
                  <a:sysClr val="windowText" lastClr="000000"/>
                </a:solidFill>
                <a:latin typeface="Calibri"/>
                <a:cs typeface="Calibri"/>
              </a:rPr>
              <a:t> </a:t>
            </a:r>
            <a:r>
              <a:rPr sz="1600" kern="0" spc="-53" dirty="0">
                <a:solidFill>
                  <a:sysClr val="windowText" lastClr="000000"/>
                </a:solidFill>
                <a:latin typeface="Calibri"/>
                <a:cs typeface="Calibri"/>
              </a:rPr>
              <a:t>Comments</a:t>
            </a:r>
            <a:endParaRPr sz="1600" kern="0">
              <a:solidFill>
                <a:sysClr val="windowText" lastClr="000000"/>
              </a:solidFill>
              <a:latin typeface="Calibri"/>
              <a:cs typeface="Calibri"/>
            </a:endParaRPr>
          </a:p>
        </p:txBody>
      </p:sp>
      <p:sp>
        <p:nvSpPr>
          <p:cNvPr id="12" name="TextBox 11">
            <a:extLst>
              <a:ext uri="{FF2B5EF4-FFF2-40B4-BE49-F238E27FC236}">
                <a16:creationId xmlns:a16="http://schemas.microsoft.com/office/drawing/2014/main" id="{3AE92C16-A19D-30C3-6531-207CE81282AE}"/>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2967" y="671767"/>
            <a:ext cx="2425700" cy="591551"/>
          </a:xfrm>
          <a:prstGeom prst="rect">
            <a:avLst/>
          </a:prstGeom>
        </p:spPr>
        <p:txBody>
          <a:bodyPr vert="horz" wrap="square" lIns="0" tIns="16933" rIns="0" bIns="0" rtlCol="0">
            <a:spAutoFit/>
          </a:bodyPr>
          <a:lstStyle/>
          <a:p>
            <a:pPr marL="16933">
              <a:spcBef>
                <a:spcPts val="133"/>
              </a:spcBef>
            </a:pPr>
            <a:r>
              <a:rPr spc="-107" dirty="0">
                <a:solidFill>
                  <a:srgbClr val="3D85C6"/>
                </a:solidFill>
              </a:rPr>
              <a:t>Types</a:t>
            </a:r>
            <a:r>
              <a:rPr spc="-93" dirty="0">
                <a:solidFill>
                  <a:srgbClr val="3D85C6"/>
                </a:solidFill>
              </a:rPr>
              <a:t> </a:t>
            </a:r>
            <a:r>
              <a:rPr spc="-133" dirty="0">
                <a:solidFill>
                  <a:srgbClr val="3D85C6"/>
                </a:solidFill>
              </a:rPr>
              <a:t>of</a:t>
            </a:r>
            <a:r>
              <a:rPr spc="-73" dirty="0">
                <a:solidFill>
                  <a:srgbClr val="3D85C6"/>
                </a:solidFill>
              </a:rPr>
              <a:t> </a:t>
            </a:r>
            <a:r>
              <a:rPr spc="-27" dirty="0">
                <a:solidFill>
                  <a:srgbClr val="3D85C6"/>
                </a:solidFill>
              </a:rPr>
              <a:t>Bias</a:t>
            </a:r>
          </a:p>
        </p:txBody>
      </p:sp>
      <p:sp>
        <p:nvSpPr>
          <p:cNvPr id="3" name="object 3"/>
          <p:cNvSpPr txBox="1"/>
          <p:nvPr/>
        </p:nvSpPr>
        <p:spPr>
          <a:xfrm>
            <a:off x="512968" y="1610538"/>
            <a:ext cx="3849793" cy="1910972"/>
          </a:xfrm>
          <a:prstGeom prst="rect">
            <a:avLst/>
          </a:prstGeom>
        </p:spPr>
        <p:txBody>
          <a:bodyPr vert="horz" wrap="square" lIns="0" tIns="22860" rIns="0" bIns="0" rtlCol="0">
            <a:spAutoFit/>
          </a:bodyPr>
          <a:lstStyle/>
          <a:p>
            <a:pPr marL="16933" defTabSz="1219170" fontAlgn="auto">
              <a:spcBef>
                <a:spcPts val="180"/>
              </a:spcBef>
              <a:spcAft>
                <a:spcPts val="0"/>
              </a:spcAft>
            </a:pPr>
            <a:r>
              <a:rPr sz="2400" i="1" kern="0" spc="-93" dirty="0">
                <a:solidFill>
                  <a:srgbClr val="595959"/>
                </a:solidFill>
                <a:latin typeface="Calibri"/>
                <a:cs typeface="Calibri"/>
              </a:rPr>
              <a:t>Low</a:t>
            </a:r>
            <a:r>
              <a:rPr sz="2400" i="1" kern="0" dirty="0">
                <a:solidFill>
                  <a:srgbClr val="595959"/>
                </a:solidFill>
                <a:latin typeface="Calibri"/>
                <a:cs typeface="Calibri"/>
              </a:rPr>
              <a:t> </a:t>
            </a:r>
            <a:r>
              <a:rPr sz="2400" i="1" kern="0" spc="-113" dirty="0">
                <a:solidFill>
                  <a:srgbClr val="595959"/>
                </a:solidFill>
                <a:latin typeface="Calibri"/>
                <a:cs typeface="Calibri"/>
              </a:rPr>
              <a:t>Subgroup</a:t>
            </a:r>
            <a:r>
              <a:rPr sz="2400" i="1" kern="0" spc="7" dirty="0">
                <a:solidFill>
                  <a:srgbClr val="595959"/>
                </a:solidFill>
                <a:latin typeface="Calibri"/>
                <a:cs typeface="Calibri"/>
              </a:rPr>
              <a:t> </a:t>
            </a:r>
            <a:r>
              <a:rPr sz="2400" i="1" kern="0" spc="-13" dirty="0">
                <a:solidFill>
                  <a:srgbClr val="595959"/>
                </a:solidFill>
                <a:latin typeface="Calibri"/>
                <a:cs typeface="Calibri"/>
              </a:rPr>
              <a:t>Performance</a:t>
            </a:r>
            <a:endParaRPr sz="2400" kern="0">
              <a:solidFill>
                <a:sysClr val="windowText" lastClr="000000"/>
              </a:solidFill>
              <a:latin typeface="Calibri"/>
              <a:cs typeface="Calibri"/>
            </a:endParaRPr>
          </a:p>
          <a:p>
            <a:pPr marL="16933" marR="6773" defTabSz="1219170" fontAlgn="auto">
              <a:lnSpc>
                <a:spcPct val="114599"/>
              </a:lnSpc>
              <a:spcBef>
                <a:spcPts val="2100"/>
              </a:spcBef>
              <a:spcAft>
                <a:spcPts val="0"/>
              </a:spcAft>
            </a:pPr>
            <a:r>
              <a:rPr sz="2400" kern="0" spc="-133" dirty="0">
                <a:solidFill>
                  <a:srgbClr val="595959"/>
                </a:solidFill>
                <a:latin typeface="Calibri"/>
                <a:cs typeface="Calibri"/>
              </a:rPr>
              <a:t>The</a:t>
            </a:r>
            <a:r>
              <a:rPr sz="2400" kern="0" spc="7" dirty="0">
                <a:solidFill>
                  <a:srgbClr val="595959"/>
                </a:solidFill>
                <a:latin typeface="Calibri"/>
                <a:cs typeface="Calibri"/>
              </a:rPr>
              <a:t> </a:t>
            </a:r>
            <a:r>
              <a:rPr sz="2400" kern="0" spc="-152" dirty="0">
                <a:solidFill>
                  <a:srgbClr val="595959"/>
                </a:solidFill>
                <a:latin typeface="Calibri"/>
                <a:cs typeface="Calibri"/>
              </a:rPr>
              <a:t>model</a:t>
            </a:r>
            <a:r>
              <a:rPr sz="2400" kern="0" spc="13" dirty="0">
                <a:solidFill>
                  <a:srgbClr val="595959"/>
                </a:solidFill>
                <a:latin typeface="Calibri"/>
                <a:cs typeface="Calibri"/>
              </a:rPr>
              <a:t> </a:t>
            </a:r>
            <a:r>
              <a:rPr sz="2400" kern="0" spc="-120" dirty="0">
                <a:solidFill>
                  <a:srgbClr val="595959"/>
                </a:solidFill>
                <a:latin typeface="Calibri"/>
                <a:cs typeface="Calibri"/>
              </a:rPr>
              <a:t>performs</a:t>
            </a:r>
            <a:r>
              <a:rPr sz="2400" kern="0" dirty="0">
                <a:solidFill>
                  <a:srgbClr val="595959"/>
                </a:solidFill>
                <a:latin typeface="Calibri"/>
                <a:cs typeface="Calibri"/>
              </a:rPr>
              <a:t> </a:t>
            </a:r>
            <a:r>
              <a:rPr sz="2400" kern="0" spc="-87" dirty="0">
                <a:solidFill>
                  <a:srgbClr val="595959"/>
                </a:solidFill>
                <a:latin typeface="Calibri"/>
                <a:cs typeface="Calibri"/>
              </a:rPr>
              <a:t>worse</a:t>
            </a:r>
            <a:r>
              <a:rPr sz="2400" kern="0" spc="13" dirty="0">
                <a:solidFill>
                  <a:srgbClr val="595959"/>
                </a:solidFill>
                <a:latin typeface="Calibri"/>
                <a:cs typeface="Calibri"/>
              </a:rPr>
              <a:t> </a:t>
            </a:r>
            <a:r>
              <a:rPr sz="2400" kern="0" spc="-33" dirty="0">
                <a:solidFill>
                  <a:srgbClr val="595959"/>
                </a:solidFill>
                <a:latin typeface="Calibri"/>
                <a:cs typeface="Calibri"/>
              </a:rPr>
              <a:t>on </a:t>
            </a:r>
            <a:r>
              <a:rPr sz="2400" kern="0" spc="-127" dirty="0">
                <a:solidFill>
                  <a:srgbClr val="595959"/>
                </a:solidFill>
                <a:latin typeface="Calibri"/>
                <a:cs typeface="Calibri"/>
              </a:rPr>
              <a:t>subgroup</a:t>
            </a:r>
            <a:r>
              <a:rPr sz="2400" kern="0" dirty="0">
                <a:solidFill>
                  <a:srgbClr val="595959"/>
                </a:solidFill>
                <a:latin typeface="Calibri"/>
                <a:cs typeface="Calibri"/>
              </a:rPr>
              <a:t> </a:t>
            </a:r>
            <a:r>
              <a:rPr sz="2400" kern="0" spc="-87" dirty="0">
                <a:solidFill>
                  <a:srgbClr val="595959"/>
                </a:solidFill>
                <a:latin typeface="Calibri"/>
                <a:cs typeface="Calibri"/>
              </a:rPr>
              <a:t>comments</a:t>
            </a:r>
            <a:r>
              <a:rPr sz="2400" kern="0" spc="-7" dirty="0">
                <a:solidFill>
                  <a:srgbClr val="595959"/>
                </a:solidFill>
                <a:latin typeface="Calibri"/>
                <a:cs typeface="Calibri"/>
              </a:rPr>
              <a:t> </a:t>
            </a:r>
            <a:r>
              <a:rPr sz="2400" kern="0" spc="-100" dirty="0">
                <a:solidFill>
                  <a:srgbClr val="595959"/>
                </a:solidFill>
                <a:latin typeface="Calibri"/>
                <a:cs typeface="Calibri"/>
              </a:rPr>
              <a:t>than</a:t>
            </a:r>
            <a:r>
              <a:rPr sz="2400" kern="0" spc="7" dirty="0">
                <a:solidFill>
                  <a:srgbClr val="595959"/>
                </a:solidFill>
                <a:latin typeface="Calibri"/>
                <a:cs typeface="Calibri"/>
              </a:rPr>
              <a:t> </a:t>
            </a:r>
            <a:r>
              <a:rPr sz="2400" kern="0" dirty="0">
                <a:solidFill>
                  <a:srgbClr val="595959"/>
                </a:solidFill>
                <a:latin typeface="Calibri"/>
                <a:cs typeface="Calibri"/>
              </a:rPr>
              <a:t>it</a:t>
            </a:r>
            <a:r>
              <a:rPr sz="2400" kern="0" spc="-7" dirty="0">
                <a:solidFill>
                  <a:srgbClr val="595959"/>
                </a:solidFill>
                <a:latin typeface="Calibri"/>
                <a:cs typeface="Calibri"/>
              </a:rPr>
              <a:t> </a:t>
            </a:r>
            <a:r>
              <a:rPr sz="2400" kern="0" spc="-33" dirty="0">
                <a:solidFill>
                  <a:srgbClr val="595959"/>
                </a:solidFill>
                <a:latin typeface="Calibri"/>
                <a:cs typeface="Calibri"/>
              </a:rPr>
              <a:t>does </a:t>
            </a:r>
            <a:r>
              <a:rPr sz="2400" kern="0" spc="-193" dirty="0">
                <a:solidFill>
                  <a:srgbClr val="595959"/>
                </a:solidFill>
                <a:latin typeface="Calibri"/>
                <a:cs typeface="Calibri"/>
              </a:rPr>
              <a:t>on</a:t>
            </a:r>
            <a:r>
              <a:rPr sz="2400" kern="0" spc="7" dirty="0">
                <a:solidFill>
                  <a:srgbClr val="595959"/>
                </a:solidFill>
                <a:latin typeface="Calibri"/>
                <a:cs typeface="Calibri"/>
              </a:rPr>
              <a:t> </a:t>
            </a:r>
            <a:r>
              <a:rPr sz="2400" kern="0" spc="-87" dirty="0">
                <a:solidFill>
                  <a:srgbClr val="595959"/>
                </a:solidFill>
                <a:latin typeface="Calibri"/>
                <a:cs typeface="Calibri"/>
              </a:rPr>
              <a:t>comments</a:t>
            </a:r>
            <a:r>
              <a:rPr sz="2400" kern="0" spc="-13" dirty="0">
                <a:solidFill>
                  <a:srgbClr val="595959"/>
                </a:solidFill>
                <a:latin typeface="Calibri"/>
                <a:cs typeface="Calibri"/>
              </a:rPr>
              <a:t> overall.</a:t>
            </a:r>
            <a:endParaRPr sz="2400" kern="0">
              <a:solidFill>
                <a:sysClr val="windowText" lastClr="000000"/>
              </a:solidFill>
              <a:latin typeface="Calibri"/>
              <a:cs typeface="Calibri"/>
            </a:endParaRPr>
          </a:p>
        </p:txBody>
      </p:sp>
      <p:sp>
        <p:nvSpPr>
          <p:cNvPr id="4" name="object 4"/>
          <p:cNvSpPr txBox="1"/>
          <p:nvPr/>
        </p:nvSpPr>
        <p:spPr>
          <a:xfrm>
            <a:off x="512967" y="4512175"/>
            <a:ext cx="2515447" cy="386430"/>
          </a:xfrm>
          <a:prstGeom prst="rect">
            <a:avLst/>
          </a:prstGeom>
        </p:spPr>
        <p:txBody>
          <a:bodyPr vert="horz" wrap="square" lIns="0" tIns="16933" rIns="0" bIns="0" rtlCol="0">
            <a:spAutoFit/>
          </a:bodyPr>
          <a:lstStyle/>
          <a:p>
            <a:pPr marL="16933" defTabSz="1219170" fontAlgn="auto">
              <a:spcBef>
                <a:spcPts val="133"/>
              </a:spcBef>
              <a:spcAft>
                <a:spcPts val="0"/>
              </a:spcAft>
            </a:pPr>
            <a:r>
              <a:rPr sz="2400" kern="0" spc="-120" dirty="0">
                <a:solidFill>
                  <a:srgbClr val="595959"/>
                </a:solidFill>
                <a:latin typeface="Calibri"/>
                <a:cs typeface="Calibri"/>
              </a:rPr>
              <a:t>Metric:</a:t>
            </a:r>
            <a:r>
              <a:rPr sz="2400" kern="0" spc="20" dirty="0">
                <a:solidFill>
                  <a:srgbClr val="595959"/>
                </a:solidFill>
                <a:latin typeface="Calibri"/>
                <a:cs typeface="Calibri"/>
              </a:rPr>
              <a:t> </a:t>
            </a:r>
            <a:r>
              <a:rPr sz="2400" kern="0" spc="-127" dirty="0">
                <a:solidFill>
                  <a:srgbClr val="595959"/>
                </a:solidFill>
                <a:latin typeface="Calibri"/>
                <a:cs typeface="Calibri"/>
              </a:rPr>
              <a:t>Subgroup</a:t>
            </a:r>
            <a:r>
              <a:rPr sz="2400" kern="0" spc="20" dirty="0">
                <a:solidFill>
                  <a:srgbClr val="595959"/>
                </a:solidFill>
                <a:latin typeface="Calibri"/>
                <a:cs typeface="Calibri"/>
              </a:rPr>
              <a:t> </a:t>
            </a:r>
            <a:r>
              <a:rPr sz="2400" kern="0" spc="-127" dirty="0">
                <a:solidFill>
                  <a:srgbClr val="595959"/>
                </a:solidFill>
                <a:latin typeface="Calibri"/>
                <a:cs typeface="Calibri"/>
              </a:rPr>
              <a:t>AUC</a:t>
            </a:r>
            <a:endParaRPr sz="2400" kern="0">
              <a:solidFill>
                <a:sysClr val="windowText" lastClr="000000"/>
              </a:solidFill>
              <a:latin typeface="Calibri"/>
              <a:cs typeface="Calibri"/>
            </a:endParaRPr>
          </a:p>
        </p:txBody>
      </p:sp>
      <p:grpSp>
        <p:nvGrpSpPr>
          <p:cNvPr id="5" name="object 5"/>
          <p:cNvGrpSpPr/>
          <p:nvPr/>
        </p:nvGrpSpPr>
        <p:grpSpPr>
          <a:xfrm>
            <a:off x="9720949" y="2915800"/>
            <a:ext cx="233680" cy="233680"/>
            <a:chOff x="7290712" y="2186850"/>
            <a:chExt cx="175260" cy="175260"/>
          </a:xfrm>
        </p:grpSpPr>
        <p:sp>
          <p:nvSpPr>
            <p:cNvPr id="6" name="object 6"/>
            <p:cNvSpPr/>
            <p:nvPr/>
          </p:nvSpPr>
          <p:spPr>
            <a:xfrm>
              <a:off x="7295474" y="2191612"/>
              <a:ext cx="165735" cy="165735"/>
            </a:xfrm>
            <a:custGeom>
              <a:avLst/>
              <a:gdLst/>
              <a:ahLst/>
              <a:cxnLst/>
              <a:rect l="l" t="t" r="r" b="b"/>
              <a:pathLst>
                <a:path w="165734" h="165735">
                  <a:moveTo>
                    <a:pt x="165599" y="165599"/>
                  </a:moveTo>
                  <a:lnTo>
                    <a:pt x="0" y="165599"/>
                  </a:lnTo>
                  <a:lnTo>
                    <a:pt x="0" y="0"/>
                  </a:lnTo>
                  <a:lnTo>
                    <a:pt x="165599" y="0"/>
                  </a:lnTo>
                  <a:lnTo>
                    <a:pt x="165599" y="165599"/>
                  </a:lnTo>
                  <a:close/>
                </a:path>
              </a:pathLst>
            </a:custGeom>
            <a:solidFill>
              <a:srgbClr val="F4CCCC"/>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7" name="object 7"/>
            <p:cNvSpPr/>
            <p:nvPr/>
          </p:nvSpPr>
          <p:spPr>
            <a:xfrm>
              <a:off x="7295474" y="2191612"/>
              <a:ext cx="165735" cy="165735"/>
            </a:xfrm>
            <a:custGeom>
              <a:avLst/>
              <a:gdLst/>
              <a:ahLst/>
              <a:cxnLst/>
              <a:rect l="l" t="t" r="r" b="b"/>
              <a:pathLst>
                <a:path w="165734" h="165735">
                  <a:moveTo>
                    <a:pt x="0" y="0"/>
                  </a:moveTo>
                  <a:lnTo>
                    <a:pt x="165599" y="0"/>
                  </a:lnTo>
                  <a:lnTo>
                    <a:pt x="165599" y="165599"/>
                  </a:lnTo>
                  <a:lnTo>
                    <a:pt x="0" y="165599"/>
                  </a:lnTo>
                  <a:lnTo>
                    <a:pt x="0" y="0"/>
                  </a:lnTo>
                  <a:close/>
                </a:path>
              </a:pathLst>
            </a:custGeom>
            <a:ln w="9524">
              <a:solidFill>
                <a:srgbClr val="F4CCCC"/>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8" name="object 8"/>
          <p:cNvGrpSpPr/>
          <p:nvPr/>
        </p:nvGrpSpPr>
        <p:grpSpPr>
          <a:xfrm>
            <a:off x="9720949" y="3339733"/>
            <a:ext cx="233680" cy="233680"/>
            <a:chOff x="7290712" y="2504800"/>
            <a:chExt cx="175260" cy="175260"/>
          </a:xfrm>
        </p:grpSpPr>
        <p:sp>
          <p:nvSpPr>
            <p:cNvPr id="9" name="object 9"/>
            <p:cNvSpPr/>
            <p:nvPr/>
          </p:nvSpPr>
          <p:spPr>
            <a:xfrm>
              <a:off x="7295474" y="2509562"/>
              <a:ext cx="165735" cy="165735"/>
            </a:xfrm>
            <a:custGeom>
              <a:avLst/>
              <a:gdLst/>
              <a:ahLst/>
              <a:cxnLst/>
              <a:rect l="l" t="t" r="r" b="b"/>
              <a:pathLst>
                <a:path w="165734" h="165735">
                  <a:moveTo>
                    <a:pt x="165599" y="165599"/>
                  </a:moveTo>
                  <a:lnTo>
                    <a:pt x="0" y="165599"/>
                  </a:lnTo>
                  <a:lnTo>
                    <a:pt x="0" y="0"/>
                  </a:lnTo>
                  <a:lnTo>
                    <a:pt x="165599" y="0"/>
                  </a:lnTo>
                  <a:lnTo>
                    <a:pt x="165599" y="165599"/>
                  </a:lnTo>
                  <a:close/>
                </a:path>
              </a:pathLst>
            </a:custGeom>
            <a:solidFill>
              <a:srgbClr val="C9DAF7"/>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0" name="object 10"/>
            <p:cNvSpPr/>
            <p:nvPr/>
          </p:nvSpPr>
          <p:spPr>
            <a:xfrm>
              <a:off x="7295474" y="2509562"/>
              <a:ext cx="165735" cy="165735"/>
            </a:xfrm>
            <a:custGeom>
              <a:avLst/>
              <a:gdLst/>
              <a:ahLst/>
              <a:cxnLst/>
              <a:rect l="l" t="t" r="r" b="b"/>
              <a:pathLst>
                <a:path w="165734" h="165735">
                  <a:moveTo>
                    <a:pt x="0" y="0"/>
                  </a:moveTo>
                  <a:lnTo>
                    <a:pt x="165599" y="0"/>
                  </a:lnTo>
                  <a:lnTo>
                    <a:pt x="165599" y="165599"/>
                  </a:lnTo>
                  <a:lnTo>
                    <a:pt x="0" y="165599"/>
                  </a:lnTo>
                  <a:lnTo>
                    <a:pt x="0" y="0"/>
                  </a:lnTo>
                  <a:close/>
                </a:path>
              </a:pathLst>
            </a:custGeom>
            <a:ln w="9524">
              <a:solidFill>
                <a:srgbClr val="C9DAF7"/>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11" name="object 11"/>
          <p:cNvSpPr txBox="1"/>
          <p:nvPr/>
        </p:nvSpPr>
        <p:spPr>
          <a:xfrm>
            <a:off x="10011440" y="2885309"/>
            <a:ext cx="1656080" cy="689077"/>
          </a:xfrm>
          <a:prstGeom prst="rect">
            <a:avLst/>
          </a:prstGeom>
        </p:spPr>
        <p:txBody>
          <a:bodyPr vert="horz" wrap="square" lIns="0" tIns="16933" rIns="0" bIns="0" rtlCol="0">
            <a:spAutoFit/>
          </a:bodyPr>
          <a:lstStyle/>
          <a:p>
            <a:pPr marL="16933" defTabSz="1219170" fontAlgn="auto">
              <a:spcBef>
                <a:spcPts val="133"/>
              </a:spcBef>
              <a:spcAft>
                <a:spcPts val="0"/>
              </a:spcAft>
            </a:pPr>
            <a:r>
              <a:rPr sz="1600" kern="0" spc="-33" dirty="0">
                <a:solidFill>
                  <a:sysClr val="windowText" lastClr="000000"/>
                </a:solidFill>
                <a:latin typeface="Calibri"/>
                <a:cs typeface="Calibri"/>
              </a:rPr>
              <a:t>Toxic</a:t>
            </a:r>
            <a:r>
              <a:rPr sz="1600" kern="0" spc="-40" dirty="0">
                <a:solidFill>
                  <a:sysClr val="windowText" lastClr="000000"/>
                </a:solidFill>
                <a:latin typeface="Calibri"/>
                <a:cs typeface="Calibri"/>
              </a:rPr>
              <a:t> </a:t>
            </a:r>
            <a:r>
              <a:rPr sz="1600" kern="0" spc="-13" dirty="0">
                <a:solidFill>
                  <a:sysClr val="windowText" lastClr="000000"/>
                </a:solidFill>
                <a:latin typeface="Calibri"/>
                <a:cs typeface="Calibri"/>
              </a:rPr>
              <a:t>Comments</a:t>
            </a:r>
            <a:endParaRPr sz="1600" kern="0">
              <a:solidFill>
                <a:sysClr val="windowText" lastClr="000000"/>
              </a:solidFill>
              <a:latin typeface="Calibri"/>
              <a:cs typeface="Calibri"/>
            </a:endParaRPr>
          </a:p>
          <a:p>
            <a:pPr marL="16933" defTabSz="1219170" fontAlgn="auto">
              <a:spcBef>
                <a:spcPts val="1380"/>
              </a:spcBef>
              <a:spcAft>
                <a:spcPts val="0"/>
              </a:spcAft>
            </a:pPr>
            <a:r>
              <a:rPr sz="1600" kern="0" spc="-80" dirty="0">
                <a:solidFill>
                  <a:sysClr val="windowText" lastClr="000000"/>
                </a:solidFill>
                <a:latin typeface="Calibri"/>
                <a:cs typeface="Calibri"/>
              </a:rPr>
              <a:t>Non-</a:t>
            </a:r>
            <a:r>
              <a:rPr sz="1600" kern="0" spc="-47" dirty="0">
                <a:solidFill>
                  <a:sysClr val="windowText" lastClr="000000"/>
                </a:solidFill>
                <a:latin typeface="Calibri"/>
                <a:cs typeface="Calibri"/>
              </a:rPr>
              <a:t>toxic</a:t>
            </a:r>
            <a:r>
              <a:rPr sz="1600" kern="0" spc="-7" dirty="0">
                <a:solidFill>
                  <a:sysClr val="windowText" lastClr="000000"/>
                </a:solidFill>
                <a:latin typeface="Calibri"/>
                <a:cs typeface="Calibri"/>
              </a:rPr>
              <a:t> </a:t>
            </a:r>
            <a:r>
              <a:rPr sz="1600" kern="0" spc="-53" dirty="0">
                <a:solidFill>
                  <a:sysClr val="windowText" lastClr="000000"/>
                </a:solidFill>
                <a:latin typeface="Calibri"/>
                <a:cs typeface="Calibri"/>
              </a:rPr>
              <a:t>Comments</a:t>
            </a:r>
            <a:endParaRPr sz="1600" kern="0">
              <a:solidFill>
                <a:sysClr val="windowText" lastClr="000000"/>
              </a:solidFill>
              <a:latin typeface="Calibri"/>
              <a:cs typeface="Calibri"/>
            </a:endParaRPr>
          </a:p>
        </p:txBody>
      </p:sp>
      <p:grpSp>
        <p:nvGrpSpPr>
          <p:cNvPr id="12" name="object 12"/>
          <p:cNvGrpSpPr/>
          <p:nvPr/>
        </p:nvGrpSpPr>
        <p:grpSpPr>
          <a:xfrm>
            <a:off x="6693434" y="261966"/>
            <a:ext cx="2799927" cy="6113780"/>
            <a:chOff x="5020075" y="196474"/>
            <a:chExt cx="2099945" cy="4585335"/>
          </a:xfrm>
        </p:grpSpPr>
        <p:pic>
          <p:nvPicPr>
            <p:cNvPr id="13" name="object 13"/>
            <p:cNvPicPr/>
            <p:nvPr/>
          </p:nvPicPr>
          <p:blipFill>
            <a:blip r:embed="rId2" cstate="print"/>
            <a:stretch>
              <a:fillRect/>
            </a:stretch>
          </p:blipFill>
          <p:spPr>
            <a:xfrm>
              <a:off x="5020075" y="330664"/>
              <a:ext cx="2099375" cy="4450684"/>
            </a:xfrm>
            <a:prstGeom prst="rect">
              <a:avLst/>
            </a:prstGeom>
          </p:spPr>
        </p:pic>
        <p:sp>
          <p:nvSpPr>
            <p:cNvPr id="14" name="object 14"/>
            <p:cNvSpPr/>
            <p:nvPr/>
          </p:nvSpPr>
          <p:spPr>
            <a:xfrm>
              <a:off x="5472429" y="196474"/>
              <a:ext cx="1336040" cy="339090"/>
            </a:xfrm>
            <a:custGeom>
              <a:avLst/>
              <a:gdLst/>
              <a:ahLst/>
              <a:cxnLst/>
              <a:rect l="l" t="t" r="r" b="b"/>
              <a:pathLst>
                <a:path w="1336040" h="339090">
                  <a:moveTo>
                    <a:pt x="1335599" y="338999"/>
                  </a:moveTo>
                  <a:lnTo>
                    <a:pt x="0" y="338999"/>
                  </a:lnTo>
                  <a:lnTo>
                    <a:pt x="0" y="0"/>
                  </a:lnTo>
                  <a:lnTo>
                    <a:pt x="1335599" y="0"/>
                  </a:lnTo>
                  <a:lnTo>
                    <a:pt x="1335599" y="338999"/>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15" name="object 15"/>
          <p:cNvSpPr txBox="1"/>
          <p:nvPr/>
        </p:nvSpPr>
        <p:spPr>
          <a:xfrm>
            <a:off x="7727738" y="352559"/>
            <a:ext cx="918633" cy="222219"/>
          </a:xfrm>
          <a:prstGeom prst="rect">
            <a:avLst/>
          </a:prstGeom>
        </p:spPr>
        <p:txBody>
          <a:bodyPr vert="horz" wrap="square" lIns="0" tIns="16933" rIns="0" bIns="0" rtlCol="0">
            <a:spAutoFit/>
          </a:bodyPr>
          <a:lstStyle/>
          <a:p>
            <a:pPr marL="16933" defTabSz="1219170" fontAlgn="auto">
              <a:spcBef>
                <a:spcPts val="133"/>
              </a:spcBef>
              <a:spcAft>
                <a:spcPts val="0"/>
              </a:spcAft>
            </a:pPr>
            <a:r>
              <a:rPr sz="1333" kern="0" spc="-13" dirty="0">
                <a:solidFill>
                  <a:sysClr val="windowText" lastClr="000000"/>
                </a:solidFill>
                <a:latin typeface="Arial"/>
                <a:cs typeface="Arial"/>
              </a:rPr>
              <a:t>background</a:t>
            </a:r>
            <a:endParaRPr sz="1333" kern="0">
              <a:solidFill>
                <a:sysClr val="windowText" lastClr="000000"/>
              </a:solidFill>
              <a:latin typeface="Arial"/>
              <a:cs typeface="Arial"/>
            </a:endParaRPr>
          </a:p>
        </p:txBody>
      </p:sp>
      <p:sp>
        <p:nvSpPr>
          <p:cNvPr id="16" name="object 16"/>
          <p:cNvSpPr txBox="1"/>
          <p:nvPr/>
        </p:nvSpPr>
        <p:spPr>
          <a:xfrm>
            <a:off x="6826701" y="3163201"/>
            <a:ext cx="2618740" cy="313698"/>
          </a:xfrm>
          <a:prstGeom prst="rect">
            <a:avLst/>
          </a:prstGeom>
          <a:solidFill>
            <a:srgbClr val="FFFFFF"/>
          </a:solidFill>
        </p:spPr>
        <p:txBody>
          <a:bodyPr vert="horz" wrap="square" lIns="0" tIns="107527" rIns="0" bIns="0" rtlCol="0">
            <a:spAutoFit/>
          </a:bodyPr>
          <a:lstStyle/>
          <a:p>
            <a:pPr algn="ctr" defTabSz="1219170" fontAlgn="auto">
              <a:spcBef>
                <a:spcPts val="847"/>
              </a:spcBef>
              <a:spcAft>
                <a:spcPts val="0"/>
              </a:spcAft>
            </a:pPr>
            <a:r>
              <a:rPr sz="1333" kern="0" spc="-13" dirty="0">
                <a:solidFill>
                  <a:sysClr val="windowText" lastClr="000000"/>
                </a:solidFill>
                <a:latin typeface="Arial"/>
                <a:cs typeface="Arial"/>
              </a:rPr>
              <a:t>subgroup</a:t>
            </a:r>
            <a:endParaRPr sz="1333" kern="0">
              <a:solidFill>
                <a:sysClr val="windowText" lastClr="000000"/>
              </a:solidFill>
              <a:latin typeface="Arial"/>
              <a:cs typeface="Arial"/>
            </a:endParaRPr>
          </a:p>
        </p:txBody>
      </p:sp>
      <p:sp>
        <p:nvSpPr>
          <p:cNvPr id="17" name="TextBox 16">
            <a:extLst>
              <a:ext uri="{FF2B5EF4-FFF2-40B4-BE49-F238E27FC236}">
                <a16:creationId xmlns:a16="http://schemas.microsoft.com/office/drawing/2014/main" id="{80795A17-0AC9-78E4-96A5-0B7AFF3A20EC}"/>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2967" y="671767"/>
            <a:ext cx="2425700" cy="591551"/>
          </a:xfrm>
          <a:prstGeom prst="rect">
            <a:avLst/>
          </a:prstGeom>
        </p:spPr>
        <p:txBody>
          <a:bodyPr vert="horz" wrap="square" lIns="0" tIns="16933" rIns="0" bIns="0" rtlCol="0">
            <a:spAutoFit/>
          </a:bodyPr>
          <a:lstStyle/>
          <a:p>
            <a:pPr marL="16933">
              <a:spcBef>
                <a:spcPts val="133"/>
              </a:spcBef>
            </a:pPr>
            <a:r>
              <a:rPr spc="-107" dirty="0">
                <a:solidFill>
                  <a:srgbClr val="3D85C6"/>
                </a:solidFill>
              </a:rPr>
              <a:t>Types</a:t>
            </a:r>
            <a:r>
              <a:rPr spc="-93" dirty="0">
                <a:solidFill>
                  <a:srgbClr val="3D85C6"/>
                </a:solidFill>
              </a:rPr>
              <a:t> </a:t>
            </a:r>
            <a:r>
              <a:rPr spc="-133" dirty="0">
                <a:solidFill>
                  <a:srgbClr val="3D85C6"/>
                </a:solidFill>
              </a:rPr>
              <a:t>of</a:t>
            </a:r>
            <a:r>
              <a:rPr spc="-73" dirty="0">
                <a:solidFill>
                  <a:srgbClr val="3D85C6"/>
                </a:solidFill>
              </a:rPr>
              <a:t> </a:t>
            </a:r>
            <a:r>
              <a:rPr spc="-27" dirty="0">
                <a:solidFill>
                  <a:srgbClr val="3D85C6"/>
                </a:solidFill>
              </a:rPr>
              <a:t>Bias</a:t>
            </a:r>
          </a:p>
        </p:txBody>
      </p:sp>
      <p:sp>
        <p:nvSpPr>
          <p:cNvPr id="3" name="object 3"/>
          <p:cNvSpPr txBox="1"/>
          <p:nvPr/>
        </p:nvSpPr>
        <p:spPr>
          <a:xfrm>
            <a:off x="512968" y="1610538"/>
            <a:ext cx="5135033" cy="1486241"/>
          </a:xfrm>
          <a:prstGeom prst="rect">
            <a:avLst/>
          </a:prstGeom>
        </p:spPr>
        <p:txBody>
          <a:bodyPr vert="horz" wrap="square" lIns="0" tIns="22860" rIns="0" bIns="0" rtlCol="0">
            <a:spAutoFit/>
          </a:bodyPr>
          <a:lstStyle/>
          <a:p>
            <a:pPr marL="16933" defTabSz="1219170" fontAlgn="auto">
              <a:spcBef>
                <a:spcPts val="180"/>
              </a:spcBef>
              <a:spcAft>
                <a:spcPts val="0"/>
              </a:spcAft>
            </a:pPr>
            <a:r>
              <a:rPr sz="2400" i="1" kern="0" spc="-113" dirty="0">
                <a:solidFill>
                  <a:srgbClr val="595959"/>
                </a:solidFill>
                <a:latin typeface="Calibri"/>
                <a:cs typeface="Calibri"/>
              </a:rPr>
              <a:t>Subgroup</a:t>
            </a:r>
            <a:r>
              <a:rPr sz="2400" i="1" kern="0" spc="-20" dirty="0">
                <a:solidFill>
                  <a:srgbClr val="595959"/>
                </a:solidFill>
                <a:latin typeface="Calibri"/>
                <a:cs typeface="Calibri"/>
              </a:rPr>
              <a:t> </a:t>
            </a:r>
            <a:r>
              <a:rPr sz="2400" i="1" kern="0" dirty="0">
                <a:solidFill>
                  <a:srgbClr val="595959"/>
                </a:solidFill>
                <a:latin typeface="Calibri"/>
                <a:cs typeface="Calibri"/>
              </a:rPr>
              <a:t>Shift</a:t>
            </a:r>
            <a:r>
              <a:rPr sz="2400" i="1" kern="0" spc="-20" dirty="0">
                <a:solidFill>
                  <a:srgbClr val="595959"/>
                </a:solidFill>
                <a:latin typeface="Calibri"/>
                <a:cs typeface="Calibri"/>
              </a:rPr>
              <a:t> </a:t>
            </a:r>
            <a:r>
              <a:rPr sz="2400" i="1" kern="0" spc="-13" dirty="0">
                <a:solidFill>
                  <a:srgbClr val="595959"/>
                </a:solidFill>
                <a:latin typeface="Calibri"/>
                <a:cs typeface="Calibri"/>
              </a:rPr>
              <a:t>(Right)</a:t>
            </a:r>
            <a:endParaRPr sz="2400" kern="0">
              <a:solidFill>
                <a:sysClr val="windowText" lastClr="000000"/>
              </a:solidFill>
              <a:latin typeface="Calibri"/>
              <a:cs typeface="Calibri"/>
            </a:endParaRPr>
          </a:p>
          <a:p>
            <a:pPr marL="16933" marR="6773" defTabSz="1219170" fontAlgn="auto">
              <a:lnSpc>
                <a:spcPct val="114599"/>
              </a:lnSpc>
              <a:spcBef>
                <a:spcPts val="2100"/>
              </a:spcBef>
              <a:spcAft>
                <a:spcPts val="0"/>
              </a:spcAft>
            </a:pPr>
            <a:r>
              <a:rPr sz="2400" kern="0" spc="-133" dirty="0">
                <a:solidFill>
                  <a:srgbClr val="595959"/>
                </a:solidFill>
                <a:latin typeface="Calibri"/>
                <a:cs typeface="Calibri"/>
              </a:rPr>
              <a:t>The</a:t>
            </a:r>
            <a:r>
              <a:rPr sz="2400" kern="0" spc="-7" dirty="0">
                <a:solidFill>
                  <a:srgbClr val="595959"/>
                </a:solidFill>
                <a:latin typeface="Calibri"/>
                <a:cs typeface="Calibri"/>
              </a:rPr>
              <a:t> </a:t>
            </a:r>
            <a:r>
              <a:rPr sz="2400" kern="0" spc="-152" dirty="0">
                <a:solidFill>
                  <a:srgbClr val="595959"/>
                </a:solidFill>
                <a:latin typeface="Calibri"/>
                <a:cs typeface="Calibri"/>
              </a:rPr>
              <a:t>model</a:t>
            </a:r>
            <a:r>
              <a:rPr sz="2400" kern="0" spc="7" dirty="0">
                <a:solidFill>
                  <a:srgbClr val="595959"/>
                </a:solidFill>
                <a:latin typeface="Calibri"/>
                <a:cs typeface="Calibri"/>
              </a:rPr>
              <a:t> </a:t>
            </a:r>
            <a:r>
              <a:rPr sz="2400" kern="0" spc="-33" dirty="0">
                <a:solidFill>
                  <a:srgbClr val="595959"/>
                </a:solidFill>
                <a:latin typeface="Calibri"/>
                <a:cs typeface="Calibri"/>
              </a:rPr>
              <a:t>systematically</a:t>
            </a:r>
            <a:r>
              <a:rPr sz="2400" kern="0" spc="-27" dirty="0">
                <a:solidFill>
                  <a:srgbClr val="595959"/>
                </a:solidFill>
                <a:latin typeface="Calibri"/>
                <a:cs typeface="Calibri"/>
              </a:rPr>
              <a:t> </a:t>
            </a:r>
            <a:r>
              <a:rPr sz="2400" kern="0" dirty="0">
                <a:solidFill>
                  <a:srgbClr val="595959"/>
                </a:solidFill>
                <a:latin typeface="Calibri"/>
                <a:cs typeface="Calibri"/>
              </a:rPr>
              <a:t>scores</a:t>
            </a:r>
            <a:r>
              <a:rPr sz="2400" kern="0" spc="-13" dirty="0">
                <a:solidFill>
                  <a:srgbClr val="595959"/>
                </a:solidFill>
                <a:latin typeface="Calibri"/>
                <a:cs typeface="Calibri"/>
              </a:rPr>
              <a:t> </a:t>
            </a:r>
            <a:r>
              <a:rPr sz="2400" kern="0" spc="-67" dirty="0">
                <a:solidFill>
                  <a:srgbClr val="595959"/>
                </a:solidFill>
                <a:latin typeface="Calibri"/>
                <a:cs typeface="Calibri"/>
              </a:rPr>
              <a:t>comments </a:t>
            </a:r>
            <a:r>
              <a:rPr sz="2400" kern="0" spc="-167" dirty="0">
                <a:solidFill>
                  <a:srgbClr val="595959"/>
                </a:solidFill>
                <a:latin typeface="Calibri"/>
                <a:cs typeface="Calibri"/>
              </a:rPr>
              <a:t>from</a:t>
            </a:r>
            <a:r>
              <a:rPr sz="2400" kern="0" spc="7" dirty="0">
                <a:solidFill>
                  <a:srgbClr val="595959"/>
                </a:solidFill>
                <a:latin typeface="Calibri"/>
                <a:cs typeface="Calibri"/>
              </a:rPr>
              <a:t> </a:t>
            </a:r>
            <a:r>
              <a:rPr sz="2400" kern="0" spc="-67" dirty="0">
                <a:solidFill>
                  <a:srgbClr val="595959"/>
                </a:solidFill>
                <a:latin typeface="Calibri"/>
                <a:cs typeface="Calibri"/>
              </a:rPr>
              <a:t>the</a:t>
            </a:r>
            <a:r>
              <a:rPr sz="2400" kern="0" spc="7" dirty="0">
                <a:solidFill>
                  <a:srgbClr val="595959"/>
                </a:solidFill>
                <a:latin typeface="Calibri"/>
                <a:cs typeface="Calibri"/>
              </a:rPr>
              <a:t> </a:t>
            </a:r>
            <a:r>
              <a:rPr sz="2400" kern="0" spc="-127" dirty="0">
                <a:solidFill>
                  <a:srgbClr val="595959"/>
                </a:solidFill>
                <a:latin typeface="Calibri"/>
                <a:cs typeface="Calibri"/>
              </a:rPr>
              <a:t>subgroup</a:t>
            </a:r>
            <a:r>
              <a:rPr sz="2400" kern="0" spc="7" dirty="0">
                <a:solidFill>
                  <a:srgbClr val="595959"/>
                </a:solidFill>
                <a:latin typeface="Calibri"/>
                <a:cs typeface="Calibri"/>
              </a:rPr>
              <a:t> </a:t>
            </a:r>
            <a:r>
              <a:rPr sz="2400" kern="0" spc="-13" dirty="0">
                <a:solidFill>
                  <a:srgbClr val="595959"/>
                </a:solidFill>
                <a:latin typeface="Calibri"/>
                <a:cs typeface="Calibri"/>
              </a:rPr>
              <a:t>higher.</a:t>
            </a:r>
            <a:endParaRPr sz="2400" kern="0">
              <a:solidFill>
                <a:sysClr val="windowText" lastClr="000000"/>
              </a:solidFill>
              <a:latin typeface="Calibri"/>
              <a:cs typeface="Calibri"/>
            </a:endParaRPr>
          </a:p>
        </p:txBody>
      </p:sp>
      <p:sp>
        <p:nvSpPr>
          <p:cNvPr id="4" name="object 4"/>
          <p:cNvSpPr txBox="1"/>
          <p:nvPr/>
        </p:nvSpPr>
        <p:spPr>
          <a:xfrm>
            <a:off x="512967" y="4093075"/>
            <a:ext cx="4827693" cy="1076363"/>
          </a:xfrm>
          <a:prstGeom prst="rect">
            <a:avLst/>
          </a:prstGeom>
        </p:spPr>
        <p:txBody>
          <a:bodyPr vert="horz" wrap="square" lIns="0" tIns="16933" rIns="0" bIns="0" rtlCol="0">
            <a:spAutoFit/>
          </a:bodyPr>
          <a:lstStyle/>
          <a:p>
            <a:pPr marL="16933" defTabSz="1219170" fontAlgn="auto">
              <a:spcBef>
                <a:spcPts val="133"/>
              </a:spcBef>
              <a:spcAft>
                <a:spcPts val="0"/>
              </a:spcAft>
            </a:pPr>
            <a:r>
              <a:rPr sz="2400" kern="0" spc="-120" dirty="0">
                <a:solidFill>
                  <a:srgbClr val="595959"/>
                </a:solidFill>
                <a:latin typeface="Calibri"/>
                <a:cs typeface="Calibri"/>
              </a:rPr>
              <a:t>Metric:</a:t>
            </a:r>
            <a:r>
              <a:rPr sz="2400" kern="0" spc="-20" dirty="0">
                <a:solidFill>
                  <a:srgbClr val="595959"/>
                </a:solidFill>
                <a:latin typeface="Calibri"/>
                <a:cs typeface="Calibri"/>
              </a:rPr>
              <a:t> </a:t>
            </a:r>
            <a:r>
              <a:rPr sz="2400" kern="0" spc="-13" dirty="0">
                <a:solidFill>
                  <a:srgbClr val="595959"/>
                </a:solidFill>
                <a:latin typeface="Calibri"/>
                <a:cs typeface="Calibri"/>
              </a:rPr>
              <a:t>BPSN</a:t>
            </a:r>
            <a:r>
              <a:rPr sz="2400" kern="0" spc="-87" dirty="0">
                <a:solidFill>
                  <a:srgbClr val="595959"/>
                </a:solidFill>
                <a:latin typeface="Calibri"/>
                <a:cs typeface="Calibri"/>
              </a:rPr>
              <a:t> </a:t>
            </a:r>
            <a:r>
              <a:rPr sz="2400" kern="0" spc="-33" dirty="0">
                <a:solidFill>
                  <a:srgbClr val="595959"/>
                </a:solidFill>
                <a:latin typeface="Calibri"/>
                <a:cs typeface="Calibri"/>
              </a:rPr>
              <a:t>AUC</a:t>
            </a:r>
            <a:endParaRPr sz="2400" kern="0">
              <a:solidFill>
                <a:sysClr val="windowText" lastClr="000000"/>
              </a:solidFill>
              <a:latin typeface="Calibri"/>
              <a:cs typeface="Calibri"/>
            </a:endParaRPr>
          </a:p>
          <a:p>
            <a:pPr marL="16933" defTabSz="1219170" fontAlgn="auto">
              <a:spcBef>
                <a:spcPts val="2519"/>
              </a:spcBef>
              <a:spcAft>
                <a:spcPts val="0"/>
              </a:spcAft>
            </a:pPr>
            <a:r>
              <a:rPr sz="2400" kern="0" spc="-93" dirty="0">
                <a:solidFill>
                  <a:srgbClr val="595959"/>
                </a:solidFill>
                <a:latin typeface="Calibri"/>
                <a:cs typeface="Calibri"/>
              </a:rPr>
              <a:t>(Background</a:t>
            </a:r>
            <a:r>
              <a:rPr sz="2400" kern="0" spc="-13" dirty="0">
                <a:solidFill>
                  <a:srgbClr val="595959"/>
                </a:solidFill>
                <a:latin typeface="Calibri"/>
                <a:cs typeface="Calibri"/>
              </a:rPr>
              <a:t> </a:t>
            </a:r>
            <a:r>
              <a:rPr sz="2400" kern="0" spc="-33" dirty="0">
                <a:solidFill>
                  <a:srgbClr val="595959"/>
                </a:solidFill>
                <a:latin typeface="Calibri"/>
                <a:cs typeface="Calibri"/>
              </a:rPr>
              <a:t>Positive</a:t>
            </a:r>
            <a:r>
              <a:rPr sz="2400" kern="0" spc="-7" dirty="0">
                <a:solidFill>
                  <a:srgbClr val="595959"/>
                </a:solidFill>
                <a:latin typeface="Calibri"/>
                <a:cs typeface="Calibri"/>
              </a:rPr>
              <a:t> </a:t>
            </a:r>
            <a:r>
              <a:rPr sz="2400" kern="0" spc="-127" dirty="0">
                <a:solidFill>
                  <a:srgbClr val="595959"/>
                </a:solidFill>
                <a:latin typeface="Calibri"/>
                <a:cs typeface="Calibri"/>
              </a:rPr>
              <a:t>Subgroup</a:t>
            </a:r>
            <a:r>
              <a:rPr sz="2400" kern="0" spc="-13" dirty="0">
                <a:solidFill>
                  <a:srgbClr val="595959"/>
                </a:solidFill>
                <a:latin typeface="Calibri"/>
                <a:cs typeface="Calibri"/>
              </a:rPr>
              <a:t> </a:t>
            </a:r>
            <a:r>
              <a:rPr sz="2400" kern="0" spc="-27" dirty="0">
                <a:solidFill>
                  <a:srgbClr val="595959"/>
                </a:solidFill>
                <a:latin typeface="Calibri"/>
                <a:cs typeface="Calibri"/>
              </a:rPr>
              <a:t>Negative)</a:t>
            </a:r>
            <a:endParaRPr sz="2400" kern="0">
              <a:solidFill>
                <a:sysClr val="windowText" lastClr="000000"/>
              </a:solidFill>
              <a:latin typeface="Calibri"/>
              <a:cs typeface="Calibri"/>
            </a:endParaRPr>
          </a:p>
        </p:txBody>
      </p:sp>
      <p:grpSp>
        <p:nvGrpSpPr>
          <p:cNvPr id="5" name="object 5"/>
          <p:cNvGrpSpPr/>
          <p:nvPr/>
        </p:nvGrpSpPr>
        <p:grpSpPr>
          <a:xfrm>
            <a:off x="9720949" y="2915800"/>
            <a:ext cx="233680" cy="233680"/>
            <a:chOff x="7290712" y="2186850"/>
            <a:chExt cx="175260" cy="175260"/>
          </a:xfrm>
        </p:grpSpPr>
        <p:sp>
          <p:nvSpPr>
            <p:cNvPr id="6" name="object 6"/>
            <p:cNvSpPr/>
            <p:nvPr/>
          </p:nvSpPr>
          <p:spPr>
            <a:xfrm>
              <a:off x="7295474" y="2191612"/>
              <a:ext cx="165735" cy="165735"/>
            </a:xfrm>
            <a:custGeom>
              <a:avLst/>
              <a:gdLst/>
              <a:ahLst/>
              <a:cxnLst/>
              <a:rect l="l" t="t" r="r" b="b"/>
              <a:pathLst>
                <a:path w="165734" h="165735">
                  <a:moveTo>
                    <a:pt x="165599" y="165599"/>
                  </a:moveTo>
                  <a:lnTo>
                    <a:pt x="0" y="165599"/>
                  </a:lnTo>
                  <a:lnTo>
                    <a:pt x="0" y="0"/>
                  </a:lnTo>
                  <a:lnTo>
                    <a:pt x="165599" y="0"/>
                  </a:lnTo>
                  <a:lnTo>
                    <a:pt x="165599" y="165599"/>
                  </a:lnTo>
                  <a:close/>
                </a:path>
              </a:pathLst>
            </a:custGeom>
            <a:solidFill>
              <a:srgbClr val="F4CCCC"/>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7" name="object 7"/>
            <p:cNvSpPr/>
            <p:nvPr/>
          </p:nvSpPr>
          <p:spPr>
            <a:xfrm>
              <a:off x="7295474" y="2191612"/>
              <a:ext cx="165735" cy="165735"/>
            </a:xfrm>
            <a:custGeom>
              <a:avLst/>
              <a:gdLst/>
              <a:ahLst/>
              <a:cxnLst/>
              <a:rect l="l" t="t" r="r" b="b"/>
              <a:pathLst>
                <a:path w="165734" h="165735">
                  <a:moveTo>
                    <a:pt x="0" y="0"/>
                  </a:moveTo>
                  <a:lnTo>
                    <a:pt x="165599" y="0"/>
                  </a:lnTo>
                  <a:lnTo>
                    <a:pt x="165599" y="165599"/>
                  </a:lnTo>
                  <a:lnTo>
                    <a:pt x="0" y="165599"/>
                  </a:lnTo>
                  <a:lnTo>
                    <a:pt x="0" y="0"/>
                  </a:lnTo>
                  <a:close/>
                </a:path>
              </a:pathLst>
            </a:custGeom>
            <a:ln w="9524">
              <a:solidFill>
                <a:srgbClr val="F4CCCC"/>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8" name="object 8"/>
          <p:cNvGrpSpPr/>
          <p:nvPr/>
        </p:nvGrpSpPr>
        <p:grpSpPr>
          <a:xfrm>
            <a:off x="9720949" y="3339733"/>
            <a:ext cx="233680" cy="233680"/>
            <a:chOff x="7290712" y="2504800"/>
            <a:chExt cx="175260" cy="175260"/>
          </a:xfrm>
        </p:grpSpPr>
        <p:sp>
          <p:nvSpPr>
            <p:cNvPr id="9" name="object 9"/>
            <p:cNvSpPr/>
            <p:nvPr/>
          </p:nvSpPr>
          <p:spPr>
            <a:xfrm>
              <a:off x="7295474" y="2509562"/>
              <a:ext cx="165735" cy="165735"/>
            </a:xfrm>
            <a:custGeom>
              <a:avLst/>
              <a:gdLst/>
              <a:ahLst/>
              <a:cxnLst/>
              <a:rect l="l" t="t" r="r" b="b"/>
              <a:pathLst>
                <a:path w="165734" h="165735">
                  <a:moveTo>
                    <a:pt x="165599" y="165599"/>
                  </a:moveTo>
                  <a:lnTo>
                    <a:pt x="0" y="165599"/>
                  </a:lnTo>
                  <a:lnTo>
                    <a:pt x="0" y="0"/>
                  </a:lnTo>
                  <a:lnTo>
                    <a:pt x="165599" y="0"/>
                  </a:lnTo>
                  <a:lnTo>
                    <a:pt x="165599" y="165599"/>
                  </a:lnTo>
                  <a:close/>
                </a:path>
              </a:pathLst>
            </a:custGeom>
            <a:solidFill>
              <a:srgbClr val="C9DAF7"/>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0" name="object 10"/>
            <p:cNvSpPr/>
            <p:nvPr/>
          </p:nvSpPr>
          <p:spPr>
            <a:xfrm>
              <a:off x="7295474" y="2509562"/>
              <a:ext cx="165735" cy="165735"/>
            </a:xfrm>
            <a:custGeom>
              <a:avLst/>
              <a:gdLst/>
              <a:ahLst/>
              <a:cxnLst/>
              <a:rect l="l" t="t" r="r" b="b"/>
              <a:pathLst>
                <a:path w="165734" h="165735">
                  <a:moveTo>
                    <a:pt x="0" y="0"/>
                  </a:moveTo>
                  <a:lnTo>
                    <a:pt x="165599" y="0"/>
                  </a:lnTo>
                  <a:lnTo>
                    <a:pt x="165599" y="165599"/>
                  </a:lnTo>
                  <a:lnTo>
                    <a:pt x="0" y="165599"/>
                  </a:lnTo>
                  <a:lnTo>
                    <a:pt x="0" y="0"/>
                  </a:lnTo>
                  <a:close/>
                </a:path>
              </a:pathLst>
            </a:custGeom>
            <a:ln w="9524">
              <a:solidFill>
                <a:srgbClr val="C9DAF7"/>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11" name="object 11"/>
          <p:cNvSpPr txBox="1"/>
          <p:nvPr/>
        </p:nvSpPr>
        <p:spPr>
          <a:xfrm>
            <a:off x="10011440" y="2885309"/>
            <a:ext cx="1656080" cy="689077"/>
          </a:xfrm>
          <a:prstGeom prst="rect">
            <a:avLst/>
          </a:prstGeom>
        </p:spPr>
        <p:txBody>
          <a:bodyPr vert="horz" wrap="square" lIns="0" tIns="16933" rIns="0" bIns="0" rtlCol="0">
            <a:spAutoFit/>
          </a:bodyPr>
          <a:lstStyle/>
          <a:p>
            <a:pPr marL="16933" defTabSz="1219170" fontAlgn="auto">
              <a:spcBef>
                <a:spcPts val="133"/>
              </a:spcBef>
              <a:spcAft>
                <a:spcPts val="0"/>
              </a:spcAft>
            </a:pPr>
            <a:r>
              <a:rPr sz="1600" kern="0" spc="-33" dirty="0">
                <a:solidFill>
                  <a:sysClr val="windowText" lastClr="000000"/>
                </a:solidFill>
                <a:latin typeface="Calibri"/>
                <a:cs typeface="Calibri"/>
              </a:rPr>
              <a:t>Toxic</a:t>
            </a:r>
            <a:r>
              <a:rPr sz="1600" kern="0" spc="-40" dirty="0">
                <a:solidFill>
                  <a:sysClr val="windowText" lastClr="000000"/>
                </a:solidFill>
                <a:latin typeface="Calibri"/>
                <a:cs typeface="Calibri"/>
              </a:rPr>
              <a:t> </a:t>
            </a:r>
            <a:r>
              <a:rPr sz="1600" kern="0" spc="-13" dirty="0">
                <a:solidFill>
                  <a:sysClr val="windowText" lastClr="000000"/>
                </a:solidFill>
                <a:latin typeface="Calibri"/>
                <a:cs typeface="Calibri"/>
              </a:rPr>
              <a:t>Comments</a:t>
            </a:r>
            <a:endParaRPr sz="1600" kern="0">
              <a:solidFill>
                <a:sysClr val="windowText" lastClr="000000"/>
              </a:solidFill>
              <a:latin typeface="Calibri"/>
              <a:cs typeface="Calibri"/>
            </a:endParaRPr>
          </a:p>
          <a:p>
            <a:pPr marL="16933" defTabSz="1219170" fontAlgn="auto">
              <a:spcBef>
                <a:spcPts val="1380"/>
              </a:spcBef>
              <a:spcAft>
                <a:spcPts val="0"/>
              </a:spcAft>
            </a:pPr>
            <a:r>
              <a:rPr sz="1600" kern="0" spc="-80" dirty="0">
                <a:solidFill>
                  <a:sysClr val="windowText" lastClr="000000"/>
                </a:solidFill>
                <a:latin typeface="Calibri"/>
                <a:cs typeface="Calibri"/>
              </a:rPr>
              <a:t>Non-</a:t>
            </a:r>
            <a:r>
              <a:rPr sz="1600" kern="0" spc="-47" dirty="0">
                <a:solidFill>
                  <a:sysClr val="windowText" lastClr="000000"/>
                </a:solidFill>
                <a:latin typeface="Calibri"/>
                <a:cs typeface="Calibri"/>
              </a:rPr>
              <a:t>toxic</a:t>
            </a:r>
            <a:r>
              <a:rPr sz="1600" kern="0" spc="-7" dirty="0">
                <a:solidFill>
                  <a:sysClr val="windowText" lastClr="000000"/>
                </a:solidFill>
                <a:latin typeface="Calibri"/>
                <a:cs typeface="Calibri"/>
              </a:rPr>
              <a:t> </a:t>
            </a:r>
            <a:r>
              <a:rPr sz="1600" kern="0" spc="-53" dirty="0">
                <a:solidFill>
                  <a:sysClr val="windowText" lastClr="000000"/>
                </a:solidFill>
                <a:latin typeface="Calibri"/>
                <a:cs typeface="Calibri"/>
              </a:rPr>
              <a:t>Comments</a:t>
            </a:r>
            <a:endParaRPr sz="1600" kern="0">
              <a:solidFill>
                <a:sysClr val="windowText" lastClr="000000"/>
              </a:solidFill>
              <a:latin typeface="Calibri"/>
              <a:cs typeface="Calibri"/>
            </a:endParaRPr>
          </a:p>
        </p:txBody>
      </p:sp>
      <p:grpSp>
        <p:nvGrpSpPr>
          <p:cNvPr id="12" name="object 12"/>
          <p:cNvGrpSpPr/>
          <p:nvPr/>
        </p:nvGrpSpPr>
        <p:grpSpPr>
          <a:xfrm>
            <a:off x="6437081" y="321684"/>
            <a:ext cx="2820247" cy="6262793"/>
            <a:chOff x="4827810" y="241262"/>
            <a:chExt cx="2115185" cy="4697095"/>
          </a:xfrm>
        </p:grpSpPr>
        <p:pic>
          <p:nvPicPr>
            <p:cNvPr id="13" name="object 13"/>
            <p:cNvPicPr/>
            <p:nvPr/>
          </p:nvPicPr>
          <p:blipFill>
            <a:blip r:embed="rId2" cstate="print"/>
            <a:stretch>
              <a:fillRect/>
            </a:stretch>
          </p:blipFill>
          <p:spPr>
            <a:xfrm>
              <a:off x="4827810" y="268090"/>
              <a:ext cx="2114768" cy="4670106"/>
            </a:xfrm>
            <a:prstGeom prst="rect">
              <a:avLst/>
            </a:prstGeom>
          </p:spPr>
        </p:pic>
        <p:sp>
          <p:nvSpPr>
            <p:cNvPr id="14" name="object 14"/>
            <p:cNvSpPr/>
            <p:nvPr/>
          </p:nvSpPr>
          <p:spPr>
            <a:xfrm>
              <a:off x="5273767" y="241262"/>
              <a:ext cx="1336040" cy="228600"/>
            </a:xfrm>
            <a:custGeom>
              <a:avLst/>
              <a:gdLst/>
              <a:ahLst/>
              <a:cxnLst/>
              <a:rect l="l" t="t" r="r" b="b"/>
              <a:pathLst>
                <a:path w="1336040" h="228600">
                  <a:moveTo>
                    <a:pt x="1335599" y="227999"/>
                  </a:moveTo>
                  <a:lnTo>
                    <a:pt x="0" y="227999"/>
                  </a:lnTo>
                  <a:lnTo>
                    <a:pt x="0" y="0"/>
                  </a:lnTo>
                  <a:lnTo>
                    <a:pt x="1335599" y="0"/>
                  </a:lnTo>
                  <a:lnTo>
                    <a:pt x="1335599" y="227999"/>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15" name="object 15"/>
          <p:cNvSpPr txBox="1"/>
          <p:nvPr/>
        </p:nvSpPr>
        <p:spPr>
          <a:xfrm>
            <a:off x="7462857" y="412277"/>
            <a:ext cx="918633" cy="222219"/>
          </a:xfrm>
          <a:prstGeom prst="rect">
            <a:avLst/>
          </a:prstGeom>
        </p:spPr>
        <p:txBody>
          <a:bodyPr vert="horz" wrap="square" lIns="0" tIns="16933" rIns="0" bIns="0" rtlCol="0">
            <a:spAutoFit/>
          </a:bodyPr>
          <a:lstStyle/>
          <a:p>
            <a:pPr marL="16933" defTabSz="1219170" fontAlgn="auto">
              <a:spcBef>
                <a:spcPts val="133"/>
              </a:spcBef>
              <a:spcAft>
                <a:spcPts val="0"/>
              </a:spcAft>
            </a:pPr>
            <a:r>
              <a:rPr sz="1333" kern="0" spc="-13" dirty="0">
                <a:solidFill>
                  <a:sysClr val="windowText" lastClr="000000"/>
                </a:solidFill>
                <a:latin typeface="Arial"/>
                <a:cs typeface="Arial"/>
              </a:rPr>
              <a:t>background</a:t>
            </a:r>
            <a:endParaRPr sz="1333" kern="0">
              <a:solidFill>
                <a:sysClr val="windowText" lastClr="000000"/>
              </a:solidFill>
              <a:latin typeface="Arial"/>
              <a:cs typeface="Arial"/>
            </a:endParaRPr>
          </a:p>
        </p:txBody>
      </p:sp>
      <p:sp>
        <p:nvSpPr>
          <p:cNvPr id="16" name="object 16"/>
          <p:cNvSpPr txBox="1"/>
          <p:nvPr/>
        </p:nvSpPr>
        <p:spPr>
          <a:xfrm>
            <a:off x="7000203" y="3228268"/>
            <a:ext cx="1781387" cy="300937"/>
          </a:xfrm>
          <a:prstGeom prst="rect">
            <a:avLst/>
          </a:prstGeom>
          <a:solidFill>
            <a:srgbClr val="FFFFFF"/>
          </a:solidFill>
        </p:spPr>
        <p:txBody>
          <a:bodyPr vert="horz" wrap="square" lIns="0" tIns="107527" rIns="0" bIns="0" rtlCol="0">
            <a:spAutoFit/>
          </a:bodyPr>
          <a:lstStyle/>
          <a:p>
            <a:pPr marL="536773" defTabSz="1219170" fontAlgn="auto">
              <a:lnSpc>
                <a:spcPts val="1547"/>
              </a:lnSpc>
              <a:spcBef>
                <a:spcPts val="847"/>
              </a:spcBef>
              <a:spcAft>
                <a:spcPts val="0"/>
              </a:spcAft>
            </a:pPr>
            <a:r>
              <a:rPr sz="1333" kern="0" spc="-13" dirty="0">
                <a:solidFill>
                  <a:sysClr val="windowText" lastClr="000000"/>
                </a:solidFill>
                <a:latin typeface="Arial"/>
                <a:cs typeface="Arial"/>
              </a:rPr>
              <a:t>subgroup</a:t>
            </a:r>
            <a:endParaRPr sz="1333" kern="0">
              <a:solidFill>
                <a:sysClr val="windowText" lastClr="000000"/>
              </a:solidFill>
              <a:latin typeface="Arial"/>
              <a:cs typeface="Arial"/>
            </a:endParaRPr>
          </a:p>
        </p:txBody>
      </p:sp>
      <p:sp>
        <p:nvSpPr>
          <p:cNvPr id="17" name="TextBox 16">
            <a:extLst>
              <a:ext uri="{FF2B5EF4-FFF2-40B4-BE49-F238E27FC236}">
                <a16:creationId xmlns:a16="http://schemas.microsoft.com/office/drawing/2014/main" id="{D3E7146C-D1CC-F5E6-9FB5-B1A2DABE3B4E}"/>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2967" y="671767"/>
            <a:ext cx="2425700" cy="591551"/>
          </a:xfrm>
          <a:prstGeom prst="rect">
            <a:avLst/>
          </a:prstGeom>
        </p:spPr>
        <p:txBody>
          <a:bodyPr vert="horz" wrap="square" lIns="0" tIns="16933" rIns="0" bIns="0" rtlCol="0">
            <a:spAutoFit/>
          </a:bodyPr>
          <a:lstStyle/>
          <a:p>
            <a:pPr marL="16933">
              <a:spcBef>
                <a:spcPts val="133"/>
              </a:spcBef>
            </a:pPr>
            <a:r>
              <a:rPr spc="-107" dirty="0">
                <a:solidFill>
                  <a:srgbClr val="3D85C6"/>
                </a:solidFill>
              </a:rPr>
              <a:t>Types</a:t>
            </a:r>
            <a:r>
              <a:rPr spc="-93" dirty="0">
                <a:solidFill>
                  <a:srgbClr val="3D85C6"/>
                </a:solidFill>
              </a:rPr>
              <a:t> </a:t>
            </a:r>
            <a:r>
              <a:rPr spc="-133" dirty="0">
                <a:solidFill>
                  <a:srgbClr val="3D85C6"/>
                </a:solidFill>
              </a:rPr>
              <a:t>of</a:t>
            </a:r>
            <a:r>
              <a:rPr spc="-73" dirty="0">
                <a:solidFill>
                  <a:srgbClr val="3D85C6"/>
                </a:solidFill>
              </a:rPr>
              <a:t> </a:t>
            </a:r>
            <a:r>
              <a:rPr spc="-27" dirty="0">
                <a:solidFill>
                  <a:srgbClr val="3D85C6"/>
                </a:solidFill>
              </a:rPr>
              <a:t>Bias</a:t>
            </a:r>
          </a:p>
        </p:txBody>
      </p:sp>
      <p:sp>
        <p:nvSpPr>
          <p:cNvPr id="3" name="object 3"/>
          <p:cNvSpPr txBox="1"/>
          <p:nvPr/>
        </p:nvSpPr>
        <p:spPr>
          <a:xfrm>
            <a:off x="512968" y="1610538"/>
            <a:ext cx="4286673" cy="1486241"/>
          </a:xfrm>
          <a:prstGeom prst="rect">
            <a:avLst/>
          </a:prstGeom>
        </p:spPr>
        <p:txBody>
          <a:bodyPr vert="horz" wrap="square" lIns="0" tIns="22860" rIns="0" bIns="0" rtlCol="0">
            <a:spAutoFit/>
          </a:bodyPr>
          <a:lstStyle/>
          <a:p>
            <a:pPr marL="16933" defTabSz="1219170" fontAlgn="auto">
              <a:spcBef>
                <a:spcPts val="180"/>
              </a:spcBef>
              <a:spcAft>
                <a:spcPts val="0"/>
              </a:spcAft>
            </a:pPr>
            <a:r>
              <a:rPr sz="2400" i="1" kern="0" spc="-113" dirty="0">
                <a:solidFill>
                  <a:srgbClr val="595959"/>
                </a:solidFill>
                <a:latin typeface="Calibri"/>
                <a:cs typeface="Calibri"/>
              </a:rPr>
              <a:t>Subgroup</a:t>
            </a:r>
            <a:r>
              <a:rPr sz="2400" i="1" kern="0" spc="-20" dirty="0">
                <a:solidFill>
                  <a:srgbClr val="595959"/>
                </a:solidFill>
                <a:latin typeface="Calibri"/>
                <a:cs typeface="Calibri"/>
              </a:rPr>
              <a:t> </a:t>
            </a:r>
            <a:r>
              <a:rPr sz="2400" i="1" kern="0" dirty="0">
                <a:solidFill>
                  <a:srgbClr val="595959"/>
                </a:solidFill>
                <a:latin typeface="Calibri"/>
                <a:cs typeface="Calibri"/>
              </a:rPr>
              <a:t>Shift</a:t>
            </a:r>
            <a:r>
              <a:rPr sz="2400" i="1" kern="0" spc="-20" dirty="0">
                <a:solidFill>
                  <a:srgbClr val="595959"/>
                </a:solidFill>
                <a:latin typeface="Calibri"/>
                <a:cs typeface="Calibri"/>
              </a:rPr>
              <a:t> </a:t>
            </a:r>
            <a:r>
              <a:rPr sz="2400" i="1" kern="0" spc="-13" dirty="0">
                <a:solidFill>
                  <a:srgbClr val="595959"/>
                </a:solidFill>
                <a:latin typeface="Calibri"/>
                <a:cs typeface="Calibri"/>
              </a:rPr>
              <a:t>(Right)</a:t>
            </a:r>
            <a:endParaRPr sz="2400" kern="0">
              <a:solidFill>
                <a:sysClr val="windowText" lastClr="000000"/>
              </a:solidFill>
              <a:latin typeface="Calibri"/>
              <a:cs typeface="Calibri"/>
            </a:endParaRPr>
          </a:p>
          <a:p>
            <a:pPr marL="16933" marR="6773" defTabSz="1219170" fontAlgn="auto">
              <a:lnSpc>
                <a:spcPct val="114599"/>
              </a:lnSpc>
              <a:spcBef>
                <a:spcPts val="2100"/>
              </a:spcBef>
              <a:spcAft>
                <a:spcPts val="0"/>
              </a:spcAft>
            </a:pPr>
            <a:r>
              <a:rPr sz="2400" kern="0" spc="-133" dirty="0">
                <a:solidFill>
                  <a:srgbClr val="595959"/>
                </a:solidFill>
                <a:latin typeface="Calibri"/>
                <a:cs typeface="Calibri"/>
              </a:rPr>
              <a:t>The</a:t>
            </a:r>
            <a:r>
              <a:rPr sz="2400" kern="0" spc="20" dirty="0">
                <a:solidFill>
                  <a:srgbClr val="595959"/>
                </a:solidFill>
                <a:latin typeface="Calibri"/>
                <a:cs typeface="Calibri"/>
              </a:rPr>
              <a:t> </a:t>
            </a:r>
            <a:r>
              <a:rPr sz="2400" kern="0" spc="-152" dirty="0">
                <a:solidFill>
                  <a:srgbClr val="595959"/>
                </a:solidFill>
                <a:latin typeface="Calibri"/>
                <a:cs typeface="Calibri"/>
              </a:rPr>
              <a:t>model</a:t>
            </a:r>
            <a:r>
              <a:rPr sz="2400" kern="0" spc="20" dirty="0">
                <a:solidFill>
                  <a:srgbClr val="595959"/>
                </a:solidFill>
                <a:latin typeface="Calibri"/>
                <a:cs typeface="Calibri"/>
              </a:rPr>
              <a:t> </a:t>
            </a:r>
            <a:r>
              <a:rPr sz="2400" kern="0" spc="-33" dirty="0">
                <a:solidFill>
                  <a:srgbClr val="595959"/>
                </a:solidFill>
                <a:latin typeface="Calibri"/>
                <a:cs typeface="Calibri"/>
              </a:rPr>
              <a:t>systematically</a:t>
            </a:r>
            <a:r>
              <a:rPr sz="2400" kern="0" spc="20" dirty="0">
                <a:solidFill>
                  <a:srgbClr val="595959"/>
                </a:solidFill>
                <a:latin typeface="Calibri"/>
                <a:cs typeface="Calibri"/>
              </a:rPr>
              <a:t> </a:t>
            </a:r>
            <a:r>
              <a:rPr sz="2400" kern="0" spc="-13" dirty="0">
                <a:solidFill>
                  <a:srgbClr val="595959"/>
                </a:solidFill>
                <a:latin typeface="Calibri"/>
                <a:cs typeface="Calibri"/>
              </a:rPr>
              <a:t>scores </a:t>
            </a:r>
            <a:r>
              <a:rPr sz="2400" kern="0" spc="-87" dirty="0">
                <a:solidFill>
                  <a:srgbClr val="595959"/>
                </a:solidFill>
                <a:latin typeface="Calibri"/>
                <a:cs typeface="Calibri"/>
              </a:rPr>
              <a:t>comments</a:t>
            </a:r>
            <a:r>
              <a:rPr sz="2400" kern="0" spc="-20" dirty="0">
                <a:solidFill>
                  <a:srgbClr val="595959"/>
                </a:solidFill>
                <a:latin typeface="Calibri"/>
                <a:cs typeface="Calibri"/>
              </a:rPr>
              <a:t> </a:t>
            </a:r>
            <a:r>
              <a:rPr sz="2400" kern="0" spc="-167" dirty="0">
                <a:solidFill>
                  <a:srgbClr val="595959"/>
                </a:solidFill>
                <a:latin typeface="Calibri"/>
                <a:cs typeface="Calibri"/>
              </a:rPr>
              <a:t>from</a:t>
            </a:r>
            <a:r>
              <a:rPr sz="2400" kern="0" spc="7" dirty="0">
                <a:solidFill>
                  <a:srgbClr val="595959"/>
                </a:solidFill>
                <a:latin typeface="Calibri"/>
                <a:cs typeface="Calibri"/>
              </a:rPr>
              <a:t> </a:t>
            </a:r>
            <a:r>
              <a:rPr sz="2400" kern="0" spc="-67" dirty="0">
                <a:solidFill>
                  <a:srgbClr val="595959"/>
                </a:solidFill>
                <a:latin typeface="Calibri"/>
                <a:cs typeface="Calibri"/>
              </a:rPr>
              <a:t>the</a:t>
            </a:r>
            <a:r>
              <a:rPr sz="2400" kern="0" dirty="0">
                <a:solidFill>
                  <a:srgbClr val="595959"/>
                </a:solidFill>
                <a:latin typeface="Calibri"/>
                <a:cs typeface="Calibri"/>
              </a:rPr>
              <a:t> </a:t>
            </a:r>
            <a:r>
              <a:rPr sz="2400" kern="0" spc="-127" dirty="0">
                <a:solidFill>
                  <a:srgbClr val="595959"/>
                </a:solidFill>
                <a:latin typeface="Calibri"/>
                <a:cs typeface="Calibri"/>
              </a:rPr>
              <a:t>subgroup</a:t>
            </a:r>
            <a:r>
              <a:rPr sz="2400" kern="0" dirty="0">
                <a:solidFill>
                  <a:srgbClr val="595959"/>
                </a:solidFill>
                <a:latin typeface="Calibri"/>
                <a:cs typeface="Calibri"/>
              </a:rPr>
              <a:t> </a:t>
            </a:r>
            <a:r>
              <a:rPr sz="2400" kern="0" spc="-87" dirty="0">
                <a:solidFill>
                  <a:srgbClr val="595959"/>
                </a:solidFill>
                <a:latin typeface="Calibri"/>
                <a:cs typeface="Calibri"/>
              </a:rPr>
              <a:t>higher.</a:t>
            </a:r>
            <a:endParaRPr sz="2400" kern="0">
              <a:solidFill>
                <a:sysClr val="windowText" lastClr="000000"/>
              </a:solidFill>
              <a:latin typeface="Calibri"/>
              <a:cs typeface="Calibri"/>
            </a:endParaRPr>
          </a:p>
        </p:txBody>
      </p:sp>
      <p:sp>
        <p:nvSpPr>
          <p:cNvPr id="4" name="object 4"/>
          <p:cNvSpPr txBox="1"/>
          <p:nvPr/>
        </p:nvSpPr>
        <p:spPr>
          <a:xfrm>
            <a:off x="512967" y="4093075"/>
            <a:ext cx="4827693" cy="1076363"/>
          </a:xfrm>
          <a:prstGeom prst="rect">
            <a:avLst/>
          </a:prstGeom>
        </p:spPr>
        <p:txBody>
          <a:bodyPr vert="horz" wrap="square" lIns="0" tIns="16933" rIns="0" bIns="0" rtlCol="0">
            <a:spAutoFit/>
          </a:bodyPr>
          <a:lstStyle/>
          <a:p>
            <a:pPr marL="16933" defTabSz="1219170" fontAlgn="auto">
              <a:spcBef>
                <a:spcPts val="133"/>
              </a:spcBef>
              <a:spcAft>
                <a:spcPts val="0"/>
              </a:spcAft>
            </a:pPr>
            <a:r>
              <a:rPr sz="2400" kern="0" spc="-120" dirty="0">
                <a:solidFill>
                  <a:srgbClr val="595959"/>
                </a:solidFill>
                <a:latin typeface="Calibri"/>
                <a:cs typeface="Calibri"/>
              </a:rPr>
              <a:t>Metric:</a:t>
            </a:r>
            <a:r>
              <a:rPr sz="2400" kern="0" spc="-20" dirty="0">
                <a:solidFill>
                  <a:srgbClr val="595959"/>
                </a:solidFill>
                <a:latin typeface="Calibri"/>
                <a:cs typeface="Calibri"/>
              </a:rPr>
              <a:t> </a:t>
            </a:r>
            <a:r>
              <a:rPr sz="2400" kern="0" spc="-13" dirty="0">
                <a:solidFill>
                  <a:srgbClr val="595959"/>
                </a:solidFill>
                <a:latin typeface="Calibri"/>
                <a:cs typeface="Calibri"/>
              </a:rPr>
              <a:t>BPSN</a:t>
            </a:r>
            <a:r>
              <a:rPr sz="2400" kern="0" spc="-87" dirty="0">
                <a:solidFill>
                  <a:srgbClr val="595959"/>
                </a:solidFill>
                <a:latin typeface="Calibri"/>
                <a:cs typeface="Calibri"/>
              </a:rPr>
              <a:t> </a:t>
            </a:r>
            <a:r>
              <a:rPr sz="2400" kern="0" spc="-33" dirty="0">
                <a:solidFill>
                  <a:srgbClr val="595959"/>
                </a:solidFill>
                <a:latin typeface="Calibri"/>
                <a:cs typeface="Calibri"/>
              </a:rPr>
              <a:t>AUC</a:t>
            </a:r>
            <a:endParaRPr sz="2400" kern="0">
              <a:solidFill>
                <a:sysClr val="windowText" lastClr="000000"/>
              </a:solidFill>
              <a:latin typeface="Calibri"/>
              <a:cs typeface="Calibri"/>
            </a:endParaRPr>
          </a:p>
          <a:p>
            <a:pPr marL="16933" defTabSz="1219170" fontAlgn="auto">
              <a:spcBef>
                <a:spcPts val="2519"/>
              </a:spcBef>
              <a:spcAft>
                <a:spcPts val="0"/>
              </a:spcAft>
            </a:pPr>
            <a:r>
              <a:rPr sz="2400" kern="0" spc="-93" dirty="0">
                <a:solidFill>
                  <a:srgbClr val="595959"/>
                </a:solidFill>
                <a:latin typeface="Calibri"/>
                <a:cs typeface="Calibri"/>
              </a:rPr>
              <a:t>(Background</a:t>
            </a:r>
            <a:r>
              <a:rPr sz="2400" kern="0" spc="-13" dirty="0">
                <a:solidFill>
                  <a:srgbClr val="595959"/>
                </a:solidFill>
                <a:latin typeface="Calibri"/>
                <a:cs typeface="Calibri"/>
              </a:rPr>
              <a:t> </a:t>
            </a:r>
            <a:r>
              <a:rPr sz="2400" kern="0" spc="-33" dirty="0">
                <a:solidFill>
                  <a:srgbClr val="595959"/>
                </a:solidFill>
                <a:latin typeface="Calibri"/>
                <a:cs typeface="Calibri"/>
              </a:rPr>
              <a:t>Positive</a:t>
            </a:r>
            <a:r>
              <a:rPr sz="2400" kern="0" spc="-7" dirty="0">
                <a:solidFill>
                  <a:srgbClr val="595959"/>
                </a:solidFill>
                <a:latin typeface="Calibri"/>
                <a:cs typeface="Calibri"/>
              </a:rPr>
              <a:t> </a:t>
            </a:r>
            <a:r>
              <a:rPr sz="2400" kern="0" spc="-127" dirty="0">
                <a:solidFill>
                  <a:srgbClr val="595959"/>
                </a:solidFill>
                <a:latin typeface="Calibri"/>
                <a:cs typeface="Calibri"/>
              </a:rPr>
              <a:t>Subgroup</a:t>
            </a:r>
            <a:r>
              <a:rPr sz="2400" kern="0" spc="-13" dirty="0">
                <a:solidFill>
                  <a:srgbClr val="595959"/>
                </a:solidFill>
                <a:latin typeface="Calibri"/>
                <a:cs typeface="Calibri"/>
              </a:rPr>
              <a:t> </a:t>
            </a:r>
            <a:r>
              <a:rPr sz="2400" kern="0" spc="-27" dirty="0">
                <a:solidFill>
                  <a:srgbClr val="595959"/>
                </a:solidFill>
                <a:latin typeface="Calibri"/>
                <a:cs typeface="Calibri"/>
              </a:rPr>
              <a:t>Negative)</a:t>
            </a:r>
            <a:endParaRPr sz="2400" kern="0">
              <a:solidFill>
                <a:sysClr val="windowText" lastClr="000000"/>
              </a:solidFill>
              <a:latin typeface="Calibri"/>
              <a:cs typeface="Calibri"/>
            </a:endParaRPr>
          </a:p>
        </p:txBody>
      </p:sp>
      <p:grpSp>
        <p:nvGrpSpPr>
          <p:cNvPr id="5" name="object 5"/>
          <p:cNvGrpSpPr/>
          <p:nvPr/>
        </p:nvGrpSpPr>
        <p:grpSpPr>
          <a:xfrm>
            <a:off x="9720949" y="2915800"/>
            <a:ext cx="233680" cy="233680"/>
            <a:chOff x="7290712" y="2186850"/>
            <a:chExt cx="175260" cy="175260"/>
          </a:xfrm>
        </p:grpSpPr>
        <p:sp>
          <p:nvSpPr>
            <p:cNvPr id="6" name="object 6"/>
            <p:cNvSpPr/>
            <p:nvPr/>
          </p:nvSpPr>
          <p:spPr>
            <a:xfrm>
              <a:off x="7295474" y="2191612"/>
              <a:ext cx="165735" cy="165735"/>
            </a:xfrm>
            <a:custGeom>
              <a:avLst/>
              <a:gdLst/>
              <a:ahLst/>
              <a:cxnLst/>
              <a:rect l="l" t="t" r="r" b="b"/>
              <a:pathLst>
                <a:path w="165734" h="165735">
                  <a:moveTo>
                    <a:pt x="165599" y="165599"/>
                  </a:moveTo>
                  <a:lnTo>
                    <a:pt x="0" y="165599"/>
                  </a:lnTo>
                  <a:lnTo>
                    <a:pt x="0" y="0"/>
                  </a:lnTo>
                  <a:lnTo>
                    <a:pt x="165599" y="0"/>
                  </a:lnTo>
                  <a:lnTo>
                    <a:pt x="165599" y="165599"/>
                  </a:lnTo>
                  <a:close/>
                </a:path>
              </a:pathLst>
            </a:custGeom>
            <a:solidFill>
              <a:srgbClr val="F4CCCC"/>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7" name="object 7"/>
            <p:cNvSpPr/>
            <p:nvPr/>
          </p:nvSpPr>
          <p:spPr>
            <a:xfrm>
              <a:off x="7295474" y="2191612"/>
              <a:ext cx="165735" cy="165735"/>
            </a:xfrm>
            <a:custGeom>
              <a:avLst/>
              <a:gdLst/>
              <a:ahLst/>
              <a:cxnLst/>
              <a:rect l="l" t="t" r="r" b="b"/>
              <a:pathLst>
                <a:path w="165734" h="165735">
                  <a:moveTo>
                    <a:pt x="0" y="0"/>
                  </a:moveTo>
                  <a:lnTo>
                    <a:pt x="165599" y="0"/>
                  </a:lnTo>
                  <a:lnTo>
                    <a:pt x="165599" y="165599"/>
                  </a:lnTo>
                  <a:lnTo>
                    <a:pt x="0" y="165599"/>
                  </a:lnTo>
                  <a:lnTo>
                    <a:pt x="0" y="0"/>
                  </a:lnTo>
                  <a:close/>
                </a:path>
              </a:pathLst>
            </a:custGeom>
            <a:ln w="9524">
              <a:solidFill>
                <a:srgbClr val="F4CCCC"/>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8" name="object 8"/>
          <p:cNvGrpSpPr/>
          <p:nvPr/>
        </p:nvGrpSpPr>
        <p:grpSpPr>
          <a:xfrm>
            <a:off x="9720949" y="3339733"/>
            <a:ext cx="233680" cy="233680"/>
            <a:chOff x="7290712" y="2504800"/>
            <a:chExt cx="175260" cy="175260"/>
          </a:xfrm>
        </p:grpSpPr>
        <p:sp>
          <p:nvSpPr>
            <p:cNvPr id="9" name="object 9"/>
            <p:cNvSpPr/>
            <p:nvPr/>
          </p:nvSpPr>
          <p:spPr>
            <a:xfrm>
              <a:off x="7295474" y="2509562"/>
              <a:ext cx="165735" cy="165735"/>
            </a:xfrm>
            <a:custGeom>
              <a:avLst/>
              <a:gdLst/>
              <a:ahLst/>
              <a:cxnLst/>
              <a:rect l="l" t="t" r="r" b="b"/>
              <a:pathLst>
                <a:path w="165734" h="165735">
                  <a:moveTo>
                    <a:pt x="165599" y="165599"/>
                  </a:moveTo>
                  <a:lnTo>
                    <a:pt x="0" y="165599"/>
                  </a:lnTo>
                  <a:lnTo>
                    <a:pt x="0" y="0"/>
                  </a:lnTo>
                  <a:lnTo>
                    <a:pt x="165599" y="0"/>
                  </a:lnTo>
                  <a:lnTo>
                    <a:pt x="165599" y="165599"/>
                  </a:lnTo>
                  <a:close/>
                </a:path>
              </a:pathLst>
            </a:custGeom>
            <a:solidFill>
              <a:srgbClr val="C9DAF7"/>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0" name="object 10"/>
            <p:cNvSpPr/>
            <p:nvPr/>
          </p:nvSpPr>
          <p:spPr>
            <a:xfrm>
              <a:off x="7295474" y="2509562"/>
              <a:ext cx="165735" cy="165735"/>
            </a:xfrm>
            <a:custGeom>
              <a:avLst/>
              <a:gdLst/>
              <a:ahLst/>
              <a:cxnLst/>
              <a:rect l="l" t="t" r="r" b="b"/>
              <a:pathLst>
                <a:path w="165734" h="165735">
                  <a:moveTo>
                    <a:pt x="0" y="0"/>
                  </a:moveTo>
                  <a:lnTo>
                    <a:pt x="165599" y="0"/>
                  </a:lnTo>
                  <a:lnTo>
                    <a:pt x="165599" y="165599"/>
                  </a:lnTo>
                  <a:lnTo>
                    <a:pt x="0" y="165599"/>
                  </a:lnTo>
                  <a:lnTo>
                    <a:pt x="0" y="0"/>
                  </a:lnTo>
                  <a:close/>
                </a:path>
              </a:pathLst>
            </a:custGeom>
            <a:ln w="9524">
              <a:solidFill>
                <a:srgbClr val="C9DAF7"/>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11" name="object 11"/>
          <p:cNvSpPr txBox="1"/>
          <p:nvPr/>
        </p:nvSpPr>
        <p:spPr>
          <a:xfrm>
            <a:off x="10011440" y="2885309"/>
            <a:ext cx="1656080" cy="689077"/>
          </a:xfrm>
          <a:prstGeom prst="rect">
            <a:avLst/>
          </a:prstGeom>
        </p:spPr>
        <p:txBody>
          <a:bodyPr vert="horz" wrap="square" lIns="0" tIns="16933" rIns="0" bIns="0" rtlCol="0">
            <a:spAutoFit/>
          </a:bodyPr>
          <a:lstStyle/>
          <a:p>
            <a:pPr marL="16933" defTabSz="1219170" fontAlgn="auto">
              <a:spcBef>
                <a:spcPts val="133"/>
              </a:spcBef>
              <a:spcAft>
                <a:spcPts val="0"/>
              </a:spcAft>
            </a:pPr>
            <a:r>
              <a:rPr sz="1600" kern="0" spc="-33" dirty="0">
                <a:solidFill>
                  <a:sysClr val="windowText" lastClr="000000"/>
                </a:solidFill>
                <a:latin typeface="Calibri"/>
                <a:cs typeface="Calibri"/>
              </a:rPr>
              <a:t>Toxic</a:t>
            </a:r>
            <a:r>
              <a:rPr sz="1600" kern="0" spc="-40" dirty="0">
                <a:solidFill>
                  <a:sysClr val="windowText" lastClr="000000"/>
                </a:solidFill>
                <a:latin typeface="Calibri"/>
                <a:cs typeface="Calibri"/>
              </a:rPr>
              <a:t> </a:t>
            </a:r>
            <a:r>
              <a:rPr sz="1600" kern="0" spc="-13" dirty="0">
                <a:solidFill>
                  <a:sysClr val="windowText" lastClr="000000"/>
                </a:solidFill>
                <a:latin typeface="Calibri"/>
                <a:cs typeface="Calibri"/>
              </a:rPr>
              <a:t>Comments</a:t>
            </a:r>
            <a:endParaRPr sz="1600" kern="0">
              <a:solidFill>
                <a:sysClr val="windowText" lastClr="000000"/>
              </a:solidFill>
              <a:latin typeface="Calibri"/>
              <a:cs typeface="Calibri"/>
            </a:endParaRPr>
          </a:p>
          <a:p>
            <a:pPr marL="16933" defTabSz="1219170" fontAlgn="auto">
              <a:spcBef>
                <a:spcPts val="1380"/>
              </a:spcBef>
              <a:spcAft>
                <a:spcPts val="0"/>
              </a:spcAft>
            </a:pPr>
            <a:r>
              <a:rPr sz="1600" kern="0" spc="-80" dirty="0">
                <a:solidFill>
                  <a:sysClr val="windowText" lastClr="000000"/>
                </a:solidFill>
                <a:latin typeface="Calibri"/>
                <a:cs typeface="Calibri"/>
              </a:rPr>
              <a:t>Non-</a:t>
            </a:r>
            <a:r>
              <a:rPr sz="1600" kern="0" spc="-47" dirty="0">
                <a:solidFill>
                  <a:sysClr val="windowText" lastClr="000000"/>
                </a:solidFill>
                <a:latin typeface="Calibri"/>
                <a:cs typeface="Calibri"/>
              </a:rPr>
              <a:t>toxic</a:t>
            </a:r>
            <a:r>
              <a:rPr sz="1600" kern="0" spc="-7" dirty="0">
                <a:solidFill>
                  <a:sysClr val="windowText" lastClr="000000"/>
                </a:solidFill>
                <a:latin typeface="Calibri"/>
                <a:cs typeface="Calibri"/>
              </a:rPr>
              <a:t> </a:t>
            </a:r>
            <a:r>
              <a:rPr sz="1600" kern="0" spc="-53" dirty="0">
                <a:solidFill>
                  <a:sysClr val="windowText" lastClr="000000"/>
                </a:solidFill>
                <a:latin typeface="Calibri"/>
                <a:cs typeface="Calibri"/>
              </a:rPr>
              <a:t>Comments</a:t>
            </a:r>
            <a:endParaRPr sz="1600" kern="0">
              <a:solidFill>
                <a:sysClr val="windowText" lastClr="000000"/>
              </a:solidFill>
              <a:latin typeface="Calibri"/>
              <a:cs typeface="Calibri"/>
            </a:endParaRPr>
          </a:p>
        </p:txBody>
      </p:sp>
      <p:grpSp>
        <p:nvGrpSpPr>
          <p:cNvPr id="12" name="object 12"/>
          <p:cNvGrpSpPr/>
          <p:nvPr/>
        </p:nvGrpSpPr>
        <p:grpSpPr>
          <a:xfrm>
            <a:off x="6319600" y="330886"/>
            <a:ext cx="3054773" cy="6301740"/>
            <a:chOff x="4739700" y="248164"/>
            <a:chExt cx="2291080" cy="4726305"/>
          </a:xfrm>
        </p:grpSpPr>
        <p:pic>
          <p:nvPicPr>
            <p:cNvPr id="13" name="object 13"/>
            <p:cNvPicPr/>
            <p:nvPr/>
          </p:nvPicPr>
          <p:blipFill>
            <a:blip r:embed="rId2" cstate="print"/>
            <a:stretch>
              <a:fillRect/>
            </a:stretch>
          </p:blipFill>
          <p:spPr>
            <a:xfrm>
              <a:off x="4827810" y="268090"/>
              <a:ext cx="2114768" cy="4670106"/>
            </a:xfrm>
            <a:prstGeom prst="rect">
              <a:avLst/>
            </a:prstGeom>
          </p:spPr>
        </p:pic>
        <p:pic>
          <p:nvPicPr>
            <p:cNvPr id="14" name="object 14"/>
            <p:cNvPicPr/>
            <p:nvPr/>
          </p:nvPicPr>
          <p:blipFill>
            <a:blip r:embed="rId3" cstate="print"/>
            <a:stretch>
              <a:fillRect/>
            </a:stretch>
          </p:blipFill>
          <p:spPr>
            <a:xfrm>
              <a:off x="4739700" y="445024"/>
              <a:ext cx="1055800" cy="2049875"/>
            </a:xfrm>
            <a:prstGeom prst="rect">
              <a:avLst/>
            </a:prstGeom>
          </p:spPr>
        </p:pic>
        <p:pic>
          <p:nvPicPr>
            <p:cNvPr id="15" name="object 15"/>
            <p:cNvPicPr/>
            <p:nvPr/>
          </p:nvPicPr>
          <p:blipFill>
            <a:blip r:embed="rId4" cstate="print"/>
            <a:stretch>
              <a:fillRect/>
            </a:stretch>
          </p:blipFill>
          <p:spPr>
            <a:xfrm>
              <a:off x="6274137" y="2645176"/>
              <a:ext cx="756549" cy="2328925"/>
            </a:xfrm>
            <a:prstGeom prst="rect">
              <a:avLst/>
            </a:prstGeom>
          </p:spPr>
        </p:pic>
        <p:sp>
          <p:nvSpPr>
            <p:cNvPr id="16" name="object 16"/>
            <p:cNvSpPr/>
            <p:nvPr/>
          </p:nvSpPr>
          <p:spPr>
            <a:xfrm>
              <a:off x="5148025" y="248164"/>
              <a:ext cx="1579245" cy="243204"/>
            </a:xfrm>
            <a:custGeom>
              <a:avLst/>
              <a:gdLst/>
              <a:ahLst/>
              <a:cxnLst/>
              <a:rect l="l" t="t" r="r" b="b"/>
              <a:pathLst>
                <a:path w="1579245" h="243204">
                  <a:moveTo>
                    <a:pt x="1579199" y="242999"/>
                  </a:moveTo>
                  <a:lnTo>
                    <a:pt x="0" y="242999"/>
                  </a:lnTo>
                  <a:lnTo>
                    <a:pt x="0" y="0"/>
                  </a:lnTo>
                  <a:lnTo>
                    <a:pt x="1579199" y="0"/>
                  </a:lnTo>
                  <a:lnTo>
                    <a:pt x="1579199" y="242999"/>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17" name="object 17"/>
          <p:cNvSpPr txBox="1"/>
          <p:nvPr/>
        </p:nvSpPr>
        <p:spPr>
          <a:xfrm>
            <a:off x="7457598" y="421479"/>
            <a:ext cx="918633" cy="222219"/>
          </a:xfrm>
          <a:prstGeom prst="rect">
            <a:avLst/>
          </a:prstGeom>
        </p:spPr>
        <p:txBody>
          <a:bodyPr vert="horz" wrap="square" lIns="0" tIns="16933" rIns="0" bIns="0" rtlCol="0">
            <a:spAutoFit/>
          </a:bodyPr>
          <a:lstStyle/>
          <a:p>
            <a:pPr marL="16933" defTabSz="1219170" fontAlgn="auto">
              <a:spcBef>
                <a:spcPts val="133"/>
              </a:spcBef>
              <a:spcAft>
                <a:spcPts val="0"/>
              </a:spcAft>
            </a:pPr>
            <a:r>
              <a:rPr sz="1333" kern="0" spc="-13" dirty="0">
                <a:solidFill>
                  <a:sysClr val="windowText" lastClr="000000"/>
                </a:solidFill>
                <a:latin typeface="Arial"/>
                <a:cs typeface="Arial"/>
              </a:rPr>
              <a:t>background</a:t>
            </a:r>
            <a:endParaRPr sz="1333" kern="0">
              <a:solidFill>
                <a:sysClr val="windowText" lastClr="000000"/>
              </a:solidFill>
              <a:latin typeface="Arial"/>
              <a:cs typeface="Arial"/>
            </a:endParaRPr>
          </a:p>
        </p:txBody>
      </p:sp>
      <p:sp>
        <p:nvSpPr>
          <p:cNvPr id="18" name="object 18"/>
          <p:cNvSpPr/>
          <p:nvPr/>
        </p:nvSpPr>
        <p:spPr>
          <a:xfrm>
            <a:off x="6999861" y="3228752"/>
            <a:ext cx="1781387" cy="324272"/>
          </a:xfrm>
          <a:custGeom>
            <a:avLst/>
            <a:gdLst/>
            <a:ahLst/>
            <a:cxnLst/>
            <a:rect l="l" t="t" r="r" b="b"/>
            <a:pathLst>
              <a:path w="1336040" h="243205">
                <a:moveTo>
                  <a:pt x="1335600" y="242999"/>
                </a:moveTo>
                <a:lnTo>
                  <a:pt x="0" y="242999"/>
                </a:lnTo>
                <a:lnTo>
                  <a:pt x="0" y="0"/>
                </a:lnTo>
                <a:lnTo>
                  <a:pt x="1335600" y="0"/>
                </a:lnTo>
                <a:lnTo>
                  <a:pt x="1335600" y="242999"/>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9" name="object 19"/>
          <p:cNvSpPr txBox="1"/>
          <p:nvPr/>
        </p:nvSpPr>
        <p:spPr>
          <a:xfrm>
            <a:off x="7520412" y="3319346"/>
            <a:ext cx="739987" cy="222219"/>
          </a:xfrm>
          <a:prstGeom prst="rect">
            <a:avLst/>
          </a:prstGeom>
        </p:spPr>
        <p:txBody>
          <a:bodyPr vert="horz" wrap="square" lIns="0" tIns="16933" rIns="0" bIns="0" rtlCol="0">
            <a:spAutoFit/>
          </a:bodyPr>
          <a:lstStyle/>
          <a:p>
            <a:pPr marL="16933" defTabSz="1219170" fontAlgn="auto">
              <a:spcBef>
                <a:spcPts val="133"/>
              </a:spcBef>
              <a:spcAft>
                <a:spcPts val="0"/>
              </a:spcAft>
            </a:pPr>
            <a:r>
              <a:rPr sz="1333" kern="0" spc="-13" dirty="0">
                <a:solidFill>
                  <a:sysClr val="windowText" lastClr="000000"/>
                </a:solidFill>
                <a:latin typeface="Arial"/>
                <a:cs typeface="Arial"/>
              </a:rPr>
              <a:t>subgroup</a:t>
            </a:r>
            <a:endParaRPr sz="1333" kern="0">
              <a:solidFill>
                <a:sysClr val="windowText" lastClr="000000"/>
              </a:solidFill>
              <a:latin typeface="Arial"/>
              <a:cs typeface="Arial"/>
            </a:endParaRPr>
          </a:p>
        </p:txBody>
      </p:sp>
      <p:sp>
        <p:nvSpPr>
          <p:cNvPr id="20" name="object 20"/>
          <p:cNvSpPr/>
          <p:nvPr/>
        </p:nvSpPr>
        <p:spPr>
          <a:xfrm>
            <a:off x="7778832" y="995966"/>
            <a:ext cx="618067" cy="5323839"/>
          </a:xfrm>
          <a:custGeom>
            <a:avLst/>
            <a:gdLst/>
            <a:ahLst/>
            <a:cxnLst/>
            <a:rect l="l" t="t" r="r" b="b"/>
            <a:pathLst>
              <a:path w="463550" h="3992879">
                <a:moveTo>
                  <a:pt x="0" y="0"/>
                </a:moveTo>
                <a:lnTo>
                  <a:pt x="463499" y="0"/>
                </a:lnTo>
                <a:lnTo>
                  <a:pt x="463499" y="3992399"/>
                </a:lnTo>
                <a:lnTo>
                  <a:pt x="0" y="3992399"/>
                </a:lnTo>
                <a:lnTo>
                  <a:pt x="0" y="0"/>
                </a:lnTo>
                <a:close/>
              </a:path>
            </a:pathLst>
          </a:custGeom>
          <a:ln w="9524">
            <a:solidFill>
              <a:srgbClr val="37761C"/>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1" name="TextBox 20">
            <a:extLst>
              <a:ext uri="{FF2B5EF4-FFF2-40B4-BE49-F238E27FC236}">
                <a16:creationId xmlns:a16="http://schemas.microsoft.com/office/drawing/2014/main" id="{CA1512DA-780C-C846-2733-1C149472F37A}"/>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2967" y="671767"/>
            <a:ext cx="2425700" cy="591551"/>
          </a:xfrm>
          <a:prstGeom prst="rect">
            <a:avLst/>
          </a:prstGeom>
        </p:spPr>
        <p:txBody>
          <a:bodyPr vert="horz" wrap="square" lIns="0" tIns="16933" rIns="0" bIns="0" rtlCol="0">
            <a:spAutoFit/>
          </a:bodyPr>
          <a:lstStyle/>
          <a:p>
            <a:pPr marL="16933">
              <a:spcBef>
                <a:spcPts val="133"/>
              </a:spcBef>
            </a:pPr>
            <a:r>
              <a:rPr spc="-107" dirty="0">
                <a:solidFill>
                  <a:srgbClr val="3D85C6"/>
                </a:solidFill>
              </a:rPr>
              <a:t>Types</a:t>
            </a:r>
            <a:r>
              <a:rPr spc="-93" dirty="0">
                <a:solidFill>
                  <a:srgbClr val="3D85C6"/>
                </a:solidFill>
              </a:rPr>
              <a:t> </a:t>
            </a:r>
            <a:r>
              <a:rPr spc="-133" dirty="0">
                <a:solidFill>
                  <a:srgbClr val="3D85C6"/>
                </a:solidFill>
              </a:rPr>
              <a:t>of</a:t>
            </a:r>
            <a:r>
              <a:rPr spc="-73" dirty="0">
                <a:solidFill>
                  <a:srgbClr val="3D85C6"/>
                </a:solidFill>
              </a:rPr>
              <a:t> </a:t>
            </a:r>
            <a:r>
              <a:rPr spc="-27" dirty="0">
                <a:solidFill>
                  <a:srgbClr val="3D85C6"/>
                </a:solidFill>
              </a:rPr>
              <a:t>Bias</a:t>
            </a:r>
          </a:p>
        </p:txBody>
      </p:sp>
      <p:sp>
        <p:nvSpPr>
          <p:cNvPr id="3" name="object 3"/>
          <p:cNvSpPr txBox="1"/>
          <p:nvPr/>
        </p:nvSpPr>
        <p:spPr>
          <a:xfrm>
            <a:off x="512968" y="1610538"/>
            <a:ext cx="4210473" cy="1486241"/>
          </a:xfrm>
          <a:prstGeom prst="rect">
            <a:avLst/>
          </a:prstGeom>
        </p:spPr>
        <p:txBody>
          <a:bodyPr vert="horz" wrap="square" lIns="0" tIns="22860" rIns="0" bIns="0" rtlCol="0">
            <a:spAutoFit/>
          </a:bodyPr>
          <a:lstStyle/>
          <a:p>
            <a:pPr marL="16933" defTabSz="1219170" fontAlgn="auto">
              <a:spcBef>
                <a:spcPts val="180"/>
              </a:spcBef>
              <a:spcAft>
                <a:spcPts val="0"/>
              </a:spcAft>
            </a:pPr>
            <a:r>
              <a:rPr sz="2400" i="1" kern="0" spc="-113" dirty="0">
                <a:solidFill>
                  <a:srgbClr val="595959"/>
                </a:solidFill>
                <a:latin typeface="Calibri"/>
                <a:cs typeface="Calibri"/>
              </a:rPr>
              <a:t>Subgroup</a:t>
            </a:r>
            <a:r>
              <a:rPr sz="2400" i="1" kern="0" spc="-20" dirty="0">
                <a:solidFill>
                  <a:srgbClr val="595959"/>
                </a:solidFill>
                <a:latin typeface="Calibri"/>
                <a:cs typeface="Calibri"/>
              </a:rPr>
              <a:t> </a:t>
            </a:r>
            <a:r>
              <a:rPr sz="2400" i="1" kern="0" dirty="0">
                <a:solidFill>
                  <a:srgbClr val="595959"/>
                </a:solidFill>
                <a:latin typeface="Calibri"/>
                <a:cs typeface="Calibri"/>
              </a:rPr>
              <a:t>Shift</a:t>
            </a:r>
            <a:r>
              <a:rPr sz="2400" i="1" kern="0" spc="-20" dirty="0">
                <a:solidFill>
                  <a:srgbClr val="595959"/>
                </a:solidFill>
                <a:latin typeface="Calibri"/>
                <a:cs typeface="Calibri"/>
              </a:rPr>
              <a:t> </a:t>
            </a:r>
            <a:r>
              <a:rPr sz="2400" i="1" kern="0" spc="-13" dirty="0">
                <a:solidFill>
                  <a:srgbClr val="595959"/>
                </a:solidFill>
                <a:latin typeface="Calibri"/>
                <a:cs typeface="Calibri"/>
              </a:rPr>
              <a:t>(Left)</a:t>
            </a:r>
            <a:endParaRPr sz="2400" kern="0">
              <a:solidFill>
                <a:sysClr val="windowText" lastClr="000000"/>
              </a:solidFill>
              <a:latin typeface="Calibri"/>
              <a:cs typeface="Calibri"/>
            </a:endParaRPr>
          </a:p>
          <a:p>
            <a:pPr marL="16933" marR="6773" defTabSz="1219170" fontAlgn="auto">
              <a:lnSpc>
                <a:spcPct val="114599"/>
              </a:lnSpc>
              <a:spcBef>
                <a:spcPts val="2100"/>
              </a:spcBef>
              <a:spcAft>
                <a:spcPts val="0"/>
              </a:spcAft>
            </a:pPr>
            <a:r>
              <a:rPr sz="2400" kern="0" spc="-133" dirty="0">
                <a:solidFill>
                  <a:srgbClr val="595959"/>
                </a:solidFill>
                <a:latin typeface="Calibri"/>
                <a:cs typeface="Calibri"/>
              </a:rPr>
              <a:t>The</a:t>
            </a:r>
            <a:r>
              <a:rPr sz="2400" kern="0" spc="20" dirty="0">
                <a:solidFill>
                  <a:srgbClr val="595959"/>
                </a:solidFill>
                <a:latin typeface="Calibri"/>
                <a:cs typeface="Calibri"/>
              </a:rPr>
              <a:t> </a:t>
            </a:r>
            <a:r>
              <a:rPr sz="2400" kern="0" spc="-152" dirty="0">
                <a:solidFill>
                  <a:srgbClr val="595959"/>
                </a:solidFill>
                <a:latin typeface="Calibri"/>
                <a:cs typeface="Calibri"/>
              </a:rPr>
              <a:t>model</a:t>
            </a:r>
            <a:r>
              <a:rPr sz="2400" kern="0" spc="20" dirty="0">
                <a:solidFill>
                  <a:srgbClr val="595959"/>
                </a:solidFill>
                <a:latin typeface="Calibri"/>
                <a:cs typeface="Calibri"/>
              </a:rPr>
              <a:t> </a:t>
            </a:r>
            <a:r>
              <a:rPr sz="2400" kern="0" spc="-33" dirty="0">
                <a:solidFill>
                  <a:srgbClr val="595959"/>
                </a:solidFill>
                <a:latin typeface="Calibri"/>
                <a:cs typeface="Calibri"/>
              </a:rPr>
              <a:t>systematically</a:t>
            </a:r>
            <a:r>
              <a:rPr sz="2400" kern="0" spc="20" dirty="0">
                <a:solidFill>
                  <a:srgbClr val="595959"/>
                </a:solidFill>
                <a:latin typeface="Calibri"/>
                <a:cs typeface="Calibri"/>
              </a:rPr>
              <a:t> </a:t>
            </a:r>
            <a:r>
              <a:rPr sz="2400" kern="0" spc="-13" dirty="0">
                <a:solidFill>
                  <a:srgbClr val="595959"/>
                </a:solidFill>
                <a:latin typeface="Calibri"/>
                <a:cs typeface="Calibri"/>
              </a:rPr>
              <a:t>scores </a:t>
            </a:r>
            <a:r>
              <a:rPr sz="2400" kern="0" spc="-87" dirty="0">
                <a:solidFill>
                  <a:srgbClr val="595959"/>
                </a:solidFill>
                <a:latin typeface="Calibri"/>
                <a:cs typeface="Calibri"/>
              </a:rPr>
              <a:t>comments</a:t>
            </a:r>
            <a:r>
              <a:rPr sz="2400" kern="0" spc="-20" dirty="0">
                <a:solidFill>
                  <a:srgbClr val="595959"/>
                </a:solidFill>
                <a:latin typeface="Calibri"/>
                <a:cs typeface="Calibri"/>
              </a:rPr>
              <a:t> </a:t>
            </a:r>
            <a:r>
              <a:rPr sz="2400" kern="0" spc="-167" dirty="0">
                <a:solidFill>
                  <a:srgbClr val="595959"/>
                </a:solidFill>
                <a:latin typeface="Calibri"/>
                <a:cs typeface="Calibri"/>
              </a:rPr>
              <a:t>from</a:t>
            </a:r>
            <a:r>
              <a:rPr sz="2400" kern="0" spc="7" dirty="0">
                <a:solidFill>
                  <a:srgbClr val="595959"/>
                </a:solidFill>
                <a:latin typeface="Calibri"/>
                <a:cs typeface="Calibri"/>
              </a:rPr>
              <a:t> </a:t>
            </a:r>
            <a:r>
              <a:rPr sz="2400" kern="0" spc="-67" dirty="0">
                <a:solidFill>
                  <a:srgbClr val="595959"/>
                </a:solidFill>
                <a:latin typeface="Calibri"/>
                <a:cs typeface="Calibri"/>
              </a:rPr>
              <a:t>the</a:t>
            </a:r>
            <a:r>
              <a:rPr sz="2400" kern="0" dirty="0">
                <a:solidFill>
                  <a:srgbClr val="595959"/>
                </a:solidFill>
                <a:latin typeface="Calibri"/>
                <a:cs typeface="Calibri"/>
              </a:rPr>
              <a:t> </a:t>
            </a:r>
            <a:r>
              <a:rPr sz="2400" kern="0" spc="-127" dirty="0">
                <a:solidFill>
                  <a:srgbClr val="595959"/>
                </a:solidFill>
                <a:latin typeface="Calibri"/>
                <a:cs typeface="Calibri"/>
              </a:rPr>
              <a:t>subgroup</a:t>
            </a:r>
            <a:r>
              <a:rPr sz="2400" kern="0" dirty="0">
                <a:solidFill>
                  <a:srgbClr val="595959"/>
                </a:solidFill>
                <a:latin typeface="Calibri"/>
                <a:cs typeface="Calibri"/>
              </a:rPr>
              <a:t> </a:t>
            </a:r>
            <a:r>
              <a:rPr sz="2400" kern="0" spc="-87" dirty="0">
                <a:solidFill>
                  <a:srgbClr val="595959"/>
                </a:solidFill>
                <a:latin typeface="Calibri"/>
                <a:cs typeface="Calibri"/>
              </a:rPr>
              <a:t>lower.</a:t>
            </a:r>
            <a:endParaRPr sz="2400" kern="0">
              <a:solidFill>
                <a:sysClr val="windowText" lastClr="000000"/>
              </a:solidFill>
              <a:latin typeface="Calibri"/>
              <a:cs typeface="Calibri"/>
            </a:endParaRPr>
          </a:p>
        </p:txBody>
      </p:sp>
      <p:sp>
        <p:nvSpPr>
          <p:cNvPr id="4" name="object 4"/>
          <p:cNvSpPr txBox="1"/>
          <p:nvPr/>
        </p:nvSpPr>
        <p:spPr>
          <a:xfrm>
            <a:off x="512967" y="4093075"/>
            <a:ext cx="4827693" cy="1076363"/>
          </a:xfrm>
          <a:prstGeom prst="rect">
            <a:avLst/>
          </a:prstGeom>
        </p:spPr>
        <p:txBody>
          <a:bodyPr vert="horz" wrap="square" lIns="0" tIns="16933" rIns="0" bIns="0" rtlCol="0">
            <a:spAutoFit/>
          </a:bodyPr>
          <a:lstStyle/>
          <a:p>
            <a:pPr marL="16933" defTabSz="1219170" fontAlgn="auto">
              <a:spcBef>
                <a:spcPts val="133"/>
              </a:spcBef>
              <a:spcAft>
                <a:spcPts val="0"/>
              </a:spcAft>
            </a:pPr>
            <a:r>
              <a:rPr sz="2400" kern="0" spc="-120" dirty="0">
                <a:solidFill>
                  <a:srgbClr val="595959"/>
                </a:solidFill>
                <a:latin typeface="Calibri"/>
                <a:cs typeface="Calibri"/>
              </a:rPr>
              <a:t>Metric:</a:t>
            </a:r>
            <a:r>
              <a:rPr sz="2400" kern="0" spc="-20" dirty="0">
                <a:solidFill>
                  <a:srgbClr val="595959"/>
                </a:solidFill>
                <a:latin typeface="Calibri"/>
                <a:cs typeface="Calibri"/>
              </a:rPr>
              <a:t> </a:t>
            </a:r>
            <a:r>
              <a:rPr sz="2400" kern="0" spc="-13" dirty="0">
                <a:solidFill>
                  <a:srgbClr val="595959"/>
                </a:solidFill>
                <a:latin typeface="Calibri"/>
                <a:cs typeface="Calibri"/>
              </a:rPr>
              <a:t>BNSP</a:t>
            </a:r>
            <a:r>
              <a:rPr sz="2400" kern="0" spc="-87" dirty="0">
                <a:solidFill>
                  <a:srgbClr val="595959"/>
                </a:solidFill>
                <a:latin typeface="Calibri"/>
                <a:cs typeface="Calibri"/>
              </a:rPr>
              <a:t> </a:t>
            </a:r>
            <a:r>
              <a:rPr sz="2400" kern="0" spc="-33" dirty="0">
                <a:solidFill>
                  <a:srgbClr val="595959"/>
                </a:solidFill>
                <a:latin typeface="Calibri"/>
                <a:cs typeface="Calibri"/>
              </a:rPr>
              <a:t>AUC</a:t>
            </a:r>
            <a:endParaRPr sz="2400" kern="0">
              <a:solidFill>
                <a:sysClr val="windowText" lastClr="000000"/>
              </a:solidFill>
              <a:latin typeface="Calibri"/>
              <a:cs typeface="Calibri"/>
            </a:endParaRPr>
          </a:p>
          <a:p>
            <a:pPr marL="16933" defTabSz="1219170" fontAlgn="auto">
              <a:spcBef>
                <a:spcPts val="2519"/>
              </a:spcBef>
              <a:spcAft>
                <a:spcPts val="0"/>
              </a:spcAft>
            </a:pPr>
            <a:r>
              <a:rPr sz="2400" kern="0" spc="-93" dirty="0">
                <a:solidFill>
                  <a:srgbClr val="595959"/>
                </a:solidFill>
                <a:latin typeface="Calibri"/>
                <a:cs typeface="Calibri"/>
              </a:rPr>
              <a:t>(Background</a:t>
            </a:r>
            <a:r>
              <a:rPr sz="2400" kern="0" spc="7" dirty="0">
                <a:solidFill>
                  <a:srgbClr val="595959"/>
                </a:solidFill>
                <a:latin typeface="Calibri"/>
                <a:cs typeface="Calibri"/>
              </a:rPr>
              <a:t> </a:t>
            </a:r>
            <a:r>
              <a:rPr sz="2400" kern="0" spc="-93" dirty="0">
                <a:solidFill>
                  <a:srgbClr val="595959"/>
                </a:solidFill>
                <a:latin typeface="Calibri"/>
                <a:cs typeface="Calibri"/>
              </a:rPr>
              <a:t>Negative</a:t>
            </a:r>
            <a:r>
              <a:rPr sz="2400" kern="0" spc="20" dirty="0">
                <a:solidFill>
                  <a:srgbClr val="595959"/>
                </a:solidFill>
                <a:latin typeface="Calibri"/>
                <a:cs typeface="Calibri"/>
              </a:rPr>
              <a:t> </a:t>
            </a:r>
            <a:r>
              <a:rPr sz="2400" kern="0" spc="-127" dirty="0">
                <a:solidFill>
                  <a:srgbClr val="595959"/>
                </a:solidFill>
                <a:latin typeface="Calibri"/>
                <a:cs typeface="Calibri"/>
              </a:rPr>
              <a:t>Subgroup</a:t>
            </a:r>
            <a:r>
              <a:rPr sz="2400" kern="0" spc="27" dirty="0">
                <a:solidFill>
                  <a:srgbClr val="595959"/>
                </a:solidFill>
                <a:latin typeface="Calibri"/>
                <a:cs typeface="Calibri"/>
              </a:rPr>
              <a:t> </a:t>
            </a:r>
            <a:r>
              <a:rPr sz="2400" kern="0" spc="-13" dirty="0">
                <a:solidFill>
                  <a:srgbClr val="595959"/>
                </a:solidFill>
                <a:latin typeface="Calibri"/>
                <a:cs typeface="Calibri"/>
              </a:rPr>
              <a:t>Positive)</a:t>
            </a:r>
            <a:endParaRPr sz="2400" kern="0">
              <a:solidFill>
                <a:sysClr val="windowText" lastClr="000000"/>
              </a:solidFill>
              <a:latin typeface="Calibri"/>
              <a:cs typeface="Calibri"/>
            </a:endParaRPr>
          </a:p>
        </p:txBody>
      </p:sp>
      <p:grpSp>
        <p:nvGrpSpPr>
          <p:cNvPr id="5" name="object 5"/>
          <p:cNvGrpSpPr/>
          <p:nvPr/>
        </p:nvGrpSpPr>
        <p:grpSpPr>
          <a:xfrm>
            <a:off x="9720949" y="2915800"/>
            <a:ext cx="233680" cy="233680"/>
            <a:chOff x="7290712" y="2186850"/>
            <a:chExt cx="175260" cy="175260"/>
          </a:xfrm>
        </p:grpSpPr>
        <p:sp>
          <p:nvSpPr>
            <p:cNvPr id="6" name="object 6"/>
            <p:cNvSpPr/>
            <p:nvPr/>
          </p:nvSpPr>
          <p:spPr>
            <a:xfrm>
              <a:off x="7295474" y="2191612"/>
              <a:ext cx="165735" cy="165735"/>
            </a:xfrm>
            <a:custGeom>
              <a:avLst/>
              <a:gdLst/>
              <a:ahLst/>
              <a:cxnLst/>
              <a:rect l="l" t="t" r="r" b="b"/>
              <a:pathLst>
                <a:path w="165734" h="165735">
                  <a:moveTo>
                    <a:pt x="165599" y="165599"/>
                  </a:moveTo>
                  <a:lnTo>
                    <a:pt x="0" y="165599"/>
                  </a:lnTo>
                  <a:lnTo>
                    <a:pt x="0" y="0"/>
                  </a:lnTo>
                  <a:lnTo>
                    <a:pt x="165599" y="0"/>
                  </a:lnTo>
                  <a:lnTo>
                    <a:pt x="165599" y="165599"/>
                  </a:lnTo>
                  <a:close/>
                </a:path>
              </a:pathLst>
            </a:custGeom>
            <a:solidFill>
              <a:srgbClr val="F4CCCC"/>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7" name="object 7"/>
            <p:cNvSpPr/>
            <p:nvPr/>
          </p:nvSpPr>
          <p:spPr>
            <a:xfrm>
              <a:off x="7295474" y="2191612"/>
              <a:ext cx="165735" cy="165735"/>
            </a:xfrm>
            <a:custGeom>
              <a:avLst/>
              <a:gdLst/>
              <a:ahLst/>
              <a:cxnLst/>
              <a:rect l="l" t="t" r="r" b="b"/>
              <a:pathLst>
                <a:path w="165734" h="165735">
                  <a:moveTo>
                    <a:pt x="0" y="0"/>
                  </a:moveTo>
                  <a:lnTo>
                    <a:pt x="165599" y="0"/>
                  </a:lnTo>
                  <a:lnTo>
                    <a:pt x="165599" y="165599"/>
                  </a:lnTo>
                  <a:lnTo>
                    <a:pt x="0" y="165599"/>
                  </a:lnTo>
                  <a:lnTo>
                    <a:pt x="0" y="0"/>
                  </a:lnTo>
                  <a:close/>
                </a:path>
              </a:pathLst>
            </a:custGeom>
            <a:ln w="9524">
              <a:solidFill>
                <a:srgbClr val="F4CCCC"/>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8" name="object 8"/>
          <p:cNvGrpSpPr/>
          <p:nvPr/>
        </p:nvGrpSpPr>
        <p:grpSpPr>
          <a:xfrm>
            <a:off x="9720949" y="3339733"/>
            <a:ext cx="233680" cy="233680"/>
            <a:chOff x="7290712" y="2504800"/>
            <a:chExt cx="175260" cy="175260"/>
          </a:xfrm>
        </p:grpSpPr>
        <p:sp>
          <p:nvSpPr>
            <p:cNvPr id="9" name="object 9"/>
            <p:cNvSpPr/>
            <p:nvPr/>
          </p:nvSpPr>
          <p:spPr>
            <a:xfrm>
              <a:off x="7295474" y="2509562"/>
              <a:ext cx="165735" cy="165735"/>
            </a:xfrm>
            <a:custGeom>
              <a:avLst/>
              <a:gdLst/>
              <a:ahLst/>
              <a:cxnLst/>
              <a:rect l="l" t="t" r="r" b="b"/>
              <a:pathLst>
                <a:path w="165734" h="165735">
                  <a:moveTo>
                    <a:pt x="165599" y="165599"/>
                  </a:moveTo>
                  <a:lnTo>
                    <a:pt x="0" y="165599"/>
                  </a:lnTo>
                  <a:lnTo>
                    <a:pt x="0" y="0"/>
                  </a:lnTo>
                  <a:lnTo>
                    <a:pt x="165599" y="0"/>
                  </a:lnTo>
                  <a:lnTo>
                    <a:pt x="165599" y="165599"/>
                  </a:lnTo>
                  <a:close/>
                </a:path>
              </a:pathLst>
            </a:custGeom>
            <a:solidFill>
              <a:srgbClr val="C9DAF7"/>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0" name="object 10"/>
            <p:cNvSpPr/>
            <p:nvPr/>
          </p:nvSpPr>
          <p:spPr>
            <a:xfrm>
              <a:off x="7295474" y="2509562"/>
              <a:ext cx="165735" cy="165735"/>
            </a:xfrm>
            <a:custGeom>
              <a:avLst/>
              <a:gdLst/>
              <a:ahLst/>
              <a:cxnLst/>
              <a:rect l="l" t="t" r="r" b="b"/>
              <a:pathLst>
                <a:path w="165734" h="165735">
                  <a:moveTo>
                    <a:pt x="0" y="0"/>
                  </a:moveTo>
                  <a:lnTo>
                    <a:pt x="165599" y="0"/>
                  </a:lnTo>
                  <a:lnTo>
                    <a:pt x="165599" y="165599"/>
                  </a:lnTo>
                  <a:lnTo>
                    <a:pt x="0" y="165599"/>
                  </a:lnTo>
                  <a:lnTo>
                    <a:pt x="0" y="0"/>
                  </a:lnTo>
                  <a:close/>
                </a:path>
              </a:pathLst>
            </a:custGeom>
            <a:ln w="9524">
              <a:solidFill>
                <a:srgbClr val="C9DAF7"/>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11" name="object 11"/>
          <p:cNvSpPr txBox="1"/>
          <p:nvPr/>
        </p:nvSpPr>
        <p:spPr>
          <a:xfrm>
            <a:off x="10011440" y="2885309"/>
            <a:ext cx="1656080" cy="689077"/>
          </a:xfrm>
          <a:prstGeom prst="rect">
            <a:avLst/>
          </a:prstGeom>
        </p:spPr>
        <p:txBody>
          <a:bodyPr vert="horz" wrap="square" lIns="0" tIns="16933" rIns="0" bIns="0" rtlCol="0">
            <a:spAutoFit/>
          </a:bodyPr>
          <a:lstStyle/>
          <a:p>
            <a:pPr marL="16933" defTabSz="1219170" fontAlgn="auto">
              <a:spcBef>
                <a:spcPts val="133"/>
              </a:spcBef>
              <a:spcAft>
                <a:spcPts val="0"/>
              </a:spcAft>
            </a:pPr>
            <a:r>
              <a:rPr sz="1600" kern="0" spc="-33" dirty="0">
                <a:solidFill>
                  <a:sysClr val="windowText" lastClr="000000"/>
                </a:solidFill>
                <a:latin typeface="Calibri"/>
                <a:cs typeface="Calibri"/>
              </a:rPr>
              <a:t>Toxic</a:t>
            </a:r>
            <a:r>
              <a:rPr sz="1600" kern="0" spc="-40" dirty="0">
                <a:solidFill>
                  <a:sysClr val="windowText" lastClr="000000"/>
                </a:solidFill>
                <a:latin typeface="Calibri"/>
                <a:cs typeface="Calibri"/>
              </a:rPr>
              <a:t> </a:t>
            </a:r>
            <a:r>
              <a:rPr sz="1600" kern="0" spc="-13" dirty="0">
                <a:solidFill>
                  <a:sysClr val="windowText" lastClr="000000"/>
                </a:solidFill>
                <a:latin typeface="Calibri"/>
                <a:cs typeface="Calibri"/>
              </a:rPr>
              <a:t>Comments</a:t>
            </a:r>
            <a:endParaRPr sz="1600" kern="0">
              <a:solidFill>
                <a:sysClr val="windowText" lastClr="000000"/>
              </a:solidFill>
              <a:latin typeface="Calibri"/>
              <a:cs typeface="Calibri"/>
            </a:endParaRPr>
          </a:p>
          <a:p>
            <a:pPr marL="16933" defTabSz="1219170" fontAlgn="auto">
              <a:spcBef>
                <a:spcPts val="1380"/>
              </a:spcBef>
              <a:spcAft>
                <a:spcPts val="0"/>
              </a:spcAft>
            </a:pPr>
            <a:r>
              <a:rPr sz="1600" kern="0" spc="-80" dirty="0">
                <a:solidFill>
                  <a:sysClr val="windowText" lastClr="000000"/>
                </a:solidFill>
                <a:latin typeface="Calibri"/>
                <a:cs typeface="Calibri"/>
              </a:rPr>
              <a:t>Non-</a:t>
            </a:r>
            <a:r>
              <a:rPr sz="1600" kern="0" spc="-47" dirty="0">
                <a:solidFill>
                  <a:sysClr val="windowText" lastClr="000000"/>
                </a:solidFill>
                <a:latin typeface="Calibri"/>
                <a:cs typeface="Calibri"/>
              </a:rPr>
              <a:t>toxic</a:t>
            </a:r>
            <a:r>
              <a:rPr sz="1600" kern="0" spc="-7" dirty="0">
                <a:solidFill>
                  <a:sysClr val="windowText" lastClr="000000"/>
                </a:solidFill>
                <a:latin typeface="Calibri"/>
                <a:cs typeface="Calibri"/>
              </a:rPr>
              <a:t> </a:t>
            </a:r>
            <a:r>
              <a:rPr sz="1600" kern="0" spc="-53" dirty="0">
                <a:solidFill>
                  <a:sysClr val="windowText" lastClr="000000"/>
                </a:solidFill>
                <a:latin typeface="Calibri"/>
                <a:cs typeface="Calibri"/>
              </a:rPr>
              <a:t>Comments</a:t>
            </a:r>
            <a:endParaRPr sz="1600" kern="0">
              <a:solidFill>
                <a:sysClr val="windowText" lastClr="000000"/>
              </a:solidFill>
              <a:latin typeface="Calibri"/>
              <a:cs typeface="Calibri"/>
            </a:endParaRPr>
          </a:p>
        </p:txBody>
      </p:sp>
      <p:grpSp>
        <p:nvGrpSpPr>
          <p:cNvPr id="12" name="object 12"/>
          <p:cNvGrpSpPr/>
          <p:nvPr/>
        </p:nvGrpSpPr>
        <p:grpSpPr>
          <a:xfrm>
            <a:off x="6381790" y="316878"/>
            <a:ext cx="2925233" cy="6227233"/>
            <a:chOff x="4786342" y="237658"/>
            <a:chExt cx="2193925" cy="4670425"/>
          </a:xfrm>
        </p:grpSpPr>
        <p:pic>
          <p:nvPicPr>
            <p:cNvPr id="13" name="object 13"/>
            <p:cNvPicPr/>
            <p:nvPr/>
          </p:nvPicPr>
          <p:blipFill>
            <a:blip r:embed="rId2" cstate="print"/>
            <a:stretch>
              <a:fillRect/>
            </a:stretch>
          </p:blipFill>
          <p:spPr>
            <a:xfrm>
              <a:off x="4786342" y="257567"/>
              <a:ext cx="2193557" cy="4650395"/>
            </a:xfrm>
            <a:prstGeom prst="rect">
              <a:avLst/>
            </a:prstGeom>
          </p:spPr>
        </p:pic>
        <p:sp>
          <p:nvSpPr>
            <p:cNvPr id="14" name="object 14"/>
            <p:cNvSpPr/>
            <p:nvPr/>
          </p:nvSpPr>
          <p:spPr>
            <a:xfrm>
              <a:off x="5161481" y="237658"/>
              <a:ext cx="1457960" cy="248285"/>
            </a:xfrm>
            <a:custGeom>
              <a:avLst/>
              <a:gdLst/>
              <a:ahLst/>
              <a:cxnLst/>
              <a:rect l="l" t="t" r="r" b="b"/>
              <a:pathLst>
                <a:path w="1457959" h="248284">
                  <a:moveTo>
                    <a:pt x="1457399" y="248099"/>
                  </a:moveTo>
                  <a:lnTo>
                    <a:pt x="0" y="248099"/>
                  </a:lnTo>
                  <a:lnTo>
                    <a:pt x="0" y="0"/>
                  </a:lnTo>
                  <a:lnTo>
                    <a:pt x="1457399" y="0"/>
                  </a:lnTo>
                  <a:lnTo>
                    <a:pt x="1457399" y="248099"/>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15" name="object 15"/>
          <p:cNvSpPr txBox="1"/>
          <p:nvPr/>
        </p:nvSpPr>
        <p:spPr>
          <a:xfrm>
            <a:off x="7394342" y="407471"/>
            <a:ext cx="918633" cy="222219"/>
          </a:xfrm>
          <a:prstGeom prst="rect">
            <a:avLst/>
          </a:prstGeom>
        </p:spPr>
        <p:txBody>
          <a:bodyPr vert="horz" wrap="square" lIns="0" tIns="16933" rIns="0" bIns="0" rtlCol="0">
            <a:spAutoFit/>
          </a:bodyPr>
          <a:lstStyle/>
          <a:p>
            <a:pPr marL="16933" defTabSz="1219170" fontAlgn="auto">
              <a:spcBef>
                <a:spcPts val="133"/>
              </a:spcBef>
              <a:spcAft>
                <a:spcPts val="0"/>
              </a:spcAft>
            </a:pPr>
            <a:r>
              <a:rPr sz="1333" kern="0" spc="-13" dirty="0">
                <a:solidFill>
                  <a:sysClr val="windowText" lastClr="000000"/>
                </a:solidFill>
                <a:latin typeface="Arial"/>
                <a:cs typeface="Arial"/>
              </a:rPr>
              <a:t>background</a:t>
            </a:r>
            <a:endParaRPr sz="1333" kern="0">
              <a:solidFill>
                <a:sysClr val="windowText" lastClr="000000"/>
              </a:solidFill>
              <a:latin typeface="Arial"/>
              <a:cs typeface="Arial"/>
            </a:endParaRPr>
          </a:p>
        </p:txBody>
      </p:sp>
      <p:sp>
        <p:nvSpPr>
          <p:cNvPr id="16" name="object 16"/>
          <p:cNvSpPr txBox="1"/>
          <p:nvPr/>
        </p:nvSpPr>
        <p:spPr>
          <a:xfrm>
            <a:off x="6961720" y="3207834"/>
            <a:ext cx="1781387" cy="313698"/>
          </a:xfrm>
          <a:prstGeom prst="rect">
            <a:avLst/>
          </a:prstGeom>
          <a:solidFill>
            <a:srgbClr val="FFFFFF"/>
          </a:solidFill>
        </p:spPr>
        <p:txBody>
          <a:bodyPr vert="horz" wrap="square" lIns="0" tIns="107527" rIns="0" bIns="0" rtlCol="0">
            <a:spAutoFit/>
          </a:bodyPr>
          <a:lstStyle/>
          <a:p>
            <a:pPr marL="536773" defTabSz="1219170" fontAlgn="auto">
              <a:spcBef>
                <a:spcPts val="847"/>
              </a:spcBef>
              <a:spcAft>
                <a:spcPts val="0"/>
              </a:spcAft>
            </a:pPr>
            <a:r>
              <a:rPr sz="1333" kern="0" spc="-13" dirty="0">
                <a:solidFill>
                  <a:sysClr val="windowText" lastClr="000000"/>
                </a:solidFill>
                <a:latin typeface="Arial"/>
                <a:cs typeface="Arial"/>
              </a:rPr>
              <a:t>subgroup</a:t>
            </a:r>
            <a:endParaRPr sz="1333" kern="0">
              <a:solidFill>
                <a:sysClr val="windowText" lastClr="000000"/>
              </a:solidFill>
              <a:latin typeface="Arial"/>
              <a:cs typeface="Arial"/>
            </a:endParaRPr>
          </a:p>
        </p:txBody>
      </p:sp>
      <p:sp>
        <p:nvSpPr>
          <p:cNvPr id="17" name="TextBox 16">
            <a:extLst>
              <a:ext uri="{FF2B5EF4-FFF2-40B4-BE49-F238E27FC236}">
                <a16:creationId xmlns:a16="http://schemas.microsoft.com/office/drawing/2014/main" id="{20C18E92-A229-2448-6D06-F34D92BE7504}"/>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2967" y="671767"/>
            <a:ext cx="2425700" cy="591551"/>
          </a:xfrm>
          <a:prstGeom prst="rect">
            <a:avLst/>
          </a:prstGeom>
        </p:spPr>
        <p:txBody>
          <a:bodyPr vert="horz" wrap="square" lIns="0" tIns="16933" rIns="0" bIns="0" rtlCol="0">
            <a:spAutoFit/>
          </a:bodyPr>
          <a:lstStyle/>
          <a:p>
            <a:pPr marL="16933">
              <a:spcBef>
                <a:spcPts val="133"/>
              </a:spcBef>
            </a:pPr>
            <a:r>
              <a:rPr spc="-107" dirty="0">
                <a:solidFill>
                  <a:srgbClr val="3D85C6"/>
                </a:solidFill>
              </a:rPr>
              <a:t>Types</a:t>
            </a:r>
            <a:r>
              <a:rPr spc="-93" dirty="0">
                <a:solidFill>
                  <a:srgbClr val="3D85C6"/>
                </a:solidFill>
              </a:rPr>
              <a:t> </a:t>
            </a:r>
            <a:r>
              <a:rPr spc="-133" dirty="0">
                <a:solidFill>
                  <a:srgbClr val="3D85C6"/>
                </a:solidFill>
              </a:rPr>
              <a:t>of</a:t>
            </a:r>
            <a:r>
              <a:rPr spc="-73" dirty="0">
                <a:solidFill>
                  <a:srgbClr val="3D85C6"/>
                </a:solidFill>
              </a:rPr>
              <a:t> </a:t>
            </a:r>
            <a:r>
              <a:rPr spc="-27" dirty="0">
                <a:solidFill>
                  <a:srgbClr val="3D85C6"/>
                </a:solidFill>
              </a:rPr>
              <a:t>Bias</a:t>
            </a:r>
          </a:p>
        </p:txBody>
      </p:sp>
      <p:sp>
        <p:nvSpPr>
          <p:cNvPr id="3" name="object 3"/>
          <p:cNvSpPr txBox="1"/>
          <p:nvPr/>
        </p:nvSpPr>
        <p:spPr>
          <a:xfrm>
            <a:off x="512968" y="1610538"/>
            <a:ext cx="4210473" cy="1486241"/>
          </a:xfrm>
          <a:prstGeom prst="rect">
            <a:avLst/>
          </a:prstGeom>
        </p:spPr>
        <p:txBody>
          <a:bodyPr vert="horz" wrap="square" lIns="0" tIns="22860" rIns="0" bIns="0" rtlCol="0">
            <a:spAutoFit/>
          </a:bodyPr>
          <a:lstStyle/>
          <a:p>
            <a:pPr marL="16933" defTabSz="1219170" fontAlgn="auto">
              <a:spcBef>
                <a:spcPts val="180"/>
              </a:spcBef>
              <a:spcAft>
                <a:spcPts val="0"/>
              </a:spcAft>
            </a:pPr>
            <a:r>
              <a:rPr sz="2400" i="1" kern="0" spc="-113" dirty="0">
                <a:solidFill>
                  <a:srgbClr val="595959"/>
                </a:solidFill>
                <a:latin typeface="Calibri"/>
                <a:cs typeface="Calibri"/>
              </a:rPr>
              <a:t>Subgroup</a:t>
            </a:r>
            <a:r>
              <a:rPr sz="2400" i="1" kern="0" spc="-20" dirty="0">
                <a:solidFill>
                  <a:srgbClr val="595959"/>
                </a:solidFill>
                <a:latin typeface="Calibri"/>
                <a:cs typeface="Calibri"/>
              </a:rPr>
              <a:t> </a:t>
            </a:r>
            <a:r>
              <a:rPr sz="2400" i="1" kern="0" dirty="0">
                <a:solidFill>
                  <a:srgbClr val="595959"/>
                </a:solidFill>
                <a:latin typeface="Calibri"/>
                <a:cs typeface="Calibri"/>
              </a:rPr>
              <a:t>Shift</a:t>
            </a:r>
            <a:r>
              <a:rPr sz="2400" i="1" kern="0" spc="-20" dirty="0">
                <a:solidFill>
                  <a:srgbClr val="595959"/>
                </a:solidFill>
                <a:latin typeface="Calibri"/>
                <a:cs typeface="Calibri"/>
              </a:rPr>
              <a:t> </a:t>
            </a:r>
            <a:r>
              <a:rPr sz="2400" i="1" kern="0" spc="-13" dirty="0">
                <a:solidFill>
                  <a:srgbClr val="595959"/>
                </a:solidFill>
                <a:latin typeface="Calibri"/>
                <a:cs typeface="Calibri"/>
              </a:rPr>
              <a:t>(Left)</a:t>
            </a:r>
            <a:endParaRPr sz="2400" kern="0">
              <a:solidFill>
                <a:sysClr val="windowText" lastClr="000000"/>
              </a:solidFill>
              <a:latin typeface="Calibri"/>
              <a:cs typeface="Calibri"/>
            </a:endParaRPr>
          </a:p>
          <a:p>
            <a:pPr marL="16933" marR="6773" defTabSz="1219170" fontAlgn="auto">
              <a:lnSpc>
                <a:spcPct val="114599"/>
              </a:lnSpc>
              <a:spcBef>
                <a:spcPts val="2100"/>
              </a:spcBef>
              <a:spcAft>
                <a:spcPts val="0"/>
              </a:spcAft>
            </a:pPr>
            <a:r>
              <a:rPr sz="2400" kern="0" spc="-133" dirty="0">
                <a:solidFill>
                  <a:srgbClr val="595959"/>
                </a:solidFill>
                <a:latin typeface="Calibri"/>
                <a:cs typeface="Calibri"/>
              </a:rPr>
              <a:t>The</a:t>
            </a:r>
            <a:r>
              <a:rPr sz="2400" kern="0" spc="20" dirty="0">
                <a:solidFill>
                  <a:srgbClr val="595959"/>
                </a:solidFill>
                <a:latin typeface="Calibri"/>
                <a:cs typeface="Calibri"/>
              </a:rPr>
              <a:t> </a:t>
            </a:r>
            <a:r>
              <a:rPr sz="2400" kern="0" spc="-152" dirty="0">
                <a:solidFill>
                  <a:srgbClr val="595959"/>
                </a:solidFill>
                <a:latin typeface="Calibri"/>
                <a:cs typeface="Calibri"/>
              </a:rPr>
              <a:t>model</a:t>
            </a:r>
            <a:r>
              <a:rPr sz="2400" kern="0" spc="20" dirty="0">
                <a:solidFill>
                  <a:srgbClr val="595959"/>
                </a:solidFill>
                <a:latin typeface="Calibri"/>
                <a:cs typeface="Calibri"/>
              </a:rPr>
              <a:t> </a:t>
            </a:r>
            <a:r>
              <a:rPr sz="2400" kern="0" spc="-33" dirty="0">
                <a:solidFill>
                  <a:srgbClr val="595959"/>
                </a:solidFill>
                <a:latin typeface="Calibri"/>
                <a:cs typeface="Calibri"/>
              </a:rPr>
              <a:t>systematically</a:t>
            </a:r>
            <a:r>
              <a:rPr sz="2400" kern="0" spc="20" dirty="0">
                <a:solidFill>
                  <a:srgbClr val="595959"/>
                </a:solidFill>
                <a:latin typeface="Calibri"/>
                <a:cs typeface="Calibri"/>
              </a:rPr>
              <a:t> </a:t>
            </a:r>
            <a:r>
              <a:rPr sz="2400" kern="0" spc="-13" dirty="0">
                <a:solidFill>
                  <a:srgbClr val="595959"/>
                </a:solidFill>
                <a:latin typeface="Calibri"/>
                <a:cs typeface="Calibri"/>
              </a:rPr>
              <a:t>scores </a:t>
            </a:r>
            <a:r>
              <a:rPr sz="2400" kern="0" spc="-87" dirty="0">
                <a:solidFill>
                  <a:srgbClr val="595959"/>
                </a:solidFill>
                <a:latin typeface="Calibri"/>
                <a:cs typeface="Calibri"/>
              </a:rPr>
              <a:t>comments</a:t>
            </a:r>
            <a:r>
              <a:rPr sz="2400" kern="0" spc="-20" dirty="0">
                <a:solidFill>
                  <a:srgbClr val="595959"/>
                </a:solidFill>
                <a:latin typeface="Calibri"/>
                <a:cs typeface="Calibri"/>
              </a:rPr>
              <a:t> </a:t>
            </a:r>
            <a:r>
              <a:rPr sz="2400" kern="0" spc="-167" dirty="0">
                <a:solidFill>
                  <a:srgbClr val="595959"/>
                </a:solidFill>
                <a:latin typeface="Calibri"/>
                <a:cs typeface="Calibri"/>
              </a:rPr>
              <a:t>from</a:t>
            </a:r>
            <a:r>
              <a:rPr sz="2400" kern="0" spc="7" dirty="0">
                <a:solidFill>
                  <a:srgbClr val="595959"/>
                </a:solidFill>
                <a:latin typeface="Calibri"/>
                <a:cs typeface="Calibri"/>
              </a:rPr>
              <a:t> </a:t>
            </a:r>
            <a:r>
              <a:rPr sz="2400" kern="0" spc="-67" dirty="0">
                <a:solidFill>
                  <a:srgbClr val="595959"/>
                </a:solidFill>
                <a:latin typeface="Calibri"/>
                <a:cs typeface="Calibri"/>
              </a:rPr>
              <a:t>the</a:t>
            </a:r>
            <a:r>
              <a:rPr sz="2400" kern="0" dirty="0">
                <a:solidFill>
                  <a:srgbClr val="595959"/>
                </a:solidFill>
                <a:latin typeface="Calibri"/>
                <a:cs typeface="Calibri"/>
              </a:rPr>
              <a:t> </a:t>
            </a:r>
            <a:r>
              <a:rPr sz="2400" kern="0" spc="-127" dirty="0">
                <a:solidFill>
                  <a:srgbClr val="595959"/>
                </a:solidFill>
                <a:latin typeface="Calibri"/>
                <a:cs typeface="Calibri"/>
              </a:rPr>
              <a:t>subgroup</a:t>
            </a:r>
            <a:r>
              <a:rPr sz="2400" kern="0" dirty="0">
                <a:solidFill>
                  <a:srgbClr val="595959"/>
                </a:solidFill>
                <a:latin typeface="Calibri"/>
                <a:cs typeface="Calibri"/>
              </a:rPr>
              <a:t> </a:t>
            </a:r>
            <a:r>
              <a:rPr sz="2400" kern="0" spc="-87" dirty="0">
                <a:solidFill>
                  <a:srgbClr val="595959"/>
                </a:solidFill>
                <a:latin typeface="Calibri"/>
                <a:cs typeface="Calibri"/>
              </a:rPr>
              <a:t>lower.</a:t>
            </a:r>
            <a:endParaRPr sz="2400" kern="0">
              <a:solidFill>
                <a:sysClr val="windowText" lastClr="000000"/>
              </a:solidFill>
              <a:latin typeface="Calibri"/>
              <a:cs typeface="Calibri"/>
            </a:endParaRPr>
          </a:p>
        </p:txBody>
      </p:sp>
      <p:sp>
        <p:nvSpPr>
          <p:cNvPr id="4" name="object 4"/>
          <p:cNvSpPr txBox="1"/>
          <p:nvPr/>
        </p:nvSpPr>
        <p:spPr>
          <a:xfrm>
            <a:off x="512967" y="4093075"/>
            <a:ext cx="4827693" cy="1076363"/>
          </a:xfrm>
          <a:prstGeom prst="rect">
            <a:avLst/>
          </a:prstGeom>
        </p:spPr>
        <p:txBody>
          <a:bodyPr vert="horz" wrap="square" lIns="0" tIns="16933" rIns="0" bIns="0" rtlCol="0">
            <a:spAutoFit/>
          </a:bodyPr>
          <a:lstStyle/>
          <a:p>
            <a:pPr marL="16933" defTabSz="1219170" fontAlgn="auto">
              <a:spcBef>
                <a:spcPts val="133"/>
              </a:spcBef>
              <a:spcAft>
                <a:spcPts val="0"/>
              </a:spcAft>
            </a:pPr>
            <a:r>
              <a:rPr sz="2400" kern="0" spc="-120" dirty="0">
                <a:solidFill>
                  <a:srgbClr val="595959"/>
                </a:solidFill>
                <a:latin typeface="Calibri"/>
                <a:cs typeface="Calibri"/>
              </a:rPr>
              <a:t>Metric:</a:t>
            </a:r>
            <a:r>
              <a:rPr sz="2400" kern="0" spc="-20" dirty="0">
                <a:solidFill>
                  <a:srgbClr val="595959"/>
                </a:solidFill>
                <a:latin typeface="Calibri"/>
                <a:cs typeface="Calibri"/>
              </a:rPr>
              <a:t> </a:t>
            </a:r>
            <a:r>
              <a:rPr sz="2400" kern="0" spc="-13" dirty="0">
                <a:solidFill>
                  <a:srgbClr val="595959"/>
                </a:solidFill>
                <a:latin typeface="Calibri"/>
                <a:cs typeface="Calibri"/>
              </a:rPr>
              <a:t>BNSP</a:t>
            </a:r>
            <a:r>
              <a:rPr sz="2400" kern="0" spc="-87" dirty="0">
                <a:solidFill>
                  <a:srgbClr val="595959"/>
                </a:solidFill>
                <a:latin typeface="Calibri"/>
                <a:cs typeface="Calibri"/>
              </a:rPr>
              <a:t> </a:t>
            </a:r>
            <a:r>
              <a:rPr sz="2400" kern="0" spc="-33" dirty="0">
                <a:solidFill>
                  <a:srgbClr val="595959"/>
                </a:solidFill>
                <a:latin typeface="Calibri"/>
                <a:cs typeface="Calibri"/>
              </a:rPr>
              <a:t>AUC</a:t>
            </a:r>
            <a:endParaRPr sz="2400" kern="0">
              <a:solidFill>
                <a:sysClr val="windowText" lastClr="000000"/>
              </a:solidFill>
              <a:latin typeface="Calibri"/>
              <a:cs typeface="Calibri"/>
            </a:endParaRPr>
          </a:p>
          <a:p>
            <a:pPr marL="16933" defTabSz="1219170" fontAlgn="auto">
              <a:spcBef>
                <a:spcPts val="2519"/>
              </a:spcBef>
              <a:spcAft>
                <a:spcPts val="0"/>
              </a:spcAft>
            </a:pPr>
            <a:r>
              <a:rPr sz="2400" kern="0" spc="-93" dirty="0">
                <a:solidFill>
                  <a:srgbClr val="595959"/>
                </a:solidFill>
                <a:latin typeface="Calibri"/>
                <a:cs typeface="Calibri"/>
              </a:rPr>
              <a:t>(Background</a:t>
            </a:r>
            <a:r>
              <a:rPr sz="2400" kern="0" spc="7" dirty="0">
                <a:solidFill>
                  <a:srgbClr val="595959"/>
                </a:solidFill>
                <a:latin typeface="Calibri"/>
                <a:cs typeface="Calibri"/>
              </a:rPr>
              <a:t> </a:t>
            </a:r>
            <a:r>
              <a:rPr sz="2400" kern="0" spc="-93" dirty="0">
                <a:solidFill>
                  <a:srgbClr val="595959"/>
                </a:solidFill>
                <a:latin typeface="Calibri"/>
                <a:cs typeface="Calibri"/>
              </a:rPr>
              <a:t>Negative</a:t>
            </a:r>
            <a:r>
              <a:rPr sz="2400" kern="0" spc="20" dirty="0">
                <a:solidFill>
                  <a:srgbClr val="595959"/>
                </a:solidFill>
                <a:latin typeface="Calibri"/>
                <a:cs typeface="Calibri"/>
              </a:rPr>
              <a:t> </a:t>
            </a:r>
            <a:r>
              <a:rPr sz="2400" kern="0" spc="-127" dirty="0">
                <a:solidFill>
                  <a:srgbClr val="595959"/>
                </a:solidFill>
                <a:latin typeface="Calibri"/>
                <a:cs typeface="Calibri"/>
              </a:rPr>
              <a:t>Subgroup</a:t>
            </a:r>
            <a:r>
              <a:rPr sz="2400" kern="0" spc="27" dirty="0">
                <a:solidFill>
                  <a:srgbClr val="595959"/>
                </a:solidFill>
                <a:latin typeface="Calibri"/>
                <a:cs typeface="Calibri"/>
              </a:rPr>
              <a:t> </a:t>
            </a:r>
            <a:r>
              <a:rPr sz="2400" kern="0" spc="-13" dirty="0">
                <a:solidFill>
                  <a:srgbClr val="595959"/>
                </a:solidFill>
                <a:latin typeface="Calibri"/>
                <a:cs typeface="Calibri"/>
              </a:rPr>
              <a:t>Positive)</a:t>
            </a:r>
            <a:endParaRPr sz="2400" kern="0">
              <a:solidFill>
                <a:sysClr val="windowText" lastClr="000000"/>
              </a:solidFill>
              <a:latin typeface="Calibri"/>
              <a:cs typeface="Calibri"/>
            </a:endParaRPr>
          </a:p>
        </p:txBody>
      </p:sp>
      <p:grpSp>
        <p:nvGrpSpPr>
          <p:cNvPr id="5" name="object 5"/>
          <p:cNvGrpSpPr/>
          <p:nvPr/>
        </p:nvGrpSpPr>
        <p:grpSpPr>
          <a:xfrm>
            <a:off x="9720949" y="2915800"/>
            <a:ext cx="233680" cy="233680"/>
            <a:chOff x="7290712" y="2186850"/>
            <a:chExt cx="175260" cy="175260"/>
          </a:xfrm>
        </p:grpSpPr>
        <p:sp>
          <p:nvSpPr>
            <p:cNvPr id="6" name="object 6"/>
            <p:cNvSpPr/>
            <p:nvPr/>
          </p:nvSpPr>
          <p:spPr>
            <a:xfrm>
              <a:off x="7295474" y="2191612"/>
              <a:ext cx="165735" cy="165735"/>
            </a:xfrm>
            <a:custGeom>
              <a:avLst/>
              <a:gdLst/>
              <a:ahLst/>
              <a:cxnLst/>
              <a:rect l="l" t="t" r="r" b="b"/>
              <a:pathLst>
                <a:path w="165734" h="165735">
                  <a:moveTo>
                    <a:pt x="165599" y="165599"/>
                  </a:moveTo>
                  <a:lnTo>
                    <a:pt x="0" y="165599"/>
                  </a:lnTo>
                  <a:lnTo>
                    <a:pt x="0" y="0"/>
                  </a:lnTo>
                  <a:lnTo>
                    <a:pt x="165599" y="0"/>
                  </a:lnTo>
                  <a:lnTo>
                    <a:pt x="165599" y="165599"/>
                  </a:lnTo>
                  <a:close/>
                </a:path>
              </a:pathLst>
            </a:custGeom>
            <a:solidFill>
              <a:srgbClr val="F4CCCC"/>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7" name="object 7"/>
            <p:cNvSpPr/>
            <p:nvPr/>
          </p:nvSpPr>
          <p:spPr>
            <a:xfrm>
              <a:off x="7295474" y="2191612"/>
              <a:ext cx="165735" cy="165735"/>
            </a:xfrm>
            <a:custGeom>
              <a:avLst/>
              <a:gdLst/>
              <a:ahLst/>
              <a:cxnLst/>
              <a:rect l="l" t="t" r="r" b="b"/>
              <a:pathLst>
                <a:path w="165734" h="165735">
                  <a:moveTo>
                    <a:pt x="0" y="0"/>
                  </a:moveTo>
                  <a:lnTo>
                    <a:pt x="165599" y="0"/>
                  </a:lnTo>
                  <a:lnTo>
                    <a:pt x="165599" y="165599"/>
                  </a:lnTo>
                  <a:lnTo>
                    <a:pt x="0" y="165599"/>
                  </a:lnTo>
                  <a:lnTo>
                    <a:pt x="0" y="0"/>
                  </a:lnTo>
                  <a:close/>
                </a:path>
              </a:pathLst>
            </a:custGeom>
            <a:ln w="9524">
              <a:solidFill>
                <a:srgbClr val="F4CCCC"/>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8" name="object 8"/>
          <p:cNvGrpSpPr/>
          <p:nvPr/>
        </p:nvGrpSpPr>
        <p:grpSpPr>
          <a:xfrm>
            <a:off x="9720949" y="3339733"/>
            <a:ext cx="233680" cy="233680"/>
            <a:chOff x="7290712" y="2504800"/>
            <a:chExt cx="175260" cy="175260"/>
          </a:xfrm>
        </p:grpSpPr>
        <p:sp>
          <p:nvSpPr>
            <p:cNvPr id="9" name="object 9"/>
            <p:cNvSpPr/>
            <p:nvPr/>
          </p:nvSpPr>
          <p:spPr>
            <a:xfrm>
              <a:off x="7295474" y="2509562"/>
              <a:ext cx="165735" cy="165735"/>
            </a:xfrm>
            <a:custGeom>
              <a:avLst/>
              <a:gdLst/>
              <a:ahLst/>
              <a:cxnLst/>
              <a:rect l="l" t="t" r="r" b="b"/>
              <a:pathLst>
                <a:path w="165734" h="165735">
                  <a:moveTo>
                    <a:pt x="165599" y="165599"/>
                  </a:moveTo>
                  <a:lnTo>
                    <a:pt x="0" y="165599"/>
                  </a:lnTo>
                  <a:lnTo>
                    <a:pt x="0" y="0"/>
                  </a:lnTo>
                  <a:lnTo>
                    <a:pt x="165599" y="0"/>
                  </a:lnTo>
                  <a:lnTo>
                    <a:pt x="165599" y="165599"/>
                  </a:lnTo>
                  <a:close/>
                </a:path>
              </a:pathLst>
            </a:custGeom>
            <a:solidFill>
              <a:srgbClr val="C9DAF7"/>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0" name="object 10"/>
            <p:cNvSpPr/>
            <p:nvPr/>
          </p:nvSpPr>
          <p:spPr>
            <a:xfrm>
              <a:off x="7295474" y="2509562"/>
              <a:ext cx="165735" cy="165735"/>
            </a:xfrm>
            <a:custGeom>
              <a:avLst/>
              <a:gdLst/>
              <a:ahLst/>
              <a:cxnLst/>
              <a:rect l="l" t="t" r="r" b="b"/>
              <a:pathLst>
                <a:path w="165734" h="165735">
                  <a:moveTo>
                    <a:pt x="0" y="0"/>
                  </a:moveTo>
                  <a:lnTo>
                    <a:pt x="165599" y="0"/>
                  </a:lnTo>
                  <a:lnTo>
                    <a:pt x="165599" y="165599"/>
                  </a:lnTo>
                  <a:lnTo>
                    <a:pt x="0" y="165599"/>
                  </a:lnTo>
                  <a:lnTo>
                    <a:pt x="0" y="0"/>
                  </a:lnTo>
                  <a:close/>
                </a:path>
              </a:pathLst>
            </a:custGeom>
            <a:ln w="9524">
              <a:solidFill>
                <a:srgbClr val="C9DAF7"/>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11" name="object 11"/>
          <p:cNvSpPr txBox="1"/>
          <p:nvPr/>
        </p:nvSpPr>
        <p:spPr>
          <a:xfrm>
            <a:off x="10011440" y="2885309"/>
            <a:ext cx="1656080" cy="689077"/>
          </a:xfrm>
          <a:prstGeom prst="rect">
            <a:avLst/>
          </a:prstGeom>
        </p:spPr>
        <p:txBody>
          <a:bodyPr vert="horz" wrap="square" lIns="0" tIns="16933" rIns="0" bIns="0" rtlCol="0">
            <a:spAutoFit/>
          </a:bodyPr>
          <a:lstStyle/>
          <a:p>
            <a:pPr marL="16933" defTabSz="1219170" fontAlgn="auto">
              <a:spcBef>
                <a:spcPts val="133"/>
              </a:spcBef>
              <a:spcAft>
                <a:spcPts val="0"/>
              </a:spcAft>
            </a:pPr>
            <a:r>
              <a:rPr sz="1600" kern="0" spc="-33" dirty="0">
                <a:solidFill>
                  <a:sysClr val="windowText" lastClr="000000"/>
                </a:solidFill>
                <a:latin typeface="Calibri"/>
                <a:cs typeface="Calibri"/>
              </a:rPr>
              <a:t>Toxic</a:t>
            </a:r>
            <a:r>
              <a:rPr sz="1600" kern="0" spc="-40" dirty="0">
                <a:solidFill>
                  <a:sysClr val="windowText" lastClr="000000"/>
                </a:solidFill>
                <a:latin typeface="Calibri"/>
                <a:cs typeface="Calibri"/>
              </a:rPr>
              <a:t> </a:t>
            </a:r>
            <a:r>
              <a:rPr sz="1600" kern="0" spc="-13" dirty="0">
                <a:solidFill>
                  <a:sysClr val="windowText" lastClr="000000"/>
                </a:solidFill>
                <a:latin typeface="Calibri"/>
                <a:cs typeface="Calibri"/>
              </a:rPr>
              <a:t>Comments</a:t>
            </a:r>
            <a:endParaRPr sz="1600" kern="0">
              <a:solidFill>
                <a:sysClr val="windowText" lastClr="000000"/>
              </a:solidFill>
              <a:latin typeface="Calibri"/>
              <a:cs typeface="Calibri"/>
            </a:endParaRPr>
          </a:p>
          <a:p>
            <a:pPr marL="16933" defTabSz="1219170" fontAlgn="auto">
              <a:spcBef>
                <a:spcPts val="1380"/>
              </a:spcBef>
              <a:spcAft>
                <a:spcPts val="0"/>
              </a:spcAft>
            </a:pPr>
            <a:r>
              <a:rPr sz="1600" kern="0" spc="-80" dirty="0">
                <a:solidFill>
                  <a:sysClr val="windowText" lastClr="000000"/>
                </a:solidFill>
                <a:latin typeface="Calibri"/>
                <a:cs typeface="Calibri"/>
              </a:rPr>
              <a:t>Non-</a:t>
            </a:r>
            <a:r>
              <a:rPr sz="1600" kern="0" spc="-47" dirty="0">
                <a:solidFill>
                  <a:sysClr val="windowText" lastClr="000000"/>
                </a:solidFill>
                <a:latin typeface="Calibri"/>
                <a:cs typeface="Calibri"/>
              </a:rPr>
              <a:t>toxic</a:t>
            </a:r>
            <a:r>
              <a:rPr sz="1600" kern="0" spc="-7" dirty="0">
                <a:solidFill>
                  <a:sysClr val="windowText" lastClr="000000"/>
                </a:solidFill>
                <a:latin typeface="Calibri"/>
                <a:cs typeface="Calibri"/>
              </a:rPr>
              <a:t> </a:t>
            </a:r>
            <a:r>
              <a:rPr sz="1600" kern="0" spc="-53" dirty="0">
                <a:solidFill>
                  <a:sysClr val="windowText" lastClr="000000"/>
                </a:solidFill>
                <a:latin typeface="Calibri"/>
                <a:cs typeface="Calibri"/>
              </a:rPr>
              <a:t>Comments</a:t>
            </a:r>
            <a:endParaRPr sz="1600" kern="0">
              <a:solidFill>
                <a:sysClr val="windowText" lastClr="000000"/>
              </a:solidFill>
              <a:latin typeface="Calibri"/>
              <a:cs typeface="Calibri"/>
            </a:endParaRPr>
          </a:p>
        </p:txBody>
      </p:sp>
      <p:grpSp>
        <p:nvGrpSpPr>
          <p:cNvPr id="12" name="object 12"/>
          <p:cNvGrpSpPr/>
          <p:nvPr/>
        </p:nvGrpSpPr>
        <p:grpSpPr>
          <a:xfrm>
            <a:off x="6264801" y="310409"/>
            <a:ext cx="3042073" cy="6234007"/>
            <a:chOff x="4698600" y="232806"/>
            <a:chExt cx="2281555" cy="4675505"/>
          </a:xfrm>
        </p:grpSpPr>
        <p:pic>
          <p:nvPicPr>
            <p:cNvPr id="13" name="object 13"/>
            <p:cNvPicPr/>
            <p:nvPr/>
          </p:nvPicPr>
          <p:blipFill>
            <a:blip r:embed="rId2" cstate="print"/>
            <a:stretch>
              <a:fillRect/>
            </a:stretch>
          </p:blipFill>
          <p:spPr>
            <a:xfrm>
              <a:off x="4786342" y="257567"/>
              <a:ext cx="2193557" cy="4650395"/>
            </a:xfrm>
            <a:prstGeom prst="rect">
              <a:avLst/>
            </a:prstGeom>
          </p:spPr>
        </p:pic>
        <p:pic>
          <p:nvPicPr>
            <p:cNvPr id="14" name="object 14"/>
            <p:cNvPicPr/>
            <p:nvPr/>
          </p:nvPicPr>
          <p:blipFill>
            <a:blip r:embed="rId3" cstate="print"/>
            <a:stretch>
              <a:fillRect/>
            </a:stretch>
          </p:blipFill>
          <p:spPr>
            <a:xfrm>
              <a:off x="6003699" y="621321"/>
              <a:ext cx="976199" cy="1803050"/>
            </a:xfrm>
            <a:prstGeom prst="rect">
              <a:avLst/>
            </a:prstGeom>
          </p:spPr>
        </p:pic>
        <p:pic>
          <p:nvPicPr>
            <p:cNvPr id="15" name="object 15"/>
            <p:cNvPicPr/>
            <p:nvPr/>
          </p:nvPicPr>
          <p:blipFill>
            <a:blip r:embed="rId4" cstate="print"/>
            <a:stretch>
              <a:fillRect/>
            </a:stretch>
          </p:blipFill>
          <p:spPr>
            <a:xfrm>
              <a:off x="4698600" y="2748215"/>
              <a:ext cx="918724" cy="1803049"/>
            </a:xfrm>
            <a:prstGeom prst="rect">
              <a:avLst/>
            </a:prstGeom>
          </p:spPr>
        </p:pic>
        <p:sp>
          <p:nvSpPr>
            <p:cNvPr id="16" name="object 16"/>
            <p:cNvSpPr/>
            <p:nvPr/>
          </p:nvSpPr>
          <p:spPr>
            <a:xfrm>
              <a:off x="5223888" y="232806"/>
              <a:ext cx="1336040" cy="217170"/>
            </a:xfrm>
            <a:custGeom>
              <a:avLst/>
              <a:gdLst/>
              <a:ahLst/>
              <a:cxnLst/>
              <a:rect l="l" t="t" r="r" b="b"/>
              <a:pathLst>
                <a:path w="1336040" h="217170">
                  <a:moveTo>
                    <a:pt x="1335599" y="216600"/>
                  </a:moveTo>
                  <a:lnTo>
                    <a:pt x="0" y="216600"/>
                  </a:lnTo>
                  <a:lnTo>
                    <a:pt x="0" y="0"/>
                  </a:lnTo>
                  <a:lnTo>
                    <a:pt x="1335599" y="0"/>
                  </a:lnTo>
                  <a:lnTo>
                    <a:pt x="1335599" y="216600"/>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17" name="object 17"/>
          <p:cNvSpPr txBox="1"/>
          <p:nvPr/>
        </p:nvSpPr>
        <p:spPr>
          <a:xfrm>
            <a:off x="7396350" y="401002"/>
            <a:ext cx="918633" cy="222219"/>
          </a:xfrm>
          <a:prstGeom prst="rect">
            <a:avLst/>
          </a:prstGeom>
        </p:spPr>
        <p:txBody>
          <a:bodyPr vert="horz" wrap="square" lIns="0" tIns="16933" rIns="0" bIns="0" rtlCol="0">
            <a:spAutoFit/>
          </a:bodyPr>
          <a:lstStyle/>
          <a:p>
            <a:pPr marL="16933" defTabSz="1219170" fontAlgn="auto">
              <a:spcBef>
                <a:spcPts val="133"/>
              </a:spcBef>
              <a:spcAft>
                <a:spcPts val="0"/>
              </a:spcAft>
            </a:pPr>
            <a:r>
              <a:rPr sz="1333" kern="0" spc="-13" dirty="0">
                <a:solidFill>
                  <a:sysClr val="windowText" lastClr="000000"/>
                </a:solidFill>
                <a:latin typeface="Arial"/>
                <a:cs typeface="Arial"/>
              </a:rPr>
              <a:t>background</a:t>
            </a:r>
            <a:endParaRPr sz="1333" kern="0">
              <a:solidFill>
                <a:sysClr val="windowText" lastClr="000000"/>
              </a:solidFill>
              <a:latin typeface="Arial"/>
              <a:cs typeface="Arial"/>
            </a:endParaRPr>
          </a:p>
        </p:txBody>
      </p:sp>
      <p:sp>
        <p:nvSpPr>
          <p:cNvPr id="18" name="object 18"/>
          <p:cNvSpPr/>
          <p:nvPr/>
        </p:nvSpPr>
        <p:spPr>
          <a:xfrm>
            <a:off x="6965200" y="3212224"/>
            <a:ext cx="1781387" cy="289560"/>
          </a:xfrm>
          <a:custGeom>
            <a:avLst/>
            <a:gdLst/>
            <a:ahLst/>
            <a:cxnLst/>
            <a:rect l="l" t="t" r="r" b="b"/>
            <a:pathLst>
              <a:path w="1336040" h="217169">
                <a:moveTo>
                  <a:pt x="1335599" y="216599"/>
                </a:moveTo>
                <a:lnTo>
                  <a:pt x="0" y="216599"/>
                </a:lnTo>
                <a:lnTo>
                  <a:pt x="0" y="0"/>
                </a:lnTo>
                <a:lnTo>
                  <a:pt x="1335599" y="0"/>
                </a:lnTo>
                <a:lnTo>
                  <a:pt x="1335599" y="216599"/>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9" name="object 19"/>
          <p:cNvSpPr txBox="1"/>
          <p:nvPr/>
        </p:nvSpPr>
        <p:spPr>
          <a:xfrm>
            <a:off x="7485751" y="3302818"/>
            <a:ext cx="739987" cy="222219"/>
          </a:xfrm>
          <a:prstGeom prst="rect">
            <a:avLst/>
          </a:prstGeom>
        </p:spPr>
        <p:txBody>
          <a:bodyPr vert="horz" wrap="square" lIns="0" tIns="16933" rIns="0" bIns="0" rtlCol="0">
            <a:spAutoFit/>
          </a:bodyPr>
          <a:lstStyle/>
          <a:p>
            <a:pPr marL="16933" defTabSz="1219170" fontAlgn="auto">
              <a:spcBef>
                <a:spcPts val="133"/>
              </a:spcBef>
              <a:spcAft>
                <a:spcPts val="0"/>
              </a:spcAft>
            </a:pPr>
            <a:r>
              <a:rPr sz="1333" kern="0" spc="-13" dirty="0">
                <a:solidFill>
                  <a:sysClr val="windowText" lastClr="000000"/>
                </a:solidFill>
                <a:latin typeface="Arial"/>
                <a:cs typeface="Arial"/>
              </a:rPr>
              <a:t>subgroup</a:t>
            </a:r>
            <a:endParaRPr sz="1333" kern="0">
              <a:solidFill>
                <a:sysClr val="windowText" lastClr="000000"/>
              </a:solidFill>
              <a:latin typeface="Arial"/>
              <a:cs typeface="Arial"/>
            </a:endParaRPr>
          </a:p>
        </p:txBody>
      </p:sp>
      <p:sp>
        <p:nvSpPr>
          <p:cNvPr id="20" name="object 20"/>
          <p:cNvSpPr/>
          <p:nvPr/>
        </p:nvSpPr>
        <p:spPr>
          <a:xfrm>
            <a:off x="7377330" y="780717"/>
            <a:ext cx="747607" cy="5323839"/>
          </a:xfrm>
          <a:custGeom>
            <a:avLst/>
            <a:gdLst/>
            <a:ahLst/>
            <a:cxnLst/>
            <a:rect l="l" t="t" r="r" b="b"/>
            <a:pathLst>
              <a:path w="560704" h="3992879">
                <a:moveTo>
                  <a:pt x="0" y="0"/>
                </a:moveTo>
                <a:lnTo>
                  <a:pt x="560699" y="0"/>
                </a:lnTo>
                <a:lnTo>
                  <a:pt x="560699" y="3992400"/>
                </a:lnTo>
                <a:lnTo>
                  <a:pt x="0" y="3992400"/>
                </a:lnTo>
                <a:lnTo>
                  <a:pt x="0" y="0"/>
                </a:lnTo>
                <a:close/>
              </a:path>
            </a:pathLst>
          </a:custGeom>
          <a:ln w="9524">
            <a:solidFill>
              <a:srgbClr val="37761C"/>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1" name="TextBox 20">
            <a:extLst>
              <a:ext uri="{FF2B5EF4-FFF2-40B4-BE49-F238E27FC236}">
                <a16:creationId xmlns:a16="http://schemas.microsoft.com/office/drawing/2014/main" id="{C8BD7EE0-3DBC-09B7-10F1-6621FBF84598}"/>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spc="-13" dirty="0">
                <a:solidFill>
                  <a:srgbClr val="3D85C6"/>
                </a:solidFill>
              </a:rPr>
              <a:t>Results</a:t>
            </a:r>
          </a:p>
        </p:txBody>
      </p:sp>
      <p:grpSp>
        <p:nvGrpSpPr>
          <p:cNvPr id="3" name="object 3"/>
          <p:cNvGrpSpPr/>
          <p:nvPr/>
        </p:nvGrpSpPr>
        <p:grpSpPr>
          <a:xfrm>
            <a:off x="2232183" y="960333"/>
            <a:ext cx="7671647" cy="5651500"/>
            <a:chOff x="1674137" y="720249"/>
            <a:chExt cx="5753735" cy="4238625"/>
          </a:xfrm>
        </p:grpSpPr>
        <p:pic>
          <p:nvPicPr>
            <p:cNvPr id="4" name="object 4"/>
            <p:cNvPicPr/>
            <p:nvPr/>
          </p:nvPicPr>
          <p:blipFill>
            <a:blip r:embed="rId2" cstate="print"/>
            <a:stretch>
              <a:fillRect/>
            </a:stretch>
          </p:blipFill>
          <p:spPr>
            <a:xfrm>
              <a:off x="1674137" y="798915"/>
              <a:ext cx="5753584" cy="4086225"/>
            </a:xfrm>
            <a:prstGeom prst="rect">
              <a:avLst/>
            </a:prstGeom>
          </p:spPr>
        </p:pic>
        <p:sp>
          <p:nvSpPr>
            <p:cNvPr id="5" name="object 5"/>
            <p:cNvSpPr/>
            <p:nvPr/>
          </p:nvSpPr>
          <p:spPr>
            <a:xfrm>
              <a:off x="4488500" y="720249"/>
              <a:ext cx="146685" cy="4238625"/>
            </a:xfrm>
            <a:custGeom>
              <a:avLst/>
              <a:gdLst/>
              <a:ahLst/>
              <a:cxnLst/>
              <a:rect l="l" t="t" r="r" b="b"/>
              <a:pathLst>
                <a:path w="146685" h="4238625">
                  <a:moveTo>
                    <a:pt x="146099" y="4238099"/>
                  </a:moveTo>
                  <a:lnTo>
                    <a:pt x="0" y="4238099"/>
                  </a:lnTo>
                  <a:lnTo>
                    <a:pt x="0" y="0"/>
                  </a:lnTo>
                  <a:lnTo>
                    <a:pt x="146099" y="0"/>
                  </a:lnTo>
                  <a:lnTo>
                    <a:pt x="146099" y="4238099"/>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6" name="TextBox 5">
            <a:extLst>
              <a:ext uri="{FF2B5EF4-FFF2-40B4-BE49-F238E27FC236}">
                <a16:creationId xmlns:a16="http://schemas.microsoft.com/office/drawing/2014/main" id="{F279E666-E5F6-E3C0-4104-5B28023E1C9E}"/>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58786" y="3086947"/>
            <a:ext cx="5070687" cy="632651"/>
          </a:xfrm>
          <a:prstGeom prst="rect">
            <a:avLst/>
          </a:prstGeom>
        </p:spPr>
        <p:txBody>
          <a:bodyPr vert="horz" wrap="square" lIns="0" tIns="16933" rIns="0" bIns="0" rtlCol="0">
            <a:spAutoFit/>
          </a:bodyPr>
          <a:lstStyle/>
          <a:p>
            <a:pPr marL="16933">
              <a:spcBef>
                <a:spcPts val="133"/>
              </a:spcBef>
            </a:pPr>
            <a:r>
              <a:rPr sz="4000" b="1" spc="320" dirty="0">
                <a:solidFill>
                  <a:srgbClr val="FFFFFF"/>
                </a:solidFill>
              </a:rPr>
              <a:t>Release</a:t>
            </a:r>
            <a:r>
              <a:rPr sz="4000" b="1" spc="220" dirty="0">
                <a:solidFill>
                  <a:srgbClr val="FFFFFF"/>
                </a:solidFill>
              </a:rPr>
              <a:t> </a:t>
            </a:r>
            <a:r>
              <a:rPr sz="4000" b="1" spc="280" dirty="0">
                <a:solidFill>
                  <a:srgbClr val="FFFFFF"/>
                </a:solidFill>
              </a:rPr>
              <a:t>Responsibly</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60" dirty="0">
                <a:solidFill>
                  <a:srgbClr val="FFFFFF"/>
                </a:solidFill>
              </a:rPr>
              <a:t>What</a:t>
            </a:r>
            <a:r>
              <a:rPr sz="4000" b="1" spc="213" dirty="0">
                <a:solidFill>
                  <a:srgbClr val="FFFFFF"/>
                </a:solidFill>
              </a:rPr>
              <a:t> </a:t>
            </a:r>
            <a:r>
              <a:rPr sz="4000" b="1" spc="272" dirty="0">
                <a:solidFill>
                  <a:srgbClr val="FFFFFF"/>
                </a:solidFill>
              </a:rPr>
              <a:t>do</a:t>
            </a:r>
            <a:r>
              <a:rPr sz="4000" b="1" spc="213" dirty="0">
                <a:solidFill>
                  <a:srgbClr val="FFFFFF"/>
                </a:solidFill>
              </a:rPr>
              <a:t> </a:t>
            </a:r>
            <a:r>
              <a:rPr sz="4000" b="1" spc="220" dirty="0">
                <a:solidFill>
                  <a:srgbClr val="FFFFFF"/>
                </a:solidFill>
              </a:rPr>
              <a:t>you</a:t>
            </a:r>
            <a:r>
              <a:rPr sz="4000" b="1" spc="213" dirty="0">
                <a:solidFill>
                  <a:srgbClr val="FFFFFF"/>
                </a:solidFill>
              </a:rPr>
              <a:t> </a:t>
            </a:r>
            <a:r>
              <a:rPr sz="4000" b="1" spc="320" dirty="0">
                <a:solidFill>
                  <a:srgbClr val="FFFFFF"/>
                </a:solidFill>
              </a:rPr>
              <a:t>see?</a:t>
            </a:r>
            <a:endParaRPr sz="4000"/>
          </a:p>
        </p:txBody>
      </p:sp>
      <p:sp>
        <p:nvSpPr>
          <p:cNvPr id="3" name="object 3"/>
          <p:cNvSpPr txBox="1"/>
          <p:nvPr/>
        </p:nvSpPr>
        <p:spPr>
          <a:xfrm>
            <a:off x="633666" y="1568468"/>
            <a:ext cx="5532967" cy="4993331"/>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13" dirty="0">
                <a:solidFill>
                  <a:srgbClr val="FFFFFF"/>
                </a:solidFill>
                <a:latin typeface="Calibri"/>
                <a:cs typeface="Calibri"/>
              </a:rPr>
              <a:t>Stickers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80" dirty="0">
                <a:solidFill>
                  <a:srgbClr val="FFFFFF"/>
                </a:solidFill>
                <a:latin typeface="Calibri"/>
                <a:cs typeface="Calibri"/>
              </a:rPr>
              <a:t>Dole</a:t>
            </a:r>
            <a:r>
              <a:rPr sz="2400" kern="0" spc="133" dirty="0">
                <a:solidFill>
                  <a:srgbClr val="FFFFFF"/>
                </a:solidFill>
                <a:latin typeface="Calibri"/>
                <a:cs typeface="Calibri"/>
              </a:rPr>
              <a:t> </a:t>
            </a: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60" dirty="0">
                <a:solidFill>
                  <a:srgbClr val="FFFFFF"/>
                </a:solidFill>
                <a:latin typeface="Calibri"/>
                <a:cs typeface="Calibri"/>
              </a:rPr>
              <a:t> </a:t>
            </a:r>
            <a:r>
              <a:rPr sz="2400" kern="0" dirty="0">
                <a:solidFill>
                  <a:srgbClr val="FFFFFF"/>
                </a:solidFill>
                <a:latin typeface="Calibri"/>
                <a:cs typeface="Calibri"/>
              </a:rPr>
              <a:t>at</a:t>
            </a:r>
            <a:r>
              <a:rPr sz="2400" kern="0" spc="160" dirty="0">
                <a:solidFill>
                  <a:srgbClr val="FFFFFF"/>
                </a:solidFill>
                <a:latin typeface="Calibri"/>
                <a:cs typeface="Calibri"/>
              </a:rPr>
              <a:t> </a:t>
            </a:r>
            <a:r>
              <a:rPr sz="2400" kern="0" spc="133" dirty="0">
                <a:solidFill>
                  <a:srgbClr val="FFFFFF"/>
                </a:solidFill>
                <a:latin typeface="Calibri"/>
                <a:cs typeface="Calibri"/>
              </a:rPr>
              <a:t>a</a:t>
            </a:r>
            <a:r>
              <a:rPr sz="2400" kern="0" spc="160" dirty="0">
                <a:solidFill>
                  <a:srgbClr val="FFFFFF"/>
                </a:solidFill>
                <a:latin typeface="Calibri"/>
                <a:cs typeface="Calibri"/>
              </a:rPr>
              <a:t> </a:t>
            </a:r>
            <a:r>
              <a:rPr sz="2400" kern="0" spc="53" dirty="0">
                <a:solidFill>
                  <a:srgbClr val="FFFFFF"/>
                </a:solidFill>
                <a:latin typeface="Calibri"/>
                <a:cs typeface="Calibri"/>
              </a:rPr>
              <a:t>store</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40" dirty="0">
                <a:solidFill>
                  <a:srgbClr val="FFFFFF"/>
                </a:solidFill>
                <a:latin typeface="Calibri"/>
                <a:cs typeface="Calibri"/>
              </a:rPr>
              <a:t> </a:t>
            </a:r>
            <a:r>
              <a:rPr sz="2400" kern="0" spc="80" dirty="0">
                <a:solidFill>
                  <a:srgbClr val="FFFFFF"/>
                </a:solidFill>
                <a:latin typeface="Calibri"/>
                <a:cs typeface="Calibri"/>
              </a:rPr>
              <a:t>on</a:t>
            </a:r>
            <a:r>
              <a:rPr sz="2400" kern="0" spc="147" dirty="0">
                <a:solidFill>
                  <a:srgbClr val="FFFFFF"/>
                </a:solidFill>
                <a:latin typeface="Calibri"/>
                <a:cs typeface="Calibri"/>
              </a:rPr>
              <a:t> </a:t>
            </a:r>
            <a:r>
              <a:rPr sz="2400" kern="0" spc="107" dirty="0">
                <a:solidFill>
                  <a:srgbClr val="FFFFFF"/>
                </a:solidFill>
                <a:latin typeface="Calibri"/>
                <a:cs typeface="Calibri"/>
              </a:rPr>
              <a:t>shelves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Bunches</a:t>
            </a:r>
            <a:r>
              <a:rPr sz="2400" kern="0" spc="167" dirty="0">
                <a:solidFill>
                  <a:srgbClr val="FFFFFF"/>
                </a:solidFill>
                <a:latin typeface="Calibri"/>
                <a:cs typeface="Calibri"/>
              </a:rPr>
              <a:t> </a:t>
            </a:r>
            <a:r>
              <a:rPr sz="2400" kern="0" dirty="0">
                <a:solidFill>
                  <a:srgbClr val="FFFFFF"/>
                </a:solidFill>
                <a:latin typeface="Calibri"/>
                <a:cs typeface="Calibri"/>
              </a:rPr>
              <a:t>of</a:t>
            </a:r>
            <a:r>
              <a:rPr sz="2400" kern="0" spc="173" dirty="0">
                <a:solidFill>
                  <a:srgbClr val="FFFFFF"/>
                </a:solidFill>
                <a:latin typeface="Calibri"/>
                <a:cs typeface="Calibri"/>
              </a:rPr>
              <a:t> </a:t>
            </a:r>
            <a:r>
              <a:rPr sz="2400" kern="0" spc="107"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60" dirty="0">
                <a:solidFill>
                  <a:srgbClr val="FFFFFF"/>
                </a:solidFill>
                <a:latin typeface="Calibri"/>
                <a:cs typeface="Calibri"/>
              </a:rPr>
              <a:t> </a:t>
            </a:r>
            <a:r>
              <a:rPr sz="2400" kern="0" dirty="0">
                <a:solidFill>
                  <a:srgbClr val="FFFFFF"/>
                </a:solidFill>
                <a:latin typeface="Calibri"/>
                <a:cs typeface="Calibri"/>
              </a:rPr>
              <a:t>with</a:t>
            </a:r>
            <a:r>
              <a:rPr sz="2400" kern="0" spc="160" dirty="0">
                <a:solidFill>
                  <a:srgbClr val="FFFFFF"/>
                </a:solidFill>
                <a:latin typeface="Calibri"/>
                <a:cs typeface="Calibri"/>
              </a:rPr>
              <a:t> </a:t>
            </a:r>
            <a:r>
              <a:rPr sz="2400" kern="0" spc="100" dirty="0">
                <a:solidFill>
                  <a:srgbClr val="FFFFFF"/>
                </a:solidFill>
                <a:latin typeface="Calibri"/>
                <a:cs typeface="Calibri"/>
              </a:rPr>
              <a:t>stickers</a:t>
            </a:r>
            <a:r>
              <a:rPr sz="2400" kern="0" spc="160" dirty="0">
                <a:solidFill>
                  <a:srgbClr val="FFFFFF"/>
                </a:solidFill>
                <a:latin typeface="Calibri"/>
                <a:cs typeface="Calibri"/>
              </a:rPr>
              <a:t> </a:t>
            </a:r>
            <a:r>
              <a:rPr sz="2400" kern="0" spc="80" dirty="0">
                <a:solidFill>
                  <a:srgbClr val="FFFFFF"/>
                </a:solidFill>
                <a:latin typeface="Calibri"/>
                <a:cs typeface="Calibri"/>
              </a:rPr>
              <a:t>on</a:t>
            </a:r>
            <a:r>
              <a:rPr sz="2400" kern="0" spc="160" dirty="0">
                <a:solidFill>
                  <a:srgbClr val="FFFFFF"/>
                </a:solidFill>
                <a:latin typeface="Calibri"/>
                <a:cs typeface="Calibri"/>
              </a:rPr>
              <a:t> </a:t>
            </a:r>
            <a:r>
              <a:rPr sz="2400" kern="0" spc="-27" dirty="0">
                <a:solidFill>
                  <a:srgbClr val="FFFFFF"/>
                </a:solidFill>
                <a:latin typeface="Calibri"/>
                <a:cs typeface="Calibri"/>
              </a:rPr>
              <a:t>them</a:t>
            </a:r>
            <a:endParaRPr sz="2400" kern="0">
              <a:solidFill>
                <a:sysClr val="windowText" lastClr="000000"/>
              </a:solidFill>
              <a:latin typeface="Calibri"/>
              <a:cs typeface="Calibri"/>
            </a:endParaRPr>
          </a:p>
          <a:p>
            <a:pPr marL="505447" marR="6773" indent="-489361" defTabSz="1219170" fontAlgn="auto">
              <a:lnSpc>
                <a:spcPct val="114599"/>
              </a:lnSpc>
              <a:spcBef>
                <a:spcPts val="0"/>
              </a:spcBef>
              <a:spcAft>
                <a:spcPts val="0"/>
              </a:spcAft>
              <a:buFont typeface="Arial"/>
              <a:buChar char="●"/>
              <a:tabLst>
                <a:tab pos="505447" algn="l"/>
                <a:tab pos="506294" algn="l"/>
              </a:tabLst>
            </a:pPr>
            <a:r>
              <a:rPr sz="2400" kern="0" spc="152" dirty="0">
                <a:solidFill>
                  <a:srgbClr val="FFFFFF"/>
                </a:solidFill>
                <a:latin typeface="Calibri"/>
                <a:cs typeface="Calibri"/>
              </a:rPr>
              <a:t>Bunches</a:t>
            </a:r>
            <a:r>
              <a:rPr sz="2400" kern="0" spc="167" dirty="0">
                <a:solidFill>
                  <a:srgbClr val="FFFFFF"/>
                </a:solidFill>
                <a:latin typeface="Calibri"/>
                <a:cs typeface="Calibri"/>
              </a:rPr>
              <a:t> </a:t>
            </a:r>
            <a:r>
              <a:rPr sz="2400" kern="0" dirty="0">
                <a:solidFill>
                  <a:srgbClr val="FFFFFF"/>
                </a:solidFill>
                <a:latin typeface="Calibri"/>
                <a:cs typeface="Calibri"/>
              </a:rPr>
              <a:t>of</a:t>
            </a:r>
            <a:r>
              <a:rPr sz="2400" kern="0" spc="173" dirty="0">
                <a:solidFill>
                  <a:srgbClr val="FFFFFF"/>
                </a:solidFill>
                <a:latin typeface="Calibri"/>
                <a:cs typeface="Calibri"/>
              </a:rPr>
              <a:t> </a:t>
            </a:r>
            <a:r>
              <a:rPr sz="2400" kern="0" spc="120" dirty="0">
                <a:solidFill>
                  <a:srgbClr val="FFFFFF"/>
                </a:solidFill>
                <a:latin typeface="Calibri"/>
                <a:cs typeface="Calibri"/>
              </a:rPr>
              <a:t>bananas</a:t>
            </a:r>
            <a:r>
              <a:rPr sz="2400" kern="0" spc="167" dirty="0">
                <a:solidFill>
                  <a:srgbClr val="FFFFFF"/>
                </a:solidFill>
                <a:latin typeface="Calibri"/>
                <a:cs typeface="Calibri"/>
              </a:rPr>
              <a:t> </a:t>
            </a:r>
            <a:r>
              <a:rPr sz="2400" kern="0" dirty="0">
                <a:solidFill>
                  <a:srgbClr val="FFFFFF"/>
                </a:solidFill>
                <a:latin typeface="Calibri"/>
                <a:cs typeface="Calibri"/>
              </a:rPr>
              <a:t>with</a:t>
            </a:r>
            <a:r>
              <a:rPr sz="2400" kern="0" spc="173" dirty="0">
                <a:solidFill>
                  <a:srgbClr val="FFFFFF"/>
                </a:solidFill>
                <a:latin typeface="Calibri"/>
                <a:cs typeface="Calibri"/>
              </a:rPr>
              <a:t> </a:t>
            </a:r>
            <a:r>
              <a:rPr sz="2400" kern="0" spc="100" dirty="0">
                <a:solidFill>
                  <a:srgbClr val="FFFFFF"/>
                </a:solidFill>
                <a:latin typeface="Calibri"/>
                <a:cs typeface="Calibri"/>
              </a:rPr>
              <a:t>stickers</a:t>
            </a:r>
            <a:r>
              <a:rPr sz="2400" kern="0" spc="167" dirty="0">
                <a:solidFill>
                  <a:srgbClr val="FFFFFF"/>
                </a:solidFill>
                <a:latin typeface="Calibri"/>
                <a:cs typeface="Calibri"/>
              </a:rPr>
              <a:t> </a:t>
            </a:r>
            <a:r>
              <a:rPr sz="2400" kern="0" spc="47" dirty="0">
                <a:solidFill>
                  <a:srgbClr val="FFFFFF"/>
                </a:solidFill>
                <a:latin typeface="Calibri"/>
                <a:cs typeface="Calibri"/>
              </a:rPr>
              <a:t>on </a:t>
            </a:r>
            <a:r>
              <a:rPr sz="2400" kern="0" dirty="0">
                <a:solidFill>
                  <a:srgbClr val="FFFFFF"/>
                </a:solidFill>
                <a:latin typeface="Calibri"/>
                <a:cs typeface="Calibri"/>
              </a:rPr>
              <a:t>them</a:t>
            </a:r>
            <a:r>
              <a:rPr sz="2400" kern="0" spc="173" dirty="0">
                <a:solidFill>
                  <a:srgbClr val="FFFFFF"/>
                </a:solidFill>
                <a:latin typeface="Calibri"/>
                <a:cs typeface="Calibri"/>
              </a:rPr>
              <a:t> </a:t>
            </a:r>
            <a:r>
              <a:rPr sz="2400" kern="0" spc="80" dirty="0">
                <a:solidFill>
                  <a:srgbClr val="FFFFFF"/>
                </a:solidFill>
                <a:latin typeface="Calibri"/>
                <a:cs typeface="Calibri"/>
              </a:rPr>
              <a:t>on</a:t>
            </a:r>
            <a:r>
              <a:rPr sz="2400" kern="0" spc="173" dirty="0">
                <a:solidFill>
                  <a:srgbClr val="FFFFFF"/>
                </a:solidFill>
                <a:latin typeface="Calibri"/>
                <a:cs typeface="Calibri"/>
              </a:rPr>
              <a:t> </a:t>
            </a:r>
            <a:r>
              <a:rPr sz="2400" kern="0" spc="120" dirty="0">
                <a:solidFill>
                  <a:srgbClr val="FFFFFF"/>
                </a:solidFill>
                <a:latin typeface="Calibri"/>
                <a:cs typeface="Calibri"/>
              </a:rPr>
              <a:t>shelves</a:t>
            </a:r>
            <a:r>
              <a:rPr sz="2400" kern="0" spc="173" dirty="0">
                <a:solidFill>
                  <a:srgbClr val="FFFFFF"/>
                </a:solidFill>
                <a:latin typeface="Calibri"/>
                <a:cs typeface="Calibri"/>
              </a:rPr>
              <a:t> </a:t>
            </a:r>
            <a:r>
              <a:rPr sz="2400" kern="0" dirty="0">
                <a:solidFill>
                  <a:srgbClr val="FFFFFF"/>
                </a:solidFill>
                <a:latin typeface="Calibri"/>
                <a:cs typeface="Calibri"/>
              </a:rPr>
              <a:t>in</a:t>
            </a:r>
            <a:r>
              <a:rPr sz="2400" kern="0" spc="180" dirty="0">
                <a:solidFill>
                  <a:srgbClr val="FFFFFF"/>
                </a:solidFill>
                <a:latin typeface="Calibri"/>
                <a:cs typeface="Calibri"/>
              </a:rPr>
              <a:t> </a:t>
            </a:r>
            <a:r>
              <a:rPr sz="2400" kern="0" spc="133" dirty="0">
                <a:solidFill>
                  <a:srgbClr val="FFFFFF"/>
                </a:solidFill>
                <a:latin typeface="Calibri"/>
                <a:cs typeface="Calibri"/>
              </a:rPr>
              <a:t>a</a:t>
            </a:r>
            <a:r>
              <a:rPr sz="2400" kern="0" spc="173" dirty="0">
                <a:solidFill>
                  <a:srgbClr val="FFFFFF"/>
                </a:solidFill>
                <a:latin typeface="Calibri"/>
                <a:cs typeface="Calibri"/>
              </a:rPr>
              <a:t> </a:t>
            </a:r>
            <a:r>
              <a:rPr sz="2400" kern="0" spc="40" dirty="0">
                <a:solidFill>
                  <a:srgbClr val="FFFFFF"/>
                </a:solidFill>
                <a:latin typeface="Calibri"/>
                <a:cs typeface="Calibri"/>
              </a:rPr>
              <a:t>store</a:t>
            </a:r>
            <a:endParaRPr sz="2400" kern="0">
              <a:solidFill>
                <a:sysClr val="windowText" lastClr="000000"/>
              </a:solidFill>
              <a:latin typeface="Calibri"/>
              <a:cs typeface="Calibri"/>
            </a:endParaRPr>
          </a:p>
          <a:p>
            <a:pPr marL="505447" defTabSz="1219170" fontAlgn="auto">
              <a:lnSpc>
                <a:spcPts val="2873"/>
              </a:lnSpc>
              <a:spcBef>
                <a:spcPts val="2520"/>
              </a:spcBef>
              <a:spcAft>
                <a:spcPts val="0"/>
              </a:spcAft>
            </a:pPr>
            <a:r>
              <a:rPr sz="2400" kern="0" dirty="0">
                <a:solidFill>
                  <a:srgbClr val="FFFFFF"/>
                </a:solidFill>
                <a:latin typeface="Calibri"/>
                <a:cs typeface="Calibri"/>
              </a:rPr>
              <a:t>...We</a:t>
            </a:r>
            <a:r>
              <a:rPr sz="2400" kern="0" spc="333" dirty="0">
                <a:solidFill>
                  <a:srgbClr val="FFFFFF"/>
                </a:solidFill>
                <a:latin typeface="Calibri"/>
                <a:cs typeface="Calibri"/>
              </a:rPr>
              <a:t> </a:t>
            </a:r>
            <a:r>
              <a:rPr sz="2400" kern="0" dirty="0">
                <a:solidFill>
                  <a:srgbClr val="FFFFFF"/>
                </a:solidFill>
                <a:latin typeface="Calibri"/>
                <a:cs typeface="Calibri"/>
              </a:rPr>
              <a:t>don’t</a:t>
            </a:r>
            <a:r>
              <a:rPr sz="2400" kern="0" spc="339" dirty="0">
                <a:solidFill>
                  <a:srgbClr val="FFFFFF"/>
                </a:solidFill>
                <a:latin typeface="Calibri"/>
                <a:cs typeface="Calibri"/>
              </a:rPr>
              <a:t> </a:t>
            </a:r>
            <a:r>
              <a:rPr sz="2400" kern="0" dirty="0">
                <a:solidFill>
                  <a:srgbClr val="FFFFFF"/>
                </a:solidFill>
                <a:latin typeface="Calibri"/>
                <a:cs typeface="Calibri"/>
              </a:rPr>
              <a:t>tend</a:t>
            </a:r>
            <a:r>
              <a:rPr sz="2400" kern="0" spc="339" dirty="0">
                <a:solidFill>
                  <a:srgbClr val="FFFFFF"/>
                </a:solidFill>
                <a:latin typeface="Calibri"/>
                <a:cs typeface="Calibri"/>
              </a:rPr>
              <a:t> </a:t>
            </a:r>
            <a:r>
              <a:rPr sz="2400" kern="0" dirty="0">
                <a:solidFill>
                  <a:srgbClr val="FFFFFF"/>
                </a:solidFill>
                <a:latin typeface="Calibri"/>
                <a:cs typeface="Calibri"/>
              </a:rPr>
              <a:t>to</a:t>
            </a:r>
            <a:r>
              <a:rPr sz="2400" kern="0" spc="339" dirty="0">
                <a:solidFill>
                  <a:srgbClr val="FFFFFF"/>
                </a:solidFill>
                <a:latin typeface="Calibri"/>
                <a:cs typeface="Calibri"/>
              </a:rPr>
              <a:t> </a:t>
            </a:r>
            <a:r>
              <a:rPr sz="2400" kern="0" spc="133" dirty="0">
                <a:solidFill>
                  <a:srgbClr val="FFFFFF"/>
                </a:solidFill>
                <a:latin typeface="Calibri"/>
                <a:cs typeface="Calibri"/>
              </a:rPr>
              <a:t>say</a:t>
            </a:r>
            <a:endParaRPr sz="2400" kern="0">
              <a:solidFill>
                <a:sysClr val="windowText" lastClr="000000"/>
              </a:solidFill>
              <a:latin typeface="Calibri"/>
              <a:cs typeface="Calibri"/>
            </a:endParaRPr>
          </a:p>
          <a:p>
            <a:pPr marL="458882" defTabSz="1219170" fontAlgn="auto">
              <a:lnSpc>
                <a:spcPts val="3833"/>
              </a:lnSpc>
              <a:spcBef>
                <a:spcPts val="0"/>
              </a:spcBef>
              <a:spcAft>
                <a:spcPts val="0"/>
              </a:spcAft>
            </a:pPr>
            <a:r>
              <a:rPr sz="3200" b="1" kern="0" spc="193" dirty="0">
                <a:solidFill>
                  <a:srgbClr val="FFD966"/>
                </a:solidFill>
                <a:latin typeface="Calibri"/>
                <a:cs typeface="Calibri"/>
              </a:rPr>
              <a:t>Yellow </a:t>
            </a:r>
            <a:r>
              <a:rPr sz="3200" b="1" kern="0" spc="260" dirty="0">
                <a:solidFill>
                  <a:srgbClr val="FFFFFF"/>
                </a:solidFill>
                <a:latin typeface="Calibri"/>
                <a:cs typeface="Calibri"/>
              </a:rPr>
              <a:t>Bananas</a:t>
            </a:r>
            <a:endParaRPr sz="32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AE3F2391-2A0D-D1B8-4237-CA26B61F1A26}"/>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798103"/>
          </a:xfrm>
          <a:prstGeom prst="rect">
            <a:avLst/>
          </a:prstGeom>
        </p:spPr>
        <p:txBody>
          <a:bodyPr vert="horz" wrap="square" lIns="0" tIns="221487" rIns="0" bIns="0" rtlCol="0">
            <a:spAutoFit/>
          </a:bodyPr>
          <a:lstStyle/>
          <a:p>
            <a:pPr marL="25399">
              <a:spcBef>
                <a:spcPts val="133"/>
              </a:spcBef>
            </a:pPr>
            <a:r>
              <a:rPr b="1" spc="173" dirty="0">
                <a:solidFill>
                  <a:srgbClr val="FFFFFF"/>
                </a:solidFill>
              </a:rPr>
              <a:t>Model</a:t>
            </a:r>
            <a:r>
              <a:rPr b="1" spc="207" dirty="0">
                <a:solidFill>
                  <a:srgbClr val="FFFFFF"/>
                </a:solidFill>
              </a:rPr>
              <a:t> </a:t>
            </a:r>
            <a:r>
              <a:rPr b="1" spc="380" dirty="0">
                <a:solidFill>
                  <a:srgbClr val="FFFFFF"/>
                </a:solidFill>
              </a:rPr>
              <a:t>Cards</a:t>
            </a:r>
            <a:r>
              <a:rPr b="1" spc="207" dirty="0">
                <a:solidFill>
                  <a:srgbClr val="FFFFFF"/>
                </a:solidFill>
              </a:rPr>
              <a:t> </a:t>
            </a:r>
            <a:r>
              <a:rPr b="1" spc="140" dirty="0">
                <a:solidFill>
                  <a:srgbClr val="FFFFFF"/>
                </a:solidFill>
              </a:rPr>
              <a:t>for</a:t>
            </a:r>
            <a:r>
              <a:rPr b="1" spc="207" dirty="0">
                <a:solidFill>
                  <a:srgbClr val="FFFFFF"/>
                </a:solidFill>
              </a:rPr>
              <a:t> </a:t>
            </a:r>
            <a:r>
              <a:rPr b="1" spc="173" dirty="0">
                <a:solidFill>
                  <a:srgbClr val="FFFFFF"/>
                </a:solidFill>
              </a:rPr>
              <a:t>Model</a:t>
            </a:r>
            <a:r>
              <a:rPr b="1" spc="213" dirty="0">
                <a:solidFill>
                  <a:srgbClr val="FFFFFF"/>
                </a:solidFill>
              </a:rPr>
              <a:t> </a:t>
            </a:r>
            <a:r>
              <a:rPr b="1" spc="227" dirty="0">
                <a:solidFill>
                  <a:srgbClr val="FFFFFF"/>
                </a:solidFill>
              </a:rPr>
              <a:t>Reporting</a:t>
            </a:r>
          </a:p>
        </p:txBody>
      </p:sp>
      <p:sp>
        <p:nvSpPr>
          <p:cNvPr id="3" name="object 3"/>
          <p:cNvSpPr txBox="1"/>
          <p:nvPr/>
        </p:nvSpPr>
        <p:spPr>
          <a:xfrm>
            <a:off x="633666" y="1568467"/>
            <a:ext cx="4665133" cy="1266351"/>
          </a:xfrm>
          <a:prstGeom prst="rect">
            <a:avLst/>
          </a:prstGeom>
        </p:spPr>
        <p:txBody>
          <a:bodyPr vert="horz" wrap="square" lIns="0" tIns="16933" rIns="0" bIns="0" rtlCol="0">
            <a:spAutoFit/>
          </a:bodyPr>
          <a:lstStyle/>
          <a:p>
            <a:pPr marL="505447" marR="6773" indent="-489361" defTabSz="1219170" fontAlgn="auto">
              <a:lnSpc>
                <a:spcPct val="114599"/>
              </a:lnSpc>
              <a:spcBef>
                <a:spcPts val="133"/>
              </a:spcBef>
              <a:spcAft>
                <a:spcPts val="0"/>
              </a:spcAft>
              <a:buFont typeface="Arial"/>
              <a:buChar char="●"/>
              <a:tabLst>
                <a:tab pos="505447" algn="l"/>
                <a:tab pos="506294" algn="l"/>
              </a:tabLst>
            </a:pPr>
            <a:r>
              <a:rPr sz="2400" kern="0" spc="60" dirty="0">
                <a:solidFill>
                  <a:srgbClr val="FFFFFF"/>
                </a:solidFill>
                <a:latin typeface="Calibri"/>
                <a:cs typeface="Calibri"/>
              </a:rPr>
              <a:t>Currently</a:t>
            </a:r>
            <a:r>
              <a:rPr sz="2400" kern="0" spc="140" dirty="0">
                <a:solidFill>
                  <a:srgbClr val="FFFFFF"/>
                </a:solidFill>
                <a:latin typeface="Calibri"/>
                <a:cs typeface="Calibri"/>
              </a:rPr>
              <a:t> </a:t>
            </a:r>
            <a:r>
              <a:rPr sz="2400" kern="0" spc="80" dirty="0">
                <a:solidFill>
                  <a:srgbClr val="FFFFFF"/>
                </a:solidFill>
                <a:latin typeface="Calibri"/>
                <a:cs typeface="Calibri"/>
              </a:rPr>
              <a:t>no</a:t>
            </a:r>
            <a:r>
              <a:rPr sz="2400" kern="0" spc="147" dirty="0">
                <a:solidFill>
                  <a:srgbClr val="FFFFFF"/>
                </a:solidFill>
                <a:latin typeface="Calibri"/>
                <a:cs typeface="Calibri"/>
              </a:rPr>
              <a:t> </a:t>
            </a:r>
            <a:r>
              <a:rPr sz="2400" kern="0" spc="120" dirty="0">
                <a:solidFill>
                  <a:srgbClr val="FFFFFF"/>
                </a:solidFill>
                <a:latin typeface="Calibri"/>
                <a:cs typeface="Calibri"/>
              </a:rPr>
              <a:t>common</a:t>
            </a:r>
            <a:r>
              <a:rPr sz="2400" kern="0" spc="147" dirty="0">
                <a:solidFill>
                  <a:srgbClr val="FFFFFF"/>
                </a:solidFill>
                <a:latin typeface="Calibri"/>
                <a:cs typeface="Calibri"/>
              </a:rPr>
              <a:t> </a:t>
            </a:r>
            <a:r>
              <a:rPr sz="2400" kern="0" spc="80" dirty="0">
                <a:solidFill>
                  <a:srgbClr val="FFFFFF"/>
                </a:solidFill>
                <a:latin typeface="Calibri"/>
                <a:cs typeface="Calibri"/>
              </a:rPr>
              <a:t>practice </a:t>
            </a:r>
            <a:r>
              <a:rPr sz="2400" kern="0" dirty="0">
                <a:solidFill>
                  <a:srgbClr val="FFFFFF"/>
                </a:solidFill>
                <a:latin typeface="Calibri"/>
                <a:cs typeface="Calibri"/>
              </a:rPr>
              <a:t>of</a:t>
            </a:r>
            <a:r>
              <a:rPr sz="2400" kern="0" spc="253" dirty="0">
                <a:solidFill>
                  <a:srgbClr val="FFFFFF"/>
                </a:solidFill>
                <a:latin typeface="Calibri"/>
                <a:cs typeface="Calibri"/>
              </a:rPr>
              <a:t> </a:t>
            </a:r>
            <a:r>
              <a:rPr sz="2400" kern="0" dirty="0">
                <a:solidFill>
                  <a:srgbClr val="FFFFFF"/>
                </a:solidFill>
                <a:latin typeface="Calibri"/>
                <a:cs typeface="Calibri"/>
              </a:rPr>
              <a:t>reporting</a:t>
            </a:r>
            <a:r>
              <a:rPr sz="2400" kern="0" spc="253" dirty="0">
                <a:solidFill>
                  <a:srgbClr val="FFFFFF"/>
                </a:solidFill>
                <a:latin typeface="Calibri"/>
                <a:cs typeface="Calibri"/>
              </a:rPr>
              <a:t> </a:t>
            </a:r>
            <a:r>
              <a:rPr sz="2400" kern="0" spc="87" dirty="0">
                <a:solidFill>
                  <a:srgbClr val="FFFFFF"/>
                </a:solidFill>
                <a:latin typeface="Calibri"/>
                <a:cs typeface="Calibri"/>
              </a:rPr>
              <a:t>how</a:t>
            </a:r>
            <a:r>
              <a:rPr sz="2400" kern="0" spc="253" dirty="0">
                <a:solidFill>
                  <a:srgbClr val="FFFFFF"/>
                </a:solidFill>
                <a:latin typeface="Calibri"/>
                <a:cs typeface="Calibri"/>
              </a:rPr>
              <a:t> </a:t>
            </a:r>
            <a:r>
              <a:rPr sz="2400" kern="0" dirty="0">
                <a:solidFill>
                  <a:srgbClr val="FFFFFF"/>
                </a:solidFill>
                <a:latin typeface="Calibri"/>
                <a:cs typeface="Calibri"/>
              </a:rPr>
              <a:t>well</a:t>
            </a:r>
            <a:r>
              <a:rPr sz="2400" kern="0" spc="253" dirty="0">
                <a:solidFill>
                  <a:srgbClr val="FFFFFF"/>
                </a:solidFill>
                <a:latin typeface="Calibri"/>
                <a:cs typeface="Calibri"/>
              </a:rPr>
              <a:t> </a:t>
            </a:r>
            <a:r>
              <a:rPr sz="2400" kern="0" spc="133" dirty="0">
                <a:solidFill>
                  <a:srgbClr val="FFFFFF"/>
                </a:solidFill>
                <a:latin typeface="Calibri"/>
                <a:cs typeface="Calibri"/>
              </a:rPr>
              <a:t>a</a:t>
            </a:r>
            <a:r>
              <a:rPr sz="2400" kern="0" spc="253" dirty="0">
                <a:solidFill>
                  <a:srgbClr val="FFFFFF"/>
                </a:solidFill>
                <a:latin typeface="Calibri"/>
                <a:cs typeface="Calibri"/>
              </a:rPr>
              <a:t> </a:t>
            </a:r>
            <a:r>
              <a:rPr sz="2400" kern="0" spc="53" dirty="0">
                <a:solidFill>
                  <a:srgbClr val="FFFFFF"/>
                </a:solidFill>
                <a:latin typeface="Calibri"/>
                <a:cs typeface="Calibri"/>
              </a:rPr>
              <a:t>model </a:t>
            </a:r>
            <a:r>
              <a:rPr sz="2400" kern="0" spc="100" dirty="0">
                <a:solidFill>
                  <a:srgbClr val="FFFFFF"/>
                </a:solidFill>
                <a:latin typeface="Calibri"/>
                <a:cs typeface="Calibri"/>
              </a:rPr>
              <a:t>works</a:t>
            </a:r>
            <a:r>
              <a:rPr sz="2400" kern="0" spc="107" dirty="0">
                <a:solidFill>
                  <a:srgbClr val="FFFFFF"/>
                </a:solidFill>
                <a:latin typeface="Calibri"/>
                <a:cs typeface="Calibri"/>
              </a:rPr>
              <a:t> </a:t>
            </a:r>
            <a:r>
              <a:rPr sz="2400" kern="0" spc="73" dirty="0">
                <a:solidFill>
                  <a:srgbClr val="FFFFFF"/>
                </a:solidFill>
                <a:latin typeface="Calibri"/>
                <a:cs typeface="Calibri"/>
              </a:rPr>
              <a:t>when</a:t>
            </a:r>
            <a:r>
              <a:rPr sz="2400" kern="0" spc="113" dirty="0">
                <a:solidFill>
                  <a:srgbClr val="FFFFFF"/>
                </a:solidFill>
                <a:latin typeface="Calibri"/>
                <a:cs typeface="Calibri"/>
              </a:rPr>
              <a:t> </a:t>
            </a:r>
            <a:r>
              <a:rPr sz="2400" kern="0" dirty="0">
                <a:solidFill>
                  <a:srgbClr val="FFFFFF"/>
                </a:solidFill>
                <a:latin typeface="Calibri"/>
                <a:cs typeface="Calibri"/>
              </a:rPr>
              <a:t>it</a:t>
            </a:r>
            <a:r>
              <a:rPr sz="2400" kern="0" spc="113" dirty="0">
                <a:solidFill>
                  <a:srgbClr val="FFFFFF"/>
                </a:solidFill>
                <a:latin typeface="Calibri"/>
                <a:cs typeface="Calibri"/>
              </a:rPr>
              <a:t> is </a:t>
            </a:r>
            <a:r>
              <a:rPr sz="2400" kern="0" spc="73" dirty="0">
                <a:solidFill>
                  <a:srgbClr val="FFFFFF"/>
                </a:solidFill>
                <a:latin typeface="Calibri"/>
                <a:cs typeface="Calibri"/>
              </a:rPr>
              <a:t>released</a:t>
            </a:r>
            <a:endParaRPr sz="2400" kern="0">
              <a:solidFill>
                <a:sysClr val="windowText" lastClr="000000"/>
              </a:solidFill>
              <a:latin typeface="Calibri"/>
              <a:cs typeface="Calibri"/>
            </a:endParaRPr>
          </a:p>
        </p:txBody>
      </p:sp>
      <p:grpSp>
        <p:nvGrpSpPr>
          <p:cNvPr id="4" name="object 4"/>
          <p:cNvGrpSpPr/>
          <p:nvPr/>
        </p:nvGrpSpPr>
        <p:grpSpPr>
          <a:xfrm>
            <a:off x="5582301" y="1716834"/>
            <a:ext cx="6107007" cy="1093047"/>
            <a:chOff x="4186725" y="1287625"/>
            <a:chExt cx="4580255" cy="819785"/>
          </a:xfrm>
        </p:grpSpPr>
        <p:pic>
          <p:nvPicPr>
            <p:cNvPr id="5" name="object 5"/>
            <p:cNvPicPr/>
            <p:nvPr/>
          </p:nvPicPr>
          <p:blipFill>
            <a:blip r:embed="rId2" cstate="print"/>
            <a:stretch>
              <a:fillRect/>
            </a:stretch>
          </p:blipFill>
          <p:spPr>
            <a:xfrm>
              <a:off x="4196250" y="1297151"/>
              <a:ext cx="4560801" cy="800348"/>
            </a:xfrm>
            <a:prstGeom prst="rect">
              <a:avLst/>
            </a:prstGeom>
          </p:spPr>
        </p:pic>
        <p:sp>
          <p:nvSpPr>
            <p:cNvPr id="6" name="object 6"/>
            <p:cNvSpPr/>
            <p:nvPr/>
          </p:nvSpPr>
          <p:spPr>
            <a:xfrm>
              <a:off x="4191487" y="1292388"/>
              <a:ext cx="4570730" cy="810260"/>
            </a:xfrm>
            <a:custGeom>
              <a:avLst/>
              <a:gdLst/>
              <a:ahLst/>
              <a:cxnLst/>
              <a:rect l="l" t="t" r="r" b="b"/>
              <a:pathLst>
                <a:path w="4570730" h="810260">
                  <a:moveTo>
                    <a:pt x="0" y="0"/>
                  </a:moveTo>
                  <a:lnTo>
                    <a:pt x="4570326" y="0"/>
                  </a:lnTo>
                  <a:lnTo>
                    <a:pt x="4570326" y="809874"/>
                  </a:lnTo>
                  <a:lnTo>
                    <a:pt x="0" y="809874"/>
                  </a:lnTo>
                  <a:lnTo>
                    <a:pt x="0" y="0"/>
                  </a:lnTo>
                  <a:close/>
                </a:path>
              </a:pathLst>
            </a:custGeom>
            <a:ln w="9524">
              <a:solidFill>
                <a:srgbClr val="BDC1C6"/>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7" name="object 7"/>
          <p:cNvSpPr txBox="1"/>
          <p:nvPr/>
        </p:nvSpPr>
        <p:spPr>
          <a:xfrm>
            <a:off x="5293242" y="4399518"/>
            <a:ext cx="146388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107" dirty="0">
                <a:solidFill>
                  <a:srgbClr val="FFFFFF"/>
                </a:solidFill>
                <a:latin typeface="Calibri"/>
                <a:cs typeface="Calibri"/>
                <a:hlinkClick r:id="rId3"/>
              </a:rPr>
              <a:t>How</a:t>
            </a:r>
            <a:r>
              <a:rPr sz="1867" kern="0" spc="80" dirty="0">
                <a:solidFill>
                  <a:srgbClr val="FFFFFF"/>
                </a:solidFill>
                <a:latin typeface="Calibri"/>
                <a:cs typeface="Calibri"/>
                <a:hlinkClick r:id="rId3"/>
              </a:rPr>
              <a:t> </a:t>
            </a:r>
            <a:r>
              <a:rPr sz="1867" kern="0" dirty="0">
                <a:solidFill>
                  <a:srgbClr val="FFFFFF"/>
                </a:solidFill>
                <a:latin typeface="Calibri"/>
                <a:cs typeface="Calibri"/>
                <a:hlinkClick r:id="rId3"/>
              </a:rPr>
              <a:t>It</a:t>
            </a:r>
            <a:r>
              <a:rPr sz="1867" kern="0" spc="80" dirty="0">
                <a:solidFill>
                  <a:srgbClr val="FFFFFF"/>
                </a:solidFill>
                <a:latin typeface="Calibri"/>
                <a:cs typeface="Calibri"/>
                <a:hlinkClick r:id="rId3"/>
              </a:rPr>
              <a:t> </a:t>
            </a:r>
            <a:r>
              <a:rPr sz="1867" kern="0" spc="67" dirty="0">
                <a:solidFill>
                  <a:srgbClr val="FFFFFF"/>
                </a:solidFill>
                <a:latin typeface="Calibri"/>
                <a:cs typeface="Calibri"/>
                <a:hlinkClick r:id="rId3"/>
              </a:rPr>
              <a:t>Works</a:t>
            </a:r>
            <a:endParaRPr sz="1867" kern="0">
              <a:solidFill>
                <a:sysClr val="windowText" lastClr="000000"/>
              </a:solidFill>
              <a:latin typeface="Calibri"/>
              <a:cs typeface="Calibri"/>
            </a:endParaRPr>
          </a:p>
        </p:txBody>
      </p:sp>
      <p:sp>
        <p:nvSpPr>
          <p:cNvPr id="8" name="object 8"/>
          <p:cNvSpPr txBox="1"/>
          <p:nvPr/>
        </p:nvSpPr>
        <p:spPr>
          <a:xfrm>
            <a:off x="4450710" y="4891770"/>
            <a:ext cx="3145367" cy="1169530"/>
          </a:xfrm>
          <a:prstGeom prst="rect">
            <a:avLst/>
          </a:prstGeom>
        </p:spPr>
        <p:txBody>
          <a:bodyPr vert="horz" wrap="square" lIns="0" tIns="16933" rIns="0" bIns="0" rtlCol="0">
            <a:spAutoFit/>
          </a:bodyPr>
          <a:lstStyle/>
          <a:p>
            <a:pPr marL="16933" marR="6773" algn="ctr" defTabSz="1219170" fontAlgn="auto">
              <a:lnSpc>
                <a:spcPct val="130700"/>
              </a:lnSpc>
              <a:spcBef>
                <a:spcPts val="133"/>
              </a:spcBef>
              <a:spcAft>
                <a:spcPts val="0"/>
              </a:spcAft>
            </a:pPr>
            <a:r>
              <a:rPr sz="1467" kern="0" spc="-73" dirty="0">
                <a:solidFill>
                  <a:srgbClr val="FFFFFF"/>
                </a:solidFill>
                <a:latin typeface="Trebuchet MS"/>
                <a:cs typeface="Trebuchet MS"/>
              </a:rPr>
              <a:t>It</a:t>
            </a:r>
            <a:r>
              <a:rPr sz="1467" kern="0" spc="-60" dirty="0">
                <a:solidFill>
                  <a:srgbClr val="FFFFFF"/>
                </a:solidFill>
                <a:latin typeface="Trebuchet MS"/>
                <a:cs typeface="Trebuchet MS"/>
              </a:rPr>
              <a:t> </a:t>
            </a:r>
            <a:r>
              <a:rPr sz="1467" kern="0" dirty="0">
                <a:solidFill>
                  <a:srgbClr val="FFFFFF"/>
                </a:solidFill>
                <a:latin typeface="Trebuchet MS"/>
                <a:cs typeface="Trebuchet MS"/>
              </a:rPr>
              <a:t>is</a:t>
            </a:r>
            <a:r>
              <a:rPr sz="1467" kern="0" spc="-53" dirty="0">
                <a:solidFill>
                  <a:srgbClr val="FFFFFF"/>
                </a:solidFill>
                <a:latin typeface="Trebuchet MS"/>
                <a:cs typeface="Trebuchet MS"/>
              </a:rPr>
              <a:t> </a:t>
            </a:r>
            <a:r>
              <a:rPr sz="1467" kern="0" dirty="0">
                <a:solidFill>
                  <a:srgbClr val="FFFFFF"/>
                </a:solidFill>
                <a:latin typeface="Trebuchet MS"/>
                <a:cs typeface="Trebuchet MS"/>
              </a:rPr>
              <a:t>an</a:t>
            </a:r>
            <a:r>
              <a:rPr sz="1467" kern="0" spc="-53" dirty="0">
                <a:solidFill>
                  <a:srgbClr val="FFFFFF"/>
                </a:solidFill>
                <a:latin typeface="Trebuchet MS"/>
                <a:cs typeface="Trebuchet MS"/>
              </a:rPr>
              <a:t> </a:t>
            </a:r>
            <a:r>
              <a:rPr sz="1467" kern="0" spc="-13" dirty="0">
                <a:solidFill>
                  <a:srgbClr val="FFFFFF"/>
                </a:solidFill>
                <a:latin typeface="Trebuchet MS"/>
                <a:cs typeface="Trebuchet MS"/>
              </a:rPr>
              <a:t>easily</a:t>
            </a:r>
            <a:r>
              <a:rPr sz="1467" kern="0" spc="-53" dirty="0">
                <a:solidFill>
                  <a:srgbClr val="FFFFFF"/>
                </a:solidFill>
                <a:latin typeface="Trebuchet MS"/>
                <a:cs typeface="Trebuchet MS"/>
              </a:rPr>
              <a:t> </a:t>
            </a:r>
            <a:r>
              <a:rPr sz="1467" kern="0" spc="-13" dirty="0">
                <a:solidFill>
                  <a:srgbClr val="FFFFFF"/>
                </a:solidFill>
                <a:latin typeface="Trebuchet MS"/>
                <a:cs typeface="Trebuchet MS"/>
              </a:rPr>
              <a:t>discoverable</a:t>
            </a:r>
            <a:r>
              <a:rPr sz="1467" kern="0" spc="-47" dirty="0">
                <a:solidFill>
                  <a:srgbClr val="FFFFFF"/>
                </a:solidFill>
                <a:latin typeface="Trebuchet MS"/>
                <a:cs typeface="Trebuchet MS"/>
              </a:rPr>
              <a:t> </a:t>
            </a:r>
            <a:r>
              <a:rPr sz="1467" kern="0" dirty="0">
                <a:solidFill>
                  <a:srgbClr val="FFFFFF"/>
                </a:solidFill>
                <a:latin typeface="Trebuchet MS"/>
                <a:cs typeface="Trebuchet MS"/>
              </a:rPr>
              <a:t>and</a:t>
            </a:r>
            <a:r>
              <a:rPr sz="1467" kern="0" spc="-53" dirty="0">
                <a:solidFill>
                  <a:srgbClr val="FFFFFF"/>
                </a:solidFill>
                <a:latin typeface="Trebuchet MS"/>
                <a:cs typeface="Trebuchet MS"/>
              </a:rPr>
              <a:t> </a:t>
            </a:r>
            <a:r>
              <a:rPr sz="1467" kern="0" spc="-13" dirty="0">
                <a:solidFill>
                  <a:srgbClr val="FFFFFF"/>
                </a:solidFill>
                <a:latin typeface="Trebuchet MS"/>
                <a:cs typeface="Trebuchet MS"/>
              </a:rPr>
              <a:t>usable </a:t>
            </a:r>
            <a:r>
              <a:rPr sz="1467" kern="0" spc="-53" dirty="0">
                <a:solidFill>
                  <a:srgbClr val="FFFFFF"/>
                </a:solidFill>
                <a:latin typeface="Trebuchet MS"/>
                <a:cs typeface="Trebuchet MS"/>
              </a:rPr>
              <a:t>artifact</a:t>
            </a:r>
            <a:r>
              <a:rPr sz="1467" kern="0" spc="-47" dirty="0">
                <a:solidFill>
                  <a:srgbClr val="FFFFFF"/>
                </a:solidFill>
                <a:latin typeface="Trebuchet MS"/>
                <a:cs typeface="Trebuchet MS"/>
              </a:rPr>
              <a:t> </a:t>
            </a:r>
            <a:r>
              <a:rPr sz="1467" kern="0" spc="-13" dirty="0">
                <a:solidFill>
                  <a:srgbClr val="FFFFFF"/>
                </a:solidFill>
                <a:latin typeface="Trebuchet MS"/>
                <a:cs typeface="Trebuchet MS"/>
              </a:rPr>
              <a:t>presented</a:t>
            </a:r>
            <a:r>
              <a:rPr sz="1467" kern="0" spc="-47" dirty="0">
                <a:solidFill>
                  <a:srgbClr val="FFFFFF"/>
                </a:solidFill>
                <a:latin typeface="Trebuchet MS"/>
                <a:cs typeface="Trebuchet MS"/>
              </a:rPr>
              <a:t> </a:t>
            </a:r>
            <a:r>
              <a:rPr sz="1467" kern="0" spc="-53" dirty="0">
                <a:solidFill>
                  <a:srgbClr val="FFFFFF"/>
                </a:solidFill>
                <a:latin typeface="Trebuchet MS"/>
                <a:cs typeface="Trebuchet MS"/>
              </a:rPr>
              <a:t>at</a:t>
            </a:r>
            <a:r>
              <a:rPr sz="1467" kern="0" spc="-47" dirty="0">
                <a:solidFill>
                  <a:srgbClr val="FFFFFF"/>
                </a:solidFill>
                <a:latin typeface="Trebuchet MS"/>
                <a:cs typeface="Trebuchet MS"/>
              </a:rPr>
              <a:t> </a:t>
            </a:r>
            <a:r>
              <a:rPr sz="1467" kern="0" spc="-33" dirty="0">
                <a:solidFill>
                  <a:srgbClr val="FFFFFF"/>
                </a:solidFill>
                <a:latin typeface="Trebuchet MS"/>
                <a:cs typeface="Trebuchet MS"/>
              </a:rPr>
              <a:t>important</a:t>
            </a:r>
            <a:r>
              <a:rPr sz="1467" kern="0" spc="-47" dirty="0">
                <a:solidFill>
                  <a:srgbClr val="FFFFFF"/>
                </a:solidFill>
                <a:latin typeface="Trebuchet MS"/>
                <a:cs typeface="Trebuchet MS"/>
              </a:rPr>
              <a:t> </a:t>
            </a:r>
            <a:r>
              <a:rPr sz="1467" kern="0" spc="-13" dirty="0">
                <a:solidFill>
                  <a:srgbClr val="FFFFFF"/>
                </a:solidFill>
                <a:latin typeface="Trebuchet MS"/>
                <a:cs typeface="Trebuchet MS"/>
              </a:rPr>
              <a:t>steps </a:t>
            </a:r>
            <a:r>
              <a:rPr sz="1467" kern="0" dirty="0">
                <a:solidFill>
                  <a:srgbClr val="FFFFFF"/>
                </a:solidFill>
                <a:latin typeface="Trebuchet MS"/>
                <a:cs typeface="Trebuchet MS"/>
              </a:rPr>
              <a:t>of</a:t>
            </a:r>
            <a:r>
              <a:rPr sz="1467" kern="0" spc="-73" dirty="0">
                <a:solidFill>
                  <a:srgbClr val="FFFFFF"/>
                </a:solidFill>
                <a:latin typeface="Trebuchet MS"/>
                <a:cs typeface="Trebuchet MS"/>
              </a:rPr>
              <a:t> </a:t>
            </a:r>
            <a:r>
              <a:rPr sz="1467" kern="0" dirty="0">
                <a:solidFill>
                  <a:srgbClr val="FFFFFF"/>
                </a:solidFill>
                <a:latin typeface="Trebuchet MS"/>
                <a:cs typeface="Trebuchet MS"/>
              </a:rPr>
              <a:t>a</a:t>
            </a:r>
            <a:r>
              <a:rPr sz="1467" kern="0" spc="-67" dirty="0">
                <a:solidFill>
                  <a:srgbClr val="FFFFFF"/>
                </a:solidFill>
                <a:latin typeface="Trebuchet MS"/>
                <a:cs typeface="Trebuchet MS"/>
              </a:rPr>
              <a:t> </a:t>
            </a:r>
            <a:r>
              <a:rPr sz="1467" kern="0" dirty="0">
                <a:solidFill>
                  <a:srgbClr val="FFFFFF"/>
                </a:solidFill>
                <a:latin typeface="Trebuchet MS"/>
                <a:cs typeface="Trebuchet MS"/>
              </a:rPr>
              <a:t>user</a:t>
            </a:r>
            <a:r>
              <a:rPr sz="1467" kern="0" spc="-67" dirty="0">
                <a:solidFill>
                  <a:srgbClr val="FFFFFF"/>
                </a:solidFill>
                <a:latin typeface="Trebuchet MS"/>
                <a:cs typeface="Trebuchet MS"/>
              </a:rPr>
              <a:t> </a:t>
            </a:r>
            <a:r>
              <a:rPr sz="1467" kern="0" spc="-47" dirty="0">
                <a:solidFill>
                  <a:srgbClr val="FFFFFF"/>
                </a:solidFill>
                <a:latin typeface="Trebuchet MS"/>
                <a:cs typeface="Trebuchet MS"/>
              </a:rPr>
              <a:t>journey</a:t>
            </a:r>
            <a:r>
              <a:rPr sz="1467" kern="0" spc="-67" dirty="0">
                <a:solidFill>
                  <a:srgbClr val="FFFFFF"/>
                </a:solidFill>
                <a:latin typeface="Trebuchet MS"/>
                <a:cs typeface="Trebuchet MS"/>
              </a:rPr>
              <a:t> </a:t>
            </a:r>
            <a:r>
              <a:rPr sz="1467" kern="0" spc="-33" dirty="0">
                <a:solidFill>
                  <a:srgbClr val="FFFFFF"/>
                </a:solidFill>
                <a:latin typeface="Trebuchet MS"/>
                <a:cs typeface="Trebuchet MS"/>
              </a:rPr>
              <a:t>for</a:t>
            </a:r>
            <a:r>
              <a:rPr sz="1467" kern="0" spc="-73" dirty="0">
                <a:solidFill>
                  <a:srgbClr val="FFFFFF"/>
                </a:solidFill>
                <a:latin typeface="Trebuchet MS"/>
                <a:cs typeface="Trebuchet MS"/>
              </a:rPr>
              <a:t> </a:t>
            </a:r>
            <a:r>
              <a:rPr sz="1467" kern="0" dirty="0">
                <a:solidFill>
                  <a:srgbClr val="FFFFFF"/>
                </a:solidFill>
                <a:latin typeface="Trebuchet MS"/>
                <a:cs typeface="Trebuchet MS"/>
              </a:rPr>
              <a:t>a</a:t>
            </a:r>
            <a:r>
              <a:rPr sz="1467" kern="0" spc="-67" dirty="0">
                <a:solidFill>
                  <a:srgbClr val="FFFFFF"/>
                </a:solidFill>
                <a:latin typeface="Trebuchet MS"/>
                <a:cs typeface="Trebuchet MS"/>
              </a:rPr>
              <a:t> </a:t>
            </a:r>
            <a:r>
              <a:rPr sz="1467" kern="0" spc="-13" dirty="0">
                <a:solidFill>
                  <a:srgbClr val="FFFFFF"/>
                </a:solidFill>
                <a:latin typeface="Trebuchet MS"/>
                <a:cs typeface="Trebuchet MS"/>
              </a:rPr>
              <a:t>diverse</a:t>
            </a:r>
            <a:r>
              <a:rPr sz="1467" kern="0" spc="-67" dirty="0">
                <a:solidFill>
                  <a:srgbClr val="FFFFFF"/>
                </a:solidFill>
                <a:latin typeface="Trebuchet MS"/>
                <a:cs typeface="Trebuchet MS"/>
              </a:rPr>
              <a:t> </a:t>
            </a:r>
            <a:r>
              <a:rPr sz="1467" kern="0" dirty="0">
                <a:solidFill>
                  <a:srgbClr val="FFFFFF"/>
                </a:solidFill>
                <a:latin typeface="Trebuchet MS"/>
                <a:cs typeface="Trebuchet MS"/>
              </a:rPr>
              <a:t>set</a:t>
            </a:r>
            <a:r>
              <a:rPr sz="1467" kern="0" spc="-67" dirty="0">
                <a:solidFill>
                  <a:srgbClr val="FFFFFF"/>
                </a:solidFill>
                <a:latin typeface="Trebuchet MS"/>
                <a:cs typeface="Trebuchet MS"/>
              </a:rPr>
              <a:t> </a:t>
            </a:r>
            <a:r>
              <a:rPr sz="1467" kern="0" spc="-33" dirty="0">
                <a:solidFill>
                  <a:srgbClr val="FFFFFF"/>
                </a:solidFill>
                <a:latin typeface="Trebuchet MS"/>
                <a:cs typeface="Trebuchet MS"/>
              </a:rPr>
              <a:t>of </a:t>
            </a:r>
            <a:r>
              <a:rPr sz="1467" kern="0" dirty="0">
                <a:solidFill>
                  <a:srgbClr val="FFFFFF"/>
                </a:solidFill>
                <a:latin typeface="Trebuchet MS"/>
                <a:cs typeface="Trebuchet MS"/>
              </a:rPr>
              <a:t>users and </a:t>
            </a:r>
            <a:r>
              <a:rPr sz="1467" kern="0" spc="-27" dirty="0">
                <a:solidFill>
                  <a:srgbClr val="FFFFFF"/>
                </a:solidFill>
                <a:latin typeface="Trebuchet MS"/>
                <a:cs typeface="Trebuchet MS"/>
              </a:rPr>
              <a:t>public</a:t>
            </a:r>
            <a:r>
              <a:rPr sz="1467" kern="0" spc="7" dirty="0">
                <a:solidFill>
                  <a:srgbClr val="FFFFFF"/>
                </a:solidFill>
                <a:latin typeface="Trebuchet MS"/>
                <a:cs typeface="Trebuchet MS"/>
              </a:rPr>
              <a:t> </a:t>
            </a:r>
            <a:r>
              <a:rPr sz="1467" kern="0" spc="-13" dirty="0">
                <a:solidFill>
                  <a:srgbClr val="FFFFFF"/>
                </a:solidFill>
                <a:latin typeface="Trebuchet MS"/>
                <a:cs typeface="Trebuchet MS"/>
              </a:rPr>
              <a:t>stakeholders.</a:t>
            </a:r>
            <a:endParaRPr sz="1467" kern="0" dirty="0">
              <a:solidFill>
                <a:sysClr val="windowText" lastClr="000000"/>
              </a:solidFill>
              <a:latin typeface="Trebuchet MS"/>
              <a:cs typeface="Trebuchet MS"/>
            </a:endParaRPr>
          </a:p>
        </p:txBody>
      </p:sp>
      <p:sp>
        <p:nvSpPr>
          <p:cNvPr id="9" name="object 9"/>
          <p:cNvSpPr/>
          <p:nvPr/>
        </p:nvSpPr>
        <p:spPr>
          <a:xfrm>
            <a:off x="4052253" y="3266447"/>
            <a:ext cx="0" cy="3114887"/>
          </a:xfrm>
          <a:custGeom>
            <a:avLst/>
            <a:gdLst/>
            <a:ahLst/>
            <a:cxnLst/>
            <a:rect l="l" t="t" r="r" b="b"/>
            <a:pathLst>
              <a:path h="2336165">
                <a:moveTo>
                  <a:pt x="0" y="2335799"/>
                </a:moveTo>
                <a:lnTo>
                  <a:pt x="0" y="0"/>
                </a:lnTo>
              </a:path>
            </a:pathLst>
          </a:custGeom>
          <a:ln w="19049">
            <a:solidFill>
              <a:srgbClr val="D4D4D4"/>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0" name="object 10"/>
          <p:cNvSpPr/>
          <p:nvPr/>
        </p:nvSpPr>
        <p:spPr>
          <a:xfrm>
            <a:off x="7826053" y="3266447"/>
            <a:ext cx="0" cy="3114887"/>
          </a:xfrm>
          <a:custGeom>
            <a:avLst/>
            <a:gdLst/>
            <a:ahLst/>
            <a:cxnLst/>
            <a:rect l="l" t="t" r="r" b="b"/>
            <a:pathLst>
              <a:path h="2336165">
                <a:moveTo>
                  <a:pt x="0" y="2335799"/>
                </a:moveTo>
                <a:lnTo>
                  <a:pt x="0" y="0"/>
                </a:lnTo>
              </a:path>
            </a:pathLst>
          </a:custGeom>
          <a:ln w="19049">
            <a:solidFill>
              <a:srgbClr val="D4D4D4"/>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1" name="object 11"/>
          <p:cNvSpPr txBox="1"/>
          <p:nvPr/>
        </p:nvSpPr>
        <p:spPr>
          <a:xfrm>
            <a:off x="1637534" y="4399518"/>
            <a:ext cx="140292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dirty="0">
                <a:solidFill>
                  <a:srgbClr val="FFFFFF"/>
                </a:solidFill>
                <a:latin typeface="Calibri"/>
                <a:cs typeface="Calibri"/>
              </a:rPr>
              <a:t>What</a:t>
            </a:r>
            <a:r>
              <a:rPr sz="1867" kern="0" spc="147" dirty="0">
                <a:solidFill>
                  <a:srgbClr val="FFFFFF"/>
                </a:solidFill>
                <a:latin typeface="Calibri"/>
                <a:cs typeface="Calibri"/>
              </a:rPr>
              <a:t> </a:t>
            </a:r>
            <a:r>
              <a:rPr sz="1867" kern="0" dirty="0">
                <a:solidFill>
                  <a:srgbClr val="FFFFFF"/>
                </a:solidFill>
                <a:latin typeface="Calibri"/>
                <a:cs typeface="Calibri"/>
              </a:rPr>
              <a:t>It</a:t>
            </a:r>
            <a:r>
              <a:rPr sz="1867" kern="0" spc="147" dirty="0">
                <a:solidFill>
                  <a:srgbClr val="FFFFFF"/>
                </a:solidFill>
                <a:latin typeface="Calibri"/>
                <a:cs typeface="Calibri"/>
              </a:rPr>
              <a:t> </a:t>
            </a:r>
            <a:r>
              <a:rPr sz="1867" kern="0" spc="87" dirty="0">
                <a:solidFill>
                  <a:srgbClr val="FFFFFF"/>
                </a:solidFill>
                <a:latin typeface="Calibri"/>
                <a:cs typeface="Calibri"/>
              </a:rPr>
              <a:t>Does</a:t>
            </a:r>
            <a:endParaRPr sz="1867" kern="0">
              <a:solidFill>
                <a:sysClr val="windowText" lastClr="000000"/>
              </a:solidFill>
              <a:latin typeface="Calibri"/>
              <a:cs typeface="Calibri"/>
            </a:endParaRPr>
          </a:p>
        </p:txBody>
      </p:sp>
      <p:sp>
        <p:nvSpPr>
          <p:cNvPr id="12" name="object 12"/>
          <p:cNvSpPr txBox="1"/>
          <p:nvPr/>
        </p:nvSpPr>
        <p:spPr>
          <a:xfrm>
            <a:off x="849008" y="4891770"/>
            <a:ext cx="2976880" cy="1169530"/>
          </a:xfrm>
          <a:prstGeom prst="rect">
            <a:avLst/>
          </a:prstGeom>
        </p:spPr>
        <p:txBody>
          <a:bodyPr vert="horz" wrap="square" lIns="0" tIns="16933" rIns="0" bIns="0" rtlCol="0">
            <a:spAutoFit/>
          </a:bodyPr>
          <a:lstStyle/>
          <a:p>
            <a:pPr marL="16086" marR="6773" indent="847" algn="ctr" defTabSz="1219170" fontAlgn="auto">
              <a:lnSpc>
                <a:spcPct val="130700"/>
              </a:lnSpc>
              <a:spcBef>
                <a:spcPts val="133"/>
              </a:spcBef>
              <a:spcAft>
                <a:spcPts val="0"/>
              </a:spcAft>
            </a:pPr>
            <a:r>
              <a:rPr sz="1467" kern="0" spc="80" dirty="0">
                <a:solidFill>
                  <a:srgbClr val="FFFFFF"/>
                </a:solidFill>
                <a:latin typeface="Trebuchet MS"/>
                <a:cs typeface="Trebuchet MS"/>
              </a:rPr>
              <a:t>A</a:t>
            </a:r>
            <a:r>
              <a:rPr sz="1467" kern="0" spc="-7" dirty="0">
                <a:solidFill>
                  <a:srgbClr val="FFFFFF"/>
                </a:solidFill>
                <a:latin typeface="Trebuchet MS"/>
                <a:cs typeface="Trebuchet MS"/>
              </a:rPr>
              <a:t> </a:t>
            </a:r>
            <a:r>
              <a:rPr sz="1467" kern="0" spc="-53" dirty="0">
                <a:solidFill>
                  <a:srgbClr val="FFFFFF"/>
                </a:solidFill>
                <a:latin typeface="Trebuchet MS"/>
                <a:cs typeface="Trebuchet MS"/>
              </a:rPr>
              <a:t>report</a:t>
            </a:r>
            <a:r>
              <a:rPr sz="1467" kern="0" spc="7" dirty="0">
                <a:solidFill>
                  <a:srgbClr val="FFFFFF"/>
                </a:solidFill>
                <a:latin typeface="Trebuchet MS"/>
                <a:cs typeface="Trebuchet MS"/>
              </a:rPr>
              <a:t> </a:t>
            </a:r>
            <a:r>
              <a:rPr sz="1467" kern="0" spc="-60" dirty="0">
                <a:solidFill>
                  <a:srgbClr val="FFFFFF"/>
                </a:solidFill>
                <a:latin typeface="Trebuchet MS"/>
                <a:cs typeface="Trebuchet MS"/>
              </a:rPr>
              <a:t>that</a:t>
            </a:r>
            <a:r>
              <a:rPr sz="1467" kern="0" spc="7" dirty="0">
                <a:solidFill>
                  <a:srgbClr val="FFFFFF"/>
                </a:solidFill>
                <a:latin typeface="Trebuchet MS"/>
                <a:cs typeface="Trebuchet MS"/>
              </a:rPr>
              <a:t> </a:t>
            </a:r>
            <a:r>
              <a:rPr sz="1467" kern="0" dirty="0">
                <a:solidFill>
                  <a:srgbClr val="FFFFFF"/>
                </a:solidFill>
                <a:latin typeface="Trebuchet MS"/>
                <a:cs typeface="Trebuchet MS"/>
              </a:rPr>
              <a:t>focuses</a:t>
            </a:r>
            <a:r>
              <a:rPr sz="1467" kern="0" spc="7" dirty="0">
                <a:solidFill>
                  <a:srgbClr val="FFFFFF"/>
                </a:solidFill>
                <a:latin typeface="Trebuchet MS"/>
                <a:cs typeface="Trebuchet MS"/>
              </a:rPr>
              <a:t> </a:t>
            </a:r>
            <a:r>
              <a:rPr sz="1467" kern="0" spc="-33" dirty="0">
                <a:solidFill>
                  <a:srgbClr val="FFFFFF"/>
                </a:solidFill>
                <a:latin typeface="Trebuchet MS"/>
                <a:cs typeface="Trebuchet MS"/>
              </a:rPr>
              <a:t>on </a:t>
            </a:r>
            <a:r>
              <a:rPr sz="1467" kern="0" spc="-13" dirty="0">
                <a:solidFill>
                  <a:srgbClr val="FFFFFF"/>
                </a:solidFill>
                <a:latin typeface="Trebuchet MS"/>
                <a:cs typeface="Trebuchet MS"/>
              </a:rPr>
              <a:t>transparency</a:t>
            </a:r>
            <a:r>
              <a:rPr sz="1467" kern="0" spc="-67" dirty="0">
                <a:solidFill>
                  <a:srgbClr val="FFFFFF"/>
                </a:solidFill>
                <a:latin typeface="Trebuchet MS"/>
                <a:cs typeface="Trebuchet MS"/>
              </a:rPr>
              <a:t> </a:t>
            </a:r>
            <a:r>
              <a:rPr sz="1467" kern="0" spc="-47" dirty="0">
                <a:solidFill>
                  <a:srgbClr val="FFFFFF"/>
                </a:solidFill>
                <a:latin typeface="Trebuchet MS"/>
                <a:cs typeface="Trebuchet MS"/>
              </a:rPr>
              <a:t>in</a:t>
            </a:r>
            <a:r>
              <a:rPr sz="1467" kern="0" spc="-67" dirty="0">
                <a:solidFill>
                  <a:srgbClr val="FFFFFF"/>
                </a:solidFill>
                <a:latin typeface="Trebuchet MS"/>
                <a:cs typeface="Trebuchet MS"/>
              </a:rPr>
              <a:t> </a:t>
            </a:r>
            <a:r>
              <a:rPr sz="1467" kern="0" spc="-13" dirty="0">
                <a:solidFill>
                  <a:srgbClr val="FFFFFF"/>
                </a:solidFill>
                <a:latin typeface="Trebuchet MS"/>
                <a:cs typeface="Trebuchet MS"/>
              </a:rPr>
              <a:t>model</a:t>
            </a:r>
            <a:r>
              <a:rPr sz="1467" kern="0" spc="-60" dirty="0">
                <a:solidFill>
                  <a:srgbClr val="FFFFFF"/>
                </a:solidFill>
                <a:latin typeface="Trebuchet MS"/>
                <a:cs typeface="Trebuchet MS"/>
              </a:rPr>
              <a:t> </a:t>
            </a:r>
            <a:r>
              <a:rPr sz="1467" kern="0" spc="-13" dirty="0">
                <a:solidFill>
                  <a:srgbClr val="FFFFFF"/>
                </a:solidFill>
                <a:latin typeface="Trebuchet MS"/>
                <a:cs typeface="Trebuchet MS"/>
              </a:rPr>
              <a:t>performance </a:t>
            </a:r>
            <a:r>
              <a:rPr sz="1467" kern="0" spc="-40" dirty="0">
                <a:solidFill>
                  <a:srgbClr val="FFFFFF"/>
                </a:solidFill>
                <a:latin typeface="Trebuchet MS"/>
                <a:cs typeface="Trebuchet MS"/>
              </a:rPr>
              <a:t>to</a:t>
            </a:r>
            <a:r>
              <a:rPr sz="1467" kern="0" spc="-73" dirty="0">
                <a:solidFill>
                  <a:srgbClr val="FFFFFF"/>
                </a:solidFill>
                <a:latin typeface="Trebuchet MS"/>
                <a:cs typeface="Trebuchet MS"/>
              </a:rPr>
              <a:t> </a:t>
            </a:r>
            <a:r>
              <a:rPr sz="1467" kern="0" dirty="0">
                <a:solidFill>
                  <a:srgbClr val="FFFFFF"/>
                </a:solidFill>
                <a:latin typeface="Trebuchet MS"/>
                <a:cs typeface="Trebuchet MS"/>
              </a:rPr>
              <a:t>encourage</a:t>
            </a:r>
            <a:r>
              <a:rPr sz="1467" kern="0" spc="-73" dirty="0">
                <a:solidFill>
                  <a:srgbClr val="FFFFFF"/>
                </a:solidFill>
                <a:latin typeface="Trebuchet MS"/>
                <a:cs typeface="Trebuchet MS"/>
              </a:rPr>
              <a:t> </a:t>
            </a:r>
            <a:r>
              <a:rPr sz="1467" kern="0" dirty="0">
                <a:solidFill>
                  <a:srgbClr val="FFFFFF"/>
                </a:solidFill>
                <a:latin typeface="Trebuchet MS"/>
                <a:cs typeface="Trebuchet MS"/>
              </a:rPr>
              <a:t>responsible</a:t>
            </a:r>
            <a:r>
              <a:rPr sz="1467" kern="0" spc="-73" dirty="0">
                <a:solidFill>
                  <a:srgbClr val="FFFFFF"/>
                </a:solidFill>
                <a:latin typeface="Trebuchet MS"/>
                <a:cs typeface="Trebuchet MS"/>
              </a:rPr>
              <a:t> </a:t>
            </a:r>
            <a:r>
              <a:rPr sz="1467" kern="0" spc="-47" dirty="0">
                <a:solidFill>
                  <a:srgbClr val="FFFFFF"/>
                </a:solidFill>
                <a:latin typeface="Trebuchet MS"/>
                <a:cs typeface="Trebuchet MS"/>
              </a:rPr>
              <a:t>AI </a:t>
            </a:r>
            <a:r>
              <a:rPr sz="1467" kern="0" spc="-13" dirty="0">
                <a:solidFill>
                  <a:srgbClr val="FFFFFF"/>
                </a:solidFill>
                <a:latin typeface="Trebuchet MS"/>
                <a:cs typeface="Trebuchet MS"/>
              </a:rPr>
              <a:t>adoption</a:t>
            </a:r>
            <a:r>
              <a:rPr sz="1467" kern="0" spc="-60" dirty="0">
                <a:solidFill>
                  <a:srgbClr val="FFFFFF"/>
                </a:solidFill>
                <a:latin typeface="Trebuchet MS"/>
                <a:cs typeface="Trebuchet MS"/>
              </a:rPr>
              <a:t> </a:t>
            </a:r>
            <a:r>
              <a:rPr sz="1467" kern="0" dirty="0">
                <a:solidFill>
                  <a:srgbClr val="FFFFFF"/>
                </a:solidFill>
                <a:latin typeface="Trebuchet MS"/>
                <a:cs typeface="Trebuchet MS"/>
              </a:rPr>
              <a:t>and</a:t>
            </a:r>
            <a:r>
              <a:rPr sz="1467" kern="0" spc="-73" dirty="0">
                <a:solidFill>
                  <a:srgbClr val="FFFFFF"/>
                </a:solidFill>
                <a:latin typeface="Trebuchet MS"/>
                <a:cs typeface="Trebuchet MS"/>
              </a:rPr>
              <a:t> </a:t>
            </a:r>
            <a:r>
              <a:rPr sz="1467" kern="0" spc="-13" dirty="0">
                <a:solidFill>
                  <a:srgbClr val="FFFFFF"/>
                </a:solidFill>
                <a:latin typeface="Trebuchet MS"/>
                <a:cs typeface="Trebuchet MS"/>
              </a:rPr>
              <a:t>application.</a:t>
            </a:r>
            <a:endParaRPr sz="1467" kern="0" dirty="0">
              <a:solidFill>
                <a:sysClr val="windowText" lastClr="000000"/>
              </a:solidFill>
              <a:latin typeface="Trebuchet MS"/>
              <a:cs typeface="Trebuchet MS"/>
            </a:endParaRPr>
          </a:p>
        </p:txBody>
      </p:sp>
      <p:sp>
        <p:nvSpPr>
          <p:cNvPr id="13" name="object 13"/>
          <p:cNvSpPr txBox="1"/>
          <p:nvPr/>
        </p:nvSpPr>
        <p:spPr>
          <a:xfrm>
            <a:off x="8720316" y="4399501"/>
            <a:ext cx="157818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dirty="0">
                <a:solidFill>
                  <a:srgbClr val="FFFFFF"/>
                </a:solidFill>
                <a:latin typeface="Calibri"/>
                <a:cs typeface="Calibri"/>
              </a:rPr>
              <a:t>Why</a:t>
            </a:r>
            <a:r>
              <a:rPr sz="1867" kern="0" spc="160" dirty="0">
                <a:solidFill>
                  <a:srgbClr val="FFFFFF"/>
                </a:solidFill>
                <a:latin typeface="Calibri"/>
                <a:cs typeface="Calibri"/>
              </a:rPr>
              <a:t> </a:t>
            </a:r>
            <a:r>
              <a:rPr sz="1867" kern="0" dirty="0">
                <a:solidFill>
                  <a:srgbClr val="FFFFFF"/>
                </a:solidFill>
                <a:latin typeface="Calibri"/>
                <a:cs typeface="Calibri"/>
              </a:rPr>
              <a:t>It</a:t>
            </a:r>
            <a:r>
              <a:rPr sz="1867" kern="0" spc="160" dirty="0">
                <a:solidFill>
                  <a:srgbClr val="FFFFFF"/>
                </a:solidFill>
                <a:latin typeface="Calibri"/>
                <a:cs typeface="Calibri"/>
              </a:rPr>
              <a:t> </a:t>
            </a:r>
            <a:r>
              <a:rPr sz="1867" kern="0" spc="-13" dirty="0">
                <a:solidFill>
                  <a:srgbClr val="FFFFFF"/>
                </a:solidFill>
                <a:latin typeface="Calibri"/>
                <a:cs typeface="Calibri"/>
              </a:rPr>
              <a:t>Matters</a:t>
            </a:r>
            <a:endParaRPr sz="1867" kern="0">
              <a:solidFill>
                <a:sysClr val="windowText" lastClr="000000"/>
              </a:solidFill>
              <a:latin typeface="Calibri"/>
              <a:cs typeface="Calibri"/>
            </a:endParaRPr>
          </a:p>
        </p:txBody>
      </p:sp>
      <p:sp>
        <p:nvSpPr>
          <p:cNvPr id="14" name="object 14"/>
          <p:cNvSpPr txBox="1"/>
          <p:nvPr/>
        </p:nvSpPr>
        <p:spPr>
          <a:xfrm>
            <a:off x="8353229" y="4891753"/>
            <a:ext cx="2310552" cy="873743"/>
          </a:xfrm>
          <a:prstGeom prst="rect">
            <a:avLst/>
          </a:prstGeom>
        </p:spPr>
        <p:txBody>
          <a:bodyPr vert="horz" wrap="square" lIns="0" tIns="16933" rIns="0" bIns="0" rtlCol="0">
            <a:spAutoFit/>
          </a:bodyPr>
          <a:lstStyle/>
          <a:p>
            <a:pPr marL="16933" marR="6773" algn="ctr" defTabSz="1219170" fontAlgn="auto">
              <a:lnSpc>
                <a:spcPct val="130700"/>
              </a:lnSpc>
              <a:spcBef>
                <a:spcPts val="133"/>
              </a:spcBef>
              <a:spcAft>
                <a:spcPts val="0"/>
              </a:spcAft>
            </a:pPr>
            <a:r>
              <a:rPr sz="1467" kern="0" spc="-73" dirty="0">
                <a:solidFill>
                  <a:srgbClr val="FFFFFF"/>
                </a:solidFill>
                <a:latin typeface="Trebuchet MS"/>
                <a:cs typeface="Trebuchet MS"/>
              </a:rPr>
              <a:t>It</a:t>
            </a:r>
            <a:r>
              <a:rPr sz="1467" kern="0" spc="-40" dirty="0">
                <a:solidFill>
                  <a:srgbClr val="FFFFFF"/>
                </a:solidFill>
                <a:latin typeface="Trebuchet MS"/>
                <a:cs typeface="Trebuchet MS"/>
              </a:rPr>
              <a:t> </a:t>
            </a:r>
            <a:r>
              <a:rPr sz="1467" kern="0" dirty="0">
                <a:solidFill>
                  <a:srgbClr val="FFFFFF"/>
                </a:solidFill>
                <a:latin typeface="Trebuchet MS"/>
                <a:cs typeface="Trebuchet MS"/>
              </a:rPr>
              <a:t>keeps</a:t>
            </a:r>
            <a:r>
              <a:rPr sz="1467" kern="0" spc="-40" dirty="0">
                <a:solidFill>
                  <a:srgbClr val="FFFFFF"/>
                </a:solidFill>
                <a:latin typeface="Trebuchet MS"/>
                <a:cs typeface="Trebuchet MS"/>
              </a:rPr>
              <a:t> </a:t>
            </a:r>
            <a:r>
              <a:rPr sz="1467" kern="0" spc="-13" dirty="0">
                <a:solidFill>
                  <a:srgbClr val="FFFFFF"/>
                </a:solidFill>
                <a:latin typeface="Trebuchet MS"/>
                <a:cs typeface="Trebuchet MS"/>
              </a:rPr>
              <a:t>model</a:t>
            </a:r>
            <a:r>
              <a:rPr sz="1467" kern="0" spc="-33" dirty="0">
                <a:solidFill>
                  <a:srgbClr val="FFFFFF"/>
                </a:solidFill>
                <a:latin typeface="Trebuchet MS"/>
                <a:cs typeface="Trebuchet MS"/>
              </a:rPr>
              <a:t> </a:t>
            </a:r>
            <a:r>
              <a:rPr sz="1467" kern="0" spc="-13" dirty="0">
                <a:solidFill>
                  <a:srgbClr val="FFFFFF"/>
                </a:solidFill>
                <a:latin typeface="Trebuchet MS"/>
                <a:cs typeface="Trebuchet MS"/>
              </a:rPr>
              <a:t>developer accountable</a:t>
            </a:r>
            <a:r>
              <a:rPr sz="1467" kern="0" spc="-60" dirty="0">
                <a:solidFill>
                  <a:srgbClr val="FFFFFF"/>
                </a:solidFill>
                <a:latin typeface="Trebuchet MS"/>
                <a:cs typeface="Trebuchet MS"/>
              </a:rPr>
              <a:t> </a:t>
            </a:r>
            <a:r>
              <a:rPr sz="1467" kern="0" spc="-40" dirty="0">
                <a:solidFill>
                  <a:srgbClr val="FFFFFF"/>
                </a:solidFill>
                <a:latin typeface="Trebuchet MS"/>
                <a:cs typeface="Trebuchet MS"/>
              </a:rPr>
              <a:t>to</a:t>
            </a:r>
            <a:r>
              <a:rPr sz="1467" kern="0" spc="-67" dirty="0">
                <a:solidFill>
                  <a:srgbClr val="FFFFFF"/>
                </a:solidFill>
                <a:latin typeface="Trebuchet MS"/>
                <a:cs typeface="Trebuchet MS"/>
              </a:rPr>
              <a:t> </a:t>
            </a:r>
            <a:r>
              <a:rPr sz="1467" kern="0" spc="-13" dirty="0">
                <a:solidFill>
                  <a:srgbClr val="FFFFFF"/>
                </a:solidFill>
                <a:latin typeface="Trebuchet MS"/>
                <a:cs typeface="Trebuchet MS"/>
              </a:rPr>
              <a:t>release</a:t>
            </a:r>
            <a:r>
              <a:rPr sz="1467" kern="0" spc="-67" dirty="0">
                <a:solidFill>
                  <a:srgbClr val="FFFFFF"/>
                </a:solidFill>
                <a:latin typeface="Trebuchet MS"/>
                <a:cs typeface="Trebuchet MS"/>
              </a:rPr>
              <a:t> </a:t>
            </a:r>
            <a:r>
              <a:rPr sz="1467" kern="0" spc="-27" dirty="0">
                <a:solidFill>
                  <a:srgbClr val="FFFFFF"/>
                </a:solidFill>
                <a:latin typeface="Trebuchet MS"/>
                <a:cs typeface="Trebuchet MS"/>
              </a:rPr>
              <a:t>high </a:t>
            </a:r>
            <a:r>
              <a:rPr sz="1467" kern="0" spc="-47" dirty="0">
                <a:solidFill>
                  <a:srgbClr val="FFFFFF"/>
                </a:solidFill>
                <a:latin typeface="Trebuchet MS"/>
                <a:cs typeface="Trebuchet MS"/>
              </a:rPr>
              <a:t>quality</a:t>
            </a:r>
            <a:r>
              <a:rPr sz="1467" kern="0" spc="-67" dirty="0">
                <a:solidFill>
                  <a:srgbClr val="FFFFFF"/>
                </a:solidFill>
                <a:latin typeface="Trebuchet MS"/>
                <a:cs typeface="Trebuchet MS"/>
              </a:rPr>
              <a:t> </a:t>
            </a:r>
            <a:r>
              <a:rPr sz="1467" kern="0" dirty="0">
                <a:solidFill>
                  <a:srgbClr val="FFFFFF"/>
                </a:solidFill>
                <a:latin typeface="Trebuchet MS"/>
                <a:cs typeface="Trebuchet MS"/>
              </a:rPr>
              <a:t>and</a:t>
            </a:r>
            <a:r>
              <a:rPr sz="1467" kern="0" spc="-60" dirty="0">
                <a:solidFill>
                  <a:srgbClr val="FFFFFF"/>
                </a:solidFill>
                <a:latin typeface="Trebuchet MS"/>
                <a:cs typeface="Trebuchet MS"/>
              </a:rPr>
              <a:t> </a:t>
            </a:r>
            <a:r>
              <a:rPr sz="1467" kern="0" spc="-47" dirty="0">
                <a:solidFill>
                  <a:srgbClr val="FFFFFF"/>
                </a:solidFill>
                <a:latin typeface="Trebuchet MS"/>
                <a:cs typeface="Trebuchet MS"/>
              </a:rPr>
              <a:t>fair</a:t>
            </a:r>
            <a:r>
              <a:rPr sz="1467" kern="0" spc="-60" dirty="0">
                <a:solidFill>
                  <a:srgbClr val="FFFFFF"/>
                </a:solidFill>
                <a:latin typeface="Trebuchet MS"/>
                <a:cs typeface="Trebuchet MS"/>
              </a:rPr>
              <a:t> </a:t>
            </a:r>
            <a:r>
              <a:rPr sz="1467" kern="0" spc="-13" dirty="0">
                <a:solidFill>
                  <a:srgbClr val="FFFFFF"/>
                </a:solidFill>
                <a:latin typeface="Trebuchet MS"/>
                <a:cs typeface="Trebuchet MS"/>
              </a:rPr>
              <a:t>models.</a:t>
            </a:r>
            <a:endParaRPr sz="1467" kern="0">
              <a:solidFill>
                <a:sysClr val="windowText" lastClr="000000"/>
              </a:solidFill>
              <a:latin typeface="Trebuchet MS"/>
              <a:cs typeface="Trebuchet MS"/>
            </a:endParaRPr>
          </a:p>
        </p:txBody>
      </p:sp>
      <p:pic>
        <p:nvPicPr>
          <p:cNvPr id="15" name="object 15"/>
          <p:cNvPicPr/>
          <p:nvPr/>
        </p:nvPicPr>
        <p:blipFill>
          <a:blip r:embed="rId4" cstate="print"/>
          <a:stretch>
            <a:fillRect/>
          </a:stretch>
        </p:blipFill>
        <p:spPr>
          <a:xfrm>
            <a:off x="8241901" y="3105133"/>
            <a:ext cx="2535395" cy="1206499"/>
          </a:xfrm>
          <a:prstGeom prst="rect">
            <a:avLst/>
          </a:prstGeom>
        </p:spPr>
      </p:pic>
      <p:pic>
        <p:nvPicPr>
          <p:cNvPr id="16" name="object 16">
            <a:hlinkClick r:id="rId5"/>
          </p:cNvPr>
          <p:cNvPicPr/>
          <p:nvPr/>
        </p:nvPicPr>
        <p:blipFill>
          <a:blip r:embed="rId6" cstate="print"/>
          <a:stretch>
            <a:fillRect/>
          </a:stretch>
        </p:blipFill>
        <p:spPr>
          <a:xfrm>
            <a:off x="1300267" y="3105150"/>
            <a:ext cx="2031427" cy="1206468"/>
          </a:xfrm>
          <a:prstGeom prst="rect">
            <a:avLst/>
          </a:prstGeom>
        </p:spPr>
      </p:pic>
      <p:pic>
        <p:nvPicPr>
          <p:cNvPr id="17" name="object 17">
            <a:hlinkClick r:id="rId3"/>
          </p:cNvPr>
          <p:cNvPicPr/>
          <p:nvPr/>
        </p:nvPicPr>
        <p:blipFill>
          <a:blip r:embed="rId7" cstate="print"/>
          <a:stretch>
            <a:fillRect/>
          </a:stretch>
        </p:blipFill>
        <p:spPr>
          <a:xfrm>
            <a:off x="4901334" y="2813950"/>
            <a:ext cx="2075637" cy="2076164"/>
          </a:xfrm>
          <a:prstGeom prst="rect">
            <a:avLst/>
          </a:prstGeom>
        </p:spPr>
      </p:pic>
      <p:sp>
        <p:nvSpPr>
          <p:cNvPr id="18" name="object 18"/>
          <p:cNvSpPr txBox="1"/>
          <p:nvPr/>
        </p:nvSpPr>
        <p:spPr>
          <a:xfrm>
            <a:off x="402165" y="6425706"/>
            <a:ext cx="5509260" cy="263320"/>
          </a:xfrm>
          <a:prstGeom prst="rect">
            <a:avLst/>
          </a:prstGeom>
        </p:spPr>
        <p:txBody>
          <a:bodyPr vert="horz" wrap="square" lIns="0" tIns="16933" rIns="0" bIns="0" rtlCol="0">
            <a:spAutoFit/>
          </a:bodyPr>
          <a:lstStyle/>
          <a:p>
            <a:pPr marL="16933" defTabSz="1219170" fontAlgn="auto">
              <a:spcBef>
                <a:spcPts val="133"/>
              </a:spcBef>
              <a:spcAft>
                <a:spcPts val="0"/>
              </a:spcAft>
            </a:pPr>
            <a:r>
              <a:rPr sz="1600" kern="0" dirty="0">
                <a:solidFill>
                  <a:srgbClr val="FFFFFF"/>
                </a:solidFill>
                <a:latin typeface="Calibri"/>
                <a:cs typeface="Calibri"/>
              </a:rPr>
              <a:t>Mitchell</a:t>
            </a:r>
            <a:r>
              <a:rPr sz="1600" kern="0" spc="247" dirty="0">
                <a:solidFill>
                  <a:srgbClr val="FFFFFF"/>
                </a:solidFill>
                <a:latin typeface="Calibri"/>
                <a:cs typeface="Calibri"/>
              </a:rPr>
              <a:t> </a:t>
            </a:r>
            <a:r>
              <a:rPr sz="1600" kern="0" dirty="0">
                <a:solidFill>
                  <a:srgbClr val="FFFFFF"/>
                </a:solidFill>
                <a:latin typeface="Calibri"/>
                <a:cs typeface="Calibri"/>
              </a:rPr>
              <a:t>et</a:t>
            </a:r>
            <a:r>
              <a:rPr sz="1600" kern="0" spc="253" dirty="0">
                <a:solidFill>
                  <a:srgbClr val="FFFFFF"/>
                </a:solidFill>
                <a:latin typeface="Calibri"/>
                <a:cs typeface="Calibri"/>
              </a:rPr>
              <a:t> </a:t>
            </a:r>
            <a:r>
              <a:rPr sz="1600" kern="0" dirty="0">
                <a:solidFill>
                  <a:srgbClr val="FFFFFF"/>
                </a:solidFill>
                <a:latin typeface="Calibri"/>
                <a:cs typeface="Calibri"/>
              </a:rPr>
              <a:t>al.</a:t>
            </a:r>
            <a:r>
              <a:rPr sz="1600" kern="0" spc="272" dirty="0">
                <a:solidFill>
                  <a:srgbClr val="FFFFFF"/>
                </a:solidFill>
                <a:latin typeface="Calibri"/>
                <a:cs typeface="Calibri"/>
              </a:rPr>
              <a:t> </a:t>
            </a:r>
            <a:r>
              <a:rPr sz="1600" u="heavy" kern="0" dirty="0">
                <a:solidFill>
                  <a:schemeClr val="bg1">
                    <a:lumMod val="95000"/>
                  </a:schemeClr>
                </a:solidFill>
                <a:uFill>
                  <a:solidFill>
                    <a:srgbClr val="64FFDA"/>
                  </a:solidFill>
                </a:uFill>
                <a:latin typeface="Calibri"/>
                <a:cs typeface="Calibri"/>
                <a:hlinkClick r:id="rId8">
                  <a:extLst>
                    <a:ext uri="{A12FA001-AC4F-418D-AE19-62706E023703}">
                      <ahyp:hlinkClr xmlns:ahyp="http://schemas.microsoft.com/office/drawing/2018/hyperlinkcolor" val="tx"/>
                    </a:ext>
                  </a:extLst>
                </a:hlinkClick>
              </a:rPr>
              <a:t>Model</a:t>
            </a:r>
            <a:r>
              <a:rPr sz="1600" u="heavy" kern="0" spc="247" dirty="0">
                <a:solidFill>
                  <a:schemeClr val="bg1">
                    <a:lumMod val="95000"/>
                  </a:schemeClr>
                </a:solidFill>
                <a:uFill>
                  <a:solidFill>
                    <a:srgbClr val="64FFDA"/>
                  </a:solidFill>
                </a:uFill>
                <a:latin typeface="Calibri"/>
                <a:cs typeface="Calibri"/>
                <a:hlinkClick r:id="rId8">
                  <a:extLst>
                    <a:ext uri="{A12FA001-AC4F-418D-AE19-62706E023703}">
                      <ahyp:hlinkClr xmlns:ahyp="http://schemas.microsoft.com/office/drawing/2018/hyperlinkcolor" val="tx"/>
                    </a:ext>
                  </a:extLst>
                </a:hlinkClick>
              </a:rPr>
              <a:t> </a:t>
            </a:r>
            <a:r>
              <a:rPr sz="1600" u="heavy" kern="0" spc="113" dirty="0">
                <a:solidFill>
                  <a:schemeClr val="bg1">
                    <a:lumMod val="95000"/>
                  </a:schemeClr>
                </a:solidFill>
                <a:uFill>
                  <a:solidFill>
                    <a:srgbClr val="64FFDA"/>
                  </a:solidFill>
                </a:uFill>
                <a:latin typeface="Calibri"/>
                <a:cs typeface="Calibri"/>
                <a:hlinkClick r:id="rId8">
                  <a:extLst>
                    <a:ext uri="{A12FA001-AC4F-418D-AE19-62706E023703}">
                      <ahyp:hlinkClr xmlns:ahyp="http://schemas.microsoft.com/office/drawing/2018/hyperlinkcolor" val="tx"/>
                    </a:ext>
                  </a:extLst>
                </a:hlinkClick>
              </a:rPr>
              <a:t>Cards</a:t>
            </a:r>
            <a:r>
              <a:rPr sz="1600" u="heavy" kern="0" spc="253" dirty="0">
                <a:solidFill>
                  <a:schemeClr val="bg1">
                    <a:lumMod val="95000"/>
                  </a:schemeClr>
                </a:solidFill>
                <a:uFill>
                  <a:solidFill>
                    <a:srgbClr val="64FFDA"/>
                  </a:solidFill>
                </a:uFill>
                <a:latin typeface="Calibri"/>
                <a:cs typeface="Calibri"/>
                <a:hlinkClick r:id="rId8">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8">
                  <a:extLst>
                    <a:ext uri="{A12FA001-AC4F-418D-AE19-62706E023703}">
                      <ahyp:hlinkClr xmlns:ahyp="http://schemas.microsoft.com/office/drawing/2018/hyperlinkcolor" val="tx"/>
                    </a:ext>
                  </a:extLst>
                </a:hlinkClick>
              </a:rPr>
              <a:t>for</a:t>
            </a:r>
            <a:r>
              <a:rPr sz="1600" u="heavy" kern="0" spc="253" dirty="0">
                <a:solidFill>
                  <a:schemeClr val="bg1">
                    <a:lumMod val="95000"/>
                  </a:schemeClr>
                </a:solidFill>
                <a:uFill>
                  <a:solidFill>
                    <a:srgbClr val="64FFDA"/>
                  </a:solidFill>
                </a:uFill>
                <a:latin typeface="Calibri"/>
                <a:cs typeface="Calibri"/>
                <a:hlinkClick r:id="rId8">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8">
                  <a:extLst>
                    <a:ext uri="{A12FA001-AC4F-418D-AE19-62706E023703}">
                      <ahyp:hlinkClr xmlns:ahyp="http://schemas.microsoft.com/office/drawing/2018/hyperlinkcolor" val="tx"/>
                    </a:ext>
                  </a:extLst>
                </a:hlinkClick>
              </a:rPr>
              <a:t>Model</a:t>
            </a:r>
            <a:r>
              <a:rPr sz="1600" u="heavy" kern="0" spc="253" dirty="0">
                <a:solidFill>
                  <a:schemeClr val="bg1">
                    <a:lumMod val="95000"/>
                  </a:schemeClr>
                </a:solidFill>
                <a:uFill>
                  <a:solidFill>
                    <a:srgbClr val="64FFDA"/>
                  </a:solidFill>
                </a:uFill>
                <a:latin typeface="Calibri"/>
                <a:cs typeface="Calibri"/>
                <a:hlinkClick r:id="rId8">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8">
                  <a:extLst>
                    <a:ext uri="{A12FA001-AC4F-418D-AE19-62706E023703}">
                      <ahyp:hlinkClr xmlns:ahyp="http://schemas.microsoft.com/office/drawing/2018/hyperlinkcolor" val="tx"/>
                    </a:ext>
                  </a:extLst>
                </a:hlinkClick>
              </a:rPr>
              <a:t>Reporting</a:t>
            </a:r>
            <a:r>
              <a:rPr sz="1600" kern="0" dirty="0">
                <a:solidFill>
                  <a:schemeClr val="bg1">
                    <a:lumMod val="95000"/>
                  </a:schemeClr>
                </a:solidFill>
                <a:latin typeface="Calibri"/>
                <a:cs typeface="Calibri"/>
                <a:hlinkClick r:id="rId8">
                  <a:extLst>
                    <a:ext uri="{A12FA001-AC4F-418D-AE19-62706E023703}">
                      <ahyp:hlinkClr xmlns:ahyp="http://schemas.microsoft.com/office/drawing/2018/hyperlinkcolor" val="tx"/>
                    </a:ext>
                  </a:extLst>
                </a:hlinkClick>
              </a:rPr>
              <a:t>.</a:t>
            </a:r>
            <a:r>
              <a:rPr sz="1600" kern="0" spc="240" dirty="0">
                <a:solidFill>
                  <a:schemeClr val="bg1">
                    <a:lumMod val="95000"/>
                  </a:schemeClr>
                </a:solidFill>
                <a:latin typeface="Calibri"/>
                <a:cs typeface="Calibri"/>
                <a:hlinkClick r:id="rId8">
                  <a:extLst>
                    <a:ext uri="{A12FA001-AC4F-418D-AE19-62706E023703}">
                      <ahyp:hlinkClr xmlns:ahyp="http://schemas.microsoft.com/office/drawing/2018/hyperlinkcolor" val="tx"/>
                    </a:ext>
                  </a:extLst>
                </a:hlinkClick>
              </a:rPr>
              <a:t> </a:t>
            </a:r>
            <a:r>
              <a:rPr sz="1600" kern="0" dirty="0">
                <a:solidFill>
                  <a:schemeClr val="bg1">
                    <a:lumMod val="95000"/>
                  </a:schemeClr>
                </a:solidFill>
                <a:latin typeface="Calibri"/>
                <a:cs typeface="Calibri"/>
                <a:hlinkClick r:id="rId8">
                  <a:extLst>
                    <a:ext uri="{A12FA001-AC4F-418D-AE19-62706E023703}">
                      <ahyp:hlinkClr xmlns:ahyp="http://schemas.microsoft.com/office/drawing/2018/hyperlinkcolor" val="tx"/>
                    </a:ext>
                  </a:extLst>
                </a:hlinkClick>
              </a:rPr>
              <a:t>FAT*,</a:t>
            </a:r>
            <a:r>
              <a:rPr sz="1600" kern="0" spc="253" dirty="0">
                <a:solidFill>
                  <a:schemeClr val="bg1">
                    <a:lumMod val="95000"/>
                  </a:schemeClr>
                </a:solidFill>
                <a:latin typeface="Calibri"/>
                <a:cs typeface="Calibri"/>
                <a:hlinkClick r:id="rId8">
                  <a:extLst>
                    <a:ext uri="{A12FA001-AC4F-418D-AE19-62706E023703}">
                      <ahyp:hlinkClr xmlns:ahyp="http://schemas.microsoft.com/office/drawing/2018/hyperlinkcolor" val="tx"/>
                    </a:ext>
                  </a:extLst>
                </a:hlinkClick>
              </a:rPr>
              <a:t> </a:t>
            </a:r>
            <a:r>
              <a:rPr sz="1600" kern="0" spc="-13" dirty="0">
                <a:solidFill>
                  <a:schemeClr val="bg1">
                    <a:lumMod val="95000"/>
                  </a:schemeClr>
                </a:solidFill>
                <a:latin typeface="Calibri"/>
                <a:cs typeface="Calibri"/>
                <a:hlinkClick r:id="rId8">
                  <a:extLst>
                    <a:ext uri="{A12FA001-AC4F-418D-AE19-62706E023703}">
                      <ahyp:hlinkClr xmlns:ahyp="http://schemas.microsoft.com/office/drawing/2018/hyperlinkcolor" val="tx"/>
                    </a:ext>
                  </a:extLst>
                </a:hlinkClick>
              </a:rPr>
              <a:t>2019.</a:t>
            </a:r>
            <a:endParaRPr sz="1600" kern="0" dirty="0">
              <a:solidFill>
                <a:schemeClr val="bg1">
                  <a:lumMod val="95000"/>
                </a:schemeClr>
              </a:solidFill>
              <a:latin typeface="Calibri"/>
              <a:cs typeface="Calibri"/>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798103"/>
          </a:xfrm>
          <a:prstGeom prst="rect">
            <a:avLst/>
          </a:prstGeom>
        </p:spPr>
        <p:txBody>
          <a:bodyPr vert="horz" wrap="square" lIns="0" tIns="221487" rIns="0" bIns="0" rtlCol="0">
            <a:spAutoFit/>
          </a:bodyPr>
          <a:lstStyle/>
          <a:p>
            <a:pPr marL="25399">
              <a:spcBef>
                <a:spcPts val="133"/>
              </a:spcBef>
            </a:pPr>
            <a:r>
              <a:rPr b="1" spc="187" dirty="0">
                <a:solidFill>
                  <a:srgbClr val="FFFFFF"/>
                </a:solidFill>
              </a:rPr>
              <a:t>Intended</a:t>
            </a:r>
            <a:r>
              <a:rPr b="1" spc="200" dirty="0">
                <a:solidFill>
                  <a:srgbClr val="FFFFFF"/>
                </a:solidFill>
              </a:rPr>
              <a:t> </a:t>
            </a:r>
            <a:r>
              <a:rPr b="1" spc="287" dirty="0">
                <a:solidFill>
                  <a:srgbClr val="FFFFFF"/>
                </a:solidFill>
              </a:rPr>
              <a:t>Use,</a:t>
            </a:r>
            <a:r>
              <a:rPr b="1" spc="200" dirty="0">
                <a:solidFill>
                  <a:srgbClr val="FFFFFF"/>
                </a:solidFill>
              </a:rPr>
              <a:t> </a:t>
            </a:r>
            <a:r>
              <a:rPr b="1" spc="313" dirty="0">
                <a:solidFill>
                  <a:srgbClr val="FFFFFF"/>
                </a:solidFill>
              </a:rPr>
              <a:t>Factors</a:t>
            </a:r>
            <a:r>
              <a:rPr b="1" spc="200" dirty="0">
                <a:solidFill>
                  <a:srgbClr val="FFFFFF"/>
                </a:solidFill>
              </a:rPr>
              <a:t> </a:t>
            </a:r>
            <a:r>
              <a:rPr b="1" spc="253" dirty="0">
                <a:solidFill>
                  <a:srgbClr val="FFFFFF"/>
                </a:solidFill>
              </a:rPr>
              <a:t>and</a:t>
            </a:r>
            <a:r>
              <a:rPr b="1" spc="207" dirty="0">
                <a:solidFill>
                  <a:srgbClr val="FFFFFF"/>
                </a:solidFill>
              </a:rPr>
              <a:t> </a:t>
            </a:r>
            <a:r>
              <a:rPr b="1" spc="300" dirty="0">
                <a:solidFill>
                  <a:srgbClr val="FFFFFF"/>
                </a:solidFill>
              </a:rPr>
              <a:t>Subgroups</a:t>
            </a:r>
          </a:p>
        </p:txBody>
      </p:sp>
      <p:graphicFrame>
        <p:nvGraphicFramePr>
          <p:cNvPr id="3" name="object 3"/>
          <p:cNvGraphicFramePr>
            <a:graphicFrameLocks noGrp="1"/>
          </p:cNvGraphicFramePr>
          <p:nvPr/>
        </p:nvGraphicFramePr>
        <p:xfrm>
          <a:off x="893766" y="1737634"/>
          <a:ext cx="10395373" cy="4012350"/>
        </p:xfrm>
        <a:graphic>
          <a:graphicData uri="http://schemas.openxmlformats.org/drawingml/2006/table">
            <a:tbl>
              <a:tblPr firstRow="1" bandRow="1">
                <a:tableStyleId>{2D5ABB26-0587-4C30-8999-92F81FD0307C}</a:tableStyleId>
              </a:tblPr>
              <a:tblGrid>
                <a:gridCol w="2048933">
                  <a:extLst>
                    <a:ext uri="{9D8B030D-6E8A-4147-A177-3AD203B41FA5}">
                      <a16:colId xmlns:a16="http://schemas.microsoft.com/office/drawing/2014/main" val="20000"/>
                    </a:ext>
                  </a:extLst>
                </a:gridCol>
                <a:gridCol w="8346440">
                  <a:extLst>
                    <a:ext uri="{9D8B030D-6E8A-4147-A177-3AD203B41FA5}">
                      <a16:colId xmlns:a16="http://schemas.microsoft.com/office/drawing/2014/main" val="20001"/>
                    </a:ext>
                  </a:extLst>
                </a:gridCol>
              </a:tblGrid>
              <a:tr h="667173">
                <a:tc gridSpan="2">
                  <a:txBody>
                    <a:bodyPr/>
                    <a:lstStyle/>
                    <a:p>
                      <a:pPr algn="ctr">
                        <a:lnSpc>
                          <a:spcPct val="100000"/>
                        </a:lnSpc>
                        <a:spcBef>
                          <a:spcPts val="1090"/>
                        </a:spcBef>
                      </a:pPr>
                      <a:r>
                        <a:rPr sz="1900" b="1" spc="-40" dirty="0">
                          <a:latin typeface="Trebuchet MS"/>
                          <a:cs typeface="Trebuchet MS"/>
                        </a:rPr>
                        <a:t>Example</a:t>
                      </a:r>
                      <a:r>
                        <a:rPr sz="1900" b="1" spc="-55" dirty="0">
                          <a:latin typeface="Trebuchet MS"/>
                          <a:cs typeface="Trebuchet MS"/>
                        </a:rPr>
                        <a:t> </a:t>
                      </a:r>
                      <a:r>
                        <a:rPr sz="1900" b="1" dirty="0">
                          <a:latin typeface="Trebuchet MS"/>
                          <a:cs typeface="Trebuchet MS"/>
                        </a:rPr>
                        <a:t>Model</a:t>
                      </a:r>
                      <a:r>
                        <a:rPr sz="1900" b="1" spc="-55" dirty="0">
                          <a:latin typeface="Trebuchet MS"/>
                          <a:cs typeface="Trebuchet MS"/>
                        </a:rPr>
                        <a:t> </a:t>
                      </a:r>
                      <a:r>
                        <a:rPr sz="1900" b="1" spc="-20" dirty="0">
                          <a:latin typeface="Trebuchet MS"/>
                          <a:cs typeface="Trebuchet MS"/>
                        </a:rPr>
                        <a:t>Card</a:t>
                      </a:r>
                      <a:r>
                        <a:rPr sz="1900" b="1" spc="-50" dirty="0">
                          <a:latin typeface="Trebuchet MS"/>
                          <a:cs typeface="Trebuchet MS"/>
                        </a:rPr>
                        <a:t> </a:t>
                      </a:r>
                      <a:r>
                        <a:rPr sz="1900" b="1" dirty="0">
                          <a:latin typeface="Trebuchet MS"/>
                          <a:cs typeface="Trebuchet MS"/>
                        </a:rPr>
                        <a:t>-</a:t>
                      </a:r>
                      <a:r>
                        <a:rPr sz="1900" b="1" spc="-60" dirty="0">
                          <a:latin typeface="Trebuchet MS"/>
                          <a:cs typeface="Trebuchet MS"/>
                        </a:rPr>
                        <a:t> </a:t>
                      </a:r>
                      <a:r>
                        <a:rPr sz="1900" b="1" spc="-40" dirty="0">
                          <a:latin typeface="Trebuchet MS"/>
                          <a:cs typeface="Trebuchet MS"/>
                        </a:rPr>
                        <a:t>Toxicity</a:t>
                      </a:r>
                      <a:r>
                        <a:rPr sz="1900" b="1" spc="-50" dirty="0">
                          <a:latin typeface="Trebuchet MS"/>
                          <a:cs typeface="Trebuchet MS"/>
                        </a:rPr>
                        <a:t> </a:t>
                      </a:r>
                      <a:r>
                        <a:rPr sz="1900" b="1" spc="-60" dirty="0">
                          <a:latin typeface="Trebuchet MS"/>
                          <a:cs typeface="Trebuchet MS"/>
                        </a:rPr>
                        <a:t>in</a:t>
                      </a:r>
                      <a:r>
                        <a:rPr sz="1900" b="1" spc="-55" dirty="0">
                          <a:latin typeface="Trebuchet MS"/>
                          <a:cs typeface="Trebuchet MS"/>
                        </a:rPr>
                        <a:t> </a:t>
                      </a:r>
                      <a:r>
                        <a:rPr sz="1900" b="1" spc="-20" dirty="0">
                          <a:latin typeface="Trebuchet MS"/>
                          <a:cs typeface="Trebuchet MS"/>
                        </a:rPr>
                        <a:t>Text</a:t>
                      </a:r>
                      <a:endParaRPr sz="1900">
                        <a:latin typeface="Trebuchet MS"/>
                        <a:cs typeface="Trebuchet MS"/>
                      </a:endParaRPr>
                    </a:p>
                  </a:txBody>
                  <a:tcPr marL="0" marR="0" marT="18457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tc hMerge="1">
                  <a:txBody>
                    <a:bodyPr/>
                    <a:lstStyle/>
                    <a:p>
                      <a:endParaRPr/>
                    </a:p>
                  </a:txBody>
                  <a:tcPr marL="0" marR="0" marT="0" marB="0"/>
                </a:tc>
                <a:extLst>
                  <a:ext uri="{0D108BD9-81ED-4DB2-BD59-A6C34878D82A}">
                    <a16:rowId xmlns:a16="http://schemas.microsoft.com/office/drawing/2014/main" val="10000"/>
                  </a:ext>
                </a:extLst>
              </a:tr>
              <a:tr h="1115059">
                <a:tc>
                  <a:txBody>
                    <a:bodyPr/>
                    <a:lstStyle/>
                    <a:p>
                      <a:pPr>
                        <a:lnSpc>
                          <a:spcPct val="100000"/>
                        </a:lnSpc>
                        <a:spcBef>
                          <a:spcPts val="55"/>
                        </a:spcBef>
                      </a:pPr>
                      <a:endParaRPr sz="2700">
                        <a:latin typeface="Times New Roman"/>
                        <a:cs typeface="Times New Roman"/>
                      </a:endParaRPr>
                    </a:p>
                    <a:p>
                      <a:pPr marR="50165" algn="r">
                        <a:lnSpc>
                          <a:spcPct val="100000"/>
                        </a:lnSpc>
                      </a:pPr>
                      <a:r>
                        <a:rPr sz="1900" b="1" dirty="0">
                          <a:latin typeface="Trebuchet MS"/>
                          <a:cs typeface="Trebuchet MS"/>
                        </a:rPr>
                        <a:t>Model</a:t>
                      </a:r>
                      <a:r>
                        <a:rPr sz="1900" b="1" spc="-40" dirty="0">
                          <a:latin typeface="Trebuchet MS"/>
                          <a:cs typeface="Trebuchet MS"/>
                        </a:rPr>
                        <a:t> </a:t>
                      </a:r>
                      <a:r>
                        <a:rPr sz="1900" b="1" spc="-10" dirty="0">
                          <a:latin typeface="Trebuchet MS"/>
                          <a:cs typeface="Trebuchet MS"/>
                        </a:rPr>
                        <a:t>Details</a:t>
                      </a:r>
                      <a:endParaRPr sz="1900">
                        <a:latin typeface="Trebuchet MS"/>
                        <a:cs typeface="Trebuchet MS"/>
                      </a:endParaRPr>
                    </a:p>
                  </a:txBody>
                  <a:tcPr marL="0" marR="0" marT="931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tc>
                  <a:txBody>
                    <a:bodyPr/>
                    <a:lstStyle/>
                    <a:p>
                      <a:pPr>
                        <a:lnSpc>
                          <a:spcPct val="100000"/>
                        </a:lnSpc>
                        <a:spcBef>
                          <a:spcPts val="55"/>
                        </a:spcBef>
                      </a:pPr>
                      <a:endParaRPr sz="1900">
                        <a:latin typeface="Times New Roman"/>
                        <a:cs typeface="Times New Roman"/>
                      </a:endParaRPr>
                    </a:p>
                    <a:p>
                      <a:pPr marL="57150" marR="421005">
                        <a:lnSpc>
                          <a:spcPts val="1650"/>
                        </a:lnSpc>
                      </a:pPr>
                      <a:r>
                        <a:rPr sz="1900" spc="-10" dirty="0">
                          <a:latin typeface="Trebuchet MS"/>
                          <a:cs typeface="Trebuchet MS"/>
                        </a:rPr>
                        <a:t>Developed</a:t>
                      </a:r>
                      <a:r>
                        <a:rPr sz="1900" spc="-30" dirty="0">
                          <a:latin typeface="Trebuchet MS"/>
                          <a:cs typeface="Trebuchet MS"/>
                        </a:rPr>
                        <a:t> </a:t>
                      </a:r>
                      <a:r>
                        <a:rPr sz="1900" spc="-10" dirty="0">
                          <a:latin typeface="Trebuchet MS"/>
                          <a:cs typeface="Trebuchet MS"/>
                        </a:rPr>
                        <a:t>by</a:t>
                      </a:r>
                      <a:r>
                        <a:rPr sz="1900" spc="-30" dirty="0">
                          <a:latin typeface="Trebuchet MS"/>
                          <a:cs typeface="Trebuchet MS"/>
                        </a:rPr>
                        <a:t> </a:t>
                      </a:r>
                      <a:r>
                        <a:rPr sz="1900" dirty="0">
                          <a:latin typeface="Trebuchet MS"/>
                          <a:cs typeface="Trebuchet MS"/>
                        </a:rPr>
                        <a:t>Jigsaw</a:t>
                      </a:r>
                      <a:r>
                        <a:rPr sz="1900" spc="-30" dirty="0">
                          <a:latin typeface="Trebuchet MS"/>
                          <a:cs typeface="Trebuchet MS"/>
                        </a:rPr>
                        <a:t> </a:t>
                      </a:r>
                      <a:r>
                        <a:rPr sz="1900" spc="-35" dirty="0">
                          <a:latin typeface="Trebuchet MS"/>
                          <a:cs typeface="Trebuchet MS"/>
                        </a:rPr>
                        <a:t>in</a:t>
                      </a:r>
                      <a:r>
                        <a:rPr sz="1900" spc="-30" dirty="0">
                          <a:latin typeface="Trebuchet MS"/>
                          <a:cs typeface="Trebuchet MS"/>
                        </a:rPr>
                        <a:t> </a:t>
                      </a:r>
                      <a:r>
                        <a:rPr sz="1900" dirty="0">
                          <a:latin typeface="Trebuchet MS"/>
                          <a:cs typeface="Trebuchet MS"/>
                        </a:rPr>
                        <a:t>2017</a:t>
                      </a:r>
                      <a:r>
                        <a:rPr sz="1900" spc="-30" dirty="0">
                          <a:latin typeface="Trebuchet MS"/>
                          <a:cs typeface="Trebuchet MS"/>
                        </a:rPr>
                        <a:t> </a:t>
                      </a:r>
                      <a:r>
                        <a:rPr sz="1900" spc="80" dirty="0">
                          <a:latin typeface="Trebuchet MS"/>
                          <a:cs typeface="Trebuchet MS"/>
                        </a:rPr>
                        <a:t>as</a:t>
                      </a:r>
                      <a:r>
                        <a:rPr sz="1900" spc="-30" dirty="0">
                          <a:latin typeface="Trebuchet MS"/>
                          <a:cs typeface="Trebuchet MS"/>
                        </a:rPr>
                        <a:t> </a:t>
                      </a:r>
                      <a:r>
                        <a:rPr sz="1900" dirty="0">
                          <a:latin typeface="Trebuchet MS"/>
                          <a:cs typeface="Trebuchet MS"/>
                        </a:rPr>
                        <a:t>a</a:t>
                      </a:r>
                      <a:r>
                        <a:rPr sz="1900" spc="-25" dirty="0">
                          <a:latin typeface="Trebuchet MS"/>
                          <a:cs typeface="Trebuchet MS"/>
                        </a:rPr>
                        <a:t> </a:t>
                      </a:r>
                      <a:r>
                        <a:rPr sz="1900" spc="-10" dirty="0">
                          <a:latin typeface="Trebuchet MS"/>
                          <a:cs typeface="Trebuchet MS"/>
                        </a:rPr>
                        <a:t>convolutional</a:t>
                      </a:r>
                      <a:r>
                        <a:rPr sz="1900" spc="-30" dirty="0">
                          <a:latin typeface="Trebuchet MS"/>
                          <a:cs typeface="Trebuchet MS"/>
                        </a:rPr>
                        <a:t> </a:t>
                      </a:r>
                      <a:r>
                        <a:rPr sz="1900" spc="-35" dirty="0">
                          <a:latin typeface="Trebuchet MS"/>
                          <a:cs typeface="Trebuchet MS"/>
                        </a:rPr>
                        <a:t>neural</a:t>
                      </a:r>
                      <a:r>
                        <a:rPr sz="1900" spc="-30" dirty="0">
                          <a:latin typeface="Trebuchet MS"/>
                          <a:cs typeface="Trebuchet MS"/>
                        </a:rPr>
                        <a:t> network </a:t>
                      </a:r>
                      <a:r>
                        <a:rPr sz="1900" spc="-40" dirty="0">
                          <a:latin typeface="Trebuchet MS"/>
                          <a:cs typeface="Trebuchet MS"/>
                        </a:rPr>
                        <a:t>trained</a:t>
                      </a:r>
                      <a:r>
                        <a:rPr sz="1900" spc="-30" dirty="0">
                          <a:latin typeface="Trebuchet MS"/>
                          <a:cs typeface="Trebuchet MS"/>
                        </a:rPr>
                        <a:t> </a:t>
                      </a:r>
                      <a:r>
                        <a:rPr sz="1900" spc="-25" dirty="0">
                          <a:latin typeface="Trebuchet MS"/>
                          <a:cs typeface="Trebuchet MS"/>
                        </a:rPr>
                        <a:t>to </a:t>
                      </a:r>
                      <a:r>
                        <a:rPr sz="1900" spc="-40" dirty="0">
                          <a:latin typeface="Trebuchet MS"/>
                          <a:cs typeface="Trebuchet MS"/>
                        </a:rPr>
                        <a:t>predict</a:t>
                      </a:r>
                      <a:r>
                        <a:rPr sz="1900" spc="-65" dirty="0">
                          <a:latin typeface="Trebuchet MS"/>
                          <a:cs typeface="Trebuchet MS"/>
                        </a:rPr>
                        <a:t> </a:t>
                      </a:r>
                      <a:r>
                        <a:rPr sz="1900" spc="-55" dirty="0">
                          <a:latin typeface="Trebuchet MS"/>
                          <a:cs typeface="Trebuchet MS"/>
                        </a:rPr>
                        <a:t>the</a:t>
                      </a:r>
                      <a:r>
                        <a:rPr sz="1900" spc="-60" dirty="0">
                          <a:latin typeface="Trebuchet MS"/>
                          <a:cs typeface="Trebuchet MS"/>
                        </a:rPr>
                        <a:t> </a:t>
                      </a:r>
                      <a:r>
                        <a:rPr sz="1900" spc="-30" dirty="0">
                          <a:latin typeface="Trebuchet MS"/>
                          <a:cs typeface="Trebuchet MS"/>
                        </a:rPr>
                        <a:t>likelihood</a:t>
                      </a:r>
                      <a:r>
                        <a:rPr sz="1900" spc="-60" dirty="0">
                          <a:latin typeface="Trebuchet MS"/>
                          <a:cs typeface="Trebuchet MS"/>
                        </a:rPr>
                        <a:t> </a:t>
                      </a:r>
                      <a:r>
                        <a:rPr sz="1900" spc="-50" dirty="0">
                          <a:latin typeface="Trebuchet MS"/>
                          <a:cs typeface="Trebuchet MS"/>
                        </a:rPr>
                        <a:t>that</a:t>
                      </a:r>
                      <a:r>
                        <a:rPr sz="1900" spc="-60" dirty="0">
                          <a:latin typeface="Trebuchet MS"/>
                          <a:cs typeface="Trebuchet MS"/>
                        </a:rPr>
                        <a:t> </a:t>
                      </a:r>
                      <a:r>
                        <a:rPr sz="1900" dirty="0">
                          <a:latin typeface="Trebuchet MS"/>
                          <a:cs typeface="Trebuchet MS"/>
                        </a:rPr>
                        <a:t>a</a:t>
                      </a:r>
                      <a:r>
                        <a:rPr sz="1900" spc="-60" dirty="0">
                          <a:latin typeface="Trebuchet MS"/>
                          <a:cs typeface="Trebuchet MS"/>
                        </a:rPr>
                        <a:t> </a:t>
                      </a:r>
                      <a:r>
                        <a:rPr sz="1900" dirty="0">
                          <a:latin typeface="Trebuchet MS"/>
                          <a:cs typeface="Trebuchet MS"/>
                        </a:rPr>
                        <a:t>comment</a:t>
                      </a:r>
                      <a:r>
                        <a:rPr sz="1900" spc="-60" dirty="0">
                          <a:latin typeface="Trebuchet MS"/>
                          <a:cs typeface="Trebuchet MS"/>
                        </a:rPr>
                        <a:t> </a:t>
                      </a:r>
                      <a:r>
                        <a:rPr sz="1900" spc="-55" dirty="0">
                          <a:latin typeface="Trebuchet MS"/>
                          <a:cs typeface="Trebuchet MS"/>
                        </a:rPr>
                        <a:t>will</a:t>
                      </a:r>
                      <a:r>
                        <a:rPr sz="1900" spc="-60" dirty="0">
                          <a:latin typeface="Trebuchet MS"/>
                          <a:cs typeface="Trebuchet MS"/>
                        </a:rPr>
                        <a:t> </a:t>
                      </a:r>
                      <a:r>
                        <a:rPr sz="1900" dirty="0">
                          <a:latin typeface="Trebuchet MS"/>
                          <a:cs typeface="Trebuchet MS"/>
                        </a:rPr>
                        <a:t>be</a:t>
                      </a:r>
                      <a:r>
                        <a:rPr sz="1900" spc="-60" dirty="0">
                          <a:latin typeface="Trebuchet MS"/>
                          <a:cs typeface="Trebuchet MS"/>
                        </a:rPr>
                        <a:t> </a:t>
                      </a:r>
                      <a:r>
                        <a:rPr sz="1900" spc="-25" dirty="0">
                          <a:latin typeface="Trebuchet MS"/>
                          <a:cs typeface="Trebuchet MS"/>
                        </a:rPr>
                        <a:t>perceived</a:t>
                      </a:r>
                      <a:r>
                        <a:rPr sz="1900" spc="-60" dirty="0">
                          <a:latin typeface="Trebuchet MS"/>
                          <a:cs typeface="Trebuchet MS"/>
                        </a:rPr>
                        <a:t> </a:t>
                      </a:r>
                      <a:r>
                        <a:rPr sz="1900" spc="80" dirty="0">
                          <a:latin typeface="Trebuchet MS"/>
                          <a:cs typeface="Trebuchet MS"/>
                        </a:rPr>
                        <a:t>as</a:t>
                      </a:r>
                      <a:r>
                        <a:rPr sz="1900" spc="-60" dirty="0">
                          <a:latin typeface="Trebuchet MS"/>
                          <a:cs typeface="Trebuchet MS"/>
                        </a:rPr>
                        <a:t> </a:t>
                      </a:r>
                      <a:r>
                        <a:rPr sz="1900" spc="-10" dirty="0">
                          <a:latin typeface="Trebuchet MS"/>
                          <a:cs typeface="Trebuchet MS"/>
                        </a:rPr>
                        <a:t>toxic.</a:t>
                      </a:r>
                      <a:endParaRPr sz="1900">
                        <a:latin typeface="Trebuchet MS"/>
                        <a:cs typeface="Trebuchet MS"/>
                      </a:endParaRPr>
                    </a:p>
                  </a:txBody>
                  <a:tcPr marL="0" marR="0" marT="931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extLst>
                  <a:ext uri="{0D108BD9-81ED-4DB2-BD59-A6C34878D82A}">
                    <a16:rowId xmlns:a16="http://schemas.microsoft.com/office/drawing/2014/main" val="10001"/>
                  </a:ext>
                </a:extLst>
              </a:tr>
              <a:tr h="1115059">
                <a:tc>
                  <a:txBody>
                    <a:bodyPr/>
                    <a:lstStyle/>
                    <a:p>
                      <a:pPr>
                        <a:lnSpc>
                          <a:spcPct val="100000"/>
                        </a:lnSpc>
                        <a:spcBef>
                          <a:spcPts val="55"/>
                        </a:spcBef>
                      </a:pPr>
                      <a:endParaRPr sz="2700">
                        <a:latin typeface="Times New Roman"/>
                        <a:cs typeface="Times New Roman"/>
                      </a:endParaRPr>
                    </a:p>
                    <a:p>
                      <a:pPr marR="50165" algn="r">
                        <a:lnSpc>
                          <a:spcPct val="100000"/>
                        </a:lnSpc>
                      </a:pPr>
                      <a:r>
                        <a:rPr sz="1900" b="1" spc="-50" dirty="0">
                          <a:latin typeface="Trebuchet MS"/>
                          <a:cs typeface="Trebuchet MS"/>
                        </a:rPr>
                        <a:t>Intended</a:t>
                      </a:r>
                      <a:r>
                        <a:rPr sz="1900" b="1" spc="-60" dirty="0">
                          <a:latin typeface="Trebuchet MS"/>
                          <a:cs typeface="Trebuchet MS"/>
                        </a:rPr>
                        <a:t> </a:t>
                      </a:r>
                      <a:r>
                        <a:rPr sz="1900" b="1" spc="-25" dirty="0">
                          <a:latin typeface="Trebuchet MS"/>
                          <a:cs typeface="Trebuchet MS"/>
                        </a:rPr>
                        <a:t>Use</a:t>
                      </a:r>
                      <a:endParaRPr sz="1900">
                        <a:latin typeface="Trebuchet MS"/>
                        <a:cs typeface="Trebuchet MS"/>
                      </a:endParaRPr>
                    </a:p>
                  </a:txBody>
                  <a:tcPr marL="0" marR="0" marT="931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tc>
                  <a:txBody>
                    <a:bodyPr/>
                    <a:lstStyle/>
                    <a:p>
                      <a:pPr>
                        <a:lnSpc>
                          <a:spcPct val="100000"/>
                        </a:lnSpc>
                        <a:spcBef>
                          <a:spcPts val="55"/>
                        </a:spcBef>
                      </a:pPr>
                      <a:endParaRPr sz="1900">
                        <a:latin typeface="Times New Roman"/>
                        <a:cs typeface="Times New Roman"/>
                      </a:endParaRPr>
                    </a:p>
                    <a:p>
                      <a:pPr marL="57150" marR="185420">
                        <a:lnSpc>
                          <a:spcPts val="1650"/>
                        </a:lnSpc>
                      </a:pPr>
                      <a:r>
                        <a:rPr sz="1900" dirty="0">
                          <a:latin typeface="Trebuchet MS"/>
                          <a:cs typeface="Trebuchet MS"/>
                        </a:rPr>
                        <a:t>Supporting</a:t>
                      </a:r>
                      <a:r>
                        <a:rPr sz="1900" spc="-45" dirty="0">
                          <a:latin typeface="Trebuchet MS"/>
                          <a:cs typeface="Trebuchet MS"/>
                        </a:rPr>
                        <a:t> </a:t>
                      </a:r>
                      <a:r>
                        <a:rPr sz="1900" dirty="0">
                          <a:latin typeface="Trebuchet MS"/>
                          <a:cs typeface="Trebuchet MS"/>
                        </a:rPr>
                        <a:t>human</a:t>
                      </a:r>
                      <a:r>
                        <a:rPr sz="1900" spc="-45" dirty="0">
                          <a:latin typeface="Trebuchet MS"/>
                          <a:cs typeface="Trebuchet MS"/>
                        </a:rPr>
                        <a:t> </a:t>
                      </a:r>
                      <a:r>
                        <a:rPr sz="1900" spc="-40" dirty="0">
                          <a:latin typeface="Trebuchet MS"/>
                          <a:cs typeface="Trebuchet MS"/>
                        </a:rPr>
                        <a:t>moderation,</a:t>
                      </a:r>
                      <a:r>
                        <a:rPr sz="1900" spc="-45" dirty="0">
                          <a:latin typeface="Trebuchet MS"/>
                          <a:cs typeface="Trebuchet MS"/>
                        </a:rPr>
                        <a:t> </a:t>
                      </a:r>
                      <a:r>
                        <a:rPr sz="1900" spc="-10" dirty="0">
                          <a:latin typeface="Trebuchet MS"/>
                          <a:cs typeface="Trebuchet MS"/>
                        </a:rPr>
                        <a:t>providing</a:t>
                      </a:r>
                      <a:r>
                        <a:rPr sz="1900" spc="-45" dirty="0">
                          <a:latin typeface="Trebuchet MS"/>
                          <a:cs typeface="Trebuchet MS"/>
                        </a:rPr>
                        <a:t> </a:t>
                      </a:r>
                      <a:r>
                        <a:rPr sz="1900" spc="-10" dirty="0">
                          <a:latin typeface="Trebuchet MS"/>
                          <a:cs typeface="Trebuchet MS"/>
                        </a:rPr>
                        <a:t>feedback</a:t>
                      </a:r>
                      <a:r>
                        <a:rPr sz="1900" spc="-45" dirty="0">
                          <a:latin typeface="Trebuchet MS"/>
                          <a:cs typeface="Trebuchet MS"/>
                        </a:rPr>
                        <a:t> </a:t>
                      </a:r>
                      <a:r>
                        <a:rPr sz="1900" spc="-35" dirty="0">
                          <a:latin typeface="Trebuchet MS"/>
                          <a:cs typeface="Trebuchet MS"/>
                        </a:rPr>
                        <a:t>to</a:t>
                      </a:r>
                      <a:r>
                        <a:rPr sz="1900" spc="-45" dirty="0">
                          <a:latin typeface="Trebuchet MS"/>
                          <a:cs typeface="Trebuchet MS"/>
                        </a:rPr>
                        <a:t> </a:t>
                      </a:r>
                      <a:r>
                        <a:rPr sz="1900" dirty="0">
                          <a:latin typeface="Trebuchet MS"/>
                          <a:cs typeface="Trebuchet MS"/>
                        </a:rPr>
                        <a:t>comment</a:t>
                      </a:r>
                      <a:r>
                        <a:rPr sz="1900" spc="-45" dirty="0">
                          <a:latin typeface="Trebuchet MS"/>
                          <a:cs typeface="Trebuchet MS"/>
                        </a:rPr>
                        <a:t> </a:t>
                      </a:r>
                      <a:r>
                        <a:rPr sz="1900" spc="-35" dirty="0">
                          <a:latin typeface="Trebuchet MS"/>
                          <a:cs typeface="Trebuchet MS"/>
                        </a:rPr>
                        <a:t>authors,</a:t>
                      </a:r>
                      <a:r>
                        <a:rPr sz="1900" spc="-45" dirty="0">
                          <a:latin typeface="Trebuchet MS"/>
                          <a:cs typeface="Trebuchet MS"/>
                        </a:rPr>
                        <a:t> </a:t>
                      </a:r>
                      <a:r>
                        <a:rPr sz="1900" spc="-25" dirty="0">
                          <a:latin typeface="Trebuchet MS"/>
                          <a:cs typeface="Trebuchet MS"/>
                        </a:rPr>
                        <a:t>and </a:t>
                      </a:r>
                      <a:r>
                        <a:rPr sz="1900" spc="-10" dirty="0">
                          <a:latin typeface="Trebuchet MS"/>
                          <a:cs typeface="Trebuchet MS"/>
                        </a:rPr>
                        <a:t>allowing</a:t>
                      </a:r>
                      <a:r>
                        <a:rPr sz="1900" spc="-75" dirty="0">
                          <a:latin typeface="Trebuchet MS"/>
                          <a:cs typeface="Trebuchet MS"/>
                        </a:rPr>
                        <a:t> </a:t>
                      </a:r>
                      <a:r>
                        <a:rPr sz="1900" dirty="0">
                          <a:latin typeface="Trebuchet MS"/>
                          <a:cs typeface="Trebuchet MS"/>
                        </a:rPr>
                        <a:t>comment</a:t>
                      </a:r>
                      <a:r>
                        <a:rPr sz="1900" spc="-75" dirty="0">
                          <a:latin typeface="Trebuchet MS"/>
                          <a:cs typeface="Trebuchet MS"/>
                        </a:rPr>
                        <a:t> </a:t>
                      </a:r>
                      <a:r>
                        <a:rPr sz="1900" spc="-10" dirty="0">
                          <a:latin typeface="Trebuchet MS"/>
                          <a:cs typeface="Trebuchet MS"/>
                        </a:rPr>
                        <a:t>viewers</a:t>
                      </a:r>
                      <a:r>
                        <a:rPr sz="1900" spc="-75" dirty="0">
                          <a:latin typeface="Trebuchet MS"/>
                          <a:cs typeface="Trebuchet MS"/>
                        </a:rPr>
                        <a:t> </a:t>
                      </a:r>
                      <a:r>
                        <a:rPr sz="1900" spc="-35" dirty="0">
                          <a:latin typeface="Trebuchet MS"/>
                          <a:cs typeface="Trebuchet MS"/>
                        </a:rPr>
                        <a:t>to</a:t>
                      </a:r>
                      <a:r>
                        <a:rPr sz="1900" spc="-70" dirty="0">
                          <a:latin typeface="Trebuchet MS"/>
                          <a:cs typeface="Trebuchet MS"/>
                        </a:rPr>
                        <a:t> </a:t>
                      </a:r>
                      <a:r>
                        <a:rPr sz="1900" spc="-25" dirty="0">
                          <a:latin typeface="Trebuchet MS"/>
                          <a:cs typeface="Trebuchet MS"/>
                        </a:rPr>
                        <a:t>control</a:t>
                      </a:r>
                      <a:r>
                        <a:rPr sz="1900" spc="-75" dirty="0">
                          <a:latin typeface="Trebuchet MS"/>
                          <a:cs typeface="Trebuchet MS"/>
                        </a:rPr>
                        <a:t> </a:t>
                      </a:r>
                      <a:r>
                        <a:rPr sz="1900" spc="-60" dirty="0">
                          <a:latin typeface="Trebuchet MS"/>
                          <a:cs typeface="Trebuchet MS"/>
                        </a:rPr>
                        <a:t>their</a:t>
                      </a:r>
                      <a:r>
                        <a:rPr sz="1900" spc="-75" dirty="0">
                          <a:latin typeface="Trebuchet MS"/>
                          <a:cs typeface="Trebuchet MS"/>
                        </a:rPr>
                        <a:t> </a:t>
                      </a:r>
                      <a:r>
                        <a:rPr sz="1900" spc="-10" dirty="0">
                          <a:latin typeface="Trebuchet MS"/>
                          <a:cs typeface="Trebuchet MS"/>
                        </a:rPr>
                        <a:t>experience.</a:t>
                      </a:r>
                      <a:endParaRPr sz="1900">
                        <a:latin typeface="Trebuchet MS"/>
                        <a:cs typeface="Trebuchet MS"/>
                      </a:endParaRPr>
                    </a:p>
                  </a:txBody>
                  <a:tcPr marL="0" marR="0" marT="931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extLst>
                  <a:ext uri="{0D108BD9-81ED-4DB2-BD59-A6C34878D82A}">
                    <a16:rowId xmlns:a16="http://schemas.microsoft.com/office/drawing/2014/main" val="10002"/>
                  </a:ext>
                </a:extLst>
              </a:tr>
              <a:tr h="1115059">
                <a:tc>
                  <a:txBody>
                    <a:bodyPr/>
                    <a:lstStyle/>
                    <a:p>
                      <a:pPr>
                        <a:lnSpc>
                          <a:spcPct val="100000"/>
                        </a:lnSpc>
                        <a:spcBef>
                          <a:spcPts val="55"/>
                        </a:spcBef>
                      </a:pPr>
                      <a:endParaRPr sz="2700">
                        <a:latin typeface="Times New Roman"/>
                        <a:cs typeface="Times New Roman"/>
                      </a:endParaRPr>
                    </a:p>
                    <a:p>
                      <a:pPr marR="49530" algn="r">
                        <a:lnSpc>
                          <a:spcPct val="100000"/>
                        </a:lnSpc>
                      </a:pPr>
                      <a:r>
                        <a:rPr sz="1900" b="1" spc="-10" dirty="0">
                          <a:latin typeface="Trebuchet MS"/>
                          <a:cs typeface="Trebuchet MS"/>
                        </a:rPr>
                        <a:t>Factors</a:t>
                      </a:r>
                      <a:endParaRPr sz="1900">
                        <a:latin typeface="Trebuchet MS"/>
                        <a:cs typeface="Trebuchet MS"/>
                      </a:endParaRPr>
                    </a:p>
                  </a:txBody>
                  <a:tcPr marL="0" marR="0" marT="931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tc>
                  <a:txBody>
                    <a:bodyPr/>
                    <a:lstStyle/>
                    <a:p>
                      <a:pPr>
                        <a:lnSpc>
                          <a:spcPct val="100000"/>
                        </a:lnSpc>
                        <a:spcBef>
                          <a:spcPts val="55"/>
                        </a:spcBef>
                      </a:pPr>
                      <a:endParaRPr sz="1900">
                        <a:latin typeface="Times New Roman"/>
                        <a:cs typeface="Times New Roman"/>
                      </a:endParaRPr>
                    </a:p>
                    <a:p>
                      <a:pPr marL="57150" marR="742315">
                        <a:lnSpc>
                          <a:spcPts val="1650"/>
                        </a:lnSpc>
                      </a:pPr>
                      <a:r>
                        <a:rPr sz="1900" spc="-50" dirty="0">
                          <a:latin typeface="Trebuchet MS"/>
                          <a:cs typeface="Trebuchet MS"/>
                        </a:rPr>
                        <a:t>Identity</a:t>
                      </a:r>
                      <a:r>
                        <a:rPr sz="1900" spc="-15" dirty="0">
                          <a:latin typeface="Trebuchet MS"/>
                          <a:cs typeface="Trebuchet MS"/>
                        </a:rPr>
                        <a:t> </a:t>
                      </a:r>
                      <a:r>
                        <a:rPr sz="1900" dirty="0">
                          <a:latin typeface="Trebuchet MS"/>
                          <a:cs typeface="Trebuchet MS"/>
                        </a:rPr>
                        <a:t>terms</a:t>
                      </a:r>
                      <a:r>
                        <a:rPr sz="1900" spc="-15" dirty="0">
                          <a:latin typeface="Trebuchet MS"/>
                          <a:cs typeface="Trebuchet MS"/>
                        </a:rPr>
                        <a:t> </a:t>
                      </a:r>
                      <a:r>
                        <a:rPr sz="1900" spc="-30" dirty="0">
                          <a:latin typeface="Trebuchet MS"/>
                          <a:cs typeface="Trebuchet MS"/>
                        </a:rPr>
                        <a:t>referencing</a:t>
                      </a:r>
                      <a:r>
                        <a:rPr sz="1900" spc="-10" dirty="0">
                          <a:latin typeface="Trebuchet MS"/>
                          <a:cs typeface="Trebuchet MS"/>
                        </a:rPr>
                        <a:t> </a:t>
                      </a:r>
                      <a:r>
                        <a:rPr sz="1900" spc="-40" dirty="0">
                          <a:latin typeface="Trebuchet MS"/>
                          <a:cs typeface="Trebuchet MS"/>
                        </a:rPr>
                        <a:t>frequently</a:t>
                      </a:r>
                      <a:r>
                        <a:rPr sz="1900" spc="-15" dirty="0">
                          <a:latin typeface="Trebuchet MS"/>
                          <a:cs typeface="Trebuchet MS"/>
                        </a:rPr>
                        <a:t> </a:t>
                      </a:r>
                      <a:r>
                        <a:rPr sz="1900" spc="-30" dirty="0">
                          <a:latin typeface="Trebuchet MS"/>
                          <a:cs typeface="Trebuchet MS"/>
                        </a:rPr>
                        <a:t>attacked</a:t>
                      </a:r>
                      <a:r>
                        <a:rPr sz="1900" spc="-10" dirty="0">
                          <a:latin typeface="Trebuchet MS"/>
                          <a:cs typeface="Trebuchet MS"/>
                        </a:rPr>
                        <a:t> </a:t>
                      </a:r>
                      <a:r>
                        <a:rPr sz="1900" dirty="0">
                          <a:latin typeface="Trebuchet MS"/>
                          <a:cs typeface="Trebuchet MS"/>
                        </a:rPr>
                        <a:t>groups</a:t>
                      </a:r>
                      <a:r>
                        <a:rPr sz="1900" spc="-15" dirty="0">
                          <a:latin typeface="Trebuchet MS"/>
                          <a:cs typeface="Trebuchet MS"/>
                        </a:rPr>
                        <a:t> </a:t>
                      </a:r>
                      <a:r>
                        <a:rPr sz="1900" dirty="0">
                          <a:latin typeface="Trebuchet MS"/>
                          <a:cs typeface="Trebuchet MS"/>
                        </a:rPr>
                        <a:t>focusing</a:t>
                      </a:r>
                      <a:r>
                        <a:rPr sz="1900" spc="-10" dirty="0">
                          <a:latin typeface="Trebuchet MS"/>
                          <a:cs typeface="Trebuchet MS"/>
                        </a:rPr>
                        <a:t> </a:t>
                      </a:r>
                      <a:r>
                        <a:rPr sz="1900" dirty="0">
                          <a:latin typeface="Trebuchet MS"/>
                          <a:cs typeface="Trebuchet MS"/>
                        </a:rPr>
                        <a:t>on</a:t>
                      </a:r>
                      <a:r>
                        <a:rPr sz="1900" spc="-15" dirty="0">
                          <a:latin typeface="Trebuchet MS"/>
                          <a:cs typeface="Trebuchet MS"/>
                        </a:rPr>
                        <a:t> </a:t>
                      </a:r>
                      <a:r>
                        <a:rPr sz="1900" spc="-25" dirty="0">
                          <a:latin typeface="Trebuchet MS"/>
                          <a:cs typeface="Trebuchet MS"/>
                        </a:rPr>
                        <a:t>the </a:t>
                      </a:r>
                      <a:r>
                        <a:rPr sz="1900" dirty="0">
                          <a:latin typeface="Trebuchet MS"/>
                          <a:cs typeface="Trebuchet MS"/>
                        </a:rPr>
                        <a:t>categories</a:t>
                      </a:r>
                      <a:r>
                        <a:rPr sz="1900" spc="-50" dirty="0">
                          <a:latin typeface="Trebuchet MS"/>
                          <a:cs typeface="Trebuchet MS"/>
                        </a:rPr>
                        <a:t> </a:t>
                      </a:r>
                      <a:r>
                        <a:rPr sz="1900" dirty="0">
                          <a:latin typeface="Trebuchet MS"/>
                          <a:cs typeface="Trebuchet MS"/>
                        </a:rPr>
                        <a:t>of</a:t>
                      </a:r>
                      <a:r>
                        <a:rPr sz="1900" spc="-45" dirty="0">
                          <a:latin typeface="Trebuchet MS"/>
                          <a:cs typeface="Trebuchet MS"/>
                        </a:rPr>
                        <a:t> </a:t>
                      </a:r>
                      <a:r>
                        <a:rPr sz="1900" dirty="0">
                          <a:latin typeface="Trebuchet MS"/>
                          <a:cs typeface="Trebuchet MS"/>
                        </a:rPr>
                        <a:t>sexual</a:t>
                      </a:r>
                      <a:r>
                        <a:rPr sz="1900" spc="-45" dirty="0">
                          <a:latin typeface="Trebuchet MS"/>
                          <a:cs typeface="Trebuchet MS"/>
                        </a:rPr>
                        <a:t> </a:t>
                      </a:r>
                      <a:r>
                        <a:rPr sz="1900" spc="-55" dirty="0">
                          <a:latin typeface="Trebuchet MS"/>
                          <a:cs typeface="Trebuchet MS"/>
                        </a:rPr>
                        <a:t>orientation,</a:t>
                      </a:r>
                      <a:r>
                        <a:rPr sz="1900" spc="-50" dirty="0">
                          <a:latin typeface="Trebuchet MS"/>
                          <a:cs typeface="Trebuchet MS"/>
                        </a:rPr>
                        <a:t> </a:t>
                      </a:r>
                      <a:r>
                        <a:rPr sz="1900" spc="-10" dirty="0">
                          <a:latin typeface="Trebuchet MS"/>
                          <a:cs typeface="Trebuchet MS"/>
                        </a:rPr>
                        <a:t>gender</a:t>
                      </a:r>
                      <a:r>
                        <a:rPr sz="1900" spc="-45" dirty="0">
                          <a:latin typeface="Trebuchet MS"/>
                          <a:cs typeface="Trebuchet MS"/>
                        </a:rPr>
                        <a:t> </a:t>
                      </a:r>
                      <a:r>
                        <a:rPr sz="1900" spc="-60" dirty="0">
                          <a:latin typeface="Trebuchet MS"/>
                          <a:cs typeface="Trebuchet MS"/>
                        </a:rPr>
                        <a:t>identity</a:t>
                      </a:r>
                      <a:r>
                        <a:rPr sz="1900" spc="-45" dirty="0">
                          <a:latin typeface="Trebuchet MS"/>
                          <a:cs typeface="Trebuchet MS"/>
                        </a:rPr>
                        <a:t> </a:t>
                      </a:r>
                      <a:r>
                        <a:rPr sz="1900" dirty="0">
                          <a:latin typeface="Trebuchet MS"/>
                          <a:cs typeface="Trebuchet MS"/>
                        </a:rPr>
                        <a:t>and</a:t>
                      </a:r>
                      <a:r>
                        <a:rPr sz="1900" spc="-45" dirty="0">
                          <a:latin typeface="Trebuchet MS"/>
                          <a:cs typeface="Trebuchet MS"/>
                        </a:rPr>
                        <a:t> </a:t>
                      </a:r>
                      <a:r>
                        <a:rPr sz="1900" spc="-10" dirty="0">
                          <a:latin typeface="Trebuchet MS"/>
                          <a:cs typeface="Trebuchet MS"/>
                        </a:rPr>
                        <a:t>race.</a:t>
                      </a:r>
                      <a:endParaRPr sz="1900">
                        <a:latin typeface="Trebuchet MS"/>
                        <a:cs typeface="Trebuchet MS"/>
                      </a:endParaRPr>
                    </a:p>
                  </a:txBody>
                  <a:tcPr marL="0" marR="0" marT="931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extLst>
                  <a:ext uri="{0D108BD9-81ED-4DB2-BD59-A6C34878D82A}">
                    <a16:rowId xmlns:a16="http://schemas.microsoft.com/office/drawing/2014/main" val="10003"/>
                  </a:ext>
                </a:extLst>
              </a:tr>
            </a:tbl>
          </a:graphicData>
        </a:graphic>
      </p:graphicFrame>
      <p:sp>
        <p:nvSpPr>
          <p:cNvPr id="4" name="object 4"/>
          <p:cNvSpPr txBox="1"/>
          <p:nvPr/>
        </p:nvSpPr>
        <p:spPr>
          <a:xfrm>
            <a:off x="402165" y="6425706"/>
            <a:ext cx="5509260" cy="263320"/>
          </a:xfrm>
          <a:prstGeom prst="rect">
            <a:avLst/>
          </a:prstGeom>
        </p:spPr>
        <p:txBody>
          <a:bodyPr vert="horz" wrap="square" lIns="0" tIns="16933" rIns="0" bIns="0" rtlCol="0">
            <a:spAutoFit/>
          </a:bodyPr>
          <a:lstStyle/>
          <a:p>
            <a:pPr marL="16933" defTabSz="1219170" fontAlgn="auto">
              <a:spcBef>
                <a:spcPts val="133"/>
              </a:spcBef>
              <a:spcAft>
                <a:spcPts val="0"/>
              </a:spcAft>
            </a:pPr>
            <a:r>
              <a:rPr sz="1600" kern="0" dirty="0">
                <a:solidFill>
                  <a:srgbClr val="FFFFFF"/>
                </a:solidFill>
                <a:latin typeface="Calibri"/>
                <a:cs typeface="Calibri"/>
              </a:rPr>
              <a:t>Mitchell</a:t>
            </a:r>
            <a:r>
              <a:rPr sz="1600" kern="0" spc="247" dirty="0">
                <a:solidFill>
                  <a:srgbClr val="FFFFFF"/>
                </a:solidFill>
                <a:latin typeface="Calibri"/>
                <a:cs typeface="Calibri"/>
              </a:rPr>
              <a:t> </a:t>
            </a:r>
            <a:r>
              <a:rPr sz="1600" kern="0" dirty="0">
                <a:solidFill>
                  <a:srgbClr val="FFFFFF"/>
                </a:solidFill>
                <a:latin typeface="Calibri"/>
                <a:cs typeface="Calibri"/>
              </a:rPr>
              <a:t>et</a:t>
            </a:r>
            <a:r>
              <a:rPr sz="1600" kern="0" spc="253" dirty="0">
                <a:solidFill>
                  <a:srgbClr val="FFFFFF"/>
                </a:solidFill>
                <a:latin typeface="Calibri"/>
                <a:cs typeface="Calibri"/>
              </a:rPr>
              <a:t> </a:t>
            </a:r>
            <a:r>
              <a:rPr sz="1600" kern="0" dirty="0">
                <a:solidFill>
                  <a:srgbClr val="FFFFFF"/>
                </a:solidFill>
                <a:latin typeface="Calibri"/>
                <a:cs typeface="Calibri"/>
              </a:rPr>
              <a:t>al.</a:t>
            </a:r>
            <a:r>
              <a:rPr sz="1600" kern="0" spc="272" dirty="0">
                <a:solidFill>
                  <a:srgbClr val="FFFFFF"/>
                </a:solidFill>
                <a:latin typeface="Calibri"/>
                <a:cs typeface="Calibri"/>
              </a:rPr>
              <a:t> </a:t>
            </a:r>
            <a:r>
              <a:rPr sz="1600" u="heavy" kern="0" dirty="0">
                <a:solidFill>
                  <a:srgbClr val="64FFDA"/>
                </a:solidFill>
                <a:uFill>
                  <a:solidFill>
                    <a:srgbClr val="64FFDA"/>
                  </a:solidFill>
                </a:uFill>
                <a:latin typeface="Calibri"/>
                <a:cs typeface="Calibri"/>
                <a:hlinkClick r:id="rId2"/>
              </a:rPr>
              <a:t>Model</a:t>
            </a:r>
            <a:r>
              <a:rPr sz="1600" u="heavy" kern="0" spc="247" dirty="0">
                <a:solidFill>
                  <a:srgbClr val="64FFDA"/>
                </a:solidFill>
                <a:uFill>
                  <a:solidFill>
                    <a:srgbClr val="64FFDA"/>
                  </a:solidFill>
                </a:uFill>
                <a:latin typeface="Calibri"/>
                <a:cs typeface="Calibri"/>
                <a:hlinkClick r:id="rId2"/>
              </a:rPr>
              <a:t> </a:t>
            </a:r>
            <a:r>
              <a:rPr sz="1600" u="heavy" kern="0" spc="113" dirty="0">
                <a:solidFill>
                  <a:srgbClr val="64FFDA"/>
                </a:solidFill>
                <a:uFill>
                  <a:solidFill>
                    <a:srgbClr val="64FFDA"/>
                  </a:solidFill>
                </a:uFill>
                <a:latin typeface="Calibri"/>
                <a:cs typeface="Calibri"/>
                <a:hlinkClick r:id="rId2"/>
              </a:rPr>
              <a:t>Cards</a:t>
            </a:r>
            <a:r>
              <a:rPr sz="1600" u="heavy" kern="0" spc="253" dirty="0">
                <a:solidFill>
                  <a:srgbClr val="64FFDA"/>
                </a:solidFill>
                <a:uFill>
                  <a:solidFill>
                    <a:srgbClr val="64FFDA"/>
                  </a:solidFill>
                </a:uFill>
                <a:latin typeface="Calibri"/>
                <a:cs typeface="Calibri"/>
                <a:hlinkClick r:id="rId2"/>
              </a:rPr>
              <a:t> </a:t>
            </a:r>
            <a:r>
              <a:rPr sz="1600" u="heavy" kern="0" dirty="0">
                <a:solidFill>
                  <a:srgbClr val="64FFDA"/>
                </a:solidFill>
                <a:uFill>
                  <a:solidFill>
                    <a:srgbClr val="64FFDA"/>
                  </a:solidFill>
                </a:uFill>
                <a:latin typeface="Calibri"/>
                <a:cs typeface="Calibri"/>
                <a:hlinkClick r:id="rId2"/>
              </a:rPr>
              <a:t>for</a:t>
            </a:r>
            <a:r>
              <a:rPr sz="1600" u="heavy" kern="0" spc="253" dirty="0">
                <a:solidFill>
                  <a:srgbClr val="64FFDA"/>
                </a:solidFill>
                <a:uFill>
                  <a:solidFill>
                    <a:srgbClr val="64FFDA"/>
                  </a:solidFill>
                </a:uFill>
                <a:latin typeface="Calibri"/>
                <a:cs typeface="Calibri"/>
                <a:hlinkClick r:id="rId2"/>
              </a:rPr>
              <a:t> </a:t>
            </a:r>
            <a:r>
              <a:rPr sz="1600" u="heavy" kern="0" dirty="0">
                <a:solidFill>
                  <a:srgbClr val="64FFDA"/>
                </a:solidFill>
                <a:uFill>
                  <a:solidFill>
                    <a:srgbClr val="64FFDA"/>
                  </a:solidFill>
                </a:uFill>
                <a:latin typeface="Calibri"/>
                <a:cs typeface="Calibri"/>
                <a:hlinkClick r:id="rId2"/>
              </a:rPr>
              <a:t>Model</a:t>
            </a:r>
            <a:r>
              <a:rPr sz="1600" u="heavy" kern="0" spc="253" dirty="0">
                <a:solidFill>
                  <a:srgbClr val="64FFDA"/>
                </a:solidFill>
                <a:uFill>
                  <a:solidFill>
                    <a:srgbClr val="64FFDA"/>
                  </a:solidFill>
                </a:uFill>
                <a:latin typeface="Calibri"/>
                <a:cs typeface="Calibri"/>
                <a:hlinkClick r:id="rId2"/>
              </a:rPr>
              <a:t> </a:t>
            </a:r>
            <a:r>
              <a:rPr sz="1600" u="heavy" kern="0" dirty="0">
                <a:solidFill>
                  <a:srgbClr val="64FFDA"/>
                </a:solidFill>
                <a:uFill>
                  <a:solidFill>
                    <a:srgbClr val="64FFDA"/>
                  </a:solidFill>
                </a:uFill>
                <a:latin typeface="Calibri"/>
                <a:cs typeface="Calibri"/>
                <a:hlinkClick r:id="rId2"/>
              </a:rPr>
              <a:t>Reporting</a:t>
            </a:r>
            <a:r>
              <a:rPr sz="1600" kern="0" dirty="0">
                <a:solidFill>
                  <a:srgbClr val="FFFFFF"/>
                </a:solidFill>
                <a:latin typeface="Calibri"/>
                <a:cs typeface="Calibri"/>
                <a:hlinkClick r:id="rId2"/>
              </a:rPr>
              <a:t>.</a:t>
            </a:r>
            <a:r>
              <a:rPr sz="1600" kern="0" spc="240" dirty="0">
                <a:solidFill>
                  <a:srgbClr val="FFFFFF"/>
                </a:solidFill>
                <a:latin typeface="Calibri"/>
                <a:cs typeface="Calibri"/>
                <a:hlinkClick r:id="rId2"/>
              </a:rPr>
              <a:t> </a:t>
            </a:r>
            <a:r>
              <a:rPr sz="1600" kern="0" dirty="0">
                <a:solidFill>
                  <a:srgbClr val="FFFFFF"/>
                </a:solidFill>
                <a:latin typeface="Calibri"/>
                <a:cs typeface="Calibri"/>
                <a:hlinkClick r:id="rId2"/>
              </a:rPr>
              <a:t>FAT*,</a:t>
            </a:r>
            <a:r>
              <a:rPr sz="1600" kern="0" spc="253" dirty="0">
                <a:solidFill>
                  <a:srgbClr val="FFFFFF"/>
                </a:solidFill>
                <a:latin typeface="Calibri"/>
                <a:cs typeface="Calibri"/>
                <a:hlinkClick r:id="rId2"/>
              </a:rPr>
              <a:t> </a:t>
            </a:r>
            <a:r>
              <a:rPr sz="1600" kern="0" spc="-13" dirty="0">
                <a:solidFill>
                  <a:srgbClr val="FFFFFF"/>
                </a:solidFill>
                <a:latin typeface="Calibri"/>
                <a:cs typeface="Calibri"/>
                <a:hlinkClick r:id="rId2"/>
              </a:rPr>
              <a:t>2019.</a:t>
            </a:r>
            <a:endParaRPr sz="1600" kern="0">
              <a:solidFill>
                <a:sysClr val="windowText" lastClr="000000"/>
              </a:solidFill>
              <a:latin typeface="Calibri"/>
              <a:cs typeface="Calibri"/>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798103"/>
          </a:xfrm>
          <a:prstGeom prst="rect">
            <a:avLst/>
          </a:prstGeom>
        </p:spPr>
        <p:txBody>
          <a:bodyPr vert="horz" wrap="square" lIns="0" tIns="221487" rIns="0" bIns="0" rtlCol="0">
            <a:spAutoFit/>
          </a:bodyPr>
          <a:lstStyle/>
          <a:p>
            <a:pPr marL="25399">
              <a:spcBef>
                <a:spcPts val="133"/>
              </a:spcBef>
            </a:pPr>
            <a:r>
              <a:rPr b="1" spc="213" dirty="0">
                <a:solidFill>
                  <a:srgbClr val="FFFFFF"/>
                </a:solidFill>
              </a:rPr>
              <a:t>Metrics</a:t>
            </a:r>
            <a:r>
              <a:rPr b="1" spc="200" dirty="0">
                <a:solidFill>
                  <a:srgbClr val="FFFFFF"/>
                </a:solidFill>
              </a:rPr>
              <a:t> </a:t>
            </a:r>
            <a:r>
              <a:rPr b="1" spc="253" dirty="0">
                <a:solidFill>
                  <a:srgbClr val="FFFFFF"/>
                </a:solidFill>
              </a:rPr>
              <a:t>and</a:t>
            </a:r>
            <a:r>
              <a:rPr b="1" spc="207" dirty="0">
                <a:solidFill>
                  <a:srgbClr val="FFFFFF"/>
                </a:solidFill>
              </a:rPr>
              <a:t> </a:t>
            </a:r>
            <a:r>
              <a:rPr b="1" spc="220" dirty="0">
                <a:solidFill>
                  <a:srgbClr val="FFFFFF"/>
                </a:solidFill>
              </a:rPr>
              <a:t>Data</a:t>
            </a:r>
          </a:p>
        </p:txBody>
      </p:sp>
      <p:graphicFrame>
        <p:nvGraphicFramePr>
          <p:cNvPr id="3" name="object 3"/>
          <p:cNvGraphicFramePr>
            <a:graphicFrameLocks noGrp="1"/>
          </p:cNvGraphicFramePr>
          <p:nvPr/>
        </p:nvGraphicFramePr>
        <p:xfrm>
          <a:off x="893766" y="1737634"/>
          <a:ext cx="10395373" cy="4011507"/>
        </p:xfrm>
        <a:graphic>
          <a:graphicData uri="http://schemas.openxmlformats.org/drawingml/2006/table">
            <a:tbl>
              <a:tblPr firstRow="1" bandRow="1">
                <a:tableStyleId>{2D5ABB26-0587-4C30-8999-92F81FD0307C}</a:tableStyleId>
              </a:tblPr>
              <a:tblGrid>
                <a:gridCol w="2048933">
                  <a:extLst>
                    <a:ext uri="{9D8B030D-6E8A-4147-A177-3AD203B41FA5}">
                      <a16:colId xmlns:a16="http://schemas.microsoft.com/office/drawing/2014/main" val="20000"/>
                    </a:ext>
                  </a:extLst>
                </a:gridCol>
                <a:gridCol w="8346440">
                  <a:extLst>
                    <a:ext uri="{9D8B030D-6E8A-4147-A177-3AD203B41FA5}">
                      <a16:colId xmlns:a16="http://schemas.microsoft.com/office/drawing/2014/main" val="20001"/>
                    </a:ext>
                  </a:extLst>
                </a:gridCol>
              </a:tblGrid>
              <a:tr h="1192107">
                <a:tc>
                  <a:txBody>
                    <a:bodyPr/>
                    <a:lstStyle/>
                    <a:p>
                      <a:pPr>
                        <a:lnSpc>
                          <a:spcPct val="100000"/>
                        </a:lnSpc>
                        <a:spcBef>
                          <a:spcPts val="50"/>
                        </a:spcBef>
                      </a:pPr>
                      <a:endParaRPr sz="3000">
                        <a:latin typeface="Times New Roman"/>
                        <a:cs typeface="Times New Roman"/>
                      </a:endParaRPr>
                    </a:p>
                    <a:p>
                      <a:pPr marR="49530" algn="r">
                        <a:lnSpc>
                          <a:spcPct val="100000"/>
                        </a:lnSpc>
                      </a:pPr>
                      <a:r>
                        <a:rPr sz="1900" b="1" spc="-10" dirty="0">
                          <a:latin typeface="Trebuchet MS"/>
                          <a:cs typeface="Trebuchet MS"/>
                        </a:rPr>
                        <a:t>Metrics</a:t>
                      </a:r>
                      <a:endParaRPr sz="1900">
                        <a:latin typeface="Trebuchet MS"/>
                        <a:cs typeface="Trebuchet MS"/>
                      </a:endParaRPr>
                    </a:p>
                  </a:txBody>
                  <a:tcPr marL="0" marR="0" marT="846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tc>
                  <a:txBody>
                    <a:bodyPr/>
                    <a:lstStyle/>
                    <a:p>
                      <a:pPr marL="57150" marR="469900">
                        <a:lnSpc>
                          <a:spcPts val="1650"/>
                        </a:lnSpc>
                        <a:spcBef>
                          <a:spcPts val="1070"/>
                        </a:spcBef>
                      </a:pPr>
                      <a:r>
                        <a:rPr sz="1900" i="1" spc="-10" dirty="0">
                          <a:latin typeface="Trebuchet MS"/>
                          <a:cs typeface="Trebuchet MS"/>
                        </a:rPr>
                        <a:t>Pinned</a:t>
                      </a:r>
                      <a:r>
                        <a:rPr sz="1900" i="1" spc="-35" dirty="0">
                          <a:latin typeface="Trebuchet MS"/>
                          <a:cs typeface="Trebuchet MS"/>
                        </a:rPr>
                        <a:t> </a:t>
                      </a:r>
                      <a:r>
                        <a:rPr sz="1900" i="1" spc="-50" dirty="0">
                          <a:latin typeface="Trebuchet MS"/>
                          <a:cs typeface="Trebuchet MS"/>
                        </a:rPr>
                        <a:t>AUC</a:t>
                      </a:r>
                      <a:r>
                        <a:rPr sz="1900" spc="-50" dirty="0">
                          <a:latin typeface="Trebuchet MS"/>
                          <a:cs typeface="Trebuchet MS"/>
                        </a:rPr>
                        <a:t>,</a:t>
                      </a:r>
                      <a:r>
                        <a:rPr sz="1900" spc="-25" dirty="0">
                          <a:latin typeface="Trebuchet MS"/>
                          <a:cs typeface="Trebuchet MS"/>
                        </a:rPr>
                        <a:t> </a:t>
                      </a:r>
                      <a:r>
                        <a:rPr sz="1900" dirty="0">
                          <a:latin typeface="Trebuchet MS"/>
                          <a:cs typeface="Trebuchet MS"/>
                        </a:rPr>
                        <a:t>which</a:t>
                      </a:r>
                      <a:r>
                        <a:rPr sz="1900" spc="-25" dirty="0">
                          <a:latin typeface="Trebuchet MS"/>
                          <a:cs typeface="Trebuchet MS"/>
                        </a:rPr>
                        <a:t> </a:t>
                      </a:r>
                      <a:r>
                        <a:rPr sz="1900" dirty="0">
                          <a:latin typeface="Trebuchet MS"/>
                          <a:cs typeface="Trebuchet MS"/>
                        </a:rPr>
                        <a:t>measures</a:t>
                      </a:r>
                      <a:r>
                        <a:rPr sz="1900" spc="-25" dirty="0">
                          <a:latin typeface="Trebuchet MS"/>
                          <a:cs typeface="Trebuchet MS"/>
                        </a:rPr>
                        <a:t> </a:t>
                      </a:r>
                      <a:r>
                        <a:rPr sz="1900" spc="-10" dirty="0">
                          <a:latin typeface="Trebuchet MS"/>
                          <a:cs typeface="Trebuchet MS"/>
                        </a:rPr>
                        <a:t>threshold-agnostic</a:t>
                      </a:r>
                      <a:r>
                        <a:rPr sz="1900" spc="-25" dirty="0">
                          <a:latin typeface="Trebuchet MS"/>
                          <a:cs typeface="Trebuchet MS"/>
                        </a:rPr>
                        <a:t> </a:t>
                      </a:r>
                      <a:r>
                        <a:rPr sz="1900" spc="-30" dirty="0">
                          <a:latin typeface="Trebuchet MS"/>
                          <a:cs typeface="Trebuchet MS"/>
                        </a:rPr>
                        <a:t>separability</a:t>
                      </a:r>
                      <a:r>
                        <a:rPr sz="1900" spc="-25" dirty="0">
                          <a:latin typeface="Trebuchet MS"/>
                          <a:cs typeface="Trebuchet MS"/>
                        </a:rPr>
                        <a:t> </a:t>
                      </a:r>
                      <a:r>
                        <a:rPr sz="1900" dirty="0">
                          <a:latin typeface="Trebuchet MS"/>
                          <a:cs typeface="Trebuchet MS"/>
                        </a:rPr>
                        <a:t>of</a:t>
                      </a:r>
                      <a:r>
                        <a:rPr sz="1900" spc="-25" dirty="0">
                          <a:latin typeface="Trebuchet MS"/>
                          <a:cs typeface="Trebuchet MS"/>
                        </a:rPr>
                        <a:t> toxic and </a:t>
                      </a:r>
                      <a:r>
                        <a:rPr sz="1900" spc="-35" dirty="0">
                          <a:latin typeface="Trebuchet MS"/>
                          <a:cs typeface="Trebuchet MS"/>
                        </a:rPr>
                        <a:t>non-</a:t>
                      </a:r>
                      <a:r>
                        <a:rPr sz="1900" spc="-25" dirty="0">
                          <a:latin typeface="Trebuchet MS"/>
                          <a:cs typeface="Trebuchet MS"/>
                        </a:rPr>
                        <a:t>toxic</a:t>
                      </a:r>
                      <a:r>
                        <a:rPr sz="1900" spc="-40" dirty="0">
                          <a:latin typeface="Trebuchet MS"/>
                          <a:cs typeface="Trebuchet MS"/>
                        </a:rPr>
                        <a:t> </a:t>
                      </a:r>
                      <a:r>
                        <a:rPr sz="1900" dirty="0">
                          <a:latin typeface="Trebuchet MS"/>
                          <a:cs typeface="Trebuchet MS"/>
                        </a:rPr>
                        <a:t>comments</a:t>
                      </a:r>
                      <a:r>
                        <a:rPr sz="1900" spc="-35" dirty="0">
                          <a:latin typeface="Trebuchet MS"/>
                          <a:cs typeface="Trebuchet MS"/>
                        </a:rPr>
                        <a:t> for </a:t>
                      </a:r>
                      <a:r>
                        <a:rPr sz="1900" dirty="0">
                          <a:latin typeface="Trebuchet MS"/>
                          <a:cs typeface="Trebuchet MS"/>
                        </a:rPr>
                        <a:t>each</a:t>
                      </a:r>
                      <a:r>
                        <a:rPr sz="1900" spc="-40" dirty="0">
                          <a:latin typeface="Trebuchet MS"/>
                          <a:cs typeface="Trebuchet MS"/>
                        </a:rPr>
                        <a:t> group,</a:t>
                      </a:r>
                      <a:r>
                        <a:rPr sz="1900" spc="-35" dirty="0">
                          <a:latin typeface="Trebuchet MS"/>
                          <a:cs typeface="Trebuchet MS"/>
                        </a:rPr>
                        <a:t> </a:t>
                      </a:r>
                      <a:r>
                        <a:rPr sz="1900" spc="-40" dirty="0">
                          <a:latin typeface="Trebuchet MS"/>
                          <a:cs typeface="Trebuchet MS"/>
                        </a:rPr>
                        <a:t>within</a:t>
                      </a:r>
                      <a:r>
                        <a:rPr sz="1900" spc="-35" dirty="0">
                          <a:latin typeface="Trebuchet MS"/>
                          <a:cs typeface="Trebuchet MS"/>
                        </a:rPr>
                        <a:t> </a:t>
                      </a:r>
                      <a:r>
                        <a:rPr sz="1900" spc="-55" dirty="0">
                          <a:latin typeface="Trebuchet MS"/>
                          <a:cs typeface="Trebuchet MS"/>
                        </a:rPr>
                        <a:t>the</a:t>
                      </a:r>
                      <a:r>
                        <a:rPr sz="1900" spc="-40" dirty="0">
                          <a:latin typeface="Trebuchet MS"/>
                          <a:cs typeface="Trebuchet MS"/>
                        </a:rPr>
                        <a:t> </a:t>
                      </a:r>
                      <a:r>
                        <a:rPr sz="1900" spc="-30" dirty="0">
                          <a:latin typeface="Trebuchet MS"/>
                          <a:cs typeface="Trebuchet MS"/>
                        </a:rPr>
                        <a:t>context</a:t>
                      </a:r>
                      <a:r>
                        <a:rPr sz="1900" spc="-35" dirty="0">
                          <a:latin typeface="Trebuchet MS"/>
                          <a:cs typeface="Trebuchet MS"/>
                        </a:rPr>
                        <a:t> </a:t>
                      </a:r>
                      <a:r>
                        <a:rPr sz="1900" dirty="0">
                          <a:latin typeface="Trebuchet MS"/>
                          <a:cs typeface="Trebuchet MS"/>
                        </a:rPr>
                        <a:t>of</a:t>
                      </a:r>
                      <a:r>
                        <a:rPr sz="1900" spc="-35" dirty="0">
                          <a:latin typeface="Trebuchet MS"/>
                          <a:cs typeface="Trebuchet MS"/>
                        </a:rPr>
                        <a:t> </a:t>
                      </a:r>
                      <a:r>
                        <a:rPr sz="1900" dirty="0">
                          <a:latin typeface="Trebuchet MS"/>
                          <a:cs typeface="Trebuchet MS"/>
                        </a:rPr>
                        <a:t>a</a:t>
                      </a:r>
                      <a:r>
                        <a:rPr sz="1900" spc="-40" dirty="0">
                          <a:latin typeface="Trebuchet MS"/>
                          <a:cs typeface="Trebuchet MS"/>
                        </a:rPr>
                        <a:t> </a:t>
                      </a:r>
                      <a:r>
                        <a:rPr sz="1900" spc="-10" dirty="0">
                          <a:latin typeface="Trebuchet MS"/>
                          <a:cs typeface="Trebuchet MS"/>
                        </a:rPr>
                        <a:t>background </a:t>
                      </a:r>
                      <a:r>
                        <a:rPr sz="1900" spc="-30" dirty="0">
                          <a:latin typeface="Trebuchet MS"/>
                          <a:cs typeface="Trebuchet MS"/>
                        </a:rPr>
                        <a:t>distribution</a:t>
                      </a:r>
                      <a:r>
                        <a:rPr sz="1900" spc="-55" dirty="0">
                          <a:latin typeface="Trebuchet MS"/>
                          <a:cs typeface="Trebuchet MS"/>
                        </a:rPr>
                        <a:t> </a:t>
                      </a:r>
                      <a:r>
                        <a:rPr sz="1900" dirty="0">
                          <a:latin typeface="Trebuchet MS"/>
                          <a:cs typeface="Trebuchet MS"/>
                        </a:rPr>
                        <a:t>of</a:t>
                      </a:r>
                      <a:r>
                        <a:rPr sz="1900" spc="-50" dirty="0">
                          <a:latin typeface="Trebuchet MS"/>
                          <a:cs typeface="Trebuchet MS"/>
                        </a:rPr>
                        <a:t> </a:t>
                      </a:r>
                      <a:r>
                        <a:rPr sz="1900" spc="-40" dirty="0">
                          <a:latin typeface="Trebuchet MS"/>
                          <a:cs typeface="Trebuchet MS"/>
                        </a:rPr>
                        <a:t>other</a:t>
                      </a:r>
                      <a:r>
                        <a:rPr sz="1900" spc="-50" dirty="0">
                          <a:latin typeface="Trebuchet MS"/>
                          <a:cs typeface="Trebuchet MS"/>
                        </a:rPr>
                        <a:t> </a:t>
                      </a:r>
                      <a:r>
                        <a:rPr sz="1900" spc="-10" dirty="0">
                          <a:latin typeface="Trebuchet MS"/>
                          <a:cs typeface="Trebuchet MS"/>
                        </a:rPr>
                        <a:t>groups.</a:t>
                      </a:r>
                      <a:endParaRPr sz="1900">
                        <a:latin typeface="Trebuchet MS"/>
                        <a:cs typeface="Trebuchet MS"/>
                      </a:endParaRPr>
                    </a:p>
                  </a:txBody>
                  <a:tcPr marL="0" marR="0" marT="18118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extLst>
                  <a:ext uri="{0D108BD9-81ED-4DB2-BD59-A6C34878D82A}">
                    <a16:rowId xmlns:a16="http://schemas.microsoft.com/office/drawing/2014/main" val="10000"/>
                  </a:ext>
                </a:extLst>
              </a:tr>
              <a:tr h="1192107">
                <a:tc>
                  <a:txBody>
                    <a:bodyPr/>
                    <a:lstStyle/>
                    <a:p>
                      <a:pPr>
                        <a:lnSpc>
                          <a:spcPct val="100000"/>
                        </a:lnSpc>
                        <a:spcBef>
                          <a:spcPts val="50"/>
                        </a:spcBef>
                      </a:pPr>
                      <a:endParaRPr sz="3000">
                        <a:latin typeface="Times New Roman"/>
                        <a:cs typeface="Times New Roman"/>
                      </a:endParaRPr>
                    </a:p>
                    <a:p>
                      <a:pPr marR="50800" algn="r">
                        <a:lnSpc>
                          <a:spcPct val="100000"/>
                        </a:lnSpc>
                      </a:pPr>
                      <a:r>
                        <a:rPr sz="1900" b="1" spc="-45" dirty="0">
                          <a:latin typeface="Trebuchet MS"/>
                          <a:cs typeface="Trebuchet MS"/>
                        </a:rPr>
                        <a:t>Evaluation</a:t>
                      </a:r>
                      <a:r>
                        <a:rPr sz="1900" b="1" spc="-15" dirty="0">
                          <a:latin typeface="Trebuchet MS"/>
                          <a:cs typeface="Trebuchet MS"/>
                        </a:rPr>
                        <a:t> </a:t>
                      </a:r>
                      <a:r>
                        <a:rPr sz="1900" b="1" spc="-20" dirty="0">
                          <a:latin typeface="Trebuchet MS"/>
                          <a:cs typeface="Trebuchet MS"/>
                        </a:rPr>
                        <a:t>Data</a:t>
                      </a:r>
                      <a:endParaRPr sz="1900">
                        <a:latin typeface="Trebuchet MS"/>
                        <a:cs typeface="Trebuchet MS"/>
                      </a:endParaRPr>
                    </a:p>
                  </a:txBody>
                  <a:tcPr marL="0" marR="0" marT="846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tc>
                  <a:txBody>
                    <a:bodyPr/>
                    <a:lstStyle/>
                    <a:p>
                      <a:pPr>
                        <a:lnSpc>
                          <a:spcPct val="100000"/>
                        </a:lnSpc>
                        <a:spcBef>
                          <a:spcPts val="55"/>
                        </a:spcBef>
                      </a:pPr>
                      <a:endParaRPr sz="2100">
                        <a:latin typeface="Times New Roman"/>
                        <a:cs typeface="Times New Roman"/>
                      </a:endParaRPr>
                    </a:p>
                    <a:p>
                      <a:pPr marL="57150" marR="614680">
                        <a:lnSpc>
                          <a:spcPts val="1650"/>
                        </a:lnSpc>
                      </a:pPr>
                      <a:r>
                        <a:rPr sz="1900" spc="80" dirty="0">
                          <a:latin typeface="Trebuchet MS"/>
                          <a:cs typeface="Trebuchet MS"/>
                        </a:rPr>
                        <a:t>A</a:t>
                      </a:r>
                      <a:r>
                        <a:rPr sz="1900" spc="-40" dirty="0">
                          <a:latin typeface="Trebuchet MS"/>
                          <a:cs typeface="Trebuchet MS"/>
                        </a:rPr>
                        <a:t> </a:t>
                      </a:r>
                      <a:r>
                        <a:rPr sz="1900" spc="-20" dirty="0">
                          <a:latin typeface="Trebuchet MS"/>
                          <a:cs typeface="Trebuchet MS"/>
                        </a:rPr>
                        <a:t>synthetic</a:t>
                      </a:r>
                      <a:r>
                        <a:rPr sz="1900" spc="-35" dirty="0">
                          <a:latin typeface="Trebuchet MS"/>
                          <a:cs typeface="Trebuchet MS"/>
                        </a:rPr>
                        <a:t> </a:t>
                      </a:r>
                      <a:r>
                        <a:rPr sz="1900" spc="-25" dirty="0">
                          <a:latin typeface="Trebuchet MS"/>
                          <a:cs typeface="Trebuchet MS"/>
                        </a:rPr>
                        <a:t>test</a:t>
                      </a:r>
                      <a:r>
                        <a:rPr sz="1900" spc="-35" dirty="0">
                          <a:latin typeface="Trebuchet MS"/>
                          <a:cs typeface="Trebuchet MS"/>
                        </a:rPr>
                        <a:t> </a:t>
                      </a:r>
                      <a:r>
                        <a:rPr sz="1900" dirty="0">
                          <a:latin typeface="Trebuchet MS"/>
                          <a:cs typeface="Trebuchet MS"/>
                        </a:rPr>
                        <a:t>set</a:t>
                      </a:r>
                      <a:r>
                        <a:rPr sz="1900" spc="-35" dirty="0">
                          <a:latin typeface="Trebuchet MS"/>
                          <a:cs typeface="Trebuchet MS"/>
                        </a:rPr>
                        <a:t> </a:t>
                      </a:r>
                      <a:r>
                        <a:rPr sz="1900" spc="-25" dirty="0">
                          <a:latin typeface="Trebuchet MS"/>
                          <a:cs typeface="Trebuchet MS"/>
                        </a:rPr>
                        <a:t>generated</a:t>
                      </a:r>
                      <a:r>
                        <a:rPr sz="1900" spc="-35" dirty="0">
                          <a:latin typeface="Trebuchet MS"/>
                          <a:cs typeface="Trebuchet MS"/>
                        </a:rPr>
                        <a:t> </a:t>
                      </a:r>
                      <a:r>
                        <a:rPr sz="1900" dirty="0">
                          <a:latin typeface="Trebuchet MS"/>
                          <a:cs typeface="Trebuchet MS"/>
                        </a:rPr>
                        <a:t>using</a:t>
                      </a:r>
                      <a:r>
                        <a:rPr sz="1900" spc="-35" dirty="0">
                          <a:latin typeface="Trebuchet MS"/>
                          <a:cs typeface="Trebuchet MS"/>
                        </a:rPr>
                        <a:t> </a:t>
                      </a:r>
                      <a:r>
                        <a:rPr sz="1900" dirty="0">
                          <a:latin typeface="Trebuchet MS"/>
                          <a:cs typeface="Trebuchet MS"/>
                        </a:rPr>
                        <a:t>a</a:t>
                      </a:r>
                      <a:r>
                        <a:rPr sz="1900" spc="-35" dirty="0">
                          <a:latin typeface="Trebuchet MS"/>
                          <a:cs typeface="Trebuchet MS"/>
                        </a:rPr>
                        <a:t> </a:t>
                      </a:r>
                      <a:r>
                        <a:rPr sz="1900" spc="-25" dirty="0">
                          <a:latin typeface="Trebuchet MS"/>
                          <a:cs typeface="Trebuchet MS"/>
                        </a:rPr>
                        <a:t>template-</a:t>
                      </a:r>
                      <a:r>
                        <a:rPr sz="1900" spc="-20" dirty="0">
                          <a:latin typeface="Trebuchet MS"/>
                          <a:cs typeface="Trebuchet MS"/>
                        </a:rPr>
                        <a:t>based</a:t>
                      </a:r>
                      <a:r>
                        <a:rPr sz="1900" spc="-40" dirty="0">
                          <a:latin typeface="Trebuchet MS"/>
                          <a:cs typeface="Trebuchet MS"/>
                        </a:rPr>
                        <a:t> </a:t>
                      </a:r>
                      <a:r>
                        <a:rPr sz="1900" spc="-30" dirty="0">
                          <a:latin typeface="Trebuchet MS"/>
                          <a:cs typeface="Trebuchet MS"/>
                        </a:rPr>
                        <a:t>approach,</a:t>
                      </a:r>
                      <a:r>
                        <a:rPr sz="1900" spc="-35" dirty="0">
                          <a:latin typeface="Trebuchet MS"/>
                          <a:cs typeface="Trebuchet MS"/>
                        </a:rPr>
                        <a:t> </a:t>
                      </a:r>
                      <a:r>
                        <a:rPr sz="1900" spc="-10" dirty="0">
                          <a:latin typeface="Trebuchet MS"/>
                          <a:cs typeface="Trebuchet MS"/>
                        </a:rPr>
                        <a:t>where </a:t>
                      </a:r>
                      <a:r>
                        <a:rPr sz="1900" spc="-60" dirty="0">
                          <a:latin typeface="Trebuchet MS"/>
                          <a:cs typeface="Trebuchet MS"/>
                        </a:rPr>
                        <a:t>identity</a:t>
                      </a:r>
                      <a:r>
                        <a:rPr sz="1900" spc="-55" dirty="0">
                          <a:latin typeface="Trebuchet MS"/>
                          <a:cs typeface="Trebuchet MS"/>
                        </a:rPr>
                        <a:t> </a:t>
                      </a:r>
                      <a:r>
                        <a:rPr sz="1900" dirty="0">
                          <a:latin typeface="Trebuchet MS"/>
                          <a:cs typeface="Trebuchet MS"/>
                        </a:rPr>
                        <a:t>terms</a:t>
                      </a:r>
                      <a:r>
                        <a:rPr sz="1900" spc="-50" dirty="0">
                          <a:latin typeface="Trebuchet MS"/>
                          <a:cs typeface="Trebuchet MS"/>
                        </a:rPr>
                        <a:t> </a:t>
                      </a:r>
                      <a:r>
                        <a:rPr sz="1900" spc="-40" dirty="0">
                          <a:latin typeface="Trebuchet MS"/>
                          <a:cs typeface="Trebuchet MS"/>
                        </a:rPr>
                        <a:t>are</a:t>
                      </a:r>
                      <a:r>
                        <a:rPr sz="1900" spc="-50" dirty="0">
                          <a:latin typeface="Trebuchet MS"/>
                          <a:cs typeface="Trebuchet MS"/>
                        </a:rPr>
                        <a:t> </a:t>
                      </a:r>
                      <a:r>
                        <a:rPr sz="1900" dirty="0">
                          <a:latin typeface="Trebuchet MS"/>
                          <a:cs typeface="Trebuchet MS"/>
                        </a:rPr>
                        <a:t>swapped</a:t>
                      </a:r>
                      <a:r>
                        <a:rPr sz="1900" spc="-50" dirty="0">
                          <a:latin typeface="Trebuchet MS"/>
                          <a:cs typeface="Trebuchet MS"/>
                        </a:rPr>
                        <a:t> </a:t>
                      </a:r>
                      <a:r>
                        <a:rPr sz="1900" spc="-35" dirty="0">
                          <a:latin typeface="Trebuchet MS"/>
                          <a:cs typeface="Trebuchet MS"/>
                        </a:rPr>
                        <a:t>into</a:t>
                      </a:r>
                      <a:r>
                        <a:rPr sz="1900" spc="-50" dirty="0">
                          <a:latin typeface="Trebuchet MS"/>
                          <a:cs typeface="Trebuchet MS"/>
                        </a:rPr>
                        <a:t> </a:t>
                      </a:r>
                      <a:r>
                        <a:rPr sz="1900" dirty="0">
                          <a:latin typeface="Trebuchet MS"/>
                          <a:cs typeface="Trebuchet MS"/>
                        </a:rPr>
                        <a:t>a</a:t>
                      </a:r>
                      <a:r>
                        <a:rPr sz="1900" spc="-50" dirty="0">
                          <a:latin typeface="Trebuchet MS"/>
                          <a:cs typeface="Trebuchet MS"/>
                        </a:rPr>
                        <a:t> </a:t>
                      </a:r>
                      <a:r>
                        <a:rPr sz="1900" spc="-45" dirty="0">
                          <a:latin typeface="Trebuchet MS"/>
                          <a:cs typeface="Trebuchet MS"/>
                        </a:rPr>
                        <a:t>variety</a:t>
                      </a:r>
                      <a:r>
                        <a:rPr sz="1900" spc="-50" dirty="0">
                          <a:latin typeface="Trebuchet MS"/>
                          <a:cs typeface="Trebuchet MS"/>
                        </a:rPr>
                        <a:t> </a:t>
                      </a:r>
                      <a:r>
                        <a:rPr sz="1900" dirty="0">
                          <a:latin typeface="Trebuchet MS"/>
                          <a:cs typeface="Trebuchet MS"/>
                        </a:rPr>
                        <a:t>of</a:t>
                      </a:r>
                      <a:r>
                        <a:rPr sz="1900" spc="-55" dirty="0">
                          <a:latin typeface="Trebuchet MS"/>
                          <a:cs typeface="Trebuchet MS"/>
                        </a:rPr>
                        <a:t> </a:t>
                      </a:r>
                      <a:r>
                        <a:rPr sz="1900" spc="-35" dirty="0">
                          <a:latin typeface="Trebuchet MS"/>
                          <a:cs typeface="Trebuchet MS"/>
                        </a:rPr>
                        <a:t>template</a:t>
                      </a:r>
                      <a:r>
                        <a:rPr sz="1900" spc="-50" dirty="0">
                          <a:latin typeface="Trebuchet MS"/>
                          <a:cs typeface="Trebuchet MS"/>
                        </a:rPr>
                        <a:t> </a:t>
                      </a:r>
                      <a:r>
                        <a:rPr sz="1900" spc="-10" dirty="0">
                          <a:latin typeface="Trebuchet MS"/>
                          <a:cs typeface="Trebuchet MS"/>
                        </a:rPr>
                        <a:t>sentences.</a:t>
                      </a:r>
                      <a:endParaRPr sz="1900">
                        <a:latin typeface="Trebuchet MS"/>
                        <a:cs typeface="Trebuchet MS"/>
                      </a:endParaRPr>
                    </a:p>
                  </a:txBody>
                  <a:tcPr marL="0" marR="0" marT="931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extLst>
                  <a:ext uri="{0D108BD9-81ED-4DB2-BD59-A6C34878D82A}">
                    <a16:rowId xmlns:a16="http://schemas.microsoft.com/office/drawing/2014/main" val="10001"/>
                  </a:ext>
                </a:extLst>
              </a:tr>
              <a:tr h="1627293">
                <a:tc>
                  <a:txBody>
                    <a:bodyPr/>
                    <a:lstStyle/>
                    <a:p>
                      <a:pPr>
                        <a:lnSpc>
                          <a:spcPct val="100000"/>
                        </a:lnSpc>
                      </a:pPr>
                      <a:endParaRPr sz="2100">
                        <a:latin typeface="Times New Roman"/>
                        <a:cs typeface="Times New Roman"/>
                      </a:endParaRPr>
                    </a:p>
                    <a:p>
                      <a:pPr>
                        <a:lnSpc>
                          <a:spcPct val="100000"/>
                        </a:lnSpc>
                        <a:spcBef>
                          <a:spcPts val="15"/>
                        </a:spcBef>
                      </a:pPr>
                      <a:endParaRPr sz="2400">
                        <a:latin typeface="Times New Roman"/>
                        <a:cs typeface="Times New Roman"/>
                      </a:endParaRPr>
                    </a:p>
                    <a:p>
                      <a:pPr marR="50800" algn="r">
                        <a:lnSpc>
                          <a:spcPct val="100000"/>
                        </a:lnSpc>
                      </a:pPr>
                      <a:r>
                        <a:rPr sz="1900" b="1" spc="-30" dirty="0">
                          <a:latin typeface="Trebuchet MS"/>
                          <a:cs typeface="Trebuchet MS"/>
                        </a:rPr>
                        <a:t>Training</a:t>
                      </a:r>
                      <a:r>
                        <a:rPr sz="1900" b="1" spc="-35" dirty="0">
                          <a:latin typeface="Trebuchet MS"/>
                          <a:cs typeface="Trebuchet MS"/>
                        </a:rPr>
                        <a:t> </a:t>
                      </a:r>
                      <a:r>
                        <a:rPr sz="1900" b="1" spc="-20" dirty="0">
                          <a:latin typeface="Trebuchet MS"/>
                          <a:cs typeface="Trebuchet MS"/>
                        </a:rPr>
                        <a:t>Data</a:t>
                      </a:r>
                      <a:endParaRPr sz="1900">
                        <a:latin typeface="Trebuchet MS"/>
                        <a:cs typeface="Trebuchet MS"/>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tc>
                  <a:txBody>
                    <a:bodyPr/>
                    <a:lstStyle/>
                    <a:p>
                      <a:pPr>
                        <a:lnSpc>
                          <a:spcPct val="100000"/>
                        </a:lnSpc>
                        <a:spcBef>
                          <a:spcPts val="55"/>
                        </a:spcBef>
                      </a:pPr>
                      <a:endParaRPr sz="2700">
                        <a:latin typeface="Times New Roman"/>
                        <a:cs typeface="Times New Roman"/>
                      </a:endParaRPr>
                    </a:p>
                    <a:p>
                      <a:pPr marL="57150" marR="62230" algn="just">
                        <a:lnSpc>
                          <a:spcPts val="1650"/>
                        </a:lnSpc>
                      </a:pPr>
                      <a:r>
                        <a:rPr sz="1900" dirty="0">
                          <a:latin typeface="Trebuchet MS"/>
                          <a:cs typeface="Trebuchet MS"/>
                        </a:rPr>
                        <a:t>Includes</a:t>
                      </a:r>
                      <a:r>
                        <a:rPr sz="1900" spc="-20" dirty="0">
                          <a:latin typeface="Trebuchet MS"/>
                          <a:cs typeface="Trebuchet MS"/>
                        </a:rPr>
                        <a:t> </a:t>
                      </a:r>
                      <a:r>
                        <a:rPr sz="1900" dirty="0">
                          <a:latin typeface="Trebuchet MS"/>
                          <a:cs typeface="Trebuchet MS"/>
                        </a:rPr>
                        <a:t>comments</a:t>
                      </a:r>
                      <a:r>
                        <a:rPr sz="1900" spc="-15" dirty="0">
                          <a:latin typeface="Trebuchet MS"/>
                          <a:cs typeface="Trebuchet MS"/>
                        </a:rPr>
                        <a:t> </a:t>
                      </a:r>
                      <a:r>
                        <a:rPr sz="1900" dirty="0">
                          <a:latin typeface="Trebuchet MS"/>
                          <a:cs typeface="Trebuchet MS"/>
                        </a:rPr>
                        <a:t>from</a:t>
                      </a:r>
                      <a:r>
                        <a:rPr sz="1900" spc="-15" dirty="0">
                          <a:latin typeface="Trebuchet MS"/>
                          <a:cs typeface="Trebuchet MS"/>
                        </a:rPr>
                        <a:t> </a:t>
                      </a:r>
                      <a:r>
                        <a:rPr sz="1900" dirty="0">
                          <a:latin typeface="Trebuchet MS"/>
                          <a:cs typeface="Trebuchet MS"/>
                        </a:rPr>
                        <a:t>a</a:t>
                      </a:r>
                      <a:r>
                        <a:rPr sz="1900" spc="-15" dirty="0">
                          <a:latin typeface="Trebuchet MS"/>
                          <a:cs typeface="Trebuchet MS"/>
                        </a:rPr>
                        <a:t> </a:t>
                      </a:r>
                      <a:r>
                        <a:rPr sz="1900" spc="-45" dirty="0">
                          <a:latin typeface="Trebuchet MS"/>
                          <a:cs typeface="Trebuchet MS"/>
                        </a:rPr>
                        <a:t>variety</a:t>
                      </a:r>
                      <a:r>
                        <a:rPr sz="1900" spc="-15" dirty="0">
                          <a:latin typeface="Trebuchet MS"/>
                          <a:cs typeface="Trebuchet MS"/>
                        </a:rPr>
                        <a:t> </a:t>
                      </a:r>
                      <a:r>
                        <a:rPr sz="1900" dirty="0">
                          <a:latin typeface="Trebuchet MS"/>
                          <a:cs typeface="Trebuchet MS"/>
                        </a:rPr>
                        <a:t>of</a:t>
                      </a:r>
                      <a:r>
                        <a:rPr sz="1900" spc="-20" dirty="0">
                          <a:latin typeface="Trebuchet MS"/>
                          <a:cs typeface="Trebuchet MS"/>
                        </a:rPr>
                        <a:t> </a:t>
                      </a:r>
                      <a:r>
                        <a:rPr sz="1900" spc="-25" dirty="0">
                          <a:latin typeface="Trebuchet MS"/>
                          <a:cs typeface="Trebuchet MS"/>
                        </a:rPr>
                        <a:t>online</a:t>
                      </a:r>
                      <a:r>
                        <a:rPr sz="1900" spc="-15" dirty="0">
                          <a:latin typeface="Trebuchet MS"/>
                          <a:cs typeface="Trebuchet MS"/>
                        </a:rPr>
                        <a:t> </a:t>
                      </a:r>
                      <a:r>
                        <a:rPr sz="1900" dirty="0">
                          <a:latin typeface="Trebuchet MS"/>
                          <a:cs typeface="Trebuchet MS"/>
                        </a:rPr>
                        <a:t>forums</a:t>
                      </a:r>
                      <a:r>
                        <a:rPr sz="1900" spc="-15" dirty="0">
                          <a:latin typeface="Trebuchet MS"/>
                          <a:cs typeface="Trebuchet MS"/>
                        </a:rPr>
                        <a:t> </a:t>
                      </a:r>
                      <a:r>
                        <a:rPr sz="1900" spc="-55" dirty="0">
                          <a:latin typeface="Trebuchet MS"/>
                          <a:cs typeface="Trebuchet MS"/>
                        </a:rPr>
                        <a:t>with</a:t>
                      </a:r>
                      <a:r>
                        <a:rPr sz="1900" spc="-15" dirty="0">
                          <a:latin typeface="Trebuchet MS"/>
                          <a:cs typeface="Trebuchet MS"/>
                        </a:rPr>
                        <a:t> </a:t>
                      </a:r>
                      <a:r>
                        <a:rPr sz="1900" dirty="0">
                          <a:latin typeface="Trebuchet MS"/>
                          <a:cs typeface="Trebuchet MS"/>
                        </a:rPr>
                        <a:t>crowdsourced</a:t>
                      </a:r>
                      <a:r>
                        <a:rPr sz="1900" spc="-15" dirty="0">
                          <a:latin typeface="Trebuchet MS"/>
                          <a:cs typeface="Trebuchet MS"/>
                        </a:rPr>
                        <a:t> </a:t>
                      </a:r>
                      <a:r>
                        <a:rPr sz="1900" spc="-10" dirty="0">
                          <a:latin typeface="Trebuchet MS"/>
                          <a:cs typeface="Trebuchet MS"/>
                        </a:rPr>
                        <a:t>labels </a:t>
                      </a:r>
                      <a:r>
                        <a:rPr sz="1900" dirty="0">
                          <a:latin typeface="Trebuchet MS"/>
                          <a:cs typeface="Trebuchet MS"/>
                        </a:rPr>
                        <a:t>of</a:t>
                      </a:r>
                      <a:r>
                        <a:rPr sz="1900" spc="-110" dirty="0">
                          <a:latin typeface="Trebuchet MS"/>
                          <a:cs typeface="Trebuchet MS"/>
                        </a:rPr>
                        <a:t> </a:t>
                      </a:r>
                      <a:r>
                        <a:rPr sz="1900" spc="-40" dirty="0">
                          <a:latin typeface="Trebuchet MS"/>
                          <a:cs typeface="Trebuchet MS"/>
                        </a:rPr>
                        <a:t>whether</a:t>
                      </a:r>
                      <a:r>
                        <a:rPr sz="1900" spc="-55" dirty="0">
                          <a:latin typeface="Trebuchet MS"/>
                          <a:cs typeface="Trebuchet MS"/>
                        </a:rPr>
                        <a:t> the</a:t>
                      </a:r>
                      <a:r>
                        <a:rPr sz="1900" spc="-10" dirty="0">
                          <a:latin typeface="Trebuchet MS"/>
                          <a:cs typeface="Trebuchet MS"/>
                        </a:rPr>
                        <a:t> </a:t>
                      </a:r>
                      <a:r>
                        <a:rPr sz="1900" dirty="0">
                          <a:latin typeface="Trebuchet MS"/>
                          <a:cs typeface="Trebuchet MS"/>
                        </a:rPr>
                        <a:t>comment</a:t>
                      </a:r>
                      <a:r>
                        <a:rPr sz="1900" spc="-15" dirty="0">
                          <a:latin typeface="Trebuchet MS"/>
                          <a:cs typeface="Trebuchet MS"/>
                        </a:rPr>
                        <a:t> </a:t>
                      </a:r>
                      <a:r>
                        <a:rPr sz="1900" dirty="0">
                          <a:latin typeface="Trebuchet MS"/>
                          <a:cs typeface="Trebuchet MS"/>
                        </a:rPr>
                        <a:t>is</a:t>
                      </a:r>
                      <a:r>
                        <a:rPr sz="1900" spc="-15" dirty="0">
                          <a:latin typeface="Trebuchet MS"/>
                          <a:cs typeface="Trebuchet MS"/>
                        </a:rPr>
                        <a:t> </a:t>
                      </a:r>
                      <a:r>
                        <a:rPr sz="1900" spc="-110" dirty="0">
                          <a:latin typeface="Trebuchet MS"/>
                          <a:cs typeface="Trebuchet MS"/>
                        </a:rPr>
                        <a:t>“toxic”.</a:t>
                      </a:r>
                      <a:r>
                        <a:rPr sz="1900" spc="5" dirty="0">
                          <a:latin typeface="Trebuchet MS"/>
                          <a:cs typeface="Trebuchet MS"/>
                        </a:rPr>
                        <a:t> </a:t>
                      </a:r>
                      <a:r>
                        <a:rPr sz="1900" spc="-80" dirty="0">
                          <a:latin typeface="Trebuchet MS"/>
                          <a:cs typeface="Trebuchet MS"/>
                        </a:rPr>
                        <a:t>“Toxic”</a:t>
                      </a:r>
                      <a:r>
                        <a:rPr sz="1900" spc="-15" dirty="0">
                          <a:latin typeface="Trebuchet MS"/>
                          <a:cs typeface="Trebuchet MS"/>
                        </a:rPr>
                        <a:t> </a:t>
                      </a:r>
                      <a:r>
                        <a:rPr sz="1900" dirty="0">
                          <a:latin typeface="Trebuchet MS"/>
                          <a:cs typeface="Trebuchet MS"/>
                        </a:rPr>
                        <a:t>is</a:t>
                      </a:r>
                      <a:r>
                        <a:rPr sz="1900" spc="-15" dirty="0">
                          <a:latin typeface="Trebuchet MS"/>
                          <a:cs typeface="Trebuchet MS"/>
                        </a:rPr>
                        <a:t> </a:t>
                      </a:r>
                      <a:r>
                        <a:rPr sz="1900" spc="-25" dirty="0">
                          <a:latin typeface="Trebuchet MS"/>
                          <a:cs typeface="Trebuchet MS"/>
                        </a:rPr>
                        <a:t>defined</a:t>
                      </a:r>
                      <a:r>
                        <a:rPr sz="1900" spc="-10" dirty="0">
                          <a:latin typeface="Trebuchet MS"/>
                          <a:cs typeface="Trebuchet MS"/>
                        </a:rPr>
                        <a:t> </a:t>
                      </a:r>
                      <a:r>
                        <a:rPr sz="1900" spc="-35" dirty="0">
                          <a:latin typeface="Trebuchet MS"/>
                          <a:cs typeface="Trebuchet MS"/>
                        </a:rPr>
                        <a:t>as,</a:t>
                      </a:r>
                      <a:r>
                        <a:rPr sz="1900" spc="-15" dirty="0">
                          <a:latin typeface="Trebuchet MS"/>
                          <a:cs typeface="Trebuchet MS"/>
                        </a:rPr>
                        <a:t> </a:t>
                      </a:r>
                      <a:r>
                        <a:rPr sz="1900" spc="-204" dirty="0">
                          <a:latin typeface="Trebuchet MS"/>
                          <a:cs typeface="Trebuchet MS"/>
                        </a:rPr>
                        <a:t>“a</a:t>
                      </a:r>
                      <a:r>
                        <a:rPr sz="1900" spc="100" dirty="0">
                          <a:latin typeface="Trebuchet MS"/>
                          <a:cs typeface="Trebuchet MS"/>
                        </a:rPr>
                        <a:t> </a:t>
                      </a:r>
                      <a:r>
                        <a:rPr sz="1900" spc="-85" dirty="0">
                          <a:latin typeface="Trebuchet MS"/>
                          <a:cs typeface="Trebuchet MS"/>
                        </a:rPr>
                        <a:t>rude,</a:t>
                      </a:r>
                      <a:r>
                        <a:rPr sz="1900" spc="-15" dirty="0">
                          <a:latin typeface="Trebuchet MS"/>
                          <a:cs typeface="Trebuchet MS"/>
                        </a:rPr>
                        <a:t> </a:t>
                      </a:r>
                      <a:r>
                        <a:rPr sz="1900" spc="-10" dirty="0">
                          <a:latin typeface="Trebuchet MS"/>
                          <a:cs typeface="Trebuchet MS"/>
                        </a:rPr>
                        <a:t>disrespectful, or</a:t>
                      </a:r>
                      <a:r>
                        <a:rPr sz="1900" spc="-60" dirty="0">
                          <a:latin typeface="Trebuchet MS"/>
                          <a:cs typeface="Trebuchet MS"/>
                        </a:rPr>
                        <a:t> </a:t>
                      </a:r>
                      <a:r>
                        <a:rPr sz="1900" dirty="0">
                          <a:latin typeface="Trebuchet MS"/>
                          <a:cs typeface="Trebuchet MS"/>
                        </a:rPr>
                        <a:t>unreasonable</a:t>
                      </a:r>
                      <a:r>
                        <a:rPr sz="1900" spc="-55" dirty="0">
                          <a:latin typeface="Trebuchet MS"/>
                          <a:cs typeface="Trebuchet MS"/>
                        </a:rPr>
                        <a:t> </a:t>
                      </a:r>
                      <a:r>
                        <a:rPr sz="1900" dirty="0">
                          <a:latin typeface="Trebuchet MS"/>
                          <a:cs typeface="Trebuchet MS"/>
                        </a:rPr>
                        <a:t>comment</a:t>
                      </a:r>
                      <a:r>
                        <a:rPr sz="1900" spc="-55" dirty="0">
                          <a:latin typeface="Trebuchet MS"/>
                          <a:cs typeface="Trebuchet MS"/>
                        </a:rPr>
                        <a:t> </a:t>
                      </a:r>
                      <a:r>
                        <a:rPr sz="1900" spc="-50" dirty="0">
                          <a:latin typeface="Trebuchet MS"/>
                          <a:cs typeface="Trebuchet MS"/>
                        </a:rPr>
                        <a:t>that</a:t>
                      </a:r>
                      <a:r>
                        <a:rPr sz="1900" spc="-55" dirty="0">
                          <a:latin typeface="Trebuchet MS"/>
                          <a:cs typeface="Trebuchet MS"/>
                        </a:rPr>
                        <a:t> </a:t>
                      </a:r>
                      <a:r>
                        <a:rPr sz="1900" dirty="0">
                          <a:latin typeface="Trebuchet MS"/>
                          <a:cs typeface="Trebuchet MS"/>
                        </a:rPr>
                        <a:t>is</a:t>
                      </a:r>
                      <a:r>
                        <a:rPr sz="1900" spc="-55" dirty="0">
                          <a:latin typeface="Trebuchet MS"/>
                          <a:cs typeface="Trebuchet MS"/>
                        </a:rPr>
                        <a:t> likely </a:t>
                      </a:r>
                      <a:r>
                        <a:rPr sz="1900" spc="-35" dirty="0">
                          <a:latin typeface="Trebuchet MS"/>
                          <a:cs typeface="Trebuchet MS"/>
                        </a:rPr>
                        <a:t>to</a:t>
                      </a:r>
                      <a:r>
                        <a:rPr sz="1900" spc="-55" dirty="0">
                          <a:latin typeface="Trebuchet MS"/>
                          <a:cs typeface="Trebuchet MS"/>
                        </a:rPr>
                        <a:t> </a:t>
                      </a:r>
                      <a:r>
                        <a:rPr sz="1900" dirty="0">
                          <a:latin typeface="Trebuchet MS"/>
                          <a:cs typeface="Trebuchet MS"/>
                        </a:rPr>
                        <a:t>make</a:t>
                      </a:r>
                      <a:r>
                        <a:rPr sz="1900" spc="-60" dirty="0">
                          <a:latin typeface="Trebuchet MS"/>
                          <a:cs typeface="Trebuchet MS"/>
                        </a:rPr>
                        <a:t> </a:t>
                      </a:r>
                      <a:r>
                        <a:rPr sz="1900" dirty="0">
                          <a:latin typeface="Trebuchet MS"/>
                          <a:cs typeface="Trebuchet MS"/>
                        </a:rPr>
                        <a:t>you</a:t>
                      </a:r>
                      <a:r>
                        <a:rPr sz="1900" spc="-55" dirty="0">
                          <a:latin typeface="Trebuchet MS"/>
                          <a:cs typeface="Trebuchet MS"/>
                        </a:rPr>
                        <a:t> </a:t>
                      </a:r>
                      <a:r>
                        <a:rPr sz="1900" spc="-25" dirty="0">
                          <a:latin typeface="Trebuchet MS"/>
                          <a:cs typeface="Trebuchet MS"/>
                        </a:rPr>
                        <a:t>leave</a:t>
                      </a:r>
                      <a:r>
                        <a:rPr sz="1900" spc="-55" dirty="0">
                          <a:latin typeface="Trebuchet MS"/>
                          <a:cs typeface="Trebuchet MS"/>
                        </a:rPr>
                        <a:t> </a:t>
                      </a:r>
                      <a:r>
                        <a:rPr sz="1900" dirty="0">
                          <a:latin typeface="Trebuchet MS"/>
                          <a:cs typeface="Trebuchet MS"/>
                        </a:rPr>
                        <a:t>a</a:t>
                      </a:r>
                      <a:r>
                        <a:rPr sz="1900" spc="-55" dirty="0">
                          <a:latin typeface="Trebuchet MS"/>
                          <a:cs typeface="Trebuchet MS"/>
                        </a:rPr>
                        <a:t> </a:t>
                      </a:r>
                      <a:r>
                        <a:rPr sz="1900" spc="-10" dirty="0">
                          <a:latin typeface="Trebuchet MS"/>
                          <a:cs typeface="Trebuchet MS"/>
                        </a:rPr>
                        <a:t>discussion”.</a:t>
                      </a:r>
                      <a:endParaRPr sz="1900">
                        <a:latin typeface="Trebuchet MS"/>
                        <a:cs typeface="Trebuchet MS"/>
                      </a:endParaRPr>
                    </a:p>
                  </a:txBody>
                  <a:tcPr marL="0" marR="0" marT="931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extLst>
                  <a:ext uri="{0D108BD9-81ED-4DB2-BD59-A6C34878D82A}">
                    <a16:rowId xmlns:a16="http://schemas.microsoft.com/office/drawing/2014/main" val="10002"/>
                  </a:ext>
                </a:extLst>
              </a:tr>
            </a:tbl>
          </a:graphicData>
        </a:graphic>
      </p:graphicFrame>
      <p:sp>
        <p:nvSpPr>
          <p:cNvPr id="4" name="object 4"/>
          <p:cNvSpPr txBox="1"/>
          <p:nvPr/>
        </p:nvSpPr>
        <p:spPr>
          <a:xfrm>
            <a:off x="402165" y="6425706"/>
            <a:ext cx="5509260" cy="263320"/>
          </a:xfrm>
          <a:prstGeom prst="rect">
            <a:avLst/>
          </a:prstGeom>
        </p:spPr>
        <p:txBody>
          <a:bodyPr vert="horz" wrap="square" lIns="0" tIns="16933" rIns="0" bIns="0" rtlCol="0">
            <a:spAutoFit/>
          </a:bodyPr>
          <a:lstStyle/>
          <a:p>
            <a:pPr marL="16933" defTabSz="1219170" fontAlgn="auto">
              <a:spcBef>
                <a:spcPts val="133"/>
              </a:spcBef>
              <a:spcAft>
                <a:spcPts val="0"/>
              </a:spcAft>
            </a:pPr>
            <a:r>
              <a:rPr sz="1600" kern="0" dirty="0">
                <a:solidFill>
                  <a:srgbClr val="FFFFFF"/>
                </a:solidFill>
                <a:latin typeface="Calibri"/>
                <a:cs typeface="Calibri"/>
              </a:rPr>
              <a:t>Mitchell</a:t>
            </a:r>
            <a:r>
              <a:rPr sz="1600" kern="0" spc="247" dirty="0">
                <a:solidFill>
                  <a:srgbClr val="FFFFFF"/>
                </a:solidFill>
                <a:latin typeface="Calibri"/>
                <a:cs typeface="Calibri"/>
              </a:rPr>
              <a:t> </a:t>
            </a:r>
            <a:r>
              <a:rPr sz="1600" kern="0" dirty="0">
                <a:solidFill>
                  <a:srgbClr val="FFFFFF"/>
                </a:solidFill>
                <a:latin typeface="Calibri"/>
                <a:cs typeface="Calibri"/>
              </a:rPr>
              <a:t>et</a:t>
            </a:r>
            <a:r>
              <a:rPr sz="1600" kern="0" spc="253" dirty="0">
                <a:solidFill>
                  <a:srgbClr val="FFFFFF"/>
                </a:solidFill>
                <a:latin typeface="Calibri"/>
                <a:cs typeface="Calibri"/>
              </a:rPr>
              <a:t> </a:t>
            </a:r>
            <a:r>
              <a:rPr sz="1600" kern="0" dirty="0">
                <a:solidFill>
                  <a:srgbClr val="FFFFFF"/>
                </a:solidFill>
                <a:latin typeface="Calibri"/>
                <a:cs typeface="Calibri"/>
              </a:rPr>
              <a:t>al.</a:t>
            </a:r>
            <a:r>
              <a:rPr sz="1600" kern="0" spc="272" dirty="0">
                <a:solidFill>
                  <a:srgbClr val="FFFFFF"/>
                </a:solidFill>
                <a:latin typeface="Calibri"/>
                <a:cs typeface="Calibri"/>
              </a:rPr>
              <a:t> </a:t>
            </a:r>
            <a:r>
              <a:rPr sz="1600" u="heavy" kern="0" dirty="0">
                <a:solidFill>
                  <a:srgbClr val="64FFDA"/>
                </a:solidFill>
                <a:uFill>
                  <a:solidFill>
                    <a:srgbClr val="64FFDA"/>
                  </a:solidFill>
                </a:uFill>
                <a:latin typeface="Calibri"/>
                <a:cs typeface="Calibri"/>
                <a:hlinkClick r:id="rId2"/>
              </a:rPr>
              <a:t>Model</a:t>
            </a:r>
            <a:r>
              <a:rPr sz="1600" u="heavy" kern="0" spc="247" dirty="0">
                <a:solidFill>
                  <a:srgbClr val="64FFDA"/>
                </a:solidFill>
                <a:uFill>
                  <a:solidFill>
                    <a:srgbClr val="64FFDA"/>
                  </a:solidFill>
                </a:uFill>
                <a:latin typeface="Calibri"/>
                <a:cs typeface="Calibri"/>
                <a:hlinkClick r:id="rId2"/>
              </a:rPr>
              <a:t> </a:t>
            </a:r>
            <a:r>
              <a:rPr sz="1600" u="heavy" kern="0" spc="113" dirty="0">
                <a:solidFill>
                  <a:srgbClr val="64FFDA"/>
                </a:solidFill>
                <a:uFill>
                  <a:solidFill>
                    <a:srgbClr val="64FFDA"/>
                  </a:solidFill>
                </a:uFill>
                <a:latin typeface="Calibri"/>
                <a:cs typeface="Calibri"/>
                <a:hlinkClick r:id="rId2"/>
              </a:rPr>
              <a:t>Cards</a:t>
            </a:r>
            <a:r>
              <a:rPr sz="1600" u="heavy" kern="0" spc="253" dirty="0">
                <a:solidFill>
                  <a:srgbClr val="64FFDA"/>
                </a:solidFill>
                <a:uFill>
                  <a:solidFill>
                    <a:srgbClr val="64FFDA"/>
                  </a:solidFill>
                </a:uFill>
                <a:latin typeface="Calibri"/>
                <a:cs typeface="Calibri"/>
                <a:hlinkClick r:id="rId2"/>
              </a:rPr>
              <a:t> </a:t>
            </a:r>
            <a:r>
              <a:rPr sz="1600" u="heavy" kern="0" dirty="0">
                <a:solidFill>
                  <a:srgbClr val="64FFDA"/>
                </a:solidFill>
                <a:uFill>
                  <a:solidFill>
                    <a:srgbClr val="64FFDA"/>
                  </a:solidFill>
                </a:uFill>
                <a:latin typeface="Calibri"/>
                <a:cs typeface="Calibri"/>
                <a:hlinkClick r:id="rId2"/>
              </a:rPr>
              <a:t>for</a:t>
            </a:r>
            <a:r>
              <a:rPr sz="1600" u="heavy" kern="0" spc="253" dirty="0">
                <a:solidFill>
                  <a:srgbClr val="64FFDA"/>
                </a:solidFill>
                <a:uFill>
                  <a:solidFill>
                    <a:srgbClr val="64FFDA"/>
                  </a:solidFill>
                </a:uFill>
                <a:latin typeface="Calibri"/>
                <a:cs typeface="Calibri"/>
                <a:hlinkClick r:id="rId2"/>
              </a:rPr>
              <a:t> </a:t>
            </a:r>
            <a:r>
              <a:rPr sz="1600" u="heavy" kern="0" dirty="0">
                <a:solidFill>
                  <a:srgbClr val="64FFDA"/>
                </a:solidFill>
                <a:uFill>
                  <a:solidFill>
                    <a:srgbClr val="64FFDA"/>
                  </a:solidFill>
                </a:uFill>
                <a:latin typeface="Calibri"/>
                <a:cs typeface="Calibri"/>
                <a:hlinkClick r:id="rId2"/>
              </a:rPr>
              <a:t>Model</a:t>
            </a:r>
            <a:r>
              <a:rPr sz="1600" u="heavy" kern="0" spc="253" dirty="0">
                <a:solidFill>
                  <a:srgbClr val="64FFDA"/>
                </a:solidFill>
                <a:uFill>
                  <a:solidFill>
                    <a:srgbClr val="64FFDA"/>
                  </a:solidFill>
                </a:uFill>
                <a:latin typeface="Calibri"/>
                <a:cs typeface="Calibri"/>
                <a:hlinkClick r:id="rId2"/>
              </a:rPr>
              <a:t> </a:t>
            </a:r>
            <a:r>
              <a:rPr sz="1600" u="heavy" kern="0" dirty="0">
                <a:solidFill>
                  <a:srgbClr val="64FFDA"/>
                </a:solidFill>
                <a:uFill>
                  <a:solidFill>
                    <a:srgbClr val="64FFDA"/>
                  </a:solidFill>
                </a:uFill>
                <a:latin typeface="Calibri"/>
                <a:cs typeface="Calibri"/>
                <a:hlinkClick r:id="rId2"/>
              </a:rPr>
              <a:t>Reporting</a:t>
            </a:r>
            <a:r>
              <a:rPr sz="1600" kern="0" dirty="0">
                <a:solidFill>
                  <a:srgbClr val="FFFFFF"/>
                </a:solidFill>
                <a:latin typeface="Calibri"/>
                <a:cs typeface="Calibri"/>
                <a:hlinkClick r:id="rId2"/>
              </a:rPr>
              <a:t>.</a:t>
            </a:r>
            <a:r>
              <a:rPr sz="1600" kern="0" spc="240" dirty="0">
                <a:solidFill>
                  <a:srgbClr val="FFFFFF"/>
                </a:solidFill>
                <a:latin typeface="Calibri"/>
                <a:cs typeface="Calibri"/>
                <a:hlinkClick r:id="rId2"/>
              </a:rPr>
              <a:t> </a:t>
            </a:r>
            <a:r>
              <a:rPr sz="1600" kern="0" dirty="0">
                <a:solidFill>
                  <a:srgbClr val="FFFFFF"/>
                </a:solidFill>
                <a:latin typeface="Calibri"/>
                <a:cs typeface="Calibri"/>
                <a:hlinkClick r:id="rId2"/>
              </a:rPr>
              <a:t>FAT*,</a:t>
            </a:r>
            <a:r>
              <a:rPr sz="1600" kern="0" spc="253" dirty="0">
                <a:solidFill>
                  <a:srgbClr val="FFFFFF"/>
                </a:solidFill>
                <a:latin typeface="Calibri"/>
                <a:cs typeface="Calibri"/>
                <a:hlinkClick r:id="rId2"/>
              </a:rPr>
              <a:t> </a:t>
            </a:r>
            <a:r>
              <a:rPr sz="1600" kern="0" spc="-13" dirty="0">
                <a:solidFill>
                  <a:srgbClr val="FFFFFF"/>
                </a:solidFill>
                <a:latin typeface="Calibri"/>
                <a:cs typeface="Calibri"/>
                <a:hlinkClick r:id="rId2"/>
              </a:rPr>
              <a:t>2019.</a:t>
            </a:r>
            <a:endParaRPr sz="1600" kern="0">
              <a:solidFill>
                <a:sysClr val="windowText" lastClr="000000"/>
              </a:solidFill>
              <a:latin typeface="Calibri"/>
              <a:cs typeface="Calibri"/>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798103"/>
          </a:xfrm>
          <a:prstGeom prst="rect">
            <a:avLst/>
          </a:prstGeom>
        </p:spPr>
        <p:txBody>
          <a:bodyPr vert="horz" wrap="square" lIns="0" tIns="221487" rIns="0" bIns="0" rtlCol="0">
            <a:spAutoFit/>
          </a:bodyPr>
          <a:lstStyle/>
          <a:p>
            <a:pPr marL="25399">
              <a:spcBef>
                <a:spcPts val="133"/>
              </a:spcBef>
            </a:pPr>
            <a:r>
              <a:rPr b="1" spc="247" dirty="0">
                <a:solidFill>
                  <a:srgbClr val="FFFFFF"/>
                </a:solidFill>
              </a:rPr>
              <a:t>Considerations,</a:t>
            </a:r>
            <a:r>
              <a:rPr b="1" spc="253" dirty="0">
                <a:solidFill>
                  <a:srgbClr val="FFFFFF"/>
                </a:solidFill>
              </a:rPr>
              <a:t> </a:t>
            </a:r>
            <a:r>
              <a:rPr b="1" spc="267" dirty="0">
                <a:solidFill>
                  <a:srgbClr val="FFFFFF"/>
                </a:solidFill>
              </a:rPr>
              <a:t>Recommendations</a:t>
            </a:r>
          </a:p>
        </p:txBody>
      </p:sp>
      <p:graphicFrame>
        <p:nvGraphicFramePr>
          <p:cNvPr id="3" name="object 3"/>
          <p:cNvGraphicFramePr>
            <a:graphicFrameLocks noGrp="1"/>
          </p:cNvGraphicFramePr>
          <p:nvPr/>
        </p:nvGraphicFramePr>
        <p:xfrm>
          <a:off x="893766" y="2254467"/>
          <a:ext cx="10396220" cy="3046306"/>
        </p:xfrm>
        <a:graphic>
          <a:graphicData uri="http://schemas.openxmlformats.org/drawingml/2006/table">
            <a:tbl>
              <a:tblPr firstRow="1" bandRow="1">
                <a:tableStyleId>{2D5ABB26-0587-4C30-8999-92F81FD0307C}</a:tableStyleId>
              </a:tblPr>
              <a:tblGrid>
                <a:gridCol w="2324100">
                  <a:extLst>
                    <a:ext uri="{9D8B030D-6E8A-4147-A177-3AD203B41FA5}">
                      <a16:colId xmlns:a16="http://schemas.microsoft.com/office/drawing/2014/main" val="20000"/>
                    </a:ext>
                  </a:extLst>
                </a:gridCol>
                <a:gridCol w="8072120">
                  <a:extLst>
                    <a:ext uri="{9D8B030D-6E8A-4147-A177-3AD203B41FA5}">
                      <a16:colId xmlns:a16="http://schemas.microsoft.com/office/drawing/2014/main" val="20001"/>
                    </a:ext>
                  </a:extLst>
                </a:gridCol>
              </a:tblGrid>
              <a:tr h="1523153">
                <a:tc>
                  <a:txBody>
                    <a:bodyPr/>
                    <a:lstStyle/>
                    <a:p>
                      <a:pPr>
                        <a:lnSpc>
                          <a:spcPct val="100000"/>
                        </a:lnSpc>
                      </a:pPr>
                      <a:endParaRPr sz="2100">
                        <a:latin typeface="Times New Roman"/>
                        <a:cs typeface="Times New Roman"/>
                      </a:endParaRPr>
                    </a:p>
                    <a:p>
                      <a:pPr marL="476250" marR="49530" indent="667385">
                        <a:lnSpc>
                          <a:spcPts val="1650"/>
                        </a:lnSpc>
                        <a:spcBef>
                          <a:spcPts val="1030"/>
                        </a:spcBef>
                      </a:pPr>
                      <a:r>
                        <a:rPr sz="1900" b="1" spc="-40" dirty="0">
                          <a:latin typeface="Trebuchet MS"/>
                          <a:cs typeface="Trebuchet MS"/>
                        </a:rPr>
                        <a:t>Ethical </a:t>
                      </a:r>
                      <a:r>
                        <a:rPr sz="1900" b="1" spc="-20" dirty="0">
                          <a:latin typeface="Trebuchet MS"/>
                          <a:cs typeface="Trebuchet MS"/>
                        </a:rPr>
                        <a:t>Considerations</a:t>
                      </a:r>
                      <a:endParaRPr sz="1900">
                        <a:latin typeface="Trebuchet MS"/>
                        <a:cs typeface="Trebuchet MS"/>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tc>
                  <a:txBody>
                    <a:bodyPr/>
                    <a:lstStyle/>
                    <a:p>
                      <a:pPr>
                        <a:lnSpc>
                          <a:spcPct val="100000"/>
                        </a:lnSpc>
                      </a:pPr>
                      <a:endParaRPr sz="2100">
                        <a:latin typeface="Times New Roman"/>
                        <a:cs typeface="Times New Roman"/>
                      </a:endParaRPr>
                    </a:p>
                    <a:p>
                      <a:pPr marL="57150" marR="354330">
                        <a:lnSpc>
                          <a:spcPts val="1650"/>
                        </a:lnSpc>
                        <a:spcBef>
                          <a:spcPts val="1030"/>
                        </a:spcBef>
                      </a:pPr>
                      <a:r>
                        <a:rPr sz="1900" spc="80" dirty="0">
                          <a:latin typeface="Trebuchet MS"/>
                          <a:cs typeface="Trebuchet MS"/>
                        </a:rPr>
                        <a:t>A</a:t>
                      </a:r>
                      <a:r>
                        <a:rPr sz="1900" spc="-55" dirty="0">
                          <a:latin typeface="Trebuchet MS"/>
                          <a:cs typeface="Trebuchet MS"/>
                        </a:rPr>
                        <a:t> </a:t>
                      </a:r>
                      <a:r>
                        <a:rPr sz="1900" dirty="0">
                          <a:latin typeface="Trebuchet MS"/>
                          <a:cs typeface="Trebuchet MS"/>
                        </a:rPr>
                        <a:t>set</a:t>
                      </a:r>
                      <a:r>
                        <a:rPr sz="1900" spc="-55" dirty="0">
                          <a:latin typeface="Trebuchet MS"/>
                          <a:cs typeface="Trebuchet MS"/>
                        </a:rPr>
                        <a:t> </a:t>
                      </a:r>
                      <a:r>
                        <a:rPr sz="1900" dirty="0">
                          <a:latin typeface="Trebuchet MS"/>
                          <a:cs typeface="Trebuchet MS"/>
                        </a:rPr>
                        <a:t>of</a:t>
                      </a:r>
                      <a:r>
                        <a:rPr sz="1900" spc="-55" dirty="0">
                          <a:latin typeface="Trebuchet MS"/>
                          <a:cs typeface="Trebuchet MS"/>
                        </a:rPr>
                        <a:t> </a:t>
                      </a:r>
                      <a:r>
                        <a:rPr sz="1900" dirty="0">
                          <a:latin typeface="Trebuchet MS"/>
                          <a:cs typeface="Trebuchet MS"/>
                        </a:rPr>
                        <a:t>values</a:t>
                      </a:r>
                      <a:r>
                        <a:rPr sz="1900" spc="-50" dirty="0">
                          <a:latin typeface="Trebuchet MS"/>
                          <a:cs typeface="Trebuchet MS"/>
                        </a:rPr>
                        <a:t> </a:t>
                      </a:r>
                      <a:r>
                        <a:rPr sz="1900" dirty="0">
                          <a:latin typeface="Trebuchet MS"/>
                          <a:cs typeface="Trebuchet MS"/>
                        </a:rPr>
                        <a:t>around</a:t>
                      </a:r>
                      <a:r>
                        <a:rPr sz="1900" spc="-55" dirty="0">
                          <a:latin typeface="Trebuchet MS"/>
                          <a:cs typeface="Trebuchet MS"/>
                        </a:rPr>
                        <a:t> </a:t>
                      </a:r>
                      <a:r>
                        <a:rPr sz="1900" spc="-30" dirty="0">
                          <a:latin typeface="Trebuchet MS"/>
                          <a:cs typeface="Trebuchet MS"/>
                        </a:rPr>
                        <a:t>community,</a:t>
                      </a:r>
                      <a:r>
                        <a:rPr sz="1900" spc="-55" dirty="0">
                          <a:latin typeface="Trebuchet MS"/>
                          <a:cs typeface="Trebuchet MS"/>
                        </a:rPr>
                        <a:t> </a:t>
                      </a:r>
                      <a:r>
                        <a:rPr sz="1900" spc="-35" dirty="0">
                          <a:latin typeface="Trebuchet MS"/>
                          <a:cs typeface="Trebuchet MS"/>
                        </a:rPr>
                        <a:t>transparency,</a:t>
                      </a:r>
                      <a:r>
                        <a:rPr sz="1900" spc="-55" dirty="0">
                          <a:latin typeface="Trebuchet MS"/>
                          <a:cs typeface="Trebuchet MS"/>
                        </a:rPr>
                        <a:t> </a:t>
                      </a:r>
                      <a:r>
                        <a:rPr sz="1900" spc="-50" dirty="0">
                          <a:latin typeface="Trebuchet MS"/>
                          <a:cs typeface="Trebuchet MS"/>
                        </a:rPr>
                        <a:t>inclusivity, </a:t>
                      </a:r>
                      <a:r>
                        <a:rPr sz="1900" spc="-25" dirty="0">
                          <a:latin typeface="Trebuchet MS"/>
                          <a:cs typeface="Trebuchet MS"/>
                        </a:rPr>
                        <a:t>privacy</a:t>
                      </a:r>
                      <a:r>
                        <a:rPr sz="1900" spc="-55" dirty="0">
                          <a:latin typeface="Trebuchet MS"/>
                          <a:cs typeface="Trebuchet MS"/>
                        </a:rPr>
                        <a:t> </a:t>
                      </a:r>
                      <a:r>
                        <a:rPr sz="1900" spc="-25" dirty="0">
                          <a:latin typeface="Trebuchet MS"/>
                          <a:cs typeface="Trebuchet MS"/>
                        </a:rPr>
                        <a:t>and </a:t>
                      </a:r>
                      <a:r>
                        <a:rPr sz="1900" spc="-55" dirty="0">
                          <a:latin typeface="Trebuchet MS"/>
                          <a:cs typeface="Trebuchet MS"/>
                        </a:rPr>
                        <a:t>topic-neutrality</a:t>
                      </a:r>
                      <a:r>
                        <a:rPr sz="1900" spc="-50" dirty="0">
                          <a:latin typeface="Trebuchet MS"/>
                          <a:cs typeface="Trebuchet MS"/>
                        </a:rPr>
                        <a:t> </a:t>
                      </a:r>
                      <a:r>
                        <a:rPr sz="1900" spc="-35" dirty="0">
                          <a:latin typeface="Trebuchet MS"/>
                          <a:cs typeface="Trebuchet MS"/>
                        </a:rPr>
                        <a:t>to</a:t>
                      </a:r>
                      <a:r>
                        <a:rPr sz="1900" spc="-45" dirty="0">
                          <a:latin typeface="Trebuchet MS"/>
                          <a:cs typeface="Trebuchet MS"/>
                        </a:rPr>
                        <a:t> </a:t>
                      </a:r>
                      <a:r>
                        <a:rPr sz="1900" dirty="0">
                          <a:latin typeface="Trebuchet MS"/>
                          <a:cs typeface="Trebuchet MS"/>
                        </a:rPr>
                        <a:t>guide</a:t>
                      </a:r>
                      <a:r>
                        <a:rPr sz="1900" spc="-50" dirty="0">
                          <a:latin typeface="Trebuchet MS"/>
                          <a:cs typeface="Trebuchet MS"/>
                        </a:rPr>
                        <a:t> </a:t>
                      </a:r>
                      <a:r>
                        <a:rPr sz="1900" spc="-60" dirty="0">
                          <a:latin typeface="Trebuchet MS"/>
                          <a:cs typeface="Trebuchet MS"/>
                        </a:rPr>
                        <a:t>their</a:t>
                      </a:r>
                      <a:r>
                        <a:rPr sz="1900" spc="-45" dirty="0">
                          <a:latin typeface="Trebuchet MS"/>
                          <a:cs typeface="Trebuchet MS"/>
                        </a:rPr>
                        <a:t> </a:t>
                      </a:r>
                      <a:r>
                        <a:rPr sz="1900" spc="-10" dirty="0">
                          <a:latin typeface="Trebuchet MS"/>
                          <a:cs typeface="Trebuchet MS"/>
                        </a:rPr>
                        <a:t>work.</a:t>
                      </a:r>
                      <a:endParaRPr sz="1900">
                        <a:latin typeface="Trebuchet MS"/>
                        <a:cs typeface="Trebuchet MS"/>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extLst>
                  <a:ext uri="{0D108BD9-81ED-4DB2-BD59-A6C34878D82A}">
                    <a16:rowId xmlns:a16="http://schemas.microsoft.com/office/drawing/2014/main" val="10000"/>
                  </a:ext>
                </a:extLst>
              </a:tr>
              <a:tr h="1523153">
                <a:tc>
                  <a:txBody>
                    <a:bodyPr/>
                    <a:lstStyle/>
                    <a:p>
                      <a:pPr>
                        <a:lnSpc>
                          <a:spcPct val="100000"/>
                        </a:lnSpc>
                      </a:pPr>
                      <a:endParaRPr sz="2100">
                        <a:latin typeface="Times New Roman"/>
                        <a:cs typeface="Times New Roman"/>
                      </a:endParaRPr>
                    </a:p>
                    <a:p>
                      <a:pPr marL="186055" marR="48895" indent="694690">
                        <a:lnSpc>
                          <a:spcPts val="1650"/>
                        </a:lnSpc>
                        <a:spcBef>
                          <a:spcPts val="1030"/>
                        </a:spcBef>
                      </a:pPr>
                      <a:r>
                        <a:rPr sz="1900" b="1" dirty="0">
                          <a:latin typeface="Trebuchet MS"/>
                          <a:cs typeface="Trebuchet MS"/>
                        </a:rPr>
                        <a:t>Caveats</a:t>
                      </a:r>
                      <a:r>
                        <a:rPr sz="1900" b="1" spc="-105" dirty="0">
                          <a:latin typeface="Trebuchet MS"/>
                          <a:cs typeface="Trebuchet MS"/>
                        </a:rPr>
                        <a:t> </a:t>
                      </a:r>
                      <a:r>
                        <a:rPr sz="1900" b="1" spc="-50" dirty="0">
                          <a:latin typeface="Trebuchet MS"/>
                          <a:cs typeface="Trebuchet MS"/>
                        </a:rPr>
                        <a:t>&amp; </a:t>
                      </a:r>
                      <a:r>
                        <a:rPr sz="1900" b="1" spc="-20" dirty="0">
                          <a:latin typeface="Trebuchet MS"/>
                          <a:cs typeface="Trebuchet MS"/>
                        </a:rPr>
                        <a:t>Recommendations</a:t>
                      </a:r>
                      <a:endParaRPr sz="1900">
                        <a:latin typeface="Trebuchet MS"/>
                        <a:cs typeface="Trebuchet MS"/>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tc>
                  <a:txBody>
                    <a:bodyPr/>
                    <a:lstStyle/>
                    <a:p>
                      <a:pPr>
                        <a:lnSpc>
                          <a:spcPct val="100000"/>
                        </a:lnSpc>
                        <a:spcBef>
                          <a:spcPts val="30"/>
                        </a:spcBef>
                      </a:pPr>
                      <a:endParaRPr sz="2300">
                        <a:latin typeface="Times New Roman"/>
                        <a:cs typeface="Times New Roman"/>
                      </a:endParaRPr>
                    </a:p>
                    <a:p>
                      <a:pPr marL="57150" marR="271780">
                        <a:lnSpc>
                          <a:spcPts val="1650"/>
                        </a:lnSpc>
                        <a:spcBef>
                          <a:spcPts val="5"/>
                        </a:spcBef>
                      </a:pPr>
                      <a:r>
                        <a:rPr sz="1900" spc="-20" dirty="0">
                          <a:latin typeface="Trebuchet MS"/>
                          <a:cs typeface="Trebuchet MS"/>
                        </a:rPr>
                        <a:t>Synthetic</a:t>
                      </a:r>
                      <a:r>
                        <a:rPr sz="1900" spc="-55" dirty="0">
                          <a:latin typeface="Trebuchet MS"/>
                          <a:cs typeface="Trebuchet MS"/>
                        </a:rPr>
                        <a:t> </a:t>
                      </a:r>
                      <a:r>
                        <a:rPr sz="1900" spc="-25" dirty="0">
                          <a:latin typeface="Trebuchet MS"/>
                          <a:cs typeface="Trebuchet MS"/>
                        </a:rPr>
                        <a:t>test</a:t>
                      </a:r>
                      <a:r>
                        <a:rPr sz="1900" spc="-55" dirty="0">
                          <a:latin typeface="Trebuchet MS"/>
                          <a:cs typeface="Trebuchet MS"/>
                        </a:rPr>
                        <a:t> </a:t>
                      </a:r>
                      <a:r>
                        <a:rPr sz="1900" spc="-20" dirty="0">
                          <a:latin typeface="Trebuchet MS"/>
                          <a:cs typeface="Trebuchet MS"/>
                        </a:rPr>
                        <a:t>data</a:t>
                      </a:r>
                      <a:r>
                        <a:rPr sz="1900" spc="-55" dirty="0">
                          <a:latin typeface="Trebuchet MS"/>
                          <a:cs typeface="Trebuchet MS"/>
                        </a:rPr>
                        <a:t> </a:t>
                      </a:r>
                      <a:r>
                        <a:rPr sz="1900" dirty="0">
                          <a:latin typeface="Trebuchet MS"/>
                          <a:cs typeface="Trebuchet MS"/>
                        </a:rPr>
                        <a:t>covers</a:t>
                      </a:r>
                      <a:r>
                        <a:rPr sz="1900" spc="-50" dirty="0">
                          <a:latin typeface="Trebuchet MS"/>
                          <a:cs typeface="Trebuchet MS"/>
                        </a:rPr>
                        <a:t> </a:t>
                      </a:r>
                      <a:r>
                        <a:rPr sz="1900" spc="-20" dirty="0">
                          <a:latin typeface="Trebuchet MS"/>
                          <a:cs typeface="Trebuchet MS"/>
                        </a:rPr>
                        <a:t>only</a:t>
                      </a:r>
                      <a:r>
                        <a:rPr sz="1900" spc="-55" dirty="0">
                          <a:latin typeface="Trebuchet MS"/>
                          <a:cs typeface="Trebuchet MS"/>
                        </a:rPr>
                        <a:t> </a:t>
                      </a:r>
                      <a:r>
                        <a:rPr sz="1900" dirty="0">
                          <a:latin typeface="Trebuchet MS"/>
                          <a:cs typeface="Trebuchet MS"/>
                        </a:rPr>
                        <a:t>a</a:t>
                      </a:r>
                      <a:r>
                        <a:rPr sz="1900" spc="-55" dirty="0">
                          <a:latin typeface="Trebuchet MS"/>
                          <a:cs typeface="Trebuchet MS"/>
                        </a:rPr>
                        <a:t> </a:t>
                      </a:r>
                      <a:r>
                        <a:rPr sz="1900" dirty="0">
                          <a:latin typeface="Trebuchet MS"/>
                          <a:cs typeface="Trebuchet MS"/>
                        </a:rPr>
                        <a:t>small</a:t>
                      </a:r>
                      <a:r>
                        <a:rPr sz="1900" spc="-50" dirty="0">
                          <a:latin typeface="Trebuchet MS"/>
                          <a:cs typeface="Trebuchet MS"/>
                        </a:rPr>
                        <a:t> </a:t>
                      </a:r>
                      <a:r>
                        <a:rPr sz="1900" dirty="0">
                          <a:latin typeface="Trebuchet MS"/>
                          <a:cs typeface="Trebuchet MS"/>
                        </a:rPr>
                        <a:t>set</a:t>
                      </a:r>
                      <a:r>
                        <a:rPr sz="1900" spc="-55" dirty="0">
                          <a:latin typeface="Trebuchet MS"/>
                          <a:cs typeface="Trebuchet MS"/>
                        </a:rPr>
                        <a:t> </a:t>
                      </a:r>
                      <a:r>
                        <a:rPr sz="1900" dirty="0">
                          <a:latin typeface="Trebuchet MS"/>
                          <a:cs typeface="Trebuchet MS"/>
                        </a:rPr>
                        <a:t>of</a:t>
                      </a:r>
                      <a:r>
                        <a:rPr sz="1900" spc="-55" dirty="0">
                          <a:latin typeface="Trebuchet MS"/>
                          <a:cs typeface="Trebuchet MS"/>
                        </a:rPr>
                        <a:t> </a:t>
                      </a:r>
                      <a:r>
                        <a:rPr sz="1900" spc="-40" dirty="0">
                          <a:latin typeface="Trebuchet MS"/>
                          <a:cs typeface="Trebuchet MS"/>
                        </a:rPr>
                        <a:t>very</a:t>
                      </a:r>
                      <a:r>
                        <a:rPr sz="1900" spc="-50" dirty="0">
                          <a:latin typeface="Trebuchet MS"/>
                          <a:cs typeface="Trebuchet MS"/>
                        </a:rPr>
                        <a:t> </a:t>
                      </a:r>
                      <a:r>
                        <a:rPr sz="1900" dirty="0">
                          <a:latin typeface="Trebuchet MS"/>
                          <a:cs typeface="Trebuchet MS"/>
                        </a:rPr>
                        <a:t>specific</a:t>
                      </a:r>
                      <a:r>
                        <a:rPr sz="1900" spc="-55" dirty="0">
                          <a:latin typeface="Trebuchet MS"/>
                          <a:cs typeface="Trebuchet MS"/>
                        </a:rPr>
                        <a:t> </a:t>
                      </a:r>
                      <a:r>
                        <a:rPr sz="1900" spc="-10" dirty="0">
                          <a:latin typeface="Trebuchet MS"/>
                          <a:cs typeface="Trebuchet MS"/>
                        </a:rPr>
                        <a:t>comments. </a:t>
                      </a:r>
                      <a:r>
                        <a:rPr sz="1900" spc="-30" dirty="0">
                          <a:latin typeface="Trebuchet MS"/>
                          <a:cs typeface="Trebuchet MS"/>
                        </a:rPr>
                        <a:t>While </a:t>
                      </a:r>
                      <a:r>
                        <a:rPr sz="1900" dirty="0">
                          <a:latin typeface="Trebuchet MS"/>
                          <a:cs typeface="Trebuchet MS"/>
                        </a:rPr>
                        <a:t>these</a:t>
                      </a:r>
                      <a:r>
                        <a:rPr sz="1900" spc="-30" dirty="0">
                          <a:latin typeface="Trebuchet MS"/>
                          <a:cs typeface="Trebuchet MS"/>
                        </a:rPr>
                        <a:t> </a:t>
                      </a:r>
                      <a:r>
                        <a:rPr sz="1900" spc="-40" dirty="0">
                          <a:latin typeface="Trebuchet MS"/>
                          <a:cs typeface="Trebuchet MS"/>
                        </a:rPr>
                        <a:t>are</a:t>
                      </a:r>
                      <a:r>
                        <a:rPr sz="1900" spc="-30" dirty="0">
                          <a:latin typeface="Trebuchet MS"/>
                          <a:cs typeface="Trebuchet MS"/>
                        </a:rPr>
                        <a:t> </a:t>
                      </a:r>
                      <a:r>
                        <a:rPr sz="1900" dirty="0">
                          <a:latin typeface="Trebuchet MS"/>
                          <a:cs typeface="Trebuchet MS"/>
                        </a:rPr>
                        <a:t>designed</a:t>
                      </a:r>
                      <a:r>
                        <a:rPr sz="1900" spc="-30" dirty="0">
                          <a:latin typeface="Trebuchet MS"/>
                          <a:cs typeface="Trebuchet MS"/>
                        </a:rPr>
                        <a:t> </a:t>
                      </a:r>
                      <a:r>
                        <a:rPr sz="1900" spc="-35" dirty="0">
                          <a:latin typeface="Trebuchet MS"/>
                          <a:cs typeface="Trebuchet MS"/>
                        </a:rPr>
                        <a:t>to</a:t>
                      </a:r>
                      <a:r>
                        <a:rPr sz="1900" spc="-30" dirty="0">
                          <a:latin typeface="Trebuchet MS"/>
                          <a:cs typeface="Trebuchet MS"/>
                        </a:rPr>
                        <a:t> </a:t>
                      </a:r>
                      <a:r>
                        <a:rPr sz="1900" dirty="0">
                          <a:latin typeface="Trebuchet MS"/>
                          <a:cs typeface="Trebuchet MS"/>
                        </a:rPr>
                        <a:t>be</a:t>
                      </a:r>
                      <a:r>
                        <a:rPr sz="1900" spc="-30" dirty="0">
                          <a:latin typeface="Trebuchet MS"/>
                          <a:cs typeface="Trebuchet MS"/>
                        </a:rPr>
                        <a:t> </a:t>
                      </a:r>
                      <a:r>
                        <a:rPr sz="1900" spc="-35" dirty="0">
                          <a:latin typeface="Trebuchet MS"/>
                          <a:cs typeface="Trebuchet MS"/>
                        </a:rPr>
                        <a:t>representative</a:t>
                      </a:r>
                      <a:r>
                        <a:rPr sz="1900" spc="-30" dirty="0">
                          <a:latin typeface="Trebuchet MS"/>
                          <a:cs typeface="Trebuchet MS"/>
                        </a:rPr>
                        <a:t> </a:t>
                      </a:r>
                      <a:r>
                        <a:rPr sz="1900" dirty="0">
                          <a:latin typeface="Trebuchet MS"/>
                          <a:cs typeface="Trebuchet MS"/>
                        </a:rPr>
                        <a:t>of</a:t>
                      </a:r>
                      <a:r>
                        <a:rPr sz="1900" spc="-30" dirty="0">
                          <a:latin typeface="Trebuchet MS"/>
                          <a:cs typeface="Trebuchet MS"/>
                        </a:rPr>
                        <a:t> </a:t>
                      </a:r>
                      <a:r>
                        <a:rPr sz="1900" dirty="0">
                          <a:latin typeface="Trebuchet MS"/>
                          <a:cs typeface="Trebuchet MS"/>
                        </a:rPr>
                        <a:t>common</a:t>
                      </a:r>
                      <a:r>
                        <a:rPr sz="1900" spc="-30" dirty="0">
                          <a:latin typeface="Trebuchet MS"/>
                          <a:cs typeface="Trebuchet MS"/>
                        </a:rPr>
                        <a:t> </a:t>
                      </a:r>
                      <a:r>
                        <a:rPr sz="1900" dirty="0">
                          <a:latin typeface="Trebuchet MS"/>
                          <a:cs typeface="Trebuchet MS"/>
                        </a:rPr>
                        <a:t>use</a:t>
                      </a:r>
                      <a:r>
                        <a:rPr sz="1900" spc="-30" dirty="0">
                          <a:latin typeface="Trebuchet MS"/>
                          <a:cs typeface="Trebuchet MS"/>
                        </a:rPr>
                        <a:t> </a:t>
                      </a:r>
                      <a:r>
                        <a:rPr sz="1900" spc="60" dirty="0">
                          <a:latin typeface="Trebuchet MS"/>
                          <a:cs typeface="Trebuchet MS"/>
                        </a:rPr>
                        <a:t>cases</a:t>
                      </a:r>
                      <a:r>
                        <a:rPr sz="1900" spc="-30" dirty="0">
                          <a:latin typeface="Trebuchet MS"/>
                          <a:cs typeface="Trebuchet MS"/>
                        </a:rPr>
                        <a:t> </a:t>
                      </a:r>
                      <a:r>
                        <a:rPr sz="1900" spc="-25" dirty="0">
                          <a:latin typeface="Trebuchet MS"/>
                          <a:cs typeface="Trebuchet MS"/>
                        </a:rPr>
                        <a:t>and </a:t>
                      </a:r>
                      <a:r>
                        <a:rPr sz="1900" spc="-10" dirty="0">
                          <a:latin typeface="Trebuchet MS"/>
                          <a:cs typeface="Trebuchet MS"/>
                        </a:rPr>
                        <a:t>concerns,</a:t>
                      </a:r>
                      <a:r>
                        <a:rPr sz="1900" spc="-60" dirty="0">
                          <a:latin typeface="Trebuchet MS"/>
                          <a:cs typeface="Trebuchet MS"/>
                        </a:rPr>
                        <a:t> </a:t>
                      </a:r>
                      <a:r>
                        <a:rPr sz="1900" spc="-90" dirty="0">
                          <a:latin typeface="Trebuchet MS"/>
                          <a:cs typeface="Trebuchet MS"/>
                        </a:rPr>
                        <a:t>it</a:t>
                      </a:r>
                      <a:r>
                        <a:rPr sz="1900" spc="-60" dirty="0">
                          <a:latin typeface="Trebuchet MS"/>
                          <a:cs typeface="Trebuchet MS"/>
                        </a:rPr>
                        <a:t> </a:t>
                      </a:r>
                      <a:r>
                        <a:rPr sz="1900" dirty="0">
                          <a:latin typeface="Trebuchet MS"/>
                          <a:cs typeface="Trebuchet MS"/>
                        </a:rPr>
                        <a:t>is</a:t>
                      </a:r>
                      <a:r>
                        <a:rPr sz="1900" spc="-55" dirty="0">
                          <a:latin typeface="Trebuchet MS"/>
                          <a:cs typeface="Trebuchet MS"/>
                        </a:rPr>
                        <a:t> </a:t>
                      </a:r>
                      <a:r>
                        <a:rPr sz="1900" spc="-25" dirty="0">
                          <a:latin typeface="Trebuchet MS"/>
                          <a:cs typeface="Trebuchet MS"/>
                        </a:rPr>
                        <a:t>not</a:t>
                      </a:r>
                      <a:r>
                        <a:rPr sz="1900" spc="-60" dirty="0">
                          <a:latin typeface="Trebuchet MS"/>
                          <a:cs typeface="Trebuchet MS"/>
                        </a:rPr>
                        <a:t> </a:t>
                      </a:r>
                      <a:r>
                        <a:rPr sz="1900" spc="-10" dirty="0">
                          <a:latin typeface="Trebuchet MS"/>
                          <a:cs typeface="Trebuchet MS"/>
                        </a:rPr>
                        <a:t>comprehensive.</a:t>
                      </a:r>
                      <a:endParaRPr sz="1900">
                        <a:latin typeface="Trebuchet MS"/>
                        <a:cs typeface="Trebuchet MS"/>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extLst>
                  <a:ext uri="{0D108BD9-81ED-4DB2-BD59-A6C34878D82A}">
                    <a16:rowId xmlns:a16="http://schemas.microsoft.com/office/drawing/2014/main" val="10001"/>
                  </a:ext>
                </a:extLst>
              </a:tr>
            </a:tbl>
          </a:graphicData>
        </a:graphic>
      </p:graphicFrame>
      <p:sp>
        <p:nvSpPr>
          <p:cNvPr id="4" name="object 4"/>
          <p:cNvSpPr txBox="1"/>
          <p:nvPr/>
        </p:nvSpPr>
        <p:spPr>
          <a:xfrm>
            <a:off x="402165" y="6425706"/>
            <a:ext cx="5509260" cy="263320"/>
          </a:xfrm>
          <a:prstGeom prst="rect">
            <a:avLst/>
          </a:prstGeom>
        </p:spPr>
        <p:txBody>
          <a:bodyPr vert="horz" wrap="square" lIns="0" tIns="16933" rIns="0" bIns="0" rtlCol="0">
            <a:spAutoFit/>
          </a:bodyPr>
          <a:lstStyle/>
          <a:p>
            <a:pPr marL="16933" defTabSz="1219170" fontAlgn="auto">
              <a:spcBef>
                <a:spcPts val="133"/>
              </a:spcBef>
              <a:spcAft>
                <a:spcPts val="0"/>
              </a:spcAft>
            </a:pPr>
            <a:r>
              <a:rPr sz="1600" kern="0" dirty="0">
                <a:solidFill>
                  <a:srgbClr val="FFFFFF"/>
                </a:solidFill>
                <a:latin typeface="Calibri"/>
                <a:cs typeface="Calibri"/>
              </a:rPr>
              <a:t>Mitchell</a:t>
            </a:r>
            <a:r>
              <a:rPr sz="1600" kern="0" spc="247" dirty="0">
                <a:solidFill>
                  <a:srgbClr val="FFFFFF"/>
                </a:solidFill>
                <a:latin typeface="Calibri"/>
                <a:cs typeface="Calibri"/>
              </a:rPr>
              <a:t> </a:t>
            </a:r>
            <a:r>
              <a:rPr sz="1600" kern="0" dirty="0">
                <a:solidFill>
                  <a:srgbClr val="FFFFFF"/>
                </a:solidFill>
                <a:latin typeface="Calibri"/>
                <a:cs typeface="Calibri"/>
              </a:rPr>
              <a:t>et</a:t>
            </a:r>
            <a:r>
              <a:rPr sz="1600" kern="0" spc="253" dirty="0">
                <a:solidFill>
                  <a:srgbClr val="FFFFFF"/>
                </a:solidFill>
                <a:latin typeface="Calibri"/>
                <a:cs typeface="Calibri"/>
              </a:rPr>
              <a:t> </a:t>
            </a:r>
            <a:r>
              <a:rPr sz="1600" kern="0" dirty="0">
                <a:solidFill>
                  <a:srgbClr val="FFFFFF"/>
                </a:solidFill>
                <a:latin typeface="Calibri"/>
                <a:cs typeface="Calibri"/>
              </a:rPr>
              <a:t>al.</a:t>
            </a:r>
            <a:r>
              <a:rPr sz="1600" kern="0" spc="272" dirty="0">
                <a:solidFill>
                  <a:srgbClr val="FFFFFF"/>
                </a:solidFill>
                <a:latin typeface="Calibri"/>
                <a:cs typeface="Calibri"/>
              </a:rPr>
              <a:t> </a:t>
            </a:r>
            <a:r>
              <a:rPr sz="1600" u="heavy" kern="0" dirty="0">
                <a:solidFill>
                  <a:srgbClr val="64FFDA"/>
                </a:solidFill>
                <a:uFill>
                  <a:solidFill>
                    <a:srgbClr val="64FFDA"/>
                  </a:solidFill>
                </a:uFill>
                <a:latin typeface="Calibri"/>
                <a:cs typeface="Calibri"/>
                <a:hlinkClick r:id="rId2"/>
              </a:rPr>
              <a:t>Model</a:t>
            </a:r>
            <a:r>
              <a:rPr sz="1600" u="heavy" kern="0" spc="247" dirty="0">
                <a:solidFill>
                  <a:srgbClr val="64FFDA"/>
                </a:solidFill>
                <a:uFill>
                  <a:solidFill>
                    <a:srgbClr val="64FFDA"/>
                  </a:solidFill>
                </a:uFill>
                <a:latin typeface="Calibri"/>
                <a:cs typeface="Calibri"/>
                <a:hlinkClick r:id="rId2"/>
              </a:rPr>
              <a:t> </a:t>
            </a:r>
            <a:r>
              <a:rPr sz="1600" u="heavy" kern="0" spc="113" dirty="0">
                <a:solidFill>
                  <a:srgbClr val="64FFDA"/>
                </a:solidFill>
                <a:uFill>
                  <a:solidFill>
                    <a:srgbClr val="64FFDA"/>
                  </a:solidFill>
                </a:uFill>
                <a:latin typeface="Calibri"/>
                <a:cs typeface="Calibri"/>
                <a:hlinkClick r:id="rId2"/>
              </a:rPr>
              <a:t>Cards</a:t>
            </a:r>
            <a:r>
              <a:rPr sz="1600" u="heavy" kern="0" spc="253" dirty="0">
                <a:solidFill>
                  <a:srgbClr val="64FFDA"/>
                </a:solidFill>
                <a:uFill>
                  <a:solidFill>
                    <a:srgbClr val="64FFDA"/>
                  </a:solidFill>
                </a:uFill>
                <a:latin typeface="Calibri"/>
                <a:cs typeface="Calibri"/>
                <a:hlinkClick r:id="rId2"/>
              </a:rPr>
              <a:t> </a:t>
            </a:r>
            <a:r>
              <a:rPr sz="1600" u="heavy" kern="0" dirty="0">
                <a:solidFill>
                  <a:srgbClr val="64FFDA"/>
                </a:solidFill>
                <a:uFill>
                  <a:solidFill>
                    <a:srgbClr val="64FFDA"/>
                  </a:solidFill>
                </a:uFill>
                <a:latin typeface="Calibri"/>
                <a:cs typeface="Calibri"/>
                <a:hlinkClick r:id="rId2"/>
              </a:rPr>
              <a:t>for</a:t>
            </a:r>
            <a:r>
              <a:rPr sz="1600" u="heavy" kern="0" spc="253" dirty="0">
                <a:solidFill>
                  <a:srgbClr val="64FFDA"/>
                </a:solidFill>
                <a:uFill>
                  <a:solidFill>
                    <a:srgbClr val="64FFDA"/>
                  </a:solidFill>
                </a:uFill>
                <a:latin typeface="Calibri"/>
                <a:cs typeface="Calibri"/>
                <a:hlinkClick r:id="rId2"/>
              </a:rPr>
              <a:t> </a:t>
            </a:r>
            <a:r>
              <a:rPr sz="1600" u="heavy" kern="0" dirty="0">
                <a:solidFill>
                  <a:srgbClr val="64FFDA"/>
                </a:solidFill>
                <a:uFill>
                  <a:solidFill>
                    <a:srgbClr val="64FFDA"/>
                  </a:solidFill>
                </a:uFill>
                <a:latin typeface="Calibri"/>
                <a:cs typeface="Calibri"/>
                <a:hlinkClick r:id="rId2"/>
              </a:rPr>
              <a:t>Model</a:t>
            </a:r>
            <a:r>
              <a:rPr sz="1600" u="heavy" kern="0" spc="253" dirty="0">
                <a:solidFill>
                  <a:srgbClr val="64FFDA"/>
                </a:solidFill>
                <a:uFill>
                  <a:solidFill>
                    <a:srgbClr val="64FFDA"/>
                  </a:solidFill>
                </a:uFill>
                <a:latin typeface="Calibri"/>
                <a:cs typeface="Calibri"/>
                <a:hlinkClick r:id="rId2"/>
              </a:rPr>
              <a:t> </a:t>
            </a:r>
            <a:r>
              <a:rPr sz="1600" u="heavy" kern="0" dirty="0">
                <a:solidFill>
                  <a:srgbClr val="64FFDA"/>
                </a:solidFill>
                <a:uFill>
                  <a:solidFill>
                    <a:srgbClr val="64FFDA"/>
                  </a:solidFill>
                </a:uFill>
                <a:latin typeface="Calibri"/>
                <a:cs typeface="Calibri"/>
                <a:hlinkClick r:id="rId2"/>
              </a:rPr>
              <a:t>Reporting</a:t>
            </a:r>
            <a:r>
              <a:rPr sz="1600" kern="0" dirty="0">
                <a:solidFill>
                  <a:srgbClr val="FFFFFF"/>
                </a:solidFill>
                <a:latin typeface="Calibri"/>
                <a:cs typeface="Calibri"/>
                <a:hlinkClick r:id="rId2"/>
              </a:rPr>
              <a:t>.</a:t>
            </a:r>
            <a:r>
              <a:rPr sz="1600" kern="0" spc="240" dirty="0">
                <a:solidFill>
                  <a:srgbClr val="FFFFFF"/>
                </a:solidFill>
                <a:latin typeface="Calibri"/>
                <a:cs typeface="Calibri"/>
                <a:hlinkClick r:id="rId2"/>
              </a:rPr>
              <a:t> </a:t>
            </a:r>
            <a:r>
              <a:rPr sz="1600" kern="0" dirty="0">
                <a:solidFill>
                  <a:srgbClr val="FFFFFF"/>
                </a:solidFill>
                <a:latin typeface="Calibri"/>
                <a:cs typeface="Calibri"/>
                <a:hlinkClick r:id="rId2"/>
              </a:rPr>
              <a:t>FAT*,</a:t>
            </a:r>
            <a:r>
              <a:rPr sz="1600" kern="0" spc="253" dirty="0">
                <a:solidFill>
                  <a:srgbClr val="FFFFFF"/>
                </a:solidFill>
                <a:latin typeface="Calibri"/>
                <a:cs typeface="Calibri"/>
                <a:hlinkClick r:id="rId2"/>
              </a:rPr>
              <a:t> </a:t>
            </a:r>
            <a:r>
              <a:rPr sz="1600" kern="0" spc="-13" dirty="0">
                <a:solidFill>
                  <a:srgbClr val="FFFFFF"/>
                </a:solidFill>
                <a:latin typeface="Calibri"/>
                <a:cs typeface="Calibri"/>
                <a:hlinkClick r:id="rId2"/>
              </a:rPr>
              <a:t>2019.</a:t>
            </a:r>
            <a:endParaRPr sz="1600" kern="0">
              <a:solidFill>
                <a:sysClr val="windowText" lastClr="000000"/>
              </a:solidFill>
              <a:latin typeface="Calibri"/>
              <a:cs typeface="Calibri"/>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nvGrpSpPr>
          <p:cNvPr id="3" name="object 3"/>
          <p:cNvGrpSpPr/>
          <p:nvPr/>
        </p:nvGrpSpPr>
        <p:grpSpPr>
          <a:xfrm>
            <a:off x="5218149" y="5685216"/>
            <a:ext cx="4937760" cy="663787"/>
            <a:chOff x="3913612" y="4263912"/>
            <a:chExt cx="3703320" cy="497840"/>
          </a:xfrm>
        </p:grpSpPr>
        <p:sp>
          <p:nvSpPr>
            <p:cNvPr id="4" name="object 4"/>
            <p:cNvSpPr/>
            <p:nvPr/>
          </p:nvSpPr>
          <p:spPr>
            <a:xfrm>
              <a:off x="3918375" y="4268675"/>
              <a:ext cx="3693795" cy="472440"/>
            </a:xfrm>
            <a:custGeom>
              <a:avLst/>
              <a:gdLst/>
              <a:ahLst/>
              <a:cxnLst/>
              <a:rect l="l" t="t" r="r" b="b"/>
              <a:pathLst>
                <a:path w="3693795" h="472439">
                  <a:moveTo>
                    <a:pt x="3693599" y="472199"/>
                  </a:moveTo>
                  <a:lnTo>
                    <a:pt x="0" y="472199"/>
                  </a:lnTo>
                  <a:lnTo>
                    <a:pt x="0" y="0"/>
                  </a:lnTo>
                  <a:lnTo>
                    <a:pt x="3693599" y="0"/>
                  </a:lnTo>
                  <a:lnTo>
                    <a:pt x="3693599" y="472199"/>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object 5"/>
            <p:cNvSpPr/>
            <p:nvPr/>
          </p:nvSpPr>
          <p:spPr>
            <a:xfrm>
              <a:off x="3918375" y="4268675"/>
              <a:ext cx="3693795" cy="472440"/>
            </a:xfrm>
            <a:custGeom>
              <a:avLst/>
              <a:gdLst/>
              <a:ahLst/>
              <a:cxnLst/>
              <a:rect l="l" t="t" r="r" b="b"/>
              <a:pathLst>
                <a:path w="3693795" h="472439">
                  <a:moveTo>
                    <a:pt x="0" y="0"/>
                  </a:moveTo>
                  <a:lnTo>
                    <a:pt x="3693599" y="0"/>
                  </a:lnTo>
                  <a:lnTo>
                    <a:pt x="3693599" y="472199"/>
                  </a:lnTo>
                  <a:lnTo>
                    <a:pt x="0" y="472199"/>
                  </a:lnTo>
                  <a:lnTo>
                    <a:pt x="0" y="0"/>
                  </a:lnTo>
                  <a:close/>
                </a:path>
              </a:pathLst>
            </a:custGeom>
            <a:ln w="9524">
              <a:solidFill>
                <a:srgbClr val="595959"/>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p:nvPr/>
          </p:nvSpPr>
          <p:spPr>
            <a:xfrm>
              <a:off x="3918725" y="4284600"/>
              <a:ext cx="1466215" cy="472440"/>
            </a:xfrm>
            <a:custGeom>
              <a:avLst/>
              <a:gdLst/>
              <a:ahLst/>
              <a:cxnLst/>
              <a:rect l="l" t="t" r="r" b="b"/>
              <a:pathLst>
                <a:path w="1466214" h="472439">
                  <a:moveTo>
                    <a:pt x="1466099" y="472199"/>
                  </a:moveTo>
                  <a:lnTo>
                    <a:pt x="0" y="472199"/>
                  </a:lnTo>
                  <a:lnTo>
                    <a:pt x="0" y="0"/>
                  </a:lnTo>
                  <a:lnTo>
                    <a:pt x="1466099" y="0"/>
                  </a:lnTo>
                  <a:lnTo>
                    <a:pt x="1466099" y="472199"/>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7" name="object 7"/>
            <p:cNvSpPr/>
            <p:nvPr/>
          </p:nvSpPr>
          <p:spPr>
            <a:xfrm>
              <a:off x="3918725" y="4284600"/>
              <a:ext cx="1466215" cy="472440"/>
            </a:xfrm>
            <a:custGeom>
              <a:avLst/>
              <a:gdLst/>
              <a:ahLst/>
              <a:cxnLst/>
              <a:rect l="l" t="t" r="r" b="b"/>
              <a:pathLst>
                <a:path w="1466214" h="472439">
                  <a:moveTo>
                    <a:pt x="0" y="0"/>
                  </a:moveTo>
                  <a:lnTo>
                    <a:pt x="1466099" y="0"/>
                  </a:lnTo>
                  <a:lnTo>
                    <a:pt x="1466099" y="472199"/>
                  </a:lnTo>
                  <a:lnTo>
                    <a:pt x="0" y="472199"/>
                  </a:lnTo>
                  <a:lnTo>
                    <a:pt x="0" y="0"/>
                  </a:lnTo>
                  <a:close/>
                </a:path>
              </a:pathLst>
            </a:custGeom>
            <a:ln w="9524">
              <a:solidFill>
                <a:srgbClr val="595959"/>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8" name="object 8"/>
          <p:cNvSpPr txBox="1">
            <a:spLocks noGrp="1"/>
          </p:cNvSpPr>
          <p:nvPr>
            <p:ph type="title"/>
          </p:nvPr>
        </p:nvSpPr>
        <p:spPr>
          <a:xfrm>
            <a:off x="685800" y="220966"/>
            <a:ext cx="14912620" cy="798103"/>
          </a:xfrm>
          <a:prstGeom prst="rect">
            <a:avLst/>
          </a:prstGeom>
        </p:spPr>
        <p:txBody>
          <a:bodyPr vert="horz" wrap="square" lIns="0" tIns="221487" rIns="0" bIns="0" rtlCol="0">
            <a:spAutoFit/>
          </a:bodyPr>
          <a:lstStyle/>
          <a:p>
            <a:pPr marL="25399">
              <a:spcBef>
                <a:spcPts val="133"/>
              </a:spcBef>
            </a:pPr>
            <a:r>
              <a:rPr b="1" spc="293" dirty="0">
                <a:solidFill>
                  <a:srgbClr val="FFFFFF"/>
                </a:solidFill>
              </a:rPr>
              <a:t>Disaggregated</a:t>
            </a:r>
            <a:r>
              <a:rPr b="1" spc="220" dirty="0">
                <a:solidFill>
                  <a:srgbClr val="FFFFFF"/>
                </a:solidFill>
              </a:rPr>
              <a:t> </a:t>
            </a:r>
            <a:r>
              <a:rPr b="1" spc="193" dirty="0">
                <a:solidFill>
                  <a:srgbClr val="FFFFFF"/>
                </a:solidFill>
              </a:rPr>
              <a:t>Intersectional</a:t>
            </a:r>
            <a:r>
              <a:rPr b="1" spc="227" dirty="0">
                <a:solidFill>
                  <a:srgbClr val="FFFFFF"/>
                </a:solidFill>
              </a:rPr>
              <a:t> </a:t>
            </a:r>
            <a:r>
              <a:rPr b="1" spc="187" dirty="0">
                <a:solidFill>
                  <a:srgbClr val="FFFFFF"/>
                </a:solidFill>
              </a:rPr>
              <a:t>Evaluation</a:t>
            </a:r>
          </a:p>
        </p:txBody>
      </p:sp>
      <p:pic>
        <p:nvPicPr>
          <p:cNvPr id="9" name="object 9"/>
          <p:cNvPicPr/>
          <p:nvPr/>
        </p:nvPicPr>
        <p:blipFill>
          <a:blip r:embed="rId2" cstate="print"/>
          <a:stretch>
            <a:fillRect/>
          </a:stretch>
        </p:blipFill>
        <p:spPr>
          <a:xfrm>
            <a:off x="1010400" y="1315334"/>
            <a:ext cx="3744096" cy="5309068"/>
          </a:xfrm>
          <a:prstGeom prst="rect">
            <a:avLst/>
          </a:prstGeom>
        </p:spPr>
      </p:pic>
      <p:pic>
        <p:nvPicPr>
          <p:cNvPr id="10" name="object 10"/>
          <p:cNvPicPr/>
          <p:nvPr/>
        </p:nvPicPr>
        <p:blipFill>
          <a:blip r:embed="rId3" cstate="print"/>
          <a:stretch>
            <a:fillRect/>
          </a:stretch>
        </p:blipFill>
        <p:spPr>
          <a:xfrm>
            <a:off x="7179767" y="5772501"/>
            <a:ext cx="2969532" cy="491799"/>
          </a:xfrm>
          <a:prstGeom prst="rect">
            <a:avLst/>
          </a:prstGeom>
        </p:spPr>
      </p:pic>
      <p:pic>
        <p:nvPicPr>
          <p:cNvPr id="11" name="object 11"/>
          <p:cNvPicPr/>
          <p:nvPr/>
        </p:nvPicPr>
        <p:blipFill>
          <a:blip r:embed="rId4" cstate="print"/>
          <a:stretch>
            <a:fillRect/>
          </a:stretch>
        </p:blipFill>
        <p:spPr>
          <a:xfrm>
            <a:off x="5391801" y="5772500"/>
            <a:ext cx="1530863" cy="491800"/>
          </a:xfrm>
          <a:prstGeom prst="rect">
            <a:avLst/>
          </a:prstGeom>
        </p:spPr>
      </p:pic>
      <p:grpSp>
        <p:nvGrpSpPr>
          <p:cNvPr id="12" name="object 12"/>
          <p:cNvGrpSpPr/>
          <p:nvPr/>
        </p:nvGrpSpPr>
        <p:grpSpPr>
          <a:xfrm>
            <a:off x="5074300" y="1384283"/>
            <a:ext cx="5283200" cy="3479800"/>
            <a:chOff x="3805725" y="1038212"/>
            <a:chExt cx="3962400" cy="2609850"/>
          </a:xfrm>
        </p:grpSpPr>
        <p:pic>
          <p:nvPicPr>
            <p:cNvPr id="13" name="object 13"/>
            <p:cNvPicPr/>
            <p:nvPr/>
          </p:nvPicPr>
          <p:blipFill>
            <a:blip r:embed="rId5" cstate="print"/>
            <a:stretch>
              <a:fillRect/>
            </a:stretch>
          </p:blipFill>
          <p:spPr>
            <a:xfrm>
              <a:off x="3815250" y="1047737"/>
              <a:ext cx="3943349" cy="2590799"/>
            </a:xfrm>
            <a:prstGeom prst="rect">
              <a:avLst/>
            </a:prstGeom>
          </p:spPr>
        </p:pic>
        <p:sp>
          <p:nvSpPr>
            <p:cNvPr id="14" name="object 14"/>
            <p:cNvSpPr/>
            <p:nvPr/>
          </p:nvSpPr>
          <p:spPr>
            <a:xfrm>
              <a:off x="3810487" y="1042975"/>
              <a:ext cx="3952875" cy="2600325"/>
            </a:xfrm>
            <a:custGeom>
              <a:avLst/>
              <a:gdLst/>
              <a:ahLst/>
              <a:cxnLst/>
              <a:rect l="l" t="t" r="r" b="b"/>
              <a:pathLst>
                <a:path w="3952875" h="2600325">
                  <a:moveTo>
                    <a:pt x="0" y="0"/>
                  </a:moveTo>
                  <a:lnTo>
                    <a:pt x="3952874" y="0"/>
                  </a:lnTo>
                  <a:lnTo>
                    <a:pt x="3952874" y="2600324"/>
                  </a:lnTo>
                  <a:lnTo>
                    <a:pt x="0" y="2600324"/>
                  </a:lnTo>
                  <a:lnTo>
                    <a:pt x="0" y="0"/>
                  </a:lnTo>
                  <a:close/>
                </a:path>
              </a:pathLst>
            </a:custGeom>
            <a:ln w="9524">
              <a:solidFill>
                <a:srgbClr val="3C4043"/>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15" name="TextBox 14">
            <a:extLst>
              <a:ext uri="{FF2B5EF4-FFF2-40B4-BE49-F238E27FC236}">
                <a16:creationId xmlns:a16="http://schemas.microsoft.com/office/drawing/2014/main" id="{C7084541-3BB9-8B0A-0AF7-5F89D9FEC4A0}"/>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12DC97-5A29-F489-5728-80C93ACE07BE}"/>
              </a:ext>
            </a:extLst>
          </p:cNvPr>
          <p:cNvSpPr>
            <a:spLocks noGrp="1"/>
          </p:cNvSpPr>
          <p:nvPr>
            <p:ph type="title"/>
          </p:nvPr>
        </p:nvSpPr>
        <p:spPr/>
        <p:txBody>
          <a:bodyPr/>
          <a:lstStyle/>
          <a:p>
            <a:r>
              <a:rPr lang="en-US" dirty="0"/>
              <a:t>Things to remember</a:t>
            </a:r>
          </a:p>
        </p:txBody>
      </p:sp>
      <p:sp>
        <p:nvSpPr>
          <p:cNvPr id="4" name="Content Placeholder 3">
            <a:extLst>
              <a:ext uri="{FF2B5EF4-FFF2-40B4-BE49-F238E27FC236}">
                <a16:creationId xmlns:a16="http://schemas.microsoft.com/office/drawing/2014/main" id="{56FE96A1-7356-A870-2C4E-D6B9CB07EE94}"/>
              </a:ext>
            </a:extLst>
          </p:cNvPr>
          <p:cNvSpPr>
            <a:spLocks noGrp="1"/>
          </p:cNvSpPr>
          <p:nvPr>
            <p:ph idx="1"/>
          </p:nvPr>
        </p:nvSpPr>
        <p:spPr>
          <a:xfrm>
            <a:off x="609600" y="990600"/>
            <a:ext cx="5486400" cy="5867400"/>
          </a:xfrm>
        </p:spPr>
        <p:txBody>
          <a:bodyPr>
            <a:normAutofit fontScale="62500" lnSpcReduction="20000"/>
          </a:bodyPr>
          <a:lstStyle/>
          <a:p>
            <a:endParaRPr lang="en-US" b="1" dirty="0"/>
          </a:p>
          <a:p>
            <a:r>
              <a:rPr lang="en-US" b="1" dirty="0"/>
              <a:t>Unless actively countered, bias in algorithms is an expected (harmful) outcome</a:t>
            </a:r>
            <a:r>
              <a:rPr lang="en-US" dirty="0"/>
              <a:t>, due to bias in the data and people involved in creation and use of the algorithms</a:t>
            </a:r>
          </a:p>
          <a:p>
            <a:endParaRPr lang="en-US" dirty="0"/>
          </a:p>
          <a:p>
            <a:r>
              <a:rPr lang="en-US" dirty="0"/>
              <a:t>Be wary of using algorithms to make decisions about people, e.g. criminality, admissions, hiring</a:t>
            </a:r>
          </a:p>
          <a:p>
            <a:endParaRPr lang="en-US" dirty="0"/>
          </a:p>
          <a:p>
            <a:r>
              <a:rPr lang="en-US" dirty="0"/>
              <a:t>Adding auxiliary tasks in multi-task learning can improve prediction in under-represented groups</a:t>
            </a:r>
          </a:p>
          <a:p>
            <a:endParaRPr lang="en-US" dirty="0"/>
          </a:p>
          <a:p>
            <a:r>
              <a:rPr lang="en-US" dirty="0"/>
              <a:t>Adversarial learning can be used to learn representations that are not predictive of sensitive attributes</a:t>
            </a:r>
          </a:p>
          <a:p>
            <a:endParaRPr lang="en-US" dirty="0"/>
          </a:p>
          <a:p>
            <a:r>
              <a:rPr lang="en-US" dirty="0"/>
              <a:t>Model cards, dataset cards, and intersectional evaluation are used to disclose potential biases and limitations</a:t>
            </a:r>
          </a:p>
        </p:txBody>
      </p:sp>
      <p:pic>
        <p:nvPicPr>
          <p:cNvPr id="5" name="Picture 4">
            <a:extLst>
              <a:ext uri="{FF2B5EF4-FFF2-40B4-BE49-F238E27FC236}">
                <a16:creationId xmlns:a16="http://schemas.microsoft.com/office/drawing/2014/main" id="{41836AA6-9946-1368-22AE-4BC44165B1F0}"/>
              </a:ext>
            </a:extLst>
          </p:cNvPr>
          <p:cNvPicPr>
            <a:picLocks noChangeAspect="1"/>
          </p:cNvPicPr>
          <p:nvPr/>
        </p:nvPicPr>
        <p:blipFill>
          <a:blip r:embed="rId2"/>
          <a:stretch>
            <a:fillRect/>
          </a:stretch>
        </p:blipFill>
        <p:spPr>
          <a:xfrm>
            <a:off x="8171266" y="656055"/>
            <a:ext cx="2590800" cy="1321312"/>
          </a:xfrm>
          <a:prstGeom prst="rect">
            <a:avLst/>
          </a:prstGeom>
        </p:spPr>
      </p:pic>
      <p:pic>
        <p:nvPicPr>
          <p:cNvPr id="6" name="object 4">
            <a:extLst>
              <a:ext uri="{FF2B5EF4-FFF2-40B4-BE49-F238E27FC236}">
                <a16:creationId xmlns:a16="http://schemas.microsoft.com/office/drawing/2014/main" id="{224A48F2-B426-8C1F-4B66-618696A70CEC}"/>
              </a:ext>
            </a:extLst>
          </p:cNvPr>
          <p:cNvPicPr/>
          <p:nvPr/>
        </p:nvPicPr>
        <p:blipFill>
          <a:blip r:embed="rId3" cstate="print"/>
          <a:stretch>
            <a:fillRect/>
          </a:stretch>
        </p:blipFill>
        <p:spPr>
          <a:xfrm>
            <a:off x="8135623" y="2272019"/>
            <a:ext cx="2797153" cy="1066800"/>
          </a:xfrm>
          <a:prstGeom prst="rect">
            <a:avLst/>
          </a:prstGeom>
        </p:spPr>
      </p:pic>
      <p:pic>
        <p:nvPicPr>
          <p:cNvPr id="9" name="Picture 8">
            <a:extLst>
              <a:ext uri="{FF2B5EF4-FFF2-40B4-BE49-F238E27FC236}">
                <a16:creationId xmlns:a16="http://schemas.microsoft.com/office/drawing/2014/main" id="{79D9CE66-53D1-10AD-54A1-E9665E333065}"/>
              </a:ext>
            </a:extLst>
          </p:cNvPr>
          <p:cNvPicPr>
            <a:picLocks noChangeAspect="1"/>
          </p:cNvPicPr>
          <p:nvPr/>
        </p:nvPicPr>
        <p:blipFill>
          <a:blip r:embed="rId4"/>
          <a:stretch>
            <a:fillRect/>
          </a:stretch>
        </p:blipFill>
        <p:spPr>
          <a:xfrm>
            <a:off x="8171266" y="3538232"/>
            <a:ext cx="2467305" cy="914400"/>
          </a:xfrm>
          <a:prstGeom prst="rect">
            <a:avLst/>
          </a:prstGeom>
        </p:spPr>
      </p:pic>
      <p:pic>
        <p:nvPicPr>
          <p:cNvPr id="10" name="object 13">
            <a:extLst>
              <a:ext uri="{FF2B5EF4-FFF2-40B4-BE49-F238E27FC236}">
                <a16:creationId xmlns:a16="http://schemas.microsoft.com/office/drawing/2014/main" id="{3C8FFD2F-F984-66F3-6F02-A01A8E994966}"/>
              </a:ext>
            </a:extLst>
          </p:cNvPr>
          <p:cNvPicPr/>
          <p:nvPr/>
        </p:nvPicPr>
        <p:blipFill rotWithShape="1">
          <a:blip r:embed="rId5" cstate="print"/>
          <a:srcRect r="-350" b="49595"/>
          <a:stretch/>
        </p:blipFill>
        <p:spPr>
          <a:xfrm>
            <a:off x="8135623" y="6068596"/>
            <a:ext cx="2913377" cy="726562"/>
          </a:xfrm>
          <a:prstGeom prst="rect">
            <a:avLst/>
          </a:prstGeom>
        </p:spPr>
      </p:pic>
      <p:pic>
        <p:nvPicPr>
          <p:cNvPr id="11" name="object 6">
            <a:extLst>
              <a:ext uri="{FF2B5EF4-FFF2-40B4-BE49-F238E27FC236}">
                <a16:creationId xmlns:a16="http://schemas.microsoft.com/office/drawing/2014/main" id="{39AE67C8-8DEC-B152-F8A6-0B2E3AD3CAF3}"/>
              </a:ext>
            </a:extLst>
          </p:cNvPr>
          <p:cNvPicPr>
            <a:picLocks noChangeAspect="1"/>
          </p:cNvPicPr>
          <p:nvPr/>
        </p:nvPicPr>
        <p:blipFill>
          <a:blip r:embed="rId6" cstate="print"/>
          <a:stretch>
            <a:fillRect/>
          </a:stretch>
        </p:blipFill>
        <p:spPr>
          <a:xfrm>
            <a:off x="8135623" y="4652045"/>
            <a:ext cx="2065955" cy="1217138"/>
          </a:xfrm>
          <a:prstGeom prst="rect">
            <a:avLst/>
          </a:prstGeom>
        </p:spPr>
      </p:pic>
    </p:spTree>
    <p:extLst>
      <p:ext uri="{BB962C8B-B14F-4D97-AF65-F5344CB8AC3E}">
        <p14:creationId xmlns:p14="http://schemas.microsoft.com/office/powerpoint/2010/main" val="4178535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2967" y="670414"/>
            <a:ext cx="4339167" cy="632651"/>
          </a:xfrm>
          <a:prstGeom prst="rect">
            <a:avLst/>
          </a:prstGeom>
        </p:spPr>
        <p:txBody>
          <a:bodyPr vert="horz" wrap="square" lIns="0" tIns="16933" rIns="0" bIns="0" rtlCol="0">
            <a:spAutoFit/>
          </a:bodyPr>
          <a:lstStyle/>
          <a:p>
            <a:pPr marL="16933" defTabSz="1219170" fontAlgn="auto">
              <a:spcBef>
                <a:spcPts val="133"/>
              </a:spcBef>
              <a:spcAft>
                <a:spcPts val="0"/>
              </a:spcAft>
            </a:pPr>
            <a:r>
              <a:rPr sz="4000" b="1" kern="0" spc="160" dirty="0">
                <a:solidFill>
                  <a:srgbClr val="FFFFFF"/>
                </a:solidFill>
                <a:latin typeface="Calibri"/>
                <a:cs typeface="Calibri"/>
              </a:rPr>
              <a:t>What</a:t>
            </a:r>
            <a:r>
              <a:rPr sz="4000" b="1" kern="0" spc="213" dirty="0">
                <a:solidFill>
                  <a:srgbClr val="FFFFFF"/>
                </a:solidFill>
                <a:latin typeface="Calibri"/>
                <a:cs typeface="Calibri"/>
              </a:rPr>
              <a:t> </a:t>
            </a:r>
            <a:r>
              <a:rPr sz="4000" b="1" kern="0" spc="272" dirty="0">
                <a:solidFill>
                  <a:srgbClr val="FFFFFF"/>
                </a:solidFill>
                <a:latin typeface="Calibri"/>
                <a:cs typeface="Calibri"/>
              </a:rPr>
              <a:t>do</a:t>
            </a:r>
            <a:r>
              <a:rPr sz="4000" b="1" kern="0" spc="213" dirty="0">
                <a:solidFill>
                  <a:srgbClr val="FFFFFF"/>
                </a:solidFill>
                <a:latin typeface="Calibri"/>
                <a:cs typeface="Calibri"/>
              </a:rPr>
              <a:t> </a:t>
            </a:r>
            <a:r>
              <a:rPr sz="4000" b="1" kern="0" spc="220" dirty="0">
                <a:solidFill>
                  <a:srgbClr val="FFFFFF"/>
                </a:solidFill>
                <a:latin typeface="Calibri"/>
                <a:cs typeface="Calibri"/>
              </a:rPr>
              <a:t>you</a:t>
            </a:r>
            <a:r>
              <a:rPr sz="4000" b="1" kern="0" spc="213" dirty="0">
                <a:solidFill>
                  <a:srgbClr val="FFFFFF"/>
                </a:solidFill>
                <a:latin typeface="Calibri"/>
                <a:cs typeface="Calibri"/>
              </a:rPr>
              <a:t> </a:t>
            </a:r>
            <a:r>
              <a:rPr sz="4000" b="1" kern="0" spc="320" dirty="0">
                <a:solidFill>
                  <a:srgbClr val="FFFFFF"/>
                </a:solidFill>
                <a:latin typeface="Calibri"/>
                <a:cs typeface="Calibri"/>
              </a:rPr>
              <a:t>see?</a:t>
            </a:r>
            <a:endParaRPr sz="4000" kern="0">
              <a:solidFill>
                <a:sysClr val="windowText" lastClr="000000"/>
              </a:solidFill>
              <a:latin typeface="Calibri"/>
              <a:cs typeface="Calibri"/>
            </a:endParaRPr>
          </a:p>
        </p:txBody>
      </p:sp>
      <p:sp>
        <p:nvSpPr>
          <p:cNvPr id="3" name="object 3"/>
          <p:cNvSpPr txBox="1"/>
          <p:nvPr/>
        </p:nvSpPr>
        <p:spPr>
          <a:xfrm>
            <a:off x="1077521" y="2303545"/>
            <a:ext cx="3119120" cy="1348232"/>
          </a:xfrm>
          <a:prstGeom prst="rect">
            <a:avLst/>
          </a:prstGeom>
        </p:spPr>
        <p:txBody>
          <a:bodyPr vert="horz" wrap="square" lIns="0" tIns="16933" rIns="0" bIns="0" rtlCol="0">
            <a:spAutoFit/>
          </a:bodyPr>
          <a:lstStyle/>
          <a:p>
            <a:pPr marL="16933" defTabSz="1219170" fontAlgn="auto">
              <a:spcBef>
                <a:spcPts val="133"/>
              </a:spcBef>
              <a:spcAft>
                <a:spcPts val="0"/>
              </a:spcAft>
            </a:pPr>
            <a:r>
              <a:rPr sz="3200" b="1" kern="0" spc="207" dirty="0">
                <a:solidFill>
                  <a:srgbClr val="93C47D"/>
                </a:solidFill>
                <a:latin typeface="Calibri"/>
                <a:cs typeface="Calibri"/>
              </a:rPr>
              <a:t>Green</a:t>
            </a:r>
            <a:r>
              <a:rPr sz="3200" b="1" kern="0" spc="187" dirty="0">
                <a:solidFill>
                  <a:srgbClr val="93C47D"/>
                </a:solidFill>
                <a:latin typeface="Calibri"/>
                <a:cs typeface="Calibri"/>
              </a:rPr>
              <a:t> </a:t>
            </a:r>
            <a:r>
              <a:rPr sz="3200" b="1" kern="0" spc="260" dirty="0">
                <a:solidFill>
                  <a:srgbClr val="FFFFFF"/>
                </a:solidFill>
                <a:latin typeface="Calibri"/>
                <a:cs typeface="Calibri"/>
              </a:rPr>
              <a:t>Bananas</a:t>
            </a:r>
            <a:endParaRPr sz="3200" kern="0">
              <a:solidFill>
                <a:sysClr val="windowText" lastClr="000000"/>
              </a:solidFill>
              <a:latin typeface="Calibri"/>
              <a:cs typeface="Calibri"/>
            </a:endParaRPr>
          </a:p>
          <a:p>
            <a:pPr marL="16933" defTabSz="1219170" fontAlgn="auto">
              <a:spcBef>
                <a:spcPts val="2660"/>
              </a:spcBef>
              <a:spcAft>
                <a:spcPts val="0"/>
              </a:spcAft>
            </a:pPr>
            <a:r>
              <a:rPr sz="3200" b="1" kern="0" spc="167" dirty="0">
                <a:solidFill>
                  <a:srgbClr val="93C47D"/>
                </a:solidFill>
                <a:latin typeface="Calibri"/>
                <a:cs typeface="Calibri"/>
              </a:rPr>
              <a:t>Unripe</a:t>
            </a:r>
            <a:r>
              <a:rPr sz="3200" b="1" kern="0" spc="180" dirty="0">
                <a:solidFill>
                  <a:srgbClr val="93C47D"/>
                </a:solidFill>
                <a:latin typeface="Calibri"/>
                <a:cs typeface="Calibri"/>
              </a:rPr>
              <a:t> </a:t>
            </a:r>
            <a:r>
              <a:rPr sz="3200" b="1" kern="0" spc="260" dirty="0">
                <a:solidFill>
                  <a:srgbClr val="FFFFFF"/>
                </a:solidFill>
                <a:latin typeface="Calibri"/>
                <a:cs typeface="Calibri"/>
              </a:rPr>
              <a:t>Bananas</a:t>
            </a:r>
            <a:endParaRPr sz="32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1375E5EA-9BFA-E59A-3B83-ABADF7215308}"/>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2967" y="670414"/>
            <a:ext cx="4339167" cy="632651"/>
          </a:xfrm>
          <a:prstGeom prst="rect">
            <a:avLst/>
          </a:prstGeom>
        </p:spPr>
        <p:txBody>
          <a:bodyPr vert="horz" wrap="square" lIns="0" tIns="16933" rIns="0" bIns="0" rtlCol="0">
            <a:spAutoFit/>
          </a:bodyPr>
          <a:lstStyle/>
          <a:p>
            <a:pPr marL="16933" defTabSz="1219170" fontAlgn="auto">
              <a:spcBef>
                <a:spcPts val="133"/>
              </a:spcBef>
              <a:spcAft>
                <a:spcPts val="0"/>
              </a:spcAft>
            </a:pPr>
            <a:r>
              <a:rPr sz="4000" b="1" kern="0" spc="160" dirty="0">
                <a:solidFill>
                  <a:srgbClr val="FFFFFF"/>
                </a:solidFill>
                <a:latin typeface="Calibri"/>
                <a:cs typeface="Calibri"/>
              </a:rPr>
              <a:t>What</a:t>
            </a:r>
            <a:r>
              <a:rPr sz="4000" b="1" kern="0" spc="213" dirty="0">
                <a:solidFill>
                  <a:srgbClr val="FFFFFF"/>
                </a:solidFill>
                <a:latin typeface="Calibri"/>
                <a:cs typeface="Calibri"/>
              </a:rPr>
              <a:t> </a:t>
            </a:r>
            <a:r>
              <a:rPr sz="4000" b="1" kern="0" spc="272" dirty="0">
                <a:solidFill>
                  <a:srgbClr val="FFFFFF"/>
                </a:solidFill>
                <a:latin typeface="Calibri"/>
                <a:cs typeface="Calibri"/>
              </a:rPr>
              <a:t>do</a:t>
            </a:r>
            <a:r>
              <a:rPr sz="4000" b="1" kern="0" spc="213" dirty="0">
                <a:solidFill>
                  <a:srgbClr val="FFFFFF"/>
                </a:solidFill>
                <a:latin typeface="Calibri"/>
                <a:cs typeface="Calibri"/>
              </a:rPr>
              <a:t> </a:t>
            </a:r>
            <a:r>
              <a:rPr sz="4000" b="1" kern="0" spc="220" dirty="0">
                <a:solidFill>
                  <a:srgbClr val="FFFFFF"/>
                </a:solidFill>
                <a:latin typeface="Calibri"/>
                <a:cs typeface="Calibri"/>
              </a:rPr>
              <a:t>you</a:t>
            </a:r>
            <a:r>
              <a:rPr sz="4000" b="1" kern="0" spc="213" dirty="0">
                <a:solidFill>
                  <a:srgbClr val="FFFFFF"/>
                </a:solidFill>
                <a:latin typeface="Calibri"/>
                <a:cs typeface="Calibri"/>
              </a:rPr>
              <a:t> </a:t>
            </a:r>
            <a:r>
              <a:rPr sz="4000" b="1" kern="0" spc="320" dirty="0">
                <a:solidFill>
                  <a:srgbClr val="FFFFFF"/>
                </a:solidFill>
                <a:latin typeface="Calibri"/>
                <a:cs typeface="Calibri"/>
              </a:rPr>
              <a:t>see?</a:t>
            </a:r>
            <a:endParaRPr sz="4000" kern="0">
              <a:solidFill>
                <a:sysClr val="windowText" lastClr="000000"/>
              </a:solidFill>
              <a:latin typeface="Calibri"/>
              <a:cs typeface="Calibri"/>
            </a:endParaRPr>
          </a:p>
        </p:txBody>
      </p:sp>
      <p:pic>
        <p:nvPicPr>
          <p:cNvPr id="3" name="object 3"/>
          <p:cNvPicPr/>
          <p:nvPr/>
        </p:nvPicPr>
        <p:blipFill>
          <a:blip r:embed="rId2" cstate="print"/>
          <a:stretch>
            <a:fillRect/>
          </a:stretch>
        </p:blipFill>
        <p:spPr>
          <a:xfrm>
            <a:off x="6475790" y="1"/>
            <a:ext cx="5707199" cy="6857999"/>
          </a:xfrm>
          <a:prstGeom prst="rect">
            <a:avLst/>
          </a:prstGeom>
        </p:spPr>
      </p:pic>
      <p:sp>
        <p:nvSpPr>
          <p:cNvPr id="4" name="object 4"/>
          <p:cNvSpPr txBox="1"/>
          <p:nvPr/>
        </p:nvSpPr>
        <p:spPr>
          <a:xfrm>
            <a:off x="1061401" y="2303544"/>
            <a:ext cx="3841327" cy="1348232"/>
          </a:xfrm>
          <a:prstGeom prst="rect">
            <a:avLst/>
          </a:prstGeom>
        </p:spPr>
        <p:txBody>
          <a:bodyPr vert="horz" wrap="square" lIns="0" tIns="16933" rIns="0" bIns="0" rtlCol="0">
            <a:spAutoFit/>
          </a:bodyPr>
          <a:lstStyle/>
          <a:p>
            <a:pPr marL="16933" defTabSz="1219170" fontAlgn="auto">
              <a:spcBef>
                <a:spcPts val="133"/>
              </a:spcBef>
              <a:spcAft>
                <a:spcPts val="0"/>
              </a:spcAft>
            </a:pPr>
            <a:r>
              <a:rPr sz="3200" b="1" kern="0" spc="240" dirty="0">
                <a:solidFill>
                  <a:srgbClr val="C17B0B"/>
                </a:solidFill>
                <a:latin typeface="Calibri"/>
                <a:cs typeface="Calibri"/>
              </a:rPr>
              <a:t>Ripe</a:t>
            </a:r>
            <a:r>
              <a:rPr sz="3200" b="1" kern="0" spc="187" dirty="0">
                <a:solidFill>
                  <a:srgbClr val="C17B0B"/>
                </a:solidFill>
                <a:latin typeface="Calibri"/>
                <a:cs typeface="Calibri"/>
              </a:rPr>
              <a:t> </a:t>
            </a:r>
            <a:r>
              <a:rPr sz="3200" b="1" kern="0" spc="260" dirty="0">
                <a:solidFill>
                  <a:srgbClr val="FFFFFF"/>
                </a:solidFill>
                <a:latin typeface="Calibri"/>
                <a:cs typeface="Calibri"/>
              </a:rPr>
              <a:t>Bananas</a:t>
            </a:r>
            <a:endParaRPr sz="3200" kern="0">
              <a:solidFill>
                <a:sysClr val="windowText" lastClr="000000"/>
              </a:solidFill>
              <a:latin typeface="Calibri"/>
              <a:cs typeface="Calibri"/>
            </a:endParaRPr>
          </a:p>
          <a:p>
            <a:pPr marL="16933" defTabSz="1219170" fontAlgn="auto">
              <a:spcBef>
                <a:spcPts val="2660"/>
              </a:spcBef>
              <a:spcAft>
                <a:spcPts val="0"/>
              </a:spcAft>
            </a:pPr>
            <a:r>
              <a:rPr sz="3200" b="1" kern="0" spc="272" dirty="0">
                <a:solidFill>
                  <a:srgbClr val="FFFFFF"/>
                </a:solidFill>
                <a:latin typeface="Calibri"/>
                <a:cs typeface="Calibri"/>
              </a:rPr>
              <a:t>Bananas</a:t>
            </a:r>
            <a:r>
              <a:rPr sz="3200" b="1" kern="0" spc="180" dirty="0">
                <a:solidFill>
                  <a:srgbClr val="FFFFFF"/>
                </a:solidFill>
                <a:latin typeface="Calibri"/>
                <a:cs typeface="Calibri"/>
              </a:rPr>
              <a:t> </a:t>
            </a:r>
            <a:r>
              <a:rPr sz="3200" b="1" kern="0" spc="100" dirty="0">
                <a:solidFill>
                  <a:srgbClr val="FFFFFF"/>
                </a:solidFill>
                <a:latin typeface="Calibri"/>
                <a:cs typeface="Calibri"/>
              </a:rPr>
              <a:t>with</a:t>
            </a:r>
            <a:r>
              <a:rPr sz="3200" b="1" kern="0" spc="207" dirty="0">
                <a:solidFill>
                  <a:srgbClr val="FFFFFF"/>
                </a:solidFill>
                <a:latin typeface="Calibri"/>
                <a:cs typeface="Calibri"/>
              </a:rPr>
              <a:t> </a:t>
            </a:r>
            <a:r>
              <a:rPr sz="3200" b="1" kern="0" spc="247" dirty="0">
                <a:solidFill>
                  <a:srgbClr val="C17B0B"/>
                </a:solidFill>
                <a:latin typeface="Calibri"/>
                <a:cs typeface="Calibri"/>
              </a:rPr>
              <a:t>spots</a:t>
            </a:r>
            <a:endParaRPr sz="3200" kern="0">
              <a:solidFill>
                <a:sysClr val="windowText" lastClr="000000"/>
              </a:solidFill>
              <a:latin typeface="Calibri"/>
              <a:cs typeface="Calibri"/>
            </a:endParaRPr>
          </a:p>
        </p:txBody>
      </p:sp>
      <p:sp>
        <p:nvSpPr>
          <p:cNvPr id="5" name="TextBox 4">
            <a:extLst>
              <a:ext uri="{FF2B5EF4-FFF2-40B4-BE49-F238E27FC236}">
                <a16:creationId xmlns:a16="http://schemas.microsoft.com/office/drawing/2014/main" id="{5AA14FE3-7E3D-B72A-D71F-0470C5E94815}"/>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60" dirty="0">
                <a:solidFill>
                  <a:srgbClr val="FFFFFF"/>
                </a:solidFill>
              </a:rPr>
              <a:t>What</a:t>
            </a:r>
            <a:r>
              <a:rPr sz="4000" b="1" spc="213" dirty="0">
                <a:solidFill>
                  <a:srgbClr val="FFFFFF"/>
                </a:solidFill>
              </a:rPr>
              <a:t> </a:t>
            </a:r>
            <a:r>
              <a:rPr sz="4000" b="1" spc="272" dirty="0">
                <a:solidFill>
                  <a:srgbClr val="FFFFFF"/>
                </a:solidFill>
              </a:rPr>
              <a:t>do</a:t>
            </a:r>
            <a:r>
              <a:rPr sz="4000" b="1" spc="213" dirty="0">
                <a:solidFill>
                  <a:srgbClr val="FFFFFF"/>
                </a:solidFill>
              </a:rPr>
              <a:t> </a:t>
            </a:r>
            <a:r>
              <a:rPr sz="4000" b="1" spc="220" dirty="0">
                <a:solidFill>
                  <a:srgbClr val="FFFFFF"/>
                </a:solidFill>
              </a:rPr>
              <a:t>you</a:t>
            </a:r>
            <a:r>
              <a:rPr sz="4000" b="1" spc="213" dirty="0">
                <a:solidFill>
                  <a:srgbClr val="FFFFFF"/>
                </a:solidFill>
              </a:rPr>
              <a:t> </a:t>
            </a:r>
            <a:r>
              <a:rPr sz="4000" b="1" spc="320" dirty="0">
                <a:solidFill>
                  <a:srgbClr val="FFFFFF"/>
                </a:solidFill>
              </a:rPr>
              <a:t>see?</a:t>
            </a:r>
            <a:endParaRPr sz="4000"/>
          </a:p>
        </p:txBody>
      </p:sp>
      <p:sp>
        <p:nvSpPr>
          <p:cNvPr id="3" name="object 3"/>
          <p:cNvSpPr txBox="1"/>
          <p:nvPr/>
        </p:nvSpPr>
        <p:spPr>
          <a:xfrm>
            <a:off x="1061400" y="2303544"/>
            <a:ext cx="5023272" cy="2716940"/>
          </a:xfrm>
          <a:prstGeom prst="rect">
            <a:avLst/>
          </a:prstGeom>
        </p:spPr>
        <p:txBody>
          <a:bodyPr vert="horz" wrap="square" lIns="0" tIns="16933" rIns="0" bIns="0" rtlCol="0">
            <a:spAutoFit/>
          </a:bodyPr>
          <a:lstStyle/>
          <a:p>
            <a:pPr marL="16933" defTabSz="1219170" fontAlgn="auto">
              <a:spcBef>
                <a:spcPts val="133"/>
              </a:spcBef>
              <a:spcAft>
                <a:spcPts val="0"/>
              </a:spcAft>
            </a:pPr>
            <a:r>
              <a:rPr sz="3200" b="1" kern="0" spc="240" dirty="0">
                <a:solidFill>
                  <a:srgbClr val="C17B0B"/>
                </a:solidFill>
                <a:latin typeface="Calibri"/>
                <a:cs typeface="Calibri"/>
              </a:rPr>
              <a:t>Ripe</a:t>
            </a:r>
            <a:r>
              <a:rPr sz="3200" b="1" kern="0" spc="187" dirty="0">
                <a:solidFill>
                  <a:srgbClr val="C17B0B"/>
                </a:solidFill>
                <a:latin typeface="Calibri"/>
                <a:cs typeface="Calibri"/>
              </a:rPr>
              <a:t> </a:t>
            </a:r>
            <a:r>
              <a:rPr sz="3200" b="1" kern="0" spc="260" dirty="0">
                <a:solidFill>
                  <a:srgbClr val="FFFFFF"/>
                </a:solidFill>
                <a:latin typeface="Calibri"/>
                <a:cs typeface="Calibri"/>
              </a:rPr>
              <a:t>Bananas</a:t>
            </a:r>
            <a:endParaRPr sz="3200" kern="0">
              <a:solidFill>
                <a:sysClr val="windowText" lastClr="000000"/>
              </a:solidFill>
              <a:latin typeface="Calibri"/>
              <a:cs typeface="Calibri"/>
            </a:endParaRPr>
          </a:p>
          <a:p>
            <a:pPr marL="16933" defTabSz="1219170" fontAlgn="auto">
              <a:spcBef>
                <a:spcPts val="2660"/>
              </a:spcBef>
              <a:spcAft>
                <a:spcPts val="0"/>
              </a:spcAft>
            </a:pPr>
            <a:r>
              <a:rPr sz="3200" b="1" kern="0" spc="272" dirty="0">
                <a:solidFill>
                  <a:srgbClr val="FFFFFF"/>
                </a:solidFill>
                <a:latin typeface="Calibri"/>
                <a:cs typeface="Calibri"/>
              </a:rPr>
              <a:t>Bananas</a:t>
            </a:r>
            <a:r>
              <a:rPr sz="3200" b="1" kern="0" spc="180" dirty="0">
                <a:solidFill>
                  <a:srgbClr val="FFFFFF"/>
                </a:solidFill>
                <a:latin typeface="Calibri"/>
                <a:cs typeface="Calibri"/>
              </a:rPr>
              <a:t> </a:t>
            </a:r>
            <a:r>
              <a:rPr sz="3200" b="1" kern="0" spc="100" dirty="0">
                <a:solidFill>
                  <a:srgbClr val="FFFFFF"/>
                </a:solidFill>
                <a:latin typeface="Calibri"/>
                <a:cs typeface="Calibri"/>
              </a:rPr>
              <a:t>with</a:t>
            </a:r>
            <a:r>
              <a:rPr sz="3200" b="1" kern="0" spc="207" dirty="0">
                <a:solidFill>
                  <a:srgbClr val="FFFFFF"/>
                </a:solidFill>
                <a:latin typeface="Calibri"/>
                <a:cs typeface="Calibri"/>
              </a:rPr>
              <a:t> </a:t>
            </a:r>
            <a:r>
              <a:rPr sz="3200" b="1" kern="0" spc="247" dirty="0">
                <a:solidFill>
                  <a:srgbClr val="C17B0B"/>
                </a:solidFill>
                <a:latin typeface="Calibri"/>
                <a:cs typeface="Calibri"/>
              </a:rPr>
              <a:t>spots</a:t>
            </a:r>
            <a:endParaRPr sz="3200" kern="0">
              <a:solidFill>
                <a:sysClr val="windowText" lastClr="000000"/>
              </a:solidFill>
              <a:latin typeface="Calibri"/>
              <a:cs typeface="Calibri"/>
            </a:endParaRPr>
          </a:p>
          <a:p>
            <a:pPr marL="16933" marR="6773" defTabSz="1219170" fontAlgn="auto">
              <a:lnSpc>
                <a:spcPct val="114599"/>
              </a:lnSpc>
              <a:spcBef>
                <a:spcPts val="2100"/>
              </a:spcBef>
              <a:spcAft>
                <a:spcPts val="0"/>
              </a:spcAft>
            </a:pPr>
            <a:r>
              <a:rPr sz="3200" b="1" kern="0" spc="272" dirty="0">
                <a:solidFill>
                  <a:srgbClr val="FFFFFF"/>
                </a:solidFill>
                <a:latin typeface="Calibri"/>
                <a:cs typeface="Calibri"/>
              </a:rPr>
              <a:t>Bananas</a:t>
            </a:r>
            <a:r>
              <a:rPr sz="3200" b="1" kern="0" spc="180" dirty="0">
                <a:solidFill>
                  <a:srgbClr val="FFFFFF"/>
                </a:solidFill>
                <a:latin typeface="Calibri"/>
                <a:cs typeface="Calibri"/>
              </a:rPr>
              <a:t> </a:t>
            </a:r>
            <a:r>
              <a:rPr sz="3200" b="1" kern="0" spc="272" dirty="0">
                <a:solidFill>
                  <a:srgbClr val="FFFFFF"/>
                </a:solidFill>
                <a:latin typeface="Calibri"/>
                <a:cs typeface="Calibri"/>
              </a:rPr>
              <a:t>good</a:t>
            </a:r>
            <a:r>
              <a:rPr sz="3200" b="1" kern="0" spc="180" dirty="0">
                <a:solidFill>
                  <a:srgbClr val="FFFFFF"/>
                </a:solidFill>
                <a:latin typeface="Calibri"/>
                <a:cs typeface="Calibri"/>
              </a:rPr>
              <a:t> </a:t>
            </a:r>
            <a:r>
              <a:rPr sz="3200" b="1" kern="0" spc="120" dirty="0">
                <a:solidFill>
                  <a:srgbClr val="FFFFFF"/>
                </a:solidFill>
                <a:latin typeface="Calibri"/>
                <a:cs typeface="Calibri"/>
              </a:rPr>
              <a:t>for</a:t>
            </a:r>
            <a:r>
              <a:rPr sz="3200" b="1" kern="0" spc="213" dirty="0">
                <a:solidFill>
                  <a:srgbClr val="FFFFFF"/>
                </a:solidFill>
                <a:latin typeface="Calibri"/>
                <a:cs typeface="Calibri"/>
              </a:rPr>
              <a:t> </a:t>
            </a:r>
            <a:r>
              <a:rPr sz="3200" b="1" kern="0" spc="200" dirty="0">
                <a:solidFill>
                  <a:srgbClr val="C17B0B"/>
                </a:solidFill>
                <a:latin typeface="Calibri"/>
                <a:cs typeface="Calibri"/>
              </a:rPr>
              <a:t>banana </a:t>
            </a:r>
            <a:r>
              <a:rPr sz="3200" b="1" kern="0" spc="180" dirty="0">
                <a:solidFill>
                  <a:srgbClr val="C17B0B"/>
                </a:solidFill>
                <a:latin typeface="Calibri"/>
                <a:cs typeface="Calibri"/>
              </a:rPr>
              <a:t>bread</a:t>
            </a:r>
            <a:endParaRPr sz="32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74777022-3B2F-B799-EEA6-8F992ED2CEF3}"/>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60" dirty="0">
                <a:solidFill>
                  <a:srgbClr val="FFFFFF"/>
                </a:solidFill>
              </a:rPr>
              <a:t>What</a:t>
            </a:r>
            <a:r>
              <a:rPr sz="4000" b="1" spc="213" dirty="0">
                <a:solidFill>
                  <a:srgbClr val="FFFFFF"/>
                </a:solidFill>
              </a:rPr>
              <a:t> </a:t>
            </a:r>
            <a:r>
              <a:rPr sz="4000" b="1" spc="272" dirty="0">
                <a:solidFill>
                  <a:srgbClr val="FFFFFF"/>
                </a:solidFill>
              </a:rPr>
              <a:t>do</a:t>
            </a:r>
            <a:r>
              <a:rPr sz="4000" b="1" spc="213" dirty="0">
                <a:solidFill>
                  <a:srgbClr val="FFFFFF"/>
                </a:solidFill>
              </a:rPr>
              <a:t> </a:t>
            </a:r>
            <a:r>
              <a:rPr sz="4000" b="1" spc="220" dirty="0">
                <a:solidFill>
                  <a:srgbClr val="FFFFFF"/>
                </a:solidFill>
              </a:rPr>
              <a:t>you</a:t>
            </a:r>
            <a:r>
              <a:rPr sz="4000" b="1" spc="213" dirty="0">
                <a:solidFill>
                  <a:srgbClr val="FFFFFF"/>
                </a:solidFill>
              </a:rPr>
              <a:t> </a:t>
            </a:r>
            <a:r>
              <a:rPr sz="4000" b="1" spc="320" dirty="0">
                <a:solidFill>
                  <a:srgbClr val="FFFFFF"/>
                </a:solidFill>
              </a:rPr>
              <a:t>see?</a:t>
            </a:r>
            <a:endParaRPr sz="4000"/>
          </a:p>
        </p:txBody>
      </p:sp>
      <p:sp>
        <p:nvSpPr>
          <p:cNvPr id="3" name="object 3"/>
          <p:cNvSpPr txBox="1"/>
          <p:nvPr/>
        </p:nvSpPr>
        <p:spPr>
          <a:xfrm>
            <a:off x="1061400" y="2303545"/>
            <a:ext cx="4844627" cy="2698986"/>
          </a:xfrm>
          <a:prstGeom prst="rect">
            <a:avLst/>
          </a:prstGeom>
        </p:spPr>
        <p:txBody>
          <a:bodyPr vert="horz" wrap="square" lIns="0" tIns="16933" rIns="0" bIns="0" rtlCol="0">
            <a:spAutoFit/>
          </a:bodyPr>
          <a:lstStyle/>
          <a:p>
            <a:pPr marL="16933" defTabSz="1219170" fontAlgn="auto">
              <a:spcBef>
                <a:spcPts val="133"/>
              </a:spcBef>
              <a:spcAft>
                <a:spcPts val="0"/>
              </a:spcAft>
            </a:pPr>
            <a:r>
              <a:rPr sz="3200" b="1" kern="0" spc="193" dirty="0">
                <a:solidFill>
                  <a:srgbClr val="FFD966"/>
                </a:solidFill>
                <a:latin typeface="Calibri"/>
                <a:cs typeface="Calibri"/>
              </a:rPr>
              <a:t>Yellow</a:t>
            </a:r>
            <a:r>
              <a:rPr sz="3200" b="1" kern="0" spc="180" dirty="0">
                <a:solidFill>
                  <a:srgbClr val="FFD966"/>
                </a:solidFill>
                <a:latin typeface="Calibri"/>
                <a:cs typeface="Calibri"/>
              </a:rPr>
              <a:t> </a:t>
            </a:r>
            <a:r>
              <a:rPr sz="3200" b="1" kern="0" spc="260" dirty="0">
                <a:solidFill>
                  <a:srgbClr val="FFFFFF"/>
                </a:solidFill>
                <a:latin typeface="Calibri"/>
                <a:cs typeface="Calibri"/>
              </a:rPr>
              <a:t>Bananas</a:t>
            </a:r>
            <a:endParaRPr sz="3200" kern="0">
              <a:solidFill>
                <a:sysClr val="windowText" lastClr="000000"/>
              </a:solidFill>
              <a:latin typeface="Calibri"/>
              <a:cs typeface="Calibri"/>
            </a:endParaRPr>
          </a:p>
          <a:p>
            <a:pPr defTabSz="1219170" fontAlgn="auto">
              <a:spcBef>
                <a:spcPts val="0"/>
              </a:spcBef>
              <a:spcAft>
                <a:spcPts val="0"/>
              </a:spcAft>
            </a:pPr>
            <a:endParaRPr sz="4000" kern="0">
              <a:solidFill>
                <a:sysClr val="windowText" lastClr="000000"/>
              </a:solidFill>
              <a:latin typeface="Calibri"/>
              <a:cs typeface="Calibri"/>
            </a:endParaRPr>
          </a:p>
          <a:p>
            <a:pPr defTabSz="1219170" fontAlgn="auto">
              <a:spcBef>
                <a:spcPts val="53"/>
              </a:spcBef>
              <a:spcAft>
                <a:spcPts val="0"/>
              </a:spcAft>
            </a:pPr>
            <a:endParaRPr sz="3000" kern="0">
              <a:solidFill>
                <a:sysClr val="windowText" lastClr="000000"/>
              </a:solidFill>
              <a:latin typeface="Calibri"/>
              <a:cs typeface="Calibri"/>
            </a:endParaRPr>
          </a:p>
          <a:p>
            <a:pPr marL="16933" marR="6773" defTabSz="1219170" fontAlgn="auto">
              <a:lnSpc>
                <a:spcPct val="114599"/>
              </a:lnSpc>
              <a:spcBef>
                <a:spcPts val="0"/>
              </a:spcBef>
              <a:spcAft>
                <a:spcPts val="0"/>
              </a:spcAft>
            </a:pPr>
            <a:r>
              <a:rPr sz="3200" b="1" i="1" kern="0" spc="193" dirty="0">
                <a:solidFill>
                  <a:srgbClr val="FFD966"/>
                </a:solidFill>
                <a:latin typeface="Calibri"/>
                <a:cs typeface="Calibri"/>
              </a:rPr>
              <a:t>Yellow</a:t>
            </a:r>
            <a:r>
              <a:rPr sz="3200" b="1" i="1" kern="0" spc="187" dirty="0">
                <a:solidFill>
                  <a:srgbClr val="FFD966"/>
                </a:solidFill>
                <a:latin typeface="Calibri"/>
                <a:cs typeface="Calibri"/>
              </a:rPr>
              <a:t> </a:t>
            </a:r>
            <a:r>
              <a:rPr sz="3200" b="1" kern="0" spc="227" dirty="0">
                <a:solidFill>
                  <a:srgbClr val="FFFFFF"/>
                </a:solidFill>
                <a:latin typeface="Calibri"/>
                <a:cs typeface="Calibri"/>
              </a:rPr>
              <a:t>is</a:t>
            </a:r>
            <a:r>
              <a:rPr sz="3200" b="1" kern="0" spc="187" dirty="0">
                <a:solidFill>
                  <a:srgbClr val="FFFFFF"/>
                </a:solidFill>
                <a:latin typeface="Calibri"/>
                <a:cs typeface="Calibri"/>
              </a:rPr>
              <a:t> </a:t>
            </a:r>
            <a:r>
              <a:rPr sz="3200" b="1" kern="0" spc="152" dirty="0">
                <a:solidFill>
                  <a:srgbClr val="FFFFFF"/>
                </a:solidFill>
                <a:latin typeface="Calibri"/>
                <a:cs typeface="Calibri"/>
              </a:rPr>
              <a:t>prototypical</a:t>
            </a:r>
            <a:r>
              <a:rPr sz="3200" b="1" kern="0" spc="180" dirty="0">
                <a:solidFill>
                  <a:srgbClr val="FFFFFF"/>
                </a:solidFill>
                <a:latin typeface="Calibri"/>
                <a:cs typeface="Calibri"/>
              </a:rPr>
              <a:t> </a:t>
            </a:r>
            <a:r>
              <a:rPr sz="3200" b="1" kern="0" spc="87" dirty="0">
                <a:solidFill>
                  <a:srgbClr val="FFFFFF"/>
                </a:solidFill>
                <a:latin typeface="Calibri"/>
                <a:cs typeface="Calibri"/>
              </a:rPr>
              <a:t>for </a:t>
            </a:r>
            <a:r>
              <a:rPr sz="3200" b="1" kern="0" spc="227" dirty="0">
                <a:solidFill>
                  <a:srgbClr val="FFFFFF"/>
                </a:solidFill>
                <a:latin typeface="Calibri"/>
                <a:cs typeface="Calibri"/>
              </a:rPr>
              <a:t>bananas</a:t>
            </a:r>
            <a:endParaRPr sz="32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1A2F9E24-CFED-4763-9E2F-E6DCFDEF6C85}"/>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b="1" spc="200" dirty="0">
                <a:solidFill>
                  <a:srgbClr val="FFFFFF"/>
                </a:solidFill>
              </a:rPr>
              <a:t>Prototype</a:t>
            </a:r>
            <a:r>
              <a:rPr b="1" spc="187" dirty="0">
                <a:solidFill>
                  <a:srgbClr val="FFFFFF"/>
                </a:solidFill>
              </a:rPr>
              <a:t> </a:t>
            </a:r>
            <a:r>
              <a:rPr b="1" spc="213" dirty="0">
                <a:solidFill>
                  <a:srgbClr val="FFFFFF"/>
                </a:solidFill>
              </a:rPr>
              <a:t>Theory</a:t>
            </a:r>
          </a:p>
        </p:txBody>
      </p:sp>
      <p:sp>
        <p:nvSpPr>
          <p:cNvPr id="3" name="object 3"/>
          <p:cNvSpPr txBox="1"/>
          <p:nvPr/>
        </p:nvSpPr>
        <p:spPr>
          <a:xfrm>
            <a:off x="512967" y="1568467"/>
            <a:ext cx="10798387" cy="2675262"/>
          </a:xfrm>
          <a:prstGeom prst="rect">
            <a:avLst/>
          </a:prstGeom>
        </p:spPr>
        <p:txBody>
          <a:bodyPr vert="horz" wrap="square" lIns="0" tIns="16933" rIns="0" bIns="0" rtlCol="0">
            <a:spAutoFit/>
          </a:bodyPr>
          <a:lstStyle/>
          <a:p>
            <a:pPr marL="16933" marR="525767" defTabSz="1219170" fontAlgn="auto">
              <a:lnSpc>
                <a:spcPct val="114599"/>
              </a:lnSpc>
              <a:spcBef>
                <a:spcPts val="133"/>
              </a:spcBef>
              <a:spcAft>
                <a:spcPts val="0"/>
              </a:spcAft>
            </a:pPr>
            <a:r>
              <a:rPr sz="2400" kern="0" spc="113" dirty="0">
                <a:solidFill>
                  <a:srgbClr val="FFFFFF"/>
                </a:solidFill>
                <a:latin typeface="Calibri"/>
                <a:cs typeface="Calibri"/>
              </a:rPr>
              <a:t>One</a:t>
            </a:r>
            <a:r>
              <a:rPr sz="2400" kern="0" spc="147" dirty="0">
                <a:solidFill>
                  <a:srgbClr val="FFFFFF"/>
                </a:solidFill>
                <a:latin typeface="Calibri"/>
                <a:cs typeface="Calibri"/>
              </a:rPr>
              <a:t> </a:t>
            </a:r>
            <a:r>
              <a:rPr sz="2400" kern="0" spc="100" dirty="0">
                <a:solidFill>
                  <a:srgbClr val="FFFFFF"/>
                </a:solidFill>
                <a:latin typeface="Calibri"/>
                <a:cs typeface="Calibri"/>
              </a:rPr>
              <a:t>purpose</a:t>
            </a:r>
            <a:r>
              <a:rPr sz="2400" kern="0" spc="152" dirty="0">
                <a:solidFill>
                  <a:srgbClr val="FFFFFF"/>
                </a:solidFill>
                <a:latin typeface="Calibri"/>
                <a:cs typeface="Calibri"/>
              </a:rPr>
              <a:t> </a:t>
            </a:r>
            <a:r>
              <a:rPr sz="2400" kern="0" dirty="0">
                <a:solidFill>
                  <a:srgbClr val="FFFFFF"/>
                </a:solidFill>
                <a:latin typeface="Calibri"/>
                <a:cs typeface="Calibri"/>
              </a:rPr>
              <a:t>of</a:t>
            </a:r>
            <a:r>
              <a:rPr sz="2400" kern="0" spc="152" dirty="0">
                <a:solidFill>
                  <a:srgbClr val="FFFFFF"/>
                </a:solidFill>
                <a:latin typeface="Calibri"/>
                <a:cs typeface="Calibri"/>
              </a:rPr>
              <a:t> </a:t>
            </a:r>
            <a:r>
              <a:rPr sz="2400" kern="0" spc="73" dirty="0">
                <a:solidFill>
                  <a:srgbClr val="FFFFFF"/>
                </a:solidFill>
                <a:latin typeface="Calibri"/>
                <a:cs typeface="Calibri"/>
              </a:rPr>
              <a:t>categorization</a:t>
            </a:r>
            <a:r>
              <a:rPr sz="2400" kern="0" spc="147" dirty="0">
                <a:solidFill>
                  <a:srgbClr val="FFFFFF"/>
                </a:solidFill>
                <a:latin typeface="Calibri"/>
                <a:cs typeface="Calibri"/>
              </a:rPr>
              <a:t> </a:t>
            </a:r>
            <a:r>
              <a:rPr sz="2400" kern="0" spc="113" dirty="0">
                <a:solidFill>
                  <a:srgbClr val="FFFFFF"/>
                </a:solidFill>
                <a:latin typeface="Calibri"/>
                <a:cs typeface="Calibri"/>
              </a:rPr>
              <a:t>is</a:t>
            </a:r>
            <a:r>
              <a:rPr sz="2400" kern="0" spc="152" dirty="0">
                <a:solidFill>
                  <a:srgbClr val="FFFFFF"/>
                </a:solidFill>
                <a:latin typeface="Calibri"/>
                <a:cs typeface="Calibri"/>
              </a:rPr>
              <a:t> </a:t>
            </a:r>
            <a:r>
              <a:rPr sz="2400" kern="0" dirty="0">
                <a:solidFill>
                  <a:srgbClr val="FFFFFF"/>
                </a:solidFill>
                <a:latin typeface="Calibri"/>
                <a:cs typeface="Calibri"/>
              </a:rPr>
              <a:t>to</a:t>
            </a:r>
            <a:r>
              <a:rPr sz="2400" kern="0" spc="187" dirty="0">
                <a:solidFill>
                  <a:srgbClr val="FFFFFF"/>
                </a:solidFill>
                <a:latin typeface="Calibri"/>
                <a:cs typeface="Calibri"/>
              </a:rPr>
              <a:t> </a:t>
            </a:r>
            <a:r>
              <a:rPr sz="2400" b="1" kern="0" spc="173" dirty="0">
                <a:solidFill>
                  <a:srgbClr val="64FFDA"/>
                </a:solidFill>
                <a:latin typeface="Calibri"/>
                <a:cs typeface="Calibri"/>
              </a:rPr>
              <a:t>reduce</a:t>
            </a:r>
            <a:r>
              <a:rPr sz="2400" b="1" kern="0" spc="152" dirty="0">
                <a:solidFill>
                  <a:srgbClr val="64FFDA"/>
                </a:solidFill>
                <a:latin typeface="Calibri"/>
                <a:cs typeface="Calibri"/>
              </a:rPr>
              <a:t> </a:t>
            </a:r>
            <a:r>
              <a:rPr sz="2400" b="1" kern="0" spc="93" dirty="0">
                <a:solidFill>
                  <a:srgbClr val="64FFDA"/>
                </a:solidFill>
                <a:latin typeface="Calibri"/>
                <a:cs typeface="Calibri"/>
              </a:rPr>
              <a:t>the</a:t>
            </a:r>
            <a:r>
              <a:rPr sz="2400" b="1" kern="0" spc="152" dirty="0">
                <a:solidFill>
                  <a:srgbClr val="64FFDA"/>
                </a:solidFill>
                <a:latin typeface="Calibri"/>
                <a:cs typeface="Calibri"/>
              </a:rPr>
              <a:t> </a:t>
            </a:r>
            <a:r>
              <a:rPr sz="2400" b="1" kern="0" spc="60" dirty="0">
                <a:solidFill>
                  <a:srgbClr val="64FFDA"/>
                </a:solidFill>
                <a:latin typeface="Calibri"/>
                <a:cs typeface="Calibri"/>
              </a:rPr>
              <a:t>infinite</a:t>
            </a:r>
            <a:r>
              <a:rPr sz="2400" b="1" kern="0" spc="147" dirty="0">
                <a:solidFill>
                  <a:srgbClr val="64FFDA"/>
                </a:solidFill>
                <a:latin typeface="Calibri"/>
                <a:cs typeface="Calibri"/>
              </a:rPr>
              <a:t> differences</a:t>
            </a:r>
            <a:r>
              <a:rPr sz="2400" b="1" kern="0" spc="187" dirty="0">
                <a:solidFill>
                  <a:srgbClr val="64FFDA"/>
                </a:solidFill>
                <a:latin typeface="Calibri"/>
                <a:cs typeface="Calibri"/>
              </a:rPr>
              <a:t> </a:t>
            </a:r>
            <a:r>
              <a:rPr sz="2400" kern="0" spc="113" dirty="0">
                <a:solidFill>
                  <a:srgbClr val="FFFFFF"/>
                </a:solidFill>
                <a:latin typeface="Calibri"/>
                <a:cs typeface="Calibri"/>
              </a:rPr>
              <a:t>among </a:t>
            </a:r>
            <a:r>
              <a:rPr sz="2400" kern="0" dirty="0">
                <a:solidFill>
                  <a:srgbClr val="FFFFFF"/>
                </a:solidFill>
                <a:latin typeface="Calibri"/>
                <a:cs typeface="Calibri"/>
              </a:rPr>
              <a:t>stimuli</a:t>
            </a:r>
            <a:r>
              <a:rPr sz="2400" kern="0" spc="187" dirty="0">
                <a:solidFill>
                  <a:srgbClr val="FFFFFF"/>
                </a:solidFill>
                <a:latin typeface="Calibri"/>
                <a:cs typeface="Calibri"/>
              </a:rPr>
              <a:t> </a:t>
            </a:r>
            <a:r>
              <a:rPr sz="2400" b="1" kern="0" spc="80" dirty="0">
                <a:solidFill>
                  <a:srgbClr val="64FFDA"/>
                </a:solidFill>
                <a:latin typeface="Calibri"/>
                <a:cs typeface="Calibri"/>
              </a:rPr>
              <a:t>to</a:t>
            </a:r>
            <a:r>
              <a:rPr sz="2400" b="1" kern="0" spc="180" dirty="0">
                <a:solidFill>
                  <a:srgbClr val="64FFDA"/>
                </a:solidFill>
                <a:latin typeface="Calibri"/>
                <a:cs typeface="Calibri"/>
              </a:rPr>
              <a:t> </a:t>
            </a:r>
            <a:r>
              <a:rPr sz="2400" kern="0" spc="60" dirty="0">
                <a:solidFill>
                  <a:srgbClr val="FFFFFF"/>
                </a:solidFill>
                <a:latin typeface="Calibri"/>
                <a:cs typeface="Calibri"/>
              </a:rPr>
              <a:t>behaviourally</a:t>
            </a:r>
            <a:r>
              <a:rPr sz="2400" kern="0" spc="187" dirty="0">
                <a:solidFill>
                  <a:srgbClr val="FFFFFF"/>
                </a:solidFill>
                <a:latin typeface="Calibri"/>
                <a:cs typeface="Calibri"/>
              </a:rPr>
              <a:t> </a:t>
            </a:r>
            <a:r>
              <a:rPr sz="2400" kern="0" spc="107" dirty="0">
                <a:solidFill>
                  <a:srgbClr val="FFFFFF"/>
                </a:solidFill>
                <a:latin typeface="Calibri"/>
                <a:cs typeface="Calibri"/>
              </a:rPr>
              <a:t>and</a:t>
            </a:r>
            <a:r>
              <a:rPr sz="2400" kern="0" spc="200" dirty="0">
                <a:solidFill>
                  <a:srgbClr val="FFFFFF"/>
                </a:solidFill>
                <a:latin typeface="Calibri"/>
                <a:cs typeface="Calibri"/>
              </a:rPr>
              <a:t> </a:t>
            </a:r>
            <a:r>
              <a:rPr sz="2400" b="1" kern="0" spc="127" dirty="0">
                <a:solidFill>
                  <a:srgbClr val="64FFDA"/>
                </a:solidFill>
                <a:latin typeface="Calibri"/>
                <a:cs typeface="Calibri"/>
              </a:rPr>
              <a:t>cognitively</a:t>
            </a:r>
            <a:r>
              <a:rPr sz="2400" b="1" kern="0" spc="180" dirty="0">
                <a:solidFill>
                  <a:srgbClr val="64FFDA"/>
                </a:solidFill>
                <a:latin typeface="Calibri"/>
                <a:cs typeface="Calibri"/>
              </a:rPr>
              <a:t> </a:t>
            </a:r>
            <a:r>
              <a:rPr sz="2400" b="1" kern="0" spc="160" dirty="0">
                <a:solidFill>
                  <a:srgbClr val="64FFDA"/>
                </a:solidFill>
                <a:latin typeface="Calibri"/>
                <a:cs typeface="Calibri"/>
              </a:rPr>
              <a:t>usable</a:t>
            </a:r>
            <a:r>
              <a:rPr sz="2400" b="1" kern="0" spc="180" dirty="0">
                <a:solidFill>
                  <a:srgbClr val="64FFDA"/>
                </a:solidFill>
                <a:latin typeface="Calibri"/>
                <a:cs typeface="Calibri"/>
              </a:rPr>
              <a:t> </a:t>
            </a:r>
            <a:r>
              <a:rPr sz="2400" b="1" kern="0" spc="113" dirty="0">
                <a:solidFill>
                  <a:srgbClr val="64FFDA"/>
                </a:solidFill>
                <a:latin typeface="Calibri"/>
                <a:cs typeface="Calibri"/>
              </a:rPr>
              <a:t>proportions</a:t>
            </a:r>
            <a:endParaRPr sz="2400" kern="0">
              <a:solidFill>
                <a:sysClr val="windowText" lastClr="000000"/>
              </a:solidFill>
              <a:latin typeface="Calibri"/>
              <a:cs typeface="Calibri"/>
            </a:endParaRPr>
          </a:p>
          <a:p>
            <a:pPr marL="16933" marR="6773" defTabSz="1219170" fontAlgn="auto">
              <a:lnSpc>
                <a:spcPct val="114599"/>
              </a:lnSpc>
              <a:spcBef>
                <a:spcPts val="2100"/>
              </a:spcBef>
              <a:spcAft>
                <a:spcPts val="0"/>
              </a:spcAft>
            </a:pPr>
            <a:r>
              <a:rPr sz="2400" kern="0" spc="73" dirty="0">
                <a:solidFill>
                  <a:srgbClr val="FFFFFF"/>
                </a:solidFill>
                <a:latin typeface="Calibri"/>
                <a:cs typeface="Calibri"/>
              </a:rPr>
              <a:t>There</a:t>
            </a:r>
            <a:r>
              <a:rPr sz="2400" kern="0" spc="160" dirty="0">
                <a:solidFill>
                  <a:srgbClr val="FFFFFF"/>
                </a:solidFill>
                <a:latin typeface="Calibri"/>
                <a:cs typeface="Calibri"/>
              </a:rPr>
              <a:t> </a:t>
            </a:r>
            <a:r>
              <a:rPr sz="2400" kern="0" spc="120" dirty="0">
                <a:solidFill>
                  <a:srgbClr val="FFFFFF"/>
                </a:solidFill>
                <a:latin typeface="Calibri"/>
                <a:cs typeface="Calibri"/>
              </a:rPr>
              <a:t>may</a:t>
            </a:r>
            <a:r>
              <a:rPr sz="2400" kern="0" spc="160" dirty="0">
                <a:solidFill>
                  <a:srgbClr val="FFFFFF"/>
                </a:solidFill>
                <a:latin typeface="Calibri"/>
                <a:cs typeface="Calibri"/>
              </a:rPr>
              <a:t> </a:t>
            </a:r>
            <a:r>
              <a:rPr sz="2400" kern="0" spc="113" dirty="0">
                <a:solidFill>
                  <a:srgbClr val="FFFFFF"/>
                </a:solidFill>
                <a:latin typeface="Calibri"/>
                <a:cs typeface="Calibri"/>
              </a:rPr>
              <a:t>be</a:t>
            </a:r>
            <a:r>
              <a:rPr sz="2400" kern="0" spc="160" dirty="0">
                <a:solidFill>
                  <a:srgbClr val="FFFFFF"/>
                </a:solidFill>
                <a:latin typeface="Calibri"/>
                <a:cs typeface="Calibri"/>
              </a:rPr>
              <a:t> </a:t>
            </a:r>
            <a:r>
              <a:rPr sz="2400" kern="0" spc="140" dirty="0">
                <a:solidFill>
                  <a:srgbClr val="FFFFFF"/>
                </a:solidFill>
                <a:latin typeface="Calibri"/>
                <a:cs typeface="Calibri"/>
              </a:rPr>
              <a:t>some</a:t>
            </a:r>
            <a:r>
              <a:rPr sz="2400" kern="0" spc="160" dirty="0">
                <a:solidFill>
                  <a:srgbClr val="FFFFFF"/>
                </a:solidFill>
                <a:latin typeface="Calibri"/>
                <a:cs typeface="Calibri"/>
              </a:rPr>
              <a:t> </a:t>
            </a:r>
            <a:r>
              <a:rPr sz="2400" kern="0" spc="60" dirty="0">
                <a:solidFill>
                  <a:srgbClr val="FFFFFF"/>
                </a:solidFill>
                <a:latin typeface="Calibri"/>
                <a:cs typeface="Calibri"/>
              </a:rPr>
              <a:t>central,</a:t>
            </a:r>
            <a:r>
              <a:rPr sz="2400" kern="0" spc="160" dirty="0">
                <a:solidFill>
                  <a:srgbClr val="FFFFFF"/>
                </a:solidFill>
                <a:latin typeface="Calibri"/>
                <a:cs typeface="Calibri"/>
              </a:rPr>
              <a:t> </a:t>
            </a:r>
            <a:r>
              <a:rPr sz="2400" kern="0" spc="60" dirty="0">
                <a:solidFill>
                  <a:srgbClr val="FFFFFF"/>
                </a:solidFill>
                <a:latin typeface="Calibri"/>
                <a:cs typeface="Calibri"/>
              </a:rPr>
              <a:t>prototypical</a:t>
            </a:r>
            <a:r>
              <a:rPr sz="2400" kern="0" spc="160" dirty="0">
                <a:solidFill>
                  <a:srgbClr val="FFFFFF"/>
                </a:solidFill>
                <a:latin typeface="Calibri"/>
                <a:cs typeface="Calibri"/>
              </a:rPr>
              <a:t> </a:t>
            </a:r>
            <a:r>
              <a:rPr sz="2400" kern="0" spc="67" dirty="0">
                <a:solidFill>
                  <a:srgbClr val="FFFFFF"/>
                </a:solidFill>
                <a:latin typeface="Calibri"/>
                <a:cs typeface="Calibri"/>
              </a:rPr>
              <a:t>notions</a:t>
            </a:r>
            <a:r>
              <a:rPr sz="2400" kern="0" spc="160" dirty="0">
                <a:solidFill>
                  <a:srgbClr val="FFFFFF"/>
                </a:solidFill>
                <a:latin typeface="Calibri"/>
                <a:cs typeface="Calibri"/>
              </a:rPr>
              <a:t> </a:t>
            </a:r>
            <a:r>
              <a:rPr sz="2400" kern="0" dirty="0">
                <a:solidFill>
                  <a:srgbClr val="FFFFFF"/>
                </a:solidFill>
                <a:latin typeface="Calibri"/>
                <a:cs typeface="Calibri"/>
              </a:rPr>
              <a:t>of</a:t>
            </a:r>
            <a:r>
              <a:rPr sz="2400" kern="0" spc="167" dirty="0">
                <a:solidFill>
                  <a:srgbClr val="FFFFFF"/>
                </a:solidFill>
                <a:latin typeface="Calibri"/>
                <a:cs typeface="Calibri"/>
              </a:rPr>
              <a:t> </a:t>
            </a:r>
            <a:r>
              <a:rPr sz="2400" kern="0" spc="73" dirty="0">
                <a:solidFill>
                  <a:srgbClr val="FFFFFF"/>
                </a:solidFill>
                <a:latin typeface="Calibri"/>
                <a:cs typeface="Calibri"/>
              </a:rPr>
              <a:t>items</a:t>
            </a:r>
            <a:r>
              <a:rPr sz="2400" kern="0" spc="160" dirty="0">
                <a:solidFill>
                  <a:srgbClr val="FFFFFF"/>
                </a:solidFill>
                <a:latin typeface="Calibri"/>
                <a:cs typeface="Calibri"/>
              </a:rPr>
              <a:t> </a:t>
            </a:r>
            <a:r>
              <a:rPr sz="2400" kern="0" dirty="0">
                <a:solidFill>
                  <a:srgbClr val="FFFFFF"/>
                </a:solidFill>
                <a:latin typeface="Calibri"/>
                <a:cs typeface="Calibri"/>
              </a:rPr>
              <a:t>that</a:t>
            </a:r>
            <a:r>
              <a:rPr sz="2400" kern="0" spc="160" dirty="0">
                <a:solidFill>
                  <a:srgbClr val="FFFFFF"/>
                </a:solidFill>
                <a:latin typeface="Calibri"/>
                <a:cs typeface="Calibri"/>
              </a:rPr>
              <a:t> </a:t>
            </a:r>
            <a:r>
              <a:rPr sz="2400" kern="0" spc="73" dirty="0">
                <a:solidFill>
                  <a:srgbClr val="FFFFFF"/>
                </a:solidFill>
                <a:latin typeface="Calibri"/>
                <a:cs typeface="Calibri"/>
              </a:rPr>
              <a:t>arise</a:t>
            </a:r>
            <a:r>
              <a:rPr sz="2400" kern="0" spc="160" dirty="0">
                <a:solidFill>
                  <a:srgbClr val="FFFFFF"/>
                </a:solidFill>
                <a:latin typeface="Calibri"/>
                <a:cs typeface="Calibri"/>
              </a:rPr>
              <a:t> </a:t>
            </a:r>
            <a:r>
              <a:rPr sz="2400" kern="0" dirty="0">
                <a:solidFill>
                  <a:srgbClr val="FFFFFF"/>
                </a:solidFill>
                <a:latin typeface="Calibri"/>
                <a:cs typeface="Calibri"/>
              </a:rPr>
              <a:t>from</a:t>
            </a:r>
            <a:r>
              <a:rPr sz="2400" kern="0" spc="160" dirty="0">
                <a:solidFill>
                  <a:srgbClr val="FFFFFF"/>
                </a:solidFill>
                <a:latin typeface="Calibri"/>
                <a:cs typeface="Calibri"/>
              </a:rPr>
              <a:t> </a:t>
            </a:r>
            <a:r>
              <a:rPr sz="2400" kern="0" spc="67" dirty="0">
                <a:solidFill>
                  <a:srgbClr val="FFFFFF"/>
                </a:solidFill>
                <a:latin typeface="Calibri"/>
                <a:cs typeface="Calibri"/>
              </a:rPr>
              <a:t>stored </a:t>
            </a:r>
            <a:r>
              <a:rPr sz="2400" kern="0" spc="73" dirty="0">
                <a:solidFill>
                  <a:srgbClr val="FFFFFF"/>
                </a:solidFill>
                <a:latin typeface="Calibri"/>
                <a:cs typeface="Calibri"/>
              </a:rPr>
              <a:t>typical</a:t>
            </a:r>
            <a:r>
              <a:rPr sz="2400" kern="0" spc="133" dirty="0">
                <a:solidFill>
                  <a:srgbClr val="FFFFFF"/>
                </a:solidFill>
                <a:latin typeface="Calibri"/>
                <a:cs typeface="Calibri"/>
              </a:rPr>
              <a:t> </a:t>
            </a:r>
            <a:r>
              <a:rPr sz="2400" kern="0" spc="60" dirty="0">
                <a:solidFill>
                  <a:srgbClr val="FFFFFF"/>
                </a:solidFill>
                <a:latin typeface="Calibri"/>
                <a:cs typeface="Calibri"/>
              </a:rPr>
              <a:t>properties</a:t>
            </a:r>
            <a:r>
              <a:rPr sz="2400" kern="0" spc="140" dirty="0">
                <a:solidFill>
                  <a:srgbClr val="FFFFFF"/>
                </a:solidFill>
                <a:latin typeface="Calibri"/>
                <a:cs typeface="Calibri"/>
              </a:rPr>
              <a:t> </a:t>
            </a:r>
            <a:r>
              <a:rPr sz="2400" kern="0" dirty="0">
                <a:solidFill>
                  <a:srgbClr val="FFFFFF"/>
                </a:solidFill>
                <a:latin typeface="Calibri"/>
                <a:cs typeface="Calibri"/>
              </a:rPr>
              <a:t>for</a:t>
            </a:r>
            <a:r>
              <a:rPr sz="2400" kern="0" spc="140" dirty="0">
                <a:solidFill>
                  <a:srgbClr val="FFFFFF"/>
                </a:solidFill>
                <a:latin typeface="Calibri"/>
                <a:cs typeface="Calibri"/>
              </a:rPr>
              <a:t> </a:t>
            </a:r>
            <a:r>
              <a:rPr sz="2400" kern="0" spc="87" dirty="0">
                <a:solidFill>
                  <a:srgbClr val="FFFFFF"/>
                </a:solidFill>
                <a:latin typeface="Calibri"/>
                <a:cs typeface="Calibri"/>
              </a:rPr>
              <a:t>an</a:t>
            </a:r>
            <a:r>
              <a:rPr sz="2400" kern="0" spc="140" dirty="0">
                <a:solidFill>
                  <a:srgbClr val="FFFFFF"/>
                </a:solidFill>
                <a:latin typeface="Calibri"/>
                <a:cs typeface="Calibri"/>
              </a:rPr>
              <a:t> </a:t>
            </a:r>
            <a:r>
              <a:rPr sz="2400" kern="0" spc="80" dirty="0">
                <a:solidFill>
                  <a:srgbClr val="FFFFFF"/>
                </a:solidFill>
                <a:latin typeface="Calibri"/>
                <a:cs typeface="Calibri"/>
              </a:rPr>
              <a:t>object</a:t>
            </a:r>
            <a:r>
              <a:rPr sz="2400" kern="0" spc="140" dirty="0">
                <a:solidFill>
                  <a:srgbClr val="FFFFFF"/>
                </a:solidFill>
                <a:latin typeface="Calibri"/>
                <a:cs typeface="Calibri"/>
              </a:rPr>
              <a:t> </a:t>
            </a:r>
            <a:r>
              <a:rPr sz="2400" kern="0" spc="100" dirty="0">
                <a:solidFill>
                  <a:srgbClr val="FFFFFF"/>
                </a:solidFill>
                <a:latin typeface="Calibri"/>
                <a:cs typeface="Calibri"/>
              </a:rPr>
              <a:t>category</a:t>
            </a:r>
            <a:r>
              <a:rPr sz="2400" kern="0" spc="133" dirty="0">
                <a:solidFill>
                  <a:srgbClr val="FFFFFF"/>
                </a:solidFill>
                <a:latin typeface="Calibri"/>
                <a:cs typeface="Calibri"/>
              </a:rPr>
              <a:t>  (Rosch,</a:t>
            </a:r>
            <a:r>
              <a:rPr sz="2400" kern="0" spc="147" dirty="0">
                <a:solidFill>
                  <a:srgbClr val="FFFFFF"/>
                </a:solidFill>
                <a:latin typeface="Calibri"/>
                <a:cs typeface="Calibri"/>
              </a:rPr>
              <a:t> </a:t>
            </a:r>
            <a:r>
              <a:rPr sz="2400" kern="0" spc="-13" dirty="0">
                <a:solidFill>
                  <a:srgbClr val="FFFFFF"/>
                </a:solidFill>
                <a:latin typeface="Calibri"/>
                <a:cs typeface="Calibri"/>
              </a:rPr>
              <a:t>1975)</a:t>
            </a:r>
            <a:endParaRPr sz="2400" kern="0">
              <a:solidFill>
                <a:sysClr val="windowText" lastClr="000000"/>
              </a:solidFill>
              <a:latin typeface="Calibri"/>
              <a:cs typeface="Calibri"/>
            </a:endParaRPr>
          </a:p>
          <a:p>
            <a:pPr marL="16933" defTabSz="1219170" fontAlgn="auto">
              <a:spcBef>
                <a:spcPts val="2520"/>
              </a:spcBef>
              <a:spcAft>
                <a:spcPts val="0"/>
              </a:spcAft>
            </a:pPr>
            <a:r>
              <a:rPr sz="2400" kern="0" spc="80" dirty="0">
                <a:solidFill>
                  <a:srgbClr val="FFFFFF"/>
                </a:solidFill>
                <a:latin typeface="Calibri"/>
                <a:cs typeface="Calibri"/>
              </a:rPr>
              <a:t>May</a:t>
            </a:r>
            <a:r>
              <a:rPr sz="2400" kern="0" spc="120" dirty="0">
                <a:solidFill>
                  <a:srgbClr val="FFFFFF"/>
                </a:solidFill>
                <a:latin typeface="Calibri"/>
                <a:cs typeface="Calibri"/>
              </a:rPr>
              <a:t> </a:t>
            </a:r>
            <a:r>
              <a:rPr sz="2400" kern="0" spc="107" dirty="0">
                <a:solidFill>
                  <a:srgbClr val="FFFFFF"/>
                </a:solidFill>
                <a:latin typeface="Calibri"/>
                <a:cs typeface="Calibri"/>
              </a:rPr>
              <a:t>also</a:t>
            </a:r>
            <a:r>
              <a:rPr sz="2400" kern="0" spc="127" dirty="0">
                <a:solidFill>
                  <a:srgbClr val="FFFFFF"/>
                </a:solidFill>
                <a:latin typeface="Calibri"/>
                <a:cs typeface="Calibri"/>
              </a:rPr>
              <a:t> </a:t>
            </a:r>
            <a:r>
              <a:rPr sz="2400" kern="0" spc="67" dirty="0">
                <a:solidFill>
                  <a:srgbClr val="FFFFFF"/>
                </a:solidFill>
                <a:latin typeface="Calibri"/>
                <a:cs typeface="Calibri"/>
              </a:rPr>
              <a:t>store</a:t>
            </a:r>
            <a:r>
              <a:rPr sz="2400" kern="0" spc="120" dirty="0">
                <a:solidFill>
                  <a:srgbClr val="FFFFFF"/>
                </a:solidFill>
                <a:latin typeface="Calibri"/>
                <a:cs typeface="Calibri"/>
              </a:rPr>
              <a:t> </a:t>
            </a:r>
            <a:r>
              <a:rPr sz="2400" kern="0" spc="93" dirty="0">
                <a:solidFill>
                  <a:srgbClr val="FFFFFF"/>
                </a:solidFill>
                <a:latin typeface="Calibri"/>
                <a:cs typeface="Calibri"/>
              </a:rPr>
              <a:t>exemplars</a:t>
            </a:r>
            <a:r>
              <a:rPr sz="2400" kern="0" spc="127" dirty="0">
                <a:solidFill>
                  <a:srgbClr val="FFFFFF"/>
                </a:solidFill>
                <a:latin typeface="Calibri"/>
                <a:cs typeface="Calibri"/>
              </a:rPr>
              <a:t> </a:t>
            </a:r>
            <a:r>
              <a:rPr sz="2400" kern="0" dirty="0">
                <a:solidFill>
                  <a:srgbClr val="FFFFFF"/>
                </a:solidFill>
                <a:latin typeface="Calibri"/>
                <a:cs typeface="Calibri"/>
              </a:rPr>
              <a:t>(Wu</a:t>
            </a:r>
            <a:r>
              <a:rPr sz="2400" kern="0" spc="120" dirty="0">
                <a:solidFill>
                  <a:srgbClr val="FFFFFF"/>
                </a:solidFill>
                <a:latin typeface="Calibri"/>
                <a:cs typeface="Calibri"/>
              </a:rPr>
              <a:t> </a:t>
            </a:r>
            <a:r>
              <a:rPr sz="2400" kern="0" dirty="0">
                <a:solidFill>
                  <a:srgbClr val="FFFFFF"/>
                </a:solidFill>
                <a:latin typeface="Calibri"/>
                <a:cs typeface="Calibri"/>
              </a:rPr>
              <a:t>&amp;</a:t>
            </a:r>
            <a:r>
              <a:rPr sz="2400" kern="0" spc="127" dirty="0">
                <a:solidFill>
                  <a:srgbClr val="FFFFFF"/>
                </a:solidFill>
                <a:latin typeface="Calibri"/>
                <a:cs typeface="Calibri"/>
              </a:rPr>
              <a:t> </a:t>
            </a:r>
            <a:r>
              <a:rPr sz="2400" kern="0" spc="100" dirty="0">
                <a:solidFill>
                  <a:srgbClr val="FFFFFF"/>
                </a:solidFill>
                <a:latin typeface="Calibri"/>
                <a:cs typeface="Calibri"/>
              </a:rPr>
              <a:t>Barsalou,</a:t>
            </a:r>
            <a:r>
              <a:rPr sz="2400" kern="0" spc="127" dirty="0">
                <a:solidFill>
                  <a:srgbClr val="FFFFFF"/>
                </a:solidFill>
                <a:latin typeface="Calibri"/>
                <a:cs typeface="Calibri"/>
              </a:rPr>
              <a:t> </a:t>
            </a:r>
            <a:r>
              <a:rPr sz="2400" kern="0" spc="-13" dirty="0">
                <a:solidFill>
                  <a:srgbClr val="FFFFFF"/>
                </a:solidFill>
                <a:latin typeface="Calibri"/>
                <a:cs typeface="Calibri"/>
              </a:rPr>
              <a:t>2009)</a:t>
            </a:r>
            <a:endParaRPr sz="2400" kern="0">
              <a:solidFill>
                <a:sysClr val="windowText" lastClr="000000"/>
              </a:solidFill>
              <a:latin typeface="Calibri"/>
              <a:cs typeface="Calibri"/>
            </a:endParaRPr>
          </a:p>
        </p:txBody>
      </p:sp>
      <p:sp>
        <p:nvSpPr>
          <p:cNvPr id="4" name="object 4"/>
          <p:cNvSpPr txBox="1"/>
          <p:nvPr/>
        </p:nvSpPr>
        <p:spPr>
          <a:xfrm>
            <a:off x="529901" y="5228327"/>
            <a:ext cx="1101513" cy="359073"/>
          </a:xfrm>
          <a:prstGeom prst="rect">
            <a:avLst/>
          </a:prstGeom>
        </p:spPr>
        <p:txBody>
          <a:bodyPr vert="horz" wrap="square" lIns="0" tIns="0" rIns="0" bIns="0" rtlCol="0">
            <a:spAutoFit/>
          </a:bodyPr>
          <a:lstStyle/>
          <a:p>
            <a:pPr defTabSz="1219170" fontAlgn="auto">
              <a:lnSpc>
                <a:spcPts val="2813"/>
              </a:lnSpc>
              <a:spcBef>
                <a:spcPts val="0"/>
              </a:spcBef>
              <a:spcAft>
                <a:spcPts val="0"/>
              </a:spcAft>
            </a:pPr>
            <a:r>
              <a:rPr sz="2400" b="1" kern="0" spc="173" dirty="0">
                <a:solidFill>
                  <a:srgbClr val="FFFFFF"/>
                </a:solidFill>
                <a:latin typeface="Calibri"/>
                <a:cs typeface="Calibri"/>
              </a:rPr>
              <a:t>Banana</a:t>
            </a:r>
            <a:endParaRPr sz="2400" kern="0">
              <a:solidFill>
                <a:sysClr val="windowText" lastClr="000000"/>
              </a:solidFill>
              <a:latin typeface="Calibri"/>
              <a:cs typeface="Calibri"/>
            </a:endParaRPr>
          </a:p>
        </p:txBody>
      </p:sp>
      <p:pic>
        <p:nvPicPr>
          <p:cNvPr id="5" name="object 5"/>
          <p:cNvPicPr/>
          <p:nvPr/>
        </p:nvPicPr>
        <p:blipFill>
          <a:blip r:embed="rId2" cstate="print"/>
          <a:stretch>
            <a:fillRect/>
          </a:stretch>
        </p:blipFill>
        <p:spPr>
          <a:xfrm>
            <a:off x="9298563" y="4405001"/>
            <a:ext cx="2071436" cy="1553599"/>
          </a:xfrm>
          <a:prstGeom prst="rect">
            <a:avLst/>
          </a:prstGeom>
        </p:spPr>
      </p:pic>
      <p:pic>
        <p:nvPicPr>
          <p:cNvPr id="6" name="object 6"/>
          <p:cNvPicPr/>
          <p:nvPr/>
        </p:nvPicPr>
        <p:blipFill>
          <a:blip r:embed="rId3" cstate="print"/>
          <a:stretch>
            <a:fillRect/>
          </a:stretch>
        </p:blipFill>
        <p:spPr>
          <a:xfrm>
            <a:off x="5124983" y="4405066"/>
            <a:ext cx="2071599" cy="1553599"/>
          </a:xfrm>
          <a:prstGeom prst="rect">
            <a:avLst/>
          </a:prstGeom>
        </p:spPr>
      </p:pic>
      <p:pic>
        <p:nvPicPr>
          <p:cNvPr id="7" name="object 7"/>
          <p:cNvPicPr/>
          <p:nvPr/>
        </p:nvPicPr>
        <p:blipFill>
          <a:blip r:embed="rId4" cstate="print"/>
          <a:stretch>
            <a:fillRect/>
          </a:stretch>
        </p:blipFill>
        <p:spPr>
          <a:xfrm>
            <a:off x="549633" y="4405000"/>
            <a:ext cx="2473369" cy="1553601"/>
          </a:xfrm>
          <a:prstGeom prst="rect">
            <a:avLst/>
          </a:prstGeom>
        </p:spPr>
      </p:pic>
      <p:sp>
        <p:nvSpPr>
          <p:cNvPr id="8" name="object 8"/>
          <p:cNvSpPr txBox="1"/>
          <p:nvPr/>
        </p:nvSpPr>
        <p:spPr>
          <a:xfrm>
            <a:off x="8923771" y="5918841"/>
            <a:ext cx="2905760" cy="748645"/>
          </a:xfrm>
          <a:prstGeom prst="rect">
            <a:avLst/>
          </a:prstGeom>
        </p:spPr>
        <p:txBody>
          <a:bodyPr vert="horz" wrap="square" lIns="0" tIns="14393" rIns="0" bIns="0" rtlCol="0">
            <a:spAutoFit/>
          </a:bodyPr>
          <a:lstStyle/>
          <a:p>
            <a:pPr marL="16933" marR="6773" indent="237061" defTabSz="1219170" fontAlgn="auto">
              <a:lnSpc>
                <a:spcPct val="100699"/>
              </a:lnSpc>
              <a:spcBef>
                <a:spcPts val="113"/>
              </a:spcBef>
              <a:spcAft>
                <a:spcPts val="0"/>
              </a:spcAft>
            </a:pPr>
            <a:r>
              <a:rPr sz="2400" b="1" kern="0" spc="120" dirty="0">
                <a:solidFill>
                  <a:srgbClr val="FFFFFF"/>
                </a:solidFill>
                <a:latin typeface="Calibri"/>
                <a:cs typeface="Calibri"/>
              </a:rPr>
              <a:t>Unripe</a:t>
            </a:r>
            <a:r>
              <a:rPr sz="2400" b="1" kern="0" spc="147" dirty="0">
                <a:solidFill>
                  <a:srgbClr val="FFFFFF"/>
                </a:solidFill>
                <a:latin typeface="Calibri"/>
                <a:cs typeface="Calibri"/>
              </a:rPr>
              <a:t> </a:t>
            </a:r>
            <a:r>
              <a:rPr sz="2400" b="1" kern="0" spc="173" dirty="0">
                <a:solidFill>
                  <a:srgbClr val="FFFFFF"/>
                </a:solidFill>
                <a:latin typeface="Calibri"/>
                <a:cs typeface="Calibri"/>
              </a:rPr>
              <a:t>Bananas, </a:t>
            </a:r>
            <a:r>
              <a:rPr sz="2400" b="1" kern="0" spc="180" dirty="0">
                <a:solidFill>
                  <a:srgbClr val="FFFFFF"/>
                </a:solidFill>
                <a:latin typeface="Calibri"/>
                <a:cs typeface="Calibri"/>
              </a:rPr>
              <a:t>Cavendish</a:t>
            </a:r>
            <a:r>
              <a:rPr sz="2400" b="1" kern="0" spc="173" dirty="0">
                <a:solidFill>
                  <a:srgbClr val="FFFFFF"/>
                </a:solidFill>
                <a:latin typeface="Calibri"/>
                <a:cs typeface="Calibri"/>
              </a:rPr>
              <a:t> </a:t>
            </a:r>
            <a:r>
              <a:rPr sz="2400" b="1" kern="0" spc="193" dirty="0">
                <a:solidFill>
                  <a:srgbClr val="FFFFFF"/>
                </a:solidFill>
                <a:latin typeface="Calibri"/>
                <a:cs typeface="Calibri"/>
              </a:rPr>
              <a:t>Bananas</a:t>
            </a:r>
            <a:endParaRPr sz="2400" kern="0">
              <a:solidFill>
                <a:sysClr val="windowText" lastClr="000000"/>
              </a:solidFill>
              <a:latin typeface="Calibri"/>
              <a:cs typeface="Calibri"/>
            </a:endParaRPr>
          </a:p>
        </p:txBody>
      </p:sp>
      <p:sp>
        <p:nvSpPr>
          <p:cNvPr id="9" name="object 9"/>
          <p:cNvSpPr txBox="1"/>
          <p:nvPr/>
        </p:nvSpPr>
        <p:spPr>
          <a:xfrm>
            <a:off x="5181814" y="6020441"/>
            <a:ext cx="1850813" cy="755762"/>
          </a:xfrm>
          <a:prstGeom prst="rect">
            <a:avLst/>
          </a:prstGeom>
        </p:spPr>
        <p:txBody>
          <a:bodyPr vert="horz" wrap="square" lIns="0" tIns="16933" rIns="0" bIns="0" rtlCol="0">
            <a:spAutoFit/>
          </a:bodyPr>
          <a:lstStyle/>
          <a:p>
            <a:pPr algn="ctr" defTabSz="1219170" fontAlgn="auto">
              <a:spcBef>
                <a:spcPts val="133"/>
              </a:spcBef>
              <a:spcAft>
                <a:spcPts val="0"/>
              </a:spcAft>
            </a:pPr>
            <a:r>
              <a:rPr sz="2400" b="1" kern="0" spc="193" dirty="0">
                <a:solidFill>
                  <a:srgbClr val="FFFFFF"/>
                </a:solidFill>
                <a:latin typeface="Calibri"/>
                <a:cs typeface="Calibri"/>
              </a:rPr>
              <a:t>Bananas</a:t>
            </a:r>
            <a:endParaRPr sz="2400" kern="0">
              <a:solidFill>
                <a:sysClr val="windowText" lastClr="000000"/>
              </a:solidFill>
              <a:latin typeface="Calibri"/>
              <a:cs typeface="Calibri"/>
            </a:endParaRPr>
          </a:p>
          <a:p>
            <a:pPr algn="ctr" defTabSz="1219170" fontAlgn="auto">
              <a:spcBef>
                <a:spcPts val="20"/>
              </a:spcBef>
              <a:spcAft>
                <a:spcPts val="0"/>
              </a:spcAft>
            </a:pPr>
            <a:r>
              <a:rPr sz="2400" kern="0" spc="160" dirty="0">
                <a:solidFill>
                  <a:srgbClr val="FFFFFF"/>
                </a:solidFill>
                <a:latin typeface="Calibri"/>
                <a:cs typeface="Calibri"/>
              </a:rPr>
              <a:t>“Basic</a:t>
            </a:r>
            <a:r>
              <a:rPr sz="2400" kern="0" spc="127" dirty="0">
                <a:solidFill>
                  <a:srgbClr val="FFFFFF"/>
                </a:solidFill>
                <a:latin typeface="Calibri"/>
                <a:cs typeface="Calibri"/>
              </a:rPr>
              <a:t> </a:t>
            </a:r>
            <a:r>
              <a:rPr sz="2400" kern="0" spc="80" dirty="0">
                <a:solidFill>
                  <a:srgbClr val="FFFFFF"/>
                </a:solidFill>
                <a:latin typeface="Calibri"/>
                <a:cs typeface="Calibri"/>
              </a:rPr>
              <a:t>Level”</a:t>
            </a:r>
            <a:endParaRPr sz="2400" kern="0">
              <a:solidFill>
                <a:sysClr val="windowText" lastClr="000000"/>
              </a:solidFill>
              <a:latin typeface="Calibri"/>
              <a:cs typeface="Calibri"/>
            </a:endParaRPr>
          </a:p>
        </p:txBody>
      </p:sp>
      <p:sp>
        <p:nvSpPr>
          <p:cNvPr id="10" name="object 10"/>
          <p:cNvSpPr txBox="1"/>
          <p:nvPr/>
        </p:nvSpPr>
        <p:spPr>
          <a:xfrm>
            <a:off x="1388904" y="6020441"/>
            <a:ext cx="699347" cy="386430"/>
          </a:xfrm>
          <a:prstGeom prst="rect">
            <a:avLst/>
          </a:prstGeom>
        </p:spPr>
        <p:txBody>
          <a:bodyPr vert="horz" wrap="square" lIns="0" tIns="16933" rIns="0" bIns="0" rtlCol="0">
            <a:spAutoFit/>
          </a:bodyPr>
          <a:lstStyle/>
          <a:p>
            <a:pPr marL="16933" defTabSz="1219170" fontAlgn="auto">
              <a:spcBef>
                <a:spcPts val="133"/>
              </a:spcBef>
              <a:spcAft>
                <a:spcPts val="0"/>
              </a:spcAft>
            </a:pPr>
            <a:r>
              <a:rPr sz="2400" b="1" kern="0" spc="87" dirty="0">
                <a:solidFill>
                  <a:srgbClr val="FFFFFF"/>
                </a:solidFill>
                <a:latin typeface="Calibri"/>
                <a:cs typeface="Calibri"/>
              </a:rPr>
              <a:t>Fruit</a:t>
            </a:r>
            <a:endParaRPr sz="2400" kern="0">
              <a:solidFill>
                <a:sysClr val="windowText" lastClr="000000"/>
              </a:solidFill>
              <a:latin typeface="Calibri"/>
              <a:cs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4500" y="1772766"/>
            <a:ext cx="4768427" cy="3194871"/>
          </a:xfrm>
          <a:prstGeom prst="rect">
            <a:avLst/>
          </a:prstGeom>
        </p:spPr>
        <p:txBody>
          <a:bodyPr vert="horz" wrap="square" lIns="0" tIns="21167" rIns="0" bIns="0" rtlCol="0">
            <a:spAutoFit/>
          </a:bodyPr>
          <a:lstStyle/>
          <a:p>
            <a:pPr marL="16933" marR="6773" defTabSz="1219170" fontAlgn="auto">
              <a:lnSpc>
                <a:spcPct val="114599"/>
              </a:lnSpc>
              <a:spcBef>
                <a:spcPts val="167"/>
              </a:spcBef>
              <a:spcAft>
                <a:spcPts val="0"/>
              </a:spcAft>
            </a:pPr>
            <a:r>
              <a:rPr sz="2133" kern="0" spc="133" dirty="0">
                <a:solidFill>
                  <a:srgbClr val="FFFFFF"/>
                </a:solidFill>
                <a:latin typeface="Calibri"/>
                <a:cs typeface="Calibri"/>
              </a:rPr>
              <a:t>A </a:t>
            </a:r>
            <a:r>
              <a:rPr sz="2133" kern="0" spc="87" dirty="0">
                <a:solidFill>
                  <a:srgbClr val="FFFFFF"/>
                </a:solidFill>
                <a:latin typeface="Calibri"/>
                <a:cs typeface="Calibri"/>
              </a:rPr>
              <a:t>man</a:t>
            </a:r>
            <a:r>
              <a:rPr sz="2133" kern="0" spc="140" dirty="0">
                <a:solidFill>
                  <a:srgbClr val="FFFFFF"/>
                </a:solidFill>
                <a:latin typeface="Calibri"/>
                <a:cs typeface="Calibri"/>
              </a:rPr>
              <a:t> </a:t>
            </a:r>
            <a:r>
              <a:rPr sz="2133" kern="0" spc="93" dirty="0">
                <a:solidFill>
                  <a:srgbClr val="FFFFFF"/>
                </a:solidFill>
                <a:latin typeface="Calibri"/>
                <a:cs typeface="Calibri"/>
              </a:rPr>
              <a:t>and</a:t>
            </a:r>
            <a:r>
              <a:rPr sz="2133" kern="0" spc="140" dirty="0">
                <a:solidFill>
                  <a:srgbClr val="FFFFFF"/>
                </a:solidFill>
                <a:latin typeface="Calibri"/>
                <a:cs typeface="Calibri"/>
              </a:rPr>
              <a:t> </a:t>
            </a:r>
            <a:r>
              <a:rPr sz="2133" kern="0" spc="80" dirty="0">
                <a:solidFill>
                  <a:srgbClr val="FFFFFF"/>
                </a:solidFill>
                <a:latin typeface="Calibri"/>
                <a:cs typeface="Calibri"/>
              </a:rPr>
              <a:t>his</a:t>
            </a:r>
            <a:r>
              <a:rPr sz="2133" kern="0" spc="133" dirty="0">
                <a:solidFill>
                  <a:srgbClr val="FFFFFF"/>
                </a:solidFill>
                <a:latin typeface="Calibri"/>
                <a:cs typeface="Calibri"/>
              </a:rPr>
              <a:t> </a:t>
            </a:r>
            <a:r>
              <a:rPr sz="2133" kern="0" spc="120" dirty="0">
                <a:solidFill>
                  <a:srgbClr val="FFFFFF"/>
                </a:solidFill>
                <a:latin typeface="Calibri"/>
                <a:cs typeface="Calibri"/>
              </a:rPr>
              <a:t>son</a:t>
            </a:r>
            <a:r>
              <a:rPr sz="2133" kern="0" spc="140" dirty="0">
                <a:solidFill>
                  <a:srgbClr val="FFFFFF"/>
                </a:solidFill>
                <a:latin typeface="Calibri"/>
                <a:cs typeface="Calibri"/>
              </a:rPr>
              <a:t> </a:t>
            </a:r>
            <a:r>
              <a:rPr sz="2133" kern="0" dirty="0">
                <a:solidFill>
                  <a:srgbClr val="FFFFFF"/>
                </a:solidFill>
                <a:latin typeface="Calibri"/>
                <a:cs typeface="Calibri"/>
              </a:rPr>
              <a:t>are</a:t>
            </a:r>
            <a:r>
              <a:rPr sz="2133" kern="0" spc="140" dirty="0">
                <a:solidFill>
                  <a:srgbClr val="FFFFFF"/>
                </a:solidFill>
                <a:latin typeface="Calibri"/>
                <a:cs typeface="Calibri"/>
              </a:rPr>
              <a:t> </a:t>
            </a:r>
            <a:r>
              <a:rPr sz="2133" kern="0" dirty="0">
                <a:solidFill>
                  <a:srgbClr val="FFFFFF"/>
                </a:solidFill>
                <a:latin typeface="Calibri"/>
                <a:cs typeface="Calibri"/>
              </a:rPr>
              <a:t>in</a:t>
            </a:r>
            <a:r>
              <a:rPr sz="2133" kern="0" spc="133" dirty="0">
                <a:solidFill>
                  <a:srgbClr val="FFFFFF"/>
                </a:solidFill>
                <a:latin typeface="Calibri"/>
                <a:cs typeface="Calibri"/>
              </a:rPr>
              <a:t> </a:t>
            </a:r>
            <a:r>
              <a:rPr sz="2133" kern="0" spc="120" dirty="0">
                <a:solidFill>
                  <a:srgbClr val="FFFFFF"/>
                </a:solidFill>
                <a:latin typeface="Calibri"/>
                <a:cs typeface="Calibri"/>
              </a:rPr>
              <a:t>a</a:t>
            </a:r>
            <a:r>
              <a:rPr sz="2133" kern="0" spc="140" dirty="0">
                <a:solidFill>
                  <a:srgbClr val="FFFFFF"/>
                </a:solidFill>
                <a:latin typeface="Calibri"/>
                <a:cs typeface="Calibri"/>
              </a:rPr>
              <a:t> </a:t>
            </a:r>
            <a:r>
              <a:rPr sz="2133" kern="0" spc="-13" dirty="0">
                <a:solidFill>
                  <a:srgbClr val="FFFFFF"/>
                </a:solidFill>
                <a:latin typeface="Calibri"/>
                <a:cs typeface="Calibri"/>
              </a:rPr>
              <a:t>terrible </a:t>
            </a:r>
            <a:r>
              <a:rPr sz="2133" kern="0" spc="87" dirty="0">
                <a:solidFill>
                  <a:srgbClr val="FFFFFF"/>
                </a:solidFill>
                <a:latin typeface="Calibri"/>
                <a:cs typeface="Calibri"/>
              </a:rPr>
              <a:t>accident</a:t>
            </a:r>
            <a:r>
              <a:rPr sz="2133" kern="0" spc="160" dirty="0">
                <a:solidFill>
                  <a:srgbClr val="FFFFFF"/>
                </a:solidFill>
                <a:latin typeface="Calibri"/>
                <a:cs typeface="Calibri"/>
              </a:rPr>
              <a:t> </a:t>
            </a:r>
            <a:r>
              <a:rPr sz="2133" kern="0" spc="93" dirty="0">
                <a:solidFill>
                  <a:srgbClr val="FFFFFF"/>
                </a:solidFill>
                <a:latin typeface="Calibri"/>
                <a:cs typeface="Calibri"/>
              </a:rPr>
              <a:t>and</a:t>
            </a:r>
            <a:r>
              <a:rPr sz="2133" kern="0" spc="160" dirty="0">
                <a:solidFill>
                  <a:srgbClr val="FFFFFF"/>
                </a:solidFill>
                <a:latin typeface="Calibri"/>
                <a:cs typeface="Calibri"/>
              </a:rPr>
              <a:t> </a:t>
            </a:r>
            <a:r>
              <a:rPr sz="2133" kern="0" dirty="0">
                <a:solidFill>
                  <a:srgbClr val="FFFFFF"/>
                </a:solidFill>
                <a:latin typeface="Calibri"/>
                <a:cs typeface="Calibri"/>
              </a:rPr>
              <a:t>are</a:t>
            </a:r>
            <a:r>
              <a:rPr sz="2133" kern="0" spc="167" dirty="0">
                <a:solidFill>
                  <a:srgbClr val="FFFFFF"/>
                </a:solidFill>
                <a:latin typeface="Calibri"/>
                <a:cs typeface="Calibri"/>
              </a:rPr>
              <a:t> </a:t>
            </a:r>
            <a:r>
              <a:rPr sz="2133" kern="0" spc="87" dirty="0">
                <a:solidFill>
                  <a:srgbClr val="FFFFFF"/>
                </a:solidFill>
                <a:latin typeface="Calibri"/>
                <a:cs typeface="Calibri"/>
              </a:rPr>
              <a:t>rushed</a:t>
            </a:r>
            <a:r>
              <a:rPr sz="2133" kern="0" spc="160" dirty="0">
                <a:solidFill>
                  <a:srgbClr val="FFFFFF"/>
                </a:solidFill>
                <a:latin typeface="Calibri"/>
                <a:cs typeface="Calibri"/>
              </a:rPr>
              <a:t> </a:t>
            </a:r>
            <a:r>
              <a:rPr sz="2133" kern="0" dirty="0">
                <a:solidFill>
                  <a:srgbClr val="FFFFFF"/>
                </a:solidFill>
                <a:latin typeface="Calibri"/>
                <a:cs typeface="Calibri"/>
              </a:rPr>
              <a:t>to</a:t>
            </a:r>
            <a:r>
              <a:rPr sz="2133" kern="0" spc="160" dirty="0">
                <a:solidFill>
                  <a:srgbClr val="FFFFFF"/>
                </a:solidFill>
                <a:latin typeface="Calibri"/>
                <a:cs typeface="Calibri"/>
              </a:rPr>
              <a:t> </a:t>
            </a:r>
            <a:r>
              <a:rPr sz="2133" kern="0" dirty="0">
                <a:solidFill>
                  <a:srgbClr val="FFFFFF"/>
                </a:solidFill>
                <a:latin typeface="Calibri"/>
                <a:cs typeface="Calibri"/>
              </a:rPr>
              <a:t>the</a:t>
            </a:r>
            <a:r>
              <a:rPr sz="2133" kern="0" spc="167" dirty="0">
                <a:solidFill>
                  <a:srgbClr val="FFFFFF"/>
                </a:solidFill>
                <a:latin typeface="Calibri"/>
                <a:cs typeface="Calibri"/>
              </a:rPr>
              <a:t> </a:t>
            </a:r>
            <a:r>
              <a:rPr sz="2133" kern="0" spc="-13" dirty="0">
                <a:solidFill>
                  <a:srgbClr val="FFFFFF"/>
                </a:solidFill>
                <a:latin typeface="Calibri"/>
                <a:cs typeface="Calibri"/>
              </a:rPr>
              <a:t>hospital </a:t>
            </a:r>
            <a:r>
              <a:rPr sz="2133" kern="0" dirty="0">
                <a:solidFill>
                  <a:srgbClr val="FFFFFF"/>
                </a:solidFill>
                <a:latin typeface="Calibri"/>
                <a:cs typeface="Calibri"/>
              </a:rPr>
              <a:t>in</a:t>
            </a:r>
            <a:r>
              <a:rPr sz="2133" kern="0" spc="333" dirty="0">
                <a:solidFill>
                  <a:srgbClr val="FFFFFF"/>
                </a:solidFill>
                <a:latin typeface="Calibri"/>
                <a:cs typeface="Calibri"/>
              </a:rPr>
              <a:t> </a:t>
            </a:r>
            <a:r>
              <a:rPr sz="2133" kern="0" dirty="0">
                <a:solidFill>
                  <a:srgbClr val="FFFFFF"/>
                </a:solidFill>
                <a:latin typeface="Calibri"/>
                <a:cs typeface="Calibri"/>
              </a:rPr>
              <a:t>critical</a:t>
            </a:r>
            <a:r>
              <a:rPr sz="2133" kern="0" spc="339" dirty="0">
                <a:solidFill>
                  <a:srgbClr val="FFFFFF"/>
                </a:solidFill>
                <a:latin typeface="Calibri"/>
                <a:cs typeface="Calibri"/>
              </a:rPr>
              <a:t> </a:t>
            </a:r>
            <a:r>
              <a:rPr sz="2133" kern="0" spc="73" dirty="0">
                <a:solidFill>
                  <a:srgbClr val="FFFFFF"/>
                </a:solidFill>
                <a:latin typeface="Calibri"/>
                <a:cs typeface="Calibri"/>
              </a:rPr>
              <a:t>care.</a:t>
            </a:r>
            <a:endParaRPr sz="2133" kern="0">
              <a:solidFill>
                <a:sysClr val="windowText" lastClr="000000"/>
              </a:solidFill>
              <a:latin typeface="Calibri"/>
              <a:cs typeface="Calibri"/>
            </a:endParaRPr>
          </a:p>
          <a:p>
            <a:pPr marL="16933" marR="248067" defTabSz="1219170" fontAlgn="auto">
              <a:lnSpc>
                <a:spcPct val="113300"/>
              </a:lnSpc>
              <a:spcBef>
                <a:spcPts val="2200"/>
              </a:spcBef>
              <a:spcAft>
                <a:spcPts val="0"/>
              </a:spcAft>
            </a:pPr>
            <a:r>
              <a:rPr sz="2133" kern="0" spc="100" dirty="0">
                <a:solidFill>
                  <a:srgbClr val="FFFFFF"/>
                </a:solidFill>
                <a:latin typeface="Calibri"/>
                <a:cs typeface="Calibri"/>
              </a:rPr>
              <a:t>The</a:t>
            </a:r>
            <a:r>
              <a:rPr sz="2133" kern="0" spc="133" dirty="0">
                <a:solidFill>
                  <a:srgbClr val="FFFFFF"/>
                </a:solidFill>
                <a:latin typeface="Calibri"/>
                <a:cs typeface="Calibri"/>
              </a:rPr>
              <a:t> </a:t>
            </a:r>
            <a:r>
              <a:rPr sz="2133" kern="0" spc="73" dirty="0">
                <a:solidFill>
                  <a:srgbClr val="FFFFFF"/>
                </a:solidFill>
                <a:latin typeface="Calibri"/>
                <a:cs typeface="Calibri"/>
              </a:rPr>
              <a:t>doctor</a:t>
            </a:r>
            <a:r>
              <a:rPr sz="2133" kern="0" spc="140" dirty="0">
                <a:solidFill>
                  <a:srgbClr val="FFFFFF"/>
                </a:solidFill>
                <a:latin typeface="Calibri"/>
                <a:cs typeface="Calibri"/>
              </a:rPr>
              <a:t> </a:t>
            </a:r>
            <a:r>
              <a:rPr sz="2133" kern="0" spc="100" dirty="0">
                <a:solidFill>
                  <a:srgbClr val="FFFFFF"/>
                </a:solidFill>
                <a:latin typeface="Calibri"/>
                <a:cs typeface="Calibri"/>
              </a:rPr>
              <a:t>looks</a:t>
            </a:r>
            <a:r>
              <a:rPr sz="2133" kern="0" spc="140" dirty="0">
                <a:solidFill>
                  <a:srgbClr val="FFFFFF"/>
                </a:solidFill>
                <a:latin typeface="Calibri"/>
                <a:cs typeface="Calibri"/>
              </a:rPr>
              <a:t> </a:t>
            </a:r>
            <a:r>
              <a:rPr sz="2133" kern="0" dirty="0">
                <a:solidFill>
                  <a:srgbClr val="FFFFFF"/>
                </a:solidFill>
                <a:latin typeface="Calibri"/>
                <a:cs typeface="Calibri"/>
              </a:rPr>
              <a:t>at</a:t>
            </a:r>
            <a:r>
              <a:rPr sz="2133" kern="0" spc="140" dirty="0">
                <a:solidFill>
                  <a:srgbClr val="FFFFFF"/>
                </a:solidFill>
                <a:latin typeface="Calibri"/>
                <a:cs typeface="Calibri"/>
              </a:rPr>
              <a:t> </a:t>
            </a:r>
            <a:r>
              <a:rPr sz="2133" kern="0" dirty="0">
                <a:solidFill>
                  <a:srgbClr val="FFFFFF"/>
                </a:solidFill>
                <a:latin typeface="Calibri"/>
                <a:cs typeface="Calibri"/>
              </a:rPr>
              <a:t>the</a:t>
            </a:r>
            <a:r>
              <a:rPr sz="2133" kern="0" spc="133" dirty="0">
                <a:solidFill>
                  <a:srgbClr val="FFFFFF"/>
                </a:solidFill>
                <a:latin typeface="Calibri"/>
                <a:cs typeface="Calibri"/>
              </a:rPr>
              <a:t> </a:t>
            </a:r>
            <a:r>
              <a:rPr sz="2133" kern="0" spc="100" dirty="0">
                <a:solidFill>
                  <a:srgbClr val="FFFFFF"/>
                </a:solidFill>
                <a:latin typeface="Calibri"/>
                <a:cs typeface="Calibri"/>
              </a:rPr>
              <a:t>boy</a:t>
            </a:r>
            <a:r>
              <a:rPr sz="2133" kern="0" spc="140" dirty="0">
                <a:solidFill>
                  <a:srgbClr val="FFFFFF"/>
                </a:solidFill>
                <a:latin typeface="Calibri"/>
                <a:cs typeface="Calibri"/>
              </a:rPr>
              <a:t> </a:t>
            </a:r>
            <a:r>
              <a:rPr sz="2133" kern="0" spc="60" dirty="0">
                <a:solidFill>
                  <a:srgbClr val="FFFFFF"/>
                </a:solidFill>
                <a:latin typeface="Calibri"/>
                <a:cs typeface="Calibri"/>
              </a:rPr>
              <a:t>and </a:t>
            </a:r>
            <a:r>
              <a:rPr sz="2133" kern="0" spc="100" dirty="0">
                <a:solidFill>
                  <a:srgbClr val="FFFFFF"/>
                </a:solidFill>
                <a:latin typeface="Calibri"/>
                <a:cs typeface="Calibri"/>
              </a:rPr>
              <a:t>exclaims</a:t>
            </a:r>
            <a:r>
              <a:rPr sz="2133" kern="0" spc="220" dirty="0">
                <a:solidFill>
                  <a:srgbClr val="FFFFFF"/>
                </a:solidFill>
                <a:latin typeface="Calibri"/>
                <a:cs typeface="Calibri"/>
              </a:rPr>
              <a:t> </a:t>
            </a:r>
            <a:r>
              <a:rPr sz="2133" kern="0" dirty="0">
                <a:solidFill>
                  <a:srgbClr val="FFFFFF"/>
                </a:solidFill>
                <a:latin typeface="Calibri"/>
                <a:cs typeface="Calibri"/>
              </a:rPr>
              <a:t>"I</a:t>
            </a:r>
            <a:r>
              <a:rPr sz="2133" kern="0" spc="227" dirty="0">
                <a:solidFill>
                  <a:srgbClr val="FFFFFF"/>
                </a:solidFill>
                <a:latin typeface="Calibri"/>
                <a:cs typeface="Calibri"/>
              </a:rPr>
              <a:t> </a:t>
            </a:r>
            <a:r>
              <a:rPr sz="2133" kern="0" spc="93" dirty="0">
                <a:solidFill>
                  <a:srgbClr val="FFFFFF"/>
                </a:solidFill>
                <a:latin typeface="Calibri"/>
                <a:cs typeface="Calibri"/>
              </a:rPr>
              <a:t>can't</a:t>
            </a:r>
            <a:r>
              <a:rPr sz="2133" kern="0" spc="220" dirty="0">
                <a:solidFill>
                  <a:srgbClr val="FFFFFF"/>
                </a:solidFill>
                <a:latin typeface="Calibri"/>
                <a:cs typeface="Calibri"/>
              </a:rPr>
              <a:t> </a:t>
            </a:r>
            <a:r>
              <a:rPr sz="2133" kern="0" dirty="0">
                <a:solidFill>
                  <a:srgbClr val="FFFFFF"/>
                </a:solidFill>
                <a:latin typeface="Calibri"/>
                <a:cs typeface="Calibri"/>
              </a:rPr>
              <a:t>operate</a:t>
            </a:r>
            <a:r>
              <a:rPr sz="2133" kern="0" spc="227" dirty="0">
                <a:solidFill>
                  <a:srgbClr val="FFFFFF"/>
                </a:solidFill>
                <a:latin typeface="Calibri"/>
                <a:cs typeface="Calibri"/>
              </a:rPr>
              <a:t> </a:t>
            </a:r>
            <a:r>
              <a:rPr sz="2133" kern="0" spc="73" dirty="0">
                <a:solidFill>
                  <a:srgbClr val="FFFFFF"/>
                </a:solidFill>
                <a:latin typeface="Calibri"/>
                <a:cs typeface="Calibri"/>
              </a:rPr>
              <a:t>on</a:t>
            </a:r>
            <a:r>
              <a:rPr sz="2133" kern="0" spc="227" dirty="0">
                <a:solidFill>
                  <a:srgbClr val="FFFFFF"/>
                </a:solidFill>
                <a:latin typeface="Calibri"/>
                <a:cs typeface="Calibri"/>
              </a:rPr>
              <a:t> </a:t>
            </a:r>
            <a:r>
              <a:rPr sz="2133" kern="0" dirty="0">
                <a:solidFill>
                  <a:srgbClr val="FFFFFF"/>
                </a:solidFill>
                <a:latin typeface="Calibri"/>
                <a:cs typeface="Calibri"/>
              </a:rPr>
              <a:t>this</a:t>
            </a:r>
            <a:r>
              <a:rPr sz="2133" kern="0" spc="220" dirty="0">
                <a:solidFill>
                  <a:srgbClr val="FFFFFF"/>
                </a:solidFill>
                <a:latin typeface="Calibri"/>
                <a:cs typeface="Calibri"/>
              </a:rPr>
              <a:t> </a:t>
            </a:r>
            <a:r>
              <a:rPr sz="2133" kern="0" spc="60" dirty="0">
                <a:solidFill>
                  <a:srgbClr val="FFFFFF"/>
                </a:solidFill>
                <a:latin typeface="Calibri"/>
                <a:cs typeface="Calibri"/>
              </a:rPr>
              <a:t>boy, </a:t>
            </a:r>
            <a:r>
              <a:rPr sz="2133" kern="0" spc="113" dirty="0">
                <a:solidFill>
                  <a:srgbClr val="FFFFFF"/>
                </a:solidFill>
                <a:latin typeface="Calibri"/>
                <a:cs typeface="Calibri"/>
              </a:rPr>
              <a:t>he's</a:t>
            </a:r>
            <a:r>
              <a:rPr sz="2133" kern="0" spc="107" dirty="0">
                <a:solidFill>
                  <a:srgbClr val="FFFFFF"/>
                </a:solidFill>
                <a:latin typeface="Calibri"/>
                <a:cs typeface="Calibri"/>
              </a:rPr>
              <a:t> my </a:t>
            </a:r>
            <a:r>
              <a:rPr sz="2133" kern="0" spc="-13" dirty="0">
                <a:solidFill>
                  <a:srgbClr val="FFFFFF"/>
                </a:solidFill>
                <a:latin typeface="Calibri"/>
                <a:cs typeface="Calibri"/>
              </a:rPr>
              <a:t>son!"</a:t>
            </a:r>
            <a:endParaRPr sz="2133" kern="0">
              <a:solidFill>
                <a:sysClr val="windowText" lastClr="000000"/>
              </a:solidFill>
              <a:latin typeface="Calibri"/>
              <a:cs typeface="Calibri"/>
            </a:endParaRPr>
          </a:p>
          <a:p>
            <a:pPr defTabSz="1219170" fontAlgn="auto">
              <a:spcBef>
                <a:spcPts val="13"/>
              </a:spcBef>
              <a:spcAft>
                <a:spcPts val="0"/>
              </a:spcAft>
            </a:pPr>
            <a:endParaRPr sz="2067" kern="0">
              <a:solidFill>
                <a:sysClr val="windowText" lastClr="000000"/>
              </a:solidFill>
              <a:latin typeface="Calibri"/>
              <a:cs typeface="Calibri"/>
            </a:endParaRPr>
          </a:p>
          <a:p>
            <a:pPr marL="16933" defTabSz="1219170" fontAlgn="auto">
              <a:spcBef>
                <a:spcPts val="0"/>
              </a:spcBef>
              <a:spcAft>
                <a:spcPts val="0"/>
              </a:spcAft>
            </a:pPr>
            <a:r>
              <a:rPr sz="2133" kern="0" spc="120" dirty="0">
                <a:solidFill>
                  <a:srgbClr val="FFFFFF"/>
                </a:solidFill>
                <a:latin typeface="Calibri"/>
                <a:cs typeface="Calibri"/>
              </a:rPr>
              <a:t>How</a:t>
            </a:r>
            <a:r>
              <a:rPr sz="2133" kern="0" spc="180" dirty="0">
                <a:solidFill>
                  <a:srgbClr val="FFFFFF"/>
                </a:solidFill>
                <a:latin typeface="Calibri"/>
                <a:cs typeface="Calibri"/>
              </a:rPr>
              <a:t> </a:t>
            </a:r>
            <a:r>
              <a:rPr sz="2133" kern="0" spc="93" dirty="0">
                <a:solidFill>
                  <a:srgbClr val="FFFFFF"/>
                </a:solidFill>
                <a:latin typeface="Calibri"/>
                <a:cs typeface="Calibri"/>
              </a:rPr>
              <a:t>could</a:t>
            </a:r>
            <a:r>
              <a:rPr sz="2133" kern="0" spc="180" dirty="0">
                <a:solidFill>
                  <a:srgbClr val="FFFFFF"/>
                </a:solidFill>
                <a:latin typeface="Calibri"/>
                <a:cs typeface="Calibri"/>
              </a:rPr>
              <a:t> </a:t>
            </a:r>
            <a:r>
              <a:rPr sz="2133" kern="0" dirty="0">
                <a:solidFill>
                  <a:srgbClr val="FFFFFF"/>
                </a:solidFill>
                <a:latin typeface="Calibri"/>
                <a:cs typeface="Calibri"/>
              </a:rPr>
              <a:t>this</a:t>
            </a:r>
            <a:r>
              <a:rPr sz="2133" kern="0" spc="180" dirty="0">
                <a:solidFill>
                  <a:srgbClr val="FFFFFF"/>
                </a:solidFill>
                <a:latin typeface="Calibri"/>
                <a:cs typeface="Calibri"/>
              </a:rPr>
              <a:t> </a:t>
            </a:r>
            <a:r>
              <a:rPr sz="2133" kern="0" spc="93" dirty="0">
                <a:solidFill>
                  <a:srgbClr val="FFFFFF"/>
                </a:solidFill>
                <a:latin typeface="Calibri"/>
                <a:cs typeface="Calibri"/>
              </a:rPr>
              <a:t>be?</a:t>
            </a:r>
            <a:endParaRPr sz="2133" kern="0">
              <a:solidFill>
                <a:sysClr val="windowText" lastClr="000000"/>
              </a:solidFill>
              <a:latin typeface="Calibri"/>
              <a:cs typeface="Calibri"/>
            </a:endParaRPr>
          </a:p>
        </p:txBody>
      </p:sp>
      <p:sp>
        <p:nvSpPr>
          <p:cNvPr id="3" name="object 3"/>
          <p:cNvSpPr/>
          <p:nvPr/>
        </p:nvSpPr>
        <p:spPr>
          <a:xfrm>
            <a:off x="406400" y="16129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406400" y="52451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5" name="object 5"/>
          <p:cNvPicPr/>
          <p:nvPr/>
        </p:nvPicPr>
        <p:blipFill>
          <a:blip r:embed="rId2" cstate="print"/>
          <a:stretch>
            <a:fillRect/>
          </a:stretch>
        </p:blipFill>
        <p:spPr>
          <a:xfrm>
            <a:off x="6095998" y="99"/>
            <a:ext cx="6095997" cy="6857899"/>
          </a:xfrm>
          <a:prstGeom prst="rect">
            <a:avLst/>
          </a:prstGeom>
        </p:spPr>
      </p:pic>
      <p:sp>
        <p:nvSpPr>
          <p:cNvPr id="6" name="TextBox 5">
            <a:extLst>
              <a:ext uri="{FF2B5EF4-FFF2-40B4-BE49-F238E27FC236}">
                <a16:creationId xmlns:a16="http://schemas.microsoft.com/office/drawing/2014/main" id="{9D1EDE71-AD14-EB00-4552-C5FE6E1F84FF}"/>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B5552-6C90-8D12-C4FD-7FFBA602450B}"/>
              </a:ext>
            </a:extLst>
          </p:cNvPr>
          <p:cNvSpPr>
            <a:spLocks noGrp="1"/>
          </p:cNvSpPr>
          <p:nvPr>
            <p:ph type="title"/>
          </p:nvPr>
        </p:nvSpPr>
        <p:spPr/>
        <p:txBody>
          <a:bodyPr/>
          <a:lstStyle/>
          <a:p>
            <a:r>
              <a:rPr lang="en-US" dirty="0"/>
              <a:t>Today’s lecture</a:t>
            </a:r>
          </a:p>
        </p:txBody>
      </p:sp>
      <p:sp>
        <p:nvSpPr>
          <p:cNvPr id="3" name="Content Placeholder 2">
            <a:extLst>
              <a:ext uri="{FF2B5EF4-FFF2-40B4-BE49-F238E27FC236}">
                <a16:creationId xmlns:a16="http://schemas.microsoft.com/office/drawing/2014/main" id="{198DB92E-18AD-B258-9262-68DEC0DFE086}"/>
              </a:ext>
            </a:extLst>
          </p:cNvPr>
          <p:cNvSpPr>
            <a:spLocks noGrp="1"/>
          </p:cNvSpPr>
          <p:nvPr>
            <p:ph idx="1"/>
          </p:nvPr>
        </p:nvSpPr>
        <p:spPr/>
        <p:txBody>
          <a:bodyPr/>
          <a:lstStyle/>
          <a:p>
            <a:endParaRPr lang="en-US" dirty="0"/>
          </a:p>
          <a:p>
            <a:r>
              <a:rPr lang="en-US" dirty="0"/>
              <a:t>Algorithm and Data bias</a:t>
            </a:r>
          </a:p>
          <a:p>
            <a:endParaRPr lang="en-US" dirty="0"/>
          </a:p>
          <a:p>
            <a:r>
              <a:rPr lang="en-US" dirty="0"/>
              <a:t>Fair ML</a:t>
            </a:r>
          </a:p>
          <a:p>
            <a:endParaRPr lang="en-US" dirty="0"/>
          </a:p>
          <a:p>
            <a:pPr marL="0" indent="0">
              <a:buNone/>
            </a:pPr>
            <a:r>
              <a:rPr lang="en-US" dirty="0"/>
              <a:t>Adopted from a 2019 guest lecture by Margaret Mitchell</a:t>
            </a:r>
          </a:p>
          <a:p>
            <a:endParaRPr lang="en-US" dirty="0"/>
          </a:p>
        </p:txBody>
      </p:sp>
    </p:spTree>
    <p:extLst>
      <p:ext uri="{BB962C8B-B14F-4D97-AF65-F5344CB8AC3E}">
        <p14:creationId xmlns:p14="http://schemas.microsoft.com/office/powerpoint/2010/main" val="1950553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849467" y="1"/>
            <a:ext cx="6342532" cy="6857999"/>
          </a:xfrm>
          <a:prstGeom prst="rect">
            <a:avLst/>
          </a:prstGeom>
        </p:spPr>
      </p:pic>
      <p:sp>
        <p:nvSpPr>
          <p:cNvPr id="3" name="object 3"/>
          <p:cNvSpPr/>
          <p:nvPr/>
        </p:nvSpPr>
        <p:spPr>
          <a:xfrm>
            <a:off x="406400" y="16129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406400" y="52451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object 5"/>
          <p:cNvSpPr txBox="1"/>
          <p:nvPr/>
        </p:nvSpPr>
        <p:spPr>
          <a:xfrm>
            <a:off x="634500" y="1772766"/>
            <a:ext cx="4768427" cy="3194871"/>
          </a:xfrm>
          <a:prstGeom prst="rect">
            <a:avLst/>
          </a:prstGeom>
        </p:spPr>
        <p:txBody>
          <a:bodyPr vert="horz" wrap="square" lIns="0" tIns="21167" rIns="0" bIns="0" rtlCol="0">
            <a:spAutoFit/>
          </a:bodyPr>
          <a:lstStyle/>
          <a:p>
            <a:pPr marL="16933" marR="6773" defTabSz="1219170" fontAlgn="auto">
              <a:lnSpc>
                <a:spcPct val="114599"/>
              </a:lnSpc>
              <a:spcBef>
                <a:spcPts val="167"/>
              </a:spcBef>
              <a:spcAft>
                <a:spcPts val="0"/>
              </a:spcAft>
            </a:pPr>
            <a:r>
              <a:rPr sz="2133" kern="0" spc="133" dirty="0">
                <a:solidFill>
                  <a:srgbClr val="FFFFFF"/>
                </a:solidFill>
                <a:latin typeface="Calibri"/>
                <a:cs typeface="Calibri"/>
              </a:rPr>
              <a:t>A </a:t>
            </a:r>
            <a:r>
              <a:rPr sz="2133" kern="0" spc="87" dirty="0">
                <a:solidFill>
                  <a:srgbClr val="FFFFFF"/>
                </a:solidFill>
                <a:latin typeface="Calibri"/>
                <a:cs typeface="Calibri"/>
              </a:rPr>
              <a:t>man</a:t>
            </a:r>
            <a:r>
              <a:rPr sz="2133" kern="0" spc="140" dirty="0">
                <a:solidFill>
                  <a:srgbClr val="FFFFFF"/>
                </a:solidFill>
                <a:latin typeface="Calibri"/>
                <a:cs typeface="Calibri"/>
              </a:rPr>
              <a:t> </a:t>
            </a:r>
            <a:r>
              <a:rPr sz="2133" kern="0" spc="93" dirty="0">
                <a:solidFill>
                  <a:srgbClr val="FFFFFF"/>
                </a:solidFill>
                <a:latin typeface="Calibri"/>
                <a:cs typeface="Calibri"/>
              </a:rPr>
              <a:t>and</a:t>
            </a:r>
            <a:r>
              <a:rPr sz="2133" kern="0" spc="140" dirty="0">
                <a:solidFill>
                  <a:srgbClr val="FFFFFF"/>
                </a:solidFill>
                <a:latin typeface="Calibri"/>
                <a:cs typeface="Calibri"/>
              </a:rPr>
              <a:t> </a:t>
            </a:r>
            <a:r>
              <a:rPr sz="2133" kern="0" spc="80" dirty="0">
                <a:solidFill>
                  <a:srgbClr val="FFFFFF"/>
                </a:solidFill>
                <a:latin typeface="Calibri"/>
                <a:cs typeface="Calibri"/>
              </a:rPr>
              <a:t>his</a:t>
            </a:r>
            <a:r>
              <a:rPr sz="2133" kern="0" spc="133" dirty="0">
                <a:solidFill>
                  <a:srgbClr val="FFFFFF"/>
                </a:solidFill>
                <a:latin typeface="Calibri"/>
                <a:cs typeface="Calibri"/>
              </a:rPr>
              <a:t> </a:t>
            </a:r>
            <a:r>
              <a:rPr sz="2133" kern="0" spc="120" dirty="0">
                <a:solidFill>
                  <a:srgbClr val="FFFFFF"/>
                </a:solidFill>
                <a:latin typeface="Calibri"/>
                <a:cs typeface="Calibri"/>
              </a:rPr>
              <a:t>son</a:t>
            </a:r>
            <a:r>
              <a:rPr sz="2133" kern="0" spc="140" dirty="0">
                <a:solidFill>
                  <a:srgbClr val="FFFFFF"/>
                </a:solidFill>
                <a:latin typeface="Calibri"/>
                <a:cs typeface="Calibri"/>
              </a:rPr>
              <a:t> </a:t>
            </a:r>
            <a:r>
              <a:rPr sz="2133" kern="0" dirty="0">
                <a:solidFill>
                  <a:srgbClr val="FFFFFF"/>
                </a:solidFill>
                <a:latin typeface="Calibri"/>
                <a:cs typeface="Calibri"/>
              </a:rPr>
              <a:t>are</a:t>
            </a:r>
            <a:r>
              <a:rPr sz="2133" kern="0" spc="140" dirty="0">
                <a:solidFill>
                  <a:srgbClr val="FFFFFF"/>
                </a:solidFill>
                <a:latin typeface="Calibri"/>
                <a:cs typeface="Calibri"/>
              </a:rPr>
              <a:t> </a:t>
            </a:r>
            <a:r>
              <a:rPr sz="2133" kern="0" dirty="0">
                <a:solidFill>
                  <a:srgbClr val="FFFFFF"/>
                </a:solidFill>
                <a:latin typeface="Calibri"/>
                <a:cs typeface="Calibri"/>
              </a:rPr>
              <a:t>in</a:t>
            </a:r>
            <a:r>
              <a:rPr sz="2133" kern="0" spc="133" dirty="0">
                <a:solidFill>
                  <a:srgbClr val="FFFFFF"/>
                </a:solidFill>
                <a:latin typeface="Calibri"/>
                <a:cs typeface="Calibri"/>
              </a:rPr>
              <a:t> </a:t>
            </a:r>
            <a:r>
              <a:rPr sz="2133" kern="0" spc="120" dirty="0">
                <a:solidFill>
                  <a:srgbClr val="FFFFFF"/>
                </a:solidFill>
                <a:latin typeface="Calibri"/>
                <a:cs typeface="Calibri"/>
              </a:rPr>
              <a:t>a</a:t>
            </a:r>
            <a:r>
              <a:rPr sz="2133" kern="0" spc="140" dirty="0">
                <a:solidFill>
                  <a:srgbClr val="FFFFFF"/>
                </a:solidFill>
                <a:latin typeface="Calibri"/>
                <a:cs typeface="Calibri"/>
              </a:rPr>
              <a:t> </a:t>
            </a:r>
            <a:r>
              <a:rPr sz="2133" kern="0" spc="-13" dirty="0">
                <a:solidFill>
                  <a:srgbClr val="FFFFFF"/>
                </a:solidFill>
                <a:latin typeface="Calibri"/>
                <a:cs typeface="Calibri"/>
              </a:rPr>
              <a:t>terrible </a:t>
            </a:r>
            <a:r>
              <a:rPr sz="2133" kern="0" spc="87" dirty="0">
                <a:solidFill>
                  <a:srgbClr val="FFFFFF"/>
                </a:solidFill>
                <a:latin typeface="Calibri"/>
                <a:cs typeface="Calibri"/>
              </a:rPr>
              <a:t>accident</a:t>
            </a:r>
            <a:r>
              <a:rPr sz="2133" kern="0" spc="160" dirty="0">
                <a:solidFill>
                  <a:srgbClr val="FFFFFF"/>
                </a:solidFill>
                <a:latin typeface="Calibri"/>
                <a:cs typeface="Calibri"/>
              </a:rPr>
              <a:t> </a:t>
            </a:r>
            <a:r>
              <a:rPr sz="2133" kern="0" spc="93" dirty="0">
                <a:solidFill>
                  <a:srgbClr val="FFFFFF"/>
                </a:solidFill>
                <a:latin typeface="Calibri"/>
                <a:cs typeface="Calibri"/>
              </a:rPr>
              <a:t>and</a:t>
            </a:r>
            <a:r>
              <a:rPr sz="2133" kern="0" spc="160" dirty="0">
                <a:solidFill>
                  <a:srgbClr val="FFFFFF"/>
                </a:solidFill>
                <a:latin typeface="Calibri"/>
                <a:cs typeface="Calibri"/>
              </a:rPr>
              <a:t> </a:t>
            </a:r>
            <a:r>
              <a:rPr sz="2133" kern="0" dirty="0">
                <a:solidFill>
                  <a:srgbClr val="FFFFFF"/>
                </a:solidFill>
                <a:latin typeface="Calibri"/>
                <a:cs typeface="Calibri"/>
              </a:rPr>
              <a:t>are</a:t>
            </a:r>
            <a:r>
              <a:rPr sz="2133" kern="0" spc="167" dirty="0">
                <a:solidFill>
                  <a:srgbClr val="FFFFFF"/>
                </a:solidFill>
                <a:latin typeface="Calibri"/>
                <a:cs typeface="Calibri"/>
              </a:rPr>
              <a:t> </a:t>
            </a:r>
            <a:r>
              <a:rPr sz="2133" kern="0" spc="87" dirty="0">
                <a:solidFill>
                  <a:srgbClr val="FFFFFF"/>
                </a:solidFill>
                <a:latin typeface="Calibri"/>
                <a:cs typeface="Calibri"/>
              </a:rPr>
              <a:t>rushed</a:t>
            </a:r>
            <a:r>
              <a:rPr sz="2133" kern="0" spc="160" dirty="0">
                <a:solidFill>
                  <a:srgbClr val="FFFFFF"/>
                </a:solidFill>
                <a:latin typeface="Calibri"/>
                <a:cs typeface="Calibri"/>
              </a:rPr>
              <a:t> </a:t>
            </a:r>
            <a:r>
              <a:rPr sz="2133" kern="0" dirty="0">
                <a:solidFill>
                  <a:srgbClr val="FFFFFF"/>
                </a:solidFill>
                <a:latin typeface="Calibri"/>
                <a:cs typeface="Calibri"/>
              </a:rPr>
              <a:t>to</a:t>
            </a:r>
            <a:r>
              <a:rPr sz="2133" kern="0" spc="160" dirty="0">
                <a:solidFill>
                  <a:srgbClr val="FFFFFF"/>
                </a:solidFill>
                <a:latin typeface="Calibri"/>
                <a:cs typeface="Calibri"/>
              </a:rPr>
              <a:t> </a:t>
            </a:r>
            <a:r>
              <a:rPr sz="2133" kern="0" dirty="0">
                <a:solidFill>
                  <a:srgbClr val="FFFFFF"/>
                </a:solidFill>
                <a:latin typeface="Calibri"/>
                <a:cs typeface="Calibri"/>
              </a:rPr>
              <a:t>the</a:t>
            </a:r>
            <a:r>
              <a:rPr sz="2133" kern="0" spc="167" dirty="0">
                <a:solidFill>
                  <a:srgbClr val="FFFFFF"/>
                </a:solidFill>
                <a:latin typeface="Calibri"/>
                <a:cs typeface="Calibri"/>
              </a:rPr>
              <a:t> </a:t>
            </a:r>
            <a:r>
              <a:rPr sz="2133" kern="0" spc="-13" dirty="0">
                <a:solidFill>
                  <a:srgbClr val="FFFFFF"/>
                </a:solidFill>
                <a:latin typeface="Calibri"/>
                <a:cs typeface="Calibri"/>
              </a:rPr>
              <a:t>hospital </a:t>
            </a:r>
            <a:r>
              <a:rPr sz="2133" kern="0" dirty="0">
                <a:solidFill>
                  <a:srgbClr val="FFFFFF"/>
                </a:solidFill>
                <a:latin typeface="Calibri"/>
                <a:cs typeface="Calibri"/>
              </a:rPr>
              <a:t>in</a:t>
            </a:r>
            <a:r>
              <a:rPr sz="2133" kern="0" spc="333" dirty="0">
                <a:solidFill>
                  <a:srgbClr val="FFFFFF"/>
                </a:solidFill>
                <a:latin typeface="Calibri"/>
                <a:cs typeface="Calibri"/>
              </a:rPr>
              <a:t> </a:t>
            </a:r>
            <a:r>
              <a:rPr sz="2133" kern="0" dirty="0">
                <a:solidFill>
                  <a:srgbClr val="FFFFFF"/>
                </a:solidFill>
                <a:latin typeface="Calibri"/>
                <a:cs typeface="Calibri"/>
              </a:rPr>
              <a:t>critical</a:t>
            </a:r>
            <a:r>
              <a:rPr sz="2133" kern="0" spc="339" dirty="0">
                <a:solidFill>
                  <a:srgbClr val="FFFFFF"/>
                </a:solidFill>
                <a:latin typeface="Calibri"/>
                <a:cs typeface="Calibri"/>
              </a:rPr>
              <a:t> </a:t>
            </a:r>
            <a:r>
              <a:rPr sz="2133" kern="0" spc="73" dirty="0">
                <a:solidFill>
                  <a:srgbClr val="FFFFFF"/>
                </a:solidFill>
                <a:latin typeface="Calibri"/>
                <a:cs typeface="Calibri"/>
              </a:rPr>
              <a:t>care.</a:t>
            </a:r>
            <a:endParaRPr sz="2133" kern="0">
              <a:solidFill>
                <a:sysClr val="windowText" lastClr="000000"/>
              </a:solidFill>
              <a:latin typeface="Calibri"/>
              <a:cs typeface="Calibri"/>
            </a:endParaRPr>
          </a:p>
          <a:p>
            <a:pPr marL="16933" marR="248067" defTabSz="1219170" fontAlgn="auto">
              <a:lnSpc>
                <a:spcPct val="113300"/>
              </a:lnSpc>
              <a:spcBef>
                <a:spcPts val="2200"/>
              </a:spcBef>
              <a:spcAft>
                <a:spcPts val="0"/>
              </a:spcAft>
            </a:pPr>
            <a:r>
              <a:rPr sz="2133" kern="0" spc="100" dirty="0">
                <a:solidFill>
                  <a:srgbClr val="FFFFFF"/>
                </a:solidFill>
                <a:latin typeface="Calibri"/>
                <a:cs typeface="Calibri"/>
              </a:rPr>
              <a:t>The</a:t>
            </a:r>
            <a:r>
              <a:rPr sz="2133" kern="0" spc="133" dirty="0">
                <a:solidFill>
                  <a:srgbClr val="FFFFFF"/>
                </a:solidFill>
                <a:latin typeface="Calibri"/>
                <a:cs typeface="Calibri"/>
              </a:rPr>
              <a:t> </a:t>
            </a:r>
            <a:r>
              <a:rPr sz="2133" kern="0" spc="73" dirty="0">
                <a:solidFill>
                  <a:srgbClr val="FFFFFF"/>
                </a:solidFill>
                <a:latin typeface="Calibri"/>
                <a:cs typeface="Calibri"/>
              </a:rPr>
              <a:t>doctor</a:t>
            </a:r>
            <a:r>
              <a:rPr sz="2133" kern="0" spc="140" dirty="0">
                <a:solidFill>
                  <a:srgbClr val="FFFFFF"/>
                </a:solidFill>
                <a:latin typeface="Calibri"/>
                <a:cs typeface="Calibri"/>
              </a:rPr>
              <a:t> </a:t>
            </a:r>
            <a:r>
              <a:rPr sz="2133" kern="0" spc="100" dirty="0">
                <a:solidFill>
                  <a:srgbClr val="FFFFFF"/>
                </a:solidFill>
                <a:latin typeface="Calibri"/>
                <a:cs typeface="Calibri"/>
              </a:rPr>
              <a:t>looks</a:t>
            </a:r>
            <a:r>
              <a:rPr sz="2133" kern="0" spc="140" dirty="0">
                <a:solidFill>
                  <a:srgbClr val="FFFFFF"/>
                </a:solidFill>
                <a:latin typeface="Calibri"/>
                <a:cs typeface="Calibri"/>
              </a:rPr>
              <a:t> </a:t>
            </a:r>
            <a:r>
              <a:rPr sz="2133" kern="0" dirty="0">
                <a:solidFill>
                  <a:srgbClr val="FFFFFF"/>
                </a:solidFill>
                <a:latin typeface="Calibri"/>
                <a:cs typeface="Calibri"/>
              </a:rPr>
              <a:t>at</a:t>
            </a:r>
            <a:r>
              <a:rPr sz="2133" kern="0" spc="140" dirty="0">
                <a:solidFill>
                  <a:srgbClr val="FFFFFF"/>
                </a:solidFill>
                <a:latin typeface="Calibri"/>
                <a:cs typeface="Calibri"/>
              </a:rPr>
              <a:t> </a:t>
            </a:r>
            <a:r>
              <a:rPr sz="2133" kern="0" dirty="0">
                <a:solidFill>
                  <a:srgbClr val="FFFFFF"/>
                </a:solidFill>
                <a:latin typeface="Calibri"/>
                <a:cs typeface="Calibri"/>
              </a:rPr>
              <a:t>the</a:t>
            </a:r>
            <a:r>
              <a:rPr sz="2133" kern="0" spc="133" dirty="0">
                <a:solidFill>
                  <a:srgbClr val="FFFFFF"/>
                </a:solidFill>
                <a:latin typeface="Calibri"/>
                <a:cs typeface="Calibri"/>
              </a:rPr>
              <a:t> </a:t>
            </a:r>
            <a:r>
              <a:rPr sz="2133" kern="0" spc="100" dirty="0">
                <a:solidFill>
                  <a:srgbClr val="FFFFFF"/>
                </a:solidFill>
                <a:latin typeface="Calibri"/>
                <a:cs typeface="Calibri"/>
              </a:rPr>
              <a:t>boy</a:t>
            </a:r>
            <a:r>
              <a:rPr sz="2133" kern="0" spc="140" dirty="0">
                <a:solidFill>
                  <a:srgbClr val="FFFFFF"/>
                </a:solidFill>
                <a:latin typeface="Calibri"/>
                <a:cs typeface="Calibri"/>
              </a:rPr>
              <a:t> </a:t>
            </a:r>
            <a:r>
              <a:rPr sz="2133" kern="0" spc="60" dirty="0">
                <a:solidFill>
                  <a:srgbClr val="FFFFFF"/>
                </a:solidFill>
                <a:latin typeface="Calibri"/>
                <a:cs typeface="Calibri"/>
              </a:rPr>
              <a:t>and </a:t>
            </a:r>
            <a:r>
              <a:rPr sz="2133" kern="0" spc="100" dirty="0">
                <a:solidFill>
                  <a:srgbClr val="FFFFFF"/>
                </a:solidFill>
                <a:latin typeface="Calibri"/>
                <a:cs typeface="Calibri"/>
              </a:rPr>
              <a:t>exclaims</a:t>
            </a:r>
            <a:r>
              <a:rPr sz="2133" kern="0" spc="220" dirty="0">
                <a:solidFill>
                  <a:srgbClr val="FFFFFF"/>
                </a:solidFill>
                <a:latin typeface="Calibri"/>
                <a:cs typeface="Calibri"/>
              </a:rPr>
              <a:t> </a:t>
            </a:r>
            <a:r>
              <a:rPr sz="2133" kern="0" dirty="0">
                <a:solidFill>
                  <a:srgbClr val="FFFFFF"/>
                </a:solidFill>
                <a:latin typeface="Calibri"/>
                <a:cs typeface="Calibri"/>
              </a:rPr>
              <a:t>"I</a:t>
            </a:r>
            <a:r>
              <a:rPr sz="2133" kern="0" spc="227" dirty="0">
                <a:solidFill>
                  <a:srgbClr val="FFFFFF"/>
                </a:solidFill>
                <a:latin typeface="Calibri"/>
                <a:cs typeface="Calibri"/>
              </a:rPr>
              <a:t> </a:t>
            </a:r>
            <a:r>
              <a:rPr sz="2133" kern="0" spc="93" dirty="0">
                <a:solidFill>
                  <a:srgbClr val="FFFFFF"/>
                </a:solidFill>
                <a:latin typeface="Calibri"/>
                <a:cs typeface="Calibri"/>
              </a:rPr>
              <a:t>can't</a:t>
            </a:r>
            <a:r>
              <a:rPr sz="2133" kern="0" spc="220" dirty="0">
                <a:solidFill>
                  <a:srgbClr val="FFFFFF"/>
                </a:solidFill>
                <a:latin typeface="Calibri"/>
                <a:cs typeface="Calibri"/>
              </a:rPr>
              <a:t> </a:t>
            </a:r>
            <a:r>
              <a:rPr sz="2133" kern="0" dirty="0">
                <a:solidFill>
                  <a:srgbClr val="FFFFFF"/>
                </a:solidFill>
                <a:latin typeface="Calibri"/>
                <a:cs typeface="Calibri"/>
              </a:rPr>
              <a:t>operate</a:t>
            </a:r>
            <a:r>
              <a:rPr sz="2133" kern="0" spc="227" dirty="0">
                <a:solidFill>
                  <a:srgbClr val="FFFFFF"/>
                </a:solidFill>
                <a:latin typeface="Calibri"/>
                <a:cs typeface="Calibri"/>
              </a:rPr>
              <a:t> </a:t>
            </a:r>
            <a:r>
              <a:rPr sz="2133" kern="0" spc="73" dirty="0">
                <a:solidFill>
                  <a:srgbClr val="FFFFFF"/>
                </a:solidFill>
                <a:latin typeface="Calibri"/>
                <a:cs typeface="Calibri"/>
              </a:rPr>
              <a:t>on</a:t>
            </a:r>
            <a:r>
              <a:rPr sz="2133" kern="0" spc="227" dirty="0">
                <a:solidFill>
                  <a:srgbClr val="FFFFFF"/>
                </a:solidFill>
                <a:latin typeface="Calibri"/>
                <a:cs typeface="Calibri"/>
              </a:rPr>
              <a:t> </a:t>
            </a:r>
            <a:r>
              <a:rPr sz="2133" kern="0" dirty="0">
                <a:solidFill>
                  <a:srgbClr val="FFFFFF"/>
                </a:solidFill>
                <a:latin typeface="Calibri"/>
                <a:cs typeface="Calibri"/>
              </a:rPr>
              <a:t>this</a:t>
            </a:r>
            <a:r>
              <a:rPr sz="2133" kern="0" spc="220" dirty="0">
                <a:solidFill>
                  <a:srgbClr val="FFFFFF"/>
                </a:solidFill>
                <a:latin typeface="Calibri"/>
                <a:cs typeface="Calibri"/>
              </a:rPr>
              <a:t> </a:t>
            </a:r>
            <a:r>
              <a:rPr sz="2133" kern="0" spc="60" dirty="0">
                <a:solidFill>
                  <a:srgbClr val="FFFFFF"/>
                </a:solidFill>
                <a:latin typeface="Calibri"/>
                <a:cs typeface="Calibri"/>
              </a:rPr>
              <a:t>boy, </a:t>
            </a:r>
            <a:r>
              <a:rPr sz="2133" kern="0" spc="113" dirty="0">
                <a:solidFill>
                  <a:srgbClr val="FFFFFF"/>
                </a:solidFill>
                <a:latin typeface="Calibri"/>
                <a:cs typeface="Calibri"/>
              </a:rPr>
              <a:t>he's</a:t>
            </a:r>
            <a:r>
              <a:rPr sz="2133" kern="0" spc="107" dirty="0">
                <a:solidFill>
                  <a:srgbClr val="FFFFFF"/>
                </a:solidFill>
                <a:latin typeface="Calibri"/>
                <a:cs typeface="Calibri"/>
              </a:rPr>
              <a:t> my </a:t>
            </a:r>
            <a:r>
              <a:rPr sz="2133" kern="0" spc="-13" dirty="0">
                <a:solidFill>
                  <a:srgbClr val="FFFFFF"/>
                </a:solidFill>
                <a:latin typeface="Calibri"/>
                <a:cs typeface="Calibri"/>
              </a:rPr>
              <a:t>son!"</a:t>
            </a:r>
            <a:endParaRPr sz="2133" kern="0">
              <a:solidFill>
                <a:sysClr val="windowText" lastClr="000000"/>
              </a:solidFill>
              <a:latin typeface="Calibri"/>
              <a:cs typeface="Calibri"/>
            </a:endParaRPr>
          </a:p>
          <a:p>
            <a:pPr defTabSz="1219170" fontAlgn="auto">
              <a:spcBef>
                <a:spcPts val="13"/>
              </a:spcBef>
              <a:spcAft>
                <a:spcPts val="0"/>
              </a:spcAft>
            </a:pPr>
            <a:endParaRPr sz="2067" kern="0">
              <a:solidFill>
                <a:sysClr val="windowText" lastClr="000000"/>
              </a:solidFill>
              <a:latin typeface="Calibri"/>
              <a:cs typeface="Calibri"/>
            </a:endParaRPr>
          </a:p>
          <a:p>
            <a:pPr marL="16933" defTabSz="1219170" fontAlgn="auto">
              <a:spcBef>
                <a:spcPts val="0"/>
              </a:spcBef>
              <a:spcAft>
                <a:spcPts val="0"/>
              </a:spcAft>
            </a:pPr>
            <a:r>
              <a:rPr sz="2133" b="1" kern="0" spc="167" dirty="0">
                <a:solidFill>
                  <a:srgbClr val="FFFFFF"/>
                </a:solidFill>
                <a:latin typeface="Calibri"/>
                <a:cs typeface="Calibri"/>
              </a:rPr>
              <a:t>How</a:t>
            </a:r>
            <a:r>
              <a:rPr sz="2133" b="1" kern="0" spc="120" dirty="0">
                <a:solidFill>
                  <a:srgbClr val="FFFFFF"/>
                </a:solidFill>
                <a:latin typeface="Calibri"/>
                <a:cs typeface="Calibri"/>
              </a:rPr>
              <a:t> </a:t>
            </a:r>
            <a:r>
              <a:rPr sz="2133" b="1" kern="0" spc="147" dirty="0">
                <a:solidFill>
                  <a:srgbClr val="FFFFFF"/>
                </a:solidFill>
                <a:latin typeface="Calibri"/>
                <a:cs typeface="Calibri"/>
              </a:rPr>
              <a:t>could</a:t>
            </a:r>
            <a:r>
              <a:rPr sz="2133" b="1" kern="0" spc="120" dirty="0">
                <a:solidFill>
                  <a:srgbClr val="FFFFFF"/>
                </a:solidFill>
                <a:latin typeface="Calibri"/>
                <a:cs typeface="Calibri"/>
              </a:rPr>
              <a:t> </a:t>
            </a:r>
            <a:r>
              <a:rPr sz="2133" b="1" kern="0" spc="100" dirty="0">
                <a:solidFill>
                  <a:srgbClr val="FFFFFF"/>
                </a:solidFill>
                <a:latin typeface="Calibri"/>
                <a:cs typeface="Calibri"/>
              </a:rPr>
              <a:t>this</a:t>
            </a:r>
            <a:r>
              <a:rPr sz="2133" b="1" kern="0" spc="120" dirty="0">
                <a:solidFill>
                  <a:srgbClr val="FFFFFF"/>
                </a:solidFill>
                <a:latin typeface="Calibri"/>
                <a:cs typeface="Calibri"/>
              </a:rPr>
              <a:t> be?</a:t>
            </a:r>
            <a:endParaRPr sz="2133" kern="0">
              <a:solidFill>
                <a:sysClr val="windowText" lastClr="000000"/>
              </a:solidFill>
              <a:latin typeface="Calibri"/>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849467" y="0"/>
            <a:ext cx="6343227" cy="6858000"/>
            <a:chOff x="4387100" y="0"/>
            <a:chExt cx="4757420" cy="5143500"/>
          </a:xfrm>
        </p:grpSpPr>
        <p:pic>
          <p:nvPicPr>
            <p:cNvPr id="3" name="object 3"/>
            <p:cNvPicPr/>
            <p:nvPr/>
          </p:nvPicPr>
          <p:blipFill>
            <a:blip r:embed="rId2" cstate="print"/>
            <a:stretch>
              <a:fillRect/>
            </a:stretch>
          </p:blipFill>
          <p:spPr>
            <a:xfrm>
              <a:off x="4387100" y="0"/>
              <a:ext cx="4756899" cy="5143499"/>
            </a:xfrm>
            <a:prstGeom prst="rect">
              <a:avLst/>
            </a:prstGeom>
          </p:spPr>
        </p:pic>
        <p:sp>
          <p:nvSpPr>
            <p:cNvPr id="4" name="object 4"/>
            <p:cNvSpPr/>
            <p:nvPr/>
          </p:nvSpPr>
          <p:spPr>
            <a:xfrm>
              <a:off x="5583600" y="4090799"/>
              <a:ext cx="2548890" cy="595630"/>
            </a:xfrm>
            <a:custGeom>
              <a:avLst/>
              <a:gdLst/>
              <a:ahLst/>
              <a:cxnLst/>
              <a:rect l="l" t="t" r="r" b="b"/>
              <a:pathLst>
                <a:path w="2548890" h="595629">
                  <a:moveTo>
                    <a:pt x="2548799" y="595499"/>
                  </a:moveTo>
                  <a:lnTo>
                    <a:pt x="0" y="595499"/>
                  </a:lnTo>
                  <a:lnTo>
                    <a:pt x="0" y="0"/>
                  </a:lnTo>
                  <a:lnTo>
                    <a:pt x="2548799" y="0"/>
                  </a:lnTo>
                  <a:lnTo>
                    <a:pt x="2548799" y="59549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5" name="object 5"/>
            <p:cNvPicPr/>
            <p:nvPr/>
          </p:nvPicPr>
          <p:blipFill>
            <a:blip r:embed="rId3" cstate="print"/>
            <a:stretch>
              <a:fillRect/>
            </a:stretch>
          </p:blipFill>
          <p:spPr>
            <a:xfrm>
              <a:off x="5759557" y="4293907"/>
              <a:ext cx="2239958" cy="209996"/>
            </a:xfrm>
            <a:prstGeom prst="rect">
              <a:avLst/>
            </a:prstGeom>
          </p:spPr>
        </p:pic>
      </p:grpSp>
      <p:sp>
        <p:nvSpPr>
          <p:cNvPr id="6" name="object 6"/>
          <p:cNvSpPr/>
          <p:nvPr/>
        </p:nvSpPr>
        <p:spPr>
          <a:xfrm>
            <a:off x="406400" y="16129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7" name="object 7"/>
          <p:cNvSpPr/>
          <p:nvPr/>
        </p:nvSpPr>
        <p:spPr>
          <a:xfrm>
            <a:off x="406400" y="52451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8" name="object 8"/>
          <p:cNvSpPr txBox="1"/>
          <p:nvPr/>
        </p:nvSpPr>
        <p:spPr>
          <a:xfrm>
            <a:off x="634500" y="1772766"/>
            <a:ext cx="4768427" cy="3194871"/>
          </a:xfrm>
          <a:prstGeom prst="rect">
            <a:avLst/>
          </a:prstGeom>
        </p:spPr>
        <p:txBody>
          <a:bodyPr vert="horz" wrap="square" lIns="0" tIns="21167" rIns="0" bIns="0" rtlCol="0">
            <a:spAutoFit/>
          </a:bodyPr>
          <a:lstStyle/>
          <a:p>
            <a:pPr marL="16933" marR="6773" defTabSz="1219170" fontAlgn="auto">
              <a:lnSpc>
                <a:spcPct val="114599"/>
              </a:lnSpc>
              <a:spcBef>
                <a:spcPts val="167"/>
              </a:spcBef>
              <a:spcAft>
                <a:spcPts val="0"/>
              </a:spcAft>
            </a:pPr>
            <a:r>
              <a:rPr sz="2133" kern="0" spc="133" dirty="0">
                <a:solidFill>
                  <a:srgbClr val="FFFFFF"/>
                </a:solidFill>
                <a:latin typeface="Calibri"/>
                <a:cs typeface="Calibri"/>
              </a:rPr>
              <a:t>A </a:t>
            </a:r>
            <a:r>
              <a:rPr sz="2133" kern="0" spc="87" dirty="0">
                <a:solidFill>
                  <a:srgbClr val="FFFFFF"/>
                </a:solidFill>
                <a:latin typeface="Calibri"/>
                <a:cs typeface="Calibri"/>
              </a:rPr>
              <a:t>man</a:t>
            </a:r>
            <a:r>
              <a:rPr sz="2133" kern="0" spc="140" dirty="0">
                <a:solidFill>
                  <a:srgbClr val="FFFFFF"/>
                </a:solidFill>
                <a:latin typeface="Calibri"/>
                <a:cs typeface="Calibri"/>
              </a:rPr>
              <a:t> </a:t>
            </a:r>
            <a:r>
              <a:rPr sz="2133" kern="0" spc="93" dirty="0">
                <a:solidFill>
                  <a:srgbClr val="FFFFFF"/>
                </a:solidFill>
                <a:latin typeface="Calibri"/>
                <a:cs typeface="Calibri"/>
              </a:rPr>
              <a:t>and</a:t>
            </a:r>
            <a:r>
              <a:rPr sz="2133" kern="0" spc="140" dirty="0">
                <a:solidFill>
                  <a:srgbClr val="FFFFFF"/>
                </a:solidFill>
                <a:latin typeface="Calibri"/>
                <a:cs typeface="Calibri"/>
              </a:rPr>
              <a:t> </a:t>
            </a:r>
            <a:r>
              <a:rPr sz="2133" kern="0" spc="80" dirty="0">
                <a:solidFill>
                  <a:srgbClr val="FFFFFF"/>
                </a:solidFill>
                <a:latin typeface="Calibri"/>
                <a:cs typeface="Calibri"/>
              </a:rPr>
              <a:t>his</a:t>
            </a:r>
            <a:r>
              <a:rPr sz="2133" kern="0" spc="133" dirty="0">
                <a:solidFill>
                  <a:srgbClr val="FFFFFF"/>
                </a:solidFill>
                <a:latin typeface="Calibri"/>
                <a:cs typeface="Calibri"/>
              </a:rPr>
              <a:t> </a:t>
            </a:r>
            <a:r>
              <a:rPr sz="2133" kern="0" spc="120" dirty="0">
                <a:solidFill>
                  <a:srgbClr val="FFFFFF"/>
                </a:solidFill>
                <a:latin typeface="Calibri"/>
                <a:cs typeface="Calibri"/>
              </a:rPr>
              <a:t>son</a:t>
            </a:r>
            <a:r>
              <a:rPr sz="2133" kern="0" spc="140" dirty="0">
                <a:solidFill>
                  <a:srgbClr val="FFFFFF"/>
                </a:solidFill>
                <a:latin typeface="Calibri"/>
                <a:cs typeface="Calibri"/>
              </a:rPr>
              <a:t> </a:t>
            </a:r>
            <a:r>
              <a:rPr sz="2133" kern="0" dirty="0">
                <a:solidFill>
                  <a:srgbClr val="FFFFFF"/>
                </a:solidFill>
                <a:latin typeface="Calibri"/>
                <a:cs typeface="Calibri"/>
              </a:rPr>
              <a:t>are</a:t>
            </a:r>
            <a:r>
              <a:rPr sz="2133" kern="0" spc="140" dirty="0">
                <a:solidFill>
                  <a:srgbClr val="FFFFFF"/>
                </a:solidFill>
                <a:latin typeface="Calibri"/>
                <a:cs typeface="Calibri"/>
              </a:rPr>
              <a:t> </a:t>
            </a:r>
            <a:r>
              <a:rPr sz="2133" kern="0" dirty="0">
                <a:solidFill>
                  <a:srgbClr val="FFFFFF"/>
                </a:solidFill>
                <a:latin typeface="Calibri"/>
                <a:cs typeface="Calibri"/>
              </a:rPr>
              <a:t>in</a:t>
            </a:r>
            <a:r>
              <a:rPr sz="2133" kern="0" spc="133" dirty="0">
                <a:solidFill>
                  <a:srgbClr val="FFFFFF"/>
                </a:solidFill>
                <a:latin typeface="Calibri"/>
                <a:cs typeface="Calibri"/>
              </a:rPr>
              <a:t> </a:t>
            </a:r>
            <a:r>
              <a:rPr sz="2133" kern="0" spc="120" dirty="0">
                <a:solidFill>
                  <a:srgbClr val="FFFFFF"/>
                </a:solidFill>
                <a:latin typeface="Calibri"/>
                <a:cs typeface="Calibri"/>
              </a:rPr>
              <a:t>a</a:t>
            </a:r>
            <a:r>
              <a:rPr sz="2133" kern="0" spc="140" dirty="0">
                <a:solidFill>
                  <a:srgbClr val="FFFFFF"/>
                </a:solidFill>
                <a:latin typeface="Calibri"/>
                <a:cs typeface="Calibri"/>
              </a:rPr>
              <a:t> </a:t>
            </a:r>
            <a:r>
              <a:rPr sz="2133" kern="0" spc="-13" dirty="0">
                <a:solidFill>
                  <a:srgbClr val="FFFFFF"/>
                </a:solidFill>
                <a:latin typeface="Calibri"/>
                <a:cs typeface="Calibri"/>
              </a:rPr>
              <a:t>terrible </a:t>
            </a:r>
            <a:r>
              <a:rPr sz="2133" kern="0" spc="87" dirty="0">
                <a:solidFill>
                  <a:srgbClr val="FFFFFF"/>
                </a:solidFill>
                <a:latin typeface="Calibri"/>
                <a:cs typeface="Calibri"/>
              </a:rPr>
              <a:t>accident</a:t>
            </a:r>
            <a:r>
              <a:rPr sz="2133" kern="0" spc="160" dirty="0">
                <a:solidFill>
                  <a:srgbClr val="FFFFFF"/>
                </a:solidFill>
                <a:latin typeface="Calibri"/>
                <a:cs typeface="Calibri"/>
              </a:rPr>
              <a:t> </a:t>
            </a:r>
            <a:r>
              <a:rPr sz="2133" kern="0" spc="93" dirty="0">
                <a:solidFill>
                  <a:srgbClr val="FFFFFF"/>
                </a:solidFill>
                <a:latin typeface="Calibri"/>
                <a:cs typeface="Calibri"/>
              </a:rPr>
              <a:t>and</a:t>
            </a:r>
            <a:r>
              <a:rPr sz="2133" kern="0" spc="160" dirty="0">
                <a:solidFill>
                  <a:srgbClr val="FFFFFF"/>
                </a:solidFill>
                <a:latin typeface="Calibri"/>
                <a:cs typeface="Calibri"/>
              </a:rPr>
              <a:t> </a:t>
            </a:r>
            <a:r>
              <a:rPr sz="2133" kern="0" dirty="0">
                <a:solidFill>
                  <a:srgbClr val="FFFFFF"/>
                </a:solidFill>
                <a:latin typeface="Calibri"/>
                <a:cs typeface="Calibri"/>
              </a:rPr>
              <a:t>are</a:t>
            </a:r>
            <a:r>
              <a:rPr sz="2133" kern="0" spc="167" dirty="0">
                <a:solidFill>
                  <a:srgbClr val="FFFFFF"/>
                </a:solidFill>
                <a:latin typeface="Calibri"/>
                <a:cs typeface="Calibri"/>
              </a:rPr>
              <a:t> </a:t>
            </a:r>
            <a:r>
              <a:rPr sz="2133" kern="0" spc="87" dirty="0">
                <a:solidFill>
                  <a:srgbClr val="FFFFFF"/>
                </a:solidFill>
                <a:latin typeface="Calibri"/>
                <a:cs typeface="Calibri"/>
              </a:rPr>
              <a:t>rushed</a:t>
            </a:r>
            <a:r>
              <a:rPr sz="2133" kern="0" spc="160" dirty="0">
                <a:solidFill>
                  <a:srgbClr val="FFFFFF"/>
                </a:solidFill>
                <a:latin typeface="Calibri"/>
                <a:cs typeface="Calibri"/>
              </a:rPr>
              <a:t> </a:t>
            </a:r>
            <a:r>
              <a:rPr sz="2133" kern="0" dirty="0">
                <a:solidFill>
                  <a:srgbClr val="FFFFFF"/>
                </a:solidFill>
                <a:latin typeface="Calibri"/>
                <a:cs typeface="Calibri"/>
              </a:rPr>
              <a:t>to</a:t>
            </a:r>
            <a:r>
              <a:rPr sz="2133" kern="0" spc="160" dirty="0">
                <a:solidFill>
                  <a:srgbClr val="FFFFFF"/>
                </a:solidFill>
                <a:latin typeface="Calibri"/>
                <a:cs typeface="Calibri"/>
              </a:rPr>
              <a:t> </a:t>
            </a:r>
            <a:r>
              <a:rPr sz="2133" kern="0" dirty="0">
                <a:solidFill>
                  <a:srgbClr val="FFFFFF"/>
                </a:solidFill>
                <a:latin typeface="Calibri"/>
                <a:cs typeface="Calibri"/>
              </a:rPr>
              <a:t>the</a:t>
            </a:r>
            <a:r>
              <a:rPr sz="2133" kern="0" spc="167" dirty="0">
                <a:solidFill>
                  <a:srgbClr val="FFFFFF"/>
                </a:solidFill>
                <a:latin typeface="Calibri"/>
                <a:cs typeface="Calibri"/>
              </a:rPr>
              <a:t> </a:t>
            </a:r>
            <a:r>
              <a:rPr sz="2133" kern="0" spc="-13" dirty="0">
                <a:solidFill>
                  <a:srgbClr val="FFFFFF"/>
                </a:solidFill>
                <a:latin typeface="Calibri"/>
                <a:cs typeface="Calibri"/>
              </a:rPr>
              <a:t>hospital </a:t>
            </a:r>
            <a:r>
              <a:rPr sz="2133" kern="0" dirty="0">
                <a:solidFill>
                  <a:srgbClr val="FFFFFF"/>
                </a:solidFill>
                <a:latin typeface="Calibri"/>
                <a:cs typeface="Calibri"/>
              </a:rPr>
              <a:t>in</a:t>
            </a:r>
            <a:r>
              <a:rPr sz="2133" kern="0" spc="333" dirty="0">
                <a:solidFill>
                  <a:srgbClr val="FFFFFF"/>
                </a:solidFill>
                <a:latin typeface="Calibri"/>
                <a:cs typeface="Calibri"/>
              </a:rPr>
              <a:t> </a:t>
            </a:r>
            <a:r>
              <a:rPr sz="2133" kern="0" dirty="0">
                <a:solidFill>
                  <a:srgbClr val="FFFFFF"/>
                </a:solidFill>
                <a:latin typeface="Calibri"/>
                <a:cs typeface="Calibri"/>
              </a:rPr>
              <a:t>critical</a:t>
            </a:r>
            <a:r>
              <a:rPr sz="2133" kern="0" spc="339" dirty="0">
                <a:solidFill>
                  <a:srgbClr val="FFFFFF"/>
                </a:solidFill>
                <a:latin typeface="Calibri"/>
                <a:cs typeface="Calibri"/>
              </a:rPr>
              <a:t> </a:t>
            </a:r>
            <a:r>
              <a:rPr sz="2133" kern="0" spc="73" dirty="0">
                <a:solidFill>
                  <a:srgbClr val="FFFFFF"/>
                </a:solidFill>
                <a:latin typeface="Calibri"/>
                <a:cs typeface="Calibri"/>
              </a:rPr>
              <a:t>care.</a:t>
            </a:r>
            <a:endParaRPr sz="2133" kern="0">
              <a:solidFill>
                <a:sysClr val="windowText" lastClr="000000"/>
              </a:solidFill>
              <a:latin typeface="Calibri"/>
              <a:cs typeface="Calibri"/>
            </a:endParaRPr>
          </a:p>
          <a:p>
            <a:pPr marL="16933" marR="248067" defTabSz="1219170" fontAlgn="auto">
              <a:lnSpc>
                <a:spcPct val="113300"/>
              </a:lnSpc>
              <a:spcBef>
                <a:spcPts val="2200"/>
              </a:spcBef>
              <a:spcAft>
                <a:spcPts val="0"/>
              </a:spcAft>
            </a:pPr>
            <a:r>
              <a:rPr sz="2133" kern="0" spc="100" dirty="0">
                <a:solidFill>
                  <a:srgbClr val="FFFFFF"/>
                </a:solidFill>
                <a:latin typeface="Calibri"/>
                <a:cs typeface="Calibri"/>
              </a:rPr>
              <a:t>The</a:t>
            </a:r>
            <a:r>
              <a:rPr sz="2133" kern="0" spc="133" dirty="0">
                <a:solidFill>
                  <a:srgbClr val="FFFFFF"/>
                </a:solidFill>
                <a:latin typeface="Calibri"/>
                <a:cs typeface="Calibri"/>
              </a:rPr>
              <a:t> </a:t>
            </a:r>
            <a:r>
              <a:rPr sz="2133" kern="0" spc="73" dirty="0">
                <a:solidFill>
                  <a:srgbClr val="FFFFFF"/>
                </a:solidFill>
                <a:latin typeface="Calibri"/>
                <a:cs typeface="Calibri"/>
              </a:rPr>
              <a:t>doctor</a:t>
            </a:r>
            <a:r>
              <a:rPr sz="2133" kern="0" spc="140" dirty="0">
                <a:solidFill>
                  <a:srgbClr val="FFFFFF"/>
                </a:solidFill>
                <a:latin typeface="Calibri"/>
                <a:cs typeface="Calibri"/>
              </a:rPr>
              <a:t> </a:t>
            </a:r>
            <a:r>
              <a:rPr sz="2133" kern="0" spc="100" dirty="0">
                <a:solidFill>
                  <a:srgbClr val="FFFFFF"/>
                </a:solidFill>
                <a:latin typeface="Calibri"/>
                <a:cs typeface="Calibri"/>
              </a:rPr>
              <a:t>looks</a:t>
            </a:r>
            <a:r>
              <a:rPr sz="2133" kern="0" spc="140" dirty="0">
                <a:solidFill>
                  <a:srgbClr val="FFFFFF"/>
                </a:solidFill>
                <a:latin typeface="Calibri"/>
                <a:cs typeface="Calibri"/>
              </a:rPr>
              <a:t> </a:t>
            </a:r>
            <a:r>
              <a:rPr sz="2133" kern="0" dirty="0">
                <a:solidFill>
                  <a:srgbClr val="FFFFFF"/>
                </a:solidFill>
                <a:latin typeface="Calibri"/>
                <a:cs typeface="Calibri"/>
              </a:rPr>
              <a:t>at</a:t>
            </a:r>
            <a:r>
              <a:rPr sz="2133" kern="0" spc="140" dirty="0">
                <a:solidFill>
                  <a:srgbClr val="FFFFFF"/>
                </a:solidFill>
                <a:latin typeface="Calibri"/>
                <a:cs typeface="Calibri"/>
              </a:rPr>
              <a:t> </a:t>
            </a:r>
            <a:r>
              <a:rPr sz="2133" kern="0" dirty="0">
                <a:solidFill>
                  <a:srgbClr val="FFFFFF"/>
                </a:solidFill>
                <a:latin typeface="Calibri"/>
                <a:cs typeface="Calibri"/>
              </a:rPr>
              <a:t>the</a:t>
            </a:r>
            <a:r>
              <a:rPr sz="2133" kern="0" spc="133" dirty="0">
                <a:solidFill>
                  <a:srgbClr val="FFFFFF"/>
                </a:solidFill>
                <a:latin typeface="Calibri"/>
                <a:cs typeface="Calibri"/>
              </a:rPr>
              <a:t> </a:t>
            </a:r>
            <a:r>
              <a:rPr sz="2133" kern="0" spc="100" dirty="0">
                <a:solidFill>
                  <a:srgbClr val="FFFFFF"/>
                </a:solidFill>
                <a:latin typeface="Calibri"/>
                <a:cs typeface="Calibri"/>
              </a:rPr>
              <a:t>boy</a:t>
            </a:r>
            <a:r>
              <a:rPr sz="2133" kern="0" spc="140" dirty="0">
                <a:solidFill>
                  <a:srgbClr val="FFFFFF"/>
                </a:solidFill>
                <a:latin typeface="Calibri"/>
                <a:cs typeface="Calibri"/>
              </a:rPr>
              <a:t> </a:t>
            </a:r>
            <a:r>
              <a:rPr sz="2133" kern="0" spc="60" dirty="0">
                <a:solidFill>
                  <a:srgbClr val="FFFFFF"/>
                </a:solidFill>
                <a:latin typeface="Calibri"/>
                <a:cs typeface="Calibri"/>
              </a:rPr>
              <a:t>and </a:t>
            </a:r>
            <a:r>
              <a:rPr sz="2133" kern="0" spc="100" dirty="0">
                <a:solidFill>
                  <a:srgbClr val="FFFFFF"/>
                </a:solidFill>
                <a:latin typeface="Calibri"/>
                <a:cs typeface="Calibri"/>
              </a:rPr>
              <a:t>exclaims</a:t>
            </a:r>
            <a:r>
              <a:rPr sz="2133" kern="0" spc="220" dirty="0">
                <a:solidFill>
                  <a:srgbClr val="FFFFFF"/>
                </a:solidFill>
                <a:latin typeface="Calibri"/>
                <a:cs typeface="Calibri"/>
              </a:rPr>
              <a:t> </a:t>
            </a:r>
            <a:r>
              <a:rPr sz="2133" kern="0" dirty="0">
                <a:solidFill>
                  <a:srgbClr val="FFFFFF"/>
                </a:solidFill>
                <a:latin typeface="Calibri"/>
                <a:cs typeface="Calibri"/>
              </a:rPr>
              <a:t>"I</a:t>
            </a:r>
            <a:r>
              <a:rPr sz="2133" kern="0" spc="227" dirty="0">
                <a:solidFill>
                  <a:srgbClr val="FFFFFF"/>
                </a:solidFill>
                <a:latin typeface="Calibri"/>
                <a:cs typeface="Calibri"/>
              </a:rPr>
              <a:t> </a:t>
            </a:r>
            <a:r>
              <a:rPr sz="2133" kern="0" spc="93" dirty="0">
                <a:solidFill>
                  <a:srgbClr val="FFFFFF"/>
                </a:solidFill>
                <a:latin typeface="Calibri"/>
                <a:cs typeface="Calibri"/>
              </a:rPr>
              <a:t>can't</a:t>
            </a:r>
            <a:r>
              <a:rPr sz="2133" kern="0" spc="220" dirty="0">
                <a:solidFill>
                  <a:srgbClr val="FFFFFF"/>
                </a:solidFill>
                <a:latin typeface="Calibri"/>
                <a:cs typeface="Calibri"/>
              </a:rPr>
              <a:t> </a:t>
            </a:r>
            <a:r>
              <a:rPr sz="2133" kern="0" dirty="0">
                <a:solidFill>
                  <a:srgbClr val="FFFFFF"/>
                </a:solidFill>
                <a:latin typeface="Calibri"/>
                <a:cs typeface="Calibri"/>
              </a:rPr>
              <a:t>operate</a:t>
            </a:r>
            <a:r>
              <a:rPr sz="2133" kern="0" spc="227" dirty="0">
                <a:solidFill>
                  <a:srgbClr val="FFFFFF"/>
                </a:solidFill>
                <a:latin typeface="Calibri"/>
                <a:cs typeface="Calibri"/>
              </a:rPr>
              <a:t> </a:t>
            </a:r>
            <a:r>
              <a:rPr sz="2133" kern="0" spc="73" dirty="0">
                <a:solidFill>
                  <a:srgbClr val="FFFFFF"/>
                </a:solidFill>
                <a:latin typeface="Calibri"/>
                <a:cs typeface="Calibri"/>
              </a:rPr>
              <a:t>on</a:t>
            </a:r>
            <a:r>
              <a:rPr sz="2133" kern="0" spc="227" dirty="0">
                <a:solidFill>
                  <a:srgbClr val="FFFFFF"/>
                </a:solidFill>
                <a:latin typeface="Calibri"/>
                <a:cs typeface="Calibri"/>
              </a:rPr>
              <a:t> </a:t>
            </a:r>
            <a:r>
              <a:rPr sz="2133" kern="0" dirty="0">
                <a:solidFill>
                  <a:srgbClr val="FFFFFF"/>
                </a:solidFill>
                <a:latin typeface="Calibri"/>
                <a:cs typeface="Calibri"/>
              </a:rPr>
              <a:t>this</a:t>
            </a:r>
            <a:r>
              <a:rPr sz="2133" kern="0" spc="220" dirty="0">
                <a:solidFill>
                  <a:srgbClr val="FFFFFF"/>
                </a:solidFill>
                <a:latin typeface="Calibri"/>
                <a:cs typeface="Calibri"/>
              </a:rPr>
              <a:t> </a:t>
            </a:r>
            <a:r>
              <a:rPr sz="2133" kern="0" spc="60" dirty="0">
                <a:solidFill>
                  <a:srgbClr val="FFFFFF"/>
                </a:solidFill>
                <a:latin typeface="Calibri"/>
                <a:cs typeface="Calibri"/>
              </a:rPr>
              <a:t>boy, </a:t>
            </a:r>
            <a:r>
              <a:rPr sz="2133" kern="0" spc="113" dirty="0">
                <a:solidFill>
                  <a:srgbClr val="FFFFFF"/>
                </a:solidFill>
                <a:latin typeface="Calibri"/>
                <a:cs typeface="Calibri"/>
              </a:rPr>
              <a:t>he's</a:t>
            </a:r>
            <a:r>
              <a:rPr sz="2133" kern="0" spc="107" dirty="0">
                <a:solidFill>
                  <a:srgbClr val="FFFFFF"/>
                </a:solidFill>
                <a:latin typeface="Calibri"/>
                <a:cs typeface="Calibri"/>
              </a:rPr>
              <a:t> my </a:t>
            </a:r>
            <a:r>
              <a:rPr sz="2133" kern="0" spc="-13" dirty="0">
                <a:solidFill>
                  <a:srgbClr val="FFFFFF"/>
                </a:solidFill>
                <a:latin typeface="Calibri"/>
                <a:cs typeface="Calibri"/>
              </a:rPr>
              <a:t>son!"</a:t>
            </a:r>
            <a:endParaRPr sz="2133" kern="0">
              <a:solidFill>
                <a:sysClr val="windowText" lastClr="000000"/>
              </a:solidFill>
              <a:latin typeface="Calibri"/>
              <a:cs typeface="Calibri"/>
            </a:endParaRPr>
          </a:p>
          <a:p>
            <a:pPr defTabSz="1219170" fontAlgn="auto">
              <a:spcBef>
                <a:spcPts val="13"/>
              </a:spcBef>
              <a:spcAft>
                <a:spcPts val="0"/>
              </a:spcAft>
            </a:pPr>
            <a:endParaRPr sz="2067" kern="0">
              <a:solidFill>
                <a:sysClr val="windowText" lastClr="000000"/>
              </a:solidFill>
              <a:latin typeface="Calibri"/>
              <a:cs typeface="Calibri"/>
            </a:endParaRPr>
          </a:p>
          <a:p>
            <a:pPr marL="16933" defTabSz="1219170" fontAlgn="auto">
              <a:spcBef>
                <a:spcPts val="0"/>
              </a:spcBef>
              <a:spcAft>
                <a:spcPts val="0"/>
              </a:spcAft>
            </a:pPr>
            <a:r>
              <a:rPr sz="2133" b="1" kern="0" spc="167" dirty="0">
                <a:solidFill>
                  <a:srgbClr val="FFFFFF"/>
                </a:solidFill>
                <a:latin typeface="Calibri"/>
                <a:cs typeface="Calibri"/>
              </a:rPr>
              <a:t>How</a:t>
            </a:r>
            <a:r>
              <a:rPr sz="2133" b="1" kern="0" spc="120" dirty="0">
                <a:solidFill>
                  <a:srgbClr val="FFFFFF"/>
                </a:solidFill>
                <a:latin typeface="Calibri"/>
                <a:cs typeface="Calibri"/>
              </a:rPr>
              <a:t> </a:t>
            </a:r>
            <a:r>
              <a:rPr sz="2133" b="1" kern="0" spc="147" dirty="0">
                <a:solidFill>
                  <a:srgbClr val="FFFFFF"/>
                </a:solidFill>
                <a:latin typeface="Calibri"/>
                <a:cs typeface="Calibri"/>
              </a:rPr>
              <a:t>could</a:t>
            </a:r>
            <a:r>
              <a:rPr sz="2133" b="1" kern="0" spc="120" dirty="0">
                <a:solidFill>
                  <a:srgbClr val="FFFFFF"/>
                </a:solidFill>
                <a:latin typeface="Calibri"/>
                <a:cs typeface="Calibri"/>
              </a:rPr>
              <a:t> </a:t>
            </a:r>
            <a:r>
              <a:rPr sz="2133" b="1" kern="0" spc="100" dirty="0">
                <a:solidFill>
                  <a:srgbClr val="FFFFFF"/>
                </a:solidFill>
                <a:latin typeface="Calibri"/>
                <a:cs typeface="Calibri"/>
              </a:rPr>
              <a:t>this</a:t>
            </a:r>
            <a:r>
              <a:rPr sz="2133" b="1" kern="0" spc="120" dirty="0">
                <a:solidFill>
                  <a:srgbClr val="FFFFFF"/>
                </a:solidFill>
                <a:latin typeface="Calibri"/>
                <a:cs typeface="Calibri"/>
              </a:rPr>
              <a:t> be?</a:t>
            </a:r>
            <a:endParaRPr sz="2133" kern="0">
              <a:solidFill>
                <a:sysClr val="windowText" lastClr="000000"/>
              </a:solidFill>
              <a:latin typeface="Calibri"/>
              <a:cs typeface="Calibri"/>
            </a:endParaRPr>
          </a:p>
        </p:txBody>
      </p:sp>
      <p:sp>
        <p:nvSpPr>
          <p:cNvPr id="9" name="TextBox 8">
            <a:extLst>
              <a:ext uri="{FF2B5EF4-FFF2-40B4-BE49-F238E27FC236}">
                <a16:creationId xmlns:a16="http://schemas.microsoft.com/office/drawing/2014/main" id="{659E75C4-2329-3884-6112-19E2428A062E}"/>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9144000" cy="5143500"/>
          </a:xfrm>
        </p:grpSpPr>
        <p:pic>
          <p:nvPicPr>
            <p:cNvPr id="3" name="object 3"/>
            <p:cNvPicPr/>
            <p:nvPr/>
          </p:nvPicPr>
          <p:blipFill>
            <a:blip r:embed="rId2" cstate="print"/>
            <a:stretch>
              <a:fillRect/>
            </a:stretch>
          </p:blipFill>
          <p:spPr>
            <a:xfrm>
              <a:off x="4387100" y="0"/>
              <a:ext cx="4756899" cy="5143499"/>
            </a:xfrm>
            <a:prstGeom prst="rect">
              <a:avLst/>
            </a:prstGeom>
          </p:spPr>
        </p:pic>
        <p:pic>
          <p:nvPicPr>
            <p:cNvPr id="4" name="object 4"/>
            <p:cNvPicPr/>
            <p:nvPr/>
          </p:nvPicPr>
          <p:blipFill>
            <a:blip r:embed="rId3" cstate="print"/>
            <a:stretch>
              <a:fillRect/>
            </a:stretch>
          </p:blipFill>
          <p:spPr>
            <a:xfrm>
              <a:off x="0" y="7"/>
              <a:ext cx="4551932" cy="5143492"/>
            </a:xfrm>
            <a:prstGeom prst="rect">
              <a:avLst/>
            </a:prstGeom>
          </p:spPr>
        </p:pic>
        <p:sp>
          <p:nvSpPr>
            <p:cNvPr id="5" name="object 5"/>
            <p:cNvSpPr/>
            <p:nvPr/>
          </p:nvSpPr>
          <p:spPr>
            <a:xfrm>
              <a:off x="5583599" y="4090799"/>
              <a:ext cx="2548890" cy="595630"/>
            </a:xfrm>
            <a:custGeom>
              <a:avLst/>
              <a:gdLst/>
              <a:ahLst/>
              <a:cxnLst/>
              <a:rect l="l" t="t" r="r" b="b"/>
              <a:pathLst>
                <a:path w="2548890" h="595629">
                  <a:moveTo>
                    <a:pt x="2548799" y="595499"/>
                  </a:moveTo>
                  <a:lnTo>
                    <a:pt x="0" y="595499"/>
                  </a:lnTo>
                  <a:lnTo>
                    <a:pt x="0" y="0"/>
                  </a:lnTo>
                  <a:lnTo>
                    <a:pt x="2548799" y="0"/>
                  </a:lnTo>
                  <a:lnTo>
                    <a:pt x="2548799" y="59549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6" name="object 6"/>
            <p:cNvPicPr/>
            <p:nvPr/>
          </p:nvPicPr>
          <p:blipFill>
            <a:blip r:embed="rId4" cstate="print"/>
            <a:stretch>
              <a:fillRect/>
            </a:stretch>
          </p:blipFill>
          <p:spPr>
            <a:xfrm>
              <a:off x="5759557" y="4293907"/>
              <a:ext cx="2239958" cy="209996"/>
            </a:xfrm>
            <a:prstGeom prst="rect">
              <a:avLst/>
            </a:prstGeom>
          </p:spPr>
        </p:pic>
        <p:sp>
          <p:nvSpPr>
            <p:cNvPr id="7" name="object 7"/>
            <p:cNvSpPr/>
            <p:nvPr/>
          </p:nvSpPr>
          <p:spPr>
            <a:xfrm>
              <a:off x="1503300" y="4090799"/>
              <a:ext cx="1565910" cy="595630"/>
            </a:xfrm>
            <a:custGeom>
              <a:avLst/>
              <a:gdLst/>
              <a:ahLst/>
              <a:cxnLst/>
              <a:rect l="l" t="t" r="r" b="b"/>
              <a:pathLst>
                <a:path w="1565910" h="595629">
                  <a:moveTo>
                    <a:pt x="1565399" y="595499"/>
                  </a:moveTo>
                  <a:lnTo>
                    <a:pt x="0" y="595499"/>
                  </a:lnTo>
                  <a:lnTo>
                    <a:pt x="0" y="0"/>
                  </a:lnTo>
                  <a:lnTo>
                    <a:pt x="1565399" y="0"/>
                  </a:lnTo>
                  <a:lnTo>
                    <a:pt x="1565399" y="59549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8" name="object 8"/>
            <p:cNvSpPr/>
            <p:nvPr/>
          </p:nvSpPr>
          <p:spPr>
            <a:xfrm>
              <a:off x="1679257" y="4293907"/>
              <a:ext cx="1188720" cy="210185"/>
            </a:xfrm>
            <a:custGeom>
              <a:avLst/>
              <a:gdLst/>
              <a:ahLst/>
              <a:cxnLst/>
              <a:rect l="l" t="t" r="r" b="b"/>
              <a:pathLst>
                <a:path w="1188720" h="210185">
                  <a:moveTo>
                    <a:pt x="33635" y="87362"/>
                  </a:moveTo>
                  <a:lnTo>
                    <a:pt x="20042" y="87362"/>
                  </a:lnTo>
                  <a:lnTo>
                    <a:pt x="13741" y="84683"/>
                  </a:lnTo>
                  <a:lnTo>
                    <a:pt x="8185" y="79325"/>
                  </a:lnTo>
                  <a:lnTo>
                    <a:pt x="2728" y="73967"/>
                  </a:lnTo>
                  <a:lnTo>
                    <a:pt x="0" y="66278"/>
                  </a:lnTo>
                  <a:lnTo>
                    <a:pt x="0" y="56257"/>
                  </a:lnTo>
                  <a:lnTo>
                    <a:pt x="13152" y="17357"/>
                  </a:lnTo>
                  <a:lnTo>
                    <a:pt x="31402" y="0"/>
                  </a:lnTo>
                  <a:lnTo>
                    <a:pt x="48220" y="13394"/>
                  </a:lnTo>
                  <a:lnTo>
                    <a:pt x="43259" y="15974"/>
                  </a:lnTo>
                  <a:lnTo>
                    <a:pt x="38397" y="20091"/>
                  </a:lnTo>
                  <a:lnTo>
                    <a:pt x="33635" y="25747"/>
                  </a:lnTo>
                  <a:lnTo>
                    <a:pt x="28872" y="31303"/>
                  </a:lnTo>
                  <a:lnTo>
                    <a:pt x="25796" y="36810"/>
                  </a:lnTo>
                  <a:lnTo>
                    <a:pt x="24407" y="42267"/>
                  </a:lnTo>
                  <a:lnTo>
                    <a:pt x="38519" y="42267"/>
                  </a:lnTo>
                  <a:lnTo>
                    <a:pt x="41274" y="43408"/>
                  </a:lnTo>
                  <a:lnTo>
                    <a:pt x="49212" y="51544"/>
                  </a:lnTo>
                  <a:lnTo>
                    <a:pt x="51196" y="56802"/>
                  </a:lnTo>
                  <a:lnTo>
                    <a:pt x="51196" y="69800"/>
                  </a:lnTo>
                  <a:lnTo>
                    <a:pt x="48815" y="75455"/>
                  </a:lnTo>
                  <a:lnTo>
                    <a:pt x="39290" y="84980"/>
                  </a:lnTo>
                  <a:lnTo>
                    <a:pt x="33635" y="87362"/>
                  </a:lnTo>
                  <a:close/>
                </a:path>
                <a:path w="1188720" h="210185">
                  <a:moveTo>
                    <a:pt x="38519" y="42267"/>
                  </a:moveTo>
                  <a:lnTo>
                    <a:pt x="24407" y="42267"/>
                  </a:lnTo>
                  <a:lnTo>
                    <a:pt x="25003" y="41671"/>
                  </a:lnTo>
                  <a:lnTo>
                    <a:pt x="27037" y="41374"/>
                  </a:lnTo>
                  <a:lnTo>
                    <a:pt x="36363" y="41374"/>
                  </a:lnTo>
                  <a:lnTo>
                    <a:pt x="38519" y="42267"/>
                  </a:lnTo>
                  <a:close/>
                </a:path>
                <a:path w="1188720" h="210185">
                  <a:moveTo>
                    <a:pt x="95746" y="87362"/>
                  </a:moveTo>
                  <a:lnTo>
                    <a:pt x="81855" y="87362"/>
                  </a:lnTo>
                  <a:lnTo>
                    <a:pt x="75604" y="84683"/>
                  </a:lnTo>
                  <a:lnTo>
                    <a:pt x="64889" y="73967"/>
                  </a:lnTo>
                  <a:lnTo>
                    <a:pt x="62210" y="66278"/>
                  </a:lnTo>
                  <a:lnTo>
                    <a:pt x="62210" y="56257"/>
                  </a:lnTo>
                  <a:lnTo>
                    <a:pt x="75093" y="17357"/>
                  </a:lnTo>
                  <a:lnTo>
                    <a:pt x="93315" y="0"/>
                  </a:lnTo>
                  <a:lnTo>
                    <a:pt x="110281" y="13394"/>
                  </a:lnTo>
                  <a:lnTo>
                    <a:pt x="106015" y="15577"/>
                  </a:lnTo>
                  <a:lnTo>
                    <a:pt x="101302" y="19546"/>
                  </a:lnTo>
                  <a:lnTo>
                    <a:pt x="96142" y="25300"/>
                  </a:lnTo>
                  <a:lnTo>
                    <a:pt x="90983" y="30956"/>
                  </a:lnTo>
                  <a:lnTo>
                    <a:pt x="87808" y="36611"/>
                  </a:lnTo>
                  <a:lnTo>
                    <a:pt x="86617" y="42267"/>
                  </a:lnTo>
                  <a:lnTo>
                    <a:pt x="100488" y="42267"/>
                  </a:lnTo>
                  <a:lnTo>
                    <a:pt x="103187" y="43408"/>
                  </a:lnTo>
                  <a:lnTo>
                    <a:pt x="111124" y="51544"/>
                  </a:lnTo>
                  <a:lnTo>
                    <a:pt x="113109" y="56802"/>
                  </a:lnTo>
                  <a:lnTo>
                    <a:pt x="113109" y="69800"/>
                  </a:lnTo>
                  <a:lnTo>
                    <a:pt x="110777" y="75455"/>
                  </a:lnTo>
                  <a:lnTo>
                    <a:pt x="101451" y="84980"/>
                  </a:lnTo>
                  <a:lnTo>
                    <a:pt x="95746" y="87362"/>
                  </a:lnTo>
                  <a:close/>
                </a:path>
                <a:path w="1188720" h="210185">
                  <a:moveTo>
                    <a:pt x="100488" y="42267"/>
                  </a:moveTo>
                  <a:lnTo>
                    <a:pt x="86617" y="42267"/>
                  </a:lnTo>
                  <a:lnTo>
                    <a:pt x="87213" y="41671"/>
                  </a:lnTo>
                  <a:lnTo>
                    <a:pt x="89247" y="41374"/>
                  </a:lnTo>
                  <a:lnTo>
                    <a:pt x="98375" y="41374"/>
                  </a:lnTo>
                  <a:lnTo>
                    <a:pt x="100488" y="42267"/>
                  </a:lnTo>
                  <a:close/>
                </a:path>
                <a:path w="1188720" h="210185">
                  <a:moveTo>
                    <a:pt x="228009" y="206275"/>
                  </a:moveTo>
                  <a:lnTo>
                    <a:pt x="147791" y="206275"/>
                  </a:lnTo>
                  <a:lnTo>
                    <a:pt x="147791" y="2976"/>
                  </a:lnTo>
                  <a:lnTo>
                    <a:pt x="228009" y="2976"/>
                  </a:lnTo>
                  <a:lnTo>
                    <a:pt x="250910" y="4734"/>
                  </a:lnTo>
                  <a:lnTo>
                    <a:pt x="271541" y="10008"/>
                  </a:lnTo>
                  <a:lnTo>
                    <a:pt x="289903" y="18798"/>
                  </a:lnTo>
                  <a:lnTo>
                    <a:pt x="305995" y="31105"/>
                  </a:lnTo>
                  <a:lnTo>
                    <a:pt x="314640" y="41076"/>
                  </a:lnTo>
                  <a:lnTo>
                    <a:pt x="191100" y="41076"/>
                  </a:lnTo>
                  <a:lnTo>
                    <a:pt x="191100" y="168175"/>
                  </a:lnTo>
                  <a:lnTo>
                    <a:pt x="314742" y="168175"/>
                  </a:lnTo>
                  <a:lnTo>
                    <a:pt x="305995" y="178296"/>
                  </a:lnTo>
                  <a:lnTo>
                    <a:pt x="289903" y="190537"/>
                  </a:lnTo>
                  <a:lnTo>
                    <a:pt x="271541" y="199280"/>
                  </a:lnTo>
                  <a:lnTo>
                    <a:pt x="250910" y="204527"/>
                  </a:lnTo>
                  <a:lnTo>
                    <a:pt x="228009" y="206275"/>
                  </a:lnTo>
                  <a:close/>
                </a:path>
                <a:path w="1188720" h="210185">
                  <a:moveTo>
                    <a:pt x="314742" y="168175"/>
                  </a:moveTo>
                  <a:lnTo>
                    <a:pt x="228009" y="168175"/>
                  </a:lnTo>
                  <a:lnTo>
                    <a:pt x="241488" y="167059"/>
                  </a:lnTo>
                  <a:lnTo>
                    <a:pt x="253645" y="163710"/>
                  </a:lnTo>
                  <a:lnTo>
                    <a:pt x="287280" y="130001"/>
                  </a:lnTo>
                  <a:lnTo>
                    <a:pt x="291708" y="104775"/>
                  </a:lnTo>
                  <a:lnTo>
                    <a:pt x="290647" y="90999"/>
                  </a:lnTo>
                  <a:lnTo>
                    <a:pt x="265458" y="50871"/>
                  </a:lnTo>
                  <a:lnTo>
                    <a:pt x="228009" y="41076"/>
                  </a:lnTo>
                  <a:lnTo>
                    <a:pt x="314640" y="41076"/>
                  </a:lnTo>
                  <a:lnTo>
                    <a:pt x="319083" y="46201"/>
                  </a:lnTo>
                  <a:lnTo>
                    <a:pt x="328431" y="63512"/>
                  </a:lnTo>
                  <a:lnTo>
                    <a:pt x="334040" y="83036"/>
                  </a:lnTo>
                  <a:lnTo>
                    <a:pt x="335910" y="104775"/>
                  </a:lnTo>
                  <a:lnTo>
                    <a:pt x="334040" y="126392"/>
                  </a:lnTo>
                  <a:lnTo>
                    <a:pt x="328431" y="145851"/>
                  </a:lnTo>
                  <a:lnTo>
                    <a:pt x="319083" y="163152"/>
                  </a:lnTo>
                  <a:lnTo>
                    <a:pt x="314742" y="168175"/>
                  </a:lnTo>
                  <a:close/>
                </a:path>
                <a:path w="1188720" h="210185">
                  <a:moveTo>
                    <a:pt x="434057" y="209996"/>
                  </a:moveTo>
                  <a:lnTo>
                    <a:pt x="389743" y="197690"/>
                  </a:lnTo>
                  <a:lnTo>
                    <a:pt x="361801" y="163190"/>
                  </a:lnTo>
                  <a:lnTo>
                    <a:pt x="356369" y="132457"/>
                  </a:lnTo>
                  <a:lnTo>
                    <a:pt x="357727" y="116448"/>
                  </a:lnTo>
                  <a:lnTo>
                    <a:pt x="378098" y="77241"/>
                  </a:lnTo>
                  <a:lnTo>
                    <a:pt x="417723" y="56731"/>
                  </a:lnTo>
                  <a:lnTo>
                    <a:pt x="434057" y="55364"/>
                  </a:lnTo>
                  <a:lnTo>
                    <a:pt x="450335" y="56731"/>
                  </a:lnTo>
                  <a:lnTo>
                    <a:pt x="490016" y="77241"/>
                  </a:lnTo>
                  <a:lnTo>
                    <a:pt x="500206" y="89892"/>
                  </a:lnTo>
                  <a:lnTo>
                    <a:pt x="434057" y="89892"/>
                  </a:lnTo>
                  <a:lnTo>
                    <a:pt x="426290" y="90627"/>
                  </a:lnTo>
                  <a:lnTo>
                    <a:pt x="397213" y="123332"/>
                  </a:lnTo>
                  <a:lnTo>
                    <a:pt x="396552" y="132457"/>
                  </a:lnTo>
                  <a:lnTo>
                    <a:pt x="397213" y="141721"/>
                  </a:lnTo>
                  <a:lnTo>
                    <a:pt x="426290" y="174733"/>
                  </a:lnTo>
                  <a:lnTo>
                    <a:pt x="434057" y="175468"/>
                  </a:lnTo>
                  <a:lnTo>
                    <a:pt x="500230" y="175468"/>
                  </a:lnTo>
                  <a:lnTo>
                    <a:pt x="499653" y="176575"/>
                  </a:lnTo>
                  <a:lnTo>
                    <a:pt x="490016" y="188267"/>
                  </a:lnTo>
                  <a:lnTo>
                    <a:pt x="478315" y="197773"/>
                  </a:lnTo>
                  <a:lnTo>
                    <a:pt x="465088" y="204564"/>
                  </a:lnTo>
                  <a:lnTo>
                    <a:pt x="450335" y="208638"/>
                  </a:lnTo>
                  <a:lnTo>
                    <a:pt x="434057" y="209996"/>
                  </a:lnTo>
                  <a:close/>
                </a:path>
                <a:path w="1188720" h="210185">
                  <a:moveTo>
                    <a:pt x="500230" y="175468"/>
                  </a:moveTo>
                  <a:lnTo>
                    <a:pt x="434057" y="175468"/>
                  </a:lnTo>
                  <a:lnTo>
                    <a:pt x="442010" y="174714"/>
                  </a:lnTo>
                  <a:lnTo>
                    <a:pt x="449200" y="172454"/>
                  </a:lnTo>
                  <a:lnTo>
                    <a:pt x="471859" y="132457"/>
                  </a:lnTo>
                  <a:lnTo>
                    <a:pt x="471199" y="123750"/>
                  </a:lnTo>
                  <a:lnTo>
                    <a:pt x="442010" y="90654"/>
                  </a:lnTo>
                  <a:lnTo>
                    <a:pt x="434057" y="89892"/>
                  </a:lnTo>
                  <a:lnTo>
                    <a:pt x="500206" y="89892"/>
                  </a:lnTo>
                  <a:lnTo>
                    <a:pt x="506536" y="101910"/>
                  </a:lnTo>
                  <a:lnTo>
                    <a:pt x="510666" y="116448"/>
                  </a:lnTo>
                  <a:lnTo>
                    <a:pt x="512043" y="132457"/>
                  </a:lnTo>
                  <a:lnTo>
                    <a:pt x="510666" y="148670"/>
                  </a:lnTo>
                  <a:lnTo>
                    <a:pt x="506517" y="163413"/>
                  </a:lnTo>
                  <a:lnTo>
                    <a:pt x="500230" y="175468"/>
                  </a:lnTo>
                  <a:close/>
                </a:path>
                <a:path w="1188720" h="210185">
                  <a:moveTo>
                    <a:pt x="609310" y="209996"/>
                  </a:moveTo>
                  <a:lnTo>
                    <a:pt x="564522" y="197690"/>
                  </a:lnTo>
                  <a:lnTo>
                    <a:pt x="536719" y="163190"/>
                  </a:lnTo>
                  <a:lnTo>
                    <a:pt x="531324" y="132457"/>
                  </a:lnTo>
                  <a:lnTo>
                    <a:pt x="532673" y="116569"/>
                  </a:lnTo>
                  <a:lnTo>
                    <a:pt x="552904" y="77390"/>
                  </a:lnTo>
                  <a:lnTo>
                    <a:pt x="592725" y="56740"/>
                  </a:lnTo>
                  <a:lnTo>
                    <a:pt x="609310" y="55364"/>
                  </a:lnTo>
                  <a:lnTo>
                    <a:pt x="620026" y="55884"/>
                  </a:lnTo>
                  <a:lnTo>
                    <a:pt x="658461" y="72330"/>
                  </a:lnTo>
                  <a:lnTo>
                    <a:pt x="667502" y="81855"/>
                  </a:lnTo>
                  <a:lnTo>
                    <a:pt x="658963" y="89892"/>
                  </a:lnTo>
                  <a:lnTo>
                    <a:pt x="611096" y="89892"/>
                  </a:lnTo>
                  <a:lnTo>
                    <a:pt x="602650" y="90627"/>
                  </a:lnTo>
                  <a:lnTo>
                    <a:pt x="571898" y="123332"/>
                  </a:lnTo>
                  <a:lnTo>
                    <a:pt x="571210" y="132457"/>
                  </a:lnTo>
                  <a:lnTo>
                    <a:pt x="571898" y="141600"/>
                  </a:lnTo>
                  <a:lnTo>
                    <a:pt x="595023" y="172491"/>
                  </a:lnTo>
                  <a:lnTo>
                    <a:pt x="611096" y="175468"/>
                  </a:lnTo>
                  <a:lnTo>
                    <a:pt x="659283" y="175468"/>
                  </a:lnTo>
                  <a:lnTo>
                    <a:pt x="667502" y="183058"/>
                  </a:lnTo>
                  <a:lnTo>
                    <a:pt x="629700" y="207950"/>
                  </a:lnTo>
                  <a:lnTo>
                    <a:pt x="620026" y="209484"/>
                  </a:lnTo>
                  <a:lnTo>
                    <a:pt x="609310" y="209996"/>
                  </a:lnTo>
                  <a:close/>
                </a:path>
                <a:path w="1188720" h="210185">
                  <a:moveTo>
                    <a:pt x="642201" y="105667"/>
                  </a:moveTo>
                  <a:lnTo>
                    <a:pt x="636239" y="98766"/>
                  </a:lnTo>
                  <a:lnTo>
                    <a:pt x="629067" y="93836"/>
                  </a:lnTo>
                  <a:lnTo>
                    <a:pt x="620686" y="90878"/>
                  </a:lnTo>
                  <a:lnTo>
                    <a:pt x="611096" y="89892"/>
                  </a:lnTo>
                  <a:lnTo>
                    <a:pt x="658963" y="89892"/>
                  </a:lnTo>
                  <a:lnTo>
                    <a:pt x="642201" y="105667"/>
                  </a:lnTo>
                  <a:close/>
                </a:path>
                <a:path w="1188720" h="210185">
                  <a:moveTo>
                    <a:pt x="659283" y="175468"/>
                  </a:moveTo>
                  <a:lnTo>
                    <a:pt x="611096" y="175468"/>
                  </a:lnTo>
                  <a:lnTo>
                    <a:pt x="620463" y="174482"/>
                  </a:lnTo>
                  <a:lnTo>
                    <a:pt x="628769" y="171524"/>
                  </a:lnTo>
                  <a:lnTo>
                    <a:pt x="636015" y="166594"/>
                  </a:lnTo>
                  <a:lnTo>
                    <a:pt x="642201" y="159692"/>
                  </a:lnTo>
                  <a:lnTo>
                    <a:pt x="659283" y="175468"/>
                  </a:lnTo>
                  <a:close/>
                </a:path>
                <a:path w="1188720" h="210185">
                  <a:moveTo>
                    <a:pt x="739379" y="59084"/>
                  </a:moveTo>
                  <a:lnTo>
                    <a:pt x="700386" y="59084"/>
                  </a:lnTo>
                  <a:lnTo>
                    <a:pt x="700386" y="18752"/>
                  </a:lnTo>
                  <a:lnTo>
                    <a:pt x="739379" y="18752"/>
                  </a:lnTo>
                  <a:lnTo>
                    <a:pt x="739379" y="59084"/>
                  </a:lnTo>
                  <a:close/>
                </a:path>
                <a:path w="1188720" h="210185">
                  <a:moveTo>
                    <a:pt x="769294" y="92868"/>
                  </a:moveTo>
                  <a:lnTo>
                    <a:pt x="675978" y="92868"/>
                  </a:lnTo>
                  <a:lnTo>
                    <a:pt x="675978" y="59084"/>
                  </a:lnTo>
                  <a:lnTo>
                    <a:pt x="769294" y="59084"/>
                  </a:lnTo>
                  <a:lnTo>
                    <a:pt x="769294" y="92868"/>
                  </a:lnTo>
                  <a:close/>
                </a:path>
                <a:path w="1188720" h="210185">
                  <a:moveTo>
                    <a:pt x="742207" y="209996"/>
                  </a:moveTo>
                  <a:lnTo>
                    <a:pt x="723910" y="207475"/>
                  </a:lnTo>
                  <a:lnTo>
                    <a:pt x="710841" y="199913"/>
                  </a:lnTo>
                  <a:lnTo>
                    <a:pt x="703000" y="187309"/>
                  </a:lnTo>
                  <a:lnTo>
                    <a:pt x="700386" y="169664"/>
                  </a:lnTo>
                  <a:lnTo>
                    <a:pt x="700386" y="92868"/>
                  </a:lnTo>
                  <a:lnTo>
                    <a:pt x="739379" y="92868"/>
                  </a:lnTo>
                  <a:lnTo>
                    <a:pt x="739379" y="164058"/>
                  </a:lnTo>
                  <a:lnTo>
                    <a:pt x="740520" y="167927"/>
                  </a:lnTo>
                  <a:lnTo>
                    <a:pt x="742921" y="171152"/>
                  </a:lnTo>
                  <a:lnTo>
                    <a:pt x="745183" y="173980"/>
                  </a:lnTo>
                  <a:lnTo>
                    <a:pt x="748507" y="175468"/>
                  </a:lnTo>
                  <a:lnTo>
                    <a:pt x="767522" y="175468"/>
                  </a:lnTo>
                  <a:lnTo>
                    <a:pt x="774503" y="200471"/>
                  </a:lnTo>
                  <a:lnTo>
                    <a:pt x="768689" y="204638"/>
                  </a:lnTo>
                  <a:lnTo>
                    <a:pt x="761368" y="207615"/>
                  </a:lnTo>
                  <a:lnTo>
                    <a:pt x="752541" y="209401"/>
                  </a:lnTo>
                  <a:lnTo>
                    <a:pt x="742207" y="209996"/>
                  </a:lnTo>
                  <a:close/>
                </a:path>
                <a:path w="1188720" h="210185">
                  <a:moveTo>
                    <a:pt x="767522" y="175468"/>
                  </a:moveTo>
                  <a:lnTo>
                    <a:pt x="758925" y="175468"/>
                  </a:lnTo>
                  <a:lnTo>
                    <a:pt x="763440" y="174029"/>
                  </a:lnTo>
                  <a:lnTo>
                    <a:pt x="766317" y="171152"/>
                  </a:lnTo>
                  <a:lnTo>
                    <a:pt x="767522" y="175468"/>
                  </a:lnTo>
                  <a:close/>
                </a:path>
                <a:path w="1188720" h="210185">
                  <a:moveTo>
                    <a:pt x="864131" y="209996"/>
                  </a:moveTo>
                  <a:lnTo>
                    <a:pt x="819817" y="197690"/>
                  </a:lnTo>
                  <a:lnTo>
                    <a:pt x="791875" y="163190"/>
                  </a:lnTo>
                  <a:lnTo>
                    <a:pt x="786442" y="132457"/>
                  </a:lnTo>
                  <a:lnTo>
                    <a:pt x="787800" y="116448"/>
                  </a:lnTo>
                  <a:lnTo>
                    <a:pt x="808171" y="77241"/>
                  </a:lnTo>
                  <a:lnTo>
                    <a:pt x="847797" y="56731"/>
                  </a:lnTo>
                  <a:lnTo>
                    <a:pt x="864131" y="55364"/>
                  </a:lnTo>
                  <a:lnTo>
                    <a:pt x="880409" y="56731"/>
                  </a:lnTo>
                  <a:lnTo>
                    <a:pt x="920090" y="77241"/>
                  </a:lnTo>
                  <a:lnTo>
                    <a:pt x="930280" y="89892"/>
                  </a:lnTo>
                  <a:lnTo>
                    <a:pt x="864131" y="89892"/>
                  </a:lnTo>
                  <a:lnTo>
                    <a:pt x="856364" y="90627"/>
                  </a:lnTo>
                  <a:lnTo>
                    <a:pt x="827286" y="123332"/>
                  </a:lnTo>
                  <a:lnTo>
                    <a:pt x="826626" y="132457"/>
                  </a:lnTo>
                  <a:lnTo>
                    <a:pt x="827286" y="141721"/>
                  </a:lnTo>
                  <a:lnTo>
                    <a:pt x="856364" y="174733"/>
                  </a:lnTo>
                  <a:lnTo>
                    <a:pt x="864131" y="175468"/>
                  </a:lnTo>
                  <a:lnTo>
                    <a:pt x="930304" y="175468"/>
                  </a:lnTo>
                  <a:lnTo>
                    <a:pt x="929727" y="176575"/>
                  </a:lnTo>
                  <a:lnTo>
                    <a:pt x="920090" y="188267"/>
                  </a:lnTo>
                  <a:lnTo>
                    <a:pt x="908388" y="197773"/>
                  </a:lnTo>
                  <a:lnTo>
                    <a:pt x="895161" y="204564"/>
                  </a:lnTo>
                  <a:lnTo>
                    <a:pt x="880409" y="208638"/>
                  </a:lnTo>
                  <a:lnTo>
                    <a:pt x="864131" y="209996"/>
                  </a:lnTo>
                  <a:close/>
                </a:path>
                <a:path w="1188720" h="210185">
                  <a:moveTo>
                    <a:pt x="930304" y="175468"/>
                  </a:moveTo>
                  <a:lnTo>
                    <a:pt x="864131" y="175468"/>
                  </a:lnTo>
                  <a:lnTo>
                    <a:pt x="872084" y="174714"/>
                  </a:lnTo>
                  <a:lnTo>
                    <a:pt x="879274" y="172454"/>
                  </a:lnTo>
                  <a:lnTo>
                    <a:pt x="901933" y="132457"/>
                  </a:lnTo>
                  <a:lnTo>
                    <a:pt x="901273" y="123750"/>
                  </a:lnTo>
                  <a:lnTo>
                    <a:pt x="872084" y="90654"/>
                  </a:lnTo>
                  <a:lnTo>
                    <a:pt x="864131" y="89892"/>
                  </a:lnTo>
                  <a:lnTo>
                    <a:pt x="930280" y="89892"/>
                  </a:lnTo>
                  <a:lnTo>
                    <a:pt x="936610" y="101910"/>
                  </a:lnTo>
                  <a:lnTo>
                    <a:pt x="940740" y="116448"/>
                  </a:lnTo>
                  <a:lnTo>
                    <a:pt x="942117" y="132457"/>
                  </a:lnTo>
                  <a:lnTo>
                    <a:pt x="940740" y="148670"/>
                  </a:lnTo>
                  <a:lnTo>
                    <a:pt x="936591" y="163413"/>
                  </a:lnTo>
                  <a:lnTo>
                    <a:pt x="930304" y="175468"/>
                  </a:lnTo>
                  <a:close/>
                </a:path>
                <a:path w="1188720" h="210185">
                  <a:moveTo>
                    <a:pt x="1056499" y="79176"/>
                  </a:moveTo>
                  <a:lnTo>
                    <a:pt x="1009469" y="79176"/>
                  </a:lnTo>
                  <a:lnTo>
                    <a:pt x="1013711" y="74441"/>
                  </a:lnTo>
                  <a:lnTo>
                    <a:pt x="1049653" y="55801"/>
                  </a:lnTo>
                  <a:lnTo>
                    <a:pt x="1056499" y="55364"/>
                  </a:lnTo>
                  <a:lnTo>
                    <a:pt x="1056499" y="79176"/>
                  </a:lnTo>
                  <a:close/>
                </a:path>
                <a:path w="1188720" h="210185">
                  <a:moveTo>
                    <a:pt x="1009469" y="206275"/>
                  </a:moveTo>
                  <a:lnTo>
                    <a:pt x="970774" y="206275"/>
                  </a:lnTo>
                  <a:lnTo>
                    <a:pt x="970774" y="59084"/>
                  </a:lnTo>
                  <a:lnTo>
                    <a:pt x="1009469" y="59084"/>
                  </a:lnTo>
                  <a:lnTo>
                    <a:pt x="1009469" y="79176"/>
                  </a:lnTo>
                  <a:lnTo>
                    <a:pt x="1056499" y="79176"/>
                  </a:lnTo>
                  <a:lnTo>
                    <a:pt x="1056499" y="92273"/>
                  </a:lnTo>
                  <a:lnTo>
                    <a:pt x="1038838" y="92273"/>
                  </a:lnTo>
                  <a:lnTo>
                    <a:pt x="1031843" y="93910"/>
                  </a:lnTo>
                  <a:lnTo>
                    <a:pt x="1017853" y="100458"/>
                  </a:lnTo>
                  <a:lnTo>
                    <a:pt x="1012744" y="104427"/>
                  </a:lnTo>
                  <a:lnTo>
                    <a:pt x="1009469" y="109091"/>
                  </a:lnTo>
                  <a:lnTo>
                    <a:pt x="1009469" y="206275"/>
                  </a:lnTo>
                  <a:close/>
                </a:path>
                <a:path w="1188720" h="210185">
                  <a:moveTo>
                    <a:pt x="1056499" y="93166"/>
                  </a:moveTo>
                  <a:lnTo>
                    <a:pt x="1045784" y="92273"/>
                  </a:lnTo>
                  <a:lnTo>
                    <a:pt x="1056499" y="92273"/>
                  </a:lnTo>
                  <a:lnTo>
                    <a:pt x="1056499" y="93166"/>
                  </a:lnTo>
                  <a:close/>
                </a:path>
                <a:path w="1188720" h="210185">
                  <a:moveTo>
                    <a:pt x="1160671" y="46285"/>
                  </a:moveTo>
                  <a:lnTo>
                    <a:pt x="1152337" y="46285"/>
                  </a:lnTo>
                  <a:lnTo>
                    <a:pt x="1147425" y="44251"/>
                  </a:lnTo>
                  <a:lnTo>
                    <a:pt x="1139488" y="36115"/>
                  </a:lnTo>
                  <a:lnTo>
                    <a:pt x="1137559" y="30956"/>
                  </a:lnTo>
                  <a:lnTo>
                    <a:pt x="1137504" y="17611"/>
                  </a:lnTo>
                  <a:lnTo>
                    <a:pt x="1139885" y="11906"/>
                  </a:lnTo>
                  <a:lnTo>
                    <a:pt x="1149410" y="2381"/>
                  </a:lnTo>
                  <a:lnTo>
                    <a:pt x="1155065" y="0"/>
                  </a:lnTo>
                  <a:lnTo>
                    <a:pt x="1168658" y="0"/>
                  </a:lnTo>
                  <a:lnTo>
                    <a:pt x="1174909" y="2678"/>
                  </a:lnTo>
                  <a:lnTo>
                    <a:pt x="1180366" y="8036"/>
                  </a:lnTo>
                  <a:lnTo>
                    <a:pt x="1185922" y="13394"/>
                  </a:lnTo>
                  <a:lnTo>
                    <a:pt x="1188700" y="21034"/>
                  </a:lnTo>
                  <a:lnTo>
                    <a:pt x="1188700" y="30956"/>
                  </a:lnTo>
                  <a:lnTo>
                    <a:pt x="1188161" y="39495"/>
                  </a:lnTo>
                  <a:lnTo>
                    <a:pt x="1187056" y="45094"/>
                  </a:lnTo>
                  <a:lnTo>
                    <a:pt x="1164293" y="45094"/>
                  </a:lnTo>
                  <a:lnTo>
                    <a:pt x="1162705" y="45888"/>
                  </a:lnTo>
                  <a:lnTo>
                    <a:pt x="1160671" y="46285"/>
                  </a:lnTo>
                  <a:close/>
                </a:path>
                <a:path w="1188720" h="210185">
                  <a:moveTo>
                    <a:pt x="1157298" y="87659"/>
                  </a:moveTo>
                  <a:lnTo>
                    <a:pt x="1140480" y="73967"/>
                  </a:lnTo>
                  <a:lnTo>
                    <a:pt x="1145441" y="71387"/>
                  </a:lnTo>
                  <a:lnTo>
                    <a:pt x="1150303" y="67319"/>
                  </a:lnTo>
                  <a:lnTo>
                    <a:pt x="1155065" y="61763"/>
                  </a:lnTo>
                  <a:lnTo>
                    <a:pt x="1159828" y="56108"/>
                  </a:lnTo>
                  <a:lnTo>
                    <a:pt x="1162904" y="50551"/>
                  </a:lnTo>
                  <a:lnTo>
                    <a:pt x="1164293" y="45094"/>
                  </a:lnTo>
                  <a:lnTo>
                    <a:pt x="1187056" y="45094"/>
                  </a:lnTo>
                  <a:lnTo>
                    <a:pt x="1164079" y="82385"/>
                  </a:lnTo>
                  <a:lnTo>
                    <a:pt x="1157298" y="87659"/>
                  </a:lnTo>
                  <a:close/>
                </a:path>
                <a:path w="1188720" h="210185">
                  <a:moveTo>
                    <a:pt x="1099007" y="46285"/>
                  </a:moveTo>
                  <a:lnTo>
                    <a:pt x="1090474" y="46285"/>
                  </a:lnTo>
                  <a:lnTo>
                    <a:pt x="1085513" y="44251"/>
                  </a:lnTo>
                  <a:lnTo>
                    <a:pt x="1077575" y="36115"/>
                  </a:lnTo>
                  <a:lnTo>
                    <a:pt x="1075647" y="30956"/>
                  </a:lnTo>
                  <a:lnTo>
                    <a:pt x="1075591" y="17611"/>
                  </a:lnTo>
                  <a:lnTo>
                    <a:pt x="1077923" y="11906"/>
                  </a:lnTo>
                  <a:lnTo>
                    <a:pt x="1087249" y="2381"/>
                  </a:lnTo>
                  <a:lnTo>
                    <a:pt x="1092855" y="0"/>
                  </a:lnTo>
                  <a:lnTo>
                    <a:pt x="1107143" y="0"/>
                  </a:lnTo>
                  <a:lnTo>
                    <a:pt x="1113641" y="2877"/>
                  </a:lnTo>
                  <a:lnTo>
                    <a:pt x="1124159" y="14386"/>
                  </a:lnTo>
                  <a:lnTo>
                    <a:pt x="1126788" y="21828"/>
                  </a:lnTo>
                  <a:lnTo>
                    <a:pt x="1126788" y="30956"/>
                  </a:lnTo>
                  <a:lnTo>
                    <a:pt x="1126248" y="39495"/>
                  </a:lnTo>
                  <a:lnTo>
                    <a:pt x="1125144" y="45094"/>
                  </a:lnTo>
                  <a:lnTo>
                    <a:pt x="1102082" y="45094"/>
                  </a:lnTo>
                  <a:lnTo>
                    <a:pt x="1100892" y="45888"/>
                  </a:lnTo>
                  <a:lnTo>
                    <a:pt x="1099007" y="46285"/>
                  </a:lnTo>
                  <a:close/>
                </a:path>
                <a:path w="1188720" h="210185">
                  <a:moveTo>
                    <a:pt x="1095385" y="87659"/>
                  </a:moveTo>
                  <a:lnTo>
                    <a:pt x="1078716" y="73967"/>
                  </a:lnTo>
                  <a:lnTo>
                    <a:pt x="1083380" y="71784"/>
                  </a:lnTo>
                  <a:lnTo>
                    <a:pt x="1088142" y="67816"/>
                  </a:lnTo>
                  <a:lnTo>
                    <a:pt x="1093004" y="62061"/>
                  </a:lnTo>
                  <a:lnTo>
                    <a:pt x="1097866" y="56207"/>
                  </a:lnTo>
                  <a:lnTo>
                    <a:pt x="1100892" y="50551"/>
                  </a:lnTo>
                  <a:lnTo>
                    <a:pt x="1102082" y="45094"/>
                  </a:lnTo>
                  <a:lnTo>
                    <a:pt x="1125144" y="45094"/>
                  </a:lnTo>
                  <a:lnTo>
                    <a:pt x="1102110" y="82385"/>
                  </a:lnTo>
                  <a:lnTo>
                    <a:pt x="1095385" y="8765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
            <a:ext cx="12191999" cy="6857999"/>
          </a:xfrm>
          <a:prstGeom prst="rect">
            <a:avLst/>
          </a:prstGeom>
        </p:spPr>
      </p:pic>
      <p:sp>
        <p:nvSpPr>
          <p:cNvPr id="3" name="object 3"/>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333333">
              <a:alpha val="70379"/>
            </a:srgbClr>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txBox="1"/>
          <p:nvPr/>
        </p:nvSpPr>
        <p:spPr>
          <a:xfrm>
            <a:off x="2676656" y="1872756"/>
            <a:ext cx="6834293" cy="2227234"/>
          </a:xfrm>
          <a:prstGeom prst="rect">
            <a:avLst/>
          </a:prstGeom>
        </p:spPr>
        <p:txBody>
          <a:bodyPr vert="horz" wrap="square" lIns="0" tIns="13547" rIns="0" bIns="0" rtlCol="0">
            <a:spAutoFit/>
          </a:bodyPr>
          <a:lstStyle/>
          <a:p>
            <a:pPr marL="16933" marR="6773" algn="ctr" defTabSz="1219170" fontAlgn="auto">
              <a:lnSpc>
                <a:spcPct val="114300"/>
              </a:lnSpc>
              <a:spcBef>
                <a:spcPts val="107"/>
              </a:spcBef>
              <a:spcAft>
                <a:spcPts val="0"/>
              </a:spcAft>
            </a:pPr>
            <a:r>
              <a:rPr sz="3200" kern="0" spc="152" dirty="0">
                <a:solidFill>
                  <a:srgbClr val="FFFFFF"/>
                </a:solidFill>
                <a:latin typeface="Calibri"/>
                <a:cs typeface="Calibri"/>
              </a:rPr>
              <a:t>The</a:t>
            </a:r>
            <a:r>
              <a:rPr sz="3200" kern="0" spc="280" dirty="0">
                <a:solidFill>
                  <a:srgbClr val="FFFFFF"/>
                </a:solidFill>
                <a:latin typeface="Calibri"/>
                <a:cs typeface="Calibri"/>
              </a:rPr>
              <a:t> </a:t>
            </a:r>
            <a:r>
              <a:rPr sz="3200" kern="0" dirty="0">
                <a:solidFill>
                  <a:srgbClr val="FFFFFF"/>
                </a:solidFill>
                <a:latin typeface="Calibri"/>
                <a:cs typeface="Calibri"/>
              </a:rPr>
              <a:t>majority</a:t>
            </a:r>
            <a:r>
              <a:rPr sz="3200" kern="0" spc="280" dirty="0">
                <a:solidFill>
                  <a:srgbClr val="FFFFFF"/>
                </a:solidFill>
                <a:latin typeface="Calibri"/>
                <a:cs typeface="Calibri"/>
              </a:rPr>
              <a:t> </a:t>
            </a:r>
            <a:r>
              <a:rPr sz="3200" kern="0" dirty="0">
                <a:solidFill>
                  <a:srgbClr val="FFFFFF"/>
                </a:solidFill>
                <a:latin typeface="Calibri"/>
                <a:cs typeface="Calibri"/>
              </a:rPr>
              <a:t>of</a:t>
            </a:r>
            <a:r>
              <a:rPr sz="3200" kern="0" spc="280" dirty="0">
                <a:solidFill>
                  <a:srgbClr val="FFFFFF"/>
                </a:solidFill>
                <a:latin typeface="Calibri"/>
                <a:cs typeface="Calibri"/>
              </a:rPr>
              <a:t> </a:t>
            </a:r>
            <a:r>
              <a:rPr sz="3200" kern="0" spc="73" dirty="0">
                <a:solidFill>
                  <a:srgbClr val="FFFFFF"/>
                </a:solidFill>
                <a:latin typeface="Calibri"/>
                <a:cs typeface="Calibri"/>
              </a:rPr>
              <a:t>test</a:t>
            </a:r>
            <a:r>
              <a:rPr sz="3200" kern="0" spc="280" dirty="0">
                <a:solidFill>
                  <a:srgbClr val="FFFFFF"/>
                </a:solidFill>
                <a:latin typeface="Calibri"/>
                <a:cs typeface="Calibri"/>
              </a:rPr>
              <a:t> </a:t>
            </a:r>
            <a:r>
              <a:rPr sz="3200" kern="0" spc="147" dirty="0">
                <a:solidFill>
                  <a:srgbClr val="FFFFFF"/>
                </a:solidFill>
                <a:latin typeface="Calibri"/>
                <a:cs typeface="Calibri"/>
              </a:rPr>
              <a:t>subjects </a:t>
            </a:r>
            <a:r>
              <a:rPr sz="3200" kern="0" spc="100" dirty="0">
                <a:solidFill>
                  <a:srgbClr val="FFFFFF"/>
                </a:solidFill>
                <a:latin typeface="Calibri"/>
                <a:cs typeface="Calibri"/>
              </a:rPr>
              <a:t>overlooked</a:t>
            </a:r>
            <a:r>
              <a:rPr sz="3200" kern="0" spc="233" dirty="0">
                <a:solidFill>
                  <a:srgbClr val="FFFFFF"/>
                </a:solidFill>
                <a:latin typeface="Calibri"/>
                <a:cs typeface="Calibri"/>
              </a:rPr>
              <a:t> </a:t>
            </a:r>
            <a:r>
              <a:rPr sz="3200" kern="0" dirty="0">
                <a:solidFill>
                  <a:srgbClr val="FFFFFF"/>
                </a:solidFill>
                <a:latin typeface="Calibri"/>
                <a:cs typeface="Calibri"/>
              </a:rPr>
              <a:t>the</a:t>
            </a:r>
            <a:r>
              <a:rPr sz="3200" kern="0" spc="233" dirty="0">
                <a:solidFill>
                  <a:srgbClr val="FFFFFF"/>
                </a:solidFill>
                <a:latin typeface="Calibri"/>
                <a:cs typeface="Calibri"/>
              </a:rPr>
              <a:t> </a:t>
            </a:r>
            <a:r>
              <a:rPr sz="3200" kern="0" spc="100" dirty="0">
                <a:solidFill>
                  <a:srgbClr val="FFFFFF"/>
                </a:solidFill>
                <a:latin typeface="Calibri"/>
                <a:cs typeface="Calibri"/>
              </a:rPr>
              <a:t>possibility</a:t>
            </a:r>
            <a:r>
              <a:rPr sz="3200" kern="0" spc="233" dirty="0">
                <a:solidFill>
                  <a:srgbClr val="FFFFFF"/>
                </a:solidFill>
                <a:latin typeface="Calibri"/>
                <a:cs typeface="Calibri"/>
              </a:rPr>
              <a:t> </a:t>
            </a:r>
            <a:r>
              <a:rPr sz="3200" kern="0" dirty="0">
                <a:solidFill>
                  <a:srgbClr val="FFFFFF"/>
                </a:solidFill>
                <a:latin typeface="Calibri"/>
                <a:cs typeface="Calibri"/>
              </a:rPr>
              <a:t>that</a:t>
            </a:r>
            <a:r>
              <a:rPr sz="3200" kern="0" spc="233" dirty="0">
                <a:solidFill>
                  <a:srgbClr val="FFFFFF"/>
                </a:solidFill>
                <a:latin typeface="Calibri"/>
                <a:cs typeface="Calibri"/>
              </a:rPr>
              <a:t> </a:t>
            </a:r>
            <a:r>
              <a:rPr sz="3200" kern="0" spc="-33" dirty="0">
                <a:solidFill>
                  <a:srgbClr val="FFFFFF"/>
                </a:solidFill>
                <a:latin typeface="Calibri"/>
                <a:cs typeface="Calibri"/>
              </a:rPr>
              <a:t>the </a:t>
            </a:r>
            <a:r>
              <a:rPr sz="3200" kern="0" spc="107" dirty="0">
                <a:solidFill>
                  <a:srgbClr val="FFFFFF"/>
                </a:solidFill>
                <a:latin typeface="Calibri"/>
                <a:cs typeface="Calibri"/>
              </a:rPr>
              <a:t>doctor</a:t>
            </a:r>
            <a:r>
              <a:rPr sz="3200" kern="0" spc="167" dirty="0">
                <a:solidFill>
                  <a:srgbClr val="FFFFFF"/>
                </a:solidFill>
                <a:latin typeface="Calibri"/>
                <a:cs typeface="Calibri"/>
              </a:rPr>
              <a:t> </a:t>
            </a:r>
            <a:r>
              <a:rPr sz="3200" kern="0" spc="152" dirty="0">
                <a:solidFill>
                  <a:srgbClr val="FFFFFF"/>
                </a:solidFill>
                <a:latin typeface="Calibri"/>
                <a:cs typeface="Calibri"/>
              </a:rPr>
              <a:t>is</a:t>
            </a:r>
            <a:r>
              <a:rPr sz="3200" kern="0" spc="173" dirty="0">
                <a:solidFill>
                  <a:srgbClr val="FFFFFF"/>
                </a:solidFill>
                <a:latin typeface="Calibri"/>
                <a:cs typeface="Calibri"/>
              </a:rPr>
              <a:t> </a:t>
            </a:r>
            <a:r>
              <a:rPr sz="3200" kern="0" spc="180" dirty="0">
                <a:solidFill>
                  <a:srgbClr val="FFFFFF"/>
                </a:solidFill>
                <a:latin typeface="Calibri"/>
                <a:cs typeface="Calibri"/>
              </a:rPr>
              <a:t>a</a:t>
            </a:r>
            <a:r>
              <a:rPr sz="3200" kern="0" spc="167" dirty="0">
                <a:solidFill>
                  <a:srgbClr val="FFFFFF"/>
                </a:solidFill>
                <a:latin typeface="Calibri"/>
                <a:cs typeface="Calibri"/>
              </a:rPr>
              <a:t> </a:t>
            </a:r>
            <a:r>
              <a:rPr sz="3200" kern="0" spc="180" dirty="0">
                <a:solidFill>
                  <a:srgbClr val="FFFFFF"/>
                </a:solidFill>
                <a:latin typeface="Calibri"/>
                <a:cs typeface="Calibri"/>
              </a:rPr>
              <a:t>she</a:t>
            </a:r>
            <a:r>
              <a:rPr sz="3200" kern="0" spc="173" dirty="0">
                <a:solidFill>
                  <a:srgbClr val="FFFFFF"/>
                </a:solidFill>
                <a:latin typeface="Calibri"/>
                <a:cs typeface="Calibri"/>
              </a:rPr>
              <a:t> </a:t>
            </a:r>
            <a:r>
              <a:rPr sz="3200" kern="0" spc="260" dirty="0">
                <a:solidFill>
                  <a:srgbClr val="FFFFFF"/>
                </a:solidFill>
                <a:latin typeface="Calibri"/>
                <a:cs typeface="Calibri"/>
              </a:rPr>
              <a:t>-</a:t>
            </a:r>
            <a:r>
              <a:rPr sz="3200" kern="0" spc="173" dirty="0">
                <a:solidFill>
                  <a:srgbClr val="FFFFFF"/>
                </a:solidFill>
                <a:latin typeface="Calibri"/>
                <a:cs typeface="Calibri"/>
              </a:rPr>
              <a:t> </a:t>
            </a:r>
            <a:r>
              <a:rPr sz="3200" kern="0" spc="113" dirty="0">
                <a:solidFill>
                  <a:srgbClr val="FFFFFF"/>
                </a:solidFill>
                <a:latin typeface="Calibri"/>
                <a:cs typeface="Calibri"/>
              </a:rPr>
              <a:t>including</a:t>
            </a:r>
            <a:r>
              <a:rPr sz="3200" kern="0" spc="167" dirty="0">
                <a:solidFill>
                  <a:srgbClr val="FFFFFF"/>
                </a:solidFill>
                <a:latin typeface="Calibri"/>
                <a:cs typeface="Calibri"/>
              </a:rPr>
              <a:t> </a:t>
            </a:r>
            <a:r>
              <a:rPr sz="3200" kern="0" spc="73" dirty="0">
                <a:solidFill>
                  <a:srgbClr val="FFFFFF"/>
                </a:solidFill>
                <a:latin typeface="Calibri"/>
                <a:cs typeface="Calibri"/>
              </a:rPr>
              <a:t>men, </a:t>
            </a:r>
            <a:r>
              <a:rPr sz="3200" kern="0" spc="113" dirty="0">
                <a:solidFill>
                  <a:srgbClr val="FFFFFF"/>
                </a:solidFill>
                <a:latin typeface="Calibri"/>
                <a:cs typeface="Calibri"/>
              </a:rPr>
              <a:t>women,</a:t>
            </a:r>
            <a:r>
              <a:rPr sz="3200" kern="0" spc="180" dirty="0">
                <a:solidFill>
                  <a:srgbClr val="FFFFFF"/>
                </a:solidFill>
                <a:latin typeface="Calibri"/>
                <a:cs typeface="Calibri"/>
              </a:rPr>
              <a:t> </a:t>
            </a:r>
            <a:r>
              <a:rPr sz="3200" kern="0" spc="147" dirty="0">
                <a:solidFill>
                  <a:srgbClr val="FFFFFF"/>
                </a:solidFill>
                <a:latin typeface="Calibri"/>
                <a:cs typeface="Calibri"/>
              </a:rPr>
              <a:t>and</a:t>
            </a:r>
            <a:r>
              <a:rPr sz="3200" kern="0" spc="180" dirty="0">
                <a:solidFill>
                  <a:srgbClr val="FFFFFF"/>
                </a:solidFill>
                <a:latin typeface="Calibri"/>
                <a:cs typeface="Calibri"/>
              </a:rPr>
              <a:t> </a:t>
            </a:r>
            <a:r>
              <a:rPr sz="3200" kern="0" spc="127" dirty="0">
                <a:solidFill>
                  <a:srgbClr val="FFFFFF"/>
                </a:solidFill>
                <a:latin typeface="Calibri"/>
                <a:cs typeface="Calibri"/>
              </a:rPr>
              <a:t>self-</a:t>
            </a:r>
            <a:r>
              <a:rPr sz="3200" kern="0" spc="152" dirty="0">
                <a:solidFill>
                  <a:srgbClr val="FFFFFF"/>
                </a:solidFill>
                <a:latin typeface="Calibri"/>
                <a:cs typeface="Calibri"/>
              </a:rPr>
              <a:t>described</a:t>
            </a:r>
            <a:r>
              <a:rPr sz="3200" kern="0" spc="180" dirty="0">
                <a:solidFill>
                  <a:srgbClr val="FFFFFF"/>
                </a:solidFill>
                <a:latin typeface="Calibri"/>
                <a:cs typeface="Calibri"/>
              </a:rPr>
              <a:t> </a:t>
            </a:r>
            <a:r>
              <a:rPr sz="3200" kern="0" spc="80" dirty="0">
                <a:solidFill>
                  <a:srgbClr val="FFFFFF"/>
                </a:solidFill>
                <a:latin typeface="Calibri"/>
                <a:cs typeface="Calibri"/>
              </a:rPr>
              <a:t>feminists.</a:t>
            </a:r>
            <a:endParaRPr sz="3200" kern="0">
              <a:solidFill>
                <a:sysClr val="windowText" lastClr="000000"/>
              </a:solidFill>
              <a:latin typeface="Calibri"/>
              <a:cs typeface="Calibri"/>
            </a:endParaRPr>
          </a:p>
        </p:txBody>
      </p:sp>
      <p:sp>
        <p:nvSpPr>
          <p:cNvPr id="5" name="object 5"/>
          <p:cNvSpPr txBox="1"/>
          <p:nvPr/>
        </p:nvSpPr>
        <p:spPr>
          <a:xfrm>
            <a:off x="3665521" y="4441375"/>
            <a:ext cx="4858172" cy="386430"/>
          </a:xfrm>
          <a:prstGeom prst="rect">
            <a:avLst/>
          </a:prstGeom>
        </p:spPr>
        <p:txBody>
          <a:bodyPr vert="horz" wrap="square" lIns="0" tIns="16933" rIns="0" bIns="0" rtlCol="0">
            <a:spAutoFit/>
          </a:bodyPr>
          <a:lstStyle/>
          <a:p>
            <a:pPr marL="16933" defTabSz="1219170" fontAlgn="auto">
              <a:spcBef>
                <a:spcPts val="133"/>
              </a:spcBef>
              <a:spcAft>
                <a:spcPts val="0"/>
              </a:spcAft>
            </a:pPr>
            <a:r>
              <a:rPr sz="2400" u="heavy" kern="0" spc="107"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Wapman </a:t>
            </a:r>
            <a:r>
              <a:rPr sz="2400" u="heavy" kern="0"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&amp;</a:t>
            </a:r>
            <a:r>
              <a:rPr sz="2400" u="heavy" kern="0" spc="107"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 </a:t>
            </a:r>
            <a:r>
              <a:rPr sz="2400" u="heavy" kern="0" spc="80"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Belle,</a:t>
            </a:r>
            <a:r>
              <a:rPr sz="2400" u="heavy" kern="0" spc="107"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 </a:t>
            </a:r>
            <a:r>
              <a:rPr sz="2400" u="heavy" kern="0" spc="127"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Boston</a:t>
            </a:r>
            <a:r>
              <a:rPr sz="2400" u="heavy" kern="0" spc="107"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 </a:t>
            </a:r>
            <a:r>
              <a:rPr sz="2400" u="heavy" kern="0" spc="-13"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University</a:t>
            </a:r>
            <a:endParaRPr sz="2400" kern="0" dirty="0">
              <a:solidFill>
                <a:schemeClr val="bg1">
                  <a:lumMod val="95000"/>
                </a:schemeClr>
              </a:solidFill>
              <a:latin typeface="Calibri"/>
              <a:cs typeface="Calibri"/>
            </a:endParaRPr>
          </a:p>
        </p:txBody>
      </p:sp>
      <p:sp>
        <p:nvSpPr>
          <p:cNvPr id="6" name="object 6"/>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7" name="object 7"/>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8" name="TextBox 7">
            <a:extLst>
              <a:ext uri="{FF2B5EF4-FFF2-40B4-BE49-F238E27FC236}">
                <a16:creationId xmlns:a16="http://schemas.microsoft.com/office/drawing/2014/main" id="{E0B10719-C0DA-5FDA-99DF-68669A349148}"/>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6277230" y="1061900"/>
          <a:ext cx="4454314" cy="4708311"/>
        </p:xfrm>
        <a:graphic>
          <a:graphicData uri="http://schemas.openxmlformats.org/drawingml/2006/table">
            <a:tbl>
              <a:tblPr firstRow="1" bandRow="1">
                <a:tableStyleId>{2D5ABB26-0587-4C30-8999-92F81FD0307C}</a:tableStyleId>
              </a:tblPr>
              <a:tblGrid>
                <a:gridCol w="1773767">
                  <a:extLst>
                    <a:ext uri="{9D8B030D-6E8A-4147-A177-3AD203B41FA5}">
                      <a16:colId xmlns:a16="http://schemas.microsoft.com/office/drawing/2014/main" val="20000"/>
                    </a:ext>
                  </a:extLst>
                </a:gridCol>
                <a:gridCol w="2680547">
                  <a:extLst>
                    <a:ext uri="{9D8B030D-6E8A-4147-A177-3AD203B41FA5}">
                      <a16:colId xmlns:a16="http://schemas.microsoft.com/office/drawing/2014/main" val="20001"/>
                    </a:ext>
                  </a:extLst>
                </a:gridCol>
              </a:tblGrid>
              <a:tr h="535093">
                <a:tc>
                  <a:txBody>
                    <a:bodyPr/>
                    <a:lstStyle/>
                    <a:p>
                      <a:pPr marL="85725">
                        <a:lnSpc>
                          <a:spcPct val="100000"/>
                        </a:lnSpc>
                        <a:spcBef>
                          <a:spcPts val="655"/>
                        </a:spcBef>
                      </a:pPr>
                      <a:r>
                        <a:rPr sz="1900" b="1" spc="45" dirty="0">
                          <a:solidFill>
                            <a:srgbClr val="FFFFFF"/>
                          </a:solidFill>
                          <a:latin typeface="Calibri"/>
                          <a:cs typeface="Calibri"/>
                        </a:rPr>
                        <a:t>Word</a:t>
                      </a:r>
                      <a:endParaRPr sz="1900">
                        <a:latin typeface="Calibri"/>
                        <a:cs typeface="Calibri"/>
                      </a:endParaRPr>
                    </a:p>
                  </a:txBody>
                  <a:tcPr marL="0" marR="0" marT="110913" marB="0">
                    <a:solidFill>
                      <a:srgbClr val="7B55FA"/>
                    </a:solidFill>
                  </a:tcPr>
                </a:tc>
                <a:tc>
                  <a:txBody>
                    <a:bodyPr/>
                    <a:lstStyle/>
                    <a:p>
                      <a:pPr marL="85725">
                        <a:lnSpc>
                          <a:spcPct val="100000"/>
                        </a:lnSpc>
                        <a:spcBef>
                          <a:spcPts val="655"/>
                        </a:spcBef>
                      </a:pPr>
                      <a:r>
                        <a:rPr sz="1900" b="1" spc="95" dirty="0">
                          <a:solidFill>
                            <a:srgbClr val="FFFFFF"/>
                          </a:solidFill>
                          <a:latin typeface="Calibri"/>
                          <a:cs typeface="Calibri"/>
                        </a:rPr>
                        <a:t>Frequency</a:t>
                      </a:r>
                      <a:r>
                        <a:rPr sz="1900" b="1" spc="120" dirty="0">
                          <a:solidFill>
                            <a:srgbClr val="FFFFFF"/>
                          </a:solidFill>
                          <a:latin typeface="Calibri"/>
                          <a:cs typeface="Calibri"/>
                        </a:rPr>
                        <a:t> </a:t>
                      </a:r>
                      <a:r>
                        <a:rPr sz="1900" b="1" dirty="0">
                          <a:solidFill>
                            <a:srgbClr val="FFFFFF"/>
                          </a:solidFill>
                          <a:latin typeface="Calibri"/>
                          <a:cs typeface="Calibri"/>
                        </a:rPr>
                        <a:t>in</a:t>
                      </a:r>
                      <a:r>
                        <a:rPr sz="1900" b="1" spc="125" dirty="0">
                          <a:solidFill>
                            <a:srgbClr val="FFFFFF"/>
                          </a:solidFill>
                          <a:latin typeface="Calibri"/>
                          <a:cs typeface="Calibri"/>
                        </a:rPr>
                        <a:t> </a:t>
                      </a:r>
                      <a:r>
                        <a:rPr sz="1900" b="1" spc="105" dirty="0">
                          <a:solidFill>
                            <a:srgbClr val="FFFFFF"/>
                          </a:solidFill>
                          <a:latin typeface="Calibri"/>
                          <a:cs typeface="Calibri"/>
                        </a:rPr>
                        <a:t>corpus</a:t>
                      </a:r>
                      <a:endParaRPr sz="1900">
                        <a:latin typeface="Calibri"/>
                        <a:cs typeface="Calibri"/>
                      </a:endParaRPr>
                    </a:p>
                  </a:txBody>
                  <a:tcPr marL="0" marR="0" marT="110913" marB="0">
                    <a:solidFill>
                      <a:srgbClr val="7B55FA"/>
                    </a:solidFill>
                  </a:tcPr>
                </a:tc>
                <a:extLst>
                  <a:ext uri="{0D108BD9-81ED-4DB2-BD59-A6C34878D82A}">
                    <a16:rowId xmlns:a16="http://schemas.microsoft.com/office/drawing/2014/main" val="10000"/>
                  </a:ext>
                </a:extLst>
              </a:tr>
              <a:tr h="516467">
                <a:tc>
                  <a:txBody>
                    <a:bodyPr/>
                    <a:lstStyle/>
                    <a:p>
                      <a:pPr marL="85725">
                        <a:lnSpc>
                          <a:spcPct val="100000"/>
                        </a:lnSpc>
                        <a:spcBef>
                          <a:spcPts val="580"/>
                        </a:spcBef>
                      </a:pPr>
                      <a:r>
                        <a:rPr sz="1900" spc="45" dirty="0">
                          <a:solidFill>
                            <a:srgbClr val="434343"/>
                          </a:solidFill>
                          <a:latin typeface="Calibri"/>
                          <a:cs typeface="Calibri"/>
                        </a:rPr>
                        <a:t>“spoke”</a:t>
                      </a:r>
                      <a:endParaRPr sz="1900">
                        <a:latin typeface="Calibri"/>
                        <a:cs typeface="Calibri"/>
                      </a:endParaRPr>
                    </a:p>
                  </a:txBody>
                  <a:tcPr marL="0" marR="0" marT="98213" marB="0">
                    <a:lnL w="9525">
                      <a:solidFill>
                        <a:srgbClr val="CCCCCC"/>
                      </a:solidFill>
                      <a:prstDash val="solid"/>
                    </a:lnL>
                    <a:lnR w="9525">
                      <a:solidFill>
                        <a:srgbClr val="CCCCCC"/>
                      </a:solidFill>
                      <a:prstDash val="solid"/>
                    </a:lnR>
                    <a:lnB w="9525">
                      <a:solidFill>
                        <a:srgbClr val="CCCCCC"/>
                      </a:solidFill>
                      <a:prstDash val="solid"/>
                    </a:lnB>
                    <a:solidFill>
                      <a:srgbClr val="D9D1E9"/>
                    </a:solidFill>
                  </a:tcPr>
                </a:tc>
                <a:tc>
                  <a:txBody>
                    <a:bodyPr/>
                    <a:lstStyle/>
                    <a:p>
                      <a:pPr marL="85725">
                        <a:lnSpc>
                          <a:spcPct val="100000"/>
                        </a:lnSpc>
                        <a:spcBef>
                          <a:spcPts val="580"/>
                        </a:spcBef>
                      </a:pPr>
                      <a:r>
                        <a:rPr sz="1900" spc="40" dirty="0">
                          <a:solidFill>
                            <a:srgbClr val="FFFFFF"/>
                          </a:solidFill>
                          <a:latin typeface="Calibri"/>
                          <a:cs typeface="Calibri"/>
                        </a:rPr>
                        <a:t>11,577,917</a:t>
                      </a:r>
                      <a:endParaRPr sz="1900">
                        <a:latin typeface="Calibri"/>
                        <a:cs typeface="Calibri"/>
                      </a:endParaRPr>
                    </a:p>
                  </a:txBody>
                  <a:tcPr marL="0" marR="0" marT="98213" marB="0">
                    <a:lnL w="9525">
                      <a:solidFill>
                        <a:srgbClr val="CCCCCC"/>
                      </a:solidFill>
                      <a:prstDash val="solid"/>
                    </a:lnL>
                    <a:lnR w="9525">
                      <a:solidFill>
                        <a:srgbClr val="CCCCCC"/>
                      </a:solidFill>
                      <a:prstDash val="solid"/>
                    </a:lnR>
                    <a:lnB w="9525">
                      <a:solidFill>
                        <a:srgbClr val="CCCCCC"/>
                      </a:solidFill>
                      <a:prstDash val="solid"/>
                    </a:lnB>
                    <a:solidFill>
                      <a:srgbClr val="434343"/>
                    </a:solidFill>
                  </a:tcPr>
                </a:tc>
                <a:extLst>
                  <a:ext uri="{0D108BD9-81ED-4DB2-BD59-A6C34878D82A}">
                    <a16:rowId xmlns:a16="http://schemas.microsoft.com/office/drawing/2014/main" val="10001"/>
                  </a:ext>
                </a:extLst>
              </a:tr>
              <a:tr h="522393">
                <a:tc>
                  <a:txBody>
                    <a:bodyPr/>
                    <a:lstStyle/>
                    <a:p>
                      <a:pPr marL="85725">
                        <a:lnSpc>
                          <a:spcPct val="100000"/>
                        </a:lnSpc>
                        <a:spcBef>
                          <a:spcPts val="615"/>
                        </a:spcBef>
                      </a:pPr>
                      <a:r>
                        <a:rPr sz="1900" spc="-10" dirty="0">
                          <a:solidFill>
                            <a:srgbClr val="434343"/>
                          </a:solidFill>
                          <a:latin typeface="Calibri"/>
                          <a:cs typeface="Calibri"/>
                        </a:rPr>
                        <a:t>“laughed”</a:t>
                      </a:r>
                      <a:endParaRPr sz="1900">
                        <a:latin typeface="Calibri"/>
                        <a:cs typeface="Calibri"/>
                      </a:endParaRPr>
                    </a:p>
                  </a:txBody>
                  <a:tcPr marL="0" marR="0" marT="1041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9D1E9"/>
                    </a:solidFill>
                  </a:tcPr>
                </a:tc>
                <a:tc>
                  <a:txBody>
                    <a:bodyPr/>
                    <a:lstStyle/>
                    <a:p>
                      <a:pPr marL="85725">
                        <a:lnSpc>
                          <a:spcPct val="100000"/>
                        </a:lnSpc>
                        <a:spcBef>
                          <a:spcPts val="615"/>
                        </a:spcBef>
                      </a:pPr>
                      <a:r>
                        <a:rPr sz="1900" spc="40" dirty="0">
                          <a:solidFill>
                            <a:srgbClr val="FFFFFF"/>
                          </a:solidFill>
                          <a:latin typeface="Calibri"/>
                          <a:cs typeface="Calibri"/>
                        </a:rPr>
                        <a:t>3,904,519</a:t>
                      </a:r>
                      <a:endParaRPr sz="1900">
                        <a:latin typeface="Calibri"/>
                        <a:cs typeface="Calibri"/>
                      </a:endParaRPr>
                    </a:p>
                  </a:txBody>
                  <a:tcPr marL="0" marR="0" marT="1041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434343"/>
                    </a:solidFill>
                  </a:tcPr>
                </a:tc>
                <a:extLst>
                  <a:ext uri="{0D108BD9-81ED-4DB2-BD59-A6C34878D82A}">
                    <a16:rowId xmlns:a16="http://schemas.microsoft.com/office/drawing/2014/main" val="10002"/>
                  </a:ext>
                </a:extLst>
              </a:tr>
              <a:tr h="522393">
                <a:tc>
                  <a:txBody>
                    <a:bodyPr/>
                    <a:lstStyle/>
                    <a:p>
                      <a:pPr marL="85725">
                        <a:lnSpc>
                          <a:spcPct val="100000"/>
                        </a:lnSpc>
                        <a:spcBef>
                          <a:spcPts val="620"/>
                        </a:spcBef>
                      </a:pPr>
                      <a:r>
                        <a:rPr sz="1900" spc="-10" dirty="0">
                          <a:solidFill>
                            <a:srgbClr val="434343"/>
                          </a:solidFill>
                          <a:latin typeface="Calibri"/>
                          <a:cs typeface="Calibri"/>
                        </a:rPr>
                        <a:t>“murdered”</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9D1E9"/>
                    </a:solidFill>
                  </a:tcPr>
                </a:tc>
                <a:tc>
                  <a:txBody>
                    <a:bodyPr/>
                    <a:lstStyle/>
                    <a:p>
                      <a:pPr marL="85725">
                        <a:lnSpc>
                          <a:spcPct val="100000"/>
                        </a:lnSpc>
                        <a:spcBef>
                          <a:spcPts val="620"/>
                        </a:spcBef>
                      </a:pPr>
                      <a:r>
                        <a:rPr sz="1900" spc="40" dirty="0">
                          <a:solidFill>
                            <a:srgbClr val="FFFFFF"/>
                          </a:solidFill>
                          <a:latin typeface="Calibri"/>
                          <a:cs typeface="Calibri"/>
                        </a:rPr>
                        <a:t>2,834,529</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434343"/>
                    </a:solidFill>
                  </a:tcPr>
                </a:tc>
                <a:extLst>
                  <a:ext uri="{0D108BD9-81ED-4DB2-BD59-A6C34878D82A}">
                    <a16:rowId xmlns:a16="http://schemas.microsoft.com/office/drawing/2014/main" val="10003"/>
                  </a:ext>
                </a:extLst>
              </a:tr>
              <a:tr h="522393">
                <a:tc>
                  <a:txBody>
                    <a:bodyPr/>
                    <a:lstStyle/>
                    <a:p>
                      <a:pPr marL="85725">
                        <a:lnSpc>
                          <a:spcPct val="100000"/>
                        </a:lnSpc>
                        <a:spcBef>
                          <a:spcPts val="620"/>
                        </a:spcBef>
                      </a:pPr>
                      <a:r>
                        <a:rPr sz="1900" spc="-10" dirty="0">
                          <a:solidFill>
                            <a:srgbClr val="434343"/>
                          </a:solidFill>
                          <a:latin typeface="Calibri"/>
                          <a:cs typeface="Calibri"/>
                        </a:rPr>
                        <a:t>“inhaled”</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9D1E9"/>
                    </a:solidFill>
                  </a:tcPr>
                </a:tc>
                <a:tc>
                  <a:txBody>
                    <a:bodyPr/>
                    <a:lstStyle/>
                    <a:p>
                      <a:pPr marL="85725">
                        <a:lnSpc>
                          <a:spcPct val="100000"/>
                        </a:lnSpc>
                        <a:spcBef>
                          <a:spcPts val="620"/>
                        </a:spcBef>
                      </a:pPr>
                      <a:r>
                        <a:rPr sz="1900" spc="40" dirty="0">
                          <a:solidFill>
                            <a:srgbClr val="FFFFFF"/>
                          </a:solidFill>
                          <a:latin typeface="Calibri"/>
                          <a:cs typeface="Calibri"/>
                        </a:rPr>
                        <a:t>984,613</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434343"/>
                    </a:solidFill>
                  </a:tcPr>
                </a:tc>
                <a:extLst>
                  <a:ext uri="{0D108BD9-81ED-4DB2-BD59-A6C34878D82A}">
                    <a16:rowId xmlns:a16="http://schemas.microsoft.com/office/drawing/2014/main" val="10004"/>
                  </a:ext>
                </a:extLst>
              </a:tr>
              <a:tr h="522393">
                <a:tc>
                  <a:txBody>
                    <a:bodyPr/>
                    <a:lstStyle/>
                    <a:p>
                      <a:pPr marL="85725">
                        <a:lnSpc>
                          <a:spcPct val="100000"/>
                        </a:lnSpc>
                        <a:spcBef>
                          <a:spcPts val="620"/>
                        </a:spcBef>
                      </a:pPr>
                      <a:r>
                        <a:rPr sz="1900" spc="-10" dirty="0">
                          <a:solidFill>
                            <a:srgbClr val="434343"/>
                          </a:solidFill>
                          <a:latin typeface="Calibri"/>
                          <a:cs typeface="Calibri"/>
                        </a:rPr>
                        <a:t>“breathed”</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9D1E9"/>
                    </a:solidFill>
                  </a:tcPr>
                </a:tc>
                <a:tc>
                  <a:txBody>
                    <a:bodyPr/>
                    <a:lstStyle/>
                    <a:p>
                      <a:pPr marL="85725">
                        <a:lnSpc>
                          <a:spcPct val="100000"/>
                        </a:lnSpc>
                        <a:spcBef>
                          <a:spcPts val="620"/>
                        </a:spcBef>
                      </a:pPr>
                      <a:r>
                        <a:rPr sz="1900" spc="40" dirty="0">
                          <a:solidFill>
                            <a:srgbClr val="FFFFFF"/>
                          </a:solidFill>
                          <a:latin typeface="Calibri"/>
                          <a:cs typeface="Calibri"/>
                        </a:rPr>
                        <a:t>725,034</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434343"/>
                    </a:solidFill>
                  </a:tcPr>
                </a:tc>
                <a:extLst>
                  <a:ext uri="{0D108BD9-81ED-4DB2-BD59-A6C34878D82A}">
                    <a16:rowId xmlns:a16="http://schemas.microsoft.com/office/drawing/2014/main" val="10005"/>
                  </a:ext>
                </a:extLst>
              </a:tr>
              <a:tr h="522393">
                <a:tc>
                  <a:txBody>
                    <a:bodyPr/>
                    <a:lstStyle/>
                    <a:p>
                      <a:pPr marL="85725">
                        <a:lnSpc>
                          <a:spcPct val="100000"/>
                        </a:lnSpc>
                        <a:spcBef>
                          <a:spcPts val="620"/>
                        </a:spcBef>
                      </a:pPr>
                      <a:r>
                        <a:rPr sz="1900" spc="50" dirty="0">
                          <a:solidFill>
                            <a:srgbClr val="434343"/>
                          </a:solidFill>
                          <a:latin typeface="Calibri"/>
                          <a:cs typeface="Calibri"/>
                        </a:rPr>
                        <a:t>“hugged”</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9D1E9"/>
                    </a:solidFill>
                  </a:tcPr>
                </a:tc>
                <a:tc>
                  <a:txBody>
                    <a:bodyPr/>
                    <a:lstStyle/>
                    <a:p>
                      <a:pPr marL="85725">
                        <a:lnSpc>
                          <a:spcPct val="100000"/>
                        </a:lnSpc>
                        <a:spcBef>
                          <a:spcPts val="620"/>
                        </a:spcBef>
                      </a:pPr>
                      <a:r>
                        <a:rPr sz="1900" spc="40" dirty="0">
                          <a:solidFill>
                            <a:srgbClr val="FFFFFF"/>
                          </a:solidFill>
                          <a:latin typeface="Calibri"/>
                          <a:cs typeface="Calibri"/>
                        </a:rPr>
                        <a:t>610,040</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434343"/>
                    </a:solidFill>
                  </a:tcPr>
                </a:tc>
                <a:extLst>
                  <a:ext uri="{0D108BD9-81ED-4DB2-BD59-A6C34878D82A}">
                    <a16:rowId xmlns:a16="http://schemas.microsoft.com/office/drawing/2014/main" val="10006"/>
                  </a:ext>
                </a:extLst>
              </a:tr>
              <a:tr h="522393">
                <a:tc>
                  <a:txBody>
                    <a:bodyPr/>
                    <a:lstStyle/>
                    <a:p>
                      <a:pPr marL="85725">
                        <a:lnSpc>
                          <a:spcPct val="100000"/>
                        </a:lnSpc>
                        <a:spcBef>
                          <a:spcPts val="620"/>
                        </a:spcBef>
                      </a:pPr>
                      <a:r>
                        <a:rPr sz="1900" spc="-10" dirty="0">
                          <a:solidFill>
                            <a:srgbClr val="434343"/>
                          </a:solidFill>
                          <a:latin typeface="Calibri"/>
                          <a:cs typeface="Calibri"/>
                        </a:rPr>
                        <a:t>“blinked”</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9D1E9"/>
                    </a:solidFill>
                  </a:tcPr>
                </a:tc>
                <a:tc>
                  <a:txBody>
                    <a:bodyPr/>
                    <a:lstStyle/>
                    <a:p>
                      <a:pPr marL="85725">
                        <a:lnSpc>
                          <a:spcPct val="100000"/>
                        </a:lnSpc>
                        <a:spcBef>
                          <a:spcPts val="620"/>
                        </a:spcBef>
                      </a:pPr>
                      <a:r>
                        <a:rPr sz="1900" spc="40" dirty="0">
                          <a:solidFill>
                            <a:srgbClr val="FFFFFF"/>
                          </a:solidFill>
                          <a:latin typeface="Calibri"/>
                          <a:cs typeface="Calibri"/>
                        </a:rPr>
                        <a:t>390,692</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434343"/>
                    </a:solidFill>
                  </a:tcPr>
                </a:tc>
                <a:extLst>
                  <a:ext uri="{0D108BD9-81ED-4DB2-BD59-A6C34878D82A}">
                    <a16:rowId xmlns:a16="http://schemas.microsoft.com/office/drawing/2014/main" val="10007"/>
                  </a:ext>
                </a:extLst>
              </a:tr>
              <a:tr h="522393">
                <a:tc>
                  <a:txBody>
                    <a:bodyPr/>
                    <a:lstStyle/>
                    <a:p>
                      <a:pPr marL="85725">
                        <a:lnSpc>
                          <a:spcPct val="100000"/>
                        </a:lnSpc>
                        <a:spcBef>
                          <a:spcPts val="615"/>
                        </a:spcBef>
                      </a:pPr>
                      <a:r>
                        <a:rPr sz="1900" spc="-10" dirty="0">
                          <a:solidFill>
                            <a:srgbClr val="434343"/>
                          </a:solidFill>
                          <a:latin typeface="Calibri"/>
                          <a:cs typeface="Calibri"/>
                        </a:rPr>
                        <a:t>“exhale”</a:t>
                      </a:r>
                      <a:endParaRPr sz="1900">
                        <a:latin typeface="Calibri"/>
                        <a:cs typeface="Calibri"/>
                      </a:endParaRPr>
                    </a:p>
                  </a:txBody>
                  <a:tcPr marL="0" marR="0" marT="1041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9D1E9"/>
                    </a:solidFill>
                  </a:tcPr>
                </a:tc>
                <a:tc>
                  <a:txBody>
                    <a:bodyPr/>
                    <a:lstStyle/>
                    <a:p>
                      <a:pPr marL="85725">
                        <a:lnSpc>
                          <a:spcPct val="100000"/>
                        </a:lnSpc>
                        <a:spcBef>
                          <a:spcPts val="615"/>
                        </a:spcBef>
                      </a:pPr>
                      <a:r>
                        <a:rPr sz="1900" spc="40" dirty="0">
                          <a:solidFill>
                            <a:srgbClr val="FFFFFF"/>
                          </a:solidFill>
                          <a:latin typeface="Calibri"/>
                          <a:cs typeface="Calibri"/>
                        </a:rPr>
                        <a:t>168,985</a:t>
                      </a:r>
                      <a:endParaRPr sz="1900">
                        <a:latin typeface="Calibri"/>
                        <a:cs typeface="Calibri"/>
                      </a:endParaRPr>
                    </a:p>
                  </a:txBody>
                  <a:tcPr marL="0" marR="0" marT="1041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434343"/>
                    </a:solidFill>
                  </a:tcPr>
                </a:tc>
                <a:extLst>
                  <a:ext uri="{0D108BD9-81ED-4DB2-BD59-A6C34878D82A}">
                    <a16:rowId xmlns:a16="http://schemas.microsoft.com/office/drawing/2014/main" val="10008"/>
                  </a:ext>
                </a:extLst>
              </a:tr>
            </a:tbl>
          </a:graphicData>
        </a:graphic>
      </p:graphicFrame>
      <p:grpSp>
        <p:nvGrpSpPr>
          <p:cNvPr id="3" name="object 3"/>
          <p:cNvGrpSpPr/>
          <p:nvPr/>
        </p:nvGrpSpPr>
        <p:grpSpPr>
          <a:xfrm>
            <a:off x="2297427" y="1729400"/>
            <a:ext cx="3042920" cy="1187025"/>
            <a:chOff x="1723070" y="1297049"/>
            <a:chExt cx="2282190" cy="890269"/>
          </a:xfrm>
        </p:grpSpPr>
        <p:sp>
          <p:nvSpPr>
            <p:cNvPr id="4" name="object 4"/>
            <p:cNvSpPr/>
            <p:nvPr/>
          </p:nvSpPr>
          <p:spPr>
            <a:xfrm>
              <a:off x="1723070" y="1297049"/>
              <a:ext cx="2282190" cy="521970"/>
            </a:xfrm>
            <a:custGeom>
              <a:avLst/>
              <a:gdLst/>
              <a:ahLst/>
              <a:cxnLst/>
              <a:rect l="l" t="t" r="r" b="b"/>
              <a:pathLst>
                <a:path w="2282190" h="521969">
                  <a:moveTo>
                    <a:pt x="2281800" y="521699"/>
                  </a:moveTo>
                  <a:lnTo>
                    <a:pt x="0" y="521699"/>
                  </a:lnTo>
                  <a:lnTo>
                    <a:pt x="0" y="0"/>
                  </a:lnTo>
                  <a:lnTo>
                    <a:pt x="2281800" y="0"/>
                  </a:lnTo>
                  <a:lnTo>
                    <a:pt x="2281800" y="52169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5" name="object 5"/>
            <p:cNvPicPr/>
            <p:nvPr/>
          </p:nvPicPr>
          <p:blipFill>
            <a:blip r:embed="rId2" cstate="print"/>
            <a:stretch>
              <a:fillRect/>
            </a:stretch>
          </p:blipFill>
          <p:spPr>
            <a:xfrm>
              <a:off x="1844014" y="1452004"/>
              <a:ext cx="2148556" cy="734945"/>
            </a:xfrm>
            <a:prstGeom prst="rect">
              <a:avLst/>
            </a:prstGeom>
          </p:spPr>
        </p:pic>
      </p:grpSp>
      <p:sp>
        <p:nvSpPr>
          <p:cNvPr id="6" name="object 6"/>
          <p:cNvSpPr txBox="1"/>
          <p:nvPr/>
        </p:nvSpPr>
        <p:spPr>
          <a:xfrm>
            <a:off x="1975389" y="3178318"/>
            <a:ext cx="32029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87" dirty="0">
                <a:solidFill>
                  <a:srgbClr val="FFFFFF"/>
                </a:solidFill>
                <a:latin typeface="Calibri"/>
                <a:cs typeface="Calibri"/>
              </a:rPr>
              <a:t>Gordon</a:t>
            </a:r>
            <a:r>
              <a:rPr sz="1867" kern="0" spc="193" dirty="0">
                <a:solidFill>
                  <a:srgbClr val="FFFFFF"/>
                </a:solidFill>
                <a:latin typeface="Calibri"/>
                <a:cs typeface="Calibri"/>
              </a:rPr>
              <a:t> </a:t>
            </a:r>
            <a:r>
              <a:rPr sz="1867" kern="0" spc="87" dirty="0">
                <a:solidFill>
                  <a:srgbClr val="FFFFFF"/>
                </a:solidFill>
                <a:latin typeface="Calibri"/>
                <a:cs typeface="Calibri"/>
              </a:rPr>
              <a:t>and</a:t>
            </a:r>
            <a:r>
              <a:rPr sz="1867" kern="0" spc="200" dirty="0">
                <a:solidFill>
                  <a:srgbClr val="FFFFFF"/>
                </a:solidFill>
                <a:latin typeface="Calibri"/>
                <a:cs typeface="Calibri"/>
              </a:rPr>
              <a:t> </a:t>
            </a:r>
            <a:r>
              <a:rPr sz="1867" kern="0" spc="67" dirty="0">
                <a:solidFill>
                  <a:srgbClr val="FFFFFF"/>
                </a:solidFill>
                <a:latin typeface="Calibri"/>
                <a:cs typeface="Calibri"/>
              </a:rPr>
              <a:t>Van</a:t>
            </a:r>
            <a:r>
              <a:rPr sz="1867" kern="0" spc="193" dirty="0">
                <a:solidFill>
                  <a:srgbClr val="FFFFFF"/>
                </a:solidFill>
                <a:latin typeface="Calibri"/>
                <a:cs typeface="Calibri"/>
              </a:rPr>
              <a:t> </a:t>
            </a:r>
            <a:r>
              <a:rPr sz="1867" kern="0" dirty="0">
                <a:solidFill>
                  <a:srgbClr val="FFFFFF"/>
                </a:solidFill>
                <a:latin typeface="Calibri"/>
                <a:cs typeface="Calibri"/>
              </a:rPr>
              <a:t>Durme,</a:t>
            </a:r>
            <a:r>
              <a:rPr sz="1867" kern="0" spc="200" dirty="0">
                <a:solidFill>
                  <a:srgbClr val="FFFFFF"/>
                </a:solidFill>
                <a:latin typeface="Calibri"/>
                <a:cs typeface="Calibri"/>
              </a:rPr>
              <a:t> </a:t>
            </a:r>
            <a:r>
              <a:rPr sz="1867" kern="0" spc="47" dirty="0">
                <a:solidFill>
                  <a:srgbClr val="FFFFFF"/>
                </a:solidFill>
                <a:latin typeface="Calibri"/>
                <a:cs typeface="Calibri"/>
              </a:rPr>
              <a:t>2013</a:t>
            </a:r>
            <a:endParaRPr sz="1867" kern="0">
              <a:solidFill>
                <a:sysClr val="windowText" lastClr="000000"/>
              </a:solidFill>
              <a:latin typeface="Calibri"/>
              <a:cs typeface="Calibri"/>
            </a:endParaRPr>
          </a:p>
        </p:txBody>
      </p:sp>
      <p:sp>
        <p:nvSpPr>
          <p:cNvPr id="7" name="TextBox 6">
            <a:extLst>
              <a:ext uri="{FF2B5EF4-FFF2-40B4-BE49-F238E27FC236}">
                <a16:creationId xmlns:a16="http://schemas.microsoft.com/office/drawing/2014/main" id="{BC569184-BEAA-A33B-3C0F-FCBFAEF314C3}"/>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6277230" y="1061900"/>
          <a:ext cx="4454314" cy="4708311"/>
        </p:xfrm>
        <a:graphic>
          <a:graphicData uri="http://schemas.openxmlformats.org/drawingml/2006/table">
            <a:tbl>
              <a:tblPr firstRow="1" bandRow="1">
                <a:tableStyleId>{2D5ABB26-0587-4C30-8999-92F81FD0307C}</a:tableStyleId>
              </a:tblPr>
              <a:tblGrid>
                <a:gridCol w="1773767">
                  <a:extLst>
                    <a:ext uri="{9D8B030D-6E8A-4147-A177-3AD203B41FA5}">
                      <a16:colId xmlns:a16="http://schemas.microsoft.com/office/drawing/2014/main" val="20000"/>
                    </a:ext>
                  </a:extLst>
                </a:gridCol>
                <a:gridCol w="2680547">
                  <a:extLst>
                    <a:ext uri="{9D8B030D-6E8A-4147-A177-3AD203B41FA5}">
                      <a16:colId xmlns:a16="http://schemas.microsoft.com/office/drawing/2014/main" val="20001"/>
                    </a:ext>
                  </a:extLst>
                </a:gridCol>
              </a:tblGrid>
              <a:tr h="535093">
                <a:tc>
                  <a:txBody>
                    <a:bodyPr/>
                    <a:lstStyle/>
                    <a:p>
                      <a:pPr marL="85725">
                        <a:lnSpc>
                          <a:spcPct val="100000"/>
                        </a:lnSpc>
                        <a:spcBef>
                          <a:spcPts val="655"/>
                        </a:spcBef>
                      </a:pPr>
                      <a:r>
                        <a:rPr sz="1900" b="1" spc="45" dirty="0">
                          <a:solidFill>
                            <a:srgbClr val="FFFFFF"/>
                          </a:solidFill>
                          <a:latin typeface="Calibri"/>
                          <a:cs typeface="Calibri"/>
                        </a:rPr>
                        <a:t>Word</a:t>
                      </a:r>
                      <a:endParaRPr sz="1900">
                        <a:latin typeface="Calibri"/>
                        <a:cs typeface="Calibri"/>
                      </a:endParaRPr>
                    </a:p>
                  </a:txBody>
                  <a:tcPr marL="0" marR="0" marT="110913" marB="0">
                    <a:solidFill>
                      <a:srgbClr val="7B55FA"/>
                    </a:solidFill>
                  </a:tcPr>
                </a:tc>
                <a:tc>
                  <a:txBody>
                    <a:bodyPr/>
                    <a:lstStyle/>
                    <a:p>
                      <a:pPr marL="85725">
                        <a:lnSpc>
                          <a:spcPct val="100000"/>
                        </a:lnSpc>
                        <a:spcBef>
                          <a:spcPts val="655"/>
                        </a:spcBef>
                      </a:pPr>
                      <a:r>
                        <a:rPr sz="1900" b="1" spc="95" dirty="0">
                          <a:solidFill>
                            <a:srgbClr val="FFFFFF"/>
                          </a:solidFill>
                          <a:latin typeface="Calibri"/>
                          <a:cs typeface="Calibri"/>
                        </a:rPr>
                        <a:t>Frequency</a:t>
                      </a:r>
                      <a:r>
                        <a:rPr sz="1900" b="1" spc="120" dirty="0">
                          <a:solidFill>
                            <a:srgbClr val="FFFFFF"/>
                          </a:solidFill>
                          <a:latin typeface="Calibri"/>
                          <a:cs typeface="Calibri"/>
                        </a:rPr>
                        <a:t> </a:t>
                      </a:r>
                      <a:r>
                        <a:rPr sz="1900" b="1" dirty="0">
                          <a:solidFill>
                            <a:srgbClr val="FFFFFF"/>
                          </a:solidFill>
                          <a:latin typeface="Calibri"/>
                          <a:cs typeface="Calibri"/>
                        </a:rPr>
                        <a:t>in</a:t>
                      </a:r>
                      <a:r>
                        <a:rPr sz="1900" b="1" spc="125" dirty="0">
                          <a:solidFill>
                            <a:srgbClr val="FFFFFF"/>
                          </a:solidFill>
                          <a:latin typeface="Calibri"/>
                          <a:cs typeface="Calibri"/>
                        </a:rPr>
                        <a:t> </a:t>
                      </a:r>
                      <a:r>
                        <a:rPr sz="1900" b="1" spc="105" dirty="0">
                          <a:solidFill>
                            <a:srgbClr val="FFFFFF"/>
                          </a:solidFill>
                          <a:latin typeface="Calibri"/>
                          <a:cs typeface="Calibri"/>
                        </a:rPr>
                        <a:t>corpus</a:t>
                      </a:r>
                      <a:endParaRPr sz="1900">
                        <a:latin typeface="Calibri"/>
                        <a:cs typeface="Calibri"/>
                      </a:endParaRPr>
                    </a:p>
                  </a:txBody>
                  <a:tcPr marL="0" marR="0" marT="110913" marB="0">
                    <a:solidFill>
                      <a:srgbClr val="7B55FA"/>
                    </a:solidFill>
                  </a:tcPr>
                </a:tc>
                <a:extLst>
                  <a:ext uri="{0D108BD9-81ED-4DB2-BD59-A6C34878D82A}">
                    <a16:rowId xmlns:a16="http://schemas.microsoft.com/office/drawing/2014/main" val="10000"/>
                  </a:ext>
                </a:extLst>
              </a:tr>
              <a:tr h="516467">
                <a:tc>
                  <a:txBody>
                    <a:bodyPr/>
                    <a:lstStyle/>
                    <a:p>
                      <a:pPr marL="85725">
                        <a:lnSpc>
                          <a:spcPct val="100000"/>
                        </a:lnSpc>
                        <a:spcBef>
                          <a:spcPts val="580"/>
                        </a:spcBef>
                      </a:pPr>
                      <a:r>
                        <a:rPr sz="1900" spc="45" dirty="0">
                          <a:solidFill>
                            <a:srgbClr val="434343"/>
                          </a:solidFill>
                          <a:latin typeface="Calibri"/>
                          <a:cs typeface="Calibri"/>
                        </a:rPr>
                        <a:t>“spoke”</a:t>
                      </a:r>
                      <a:endParaRPr sz="1900">
                        <a:latin typeface="Calibri"/>
                        <a:cs typeface="Calibri"/>
                      </a:endParaRPr>
                    </a:p>
                  </a:txBody>
                  <a:tcPr marL="0" marR="0" marT="98213" marB="0">
                    <a:lnL w="9525">
                      <a:solidFill>
                        <a:srgbClr val="CCCCCC"/>
                      </a:solidFill>
                      <a:prstDash val="solid"/>
                    </a:lnL>
                    <a:lnR w="9525">
                      <a:solidFill>
                        <a:srgbClr val="CCCCCC"/>
                      </a:solidFill>
                      <a:prstDash val="solid"/>
                    </a:lnR>
                    <a:lnB w="9525">
                      <a:solidFill>
                        <a:srgbClr val="CCCCCC"/>
                      </a:solidFill>
                      <a:prstDash val="solid"/>
                    </a:lnB>
                    <a:solidFill>
                      <a:srgbClr val="D9D1E9"/>
                    </a:solidFill>
                  </a:tcPr>
                </a:tc>
                <a:tc>
                  <a:txBody>
                    <a:bodyPr/>
                    <a:lstStyle/>
                    <a:p>
                      <a:pPr marL="85725">
                        <a:lnSpc>
                          <a:spcPct val="100000"/>
                        </a:lnSpc>
                        <a:spcBef>
                          <a:spcPts val="580"/>
                        </a:spcBef>
                      </a:pPr>
                      <a:r>
                        <a:rPr sz="1900" spc="40" dirty="0">
                          <a:solidFill>
                            <a:srgbClr val="FFFFFF"/>
                          </a:solidFill>
                          <a:latin typeface="Calibri"/>
                          <a:cs typeface="Calibri"/>
                        </a:rPr>
                        <a:t>11,577,917</a:t>
                      </a:r>
                      <a:endParaRPr sz="1900">
                        <a:latin typeface="Calibri"/>
                        <a:cs typeface="Calibri"/>
                      </a:endParaRPr>
                    </a:p>
                  </a:txBody>
                  <a:tcPr marL="0" marR="0" marT="98213" marB="0">
                    <a:lnL w="9525">
                      <a:solidFill>
                        <a:srgbClr val="CCCCCC"/>
                      </a:solidFill>
                      <a:prstDash val="solid"/>
                    </a:lnL>
                    <a:lnR w="9525">
                      <a:solidFill>
                        <a:srgbClr val="CCCCCC"/>
                      </a:solidFill>
                      <a:prstDash val="solid"/>
                    </a:lnR>
                    <a:lnB w="9525">
                      <a:solidFill>
                        <a:srgbClr val="CCCCCC"/>
                      </a:solidFill>
                      <a:prstDash val="solid"/>
                    </a:lnB>
                    <a:solidFill>
                      <a:srgbClr val="434343"/>
                    </a:solidFill>
                  </a:tcPr>
                </a:tc>
                <a:extLst>
                  <a:ext uri="{0D108BD9-81ED-4DB2-BD59-A6C34878D82A}">
                    <a16:rowId xmlns:a16="http://schemas.microsoft.com/office/drawing/2014/main" val="10001"/>
                  </a:ext>
                </a:extLst>
              </a:tr>
              <a:tr h="522393">
                <a:tc>
                  <a:txBody>
                    <a:bodyPr/>
                    <a:lstStyle/>
                    <a:p>
                      <a:pPr marL="85725">
                        <a:lnSpc>
                          <a:spcPct val="100000"/>
                        </a:lnSpc>
                        <a:spcBef>
                          <a:spcPts val="615"/>
                        </a:spcBef>
                      </a:pPr>
                      <a:r>
                        <a:rPr sz="1900" spc="-10" dirty="0">
                          <a:solidFill>
                            <a:srgbClr val="434343"/>
                          </a:solidFill>
                          <a:latin typeface="Calibri"/>
                          <a:cs typeface="Calibri"/>
                        </a:rPr>
                        <a:t>“laughed”</a:t>
                      </a:r>
                      <a:endParaRPr sz="1900">
                        <a:latin typeface="Calibri"/>
                        <a:cs typeface="Calibri"/>
                      </a:endParaRPr>
                    </a:p>
                  </a:txBody>
                  <a:tcPr marL="0" marR="0" marT="1041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9D1E9"/>
                    </a:solidFill>
                  </a:tcPr>
                </a:tc>
                <a:tc>
                  <a:txBody>
                    <a:bodyPr/>
                    <a:lstStyle/>
                    <a:p>
                      <a:pPr marL="85725">
                        <a:lnSpc>
                          <a:spcPct val="100000"/>
                        </a:lnSpc>
                        <a:spcBef>
                          <a:spcPts val="615"/>
                        </a:spcBef>
                      </a:pPr>
                      <a:r>
                        <a:rPr sz="1900" spc="40" dirty="0">
                          <a:solidFill>
                            <a:srgbClr val="FFFFFF"/>
                          </a:solidFill>
                          <a:latin typeface="Calibri"/>
                          <a:cs typeface="Calibri"/>
                        </a:rPr>
                        <a:t>3,904,519</a:t>
                      </a:r>
                      <a:endParaRPr sz="1900">
                        <a:latin typeface="Calibri"/>
                        <a:cs typeface="Calibri"/>
                      </a:endParaRPr>
                    </a:p>
                  </a:txBody>
                  <a:tcPr marL="0" marR="0" marT="1041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434343"/>
                    </a:solidFill>
                  </a:tcPr>
                </a:tc>
                <a:extLst>
                  <a:ext uri="{0D108BD9-81ED-4DB2-BD59-A6C34878D82A}">
                    <a16:rowId xmlns:a16="http://schemas.microsoft.com/office/drawing/2014/main" val="10002"/>
                  </a:ext>
                </a:extLst>
              </a:tr>
              <a:tr h="522393">
                <a:tc>
                  <a:txBody>
                    <a:bodyPr/>
                    <a:lstStyle/>
                    <a:p>
                      <a:pPr marL="85725">
                        <a:lnSpc>
                          <a:spcPct val="100000"/>
                        </a:lnSpc>
                        <a:spcBef>
                          <a:spcPts val="620"/>
                        </a:spcBef>
                      </a:pPr>
                      <a:r>
                        <a:rPr sz="1900" spc="-10" dirty="0">
                          <a:solidFill>
                            <a:srgbClr val="434343"/>
                          </a:solidFill>
                          <a:latin typeface="Calibri"/>
                          <a:cs typeface="Calibri"/>
                        </a:rPr>
                        <a:t>“murdered”</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64FFDA"/>
                    </a:solidFill>
                  </a:tcPr>
                </a:tc>
                <a:tc>
                  <a:txBody>
                    <a:bodyPr/>
                    <a:lstStyle/>
                    <a:p>
                      <a:pPr marL="85725">
                        <a:lnSpc>
                          <a:spcPct val="100000"/>
                        </a:lnSpc>
                        <a:spcBef>
                          <a:spcPts val="620"/>
                        </a:spcBef>
                      </a:pPr>
                      <a:r>
                        <a:rPr sz="1900" spc="40" dirty="0">
                          <a:solidFill>
                            <a:srgbClr val="434343"/>
                          </a:solidFill>
                          <a:latin typeface="Calibri"/>
                          <a:cs typeface="Calibri"/>
                        </a:rPr>
                        <a:t>2,834,529</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64FFDA"/>
                    </a:solidFill>
                  </a:tcPr>
                </a:tc>
                <a:extLst>
                  <a:ext uri="{0D108BD9-81ED-4DB2-BD59-A6C34878D82A}">
                    <a16:rowId xmlns:a16="http://schemas.microsoft.com/office/drawing/2014/main" val="10003"/>
                  </a:ext>
                </a:extLst>
              </a:tr>
              <a:tr h="522393">
                <a:tc>
                  <a:txBody>
                    <a:bodyPr/>
                    <a:lstStyle/>
                    <a:p>
                      <a:pPr marL="85725">
                        <a:lnSpc>
                          <a:spcPct val="100000"/>
                        </a:lnSpc>
                        <a:spcBef>
                          <a:spcPts val="620"/>
                        </a:spcBef>
                      </a:pPr>
                      <a:r>
                        <a:rPr sz="1900" spc="-10" dirty="0">
                          <a:solidFill>
                            <a:srgbClr val="434343"/>
                          </a:solidFill>
                          <a:latin typeface="Calibri"/>
                          <a:cs typeface="Calibri"/>
                        </a:rPr>
                        <a:t>“inhaled”</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9D1E9"/>
                    </a:solidFill>
                  </a:tcPr>
                </a:tc>
                <a:tc>
                  <a:txBody>
                    <a:bodyPr/>
                    <a:lstStyle/>
                    <a:p>
                      <a:pPr marL="85725">
                        <a:lnSpc>
                          <a:spcPct val="100000"/>
                        </a:lnSpc>
                        <a:spcBef>
                          <a:spcPts val="620"/>
                        </a:spcBef>
                      </a:pPr>
                      <a:r>
                        <a:rPr sz="1900" spc="40" dirty="0">
                          <a:solidFill>
                            <a:srgbClr val="FFFFFF"/>
                          </a:solidFill>
                          <a:latin typeface="Calibri"/>
                          <a:cs typeface="Calibri"/>
                        </a:rPr>
                        <a:t>984,613</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434343"/>
                    </a:solidFill>
                  </a:tcPr>
                </a:tc>
                <a:extLst>
                  <a:ext uri="{0D108BD9-81ED-4DB2-BD59-A6C34878D82A}">
                    <a16:rowId xmlns:a16="http://schemas.microsoft.com/office/drawing/2014/main" val="10004"/>
                  </a:ext>
                </a:extLst>
              </a:tr>
              <a:tr h="522393">
                <a:tc>
                  <a:txBody>
                    <a:bodyPr/>
                    <a:lstStyle/>
                    <a:p>
                      <a:pPr marL="85725">
                        <a:lnSpc>
                          <a:spcPct val="100000"/>
                        </a:lnSpc>
                        <a:spcBef>
                          <a:spcPts val="620"/>
                        </a:spcBef>
                      </a:pPr>
                      <a:r>
                        <a:rPr sz="1900" spc="-10" dirty="0">
                          <a:solidFill>
                            <a:srgbClr val="434343"/>
                          </a:solidFill>
                          <a:latin typeface="Calibri"/>
                          <a:cs typeface="Calibri"/>
                        </a:rPr>
                        <a:t>“breathed”</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9D1E9"/>
                    </a:solidFill>
                  </a:tcPr>
                </a:tc>
                <a:tc>
                  <a:txBody>
                    <a:bodyPr/>
                    <a:lstStyle/>
                    <a:p>
                      <a:pPr marL="85725">
                        <a:lnSpc>
                          <a:spcPct val="100000"/>
                        </a:lnSpc>
                        <a:spcBef>
                          <a:spcPts val="620"/>
                        </a:spcBef>
                      </a:pPr>
                      <a:r>
                        <a:rPr sz="1900" spc="40" dirty="0">
                          <a:solidFill>
                            <a:srgbClr val="FFFFFF"/>
                          </a:solidFill>
                          <a:latin typeface="Calibri"/>
                          <a:cs typeface="Calibri"/>
                        </a:rPr>
                        <a:t>725,034</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434343"/>
                    </a:solidFill>
                  </a:tcPr>
                </a:tc>
                <a:extLst>
                  <a:ext uri="{0D108BD9-81ED-4DB2-BD59-A6C34878D82A}">
                    <a16:rowId xmlns:a16="http://schemas.microsoft.com/office/drawing/2014/main" val="10005"/>
                  </a:ext>
                </a:extLst>
              </a:tr>
              <a:tr h="522393">
                <a:tc>
                  <a:txBody>
                    <a:bodyPr/>
                    <a:lstStyle/>
                    <a:p>
                      <a:pPr marL="85725">
                        <a:lnSpc>
                          <a:spcPct val="100000"/>
                        </a:lnSpc>
                        <a:spcBef>
                          <a:spcPts val="620"/>
                        </a:spcBef>
                      </a:pPr>
                      <a:r>
                        <a:rPr sz="1900" spc="50" dirty="0">
                          <a:solidFill>
                            <a:srgbClr val="434343"/>
                          </a:solidFill>
                          <a:latin typeface="Calibri"/>
                          <a:cs typeface="Calibri"/>
                        </a:rPr>
                        <a:t>“hugged”</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9D1E9"/>
                    </a:solidFill>
                  </a:tcPr>
                </a:tc>
                <a:tc>
                  <a:txBody>
                    <a:bodyPr/>
                    <a:lstStyle/>
                    <a:p>
                      <a:pPr marL="85725">
                        <a:lnSpc>
                          <a:spcPct val="100000"/>
                        </a:lnSpc>
                        <a:spcBef>
                          <a:spcPts val="620"/>
                        </a:spcBef>
                      </a:pPr>
                      <a:r>
                        <a:rPr sz="1900" spc="40" dirty="0">
                          <a:solidFill>
                            <a:srgbClr val="FFFFFF"/>
                          </a:solidFill>
                          <a:latin typeface="Calibri"/>
                          <a:cs typeface="Calibri"/>
                        </a:rPr>
                        <a:t>610,040</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434343"/>
                    </a:solidFill>
                  </a:tcPr>
                </a:tc>
                <a:extLst>
                  <a:ext uri="{0D108BD9-81ED-4DB2-BD59-A6C34878D82A}">
                    <a16:rowId xmlns:a16="http://schemas.microsoft.com/office/drawing/2014/main" val="10006"/>
                  </a:ext>
                </a:extLst>
              </a:tr>
              <a:tr h="522393">
                <a:tc>
                  <a:txBody>
                    <a:bodyPr/>
                    <a:lstStyle/>
                    <a:p>
                      <a:pPr marL="85725">
                        <a:lnSpc>
                          <a:spcPct val="100000"/>
                        </a:lnSpc>
                        <a:spcBef>
                          <a:spcPts val="620"/>
                        </a:spcBef>
                      </a:pPr>
                      <a:r>
                        <a:rPr sz="1900" spc="-10" dirty="0">
                          <a:solidFill>
                            <a:srgbClr val="434343"/>
                          </a:solidFill>
                          <a:latin typeface="Calibri"/>
                          <a:cs typeface="Calibri"/>
                        </a:rPr>
                        <a:t>“blinked”</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64FFDA"/>
                    </a:solidFill>
                  </a:tcPr>
                </a:tc>
                <a:tc>
                  <a:txBody>
                    <a:bodyPr/>
                    <a:lstStyle/>
                    <a:p>
                      <a:pPr marL="85725">
                        <a:lnSpc>
                          <a:spcPct val="100000"/>
                        </a:lnSpc>
                        <a:spcBef>
                          <a:spcPts val="620"/>
                        </a:spcBef>
                      </a:pPr>
                      <a:r>
                        <a:rPr sz="1900" spc="40" dirty="0">
                          <a:solidFill>
                            <a:srgbClr val="434343"/>
                          </a:solidFill>
                          <a:latin typeface="Calibri"/>
                          <a:cs typeface="Calibri"/>
                        </a:rPr>
                        <a:t>390,692</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64FFDA"/>
                    </a:solidFill>
                  </a:tcPr>
                </a:tc>
                <a:extLst>
                  <a:ext uri="{0D108BD9-81ED-4DB2-BD59-A6C34878D82A}">
                    <a16:rowId xmlns:a16="http://schemas.microsoft.com/office/drawing/2014/main" val="10007"/>
                  </a:ext>
                </a:extLst>
              </a:tr>
              <a:tr h="522393">
                <a:tc>
                  <a:txBody>
                    <a:bodyPr/>
                    <a:lstStyle/>
                    <a:p>
                      <a:pPr marL="85725">
                        <a:lnSpc>
                          <a:spcPct val="100000"/>
                        </a:lnSpc>
                        <a:spcBef>
                          <a:spcPts val="615"/>
                        </a:spcBef>
                      </a:pPr>
                      <a:r>
                        <a:rPr sz="1900" spc="-10" dirty="0">
                          <a:solidFill>
                            <a:srgbClr val="434343"/>
                          </a:solidFill>
                          <a:latin typeface="Calibri"/>
                          <a:cs typeface="Calibri"/>
                        </a:rPr>
                        <a:t>“exhale”</a:t>
                      </a:r>
                      <a:endParaRPr sz="1900">
                        <a:latin typeface="Calibri"/>
                        <a:cs typeface="Calibri"/>
                      </a:endParaRPr>
                    </a:p>
                  </a:txBody>
                  <a:tcPr marL="0" marR="0" marT="1041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9D1E9"/>
                    </a:solidFill>
                  </a:tcPr>
                </a:tc>
                <a:tc>
                  <a:txBody>
                    <a:bodyPr/>
                    <a:lstStyle/>
                    <a:p>
                      <a:pPr marL="85725">
                        <a:lnSpc>
                          <a:spcPct val="100000"/>
                        </a:lnSpc>
                        <a:spcBef>
                          <a:spcPts val="615"/>
                        </a:spcBef>
                      </a:pPr>
                      <a:r>
                        <a:rPr sz="1900" spc="40" dirty="0">
                          <a:solidFill>
                            <a:srgbClr val="FFFFFF"/>
                          </a:solidFill>
                          <a:latin typeface="Calibri"/>
                          <a:cs typeface="Calibri"/>
                        </a:rPr>
                        <a:t>168,985</a:t>
                      </a:r>
                      <a:endParaRPr sz="1900">
                        <a:latin typeface="Calibri"/>
                        <a:cs typeface="Calibri"/>
                      </a:endParaRPr>
                    </a:p>
                  </a:txBody>
                  <a:tcPr marL="0" marR="0" marT="1041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434343"/>
                    </a:solidFill>
                  </a:tcPr>
                </a:tc>
                <a:extLst>
                  <a:ext uri="{0D108BD9-81ED-4DB2-BD59-A6C34878D82A}">
                    <a16:rowId xmlns:a16="http://schemas.microsoft.com/office/drawing/2014/main" val="10008"/>
                  </a:ext>
                </a:extLst>
              </a:tr>
            </a:tbl>
          </a:graphicData>
        </a:graphic>
      </p:graphicFrame>
      <p:grpSp>
        <p:nvGrpSpPr>
          <p:cNvPr id="3" name="object 3"/>
          <p:cNvGrpSpPr/>
          <p:nvPr/>
        </p:nvGrpSpPr>
        <p:grpSpPr>
          <a:xfrm>
            <a:off x="2297427" y="1729400"/>
            <a:ext cx="3042920" cy="1187025"/>
            <a:chOff x="1723070" y="1297049"/>
            <a:chExt cx="2282190" cy="890269"/>
          </a:xfrm>
        </p:grpSpPr>
        <p:sp>
          <p:nvSpPr>
            <p:cNvPr id="4" name="object 4"/>
            <p:cNvSpPr/>
            <p:nvPr/>
          </p:nvSpPr>
          <p:spPr>
            <a:xfrm>
              <a:off x="1723070" y="1297049"/>
              <a:ext cx="2282190" cy="521970"/>
            </a:xfrm>
            <a:custGeom>
              <a:avLst/>
              <a:gdLst/>
              <a:ahLst/>
              <a:cxnLst/>
              <a:rect l="l" t="t" r="r" b="b"/>
              <a:pathLst>
                <a:path w="2282190" h="521969">
                  <a:moveTo>
                    <a:pt x="2281800" y="521699"/>
                  </a:moveTo>
                  <a:lnTo>
                    <a:pt x="0" y="521699"/>
                  </a:lnTo>
                  <a:lnTo>
                    <a:pt x="0" y="0"/>
                  </a:lnTo>
                  <a:lnTo>
                    <a:pt x="2281800" y="0"/>
                  </a:lnTo>
                  <a:lnTo>
                    <a:pt x="2281800" y="52169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5" name="object 5"/>
            <p:cNvPicPr/>
            <p:nvPr/>
          </p:nvPicPr>
          <p:blipFill>
            <a:blip r:embed="rId2" cstate="print"/>
            <a:stretch>
              <a:fillRect/>
            </a:stretch>
          </p:blipFill>
          <p:spPr>
            <a:xfrm>
              <a:off x="1844014" y="1452004"/>
              <a:ext cx="2148556" cy="734945"/>
            </a:xfrm>
            <a:prstGeom prst="rect">
              <a:avLst/>
            </a:prstGeom>
          </p:spPr>
        </p:pic>
      </p:grpSp>
      <p:sp>
        <p:nvSpPr>
          <p:cNvPr id="6" name="object 6"/>
          <p:cNvSpPr txBox="1"/>
          <p:nvPr/>
        </p:nvSpPr>
        <p:spPr>
          <a:xfrm>
            <a:off x="1975389" y="3178318"/>
            <a:ext cx="32029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87" dirty="0">
                <a:solidFill>
                  <a:srgbClr val="FFFFFF"/>
                </a:solidFill>
                <a:latin typeface="Calibri"/>
                <a:cs typeface="Calibri"/>
              </a:rPr>
              <a:t>Gordon</a:t>
            </a:r>
            <a:r>
              <a:rPr sz="1867" kern="0" spc="193" dirty="0">
                <a:solidFill>
                  <a:srgbClr val="FFFFFF"/>
                </a:solidFill>
                <a:latin typeface="Calibri"/>
                <a:cs typeface="Calibri"/>
              </a:rPr>
              <a:t> </a:t>
            </a:r>
            <a:r>
              <a:rPr sz="1867" kern="0" spc="87" dirty="0">
                <a:solidFill>
                  <a:srgbClr val="FFFFFF"/>
                </a:solidFill>
                <a:latin typeface="Calibri"/>
                <a:cs typeface="Calibri"/>
              </a:rPr>
              <a:t>and</a:t>
            </a:r>
            <a:r>
              <a:rPr sz="1867" kern="0" spc="200" dirty="0">
                <a:solidFill>
                  <a:srgbClr val="FFFFFF"/>
                </a:solidFill>
                <a:latin typeface="Calibri"/>
                <a:cs typeface="Calibri"/>
              </a:rPr>
              <a:t> </a:t>
            </a:r>
            <a:r>
              <a:rPr sz="1867" kern="0" spc="67" dirty="0">
                <a:solidFill>
                  <a:srgbClr val="FFFFFF"/>
                </a:solidFill>
                <a:latin typeface="Calibri"/>
                <a:cs typeface="Calibri"/>
              </a:rPr>
              <a:t>Van</a:t>
            </a:r>
            <a:r>
              <a:rPr sz="1867" kern="0" spc="193" dirty="0">
                <a:solidFill>
                  <a:srgbClr val="FFFFFF"/>
                </a:solidFill>
                <a:latin typeface="Calibri"/>
                <a:cs typeface="Calibri"/>
              </a:rPr>
              <a:t> </a:t>
            </a:r>
            <a:r>
              <a:rPr sz="1867" kern="0" dirty="0">
                <a:solidFill>
                  <a:srgbClr val="FFFFFF"/>
                </a:solidFill>
                <a:latin typeface="Calibri"/>
                <a:cs typeface="Calibri"/>
              </a:rPr>
              <a:t>Durme,</a:t>
            </a:r>
            <a:r>
              <a:rPr sz="1867" kern="0" spc="200" dirty="0">
                <a:solidFill>
                  <a:srgbClr val="FFFFFF"/>
                </a:solidFill>
                <a:latin typeface="Calibri"/>
                <a:cs typeface="Calibri"/>
              </a:rPr>
              <a:t> </a:t>
            </a:r>
            <a:r>
              <a:rPr sz="1867" kern="0" spc="47" dirty="0">
                <a:solidFill>
                  <a:srgbClr val="FFFFFF"/>
                </a:solidFill>
                <a:latin typeface="Calibri"/>
                <a:cs typeface="Calibri"/>
              </a:rPr>
              <a:t>2013</a:t>
            </a:r>
            <a:endParaRPr sz="1867" kern="0">
              <a:solidFill>
                <a:sysClr val="windowText" lastClr="000000"/>
              </a:solidFill>
              <a:latin typeface="Calibri"/>
              <a:cs typeface="Calibri"/>
            </a:endParaRPr>
          </a:p>
        </p:txBody>
      </p:sp>
      <p:sp>
        <p:nvSpPr>
          <p:cNvPr id="7" name="TextBox 6">
            <a:extLst>
              <a:ext uri="{FF2B5EF4-FFF2-40B4-BE49-F238E27FC236}">
                <a16:creationId xmlns:a16="http://schemas.microsoft.com/office/drawing/2014/main" id="{BA12EA31-D081-4543-95FE-E954C45A37D3}"/>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
            <a:ext cx="12191999" cy="6857999"/>
          </a:xfrm>
          <a:prstGeom prst="rect">
            <a:avLst/>
          </a:prstGeom>
        </p:spPr>
      </p:pic>
      <p:sp>
        <p:nvSpPr>
          <p:cNvPr id="3" name="object 3"/>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333333">
              <a:alpha val="70379"/>
            </a:srgbClr>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txBox="1">
            <a:spLocks noGrp="1"/>
          </p:cNvSpPr>
          <p:nvPr>
            <p:ph type="title"/>
          </p:nvPr>
        </p:nvSpPr>
        <p:spPr>
          <a:xfrm>
            <a:off x="3380487" y="1807812"/>
            <a:ext cx="5493172" cy="632651"/>
          </a:xfrm>
          <a:prstGeom prst="rect">
            <a:avLst/>
          </a:prstGeom>
        </p:spPr>
        <p:txBody>
          <a:bodyPr vert="horz" wrap="square" lIns="0" tIns="16933" rIns="0" bIns="0" rtlCol="0">
            <a:spAutoFit/>
          </a:bodyPr>
          <a:lstStyle/>
          <a:p>
            <a:pPr marL="16933">
              <a:spcBef>
                <a:spcPts val="133"/>
              </a:spcBef>
            </a:pPr>
            <a:r>
              <a:rPr sz="4000" b="1" spc="293" dirty="0">
                <a:solidFill>
                  <a:srgbClr val="FFFFFF"/>
                </a:solidFill>
              </a:rPr>
              <a:t>Human</a:t>
            </a:r>
            <a:r>
              <a:rPr sz="4000" b="1" spc="200" dirty="0">
                <a:solidFill>
                  <a:srgbClr val="FFFFFF"/>
                </a:solidFill>
              </a:rPr>
              <a:t> </a:t>
            </a:r>
            <a:r>
              <a:rPr sz="4000" b="1" spc="260" dirty="0">
                <a:solidFill>
                  <a:srgbClr val="FFFFFF"/>
                </a:solidFill>
              </a:rPr>
              <a:t>Reporting</a:t>
            </a:r>
            <a:r>
              <a:rPr sz="4000" b="1" spc="207" dirty="0">
                <a:solidFill>
                  <a:srgbClr val="FFFFFF"/>
                </a:solidFill>
              </a:rPr>
              <a:t> </a:t>
            </a:r>
            <a:r>
              <a:rPr sz="4000" b="1" spc="327" dirty="0">
                <a:solidFill>
                  <a:srgbClr val="FFFFFF"/>
                </a:solidFill>
              </a:rPr>
              <a:t>Bias</a:t>
            </a:r>
            <a:endParaRPr sz="4000"/>
          </a:p>
        </p:txBody>
      </p:sp>
      <p:sp>
        <p:nvSpPr>
          <p:cNvPr id="5" name="object 5"/>
          <p:cNvSpPr txBox="1"/>
          <p:nvPr/>
        </p:nvSpPr>
        <p:spPr>
          <a:xfrm>
            <a:off x="1781206" y="2827878"/>
            <a:ext cx="8689340" cy="2474181"/>
          </a:xfrm>
          <a:prstGeom prst="rect">
            <a:avLst/>
          </a:prstGeom>
        </p:spPr>
        <p:txBody>
          <a:bodyPr vert="horz" wrap="square" lIns="0" tIns="37253" rIns="0" bIns="0" rtlCol="0">
            <a:spAutoFit/>
          </a:bodyPr>
          <a:lstStyle/>
          <a:p>
            <a:pPr marL="16086" marR="6773" indent="5927" algn="ctr" defTabSz="1219170" fontAlgn="auto">
              <a:lnSpc>
                <a:spcPts val="3800"/>
              </a:lnSpc>
              <a:spcBef>
                <a:spcPts val="293"/>
              </a:spcBef>
              <a:spcAft>
                <a:spcPts val="0"/>
              </a:spcAft>
            </a:pPr>
            <a:r>
              <a:rPr sz="3200" kern="0" spc="152" dirty="0">
                <a:solidFill>
                  <a:srgbClr val="FFFFFF"/>
                </a:solidFill>
                <a:latin typeface="Calibri"/>
                <a:cs typeface="Calibri"/>
              </a:rPr>
              <a:t>The</a:t>
            </a:r>
            <a:r>
              <a:rPr sz="3200" kern="0" spc="193" dirty="0">
                <a:solidFill>
                  <a:srgbClr val="FFFFFF"/>
                </a:solidFill>
                <a:latin typeface="Calibri"/>
                <a:cs typeface="Calibri"/>
              </a:rPr>
              <a:t> </a:t>
            </a:r>
            <a:r>
              <a:rPr sz="3200" b="1" kern="0" spc="193" dirty="0">
                <a:solidFill>
                  <a:srgbClr val="64FFDA"/>
                </a:solidFill>
                <a:latin typeface="Calibri"/>
                <a:cs typeface="Calibri"/>
              </a:rPr>
              <a:t>frequency</a:t>
            </a:r>
            <a:r>
              <a:rPr sz="3200" b="1" kern="0" spc="200" dirty="0">
                <a:solidFill>
                  <a:srgbClr val="64FFDA"/>
                </a:solidFill>
                <a:latin typeface="Calibri"/>
                <a:cs typeface="Calibri"/>
              </a:rPr>
              <a:t> </a:t>
            </a:r>
            <a:r>
              <a:rPr sz="3200" kern="0" dirty="0">
                <a:solidFill>
                  <a:srgbClr val="FFFFFF"/>
                </a:solidFill>
                <a:latin typeface="Calibri"/>
                <a:cs typeface="Calibri"/>
              </a:rPr>
              <a:t>with</a:t>
            </a:r>
            <a:r>
              <a:rPr sz="3200" kern="0" spc="193" dirty="0">
                <a:solidFill>
                  <a:srgbClr val="FFFFFF"/>
                </a:solidFill>
                <a:latin typeface="Calibri"/>
                <a:cs typeface="Calibri"/>
              </a:rPr>
              <a:t> </a:t>
            </a:r>
            <a:r>
              <a:rPr sz="3200" kern="0" spc="120" dirty="0">
                <a:solidFill>
                  <a:srgbClr val="FFFFFF"/>
                </a:solidFill>
                <a:latin typeface="Calibri"/>
                <a:cs typeface="Calibri"/>
              </a:rPr>
              <a:t>which</a:t>
            </a:r>
            <a:r>
              <a:rPr sz="3200" kern="0" spc="213" dirty="0">
                <a:solidFill>
                  <a:srgbClr val="FFFFFF"/>
                </a:solidFill>
                <a:latin typeface="Calibri"/>
                <a:cs typeface="Calibri"/>
              </a:rPr>
              <a:t> </a:t>
            </a:r>
            <a:r>
              <a:rPr sz="3200" b="1" kern="0" spc="187" dirty="0">
                <a:solidFill>
                  <a:srgbClr val="64FFDA"/>
                </a:solidFill>
                <a:latin typeface="Calibri"/>
                <a:cs typeface="Calibri"/>
              </a:rPr>
              <a:t>people</a:t>
            </a:r>
            <a:r>
              <a:rPr sz="3200" b="1" kern="0" spc="193" dirty="0">
                <a:solidFill>
                  <a:srgbClr val="64FFDA"/>
                </a:solidFill>
                <a:latin typeface="Calibri"/>
                <a:cs typeface="Calibri"/>
              </a:rPr>
              <a:t> </a:t>
            </a:r>
            <a:r>
              <a:rPr sz="3200" b="1" kern="0" spc="107" dirty="0">
                <a:solidFill>
                  <a:srgbClr val="64FFDA"/>
                </a:solidFill>
                <a:latin typeface="Calibri"/>
                <a:cs typeface="Calibri"/>
              </a:rPr>
              <a:t>write</a:t>
            </a:r>
            <a:r>
              <a:rPr sz="3200" b="1" kern="0" spc="207" dirty="0">
                <a:solidFill>
                  <a:srgbClr val="64FFDA"/>
                </a:solidFill>
                <a:latin typeface="Calibri"/>
                <a:cs typeface="Calibri"/>
              </a:rPr>
              <a:t> </a:t>
            </a:r>
            <a:r>
              <a:rPr sz="3200" kern="0" spc="87" dirty="0">
                <a:solidFill>
                  <a:srgbClr val="FFFFFF"/>
                </a:solidFill>
                <a:latin typeface="Calibri"/>
                <a:cs typeface="Calibri"/>
              </a:rPr>
              <a:t>about </a:t>
            </a:r>
            <a:r>
              <a:rPr sz="3200" kern="0" spc="127" dirty="0">
                <a:solidFill>
                  <a:srgbClr val="FFFFFF"/>
                </a:solidFill>
                <a:latin typeface="Calibri"/>
                <a:cs typeface="Calibri"/>
              </a:rPr>
              <a:t>actions,</a:t>
            </a:r>
            <a:r>
              <a:rPr sz="3200" kern="0" spc="200" dirty="0">
                <a:solidFill>
                  <a:srgbClr val="FFFFFF"/>
                </a:solidFill>
                <a:latin typeface="Calibri"/>
                <a:cs typeface="Calibri"/>
              </a:rPr>
              <a:t> </a:t>
            </a:r>
            <a:r>
              <a:rPr sz="3200" kern="0" spc="140" dirty="0">
                <a:solidFill>
                  <a:srgbClr val="FFFFFF"/>
                </a:solidFill>
                <a:latin typeface="Calibri"/>
                <a:cs typeface="Calibri"/>
              </a:rPr>
              <a:t>outcomes,</a:t>
            </a:r>
            <a:r>
              <a:rPr sz="3200" kern="0" spc="200" dirty="0">
                <a:solidFill>
                  <a:srgbClr val="FFFFFF"/>
                </a:solidFill>
                <a:latin typeface="Calibri"/>
                <a:cs typeface="Calibri"/>
              </a:rPr>
              <a:t> </a:t>
            </a:r>
            <a:r>
              <a:rPr sz="3200" kern="0" dirty="0">
                <a:solidFill>
                  <a:srgbClr val="FFFFFF"/>
                </a:solidFill>
                <a:latin typeface="Calibri"/>
                <a:cs typeface="Calibri"/>
              </a:rPr>
              <a:t>or</a:t>
            </a:r>
            <a:r>
              <a:rPr sz="3200" kern="0" spc="200" dirty="0">
                <a:solidFill>
                  <a:srgbClr val="FFFFFF"/>
                </a:solidFill>
                <a:latin typeface="Calibri"/>
                <a:cs typeface="Calibri"/>
              </a:rPr>
              <a:t> </a:t>
            </a:r>
            <a:r>
              <a:rPr sz="3200" kern="0" spc="80" dirty="0">
                <a:solidFill>
                  <a:srgbClr val="FFFFFF"/>
                </a:solidFill>
                <a:latin typeface="Calibri"/>
                <a:cs typeface="Calibri"/>
              </a:rPr>
              <a:t>properties</a:t>
            </a:r>
            <a:r>
              <a:rPr sz="3200" kern="0" spc="200" dirty="0">
                <a:solidFill>
                  <a:srgbClr val="FFFFFF"/>
                </a:solidFill>
                <a:latin typeface="Calibri"/>
                <a:cs typeface="Calibri"/>
              </a:rPr>
              <a:t> </a:t>
            </a:r>
            <a:r>
              <a:rPr sz="3200" kern="0" spc="152" dirty="0">
                <a:solidFill>
                  <a:srgbClr val="FFFFFF"/>
                </a:solidFill>
                <a:latin typeface="Calibri"/>
                <a:cs typeface="Calibri"/>
              </a:rPr>
              <a:t>is</a:t>
            </a:r>
            <a:r>
              <a:rPr sz="3200" kern="0" spc="240" dirty="0">
                <a:solidFill>
                  <a:srgbClr val="FFFFFF"/>
                </a:solidFill>
                <a:latin typeface="Calibri"/>
                <a:cs typeface="Calibri"/>
              </a:rPr>
              <a:t> </a:t>
            </a:r>
            <a:r>
              <a:rPr sz="3200" b="1" kern="0" spc="133" dirty="0">
                <a:solidFill>
                  <a:srgbClr val="64FFDA"/>
                </a:solidFill>
                <a:latin typeface="Calibri"/>
                <a:cs typeface="Calibri"/>
              </a:rPr>
              <a:t>not</a:t>
            </a:r>
            <a:r>
              <a:rPr sz="3200" b="1" kern="0" spc="200" dirty="0">
                <a:solidFill>
                  <a:srgbClr val="64FFDA"/>
                </a:solidFill>
                <a:latin typeface="Calibri"/>
                <a:cs typeface="Calibri"/>
              </a:rPr>
              <a:t> </a:t>
            </a:r>
            <a:r>
              <a:rPr sz="3200" b="1" kern="0" spc="180" dirty="0">
                <a:solidFill>
                  <a:srgbClr val="64FFDA"/>
                </a:solidFill>
                <a:latin typeface="Calibri"/>
                <a:cs typeface="Calibri"/>
              </a:rPr>
              <a:t>a </a:t>
            </a:r>
            <a:r>
              <a:rPr sz="3200" b="1" kern="0" spc="147" dirty="0">
                <a:solidFill>
                  <a:srgbClr val="64FFDA"/>
                </a:solidFill>
                <a:latin typeface="Calibri"/>
                <a:cs typeface="Calibri"/>
              </a:rPr>
              <a:t>reflection</a:t>
            </a:r>
            <a:r>
              <a:rPr sz="3200" b="1" kern="0" spc="193" dirty="0">
                <a:solidFill>
                  <a:srgbClr val="64FFDA"/>
                </a:solidFill>
                <a:latin typeface="Calibri"/>
                <a:cs typeface="Calibri"/>
              </a:rPr>
              <a:t> </a:t>
            </a:r>
            <a:r>
              <a:rPr sz="3200" b="1" kern="0" spc="133" dirty="0">
                <a:solidFill>
                  <a:srgbClr val="64FFDA"/>
                </a:solidFill>
                <a:latin typeface="Calibri"/>
                <a:cs typeface="Calibri"/>
              </a:rPr>
              <a:t>of</a:t>
            </a:r>
            <a:r>
              <a:rPr sz="3200" b="1" kern="0" spc="200" dirty="0">
                <a:solidFill>
                  <a:srgbClr val="64FFDA"/>
                </a:solidFill>
                <a:latin typeface="Calibri"/>
                <a:cs typeface="Calibri"/>
              </a:rPr>
              <a:t> </a:t>
            </a:r>
            <a:r>
              <a:rPr sz="3200" b="1" kern="0" spc="173" dirty="0">
                <a:solidFill>
                  <a:srgbClr val="64FFDA"/>
                </a:solidFill>
                <a:latin typeface="Calibri"/>
                <a:cs typeface="Calibri"/>
              </a:rPr>
              <a:t>real-</a:t>
            </a:r>
            <a:r>
              <a:rPr sz="3200" b="1" kern="0" spc="160" dirty="0">
                <a:solidFill>
                  <a:srgbClr val="64FFDA"/>
                </a:solidFill>
                <a:latin typeface="Calibri"/>
                <a:cs typeface="Calibri"/>
              </a:rPr>
              <a:t>world</a:t>
            </a:r>
            <a:r>
              <a:rPr sz="3200" b="1" kern="0" spc="193" dirty="0">
                <a:solidFill>
                  <a:srgbClr val="64FFDA"/>
                </a:solidFill>
                <a:latin typeface="Calibri"/>
                <a:cs typeface="Calibri"/>
              </a:rPr>
              <a:t> </a:t>
            </a:r>
            <a:r>
              <a:rPr sz="3200" b="1" kern="0" spc="207" dirty="0">
                <a:solidFill>
                  <a:srgbClr val="64FFDA"/>
                </a:solidFill>
                <a:latin typeface="Calibri"/>
                <a:cs typeface="Calibri"/>
              </a:rPr>
              <a:t>frequencies</a:t>
            </a:r>
            <a:r>
              <a:rPr sz="3200" b="1" kern="0" spc="253" dirty="0">
                <a:solidFill>
                  <a:srgbClr val="64FFDA"/>
                </a:solidFill>
                <a:latin typeface="Calibri"/>
                <a:cs typeface="Calibri"/>
              </a:rPr>
              <a:t> </a:t>
            </a:r>
            <a:r>
              <a:rPr sz="3200" kern="0" dirty="0">
                <a:solidFill>
                  <a:srgbClr val="FFFFFF"/>
                </a:solidFill>
                <a:latin typeface="Calibri"/>
                <a:cs typeface="Calibri"/>
              </a:rPr>
              <a:t>or</a:t>
            </a:r>
            <a:r>
              <a:rPr sz="3200" kern="0" spc="200" dirty="0">
                <a:solidFill>
                  <a:srgbClr val="FFFFFF"/>
                </a:solidFill>
                <a:latin typeface="Calibri"/>
                <a:cs typeface="Calibri"/>
              </a:rPr>
              <a:t> </a:t>
            </a:r>
            <a:r>
              <a:rPr sz="3200" kern="0" spc="-33" dirty="0">
                <a:solidFill>
                  <a:srgbClr val="FFFFFF"/>
                </a:solidFill>
                <a:latin typeface="Calibri"/>
                <a:cs typeface="Calibri"/>
              </a:rPr>
              <a:t>the </a:t>
            </a:r>
            <a:r>
              <a:rPr sz="3200" kern="0" spc="127" dirty="0">
                <a:solidFill>
                  <a:srgbClr val="FFFFFF"/>
                </a:solidFill>
                <a:latin typeface="Calibri"/>
                <a:cs typeface="Calibri"/>
              </a:rPr>
              <a:t>degree</a:t>
            </a:r>
            <a:r>
              <a:rPr sz="3200" kern="0" spc="180" dirty="0">
                <a:solidFill>
                  <a:srgbClr val="FFFFFF"/>
                </a:solidFill>
                <a:latin typeface="Calibri"/>
                <a:cs typeface="Calibri"/>
              </a:rPr>
              <a:t> </a:t>
            </a:r>
            <a:r>
              <a:rPr sz="3200" kern="0" dirty="0">
                <a:solidFill>
                  <a:srgbClr val="FFFFFF"/>
                </a:solidFill>
                <a:latin typeface="Calibri"/>
                <a:cs typeface="Calibri"/>
              </a:rPr>
              <a:t>to</a:t>
            </a:r>
            <a:r>
              <a:rPr sz="3200" kern="0" spc="187" dirty="0">
                <a:solidFill>
                  <a:srgbClr val="FFFFFF"/>
                </a:solidFill>
                <a:latin typeface="Calibri"/>
                <a:cs typeface="Calibri"/>
              </a:rPr>
              <a:t> </a:t>
            </a:r>
            <a:r>
              <a:rPr sz="3200" kern="0" spc="120" dirty="0">
                <a:solidFill>
                  <a:srgbClr val="FFFFFF"/>
                </a:solidFill>
                <a:latin typeface="Calibri"/>
                <a:cs typeface="Calibri"/>
              </a:rPr>
              <a:t>which</a:t>
            </a:r>
            <a:r>
              <a:rPr sz="3200" kern="0" spc="180" dirty="0">
                <a:solidFill>
                  <a:srgbClr val="FFFFFF"/>
                </a:solidFill>
                <a:latin typeface="Calibri"/>
                <a:cs typeface="Calibri"/>
              </a:rPr>
              <a:t> a</a:t>
            </a:r>
            <a:r>
              <a:rPr sz="3200" kern="0" spc="187" dirty="0">
                <a:solidFill>
                  <a:srgbClr val="FFFFFF"/>
                </a:solidFill>
                <a:latin typeface="Calibri"/>
                <a:cs typeface="Calibri"/>
              </a:rPr>
              <a:t> </a:t>
            </a:r>
            <a:r>
              <a:rPr sz="3200" kern="0" spc="73" dirty="0">
                <a:solidFill>
                  <a:srgbClr val="FFFFFF"/>
                </a:solidFill>
                <a:latin typeface="Calibri"/>
                <a:cs typeface="Calibri"/>
              </a:rPr>
              <a:t>property</a:t>
            </a:r>
            <a:r>
              <a:rPr sz="3200" kern="0" spc="180" dirty="0">
                <a:solidFill>
                  <a:srgbClr val="FFFFFF"/>
                </a:solidFill>
                <a:latin typeface="Calibri"/>
                <a:cs typeface="Calibri"/>
              </a:rPr>
              <a:t> </a:t>
            </a:r>
            <a:r>
              <a:rPr sz="3200" kern="0" spc="152" dirty="0">
                <a:solidFill>
                  <a:srgbClr val="FFFFFF"/>
                </a:solidFill>
                <a:latin typeface="Calibri"/>
                <a:cs typeface="Calibri"/>
              </a:rPr>
              <a:t>is</a:t>
            </a:r>
            <a:r>
              <a:rPr sz="3200" kern="0" spc="187" dirty="0">
                <a:solidFill>
                  <a:srgbClr val="FFFFFF"/>
                </a:solidFill>
                <a:latin typeface="Calibri"/>
                <a:cs typeface="Calibri"/>
              </a:rPr>
              <a:t> </a:t>
            </a:r>
            <a:r>
              <a:rPr sz="3200" kern="0" spc="113" dirty="0">
                <a:solidFill>
                  <a:srgbClr val="FFFFFF"/>
                </a:solidFill>
                <a:latin typeface="Calibri"/>
                <a:cs typeface="Calibri"/>
              </a:rPr>
              <a:t>characteristic</a:t>
            </a:r>
            <a:r>
              <a:rPr sz="3200" kern="0" spc="180" dirty="0">
                <a:solidFill>
                  <a:srgbClr val="FFFFFF"/>
                </a:solidFill>
                <a:latin typeface="Calibri"/>
                <a:cs typeface="Calibri"/>
              </a:rPr>
              <a:t> </a:t>
            </a:r>
            <a:r>
              <a:rPr sz="3200" kern="0" dirty="0">
                <a:solidFill>
                  <a:srgbClr val="FFFFFF"/>
                </a:solidFill>
                <a:latin typeface="Calibri"/>
                <a:cs typeface="Calibri"/>
              </a:rPr>
              <a:t>of</a:t>
            </a:r>
            <a:r>
              <a:rPr sz="3200" kern="0" spc="187" dirty="0">
                <a:solidFill>
                  <a:srgbClr val="FFFFFF"/>
                </a:solidFill>
                <a:latin typeface="Calibri"/>
                <a:cs typeface="Calibri"/>
              </a:rPr>
              <a:t> </a:t>
            </a:r>
            <a:r>
              <a:rPr sz="3200" kern="0" spc="100" dirty="0">
                <a:solidFill>
                  <a:srgbClr val="FFFFFF"/>
                </a:solidFill>
                <a:latin typeface="Calibri"/>
                <a:cs typeface="Calibri"/>
              </a:rPr>
              <a:t>a </a:t>
            </a:r>
            <a:r>
              <a:rPr sz="3200" kern="0" spc="233" dirty="0">
                <a:solidFill>
                  <a:srgbClr val="FFFFFF"/>
                </a:solidFill>
                <a:latin typeface="Calibri"/>
                <a:cs typeface="Calibri"/>
              </a:rPr>
              <a:t>class</a:t>
            </a:r>
            <a:r>
              <a:rPr sz="3200" kern="0" spc="220" dirty="0">
                <a:solidFill>
                  <a:srgbClr val="FFFFFF"/>
                </a:solidFill>
                <a:latin typeface="Calibri"/>
                <a:cs typeface="Calibri"/>
              </a:rPr>
              <a:t> </a:t>
            </a:r>
            <a:r>
              <a:rPr sz="3200" kern="0" dirty="0">
                <a:solidFill>
                  <a:srgbClr val="FFFFFF"/>
                </a:solidFill>
                <a:latin typeface="Calibri"/>
                <a:cs typeface="Calibri"/>
              </a:rPr>
              <a:t>of</a:t>
            </a:r>
            <a:r>
              <a:rPr sz="3200" kern="0" spc="220" dirty="0">
                <a:solidFill>
                  <a:srgbClr val="FFFFFF"/>
                </a:solidFill>
                <a:latin typeface="Calibri"/>
                <a:cs typeface="Calibri"/>
              </a:rPr>
              <a:t> </a:t>
            </a:r>
            <a:r>
              <a:rPr sz="3200" kern="0" spc="80" dirty="0">
                <a:solidFill>
                  <a:srgbClr val="FFFFFF"/>
                </a:solidFill>
                <a:latin typeface="Calibri"/>
                <a:cs typeface="Calibri"/>
              </a:rPr>
              <a:t>individuals</a:t>
            </a:r>
            <a:endParaRPr sz="3200" kern="0">
              <a:solidFill>
                <a:sysClr val="windowText" lastClr="000000"/>
              </a:solidFill>
              <a:latin typeface="Calibri"/>
              <a:cs typeface="Calibri"/>
            </a:endParaRPr>
          </a:p>
        </p:txBody>
      </p:sp>
      <p:sp>
        <p:nvSpPr>
          <p:cNvPr id="6" name="object 6"/>
          <p:cNvSpPr/>
          <p:nvPr/>
        </p:nvSpPr>
        <p:spPr>
          <a:xfrm>
            <a:off x="3454400" y="15113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7" name="object 7"/>
          <p:cNvSpPr/>
          <p:nvPr/>
        </p:nvSpPr>
        <p:spPr>
          <a:xfrm>
            <a:off x="3454400" y="53467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8" name="TextBox 7">
            <a:extLst>
              <a:ext uri="{FF2B5EF4-FFF2-40B4-BE49-F238E27FC236}">
                <a16:creationId xmlns:a16="http://schemas.microsoft.com/office/drawing/2014/main" id="{2793A229-48F5-1C9F-D2C1-5AA32151B752}"/>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6400" y="2159000"/>
            <a:ext cx="2540000" cy="2540000"/>
            <a:chOff x="304800" y="1619250"/>
            <a:chExt cx="1905000" cy="1905000"/>
          </a:xfrm>
        </p:grpSpPr>
        <p:pic>
          <p:nvPicPr>
            <p:cNvPr id="3" name="object 3"/>
            <p:cNvPicPr/>
            <p:nvPr/>
          </p:nvPicPr>
          <p:blipFill>
            <a:blip r:embed="rId2" cstate="print"/>
            <a:stretch>
              <a:fillRect/>
            </a:stretch>
          </p:blipFill>
          <p:spPr>
            <a:xfrm>
              <a:off x="304800" y="1619250"/>
              <a:ext cx="1904999" cy="1904999"/>
            </a:xfrm>
            <a:prstGeom prst="rect">
              <a:avLst/>
            </a:prstGeom>
          </p:spPr>
        </p:pic>
        <p:pic>
          <p:nvPicPr>
            <p:cNvPr id="4" name="object 4"/>
            <p:cNvPicPr/>
            <p:nvPr/>
          </p:nvPicPr>
          <p:blipFill>
            <a:blip r:embed="rId3" cstate="print"/>
            <a:stretch>
              <a:fillRect/>
            </a:stretch>
          </p:blipFill>
          <p:spPr>
            <a:xfrm>
              <a:off x="576550" y="2252247"/>
              <a:ext cx="1360861" cy="156716"/>
            </a:xfrm>
            <a:prstGeom prst="rect">
              <a:avLst/>
            </a:prstGeom>
          </p:spPr>
        </p:pic>
        <p:pic>
          <p:nvPicPr>
            <p:cNvPr id="5" name="object 5"/>
            <p:cNvPicPr/>
            <p:nvPr/>
          </p:nvPicPr>
          <p:blipFill>
            <a:blip r:embed="rId4" cstate="print"/>
            <a:stretch>
              <a:fillRect/>
            </a:stretch>
          </p:blipFill>
          <p:spPr>
            <a:xfrm>
              <a:off x="723455" y="2500145"/>
              <a:ext cx="1062079" cy="120550"/>
            </a:xfrm>
            <a:prstGeom prst="rect">
              <a:avLst/>
            </a:prstGeom>
          </p:spPr>
        </p:pic>
        <p:sp>
          <p:nvSpPr>
            <p:cNvPr id="6" name="object 6"/>
            <p:cNvSpPr/>
            <p:nvPr/>
          </p:nvSpPr>
          <p:spPr>
            <a:xfrm>
              <a:off x="851311" y="2747795"/>
              <a:ext cx="806450" cy="120650"/>
            </a:xfrm>
            <a:custGeom>
              <a:avLst/>
              <a:gdLst/>
              <a:ahLst/>
              <a:cxnLst/>
              <a:rect l="l" t="t" r="r" b="b"/>
              <a:pathLst>
                <a:path w="806450" h="120650">
                  <a:moveTo>
                    <a:pt x="13245" y="59084"/>
                  </a:moveTo>
                  <a:lnTo>
                    <a:pt x="4613" y="44053"/>
                  </a:lnTo>
                  <a:lnTo>
                    <a:pt x="12817" y="38127"/>
                  </a:lnTo>
                  <a:lnTo>
                    <a:pt x="21803" y="33895"/>
                  </a:lnTo>
                  <a:lnTo>
                    <a:pt x="31570" y="31356"/>
                  </a:lnTo>
                  <a:lnTo>
                    <a:pt x="42118" y="30509"/>
                  </a:lnTo>
                  <a:lnTo>
                    <a:pt x="50666" y="31039"/>
                  </a:lnTo>
                  <a:lnTo>
                    <a:pt x="77102" y="48964"/>
                  </a:lnTo>
                  <a:lnTo>
                    <a:pt x="38248" y="48964"/>
                  </a:lnTo>
                  <a:lnTo>
                    <a:pt x="31328" y="49596"/>
                  </a:lnTo>
                  <a:lnTo>
                    <a:pt x="24854" y="51494"/>
                  </a:lnTo>
                  <a:lnTo>
                    <a:pt x="18826" y="54657"/>
                  </a:lnTo>
                  <a:lnTo>
                    <a:pt x="13245" y="59084"/>
                  </a:lnTo>
                  <a:close/>
                </a:path>
                <a:path w="806450" h="120650">
                  <a:moveTo>
                    <a:pt x="79623" y="74860"/>
                  </a:moveTo>
                  <a:lnTo>
                    <a:pt x="57001" y="74860"/>
                  </a:lnTo>
                  <a:lnTo>
                    <a:pt x="57001" y="59035"/>
                  </a:lnTo>
                  <a:lnTo>
                    <a:pt x="55264" y="55562"/>
                  </a:lnTo>
                  <a:lnTo>
                    <a:pt x="51792" y="52982"/>
                  </a:lnTo>
                  <a:lnTo>
                    <a:pt x="48418" y="50303"/>
                  </a:lnTo>
                  <a:lnTo>
                    <a:pt x="43904" y="48964"/>
                  </a:lnTo>
                  <a:lnTo>
                    <a:pt x="77102" y="48964"/>
                  </a:lnTo>
                  <a:lnTo>
                    <a:pt x="77204" y="49150"/>
                  </a:lnTo>
                  <a:lnTo>
                    <a:pt x="79018" y="55596"/>
                  </a:lnTo>
                  <a:lnTo>
                    <a:pt x="79623" y="62954"/>
                  </a:lnTo>
                  <a:lnTo>
                    <a:pt x="79623" y="74860"/>
                  </a:lnTo>
                  <a:close/>
                </a:path>
                <a:path w="806450" h="120650">
                  <a:moveTo>
                    <a:pt x="29914" y="120550"/>
                  </a:moveTo>
                  <a:lnTo>
                    <a:pt x="21580" y="120550"/>
                  </a:lnTo>
                  <a:lnTo>
                    <a:pt x="14485" y="117921"/>
                  </a:lnTo>
                  <a:lnTo>
                    <a:pt x="8632" y="112662"/>
                  </a:lnTo>
                  <a:lnTo>
                    <a:pt x="2877" y="107404"/>
                  </a:lnTo>
                  <a:lnTo>
                    <a:pt x="0" y="100558"/>
                  </a:lnTo>
                  <a:lnTo>
                    <a:pt x="0" y="83790"/>
                  </a:lnTo>
                  <a:lnTo>
                    <a:pt x="2728" y="77092"/>
                  </a:lnTo>
                  <a:lnTo>
                    <a:pt x="8185" y="72032"/>
                  </a:lnTo>
                  <a:lnTo>
                    <a:pt x="13741" y="66972"/>
                  </a:lnTo>
                  <a:lnTo>
                    <a:pt x="20984" y="64442"/>
                  </a:lnTo>
                  <a:lnTo>
                    <a:pt x="29914" y="64442"/>
                  </a:lnTo>
                  <a:lnTo>
                    <a:pt x="38527" y="65093"/>
                  </a:lnTo>
                  <a:lnTo>
                    <a:pt x="45913" y="67047"/>
                  </a:lnTo>
                  <a:lnTo>
                    <a:pt x="52071" y="70302"/>
                  </a:lnTo>
                  <a:lnTo>
                    <a:pt x="57001" y="74860"/>
                  </a:lnTo>
                  <a:lnTo>
                    <a:pt x="79623" y="74860"/>
                  </a:lnTo>
                  <a:lnTo>
                    <a:pt x="79623" y="79771"/>
                  </a:lnTo>
                  <a:lnTo>
                    <a:pt x="34428" y="79771"/>
                  </a:lnTo>
                  <a:lnTo>
                    <a:pt x="30559" y="80912"/>
                  </a:lnTo>
                  <a:lnTo>
                    <a:pt x="24308" y="85377"/>
                  </a:lnTo>
                  <a:lnTo>
                    <a:pt x="22770" y="88552"/>
                  </a:lnTo>
                  <a:lnTo>
                    <a:pt x="22770" y="96688"/>
                  </a:lnTo>
                  <a:lnTo>
                    <a:pt x="24308" y="99814"/>
                  </a:lnTo>
                  <a:lnTo>
                    <a:pt x="27384" y="102096"/>
                  </a:lnTo>
                  <a:lnTo>
                    <a:pt x="30559" y="104278"/>
                  </a:lnTo>
                  <a:lnTo>
                    <a:pt x="34428" y="105370"/>
                  </a:lnTo>
                  <a:lnTo>
                    <a:pt x="79623" y="105370"/>
                  </a:lnTo>
                  <a:lnTo>
                    <a:pt x="79623" y="109537"/>
                  </a:lnTo>
                  <a:lnTo>
                    <a:pt x="57001" y="109537"/>
                  </a:lnTo>
                  <a:lnTo>
                    <a:pt x="51792" y="114355"/>
                  </a:lnTo>
                  <a:lnTo>
                    <a:pt x="45541" y="117797"/>
                  </a:lnTo>
                  <a:lnTo>
                    <a:pt x="38248" y="119862"/>
                  </a:lnTo>
                  <a:lnTo>
                    <a:pt x="29914" y="120550"/>
                  </a:lnTo>
                  <a:close/>
                </a:path>
                <a:path w="806450" h="120650">
                  <a:moveTo>
                    <a:pt x="79623" y="105370"/>
                  </a:moveTo>
                  <a:lnTo>
                    <a:pt x="47228" y="105370"/>
                  </a:lnTo>
                  <a:lnTo>
                    <a:pt x="53230" y="102840"/>
                  </a:lnTo>
                  <a:lnTo>
                    <a:pt x="57001" y="97780"/>
                  </a:lnTo>
                  <a:lnTo>
                    <a:pt x="57001" y="87213"/>
                  </a:lnTo>
                  <a:lnTo>
                    <a:pt x="53230" y="82252"/>
                  </a:lnTo>
                  <a:lnTo>
                    <a:pt x="47228" y="79771"/>
                  </a:lnTo>
                  <a:lnTo>
                    <a:pt x="79623" y="79771"/>
                  </a:lnTo>
                  <a:lnTo>
                    <a:pt x="79623" y="105370"/>
                  </a:lnTo>
                  <a:close/>
                </a:path>
                <a:path w="806450" h="120650">
                  <a:moveTo>
                    <a:pt x="79623" y="118467"/>
                  </a:moveTo>
                  <a:lnTo>
                    <a:pt x="57001" y="118467"/>
                  </a:lnTo>
                  <a:lnTo>
                    <a:pt x="57001" y="109537"/>
                  </a:lnTo>
                  <a:lnTo>
                    <a:pt x="79623" y="109537"/>
                  </a:lnTo>
                  <a:lnTo>
                    <a:pt x="79623" y="118467"/>
                  </a:lnTo>
                  <a:close/>
                </a:path>
                <a:path w="806450" h="120650">
                  <a:moveTo>
                    <a:pt x="180606" y="43904"/>
                  </a:moveTo>
                  <a:lnTo>
                    <a:pt x="124620" y="43904"/>
                  </a:lnTo>
                  <a:lnTo>
                    <a:pt x="127298" y="40530"/>
                  </a:lnTo>
                  <a:lnTo>
                    <a:pt x="131168" y="37455"/>
                  </a:lnTo>
                  <a:lnTo>
                    <a:pt x="136228" y="34676"/>
                  </a:lnTo>
                  <a:lnTo>
                    <a:pt x="141387" y="31898"/>
                  </a:lnTo>
                  <a:lnTo>
                    <a:pt x="147539" y="30509"/>
                  </a:lnTo>
                  <a:lnTo>
                    <a:pt x="164109" y="30509"/>
                  </a:lnTo>
                  <a:lnTo>
                    <a:pt x="171103" y="32990"/>
                  </a:lnTo>
                  <a:lnTo>
                    <a:pt x="175668" y="37951"/>
                  </a:lnTo>
                  <a:lnTo>
                    <a:pt x="180232" y="42812"/>
                  </a:lnTo>
                  <a:lnTo>
                    <a:pt x="180606" y="43904"/>
                  </a:lnTo>
                  <a:close/>
                </a:path>
                <a:path w="806450" h="120650">
                  <a:moveTo>
                    <a:pt x="124620" y="118467"/>
                  </a:moveTo>
                  <a:lnTo>
                    <a:pt x="101998" y="118467"/>
                  </a:lnTo>
                  <a:lnTo>
                    <a:pt x="101998" y="32593"/>
                  </a:lnTo>
                  <a:lnTo>
                    <a:pt x="124620" y="32593"/>
                  </a:lnTo>
                  <a:lnTo>
                    <a:pt x="124620" y="43904"/>
                  </a:lnTo>
                  <a:lnTo>
                    <a:pt x="180606" y="43904"/>
                  </a:lnTo>
                  <a:lnTo>
                    <a:pt x="182514" y="49460"/>
                  </a:lnTo>
                  <a:lnTo>
                    <a:pt x="182514" y="50601"/>
                  </a:lnTo>
                  <a:lnTo>
                    <a:pt x="135980" y="50601"/>
                  </a:lnTo>
                  <a:lnTo>
                    <a:pt x="129481" y="53974"/>
                  </a:lnTo>
                  <a:lnTo>
                    <a:pt x="124620" y="60721"/>
                  </a:lnTo>
                  <a:lnTo>
                    <a:pt x="124620" y="118467"/>
                  </a:lnTo>
                  <a:close/>
                </a:path>
                <a:path w="806450" h="120650">
                  <a:moveTo>
                    <a:pt x="182514" y="118467"/>
                  </a:moveTo>
                  <a:lnTo>
                    <a:pt x="159892" y="118467"/>
                  </a:lnTo>
                  <a:lnTo>
                    <a:pt x="159892" y="55909"/>
                  </a:lnTo>
                  <a:lnTo>
                    <a:pt x="154633" y="50601"/>
                  </a:lnTo>
                  <a:lnTo>
                    <a:pt x="182514" y="50601"/>
                  </a:lnTo>
                  <a:lnTo>
                    <a:pt x="182514" y="118467"/>
                  </a:lnTo>
                  <a:close/>
                </a:path>
                <a:path w="806450" h="120650">
                  <a:moveTo>
                    <a:pt x="283495" y="43904"/>
                  </a:moveTo>
                  <a:lnTo>
                    <a:pt x="227508" y="43904"/>
                  </a:lnTo>
                  <a:lnTo>
                    <a:pt x="230187" y="40530"/>
                  </a:lnTo>
                  <a:lnTo>
                    <a:pt x="234057" y="37455"/>
                  </a:lnTo>
                  <a:lnTo>
                    <a:pt x="239117" y="34676"/>
                  </a:lnTo>
                  <a:lnTo>
                    <a:pt x="244276" y="31898"/>
                  </a:lnTo>
                  <a:lnTo>
                    <a:pt x="250428" y="30509"/>
                  </a:lnTo>
                  <a:lnTo>
                    <a:pt x="266997" y="30509"/>
                  </a:lnTo>
                  <a:lnTo>
                    <a:pt x="273992" y="32990"/>
                  </a:lnTo>
                  <a:lnTo>
                    <a:pt x="278556" y="37951"/>
                  </a:lnTo>
                  <a:lnTo>
                    <a:pt x="283120" y="42812"/>
                  </a:lnTo>
                  <a:lnTo>
                    <a:pt x="283495" y="43904"/>
                  </a:lnTo>
                  <a:close/>
                </a:path>
                <a:path w="806450" h="120650">
                  <a:moveTo>
                    <a:pt x="227508" y="118467"/>
                  </a:moveTo>
                  <a:lnTo>
                    <a:pt x="204886" y="118467"/>
                  </a:lnTo>
                  <a:lnTo>
                    <a:pt x="204886" y="32593"/>
                  </a:lnTo>
                  <a:lnTo>
                    <a:pt x="227508" y="32593"/>
                  </a:lnTo>
                  <a:lnTo>
                    <a:pt x="227508" y="43904"/>
                  </a:lnTo>
                  <a:lnTo>
                    <a:pt x="283495" y="43904"/>
                  </a:lnTo>
                  <a:lnTo>
                    <a:pt x="285402" y="49460"/>
                  </a:lnTo>
                  <a:lnTo>
                    <a:pt x="285402" y="50601"/>
                  </a:lnTo>
                  <a:lnTo>
                    <a:pt x="238869" y="50601"/>
                  </a:lnTo>
                  <a:lnTo>
                    <a:pt x="232370" y="53974"/>
                  </a:lnTo>
                  <a:lnTo>
                    <a:pt x="227508" y="60721"/>
                  </a:lnTo>
                  <a:lnTo>
                    <a:pt x="227508" y="118467"/>
                  </a:lnTo>
                  <a:close/>
                </a:path>
                <a:path w="806450" h="120650">
                  <a:moveTo>
                    <a:pt x="285402" y="118467"/>
                  </a:moveTo>
                  <a:lnTo>
                    <a:pt x="262781" y="118467"/>
                  </a:lnTo>
                  <a:lnTo>
                    <a:pt x="262781" y="55909"/>
                  </a:lnTo>
                  <a:lnTo>
                    <a:pt x="257522" y="50601"/>
                  </a:lnTo>
                  <a:lnTo>
                    <a:pt x="285402" y="50601"/>
                  </a:lnTo>
                  <a:lnTo>
                    <a:pt x="285402" y="118467"/>
                  </a:lnTo>
                  <a:close/>
                </a:path>
                <a:path w="806450" h="120650">
                  <a:moveTo>
                    <a:pt x="347661" y="120550"/>
                  </a:moveTo>
                  <a:lnTo>
                    <a:pt x="309384" y="100933"/>
                  </a:lnTo>
                  <a:lnTo>
                    <a:pt x="302269" y="75455"/>
                  </a:lnTo>
                  <a:lnTo>
                    <a:pt x="303059" y="66135"/>
                  </a:lnTo>
                  <a:lnTo>
                    <a:pt x="329504" y="33709"/>
                  </a:lnTo>
                  <a:lnTo>
                    <a:pt x="347661" y="30509"/>
                  </a:lnTo>
                  <a:lnTo>
                    <a:pt x="357121" y="31309"/>
                  </a:lnTo>
                  <a:lnTo>
                    <a:pt x="386138" y="50601"/>
                  </a:lnTo>
                  <a:lnTo>
                    <a:pt x="341311" y="50601"/>
                  </a:lnTo>
                  <a:lnTo>
                    <a:pt x="336053" y="52883"/>
                  </a:lnTo>
                  <a:lnTo>
                    <a:pt x="331620" y="57745"/>
                  </a:lnTo>
                  <a:lnTo>
                    <a:pt x="327817" y="62011"/>
                  </a:lnTo>
                  <a:lnTo>
                    <a:pt x="325783" y="68014"/>
                  </a:lnTo>
                  <a:lnTo>
                    <a:pt x="325783" y="82996"/>
                  </a:lnTo>
                  <a:lnTo>
                    <a:pt x="327817" y="89048"/>
                  </a:lnTo>
                  <a:lnTo>
                    <a:pt x="331885" y="93612"/>
                  </a:lnTo>
                  <a:lnTo>
                    <a:pt x="336053" y="98176"/>
                  </a:lnTo>
                  <a:lnTo>
                    <a:pt x="341311" y="100458"/>
                  </a:lnTo>
                  <a:lnTo>
                    <a:pt x="386204" y="100458"/>
                  </a:lnTo>
                  <a:lnTo>
                    <a:pt x="385854" y="101128"/>
                  </a:lnTo>
                  <a:lnTo>
                    <a:pt x="380255" y="107900"/>
                  </a:lnTo>
                  <a:lnTo>
                    <a:pt x="373418" y="113434"/>
                  </a:lnTo>
                  <a:lnTo>
                    <a:pt x="365707" y="117388"/>
                  </a:lnTo>
                  <a:lnTo>
                    <a:pt x="357121" y="119760"/>
                  </a:lnTo>
                  <a:lnTo>
                    <a:pt x="347661" y="120550"/>
                  </a:lnTo>
                  <a:close/>
                </a:path>
                <a:path w="806450" h="120650">
                  <a:moveTo>
                    <a:pt x="386204" y="100458"/>
                  </a:moveTo>
                  <a:lnTo>
                    <a:pt x="354110" y="100458"/>
                  </a:lnTo>
                  <a:lnTo>
                    <a:pt x="359369" y="98127"/>
                  </a:lnTo>
                  <a:lnTo>
                    <a:pt x="363437" y="93464"/>
                  </a:lnTo>
                  <a:lnTo>
                    <a:pt x="367604" y="88800"/>
                  </a:lnTo>
                  <a:lnTo>
                    <a:pt x="369619" y="82996"/>
                  </a:lnTo>
                  <a:lnTo>
                    <a:pt x="369583" y="68014"/>
                  </a:lnTo>
                  <a:lnTo>
                    <a:pt x="367604" y="62408"/>
                  </a:lnTo>
                  <a:lnTo>
                    <a:pt x="363373" y="57670"/>
                  </a:lnTo>
                  <a:lnTo>
                    <a:pt x="359369" y="52982"/>
                  </a:lnTo>
                  <a:lnTo>
                    <a:pt x="354110" y="50601"/>
                  </a:lnTo>
                  <a:lnTo>
                    <a:pt x="386138" y="50601"/>
                  </a:lnTo>
                  <a:lnTo>
                    <a:pt x="389854" y="57670"/>
                  </a:lnTo>
                  <a:lnTo>
                    <a:pt x="392254" y="66135"/>
                  </a:lnTo>
                  <a:lnTo>
                    <a:pt x="393054" y="75455"/>
                  </a:lnTo>
                  <a:lnTo>
                    <a:pt x="392254" y="84906"/>
                  </a:lnTo>
                  <a:lnTo>
                    <a:pt x="389854" y="93464"/>
                  </a:lnTo>
                  <a:lnTo>
                    <a:pt x="386204" y="100458"/>
                  </a:lnTo>
                  <a:close/>
                </a:path>
                <a:path w="806450" h="120650">
                  <a:moveTo>
                    <a:pt x="437011" y="32593"/>
                  </a:moveTo>
                  <a:lnTo>
                    <a:pt x="414240" y="32593"/>
                  </a:lnTo>
                  <a:lnTo>
                    <a:pt x="414240" y="9227"/>
                  </a:lnTo>
                  <a:lnTo>
                    <a:pt x="437011" y="9227"/>
                  </a:lnTo>
                  <a:lnTo>
                    <a:pt x="437011" y="32593"/>
                  </a:lnTo>
                  <a:close/>
                </a:path>
                <a:path w="806450" h="120650">
                  <a:moveTo>
                    <a:pt x="454424" y="52387"/>
                  </a:moveTo>
                  <a:lnTo>
                    <a:pt x="400102" y="52387"/>
                  </a:lnTo>
                  <a:lnTo>
                    <a:pt x="400102" y="32593"/>
                  </a:lnTo>
                  <a:lnTo>
                    <a:pt x="454424" y="32593"/>
                  </a:lnTo>
                  <a:lnTo>
                    <a:pt x="454424" y="52387"/>
                  </a:lnTo>
                  <a:close/>
                </a:path>
                <a:path w="806450" h="120650">
                  <a:moveTo>
                    <a:pt x="447280" y="120550"/>
                  </a:moveTo>
                  <a:lnTo>
                    <a:pt x="438648" y="120550"/>
                  </a:lnTo>
                  <a:lnTo>
                    <a:pt x="427970" y="119090"/>
                  </a:lnTo>
                  <a:lnTo>
                    <a:pt x="420342" y="114709"/>
                  </a:lnTo>
                  <a:lnTo>
                    <a:pt x="415766" y="107407"/>
                  </a:lnTo>
                  <a:lnTo>
                    <a:pt x="414351" y="97928"/>
                  </a:lnTo>
                  <a:lnTo>
                    <a:pt x="414240" y="52387"/>
                  </a:lnTo>
                  <a:lnTo>
                    <a:pt x="437011" y="52387"/>
                  </a:lnTo>
                  <a:lnTo>
                    <a:pt x="437011" y="93860"/>
                  </a:lnTo>
                  <a:lnTo>
                    <a:pt x="437656" y="96142"/>
                  </a:lnTo>
                  <a:lnTo>
                    <a:pt x="439068" y="98077"/>
                  </a:lnTo>
                  <a:lnTo>
                    <a:pt x="440335" y="99615"/>
                  </a:lnTo>
                  <a:lnTo>
                    <a:pt x="442270" y="100458"/>
                  </a:lnTo>
                  <a:lnTo>
                    <a:pt x="453306" y="100458"/>
                  </a:lnTo>
                  <a:lnTo>
                    <a:pt x="457401" y="115044"/>
                  </a:lnTo>
                  <a:lnTo>
                    <a:pt x="453531" y="118715"/>
                  </a:lnTo>
                  <a:lnTo>
                    <a:pt x="447280" y="120550"/>
                  </a:lnTo>
                  <a:close/>
                </a:path>
                <a:path w="806450" h="120650">
                  <a:moveTo>
                    <a:pt x="453306" y="100458"/>
                  </a:moveTo>
                  <a:lnTo>
                    <a:pt x="448322" y="100458"/>
                  </a:lnTo>
                  <a:lnTo>
                    <a:pt x="450951" y="99665"/>
                  </a:lnTo>
                  <a:lnTo>
                    <a:pt x="452638" y="98077"/>
                  </a:lnTo>
                  <a:lnTo>
                    <a:pt x="453306" y="100458"/>
                  </a:lnTo>
                  <a:close/>
                </a:path>
                <a:path w="806450" h="120650">
                  <a:moveTo>
                    <a:pt x="477577" y="59084"/>
                  </a:moveTo>
                  <a:lnTo>
                    <a:pt x="468945" y="44053"/>
                  </a:lnTo>
                  <a:lnTo>
                    <a:pt x="477150" y="38127"/>
                  </a:lnTo>
                  <a:lnTo>
                    <a:pt x="486135" y="33895"/>
                  </a:lnTo>
                  <a:lnTo>
                    <a:pt x="495902" y="31356"/>
                  </a:lnTo>
                  <a:lnTo>
                    <a:pt x="506450" y="30509"/>
                  </a:lnTo>
                  <a:lnTo>
                    <a:pt x="514998" y="31039"/>
                  </a:lnTo>
                  <a:lnTo>
                    <a:pt x="541435" y="48964"/>
                  </a:lnTo>
                  <a:lnTo>
                    <a:pt x="502581" y="48964"/>
                  </a:lnTo>
                  <a:lnTo>
                    <a:pt x="495660" y="49596"/>
                  </a:lnTo>
                  <a:lnTo>
                    <a:pt x="489186" y="51494"/>
                  </a:lnTo>
                  <a:lnTo>
                    <a:pt x="483159" y="54657"/>
                  </a:lnTo>
                  <a:lnTo>
                    <a:pt x="477577" y="59084"/>
                  </a:lnTo>
                  <a:close/>
                </a:path>
                <a:path w="806450" h="120650">
                  <a:moveTo>
                    <a:pt x="543955" y="74860"/>
                  </a:moveTo>
                  <a:lnTo>
                    <a:pt x="521333" y="74860"/>
                  </a:lnTo>
                  <a:lnTo>
                    <a:pt x="521333" y="59035"/>
                  </a:lnTo>
                  <a:lnTo>
                    <a:pt x="519597" y="55562"/>
                  </a:lnTo>
                  <a:lnTo>
                    <a:pt x="516124" y="52982"/>
                  </a:lnTo>
                  <a:lnTo>
                    <a:pt x="512751" y="50303"/>
                  </a:lnTo>
                  <a:lnTo>
                    <a:pt x="508236" y="48964"/>
                  </a:lnTo>
                  <a:lnTo>
                    <a:pt x="541435" y="48964"/>
                  </a:lnTo>
                  <a:lnTo>
                    <a:pt x="541536" y="49150"/>
                  </a:lnTo>
                  <a:lnTo>
                    <a:pt x="543350" y="55596"/>
                  </a:lnTo>
                  <a:lnTo>
                    <a:pt x="543955" y="62954"/>
                  </a:lnTo>
                  <a:lnTo>
                    <a:pt x="543955" y="74860"/>
                  </a:lnTo>
                  <a:close/>
                </a:path>
                <a:path w="806450" h="120650">
                  <a:moveTo>
                    <a:pt x="494246" y="120550"/>
                  </a:moveTo>
                  <a:lnTo>
                    <a:pt x="485912" y="120550"/>
                  </a:lnTo>
                  <a:lnTo>
                    <a:pt x="478818" y="117921"/>
                  </a:lnTo>
                  <a:lnTo>
                    <a:pt x="472964" y="112662"/>
                  </a:lnTo>
                  <a:lnTo>
                    <a:pt x="467209" y="107404"/>
                  </a:lnTo>
                  <a:lnTo>
                    <a:pt x="464332" y="100558"/>
                  </a:lnTo>
                  <a:lnTo>
                    <a:pt x="464332" y="83790"/>
                  </a:lnTo>
                  <a:lnTo>
                    <a:pt x="467060" y="77092"/>
                  </a:lnTo>
                  <a:lnTo>
                    <a:pt x="472517" y="72032"/>
                  </a:lnTo>
                  <a:lnTo>
                    <a:pt x="478074" y="66972"/>
                  </a:lnTo>
                  <a:lnTo>
                    <a:pt x="485317" y="64442"/>
                  </a:lnTo>
                  <a:lnTo>
                    <a:pt x="494246" y="64442"/>
                  </a:lnTo>
                  <a:lnTo>
                    <a:pt x="502860" y="65093"/>
                  </a:lnTo>
                  <a:lnTo>
                    <a:pt x="510245" y="67047"/>
                  </a:lnTo>
                  <a:lnTo>
                    <a:pt x="516403" y="70302"/>
                  </a:lnTo>
                  <a:lnTo>
                    <a:pt x="521333" y="74860"/>
                  </a:lnTo>
                  <a:lnTo>
                    <a:pt x="543955" y="74860"/>
                  </a:lnTo>
                  <a:lnTo>
                    <a:pt x="543955" y="79771"/>
                  </a:lnTo>
                  <a:lnTo>
                    <a:pt x="498761" y="79771"/>
                  </a:lnTo>
                  <a:lnTo>
                    <a:pt x="494891" y="80912"/>
                  </a:lnTo>
                  <a:lnTo>
                    <a:pt x="488640" y="85377"/>
                  </a:lnTo>
                  <a:lnTo>
                    <a:pt x="487102" y="88552"/>
                  </a:lnTo>
                  <a:lnTo>
                    <a:pt x="487102" y="96688"/>
                  </a:lnTo>
                  <a:lnTo>
                    <a:pt x="488640" y="99814"/>
                  </a:lnTo>
                  <a:lnTo>
                    <a:pt x="491716" y="102096"/>
                  </a:lnTo>
                  <a:lnTo>
                    <a:pt x="494891" y="104278"/>
                  </a:lnTo>
                  <a:lnTo>
                    <a:pt x="498761" y="105370"/>
                  </a:lnTo>
                  <a:lnTo>
                    <a:pt x="543955" y="105370"/>
                  </a:lnTo>
                  <a:lnTo>
                    <a:pt x="543955" y="109537"/>
                  </a:lnTo>
                  <a:lnTo>
                    <a:pt x="521333" y="109537"/>
                  </a:lnTo>
                  <a:lnTo>
                    <a:pt x="516124" y="114355"/>
                  </a:lnTo>
                  <a:lnTo>
                    <a:pt x="509873" y="117797"/>
                  </a:lnTo>
                  <a:lnTo>
                    <a:pt x="502581" y="119862"/>
                  </a:lnTo>
                  <a:lnTo>
                    <a:pt x="494246" y="120550"/>
                  </a:lnTo>
                  <a:close/>
                </a:path>
                <a:path w="806450" h="120650">
                  <a:moveTo>
                    <a:pt x="543955" y="105370"/>
                  </a:moveTo>
                  <a:lnTo>
                    <a:pt x="511560" y="105370"/>
                  </a:lnTo>
                  <a:lnTo>
                    <a:pt x="517563" y="102840"/>
                  </a:lnTo>
                  <a:lnTo>
                    <a:pt x="521333" y="97780"/>
                  </a:lnTo>
                  <a:lnTo>
                    <a:pt x="521333" y="87213"/>
                  </a:lnTo>
                  <a:lnTo>
                    <a:pt x="517563" y="82252"/>
                  </a:lnTo>
                  <a:lnTo>
                    <a:pt x="511560" y="79771"/>
                  </a:lnTo>
                  <a:lnTo>
                    <a:pt x="543955" y="79771"/>
                  </a:lnTo>
                  <a:lnTo>
                    <a:pt x="543955" y="105370"/>
                  </a:lnTo>
                  <a:close/>
                </a:path>
                <a:path w="806450" h="120650">
                  <a:moveTo>
                    <a:pt x="543955" y="118467"/>
                  </a:moveTo>
                  <a:lnTo>
                    <a:pt x="521333" y="118467"/>
                  </a:lnTo>
                  <a:lnTo>
                    <a:pt x="521333" y="109537"/>
                  </a:lnTo>
                  <a:lnTo>
                    <a:pt x="543955" y="109537"/>
                  </a:lnTo>
                  <a:lnTo>
                    <a:pt x="543955" y="118467"/>
                  </a:lnTo>
                  <a:close/>
                </a:path>
                <a:path w="806450" h="120650">
                  <a:moveTo>
                    <a:pt x="593565" y="32593"/>
                  </a:moveTo>
                  <a:lnTo>
                    <a:pt x="570795" y="32593"/>
                  </a:lnTo>
                  <a:lnTo>
                    <a:pt x="570795" y="9227"/>
                  </a:lnTo>
                  <a:lnTo>
                    <a:pt x="593565" y="9227"/>
                  </a:lnTo>
                  <a:lnTo>
                    <a:pt x="593565" y="32593"/>
                  </a:lnTo>
                  <a:close/>
                </a:path>
                <a:path w="806450" h="120650">
                  <a:moveTo>
                    <a:pt x="610978" y="52387"/>
                  </a:moveTo>
                  <a:lnTo>
                    <a:pt x="556656" y="52387"/>
                  </a:lnTo>
                  <a:lnTo>
                    <a:pt x="556656" y="32593"/>
                  </a:lnTo>
                  <a:lnTo>
                    <a:pt x="610978" y="32593"/>
                  </a:lnTo>
                  <a:lnTo>
                    <a:pt x="610978" y="52387"/>
                  </a:lnTo>
                  <a:close/>
                </a:path>
                <a:path w="806450" h="120650">
                  <a:moveTo>
                    <a:pt x="603835" y="120550"/>
                  </a:moveTo>
                  <a:lnTo>
                    <a:pt x="595203" y="120550"/>
                  </a:lnTo>
                  <a:lnTo>
                    <a:pt x="584524" y="119090"/>
                  </a:lnTo>
                  <a:lnTo>
                    <a:pt x="576897" y="114709"/>
                  </a:lnTo>
                  <a:lnTo>
                    <a:pt x="572320" y="107407"/>
                  </a:lnTo>
                  <a:lnTo>
                    <a:pt x="570906" y="97928"/>
                  </a:lnTo>
                  <a:lnTo>
                    <a:pt x="570795" y="52387"/>
                  </a:lnTo>
                  <a:lnTo>
                    <a:pt x="593565" y="52387"/>
                  </a:lnTo>
                  <a:lnTo>
                    <a:pt x="593565" y="93860"/>
                  </a:lnTo>
                  <a:lnTo>
                    <a:pt x="594210" y="96142"/>
                  </a:lnTo>
                  <a:lnTo>
                    <a:pt x="595623" y="98077"/>
                  </a:lnTo>
                  <a:lnTo>
                    <a:pt x="596889" y="99615"/>
                  </a:lnTo>
                  <a:lnTo>
                    <a:pt x="598824" y="100458"/>
                  </a:lnTo>
                  <a:lnTo>
                    <a:pt x="609861" y="100458"/>
                  </a:lnTo>
                  <a:lnTo>
                    <a:pt x="613955" y="115044"/>
                  </a:lnTo>
                  <a:lnTo>
                    <a:pt x="610085" y="118715"/>
                  </a:lnTo>
                  <a:lnTo>
                    <a:pt x="603835" y="120550"/>
                  </a:lnTo>
                  <a:close/>
                </a:path>
                <a:path w="806450" h="120650">
                  <a:moveTo>
                    <a:pt x="609861" y="100458"/>
                  </a:moveTo>
                  <a:lnTo>
                    <a:pt x="604876" y="100458"/>
                  </a:lnTo>
                  <a:lnTo>
                    <a:pt x="607506" y="99665"/>
                  </a:lnTo>
                  <a:lnTo>
                    <a:pt x="609192" y="98077"/>
                  </a:lnTo>
                  <a:lnTo>
                    <a:pt x="609861" y="100458"/>
                  </a:lnTo>
                  <a:close/>
                </a:path>
                <a:path w="806450" h="120650">
                  <a:moveTo>
                    <a:pt x="673472" y="120550"/>
                  </a:moveTo>
                  <a:lnTo>
                    <a:pt x="666725" y="120550"/>
                  </a:lnTo>
                  <a:lnTo>
                    <a:pt x="657070" y="119769"/>
                  </a:lnTo>
                  <a:lnTo>
                    <a:pt x="624086" y="93650"/>
                  </a:lnTo>
                  <a:lnTo>
                    <a:pt x="620886" y="75455"/>
                  </a:lnTo>
                  <a:lnTo>
                    <a:pt x="621677" y="66256"/>
                  </a:lnTo>
                  <a:lnTo>
                    <a:pt x="647899" y="33746"/>
                  </a:lnTo>
                  <a:lnTo>
                    <a:pt x="665386" y="30509"/>
                  </a:lnTo>
                  <a:lnTo>
                    <a:pt x="674408" y="31328"/>
                  </a:lnTo>
                  <a:lnTo>
                    <a:pt x="682575" y="33783"/>
                  </a:lnTo>
                  <a:lnTo>
                    <a:pt x="689887" y="37876"/>
                  </a:lnTo>
                  <a:lnTo>
                    <a:pt x="696342" y="43606"/>
                  </a:lnTo>
                  <a:lnTo>
                    <a:pt x="700045" y="48517"/>
                  </a:lnTo>
                  <a:lnTo>
                    <a:pt x="659433" y="48517"/>
                  </a:lnTo>
                  <a:lnTo>
                    <a:pt x="654571" y="50303"/>
                  </a:lnTo>
                  <a:lnTo>
                    <a:pt x="647030" y="57447"/>
                  </a:lnTo>
                  <a:lnTo>
                    <a:pt x="644848" y="61962"/>
                  </a:lnTo>
                  <a:lnTo>
                    <a:pt x="644252" y="67419"/>
                  </a:lnTo>
                  <a:lnTo>
                    <a:pt x="707570" y="67419"/>
                  </a:lnTo>
                  <a:lnTo>
                    <a:pt x="707644" y="67716"/>
                  </a:lnTo>
                  <a:lnTo>
                    <a:pt x="708397" y="77837"/>
                  </a:lnTo>
                  <a:lnTo>
                    <a:pt x="708397" y="82748"/>
                  </a:lnTo>
                  <a:lnTo>
                    <a:pt x="644550" y="82748"/>
                  </a:lnTo>
                  <a:lnTo>
                    <a:pt x="645244" y="88205"/>
                  </a:lnTo>
                  <a:lnTo>
                    <a:pt x="647675" y="92918"/>
                  </a:lnTo>
                  <a:lnTo>
                    <a:pt x="651842" y="96887"/>
                  </a:lnTo>
                  <a:lnTo>
                    <a:pt x="656109" y="100756"/>
                  </a:lnTo>
                  <a:lnTo>
                    <a:pt x="661913" y="102691"/>
                  </a:lnTo>
                  <a:lnTo>
                    <a:pt x="698076" y="102691"/>
                  </a:lnTo>
                  <a:lnTo>
                    <a:pt x="702146" y="108644"/>
                  </a:lnTo>
                  <a:lnTo>
                    <a:pt x="697880" y="112613"/>
                  </a:lnTo>
                  <a:lnTo>
                    <a:pt x="692572" y="115589"/>
                  </a:lnTo>
                  <a:lnTo>
                    <a:pt x="679971" y="119558"/>
                  </a:lnTo>
                  <a:lnTo>
                    <a:pt x="673472" y="120550"/>
                  </a:lnTo>
                  <a:close/>
                </a:path>
                <a:path w="806450" h="120650">
                  <a:moveTo>
                    <a:pt x="707570" y="67419"/>
                  </a:moveTo>
                  <a:lnTo>
                    <a:pt x="686519" y="67419"/>
                  </a:lnTo>
                  <a:lnTo>
                    <a:pt x="686123" y="61763"/>
                  </a:lnTo>
                  <a:lnTo>
                    <a:pt x="683940" y="57199"/>
                  </a:lnTo>
                  <a:lnTo>
                    <a:pt x="679971" y="53726"/>
                  </a:lnTo>
                  <a:lnTo>
                    <a:pt x="676101" y="50254"/>
                  </a:lnTo>
                  <a:lnTo>
                    <a:pt x="671240" y="48517"/>
                  </a:lnTo>
                  <a:lnTo>
                    <a:pt x="700045" y="48517"/>
                  </a:lnTo>
                  <a:lnTo>
                    <a:pt x="701616" y="50601"/>
                  </a:lnTo>
                  <a:lnTo>
                    <a:pt x="705383" y="58638"/>
                  </a:lnTo>
                  <a:lnTo>
                    <a:pt x="707570" y="67419"/>
                  </a:lnTo>
                  <a:close/>
                </a:path>
                <a:path w="806450" h="120650">
                  <a:moveTo>
                    <a:pt x="698076" y="102691"/>
                  </a:moveTo>
                  <a:lnTo>
                    <a:pt x="672827" y="102691"/>
                  </a:lnTo>
                  <a:lnTo>
                    <a:pt x="676796" y="101947"/>
                  </a:lnTo>
                  <a:lnTo>
                    <a:pt x="685527" y="98970"/>
                  </a:lnTo>
                  <a:lnTo>
                    <a:pt x="689198" y="96837"/>
                  </a:lnTo>
                  <a:lnTo>
                    <a:pt x="692175" y="94059"/>
                  </a:lnTo>
                  <a:lnTo>
                    <a:pt x="698076" y="102691"/>
                  </a:lnTo>
                  <a:close/>
                </a:path>
                <a:path w="806450" h="120650">
                  <a:moveTo>
                    <a:pt x="806368" y="43606"/>
                  </a:moveTo>
                  <a:lnTo>
                    <a:pt x="783746" y="43606"/>
                  </a:lnTo>
                  <a:lnTo>
                    <a:pt x="783746" y="0"/>
                  </a:lnTo>
                  <a:lnTo>
                    <a:pt x="806368" y="0"/>
                  </a:lnTo>
                  <a:lnTo>
                    <a:pt x="806368" y="43606"/>
                  </a:lnTo>
                  <a:close/>
                </a:path>
                <a:path w="806450" h="120650">
                  <a:moveTo>
                    <a:pt x="757255" y="120550"/>
                  </a:moveTo>
                  <a:lnTo>
                    <a:pt x="721759" y="94059"/>
                  </a:lnTo>
                  <a:lnTo>
                    <a:pt x="719155" y="75604"/>
                  </a:lnTo>
                  <a:lnTo>
                    <a:pt x="719806" y="65977"/>
                  </a:lnTo>
                  <a:lnTo>
                    <a:pt x="741777" y="33635"/>
                  </a:lnTo>
                  <a:lnTo>
                    <a:pt x="757255" y="30509"/>
                  </a:lnTo>
                  <a:lnTo>
                    <a:pt x="764938" y="31328"/>
                  </a:lnTo>
                  <a:lnTo>
                    <a:pt x="771914" y="33783"/>
                  </a:lnTo>
                  <a:lnTo>
                    <a:pt x="778184" y="37876"/>
                  </a:lnTo>
                  <a:lnTo>
                    <a:pt x="783746" y="43606"/>
                  </a:lnTo>
                  <a:lnTo>
                    <a:pt x="806368" y="43606"/>
                  </a:lnTo>
                  <a:lnTo>
                    <a:pt x="806368" y="50601"/>
                  </a:lnTo>
                  <a:lnTo>
                    <a:pt x="757751" y="50601"/>
                  </a:lnTo>
                  <a:lnTo>
                    <a:pt x="752542" y="52933"/>
                  </a:lnTo>
                  <a:lnTo>
                    <a:pt x="744505" y="62160"/>
                  </a:lnTo>
                  <a:lnTo>
                    <a:pt x="742521" y="68163"/>
                  </a:lnTo>
                  <a:lnTo>
                    <a:pt x="742521" y="82847"/>
                  </a:lnTo>
                  <a:lnTo>
                    <a:pt x="744456" y="88800"/>
                  </a:lnTo>
                  <a:lnTo>
                    <a:pt x="752195" y="98127"/>
                  </a:lnTo>
                  <a:lnTo>
                    <a:pt x="757453" y="100458"/>
                  </a:lnTo>
                  <a:lnTo>
                    <a:pt x="806368" y="100458"/>
                  </a:lnTo>
                  <a:lnTo>
                    <a:pt x="806368" y="107453"/>
                  </a:lnTo>
                  <a:lnTo>
                    <a:pt x="783746" y="107453"/>
                  </a:lnTo>
                  <a:lnTo>
                    <a:pt x="778072" y="113183"/>
                  </a:lnTo>
                  <a:lnTo>
                    <a:pt x="771765" y="117276"/>
                  </a:lnTo>
                  <a:lnTo>
                    <a:pt x="764826" y="119732"/>
                  </a:lnTo>
                  <a:lnTo>
                    <a:pt x="757255" y="120550"/>
                  </a:lnTo>
                  <a:close/>
                </a:path>
                <a:path w="806450" h="120650">
                  <a:moveTo>
                    <a:pt x="806368" y="100458"/>
                  </a:moveTo>
                  <a:lnTo>
                    <a:pt x="767871" y="100458"/>
                  </a:lnTo>
                  <a:lnTo>
                    <a:pt x="771592" y="99566"/>
                  </a:lnTo>
                  <a:lnTo>
                    <a:pt x="775263" y="97780"/>
                  </a:lnTo>
                  <a:lnTo>
                    <a:pt x="779033" y="95894"/>
                  </a:lnTo>
                  <a:lnTo>
                    <a:pt x="781861" y="93563"/>
                  </a:lnTo>
                  <a:lnTo>
                    <a:pt x="783746" y="90785"/>
                  </a:lnTo>
                  <a:lnTo>
                    <a:pt x="783746" y="60424"/>
                  </a:lnTo>
                  <a:lnTo>
                    <a:pt x="781861" y="57546"/>
                  </a:lnTo>
                  <a:lnTo>
                    <a:pt x="779033" y="55215"/>
                  </a:lnTo>
                  <a:lnTo>
                    <a:pt x="775263" y="53429"/>
                  </a:lnTo>
                  <a:lnTo>
                    <a:pt x="771592" y="51544"/>
                  </a:lnTo>
                  <a:lnTo>
                    <a:pt x="767871" y="50601"/>
                  </a:lnTo>
                  <a:lnTo>
                    <a:pt x="806368" y="50601"/>
                  </a:lnTo>
                  <a:lnTo>
                    <a:pt x="806368" y="100458"/>
                  </a:lnTo>
                  <a:close/>
                </a:path>
                <a:path w="806450" h="120650">
                  <a:moveTo>
                    <a:pt x="806368" y="118467"/>
                  </a:moveTo>
                  <a:lnTo>
                    <a:pt x="783746" y="118467"/>
                  </a:lnTo>
                  <a:lnTo>
                    <a:pt x="783746" y="107453"/>
                  </a:lnTo>
                  <a:lnTo>
                    <a:pt x="806368" y="107453"/>
                  </a:lnTo>
                  <a:lnTo>
                    <a:pt x="806368" y="118467"/>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7" name="TextBox 6">
            <a:extLst>
              <a:ext uri="{FF2B5EF4-FFF2-40B4-BE49-F238E27FC236}">
                <a16:creationId xmlns:a16="http://schemas.microsoft.com/office/drawing/2014/main" id="{949CC045-22DF-8B89-304D-CB39B900B19E}"/>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6401" y="2159001"/>
            <a:ext cx="2539999" cy="2539999"/>
          </a:xfrm>
          <a:prstGeom prst="rect">
            <a:avLst/>
          </a:prstGeom>
        </p:spPr>
      </p:pic>
      <p:pic>
        <p:nvPicPr>
          <p:cNvPr id="3" name="object 3"/>
          <p:cNvPicPr/>
          <p:nvPr/>
        </p:nvPicPr>
        <p:blipFill>
          <a:blip r:embed="rId3" cstate="print"/>
          <a:stretch>
            <a:fillRect/>
          </a:stretch>
        </p:blipFill>
        <p:spPr>
          <a:xfrm>
            <a:off x="3352801" y="2159001"/>
            <a:ext cx="2539999" cy="2539999"/>
          </a:xfrm>
          <a:prstGeom prst="rect">
            <a:avLst/>
          </a:prstGeom>
        </p:spPr>
      </p:pic>
      <p:pic>
        <p:nvPicPr>
          <p:cNvPr id="4" name="object 4"/>
          <p:cNvPicPr/>
          <p:nvPr/>
        </p:nvPicPr>
        <p:blipFill>
          <a:blip r:embed="rId4" cstate="print"/>
          <a:stretch>
            <a:fillRect/>
          </a:stretch>
        </p:blipFill>
        <p:spPr>
          <a:xfrm>
            <a:off x="768734" y="3002996"/>
            <a:ext cx="1814481" cy="208955"/>
          </a:xfrm>
          <a:prstGeom prst="rect">
            <a:avLst/>
          </a:prstGeom>
        </p:spPr>
      </p:pic>
      <p:pic>
        <p:nvPicPr>
          <p:cNvPr id="5" name="object 5"/>
          <p:cNvPicPr/>
          <p:nvPr/>
        </p:nvPicPr>
        <p:blipFill>
          <a:blip r:embed="rId5" cstate="print"/>
          <a:stretch>
            <a:fillRect/>
          </a:stretch>
        </p:blipFill>
        <p:spPr>
          <a:xfrm>
            <a:off x="964608" y="3333527"/>
            <a:ext cx="1416105" cy="160733"/>
          </a:xfrm>
          <a:prstGeom prst="rect">
            <a:avLst/>
          </a:prstGeom>
        </p:spPr>
      </p:pic>
      <p:sp>
        <p:nvSpPr>
          <p:cNvPr id="6" name="object 6"/>
          <p:cNvSpPr/>
          <p:nvPr/>
        </p:nvSpPr>
        <p:spPr>
          <a:xfrm>
            <a:off x="1135081" y="3663727"/>
            <a:ext cx="1075267" cy="160867"/>
          </a:xfrm>
          <a:custGeom>
            <a:avLst/>
            <a:gdLst/>
            <a:ahLst/>
            <a:cxnLst/>
            <a:rect l="l" t="t" r="r" b="b"/>
            <a:pathLst>
              <a:path w="806450" h="120650">
                <a:moveTo>
                  <a:pt x="13245" y="59084"/>
                </a:moveTo>
                <a:lnTo>
                  <a:pt x="4613" y="44053"/>
                </a:lnTo>
                <a:lnTo>
                  <a:pt x="12817" y="38127"/>
                </a:lnTo>
                <a:lnTo>
                  <a:pt x="21803" y="33895"/>
                </a:lnTo>
                <a:lnTo>
                  <a:pt x="31570" y="31356"/>
                </a:lnTo>
                <a:lnTo>
                  <a:pt x="42118" y="30509"/>
                </a:lnTo>
                <a:lnTo>
                  <a:pt x="50666" y="31039"/>
                </a:lnTo>
                <a:lnTo>
                  <a:pt x="77102" y="48964"/>
                </a:lnTo>
                <a:lnTo>
                  <a:pt x="38248" y="48964"/>
                </a:lnTo>
                <a:lnTo>
                  <a:pt x="31328" y="49596"/>
                </a:lnTo>
                <a:lnTo>
                  <a:pt x="24854" y="51494"/>
                </a:lnTo>
                <a:lnTo>
                  <a:pt x="18826" y="54657"/>
                </a:lnTo>
                <a:lnTo>
                  <a:pt x="13245" y="59084"/>
                </a:lnTo>
                <a:close/>
              </a:path>
              <a:path w="806450" h="120650">
                <a:moveTo>
                  <a:pt x="79623" y="74860"/>
                </a:moveTo>
                <a:lnTo>
                  <a:pt x="57001" y="74860"/>
                </a:lnTo>
                <a:lnTo>
                  <a:pt x="57001" y="59035"/>
                </a:lnTo>
                <a:lnTo>
                  <a:pt x="55264" y="55562"/>
                </a:lnTo>
                <a:lnTo>
                  <a:pt x="51792" y="52982"/>
                </a:lnTo>
                <a:lnTo>
                  <a:pt x="48418" y="50303"/>
                </a:lnTo>
                <a:lnTo>
                  <a:pt x="43904" y="48964"/>
                </a:lnTo>
                <a:lnTo>
                  <a:pt x="77102" y="48964"/>
                </a:lnTo>
                <a:lnTo>
                  <a:pt x="77204" y="49150"/>
                </a:lnTo>
                <a:lnTo>
                  <a:pt x="79018" y="55596"/>
                </a:lnTo>
                <a:lnTo>
                  <a:pt x="79623" y="62954"/>
                </a:lnTo>
                <a:lnTo>
                  <a:pt x="79623" y="74860"/>
                </a:lnTo>
                <a:close/>
              </a:path>
              <a:path w="806450" h="120650">
                <a:moveTo>
                  <a:pt x="29914" y="120550"/>
                </a:moveTo>
                <a:lnTo>
                  <a:pt x="21580" y="120550"/>
                </a:lnTo>
                <a:lnTo>
                  <a:pt x="14485" y="117921"/>
                </a:lnTo>
                <a:lnTo>
                  <a:pt x="8632" y="112662"/>
                </a:lnTo>
                <a:lnTo>
                  <a:pt x="2877" y="107404"/>
                </a:lnTo>
                <a:lnTo>
                  <a:pt x="0" y="100558"/>
                </a:lnTo>
                <a:lnTo>
                  <a:pt x="0" y="83790"/>
                </a:lnTo>
                <a:lnTo>
                  <a:pt x="2728" y="77092"/>
                </a:lnTo>
                <a:lnTo>
                  <a:pt x="8185" y="72032"/>
                </a:lnTo>
                <a:lnTo>
                  <a:pt x="13741" y="66972"/>
                </a:lnTo>
                <a:lnTo>
                  <a:pt x="20984" y="64442"/>
                </a:lnTo>
                <a:lnTo>
                  <a:pt x="29914" y="64442"/>
                </a:lnTo>
                <a:lnTo>
                  <a:pt x="38527" y="65093"/>
                </a:lnTo>
                <a:lnTo>
                  <a:pt x="45913" y="67047"/>
                </a:lnTo>
                <a:lnTo>
                  <a:pt x="52071" y="70302"/>
                </a:lnTo>
                <a:lnTo>
                  <a:pt x="57001" y="74860"/>
                </a:lnTo>
                <a:lnTo>
                  <a:pt x="79623" y="74860"/>
                </a:lnTo>
                <a:lnTo>
                  <a:pt x="79623" y="79771"/>
                </a:lnTo>
                <a:lnTo>
                  <a:pt x="34428" y="79771"/>
                </a:lnTo>
                <a:lnTo>
                  <a:pt x="30559" y="80912"/>
                </a:lnTo>
                <a:lnTo>
                  <a:pt x="24308" y="85377"/>
                </a:lnTo>
                <a:lnTo>
                  <a:pt x="22770" y="88552"/>
                </a:lnTo>
                <a:lnTo>
                  <a:pt x="22770" y="96688"/>
                </a:lnTo>
                <a:lnTo>
                  <a:pt x="24308" y="99814"/>
                </a:lnTo>
                <a:lnTo>
                  <a:pt x="27384" y="102096"/>
                </a:lnTo>
                <a:lnTo>
                  <a:pt x="30559" y="104278"/>
                </a:lnTo>
                <a:lnTo>
                  <a:pt x="34428" y="105370"/>
                </a:lnTo>
                <a:lnTo>
                  <a:pt x="79623" y="105370"/>
                </a:lnTo>
                <a:lnTo>
                  <a:pt x="79623" y="109537"/>
                </a:lnTo>
                <a:lnTo>
                  <a:pt x="57001" y="109537"/>
                </a:lnTo>
                <a:lnTo>
                  <a:pt x="51792" y="114355"/>
                </a:lnTo>
                <a:lnTo>
                  <a:pt x="45541" y="117797"/>
                </a:lnTo>
                <a:lnTo>
                  <a:pt x="38248" y="119862"/>
                </a:lnTo>
                <a:lnTo>
                  <a:pt x="29914" y="120550"/>
                </a:lnTo>
                <a:close/>
              </a:path>
              <a:path w="806450" h="120650">
                <a:moveTo>
                  <a:pt x="79623" y="105370"/>
                </a:moveTo>
                <a:lnTo>
                  <a:pt x="47228" y="105370"/>
                </a:lnTo>
                <a:lnTo>
                  <a:pt x="53230" y="102840"/>
                </a:lnTo>
                <a:lnTo>
                  <a:pt x="57001" y="97780"/>
                </a:lnTo>
                <a:lnTo>
                  <a:pt x="57001" y="87213"/>
                </a:lnTo>
                <a:lnTo>
                  <a:pt x="53230" y="82252"/>
                </a:lnTo>
                <a:lnTo>
                  <a:pt x="47228" y="79771"/>
                </a:lnTo>
                <a:lnTo>
                  <a:pt x="79623" y="79771"/>
                </a:lnTo>
                <a:lnTo>
                  <a:pt x="79623" y="105370"/>
                </a:lnTo>
                <a:close/>
              </a:path>
              <a:path w="806450" h="120650">
                <a:moveTo>
                  <a:pt x="79623" y="118467"/>
                </a:moveTo>
                <a:lnTo>
                  <a:pt x="57001" y="118467"/>
                </a:lnTo>
                <a:lnTo>
                  <a:pt x="57001" y="109537"/>
                </a:lnTo>
                <a:lnTo>
                  <a:pt x="79623" y="109537"/>
                </a:lnTo>
                <a:lnTo>
                  <a:pt x="79623" y="118467"/>
                </a:lnTo>
                <a:close/>
              </a:path>
              <a:path w="806450" h="120650">
                <a:moveTo>
                  <a:pt x="180606" y="43904"/>
                </a:moveTo>
                <a:lnTo>
                  <a:pt x="124620" y="43904"/>
                </a:lnTo>
                <a:lnTo>
                  <a:pt x="127298" y="40530"/>
                </a:lnTo>
                <a:lnTo>
                  <a:pt x="131168" y="37455"/>
                </a:lnTo>
                <a:lnTo>
                  <a:pt x="136228" y="34676"/>
                </a:lnTo>
                <a:lnTo>
                  <a:pt x="141387" y="31898"/>
                </a:lnTo>
                <a:lnTo>
                  <a:pt x="147539" y="30509"/>
                </a:lnTo>
                <a:lnTo>
                  <a:pt x="164109" y="30509"/>
                </a:lnTo>
                <a:lnTo>
                  <a:pt x="171103" y="32990"/>
                </a:lnTo>
                <a:lnTo>
                  <a:pt x="175668" y="37951"/>
                </a:lnTo>
                <a:lnTo>
                  <a:pt x="180232" y="42812"/>
                </a:lnTo>
                <a:lnTo>
                  <a:pt x="180606" y="43904"/>
                </a:lnTo>
                <a:close/>
              </a:path>
              <a:path w="806450" h="120650">
                <a:moveTo>
                  <a:pt x="124620" y="118467"/>
                </a:moveTo>
                <a:lnTo>
                  <a:pt x="101998" y="118467"/>
                </a:lnTo>
                <a:lnTo>
                  <a:pt x="101998" y="32593"/>
                </a:lnTo>
                <a:lnTo>
                  <a:pt x="124620" y="32593"/>
                </a:lnTo>
                <a:lnTo>
                  <a:pt x="124620" y="43904"/>
                </a:lnTo>
                <a:lnTo>
                  <a:pt x="180606" y="43904"/>
                </a:lnTo>
                <a:lnTo>
                  <a:pt x="182514" y="49460"/>
                </a:lnTo>
                <a:lnTo>
                  <a:pt x="182514" y="50601"/>
                </a:lnTo>
                <a:lnTo>
                  <a:pt x="135980" y="50601"/>
                </a:lnTo>
                <a:lnTo>
                  <a:pt x="129481" y="53974"/>
                </a:lnTo>
                <a:lnTo>
                  <a:pt x="124620" y="60721"/>
                </a:lnTo>
                <a:lnTo>
                  <a:pt x="124620" y="118467"/>
                </a:lnTo>
                <a:close/>
              </a:path>
              <a:path w="806450" h="120650">
                <a:moveTo>
                  <a:pt x="182514" y="118467"/>
                </a:moveTo>
                <a:lnTo>
                  <a:pt x="159892" y="118467"/>
                </a:lnTo>
                <a:lnTo>
                  <a:pt x="159892" y="55909"/>
                </a:lnTo>
                <a:lnTo>
                  <a:pt x="154633" y="50601"/>
                </a:lnTo>
                <a:lnTo>
                  <a:pt x="182514" y="50601"/>
                </a:lnTo>
                <a:lnTo>
                  <a:pt x="182514" y="118467"/>
                </a:lnTo>
                <a:close/>
              </a:path>
              <a:path w="806450" h="120650">
                <a:moveTo>
                  <a:pt x="283495" y="43904"/>
                </a:moveTo>
                <a:lnTo>
                  <a:pt x="227508" y="43904"/>
                </a:lnTo>
                <a:lnTo>
                  <a:pt x="230187" y="40530"/>
                </a:lnTo>
                <a:lnTo>
                  <a:pt x="234057" y="37455"/>
                </a:lnTo>
                <a:lnTo>
                  <a:pt x="239117" y="34676"/>
                </a:lnTo>
                <a:lnTo>
                  <a:pt x="244276" y="31898"/>
                </a:lnTo>
                <a:lnTo>
                  <a:pt x="250428" y="30509"/>
                </a:lnTo>
                <a:lnTo>
                  <a:pt x="266997" y="30509"/>
                </a:lnTo>
                <a:lnTo>
                  <a:pt x="273992" y="32990"/>
                </a:lnTo>
                <a:lnTo>
                  <a:pt x="278556" y="37951"/>
                </a:lnTo>
                <a:lnTo>
                  <a:pt x="283120" y="42812"/>
                </a:lnTo>
                <a:lnTo>
                  <a:pt x="283495" y="43904"/>
                </a:lnTo>
                <a:close/>
              </a:path>
              <a:path w="806450" h="120650">
                <a:moveTo>
                  <a:pt x="227508" y="118467"/>
                </a:moveTo>
                <a:lnTo>
                  <a:pt x="204886" y="118467"/>
                </a:lnTo>
                <a:lnTo>
                  <a:pt x="204886" y="32593"/>
                </a:lnTo>
                <a:lnTo>
                  <a:pt x="227508" y="32593"/>
                </a:lnTo>
                <a:lnTo>
                  <a:pt x="227508" y="43904"/>
                </a:lnTo>
                <a:lnTo>
                  <a:pt x="283495" y="43904"/>
                </a:lnTo>
                <a:lnTo>
                  <a:pt x="285402" y="49460"/>
                </a:lnTo>
                <a:lnTo>
                  <a:pt x="285402" y="50601"/>
                </a:lnTo>
                <a:lnTo>
                  <a:pt x="238869" y="50601"/>
                </a:lnTo>
                <a:lnTo>
                  <a:pt x="232370" y="53974"/>
                </a:lnTo>
                <a:lnTo>
                  <a:pt x="227508" y="60721"/>
                </a:lnTo>
                <a:lnTo>
                  <a:pt x="227508" y="118467"/>
                </a:lnTo>
                <a:close/>
              </a:path>
              <a:path w="806450" h="120650">
                <a:moveTo>
                  <a:pt x="285402" y="118467"/>
                </a:moveTo>
                <a:lnTo>
                  <a:pt x="262781" y="118467"/>
                </a:lnTo>
                <a:lnTo>
                  <a:pt x="262781" y="55909"/>
                </a:lnTo>
                <a:lnTo>
                  <a:pt x="257522" y="50601"/>
                </a:lnTo>
                <a:lnTo>
                  <a:pt x="285402" y="50601"/>
                </a:lnTo>
                <a:lnTo>
                  <a:pt x="285402" y="118467"/>
                </a:lnTo>
                <a:close/>
              </a:path>
              <a:path w="806450" h="120650">
                <a:moveTo>
                  <a:pt x="347661" y="120550"/>
                </a:moveTo>
                <a:lnTo>
                  <a:pt x="309384" y="100933"/>
                </a:lnTo>
                <a:lnTo>
                  <a:pt x="302269" y="75455"/>
                </a:lnTo>
                <a:lnTo>
                  <a:pt x="303059" y="66135"/>
                </a:lnTo>
                <a:lnTo>
                  <a:pt x="329504" y="33709"/>
                </a:lnTo>
                <a:lnTo>
                  <a:pt x="347661" y="30509"/>
                </a:lnTo>
                <a:lnTo>
                  <a:pt x="357121" y="31309"/>
                </a:lnTo>
                <a:lnTo>
                  <a:pt x="386138" y="50601"/>
                </a:lnTo>
                <a:lnTo>
                  <a:pt x="341311" y="50601"/>
                </a:lnTo>
                <a:lnTo>
                  <a:pt x="336053" y="52883"/>
                </a:lnTo>
                <a:lnTo>
                  <a:pt x="331620" y="57745"/>
                </a:lnTo>
                <a:lnTo>
                  <a:pt x="327817" y="62011"/>
                </a:lnTo>
                <a:lnTo>
                  <a:pt x="325783" y="68014"/>
                </a:lnTo>
                <a:lnTo>
                  <a:pt x="325783" y="82996"/>
                </a:lnTo>
                <a:lnTo>
                  <a:pt x="327817" y="89048"/>
                </a:lnTo>
                <a:lnTo>
                  <a:pt x="331885" y="93612"/>
                </a:lnTo>
                <a:lnTo>
                  <a:pt x="336053" y="98176"/>
                </a:lnTo>
                <a:lnTo>
                  <a:pt x="341311" y="100458"/>
                </a:lnTo>
                <a:lnTo>
                  <a:pt x="386204" y="100458"/>
                </a:lnTo>
                <a:lnTo>
                  <a:pt x="385854" y="101128"/>
                </a:lnTo>
                <a:lnTo>
                  <a:pt x="380255" y="107900"/>
                </a:lnTo>
                <a:lnTo>
                  <a:pt x="373418" y="113434"/>
                </a:lnTo>
                <a:lnTo>
                  <a:pt x="365707" y="117388"/>
                </a:lnTo>
                <a:lnTo>
                  <a:pt x="357121" y="119760"/>
                </a:lnTo>
                <a:lnTo>
                  <a:pt x="347661" y="120550"/>
                </a:lnTo>
                <a:close/>
              </a:path>
              <a:path w="806450" h="120650">
                <a:moveTo>
                  <a:pt x="386204" y="100458"/>
                </a:moveTo>
                <a:lnTo>
                  <a:pt x="354110" y="100458"/>
                </a:lnTo>
                <a:lnTo>
                  <a:pt x="359369" y="98127"/>
                </a:lnTo>
                <a:lnTo>
                  <a:pt x="363437" y="93464"/>
                </a:lnTo>
                <a:lnTo>
                  <a:pt x="367604" y="88800"/>
                </a:lnTo>
                <a:lnTo>
                  <a:pt x="369619" y="82996"/>
                </a:lnTo>
                <a:lnTo>
                  <a:pt x="369583" y="68014"/>
                </a:lnTo>
                <a:lnTo>
                  <a:pt x="367604" y="62408"/>
                </a:lnTo>
                <a:lnTo>
                  <a:pt x="363373" y="57670"/>
                </a:lnTo>
                <a:lnTo>
                  <a:pt x="359369" y="52982"/>
                </a:lnTo>
                <a:lnTo>
                  <a:pt x="354110" y="50601"/>
                </a:lnTo>
                <a:lnTo>
                  <a:pt x="386138" y="50601"/>
                </a:lnTo>
                <a:lnTo>
                  <a:pt x="389854" y="57670"/>
                </a:lnTo>
                <a:lnTo>
                  <a:pt x="392254" y="66135"/>
                </a:lnTo>
                <a:lnTo>
                  <a:pt x="393054" y="75455"/>
                </a:lnTo>
                <a:lnTo>
                  <a:pt x="392254" y="84906"/>
                </a:lnTo>
                <a:lnTo>
                  <a:pt x="389854" y="93464"/>
                </a:lnTo>
                <a:lnTo>
                  <a:pt x="386204" y="100458"/>
                </a:lnTo>
                <a:close/>
              </a:path>
              <a:path w="806450" h="120650">
                <a:moveTo>
                  <a:pt x="437011" y="32593"/>
                </a:moveTo>
                <a:lnTo>
                  <a:pt x="414240" y="32593"/>
                </a:lnTo>
                <a:lnTo>
                  <a:pt x="414240" y="9227"/>
                </a:lnTo>
                <a:lnTo>
                  <a:pt x="437011" y="9227"/>
                </a:lnTo>
                <a:lnTo>
                  <a:pt x="437011" y="32593"/>
                </a:lnTo>
                <a:close/>
              </a:path>
              <a:path w="806450" h="120650">
                <a:moveTo>
                  <a:pt x="454424" y="52387"/>
                </a:moveTo>
                <a:lnTo>
                  <a:pt x="400102" y="52387"/>
                </a:lnTo>
                <a:lnTo>
                  <a:pt x="400102" y="32593"/>
                </a:lnTo>
                <a:lnTo>
                  <a:pt x="454424" y="32593"/>
                </a:lnTo>
                <a:lnTo>
                  <a:pt x="454424" y="52387"/>
                </a:lnTo>
                <a:close/>
              </a:path>
              <a:path w="806450" h="120650">
                <a:moveTo>
                  <a:pt x="447280" y="120550"/>
                </a:moveTo>
                <a:lnTo>
                  <a:pt x="438648" y="120550"/>
                </a:lnTo>
                <a:lnTo>
                  <a:pt x="427970" y="119090"/>
                </a:lnTo>
                <a:lnTo>
                  <a:pt x="420342" y="114709"/>
                </a:lnTo>
                <a:lnTo>
                  <a:pt x="415766" y="107407"/>
                </a:lnTo>
                <a:lnTo>
                  <a:pt x="414351" y="97928"/>
                </a:lnTo>
                <a:lnTo>
                  <a:pt x="414240" y="52387"/>
                </a:lnTo>
                <a:lnTo>
                  <a:pt x="437011" y="52387"/>
                </a:lnTo>
                <a:lnTo>
                  <a:pt x="437011" y="93860"/>
                </a:lnTo>
                <a:lnTo>
                  <a:pt x="437656" y="96142"/>
                </a:lnTo>
                <a:lnTo>
                  <a:pt x="439068" y="98077"/>
                </a:lnTo>
                <a:lnTo>
                  <a:pt x="440335" y="99615"/>
                </a:lnTo>
                <a:lnTo>
                  <a:pt x="442270" y="100458"/>
                </a:lnTo>
                <a:lnTo>
                  <a:pt x="453306" y="100458"/>
                </a:lnTo>
                <a:lnTo>
                  <a:pt x="457401" y="115044"/>
                </a:lnTo>
                <a:lnTo>
                  <a:pt x="453531" y="118715"/>
                </a:lnTo>
                <a:lnTo>
                  <a:pt x="447280" y="120550"/>
                </a:lnTo>
                <a:close/>
              </a:path>
              <a:path w="806450" h="120650">
                <a:moveTo>
                  <a:pt x="453306" y="100458"/>
                </a:moveTo>
                <a:lnTo>
                  <a:pt x="448322" y="100458"/>
                </a:lnTo>
                <a:lnTo>
                  <a:pt x="450951" y="99665"/>
                </a:lnTo>
                <a:lnTo>
                  <a:pt x="452638" y="98077"/>
                </a:lnTo>
                <a:lnTo>
                  <a:pt x="453306" y="100458"/>
                </a:lnTo>
                <a:close/>
              </a:path>
              <a:path w="806450" h="120650">
                <a:moveTo>
                  <a:pt x="477577" y="59084"/>
                </a:moveTo>
                <a:lnTo>
                  <a:pt x="468945" y="44053"/>
                </a:lnTo>
                <a:lnTo>
                  <a:pt x="477150" y="38127"/>
                </a:lnTo>
                <a:lnTo>
                  <a:pt x="486135" y="33895"/>
                </a:lnTo>
                <a:lnTo>
                  <a:pt x="495902" y="31356"/>
                </a:lnTo>
                <a:lnTo>
                  <a:pt x="506450" y="30509"/>
                </a:lnTo>
                <a:lnTo>
                  <a:pt x="514998" y="31039"/>
                </a:lnTo>
                <a:lnTo>
                  <a:pt x="541435" y="48964"/>
                </a:lnTo>
                <a:lnTo>
                  <a:pt x="502581" y="48964"/>
                </a:lnTo>
                <a:lnTo>
                  <a:pt x="495660" y="49596"/>
                </a:lnTo>
                <a:lnTo>
                  <a:pt x="489186" y="51494"/>
                </a:lnTo>
                <a:lnTo>
                  <a:pt x="483159" y="54657"/>
                </a:lnTo>
                <a:lnTo>
                  <a:pt x="477577" y="59084"/>
                </a:lnTo>
                <a:close/>
              </a:path>
              <a:path w="806450" h="120650">
                <a:moveTo>
                  <a:pt x="543955" y="74860"/>
                </a:moveTo>
                <a:lnTo>
                  <a:pt x="521333" y="74860"/>
                </a:lnTo>
                <a:lnTo>
                  <a:pt x="521333" y="59035"/>
                </a:lnTo>
                <a:lnTo>
                  <a:pt x="519597" y="55562"/>
                </a:lnTo>
                <a:lnTo>
                  <a:pt x="516124" y="52982"/>
                </a:lnTo>
                <a:lnTo>
                  <a:pt x="512751" y="50303"/>
                </a:lnTo>
                <a:lnTo>
                  <a:pt x="508236" y="48964"/>
                </a:lnTo>
                <a:lnTo>
                  <a:pt x="541435" y="48964"/>
                </a:lnTo>
                <a:lnTo>
                  <a:pt x="541536" y="49150"/>
                </a:lnTo>
                <a:lnTo>
                  <a:pt x="543350" y="55596"/>
                </a:lnTo>
                <a:lnTo>
                  <a:pt x="543955" y="62954"/>
                </a:lnTo>
                <a:lnTo>
                  <a:pt x="543955" y="74860"/>
                </a:lnTo>
                <a:close/>
              </a:path>
              <a:path w="806450" h="120650">
                <a:moveTo>
                  <a:pt x="494246" y="120550"/>
                </a:moveTo>
                <a:lnTo>
                  <a:pt x="485912" y="120550"/>
                </a:lnTo>
                <a:lnTo>
                  <a:pt x="478818" y="117921"/>
                </a:lnTo>
                <a:lnTo>
                  <a:pt x="472964" y="112662"/>
                </a:lnTo>
                <a:lnTo>
                  <a:pt x="467209" y="107404"/>
                </a:lnTo>
                <a:lnTo>
                  <a:pt x="464332" y="100558"/>
                </a:lnTo>
                <a:lnTo>
                  <a:pt x="464332" y="83790"/>
                </a:lnTo>
                <a:lnTo>
                  <a:pt x="467060" y="77092"/>
                </a:lnTo>
                <a:lnTo>
                  <a:pt x="472517" y="72032"/>
                </a:lnTo>
                <a:lnTo>
                  <a:pt x="478074" y="66972"/>
                </a:lnTo>
                <a:lnTo>
                  <a:pt x="485317" y="64442"/>
                </a:lnTo>
                <a:lnTo>
                  <a:pt x="494246" y="64442"/>
                </a:lnTo>
                <a:lnTo>
                  <a:pt x="502860" y="65093"/>
                </a:lnTo>
                <a:lnTo>
                  <a:pt x="510245" y="67047"/>
                </a:lnTo>
                <a:lnTo>
                  <a:pt x="516403" y="70302"/>
                </a:lnTo>
                <a:lnTo>
                  <a:pt x="521333" y="74860"/>
                </a:lnTo>
                <a:lnTo>
                  <a:pt x="543955" y="74860"/>
                </a:lnTo>
                <a:lnTo>
                  <a:pt x="543955" y="79771"/>
                </a:lnTo>
                <a:lnTo>
                  <a:pt x="498761" y="79771"/>
                </a:lnTo>
                <a:lnTo>
                  <a:pt x="494891" y="80912"/>
                </a:lnTo>
                <a:lnTo>
                  <a:pt x="488640" y="85377"/>
                </a:lnTo>
                <a:lnTo>
                  <a:pt x="487102" y="88552"/>
                </a:lnTo>
                <a:lnTo>
                  <a:pt x="487102" y="96688"/>
                </a:lnTo>
                <a:lnTo>
                  <a:pt x="488640" y="99814"/>
                </a:lnTo>
                <a:lnTo>
                  <a:pt x="491716" y="102096"/>
                </a:lnTo>
                <a:lnTo>
                  <a:pt x="494891" y="104278"/>
                </a:lnTo>
                <a:lnTo>
                  <a:pt x="498761" y="105370"/>
                </a:lnTo>
                <a:lnTo>
                  <a:pt x="543955" y="105370"/>
                </a:lnTo>
                <a:lnTo>
                  <a:pt x="543955" y="109537"/>
                </a:lnTo>
                <a:lnTo>
                  <a:pt x="521333" y="109537"/>
                </a:lnTo>
                <a:lnTo>
                  <a:pt x="516124" y="114355"/>
                </a:lnTo>
                <a:lnTo>
                  <a:pt x="509873" y="117797"/>
                </a:lnTo>
                <a:lnTo>
                  <a:pt x="502581" y="119862"/>
                </a:lnTo>
                <a:lnTo>
                  <a:pt x="494246" y="120550"/>
                </a:lnTo>
                <a:close/>
              </a:path>
              <a:path w="806450" h="120650">
                <a:moveTo>
                  <a:pt x="543955" y="105370"/>
                </a:moveTo>
                <a:lnTo>
                  <a:pt x="511560" y="105370"/>
                </a:lnTo>
                <a:lnTo>
                  <a:pt x="517563" y="102840"/>
                </a:lnTo>
                <a:lnTo>
                  <a:pt x="521333" y="97780"/>
                </a:lnTo>
                <a:lnTo>
                  <a:pt x="521333" y="87213"/>
                </a:lnTo>
                <a:lnTo>
                  <a:pt x="517563" y="82252"/>
                </a:lnTo>
                <a:lnTo>
                  <a:pt x="511560" y="79771"/>
                </a:lnTo>
                <a:lnTo>
                  <a:pt x="543955" y="79771"/>
                </a:lnTo>
                <a:lnTo>
                  <a:pt x="543955" y="105370"/>
                </a:lnTo>
                <a:close/>
              </a:path>
              <a:path w="806450" h="120650">
                <a:moveTo>
                  <a:pt x="543955" y="118467"/>
                </a:moveTo>
                <a:lnTo>
                  <a:pt x="521333" y="118467"/>
                </a:lnTo>
                <a:lnTo>
                  <a:pt x="521333" y="109537"/>
                </a:lnTo>
                <a:lnTo>
                  <a:pt x="543955" y="109537"/>
                </a:lnTo>
                <a:lnTo>
                  <a:pt x="543955" y="118467"/>
                </a:lnTo>
                <a:close/>
              </a:path>
              <a:path w="806450" h="120650">
                <a:moveTo>
                  <a:pt x="593565" y="32593"/>
                </a:moveTo>
                <a:lnTo>
                  <a:pt x="570795" y="32593"/>
                </a:lnTo>
                <a:lnTo>
                  <a:pt x="570795" y="9227"/>
                </a:lnTo>
                <a:lnTo>
                  <a:pt x="593565" y="9227"/>
                </a:lnTo>
                <a:lnTo>
                  <a:pt x="593565" y="32593"/>
                </a:lnTo>
                <a:close/>
              </a:path>
              <a:path w="806450" h="120650">
                <a:moveTo>
                  <a:pt x="610978" y="52387"/>
                </a:moveTo>
                <a:lnTo>
                  <a:pt x="556656" y="52387"/>
                </a:lnTo>
                <a:lnTo>
                  <a:pt x="556656" y="32593"/>
                </a:lnTo>
                <a:lnTo>
                  <a:pt x="610978" y="32593"/>
                </a:lnTo>
                <a:lnTo>
                  <a:pt x="610978" y="52387"/>
                </a:lnTo>
                <a:close/>
              </a:path>
              <a:path w="806450" h="120650">
                <a:moveTo>
                  <a:pt x="603835" y="120550"/>
                </a:moveTo>
                <a:lnTo>
                  <a:pt x="595203" y="120550"/>
                </a:lnTo>
                <a:lnTo>
                  <a:pt x="584524" y="119090"/>
                </a:lnTo>
                <a:lnTo>
                  <a:pt x="576897" y="114709"/>
                </a:lnTo>
                <a:lnTo>
                  <a:pt x="572320" y="107407"/>
                </a:lnTo>
                <a:lnTo>
                  <a:pt x="570906" y="97928"/>
                </a:lnTo>
                <a:lnTo>
                  <a:pt x="570795" y="52387"/>
                </a:lnTo>
                <a:lnTo>
                  <a:pt x="593565" y="52387"/>
                </a:lnTo>
                <a:lnTo>
                  <a:pt x="593565" y="93860"/>
                </a:lnTo>
                <a:lnTo>
                  <a:pt x="594210" y="96142"/>
                </a:lnTo>
                <a:lnTo>
                  <a:pt x="595623" y="98077"/>
                </a:lnTo>
                <a:lnTo>
                  <a:pt x="596889" y="99615"/>
                </a:lnTo>
                <a:lnTo>
                  <a:pt x="598824" y="100458"/>
                </a:lnTo>
                <a:lnTo>
                  <a:pt x="609861" y="100458"/>
                </a:lnTo>
                <a:lnTo>
                  <a:pt x="613955" y="115044"/>
                </a:lnTo>
                <a:lnTo>
                  <a:pt x="610085" y="118715"/>
                </a:lnTo>
                <a:lnTo>
                  <a:pt x="603835" y="120550"/>
                </a:lnTo>
                <a:close/>
              </a:path>
              <a:path w="806450" h="120650">
                <a:moveTo>
                  <a:pt x="609861" y="100458"/>
                </a:moveTo>
                <a:lnTo>
                  <a:pt x="604876" y="100458"/>
                </a:lnTo>
                <a:lnTo>
                  <a:pt x="607506" y="99665"/>
                </a:lnTo>
                <a:lnTo>
                  <a:pt x="609192" y="98077"/>
                </a:lnTo>
                <a:lnTo>
                  <a:pt x="609861" y="100458"/>
                </a:lnTo>
                <a:close/>
              </a:path>
              <a:path w="806450" h="120650">
                <a:moveTo>
                  <a:pt x="673472" y="120550"/>
                </a:moveTo>
                <a:lnTo>
                  <a:pt x="666725" y="120550"/>
                </a:lnTo>
                <a:lnTo>
                  <a:pt x="657070" y="119769"/>
                </a:lnTo>
                <a:lnTo>
                  <a:pt x="624086" y="93650"/>
                </a:lnTo>
                <a:lnTo>
                  <a:pt x="620886" y="75455"/>
                </a:lnTo>
                <a:lnTo>
                  <a:pt x="621677" y="66256"/>
                </a:lnTo>
                <a:lnTo>
                  <a:pt x="647899" y="33746"/>
                </a:lnTo>
                <a:lnTo>
                  <a:pt x="665386" y="30509"/>
                </a:lnTo>
                <a:lnTo>
                  <a:pt x="674408" y="31328"/>
                </a:lnTo>
                <a:lnTo>
                  <a:pt x="682575" y="33783"/>
                </a:lnTo>
                <a:lnTo>
                  <a:pt x="689887" y="37876"/>
                </a:lnTo>
                <a:lnTo>
                  <a:pt x="696342" y="43606"/>
                </a:lnTo>
                <a:lnTo>
                  <a:pt x="700045" y="48517"/>
                </a:lnTo>
                <a:lnTo>
                  <a:pt x="659433" y="48517"/>
                </a:lnTo>
                <a:lnTo>
                  <a:pt x="654571" y="50303"/>
                </a:lnTo>
                <a:lnTo>
                  <a:pt x="647030" y="57447"/>
                </a:lnTo>
                <a:lnTo>
                  <a:pt x="644848" y="61962"/>
                </a:lnTo>
                <a:lnTo>
                  <a:pt x="644252" y="67419"/>
                </a:lnTo>
                <a:lnTo>
                  <a:pt x="707570" y="67419"/>
                </a:lnTo>
                <a:lnTo>
                  <a:pt x="707644" y="67716"/>
                </a:lnTo>
                <a:lnTo>
                  <a:pt x="708397" y="77837"/>
                </a:lnTo>
                <a:lnTo>
                  <a:pt x="708397" y="82748"/>
                </a:lnTo>
                <a:lnTo>
                  <a:pt x="644550" y="82748"/>
                </a:lnTo>
                <a:lnTo>
                  <a:pt x="645244" y="88205"/>
                </a:lnTo>
                <a:lnTo>
                  <a:pt x="647675" y="92918"/>
                </a:lnTo>
                <a:lnTo>
                  <a:pt x="651842" y="96887"/>
                </a:lnTo>
                <a:lnTo>
                  <a:pt x="656109" y="100756"/>
                </a:lnTo>
                <a:lnTo>
                  <a:pt x="661913" y="102691"/>
                </a:lnTo>
                <a:lnTo>
                  <a:pt x="698076" y="102691"/>
                </a:lnTo>
                <a:lnTo>
                  <a:pt x="702146" y="108644"/>
                </a:lnTo>
                <a:lnTo>
                  <a:pt x="697880" y="112613"/>
                </a:lnTo>
                <a:lnTo>
                  <a:pt x="692572" y="115589"/>
                </a:lnTo>
                <a:lnTo>
                  <a:pt x="679971" y="119558"/>
                </a:lnTo>
                <a:lnTo>
                  <a:pt x="673472" y="120550"/>
                </a:lnTo>
                <a:close/>
              </a:path>
              <a:path w="806450" h="120650">
                <a:moveTo>
                  <a:pt x="707570" y="67419"/>
                </a:moveTo>
                <a:lnTo>
                  <a:pt x="686519" y="67419"/>
                </a:lnTo>
                <a:lnTo>
                  <a:pt x="686123" y="61763"/>
                </a:lnTo>
                <a:lnTo>
                  <a:pt x="683940" y="57199"/>
                </a:lnTo>
                <a:lnTo>
                  <a:pt x="679971" y="53726"/>
                </a:lnTo>
                <a:lnTo>
                  <a:pt x="676101" y="50254"/>
                </a:lnTo>
                <a:lnTo>
                  <a:pt x="671240" y="48517"/>
                </a:lnTo>
                <a:lnTo>
                  <a:pt x="700045" y="48517"/>
                </a:lnTo>
                <a:lnTo>
                  <a:pt x="701616" y="50601"/>
                </a:lnTo>
                <a:lnTo>
                  <a:pt x="705383" y="58638"/>
                </a:lnTo>
                <a:lnTo>
                  <a:pt x="707570" y="67419"/>
                </a:lnTo>
                <a:close/>
              </a:path>
              <a:path w="806450" h="120650">
                <a:moveTo>
                  <a:pt x="698076" y="102691"/>
                </a:moveTo>
                <a:lnTo>
                  <a:pt x="672827" y="102691"/>
                </a:lnTo>
                <a:lnTo>
                  <a:pt x="676796" y="101947"/>
                </a:lnTo>
                <a:lnTo>
                  <a:pt x="685527" y="98970"/>
                </a:lnTo>
                <a:lnTo>
                  <a:pt x="689198" y="96837"/>
                </a:lnTo>
                <a:lnTo>
                  <a:pt x="692175" y="94059"/>
                </a:lnTo>
                <a:lnTo>
                  <a:pt x="698076" y="102691"/>
                </a:lnTo>
                <a:close/>
              </a:path>
              <a:path w="806450" h="120650">
                <a:moveTo>
                  <a:pt x="806368" y="43606"/>
                </a:moveTo>
                <a:lnTo>
                  <a:pt x="783746" y="43606"/>
                </a:lnTo>
                <a:lnTo>
                  <a:pt x="783746" y="0"/>
                </a:lnTo>
                <a:lnTo>
                  <a:pt x="806368" y="0"/>
                </a:lnTo>
                <a:lnTo>
                  <a:pt x="806368" y="43606"/>
                </a:lnTo>
                <a:close/>
              </a:path>
              <a:path w="806450" h="120650">
                <a:moveTo>
                  <a:pt x="757255" y="120550"/>
                </a:moveTo>
                <a:lnTo>
                  <a:pt x="721759" y="94059"/>
                </a:lnTo>
                <a:lnTo>
                  <a:pt x="719155" y="75604"/>
                </a:lnTo>
                <a:lnTo>
                  <a:pt x="719806" y="65977"/>
                </a:lnTo>
                <a:lnTo>
                  <a:pt x="741777" y="33635"/>
                </a:lnTo>
                <a:lnTo>
                  <a:pt x="757255" y="30509"/>
                </a:lnTo>
                <a:lnTo>
                  <a:pt x="764938" y="31328"/>
                </a:lnTo>
                <a:lnTo>
                  <a:pt x="771914" y="33783"/>
                </a:lnTo>
                <a:lnTo>
                  <a:pt x="778184" y="37876"/>
                </a:lnTo>
                <a:lnTo>
                  <a:pt x="783746" y="43606"/>
                </a:lnTo>
                <a:lnTo>
                  <a:pt x="806368" y="43606"/>
                </a:lnTo>
                <a:lnTo>
                  <a:pt x="806368" y="50601"/>
                </a:lnTo>
                <a:lnTo>
                  <a:pt x="757751" y="50601"/>
                </a:lnTo>
                <a:lnTo>
                  <a:pt x="752542" y="52933"/>
                </a:lnTo>
                <a:lnTo>
                  <a:pt x="744505" y="62160"/>
                </a:lnTo>
                <a:lnTo>
                  <a:pt x="742521" y="68163"/>
                </a:lnTo>
                <a:lnTo>
                  <a:pt x="742521" y="82847"/>
                </a:lnTo>
                <a:lnTo>
                  <a:pt x="744456" y="88800"/>
                </a:lnTo>
                <a:lnTo>
                  <a:pt x="752195" y="98127"/>
                </a:lnTo>
                <a:lnTo>
                  <a:pt x="757453" y="100458"/>
                </a:lnTo>
                <a:lnTo>
                  <a:pt x="806368" y="100458"/>
                </a:lnTo>
                <a:lnTo>
                  <a:pt x="806368" y="107453"/>
                </a:lnTo>
                <a:lnTo>
                  <a:pt x="783746" y="107453"/>
                </a:lnTo>
                <a:lnTo>
                  <a:pt x="778072" y="113183"/>
                </a:lnTo>
                <a:lnTo>
                  <a:pt x="771765" y="117276"/>
                </a:lnTo>
                <a:lnTo>
                  <a:pt x="764826" y="119732"/>
                </a:lnTo>
                <a:lnTo>
                  <a:pt x="757255" y="120550"/>
                </a:lnTo>
                <a:close/>
              </a:path>
              <a:path w="806450" h="120650">
                <a:moveTo>
                  <a:pt x="806368" y="100458"/>
                </a:moveTo>
                <a:lnTo>
                  <a:pt x="767871" y="100458"/>
                </a:lnTo>
                <a:lnTo>
                  <a:pt x="771592" y="99566"/>
                </a:lnTo>
                <a:lnTo>
                  <a:pt x="775263" y="97780"/>
                </a:lnTo>
                <a:lnTo>
                  <a:pt x="779033" y="95894"/>
                </a:lnTo>
                <a:lnTo>
                  <a:pt x="781861" y="93563"/>
                </a:lnTo>
                <a:lnTo>
                  <a:pt x="783746" y="90785"/>
                </a:lnTo>
                <a:lnTo>
                  <a:pt x="783746" y="60424"/>
                </a:lnTo>
                <a:lnTo>
                  <a:pt x="781861" y="57546"/>
                </a:lnTo>
                <a:lnTo>
                  <a:pt x="779033" y="55215"/>
                </a:lnTo>
                <a:lnTo>
                  <a:pt x="775263" y="53429"/>
                </a:lnTo>
                <a:lnTo>
                  <a:pt x="771592" y="51544"/>
                </a:lnTo>
                <a:lnTo>
                  <a:pt x="767871" y="50601"/>
                </a:lnTo>
                <a:lnTo>
                  <a:pt x="806368" y="50601"/>
                </a:lnTo>
                <a:lnTo>
                  <a:pt x="806368" y="100458"/>
                </a:lnTo>
                <a:close/>
              </a:path>
              <a:path w="806450" h="120650">
                <a:moveTo>
                  <a:pt x="806368" y="118467"/>
                </a:moveTo>
                <a:lnTo>
                  <a:pt x="783746" y="118467"/>
                </a:lnTo>
                <a:lnTo>
                  <a:pt x="783746" y="107453"/>
                </a:lnTo>
                <a:lnTo>
                  <a:pt x="806368" y="107453"/>
                </a:lnTo>
                <a:lnTo>
                  <a:pt x="806368" y="118467"/>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7" name="object 7"/>
          <p:cNvPicPr/>
          <p:nvPr/>
        </p:nvPicPr>
        <p:blipFill>
          <a:blip r:embed="rId6" cstate="print"/>
          <a:stretch>
            <a:fillRect/>
          </a:stretch>
        </p:blipFill>
        <p:spPr>
          <a:xfrm>
            <a:off x="3776627" y="3333197"/>
            <a:ext cx="1693003" cy="165297"/>
          </a:xfrm>
          <a:prstGeom prst="rect">
            <a:avLst/>
          </a:prstGeom>
        </p:spPr>
      </p:pic>
      <p:grpSp>
        <p:nvGrpSpPr>
          <p:cNvPr id="8" name="object 8"/>
          <p:cNvGrpSpPr/>
          <p:nvPr/>
        </p:nvGrpSpPr>
        <p:grpSpPr>
          <a:xfrm>
            <a:off x="1858241" y="4001648"/>
            <a:ext cx="1436793" cy="364067"/>
            <a:chOff x="1393680" y="3001236"/>
            <a:chExt cx="1077595" cy="273050"/>
          </a:xfrm>
        </p:grpSpPr>
        <p:sp>
          <p:nvSpPr>
            <p:cNvPr id="9" name="object 9"/>
            <p:cNvSpPr/>
            <p:nvPr/>
          </p:nvSpPr>
          <p:spPr>
            <a:xfrm>
              <a:off x="1510490" y="3133312"/>
              <a:ext cx="814069" cy="121920"/>
            </a:xfrm>
            <a:custGeom>
              <a:avLst/>
              <a:gdLst/>
              <a:ahLst/>
              <a:cxnLst/>
              <a:rect l="l" t="t" r="r" b="b"/>
              <a:pathLst>
                <a:path w="814069" h="121920">
                  <a:moveTo>
                    <a:pt x="0" y="0"/>
                  </a:moveTo>
                  <a:lnTo>
                    <a:pt x="37823" y="23393"/>
                  </a:lnTo>
                  <a:lnTo>
                    <a:pt x="117248" y="60318"/>
                  </a:lnTo>
                  <a:lnTo>
                    <a:pt x="167692" y="78158"/>
                  </a:lnTo>
                  <a:lnTo>
                    <a:pt x="220542" y="93304"/>
                  </a:lnTo>
                  <a:lnTo>
                    <a:pt x="274782" y="105492"/>
                  </a:lnTo>
                  <a:lnTo>
                    <a:pt x="329393" y="114464"/>
                  </a:lnTo>
                  <a:lnTo>
                    <a:pt x="383358" y="119958"/>
                  </a:lnTo>
                  <a:lnTo>
                    <a:pt x="435798" y="121814"/>
                  </a:lnTo>
                  <a:lnTo>
                    <a:pt x="486388" y="120269"/>
                  </a:lnTo>
                  <a:lnTo>
                    <a:pt x="534943" y="115660"/>
                  </a:lnTo>
                  <a:lnTo>
                    <a:pt x="581277" y="108324"/>
                  </a:lnTo>
                  <a:lnTo>
                    <a:pt x="625205" y="98597"/>
                  </a:lnTo>
                  <a:lnTo>
                    <a:pt x="666540" y="86818"/>
                  </a:lnTo>
                  <a:lnTo>
                    <a:pt x="723275" y="66036"/>
                  </a:lnTo>
                  <a:lnTo>
                    <a:pt x="773133" y="42530"/>
                  </a:lnTo>
                  <a:lnTo>
                    <a:pt x="805636" y="23797"/>
                  </a:lnTo>
                  <a:lnTo>
                    <a:pt x="807320" y="22741"/>
                  </a:lnTo>
                  <a:lnTo>
                    <a:pt x="808983" y="21682"/>
                  </a:lnTo>
                  <a:lnTo>
                    <a:pt x="810624" y="20622"/>
                  </a:lnTo>
                  <a:lnTo>
                    <a:pt x="813933" y="18456"/>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0" name="object 10"/>
            <p:cNvPicPr/>
            <p:nvPr/>
          </p:nvPicPr>
          <p:blipFill>
            <a:blip r:embed="rId7" cstate="print"/>
            <a:stretch>
              <a:fillRect/>
            </a:stretch>
          </p:blipFill>
          <p:spPr>
            <a:xfrm>
              <a:off x="1393680" y="3001236"/>
              <a:ext cx="161575" cy="161575"/>
            </a:xfrm>
            <a:prstGeom prst="rect">
              <a:avLst/>
            </a:prstGeom>
          </p:spPr>
        </p:pic>
        <p:pic>
          <p:nvPicPr>
            <p:cNvPr id="11" name="object 11"/>
            <p:cNvPicPr/>
            <p:nvPr/>
          </p:nvPicPr>
          <p:blipFill>
            <a:blip r:embed="rId8" cstate="print"/>
            <a:stretch>
              <a:fillRect/>
            </a:stretch>
          </p:blipFill>
          <p:spPr>
            <a:xfrm>
              <a:off x="2262807" y="3015770"/>
              <a:ext cx="208015" cy="201399"/>
            </a:xfrm>
            <a:prstGeom prst="rect">
              <a:avLst/>
            </a:prstGeom>
          </p:spPr>
        </p:pic>
      </p:grpSp>
      <p:sp>
        <p:nvSpPr>
          <p:cNvPr id="12" name="TextBox 11">
            <a:extLst>
              <a:ext uri="{FF2B5EF4-FFF2-40B4-BE49-F238E27FC236}">
                <a16:creationId xmlns:a16="http://schemas.microsoft.com/office/drawing/2014/main" id="{351EE394-4F90-C025-4491-2023ACD6A352}"/>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9">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6401" y="2159001"/>
            <a:ext cx="2539999" cy="2539999"/>
          </a:xfrm>
          <a:prstGeom prst="rect">
            <a:avLst/>
          </a:prstGeom>
        </p:spPr>
      </p:pic>
      <p:pic>
        <p:nvPicPr>
          <p:cNvPr id="3" name="object 3"/>
          <p:cNvPicPr/>
          <p:nvPr/>
        </p:nvPicPr>
        <p:blipFill>
          <a:blip r:embed="rId3" cstate="print"/>
          <a:stretch>
            <a:fillRect/>
          </a:stretch>
        </p:blipFill>
        <p:spPr>
          <a:xfrm>
            <a:off x="3352801" y="2159001"/>
            <a:ext cx="2539999" cy="2539999"/>
          </a:xfrm>
          <a:prstGeom prst="rect">
            <a:avLst/>
          </a:prstGeom>
        </p:spPr>
      </p:pic>
      <p:pic>
        <p:nvPicPr>
          <p:cNvPr id="4" name="object 4"/>
          <p:cNvPicPr/>
          <p:nvPr/>
        </p:nvPicPr>
        <p:blipFill>
          <a:blip r:embed="rId4" cstate="print"/>
          <a:stretch>
            <a:fillRect/>
          </a:stretch>
        </p:blipFill>
        <p:spPr>
          <a:xfrm>
            <a:off x="6299201" y="2159001"/>
            <a:ext cx="2539999" cy="2539999"/>
          </a:xfrm>
          <a:prstGeom prst="rect">
            <a:avLst/>
          </a:prstGeom>
        </p:spPr>
      </p:pic>
      <p:pic>
        <p:nvPicPr>
          <p:cNvPr id="5" name="object 5"/>
          <p:cNvPicPr/>
          <p:nvPr/>
        </p:nvPicPr>
        <p:blipFill>
          <a:blip r:embed="rId5" cstate="print"/>
          <a:stretch>
            <a:fillRect/>
          </a:stretch>
        </p:blipFill>
        <p:spPr>
          <a:xfrm>
            <a:off x="768734" y="3002996"/>
            <a:ext cx="1814481" cy="208955"/>
          </a:xfrm>
          <a:prstGeom prst="rect">
            <a:avLst/>
          </a:prstGeom>
        </p:spPr>
      </p:pic>
      <p:pic>
        <p:nvPicPr>
          <p:cNvPr id="6" name="object 6"/>
          <p:cNvPicPr/>
          <p:nvPr/>
        </p:nvPicPr>
        <p:blipFill>
          <a:blip r:embed="rId6" cstate="print"/>
          <a:stretch>
            <a:fillRect/>
          </a:stretch>
        </p:blipFill>
        <p:spPr>
          <a:xfrm>
            <a:off x="964608" y="3333527"/>
            <a:ext cx="1416105" cy="160733"/>
          </a:xfrm>
          <a:prstGeom prst="rect">
            <a:avLst/>
          </a:prstGeom>
        </p:spPr>
      </p:pic>
      <p:sp>
        <p:nvSpPr>
          <p:cNvPr id="7" name="object 7"/>
          <p:cNvSpPr/>
          <p:nvPr/>
        </p:nvSpPr>
        <p:spPr>
          <a:xfrm>
            <a:off x="1135081" y="3663727"/>
            <a:ext cx="1075267" cy="160867"/>
          </a:xfrm>
          <a:custGeom>
            <a:avLst/>
            <a:gdLst/>
            <a:ahLst/>
            <a:cxnLst/>
            <a:rect l="l" t="t" r="r" b="b"/>
            <a:pathLst>
              <a:path w="806450" h="120650">
                <a:moveTo>
                  <a:pt x="13245" y="59084"/>
                </a:moveTo>
                <a:lnTo>
                  <a:pt x="4613" y="44053"/>
                </a:lnTo>
                <a:lnTo>
                  <a:pt x="12817" y="38127"/>
                </a:lnTo>
                <a:lnTo>
                  <a:pt x="21803" y="33895"/>
                </a:lnTo>
                <a:lnTo>
                  <a:pt x="31570" y="31356"/>
                </a:lnTo>
                <a:lnTo>
                  <a:pt x="42118" y="30509"/>
                </a:lnTo>
                <a:lnTo>
                  <a:pt x="50666" y="31039"/>
                </a:lnTo>
                <a:lnTo>
                  <a:pt x="77102" y="48964"/>
                </a:lnTo>
                <a:lnTo>
                  <a:pt x="38248" y="48964"/>
                </a:lnTo>
                <a:lnTo>
                  <a:pt x="31328" y="49596"/>
                </a:lnTo>
                <a:lnTo>
                  <a:pt x="24854" y="51494"/>
                </a:lnTo>
                <a:lnTo>
                  <a:pt x="18826" y="54657"/>
                </a:lnTo>
                <a:lnTo>
                  <a:pt x="13245" y="59084"/>
                </a:lnTo>
                <a:close/>
              </a:path>
              <a:path w="806450" h="120650">
                <a:moveTo>
                  <a:pt x="79623" y="74860"/>
                </a:moveTo>
                <a:lnTo>
                  <a:pt x="57001" y="74860"/>
                </a:lnTo>
                <a:lnTo>
                  <a:pt x="57001" y="59035"/>
                </a:lnTo>
                <a:lnTo>
                  <a:pt x="55264" y="55562"/>
                </a:lnTo>
                <a:lnTo>
                  <a:pt x="51792" y="52982"/>
                </a:lnTo>
                <a:lnTo>
                  <a:pt x="48418" y="50303"/>
                </a:lnTo>
                <a:lnTo>
                  <a:pt x="43904" y="48964"/>
                </a:lnTo>
                <a:lnTo>
                  <a:pt x="77102" y="48964"/>
                </a:lnTo>
                <a:lnTo>
                  <a:pt x="77204" y="49150"/>
                </a:lnTo>
                <a:lnTo>
                  <a:pt x="79018" y="55596"/>
                </a:lnTo>
                <a:lnTo>
                  <a:pt x="79623" y="62954"/>
                </a:lnTo>
                <a:lnTo>
                  <a:pt x="79623" y="74860"/>
                </a:lnTo>
                <a:close/>
              </a:path>
              <a:path w="806450" h="120650">
                <a:moveTo>
                  <a:pt x="29914" y="120550"/>
                </a:moveTo>
                <a:lnTo>
                  <a:pt x="21580" y="120550"/>
                </a:lnTo>
                <a:lnTo>
                  <a:pt x="14485" y="117921"/>
                </a:lnTo>
                <a:lnTo>
                  <a:pt x="8632" y="112662"/>
                </a:lnTo>
                <a:lnTo>
                  <a:pt x="2877" y="107404"/>
                </a:lnTo>
                <a:lnTo>
                  <a:pt x="0" y="100558"/>
                </a:lnTo>
                <a:lnTo>
                  <a:pt x="0" y="83790"/>
                </a:lnTo>
                <a:lnTo>
                  <a:pt x="2728" y="77092"/>
                </a:lnTo>
                <a:lnTo>
                  <a:pt x="8185" y="72032"/>
                </a:lnTo>
                <a:lnTo>
                  <a:pt x="13741" y="66972"/>
                </a:lnTo>
                <a:lnTo>
                  <a:pt x="20984" y="64442"/>
                </a:lnTo>
                <a:lnTo>
                  <a:pt x="29914" y="64442"/>
                </a:lnTo>
                <a:lnTo>
                  <a:pt x="38527" y="65093"/>
                </a:lnTo>
                <a:lnTo>
                  <a:pt x="45913" y="67047"/>
                </a:lnTo>
                <a:lnTo>
                  <a:pt x="52071" y="70302"/>
                </a:lnTo>
                <a:lnTo>
                  <a:pt x="57001" y="74860"/>
                </a:lnTo>
                <a:lnTo>
                  <a:pt x="79623" y="74860"/>
                </a:lnTo>
                <a:lnTo>
                  <a:pt x="79623" y="79771"/>
                </a:lnTo>
                <a:lnTo>
                  <a:pt x="34428" y="79771"/>
                </a:lnTo>
                <a:lnTo>
                  <a:pt x="30559" y="80912"/>
                </a:lnTo>
                <a:lnTo>
                  <a:pt x="24308" y="85377"/>
                </a:lnTo>
                <a:lnTo>
                  <a:pt x="22770" y="88552"/>
                </a:lnTo>
                <a:lnTo>
                  <a:pt x="22770" y="96688"/>
                </a:lnTo>
                <a:lnTo>
                  <a:pt x="24308" y="99814"/>
                </a:lnTo>
                <a:lnTo>
                  <a:pt x="27384" y="102096"/>
                </a:lnTo>
                <a:lnTo>
                  <a:pt x="30559" y="104278"/>
                </a:lnTo>
                <a:lnTo>
                  <a:pt x="34428" y="105370"/>
                </a:lnTo>
                <a:lnTo>
                  <a:pt x="79623" y="105370"/>
                </a:lnTo>
                <a:lnTo>
                  <a:pt x="79623" y="109537"/>
                </a:lnTo>
                <a:lnTo>
                  <a:pt x="57001" y="109537"/>
                </a:lnTo>
                <a:lnTo>
                  <a:pt x="51792" y="114355"/>
                </a:lnTo>
                <a:lnTo>
                  <a:pt x="45541" y="117797"/>
                </a:lnTo>
                <a:lnTo>
                  <a:pt x="38248" y="119862"/>
                </a:lnTo>
                <a:lnTo>
                  <a:pt x="29914" y="120550"/>
                </a:lnTo>
                <a:close/>
              </a:path>
              <a:path w="806450" h="120650">
                <a:moveTo>
                  <a:pt x="79623" y="105370"/>
                </a:moveTo>
                <a:lnTo>
                  <a:pt x="47228" y="105370"/>
                </a:lnTo>
                <a:lnTo>
                  <a:pt x="53230" y="102840"/>
                </a:lnTo>
                <a:lnTo>
                  <a:pt x="57001" y="97780"/>
                </a:lnTo>
                <a:lnTo>
                  <a:pt x="57001" y="87213"/>
                </a:lnTo>
                <a:lnTo>
                  <a:pt x="53230" y="82252"/>
                </a:lnTo>
                <a:lnTo>
                  <a:pt x="47228" y="79771"/>
                </a:lnTo>
                <a:lnTo>
                  <a:pt x="79623" y="79771"/>
                </a:lnTo>
                <a:lnTo>
                  <a:pt x="79623" y="105370"/>
                </a:lnTo>
                <a:close/>
              </a:path>
              <a:path w="806450" h="120650">
                <a:moveTo>
                  <a:pt x="79623" y="118467"/>
                </a:moveTo>
                <a:lnTo>
                  <a:pt x="57001" y="118467"/>
                </a:lnTo>
                <a:lnTo>
                  <a:pt x="57001" y="109537"/>
                </a:lnTo>
                <a:lnTo>
                  <a:pt x="79623" y="109537"/>
                </a:lnTo>
                <a:lnTo>
                  <a:pt x="79623" y="118467"/>
                </a:lnTo>
                <a:close/>
              </a:path>
              <a:path w="806450" h="120650">
                <a:moveTo>
                  <a:pt x="180606" y="43904"/>
                </a:moveTo>
                <a:lnTo>
                  <a:pt x="124620" y="43904"/>
                </a:lnTo>
                <a:lnTo>
                  <a:pt x="127298" y="40530"/>
                </a:lnTo>
                <a:lnTo>
                  <a:pt x="131168" y="37455"/>
                </a:lnTo>
                <a:lnTo>
                  <a:pt x="136228" y="34676"/>
                </a:lnTo>
                <a:lnTo>
                  <a:pt x="141387" y="31898"/>
                </a:lnTo>
                <a:lnTo>
                  <a:pt x="147539" y="30509"/>
                </a:lnTo>
                <a:lnTo>
                  <a:pt x="164109" y="30509"/>
                </a:lnTo>
                <a:lnTo>
                  <a:pt x="171103" y="32990"/>
                </a:lnTo>
                <a:lnTo>
                  <a:pt x="175668" y="37951"/>
                </a:lnTo>
                <a:lnTo>
                  <a:pt x="180232" y="42812"/>
                </a:lnTo>
                <a:lnTo>
                  <a:pt x="180606" y="43904"/>
                </a:lnTo>
                <a:close/>
              </a:path>
              <a:path w="806450" h="120650">
                <a:moveTo>
                  <a:pt x="124620" y="118467"/>
                </a:moveTo>
                <a:lnTo>
                  <a:pt x="101998" y="118467"/>
                </a:lnTo>
                <a:lnTo>
                  <a:pt x="101998" y="32593"/>
                </a:lnTo>
                <a:lnTo>
                  <a:pt x="124620" y="32593"/>
                </a:lnTo>
                <a:lnTo>
                  <a:pt x="124620" y="43904"/>
                </a:lnTo>
                <a:lnTo>
                  <a:pt x="180606" y="43904"/>
                </a:lnTo>
                <a:lnTo>
                  <a:pt x="182514" y="49460"/>
                </a:lnTo>
                <a:lnTo>
                  <a:pt x="182514" y="50601"/>
                </a:lnTo>
                <a:lnTo>
                  <a:pt x="135980" y="50601"/>
                </a:lnTo>
                <a:lnTo>
                  <a:pt x="129481" y="53974"/>
                </a:lnTo>
                <a:lnTo>
                  <a:pt x="124620" y="60721"/>
                </a:lnTo>
                <a:lnTo>
                  <a:pt x="124620" y="118467"/>
                </a:lnTo>
                <a:close/>
              </a:path>
              <a:path w="806450" h="120650">
                <a:moveTo>
                  <a:pt x="182514" y="118467"/>
                </a:moveTo>
                <a:lnTo>
                  <a:pt x="159892" y="118467"/>
                </a:lnTo>
                <a:lnTo>
                  <a:pt x="159892" y="55909"/>
                </a:lnTo>
                <a:lnTo>
                  <a:pt x="154633" y="50601"/>
                </a:lnTo>
                <a:lnTo>
                  <a:pt x="182514" y="50601"/>
                </a:lnTo>
                <a:lnTo>
                  <a:pt x="182514" y="118467"/>
                </a:lnTo>
                <a:close/>
              </a:path>
              <a:path w="806450" h="120650">
                <a:moveTo>
                  <a:pt x="283495" y="43904"/>
                </a:moveTo>
                <a:lnTo>
                  <a:pt x="227508" y="43904"/>
                </a:lnTo>
                <a:lnTo>
                  <a:pt x="230187" y="40530"/>
                </a:lnTo>
                <a:lnTo>
                  <a:pt x="234057" y="37455"/>
                </a:lnTo>
                <a:lnTo>
                  <a:pt x="239117" y="34676"/>
                </a:lnTo>
                <a:lnTo>
                  <a:pt x="244276" y="31898"/>
                </a:lnTo>
                <a:lnTo>
                  <a:pt x="250428" y="30509"/>
                </a:lnTo>
                <a:lnTo>
                  <a:pt x="266997" y="30509"/>
                </a:lnTo>
                <a:lnTo>
                  <a:pt x="273992" y="32990"/>
                </a:lnTo>
                <a:lnTo>
                  <a:pt x="278556" y="37951"/>
                </a:lnTo>
                <a:lnTo>
                  <a:pt x="283120" y="42812"/>
                </a:lnTo>
                <a:lnTo>
                  <a:pt x="283495" y="43904"/>
                </a:lnTo>
                <a:close/>
              </a:path>
              <a:path w="806450" h="120650">
                <a:moveTo>
                  <a:pt x="227508" y="118467"/>
                </a:moveTo>
                <a:lnTo>
                  <a:pt x="204886" y="118467"/>
                </a:lnTo>
                <a:lnTo>
                  <a:pt x="204886" y="32593"/>
                </a:lnTo>
                <a:lnTo>
                  <a:pt x="227508" y="32593"/>
                </a:lnTo>
                <a:lnTo>
                  <a:pt x="227508" y="43904"/>
                </a:lnTo>
                <a:lnTo>
                  <a:pt x="283495" y="43904"/>
                </a:lnTo>
                <a:lnTo>
                  <a:pt x="285402" y="49460"/>
                </a:lnTo>
                <a:lnTo>
                  <a:pt x="285402" y="50601"/>
                </a:lnTo>
                <a:lnTo>
                  <a:pt x="238869" y="50601"/>
                </a:lnTo>
                <a:lnTo>
                  <a:pt x="232370" y="53974"/>
                </a:lnTo>
                <a:lnTo>
                  <a:pt x="227508" y="60721"/>
                </a:lnTo>
                <a:lnTo>
                  <a:pt x="227508" y="118467"/>
                </a:lnTo>
                <a:close/>
              </a:path>
              <a:path w="806450" h="120650">
                <a:moveTo>
                  <a:pt x="285402" y="118467"/>
                </a:moveTo>
                <a:lnTo>
                  <a:pt x="262781" y="118467"/>
                </a:lnTo>
                <a:lnTo>
                  <a:pt x="262781" y="55909"/>
                </a:lnTo>
                <a:lnTo>
                  <a:pt x="257522" y="50601"/>
                </a:lnTo>
                <a:lnTo>
                  <a:pt x="285402" y="50601"/>
                </a:lnTo>
                <a:lnTo>
                  <a:pt x="285402" y="118467"/>
                </a:lnTo>
                <a:close/>
              </a:path>
              <a:path w="806450" h="120650">
                <a:moveTo>
                  <a:pt x="347661" y="120550"/>
                </a:moveTo>
                <a:lnTo>
                  <a:pt x="309384" y="100933"/>
                </a:lnTo>
                <a:lnTo>
                  <a:pt x="302269" y="75455"/>
                </a:lnTo>
                <a:lnTo>
                  <a:pt x="303059" y="66135"/>
                </a:lnTo>
                <a:lnTo>
                  <a:pt x="329504" y="33709"/>
                </a:lnTo>
                <a:lnTo>
                  <a:pt x="347661" y="30509"/>
                </a:lnTo>
                <a:lnTo>
                  <a:pt x="357121" y="31309"/>
                </a:lnTo>
                <a:lnTo>
                  <a:pt x="386138" y="50601"/>
                </a:lnTo>
                <a:lnTo>
                  <a:pt x="341311" y="50601"/>
                </a:lnTo>
                <a:lnTo>
                  <a:pt x="336053" y="52883"/>
                </a:lnTo>
                <a:lnTo>
                  <a:pt x="331620" y="57745"/>
                </a:lnTo>
                <a:lnTo>
                  <a:pt x="327817" y="62011"/>
                </a:lnTo>
                <a:lnTo>
                  <a:pt x="325783" y="68014"/>
                </a:lnTo>
                <a:lnTo>
                  <a:pt x="325783" y="82996"/>
                </a:lnTo>
                <a:lnTo>
                  <a:pt x="327817" y="89048"/>
                </a:lnTo>
                <a:lnTo>
                  <a:pt x="331885" y="93612"/>
                </a:lnTo>
                <a:lnTo>
                  <a:pt x="336053" y="98176"/>
                </a:lnTo>
                <a:lnTo>
                  <a:pt x="341311" y="100458"/>
                </a:lnTo>
                <a:lnTo>
                  <a:pt x="386204" y="100458"/>
                </a:lnTo>
                <a:lnTo>
                  <a:pt x="385854" y="101128"/>
                </a:lnTo>
                <a:lnTo>
                  <a:pt x="380255" y="107900"/>
                </a:lnTo>
                <a:lnTo>
                  <a:pt x="373418" y="113434"/>
                </a:lnTo>
                <a:lnTo>
                  <a:pt x="365707" y="117388"/>
                </a:lnTo>
                <a:lnTo>
                  <a:pt x="357121" y="119760"/>
                </a:lnTo>
                <a:lnTo>
                  <a:pt x="347661" y="120550"/>
                </a:lnTo>
                <a:close/>
              </a:path>
              <a:path w="806450" h="120650">
                <a:moveTo>
                  <a:pt x="386204" y="100458"/>
                </a:moveTo>
                <a:lnTo>
                  <a:pt x="354110" y="100458"/>
                </a:lnTo>
                <a:lnTo>
                  <a:pt x="359369" y="98127"/>
                </a:lnTo>
                <a:lnTo>
                  <a:pt x="363437" y="93464"/>
                </a:lnTo>
                <a:lnTo>
                  <a:pt x="367604" y="88800"/>
                </a:lnTo>
                <a:lnTo>
                  <a:pt x="369619" y="82996"/>
                </a:lnTo>
                <a:lnTo>
                  <a:pt x="369583" y="68014"/>
                </a:lnTo>
                <a:lnTo>
                  <a:pt x="367604" y="62408"/>
                </a:lnTo>
                <a:lnTo>
                  <a:pt x="363373" y="57670"/>
                </a:lnTo>
                <a:lnTo>
                  <a:pt x="359369" y="52982"/>
                </a:lnTo>
                <a:lnTo>
                  <a:pt x="354110" y="50601"/>
                </a:lnTo>
                <a:lnTo>
                  <a:pt x="386138" y="50601"/>
                </a:lnTo>
                <a:lnTo>
                  <a:pt x="389854" y="57670"/>
                </a:lnTo>
                <a:lnTo>
                  <a:pt x="392254" y="66135"/>
                </a:lnTo>
                <a:lnTo>
                  <a:pt x="393054" y="75455"/>
                </a:lnTo>
                <a:lnTo>
                  <a:pt x="392254" y="84906"/>
                </a:lnTo>
                <a:lnTo>
                  <a:pt x="389854" y="93464"/>
                </a:lnTo>
                <a:lnTo>
                  <a:pt x="386204" y="100458"/>
                </a:lnTo>
                <a:close/>
              </a:path>
              <a:path w="806450" h="120650">
                <a:moveTo>
                  <a:pt x="437011" y="32593"/>
                </a:moveTo>
                <a:lnTo>
                  <a:pt x="414240" y="32593"/>
                </a:lnTo>
                <a:lnTo>
                  <a:pt x="414240" y="9227"/>
                </a:lnTo>
                <a:lnTo>
                  <a:pt x="437011" y="9227"/>
                </a:lnTo>
                <a:lnTo>
                  <a:pt x="437011" y="32593"/>
                </a:lnTo>
                <a:close/>
              </a:path>
              <a:path w="806450" h="120650">
                <a:moveTo>
                  <a:pt x="454424" y="52387"/>
                </a:moveTo>
                <a:lnTo>
                  <a:pt x="400102" y="52387"/>
                </a:lnTo>
                <a:lnTo>
                  <a:pt x="400102" y="32593"/>
                </a:lnTo>
                <a:lnTo>
                  <a:pt x="454424" y="32593"/>
                </a:lnTo>
                <a:lnTo>
                  <a:pt x="454424" y="52387"/>
                </a:lnTo>
                <a:close/>
              </a:path>
              <a:path w="806450" h="120650">
                <a:moveTo>
                  <a:pt x="447280" y="120550"/>
                </a:moveTo>
                <a:lnTo>
                  <a:pt x="438648" y="120550"/>
                </a:lnTo>
                <a:lnTo>
                  <a:pt x="427970" y="119090"/>
                </a:lnTo>
                <a:lnTo>
                  <a:pt x="420342" y="114709"/>
                </a:lnTo>
                <a:lnTo>
                  <a:pt x="415766" y="107407"/>
                </a:lnTo>
                <a:lnTo>
                  <a:pt x="414351" y="97928"/>
                </a:lnTo>
                <a:lnTo>
                  <a:pt x="414240" y="52387"/>
                </a:lnTo>
                <a:lnTo>
                  <a:pt x="437011" y="52387"/>
                </a:lnTo>
                <a:lnTo>
                  <a:pt x="437011" y="93860"/>
                </a:lnTo>
                <a:lnTo>
                  <a:pt x="437656" y="96142"/>
                </a:lnTo>
                <a:lnTo>
                  <a:pt x="439068" y="98077"/>
                </a:lnTo>
                <a:lnTo>
                  <a:pt x="440335" y="99615"/>
                </a:lnTo>
                <a:lnTo>
                  <a:pt x="442270" y="100458"/>
                </a:lnTo>
                <a:lnTo>
                  <a:pt x="453306" y="100458"/>
                </a:lnTo>
                <a:lnTo>
                  <a:pt x="457401" y="115044"/>
                </a:lnTo>
                <a:lnTo>
                  <a:pt x="453531" y="118715"/>
                </a:lnTo>
                <a:lnTo>
                  <a:pt x="447280" y="120550"/>
                </a:lnTo>
                <a:close/>
              </a:path>
              <a:path w="806450" h="120650">
                <a:moveTo>
                  <a:pt x="453306" y="100458"/>
                </a:moveTo>
                <a:lnTo>
                  <a:pt x="448322" y="100458"/>
                </a:lnTo>
                <a:lnTo>
                  <a:pt x="450951" y="99665"/>
                </a:lnTo>
                <a:lnTo>
                  <a:pt x="452638" y="98077"/>
                </a:lnTo>
                <a:lnTo>
                  <a:pt x="453306" y="100458"/>
                </a:lnTo>
                <a:close/>
              </a:path>
              <a:path w="806450" h="120650">
                <a:moveTo>
                  <a:pt x="477577" y="59084"/>
                </a:moveTo>
                <a:lnTo>
                  <a:pt x="468945" y="44053"/>
                </a:lnTo>
                <a:lnTo>
                  <a:pt x="477150" y="38127"/>
                </a:lnTo>
                <a:lnTo>
                  <a:pt x="486135" y="33895"/>
                </a:lnTo>
                <a:lnTo>
                  <a:pt x="495902" y="31356"/>
                </a:lnTo>
                <a:lnTo>
                  <a:pt x="506450" y="30509"/>
                </a:lnTo>
                <a:lnTo>
                  <a:pt x="514998" y="31039"/>
                </a:lnTo>
                <a:lnTo>
                  <a:pt x="541435" y="48964"/>
                </a:lnTo>
                <a:lnTo>
                  <a:pt x="502581" y="48964"/>
                </a:lnTo>
                <a:lnTo>
                  <a:pt x="495660" y="49596"/>
                </a:lnTo>
                <a:lnTo>
                  <a:pt x="489186" y="51494"/>
                </a:lnTo>
                <a:lnTo>
                  <a:pt x="483159" y="54657"/>
                </a:lnTo>
                <a:lnTo>
                  <a:pt x="477577" y="59084"/>
                </a:lnTo>
                <a:close/>
              </a:path>
              <a:path w="806450" h="120650">
                <a:moveTo>
                  <a:pt x="543955" y="74860"/>
                </a:moveTo>
                <a:lnTo>
                  <a:pt x="521333" y="74860"/>
                </a:lnTo>
                <a:lnTo>
                  <a:pt x="521333" y="59035"/>
                </a:lnTo>
                <a:lnTo>
                  <a:pt x="519597" y="55562"/>
                </a:lnTo>
                <a:lnTo>
                  <a:pt x="516124" y="52982"/>
                </a:lnTo>
                <a:lnTo>
                  <a:pt x="512751" y="50303"/>
                </a:lnTo>
                <a:lnTo>
                  <a:pt x="508236" y="48964"/>
                </a:lnTo>
                <a:lnTo>
                  <a:pt x="541435" y="48964"/>
                </a:lnTo>
                <a:lnTo>
                  <a:pt x="541536" y="49150"/>
                </a:lnTo>
                <a:lnTo>
                  <a:pt x="543350" y="55596"/>
                </a:lnTo>
                <a:lnTo>
                  <a:pt x="543955" y="62954"/>
                </a:lnTo>
                <a:lnTo>
                  <a:pt x="543955" y="74860"/>
                </a:lnTo>
                <a:close/>
              </a:path>
              <a:path w="806450" h="120650">
                <a:moveTo>
                  <a:pt x="494246" y="120550"/>
                </a:moveTo>
                <a:lnTo>
                  <a:pt x="485912" y="120550"/>
                </a:lnTo>
                <a:lnTo>
                  <a:pt x="478818" y="117921"/>
                </a:lnTo>
                <a:lnTo>
                  <a:pt x="472964" y="112662"/>
                </a:lnTo>
                <a:lnTo>
                  <a:pt x="467209" y="107404"/>
                </a:lnTo>
                <a:lnTo>
                  <a:pt x="464332" y="100558"/>
                </a:lnTo>
                <a:lnTo>
                  <a:pt x="464332" y="83790"/>
                </a:lnTo>
                <a:lnTo>
                  <a:pt x="467060" y="77092"/>
                </a:lnTo>
                <a:lnTo>
                  <a:pt x="472517" y="72032"/>
                </a:lnTo>
                <a:lnTo>
                  <a:pt x="478074" y="66972"/>
                </a:lnTo>
                <a:lnTo>
                  <a:pt x="485317" y="64442"/>
                </a:lnTo>
                <a:lnTo>
                  <a:pt x="494246" y="64442"/>
                </a:lnTo>
                <a:lnTo>
                  <a:pt x="502860" y="65093"/>
                </a:lnTo>
                <a:lnTo>
                  <a:pt x="510245" y="67047"/>
                </a:lnTo>
                <a:lnTo>
                  <a:pt x="516403" y="70302"/>
                </a:lnTo>
                <a:lnTo>
                  <a:pt x="521333" y="74860"/>
                </a:lnTo>
                <a:lnTo>
                  <a:pt x="543955" y="74860"/>
                </a:lnTo>
                <a:lnTo>
                  <a:pt x="543955" y="79771"/>
                </a:lnTo>
                <a:lnTo>
                  <a:pt x="498761" y="79771"/>
                </a:lnTo>
                <a:lnTo>
                  <a:pt x="494891" y="80912"/>
                </a:lnTo>
                <a:lnTo>
                  <a:pt x="488640" y="85377"/>
                </a:lnTo>
                <a:lnTo>
                  <a:pt x="487102" y="88552"/>
                </a:lnTo>
                <a:lnTo>
                  <a:pt x="487102" y="96688"/>
                </a:lnTo>
                <a:lnTo>
                  <a:pt x="488640" y="99814"/>
                </a:lnTo>
                <a:lnTo>
                  <a:pt x="491716" y="102096"/>
                </a:lnTo>
                <a:lnTo>
                  <a:pt x="494891" y="104278"/>
                </a:lnTo>
                <a:lnTo>
                  <a:pt x="498761" y="105370"/>
                </a:lnTo>
                <a:lnTo>
                  <a:pt x="543955" y="105370"/>
                </a:lnTo>
                <a:lnTo>
                  <a:pt x="543955" y="109537"/>
                </a:lnTo>
                <a:lnTo>
                  <a:pt x="521333" y="109537"/>
                </a:lnTo>
                <a:lnTo>
                  <a:pt x="516124" y="114355"/>
                </a:lnTo>
                <a:lnTo>
                  <a:pt x="509873" y="117797"/>
                </a:lnTo>
                <a:lnTo>
                  <a:pt x="502581" y="119862"/>
                </a:lnTo>
                <a:lnTo>
                  <a:pt x="494246" y="120550"/>
                </a:lnTo>
                <a:close/>
              </a:path>
              <a:path w="806450" h="120650">
                <a:moveTo>
                  <a:pt x="543955" y="105370"/>
                </a:moveTo>
                <a:lnTo>
                  <a:pt x="511560" y="105370"/>
                </a:lnTo>
                <a:lnTo>
                  <a:pt x="517563" y="102840"/>
                </a:lnTo>
                <a:lnTo>
                  <a:pt x="521333" y="97780"/>
                </a:lnTo>
                <a:lnTo>
                  <a:pt x="521333" y="87213"/>
                </a:lnTo>
                <a:lnTo>
                  <a:pt x="517563" y="82252"/>
                </a:lnTo>
                <a:lnTo>
                  <a:pt x="511560" y="79771"/>
                </a:lnTo>
                <a:lnTo>
                  <a:pt x="543955" y="79771"/>
                </a:lnTo>
                <a:lnTo>
                  <a:pt x="543955" y="105370"/>
                </a:lnTo>
                <a:close/>
              </a:path>
              <a:path w="806450" h="120650">
                <a:moveTo>
                  <a:pt x="543955" y="118467"/>
                </a:moveTo>
                <a:lnTo>
                  <a:pt x="521333" y="118467"/>
                </a:lnTo>
                <a:lnTo>
                  <a:pt x="521333" y="109537"/>
                </a:lnTo>
                <a:lnTo>
                  <a:pt x="543955" y="109537"/>
                </a:lnTo>
                <a:lnTo>
                  <a:pt x="543955" y="118467"/>
                </a:lnTo>
                <a:close/>
              </a:path>
              <a:path w="806450" h="120650">
                <a:moveTo>
                  <a:pt x="593565" y="32593"/>
                </a:moveTo>
                <a:lnTo>
                  <a:pt x="570795" y="32593"/>
                </a:lnTo>
                <a:lnTo>
                  <a:pt x="570795" y="9227"/>
                </a:lnTo>
                <a:lnTo>
                  <a:pt x="593565" y="9227"/>
                </a:lnTo>
                <a:lnTo>
                  <a:pt x="593565" y="32593"/>
                </a:lnTo>
                <a:close/>
              </a:path>
              <a:path w="806450" h="120650">
                <a:moveTo>
                  <a:pt x="610978" y="52387"/>
                </a:moveTo>
                <a:lnTo>
                  <a:pt x="556656" y="52387"/>
                </a:lnTo>
                <a:lnTo>
                  <a:pt x="556656" y="32593"/>
                </a:lnTo>
                <a:lnTo>
                  <a:pt x="610978" y="32593"/>
                </a:lnTo>
                <a:lnTo>
                  <a:pt x="610978" y="52387"/>
                </a:lnTo>
                <a:close/>
              </a:path>
              <a:path w="806450" h="120650">
                <a:moveTo>
                  <a:pt x="603835" y="120550"/>
                </a:moveTo>
                <a:lnTo>
                  <a:pt x="595203" y="120550"/>
                </a:lnTo>
                <a:lnTo>
                  <a:pt x="584524" y="119090"/>
                </a:lnTo>
                <a:lnTo>
                  <a:pt x="576897" y="114709"/>
                </a:lnTo>
                <a:lnTo>
                  <a:pt x="572320" y="107407"/>
                </a:lnTo>
                <a:lnTo>
                  <a:pt x="570906" y="97928"/>
                </a:lnTo>
                <a:lnTo>
                  <a:pt x="570795" y="52387"/>
                </a:lnTo>
                <a:lnTo>
                  <a:pt x="593565" y="52387"/>
                </a:lnTo>
                <a:lnTo>
                  <a:pt x="593565" y="93860"/>
                </a:lnTo>
                <a:lnTo>
                  <a:pt x="594210" y="96142"/>
                </a:lnTo>
                <a:lnTo>
                  <a:pt x="595623" y="98077"/>
                </a:lnTo>
                <a:lnTo>
                  <a:pt x="596889" y="99615"/>
                </a:lnTo>
                <a:lnTo>
                  <a:pt x="598824" y="100458"/>
                </a:lnTo>
                <a:lnTo>
                  <a:pt x="609861" y="100458"/>
                </a:lnTo>
                <a:lnTo>
                  <a:pt x="613955" y="115044"/>
                </a:lnTo>
                <a:lnTo>
                  <a:pt x="610085" y="118715"/>
                </a:lnTo>
                <a:lnTo>
                  <a:pt x="603835" y="120550"/>
                </a:lnTo>
                <a:close/>
              </a:path>
              <a:path w="806450" h="120650">
                <a:moveTo>
                  <a:pt x="609861" y="100458"/>
                </a:moveTo>
                <a:lnTo>
                  <a:pt x="604876" y="100458"/>
                </a:lnTo>
                <a:lnTo>
                  <a:pt x="607506" y="99665"/>
                </a:lnTo>
                <a:lnTo>
                  <a:pt x="609192" y="98077"/>
                </a:lnTo>
                <a:lnTo>
                  <a:pt x="609861" y="100458"/>
                </a:lnTo>
                <a:close/>
              </a:path>
              <a:path w="806450" h="120650">
                <a:moveTo>
                  <a:pt x="673472" y="120550"/>
                </a:moveTo>
                <a:lnTo>
                  <a:pt x="666725" y="120550"/>
                </a:lnTo>
                <a:lnTo>
                  <a:pt x="657070" y="119769"/>
                </a:lnTo>
                <a:lnTo>
                  <a:pt x="624086" y="93650"/>
                </a:lnTo>
                <a:lnTo>
                  <a:pt x="620886" y="75455"/>
                </a:lnTo>
                <a:lnTo>
                  <a:pt x="621677" y="66256"/>
                </a:lnTo>
                <a:lnTo>
                  <a:pt x="647899" y="33746"/>
                </a:lnTo>
                <a:lnTo>
                  <a:pt x="665386" y="30509"/>
                </a:lnTo>
                <a:lnTo>
                  <a:pt x="674408" y="31328"/>
                </a:lnTo>
                <a:lnTo>
                  <a:pt x="682575" y="33783"/>
                </a:lnTo>
                <a:lnTo>
                  <a:pt x="689887" y="37876"/>
                </a:lnTo>
                <a:lnTo>
                  <a:pt x="696342" y="43606"/>
                </a:lnTo>
                <a:lnTo>
                  <a:pt x="700045" y="48517"/>
                </a:lnTo>
                <a:lnTo>
                  <a:pt x="659433" y="48517"/>
                </a:lnTo>
                <a:lnTo>
                  <a:pt x="654571" y="50303"/>
                </a:lnTo>
                <a:lnTo>
                  <a:pt x="647030" y="57447"/>
                </a:lnTo>
                <a:lnTo>
                  <a:pt x="644848" y="61962"/>
                </a:lnTo>
                <a:lnTo>
                  <a:pt x="644252" y="67419"/>
                </a:lnTo>
                <a:lnTo>
                  <a:pt x="707570" y="67419"/>
                </a:lnTo>
                <a:lnTo>
                  <a:pt x="707644" y="67716"/>
                </a:lnTo>
                <a:lnTo>
                  <a:pt x="708397" y="77837"/>
                </a:lnTo>
                <a:lnTo>
                  <a:pt x="708397" y="82748"/>
                </a:lnTo>
                <a:lnTo>
                  <a:pt x="644550" y="82748"/>
                </a:lnTo>
                <a:lnTo>
                  <a:pt x="645244" y="88205"/>
                </a:lnTo>
                <a:lnTo>
                  <a:pt x="647675" y="92918"/>
                </a:lnTo>
                <a:lnTo>
                  <a:pt x="651842" y="96887"/>
                </a:lnTo>
                <a:lnTo>
                  <a:pt x="656109" y="100756"/>
                </a:lnTo>
                <a:lnTo>
                  <a:pt x="661913" y="102691"/>
                </a:lnTo>
                <a:lnTo>
                  <a:pt x="698076" y="102691"/>
                </a:lnTo>
                <a:lnTo>
                  <a:pt x="702146" y="108644"/>
                </a:lnTo>
                <a:lnTo>
                  <a:pt x="697880" y="112613"/>
                </a:lnTo>
                <a:lnTo>
                  <a:pt x="692572" y="115589"/>
                </a:lnTo>
                <a:lnTo>
                  <a:pt x="679971" y="119558"/>
                </a:lnTo>
                <a:lnTo>
                  <a:pt x="673472" y="120550"/>
                </a:lnTo>
                <a:close/>
              </a:path>
              <a:path w="806450" h="120650">
                <a:moveTo>
                  <a:pt x="707570" y="67419"/>
                </a:moveTo>
                <a:lnTo>
                  <a:pt x="686519" y="67419"/>
                </a:lnTo>
                <a:lnTo>
                  <a:pt x="686123" y="61763"/>
                </a:lnTo>
                <a:lnTo>
                  <a:pt x="683940" y="57199"/>
                </a:lnTo>
                <a:lnTo>
                  <a:pt x="679971" y="53726"/>
                </a:lnTo>
                <a:lnTo>
                  <a:pt x="676101" y="50254"/>
                </a:lnTo>
                <a:lnTo>
                  <a:pt x="671240" y="48517"/>
                </a:lnTo>
                <a:lnTo>
                  <a:pt x="700045" y="48517"/>
                </a:lnTo>
                <a:lnTo>
                  <a:pt x="701616" y="50601"/>
                </a:lnTo>
                <a:lnTo>
                  <a:pt x="705383" y="58638"/>
                </a:lnTo>
                <a:lnTo>
                  <a:pt x="707570" y="67419"/>
                </a:lnTo>
                <a:close/>
              </a:path>
              <a:path w="806450" h="120650">
                <a:moveTo>
                  <a:pt x="698076" y="102691"/>
                </a:moveTo>
                <a:lnTo>
                  <a:pt x="672827" y="102691"/>
                </a:lnTo>
                <a:lnTo>
                  <a:pt x="676796" y="101947"/>
                </a:lnTo>
                <a:lnTo>
                  <a:pt x="685527" y="98970"/>
                </a:lnTo>
                <a:lnTo>
                  <a:pt x="689198" y="96837"/>
                </a:lnTo>
                <a:lnTo>
                  <a:pt x="692175" y="94059"/>
                </a:lnTo>
                <a:lnTo>
                  <a:pt x="698076" y="102691"/>
                </a:lnTo>
                <a:close/>
              </a:path>
              <a:path w="806450" h="120650">
                <a:moveTo>
                  <a:pt x="806368" y="43606"/>
                </a:moveTo>
                <a:lnTo>
                  <a:pt x="783746" y="43606"/>
                </a:lnTo>
                <a:lnTo>
                  <a:pt x="783746" y="0"/>
                </a:lnTo>
                <a:lnTo>
                  <a:pt x="806368" y="0"/>
                </a:lnTo>
                <a:lnTo>
                  <a:pt x="806368" y="43606"/>
                </a:lnTo>
                <a:close/>
              </a:path>
              <a:path w="806450" h="120650">
                <a:moveTo>
                  <a:pt x="757255" y="120550"/>
                </a:moveTo>
                <a:lnTo>
                  <a:pt x="721759" y="94059"/>
                </a:lnTo>
                <a:lnTo>
                  <a:pt x="719155" y="75604"/>
                </a:lnTo>
                <a:lnTo>
                  <a:pt x="719806" y="65977"/>
                </a:lnTo>
                <a:lnTo>
                  <a:pt x="741777" y="33635"/>
                </a:lnTo>
                <a:lnTo>
                  <a:pt x="757255" y="30509"/>
                </a:lnTo>
                <a:lnTo>
                  <a:pt x="764938" y="31328"/>
                </a:lnTo>
                <a:lnTo>
                  <a:pt x="771914" y="33783"/>
                </a:lnTo>
                <a:lnTo>
                  <a:pt x="778184" y="37876"/>
                </a:lnTo>
                <a:lnTo>
                  <a:pt x="783746" y="43606"/>
                </a:lnTo>
                <a:lnTo>
                  <a:pt x="806368" y="43606"/>
                </a:lnTo>
                <a:lnTo>
                  <a:pt x="806368" y="50601"/>
                </a:lnTo>
                <a:lnTo>
                  <a:pt x="757751" y="50601"/>
                </a:lnTo>
                <a:lnTo>
                  <a:pt x="752542" y="52933"/>
                </a:lnTo>
                <a:lnTo>
                  <a:pt x="744505" y="62160"/>
                </a:lnTo>
                <a:lnTo>
                  <a:pt x="742521" y="68163"/>
                </a:lnTo>
                <a:lnTo>
                  <a:pt x="742521" y="82847"/>
                </a:lnTo>
                <a:lnTo>
                  <a:pt x="744456" y="88800"/>
                </a:lnTo>
                <a:lnTo>
                  <a:pt x="752195" y="98127"/>
                </a:lnTo>
                <a:lnTo>
                  <a:pt x="757453" y="100458"/>
                </a:lnTo>
                <a:lnTo>
                  <a:pt x="806368" y="100458"/>
                </a:lnTo>
                <a:lnTo>
                  <a:pt x="806368" y="107453"/>
                </a:lnTo>
                <a:lnTo>
                  <a:pt x="783746" y="107453"/>
                </a:lnTo>
                <a:lnTo>
                  <a:pt x="778072" y="113183"/>
                </a:lnTo>
                <a:lnTo>
                  <a:pt x="771765" y="117276"/>
                </a:lnTo>
                <a:lnTo>
                  <a:pt x="764826" y="119732"/>
                </a:lnTo>
                <a:lnTo>
                  <a:pt x="757255" y="120550"/>
                </a:lnTo>
                <a:close/>
              </a:path>
              <a:path w="806450" h="120650">
                <a:moveTo>
                  <a:pt x="806368" y="100458"/>
                </a:moveTo>
                <a:lnTo>
                  <a:pt x="767871" y="100458"/>
                </a:lnTo>
                <a:lnTo>
                  <a:pt x="771592" y="99566"/>
                </a:lnTo>
                <a:lnTo>
                  <a:pt x="775263" y="97780"/>
                </a:lnTo>
                <a:lnTo>
                  <a:pt x="779033" y="95894"/>
                </a:lnTo>
                <a:lnTo>
                  <a:pt x="781861" y="93563"/>
                </a:lnTo>
                <a:lnTo>
                  <a:pt x="783746" y="90785"/>
                </a:lnTo>
                <a:lnTo>
                  <a:pt x="783746" y="60424"/>
                </a:lnTo>
                <a:lnTo>
                  <a:pt x="781861" y="57546"/>
                </a:lnTo>
                <a:lnTo>
                  <a:pt x="779033" y="55215"/>
                </a:lnTo>
                <a:lnTo>
                  <a:pt x="775263" y="53429"/>
                </a:lnTo>
                <a:lnTo>
                  <a:pt x="771592" y="51544"/>
                </a:lnTo>
                <a:lnTo>
                  <a:pt x="767871" y="50601"/>
                </a:lnTo>
                <a:lnTo>
                  <a:pt x="806368" y="50601"/>
                </a:lnTo>
                <a:lnTo>
                  <a:pt x="806368" y="100458"/>
                </a:lnTo>
                <a:close/>
              </a:path>
              <a:path w="806450" h="120650">
                <a:moveTo>
                  <a:pt x="806368" y="118467"/>
                </a:moveTo>
                <a:lnTo>
                  <a:pt x="783746" y="118467"/>
                </a:lnTo>
                <a:lnTo>
                  <a:pt x="783746" y="107453"/>
                </a:lnTo>
                <a:lnTo>
                  <a:pt x="806368" y="107453"/>
                </a:lnTo>
                <a:lnTo>
                  <a:pt x="806368" y="118467"/>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8" name="object 8"/>
          <p:cNvPicPr/>
          <p:nvPr/>
        </p:nvPicPr>
        <p:blipFill>
          <a:blip r:embed="rId7" cstate="print"/>
          <a:stretch>
            <a:fillRect/>
          </a:stretch>
        </p:blipFill>
        <p:spPr>
          <a:xfrm>
            <a:off x="3776627" y="3333197"/>
            <a:ext cx="1693003" cy="165297"/>
          </a:xfrm>
          <a:prstGeom prst="rect">
            <a:avLst/>
          </a:prstGeom>
        </p:spPr>
      </p:pic>
      <p:sp>
        <p:nvSpPr>
          <p:cNvPr id="9" name="object 9"/>
          <p:cNvSpPr/>
          <p:nvPr/>
        </p:nvSpPr>
        <p:spPr>
          <a:xfrm>
            <a:off x="7051537" y="2837896"/>
            <a:ext cx="1044787" cy="165947"/>
          </a:xfrm>
          <a:custGeom>
            <a:avLst/>
            <a:gdLst/>
            <a:ahLst/>
            <a:cxnLst/>
            <a:rect l="l" t="t" r="r" b="b"/>
            <a:pathLst>
              <a:path w="783589" h="124460">
                <a:moveTo>
                  <a:pt x="25151" y="121890"/>
                </a:moveTo>
                <a:lnTo>
                  <a:pt x="0" y="121890"/>
                </a:lnTo>
                <a:lnTo>
                  <a:pt x="0" y="3423"/>
                </a:lnTo>
                <a:lnTo>
                  <a:pt x="35272" y="3423"/>
                </a:lnTo>
                <a:lnTo>
                  <a:pt x="49558" y="38844"/>
                </a:lnTo>
                <a:lnTo>
                  <a:pt x="25151" y="38844"/>
                </a:lnTo>
                <a:lnTo>
                  <a:pt x="25151" y="121890"/>
                </a:lnTo>
                <a:close/>
              </a:path>
              <a:path w="783589" h="124460">
                <a:moveTo>
                  <a:pt x="88471" y="75009"/>
                </a:moveTo>
                <a:lnTo>
                  <a:pt x="64144" y="75009"/>
                </a:lnTo>
                <a:lnTo>
                  <a:pt x="92868" y="3423"/>
                </a:lnTo>
                <a:lnTo>
                  <a:pt x="128438" y="3423"/>
                </a:lnTo>
                <a:lnTo>
                  <a:pt x="128438" y="38844"/>
                </a:lnTo>
                <a:lnTo>
                  <a:pt x="102989" y="38844"/>
                </a:lnTo>
                <a:lnTo>
                  <a:pt x="88471" y="75009"/>
                </a:lnTo>
                <a:close/>
              </a:path>
              <a:path w="783589" h="124460">
                <a:moveTo>
                  <a:pt x="69651" y="121890"/>
                </a:moveTo>
                <a:lnTo>
                  <a:pt x="58638" y="121890"/>
                </a:lnTo>
                <a:lnTo>
                  <a:pt x="25151" y="38844"/>
                </a:lnTo>
                <a:lnTo>
                  <a:pt x="49558" y="38844"/>
                </a:lnTo>
                <a:lnTo>
                  <a:pt x="64144" y="75009"/>
                </a:lnTo>
                <a:lnTo>
                  <a:pt x="88471" y="75009"/>
                </a:lnTo>
                <a:lnTo>
                  <a:pt x="69651" y="121890"/>
                </a:lnTo>
                <a:close/>
              </a:path>
              <a:path w="783589" h="124460">
                <a:moveTo>
                  <a:pt x="128438" y="121890"/>
                </a:moveTo>
                <a:lnTo>
                  <a:pt x="102989" y="121890"/>
                </a:lnTo>
                <a:lnTo>
                  <a:pt x="102989" y="38844"/>
                </a:lnTo>
                <a:lnTo>
                  <a:pt x="128438" y="38844"/>
                </a:lnTo>
                <a:lnTo>
                  <a:pt x="128438" y="121890"/>
                </a:lnTo>
                <a:close/>
              </a:path>
              <a:path w="783589" h="124460">
                <a:moveTo>
                  <a:pt x="198418" y="123973"/>
                </a:moveTo>
                <a:lnTo>
                  <a:pt x="191671" y="123973"/>
                </a:lnTo>
                <a:lnTo>
                  <a:pt x="182016" y="123192"/>
                </a:lnTo>
                <a:lnTo>
                  <a:pt x="149032" y="97073"/>
                </a:lnTo>
                <a:lnTo>
                  <a:pt x="145832" y="78878"/>
                </a:lnTo>
                <a:lnTo>
                  <a:pt x="146622" y="69679"/>
                </a:lnTo>
                <a:lnTo>
                  <a:pt x="172844" y="37169"/>
                </a:lnTo>
                <a:lnTo>
                  <a:pt x="190331" y="33932"/>
                </a:lnTo>
                <a:lnTo>
                  <a:pt x="199354" y="34751"/>
                </a:lnTo>
                <a:lnTo>
                  <a:pt x="207521" y="37207"/>
                </a:lnTo>
                <a:lnTo>
                  <a:pt x="214832" y="41299"/>
                </a:lnTo>
                <a:lnTo>
                  <a:pt x="221288" y="47029"/>
                </a:lnTo>
                <a:lnTo>
                  <a:pt x="224991" y="51941"/>
                </a:lnTo>
                <a:lnTo>
                  <a:pt x="184378" y="51941"/>
                </a:lnTo>
                <a:lnTo>
                  <a:pt x="179517" y="53726"/>
                </a:lnTo>
                <a:lnTo>
                  <a:pt x="171976" y="60870"/>
                </a:lnTo>
                <a:lnTo>
                  <a:pt x="169793" y="65385"/>
                </a:lnTo>
                <a:lnTo>
                  <a:pt x="169198" y="70842"/>
                </a:lnTo>
                <a:lnTo>
                  <a:pt x="232515" y="70842"/>
                </a:lnTo>
                <a:lnTo>
                  <a:pt x="232589" y="71139"/>
                </a:lnTo>
                <a:lnTo>
                  <a:pt x="233343" y="81260"/>
                </a:lnTo>
                <a:lnTo>
                  <a:pt x="233343" y="86171"/>
                </a:lnTo>
                <a:lnTo>
                  <a:pt x="169495" y="86171"/>
                </a:lnTo>
                <a:lnTo>
                  <a:pt x="170190" y="91628"/>
                </a:lnTo>
                <a:lnTo>
                  <a:pt x="172621" y="96341"/>
                </a:lnTo>
                <a:lnTo>
                  <a:pt x="176788" y="100310"/>
                </a:lnTo>
                <a:lnTo>
                  <a:pt x="181054" y="104179"/>
                </a:lnTo>
                <a:lnTo>
                  <a:pt x="186859" y="106114"/>
                </a:lnTo>
                <a:lnTo>
                  <a:pt x="223022" y="106114"/>
                </a:lnTo>
                <a:lnTo>
                  <a:pt x="227092" y="112067"/>
                </a:lnTo>
                <a:lnTo>
                  <a:pt x="222826" y="116036"/>
                </a:lnTo>
                <a:lnTo>
                  <a:pt x="217517" y="119012"/>
                </a:lnTo>
                <a:lnTo>
                  <a:pt x="204917" y="122981"/>
                </a:lnTo>
                <a:lnTo>
                  <a:pt x="198418" y="123973"/>
                </a:lnTo>
                <a:close/>
              </a:path>
              <a:path w="783589" h="124460">
                <a:moveTo>
                  <a:pt x="232515" y="70842"/>
                </a:moveTo>
                <a:lnTo>
                  <a:pt x="211465" y="70842"/>
                </a:lnTo>
                <a:lnTo>
                  <a:pt x="211068" y="65186"/>
                </a:lnTo>
                <a:lnTo>
                  <a:pt x="208885" y="60622"/>
                </a:lnTo>
                <a:lnTo>
                  <a:pt x="204917" y="57150"/>
                </a:lnTo>
                <a:lnTo>
                  <a:pt x="201047" y="53677"/>
                </a:lnTo>
                <a:lnTo>
                  <a:pt x="196185" y="51941"/>
                </a:lnTo>
                <a:lnTo>
                  <a:pt x="224991" y="51941"/>
                </a:lnTo>
                <a:lnTo>
                  <a:pt x="226562" y="54024"/>
                </a:lnTo>
                <a:lnTo>
                  <a:pt x="230329" y="62061"/>
                </a:lnTo>
                <a:lnTo>
                  <a:pt x="232515" y="70842"/>
                </a:lnTo>
                <a:close/>
              </a:path>
              <a:path w="783589" h="124460">
                <a:moveTo>
                  <a:pt x="223022" y="106114"/>
                </a:moveTo>
                <a:lnTo>
                  <a:pt x="197773" y="106114"/>
                </a:lnTo>
                <a:lnTo>
                  <a:pt x="201741" y="105370"/>
                </a:lnTo>
                <a:lnTo>
                  <a:pt x="210473" y="102393"/>
                </a:lnTo>
                <a:lnTo>
                  <a:pt x="214144" y="100260"/>
                </a:lnTo>
                <a:lnTo>
                  <a:pt x="217120" y="97482"/>
                </a:lnTo>
                <a:lnTo>
                  <a:pt x="223022" y="106114"/>
                </a:lnTo>
                <a:close/>
              </a:path>
              <a:path w="783589" h="124460">
                <a:moveTo>
                  <a:pt x="331314" y="47029"/>
                </a:moveTo>
                <a:lnTo>
                  <a:pt x="308692" y="47029"/>
                </a:lnTo>
                <a:lnTo>
                  <a:pt x="308692" y="3423"/>
                </a:lnTo>
                <a:lnTo>
                  <a:pt x="331314" y="3423"/>
                </a:lnTo>
                <a:lnTo>
                  <a:pt x="331314" y="47029"/>
                </a:lnTo>
                <a:close/>
              </a:path>
              <a:path w="783589" h="124460">
                <a:moveTo>
                  <a:pt x="282200" y="123973"/>
                </a:moveTo>
                <a:lnTo>
                  <a:pt x="246705" y="97482"/>
                </a:lnTo>
                <a:lnTo>
                  <a:pt x="244100" y="79027"/>
                </a:lnTo>
                <a:lnTo>
                  <a:pt x="244751" y="69400"/>
                </a:lnTo>
                <a:lnTo>
                  <a:pt x="266722" y="37058"/>
                </a:lnTo>
                <a:lnTo>
                  <a:pt x="282200" y="33932"/>
                </a:lnTo>
                <a:lnTo>
                  <a:pt x="289884" y="34751"/>
                </a:lnTo>
                <a:lnTo>
                  <a:pt x="296860" y="37207"/>
                </a:lnTo>
                <a:lnTo>
                  <a:pt x="303129" y="41299"/>
                </a:lnTo>
                <a:lnTo>
                  <a:pt x="308692" y="47029"/>
                </a:lnTo>
                <a:lnTo>
                  <a:pt x="331314" y="47029"/>
                </a:lnTo>
                <a:lnTo>
                  <a:pt x="331314" y="54024"/>
                </a:lnTo>
                <a:lnTo>
                  <a:pt x="282696" y="54024"/>
                </a:lnTo>
                <a:lnTo>
                  <a:pt x="277487" y="56356"/>
                </a:lnTo>
                <a:lnTo>
                  <a:pt x="269451" y="65583"/>
                </a:lnTo>
                <a:lnTo>
                  <a:pt x="267466" y="71586"/>
                </a:lnTo>
                <a:lnTo>
                  <a:pt x="267466" y="86270"/>
                </a:lnTo>
                <a:lnTo>
                  <a:pt x="269401" y="92223"/>
                </a:lnTo>
                <a:lnTo>
                  <a:pt x="277140" y="101550"/>
                </a:lnTo>
                <a:lnTo>
                  <a:pt x="282399" y="103882"/>
                </a:lnTo>
                <a:lnTo>
                  <a:pt x="331314" y="103882"/>
                </a:lnTo>
                <a:lnTo>
                  <a:pt x="331314" y="110876"/>
                </a:lnTo>
                <a:lnTo>
                  <a:pt x="308692" y="110876"/>
                </a:lnTo>
                <a:lnTo>
                  <a:pt x="303018" y="116606"/>
                </a:lnTo>
                <a:lnTo>
                  <a:pt x="296711" y="120699"/>
                </a:lnTo>
                <a:lnTo>
                  <a:pt x="289772" y="123155"/>
                </a:lnTo>
                <a:lnTo>
                  <a:pt x="282200" y="123973"/>
                </a:lnTo>
                <a:close/>
              </a:path>
              <a:path w="783589" h="124460">
                <a:moveTo>
                  <a:pt x="331314" y="103882"/>
                </a:moveTo>
                <a:lnTo>
                  <a:pt x="292817" y="103882"/>
                </a:lnTo>
                <a:lnTo>
                  <a:pt x="296537" y="102989"/>
                </a:lnTo>
                <a:lnTo>
                  <a:pt x="300209" y="101203"/>
                </a:lnTo>
                <a:lnTo>
                  <a:pt x="303979" y="99317"/>
                </a:lnTo>
                <a:lnTo>
                  <a:pt x="306807" y="96986"/>
                </a:lnTo>
                <a:lnTo>
                  <a:pt x="308692" y="94208"/>
                </a:lnTo>
                <a:lnTo>
                  <a:pt x="308692" y="63847"/>
                </a:lnTo>
                <a:lnTo>
                  <a:pt x="306807" y="60969"/>
                </a:lnTo>
                <a:lnTo>
                  <a:pt x="303979" y="58638"/>
                </a:lnTo>
                <a:lnTo>
                  <a:pt x="300209" y="56852"/>
                </a:lnTo>
                <a:lnTo>
                  <a:pt x="296537" y="54967"/>
                </a:lnTo>
                <a:lnTo>
                  <a:pt x="292817" y="54024"/>
                </a:lnTo>
                <a:lnTo>
                  <a:pt x="331314" y="54024"/>
                </a:lnTo>
                <a:lnTo>
                  <a:pt x="331314" y="103882"/>
                </a:lnTo>
                <a:close/>
              </a:path>
              <a:path w="783589" h="124460">
                <a:moveTo>
                  <a:pt x="331314" y="121890"/>
                </a:moveTo>
                <a:lnTo>
                  <a:pt x="308692" y="121890"/>
                </a:lnTo>
                <a:lnTo>
                  <a:pt x="308692" y="110876"/>
                </a:lnTo>
                <a:lnTo>
                  <a:pt x="331314" y="110876"/>
                </a:lnTo>
                <a:lnTo>
                  <a:pt x="331314" y="121890"/>
                </a:lnTo>
                <a:close/>
              </a:path>
              <a:path w="783589" h="124460">
                <a:moveTo>
                  <a:pt x="368771" y="26789"/>
                </a:moveTo>
                <a:lnTo>
                  <a:pt x="361231" y="26789"/>
                </a:lnTo>
                <a:lnTo>
                  <a:pt x="358056" y="25499"/>
                </a:lnTo>
                <a:lnTo>
                  <a:pt x="355377" y="22919"/>
                </a:lnTo>
                <a:lnTo>
                  <a:pt x="352797" y="20339"/>
                </a:lnTo>
                <a:lnTo>
                  <a:pt x="351507" y="17115"/>
                </a:lnTo>
                <a:lnTo>
                  <a:pt x="351507" y="9475"/>
                </a:lnTo>
                <a:lnTo>
                  <a:pt x="352797" y="6349"/>
                </a:lnTo>
                <a:lnTo>
                  <a:pt x="358056" y="1289"/>
                </a:lnTo>
                <a:lnTo>
                  <a:pt x="361231" y="0"/>
                </a:lnTo>
                <a:lnTo>
                  <a:pt x="368771" y="0"/>
                </a:lnTo>
                <a:lnTo>
                  <a:pt x="371996" y="1289"/>
                </a:lnTo>
                <a:lnTo>
                  <a:pt x="374576" y="3869"/>
                </a:lnTo>
                <a:lnTo>
                  <a:pt x="377155" y="6349"/>
                </a:lnTo>
                <a:lnTo>
                  <a:pt x="378445" y="9475"/>
                </a:lnTo>
                <a:lnTo>
                  <a:pt x="378445" y="17115"/>
                </a:lnTo>
                <a:lnTo>
                  <a:pt x="377155" y="20339"/>
                </a:lnTo>
                <a:lnTo>
                  <a:pt x="371996" y="25499"/>
                </a:lnTo>
                <a:lnTo>
                  <a:pt x="368771" y="26789"/>
                </a:lnTo>
                <a:close/>
              </a:path>
              <a:path w="783589" h="124460">
                <a:moveTo>
                  <a:pt x="376362" y="121890"/>
                </a:moveTo>
                <a:lnTo>
                  <a:pt x="353740" y="121890"/>
                </a:lnTo>
                <a:lnTo>
                  <a:pt x="353740" y="36016"/>
                </a:lnTo>
                <a:lnTo>
                  <a:pt x="376362" y="36016"/>
                </a:lnTo>
                <a:lnTo>
                  <a:pt x="376362" y="121890"/>
                </a:lnTo>
                <a:close/>
              </a:path>
              <a:path w="783589" h="124460">
                <a:moveTo>
                  <a:pt x="406437" y="62507"/>
                </a:moveTo>
                <a:lnTo>
                  <a:pt x="397805" y="47476"/>
                </a:lnTo>
                <a:lnTo>
                  <a:pt x="406009" y="41550"/>
                </a:lnTo>
                <a:lnTo>
                  <a:pt x="414995" y="37318"/>
                </a:lnTo>
                <a:lnTo>
                  <a:pt x="424762" y="34779"/>
                </a:lnTo>
                <a:lnTo>
                  <a:pt x="435310" y="33932"/>
                </a:lnTo>
                <a:lnTo>
                  <a:pt x="443858" y="34463"/>
                </a:lnTo>
                <a:lnTo>
                  <a:pt x="470294" y="52387"/>
                </a:lnTo>
                <a:lnTo>
                  <a:pt x="431440" y="52387"/>
                </a:lnTo>
                <a:lnTo>
                  <a:pt x="424520" y="53020"/>
                </a:lnTo>
                <a:lnTo>
                  <a:pt x="418046" y="54917"/>
                </a:lnTo>
                <a:lnTo>
                  <a:pt x="412018" y="58080"/>
                </a:lnTo>
                <a:lnTo>
                  <a:pt x="406437" y="62507"/>
                </a:lnTo>
                <a:close/>
              </a:path>
              <a:path w="783589" h="124460">
                <a:moveTo>
                  <a:pt x="472814" y="78283"/>
                </a:moveTo>
                <a:lnTo>
                  <a:pt x="450193" y="78283"/>
                </a:lnTo>
                <a:lnTo>
                  <a:pt x="450193" y="62458"/>
                </a:lnTo>
                <a:lnTo>
                  <a:pt x="448456" y="58985"/>
                </a:lnTo>
                <a:lnTo>
                  <a:pt x="444984" y="56405"/>
                </a:lnTo>
                <a:lnTo>
                  <a:pt x="441610" y="53726"/>
                </a:lnTo>
                <a:lnTo>
                  <a:pt x="437096" y="52387"/>
                </a:lnTo>
                <a:lnTo>
                  <a:pt x="470294" y="52387"/>
                </a:lnTo>
                <a:lnTo>
                  <a:pt x="470396" y="52573"/>
                </a:lnTo>
                <a:lnTo>
                  <a:pt x="472210" y="59019"/>
                </a:lnTo>
                <a:lnTo>
                  <a:pt x="472814" y="66377"/>
                </a:lnTo>
                <a:lnTo>
                  <a:pt x="472814" y="78283"/>
                </a:lnTo>
                <a:close/>
              </a:path>
              <a:path w="783589" h="124460">
                <a:moveTo>
                  <a:pt x="423106" y="123973"/>
                </a:moveTo>
                <a:lnTo>
                  <a:pt x="414771" y="123973"/>
                </a:lnTo>
                <a:lnTo>
                  <a:pt x="407677" y="121344"/>
                </a:lnTo>
                <a:lnTo>
                  <a:pt x="401823" y="116085"/>
                </a:lnTo>
                <a:lnTo>
                  <a:pt x="396069" y="110827"/>
                </a:lnTo>
                <a:lnTo>
                  <a:pt x="393191" y="103981"/>
                </a:lnTo>
                <a:lnTo>
                  <a:pt x="393191" y="87213"/>
                </a:lnTo>
                <a:lnTo>
                  <a:pt x="395920" y="80516"/>
                </a:lnTo>
                <a:lnTo>
                  <a:pt x="401377" y="75455"/>
                </a:lnTo>
                <a:lnTo>
                  <a:pt x="406933" y="70395"/>
                </a:lnTo>
                <a:lnTo>
                  <a:pt x="414176" y="67865"/>
                </a:lnTo>
                <a:lnTo>
                  <a:pt x="423106" y="67865"/>
                </a:lnTo>
                <a:lnTo>
                  <a:pt x="431719" y="68516"/>
                </a:lnTo>
                <a:lnTo>
                  <a:pt x="439105" y="70470"/>
                </a:lnTo>
                <a:lnTo>
                  <a:pt x="445263" y="73725"/>
                </a:lnTo>
                <a:lnTo>
                  <a:pt x="450193" y="78283"/>
                </a:lnTo>
                <a:lnTo>
                  <a:pt x="472814" y="78283"/>
                </a:lnTo>
                <a:lnTo>
                  <a:pt x="472814" y="83194"/>
                </a:lnTo>
                <a:lnTo>
                  <a:pt x="427620" y="83194"/>
                </a:lnTo>
                <a:lnTo>
                  <a:pt x="423751" y="84335"/>
                </a:lnTo>
                <a:lnTo>
                  <a:pt x="417500" y="88800"/>
                </a:lnTo>
                <a:lnTo>
                  <a:pt x="415962" y="91975"/>
                </a:lnTo>
                <a:lnTo>
                  <a:pt x="415962" y="100111"/>
                </a:lnTo>
                <a:lnTo>
                  <a:pt x="417500" y="103237"/>
                </a:lnTo>
                <a:lnTo>
                  <a:pt x="420576" y="105519"/>
                </a:lnTo>
                <a:lnTo>
                  <a:pt x="423751" y="107701"/>
                </a:lnTo>
                <a:lnTo>
                  <a:pt x="427620" y="108793"/>
                </a:lnTo>
                <a:lnTo>
                  <a:pt x="472814" y="108793"/>
                </a:lnTo>
                <a:lnTo>
                  <a:pt x="472814" y="112960"/>
                </a:lnTo>
                <a:lnTo>
                  <a:pt x="450193" y="112960"/>
                </a:lnTo>
                <a:lnTo>
                  <a:pt x="444984" y="117778"/>
                </a:lnTo>
                <a:lnTo>
                  <a:pt x="438733" y="121220"/>
                </a:lnTo>
                <a:lnTo>
                  <a:pt x="431440" y="123285"/>
                </a:lnTo>
                <a:lnTo>
                  <a:pt x="423106" y="123973"/>
                </a:lnTo>
                <a:close/>
              </a:path>
              <a:path w="783589" h="124460">
                <a:moveTo>
                  <a:pt x="472814" y="108793"/>
                </a:moveTo>
                <a:lnTo>
                  <a:pt x="440420" y="108793"/>
                </a:lnTo>
                <a:lnTo>
                  <a:pt x="446422" y="106263"/>
                </a:lnTo>
                <a:lnTo>
                  <a:pt x="450193" y="101203"/>
                </a:lnTo>
                <a:lnTo>
                  <a:pt x="450193" y="90636"/>
                </a:lnTo>
                <a:lnTo>
                  <a:pt x="446422" y="85675"/>
                </a:lnTo>
                <a:lnTo>
                  <a:pt x="440419" y="83194"/>
                </a:lnTo>
                <a:lnTo>
                  <a:pt x="472814" y="83194"/>
                </a:lnTo>
                <a:lnTo>
                  <a:pt x="472814" y="108793"/>
                </a:lnTo>
                <a:close/>
              </a:path>
              <a:path w="783589" h="124460">
                <a:moveTo>
                  <a:pt x="472814" y="121890"/>
                </a:moveTo>
                <a:lnTo>
                  <a:pt x="450193" y="121890"/>
                </a:lnTo>
                <a:lnTo>
                  <a:pt x="450193" y="112960"/>
                </a:lnTo>
                <a:lnTo>
                  <a:pt x="472814" y="112960"/>
                </a:lnTo>
                <a:lnTo>
                  <a:pt x="472814" y="121890"/>
                </a:lnTo>
                <a:close/>
              </a:path>
              <a:path w="783589" h="124460">
                <a:moveTo>
                  <a:pt x="548420" y="62507"/>
                </a:moveTo>
                <a:lnTo>
                  <a:pt x="539788" y="47476"/>
                </a:lnTo>
                <a:lnTo>
                  <a:pt x="547992" y="41550"/>
                </a:lnTo>
                <a:lnTo>
                  <a:pt x="556978" y="37318"/>
                </a:lnTo>
                <a:lnTo>
                  <a:pt x="566744" y="34779"/>
                </a:lnTo>
                <a:lnTo>
                  <a:pt x="577293" y="33932"/>
                </a:lnTo>
                <a:lnTo>
                  <a:pt x="585841" y="34463"/>
                </a:lnTo>
                <a:lnTo>
                  <a:pt x="612277" y="52387"/>
                </a:lnTo>
                <a:lnTo>
                  <a:pt x="573423" y="52387"/>
                </a:lnTo>
                <a:lnTo>
                  <a:pt x="566503" y="53020"/>
                </a:lnTo>
                <a:lnTo>
                  <a:pt x="560029" y="54917"/>
                </a:lnTo>
                <a:lnTo>
                  <a:pt x="554001" y="58080"/>
                </a:lnTo>
                <a:lnTo>
                  <a:pt x="548420" y="62507"/>
                </a:lnTo>
                <a:close/>
              </a:path>
              <a:path w="783589" h="124460">
                <a:moveTo>
                  <a:pt x="614797" y="78283"/>
                </a:moveTo>
                <a:lnTo>
                  <a:pt x="592175" y="78283"/>
                </a:lnTo>
                <a:lnTo>
                  <a:pt x="592175" y="62458"/>
                </a:lnTo>
                <a:lnTo>
                  <a:pt x="590439" y="58985"/>
                </a:lnTo>
                <a:lnTo>
                  <a:pt x="586966" y="56405"/>
                </a:lnTo>
                <a:lnTo>
                  <a:pt x="583593" y="53726"/>
                </a:lnTo>
                <a:lnTo>
                  <a:pt x="579079" y="52387"/>
                </a:lnTo>
                <a:lnTo>
                  <a:pt x="612277" y="52387"/>
                </a:lnTo>
                <a:lnTo>
                  <a:pt x="612379" y="52573"/>
                </a:lnTo>
                <a:lnTo>
                  <a:pt x="614193" y="59019"/>
                </a:lnTo>
                <a:lnTo>
                  <a:pt x="614797" y="66377"/>
                </a:lnTo>
                <a:lnTo>
                  <a:pt x="614797" y="78283"/>
                </a:lnTo>
                <a:close/>
              </a:path>
              <a:path w="783589" h="124460">
                <a:moveTo>
                  <a:pt x="565089" y="123973"/>
                </a:moveTo>
                <a:lnTo>
                  <a:pt x="556754" y="123973"/>
                </a:lnTo>
                <a:lnTo>
                  <a:pt x="549660" y="121344"/>
                </a:lnTo>
                <a:lnTo>
                  <a:pt x="543806" y="116085"/>
                </a:lnTo>
                <a:lnTo>
                  <a:pt x="538052" y="110827"/>
                </a:lnTo>
                <a:lnTo>
                  <a:pt x="535174" y="103981"/>
                </a:lnTo>
                <a:lnTo>
                  <a:pt x="535174" y="87213"/>
                </a:lnTo>
                <a:lnTo>
                  <a:pt x="537903" y="80516"/>
                </a:lnTo>
                <a:lnTo>
                  <a:pt x="543360" y="75455"/>
                </a:lnTo>
                <a:lnTo>
                  <a:pt x="548916" y="70395"/>
                </a:lnTo>
                <a:lnTo>
                  <a:pt x="556159" y="67865"/>
                </a:lnTo>
                <a:lnTo>
                  <a:pt x="565089" y="67865"/>
                </a:lnTo>
                <a:lnTo>
                  <a:pt x="573702" y="68516"/>
                </a:lnTo>
                <a:lnTo>
                  <a:pt x="581088" y="70470"/>
                </a:lnTo>
                <a:lnTo>
                  <a:pt x="587245" y="73725"/>
                </a:lnTo>
                <a:lnTo>
                  <a:pt x="592175" y="78283"/>
                </a:lnTo>
                <a:lnTo>
                  <a:pt x="614797" y="78283"/>
                </a:lnTo>
                <a:lnTo>
                  <a:pt x="614797" y="83194"/>
                </a:lnTo>
                <a:lnTo>
                  <a:pt x="569603" y="83194"/>
                </a:lnTo>
                <a:lnTo>
                  <a:pt x="565734" y="84335"/>
                </a:lnTo>
                <a:lnTo>
                  <a:pt x="559483" y="88800"/>
                </a:lnTo>
                <a:lnTo>
                  <a:pt x="557945" y="91975"/>
                </a:lnTo>
                <a:lnTo>
                  <a:pt x="557945" y="100111"/>
                </a:lnTo>
                <a:lnTo>
                  <a:pt x="559483" y="103237"/>
                </a:lnTo>
                <a:lnTo>
                  <a:pt x="562559" y="105519"/>
                </a:lnTo>
                <a:lnTo>
                  <a:pt x="565734" y="107701"/>
                </a:lnTo>
                <a:lnTo>
                  <a:pt x="569603" y="108793"/>
                </a:lnTo>
                <a:lnTo>
                  <a:pt x="614797" y="108793"/>
                </a:lnTo>
                <a:lnTo>
                  <a:pt x="614797" y="112960"/>
                </a:lnTo>
                <a:lnTo>
                  <a:pt x="592175" y="112960"/>
                </a:lnTo>
                <a:lnTo>
                  <a:pt x="586966" y="117778"/>
                </a:lnTo>
                <a:lnTo>
                  <a:pt x="580716" y="121220"/>
                </a:lnTo>
                <a:lnTo>
                  <a:pt x="573423" y="123285"/>
                </a:lnTo>
                <a:lnTo>
                  <a:pt x="565089" y="123973"/>
                </a:lnTo>
                <a:close/>
              </a:path>
              <a:path w="783589" h="124460">
                <a:moveTo>
                  <a:pt x="614797" y="108793"/>
                </a:moveTo>
                <a:lnTo>
                  <a:pt x="582402" y="108793"/>
                </a:lnTo>
                <a:lnTo>
                  <a:pt x="588405" y="106263"/>
                </a:lnTo>
                <a:lnTo>
                  <a:pt x="592175" y="101203"/>
                </a:lnTo>
                <a:lnTo>
                  <a:pt x="592175" y="90636"/>
                </a:lnTo>
                <a:lnTo>
                  <a:pt x="588405" y="85675"/>
                </a:lnTo>
                <a:lnTo>
                  <a:pt x="582402" y="83194"/>
                </a:lnTo>
                <a:lnTo>
                  <a:pt x="614797" y="83194"/>
                </a:lnTo>
                <a:lnTo>
                  <a:pt x="614797" y="108793"/>
                </a:lnTo>
                <a:close/>
              </a:path>
              <a:path w="783589" h="124460">
                <a:moveTo>
                  <a:pt x="614797" y="121890"/>
                </a:moveTo>
                <a:lnTo>
                  <a:pt x="592175" y="121890"/>
                </a:lnTo>
                <a:lnTo>
                  <a:pt x="592175" y="112960"/>
                </a:lnTo>
                <a:lnTo>
                  <a:pt x="614797" y="112960"/>
                </a:lnTo>
                <a:lnTo>
                  <a:pt x="614797" y="121890"/>
                </a:lnTo>
                <a:close/>
              </a:path>
              <a:path w="783589" h="124460">
                <a:moveTo>
                  <a:pt x="687179" y="47773"/>
                </a:moveTo>
                <a:lnTo>
                  <a:pt x="659794" y="47773"/>
                </a:lnTo>
                <a:lnTo>
                  <a:pt x="662870" y="44003"/>
                </a:lnTo>
                <a:lnTo>
                  <a:pt x="666839" y="40778"/>
                </a:lnTo>
                <a:lnTo>
                  <a:pt x="676662" y="35321"/>
                </a:lnTo>
                <a:lnTo>
                  <a:pt x="681821" y="33932"/>
                </a:lnTo>
                <a:lnTo>
                  <a:pt x="687179" y="33932"/>
                </a:lnTo>
                <a:lnTo>
                  <a:pt x="687179" y="47773"/>
                </a:lnTo>
                <a:close/>
              </a:path>
              <a:path w="783589" h="124460">
                <a:moveTo>
                  <a:pt x="659794" y="121890"/>
                </a:moveTo>
                <a:lnTo>
                  <a:pt x="637172" y="121890"/>
                </a:lnTo>
                <a:lnTo>
                  <a:pt x="637172" y="36016"/>
                </a:lnTo>
                <a:lnTo>
                  <a:pt x="659794" y="36016"/>
                </a:lnTo>
                <a:lnTo>
                  <a:pt x="659794" y="47773"/>
                </a:lnTo>
                <a:lnTo>
                  <a:pt x="687179" y="47773"/>
                </a:lnTo>
                <a:lnTo>
                  <a:pt x="687179" y="55364"/>
                </a:lnTo>
                <a:lnTo>
                  <a:pt x="676860" y="55364"/>
                </a:lnTo>
                <a:lnTo>
                  <a:pt x="672792" y="56356"/>
                </a:lnTo>
                <a:lnTo>
                  <a:pt x="668724" y="58340"/>
                </a:lnTo>
                <a:lnTo>
                  <a:pt x="664656" y="60225"/>
                </a:lnTo>
                <a:lnTo>
                  <a:pt x="661679" y="62507"/>
                </a:lnTo>
                <a:lnTo>
                  <a:pt x="659794" y="65186"/>
                </a:lnTo>
                <a:lnTo>
                  <a:pt x="659794" y="121890"/>
                </a:lnTo>
                <a:close/>
              </a:path>
              <a:path w="783589" h="124460">
                <a:moveTo>
                  <a:pt x="687179" y="55959"/>
                </a:moveTo>
                <a:lnTo>
                  <a:pt x="680928" y="55364"/>
                </a:lnTo>
                <a:lnTo>
                  <a:pt x="687179" y="55364"/>
                </a:lnTo>
                <a:lnTo>
                  <a:pt x="687179" y="55959"/>
                </a:lnTo>
                <a:close/>
              </a:path>
              <a:path w="783589" h="124460">
                <a:moveTo>
                  <a:pt x="748224" y="123973"/>
                </a:moveTo>
                <a:lnTo>
                  <a:pt x="741477" y="123973"/>
                </a:lnTo>
                <a:lnTo>
                  <a:pt x="731822" y="123192"/>
                </a:lnTo>
                <a:lnTo>
                  <a:pt x="698838" y="97073"/>
                </a:lnTo>
                <a:lnTo>
                  <a:pt x="695638" y="78878"/>
                </a:lnTo>
                <a:lnTo>
                  <a:pt x="696429" y="69679"/>
                </a:lnTo>
                <a:lnTo>
                  <a:pt x="722650" y="37169"/>
                </a:lnTo>
                <a:lnTo>
                  <a:pt x="740138" y="33932"/>
                </a:lnTo>
                <a:lnTo>
                  <a:pt x="749160" y="34751"/>
                </a:lnTo>
                <a:lnTo>
                  <a:pt x="757327" y="37207"/>
                </a:lnTo>
                <a:lnTo>
                  <a:pt x="764638" y="41299"/>
                </a:lnTo>
                <a:lnTo>
                  <a:pt x="771094" y="47029"/>
                </a:lnTo>
                <a:lnTo>
                  <a:pt x="774797" y="51941"/>
                </a:lnTo>
                <a:lnTo>
                  <a:pt x="734185" y="51941"/>
                </a:lnTo>
                <a:lnTo>
                  <a:pt x="729323" y="53726"/>
                </a:lnTo>
                <a:lnTo>
                  <a:pt x="721782" y="60870"/>
                </a:lnTo>
                <a:lnTo>
                  <a:pt x="719599" y="65385"/>
                </a:lnTo>
                <a:lnTo>
                  <a:pt x="719004" y="70842"/>
                </a:lnTo>
                <a:lnTo>
                  <a:pt x="782321" y="70842"/>
                </a:lnTo>
                <a:lnTo>
                  <a:pt x="782396" y="71139"/>
                </a:lnTo>
                <a:lnTo>
                  <a:pt x="783149" y="81260"/>
                </a:lnTo>
                <a:lnTo>
                  <a:pt x="783149" y="86171"/>
                </a:lnTo>
                <a:lnTo>
                  <a:pt x="719302" y="86171"/>
                </a:lnTo>
                <a:lnTo>
                  <a:pt x="719996" y="91628"/>
                </a:lnTo>
                <a:lnTo>
                  <a:pt x="722427" y="96341"/>
                </a:lnTo>
                <a:lnTo>
                  <a:pt x="726594" y="100310"/>
                </a:lnTo>
                <a:lnTo>
                  <a:pt x="730861" y="104179"/>
                </a:lnTo>
                <a:lnTo>
                  <a:pt x="736665" y="106114"/>
                </a:lnTo>
                <a:lnTo>
                  <a:pt x="772828" y="106114"/>
                </a:lnTo>
                <a:lnTo>
                  <a:pt x="776898" y="112067"/>
                </a:lnTo>
                <a:lnTo>
                  <a:pt x="772632" y="116036"/>
                </a:lnTo>
                <a:lnTo>
                  <a:pt x="767324" y="119012"/>
                </a:lnTo>
                <a:lnTo>
                  <a:pt x="754723" y="122981"/>
                </a:lnTo>
                <a:lnTo>
                  <a:pt x="748224" y="123973"/>
                </a:lnTo>
                <a:close/>
              </a:path>
              <a:path w="783589" h="124460">
                <a:moveTo>
                  <a:pt x="782321" y="70842"/>
                </a:moveTo>
                <a:lnTo>
                  <a:pt x="761271" y="70842"/>
                </a:lnTo>
                <a:lnTo>
                  <a:pt x="760874" y="65186"/>
                </a:lnTo>
                <a:lnTo>
                  <a:pt x="758692" y="60622"/>
                </a:lnTo>
                <a:lnTo>
                  <a:pt x="754723" y="57150"/>
                </a:lnTo>
                <a:lnTo>
                  <a:pt x="750853" y="53677"/>
                </a:lnTo>
                <a:lnTo>
                  <a:pt x="745992" y="51941"/>
                </a:lnTo>
                <a:lnTo>
                  <a:pt x="774797" y="51941"/>
                </a:lnTo>
                <a:lnTo>
                  <a:pt x="776368" y="54024"/>
                </a:lnTo>
                <a:lnTo>
                  <a:pt x="780135" y="62061"/>
                </a:lnTo>
                <a:lnTo>
                  <a:pt x="782321" y="70842"/>
                </a:lnTo>
                <a:close/>
              </a:path>
              <a:path w="783589" h="124460">
                <a:moveTo>
                  <a:pt x="772828" y="106114"/>
                </a:moveTo>
                <a:lnTo>
                  <a:pt x="747579" y="106114"/>
                </a:lnTo>
                <a:lnTo>
                  <a:pt x="751548" y="105370"/>
                </a:lnTo>
                <a:lnTo>
                  <a:pt x="760279" y="102393"/>
                </a:lnTo>
                <a:lnTo>
                  <a:pt x="763950" y="100260"/>
                </a:lnTo>
                <a:lnTo>
                  <a:pt x="766927" y="97482"/>
                </a:lnTo>
                <a:lnTo>
                  <a:pt x="772828" y="106114"/>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0" name="object 10"/>
          <p:cNvPicPr/>
          <p:nvPr/>
        </p:nvPicPr>
        <p:blipFill>
          <a:blip r:embed="rId8" cstate="print"/>
          <a:stretch>
            <a:fillRect/>
          </a:stretch>
        </p:blipFill>
        <p:spPr>
          <a:xfrm>
            <a:off x="6725094" y="3163863"/>
            <a:ext cx="1681133" cy="195064"/>
          </a:xfrm>
          <a:prstGeom prst="rect">
            <a:avLst/>
          </a:prstGeom>
        </p:spPr>
      </p:pic>
      <p:pic>
        <p:nvPicPr>
          <p:cNvPr id="11" name="object 11"/>
          <p:cNvPicPr/>
          <p:nvPr/>
        </p:nvPicPr>
        <p:blipFill>
          <a:blip r:embed="rId9" cstate="print"/>
          <a:stretch>
            <a:fillRect/>
          </a:stretch>
        </p:blipFill>
        <p:spPr>
          <a:xfrm>
            <a:off x="6785735" y="3498627"/>
            <a:ext cx="1570732" cy="204389"/>
          </a:xfrm>
          <a:prstGeom prst="rect">
            <a:avLst/>
          </a:prstGeom>
        </p:spPr>
      </p:pic>
      <p:pic>
        <p:nvPicPr>
          <p:cNvPr id="12" name="object 12"/>
          <p:cNvPicPr/>
          <p:nvPr/>
        </p:nvPicPr>
        <p:blipFill>
          <a:blip r:embed="rId10" cstate="print"/>
          <a:stretch>
            <a:fillRect/>
          </a:stretch>
        </p:blipFill>
        <p:spPr>
          <a:xfrm>
            <a:off x="7025869" y="3828827"/>
            <a:ext cx="1079185" cy="204389"/>
          </a:xfrm>
          <a:prstGeom prst="rect">
            <a:avLst/>
          </a:prstGeom>
        </p:spPr>
      </p:pic>
      <p:grpSp>
        <p:nvGrpSpPr>
          <p:cNvPr id="13" name="object 13"/>
          <p:cNvGrpSpPr/>
          <p:nvPr/>
        </p:nvGrpSpPr>
        <p:grpSpPr>
          <a:xfrm>
            <a:off x="4578486" y="2600299"/>
            <a:ext cx="1591733" cy="510540"/>
            <a:chOff x="3433864" y="1950224"/>
            <a:chExt cx="1193800" cy="382905"/>
          </a:xfrm>
        </p:grpSpPr>
        <p:sp>
          <p:nvSpPr>
            <p:cNvPr id="14" name="object 14"/>
            <p:cNvSpPr/>
            <p:nvPr/>
          </p:nvSpPr>
          <p:spPr>
            <a:xfrm>
              <a:off x="3551310" y="1969274"/>
              <a:ext cx="934085" cy="223520"/>
            </a:xfrm>
            <a:custGeom>
              <a:avLst/>
              <a:gdLst/>
              <a:ahLst/>
              <a:cxnLst/>
              <a:rect l="l" t="t" r="r" b="b"/>
              <a:pathLst>
                <a:path w="934085" h="223519">
                  <a:moveTo>
                    <a:pt x="0" y="120823"/>
                  </a:moveTo>
                  <a:lnTo>
                    <a:pt x="44640" y="93826"/>
                  </a:lnTo>
                  <a:lnTo>
                    <a:pt x="79143" y="76737"/>
                  </a:lnTo>
                  <a:lnTo>
                    <a:pt x="121774" y="58834"/>
                  </a:lnTo>
                  <a:lnTo>
                    <a:pt x="167153" y="42878"/>
                  </a:lnTo>
                  <a:lnTo>
                    <a:pt x="214591" y="29090"/>
                  </a:lnTo>
                  <a:lnTo>
                    <a:pt x="263395" y="17688"/>
                  </a:lnTo>
                  <a:lnTo>
                    <a:pt x="312873" y="8893"/>
                  </a:lnTo>
                  <a:lnTo>
                    <a:pt x="362335" y="2923"/>
                  </a:lnTo>
                  <a:lnTo>
                    <a:pt x="411089" y="0"/>
                  </a:lnTo>
                  <a:lnTo>
                    <a:pt x="471230" y="872"/>
                  </a:lnTo>
                  <a:lnTo>
                    <a:pt x="528916" y="6540"/>
                  </a:lnTo>
                  <a:lnTo>
                    <a:pt x="583956" y="16507"/>
                  </a:lnTo>
                  <a:lnTo>
                    <a:pt x="636163" y="30279"/>
                  </a:lnTo>
                  <a:lnTo>
                    <a:pt x="685346" y="47362"/>
                  </a:lnTo>
                  <a:lnTo>
                    <a:pt x="731318" y="67260"/>
                  </a:lnTo>
                  <a:lnTo>
                    <a:pt x="773890" y="89479"/>
                  </a:lnTo>
                  <a:lnTo>
                    <a:pt x="812871" y="113523"/>
                  </a:lnTo>
                  <a:lnTo>
                    <a:pt x="848074" y="138898"/>
                  </a:lnTo>
                  <a:lnTo>
                    <a:pt x="879310" y="165109"/>
                  </a:lnTo>
                  <a:lnTo>
                    <a:pt x="912104" y="197748"/>
                  </a:lnTo>
                  <a:lnTo>
                    <a:pt x="922551" y="209862"/>
                  </a:lnTo>
                  <a:lnTo>
                    <a:pt x="925088" y="212882"/>
                  </a:lnTo>
                  <a:lnTo>
                    <a:pt x="927551" y="215893"/>
                  </a:lnTo>
                  <a:lnTo>
                    <a:pt x="929944" y="218893"/>
                  </a:lnTo>
                  <a:lnTo>
                    <a:pt x="931140" y="220393"/>
                  </a:lnTo>
                  <a:lnTo>
                    <a:pt x="932320" y="221890"/>
                  </a:lnTo>
                  <a:lnTo>
                    <a:pt x="933482" y="223384"/>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5" name="object 15"/>
            <p:cNvPicPr/>
            <p:nvPr/>
          </p:nvPicPr>
          <p:blipFill>
            <a:blip r:embed="rId11" cstate="print"/>
            <a:stretch>
              <a:fillRect/>
            </a:stretch>
          </p:blipFill>
          <p:spPr>
            <a:xfrm>
              <a:off x="3433864" y="2060115"/>
              <a:ext cx="161792" cy="161792"/>
            </a:xfrm>
            <a:prstGeom prst="rect">
              <a:avLst/>
            </a:prstGeom>
          </p:spPr>
        </p:pic>
        <p:pic>
          <p:nvPicPr>
            <p:cNvPr id="16" name="object 16"/>
            <p:cNvPicPr/>
            <p:nvPr/>
          </p:nvPicPr>
          <p:blipFill>
            <a:blip r:embed="rId12" cstate="print"/>
            <a:stretch>
              <a:fillRect/>
            </a:stretch>
          </p:blipFill>
          <p:spPr>
            <a:xfrm>
              <a:off x="4421758" y="2128677"/>
              <a:ext cx="205685" cy="204012"/>
            </a:xfrm>
            <a:prstGeom prst="rect">
              <a:avLst/>
            </a:prstGeom>
          </p:spPr>
        </p:pic>
      </p:grpSp>
      <p:grpSp>
        <p:nvGrpSpPr>
          <p:cNvPr id="17" name="object 17"/>
          <p:cNvGrpSpPr/>
          <p:nvPr/>
        </p:nvGrpSpPr>
        <p:grpSpPr>
          <a:xfrm>
            <a:off x="1858241" y="4001648"/>
            <a:ext cx="1436793" cy="364067"/>
            <a:chOff x="1393680" y="3001236"/>
            <a:chExt cx="1077595" cy="273050"/>
          </a:xfrm>
        </p:grpSpPr>
        <p:sp>
          <p:nvSpPr>
            <p:cNvPr id="18" name="object 18"/>
            <p:cNvSpPr/>
            <p:nvPr/>
          </p:nvSpPr>
          <p:spPr>
            <a:xfrm>
              <a:off x="1510490" y="3133312"/>
              <a:ext cx="814069" cy="121920"/>
            </a:xfrm>
            <a:custGeom>
              <a:avLst/>
              <a:gdLst/>
              <a:ahLst/>
              <a:cxnLst/>
              <a:rect l="l" t="t" r="r" b="b"/>
              <a:pathLst>
                <a:path w="814069" h="121920">
                  <a:moveTo>
                    <a:pt x="0" y="0"/>
                  </a:moveTo>
                  <a:lnTo>
                    <a:pt x="37823" y="23393"/>
                  </a:lnTo>
                  <a:lnTo>
                    <a:pt x="117248" y="60318"/>
                  </a:lnTo>
                  <a:lnTo>
                    <a:pt x="167692" y="78158"/>
                  </a:lnTo>
                  <a:lnTo>
                    <a:pt x="220542" y="93304"/>
                  </a:lnTo>
                  <a:lnTo>
                    <a:pt x="274782" y="105492"/>
                  </a:lnTo>
                  <a:lnTo>
                    <a:pt x="329393" y="114464"/>
                  </a:lnTo>
                  <a:lnTo>
                    <a:pt x="383358" y="119958"/>
                  </a:lnTo>
                  <a:lnTo>
                    <a:pt x="435798" y="121814"/>
                  </a:lnTo>
                  <a:lnTo>
                    <a:pt x="486388" y="120269"/>
                  </a:lnTo>
                  <a:lnTo>
                    <a:pt x="534943" y="115660"/>
                  </a:lnTo>
                  <a:lnTo>
                    <a:pt x="581277" y="108324"/>
                  </a:lnTo>
                  <a:lnTo>
                    <a:pt x="625205" y="98597"/>
                  </a:lnTo>
                  <a:lnTo>
                    <a:pt x="666540" y="86818"/>
                  </a:lnTo>
                  <a:lnTo>
                    <a:pt x="723275" y="66036"/>
                  </a:lnTo>
                  <a:lnTo>
                    <a:pt x="773133" y="42530"/>
                  </a:lnTo>
                  <a:lnTo>
                    <a:pt x="805636" y="23797"/>
                  </a:lnTo>
                  <a:lnTo>
                    <a:pt x="807320" y="22741"/>
                  </a:lnTo>
                  <a:lnTo>
                    <a:pt x="808983" y="21682"/>
                  </a:lnTo>
                  <a:lnTo>
                    <a:pt x="810624" y="20622"/>
                  </a:lnTo>
                  <a:lnTo>
                    <a:pt x="813933" y="18456"/>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9" name="object 19"/>
            <p:cNvPicPr/>
            <p:nvPr/>
          </p:nvPicPr>
          <p:blipFill>
            <a:blip r:embed="rId13" cstate="print"/>
            <a:stretch>
              <a:fillRect/>
            </a:stretch>
          </p:blipFill>
          <p:spPr>
            <a:xfrm>
              <a:off x="1393680" y="3001236"/>
              <a:ext cx="161575" cy="161575"/>
            </a:xfrm>
            <a:prstGeom prst="rect">
              <a:avLst/>
            </a:prstGeom>
          </p:spPr>
        </p:pic>
        <p:pic>
          <p:nvPicPr>
            <p:cNvPr id="20" name="object 20"/>
            <p:cNvPicPr/>
            <p:nvPr/>
          </p:nvPicPr>
          <p:blipFill>
            <a:blip r:embed="rId14" cstate="print"/>
            <a:stretch>
              <a:fillRect/>
            </a:stretch>
          </p:blipFill>
          <p:spPr>
            <a:xfrm>
              <a:off x="2262807" y="3015770"/>
              <a:ext cx="208015" cy="201399"/>
            </a:xfrm>
            <a:prstGeom prst="rect">
              <a:avLst/>
            </a:prstGeom>
          </p:spPr>
        </p:pic>
      </p:grpSp>
      <p:sp>
        <p:nvSpPr>
          <p:cNvPr id="21" name="TextBox 20">
            <a:extLst>
              <a:ext uri="{FF2B5EF4-FFF2-40B4-BE49-F238E27FC236}">
                <a16:creationId xmlns:a16="http://schemas.microsoft.com/office/drawing/2014/main" id="{FD23A8EB-38A5-30FE-101E-6E8129B7043A}"/>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5">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30854" y="571467"/>
            <a:ext cx="7322820" cy="1163438"/>
          </a:xfrm>
          <a:prstGeom prst="rect">
            <a:avLst/>
          </a:prstGeom>
        </p:spPr>
        <p:txBody>
          <a:bodyPr vert="horz" wrap="square" lIns="0" tIns="14393" rIns="0" bIns="0" rtlCol="0">
            <a:spAutoFit/>
          </a:bodyPr>
          <a:lstStyle/>
          <a:p>
            <a:pPr marL="3440767" marR="6773" indent="-3424681">
              <a:lnSpc>
                <a:spcPct val="100400"/>
              </a:lnSpc>
              <a:spcBef>
                <a:spcPts val="113"/>
              </a:spcBef>
            </a:pPr>
            <a:r>
              <a:rPr b="1" dirty="0">
                <a:solidFill>
                  <a:srgbClr val="FFFFFF"/>
                </a:solidFill>
                <a:latin typeface="Arial"/>
                <a:cs typeface="Arial"/>
              </a:rPr>
              <a:t>Bias</a:t>
            </a:r>
            <a:r>
              <a:rPr b="1" spc="-40" dirty="0">
                <a:solidFill>
                  <a:srgbClr val="FFFFFF"/>
                </a:solidFill>
                <a:latin typeface="Arial"/>
                <a:cs typeface="Arial"/>
              </a:rPr>
              <a:t> </a:t>
            </a:r>
            <a:r>
              <a:rPr b="1" dirty="0">
                <a:solidFill>
                  <a:srgbClr val="FFFFFF"/>
                </a:solidFill>
                <a:latin typeface="Arial"/>
                <a:cs typeface="Arial"/>
              </a:rPr>
              <a:t>in</a:t>
            </a:r>
            <a:r>
              <a:rPr b="1" spc="-20" dirty="0">
                <a:solidFill>
                  <a:srgbClr val="FFFFFF"/>
                </a:solidFill>
                <a:latin typeface="Arial"/>
                <a:cs typeface="Arial"/>
              </a:rPr>
              <a:t> </a:t>
            </a:r>
            <a:r>
              <a:rPr b="1" dirty="0">
                <a:solidFill>
                  <a:srgbClr val="FFFFFF"/>
                </a:solidFill>
                <a:latin typeface="Arial"/>
                <a:cs typeface="Arial"/>
              </a:rPr>
              <a:t>the</a:t>
            </a:r>
            <a:r>
              <a:rPr b="1" spc="-27" dirty="0">
                <a:solidFill>
                  <a:srgbClr val="FFFFFF"/>
                </a:solidFill>
                <a:latin typeface="Arial"/>
                <a:cs typeface="Arial"/>
              </a:rPr>
              <a:t> </a:t>
            </a:r>
            <a:r>
              <a:rPr b="1" dirty="0">
                <a:solidFill>
                  <a:srgbClr val="FFFFFF"/>
                </a:solidFill>
                <a:latin typeface="Arial"/>
                <a:cs typeface="Arial"/>
              </a:rPr>
              <a:t>Vision</a:t>
            </a:r>
            <a:r>
              <a:rPr b="1" spc="-20" dirty="0">
                <a:solidFill>
                  <a:srgbClr val="FFFFFF"/>
                </a:solidFill>
                <a:latin typeface="Arial"/>
                <a:cs typeface="Arial"/>
              </a:rPr>
              <a:t> </a:t>
            </a:r>
            <a:r>
              <a:rPr b="1" dirty="0">
                <a:solidFill>
                  <a:srgbClr val="FFFFFF"/>
                </a:solidFill>
                <a:latin typeface="Arial"/>
                <a:cs typeface="Arial"/>
              </a:rPr>
              <a:t>and</a:t>
            </a:r>
            <a:r>
              <a:rPr b="1" spc="-20" dirty="0">
                <a:solidFill>
                  <a:srgbClr val="FFFFFF"/>
                </a:solidFill>
                <a:latin typeface="Arial"/>
                <a:cs typeface="Arial"/>
              </a:rPr>
              <a:t> </a:t>
            </a:r>
            <a:r>
              <a:rPr b="1" spc="-13" dirty="0">
                <a:solidFill>
                  <a:srgbClr val="FFFFFF"/>
                </a:solidFill>
                <a:latin typeface="Arial"/>
                <a:cs typeface="Arial"/>
              </a:rPr>
              <a:t>Language </a:t>
            </a:r>
            <a:r>
              <a:rPr b="1" spc="-33" dirty="0">
                <a:solidFill>
                  <a:srgbClr val="FFFFFF"/>
                </a:solidFill>
                <a:latin typeface="Arial"/>
                <a:cs typeface="Arial"/>
              </a:rPr>
              <a:t>of</a:t>
            </a:r>
          </a:p>
        </p:txBody>
      </p:sp>
      <p:sp>
        <p:nvSpPr>
          <p:cNvPr id="3" name="object 3"/>
          <p:cNvSpPr txBox="1"/>
          <p:nvPr/>
        </p:nvSpPr>
        <p:spPr>
          <a:xfrm>
            <a:off x="3760813" y="1714467"/>
            <a:ext cx="4665980" cy="591551"/>
          </a:xfrm>
          <a:prstGeom prst="rect">
            <a:avLst/>
          </a:prstGeom>
        </p:spPr>
        <p:txBody>
          <a:bodyPr vert="horz" wrap="square" lIns="0" tIns="16933" rIns="0" bIns="0" rtlCol="0">
            <a:spAutoFit/>
          </a:bodyPr>
          <a:lstStyle/>
          <a:p>
            <a:pPr marL="16933" defTabSz="1219170" fontAlgn="auto">
              <a:spcBef>
                <a:spcPts val="133"/>
              </a:spcBef>
              <a:spcAft>
                <a:spcPts val="0"/>
              </a:spcAft>
            </a:pPr>
            <a:r>
              <a:rPr sz="3733" b="1" kern="0" dirty="0">
                <a:solidFill>
                  <a:srgbClr val="FFFFFF"/>
                </a:solidFill>
                <a:latin typeface="Arial"/>
                <a:cs typeface="Arial"/>
              </a:rPr>
              <a:t>Artificial</a:t>
            </a:r>
            <a:r>
              <a:rPr sz="3733" b="1" kern="0" spc="-60" dirty="0">
                <a:solidFill>
                  <a:srgbClr val="FFFFFF"/>
                </a:solidFill>
                <a:latin typeface="Arial"/>
                <a:cs typeface="Arial"/>
              </a:rPr>
              <a:t> </a:t>
            </a:r>
            <a:r>
              <a:rPr sz="3733" b="1" kern="0" spc="-13" dirty="0">
                <a:solidFill>
                  <a:srgbClr val="FFFFFF"/>
                </a:solidFill>
                <a:latin typeface="Arial"/>
                <a:cs typeface="Arial"/>
              </a:rPr>
              <a:t>Intelligence</a:t>
            </a:r>
            <a:endParaRPr sz="3733" kern="0">
              <a:solidFill>
                <a:sysClr val="windowText" lastClr="000000"/>
              </a:solidFill>
              <a:latin typeface="Arial"/>
              <a:cs typeface="Arial"/>
            </a:endParaRPr>
          </a:p>
        </p:txBody>
      </p:sp>
      <p:pic>
        <p:nvPicPr>
          <p:cNvPr id="4" name="object 4"/>
          <p:cNvPicPr/>
          <p:nvPr/>
        </p:nvPicPr>
        <p:blipFill>
          <a:blip r:embed="rId2" cstate="print"/>
          <a:stretch>
            <a:fillRect/>
          </a:stretch>
        </p:blipFill>
        <p:spPr>
          <a:xfrm>
            <a:off x="9854501" y="161033"/>
            <a:ext cx="1554532" cy="1490432"/>
          </a:xfrm>
          <a:prstGeom prst="rect">
            <a:avLst/>
          </a:prstGeom>
        </p:spPr>
      </p:pic>
      <p:grpSp>
        <p:nvGrpSpPr>
          <p:cNvPr id="5" name="object 5"/>
          <p:cNvGrpSpPr/>
          <p:nvPr/>
        </p:nvGrpSpPr>
        <p:grpSpPr>
          <a:xfrm>
            <a:off x="218558" y="4648983"/>
            <a:ext cx="11944773" cy="2006600"/>
            <a:chOff x="163918" y="3486737"/>
            <a:chExt cx="8958580" cy="1504950"/>
          </a:xfrm>
        </p:grpSpPr>
        <p:pic>
          <p:nvPicPr>
            <p:cNvPr id="6" name="object 6"/>
            <p:cNvPicPr/>
            <p:nvPr/>
          </p:nvPicPr>
          <p:blipFill>
            <a:blip r:embed="rId3" cstate="print"/>
            <a:stretch>
              <a:fillRect/>
            </a:stretch>
          </p:blipFill>
          <p:spPr>
            <a:xfrm>
              <a:off x="5901997" y="3486737"/>
              <a:ext cx="2042411" cy="1117799"/>
            </a:xfrm>
            <a:prstGeom prst="rect">
              <a:avLst/>
            </a:prstGeom>
          </p:spPr>
        </p:pic>
        <p:pic>
          <p:nvPicPr>
            <p:cNvPr id="7" name="object 7"/>
            <p:cNvPicPr/>
            <p:nvPr/>
          </p:nvPicPr>
          <p:blipFill>
            <a:blip r:embed="rId4" cstate="print"/>
            <a:stretch>
              <a:fillRect/>
            </a:stretch>
          </p:blipFill>
          <p:spPr>
            <a:xfrm>
              <a:off x="4897087" y="3511957"/>
              <a:ext cx="1001149" cy="1067358"/>
            </a:xfrm>
            <a:prstGeom prst="rect">
              <a:avLst/>
            </a:prstGeom>
          </p:spPr>
        </p:pic>
        <p:pic>
          <p:nvPicPr>
            <p:cNvPr id="8" name="object 8"/>
            <p:cNvPicPr/>
            <p:nvPr/>
          </p:nvPicPr>
          <p:blipFill>
            <a:blip r:embed="rId5" cstate="print"/>
            <a:stretch>
              <a:fillRect/>
            </a:stretch>
          </p:blipFill>
          <p:spPr>
            <a:xfrm>
              <a:off x="163918" y="3486737"/>
              <a:ext cx="3876224" cy="1117800"/>
            </a:xfrm>
            <a:prstGeom prst="rect">
              <a:avLst/>
            </a:prstGeom>
          </p:spPr>
        </p:pic>
        <p:pic>
          <p:nvPicPr>
            <p:cNvPr id="9" name="object 9"/>
            <p:cNvPicPr/>
            <p:nvPr/>
          </p:nvPicPr>
          <p:blipFill>
            <a:blip r:embed="rId6" cstate="print"/>
            <a:stretch>
              <a:fillRect/>
            </a:stretch>
          </p:blipFill>
          <p:spPr>
            <a:xfrm>
              <a:off x="4043903" y="3486737"/>
              <a:ext cx="849424" cy="1117799"/>
            </a:xfrm>
            <a:prstGeom prst="rect">
              <a:avLst/>
            </a:prstGeom>
          </p:spPr>
        </p:pic>
        <p:pic>
          <p:nvPicPr>
            <p:cNvPr id="10" name="object 10"/>
            <p:cNvPicPr/>
            <p:nvPr/>
          </p:nvPicPr>
          <p:blipFill>
            <a:blip r:embed="rId7" cstate="print"/>
            <a:stretch>
              <a:fillRect/>
            </a:stretch>
          </p:blipFill>
          <p:spPr>
            <a:xfrm>
              <a:off x="7948168" y="3486737"/>
              <a:ext cx="1153981" cy="1117799"/>
            </a:xfrm>
            <a:prstGeom prst="rect">
              <a:avLst/>
            </a:prstGeom>
          </p:spPr>
        </p:pic>
        <p:sp>
          <p:nvSpPr>
            <p:cNvPr id="11" name="object 11"/>
            <p:cNvSpPr/>
            <p:nvPr/>
          </p:nvSpPr>
          <p:spPr>
            <a:xfrm>
              <a:off x="8026113" y="4424399"/>
              <a:ext cx="1096010" cy="567055"/>
            </a:xfrm>
            <a:custGeom>
              <a:avLst/>
              <a:gdLst/>
              <a:ahLst/>
              <a:cxnLst/>
              <a:rect l="l" t="t" r="r" b="b"/>
              <a:pathLst>
                <a:path w="1096009" h="567054">
                  <a:moveTo>
                    <a:pt x="1095899" y="566699"/>
                  </a:moveTo>
                  <a:lnTo>
                    <a:pt x="0" y="566699"/>
                  </a:lnTo>
                  <a:lnTo>
                    <a:pt x="0" y="0"/>
                  </a:lnTo>
                  <a:lnTo>
                    <a:pt x="1095899" y="0"/>
                  </a:lnTo>
                  <a:lnTo>
                    <a:pt x="1095899" y="5666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12" name="object 12"/>
          <p:cNvGrpSpPr/>
          <p:nvPr/>
        </p:nvGrpSpPr>
        <p:grpSpPr>
          <a:xfrm>
            <a:off x="0" y="2717380"/>
            <a:ext cx="12192000" cy="1715347"/>
            <a:chOff x="0" y="2038035"/>
            <a:chExt cx="9144000" cy="1286510"/>
          </a:xfrm>
        </p:grpSpPr>
        <p:pic>
          <p:nvPicPr>
            <p:cNvPr id="13" name="object 13"/>
            <p:cNvPicPr/>
            <p:nvPr/>
          </p:nvPicPr>
          <p:blipFill>
            <a:blip r:embed="rId8" cstate="print"/>
            <a:stretch>
              <a:fillRect/>
            </a:stretch>
          </p:blipFill>
          <p:spPr>
            <a:xfrm>
              <a:off x="8049345" y="2038057"/>
              <a:ext cx="1013070" cy="995192"/>
            </a:xfrm>
            <a:prstGeom prst="rect">
              <a:avLst/>
            </a:prstGeom>
          </p:spPr>
        </p:pic>
        <p:pic>
          <p:nvPicPr>
            <p:cNvPr id="14" name="object 14"/>
            <p:cNvPicPr/>
            <p:nvPr/>
          </p:nvPicPr>
          <p:blipFill>
            <a:blip r:embed="rId9" cstate="print"/>
            <a:stretch>
              <a:fillRect/>
            </a:stretch>
          </p:blipFill>
          <p:spPr>
            <a:xfrm>
              <a:off x="87720" y="2038035"/>
              <a:ext cx="7961551" cy="995376"/>
            </a:xfrm>
            <a:prstGeom prst="rect">
              <a:avLst/>
            </a:prstGeom>
          </p:spPr>
        </p:pic>
        <p:sp>
          <p:nvSpPr>
            <p:cNvPr id="15" name="object 15"/>
            <p:cNvSpPr/>
            <p:nvPr/>
          </p:nvSpPr>
          <p:spPr>
            <a:xfrm>
              <a:off x="0" y="2921901"/>
              <a:ext cx="9144000" cy="402590"/>
            </a:xfrm>
            <a:custGeom>
              <a:avLst/>
              <a:gdLst/>
              <a:ahLst/>
              <a:cxnLst/>
              <a:rect l="l" t="t" r="r" b="b"/>
              <a:pathLst>
                <a:path w="9144000" h="402589">
                  <a:moveTo>
                    <a:pt x="9144000" y="0"/>
                  </a:moveTo>
                  <a:lnTo>
                    <a:pt x="9144000" y="0"/>
                  </a:lnTo>
                  <a:lnTo>
                    <a:pt x="0" y="0"/>
                  </a:lnTo>
                  <a:lnTo>
                    <a:pt x="0" y="402310"/>
                  </a:lnTo>
                  <a:lnTo>
                    <a:pt x="9144000" y="402310"/>
                  </a:lnTo>
                  <a:lnTo>
                    <a:pt x="9144000" y="0"/>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16" name="object 16"/>
          <p:cNvSpPr txBox="1"/>
          <p:nvPr/>
        </p:nvSpPr>
        <p:spPr>
          <a:xfrm>
            <a:off x="10986080" y="5988440"/>
            <a:ext cx="892387" cy="759182"/>
          </a:xfrm>
          <a:prstGeom prst="rect">
            <a:avLst/>
          </a:prstGeom>
        </p:spPr>
        <p:txBody>
          <a:bodyPr vert="horz" wrap="square" lIns="0" tIns="27940" rIns="0" bIns="0" rtlCol="0">
            <a:spAutoFit/>
          </a:bodyPr>
          <a:lstStyle/>
          <a:p>
            <a:pPr marL="16933" marR="6773" algn="ctr" defTabSz="1219170" fontAlgn="auto">
              <a:lnSpc>
                <a:spcPts val="1893"/>
              </a:lnSpc>
              <a:spcBef>
                <a:spcPts val="220"/>
              </a:spcBef>
              <a:spcAft>
                <a:spcPts val="0"/>
              </a:spcAft>
            </a:pPr>
            <a:r>
              <a:rPr sz="1600" b="1" kern="0" spc="93" dirty="0">
                <a:solidFill>
                  <a:srgbClr val="D9D9D9"/>
                </a:solidFill>
                <a:latin typeface="Calibri"/>
                <a:cs typeface="Calibri"/>
              </a:rPr>
              <a:t>Blaise </a:t>
            </a:r>
            <a:r>
              <a:rPr sz="1600" b="1" kern="0" spc="107" dirty="0">
                <a:solidFill>
                  <a:srgbClr val="D9D9D9"/>
                </a:solidFill>
                <a:latin typeface="Calibri"/>
                <a:cs typeface="Calibri"/>
              </a:rPr>
              <a:t>Agüera</a:t>
            </a:r>
            <a:r>
              <a:rPr sz="1600" b="1" kern="0" spc="113" dirty="0">
                <a:solidFill>
                  <a:srgbClr val="D9D9D9"/>
                </a:solidFill>
                <a:latin typeface="Calibri"/>
                <a:cs typeface="Calibri"/>
              </a:rPr>
              <a:t> </a:t>
            </a:r>
            <a:r>
              <a:rPr sz="1600" b="1" kern="0" dirty="0">
                <a:solidFill>
                  <a:srgbClr val="D9D9D9"/>
                </a:solidFill>
                <a:latin typeface="Calibri"/>
                <a:cs typeface="Calibri"/>
              </a:rPr>
              <a:t>y </a:t>
            </a:r>
            <a:r>
              <a:rPr sz="1600" b="1" kern="0" spc="127" dirty="0">
                <a:solidFill>
                  <a:srgbClr val="D9D9D9"/>
                </a:solidFill>
                <a:latin typeface="Calibri"/>
                <a:cs typeface="Calibri"/>
              </a:rPr>
              <a:t>Arcas</a:t>
            </a:r>
            <a:endParaRPr sz="1600" kern="0">
              <a:solidFill>
                <a:sysClr val="windowText" lastClr="000000"/>
              </a:solidFill>
              <a:latin typeface="Calibri"/>
              <a:cs typeface="Calibri"/>
            </a:endParaRPr>
          </a:p>
        </p:txBody>
      </p:sp>
      <p:sp>
        <p:nvSpPr>
          <p:cNvPr id="17" name="object 17"/>
          <p:cNvSpPr/>
          <p:nvPr/>
        </p:nvSpPr>
        <p:spPr>
          <a:xfrm>
            <a:off x="7967892" y="5899201"/>
            <a:ext cx="1461347" cy="756073"/>
          </a:xfrm>
          <a:custGeom>
            <a:avLst/>
            <a:gdLst/>
            <a:ahLst/>
            <a:cxnLst/>
            <a:rect l="l" t="t" r="r" b="b"/>
            <a:pathLst>
              <a:path w="1096009" h="567054">
                <a:moveTo>
                  <a:pt x="1095899" y="566699"/>
                </a:moveTo>
                <a:lnTo>
                  <a:pt x="0" y="566699"/>
                </a:lnTo>
                <a:lnTo>
                  <a:pt x="0" y="0"/>
                </a:lnTo>
                <a:lnTo>
                  <a:pt x="1095899" y="0"/>
                </a:lnTo>
                <a:lnTo>
                  <a:pt x="1095899" y="5666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8" name="object 18"/>
          <p:cNvSpPr txBox="1"/>
          <p:nvPr/>
        </p:nvSpPr>
        <p:spPr>
          <a:xfrm>
            <a:off x="8222326" y="5988440"/>
            <a:ext cx="951653" cy="515526"/>
          </a:xfrm>
          <a:prstGeom prst="rect">
            <a:avLst/>
          </a:prstGeom>
        </p:spPr>
        <p:txBody>
          <a:bodyPr vert="horz" wrap="square" lIns="0" tIns="27940" rIns="0" bIns="0" rtlCol="0">
            <a:spAutoFit/>
          </a:bodyPr>
          <a:lstStyle/>
          <a:p>
            <a:pPr marL="289553" marR="6773" indent="-273465" defTabSz="1219170" fontAlgn="auto">
              <a:lnSpc>
                <a:spcPts val="1893"/>
              </a:lnSpc>
              <a:spcBef>
                <a:spcPts val="220"/>
              </a:spcBef>
              <a:spcAft>
                <a:spcPts val="0"/>
              </a:spcAft>
            </a:pPr>
            <a:r>
              <a:rPr sz="1600" b="1" kern="0" spc="120" dirty="0">
                <a:solidFill>
                  <a:srgbClr val="D9D9D9"/>
                </a:solidFill>
                <a:latin typeface="Calibri"/>
                <a:cs typeface="Calibri"/>
              </a:rPr>
              <a:t>Hee</a:t>
            </a:r>
            <a:r>
              <a:rPr sz="1600" b="1" kern="0" spc="93" dirty="0">
                <a:solidFill>
                  <a:srgbClr val="D9D9D9"/>
                </a:solidFill>
                <a:latin typeface="Calibri"/>
                <a:cs typeface="Calibri"/>
              </a:rPr>
              <a:t> </a:t>
            </a:r>
            <a:r>
              <a:rPr sz="1600" b="1" kern="0" spc="152" dirty="0">
                <a:solidFill>
                  <a:srgbClr val="D9D9D9"/>
                </a:solidFill>
                <a:latin typeface="Calibri"/>
                <a:cs typeface="Calibri"/>
              </a:rPr>
              <a:t>Jung </a:t>
            </a:r>
            <a:r>
              <a:rPr sz="1600" b="1" kern="0" spc="93" dirty="0">
                <a:solidFill>
                  <a:srgbClr val="D9D9D9"/>
                </a:solidFill>
                <a:latin typeface="Calibri"/>
                <a:cs typeface="Calibri"/>
              </a:rPr>
              <a:t>Ryu</a:t>
            </a:r>
            <a:endParaRPr sz="1600" kern="0">
              <a:solidFill>
                <a:sysClr val="windowText" lastClr="000000"/>
              </a:solidFill>
              <a:latin typeface="Calibri"/>
              <a:cs typeface="Calibri"/>
            </a:endParaRPr>
          </a:p>
        </p:txBody>
      </p:sp>
      <p:sp>
        <p:nvSpPr>
          <p:cNvPr id="19" name="object 19"/>
          <p:cNvSpPr/>
          <p:nvPr/>
        </p:nvSpPr>
        <p:spPr>
          <a:xfrm>
            <a:off x="9422289" y="5899201"/>
            <a:ext cx="1286087" cy="756073"/>
          </a:xfrm>
          <a:custGeom>
            <a:avLst/>
            <a:gdLst/>
            <a:ahLst/>
            <a:cxnLst/>
            <a:rect l="l" t="t" r="r" b="b"/>
            <a:pathLst>
              <a:path w="964565" h="567054">
                <a:moveTo>
                  <a:pt x="964499" y="566699"/>
                </a:moveTo>
                <a:lnTo>
                  <a:pt x="0" y="566699"/>
                </a:lnTo>
                <a:lnTo>
                  <a:pt x="0" y="0"/>
                </a:lnTo>
                <a:lnTo>
                  <a:pt x="964499" y="0"/>
                </a:lnTo>
                <a:lnTo>
                  <a:pt x="964499" y="5666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0" name="object 20"/>
          <p:cNvSpPr txBox="1"/>
          <p:nvPr/>
        </p:nvSpPr>
        <p:spPr>
          <a:xfrm>
            <a:off x="9668447" y="5988440"/>
            <a:ext cx="793327" cy="515526"/>
          </a:xfrm>
          <a:prstGeom prst="rect">
            <a:avLst/>
          </a:prstGeom>
        </p:spPr>
        <p:txBody>
          <a:bodyPr vert="horz" wrap="square" lIns="0" tIns="27940" rIns="0" bIns="0" rtlCol="0">
            <a:spAutoFit/>
          </a:bodyPr>
          <a:lstStyle/>
          <a:p>
            <a:pPr marL="114297" marR="6773" indent="-98211" defTabSz="1219170" fontAlgn="auto">
              <a:lnSpc>
                <a:spcPts val="1893"/>
              </a:lnSpc>
              <a:spcBef>
                <a:spcPts val="220"/>
              </a:spcBef>
              <a:spcAft>
                <a:spcPts val="0"/>
              </a:spcAft>
            </a:pPr>
            <a:r>
              <a:rPr sz="1600" b="1" kern="0" spc="73" dirty="0">
                <a:solidFill>
                  <a:srgbClr val="D9D9D9"/>
                </a:solidFill>
                <a:latin typeface="Calibri"/>
                <a:cs typeface="Calibri"/>
              </a:rPr>
              <a:t>Hartwig </a:t>
            </a:r>
            <a:r>
              <a:rPr sz="1600" b="1" kern="0" spc="93" dirty="0">
                <a:solidFill>
                  <a:srgbClr val="D9D9D9"/>
                </a:solidFill>
                <a:latin typeface="Calibri"/>
                <a:cs typeface="Calibri"/>
              </a:rPr>
              <a:t>Adam</a:t>
            </a:r>
            <a:endParaRPr sz="1600" kern="0">
              <a:solidFill>
                <a:sysClr val="windowText" lastClr="000000"/>
              </a:solidFill>
              <a:latin typeface="Calibri"/>
              <a:cs typeface="Calibri"/>
            </a:endParaRPr>
          </a:p>
        </p:txBody>
      </p:sp>
      <p:sp>
        <p:nvSpPr>
          <p:cNvPr id="21" name="object 21"/>
          <p:cNvSpPr/>
          <p:nvPr/>
        </p:nvSpPr>
        <p:spPr>
          <a:xfrm>
            <a:off x="4030305" y="5899201"/>
            <a:ext cx="1286087" cy="756073"/>
          </a:xfrm>
          <a:custGeom>
            <a:avLst/>
            <a:gdLst/>
            <a:ahLst/>
            <a:cxnLst/>
            <a:rect l="l" t="t" r="r" b="b"/>
            <a:pathLst>
              <a:path w="964564" h="567054">
                <a:moveTo>
                  <a:pt x="964499" y="566699"/>
                </a:moveTo>
                <a:lnTo>
                  <a:pt x="0" y="566699"/>
                </a:lnTo>
                <a:lnTo>
                  <a:pt x="0" y="0"/>
                </a:lnTo>
                <a:lnTo>
                  <a:pt x="964499" y="0"/>
                </a:lnTo>
                <a:lnTo>
                  <a:pt x="964499" y="5666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2" name="object 22"/>
          <p:cNvSpPr txBox="1"/>
          <p:nvPr/>
        </p:nvSpPr>
        <p:spPr>
          <a:xfrm>
            <a:off x="4279886" y="5988440"/>
            <a:ext cx="786553" cy="515526"/>
          </a:xfrm>
          <a:prstGeom prst="rect">
            <a:avLst/>
          </a:prstGeom>
        </p:spPr>
        <p:txBody>
          <a:bodyPr vert="horz" wrap="square" lIns="0" tIns="27940" rIns="0" bIns="0" rtlCol="0">
            <a:spAutoFit/>
          </a:bodyPr>
          <a:lstStyle/>
          <a:p>
            <a:pPr marL="16933" marR="6773" indent="143082" defTabSz="1219170" fontAlgn="auto">
              <a:lnSpc>
                <a:spcPts val="1893"/>
              </a:lnSpc>
              <a:spcBef>
                <a:spcPts val="220"/>
              </a:spcBef>
              <a:spcAft>
                <a:spcPts val="0"/>
              </a:spcAft>
            </a:pPr>
            <a:r>
              <a:rPr sz="1600" b="1" kern="0" spc="160" dirty="0">
                <a:solidFill>
                  <a:srgbClr val="D9D9D9"/>
                </a:solidFill>
                <a:latin typeface="Calibri"/>
                <a:cs typeface="Calibri"/>
              </a:rPr>
              <a:t>Josh </a:t>
            </a:r>
            <a:r>
              <a:rPr sz="1600" b="1" kern="0" spc="87" dirty="0">
                <a:solidFill>
                  <a:srgbClr val="D9D9D9"/>
                </a:solidFill>
                <a:latin typeface="Calibri"/>
                <a:cs typeface="Calibri"/>
              </a:rPr>
              <a:t>Lovejoy</a:t>
            </a:r>
            <a:endParaRPr sz="1600" kern="0">
              <a:solidFill>
                <a:sysClr val="windowText" lastClr="000000"/>
              </a:solidFill>
              <a:latin typeface="Calibri"/>
              <a:cs typeface="Calibri"/>
            </a:endParaRPr>
          </a:p>
        </p:txBody>
      </p:sp>
      <p:sp>
        <p:nvSpPr>
          <p:cNvPr id="23" name="object 23"/>
          <p:cNvSpPr/>
          <p:nvPr/>
        </p:nvSpPr>
        <p:spPr>
          <a:xfrm>
            <a:off x="2826309" y="5899201"/>
            <a:ext cx="1211580" cy="756073"/>
          </a:xfrm>
          <a:custGeom>
            <a:avLst/>
            <a:gdLst/>
            <a:ahLst/>
            <a:cxnLst/>
            <a:rect l="l" t="t" r="r" b="b"/>
            <a:pathLst>
              <a:path w="908685" h="567054">
                <a:moveTo>
                  <a:pt x="908099" y="566699"/>
                </a:moveTo>
                <a:lnTo>
                  <a:pt x="0" y="566699"/>
                </a:lnTo>
                <a:lnTo>
                  <a:pt x="0" y="0"/>
                </a:lnTo>
                <a:lnTo>
                  <a:pt x="908099" y="0"/>
                </a:lnTo>
                <a:lnTo>
                  <a:pt x="908099" y="5666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4" name="object 24"/>
          <p:cNvSpPr txBox="1"/>
          <p:nvPr/>
        </p:nvSpPr>
        <p:spPr>
          <a:xfrm>
            <a:off x="3171838" y="5988440"/>
            <a:ext cx="519853" cy="515526"/>
          </a:xfrm>
          <a:prstGeom prst="rect">
            <a:avLst/>
          </a:prstGeom>
        </p:spPr>
        <p:txBody>
          <a:bodyPr vert="horz" wrap="square" lIns="0" tIns="27940" rIns="0" bIns="0" rtlCol="0">
            <a:spAutoFit/>
          </a:bodyPr>
          <a:lstStyle/>
          <a:p>
            <a:pPr marL="16933" marR="6773" indent="43178" defTabSz="1219170" fontAlgn="auto">
              <a:lnSpc>
                <a:spcPts val="1893"/>
              </a:lnSpc>
              <a:spcBef>
                <a:spcPts val="220"/>
              </a:spcBef>
              <a:spcAft>
                <a:spcPts val="0"/>
              </a:spcAft>
            </a:pPr>
            <a:r>
              <a:rPr sz="1600" b="1" kern="0" spc="60" dirty="0">
                <a:solidFill>
                  <a:srgbClr val="D9D9D9"/>
                </a:solidFill>
                <a:latin typeface="Calibri"/>
                <a:cs typeface="Calibri"/>
              </a:rPr>
              <a:t>Dirk </a:t>
            </a:r>
            <a:r>
              <a:rPr sz="1600" b="1" kern="0" spc="73" dirty="0">
                <a:solidFill>
                  <a:srgbClr val="D9D9D9"/>
                </a:solidFill>
                <a:latin typeface="Calibri"/>
                <a:cs typeface="Calibri"/>
              </a:rPr>
              <a:t>Hovy</a:t>
            </a:r>
            <a:endParaRPr sz="1600" kern="0">
              <a:solidFill>
                <a:sysClr val="windowText" lastClr="000000"/>
              </a:solidFill>
              <a:latin typeface="Calibri"/>
              <a:cs typeface="Calibri"/>
            </a:endParaRPr>
          </a:p>
        </p:txBody>
      </p:sp>
      <p:sp>
        <p:nvSpPr>
          <p:cNvPr id="25" name="object 25"/>
          <p:cNvSpPr/>
          <p:nvPr/>
        </p:nvSpPr>
        <p:spPr>
          <a:xfrm>
            <a:off x="0" y="5899201"/>
            <a:ext cx="1742440" cy="756073"/>
          </a:xfrm>
          <a:custGeom>
            <a:avLst/>
            <a:gdLst/>
            <a:ahLst/>
            <a:cxnLst/>
            <a:rect l="l" t="t" r="r" b="b"/>
            <a:pathLst>
              <a:path w="1306830" h="567054">
                <a:moveTo>
                  <a:pt x="1306387" y="566699"/>
                </a:moveTo>
                <a:lnTo>
                  <a:pt x="0" y="566699"/>
                </a:lnTo>
                <a:lnTo>
                  <a:pt x="0" y="0"/>
                </a:lnTo>
                <a:lnTo>
                  <a:pt x="1306387" y="0"/>
                </a:lnTo>
                <a:lnTo>
                  <a:pt x="1306387" y="5666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6" name="object 26"/>
          <p:cNvSpPr txBox="1"/>
          <p:nvPr/>
        </p:nvSpPr>
        <p:spPr>
          <a:xfrm>
            <a:off x="496358" y="5988440"/>
            <a:ext cx="730673" cy="515526"/>
          </a:xfrm>
          <a:prstGeom prst="rect">
            <a:avLst/>
          </a:prstGeom>
        </p:spPr>
        <p:txBody>
          <a:bodyPr vert="horz" wrap="square" lIns="0" tIns="27940" rIns="0" bIns="0" rtlCol="0">
            <a:spAutoFit/>
          </a:bodyPr>
          <a:lstStyle/>
          <a:p>
            <a:pPr marL="16933" marR="6773" indent="32173" defTabSz="1219170" fontAlgn="auto">
              <a:lnSpc>
                <a:spcPts val="1893"/>
              </a:lnSpc>
              <a:spcBef>
                <a:spcPts val="220"/>
              </a:spcBef>
              <a:spcAft>
                <a:spcPts val="0"/>
              </a:spcAft>
            </a:pPr>
            <a:r>
              <a:rPr sz="1600" b="1" kern="0" spc="67" dirty="0">
                <a:solidFill>
                  <a:srgbClr val="D9D9D9"/>
                </a:solidFill>
                <a:latin typeface="Calibri"/>
                <a:cs typeface="Calibri"/>
              </a:rPr>
              <a:t>Adrian </a:t>
            </a:r>
            <a:r>
              <a:rPr sz="1600" b="1" kern="0" spc="80" dirty="0">
                <a:solidFill>
                  <a:srgbClr val="D9D9D9"/>
                </a:solidFill>
                <a:latin typeface="Calibri"/>
                <a:cs typeface="Calibri"/>
              </a:rPr>
              <a:t>Benton</a:t>
            </a:r>
            <a:endParaRPr sz="1600" kern="0">
              <a:solidFill>
                <a:sysClr val="windowText" lastClr="000000"/>
              </a:solidFill>
              <a:latin typeface="Calibri"/>
              <a:cs typeface="Calibri"/>
            </a:endParaRPr>
          </a:p>
        </p:txBody>
      </p:sp>
      <p:sp>
        <p:nvSpPr>
          <p:cNvPr id="27" name="object 27"/>
          <p:cNvSpPr/>
          <p:nvPr/>
        </p:nvSpPr>
        <p:spPr>
          <a:xfrm>
            <a:off x="6513496" y="5899201"/>
            <a:ext cx="1461347" cy="756073"/>
          </a:xfrm>
          <a:custGeom>
            <a:avLst/>
            <a:gdLst/>
            <a:ahLst/>
            <a:cxnLst/>
            <a:rect l="l" t="t" r="r" b="b"/>
            <a:pathLst>
              <a:path w="1096010" h="567054">
                <a:moveTo>
                  <a:pt x="1095899" y="566699"/>
                </a:moveTo>
                <a:lnTo>
                  <a:pt x="0" y="566699"/>
                </a:lnTo>
                <a:lnTo>
                  <a:pt x="0" y="0"/>
                </a:lnTo>
                <a:lnTo>
                  <a:pt x="1095899" y="0"/>
                </a:lnTo>
                <a:lnTo>
                  <a:pt x="1095899" y="5666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8" name="object 28"/>
          <p:cNvSpPr txBox="1"/>
          <p:nvPr/>
        </p:nvSpPr>
        <p:spPr>
          <a:xfrm>
            <a:off x="6809750" y="5988440"/>
            <a:ext cx="867833" cy="515526"/>
          </a:xfrm>
          <a:prstGeom prst="rect">
            <a:avLst/>
          </a:prstGeom>
        </p:spPr>
        <p:txBody>
          <a:bodyPr vert="horz" wrap="square" lIns="0" tIns="27940" rIns="0" bIns="0" rtlCol="0">
            <a:spAutoFit/>
          </a:bodyPr>
          <a:lstStyle/>
          <a:p>
            <a:pPr marL="16933" marR="6773" indent="143930" defTabSz="1219170" fontAlgn="auto">
              <a:lnSpc>
                <a:spcPts val="1893"/>
              </a:lnSpc>
              <a:spcBef>
                <a:spcPts val="220"/>
              </a:spcBef>
              <a:spcAft>
                <a:spcPts val="0"/>
              </a:spcAft>
            </a:pPr>
            <a:r>
              <a:rPr sz="1600" b="1" kern="0" spc="100" dirty="0">
                <a:solidFill>
                  <a:srgbClr val="D9D9D9"/>
                </a:solidFill>
                <a:latin typeface="Calibri"/>
                <a:cs typeface="Calibri"/>
              </a:rPr>
              <a:t>Blake Lemoine</a:t>
            </a:r>
            <a:endParaRPr sz="1600" kern="0">
              <a:solidFill>
                <a:sysClr val="windowText" lastClr="000000"/>
              </a:solidFill>
              <a:latin typeface="Calibri"/>
              <a:cs typeface="Calibri"/>
            </a:endParaRPr>
          </a:p>
        </p:txBody>
      </p:sp>
      <p:sp>
        <p:nvSpPr>
          <p:cNvPr id="29" name="object 29"/>
          <p:cNvSpPr/>
          <p:nvPr/>
        </p:nvSpPr>
        <p:spPr>
          <a:xfrm>
            <a:off x="1586331" y="5899201"/>
            <a:ext cx="1247140" cy="756073"/>
          </a:xfrm>
          <a:custGeom>
            <a:avLst/>
            <a:gdLst/>
            <a:ahLst/>
            <a:cxnLst/>
            <a:rect l="l" t="t" r="r" b="b"/>
            <a:pathLst>
              <a:path w="935355" h="567054">
                <a:moveTo>
                  <a:pt x="935100" y="566699"/>
                </a:moveTo>
                <a:lnTo>
                  <a:pt x="0" y="566699"/>
                </a:lnTo>
                <a:lnTo>
                  <a:pt x="0" y="0"/>
                </a:lnTo>
                <a:lnTo>
                  <a:pt x="935100" y="0"/>
                </a:lnTo>
                <a:lnTo>
                  <a:pt x="935100" y="5666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0" name="object 30"/>
          <p:cNvSpPr txBox="1"/>
          <p:nvPr/>
        </p:nvSpPr>
        <p:spPr>
          <a:xfrm>
            <a:off x="1886112" y="5988440"/>
            <a:ext cx="646853" cy="515526"/>
          </a:xfrm>
          <a:prstGeom prst="rect">
            <a:avLst/>
          </a:prstGeom>
        </p:spPr>
        <p:txBody>
          <a:bodyPr vert="horz" wrap="square" lIns="0" tIns="27940" rIns="0" bIns="0" rtlCol="0">
            <a:spAutoFit/>
          </a:bodyPr>
          <a:lstStyle/>
          <a:p>
            <a:pPr marL="16933" marR="6773" indent="50799" defTabSz="1219170" fontAlgn="auto">
              <a:lnSpc>
                <a:spcPts val="1893"/>
              </a:lnSpc>
              <a:spcBef>
                <a:spcPts val="220"/>
              </a:spcBef>
              <a:spcAft>
                <a:spcPts val="0"/>
              </a:spcAft>
            </a:pPr>
            <a:r>
              <a:rPr sz="1600" b="1" kern="0" spc="73" dirty="0">
                <a:solidFill>
                  <a:srgbClr val="D9D9D9"/>
                </a:solidFill>
                <a:latin typeface="Calibri"/>
                <a:cs typeface="Calibri"/>
              </a:rPr>
              <a:t>Brian </a:t>
            </a:r>
            <a:r>
              <a:rPr sz="1600" b="1" kern="0" spc="127" dirty="0">
                <a:solidFill>
                  <a:srgbClr val="D9D9D9"/>
                </a:solidFill>
                <a:latin typeface="Calibri"/>
                <a:cs typeface="Calibri"/>
              </a:rPr>
              <a:t>Zhang</a:t>
            </a:r>
            <a:endParaRPr sz="1600" kern="0">
              <a:solidFill>
                <a:sysClr val="windowText" lastClr="000000"/>
              </a:solidFill>
              <a:latin typeface="Calibri"/>
              <a:cs typeface="Calibri"/>
            </a:endParaRPr>
          </a:p>
        </p:txBody>
      </p:sp>
      <p:sp>
        <p:nvSpPr>
          <p:cNvPr id="31" name="object 31"/>
          <p:cNvSpPr/>
          <p:nvPr/>
        </p:nvSpPr>
        <p:spPr>
          <a:xfrm>
            <a:off x="5309501" y="5899201"/>
            <a:ext cx="1211580" cy="756073"/>
          </a:xfrm>
          <a:custGeom>
            <a:avLst/>
            <a:gdLst/>
            <a:ahLst/>
            <a:cxnLst/>
            <a:rect l="l" t="t" r="r" b="b"/>
            <a:pathLst>
              <a:path w="908685" h="567054">
                <a:moveTo>
                  <a:pt x="908099" y="566699"/>
                </a:moveTo>
                <a:lnTo>
                  <a:pt x="0" y="566699"/>
                </a:lnTo>
                <a:lnTo>
                  <a:pt x="0" y="0"/>
                </a:lnTo>
                <a:lnTo>
                  <a:pt x="908099" y="0"/>
                </a:lnTo>
                <a:lnTo>
                  <a:pt x="908099" y="5666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2" name="object 32"/>
          <p:cNvSpPr txBox="1"/>
          <p:nvPr/>
        </p:nvSpPr>
        <p:spPr>
          <a:xfrm>
            <a:off x="5587561" y="5988440"/>
            <a:ext cx="655320" cy="515526"/>
          </a:xfrm>
          <a:prstGeom prst="rect">
            <a:avLst/>
          </a:prstGeom>
        </p:spPr>
        <p:txBody>
          <a:bodyPr vert="horz" wrap="square" lIns="0" tIns="27940" rIns="0" bIns="0" rtlCol="0">
            <a:spAutoFit/>
          </a:bodyPr>
          <a:lstStyle/>
          <a:p>
            <a:pPr marL="16933" marR="6773" indent="101597" defTabSz="1219170" fontAlgn="auto">
              <a:lnSpc>
                <a:spcPts val="1893"/>
              </a:lnSpc>
              <a:spcBef>
                <a:spcPts val="220"/>
              </a:spcBef>
              <a:spcAft>
                <a:spcPts val="0"/>
              </a:spcAft>
            </a:pPr>
            <a:r>
              <a:rPr sz="1600" b="1" kern="0" spc="60" dirty="0">
                <a:solidFill>
                  <a:srgbClr val="D9D9D9"/>
                </a:solidFill>
                <a:latin typeface="Calibri"/>
                <a:cs typeface="Calibri"/>
              </a:rPr>
              <a:t>Alex </a:t>
            </a:r>
            <a:r>
              <a:rPr sz="1600" b="1" kern="0" spc="73" dirty="0">
                <a:solidFill>
                  <a:srgbClr val="D9D9D9"/>
                </a:solidFill>
                <a:latin typeface="Calibri"/>
                <a:cs typeface="Calibri"/>
              </a:rPr>
              <a:t>Beutel</a:t>
            </a:r>
            <a:endParaRPr sz="1600" kern="0">
              <a:solidFill>
                <a:sysClr val="windowText" lastClr="000000"/>
              </a:solidFill>
              <a:latin typeface="Calibri"/>
              <a:cs typeface="Calibri"/>
            </a:endParaRPr>
          </a:p>
        </p:txBody>
      </p:sp>
      <p:sp>
        <p:nvSpPr>
          <p:cNvPr id="33" name="object 33"/>
          <p:cNvSpPr txBox="1"/>
          <p:nvPr/>
        </p:nvSpPr>
        <p:spPr>
          <a:xfrm>
            <a:off x="9597438" y="1739351"/>
            <a:ext cx="207010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b="1" i="1" kern="0" spc="107" dirty="0">
                <a:solidFill>
                  <a:srgbClr val="EEEEEE"/>
                </a:solidFill>
                <a:latin typeface="Calibri"/>
                <a:cs typeface="Calibri"/>
              </a:rPr>
              <a:t>Margaret</a:t>
            </a:r>
            <a:r>
              <a:rPr sz="1867" b="1" i="1" kern="0" spc="27" dirty="0">
                <a:solidFill>
                  <a:srgbClr val="EEEEEE"/>
                </a:solidFill>
                <a:latin typeface="Calibri"/>
                <a:cs typeface="Calibri"/>
              </a:rPr>
              <a:t> </a:t>
            </a:r>
            <a:r>
              <a:rPr sz="1867" b="1" i="1" kern="0" spc="93" dirty="0">
                <a:solidFill>
                  <a:srgbClr val="EEEEEE"/>
                </a:solidFill>
                <a:latin typeface="Calibri"/>
                <a:cs typeface="Calibri"/>
              </a:rPr>
              <a:t>Mitchell</a:t>
            </a:r>
            <a:endParaRPr sz="1867" kern="0">
              <a:solidFill>
                <a:sysClr val="windowText" lastClr="000000"/>
              </a:solidFill>
              <a:latin typeface="Calibri"/>
              <a:cs typeface="Calibri"/>
            </a:endParaRPr>
          </a:p>
        </p:txBody>
      </p:sp>
      <p:sp>
        <p:nvSpPr>
          <p:cNvPr id="34" name="object 34"/>
          <p:cNvSpPr txBox="1"/>
          <p:nvPr/>
        </p:nvSpPr>
        <p:spPr>
          <a:xfrm>
            <a:off x="9166216" y="2018751"/>
            <a:ext cx="2932853" cy="595035"/>
          </a:xfrm>
          <a:prstGeom prst="rect">
            <a:avLst/>
          </a:prstGeom>
        </p:spPr>
        <p:txBody>
          <a:bodyPr vert="horz" wrap="square" lIns="0" tIns="30480" rIns="0" bIns="0" rtlCol="0">
            <a:spAutoFit/>
          </a:bodyPr>
          <a:lstStyle/>
          <a:p>
            <a:pPr marL="901677" marR="6773" indent="-885591" defTabSz="1219170" fontAlgn="auto">
              <a:lnSpc>
                <a:spcPts val="2200"/>
              </a:lnSpc>
              <a:spcBef>
                <a:spcPts val="240"/>
              </a:spcBef>
              <a:spcAft>
                <a:spcPts val="0"/>
              </a:spcAft>
            </a:pPr>
            <a:r>
              <a:rPr sz="1867" b="1" i="1" kern="0" spc="140" dirty="0">
                <a:solidFill>
                  <a:srgbClr val="EEEEEE"/>
                </a:solidFill>
                <a:latin typeface="Calibri"/>
                <a:cs typeface="Calibri"/>
              </a:rPr>
              <a:t>Senior</a:t>
            </a:r>
            <a:r>
              <a:rPr sz="1867" b="1" i="1" kern="0" spc="20" dirty="0">
                <a:solidFill>
                  <a:srgbClr val="EEEEEE"/>
                </a:solidFill>
                <a:latin typeface="Calibri"/>
                <a:cs typeface="Calibri"/>
              </a:rPr>
              <a:t> </a:t>
            </a:r>
            <a:r>
              <a:rPr sz="1867" b="1" i="1" kern="0" spc="152" dirty="0">
                <a:solidFill>
                  <a:srgbClr val="EEEEEE"/>
                </a:solidFill>
                <a:latin typeface="Calibri"/>
                <a:cs typeface="Calibri"/>
              </a:rPr>
              <a:t>Research</a:t>
            </a:r>
            <a:r>
              <a:rPr sz="1867" b="1" i="1" kern="0" spc="20" dirty="0">
                <a:solidFill>
                  <a:srgbClr val="EEEEEE"/>
                </a:solidFill>
                <a:latin typeface="Calibri"/>
                <a:cs typeface="Calibri"/>
              </a:rPr>
              <a:t> </a:t>
            </a:r>
            <a:r>
              <a:rPr sz="1867" b="1" i="1" kern="0" spc="133" dirty="0">
                <a:solidFill>
                  <a:srgbClr val="EEEEEE"/>
                </a:solidFill>
                <a:latin typeface="Calibri"/>
                <a:cs typeface="Calibri"/>
              </a:rPr>
              <a:t>Scientist </a:t>
            </a:r>
            <a:r>
              <a:rPr sz="1867" b="1" i="1" kern="0" spc="160" dirty="0">
                <a:solidFill>
                  <a:srgbClr val="EEEEEE"/>
                </a:solidFill>
                <a:latin typeface="Calibri"/>
                <a:cs typeface="Calibri"/>
              </a:rPr>
              <a:t>Google</a:t>
            </a:r>
            <a:r>
              <a:rPr sz="1867" b="1" i="1" kern="0" spc="20" dirty="0">
                <a:solidFill>
                  <a:srgbClr val="EEEEEE"/>
                </a:solidFill>
                <a:latin typeface="Calibri"/>
                <a:cs typeface="Calibri"/>
              </a:rPr>
              <a:t> </a:t>
            </a:r>
            <a:r>
              <a:rPr sz="1867" b="1" i="1" kern="0" spc="80" dirty="0">
                <a:solidFill>
                  <a:srgbClr val="EEEEEE"/>
                </a:solidFill>
                <a:latin typeface="Calibri"/>
                <a:cs typeface="Calibri"/>
              </a:rPr>
              <a:t>AI</a:t>
            </a:r>
            <a:endParaRPr sz="1867" kern="0">
              <a:solidFill>
                <a:sysClr val="windowText" lastClr="000000"/>
              </a:solidFill>
              <a:latin typeface="Calibri"/>
              <a:cs typeface="Calibri"/>
            </a:endParaRPr>
          </a:p>
        </p:txBody>
      </p:sp>
      <p:graphicFrame>
        <p:nvGraphicFramePr>
          <p:cNvPr id="35" name="object 35"/>
          <p:cNvGraphicFramePr>
            <a:graphicFrameLocks noGrp="1"/>
          </p:cNvGraphicFramePr>
          <p:nvPr/>
        </p:nvGraphicFramePr>
        <p:xfrm>
          <a:off x="375865" y="4007495"/>
          <a:ext cx="11661979" cy="496146"/>
        </p:xfrm>
        <a:graphic>
          <a:graphicData uri="http://schemas.openxmlformats.org/drawingml/2006/table">
            <a:tbl>
              <a:tblPr firstRow="1" bandRow="1">
                <a:tableStyleId>{2D5ABB26-0587-4C30-8999-92F81FD0307C}</a:tableStyleId>
              </a:tblPr>
              <a:tblGrid>
                <a:gridCol w="1186180">
                  <a:extLst>
                    <a:ext uri="{9D8B030D-6E8A-4147-A177-3AD203B41FA5}">
                      <a16:colId xmlns:a16="http://schemas.microsoft.com/office/drawing/2014/main" val="20000"/>
                    </a:ext>
                  </a:extLst>
                </a:gridCol>
                <a:gridCol w="1094739">
                  <a:extLst>
                    <a:ext uri="{9D8B030D-6E8A-4147-A177-3AD203B41FA5}">
                      <a16:colId xmlns:a16="http://schemas.microsoft.com/office/drawing/2014/main" val="20001"/>
                    </a:ext>
                  </a:extLst>
                </a:gridCol>
                <a:gridCol w="1451185">
                  <a:extLst>
                    <a:ext uri="{9D8B030D-6E8A-4147-A177-3AD203B41FA5}">
                      <a16:colId xmlns:a16="http://schemas.microsoft.com/office/drawing/2014/main" val="20002"/>
                    </a:ext>
                  </a:extLst>
                </a:gridCol>
                <a:gridCol w="1162472">
                  <a:extLst>
                    <a:ext uri="{9D8B030D-6E8A-4147-A177-3AD203B41FA5}">
                      <a16:colId xmlns:a16="http://schemas.microsoft.com/office/drawing/2014/main" val="20003"/>
                    </a:ext>
                  </a:extLst>
                </a:gridCol>
                <a:gridCol w="1424093">
                  <a:extLst>
                    <a:ext uri="{9D8B030D-6E8A-4147-A177-3AD203B41FA5}">
                      <a16:colId xmlns:a16="http://schemas.microsoft.com/office/drawing/2014/main" val="20004"/>
                    </a:ext>
                  </a:extLst>
                </a:gridCol>
                <a:gridCol w="1531619">
                  <a:extLst>
                    <a:ext uri="{9D8B030D-6E8A-4147-A177-3AD203B41FA5}">
                      <a16:colId xmlns:a16="http://schemas.microsoft.com/office/drawing/2014/main" val="20005"/>
                    </a:ext>
                  </a:extLst>
                </a:gridCol>
                <a:gridCol w="1312332">
                  <a:extLst>
                    <a:ext uri="{9D8B030D-6E8A-4147-A177-3AD203B41FA5}">
                      <a16:colId xmlns:a16="http://schemas.microsoft.com/office/drawing/2014/main" val="20006"/>
                    </a:ext>
                  </a:extLst>
                </a:gridCol>
                <a:gridCol w="981287">
                  <a:extLst>
                    <a:ext uri="{9D8B030D-6E8A-4147-A177-3AD203B41FA5}">
                      <a16:colId xmlns:a16="http://schemas.microsoft.com/office/drawing/2014/main" val="20007"/>
                    </a:ext>
                  </a:extLst>
                </a:gridCol>
                <a:gridCol w="1518072">
                  <a:extLst>
                    <a:ext uri="{9D8B030D-6E8A-4147-A177-3AD203B41FA5}">
                      <a16:colId xmlns:a16="http://schemas.microsoft.com/office/drawing/2014/main" val="20008"/>
                    </a:ext>
                  </a:extLst>
                </a:gridCol>
              </a:tblGrid>
              <a:tr h="248073">
                <a:tc>
                  <a:txBody>
                    <a:bodyPr/>
                    <a:lstStyle/>
                    <a:p>
                      <a:pPr marL="43815">
                        <a:lnSpc>
                          <a:spcPts val="1370"/>
                        </a:lnSpc>
                      </a:pPr>
                      <a:r>
                        <a:rPr sz="1600" b="1" spc="60" dirty="0">
                          <a:solidFill>
                            <a:srgbClr val="D9D9D9"/>
                          </a:solidFill>
                          <a:latin typeface="Calibri"/>
                          <a:cs typeface="Calibri"/>
                        </a:rPr>
                        <a:t>Andrew</a:t>
                      </a:r>
                      <a:endParaRPr sz="1600">
                        <a:latin typeface="Calibri"/>
                        <a:cs typeface="Calibri"/>
                      </a:endParaRPr>
                    </a:p>
                  </a:txBody>
                  <a:tcPr marL="0" marR="0" marT="0" marB="0">
                    <a:solidFill>
                      <a:srgbClr val="434343"/>
                    </a:solidFill>
                  </a:tcPr>
                </a:tc>
                <a:tc>
                  <a:txBody>
                    <a:bodyPr/>
                    <a:lstStyle/>
                    <a:p>
                      <a:pPr marR="38735" algn="ctr">
                        <a:lnSpc>
                          <a:spcPts val="1370"/>
                        </a:lnSpc>
                      </a:pPr>
                      <a:r>
                        <a:rPr sz="1600" b="1" spc="25" dirty="0">
                          <a:solidFill>
                            <a:srgbClr val="D9D9D9"/>
                          </a:solidFill>
                          <a:latin typeface="Calibri"/>
                          <a:cs typeface="Calibri"/>
                        </a:rPr>
                        <a:t>Me</a:t>
                      </a:r>
                      <a:endParaRPr sz="1600">
                        <a:latin typeface="Calibri"/>
                        <a:cs typeface="Calibri"/>
                      </a:endParaRPr>
                    </a:p>
                  </a:txBody>
                  <a:tcPr marL="0" marR="0" marT="0" marB="0">
                    <a:solidFill>
                      <a:srgbClr val="434343"/>
                    </a:solidFill>
                  </a:tcPr>
                </a:tc>
                <a:tc>
                  <a:txBody>
                    <a:bodyPr/>
                    <a:lstStyle/>
                    <a:p>
                      <a:pPr marL="100330" algn="ctr">
                        <a:lnSpc>
                          <a:spcPts val="1370"/>
                        </a:lnSpc>
                      </a:pPr>
                      <a:r>
                        <a:rPr sz="1600" b="1" spc="75" dirty="0">
                          <a:solidFill>
                            <a:srgbClr val="D9D9D9"/>
                          </a:solidFill>
                          <a:latin typeface="Calibri"/>
                          <a:cs typeface="Calibri"/>
                        </a:rPr>
                        <a:t>Simone</a:t>
                      </a:r>
                      <a:endParaRPr sz="1600">
                        <a:latin typeface="Calibri"/>
                        <a:cs typeface="Calibri"/>
                      </a:endParaRPr>
                    </a:p>
                  </a:txBody>
                  <a:tcPr marL="0" marR="0" marT="0" marB="0">
                    <a:solidFill>
                      <a:srgbClr val="434343"/>
                    </a:solidFill>
                  </a:tcPr>
                </a:tc>
                <a:tc>
                  <a:txBody>
                    <a:bodyPr/>
                    <a:lstStyle/>
                    <a:p>
                      <a:pPr marR="145415" algn="r">
                        <a:lnSpc>
                          <a:spcPts val="1370"/>
                        </a:lnSpc>
                      </a:pPr>
                      <a:r>
                        <a:rPr sz="1600" b="1" spc="70" dirty="0">
                          <a:solidFill>
                            <a:srgbClr val="D9D9D9"/>
                          </a:solidFill>
                          <a:latin typeface="Calibri"/>
                          <a:cs typeface="Calibri"/>
                        </a:rPr>
                        <a:t>Parker</a:t>
                      </a:r>
                      <a:endParaRPr sz="1600">
                        <a:latin typeface="Calibri"/>
                        <a:cs typeface="Calibri"/>
                      </a:endParaRPr>
                    </a:p>
                  </a:txBody>
                  <a:tcPr marL="0" marR="0" marT="0" marB="0">
                    <a:solidFill>
                      <a:srgbClr val="434343"/>
                    </a:solidFill>
                  </a:tcPr>
                </a:tc>
                <a:tc>
                  <a:txBody>
                    <a:bodyPr/>
                    <a:lstStyle/>
                    <a:p>
                      <a:pPr marL="16510" algn="ctr">
                        <a:lnSpc>
                          <a:spcPts val="1370"/>
                        </a:lnSpc>
                      </a:pPr>
                      <a:r>
                        <a:rPr sz="1600" b="1" spc="100" dirty="0">
                          <a:solidFill>
                            <a:srgbClr val="D9D9D9"/>
                          </a:solidFill>
                          <a:latin typeface="Calibri"/>
                          <a:cs typeface="Calibri"/>
                        </a:rPr>
                        <a:t>Lucy</a:t>
                      </a:r>
                      <a:endParaRPr sz="1600">
                        <a:latin typeface="Calibri"/>
                        <a:cs typeface="Calibri"/>
                      </a:endParaRPr>
                    </a:p>
                  </a:txBody>
                  <a:tcPr marL="0" marR="0" marT="0" marB="0">
                    <a:solidFill>
                      <a:srgbClr val="434343"/>
                    </a:solidFill>
                  </a:tcPr>
                </a:tc>
                <a:tc>
                  <a:txBody>
                    <a:bodyPr/>
                    <a:lstStyle/>
                    <a:p>
                      <a:pPr marR="67945" algn="ctr">
                        <a:lnSpc>
                          <a:spcPts val="1370"/>
                        </a:lnSpc>
                      </a:pPr>
                      <a:r>
                        <a:rPr sz="1600" b="1" spc="70" dirty="0">
                          <a:solidFill>
                            <a:srgbClr val="D9D9D9"/>
                          </a:solidFill>
                          <a:latin typeface="Calibri"/>
                          <a:cs typeface="Calibri"/>
                        </a:rPr>
                        <a:t>Ben</a:t>
                      </a:r>
                      <a:endParaRPr sz="1600">
                        <a:latin typeface="Calibri"/>
                        <a:cs typeface="Calibri"/>
                      </a:endParaRPr>
                    </a:p>
                  </a:txBody>
                  <a:tcPr marL="0" marR="0" marT="0" marB="0">
                    <a:solidFill>
                      <a:srgbClr val="434343"/>
                    </a:solidFill>
                  </a:tcPr>
                </a:tc>
                <a:tc>
                  <a:txBody>
                    <a:bodyPr/>
                    <a:lstStyle/>
                    <a:p>
                      <a:pPr marR="70485" algn="ctr">
                        <a:lnSpc>
                          <a:spcPts val="1370"/>
                        </a:lnSpc>
                      </a:pPr>
                      <a:r>
                        <a:rPr sz="1600" b="1" spc="70" dirty="0">
                          <a:solidFill>
                            <a:srgbClr val="D9D9D9"/>
                          </a:solidFill>
                          <a:latin typeface="Calibri"/>
                          <a:cs typeface="Calibri"/>
                        </a:rPr>
                        <a:t>Elena</a:t>
                      </a:r>
                      <a:endParaRPr sz="1600">
                        <a:latin typeface="Calibri"/>
                        <a:cs typeface="Calibri"/>
                      </a:endParaRPr>
                    </a:p>
                  </a:txBody>
                  <a:tcPr marL="0" marR="0" marT="0" marB="0">
                    <a:solidFill>
                      <a:srgbClr val="434343"/>
                    </a:solidFill>
                  </a:tcPr>
                </a:tc>
                <a:tc>
                  <a:txBody>
                    <a:bodyPr/>
                    <a:lstStyle/>
                    <a:p>
                      <a:pPr marR="158750" algn="r">
                        <a:lnSpc>
                          <a:spcPts val="1370"/>
                        </a:lnSpc>
                      </a:pPr>
                      <a:r>
                        <a:rPr sz="1600" b="1" spc="70" dirty="0">
                          <a:solidFill>
                            <a:srgbClr val="D9D9D9"/>
                          </a:solidFill>
                          <a:latin typeface="Calibri"/>
                          <a:cs typeface="Calibri"/>
                        </a:rPr>
                        <a:t>Deb</a:t>
                      </a:r>
                      <a:endParaRPr sz="1600">
                        <a:latin typeface="Calibri"/>
                        <a:cs typeface="Calibri"/>
                      </a:endParaRPr>
                    </a:p>
                  </a:txBody>
                  <a:tcPr marL="0" marR="0" marT="0" marB="0">
                    <a:solidFill>
                      <a:srgbClr val="434343"/>
                    </a:solidFill>
                  </a:tcPr>
                </a:tc>
                <a:tc>
                  <a:txBody>
                    <a:bodyPr/>
                    <a:lstStyle/>
                    <a:p>
                      <a:pPr marL="166370">
                        <a:lnSpc>
                          <a:spcPts val="1370"/>
                        </a:lnSpc>
                      </a:pPr>
                      <a:r>
                        <a:rPr sz="1600" b="1" dirty="0">
                          <a:solidFill>
                            <a:srgbClr val="D9D9D9"/>
                          </a:solidFill>
                          <a:latin typeface="Calibri"/>
                          <a:cs typeface="Calibri"/>
                        </a:rPr>
                        <a:t>Timnit</a:t>
                      </a:r>
                      <a:r>
                        <a:rPr sz="1600" b="1" spc="355" dirty="0">
                          <a:solidFill>
                            <a:srgbClr val="D9D9D9"/>
                          </a:solidFill>
                          <a:latin typeface="Calibri"/>
                          <a:cs typeface="Calibri"/>
                        </a:rPr>
                        <a:t> </a:t>
                      </a:r>
                      <a:r>
                        <a:rPr sz="1600" b="1" spc="65" dirty="0">
                          <a:solidFill>
                            <a:srgbClr val="D9D9D9"/>
                          </a:solidFill>
                          <a:latin typeface="Calibri"/>
                          <a:cs typeface="Calibri"/>
                        </a:rPr>
                        <a:t>Gebru</a:t>
                      </a:r>
                      <a:endParaRPr sz="1600">
                        <a:latin typeface="Calibri"/>
                        <a:cs typeface="Calibri"/>
                      </a:endParaRPr>
                    </a:p>
                  </a:txBody>
                  <a:tcPr marL="0" marR="0" marT="0" marB="0">
                    <a:solidFill>
                      <a:srgbClr val="434343"/>
                    </a:solidFill>
                  </a:tcPr>
                </a:tc>
                <a:extLst>
                  <a:ext uri="{0D108BD9-81ED-4DB2-BD59-A6C34878D82A}">
                    <a16:rowId xmlns:a16="http://schemas.microsoft.com/office/drawing/2014/main" val="10000"/>
                  </a:ext>
                </a:extLst>
              </a:tr>
              <a:tr h="248073">
                <a:tc>
                  <a:txBody>
                    <a:bodyPr/>
                    <a:lstStyle/>
                    <a:p>
                      <a:pPr marL="31750">
                        <a:lnSpc>
                          <a:spcPts val="1365"/>
                        </a:lnSpc>
                      </a:pPr>
                      <a:r>
                        <a:rPr sz="1600" b="1" spc="60" dirty="0">
                          <a:solidFill>
                            <a:srgbClr val="D9D9D9"/>
                          </a:solidFill>
                          <a:latin typeface="Calibri"/>
                          <a:cs typeface="Calibri"/>
                        </a:rPr>
                        <a:t>Zaldivar</a:t>
                      </a:r>
                      <a:endParaRPr sz="1600">
                        <a:latin typeface="Calibri"/>
                        <a:cs typeface="Calibri"/>
                      </a:endParaRPr>
                    </a:p>
                  </a:txBody>
                  <a:tcPr marL="0" marR="0" marT="0" marB="0">
                    <a:solidFill>
                      <a:srgbClr val="434343"/>
                    </a:solidFill>
                  </a:tcPr>
                </a:tc>
                <a:tc>
                  <a:txBody>
                    <a:bodyPr/>
                    <a:lstStyle/>
                    <a:p>
                      <a:pPr>
                        <a:lnSpc>
                          <a:spcPct val="100000"/>
                        </a:lnSpc>
                      </a:pPr>
                      <a:endParaRPr sz="1500">
                        <a:latin typeface="Times New Roman"/>
                        <a:cs typeface="Times New Roman"/>
                      </a:endParaRPr>
                    </a:p>
                  </a:txBody>
                  <a:tcPr marL="0" marR="0" marT="0" marB="0">
                    <a:solidFill>
                      <a:srgbClr val="434343"/>
                    </a:solidFill>
                  </a:tcPr>
                </a:tc>
                <a:tc>
                  <a:txBody>
                    <a:bodyPr/>
                    <a:lstStyle/>
                    <a:p>
                      <a:pPr marL="100330" algn="ctr">
                        <a:lnSpc>
                          <a:spcPts val="1365"/>
                        </a:lnSpc>
                      </a:pPr>
                      <a:r>
                        <a:rPr sz="1600" b="1" spc="-25" dirty="0">
                          <a:solidFill>
                            <a:srgbClr val="D9D9D9"/>
                          </a:solidFill>
                          <a:latin typeface="Calibri"/>
                          <a:cs typeface="Calibri"/>
                        </a:rPr>
                        <a:t>Wu</a:t>
                      </a:r>
                      <a:endParaRPr sz="1600">
                        <a:latin typeface="Calibri"/>
                        <a:cs typeface="Calibri"/>
                      </a:endParaRPr>
                    </a:p>
                  </a:txBody>
                  <a:tcPr marL="0" marR="0" marT="0" marB="0">
                    <a:solidFill>
                      <a:srgbClr val="434343"/>
                    </a:solidFill>
                  </a:tcPr>
                </a:tc>
                <a:tc>
                  <a:txBody>
                    <a:bodyPr/>
                    <a:lstStyle/>
                    <a:p>
                      <a:pPr marR="129539" algn="r">
                        <a:lnSpc>
                          <a:spcPts val="1365"/>
                        </a:lnSpc>
                      </a:pPr>
                      <a:r>
                        <a:rPr sz="1600" b="1" spc="85" dirty="0">
                          <a:solidFill>
                            <a:srgbClr val="D9D9D9"/>
                          </a:solidFill>
                          <a:latin typeface="Calibri"/>
                          <a:cs typeface="Calibri"/>
                        </a:rPr>
                        <a:t>Barnes</a:t>
                      </a:r>
                      <a:endParaRPr sz="1600">
                        <a:latin typeface="Calibri"/>
                        <a:cs typeface="Calibri"/>
                      </a:endParaRPr>
                    </a:p>
                  </a:txBody>
                  <a:tcPr marL="0" marR="0" marT="0" marB="0">
                    <a:solidFill>
                      <a:srgbClr val="434343"/>
                    </a:solidFill>
                  </a:tcPr>
                </a:tc>
                <a:tc>
                  <a:txBody>
                    <a:bodyPr/>
                    <a:lstStyle/>
                    <a:p>
                      <a:pPr marL="15875" algn="ctr">
                        <a:lnSpc>
                          <a:spcPts val="1365"/>
                        </a:lnSpc>
                      </a:pPr>
                      <a:r>
                        <a:rPr sz="1600" b="1" spc="75" dirty="0">
                          <a:solidFill>
                            <a:srgbClr val="D9D9D9"/>
                          </a:solidFill>
                          <a:latin typeface="Calibri"/>
                          <a:cs typeface="Calibri"/>
                        </a:rPr>
                        <a:t>Vasserman</a:t>
                      </a:r>
                      <a:endParaRPr sz="1600">
                        <a:latin typeface="Calibri"/>
                        <a:cs typeface="Calibri"/>
                      </a:endParaRPr>
                    </a:p>
                  </a:txBody>
                  <a:tcPr marL="0" marR="0" marT="0" marB="0">
                    <a:solidFill>
                      <a:srgbClr val="434343"/>
                    </a:solidFill>
                  </a:tcPr>
                </a:tc>
                <a:tc>
                  <a:txBody>
                    <a:bodyPr/>
                    <a:lstStyle/>
                    <a:p>
                      <a:pPr marR="67945" algn="ctr">
                        <a:lnSpc>
                          <a:spcPts val="1365"/>
                        </a:lnSpc>
                      </a:pPr>
                      <a:r>
                        <a:rPr sz="1600" b="1" spc="70" dirty="0">
                          <a:solidFill>
                            <a:srgbClr val="D9D9D9"/>
                          </a:solidFill>
                          <a:latin typeface="Calibri"/>
                          <a:cs typeface="Calibri"/>
                        </a:rPr>
                        <a:t>Hutchinson</a:t>
                      </a:r>
                      <a:endParaRPr sz="1600">
                        <a:latin typeface="Calibri"/>
                        <a:cs typeface="Calibri"/>
                      </a:endParaRPr>
                    </a:p>
                  </a:txBody>
                  <a:tcPr marL="0" marR="0" marT="0" marB="0">
                    <a:solidFill>
                      <a:srgbClr val="434343"/>
                    </a:solidFill>
                  </a:tcPr>
                </a:tc>
                <a:tc>
                  <a:txBody>
                    <a:bodyPr/>
                    <a:lstStyle/>
                    <a:p>
                      <a:pPr marR="70485" algn="ctr">
                        <a:lnSpc>
                          <a:spcPts val="1365"/>
                        </a:lnSpc>
                      </a:pPr>
                      <a:r>
                        <a:rPr sz="1600" b="1" spc="65" dirty="0">
                          <a:solidFill>
                            <a:srgbClr val="D9D9D9"/>
                          </a:solidFill>
                          <a:latin typeface="Calibri"/>
                          <a:cs typeface="Calibri"/>
                        </a:rPr>
                        <a:t>Spitzer</a:t>
                      </a:r>
                      <a:endParaRPr sz="1600">
                        <a:latin typeface="Calibri"/>
                        <a:cs typeface="Calibri"/>
                      </a:endParaRPr>
                    </a:p>
                  </a:txBody>
                  <a:tcPr marL="0" marR="0" marT="0" marB="0">
                    <a:solidFill>
                      <a:srgbClr val="434343"/>
                    </a:solidFill>
                  </a:tcPr>
                </a:tc>
                <a:tc>
                  <a:txBody>
                    <a:bodyPr/>
                    <a:lstStyle/>
                    <a:p>
                      <a:pPr marR="165735" algn="r">
                        <a:lnSpc>
                          <a:spcPts val="1365"/>
                        </a:lnSpc>
                      </a:pPr>
                      <a:r>
                        <a:rPr sz="1600" b="1" spc="50" dirty="0">
                          <a:solidFill>
                            <a:srgbClr val="D9D9D9"/>
                          </a:solidFill>
                          <a:latin typeface="Calibri"/>
                          <a:cs typeface="Calibri"/>
                        </a:rPr>
                        <a:t>Raji</a:t>
                      </a:r>
                      <a:endParaRPr sz="1600">
                        <a:latin typeface="Calibri"/>
                        <a:cs typeface="Calibri"/>
                      </a:endParaRPr>
                    </a:p>
                  </a:txBody>
                  <a:tcPr marL="0" marR="0" marT="0" marB="0">
                    <a:solidFill>
                      <a:srgbClr val="434343"/>
                    </a:solidFill>
                  </a:tcPr>
                </a:tc>
                <a:tc>
                  <a:txBody>
                    <a:bodyPr/>
                    <a:lstStyle/>
                    <a:p>
                      <a:pPr>
                        <a:lnSpc>
                          <a:spcPct val="100000"/>
                        </a:lnSpc>
                      </a:pPr>
                      <a:endParaRPr sz="1500">
                        <a:latin typeface="Times New Roman"/>
                        <a:cs typeface="Times New Roman"/>
                      </a:endParaRPr>
                    </a:p>
                  </a:txBody>
                  <a:tcPr marL="0" marR="0" marT="0" marB="0">
                    <a:solidFill>
                      <a:srgbClr val="434343"/>
                    </a:solidFill>
                  </a:tcPr>
                </a:tc>
                <a:extLst>
                  <a:ext uri="{0D108BD9-81ED-4DB2-BD59-A6C34878D82A}">
                    <a16:rowId xmlns:a16="http://schemas.microsoft.com/office/drawing/2014/main" val="10001"/>
                  </a:ext>
                </a:extLst>
              </a:tr>
            </a:tbl>
          </a:graphicData>
        </a:graphic>
      </p:graphicFrame>
      <p:pic>
        <p:nvPicPr>
          <p:cNvPr id="36" name="object 36"/>
          <p:cNvPicPr/>
          <p:nvPr/>
        </p:nvPicPr>
        <p:blipFill>
          <a:blip r:embed="rId10" cstate="print"/>
          <a:stretch>
            <a:fillRect/>
          </a:stretch>
        </p:blipFill>
        <p:spPr>
          <a:xfrm>
            <a:off x="218568" y="743401"/>
            <a:ext cx="1334865" cy="1334865"/>
          </a:xfrm>
          <a:prstGeom prst="rect">
            <a:avLst/>
          </a:prstGeom>
        </p:spPr>
      </p:pic>
      <p:sp>
        <p:nvSpPr>
          <p:cNvPr id="37" name="object 37"/>
          <p:cNvSpPr txBox="1"/>
          <p:nvPr/>
        </p:nvSpPr>
        <p:spPr>
          <a:xfrm>
            <a:off x="144137" y="2156306"/>
            <a:ext cx="1579880" cy="263320"/>
          </a:xfrm>
          <a:prstGeom prst="rect">
            <a:avLst/>
          </a:prstGeom>
        </p:spPr>
        <p:txBody>
          <a:bodyPr vert="horz" wrap="square" lIns="0" tIns="16933" rIns="0" bIns="0" rtlCol="0">
            <a:spAutoFit/>
          </a:bodyPr>
          <a:lstStyle/>
          <a:p>
            <a:pPr marL="16933" defTabSz="1219170" fontAlgn="auto">
              <a:spcBef>
                <a:spcPts val="133"/>
              </a:spcBef>
              <a:spcAft>
                <a:spcPts val="0"/>
              </a:spcAft>
            </a:pPr>
            <a:r>
              <a:rPr sz="1600" b="1" kern="0" spc="100" dirty="0">
                <a:solidFill>
                  <a:srgbClr val="D9D9D9"/>
                </a:solidFill>
                <a:latin typeface="Calibri"/>
                <a:cs typeface="Calibri"/>
              </a:rPr>
              <a:t>Conversation</a:t>
            </a:r>
            <a:r>
              <a:rPr sz="1600" b="1" kern="0" spc="120" dirty="0">
                <a:solidFill>
                  <a:srgbClr val="D9D9D9"/>
                </a:solidFill>
                <a:latin typeface="Calibri"/>
                <a:cs typeface="Calibri"/>
              </a:rPr>
              <a:t> </a:t>
            </a:r>
            <a:r>
              <a:rPr sz="1600" b="1" kern="0" spc="47" dirty="0">
                <a:solidFill>
                  <a:srgbClr val="D9D9D9"/>
                </a:solidFill>
                <a:latin typeface="Calibri"/>
                <a:cs typeface="Calibri"/>
              </a:rPr>
              <a:t>AI</a:t>
            </a:r>
            <a:endParaRPr sz="1600" kern="0">
              <a:solidFill>
                <a:sysClr val="windowText" lastClr="000000"/>
              </a:solidFill>
              <a:latin typeface="Calibri"/>
              <a:cs typeface="Calibri"/>
            </a:endParaRPr>
          </a:p>
        </p:txBody>
      </p:sp>
      <p:sp>
        <p:nvSpPr>
          <p:cNvPr id="38" name="TextBox 37">
            <a:extLst>
              <a:ext uri="{FF2B5EF4-FFF2-40B4-BE49-F238E27FC236}">
                <a16:creationId xmlns:a16="http://schemas.microsoft.com/office/drawing/2014/main" id="{C8FF9C05-AAE5-BAD3-50DA-CCFEB591035C}"/>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1">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6401" y="2159001"/>
            <a:ext cx="2539999" cy="2539999"/>
          </a:xfrm>
          <a:prstGeom prst="rect">
            <a:avLst/>
          </a:prstGeom>
        </p:spPr>
      </p:pic>
      <p:pic>
        <p:nvPicPr>
          <p:cNvPr id="3" name="object 3"/>
          <p:cNvPicPr/>
          <p:nvPr/>
        </p:nvPicPr>
        <p:blipFill>
          <a:blip r:embed="rId3" cstate="print"/>
          <a:stretch>
            <a:fillRect/>
          </a:stretch>
        </p:blipFill>
        <p:spPr>
          <a:xfrm>
            <a:off x="3352801" y="2159001"/>
            <a:ext cx="2539999" cy="2539999"/>
          </a:xfrm>
          <a:prstGeom prst="rect">
            <a:avLst/>
          </a:prstGeom>
        </p:spPr>
      </p:pic>
      <p:pic>
        <p:nvPicPr>
          <p:cNvPr id="4" name="object 4"/>
          <p:cNvPicPr/>
          <p:nvPr/>
        </p:nvPicPr>
        <p:blipFill>
          <a:blip r:embed="rId4" cstate="print"/>
          <a:stretch>
            <a:fillRect/>
          </a:stretch>
        </p:blipFill>
        <p:spPr>
          <a:xfrm>
            <a:off x="6299201" y="2159001"/>
            <a:ext cx="2539999" cy="2539999"/>
          </a:xfrm>
          <a:prstGeom prst="rect">
            <a:avLst/>
          </a:prstGeom>
        </p:spPr>
      </p:pic>
      <p:pic>
        <p:nvPicPr>
          <p:cNvPr id="5" name="object 5"/>
          <p:cNvPicPr/>
          <p:nvPr/>
        </p:nvPicPr>
        <p:blipFill>
          <a:blip r:embed="rId5" cstate="print"/>
          <a:stretch>
            <a:fillRect/>
          </a:stretch>
        </p:blipFill>
        <p:spPr>
          <a:xfrm>
            <a:off x="9245601" y="2159001"/>
            <a:ext cx="2539999" cy="2539999"/>
          </a:xfrm>
          <a:prstGeom prst="rect">
            <a:avLst/>
          </a:prstGeom>
        </p:spPr>
      </p:pic>
      <p:grpSp>
        <p:nvGrpSpPr>
          <p:cNvPr id="6" name="object 6"/>
          <p:cNvGrpSpPr/>
          <p:nvPr/>
        </p:nvGrpSpPr>
        <p:grpSpPr>
          <a:xfrm>
            <a:off x="4578486" y="2600299"/>
            <a:ext cx="1591733" cy="510540"/>
            <a:chOff x="3433864" y="1950224"/>
            <a:chExt cx="1193800" cy="382905"/>
          </a:xfrm>
        </p:grpSpPr>
        <p:sp>
          <p:nvSpPr>
            <p:cNvPr id="7" name="object 7"/>
            <p:cNvSpPr/>
            <p:nvPr/>
          </p:nvSpPr>
          <p:spPr>
            <a:xfrm>
              <a:off x="3551310" y="1969274"/>
              <a:ext cx="934085" cy="223520"/>
            </a:xfrm>
            <a:custGeom>
              <a:avLst/>
              <a:gdLst/>
              <a:ahLst/>
              <a:cxnLst/>
              <a:rect l="l" t="t" r="r" b="b"/>
              <a:pathLst>
                <a:path w="934085" h="223519">
                  <a:moveTo>
                    <a:pt x="0" y="120823"/>
                  </a:moveTo>
                  <a:lnTo>
                    <a:pt x="44640" y="93826"/>
                  </a:lnTo>
                  <a:lnTo>
                    <a:pt x="79143" y="76737"/>
                  </a:lnTo>
                  <a:lnTo>
                    <a:pt x="121774" y="58834"/>
                  </a:lnTo>
                  <a:lnTo>
                    <a:pt x="167153" y="42878"/>
                  </a:lnTo>
                  <a:lnTo>
                    <a:pt x="214591" y="29090"/>
                  </a:lnTo>
                  <a:lnTo>
                    <a:pt x="263395" y="17688"/>
                  </a:lnTo>
                  <a:lnTo>
                    <a:pt x="312873" y="8893"/>
                  </a:lnTo>
                  <a:lnTo>
                    <a:pt x="362335" y="2923"/>
                  </a:lnTo>
                  <a:lnTo>
                    <a:pt x="411089" y="0"/>
                  </a:lnTo>
                  <a:lnTo>
                    <a:pt x="471230" y="872"/>
                  </a:lnTo>
                  <a:lnTo>
                    <a:pt x="528916" y="6540"/>
                  </a:lnTo>
                  <a:lnTo>
                    <a:pt x="583956" y="16507"/>
                  </a:lnTo>
                  <a:lnTo>
                    <a:pt x="636163" y="30279"/>
                  </a:lnTo>
                  <a:lnTo>
                    <a:pt x="685346" y="47362"/>
                  </a:lnTo>
                  <a:lnTo>
                    <a:pt x="731318" y="67260"/>
                  </a:lnTo>
                  <a:lnTo>
                    <a:pt x="773890" y="89479"/>
                  </a:lnTo>
                  <a:lnTo>
                    <a:pt x="812871" y="113523"/>
                  </a:lnTo>
                  <a:lnTo>
                    <a:pt x="848074" y="138898"/>
                  </a:lnTo>
                  <a:lnTo>
                    <a:pt x="879310" y="165109"/>
                  </a:lnTo>
                  <a:lnTo>
                    <a:pt x="912104" y="197748"/>
                  </a:lnTo>
                  <a:lnTo>
                    <a:pt x="922551" y="209862"/>
                  </a:lnTo>
                  <a:lnTo>
                    <a:pt x="925088" y="212882"/>
                  </a:lnTo>
                  <a:lnTo>
                    <a:pt x="927551" y="215893"/>
                  </a:lnTo>
                  <a:lnTo>
                    <a:pt x="929944" y="218893"/>
                  </a:lnTo>
                  <a:lnTo>
                    <a:pt x="931140" y="220393"/>
                  </a:lnTo>
                  <a:lnTo>
                    <a:pt x="932320" y="221890"/>
                  </a:lnTo>
                  <a:lnTo>
                    <a:pt x="933482" y="223384"/>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8" name="object 8"/>
            <p:cNvPicPr/>
            <p:nvPr/>
          </p:nvPicPr>
          <p:blipFill>
            <a:blip r:embed="rId6" cstate="print"/>
            <a:stretch>
              <a:fillRect/>
            </a:stretch>
          </p:blipFill>
          <p:spPr>
            <a:xfrm>
              <a:off x="3433864" y="2060115"/>
              <a:ext cx="161792" cy="161792"/>
            </a:xfrm>
            <a:prstGeom prst="rect">
              <a:avLst/>
            </a:prstGeom>
          </p:spPr>
        </p:pic>
        <p:pic>
          <p:nvPicPr>
            <p:cNvPr id="9" name="object 9"/>
            <p:cNvPicPr/>
            <p:nvPr/>
          </p:nvPicPr>
          <p:blipFill>
            <a:blip r:embed="rId7" cstate="print"/>
            <a:stretch>
              <a:fillRect/>
            </a:stretch>
          </p:blipFill>
          <p:spPr>
            <a:xfrm>
              <a:off x="4421758" y="2128677"/>
              <a:ext cx="205685" cy="204012"/>
            </a:xfrm>
            <a:prstGeom prst="rect">
              <a:avLst/>
            </a:prstGeom>
          </p:spPr>
        </p:pic>
      </p:grpSp>
      <p:pic>
        <p:nvPicPr>
          <p:cNvPr id="10" name="object 10"/>
          <p:cNvPicPr/>
          <p:nvPr/>
        </p:nvPicPr>
        <p:blipFill>
          <a:blip r:embed="rId8" cstate="print"/>
          <a:stretch>
            <a:fillRect/>
          </a:stretch>
        </p:blipFill>
        <p:spPr>
          <a:xfrm>
            <a:off x="768734" y="3002996"/>
            <a:ext cx="1814481" cy="208955"/>
          </a:xfrm>
          <a:prstGeom prst="rect">
            <a:avLst/>
          </a:prstGeom>
        </p:spPr>
      </p:pic>
      <p:pic>
        <p:nvPicPr>
          <p:cNvPr id="11" name="object 11"/>
          <p:cNvPicPr/>
          <p:nvPr/>
        </p:nvPicPr>
        <p:blipFill>
          <a:blip r:embed="rId9" cstate="print"/>
          <a:stretch>
            <a:fillRect/>
          </a:stretch>
        </p:blipFill>
        <p:spPr>
          <a:xfrm>
            <a:off x="964608" y="3333527"/>
            <a:ext cx="1416105" cy="160733"/>
          </a:xfrm>
          <a:prstGeom prst="rect">
            <a:avLst/>
          </a:prstGeom>
        </p:spPr>
      </p:pic>
      <p:sp>
        <p:nvSpPr>
          <p:cNvPr id="12" name="object 12"/>
          <p:cNvSpPr/>
          <p:nvPr/>
        </p:nvSpPr>
        <p:spPr>
          <a:xfrm>
            <a:off x="1135081" y="3663727"/>
            <a:ext cx="1075267" cy="160867"/>
          </a:xfrm>
          <a:custGeom>
            <a:avLst/>
            <a:gdLst/>
            <a:ahLst/>
            <a:cxnLst/>
            <a:rect l="l" t="t" r="r" b="b"/>
            <a:pathLst>
              <a:path w="806450" h="120650">
                <a:moveTo>
                  <a:pt x="13245" y="59084"/>
                </a:moveTo>
                <a:lnTo>
                  <a:pt x="4613" y="44053"/>
                </a:lnTo>
                <a:lnTo>
                  <a:pt x="12817" y="38127"/>
                </a:lnTo>
                <a:lnTo>
                  <a:pt x="21803" y="33895"/>
                </a:lnTo>
                <a:lnTo>
                  <a:pt x="31570" y="31356"/>
                </a:lnTo>
                <a:lnTo>
                  <a:pt x="42118" y="30509"/>
                </a:lnTo>
                <a:lnTo>
                  <a:pt x="50666" y="31039"/>
                </a:lnTo>
                <a:lnTo>
                  <a:pt x="77102" y="48964"/>
                </a:lnTo>
                <a:lnTo>
                  <a:pt x="38248" y="48964"/>
                </a:lnTo>
                <a:lnTo>
                  <a:pt x="31328" y="49596"/>
                </a:lnTo>
                <a:lnTo>
                  <a:pt x="24854" y="51494"/>
                </a:lnTo>
                <a:lnTo>
                  <a:pt x="18826" y="54657"/>
                </a:lnTo>
                <a:lnTo>
                  <a:pt x="13245" y="59084"/>
                </a:lnTo>
                <a:close/>
              </a:path>
              <a:path w="806450" h="120650">
                <a:moveTo>
                  <a:pt x="79623" y="74860"/>
                </a:moveTo>
                <a:lnTo>
                  <a:pt x="57001" y="74860"/>
                </a:lnTo>
                <a:lnTo>
                  <a:pt x="57001" y="59035"/>
                </a:lnTo>
                <a:lnTo>
                  <a:pt x="55264" y="55562"/>
                </a:lnTo>
                <a:lnTo>
                  <a:pt x="51792" y="52982"/>
                </a:lnTo>
                <a:lnTo>
                  <a:pt x="48418" y="50303"/>
                </a:lnTo>
                <a:lnTo>
                  <a:pt x="43904" y="48964"/>
                </a:lnTo>
                <a:lnTo>
                  <a:pt x="77102" y="48964"/>
                </a:lnTo>
                <a:lnTo>
                  <a:pt x="77204" y="49150"/>
                </a:lnTo>
                <a:lnTo>
                  <a:pt x="79018" y="55596"/>
                </a:lnTo>
                <a:lnTo>
                  <a:pt x="79623" y="62954"/>
                </a:lnTo>
                <a:lnTo>
                  <a:pt x="79623" y="74860"/>
                </a:lnTo>
                <a:close/>
              </a:path>
              <a:path w="806450" h="120650">
                <a:moveTo>
                  <a:pt x="29914" y="120550"/>
                </a:moveTo>
                <a:lnTo>
                  <a:pt x="21580" y="120550"/>
                </a:lnTo>
                <a:lnTo>
                  <a:pt x="14485" y="117921"/>
                </a:lnTo>
                <a:lnTo>
                  <a:pt x="8632" y="112662"/>
                </a:lnTo>
                <a:lnTo>
                  <a:pt x="2877" y="107404"/>
                </a:lnTo>
                <a:lnTo>
                  <a:pt x="0" y="100558"/>
                </a:lnTo>
                <a:lnTo>
                  <a:pt x="0" y="83790"/>
                </a:lnTo>
                <a:lnTo>
                  <a:pt x="2728" y="77092"/>
                </a:lnTo>
                <a:lnTo>
                  <a:pt x="8185" y="72032"/>
                </a:lnTo>
                <a:lnTo>
                  <a:pt x="13741" y="66972"/>
                </a:lnTo>
                <a:lnTo>
                  <a:pt x="20984" y="64442"/>
                </a:lnTo>
                <a:lnTo>
                  <a:pt x="29914" y="64442"/>
                </a:lnTo>
                <a:lnTo>
                  <a:pt x="38527" y="65093"/>
                </a:lnTo>
                <a:lnTo>
                  <a:pt x="45913" y="67047"/>
                </a:lnTo>
                <a:lnTo>
                  <a:pt x="52071" y="70302"/>
                </a:lnTo>
                <a:lnTo>
                  <a:pt x="57001" y="74860"/>
                </a:lnTo>
                <a:lnTo>
                  <a:pt x="79623" y="74860"/>
                </a:lnTo>
                <a:lnTo>
                  <a:pt x="79623" y="79771"/>
                </a:lnTo>
                <a:lnTo>
                  <a:pt x="34428" y="79771"/>
                </a:lnTo>
                <a:lnTo>
                  <a:pt x="30559" y="80912"/>
                </a:lnTo>
                <a:lnTo>
                  <a:pt x="24308" y="85377"/>
                </a:lnTo>
                <a:lnTo>
                  <a:pt x="22770" y="88552"/>
                </a:lnTo>
                <a:lnTo>
                  <a:pt x="22770" y="96688"/>
                </a:lnTo>
                <a:lnTo>
                  <a:pt x="24308" y="99814"/>
                </a:lnTo>
                <a:lnTo>
                  <a:pt x="27384" y="102096"/>
                </a:lnTo>
                <a:lnTo>
                  <a:pt x="30559" y="104278"/>
                </a:lnTo>
                <a:lnTo>
                  <a:pt x="34428" y="105370"/>
                </a:lnTo>
                <a:lnTo>
                  <a:pt x="79623" y="105370"/>
                </a:lnTo>
                <a:lnTo>
                  <a:pt x="79623" y="109537"/>
                </a:lnTo>
                <a:lnTo>
                  <a:pt x="57001" y="109537"/>
                </a:lnTo>
                <a:lnTo>
                  <a:pt x="51792" y="114355"/>
                </a:lnTo>
                <a:lnTo>
                  <a:pt x="45541" y="117797"/>
                </a:lnTo>
                <a:lnTo>
                  <a:pt x="38248" y="119862"/>
                </a:lnTo>
                <a:lnTo>
                  <a:pt x="29914" y="120550"/>
                </a:lnTo>
                <a:close/>
              </a:path>
              <a:path w="806450" h="120650">
                <a:moveTo>
                  <a:pt x="79623" y="105370"/>
                </a:moveTo>
                <a:lnTo>
                  <a:pt x="47228" y="105370"/>
                </a:lnTo>
                <a:lnTo>
                  <a:pt x="53230" y="102840"/>
                </a:lnTo>
                <a:lnTo>
                  <a:pt x="57001" y="97780"/>
                </a:lnTo>
                <a:lnTo>
                  <a:pt x="57001" y="87213"/>
                </a:lnTo>
                <a:lnTo>
                  <a:pt x="53230" y="82252"/>
                </a:lnTo>
                <a:lnTo>
                  <a:pt x="47228" y="79771"/>
                </a:lnTo>
                <a:lnTo>
                  <a:pt x="79623" y="79771"/>
                </a:lnTo>
                <a:lnTo>
                  <a:pt x="79623" y="105370"/>
                </a:lnTo>
                <a:close/>
              </a:path>
              <a:path w="806450" h="120650">
                <a:moveTo>
                  <a:pt x="79623" y="118467"/>
                </a:moveTo>
                <a:lnTo>
                  <a:pt x="57001" y="118467"/>
                </a:lnTo>
                <a:lnTo>
                  <a:pt x="57001" y="109537"/>
                </a:lnTo>
                <a:lnTo>
                  <a:pt x="79623" y="109537"/>
                </a:lnTo>
                <a:lnTo>
                  <a:pt x="79623" y="118467"/>
                </a:lnTo>
                <a:close/>
              </a:path>
              <a:path w="806450" h="120650">
                <a:moveTo>
                  <a:pt x="180606" y="43904"/>
                </a:moveTo>
                <a:lnTo>
                  <a:pt x="124620" y="43904"/>
                </a:lnTo>
                <a:lnTo>
                  <a:pt x="127298" y="40530"/>
                </a:lnTo>
                <a:lnTo>
                  <a:pt x="131168" y="37455"/>
                </a:lnTo>
                <a:lnTo>
                  <a:pt x="136228" y="34676"/>
                </a:lnTo>
                <a:lnTo>
                  <a:pt x="141387" y="31898"/>
                </a:lnTo>
                <a:lnTo>
                  <a:pt x="147539" y="30509"/>
                </a:lnTo>
                <a:lnTo>
                  <a:pt x="164109" y="30509"/>
                </a:lnTo>
                <a:lnTo>
                  <a:pt x="171103" y="32990"/>
                </a:lnTo>
                <a:lnTo>
                  <a:pt x="175668" y="37951"/>
                </a:lnTo>
                <a:lnTo>
                  <a:pt x="180232" y="42812"/>
                </a:lnTo>
                <a:lnTo>
                  <a:pt x="180606" y="43904"/>
                </a:lnTo>
                <a:close/>
              </a:path>
              <a:path w="806450" h="120650">
                <a:moveTo>
                  <a:pt x="124620" y="118467"/>
                </a:moveTo>
                <a:lnTo>
                  <a:pt x="101998" y="118467"/>
                </a:lnTo>
                <a:lnTo>
                  <a:pt x="101998" y="32593"/>
                </a:lnTo>
                <a:lnTo>
                  <a:pt x="124620" y="32593"/>
                </a:lnTo>
                <a:lnTo>
                  <a:pt x="124620" y="43904"/>
                </a:lnTo>
                <a:lnTo>
                  <a:pt x="180606" y="43904"/>
                </a:lnTo>
                <a:lnTo>
                  <a:pt x="182514" y="49460"/>
                </a:lnTo>
                <a:lnTo>
                  <a:pt x="182514" y="50601"/>
                </a:lnTo>
                <a:lnTo>
                  <a:pt x="135980" y="50601"/>
                </a:lnTo>
                <a:lnTo>
                  <a:pt x="129481" y="53974"/>
                </a:lnTo>
                <a:lnTo>
                  <a:pt x="124620" y="60721"/>
                </a:lnTo>
                <a:lnTo>
                  <a:pt x="124620" y="118467"/>
                </a:lnTo>
                <a:close/>
              </a:path>
              <a:path w="806450" h="120650">
                <a:moveTo>
                  <a:pt x="182514" y="118467"/>
                </a:moveTo>
                <a:lnTo>
                  <a:pt x="159892" y="118467"/>
                </a:lnTo>
                <a:lnTo>
                  <a:pt x="159892" y="55909"/>
                </a:lnTo>
                <a:lnTo>
                  <a:pt x="154633" y="50601"/>
                </a:lnTo>
                <a:lnTo>
                  <a:pt x="182514" y="50601"/>
                </a:lnTo>
                <a:lnTo>
                  <a:pt x="182514" y="118467"/>
                </a:lnTo>
                <a:close/>
              </a:path>
              <a:path w="806450" h="120650">
                <a:moveTo>
                  <a:pt x="283495" y="43904"/>
                </a:moveTo>
                <a:lnTo>
                  <a:pt x="227508" y="43904"/>
                </a:lnTo>
                <a:lnTo>
                  <a:pt x="230187" y="40530"/>
                </a:lnTo>
                <a:lnTo>
                  <a:pt x="234057" y="37455"/>
                </a:lnTo>
                <a:lnTo>
                  <a:pt x="239117" y="34676"/>
                </a:lnTo>
                <a:lnTo>
                  <a:pt x="244276" y="31898"/>
                </a:lnTo>
                <a:lnTo>
                  <a:pt x="250428" y="30509"/>
                </a:lnTo>
                <a:lnTo>
                  <a:pt x="266997" y="30509"/>
                </a:lnTo>
                <a:lnTo>
                  <a:pt x="273992" y="32990"/>
                </a:lnTo>
                <a:lnTo>
                  <a:pt x="278556" y="37951"/>
                </a:lnTo>
                <a:lnTo>
                  <a:pt x="283120" y="42812"/>
                </a:lnTo>
                <a:lnTo>
                  <a:pt x="283495" y="43904"/>
                </a:lnTo>
                <a:close/>
              </a:path>
              <a:path w="806450" h="120650">
                <a:moveTo>
                  <a:pt x="227508" y="118467"/>
                </a:moveTo>
                <a:lnTo>
                  <a:pt x="204886" y="118467"/>
                </a:lnTo>
                <a:lnTo>
                  <a:pt x="204886" y="32593"/>
                </a:lnTo>
                <a:lnTo>
                  <a:pt x="227508" y="32593"/>
                </a:lnTo>
                <a:lnTo>
                  <a:pt x="227508" y="43904"/>
                </a:lnTo>
                <a:lnTo>
                  <a:pt x="283495" y="43904"/>
                </a:lnTo>
                <a:lnTo>
                  <a:pt x="285402" y="49460"/>
                </a:lnTo>
                <a:lnTo>
                  <a:pt x="285402" y="50601"/>
                </a:lnTo>
                <a:lnTo>
                  <a:pt x="238869" y="50601"/>
                </a:lnTo>
                <a:lnTo>
                  <a:pt x="232370" y="53974"/>
                </a:lnTo>
                <a:lnTo>
                  <a:pt x="227508" y="60721"/>
                </a:lnTo>
                <a:lnTo>
                  <a:pt x="227508" y="118467"/>
                </a:lnTo>
                <a:close/>
              </a:path>
              <a:path w="806450" h="120650">
                <a:moveTo>
                  <a:pt x="285402" y="118467"/>
                </a:moveTo>
                <a:lnTo>
                  <a:pt x="262781" y="118467"/>
                </a:lnTo>
                <a:lnTo>
                  <a:pt x="262781" y="55909"/>
                </a:lnTo>
                <a:lnTo>
                  <a:pt x="257522" y="50601"/>
                </a:lnTo>
                <a:lnTo>
                  <a:pt x="285402" y="50601"/>
                </a:lnTo>
                <a:lnTo>
                  <a:pt x="285402" y="118467"/>
                </a:lnTo>
                <a:close/>
              </a:path>
              <a:path w="806450" h="120650">
                <a:moveTo>
                  <a:pt x="347661" y="120550"/>
                </a:moveTo>
                <a:lnTo>
                  <a:pt x="309384" y="100933"/>
                </a:lnTo>
                <a:lnTo>
                  <a:pt x="302269" y="75455"/>
                </a:lnTo>
                <a:lnTo>
                  <a:pt x="303059" y="66135"/>
                </a:lnTo>
                <a:lnTo>
                  <a:pt x="329504" y="33709"/>
                </a:lnTo>
                <a:lnTo>
                  <a:pt x="347661" y="30509"/>
                </a:lnTo>
                <a:lnTo>
                  <a:pt x="357121" y="31309"/>
                </a:lnTo>
                <a:lnTo>
                  <a:pt x="386138" y="50601"/>
                </a:lnTo>
                <a:lnTo>
                  <a:pt x="341311" y="50601"/>
                </a:lnTo>
                <a:lnTo>
                  <a:pt x="336053" y="52883"/>
                </a:lnTo>
                <a:lnTo>
                  <a:pt x="331620" y="57745"/>
                </a:lnTo>
                <a:lnTo>
                  <a:pt x="327817" y="62011"/>
                </a:lnTo>
                <a:lnTo>
                  <a:pt x="325783" y="68014"/>
                </a:lnTo>
                <a:lnTo>
                  <a:pt x="325783" y="82996"/>
                </a:lnTo>
                <a:lnTo>
                  <a:pt x="327817" y="89048"/>
                </a:lnTo>
                <a:lnTo>
                  <a:pt x="331885" y="93612"/>
                </a:lnTo>
                <a:lnTo>
                  <a:pt x="336053" y="98176"/>
                </a:lnTo>
                <a:lnTo>
                  <a:pt x="341311" y="100458"/>
                </a:lnTo>
                <a:lnTo>
                  <a:pt x="386204" y="100458"/>
                </a:lnTo>
                <a:lnTo>
                  <a:pt x="385854" y="101128"/>
                </a:lnTo>
                <a:lnTo>
                  <a:pt x="380255" y="107900"/>
                </a:lnTo>
                <a:lnTo>
                  <a:pt x="373418" y="113434"/>
                </a:lnTo>
                <a:lnTo>
                  <a:pt x="365707" y="117388"/>
                </a:lnTo>
                <a:lnTo>
                  <a:pt x="357121" y="119760"/>
                </a:lnTo>
                <a:lnTo>
                  <a:pt x="347661" y="120550"/>
                </a:lnTo>
                <a:close/>
              </a:path>
              <a:path w="806450" h="120650">
                <a:moveTo>
                  <a:pt x="386204" y="100458"/>
                </a:moveTo>
                <a:lnTo>
                  <a:pt x="354110" y="100458"/>
                </a:lnTo>
                <a:lnTo>
                  <a:pt x="359369" y="98127"/>
                </a:lnTo>
                <a:lnTo>
                  <a:pt x="363437" y="93464"/>
                </a:lnTo>
                <a:lnTo>
                  <a:pt x="367604" y="88800"/>
                </a:lnTo>
                <a:lnTo>
                  <a:pt x="369619" y="82996"/>
                </a:lnTo>
                <a:lnTo>
                  <a:pt x="369583" y="68014"/>
                </a:lnTo>
                <a:lnTo>
                  <a:pt x="367604" y="62408"/>
                </a:lnTo>
                <a:lnTo>
                  <a:pt x="363373" y="57670"/>
                </a:lnTo>
                <a:lnTo>
                  <a:pt x="359369" y="52982"/>
                </a:lnTo>
                <a:lnTo>
                  <a:pt x="354110" y="50601"/>
                </a:lnTo>
                <a:lnTo>
                  <a:pt x="386138" y="50601"/>
                </a:lnTo>
                <a:lnTo>
                  <a:pt x="389854" y="57670"/>
                </a:lnTo>
                <a:lnTo>
                  <a:pt x="392254" y="66135"/>
                </a:lnTo>
                <a:lnTo>
                  <a:pt x="393054" y="75455"/>
                </a:lnTo>
                <a:lnTo>
                  <a:pt x="392254" y="84906"/>
                </a:lnTo>
                <a:lnTo>
                  <a:pt x="389854" y="93464"/>
                </a:lnTo>
                <a:lnTo>
                  <a:pt x="386204" y="100458"/>
                </a:lnTo>
                <a:close/>
              </a:path>
              <a:path w="806450" h="120650">
                <a:moveTo>
                  <a:pt x="437011" y="32593"/>
                </a:moveTo>
                <a:lnTo>
                  <a:pt x="414240" y="32593"/>
                </a:lnTo>
                <a:lnTo>
                  <a:pt x="414240" y="9227"/>
                </a:lnTo>
                <a:lnTo>
                  <a:pt x="437011" y="9227"/>
                </a:lnTo>
                <a:lnTo>
                  <a:pt x="437011" y="32593"/>
                </a:lnTo>
                <a:close/>
              </a:path>
              <a:path w="806450" h="120650">
                <a:moveTo>
                  <a:pt x="454424" y="52387"/>
                </a:moveTo>
                <a:lnTo>
                  <a:pt x="400102" y="52387"/>
                </a:lnTo>
                <a:lnTo>
                  <a:pt x="400102" y="32593"/>
                </a:lnTo>
                <a:lnTo>
                  <a:pt x="454424" y="32593"/>
                </a:lnTo>
                <a:lnTo>
                  <a:pt x="454424" y="52387"/>
                </a:lnTo>
                <a:close/>
              </a:path>
              <a:path w="806450" h="120650">
                <a:moveTo>
                  <a:pt x="447280" y="120550"/>
                </a:moveTo>
                <a:lnTo>
                  <a:pt x="438648" y="120550"/>
                </a:lnTo>
                <a:lnTo>
                  <a:pt x="427970" y="119090"/>
                </a:lnTo>
                <a:lnTo>
                  <a:pt x="420342" y="114709"/>
                </a:lnTo>
                <a:lnTo>
                  <a:pt x="415766" y="107407"/>
                </a:lnTo>
                <a:lnTo>
                  <a:pt x="414351" y="97928"/>
                </a:lnTo>
                <a:lnTo>
                  <a:pt x="414240" y="52387"/>
                </a:lnTo>
                <a:lnTo>
                  <a:pt x="437011" y="52387"/>
                </a:lnTo>
                <a:lnTo>
                  <a:pt x="437011" y="93860"/>
                </a:lnTo>
                <a:lnTo>
                  <a:pt x="437656" y="96142"/>
                </a:lnTo>
                <a:lnTo>
                  <a:pt x="439068" y="98077"/>
                </a:lnTo>
                <a:lnTo>
                  <a:pt x="440335" y="99615"/>
                </a:lnTo>
                <a:lnTo>
                  <a:pt x="442270" y="100458"/>
                </a:lnTo>
                <a:lnTo>
                  <a:pt x="453306" y="100458"/>
                </a:lnTo>
                <a:lnTo>
                  <a:pt x="457401" y="115044"/>
                </a:lnTo>
                <a:lnTo>
                  <a:pt x="453531" y="118715"/>
                </a:lnTo>
                <a:lnTo>
                  <a:pt x="447280" y="120550"/>
                </a:lnTo>
                <a:close/>
              </a:path>
              <a:path w="806450" h="120650">
                <a:moveTo>
                  <a:pt x="453306" y="100458"/>
                </a:moveTo>
                <a:lnTo>
                  <a:pt x="448322" y="100458"/>
                </a:lnTo>
                <a:lnTo>
                  <a:pt x="450951" y="99665"/>
                </a:lnTo>
                <a:lnTo>
                  <a:pt x="452638" y="98077"/>
                </a:lnTo>
                <a:lnTo>
                  <a:pt x="453306" y="100458"/>
                </a:lnTo>
                <a:close/>
              </a:path>
              <a:path w="806450" h="120650">
                <a:moveTo>
                  <a:pt x="477577" y="59084"/>
                </a:moveTo>
                <a:lnTo>
                  <a:pt x="468945" y="44053"/>
                </a:lnTo>
                <a:lnTo>
                  <a:pt x="477150" y="38127"/>
                </a:lnTo>
                <a:lnTo>
                  <a:pt x="486135" y="33895"/>
                </a:lnTo>
                <a:lnTo>
                  <a:pt x="495902" y="31356"/>
                </a:lnTo>
                <a:lnTo>
                  <a:pt x="506450" y="30509"/>
                </a:lnTo>
                <a:lnTo>
                  <a:pt x="514998" y="31039"/>
                </a:lnTo>
                <a:lnTo>
                  <a:pt x="541435" y="48964"/>
                </a:lnTo>
                <a:lnTo>
                  <a:pt x="502581" y="48964"/>
                </a:lnTo>
                <a:lnTo>
                  <a:pt x="495660" y="49596"/>
                </a:lnTo>
                <a:lnTo>
                  <a:pt x="489186" y="51494"/>
                </a:lnTo>
                <a:lnTo>
                  <a:pt x="483159" y="54657"/>
                </a:lnTo>
                <a:lnTo>
                  <a:pt x="477577" y="59084"/>
                </a:lnTo>
                <a:close/>
              </a:path>
              <a:path w="806450" h="120650">
                <a:moveTo>
                  <a:pt x="543955" y="74860"/>
                </a:moveTo>
                <a:lnTo>
                  <a:pt x="521333" y="74860"/>
                </a:lnTo>
                <a:lnTo>
                  <a:pt x="521333" y="59035"/>
                </a:lnTo>
                <a:lnTo>
                  <a:pt x="519597" y="55562"/>
                </a:lnTo>
                <a:lnTo>
                  <a:pt x="516124" y="52982"/>
                </a:lnTo>
                <a:lnTo>
                  <a:pt x="512751" y="50303"/>
                </a:lnTo>
                <a:lnTo>
                  <a:pt x="508236" y="48964"/>
                </a:lnTo>
                <a:lnTo>
                  <a:pt x="541435" y="48964"/>
                </a:lnTo>
                <a:lnTo>
                  <a:pt x="541536" y="49150"/>
                </a:lnTo>
                <a:lnTo>
                  <a:pt x="543350" y="55596"/>
                </a:lnTo>
                <a:lnTo>
                  <a:pt x="543955" y="62954"/>
                </a:lnTo>
                <a:lnTo>
                  <a:pt x="543955" y="74860"/>
                </a:lnTo>
                <a:close/>
              </a:path>
              <a:path w="806450" h="120650">
                <a:moveTo>
                  <a:pt x="494246" y="120550"/>
                </a:moveTo>
                <a:lnTo>
                  <a:pt x="485912" y="120550"/>
                </a:lnTo>
                <a:lnTo>
                  <a:pt x="478818" y="117921"/>
                </a:lnTo>
                <a:lnTo>
                  <a:pt x="472964" y="112662"/>
                </a:lnTo>
                <a:lnTo>
                  <a:pt x="467209" y="107404"/>
                </a:lnTo>
                <a:lnTo>
                  <a:pt x="464332" y="100558"/>
                </a:lnTo>
                <a:lnTo>
                  <a:pt x="464332" y="83790"/>
                </a:lnTo>
                <a:lnTo>
                  <a:pt x="467060" y="77092"/>
                </a:lnTo>
                <a:lnTo>
                  <a:pt x="472517" y="72032"/>
                </a:lnTo>
                <a:lnTo>
                  <a:pt x="478074" y="66972"/>
                </a:lnTo>
                <a:lnTo>
                  <a:pt x="485317" y="64442"/>
                </a:lnTo>
                <a:lnTo>
                  <a:pt x="494246" y="64442"/>
                </a:lnTo>
                <a:lnTo>
                  <a:pt x="502860" y="65093"/>
                </a:lnTo>
                <a:lnTo>
                  <a:pt x="510245" y="67047"/>
                </a:lnTo>
                <a:lnTo>
                  <a:pt x="516403" y="70302"/>
                </a:lnTo>
                <a:lnTo>
                  <a:pt x="521333" y="74860"/>
                </a:lnTo>
                <a:lnTo>
                  <a:pt x="543955" y="74860"/>
                </a:lnTo>
                <a:lnTo>
                  <a:pt x="543955" y="79771"/>
                </a:lnTo>
                <a:lnTo>
                  <a:pt x="498761" y="79771"/>
                </a:lnTo>
                <a:lnTo>
                  <a:pt x="494891" y="80912"/>
                </a:lnTo>
                <a:lnTo>
                  <a:pt x="488640" y="85377"/>
                </a:lnTo>
                <a:lnTo>
                  <a:pt x="487102" y="88552"/>
                </a:lnTo>
                <a:lnTo>
                  <a:pt x="487102" y="96688"/>
                </a:lnTo>
                <a:lnTo>
                  <a:pt x="488640" y="99814"/>
                </a:lnTo>
                <a:lnTo>
                  <a:pt x="491716" y="102096"/>
                </a:lnTo>
                <a:lnTo>
                  <a:pt x="494891" y="104278"/>
                </a:lnTo>
                <a:lnTo>
                  <a:pt x="498761" y="105370"/>
                </a:lnTo>
                <a:lnTo>
                  <a:pt x="543955" y="105370"/>
                </a:lnTo>
                <a:lnTo>
                  <a:pt x="543955" y="109537"/>
                </a:lnTo>
                <a:lnTo>
                  <a:pt x="521333" y="109537"/>
                </a:lnTo>
                <a:lnTo>
                  <a:pt x="516124" y="114355"/>
                </a:lnTo>
                <a:lnTo>
                  <a:pt x="509873" y="117797"/>
                </a:lnTo>
                <a:lnTo>
                  <a:pt x="502581" y="119862"/>
                </a:lnTo>
                <a:lnTo>
                  <a:pt x="494246" y="120550"/>
                </a:lnTo>
                <a:close/>
              </a:path>
              <a:path w="806450" h="120650">
                <a:moveTo>
                  <a:pt x="543955" y="105370"/>
                </a:moveTo>
                <a:lnTo>
                  <a:pt x="511560" y="105370"/>
                </a:lnTo>
                <a:lnTo>
                  <a:pt x="517563" y="102840"/>
                </a:lnTo>
                <a:lnTo>
                  <a:pt x="521333" y="97780"/>
                </a:lnTo>
                <a:lnTo>
                  <a:pt x="521333" y="87213"/>
                </a:lnTo>
                <a:lnTo>
                  <a:pt x="517563" y="82252"/>
                </a:lnTo>
                <a:lnTo>
                  <a:pt x="511560" y="79771"/>
                </a:lnTo>
                <a:lnTo>
                  <a:pt x="543955" y="79771"/>
                </a:lnTo>
                <a:lnTo>
                  <a:pt x="543955" y="105370"/>
                </a:lnTo>
                <a:close/>
              </a:path>
              <a:path w="806450" h="120650">
                <a:moveTo>
                  <a:pt x="543955" y="118467"/>
                </a:moveTo>
                <a:lnTo>
                  <a:pt x="521333" y="118467"/>
                </a:lnTo>
                <a:lnTo>
                  <a:pt x="521333" y="109537"/>
                </a:lnTo>
                <a:lnTo>
                  <a:pt x="543955" y="109537"/>
                </a:lnTo>
                <a:lnTo>
                  <a:pt x="543955" y="118467"/>
                </a:lnTo>
                <a:close/>
              </a:path>
              <a:path w="806450" h="120650">
                <a:moveTo>
                  <a:pt x="593565" y="32593"/>
                </a:moveTo>
                <a:lnTo>
                  <a:pt x="570795" y="32593"/>
                </a:lnTo>
                <a:lnTo>
                  <a:pt x="570795" y="9227"/>
                </a:lnTo>
                <a:lnTo>
                  <a:pt x="593565" y="9227"/>
                </a:lnTo>
                <a:lnTo>
                  <a:pt x="593565" y="32593"/>
                </a:lnTo>
                <a:close/>
              </a:path>
              <a:path w="806450" h="120650">
                <a:moveTo>
                  <a:pt x="610978" y="52387"/>
                </a:moveTo>
                <a:lnTo>
                  <a:pt x="556656" y="52387"/>
                </a:lnTo>
                <a:lnTo>
                  <a:pt x="556656" y="32593"/>
                </a:lnTo>
                <a:lnTo>
                  <a:pt x="610978" y="32593"/>
                </a:lnTo>
                <a:lnTo>
                  <a:pt x="610978" y="52387"/>
                </a:lnTo>
                <a:close/>
              </a:path>
              <a:path w="806450" h="120650">
                <a:moveTo>
                  <a:pt x="603835" y="120550"/>
                </a:moveTo>
                <a:lnTo>
                  <a:pt x="595203" y="120550"/>
                </a:lnTo>
                <a:lnTo>
                  <a:pt x="584524" y="119090"/>
                </a:lnTo>
                <a:lnTo>
                  <a:pt x="576897" y="114709"/>
                </a:lnTo>
                <a:lnTo>
                  <a:pt x="572320" y="107407"/>
                </a:lnTo>
                <a:lnTo>
                  <a:pt x="570906" y="97928"/>
                </a:lnTo>
                <a:lnTo>
                  <a:pt x="570795" y="52387"/>
                </a:lnTo>
                <a:lnTo>
                  <a:pt x="593565" y="52387"/>
                </a:lnTo>
                <a:lnTo>
                  <a:pt x="593565" y="93860"/>
                </a:lnTo>
                <a:lnTo>
                  <a:pt x="594210" y="96142"/>
                </a:lnTo>
                <a:lnTo>
                  <a:pt x="595623" y="98077"/>
                </a:lnTo>
                <a:lnTo>
                  <a:pt x="596889" y="99615"/>
                </a:lnTo>
                <a:lnTo>
                  <a:pt x="598824" y="100458"/>
                </a:lnTo>
                <a:lnTo>
                  <a:pt x="609861" y="100458"/>
                </a:lnTo>
                <a:lnTo>
                  <a:pt x="613955" y="115044"/>
                </a:lnTo>
                <a:lnTo>
                  <a:pt x="610085" y="118715"/>
                </a:lnTo>
                <a:lnTo>
                  <a:pt x="603835" y="120550"/>
                </a:lnTo>
                <a:close/>
              </a:path>
              <a:path w="806450" h="120650">
                <a:moveTo>
                  <a:pt x="609861" y="100458"/>
                </a:moveTo>
                <a:lnTo>
                  <a:pt x="604876" y="100458"/>
                </a:lnTo>
                <a:lnTo>
                  <a:pt x="607506" y="99665"/>
                </a:lnTo>
                <a:lnTo>
                  <a:pt x="609192" y="98077"/>
                </a:lnTo>
                <a:lnTo>
                  <a:pt x="609861" y="100458"/>
                </a:lnTo>
                <a:close/>
              </a:path>
              <a:path w="806450" h="120650">
                <a:moveTo>
                  <a:pt x="673472" y="120550"/>
                </a:moveTo>
                <a:lnTo>
                  <a:pt x="666725" y="120550"/>
                </a:lnTo>
                <a:lnTo>
                  <a:pt x="657070" y="119769"/>
                </a:lnTo>
                <a:lnTo>
                  <a:pt x="624086" y="93650"/>
                </a:lnTo>
                <a:lnTo>
                  <a:pt x="620886" y="75455"/>
                </a:lnTo>
                <a:lnTo>
                  <a:pt x="621677" y="66256"/>
                </a:lnTo>
                <a:lnTo>
                  <a:pt x="647899" y="33746"/>
                </a:lnTo>
                <a:lnTo>
                  <a:pt x="665386" y="30509"/>
                </a:lnTo>
                <a:lnTo>
                  <a:pt x="674408" y="31328"/>
                </a:lnTo>
                <a:lnTo>
                  <a:pt x="682575" y="33783"/>
                </a:lnTo>
                <a:lnTo>
                  <a:pt x="689887" y="37876"/>
                </a:lnTo>
                <a:lnTo>
                  <a:pt x="696342" y="43606"/>
                </a:lnTo>
                <a:lnTo>
                  <a:pt x="700045" y="48517"/>
                </a:lnTo>
                <a:lnTo>
                  <a:pt x="659433" y="48517"/>
                </a:lnTo>
                <a:lnTo>
                  <a:pt x="654571" y="50303"/>
                </a:lnTo>
                <a:lnTo>
                  <a:pt x="647030" y="57447"/>
                </a:lnTo>
                <a:lnTo>
                  <a:pt x="644848" y="61962"/>
                </a:lnTo>
                <a:lnTo>
                  <a:pt x="644252" y="67419"/>
                </a:lnTo>
                <a:lnTo>
                  <a:pt x="707570" y="67419"/>
                </a:lnTo>
                <a:lnTo>
                  <a:pt x="707644" y="67716"/>
                </a:lnTo>
                <a:lnTo>
                  <a:pt x="708397" y="77837"/>
                </a:lnTo>
                <a:lnTo>
                  <a:pt x="708397" y="82748"/>
                </a:lnTo>
                <a:lnTo>
                  <a:pt x="644550" y="82748"/>
                </a:lnTo>
                <a:lnTo>
                  <a:pt x="645244" y="88205"/>
                </a:lnTo>
                <a:lnTo>
                  <a:pt x="647675" y="92918"/>
                </a:lnTo>
                <a:lnTo>
                  <a:pt x="651842" y="96887"/>
                </a:lnTo>
                <a:lnTo>
                  <a:pt x="656109" y="100756"/>
                </a:lnTo>
                <a:lnTo>
                  <a:pt x="661913" y="102691"/>
                </a:lnTo>
                <a:lnTo>
                  <a:pt x="698076" y="102691"/>
                </a:lnTo>
                <a:lnTo>
                  <a:pt x="702146" y="108644"/>
                </a:lnTo>
                <a:lnTo>
                  <a:pt x="697880" y="112613"/>
                </a:lnTo>
                <a:lnTo>
                  <a:pt x="692572" y="115589"/>
                </a:lnTo>
                <a:lnTo>
                  <a:pt x="679971" y="119558"/>
                </a:lnTo>
                <a:lnTo>
                  <a:pt x="673472" y="120550"/>
                </a:lnTo>
                <a:close/>
              </a:path>
              <a:path w="806450" h="120650">
                <a:moveTo>
                  <a:pt x="707570" y="67419"/>
                </a:moveTo>
                <a:lnTo>
                  <a:pt x="686519" y="67419"/>
                </a:lnTo>
                <a:lnTo>
                  <a:pt x="686123" y="61763"/>
                </a:lnTo>
                <a:lnTo>
                  <a:pt x="683940" y="57199"/>
                </a:lnTo>
                <a:lnTo>
                  <a:pt x="679971" y="53726"/>
                </a:lnTo>
                <a:lnTo>
                  <a:pt x="676101" y="50254"/>
                </a:lnTo>
                <a:lnTo>
                  <a:pt x="671240" y="48517"/>
                </a:lnTo>
                <a:lnTo>
                  <a:pt x="700045" y="48517"/>
                </a:lnTo>
                <a:lnTo>
                  <a:pt x="701616" y="50601"/>
                </a:lnTo>
                <a:lnTo>
                  <a:pt x="705383" y="58638"/>
                </a:lnTo>
                <a:lnTo>
                  <a:pt x="707570" y="67419"/>
                </a:lnTo>
                <a:close/>
              </a:path>
              <a:path w="806450" h="120650">
                <a:moveTo>
                  <a:pt x="698076" y="102691"/>
                </a:moveTo>
                <a:lnTo>
                  <a:pt x="672827" y="102691"/>
                </a:lnTo>
                <a:lnTo>
                  <a:pt x="676796" y="101947"/>
                </a:lnTo>
                <a:lnTo>
                  <a:pt x="685527" y="98970"/>
                </a:lnTo>
                <a:lnTo>
                  <a:pt x="689198" y="96837"/>
                </a:lnTo>
                <a:lnTo>
                  <a:pt x="692175" y="94059"/>
                </a:lnTo>
                <a:lnTo>
                  <a:pt x="698076" y="102691"/>
                </a:lnTo>
                <a:close/>
              </a:path>
              <a:path w="806450" h="120650">
                <a:moveTo>
                  <a:pt x="806368" y="43606"/>
                </a:moveTo>
                <a:lnTo>
                  <a:pt x="783746" y="43606"/>
                </a:lnTo>
                <a:lnTo>
                  <a:pt x="783746" y="0"/>
                </a:lnTo>
                <a:lnTo>
                  <a:pt x="806368" y="0"/>
                </a:lnTo>
                <a:lnTo>
                  <a:pt x="806368" y="43606"/>
                </a:lnTo>
                <a:close/>
              </a:path>
              <a:path w="806450" h="120650">
                <a:moveTo>
                  <a:pt x="757255" y="120550"/>
                </a:moveTo>
                <a:lnTo>
                  <a:pt x="721759" y="94059"/>
                </a:lnTo>
                <a:lnTo>
                  <a:pt x="719155" y="75604"/>
                </a:lnTo>
                <a:lnTo>
                  <a:pt x="719806" y="65977"/>
                </a:lnTo>
                <a:lnTo>
                  <a:pt x="741777" y="33635"/>
                </a:lnTo>
                <a:lnTo>
                  <a:pt x="757255" y="30509"/>
                </a:lnTo>
                <a:lnTo>
                  <a:pt x="764938" y="31328"/>
                </a:lnTo>
                <a:lnTo>
                  <a:pt x="771914" y="33783"/>
                </a:lnTo>
                <a:lnTo>
                  <a:pt x="778184" y="37876"/>
                </a:lnTo>
                <a:lnTo>
                  <a:pt x="783746" y="43606"/>
                </a:lnTo>
                <a:lnTo>
                  <a:pt x="806368" y="43606"/>
                </a:lnTo>
                <a:lnTo>
                  <a:pt x="806368" y="50601"/>
                </a:lnTo>
                <a:lnTo>
                  <a:pt x="757751" y="50601"/>
                </a:lnTo>
                <a:lnTo>
                  <a:pt x="752542" y="52933"/>
                </a:lnTo>
                <a:lnTo>
                  <a:pt x="744505" y="62160"/>
                </a:lnTo>
                <a:lnTo>
                  <a:pt x="742521" y="68163"/>
                </a:lnTo>
                <a:lnTo>
                  <a:pt x="742521" y="82847"/>
                </a:lnTo>
                <a:lnTo>
                  <a:pt x="744456" y="88800"/>
                </a:lnTo>
                <a:lnTo>
                  <a:pt x="752195" y="98127"/>
                </a:lnTo>
                <a:lnTo>
                  <a:pt x="757453" y="100458"/>
                </a:lnTo>
                <a:lnTo>
                  <a:pt x="806368" y="100458"/>
                </a:lnTo>
                <a:lnTo>
                  <a:pt x="806368" y="107453"/>
                </a:lnTo>
                <a:lnTo>
                  <a:pt x="783746" y="107453"/>
                </a:lnTo>
                <a:lnTo>
                  <a:pt x="778072" y="113183"/>
                </a:lnTo>
                <a:lnTo>
                  <a:pt x="771765" y="117276"/>
                </a:lnTo>
                <a:lnTo>
                  <a:pt x="764826" y="119732"/>
                </a:lnTo>
                <a:lnTo>
                  <a:pt x="757255" y="120550"/>
                </a:lnTo>
                <a:close/>
              </a:path>
              <a:path w="806450" h="120650">
                <a:moveTo>
                  <a:pt x="806368" y="100458"/>
                </a:moveTo>
                <a:lnTo>
                  <a:pt x="767871" y="100458"/>
                </a:lnTo>
                <a:lnTo>
                  <a:pt x="771592" y="99566"/>
                </a:lnTo>
                <a:lnTo>
                  <a:pt x="775263" y="97780"/>
                </a:lnTo>
                <a:lnTo>
                  <a:pt x="779033" y="95894"/>
                </a:lnTo>
                <a:lnTo>
                  <a:pt x="781861" y="93563"/>
                </a:lnTo>
                <a:lnTo>
                  <a:pt x="783746" y="90785"/>
                </a:lnTo>
                <a:lnTo>
                  <a:pt x="783746" y="60424"/>
                </a:lnTo>
                <a:lnTo>
                  <a:pt x="781861" y="57546"/>
                </a:lnTo>
                <a:lnTo>
                  <a:pt x="779033" y="55215"/>
                </a:lnTo>
                <a:lnTo>
                  <a:pt x="775263" y="53429"/>
                </a:lnTo>
                <a:lnTo>
                  <a:pt x="771592" y="51544"/>
                </a:lnTo>
                <a:lnTo>
                  <a:pt x="767871" y="50601"/>
                </a:lnTo>
                <a:lnTo>
                  <a:pt x="806368" y="50601"/>
                </a:lnTo>
                <a:lnTo>
                  <a:pt x="806368" y="100458"/>
                </a:lnTo>
                <a:close/>
              </a:path>
              <a:path w="806450" h="120650">
                <a:moveTo>
                  <a:pt x="806368" y="118467"/>
                </a:moveTo>
                <a:lnTo>
                  <a:pt x="783746" y="118467"/>
                </a:lnTo>
                <a:lnTo>
                  <a:pt x="783746" y="107453"/>
                </a:lnTo>
                <a:lnTo>
                  <a:pt x="806368" y="107453"/>
                </a:lnTo>
                <a:lnTo>
                  <a:pt x="806368" y="118467"/>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3" name="object 13"/>
          <p:cNvPicPr/>
          <p:nvPr/>
        </p:nvPicPr>
        <p:blipFill>
          <a:blip r:embed="rId10" cstate="print"/>
          <a:stretch>
            <a:fillRect/>
          </a:stretch>
        </p:blipFill>
        <p:spPr>
          <a:xfrm>
            <a:off x="3776627" y="3333197"/>
            <a:ext cx="1693003" cy="165297"/>
          </a:xfrm>
          <a:prstGeom prst="rect">
            <a:avLst/>
          </a:prstGeom>
        </p:spPr>
      </p:pic>
      <p:sp>
        <p:nvSpPr>
          <p:cNvPr id="14" name="object 14"/>
          <p:cNvSpPr/>
          <p:nvPr/>
        </p:nvSpPr>
        <p:spPr>
          <a:xfrm>
            <a:off x="7051537" y="2837896"/>
            <a:ext cx="1044787" cy="165947"/>
          </a:xfrm>
          <a:custGeom>
            <a:avLst/>
            <a:gdLst/>
            <a:ahLst/>
            <a:cxnLst/>
            <a:rect l="l" t="t" r="r" b="b"/>
            <a:pathLst>
              <a:path w="783589" h="124460">
                <a:moveTo>
                  <a:pt x="25151" y="121890"/>
                </a:moveTo>
                <a:lnTo>
                  <a:pt x="0" y="121890"/>
                </a:lnTo>
                <a:lnTo>
                  <a:pt x="0" y="3423"/>
                </a:lnTo>
                <a:lnTo>
                  <a:pt x="35272" y="3423"/>
                </a:lnTo>
                <a:lnTo>
                  <a:pt x="49558" y="38844"/>
                </a:lnTo>
                <a:lnTo>
                  <a:pt x="25151" y="38844"/>
                </a:lnTo>
                <a:lnTo>
                  <a:pt x="25151" y="121890"/>
                </a:lnTo>
                <a:close/>
              </a:path>
              <a:path w="783589" h="124460">
                <a:moveTo>
                  <a:pt x="88471" y="75009"/>
                </a:moveTo>
                <a:lnTo>
                  <a:pt x="64144" y="75009"/>
                </a:lnTo>
                <a:lnTo>
                  <a:pt x="92868" y="3423"/>
                </a:lnTo>
                <a:lnTo>
                  <a:pt x="128438" y="3423"/>
                </a:lnTo>
                <a:lnTo>
                  <a:pt x="128438" y="38844"/>
                </a:lnTo>
                <a:lnTo>
                  <a:pt x="102989" y="38844"/>
                </a:lnTo>
                <a:lnTo>
                  <a:pt x="88471" y="75009"/>
                </a:lnTo>
                <a:close/>
              </a:path>
              <a:path w="783589" h="124460">
                <a:moveTo>
                  <a:pt x="69651" y="121890"/>
                </a:moveTo>
                <a:lnTo>
                  <a:pt x="58638" y="121890"/>
                </a:lnTo>
                <a:lnTo>
                  <a:pt x="25151" y="38844"/>
                </a:lnTo>
                <a:lnTo>
                  <a:pt x="49558" y="38844"/>
                </a:lnTo>
                <a:lnTo>
                  <a:pt x="64144" y="75009"/>
                </a:lnTo>
                <a:lnTo>
                  <a:pt x="88471" y="75009"/>
                </a:lnTo>
                <a:lnTo>
                  <a:pt x="69651" y="121890"/>
                </a:lnTo>
                <a:close/>
              </a:path>
              <a:path w="783589" h="124460">
                <a:moveTo>
                  <a:pt x="128438" y="121890"/>
                </a:moveTo>
                <a:lnTo>
                  <a:pt x="102989" y="121890"/>
                </a:lnTo>
                <a:lnTo>
                  <a:pt x="102989" y="38844"/>
                </a:lnTo>
                <a:lnTo>
                  <a:pt x="128438" y="38844"/>
                </a:lnTo>
                <a:lnTo>
                  <a:pt x="128438" y="121890"/>
                </a:lnTo>
                <a:close/>
              </a:path>
              <a:path w="783589" h="124460">
                <a:moveTo>
                  <a:pt x="198418" y="123973"/>
                </a:moveTo>
                <a:lnTo>
                  <a:pt x="191671" y="123973"/>
                </a:lnTo>
                <a:lnTo>
                  <a:pt x="182016" y="123192"/>
                </a:lnTo>
                <a:lnTo>
                  <a:pt x="149032" y="97073"/>
                </a:lnTo>
                <a:lnTo>
                  <a:pt x="145832" y="78878"/>
                </a:lnTo>
                <a:lnTo>
                  <a:pt x="146622" y="69679"/>
                </a:lnTo>
                <a:lnTo>
                  <a:pt x="172844" y="37169"/>
                </a:lnTo>
                <a:lnTo>
                  <a:pt x="190331" y="33932"/>
                </a:lnTo>
                <a:lnTo>
                  <a:pt x="199354" y="34751"/>
                </a:lnTo>
                <a:lnTo>
                  <a:pt x="207521" y="37207"/>
                </a:lnTo>
                <a:lnTo>
                  <a:pt x="214832" y="41299"/>
                </a:lnTo>
                <a:lnTo>
                  <a:pt x="221288" y="47029"/>
                </a:lnTo>
                <a:lnTo>
                  <a:pt x="224991" y="51941"/>
                </a:lnTo>
                <a:lnTo>
                  <a:pt x="184378" y="51941"/>
                </a:lnTo>
                <a:lnTo>
                  <a:pt x="179517" y="53726"/>
                </a:lnTo>
                <a:lnTo>
                  <a:pt x="171976" y="60870"/>
                </a:lnTo>
                <a:lnTo>
                  <a:pt x="169793" y="65385"/>
                </a:lnTo>
                <a:lnTo>
                  <a:pt x="169198" y="70842"/>
                </a:lnTo>
                <a:lnTo>
                  <a:pt x="232515" y="70842"/>
                </a:lnTo>
                <a:lnTo>
                  <a:pt x="232589" y="71139"/>
                </a:lnTo>
                <a:lnTo>
                  <a:pt x="233343" y="81260"/>
                </a:lnTo>
                <a:lnTo>
                  <a:pt x="233343" y="86171"/>
                </a:lnTo>
                <a:lnTo>
                  <a:pt x="169495" y="86171"/>
                </a:lnTo>
                <a:lnTo>
                  <a:pt x="170190" y="91628"/>
                </a:lnTo>
                <a:lnTo>
                  <a:pt x="172621" y="96341"/>
                </a:lnTo>
                <a:lnTo>
                  <a:pt x="176788" y="100310"/>
                </a:lnTo>
                <a:lnTo>
                  <a:pt x="181054" y="104179"/>
                </a:lnTo>
                <a:lnTo>
                  <a:pt x="186859" y="106114"/>
                </a:lnTo>
                <a:lnTo>
                  <a:pt x="223022" y="106114"/>
                </a:lnTo>
                <a:lnTo>
                  <a:pt x="227092" y="112067"/>
                </a:lnTo>
                <a:lnTo>
                  <a:pt x="222826" y="116036"/>
                </a:lnTo>
                <a:lnTo>
                  <a:pt x="217517" y="119012"/>
                </a:lnTo>
                <a:lnTo>
                  <a:pt x="204917" y="122981"/>
                </a:lnTo>
                <a:lnTo>
                  <a:pt x="198418" y="123973"/>
                </a:lnTo>
                <a:close/>
              </a:path>
              <a:path w="783589" h="124460">
                <a:moveTo>
                  <a:pt x="232515" y="70842"/>
                </a:moveTo>
                <a:lnTo>
                  <a:pt x="211465" y="70842"/>
                </a:lnTo>
                <a:lnTo>
                  <a:pt x="211068" y="65186"/>
                </a:lnTo>
                <a:lnTo>
                  <a:pt x="208885" y="60622"/>
                </a:lnTo>
                <a:lnTo>
                  <a:pt x="204917" y="57150"/>
                </a:lnTo>
                <a:lnTo>
                  <a:pt x="201047" y="53677"/>
                </a:lnTo>
                <a:lnTo>
                  <a:pt x="196185" y="51941"/>
                </a:lnTo>
                <a:lnTo>
                  <a:pt x="224991" y="51941"/>
                </a:lnTo>
                <a:lnTo>
                  <a:pt x="226562" y="54024"/>
                </a:lnTo>
                <a:lnTo>
                  <a:pt x="230329" y="62061"/>
                </a:lnTo>
                <a:lnTo>
                  <a:pt x="232515" y="70842"/>
                </a:lnTo>
                <a:close/>
              </a:path>
              <a:path w="783589" h="124460">
                <a:moveTo>
                  <a:pt x="223022" y="106114"/>
                </a:moveTo>
                <a:lnTo>
                  <a:pt x="197773" y="106114"/>
                </a:lnTo>
                <a:lnTo>
                  <a:pt x="201741" y="105370"/>
                </a:lnTo>
                <a:lnTo>
                  <a:pt x="210473" y="102393"/>
                </a:lnTo>
                <a:lnTo>
                  <a:pt x="214144" y="100260"/>
                </a:lnTo>
                <a:lnTo>
                  <a:pt x="217120" y="97482"/>
                </a:lnTo>
                <a:lnTo>
                  <a:pt x="223022" y="106114"/>
                </a:lnTo>
                <a:close/>
              </a:path>
              <a:path w="783589" h="124460">
                <a:moveTo>
                  <a:pt x="331314" y="47029"/>
                </a:moveTo>
                <a:lnTo>
                  <a:pt x="308692" y="47029"/>
                </a:lnTo>
                <a:lnTo>
                  <a:pt x="308692" y="3423"/>
                </a:lnTo>
                <a:lnTo>
                  <a:pt x="331314" y="3423"/>
                </a:lnTo>
                <a:lnTo>
                  <a:pt x="331314" y="47029"/>
                </a:lnTo>
                <a:close/>
              </a:path>
              <a:path w="783589" h="124460">
                <a:moveTo>
                  <a:pt x="282200" y="123973"/>
                </a:moveTo>
                <a:lnTo>
                  <a:pt x="246705" y="97482"/>
                </a:lnTo>
                <a:lnTo>
                  <a:pt x="244100" y="79027"/>
                </a:lnTo>
                <a:lnTo>
                  <a:pt x="244751" y="69400"/>
                </a:lnTo>
                <a:lnTo>
                  <a:pt x="266722" y="37058"/>
                </a:lnTo>
                <a:lnTo>
                  <a:pt x="282200" y="33932"/>
                </a:lnTo>
                <a:lnTo>
                  <a:pt x="289884" y="34751"/>
                </a:lnTo>
                <a:lnTo>
                  <a:pt x="296860" y="37207"/>
                </a:lnTo>
                <a:lnTo>
                  <a:pt x="303129" y="41299"/>
                </a:lnTo>
                <a:lnTo>
                  <a:pt x="308692" y="47029"/>
                </a:lnTo>
                <a:lnTo>
                  <a:pt x="331314" y="47029"/>
                </a:lnTo>
                <a:lnTo>
                  <a:pt x="331314" y="54024"/>
                </a:lnTo>
                <a:lnTo>
                  <a:pt x="282696" y="54024"/>
                </a:lnTo>
                <a:lnTo>
                  <a:pt x="277487" y="56356"/>
                </a:lnTo>
                <a:lnTo>
                  <a:pt x="269451" y="65583"/>
                </a:lnTo>
                <a:lnTo>
                  <a:pt x="267466" y="71586"/>
                </a:lnTo>
                <a:lnTo>
                  <a:pt x="267466" y="86270"/>
                </a:lnTo>
                <a:lnTo>
                  <a:pt x="269401" y="92223"/>
                </a:lnTo>
                <a:lnTo>
                  <a:pt x="277140" y="101550"/>
                </a:lnTo>
                <a:lnTo>
                  <a:pt x="282399" y="103882"/>
                </a:lnTo>
                <a:lnTo>
                  <a:pt x="331314" y="103882"/>
                </a:lnTo>
                <a:lnTo>
                  <a:pt x="331314" y="110876"/>
                </a:lnTo>
                <a:lnTo>
                  <a:pt x="308692" y="110876"/>
                </a:lnTo>
                <a:lnTo>
                  <a:pt x="303018" y="116606"/>
                </a:lnTo>
                <a:lnTo>
                  <a:pt x="296711" y="120699"/>
                </a:lnTo>
                <a:lnTo>
                  <a:pt x="289772" y="123155"/>
                </a:lnTo>
                <a:lnTo>
                  <a:pt x="282200" y="123973"/>
                </a:lnTo>
                <a:close/>
              </a:path>
              <a:path w="783589" h="124460">
                <a:moveTo>
                  <a:pt x="331314" y="103882"/>
                </a:moveTo>
                <a:lnTo>
                  <a:pt x="292817" y="103882"/>
                </a:lnTo>
                <a:lnTo>
                  <a:pt x="296537" y="102989"/>
                </a:lnTo>
                <a:lnTo>
                  <a:pt x="300209" y="101203"/>
                </a:lnTo>
                <a:lnTo>
                  <a:pt x="303979" y="99317"/>
                </a:lnTo>
                <a:lnTo>
                  <a:pt x="306807" y="96986"/>
                </a:lnTo>
                <a:lnTo>
                  <a:pt x="308692" y="94208"/>
                </a:lnTo>
                <a:lnTo>
                  <a:pt x="308692" y="63847"/>
                </a:lnTo>
                <a:lnTo>
                  <a:pt x="306807" y="60969"/>
                </a:lnTo>
                <a:lnTo>
                  <a:pt x="303979" y="58638"/>
                </a:lnTo>
                <a:lnTo>
                  <a:pt x="300209" y="56852"/>
                </a:lnTo>
                <a:lnTo>
                  <a:pt x="296537" y="54967"/>
                </a:lnTo>
                <a:lnTo>
                  <a:pt x="292817" y="54024"/>
                </a:lnTo>
                <a:lnTo>
                  <a:pt x="331314" y="54024"/>
                </a:lnTo>
                <a:lnTo>
                  <a:pt x="331314" y="103882"/>
                </a:lnTo>
                <a:close/>
              </a:path>
              <a:path w="783589" h="124460">
                <a:moveTo>
                  <a:pt x="331314" y="121890"/>
                </a:moveTo>
                <a:lnTo>
                  <a:pt x="308692" y="121890"/>
                </a:lnTo>
                <a:lnTo>
                  <a:pt x="308692" y="110876"/>
                </a:lnTo>
                <a:lnTo>
                  <a:pt x="331314" y="110876"/>
                </a:lnTo>
                <a:lnTo>
                  <a:pt x="331314" y="121890"/>
                </a:lnTo>
                <a:close/>
              </a:path>
              <a:path w="783589" h="124460">
                <a:moveTo>
                  <a:pt x="368771" y="26789"/>
                </a:moveTo>
                <a:lnTo>
                  <a:pt x="361231" y="26789"/>
                </a:lnTo>
                <a:lnTo>
                  <a:pt x="358056" y="25499"/>
                </a:lnTo>
                <a:lnTo>
                  <a:pt x="355377" y="22919"/>
                </a:lnTo>
                <a:lnTo>
                  <a:pt x="352797" y="20339"/>
                </a:lnTo>
                <a:lnTo>
                  <a:pt x="351507" y="17115"/>
                </a:lnTo>
                <a:lnTo>
                  <a:pt x="351507" y="9475"/>
                </a:lnTo>
                <a:lnTo>
                  <a:pt x="352797" y="6349"/>
                </a:lnTo>
                <a:lnTo>
                  <a:pt x="358056" y="1289"/>
                </a:lnTo>
                <a:lnTo>
                  <a:pt x="361231" y="0"/>
                </a:lnTo>
                <a:lnTo>
                  <a:pt x="368771" y="0"/>
                </a:lnTo>
                <a:lnTo>
                  <a:pt x="371996" y="1289"/>
                </a:lnTo>
                <a:lnTo>
                  <a:pt x="374576" y="3869"/>
                </a:lnTo>
                <a:lnTo>
                  <a:pt x="377155" y="6349"/>
                </a:lnTo>
                <a:lnTo>
                  <a:pt x="378445" y="9475"/>
                </a:lnTo>
                <a:lnTo>
                  <a:pt x="378445" y="17115"/>
                </a:lnTo>
                <a:lnTo>
                  <a:pt x="377155" y="20339"/>
                </a:lnTo>
                <a:lnTo>
                  <a:pt x="371996" y="25499"/>
                </a:lnTo>
                <a:lnTo>
                  <a:pt x="368771" y="26789"/>
                </a:lnTo>
                <a:close/>
              </a:path>
              <a:path w="783589" h="124460">
                <a:moveTo>
                  <a:pt x="376362" y="121890"/>
                </a:moveTo>
                <a:lnTo>
                  <a:pt x="353740" y="121890"/>
                </a:lnTo>
                <a:lnTo>
                  <a:pt x="353740" y="36016"/>
                </a:lnTo>
                <a:lnTo>
                  <a:pt x="376362" y="36016"/>
                </a:lnTo>
                <a:lnTo>
                  <a:pt x="376362" y="121890"/>
                </a:lnTo>
                <a:close/>
              </a:path>
              <a:path w="783589" h="124460">
                <a:moveTo>
                  <a:pt x="406437" y="62507"/>
                </a:moveTo>
                <a:lnTo>
                  <a:pt x="397805" y="47476"/>
                </a:lnTo>
                <a:lnTo>
                  <a:pt x="406009" y="41550"/>
                </a:lnTo>
                <a:lnTo>
                  <a:pt x="414995" y="37318"/>
                </a:lnTo>
                <a:lnTo>
                  <a:pt x="424762" y="34779"/>
                </a:lnTo>
                <a:lnTo>
                  <a:pt x="435310" y="33932"/>
                </a:lnTo>
                <a:lnTo>
                  <a:pt x="443858" y="34463"/>
                </a:lnTo>
                <a:lnTo>
                  <a:pt x="470294" y="52387"/>
                </a:lnTo>
                <a:lnTo>
                  <a:pt x="431440" y="52387"/>
                </a:lnTo>
                <a:lnTo>
                  <a:pt x="424520" y="53020"/>
                </a:lnTo>
                <a:lnTo>
                  <a:pt x="418046" y="54917"/>
                </a:lnTo>
                <a:lnTo>
                  <a:pt x="412018" y="58080"/>
                </a:lnTo>
                <a:lnTo>
                  <a:pt x="406437" y="62507"/>
                </a:lnTo>
                <a:close/>
              </a:path>
              <a:path w="783589" h="124460">
                <a:moveTo>
                  <a:pt x="472814" y="78283"/>
                </a:moveTo>
                <a:lnTo>
                  <a:pt x="450193" y="78283"/>
                </a:lnTo>
                <a:lnTo>
                  <a:pt x="450193" y="62458"/>
                </a:lnTo>
                <a:lnTo>
                  <a:pt x="448456" y="58985"/>
                </a:lnTo>
                <a:lnTo>
                  <a:pt x="444984" y="56405"/>
                </a:lnTo>
                <a:lnTo>
                  <a:pt x="441610" y="53726"/>
                </a:lnTo>
                <a:lnTo>
                  <a:pt x="437096" y="52387"/>
                </a:lnTo>
                <a:lnTo>
                  <a:pt x="470294" y="52387"/>
                </a:lnTo>
                <a:lnTo>
                  <a:pt x="470396" y="52573"/>
                </a:lnTo>
                <a:lnTo>
                  <a:pt x="472210" y="59019"/>
                </a:lnTo>
                <a:lnTo>
                  <a:pt x="472814" y="66377"/>
                </a:lnTo>
                <a:lnTo>
                  <a:pt x="472814" y="78283"/>
                </a:lnTo>
                <a:close/>
              </a:path>
              <a:path w="783589" h="124460">
                <a:moveTo>
                  <a:pt x="423106" y="123973"/>
                </a:moveTo>
                <a:lnTo>
                  <a:pt x="414771" y="123973"/>
                </a:lnTo>
                <a:lnTo>
                  <a:pt x="407677" y="121344"/>
                </a:lnTo>
                <a:lnTo>
                  <a:pt x="401823" y="116085"/>
                </a:lnTo>
                <a:lnTo>
                  <a:pt x="396069" y="110827"/>
                </a:lnTo>
                <a:lnTo>
                  <a:pt x="393191" y="103981"/>
                </a:lnTo>
                <a:lnTo>
                  <a:pt x="393191" y="87213"/>
                </a:lnTo>
                <a:lnTo>
                  <a:pt x="395920" y="80516"/>
                </a:lnTo>
                <a:lnTo>
                  <a:pt x="401377" y="75455"/>
                </a:lnTo>
                <a:lnTo>
                  <a:pt x="406933" y="70395"/>
                </a:lnTo>
                <a:lnTo>
                  <a:pt x="414176" y="67865"/>
                </a:lnTo>
                <a:lnTo>
                  <a:pt x="423106" y="67865"/>
                </a:lnTo>
                <a:lnTo>
                  <a:pt x="431719" y="68516"/>
                </a:lnTo>
                <a:lnTo>
                  <a:pt x="439105" y="70470"/>
                </a:lnTo>
                <a:lnTo>
                  <a:pt x="445263" y="73725"/>
                </a:lnTo>
                <a:lnTo>
                  <a:pt x="450193" y="78283"/>
                </a:lnTo>
                <a:lnTo>
                  <a:pt x="472814" y="78283"/>
                </a:lnTo>
                <a:lnTo>
                  <a:pt x="472814" y="83194"/>
                </a:lnTo>
                <a:lnTo>
                  <a:pt x="427620" y="83194"/>
                </a:lnTo>
                <a:lnTo>
                  <a:pt x="423751" y="84335"/>
                </a:lnTo>
                <a:lnTo>
                  <a:pt x="417500" y="88800"/>
                </a:lnTo>
                <a:lnTo>
                  <a:pt x="415962" y="91975"/>
                </a:lnTo>
                <a:lnTo>
                  <a:pt x="415962" y="100111"/>
                </a:lnTo>
                <a:lnTo>
                  <a:pt x="417500" y="103237"/>
                </a:lnTo>
                <a:lnTo>
                  <a:pt x="420576" y="105519"/>
                </a:lnTo>
                <a:lnTo>
                  <a:pt x="423751" y="107701"/>
                </a:lnTo>
                <a:lnTo>
                  <a:pt x="427620" y="108793"/>
                </a:lnTo>
                <a:lnTo>
                  <a:pt x="472814" y="108793"/>
                </a:lnTo>
                <a:lnTo>
                  <a:pt x="472814" y="112960"/>
                </a:lnTo>
                <a:lnTo>
                  <a:pt x="450193" y="112960"/>
                </a:lnTo>
                <a:lnTo>
                  <a:pt x="444984" y="117778"/>
                </a:lnTo>
                <a:lnTo>
                  <a:pt x="438733" y="121220"/>
                </a:lnTo>
                <a:lnTo>
                  <a:pt x="431440" y="123285"/>
                </a:lnTo>
                <a:lnTo>
                  <a:pt x="423106" y="123973"/>
                </a:lnTo>
                <a:close/>
              </a:path>
              <a:path w="783589" h="124460">
                <a:moveTo>
                  <a:pt x="472814" y="108793"/>
                </a:moveTo>
                <a:lnTo>
                  <a:pt x="440420" y="108793"/>
                </a:lnTo>
                <a:lnTo>
                  <a:pt x="446422" y="106263"/>
                </a:lnTo>
                <a:lnTo>
                  <a:pt x="450193" y="101203"/>
                </a:lnTo>
                <a:lnTo>
                  <a:pt x="450193" y="90636"/>
                </a:lnTo>
                <a:lnTo>
                  <a:pt x="446422" y="85675"/>
                </a:lnTo>
                <a:lnTo>
                  <a:pt x="440419" y="83194"/>
                </a:lnTo>
                <a:lnTo>
                  <a:pt x="472814" y="83194"/>
                </a:lnTo>
                <a:lnTo>
                  <a:pt x="472814" y="108793"/>
                </a:lnTo>
                <a:close/>
              </a:path>
              <a:path w="783589" h="124460">
                <a:moveTo>
                  <a:pt x="472814" y="121890"/>
                </a:moveTo>
                <a:lnTo>
                  <a:pt x="450193" y="121890"/>
                </a:lnTo>
                <a:lnTo>
                  <a:pt x="450193" y="112960"/>
                </a:lnTo>
                <a:lnTo>
                  <a:pt x="472814" y="112960"/>
                </a:lnTo>
                <a:lnTo>
                  <a:pt x="472814" y="121890"/>
                </a:lnTo>
                <a:close/>
              </a:path>
              <a:path w="783589" h="124460">
                <a:moveTo>
                  <a:pt x="548420" y="62507"/>
                </a:moveTo>
                <a:lnTo>
                  <a:pt x="539788" y="47476"/>
                </a:lnTo>
                <a:lnTo>
                  <a:pt x="547992" y="41550"/>
                </a:lnTo>
                <a:lnTo>
                  <a:pt x="556978" y="37318"/>
                </a:lnTo>
                <a:lnTo>
                  <a:pt x="566744" y="34779"/>
                </a:lnTo>
                <a:lnTo>
                  <a:pt x="577293" y="33932"/>
                </a:lnTo>
                <a:lnTo>
                  <a:pt x="585841" y="34463"/>
                </a:lnTo>
                <a:lnTo>
                  <a:pt x="612277" y="52387"/>
                </a:lnTo>
                <a:lnTo>
                  <a:pt x="573423" y="52387"/>
                </a:lnTo>
                <a:lnTo>
                  <a:pt x="566503" y="53020"/>
                </a:lnTo>
                <a:lnTo>
                  <a:pt x="560029" y="54917"/>
                </a:lnTo>
                <a:lnTo>
                  <a:pt x="554001" y="58080"/>
                </a:lnTo>
                <a:lnTo>
                  <a:pt x="548420" y="62507"/>
                </a:lnTo>
                <a:close/>
              </a:path>
              <a:path w="783589" h="124460">
                <a:moveTo>
                  <a:pt x="614797" y="78283"/>
                </a:moveTo>
                <a:lnTo>
                  <a:pt x="592175" y="78283"/>
                </a:lnTo>
                <a:lnTo>
                  <a:pt x="592175" y="62458"/>
                </a:lnTo>
                <a:lnTo>
                  <a:pt x="590439" y="58985"/>
                </a:lnTo>
                <a:lnTo>
                  <a:pt x="586966" y="56405"/>
                </a:lnTo>
                <a:lnTo>
                  <a:pt x="583593" y="53726"/>
                </a:lnTo>
                <a:lnTo>
                  <a:pt x="579079" y="52387"/>
                </a:lnTo>
                <a:lnTo>
                  <a:pt x="612277" y="52387"/>
                </a:lnTo>
                <a:lnTo>
                  <a:pt x="612379" y="52573"/>
                </a:lnTo>
                <a:lnTo>
                  <a:pt x="614193" y="59019"/>
                </a:lnTo>
                <a:lnTo>
                  <a:pt x="614797" y="66377"/>
                </a:lnTo>
                <a:lnTo>
                  <a:pt x="614797" y="78283"/>
                </a:lnTo>
                <a:close/>
              </a:path>
              <a:path w="783589" h="124460">
                <a:moveTo>
                  <a:pt x="565089" y="123973"/>
                </a:moveTo>
                <a:lnTo>
                  <a:pt x="556754" y="123973"/>
                </a:lnTo>
                <a:lnTo>
                  <a:pt x="549660" y="121344"/>
                </a:lnTo>
                <a:lnTo>
                  <a:pt x="543806" y="116085"/>
                </a:lnTo>
                <a:lnTo>
                  <a:pt x="538052" y="110827"/>
                </a:lnTo>
                <a:lnTo>
                  <a:pt x="535174" y="103981"/>
                </a:lnTo>
                <a:lnTo>
                  <a:pt x="535174" y="87213"/>
                </a:lnTo>
                <a:lnTo>
                  <a:pt x="537903" y="80516"/>
                </a:lnTo>
                <a:lnTo>
                  <a:pt x="543360" y="75455"/>
                </a:lnTo>
                <a:lnTo>
                  <a:pt x="548916" y="70395"/>
                </a:lnTo>
                <a:lnTo>
                  <a:pt x="556159" y="67865"/>
                </a:lnTo>
                <a:lnTo>
                  <a:pt x="565089" y="67865"/>
                </a:lnTo>
                <a:lnTo>
                  <a:pt x="573702" y="68516"/>
                </a:lnTo>
                <a:lnTo>
                  <a:pt x="581088" y="70470"/>
                </a:lnTo>
                <a:lnTo>
                  <a:pt x="587245" y="73725"/>
                </a:lnTo>
                <a:lnTo>
                  <a:pt x="592175" y="78283"/>
                </a:lnTo>
                <a:lnTo>
                  <a:pt x="614797" y="78283"/>
                </a:lnTo>
                <a:lnTo>
                  <a:pt x="614797" y="83194"/>
                </a:lnTo>
                <a:lnTo>
                  <a:pt x="569603" y="83194"/>
                </a:lnTo>
                <a:lnTo>
                  <a:pt x="565734" y="84335"/>
                </a:lnTo>
                <a:lnTo>
                  <a:pt x="559483" y="88800"/>
                </a:lnTo>
                <a:lnTo>
                  <a:pt x="557945" y="91975"/>
                </a:lnTo>
                <a:lnTo>
                  <a:pt x="557945" y="100111"/>
                </a:lnTo>
                <a:lnTo>
                  <a:pt x="559483" y="103237"/>
                </a:lnTo>
                <a:lnTo>
                  <a:pt x="562559" y="105519"/>
                </a:lnTo>
                <a:lnTo>
                  <a:pt x="565734" y="107701"/>
                </a:lnTo>
                <a:lnTo>
                  <a:pt x="569603" y="108793"/>
                </a:lnTo>
                <a:lnTo>
                  <a:pt x="614797" y="108793"/>
                </a:lnTo>
                <a:lnTo>
                  <a:pt x="614797" y="112960"/>
                </a:lnTo>
                <a:lnTo>
                  <a:pt x="592175" y="112960"/>
                </a:lnTo>
                <a:lnTo>
                  <a:pt x="586966" y="117778"/>
                </a:lnTo>
                <a:lnTo>
                  <a:pt x="580716" y="121220"/>
                </a:lnTo>
                <a:lnTo>
                  <a:pt x="573423" y="123285"/>
                </a:lnTo>
                <a:lnTo>
                  <a:pt x="565089" y="123973"/>
                </a:lnTo>
                <a:close/>
              </a:path>
              <a:path w="783589" h="124460">
                <a:moveTo>
                  <a:pt x="614797" y="108793"/>
                </a:moveTo>
                <a:lnTo>
                  <a:pt x="582402" y="108793"/>
                </a:lnTo>
                <a:lnTo>
                  <a:pt x="588405" y="106263"/>
                </a:lnTo>
                <a:lnTo>
                  <a:pt x="592175" y="101203"/>
                </a:lnTo>
                <a:lnTo>
                  <a:pt x="592175" y="90636"/>
                </a:lnTo>
                <a:lnTo>
                  <a:pt x="588405" y="85675"/>
                </a:lnTo>
                <a:lnTo>
                  <a:pt x="582402" y="83194"/>
                </a:lnTo>
                <a:lnTo>
                  <a:pt x="614797" y="83194"/>
                </a:lnTo>
                <a:lnTo>
                  <a:pt x="614797" y="108793"/>
                </a:lnTo>
                <a:close/>
              </a:path>
              <a:path w="783589" h="124460">
                <a:moveTo>
                  <a:pt x="614797" y="121890"/>
                </a:moveTo>
                <a:lnTo>
                  <a:pt x="592175" y="121890"/>
                </a:lnTo>
                <a:lnTo>
                  <a:pt x="592175" y="112960"/>
                </a:lnTo>
                <a:lnTo>
                  <a:pt x="614797" y="112960"/>
                </a:lnTo>
                <a:lnTo>
                  <a:pt x="614797" y="121890"/>
                </a:lnTo>
                <a:close/>
              </a:path>
              <a:path w="783589" h="124460">
                <a:moveTo>
                  <a:pt x="687179" y="47773"/>
                </a:moveTo>
                <a:lnTo>
                  <a:pt x="659794" y="47773"/>
                </a:lnTo>
                <a:lnTo>
                  <a:pt x="662870" y="44003"/>
                </a:lnTo>
                <a:lnTo>
                  <a:pt x="666839" y="40778"/>
                </a:lnTo>
                <a:lnTo>
                  <a:pt x="676662" y="35321"/>
                </a:lnTo>
                <a:lnTo>
                  <a:pt x="681821" y="33932"/>
                </a:lnTo>
                <a:lnTo>
                  <a:pt x="687179" y="33932"/>
                </a:lnTo>
                <a:lnTo>
                  <a:pt x="687179" y="47773"/>
                </a:lnTo>
                <a:close/>
              </a:path>
              <a:path w="783589" h="124460">
                <a:moveTo>
                  <a:pt x="659794" y="121890"/>
                </a:moveTo>
                <a:lnTo>
                  <a:pt x="637172" y="121890"/>
                </a:lnTo>
                <a:lnTo>
                  <a:pt x="637172" y="36016"/>
                </a:lnTo>
                <a:lnTo>
                  <a:pt x="659794" y="36016"/>
                </a:lnTo>
                <a:lnTo>
                  <a:pt x="659794" y="47773"/>
                </a:lnTo>
                <a:lnTo>
                  <a:pt x="687179" y="47773"/>
                </a:lnTo>
                <a:lnTo>
                  <a:pt x="687179" y="55364"/>
                </a:lnTo>
                <a:lnTo>
                  <a:pt x="676860" y="55364"/>
                </a:lnTo>
                <a:lnTo>
                  <a:pt x="672792" y="56356"/>
                </a:lnTo>
                <a:lnTo>
                  <a:pt x="668724" y="58340"/>
                </a:lnTo>
                <a:lnTo>
                  <a:pt x="664656" y="60225"/>
                </a:lnTo>
                <a:lnTo>
                  <a:pt x="661679" y="62507"/>
                </a:lnTo>
                <a:lnTo>
                  <a:pt x="659794" y="65186"/>
                </a:lnTo>
                <a:lnTo>
                  <a:pt x="659794" y="121890"/>
                </a:lnTo>
                <a:close/>
              </a:path>
              <a:path w="783589" h="124460">
                <a:moveTo>
                  <a:pt x="687179" y="55959"/>
                </a:moveTo>
                <a:lnTo>
                  <a:pt x="680928" y="55364"/>
                </a:lnTo>
                <a:lnTo>
                  <a:pt x="687179" y="55364"/>
                </a:lnTo>
                <a:lnTo>
                  <a:pt x="687179" y="55959"/>
                </a:lnTo>
                <a:close/>
              </a:path>
              <a:path w="783589" h="124460">
                <a:moveTo>
                  <a:pt x="748224" y="123973"/>
                </a:moveTo>
                <a:lnTo>
                  <a:pt x="741477" y="123973"/>
                </a:lnTo>
                <a:lnTo>
                  <a:pt x="731822" y="123192"/>
                </a:lnTo>
                <a:lnTo>
                  <a:pt x="698838" y="97073"/>
                </a:lnTo>
                <a:lnTo>
                  <a:pt x="695638" y="78878"/>
                </a:lnTo>
                <a:lnTo>
                  <a:pt x="696429" y="69679"/>
                </a:lnTo>
                <a:lnTo>
                  <a:pt x="722650" y="37169"/>
                </a:lnTo>
                <a:lnTo>
                  <a:pt x="740138" y="33932"/>
                </a:lnTo>
                <a:lnTo>
                  <a:pt x="749160" y="34751"/>
                </a:lnTo>
                <a:lnTo>
                  <a:pt x="757327" y="37207"/>
                </a:lnTo>
                <a:lnTo>
                  <a:pt x="764638" y="41299"/>
                </a:lnTo>
                <a:lnTo>
                  <a:pt x="771094" y="47029"/>
                </a:lnTo>
                <a:lnTo>
                  <a:pt x="774797" y="51941"/>
                </a:lnTo>
                <a:lnTo>
                  <a:pt x="734185" y="51941"/>
                </a:lnTo>
                <a:lnTo>
                  <a:pt x="729323" y="53726"/>
                </a:lnTo>
                <a:lnTo>
                  <a:pt x="721782" y="60870"/>
                </a:lnTo>
                <a:lnTo>
                  <a:pt x="719599" y="65385"/>
                </a:lnTo>
                <a:lnTo>
                  <a:pt x="719004" y="70842"/>
                </a:lnTo>
                <a:lnTo>
                  <a:pt x="782321" y="70842"/>
                </a:lnTo>
                <a:lnTo>
                  <a:pt x="782396" y="71139"/>
                </a:lnTo>
                <a:lnTo>
                  <a:pt x="783149" y="81260"/>
                </a:lnTo>
                <a:lnTo>
                  <a:pt x="783149" y="86171"/>
                </a:lnTo>
                <a:lnTo>
                  <a:pt x="719302" y="86171"/>
                </a:lnTo>
                <a:lnTo>
                  <a:pt x="719996" y="91628"/>
                </a:lnTo>
                <a:lnTo>
                  <a:pt x="722427" y="96341"/>
                </a:lnTo>
                <a:lnTo>
                  <a:pt x="726594" y="100310"/>
                </a:lnTo>
                <a:lnTo>
                  <a:pt x="730861" y="104179"/>
                </a:lnTo>
                <a:lnTo>
                  <a:pt x="736665" y="106114"/>
                </a:lnTo>
                <a:lnTo>
                  <a:pt x="772828" y="106114"/>
                </a:lnTo>
                <a:lnTo>
                  <a:pt x="776898" y="112067"/>
                </a:lnTo>
                <a:lnTo>
                  <a:pt x="772632" y="116036"/>
                </a:lnTo>
                <a:lnTo>
                  <a:pt x="767324" y="119012"/>
                </a:lnTo>
                <a:lnTo>
                  <a:pt x="754723" y="122981"/>
                </a:lnTo>
                <a:lnTo>
                  <a:pt x="748224" y="123973"/>
                </a:lnTo>
                <a:close/>
              </a:path>
              <a:path w="783589" h="124460">
                <a:moveTo>
                  <a:pt x="782321" y="70842"/>
                </a:moveTo>
                <a:lnTo>
                  <a:pt x="761271" y="70842"/>
                </a:lnTo>
                <a:lnTo>
                  <a:pt x="760874" y="65186"/>
                </a:lnTo>
                <a:lnTo>
                  <a:pt x="758692" y="60622"/>
                </a:lnTo>
                <a:lnTo>
                  <a:pt x="754723" y="57150"/>
                </a:lnTo>
                <a:lnTo>
                  <a:pt x="750853" y="53677"/>
                </a:lnTo>
                <a:lnTo>
                  <a:pt x="745992" y="51941"/>
                </a:lnTo>
                <a:lnTo>
                  <a:pt x="774797" y="51941"/>
                </a:lnTo>
                <a:lnTo>
                  <a:pt x="776368" y="54024"/>
                </a:lnTo>
                <a:lnTo>
                  <a:pt x="780135" y="62061"/>
                </a:lnTo>
                <a:lnTo>
                  <a:pt x="782321" y="70842"/>
                </a:lnTo>
                <a:close/>
              </a:path>
              <a:path w="783589" h="124460">
                <a:moveTo>
                  <a:pt x="772828" y="106114"/>
                </a:moveTo>
                <a:lnTo>
                  <a:pt x="747579" y="106114"/>
                </a:lnTo>
                <a:lnTo>
                  <a:pt x="751548" y="105370"/>
                </a:lnTo>
                <a:lnTo>
                  <a:pt x="760279" y="102393"/>
                </a:lnTo>
                <a:lnTo>
                  <a:pt x="763950" y="100260"/>
                </a:lnTo>
                <a:lnTo>
                  <a:pt x="766927" y="97482"/>
                </a:lnTo>
                <a:lnTo>
                  <a:pt x="772828" y="106114"/>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5" name="object 15"/>
          <p:cNvPicPr/>
          <p:nvPr/>
        </p:nvPicPr>
        <p:blipFill>
          <a:blip r:embed="rId11" cstate="print"/>
          <a:stretch>
            <a:fillRect/>
          </a:stretch>
        </p:blipFill>
        <p:spPr>
          <a:xfrm>
            <a:off x="6725094" y="3163863"/>
            <a:ext cx="1681133" cy="195064"/>
          </a:xfrm>
          <a:prstGeom prst="rect">
            <a:avLst/>
          </a:prstGeom>
        </p:spPr>
      </p:pic>
      <p:pic>
        <p:nvPicPr>
          <p:cNvPr id="16" name="object 16"/>
          <p:cNvPicPr/>
          <p:nvPr/>
        </p:nvPicPr>
        <p:blipFill>
          <a:blip r:embed="rId12" cstate="print"/>
          <a:stretch>
            <a:fillRect/>
          </a:stretch>
        </p:blipFill>
        <p:spPr>
          <a:xfrm>
            <a:off x="6785735" y="3498627"/>
            <a:ext cx="1570732" cy="204389"/>
          </a:xfrm>
          <a:prstGeom prst="rect">
            <a:avLst/>
          </a:prstGeom>
        </p:spPr>
      </p:pic>
      <p:pic>
        <p:nvPicPr>
          <p:cNvPr id="17" name="object 17"/>
          <p:cNvPicPr/>
          <p:nvPr/>
        </p:nvPicPr>
        <p:blipFill>
          <a:blip r:embed="rId13" cstate="print"/>
          <a:stretch>
            <a:fillRect/>
          </a:stretch>
        </p:blipFill>
        <p:spPr>
          <a:xfrm>
            <a:off x="7025869" y="3828827"/>
            <a:ext cx="1079185" cy="204389"/>
          </a:xfrm>
          <a:prstGeom prst="rect">
            <a:avLst/>
          </a:prstGeom>
        </p:spPr>
      </p:pic>
      <p:sp>
        <p:nvSpPr>
          <p:cNvPr id="18" name="object 18"/>
          <p:cNvSpPr/>
          <p:nvPr/>
        </p:nvSpPr>
        <p:spPr>
          <a:xfrm>
            <a:off x="9941428" y="3172661"/>
            <a:ext cx="1157392" cy="202353"/>
          </a:xfrm>
          <a:custGeom>
            <a:avLst/>
            <a:gdLst/>
            <a:ahLst/>
            <a:cxnLst/>
            <a:rect l="l" t="t" r="r" b="b"/>
            <a:pathLst>
              <a:path w="868045" h="151764">
                <a:moveTo>
                  <a:pt x="25151" y="118467"/>
                </a:moveTo>
                <a:lnTo>
                  <a:pt x="0" y="118467"/>
                </a:lnTo>
                <a:lnTo>
                  <a:pt x="0" y="0"/>
                </a:lnTo>
                <a:lnTo>
                  <a:pt x="55364" y="0"/>
                </a:lnTo>
                <a:lnTo>
                  <a:pt x="63986" y="660"/>
                </a:lnTo>
                <a:lnTo>
                  <a:pt x="92241" y="22175"/>
                </a:lnTo>
                <a:lnTo>
                  <a:pt x="25151" y="22175"/>
                </a:lnTo>
                <a:lnTo>
                  <a:pt x="25151" y="54173"/>
                </a:lnTo>
                <a:lnTo>
                  <a:pt x="92101" y="54173"/>
                </a:lnTo>
                <a:lnTo>
                  <a:pt x="88971" y="60033"/>
                </a:lnTo>
                <a:lnTo>
                  <a:pt x="55364" y="76348"/>
                </a:lnTo>
                <a:lnTo>
                  <a:pt x="25151" y="76348"/>
                </a:lnTo>
                <a:lnTo>
                  <a:pt x="25151" y="118467"/>
                </a:lnTo>
                <a:close/>
              </a:path>
              <a:path w="868045" h="151764">
                <a:moveTo>
                  <a:pt x="92101" y="54173"/>
                </a:moveTo>
                <a:lnTo>
                  <a:pt x="57050" y="54173"/>
                </a:lnTo>
                <a:lnTo>
                  <a:pt x="61168" y="52734"/>
                </a:lnTo>
                <a:lnTo>
                  <a:pt x="64442" y="49857"/>
                </a:lnTo>
                <a:lnTo>
                  <a:pt x="67816" y="46980"/>
                </a:lnTo>
                <a:lnTo>
                  <a:pt x="69502" y="43060"/>
                </a:lnTo>
                <a:lnTo>
                  <a:pt x="69502" y="33139"/>
                </a:lnTo>
                <a:lnTo>
                  <a:pt x="67816" y="29269"/>
                </a:lnTo>
                <a:lnTo>
                  <a:pt x="64442" y="26491"/>
                </a:lnTo>
                <a:lnTo>
                  <a:pt x="61168" y="23614"/>
                </a:lnTo>
                <a:lnTo>
                  <a:pt x="57050" y="22175"/>
                </a:lnTo>
                <a:lnTo>
                  <a:pt x="92241" y="22175"/>
                </a:lnTo>
                <a:lnTo>
                  <a:pt x="92533" y="22733"/>
                </a:lnTo>
                <a:lnTo>
                  <a:pt x="94570" y="30016"/>
                </a:lnTo>
                <a:lnTo>
                  <a:pt x="95250" y="38100"/>
                </a:lnTo>
                <a:lnTo>
                  <a:pt x="94552" y="46192"/>
                </a:lnTo>
                <a:lnTo>
                  <a:pt x="92459" y="53503"/>
                </a:lnTo>
                <a:lnTo>
                  <a:pt x="92101" y="54173"/>
                </a:lnTo>
                <a:close/>
              </a:path>
              <a:path w="868045" h="151764">
                <a:moveTo>
                  <a:pt x="157369" y="120550"/>
                </a:moveTo>
                <a:lnTo>
                  <a:pt x="150622" y="120550"/>
                </a:lnTo>
                <a:lnTo>
                  <a:pt x="140967" y="119769"/>
                </a:lnTo>
                <a:lnTo>
                  <a:pt x="107983" y="93650"/>
                </a:lnTo>
                <a:lnTo>
                  <a:pt x="104783" y="75455"/>
                </a:lnTo>
                <a:lnTo>
                  <a:pt x="105574" y="66256"/>
                </a:lnTo>
                <a:lnTo>
                  <a:pt x="131795" y="33746"/>
                </a:lnTo>
                <a:lnTo>
                  <a:pt x="149283" y="30509"/>
                </a:lnTo>
                <a:lnTo>
                  <a:pt x="158305" y="31328"/>
                </a:lnTo>
                <a:lnTo>
                  <a:pt x="166472" y="33783"/>
                </a:lnTo>
                <a:lnTo>
                  <a:pt x="173783" y="37876"/>
                </a:lnTo>
                <a:lnTo>
                  <a:pt x="180239" y="43606"/>
                </a:lnTo>
                <a:lnTo>
                  <a:pt x="183942" y="48517"/>
                </a:lnTo>
                <a:lnTo>
                  <a:pt x="143329" y="48517"/>
                </a:lnTo>
                <a:lnTo>
                  <a:pt x="138468" y="50303"/>
                </a:lnTo>
                <a:lnTo>
                  <a:pt x="130927" y="57447"/>
                </a:lnTo>
                <a:lnTo>
                  <a:pt x="128744" y="61962"/>
                </a:lnTo>
                <a:lnTo>
                  <a:pt x="128149" y="67419"/>
                </a:lnTo>
                <a:lnTo>
                  <a:pt x="191466" y="67419"/>
                </a:lnTo>
                <a:lnTo>
                  <a:pt x="191540" y="67716"/>
                </a:lnTo>
                <a:lnTo>
                  <a:pt x="192294" y="77837"/>
                </a:lnTo>
                <a:lnTo>
                  <a:pt x="192294" y="82748"/>
                </a:lnTo>
                <a:lnTo>
                  <a:pt x="128447" y="82748"/>
                </a:lnTo>
                <a:lnTo>
                  <a:pt x="129141" y="88205"/>
                </a:lnTo>
                <a:lnTo>
                  <a:pt x="131572" y="92918"/>
                </a:lnTo>
                <a:lnTo>
                  <a:pt x="135739" y="96887"/>
                </a:lnTo>
                <a:lnTo>
                  <a:pt x="140006" y="100756"/>
                </a:lnTo>
                <a:lnTo>
                  <a:pt x="145810" y="102691"/>
                </a:lnTo>
                <a:lnTo>
                  <a:pt x="181973" y="102691"/>
                </a:lnTo>
                <a:lnTo>
                  <a:pt x="186043" y="108644"/>
                </a:lnTo>
                <a:lnTo>
                  <a:pt x="181777" y="112613"/>
                </a:lnTo>
                <a:lnTo>
                  <a:pt x="176468" y="115589"/>
                </a:lnTo>
                <a:lnTo>
                  <a:pt x="163868" y="119558"/>
                </a:lnTo>
                <a:lnTo>
                  <a:pt x="157369" y="120550"/>
                </a:lnTo>
                <a:close/>
              </a:path>
              <a:path w="868045" h="151764">
                <a:moveTo>
                  <a:pt x="191466" y="67419"/>
                </a:moveTo>
                <a:lnTo>
                  <a:pt x="170416" y="67419"/>
                </a:lnTo>
                <a:lnTo>
                  <a:pt x="170019" y="61763"/>
                </a:lnTo>
                <a:lnTo>
                  <a:pt x="167836" y="57199"/>
                </a:lnTo>
                <a:lnTo>
                  <a:pt x="163868" y="53726"/>
                </a:lnTo>
                <a:lnTo>
                  <a:pt x="159998" y="50254"/>
                </a:lnTo>
                <a:lnTo>
                  <a:pt x="155136" y="48517"/>
                </a:lnTo>
                <a:lnTo>
                  <a:pt x="183942" y="48517"/>
                </a:lnTo>
                <a:lnTo>
                  <a:pt x="185513" y="50601"/>
                </a:lnTo>
                <a:lnTo>
                  <a:pt x="189280" y="58638"/>
                </a:lnTo>
                <a:lnTo>
                  <a:pt x="191466" y="67419"/>
                </a:lnTo>
                <a:close/>
              </a:path>
              <a:path w="868045" h="151764">
                <a:moveTo>
                  <a:pt x="181973" y="102691"/>
                </a:moveTo>
                <a:lnTo>
                  <a:pt x="156724" y="102691"/>
                </a:lnTo>
                <a:lnTo>
                  <a:pt x="160693" y="101947"/>
                </a:lnTo>
                <a:lnTo>
                  <a:pt x="169424" y="98970"/>
                </a:lnTo>
                <a:lnTo>
                  <a:pt x="173095" y="96837"/>
                </a:lnTo>
                <a:lnTo>
                  <a:pt x="176072" y="94059"/>
                </a:lnTo>
                <a:lnTo>
                  <a:pt x="181973" y="102691"/>
                </a:lnTo>
                <a:close/>
              </a:path>
              <a:path w="868045" h="151764">
                <a:moveTo>
                  <a:pt x="248444" y="120550"/>
                </a:moveTo>
                <a:lnTo>
                  <a:pt x="210167" y="100933"/>
                </a:lnTo>
                <a:lnTo>
                  <a:pt x="203051" y="75455"/>
                </a:lnTo>
                <a:lnTo>
                  <a:pt x="203842" y="66135"/>
                </a:lnTo>
                <a:lnTo>
                  <a:pt x="230287" y="33709"/>
                </a:lnTo>
                <a:lnTo>
                  <a:pt x="248444" y="30509"/>
                </a:lnTo>
                <a:lnTo>
                  <a:pt x="257904" y="31309"/>
                </a:lnTo>
                <a:lnTo>
                  <a:pt x="286921" y="50601"/>
                </a:lnTo>
                <a:lnTo>
                  <a:pt x="242094" y="50601"/>
                </a:lnTo>
                <a:lnTo>
                  <a:pt x="236836" y="52883"/>
                </a:lnTo>
                <a:lnTo>
                  <a:pt x="232403" y="57745"/>
                </a:lnTo>
                <a:lnTo>
                  <a:pt x="228600" y="62011"/>
                </a:lnTo>
                <a:lnTo>
                  <a:pt x="226566" y="68014"/>
                </a:lnTo>
                <a:lnTo>
                  <a:pt x="226566" y="82996"/>
                </a:lnTo>
                <a:lnTo>
                  <a:pt x="228600" y="89048"/>
                </a:lnTo>
                <a:lnTo>
                  <a:pt x="232668" y="93612"/>
                </a:lnTo>
                <a:lnTo>
                  <a:pt x="236835" y="98176"/>
                </a:lnTo>
                <a:lnTo>
                  <a:pt x="242094" y="100458"/>
                </a:lnTo>
                <a:lnTo>
                  <a:pt x="286987" y="100458"/>
                </a:lnTo>
                <a:lnTo>
                  <a:pt x="286637" y="101128"/>
                </a:lnTo>
                <a:lnTo>
                  <a:pt x="281037" y="107900"/>
                </a:lnTo>
                <a:lnTo>
                  <a:pt x="274201" y="113434"/>
                </a:lnTo>
                <a:lnTo>
                  <a:pt x="266489" y="117388"/>
                </a:lnTo>
                <a:lnTo>
                  <a:pt x="257904" y="119760"/>
                </a:lnTo>
                <a:lnTo>
                  <a:pt x="248444" y="120550"/>
                </a:lnTo>
                <a:close/>
              </a:path>
              <a:path w="868045" h="151764">
                <a:moveTo>
                  <a:pt x="286987" y="100458"/>
                </a:moveTo>
                <a:lnTo>
                  <a:pt x="254893" y="100458"/>
                </a:lnTo>
                <a:lnTo>
                  <a:pt x="260152" y="98127"/>
                </a:lnTo>
                <a:lnTo>
                  <a:pt x="264220" y="93464"/>
                </a:lnTo>
                <a:lnTo>
                  <a:pt x="268387" y="88800"/>
                </a:lnTo>
                <a:lnTo>
                  <a:pt x="270402" y="82996"/>
                </a:lnTo>
                <a:lnTo>
                  <a:pt x="270366" y="68014"/>
                </a:lnTo>
                <a:lnTo>
                  <a:pt x="268387" y="62408"/>
                </a:lnTo>
                <a:lnTo>
                  <a:pt x="264156" y="57670"/>
                </a:lnTo>
                <a:lnTo>
                  <a:pt x="260152" y="52982"/>
                </a:lnTo>
                <a:lnTo>
                  <a:pt x="254893" y="50601"/>
                </a:lnTo>
                <a:lnTo>
                  <a:pt x="286921" y="50601"/>
                </a:lnTo>
                <a:lnTo>
                  <a:pt x="290637" y="57670"/>
                </a:lnTo>
                <a:lnTo>
                  <a:pt x="293037" y="66135"/>
                </a:lnTo>
                <a:lnTo>
                  <a:pt x="293837" y="75455"/>
                </a:lnTo>
                <a:lnTo>
                  <a:pt x="293037" y="84906"/>
                </a:lnTo>
                <a:lnTo>
                  <a:pt x="290637" y="93464"/>
                </a:lnTo>
                <a:lnTo>
                  <a:pt x="286987" y="100458"/>
                </a:lnTo>
                <a:close/>
              </a:path>
              <a:path w="868045" h="151764">
                <a:moveTo>
                  <a:pt x="387689" y="43457"/>
                </a:moveTo>
                <a:lnTo>
                  <a:pt x="333180" y="43457"/>
                </a:lnTo>
                <a:lnTo>
                  <a:pt x="338687" y="37793"/>
                </a:lnTo>
                <a:lnTo>
                  <a:pt x="344938" y="33746"/>
                </a:lnTo>
                <a:lnTo>
                  <a:pt x="351933" y="31319"/>
                </a:lnTo>
                <a:lnTo>
                  <a:pt x="359672" y="30509"/>
                </a:lnTo>
                <a:lnTo>
                  <a:pt x="367746" y="31263"/>
                </a:lnTo>
                <a:lnTo>
                  <a:pt x="375001" y="33523"/>
                </a:lnTo>
                <a:lnTo>
                  <a:pt x="381438" y="37290"/>
                </a:lnTo>
                <a:lnTo>
                  <a:pt x="387056" y="42564"/>
                </a:lnTo>
                <a:lnTo>
                  <a:pt x="387689" y="43457"/>
                </a:lnTo>
                <a:close/>
              </a:path>
              <a:path w="868045" h="151764">
                <a:moveTo>
                  <a:pt x="333180" y="151209"/>
                </a:moveTo>
                <a:lnTo>
                  <a:pt x="310558" y="151209"/>
                </a:lnTo>
                <a:lnTo>
                  <a:pt x="310558" y="32593"/>
                </a:lnTo>
                <a:lnTo>
                  <a:pt x="333180" y="32593"/>
                </a:lnTo>
                <a:lnTo>
                  <a:pt x="333180" y="43457"/>
                </a:lnTo>
                <a:lnTo>
                  <a:pt x="387689" y="43457"/>
                </a:lnTo>
                <a:lnTo>
                  <a:pt x="391679" y="49085"/>
                </a:lnTo>
                <a:lnTo>
                  <a:pt x="392333" y="50601"/>
                </a:lnTo>
                <a:lnTo>
                  <a:pt x="348857" y="50601"/>
                </a:lnTo>
                <a:lnTo>
                  <a:pt x="345186" y="51544"/>
                </a:lnTo>
                <a:lnTo>
                  <a:pt x="337844" y="55314"/>
                </a:lnTo>
                <a:lnTo>
                  <a:pt x="335066" y="57646"/>
                </a:lnTo>
                <a:lnTo>
                  <a:pt x="333180" y="60424"/>
                </a:lnTo>
                <a:lnTo>
                  <a:pt x="333180" y="90785"/>
                </a:lnTo>
                <a:lnTo>
                  <a:pt x="335065" y="93464"/>
                </a:lnTo>
                <a:lnTo>
                  <a:pt x="337844" y="95746"/>
                </a:lnTo>
                <a:lnTo>
                  <a:pt x="345186" y="99516"/>
                </a:lnTo>
                <a:lnTo>
                  <a:pt x="348857" y="100458"/>
                </a:lnTo>
                <a:lnTo>
                  <a:pt x="392294" y="100458"/>
                </a:lnTo>
                <a:lnTo>
                  <a:pt x="391763" y="101714"/>
                </a:lnTo>
                <a:lnTo>
                  <a:pt x="387819" y="107453"/>
                </a:lnTo>
                <a:lnTo>
                  <a:pt x="333180" y="107453"/>
                </a:lnTo>
                <a:lnTo>
                  <a:pt x="333180" y="151209"/>
                </a:lnTo>
                <a:close/>
              </a:path>
              <a:path w="868045" h="151764">
                <a:moveTo>
                  <a:pt x="392294" y="100458"/>
                </a:moveTo>
                <a:lnTo>
                  <a:pt x="359076" y="100458"/>
                </a:lnTo>
                <a:lnTo>
                  <a:pt x="364335" y="98176"/>
                </a:lnTo>
                <a:lnTo>
                  <a:pt x="368430" y="93464"/>
                </a:lnTo>
                <a:lnTo>
                  <a:pt x="372273" y="88949"/>
                </a:lnTo>
                <a:lnTo>
                  <a:pt x="374257" y="82897"/>
                </a:lnTo>
                <a:lnTo>
                  <a:pt x="374257" y="68014"/>
                </a:lnTo>
                <a:lnTo>
                  <a:pt x="372273" y="62011"/>
                </a:lnTo>
                <a:lnTo>
                  <a:pt x="364335" y="52883"/>
                </a:lnTo>
                <a:lnTo>
                  <a:pt x="359076" y="50601"/>
                </a:lnTo>
                <a:lnTo>
                  <a:pt x="392333" y="50601"/>
                </a:lnTo>
                <a:lnTo>
                  <a:pt x="394981" y="56740"/>
                </a:lnTo>
                <a:lnTo>
                  <a:pt x="396962" y="65530"/>
                </a:lnTo>
                <a:lnTo>
                  <a:pt x="397623" y="75455"/>
                </a:lnTo>
                <a:lnTo>
                  <a:pt x="396972" y="85269"/>
                </a:lnTo>
                <a:lnTo>
                  <a:pt x="395018" y="94022"/>
                </a:lnTo>
                <a:lnTo>
                  <a:pt x="392294" y="100458"/>
                </a:lnTo>
                <a:close/>
              </a:path>
              <a:path w="868045" h="151764">
                <a:moveTo>
                  <a:pt x="359672" y="120550"/>
                </a:moveTo>
                <a:lnTo>
                  <a:pt x="351821" y="119732"/>
                </a:lnTo>
                <a:lnTo>
                  <a:pt x="344789" y="117276"/>
                </a:lnTo>
                <a:lnTo>
                  <a:pt x="338575" y="113183"/>
                </a:lnTo>
                <a:lnTo>
                  <a:pt x="333180" y="107453"/>
                </a:lnTo>
                <a:lnTo>
                  <a:pt x="387819" y="107453"/>
                </a:lnTo>
                <a:lnTo>
                  <a:pt x="359672" y="120550"/>
                </a:lnTo>
                <a:close/>
              </a:path>
              <a:path w="868045" h="151764">
                <a:moveTo>
                  <a:pt x="436780" y="118467"/>
                </a:moveTo>
                <a:lnTo>
                  <a:pt x="414158" y="118467"/>
                </a:lnTo>
                <a:lnTo>
                  <a:pt x="414158" y="0"/>
                </a:lnTo>
                <a:lnTo>
                  <a:pt x="436780" y="0"/>
                </a:lnTo>
                <a:lnTo>
                  <a:pt x="436780" y="118467"/>
                </a:lnTo>
                <a:close/>
              </a:path>
              <a:path w="868045" h="151764">
                <a:moveTo>
                  <a:pt x="506196" y="120550"/>
                </a:moveTo>
                <a:lnTo>
                  <a:pt x="499449" y="120550"/>
                </a:lnTo>
                <a:lnTo>
                  <a:pt x="489794" y="119769"/>
                </a:lnTo>
                <a:lnTo>
                  <a:pt x="456810" y="93650"/>
                </a:lnTo>
                <a:lnTo>
                  <a:pt x="453610" y="75455"/>
                </a:lnTo>
                <a:lnTo>
                  <a:pt x="454400" y="66256"/>
                </a:lnTo>
                <a:lnTo>
                  <a:pt x="480622" y="33746"/>
                </a:lnTo>
                <a:lnTo>
                  <a:pt x="498109" y="30509"/>
                </a:lnTo>
                <a:lnTo>
                  <a:pt x="507132" y="31328"/>
                </a:lnTo>
                <a:lnTo>
                  <a:pt x="515299" y="33783"/>
                </a:lnTo>
                <a:lnTo>
                  <a:pt x="522610" y="37876"/>
                </a:lnTo>
                <a:lnTo>
                  <a:pt x="529066" y="43606"/>
                </a:lnTo>
                <a:lnTo>
                  <a:pt x="532769" y="48517"/>
                </a:lnTo>
                <a:lnTo>
                  <a:pt x="492156" y="48517"/>
                </a:lnTo>
                <a:lnTo>
                  <a:pt x="487295" y="50303"/>
                </a:lnTo>
                <a:lnTo>
                  <a:pt x="479754" y="57447"/>
                </a:lnTo>
                <a:lnTo>
                  <a:pt x="477571" y="61962"/>
                </a:lnTo>
                <a:lnTo>
                  <a:pt x="476976" y="67419"/>
                </a:lnTo>
                <a:lnTo>
                  <a:pt x="540293" y="67419"/>
                </a:lnTo>
                <a:lnTo>
                  <a:pt x="540367" y="67716"/>
                </a:lnTo>
                <a:lnTo>
                  <a:pt x="541121" y="77837"/>
                </a:lnTo>
                <a:lnTo>
                  <a:pt x="541121" y="82748"/>
                </a:lnTo>
                <a:lnTo>
                  <a:pt x="477273" y="82748"/>
                </a:lnTo>
                <a:lnTo>
                  <a:pt x="477968" y="88205"/>
                </a:lnTo>
                <a:lnTo>
                  <a:pt x="480399" y="92918"/>
                </a:lnTo>
                <a:lnTo>
                  <a:pt x="484566" y="96887"/>
                </a:lnTo>
                <a:lnTo>
                  <a:pt x="488832" y="100756"/>
                </a:lnTo>
                <a:lnTo>
                  <a:pt x="494637" y="102691"/>
                </a:lnTo>
                <a:lnTo>
                  <a:pt x="530800" y="102691"/>
                </a:lnTo>
                <a:lnTo>
                  <a:pt x="534870" y="108644"/>
                </a:lnTo>
                <a:lnTo>
                  <a:pt x="530604" y="112613"/>
                </a:lnTo>
                <a:lnTo>
                  <a:pt x="525295" y="115589"/>
                </a:lnTo>
                <a:lnTo>
                  <a:pt x="512695" y="119558"/>
                </a:lnTo>
                <a:lnTo>
                  <a:pt x="506196" y="120550"/>
                </a:lnTo>
                <a:close/>
              </a:path>
              <a:path w="868045" h="151764">
                <a:moveTo>
                  <a:pt x="540293" y="67419"/>
                </a:moveTo>
                <a:lnTo>
                  <a:pt x="519243" y="67419"/>
                </a:lnTo>
                <a:lnTo>
                  <a:pt x="518846" y="61763"/>
                </a:lnTo>
                <a:lnTo>
                  <a:pt x="516663" y="57199"/>
                </a:lnTo>
                <a:lnTo>
                  <a:pt x="512695" y="53726"/>
                </a:lnTo>
                <a:lnTo>
                  <a:pt x="508825" y="50254"/>
                </a:lnTo>
                <a:lnTo>
                  <a:pt x="503963" y="48517"/>
                </a:lnTo>
                <a:lnTo>
                  <a:pt x="532769" y="48517"/>
                </a:lnTo>
                <a:lnTo>
                  <a:pt x="534340" y="50601"/>
                </a:lnTo>
                <a:lnTo>
                  <a:pt x="538107" y="58638"/>
                </a:lnTo>
                <a:lnTo>
                  <a:pt x="540293" y="67419"/>
                </a:lnTo>
                <a:close/>
              </a:path>
              <a:path w="868045" h="151764">
                <a:moveTo>
                  <a:pt x="530800" y="102691"/>
                </a:moveTo>
                <a:lnTo>
                  <a:pt x="505551" y="102691"/>
                </a:lnTo>
                <a:lnTo>
                  <a:pt x="509519" y="101947"/>
                </a:lnTo>
                <a:lnTo>
                  <a:pt x="518251" y="98970"/>
                </a:lnTo>
                <a:lnTo>
                  <a:pt x="521922" y="96837"/>
                </a:lnTo>
                <a:lnTo>
                  <a:pt x="524898" y="94059"/>
                </a:lnTo>
                <a:lnTo>
                  <a:pt x="530800" y="102691"/>
                </a:lnTo>
                <a:close/>
              </a:path>
              <a:path w="868045" h="151764">
                <a:moveTo>
                  <a:pt x="670127" y="103137"/>
                </a:moveTo>
                <a:lnTo>
                  <a:pt x="644499" y="103137"/>
                </a:lnTo>
                <a:lnTo>
                  <a:pt x="649311" y="100062"/>
                </a:lnTo>
                <a:lnTo>
                  <a:pt x="649311" y="91529"/>
                </a:lnTo>
                <a:lnTo>
                  <a:pt x="648021" y="89743"/>
                </a:lnTo>
                <a:lnTo>
                  <a:pt x="645441" y="88552"/>
                </a:lnTo>
                <a:lnTo>
                  <a:pt x="642961" y="87362"/>
                </a:lnTo>
                <a:lnTo>
                  <a:pt x="639885" y="86369"/>
                </a:lnTo>
                <a:lnTo>
                  <a:pt x="636214" y="85576"/>
                </a:lnTo>
                <a:lnTo>
                  <a:pt x="623861" y="83046"/>
                </a:lnTo>
                <a:lnTo>
                  <a:pt x="612662" y="79381"/>
                </a:lnTo>
                <a:lnTo>
                  <a:pt x="604662" y="73893"/>
                </a:lnTo>
                <a:lnTo>
                  <a:pt x="599863" y="66581"/>
                </a:lnTo>
                <a:lnTo>
                  <a:pt x="598315" y="57745"/>
                </a:lnTo>
                <a:lnTo>
                  <a:pt x="598263" y="49510"/>
                </a:lnTo>
                <a:lnTo>
                  <a:pt x="601537" y="43060"/>
                </a:lnTo>
                <a:lnTo>
                  <a:pt x="633535" y="30509"/>
                </a:lnTo>
                <a:lnTo>
                  <a:pt x="643227" y="31244"/>
                </a:lnTo>
                <a:lnTo>
                  <a:pt x="652213" y="33449"/>
                </a:lnTo>
                <a:lnTo>
                  <a:pt x="660491" y="37123"/>
                </a:lnTo>
                <a:lnTo>
                  <a:pt x="668063" y="42267"/>
                </a:lnTo>
                <a:lnTo>
                  <a:pt x="664886" y="47773"/>
                </a:lnTo>
                <a:lnTo>
                  <a:pt x="629517" y="47773"/>
                </a:lnTo>
                <a:lnTo>
                  <a:pt x="626193" y="48617"/>
                </a:lnTo>
                <a:lnTo>
                  <a:pt x="623712" y="50303"/>
                </a:lnTo>
                <a:lnTo>
                  <a:pt x="621331" y="51891"/>
                </a:lnTo>
                <a:lnTo>
                  <a:pt x="620140" y="53875"/>
                </a:lnTo>
                <a:lnTo>
                  <a:pt x="620140" y="58439"/>
                </a:lnTo>
                <a:lnTo>
                  <a:pt x="621381" y="60076"/>
                </a:lnTo>
                <a:lnTo>
                  <a:pt x="623861" y="61168"/>
                </a:lnTo>
                <a:lnTo>
                  <a:pt x="626342" y="62160"/>
                </a:lnTo>
                <a:lnTo>
                  <a:pt x="629467" y="63053"/>
                </a:lnTo>
                <a:lnTo>
                  <a:pt x="641224" y="65534"/>
                </a:lnTo>
                <a:lnTo>
                  <a:pt x="649956" y="67518"/>
                </a:lnTo>
                <a:lnTo>
                  <a:pt x="654024" y="69006"/>
                </a:lnTo>
                <a:lnTo>
                  <a:pt x="661564" y="72975"/>
                </a:lnTo>
                <a:lnTo>
                  <a:pt x="664690" y="75703"/>
                </a:lnTo>
                <a:lnTo>
                  <a:pt x="667170" y="79176"/>
                </a:lnTo>
                <a:lnTo>
                  <a:pt x="669750" y="82649"/>
                </a:lnTo>
                <a:lnTo>
                  <a:pt x="671040" y="87262"/>
                </a:lnTo>
                <a:lnTo>
                  <a:pt x="671040" y="101351"/>
                </a:lnTo>
                <a:lnTo>
                  <a:pt x="670127" y="103137"/>
                </a:lnTo>
                <a:close/>
              </a:path>
              <a:path w="868045" h="151764">
                <a:moveTo>
                  <a:pt x="659133" y="57745"/>
                </a:moveTo>
                <a:lnTo>
                  <a:pt x="656455" y="54967"/>
                </a:lnTo>
                <a:lnTo>
                  <a:pt x="652883" y="52635"/>
                </a:lnTo>
                <a:lnTo>
                  <a:pt x="648418" y="50750"/>
                </a:lnTo>
                <a:lnTo>
                  <a:pt x="643953" y="48766"/>
                </a:lnTo>
                <a:lnTo>
                  <a:pt x="639042" y="47773"/>
                </a:lnTo>
                <a:lnTo>
                  <a:pt x="664886" y="47773"/>
                </a:lnTo>
                <a:lnTo>
                  <a:pt x="659133" y="57745"/>
                </a:lnTo>
                <a:close/>
              </a:path>
              <a:path w="868045" h="151764">
                <a:moveTo>
                  <a:pt x="633833" y="120550"/>
                </a:moveTo>
                <a:lnTo>
                  <a:pt x="626391" y="120550"/>
                </a:lnTo>
                <a:lnTo>
                  <a:pt x="619247" y="119409"/>
                </a:lnTo>
                <a:lnTo>
                  <a:pt x="612401" y="117127"/>
                </a:lnTo>
                <a:lnTo>
                  <a:pt x="605555" y="114746"/>
                </a:lnTo>
                <a:lnTo>
                  <a:pt x="599900" y="111472"/>
                </a:lnTo>
                <a:lnTo>
                  <a:pt x="595435" y="107305"/>
                </a:lnTo>
                <a:lnTo>
                  <a:pt x="605258" y="91529"/>
                </a:lnTo>
                <a:lnTo>
                  <a:pt x="608631" y="94704"/>
                </a:lnTo>
                <a:lnTo>
                  <a:pt x="613145" y="97432"/>
                </a:lnTo>
                <a:lnTo>
                  <a:pt x="624556" y="101996"/>
                </a:lnTo>
                <a:lnTo>
                  <a:pt x="629913" y="103137"/>
                </a:lnTo>
                <a:lnTo>
                  <a:pt x="670127" y="103137"/>
                </a:lnTo>
                <a:lnTo>
                  <a:pt x="667617" y="108049"/>
                </a:lnTo>
                <a:lnTo>
                  <a:pt x="660770" y="113109"/>
                </a:lnTo>
                <a:lnTo>
                  <a:pt x="655292" y="116364"/>
                </a:lnTo>
                <a:lnTo>
                  <a:pt x="648976" y="118690"/>
                </a:lnTo>
                <a:lnTo>
                  <a:pt x="641823" y="120085"/>
                </a:lnTo>
                <a:lnTo>
                  <a:pt x="633833" y="120550"/>
                </a:lnTo>
                <a:close/>
              </a:path>
              <a:path w="868045" h="151764">
                <a:moveTo>
                  <a:pt x="734719" y="120550"/>
                </a:moveTo>
                <a:lnTo>
                  <a:pt x="727972" y="120550"/>
                </a:lnTo>
                <a:lnTo>
                  <a:pt x="718317" y="119769"/>
                </a:lnTo>
                <a:lnTo>
                  <a:pt x="685333" y="93650"/>
                </a:lnTo>
                <a:lnTo>
                  <a:pt x="682133" y="75455"/>
                </a:lnTo>
                <a:lnTo>
                  <a:pt x="682924" y="66256"/>
                </a:lnTo>
                <a:lnTo>
                  <a:pt x="709145" y="33746"/>
                </a:lnTo>
                <a:lnTo>
                  <a:pt x="726633" y="30509"/>
                </a:lnTo>
                <a:lnTo>
                  <a:pt x="735655" y="31328"/>
                </a:lnTo>
                <a:lnTo>
                  <a:pt x="743822" y="33783"/>
                </a:lnTo>
                <a:lnTo>
                  <a:pt x="751133" y="37876"/>
                </a:lnTo>
                <a:lnTo>
                  <a:pt x="757589" y="43606"/>
                </a:lnTo>
                <a:lnTo>
                  <a:pt x="761292" y="48517"/>
                </a:lnTo>
                <a:lnTo>
                  <a:pt x="720679" y="48517"/>
                </a:lnTo>
                <a:lnTo>
                  <a:pt x="715818" y="50303"/>
                </a:lnTo>
                <a:lnTo>
                  <a:pt x="708277" y="57447"/>
                </a:lnTo>
                <a:lnTo>
                  <a:pt x="706094" y="61962"/>
                </a:lnTo>
                <a:lnTo>
                  <a:pt x="705499" y="67419"/>
                </a:lnTo>
                <a:lnTo>
                  <a:pt x="768816" y="67419"/>
                </a:lnTo>
                <a:lnTo>
                  <a:pt x="768891" y="67716"/>
                </a:lnTo>
                <a:lnTo>
                  <a:pt x="769644" y="77837"/>
                </a:lnTo>
                <a:lnTo>
                  <a:pt x="769644" y="82748"/>
                </a:lnTo>
                <a:lnTo>
                  <a:pt x="705797" y="82748"/>
                </a:lnTo>
                <a:lnTo>
                  <a:pt x="706491" y="88205"/>
                </a:lnTo>
                <a:lnTo>
                  <a:pt x="708922" y="92918"/>
                </a:lnTo>
                <a:lnTo>
                  <a:pt x="713089" y="96887"/>
                </a:lnTo>
                <a:lnTo>
                  <a:pt x="717356" y="100756"/>
                </a:lnTo>
                <a:lnTo>
                  <a:pt x="723160" y="102691"/>
                </a:lnTo>
                <a:lnTo>
                  <a:pt x="759323" y="102691"/>
                </a:lnTo>
                <a:lnTo>
                  <a:pt x="763393" y="108644"/>
                </a:lnTo>
                <a:lnTo>
                  <a:pt x="759127" y="112613"/>
                </a:lnTo>
                <a:lnTo>
                  <a:pt x="753819" y="115589"/>
                </a:lnTo>
                <a:lnTo>
                  <a:pt x="741218" y="119558"/>
                </a:lnTo>
                <a:lnTo>
                  <a:pt x="734719" y="120550"/>
                </a:lnTo>
                <a:close/>
              </a:path>
              <a:path w="868045" h="151764">
                <a:moveTo>
                  <a:pt x="768816" y="67419"/>
                </a:moveTo>
                <a:lnTo>
                  <a:pt x="747766" y="67419"/>
                </a:lnTo>
                <a:lnTo>
                  <a:pt x="747369" y="61763"/>
                </a:lnTo>
                <a:lnTo>
                  <a:pt x="745187" y="57199"/>
                </a:lnTo>
                <a:lnTo>
                  <a:pt x="741218" y="53726"/>
                </a:lnTo>
                <a:lnTo>
                  <a:pt x="737348" y="50254"/>
                </a:lnTo>
                <a:lnTo>
                  <a:pt x="732487" y="48517"/>
                </a:lnTo>
                <a:lnTo>
                  <a:pt x="761292" y="48517"/>
                </a:lnTo>
                <a:lnTo>
                  <a:pt x="762863" y="50601"/>
                </a:lnTo>
                <a:lnTo>
                  <a:pt x="766630" y="58638"/>
                </a:lnTo>
                <a:lnTo>
                  <a:pt x="768816" y="67419"/>
                </a:lnTo>
                <a:close/>
              </a:path>
              <a:path w="868045" h="151764">
                <a:moveTo>
                  <a:pt x="759323" y="102691"/>
                </a:moveTo>
                <a:lnTo>
                  <a:pt x="734074" y="102691"/>
                </a:lnTo>
                <a:lnTo>
                  <a:pt x="738043" y="101947"/>
                </a:lnTo>
                <a:lnTo>
                  <a:pt x="746774" y="98970"/>
                </a:lnTo>
                <a:lnTo>
                  <a:pt x="750445" y="96837"/>
                </a:lnTo>
                <a:lnTo>
                  <a:pt x="753422" y="94059"/>
                </a:lnTo>
                <a:lnTo>
                  <a:pt x="759323" y="102691"/>
                </a:lnTo>
                <a:close/>
              </a:path>
              <a:path w="868045" h="151764">
                <a:moveTo>
                  <a:pt x="832988" y="120550"/>
                </a:moveTo>
                <a:lnTo>
                  <a:pt x="826241" y="120550"/>
                </a:lnTo>
                <a:lnTo>
                  <a:pt x="816585" y="119769"/>
                </a:lnTo>
                <a:lnTo>
                  <a:pt x="783601" y="93650"/>
                </a:lnTo>
                <a:lnTo>
                  <a:pt x="780402" y="75455"/>
                </a:lnTo>
                <a:lnTo>
                  <a:pt x="781192" y="66256"/>
                </a:lnTo>
                <a:lnTo>
                  <a:pt x="807414" y="33746"/>
                </a:lnTo>
                <a:lnTo>
                  <a:pt x="824901" y="30509"/>
                </a:lnTo>
                <a:lnTo>
                  <a:pt x="833924" y="31328"/>
                </a:lnTo>
                <a:lnTo>
                  <a:pt x="842091" y="33783"/>
                </a:lnTo>
                <a:lnTo>
                  <a:pt x="849402" y="37876"/>
                </a:lnTo>
                <a:lnTo>
                  <a:pt x="855857" y="43606"/>
                </a:lnTo>
                <a:lnTo>
                  <a:pt x="859560" y="48517"/>
                </a:lnTo>
                <a:lnTo>
                  <a:pt x="818948" y="48517"/>
                </a:lnTo>
                <a:lnTo>
                  <a:pt x="814086" y="50303"/>
                </a:lnTo>
                <a:lnTo>
                  <a:pt x="806546" y="57447"/>
                </a:lnTo>
                <a:lnTo>
                  <a:pt x="804363" y="61962"/>
                </a:lnTo>
                <a:lnTo>
                  <a:pt x="803768" y="67419"/>
                </a:lnTo>
                <a:lnTo>
                  <a:pt x="867085" y="67419"/>
                </a:lnTo>
                <a:lnTo>
                  <a:pt x="867159" y="67716"/>
                </a:lnTo>
                <a:lnTo>
                  <a:pt x="867912" y="77837"/>
                </a:lnTo>
                <a:lnTo>
                  <a:pt x="867912" y="82748"/>
                </a:lnTo>
                <a:lnTo>
                  <a:pt x="804065" y="82748"/>
                </a:lnTo>
                <a:lnTo>
                  <a:pt x="804760" y="88205"/>
                </a:lnTo>
                <a:lnTo>
                  <a:pt x="807191" y="92918"/>
                </a:lnTo>
                <a:lnTo>
                  <a:pt x="811358" y="96887"/>
                </a:lnTo>
                <a:lnTo>
                  <a:pt x="815624" y="100756"/>
                </a:lnTo>
                <a:lnTo>
                  <a:pt x="821429" y="102691"/>
                </a:lnTo>
                <a:lnTo>
                  <a:pt x="857592" y="102691"/>
                </a:lnTo>
                <a:lnTo>
                  <a:pt x="861662" y="108644"/>
                </a:lnTo>
                <a:lnTo>
                  <a:pt x="857395" y="112613"/>
                </a:lnTo>
                <a:lnTo>
                  <a:pt x="852087" y="115589"/>
                </a:lnTo>
                <a:lnTo>
                  <a:pt x="839486" y="119558"/>
                </a:lnTo>
                <a:lnTo>
                  <a:pt x="832988" y="120550"/>
                </a:lnTo>
                <a:close/>
              </a:path>
              <a:path w="868045" h="151764">
                <a:moveTo>
                  <a:pt x="867085" y="67419"/>
                </a:moveTo>
                <a:lnTo>
                  <a:pt x="846035" y="67419"/>
                </a:lnTo>
                <a:lnTo>
                  <a:pt x="845638" y="61763"/>
                </a:lnTo>
                <a:lnTo>
                  <a:pt x="843455" y="57199"/>
                </a:lnTo>
                <a:lnTo>
                  <a:pt x="839486" y="53726"/>
                </a:lnTo>
                <a:lnTo>
                  <a:pt x="835617" y="50254"/>
                </a:lnTo>
                <a:lnTo>
                  <a:pt x="830755" y="48517"/>
                </a:lnTo>
                <a:lnTo>
                  <a:pt x="859560" y="48517"/>
                </a:lnTo>
                <a:lnTo>
                  <a:pt x="861131" y="50601"/>
                </a:lnTo>
                <a:lnTo>
                  <a:pt x="864899" y="58638"/>
                </a:lnTo>
                <a:lnTo>
                  <a:pt x="867085" y="67419"/>
                </a:lnTo>
                <a:close/>
              </a:path>
              <a:path w="868045" h="151764">
                <a:moveTo>
                  <a:pt x="857592" y="102691"/>
                </a:moveTo>
                <a:lnTo>
                  <a:pt x="832343" y="102691"/>
                </a:lnTo>
                <a:lnTo>
                  <a:pt x="836311" y="101947"/>
                </a:lnTo>
                <a:lnTo>
                  <a:pt x="845043" y="98970"/>
                </a:lnTo>
                <a:lnTo>
                  <a:pt x="848714" y="96837"/>
                </a:lnTo>
                <a:lnTo>
                  <a:pt x="851690" y="94059"/>
                </a:lnTo>
                <a:lnTo>
                  <a:pt x="857592" y="102691"/>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9" name="object 19"/>
          <p:cNvSpPr/>
          <p:nvPr/>
        </p:nvSpPr>
        <p:spPr>
          <a:xfrm>
            <a:off x="10168806" y="3510931"/>
            <a:ext cx="700193" cy="189653"/>
          </a:xfrm>
          <a:custGeom>
            <a:avLst/>
            <a:gdLst/>
            <a:ahLst/>
            <a:cxnLst/>
            <a:rect l="l" t="t" r="r" b="b"/>
            <a:pathLst>
              <a:path w="525145" h="142239">
                <a:moveTo>
                  <a:pt x="45392" y="111323"/>
                </a:moveTo>
                <a:lnTo>
                  <a:pt x="7115" y="91706"/>
                </a:lnTo>
                <a:lnTo>
                  <a:pt x="0" y="66228"/>
                </a:lnTo>
                <a:lnTo>
                  <a:pt x="790" y="56908"/>
                </a:lnTo>
                <a:lnTo>
                  <a:pt x="27235" y="24482"/>
                </a:lnTo>
                <a:lnTo>
                  <a:pt x="45392" y="21282"/>
                </a:lnTo>
                <a:lnTo>
                  <a:pt x="54852" y="22082"/>
                </a:lnTo>
                <a:lnTo>
                  <a:pt x="83869" y="41374"/>
                </a:lnTo>
                <a:lnTo>
                  <a:pt x="39042" y="41374"/>
                </a:lnTo>
                <a:lnTo>
                  <a:pt x="33783" y="43656"/>
                </a:lnTo>
                <a:lnTo>
                  <a:pt x="29351" y="48517"/>
                </a:lnTo>
                <a:lnTo>
                  <a:pt x="25548" y="52784"/>
                </a:lnTo>
                <a:lnTo>
                  <a:pt x="23514" y="58787"/>
                </a:lnTo>
                <a:lnTo>
                  <a:pt x="23514" y="73769"/>
                </a:lnTo>
                <a:lnTo>
                  <a:pt x="25548" y="79821"/>
                </a:lnTo>
                <a:lnTo>
                  <a:pt x="29616" y="84385"/>
                </a:lnTo>
                <a:lnTo>
                  <a:pt x="33783" y="88949"/>
                </a:lnTo>
                <a:lnTo>
                  <a:pt x="39042" y="91231"/>
                </a:lnTo>
                <a:lnTo>
                  <a:pt x="83935" y="91231"/>
                </a:lnTo>
                <a:lnTo>
                  <a:pt x="83585" y="91901"/>
                </a:lnTo>
                <a:lnTo>
                  <a:pt x="77985" y="98673"/>
                </a:lnTo>
                <a:lnTo>
                  <a:pt x="71149" y="104207"/>
                </a:lnTo>
                <a:lnTo>
                  <a:pt x="63437" y="108160"/>
                </a:lnTo>
                <a:lnTo>
                  <a:pt x="54852" y="110532"/>
                </a:lnTo>
                <a:lnTo>
                  <a:pt x="45392" y="111323"/>
                </a:lnTo>
                <a:close/>
              </a:path>
              <a:path w="525145" h="142239">
                <a:moveTo>
                  <a:pt x="83935" y="91231"/>
                </a:moveTo>
                <a:lnTo>
                  <a:pt x="51841" y="91231"/>
                </a:lnTo>
                <a:lnTo>
                  <a:pt x="57100" y="88899"/>
                </a:lnTo>
                <a:lnTo>
                  <a:pt x="61168" y="84236"/>
                </a:lnTo>
                <a:lnTo>
                  <a:pt x="65335" y="79573"/>
                </a:lnTo>
                <a:lnTo>
                  <a:pt x="67350" y="73769"/>
                </a:lnTo>
                <a:lnTo>
                  <a:pt x="67314" y="58787"/>
                </a:lnTo>
                <a:lnTo>
                  <a:pt x="65335" y="53181"/>
                </a:lnTo>
                <a:lnTo>
                  <a:pt x="61104" y="48443"/>
                </a:lnTo>
                <a:lnTo>
                  <a:pt x="57100" y="43755"/>
                </a:lnTo>
                <a:lnTo>
                  <a:pt x="51841" y="41374"/>
                </a:lnTo>
                <a:lnTo>
                  <a:pt x="83869" y="41374"/>
                </a:lnTo>
                <a:lnTo>
                  <a:pt x="87585" y="48443"/>
                </a:lnTo>
                <a:lnTo>
                  <a:pt x="89985" y="56908"/>
                </a:lnTo>
                <a:lnTo>
                  <a:pt x="90785" y="66228"/>
                </a:lnTo>
                <a:lnTo>
                  <a:pt x="89985" y="75679"/>
                </a:lnTo>
                <a:lnTo>
                  <a:pt x="87585" y="84236"/>
                </a:lnTo>
                <a:lnTo>
                  <a:pt x="83935" y="91231"/>
                </a:lnTo>
                <a:close/>
              </a:path>
              <a:path w="525145" h="142239">
                <a:moveTo>
                  <a:pt x="135188" y="111323"/>
                </a:moveTo>
                <a:lnTo>
                  <a:pt x="125763" y="111323"/>
                </a:lnTo>
                <a:lnTo>
                  <a:pt x="118768" y="108942"/>
                </a:lnTo>
                <a:lnTo>
                  <a:pt x="114204" y="104179"/>
                </a:lnTo>
                <a:lnTo>
                  <a:pt x="109739" y="99417"/>
                </a:lnTo>
                <a:lnTo>
                  <a:pt x="107506" y="92819"/>
                </a:lnTo>
                <a:lnTo>
                  <a:pt x="107506" y="23365"/>
                </a:lnTo>
                <a:lnTo>
                  <a:pt x="130128" y="23365"/>
                </a:lnTo>
                <a:lnTo>
                  <a:pt x="130128" y="85973"/>
                </a:lnTo>
                <a:lnTo>
                  <a:pt x="135387" y="91231"/>
                </a:lnTo>
                <a:lnTo>
                  <a:pt x="188022" y="91231"/>
                </a:lnTo>
                <a:lnTo>
                  <a:pt x="188022" y="98375"/>
                </a:lnTo>
                <a:lnTo>
                  <a:pt x="165401" y="98375"/>
                </a:lnTo>
                <a:lnTo>
                  <a:pt x="159215" y="104040"/>
                </a:lnTo>
                <a:lnTo>
                  <a:pt x="152118" y="108086"/>
                </a:lnTo>
                <a:lnTo>
                  <a:pt x="144109" y="110514"/>
                </a:lnTo>
                <a:lnTo>
                  <a:pt x="135188" y="111323"/>
                </a:lnTo>
                <a:close/>
              </a:path>
              <a:path w="525145" h="142239">
                <a:moveTo>
                  <a:pt x="188022" y="91231"/>
                </a:moveTo>
                <a:lnTo>
                  <a:pt x="153643" y="91231"/>
                </a:lnTo>
                <a:lnTo>
                  <a:pt x="160142" y="88007"/>
                </a:lnTo>
                <a:lnTo>
                  <a:pt x="165401" y="81557"/>
                </a:lnTo>
                <a:lnTo>
                  <a:pt x="165401" y="23365"/>
                </a:lnTo>
                <a:lnTo>
                  <a:pt x="188022" y="23365"/>
                </a:lnTo>
                <a:lnTo>
                  <a:pt x="188022" y="91231"/>
                </a:lnTo>
                <a:close/>
              </a:path>
              <a:path w="525145" h="142239">
                <a:moveTo>
                  <a:pt x="188022" y="109239"/>
                </a:moveTo>
                <a:lnTo>
                  <a:pt x="165401" y="109239"/>
                </a:lnTo>
                <a:lnTo>
                  <a:pt x="165401" y="98375"/>
                </a:lnTo>
                <a:lnTo>
                  <a:pt x="188022" y="98375"/>
                </a:lnTo>
                <a:lnTo>
                  <a:pt x="188022" y="109239"/>
                </a:lnTo>
                <a:close/>
              </a:path>
              <a:path w="525145" h="142239">
                <a:moveTo>
                  <a:pt x="237631" y="23365"/>
                </a:moveTo>
                <a:lnTo>
                  <a:pt x="214860" y="23365"/>
                </a:lnTo>
                <a:lnTo>
                  <a:pt x="214860" y="0"/>
                </a:lnTo>
                <a:lnTo>
                  <a:pt x="237631" y="0"/>
                </a:lnTo>
                <a:lnTo>
                  <a:pt x="237631" y="23365"/>
                </a:lnTo>
                <a:close/>
              </a:path>
              <a:path w="525145" h="142239">
                <a:moveTo>
                  <a:pt x="255044" y="43160"/>
                </a:moveTo>
                <a:lnTo>
                  <a:pt x="200721" y="43160"/>
                </a:lnTo>
                <a:lnTo>
                  <a:pt x="200721" y="23365"/>
                </a:lnTo>
                <a:lnTo>
                  <a:pt x="255044" y="23365"/>
                </a:lnTo>
                <a:lnTo>
                  <a:pt x="255044" y="43160"/>
                </a:lnTo>
                <a:close/>
              </a:path>
              <a:path w="525145" h="142239">
                <a:moveTo>
                  <a:pt x="247900" y="111323"/>
                </a:moveTo>
                <a:lnTo>
                  <a:pt x="239268" y="111323"/>
                </a:lnTo>
                <a:lnTo>
                  <a:pt x="228589" y="109863"/>
                </a:lnTo>
                <a:lnTo>
                  <a:pt x="220962" y="105481"/>
                </a:lnTo>
                <a:lnTo>
                  <a:pt x="216386" y="98180"/>
                </a:lnTo>
                <a:lnTo>
                  <a:pt x="214971" y="88701"/>
                </a:lnTo>
                <a:lnTo>
                  <a:pt x="214860" y="43160"/>
                </a:lnTo>
                <a:lnTo>
                  <a:pt x="237631" y="43160"/>
                </a:lnTo>
                <a:lnTo>
                  <a:pt x="237631" y="84633"/>
                </a:lnTo>
                <a:lnTo>
                  <a:pt x="238276" y="86915"/>
                </a:lnTo>
                <a:lnTo>
                  <a:pt x="239688" y="88850"/>
                </a:lnTo>
                <a:lnTo>
                  <a:pt x="240955" y="90388"/>
                </a:lnTo>
                <a:lnTo>
                  <a:pt x="242889" y="91231"/>
                </a:lnTo>
                <a:lnTo>
                  <a:pt x="253926" y="91231"/>
                </a:lnTo>
                <a:lnTo>
                  <a:pt x="258020" y="105816"/>
                </a:lnTo>
                <a:lnTo>
                  <a:pt x="254151" y="109487"/>
                </a:lnTo>
                <a:lnTo>
                  <a:pt x="247900" y="111323"/>
                </a:lnTo>
                <a:close/>
              </a:path>
              <a:path w="525145" h="142239">
                <a:moveTo>
                  <a:pt x="253926" y="91231"/>
                </a:moveTo>
                <a:lnTo>
                  <a:pt x="248942" y="91231"/>
                </a:lnTo>
                <a:lnTo>
                  <a:pt x="251571" y="90437"/>
                </a:lnTo>
                <a:lnTo>
                  <a:pt x="253258" y="88850"/>
                </a:lnTo>
                <a:lnTo>
                  <a:pt x="253926" y="91231"/>
                </a:lnTo>
                <a:close/>
              </a:path>
              <a:path w="525145" h="142239">
                <a:moveTo>
                  <a:pt x="347589" y="34230"/>
                </a:moveTo>
                <a:lnTo>
                  <a:pt x="293080" y="34230"/>
                </a:lnTo>
                <a:lnTo>
                  <a:pt x="298587" y="28565"/>
                </a:lnTo>
                <a:lnTo>
                  <a:pt x="304837" y="24519"/>
                </a:lnTo>
                <a:lnTo>
                  <a:pt x="311832" y="22091"/>
                </a:lnTo>
                <a:lnTo>
                  <a:pt x="319571" y="21282"/>
                </a:lnTo>
                <a:lnTo>
                  <a:pt x="327645" y="22035"/>
                </a:lnTo>
                <a:lnTo>
                  <a:pt x="334901" y="24296"/>
                </a:lnTo>
                <a:lnTo>
                  <a:pt x="341338" y="28063"/>
                </a:lnTo>
                <a:lnTo>
                  <a:pt x="346956" y="33337"/>
                </a:lnTo>
                <a:lnTo>
                  <a:pt x="347589" y="34230"/>
                </a:lnTo>
                <a:close/>
              </a:path>
              <a:path w="525145" h="142239">
                <a:moveTo>
                  <a:pt x="293080" y="141982"/>
                </a:moveTo>
                <a:lnTo>
                  <a:pt x="270458" y="141982"/>
                </a:lnTo>
                <a:lnTo>
                  <a:pt x="270458" y="23365"/>
                </a:lnTo>
                <a:lnTo>
                  <a:pt x="293080" y="23365"/>
                </a:lnTo>
                <a:lnTo>
                  <a:pt x="293080" y="34230"/>
                </a:lnTo>
                <a:lnTo>
                  <a:pt x="347589" y="34230"/>
                </a:lnTo>
                <a:lnTo>
                  <a:pt x="351579" y="39858"/>
                </a:lnTo>
                <a:lnTo>
                  <a:pt x="352233" y="41374"/>
                </a:lnTo>
                <a:lnTo>
                  <a:pt x="308757" y="41374"/>
                </a:lnTo>
                <a:lnTo>
                  <a:pt x="305086" y="42316"/>
                </a:lnTo>
                <a:lnTo>
                  <a:pt x="297743" y="46087"/>
                </a:lnTo>
                <a:lnTo>
                  <a:pt x="294965" y="48418"/>
                </a:lnTo>
                <a:lnTo>
                  <a:pt x="293080" y="51196"/>
                </a:lnTo>
                <a:lnTo>
                  <a:pt x="293080" y="81557"/>
                </a:lnTo>
                <a:lnTo>
                  <a:pt x="294965" y="84236"/>
                </a:lnTo>
                <a:lnTo>
                  <a:pt x="297743" y="86518"/>
                </a:lnTo>
                <a:lnTo>
                  <a:pt x="305085" y="90289"/>
                </a:lnTo>
                <a:lnTo>
                  <a:pt x="308757" y="91231"/>
                </a:lnTo>
                <a:lnTo>
                  <a:pt x="352194" y="91231"/>
                </a:lnTo>
                <a:lnTo>
                  <a:pt x="351662" y="92487"/>
                </a:lnTo>
                <a:lnTo>
                  <a:pt x="347718" y="98226"/>
                </a:lnTo>
                <a:lnTo>
                  <a:pt x="293080" y="98226"/>
                </a:lnTo>
                <a:lnTo>
                  <a:pt x="293080" y="141982"/>
                </a:lnTo>
                <a:close/>
              </a:path>
              <a:path w="525145" h="142239">
                <a:moveTo>
                  <a:pt x="352194" y="91231"/>
                </a:moveTo>
                <a:lnTo>
                  <a:pt x="318976" y="91231"/>
                </a:lnTo>
                <a:lnTo>
                  <a:pt x="324235" y="88949"/>
                </a:lnTo>
                <a:lnTo>
                  <a:pt x="328330" y="84236"/>
                </a:lnTo>
                <a:lnTo>
                  <a:pt x="332172" y="79722"/>
                </a:lnTo>
                <a:lnTo>
                  <a:pt x="334157" y="73669"/>
                </a:lnTo>
                <a:lnTo>
                  <a:pt x="334157" y="58787"/>
                </a:lnTo>
                <a:lnTo>
                  <a:pt x="332172" y="52784"/>
                </a:lnTo>
                <a:lnTo>
                  <a:pt x="324235" y="43656"/>
                </a:lnTo>
                <a:lnTo>
                  <a:pt x="318976" y="41374"/>
                </a:lnTo>
                <a:lnTo>
                  <a:pt x="352233" y="41374"/>
                </a:lnTo>
                <a:lnTo>
                  <a:pt x="354881" y="47513"/>
                </a:lnTo>
                <a:lnTo>
                  <a:pt x="356862" y="56303"/>
                </a:lnTo>
                <a:lnTo>
                  <a:pt x="357523" y="66228"/>
                </a:lnTo>
                <a:lnTo>
                  <a:pt x="356871" y="76041"/>
                </a:lnTo>
                <a:lnTo>
                  <a:pt x="354918" y="84794"/>
                </a:lnTo>
                <a:lnTo>
                  <a:pt x="352194" y="91231"/>
                </a:lnTo>
                <a:close/>
              </a:path>
              <a:path w="525145" h="142239">
                <a:moveTo>
                  <a:pt x="319571" y="111323"/>
                </a:moveTo>
                <a:lnTo>
                  <a:pt x="311721" y="110504"/>
                </a:lnTo>
                <a:lnTo>
                  <a:pt x="304689" y="108049"/>
                </a:lnTo>
                <a:lnTo>
                  <a:pt x="298475" y="103956"/>
                </a:lnTo>
                <a:lnTo>
                  <a:pt x="293080" y="98226"/>
                </a:lnTo>
                <a:lnTo>
                  <a:pt x="347718" y="98226"/>
                </a:lnTo>
                <a:lnTo>
                  <a:pt x="319571" y="111323"/>
                </a:lnTo>
                <a:close/>
              </a:path>
              <a:path w="525145" h="142239">
                <a:moveTo>
                  <a:pt x="401740" y="111323"/>
                </a:moveTo>
                <a:lnTo>
                  <a:pt x="392314" y="111323"/>
                </a:lnTo>
                <a:lnTo>
                  <a:pt x="385319" y="108942"/>
                </a:lnTo>
                <a:lnTo>
                  <a:pt x="380755" y="104179"/>
                </a:lnTo>
                <a:lnTo>
                  <a:pt x="376290" y="99417"/>
                </a:lnTo>
                <a:lnTo>
                  <a:pt x="374058" y="92819"/>
                </a:lnTo>
                <a:lnTo>
                  <a:pt x="374058" y="23365"/>
                </a:lnTo>
                <a:lnTo>
                  <a:pt x="396680" y="23365"/>
                </a:lnTo>
                <a:lnTo>
                  <a:pt x="396680" y="85973"/>
                </a:lnTo>
                <a:lnTo>
                  <a:pt x="401938" y="91231"/>
                </a:lnTo>
                <a:lnTo>
                  <a:pt x="454574" y="91231"/>
                </a:lnTo>
                <a:lnTo>
                  <a:pt x="454574" y="98375"/>
                </a:lnTo>
                <a:lnTo>
                  <a:pt x="431952" y="98375"/>
                </a:lnTo>
                <a:lnTo>
                  <a:pt x="425766" y="104040"/>
                </a:lnTo>
                <a:lnTo>
                  <a:pt x="418669" y="108086"/>
                </a:lnTo>
                <a:lnTo>
                  <a:pt x="410660" y="110514"/>
                </a:lnTo>
                <a:lnTo>
                  <a:pt x="401740" y="111323"/>
                </a:lnTo>
                <a:close/>
              </a:path>
              <a:path w="525145" h="142239">
                <a:moveTo>
                  <a:pt x="454574" y="91231"/>
                </a:moveTo>
                <a:lnTo>
                  <a:pt x="420194" y="91231"/>
                </a:lnTo>
                <a:lnTo>
                  <a:pt x="426693" y="88007"/>
                </a:lnTo>
                <a:lnTo>
                  <a:pt x="431952" y="81557"/>
                </a:lnTo>
                <a:lnTo>
                  <a:pt x="431952" y="23365"/>
                </a:lnTo>
                <a:lnTo>
                  <a:pt x="454574" y="23365"/>
                </a:lnTo>
                <a:lnTo>
                  <a:pt x="454574" y="91231"/>
                </a:lnTo>
                <a:close/>
              </a:path>
              <a:path w="525145" h="142239">
                <a:moveTo>
                  <a:pt x="454574" y="109239"/>
                </a:moveTo>
                <a:lnTo>
                  <a:pt x="431952" y="109239"/>
                </a:lnTo>
                <a:lnTo>
                  <a:pt x="431952" y="98375"/>
                </a:lnTo>
                <a:lnTo>
                  <a:pt x="454574" y="98375"/>
                </a:lnTo>
                <a:lnTo>
                  <a:pt x="454574" y="109239"/>
                </a:lnTo>
                <a:close/>
              </a:path>
              <a:path w="525145" h="142239">
                <a:moveTo>
                  <a:pt x="504182" y="23365"/>
                </a:moveTo>
                <a:lnTo>
                  <a:pt x="481411" y="23365"/>
                </a:lnTo>
                <a:lnTo>
                  <a:pt x="481411" y="0"/>
                </a:lnTo>
                <a:lnTo>
                  <a:pt x="504182" y="0"/>
                </a:lnTo>
                <a:lnTo>
                  <a:pt x="504182" y="23365"/>
                </a:lnTo>
                <a:close/>
              </a:path>
              <a:path w="525145" h="142239">
                <a:moveTo>
                  <a:pt x="521595" y="43160"/>
                </a:moveTo>
                <a:lnTo>
                  <a:pt x="467273" y="43160"/>
                </a:lnTo>
                <a:lnTo>
                  <a:pt x="467273" y="23365"/>
                </a:lnTo>
                <a:lnTo>
                  <a:pt x="521595" y="23365"/>
                </a:lnTo>
                <a:lnTo>
                  <a:pt x="521595" y="43160"/>
                </a:lnTo>
                <a:close/>
              </a:path>
              <a:path w="525145" h="142239">
                <a:moveTo>
                  <a:pt x="514451" y="111323"/>
                </a:moveTo>
                <a:lnTo>
                  <a:pt x="505819" y="111323"/>
                </a:lnTo>
                <a:lnTo>
                  <a:pt x="495141" y="109863"/>
                </a:lnTo>
                <a:lnTo>
                  <a:pt x="487513" y="105481"/>
                </a:lnTo>
                <a:lnTo>
                  <a:pt x="482937" y="98180"/>
                </a:lnTo>
                <a:lnTo>
                  <a:pt x="481522" y="88701"/>
                </a:lnTo>
                <a:lnTo>
                  <a:pt x="481411" y="43160"/>
                </a:lnTo>
                <a:lnTo>
                  <a:pt x="504182" y="43160"/>
                </a:lnTo>
                <a:lnTo>
                  <a:pt x="504182" y="84633"/>
                </a:lnTo>
                <a:lnTo>
                  <a:pt x="504827" y="86915"/>
                </a:lnTo>
                <a:lnTo>
                  <a:pt x="506239" y="88850"/>
                </a:lnTo>
                <a:lnTo>
                  <a:pt x="507506" y="90388"/>
                </a:lnTo>
                <a:lnTo>
                  <a:pt x="509441" y="91231"/>
                </a:lnTo>
                <a:lnTo>
                  <a:pt x="520477" y="91231"/>
                </a:lnTo>
                <a:lnTo>
                  <a:pt x="524572" y="105816"/>
                </a:lnTo>
                <a:lnTo>
                  <a:pt x="520702" y="109487"/>
                </a:lnTo>
                <a:lnTo>
                  <a:pt x="514451" y="111323"/>
                </a:lnTo>
                <a:close/>
              </a:path>
              <a:path w="525145" h="142239">
                <a:moveTo>
                  <a:pt x="520477" y="91231"/>
                </a:moveTo>
                <a:lnTo>
                  <a:pt x="515493" y="91231"/>
                </a:lnTo>
                <a:lnTo>
                  <a:pt x="518122" y="90437"/>
                </a:lnTo>
                <a:lnTo>
                  <a:pt x="519809" y="88850"/>
                </a:lnTo>
                <a:lnTo>
                  <a:pt x="520477" y="91231"/>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nvGrpSpPr>
          <p:cNvPr id="20" name="object 20"/>
          <p:cNvGrpSpPr/>
          <p:nvPr/>
        </p:nvGrpSpPr>
        <p:grpSpPr>
          <a:xfrm>
            <a:off x="7501487" y="3923832"/>
            <a:ext cx="1691640" cy="644312"/>
            <a:chOff x="5626115" y="2942874"/>
            <a:chExt cx="1268730" cy="483234"/>
          </a:xfrm>
        </p:grpSpPr>
        <p:sp>
          <p:nvSpPr>
            <p:cNvPr id="21" name="object 21"/>
            <p:cNvSpPr/>
            <p:nvPr/>
          </p:nvSpPr>
          <p:spPr>
            <a:xfrm>
              <a:off x="5743865" y="3078873"/>
              <a:ext cx="1004569" cy="328295"/>
            </a:xfrm>
            <a:custGeom>
              <a:avLst/>
              <a:gdLst/>
              <a:ahLst/>
              <a:cxnLst/>
              <a:rect l="l" t="t" r="r" b="b"/>
              <a:pathLst>
                <a:path w="1004570" h="328295">
                  <a:moveTo>
                    <a:pt x="0" y="206457"/>
                  </a:moveTo>
                  <a:lnTo>
                    <a:pt x="32574" y="226820"/>
                  </a:lnTo>
                  <a:lnTo>
                    <a:pt x="66914" y="244886"/>
                  </a:lnTo>
                  <a:lnTo>
                    <a:pt x="129542" y="271637"/>
                  </a:lnTo>
                  <a:lnTo>
                    <a:pt x="176691" y="287744"/>
                  </a:lnTo>
                  <a:lnTo>
                    <a:pt x="225947" y="301496"/>
                  </a:lnTo>
                  <a:lnTo>
                    <a:pt x="276587" y="312631"/>
                  </a:lnTo>
                  <a:lnTo>
                    <a:pt x="327884" y="320886"/>
                  </a:lnTo>
                  <a:lnTo>
                    <a:pt x="379115" y="325996"/>
                  </a:lnTo>
                  <a:lnTo>
                    <a:pt x="429554" y="327700"/>
                  </a:lnTo>
                  <a:lnTo>
                    <a:pt x="486605" y="325171"/>
                  </a:lnTo>
                  <a:lnTo>
                    <a:pt x="541473" y="318063"/>
                  </a:lnTo>
                  <a:lnTo>
                    <a:pt x="594039" y="306791"/>
                  </a:lnTo>
                  <a:lnTo>
                    <a:pt x="644184" y="291770"/>
                  </a:lnTo>
                  <a:lnTo>
                    <a:pt x="691789" y="273417"/>
                  </a:lnTo>
                  <a:lnTo>
                    <a:pt x="736735" y="252147"/>
                  </a:lnTo>
                  <a:lnTo>
                    <a:pt x="778903" y="228376"/>
                  </a:lnTo>
                  <a:lnTo>
                    <a:pt x="818174" y="202518"/>
                  </a:lnTo>
                  <a:lnTo>
                    <a:pt x="854428" y="174990"/>
                  </a:lnTo>
                  <a:lnTo>
                    <a:pt x="887547" y="146207"/>
                  </a:lnTo>
                  <a:lnTo>
                    <a:pt x="917412" y="116585"/>
                  </a:lnTo>
                  <a:lnTo>
                    <a:pt x="943903" y="86538"/>
                  </a:lnTo>
                  <a:lnTo>
                    <a:pt x="969705" y="52748"/>
                  </a:lnTo>
                  <a:lnTo>
                    <a:pt x="991990" y="19544"/>
                  </a:lnTo>
                  <a:lnTo>
                    <a:pt x="998793" y="8710"/>
                  </a:lnTo>
                  <a:lnTo>
                    <a:pt x="1004132"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2" name="object 22"/>
            <p:cNvPicPr/>
            <p:nvPr/>
          </p:nvPicPr>
          <p:blipFill>
            <a:blip r:embed="rId14" cstate="print"/>
            <a:stretch>
              <a:fillRect/>
            </a:stretch>
          </p:blipFill>
          <p:spPr>
            <a:xfrm>
              <a:off x="5626115" y="3153654"/>
              <a:ext cx="161892" cy="161892"/>
            </a:xfrm>
            <a:prstGeom prst="rect">
              <a:avLst/>
            </a:prstGeom>
          </p:spPr>
        </p:pic>
        <p:pic>
          <p:nvPicPr>
            <p:cNvPr id="23" name="object 23"/>
            <p:cNvPicPr/>
            <p:nvPr/>
          </p:nvPicPr>
          <p:blipFill>
            <a:blip r:embed="rId15" cstate="print"/>
            <a:stretch>
              <a:fillRect/>
            </a:stretch>
          </p:blipFill>
          <p:spPr>
            <a:xfrm>
              <a:off x="6686381" y="2942874"/>
              <a:ext cx="208015" cy="201400"/>
            </a:xfrm>
            <a:prstGeom prst="rect">
              <a:avLst/>
            </a:prstGeom>
          </p:spPr>
        </p:pic>
      </p:grpSp>
      <p:grpSp>
        <p:nvGrpSpPr>
          <p:cNvPr id="24" name="object 24"/>
          <p:cNvGrpSpPr/>
          <p:nvPr/>
        </p:nvGrpSpPr>
        <p:grpSpPr>
          <a:xfrm>
            <a:off x="1858241" y="4001648"/>
            <a:ext cx="1436793" cy="364067"/>
            <a:chOff x="1393680" y="3001236"/>
            <a:chExt cx="1077595" cy="273050"/>
          </a:xfrm>
        </p:grpSpPr>
        <p:sp>
          <p:nvSpPr>
            <p:cNvPr id="25" name="object 25"/>
            <p:cNvSpPr/>
            <p:nvPr/>
          </p:nvSpPr>
          <p:spPr>
            <a:xfrm>
              <a:off x="1510490" y="3133312"/>
              <a:ext cx="814069" cy="121920"/>
            </a:xfrm>
            <a:custGeom>
              <a:avLst/>
              <a:gdLst/>
              <a:ahLst/>
              <a:cxnLst/>
              <a:rect l="l" t="t" r="r" b="b"/>
              <a:pathLst>
                <a:path w="814069" h="121920">
                  <a:moveTo>
                    <a:pt x="0" y="0"/>
                  </a:moveTo>
                  <a:lnTo>
                    <a:pt x="37823" y="23393"/>
                  </a:lnTo>
                  <a:lnTo>
                    <a:pt x="117248" y="60318"/>
                  </a:lnTo>
                  <a:lnTo>
                    <a:pt x="167692" y="78158"/>
                  </a:lnTo>
                  <a:lnTo>
                    <a:pt x="220542" y="93304"/>
                  </a:lnTo>
                  <a:lnTo>
                    <a:pt x="274782" y="105492"/>
                  </a:lnTo>
                  <a:lnTo>
                    <a:pt x="329393" y="114464"/>
                  </a:lnTo>
                  <a:lnTo>
                    <a:pt x="383358" y="119958"/>
                  </a:lnTo>
                  <a:lnTo>
                    <a:pt x="435798" y="121814"/>
                  </a:lnTo>
                  <a:lnTo>
                    <a:pt x="486388" y="120269"/>
                  </a:lnTo>
                  <a:lnTo>
                    <a:pt x="534943" y="115660"/>
                  </a:lnTo>
                  <a:lnTo>
                    <a:pt x="581277" y="108324"/>
                  </a:lnTo>
                  <a:lnTo>
                    <a:pt x="625205" y="98597"/>
                  </a:lnTo>
                  <a:lnTo>
                    <a:pt x="666540" y="86818"/>
                  </a:lnTo>
                  <a:lnTo>
                    <a:pt x="723275" y="66036"/>
                  </a:lnTo>
                  <a:lnTo>
                    <a:pt x="773133" y="42530"/>
                  </a:lnTo>
                  <a:lnTo>
                    <a:pt x="805636" y="23797"/>
                  </a:lnTo>
                  <a:lnTo>
                    <a:pt x="807320" y="22741"/>
                  </a:lnTo>
                  <a:lnTo>
                    <a:pt x="808983" y="21682"/>
                  </a:lnTo>
                  <a:lnTo>
                    <a:pt x="810624" y="20622"/>
                  </a:lnTo>
                  <a:lnTo>
                    <a:pt x="813933" y="18456"/>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6" name="object 26"/>
            <p:cNvPicPr/>
            <p:nvPr/>
          </p:nvPicPr>
          <p:blipFill>
            <a:blip r:embed="rId16" cstate="print"/>
            <a:stretch>
              <a:fillRect/>
            </a:stretch>
          </p:blipFill>
          <p:spPr>
            <a:xfrm>
              <a:off x="1393680" y="3001236"/>
              <a:ext cx="161575" cy="161575"/>
            </a:xfrm>
            <a:prstGeom prst="rect">
              <a:avLst/>
            </a:prstGeom>
          </p:spPr>
        </p:pic>
        <p:pic>
          <p:nvPicPr>
            <p:cNvPr id="27" name="object 27"/>
            <p:cNvPicPr/>
            <p:nvPr/>
          </p:nvPicPr>
          <p:blipFill>
            <a:blip r:embed="rId17" cstate="print"/>
            <a:stretch>
              <a:fillRect/>
            </a:stretch>
          </p:blipFill>
          <p:spPr>
            <a:xfrm>
              <a:off x="2262807" y="3015770"/>
              <a:ext cx="208015" cy="201399"/>
            </a:xfrm>
            <a:prstGeom prst="rect">
              <a:avLst/>
            </a:prstGeom>
          </p:spPr>
        </p:pic>
      </p:grpSp>
      <p:sp>
        <p:nvSpPr>
          <p:cNvPr id="28" name="TextBox 27">
            <a:extLst>
              <a:ext uri="{FF2B5EF4-FFF2-40B4-BE49-F238E27FC236}">
                <a16:creationId xmlns:a16="http://schemas.microsoft.com/office/drawing/2014/main" id="{CC84040F-8A89-7183-7333-E56BF547FC63}"/>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8">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6400" y="2159000"/>
            <a:ext cx="2540000" cy="2540000"/>
            <a:chOff x="304800" y="1619250"/>
            <a:chExt cx="1905000" cy="1905000"/>
          </a:xfrm>
        </p:grpSpPr>
        <p:pic>
          <p:nvPicPr>
            <p:cNvPr id="3" name="object 3"/>
            <p:cNvPicPr/>
            <p:nvPr/>
          </p:nvPicPr>
          <p:blipFill>
            <a:blip r:embed="rId2" cstate="print"/>
            <a:stretch>
              <a:fillRect/>
            </a:stretch>
          </p:blipFill>
          <p:spPr>
            <a:xfrm>
              <a:off x="304800" y="1619250"/>
              <a:ext cx="1904999" cy="1904999"/>
            </a:xfrm>
            <a:prstGeom prst="rect">
              <a:avLst/>
            </a:prstGeom>
          </p:spPr>
        </p:pic>
        <p:pic>
          <p:nvPicPr>
            <p:cNvPr id="4" name="object 4"/>
            <p:cNvPicPr/>
            <p:nvPr/>
          </p:nvPicPr>
          <p:blipFill>
            <a:blip r:embed="rId3" cstate="print"/>
            <a:stretch>
              <a:fillRect/>
            </a:stretch>
          </p:blipFill>
          <p:spPr>
            <a:xfrm>
              <a:off x="576550" y="2252247"/>
              <a:ext cx="1360861" cy="156716"/>
            </a:xfrm>
            <a:prstGeom prst="rect">
              <a:avLst/>
            </a:prstGeom>
          </p:spPr>
        </p:pic>
        <p:pic>
          <p:nvPicPr>
            <p:cNvPr id="5" name="object 5"/>
            <p:cNvPicPr/>
            <p:nvPr/>
          </p:nvPicPr>
          <p:blipFill>
            <a:blip r:embed="rId4" cstate="print"/>
            <a:stretch>
              <a:fillRect/>
            </a:stretch>
          </p:blipFill>
          <p:spPr>
            <a:xfrm>
              <a:off x="723455" y="2500145"/>
              <a:ext cx="1062079" cy="120550"/>
            </a:xfrm>
            <a:prstGeom prst="rect">
              <a:avLst/>
            </a:prstGeom>
          </p:spPr>
        </p:pic>
        <p:sp>
          <p:nvSpPr>
            <p:cNvPr id="6" name="object 6"/>
            <p:cNvSpPr/>
            <p:nvPr/>
          </p:nvSpPr>
          <p:spPr>
            <a:xfrm>
              <a:off x="851311" y="2747795"/>
              <a:ext cx="806450" cy="120650"/>
            </a:xfrm>
            <a:custGeom>
              <a:avLst/>
              <a:gdLst/>
              <a:ahLst/>
              <a:cxnLst/>
              <a:rect l="l" t="t" r="r" b="b"/>
              <a:pathLst>
                <a:path w="806450" h="120650">
                  <a:moveTo>
                    <a:pt x="13245" y="59084"/>
                  </a:moveTo>
                  <a:lnTo>
                    <a:pt x="4613" y="44053"/>
                  </a:lnTo>
                  <a:lnTo>
                    <a:pt x="12817" y="38127"/>
                  </a:lnTo>
                  <a:lnTo>
                    <a:pt x="21803" y="33895"/>
                  </a:lnTo>
                  <a:lnTo>
                    <a:pt x="31570" y="31356"/>
                  </a:lnTo>
                  <a:lnTo>
                    <a:pt x="42118" y="30509"/>
                  </a:lnTo>
                  <a:lnTo>
                    <a:pt x="50666" y="31039"/>
                  </a:lnTo>
                  <a:lnTo>
                    <a:pt x="77102" y="48964"/>
                  </a:lnTo>
                  <a:lnTo>
                    <a:pt x="38248" y="48964"/>
                  </a:lnTo>
                  <a:lnTo>
                    <a:pt x="31328" y="49596"/>
                  </a:lnTo>
                  <a:lnTo>
                    <a:pt x="24854" y="51494"/>
                  </a:lnTo>
                  <a:lnTo>
                    <a:pt x="18826" y="54657"/>
                  </a:lnTo>
                  <a:lnTo>
                    <a:pt x="13245" y="59084"/>
                  </a:lnTo>
                  <a:close/>
                </a:path>
                <a:path w="806450" h="120650">
                  <a:moveTo>
                    <a:pt x="79623" y="74860"/>
                  </a:moveTo>
                  <a:lnTo>
                    <a:pt x="57001" y="74860"/>
                  </a:lnTo>
                  <a:lnTo>
                    <a:pt x="57001" y="59035"/>
                  </a:lnTo>
                  <a:lnTo>
                    <a:pt x="55264" y="55562"/>
                  </a:lnTo>
                  <a:lnTo>
                    <a:pt x="51792" y="52982"/>
                  </a:lnTo>
                  <a:lnTo>
                    <a:pt x="48418" y="50303"/>
                  </a:lnTo>
                  <a:lnTo>
                    <a:pt x="43904" y="48964"/>
                  </a:lnTo>
                  <a:lnTo>
                    <a:pt x="77102" y="48964"/>
                  </a:lnTo>
                  <a:lnTo>
                    <a:pt x="77204" y="49150"/>
                  </a:lnTo>
                  <a:lnTo>
                    <a:pt x="79018" y="55596"/>
                  </a:lnTo>
                  <a:lnTo>
                    <a:pt x="79623" y="62954"/>
                  </a:lnTo>
                  <a:lnTo>
                    <a:pt x="79623" y="74860"/>
                  </a:lnTo>
                  <a:close/>
                </a:path>
                <a:path w="806450" h="120650">
                  <a:moveTo>
                    <a:pt x="29914" y="120550"/>
                  </a:moveTo>
                  <a:lnTo>
                    <a:pt x="21580" y="120550"/>
                  </a:lnTo>
                  <a:lnTo>
                    <a:pt x="14485" y="117921"/>
                  </a:lnTo>
                  <a:lnTo>
                    <a:pt x="8632" y="112662"/>
                  </a:lnTo>
                  <a:lnTo>
                    <a:pt x="2877" y="107404"/>
                  </a:lnTo>
                  <a:lnTo>
                    <a:pt x="0" y="100558"/>
                  </a:lnTo>
                  <a:lnTo>
                    <a:pt x="0" y="83790"/>
                  </a:lnTo>
                  <a:lnTo>
                    <a:pt x="2728" y="77092"/>
                  </a:lnTo>
                  <a:lnTo>
                    <a:pt x="8185" y="72032"/>
                  </a:lnTo>
                  <a:lnTo>
                    <a:pt x="13741" y="66972"/>
                  </a:lnTo>
                  <a:lnTo>
                    <a:pt x="20984" y="64442"/>
                  </a:lnTo>
                  <a:lnTo>
                    <a:pt x="29914" y="64442"/>
                  </a:lnTo>
                  <a:lnTo>
                    <a:pt x="38527" y="65093"/>
                  </a:lnTo>
                  <a:lnTo>
                    <a:pt x="45913" y="67047"/>
                  </a:lnTo>
                  <a:lnTo>
                    <a:pt x="52071" y="70302"/>
                  </a:lnTo>
                  <a:lnTo>
                    <a:pt x="57001" y="74860"/>
                  </a:lnTo>
                  <a:lnTo>
                    <a:pt x="79623" y="74860"/>
                  </a:lnTo>
                  <a:lnTo>
                    <a:pt x="79623" y="79771"/>
                  </a:lnTo>
                  <a:lnTo>
                    <a:pt x="34428" y="79771"/>
                  </a:lnTo>
                  <a:lnTo>
                    <a:pt x="30559" y="80912"/>
                  </a:lnTo>
                  <a:lnTo>
                    <a:pt x="24308" y="85377"/>
                  </a:lnTo>
                  <a:lnTo>
                    <a:pt x="22770" y="88552"/>
                  </a:lnTo>
                  <a:lnTo>
                    <a:pt x="22770" y="96688"/>
                  </a:lnTo>
                  <a:lnTo>
                    <a:pt x="24308" y="99814"/>
                  </a:lnTo>
                  <a:lnTo>
                    <a:pt x="27384" y="102096"/>
                  </a:lnTo>
                  <a:lnTo>
                    <a:pt x="30559" y="104278"/>
                  </a:lnTo>
                  <a:lnTo>
                    <a:pt x="34428" y="105370"/>
                  </a:lnTo>
                  <a:lnTo>
                    <a:pt x="79623" y="105370"/>
                  </a:lnTo>
                  <a:lnTo>
                    <a:pt x="79623" y="109537"/>
                  </a:lnTo>
                  <a:lnTo>
                    <a:pt x="57001" y="109537"/>
                  </a:lnTo>
                  <a:lnTo>
                    <a:pt x="51792" y="114355"/>
                  </a:lnTo>
                  <a:lnTo>
                    <a:pt x="45541" y="117797"/>
                  </a:lnTo>
                  <a:lnTo>
                    <a:pt x="38248" y="119862"/>
                  </a:lnTo>
                  <a:lnTo>
                    <a:pt x="29914" y="120550"/>
                  </a:lnTo>
                  <a:close/>
                </a:path>
                <a:path w="806450" h="120650">
                  <a:moveTo>
                    <a:pt x="79623" y="105370"/>
                  </a:moveTo>
                  <a:lnTo>
                    <a:pt x="47228" y="105370"/>
                  </a:lnTo>
                  <a:lnTo>
                    <a:pt x="53230" y="102840"/>
                  </a:lnTo>
                  <a:lnTo>
                    <a:pt x="57001" y="97780"/>
                  </a:lnTo>
                  <a:lnTo>
                    <a:pt x="57001" y="87213"/>
                  </a:lnTo>
                  <a:lnTo>
                    <a:pt x="53230" y="82252"/>
                  </a:lnTo>
                  <a:lnTo>
                    <a:pt x="47228" y="79771"/>
                  </a:lnTo>
                  <a:lnTo>
                    <a:pt x="79623" y="79771"/>
                  </a:lnTo>
                  <a:lnTo>
                    <a:pt x="79623" y="105370"/>
                  </a:lnTo>
                  <a:close/>
                </a:path>
                <a:path w="806450" h="120650">
                  <a:moveTo>
                    <a:pt x="79623" y="118467"/>
                  </a:moveTo>
                  <a:lnTo>
                    <a:pt x="57001" y="118467"/>
                  </a:lnTo>
                  <a:lnTo>
                    <a:pt x="57001" y="109537"/>
                  </a:lnTo>
                  <a:lnTo>
                    <a:pt x="79623" y="109537"/>
                  </a:lnTo>
                  <a:lnTo>
                    <a:pt x="79623" y="118467"/>
                  </a:lnTo>
                  <a:close/>
                </a:path>
                <a:path w="806450" h="120650">
                  <a:moveTo>
                    <a:pt x="180606" y="43904"/>
                  </a:moveTo>
                  <a:lnTo>
                    <a:pt x="124620" y="43904"/>
                  </a:lnTo>
                  <a:lnTo>
                    <a:pt x="127298" y="40530"/>
                  </a:lnTo>
                  <a:lnTo>
                    <a:pt x="131168" y="37455"/>
                  </a:lnTo>
                  <a:lnTo>
                    <a:pt x="136228" y="34676"/>
                  </a:lnTo>
                  <a:lnTo>
                    <a:pt x="141387" y="31898"/>
                  </a:lnTo>
                  <a:lnTo>
                    <a:pt x="147539" y="30509"/>
                  </a:lnTo>
                  <a:lnTo>
                    <a:pt x="164109" y="30509"/>
                  </a:lnTo>
                  <a:lnTo>
                    <a:pt x="171103" y="32990"/>
                  </a:lnTo>
                  <a:lnTo>
                    <a:pt x="175668" y="37951"/>
                  </a:lnTo>
                  <a:lnTo>
                    <a:pt x="180232" y="42812"/>
                  </a:lnTo>
                  <a:lnTo>
                    <a:pt x="180606" y="43904"/>
                  </a:lnTo>
                  <a:close/>
                </a:path>
                <a:path w="806450" h="120650">
                  <a:moveTo>
                    <a:pt x="124620" y="118467"/>
                  </a:moveTo>
                  <a:lnTo>
                    <a:pt x="101998" y="118467"/>
                  </a:lnTo>
                  <a:lnTo>
                    <a:pt x="101998" y="32593"/>
                  </a:lnTo>
                  <a:lnTo>
                    <a:pt x="124620" y="32593"/>
                  </a:lnTo>
                  <a:lnTo>
                    <a:pt x="124620" y="43904"/>
                  </a:lnTo>
                  <a:lnTo>
                    <a:pt x="180606" y="43904"/>
                  </a:lnTo>
                  <a:lnTo>
                    <a:pt x="182514" y="49460"/>
                  </a:lnTo>
                  <a:lnTo>
                    <a:pt x="182514" y="50601"/>
                  </a:lnTo>
                  <a:lnTo>
                    <a:pt x="135980" y="50601"/>
                  </a:lnTo>
                  <a:lnTo>
                    <a:pt x="129481" y="53974"/>
                  </a:lnTo>
                  <a:lnTo>
                    <a:pt x="124620" y="60721"/>
                  </a:lnTo>
                  <a:lnTo>
                    <a:pt x="124620" y="118467"/>
                  </a:lnTo>
                  <a:close/>
                </a:path>
                <a:path w="806450" h="120650">
                  <a:moveTo>
                    <a:pt x="182514" y="118467"/>
                  </a:moveTo>
                  <a:lnTo>
                    <a:pt x="159892" y="118467"/>
                  </a:lnTo>
                  <a:lnTo>
                    <a:pt x="159892" y="55909"/>
                  </a:lnTo>
                  <a:lnTo>
                    <a:pt x="154633" y="50601"/>
                  </a:lnTo>
                  <a:lnTo>
                    <a:pt x="182514" y="50601"/>
                  </a:lnTo>
                  <a:lnTo>
                    <a:pt x="182514" y="118467"/>
                  </a:lnTo>
                  <a:close/>
                </a:path>
                <a:path w="806450" h="120650">
                  <a:moveTo>
                    <a:pt x="283495" y="43904"/>
                  </a:moveTo>
                  <a:lnTo>
                    <a:pt x="227508" y="43904"/>
                  </a:lnTo>
                  <a:lnTo>
                    <a:pt x="230187" y="40530"/>
                  </a:lnTo>
                  <a:lnTo>
                    <a:pt x="234057" y="37455"/>
                  </a:lnTo>
                  <a:lnTo>
                    <a:pt x="239117" y="34676"/>
                  </a:lnTo>
                  <a:lnTo>
                    <a:pt x="244276" y="31898"/>
                  </a:lnTo>
                  <a:lnTo>
                    <a:pt x="250428" y="30509"/>
                  </a:lnTo>
                  <a:lnTo>
                    <a:pt x="266997" y="30509"/>
                  </a:lnTo>
                  <a:lnTo>
                    <a:pt x="273992" y="32990"/>
                  </a:lnTo>
                  <a:lnTo>
                    <a:pt x="278556" y="37951"/>
                  </a:lnTo>
                  <a:lnTo>
                    <a:pt x="283120" y="42812"/>
                  </a:lnTo>
                  <a:lnTo>
                    <a:pt x="283495" y="43904"/>
                  </a:lnTo>
                  <a:close/>
                </a:path>
                <a:path w="806450" h="120650">
                  <a:moveTo>
                    <a:pt x="227508" y="118467"/>
                  </a:moveTo>
                  <a:lnTo>
                    <a:pt x="204886" y="118467"/>
                  </a:lnTo>
                  <a:lnTo>
                    <a:pt x="204886" y="32593"/>
                  </a:lnTo>
                  <a:lnTo>
                    <a:pt x="227508" y="32593"/>
                  </a:lnTo>
                  <a:lnTo>
                    <a:pt x="227508" y="43904"/>
                  </a:lnTo>
                  <a:lnTo>
                    <a:pt x="283495" y="43904"/>
                  </a:lnTo>
                  <a:lnTo>
                    <a:pt x="285402" y="49460"/>
                  </a:lnTo>
                  <a:lnTo>
                    <a:pt x="285402" y="50601"/>
                  </a:lnTo>
                  <a:lnTo>
                    <a:pt x="238869" y="50601"/>
                  </a:lnTo>
                  <a:lnTo>
                    <a:pt x="232370" y="53974"/>
                  </a:lnTo>
                  <a:lnTo>
                    <a:pt x="227508" y="60721"/>
                  </a:lnTo>
                  <a:lnTo>
                    <a:pt x="227508" y="118467"/>
                  </a:lnTo>
                  <a:close/>
                </a:path>
                <a:path w="806450" h="120650">
                  <a:moveTo>
                    <a:pt x="285402" y="118467"/>
                  </a:moveTo>
                  <a:lnTo>
                    <a:pt x="262781" y="118467"/>
                  </a:lnTo>
                  <a:lnTo>
                    <a:pt x="262781" y="55909"/>
                  </a:lnTo>
                  <a:lnTo>
                    <a:pt x="257522" y="50601"/>
                  </a:lnTo>
                  <a:lnTo>
                    <a:pt x="285402" y="50601"/>
                  </a:lnTo>
                  <a:lnTo>
                    <a:pt x="285402" y="118467"/>
                  </a:lnTo>
                  <a:close/>
                </a:path>
                <a:path w="806450" h="120650">
                  <a:moveTo>
                    <a:pt x="347661" y="120550"/>
                  </a:moveTo>
                  <a:lnTo>
                    <a:pt x="309384" y="100933"/>
                  </a:lnTo>
                  <a:lnTo>
                    <a:pt x="302269" y="75455"/>
                  </a:lnTo>
                  <a:lnTo>
                    <a:pt x="303059" y="66135"/>
                  </a:lnTo>
                  <a:lnTo>
                    <a:pt x="329504" y="33709"/>
                  </a:lnTo>
                  <a:lnTo>
                    <a:pt x="347661" y="30509"/>
                  </a:lnTo>
                  <a:lnTo>
                    <a:pt x="357121" y="31309"/>
                  </a:lnTo>
                  <a:lnTo>
                    <a:pt x="386138" y="50601"/>
                  </a:lnTo>
                  <a:lnTo>
                    <a:pt x="341311" y="50601"/>
                  </a:lnTo>
                  <a:lnTo>
                    <a:pt x="336053" y="52883"/>
                  </a:lnTo>
                  <a:lnTo>
                    <a:pt x="331620" y="57745"/>
                  </a:lnTo>
                  <a:lnTo>
                    <a:pt x="327817" y="62011"/>
                  </a:lnTo>
                  <a:lnTo>
                    <a:pt x="325783" y="68014"/>
                  </a:lnTo>
                  <a:lnTo>
                    <a:pt x="325783" y="82996"/>
                  </a:lnTo>
                  <a:lnTo>
                    <a:pt x="327817" y="89048"/>
                  </a:lnTo>
                  <a:lnTo>
                    <a:pt x="331885" y="93612"/>
                  </a:lnTo>
                  <a:lnTo>
                    <a:pt x="336053" y="98176"/>
                  </a:lnTo>
                  <a:lnTo>
                    <a:pt x="341311" y="100458"/>
                  </a:lnTo>
                  <a:lnTo>
                    <a:pt x="386204" y="100458"/>
                  </a:lnTo>
                  <a:lnTo>
                    <a:pt x="385854" y="101128"/>
                  </a:lnTo>
                  <a:lnTo>
                    <a:pt x="380255" y="107900"/>
                  </a:lnTo>
                  <a:lnTo>
                    <a:pt x="373418" y="113434"/>
                  </a:lnTo>
                  <a:lnTo>
                    <a:pt x="365707" y="117388"/>
                  </a:lnTo>
                  <a:lnTo>
                    <a:pt x="357121" y="119760"/>
                  </a:lnTo>
                  <a:lnTo>
                    <a:pt x="347661" y="120550"/>
                  </a:lnTo>
                  <a:close/>
                </a:path>
                <a:path w="806450" h="120650">
                  <a:moveTo>
                    <a:pt x="386204" y="100458"/>
                  </a:moveTo>
                  <a:lnTo>
                    <a:pt x="354110" y="100458"/>
                  </a:lnTo>
                  <a:lnTo>
                    <a:pt x="359369" y="98127"/>
                  </a:lnTo>
                  <a:lnTo>
                    <a:pt x="363437" y="93464"/>
                  </a:lnTo>
                  <a:lnTo>
                    <a:pt x="367604" y="88800"/>
                  </a:lnTo>
                  <a:lnTo>
                    <a:pt x="369619" y="82996"/>
                  </a:lnTo>
                  <a:lnTo>
                    <a:pt x="369583" y="68014"/>
                  </a:lnTo>
                  <a:lnTo>
                    <a:pt x="367604" y="62408"/>
                  </a:lnTo>
                  <a:lnTo>
                    <a:pt x="363373" y="57670"/>
                  </a:lnTo>
                  <a:lnTo>
                    <a:pt x="359369" y="52982"/>
                  </a:lnTo>
                  <a:lnTo>
                    <a:pt x="354110" y="50601"/>
                  </a:lnTo>
                  <a:lnTo>
                    <a:pt x="386138" y="50601"/>
                  </a:lnTo>
                  <a:lnTo>
                    <a:pt x="389854" y="57670"/>
                  </a:lnTo>
                  <a:lnTo>
                    <a:pt x="392254" y="66135"/>
                  </a:lnTo>
                  <a:lnTo>
                    <a:pt x="393054" y="75455"/>
                  </a:lnTo>
                  <a:lnTo>
                    <a:pt x="392254" y="84906"/>
                  </a:lnTo>
                  <a:lnTo>
                    <a:pt x="389854" y="93464"/>
                  </a:lnTo>
                  <a:lnTo>
                    <a:pt x="386204" y="100458"/>
                  </a:lnTo>
                  <a:close/>
                </a:path>
                <a:path w="806450" h="120650">
                  <a:moveTo>
                    <a:pt x="437011" y="32593"/>
                  </a:moveTo>
                  <a:lnTo>
                    <a:pt x="414240" y="32593"/>
                  </a:lnTo>
                  <a:lnTo>
                    <a:pt x="414240" y="9227"/>
                  </a:lnTo>
                  <a:lnTo>
                    <a:pt x="437011" y="9227"/>
                  </a:lnTo>
                  <a:lnTo>
                    <a:pt x="437011" y="32593"/>
                  </a:lnTo>
                  <a:close/>
                </a:path>
                <a:path w="806450" h="120650">
                  <a:moveTo>
                    <a:pt x="454424" y="52387"/>
                  </a:moveTo>
                  <a:lnTo>
                    <a:pt x="400102" y="52387"/>
                  </a:lnTo>
                  <a:lnTo>
                    <a:pt x="400102" y="32593"/>
                  </a:lnTo>
                  <a:lnTo>
                    <a:pt x="454424" y="32593"/>
                  </a:lnTo>
                  <a:lnTo>
                    <a:pt x="454424" y="52387"/>
                  </a:lnTo>
                  <a:close/>
                </a:path>
                <a:path w="806450" h="120650">
                  <a:moveTo>
                    <a:pt x="447280" y="120550"/>
                  </a:moveTo>
                  <a:lnTo>
                    <a:pt x="438648" y="120550"/>
                  </a:lnTo>
                  <a:lnTo>
                    <a:pt x="427970" y="119090"/>
                  </a:lnTo>
                  <a:lnTo>
                    <a:pt x="420342" y="114709"/>
                  </a:lnTo>
                  <a:lnTo>
                    <a:pt x="415766" y="107407"/>
                  </a:lnTo>
                  <a:lnTo>
                    <a:pt x="414351" y="97928"/>
                  </a:lnTo>
                  <a:lnTo>
                    <a:pt x="414240" y="52387"/>
                  </a:lnTo>
                  <a:lnTo>
                    <a:pt x="437011" y="52387"/>
                  </a:lnTo>
                  <a:lnTo>
                    <a:pt x="437011" y="93860"/>
                  </a:lnTo>
                  <a:lnTo>
                    <a:pt x="437656" y="96142"/>
                  </a:lnTo>
                  <a:lnTo>
                    <a:pt x="439068" y="98077"/>
                  </a:lnTo>
                  <a:lnTo>
                    <a:pt x="440335" y="99615"/>
                  </a:lnTo>
                  <a:lnTo>
                    <a:pt x="442270" y="100458"/>
                  </a:lnTo>
                  <a:lnTo>
                    <a:pt x="453306" y="100458"/>
                  </a:lnTo>
                  <a:lnTo>
                    <a:pt x="457401" y="115044"/>
                  </a:lnTo>
                  <a:lnTo>
                    <a:pt x="453531" y="118715"/>
                  </a:lnTo>
                  <a:lnTo>
                    <a:pt x="447280" y="120550"/>
                  </a:lnTo>
                  <a:close/>
                </a:path>
                <a:path w="806450" h="120650">
                  <a:moveTo>
                    <a:pt x="453306" y="100458"/>
                  </a:moveTo>
                  <a:lnTo>
                    <a:pt x="448322" y="100458"/>
                  </a:lnTo>
                  <a:lnTo>
                    <a:pt x="450951" y="99665"/>
                  </a:lnTo>
                  <a:lnTo>
                    <a:pt x="452638" y="98077"/>
                  </a:lnTo>
                  <a:lnTo>
                    <a:pt x="453306" y="100458"/>
                  </a:lnTo>
                  <a:close/>
                </a:path>
                <a:path w="806450" h="120650">
                  <a:moveTo>
                    <a:pt x="477577" y="59084"/>
                  </a:moveTo>
                  <a:lnTo>
                    <a:pt x="468945" y="44053"/>
                  </a:lnTo>
                  <a:lnTo>
                    <a:pt x="477150" y="38127"/>
                  </a:lnTo>
                  <a:lnTo>
                    <a:pt x="486135" y="33895"/>
                  </a:lnTo>
                  <a:lnTo>
                    <a:pt x="495902" y="31356"/>
                  </a:lnTo>
                  <a:lnTo>
                    <a:pt x="506450" y="30509"/>
                  </a:lnTo>
                  <a:lnTo>
                    <a:pt x="514998" y="31039"/>
                  </a:lnTo>
                  <a:lnTo>
                    <a:pt x="541435" y="48964"/>
                  </a:lnTo>
                  <a:lnTo>
                    <a:pt x="502581" y="48964"/>
                  </a:lnTo>
                  <a:lnTo>
                    <a:pt x="495660" y="49596"/>
                  </a:lnTo>
                  <a:lnTo>
                    <a:pt x="489186" y="51494"/>
                  </a:lnTo>
                  <a:lnTo>
                    <a:pt x="483159" y="54657"/>
                  </a:lnTo>
                  <a:lnTo>
                    <a:pt x="477577" y="59084"/>
                  </a:lnTo>
                  <a:close/>
                </a:path>
                <a:path w="806450" h="120650">
                  <a:moveTo>
                    <a:pt x="543955" y="74860"/>
                  </a:moveTo>
                  <a:lnTo>
                    <a:pt x="521333" y="74860"/>
                  </a:lnTo>
                  <a:lnTo>
                    <a:pt x="521333" y="59035"/>
                  </a:lnTo>
                  <a:lnTo>
                    <a:pt x="519597" y="55562"/>
                  </a:lnTo>
                  <a:lnTo>
                    <a:pt x="516124" y="52982"/>
                  </a:lnTo>
                  <a:lnTo>
                    <a:pt x="512751" y="50303"/>
                  </a:lnTo>
                  <a:lnTo>
                    <a:pt x="508236" y="48964"/>
                  </a:lnTo>
                  <a:lnTo>
                    <a:pt x="541435" y="48964"/>
                  </a:lnTo>
                  <a:lnTo>
                    <a:pt x="541536" y="49150"/>
                  </a:lnTo>
                  <a:lnTo>
                    <a:pt x="543350" y="55596"/>
                  </a:lnTo>
                  <a:lnTo>
                    <a:pt x="543955" y="62954"/>
                  </a:lnTo>
                  <a:lnTo>
                    <a:pt x="543955" y="74860"/>
                  </a:lnTo>
                  <a:close/>
                </a:path>
                <a:path w="806450" h="120650">
                  <a:moveTo>
                    <a:pt x="494246" y="120550"/>
                  </a:moveTo>
                  <a:lnTo>
                    <a:pt x="485912" y="120550"/>
                  </a:lnTo>
                  <a:lnTo>
                    <a:pt x="478818" y="117921"/>
                  </a:lnTo>
                  <a:lnTo>
                    <a:pt x="472964" y="112662"/>
                  </a:lnTo>
                  <a:lnTo>
                    <a:pt x="467209" y="107404"/>
                  </a:lnTo>
                  <a:lnTo>
                    <a:pt x="464332" y="100558"/>
                  </a:lnTo>
                  <a:lnTo>
                    <a:pt x="464332" y="83790"/>
                  </a:lnTo>
                  <a:lnTo>
                    <a:pt x="467060" y="77092"/>
                  </a:lnTo>
                  <a:lnTo>
                    <a:pt x="472517" y="72032"/>
                  </a:lnTo>
                  <a:lnTo>
                    <a:pt x="478074" y="66972"/>
                  </a:lnTo>
                  <a:lnTo>
                    <a:pt x="485317" y="64442"/>
                  </a:lnTo>
                  <a:lnTo>
                    <a:pt x="494246" y="64442"/>
                  </a:lnTo>
                  <a:lnTo>
                    <a:pt x="502860" y="65093"/>
                  </a:lnTo>
                  <a:lnTo>
                    <a:pt x="510245" y="67047"/>
                  </a:lnTo>
                  <a:lnTo>
                    <a:pt x="516403" y="70302"/>
                  </a:lnTo>
                  <a:lnTo>
                    <a:pt x="521333" y="74860"/>
                  </a:lnTo>
                  <a:lnTo>
                    <a:pt x="543955" y="74860"/>
                  </a:lnTo>
                  <a:lnTo>
                    <a:pt x="543955" y="79771"/>
                  </a:lnTo>
                  <a:lnTo>
                    <a:pt x="498761" y="79771"/>
                  </a:lnTo>
                  <a:lnTo>
                    <a:pt x="494891" y="80912"/>
                  </a:lnTo>
                  <a:lnTo>
                    <a:pt x="488640" y="85377"/>
                  </a:lnTo>
                  <a:lnTo>
                    <a:pt x="487102" y="88552"/>
                  </a:lnTo>
                  <a:lnTo>
                    <a:pt x="487102" y="96688"/>
                  </a:lnTo>
                  <a:lnTo>
                    <a:pt x="488640" y="99814"/>
                  </a:lnTo>
                  <a:lnTo>
                    <a:pt x="491716" y="102096"/>
                  </a:lnTo>
                  <a:lnTo>
                    <a:pt x="494891" y="104278"/>
                  </a:lnTo>
                  <a:lnTo>
                    <a:pt x="498761" y="105370"/>
                  </a:lnTo>
                  <a:lnTo>
                    <a:pt x="543955" y="105370"/>
                  </a:lnTo>
                  <a:lnTo>
                    <a:pt x="543955" y="109537"/>
                  </a:lnTo>
                  <a:lnTo>
                    <a:pt x="521333" y="109537"/>
                  </a:lnTo>
                  <a:lnTo>
                    <a:pt x="516124" y="114355"/>
                  </a:lnTo>
                  <a:lnTo>
                    <a:pt x="509873" y="117797"/>
                  </a:lnTo>
                  <a:lnTo>
                    <a:pt x="502581" y="119862"/>
                  </a:lnTo>
                  <a:lnTo>
                    <a:pt x="494246" y="120550"/>
                  </a:lnTo>
                  <a:close/>
                </a:path>
                <a:path w="806450" h="120650">
                  <a:moveTo>
                    <a:pt x="543955" y="105370"/>
                  </a:moveTo>
                  <a:lnTo>
                    <a:pt x="511560" y="105370"/>
                  </a:lnTo>
                  <a:lnTo>
                    <a:pt x="517563" y="102840"/>
                  </a:lnTo>
                  <a:lnTo>
                    <a:pt x="521333" y="97780"/>
                  </a:lnTo>
                  <a:lnTo>
                    <a:pt x="521333" y="87213"/>
                  </a:lnTo>
                  <a:lnTo>
                    <a:pt x="517563" y="82252"/>
                  </a:lnTo>
                  <a:lnTo>
                    <a:pt x="511560" y="79771"/>
                  </a:lnTo>
                  <a:lnTo>
                    <a:pt x="543955" y="79771"/>
                  </a:lnTo>
                  <a:lnTo>
                    <a:pt x="543955" y="105370"/>
                  </a:lnTo>
                  <a:close/>
                </a:path>
                <a:path w="806450" h="120650">
                  <a:moveTo>
                    <a:pt x="543955" y="118467"/>
                  </a:moveTo>
                  <a:lnTo>
                    <a:pt x="521333" y="118467"/>
                  </a:lnTo>
                  <a:lnTo>
                    <a:pt x="521333" y="109537"/>
                  </a:lnTo>
                  <a:lnTo>
                    <a:pt x="543955" y="109537"/>
                  </a:lnTo>
                  <a:lnTo>
                    <a:pt x="543955" y="118467"/>
                  </a:lnTo>
                  <a:close/>
                </a:path>
                <a:path w="806450" h="120650">
                  <a:moveTo>
                    <a:pt x="593565" y="32593"/>
                  </a:moveTo>
                  <a:lnTo>
                    <a:pt x="570795" y="32593"/>
                  </a:lnTo>
                  <a:lnTo>
                    <a:pt x="570795" y="9227"/>
                  </a:lnTo>
                  <a:lnTo>
                    <a:pt x="593565" y="9227"/>
                  </a:lnTo>
                  <a:lnTo>
                    <a:pt x="593565" y="32593"/>
                  </a:lnTo>
                  <a:close/>
                </a:path>
                <a:path w="806450" h="120650">
                  <a:moveTo>
                    <a:pt x="610978" y="52387"/>
                  </a:moveTo>
                  <a:lnTo>
                    <a:pt x="556656" y="52387"/>
                  </a:lnTo>
                  <a:lnTo>
                    <a:pt x="556656" y="32593"/>
                  </a:lnTo>
                  <a:lnTo>
                    <a:pt x="610978" y="32593"/>
                  </a:lnTo>
                  <a:lnTo>
                    <a:pt x="610978" y="52387"/>
                  </a:lnTo>
                  <a:close/>
                </a:path>
                <a:path w="806450" h="120650">
                  <a:moveTo>
                    <a:pt x="603835" y="120550"/>
                  </a:moveTo>
                  <a:lnTo>
                    <a:pt x="595203" y="120550"/>
                  </a:lnTo>
                  <a:lnTo>
                    <a:pt x="584524" y="119090"/>
                  </a:lnTo>
                  <a:lnTo>
                    <a:pt x="576897" y="114709"/>
                  </a:lnTo>
                  <a:lnTo>
                    <a:pt x="572320" y="107407"/>
                  </a:lnTo>
                  <a:lnTo>
                    <a:pt x="570906" y="97928"/>
                  </a:lnTo>
                  <a:lnTo>
                    <a:pt x="570795" y="52387"/>
                  </a:lnTo>
                  <a:lnTo>
                    <a:pt x="593565" y="52387"/>
                  </a:lnTo>
                  <a:lnTo>
                    <a:pt x="593565" y="93860"/>
                  </a:lnTo>
                  <a:lnTo>
                    <a:pt x="594210" y="96142"/>
                  </a:lnTo>
                  <a:lnTo>
                    <a:pt x="595623" y="98077"/>
                  </a:lnTo>
                  <a:lnTo>
                    <a:pt x="596889" y="99615"/>
                  </a:lnTo>
                  <a:lnTo>
                    <a:pt x="598824" y="100458"/>
                  </a:lnTo>
                  <a:lnTo>
                    <a:pt x="609861" y="100458"/>
                  </a:lnTo>
                  <a:lnTo>
                    <a:pt x="613955" y="115044"/>
                  </a:lnTo>
                  <a:lnTo>
                    <a:pt x="610085" y="118715"/>
                  </a:lnTo>
                  <a:lnTo>
                    <a:pt x="603835" y="120550"/>
                  </a:lnTo>
                  <a:close/>
                </a:path>
                <a:path w="806450" h="120650">
                  <a:moveTo>
                    <a:pt x="609861" y="100458"/>
                  </a:moveTo>
                  <a:lnTo>
                    <a:pt x="604876" y="100458"/>
                  </a:lnTo>
                  <a:lnTo>
                    <a:pt x="607506" y="99665"/>
                  </a:lnTo>
                  <a:lnTo>
                    <a:pt x="609192" y="98077"/>
                  </a:lnTo>
                  <a:lnTo>
                    <a:pt x="609861" y="100458"/>
                  </a:lnTo>
                  <a:close/>
                </a:path>
                <a:path w="806450" h="120650">
                  <a:moveTo>
                    <a:pt x="673472" y="120550"/>
                  </a:moveTo>
                  <a:lnTo>
                    <a:pt x="666725" y="120550"/>
                  </a:lnTo>
                  <a:lnTo>
                    <a:pt x="657070" y="119769"/>
                  </a:lnTo>
                  <a:lnTo>
                    <a:pt x="624086" y="93650"/>
                  </a:lnTo>
                  <a:lnTo>
                    <a:pt x="620886" y="75455"/>
                  </a:lnTo>
                  <a:lnTo>
                    <a:pt x="621677" y="66256"/>
                  </a:lnTo>
                  <a:lnTo>
                    <a:pt x="647899" y="33746"/>
                  </a:lnTo>
                  <a:lnTo>
                    <a:pt x="665386" y="30509"/>
                  </a:lnTo>
                  <a:lnTo>
                    <a:pt x="674408" y="31328"/>
                  </a:lnTo>
                  <a:lnTo>
                    <a:pt x="682575" y="33783"/>
                  </a:lnTo>
                  <a:lnTo>
                    <a:pt x="689887" y="37876"/>
                  </a:lnTo>
                  <a:lnTo>
                    <a:pt x="696342" y="43606"/>
                  </a:lnTo>
                  <a:lnTo>
                    <a:pt x="700045" y="48517"/>
                  </a:lnTo>
                  <a:lnTo>
                    <a:pt x="659433" y="48517"/>
                  </a:lnTo>
                  <a:lnTo>
                    <a:pt x="654571" y="50303"/>
                  </a:lnTo>
                  <a:lnTo>
                    <a:pt x="647030" y="57447"/>
                  </a:lnTo>
                  <a:lnTo>
                    <a:pt x="644848" y="61962"/>
                  </a:lnTo>
                  <a:lnTo>
                    <a:pt x="644252" y="67419"/>
                  </a:lnTo>
                  <a:lnTo>
                    <a:pt x="707570" y="67419"/>
                  </a:lnTo>
                  <a:lnTo>
                    <a:pt x="707644" y="67716"/>
                  </a:lnTo>
                  <a:lnTo>
                    <a:pt x="708397" y="77837"/>
                  </a:lnTo>
                  <a:lnTo>
                    <a:pt x="708397" y="82748"/>
                  </a:lnTo>
                  <a:lnTo>
                    <a:pt x="644550" y="82748"/>
                  </a:lnTo>
                  <a:lnTo>
                    <a:pt x="645244" y="88205"/>
                  </a:lnTo>
                  <a:lnTo>
                    <a:pt x="647675" y="92918"/>
                  </a:lnTo>
                  <a:lnTo>
                    <a:pt x="651842" y="96887"/>
                  </a:lnTo>
                  <a:lnTo>
                    <a:pt x="656109" y="100756"/>
                  </a:lnTo>
                  <a:lnTo>
                    <a:pt x="661913" y="102691"/>
                  </a:lnTo>
                  <a:lnTo>
                    <a:pt x="698076" y="102691"/>
                  </a:lnTo>
                  <a:lnTo>
                    <a:pt x="702146" y="108644"/>
                  </a:lnTo>
                  <a:lnTo>
                    <a:pt x="697880" y="112613"/>
                  </a:lnTo>
                  <a:lnTo>
                    <a:pt x="692572" y="115589"/>
                  </a:lnTo>
                  <a:lnTo>
                    <a:pt x="679971" y="119558"/>
                  </a:lnTo>
                  <a:lnTo>
                    <a:pt x="673472" y="120550"/>
                  </a:lnTo>
                  <a:close/>
                </a:path>
                <a:path w="806450" h="120650">
                  <a:moveTo>
                    <a:pt x="707570" y="67419"/>
                  </a:moveTo>
                  <a:lnTo>
                    <a:pt x="686519" y="67419"/>
                  </a:lnTo>
                  <a:lnTo>
                    <a:pt x="686123" y="61763"/>
                  </a:lnTo>
                  <a:lnTo>
                    <a:pt x="683940" y="57199"/>
                  </a:lnTo>
                  <a:lnTo>
                    <a:pt x="679971" y="53726"/>
                  </a:lnTo>
                  <a:lnTo>
                    <a:pt x="676101" y="50254"/>
                  </a:lnTo>
                  <a:lnTo>
                    <a:pt x="671240" y="48517"/>
                  </a:lnTo>
                  <a:lnTo>
                    <a:pt x="700045" y="48517"/>
                  </a:lnTo>
                  <a:lnTo>
                    <a:pt x="701616" y="50601"/>
                  </a:lnTo>
                  <a:lnTo>
                    <a:pt x="705383" y="58638"/>
                  </a:lnTo>
                  <a:lnTo>
                    <a:pt x="707570" y="67419"/>
                  </a:lnTo>
                  <a:close/>
                </a:path>
                <a:path w="806450" h="120650">
                  <a:moveTo>
                    <a:pt x="698076" y="102691"/>
                  </a:moveTo>
                  <a:lnTo>
                    <a:pt x="672827" y="102691"/>
                  </a:lnTo>
                  <a:lnTo>
                    <a:pt x="676796" y="101947"/>
                  </a:lnTo>
                  <a:lnTo>
                    <a:pt x="685527" y="98970"/>
                  </a:lnTo>
                  <a:lnTo>
                    <a:pt x="689198" y="96837"/>
                  </a:lnTo>
                  <a:lnTo>
                    <a:pt x="692175" y="94059"/>
                  </a:lnTo>
                  <a:lnTo>
                    <a:pt x="698076" y="102691"/>
                  </a:lnTo>
                  <a:close/>
                </a:path>
                <a:path w="806450" h="120650">
                  <a:moveTo>
                    <a:pt x="806368" y="43606"/>
                  </a:moveTo>
                  <a:lnTo>
                    <a:pt x="783746" y="43606"/>
                  </a:lnTo>
                  <a:lnTo>
                    <a:pt x="783746" y="0"/>
                  </a:lnTo>
                  <a:lnTo>
                    <a:pt x="806368" y="0"/>
                  </a:lnTo>
                  <a:lnTo>
                    <a:pt x="806368" y="43606"/>
                  </a:lnTo>
                  <a:close/>
                </a:path>
                <a:path w="806450" h="120650">
                  <a:moveTo>
                    <a:pt x="757255" y="120550"/>
                  </a:moveTo>
                  <a:lnTo>
                    <a:pt x="721759" y="94059"/>
                  </a:lnTo>
                  <a:lnTo>
                    <a:pt x="719155" y="75604"/>
                  </a:lnTo>
                  <a:lnTo>
                    <a:pt x="719806" y="65977"/>
                  </a:lnTo>
                  <a:lnTo>
                    <a:pt x="741777" y="33635"/>
                  </a:lnTo>
                  <a:lnTo>
                    <a:pt x="757255" y="30509"/>
                  </a:lnTo>
                  <a:lnTo>
                    <a:pt x="764938" y="31328"/>
                  </a:lnTo>
                  <a:lnTo>
                    <a:pt x="771914" y="33783"/>
                  </a:lnTo>
                  <a:lnTo>
                    <a:pt x="778184" y="37876"/>
                  </a:lnTo>
                  <a:lnTo>
                    <a:pt x="783746" y="43606"/>
                  </a:lnTo>
                  <a:lnTo>
                    <a:pt x="806368" y="43606"/>
                  </a:lnTo>
                  <a:lnTo>
                    <a:pt x="806368" y="50601"/>
                  </a:lnTo>
                  <a:lnTo>
                    <a:pt x="757751" y="50601"/>
                  </a:lnTo>
                  <a:lnTo>
                    <a:pt x="752542" y="52933"/>
                  </a:lnTo>
                  <a:lnTo>
                    <a:pt x="744505" y="62160"/>
                  </a:lnTo>
                  <a:lnTo>
                    <a:pt x="742521" y="68163"/>
                  </a:lnTo>
                  <a:lnTo>
                    <a:pt x="742521" y="82847"/>
                  </a:lnTo>
                  <a:lnTo>
                    <a:pt x="744456" y="88800"/>
                  </a:lnTo>
                  <a:lnTo>
                    <a:pt x="752195" y="98127"/>
                  </a:lnTo>
                  <a:lnTo>
                    <a:pt x="757453" y="100458"/>
                  </a:lnTo>
                  <a:lnTo>
                    <a:pt x="806368" y="100458"/>
                  </a:lnTo>
                  <a:lnTo>
                    <a:pt x="806368" y="107453"/>
                  </a:lnTo>
                  <a:lnTo>
                    <a:pt x="783746" y="107453"/>
                  </a:lnTo>
                  <a:lnTo>
                    <a:pt x="778072" y="113183"/>
                  </a:lnTo>
                  <a:lnTo>
                    <a:pt x="771765" y="117276"/>
                  </a:lnTo>
                  <a:lnTo>
                    <a:pt x="764826" y="119732"/>
                  </a:lnTo>
                  <a:lnTo>
                    <a:pt x="757255" y="120550"/>
                  </a:lnTo>
                  <a:close/>
                </a:path>
                <a:path w="806450" h="120650">
                  <a:moveTo>
                    <a:pt x="806368" y="100458"/>
                  </a:moveTo>
                  <a:lnTo>
                    <a:pt x="767871" y="100458"/>
                  </a:lnTo>
                  <a:lnTo>
                    <a:pt x="771592" y="99566"/>
                  </a:lnTo>
                  <a:lnTo>
                    <a:pt x="775263" y="97780"/>
                  </a:lnTo>
                  <a:lnTo>
                    <a:pt x="779033" y="95894"/>
                  </a:lnTo>
                  <a:lnTo>
                    <a:pt x="781861" y="93563"/>
                  </a:lnTo>
                  <a:lnTo>
                    <a:pt x="783746" y="90785"/>
                  </a:lnTo>
                  <a:lnTo>
                    <a:pt x="783746" y="60424"/>
                  </a:lnTo>
                  <a:lnTo>
                    <a:pt x="781861" y="57546"/>
                  </a:lnTo>
                  <a:lnTo>
                    <a:pt x="779033" y="55215"/>
                  </a:lnTo>
                  <a:lnTo>
                    <a:pt x="775263" y="53429"/>
                  </a:lnTo>
                  <a:lnTo>
                    <a:pt x="771592" y="51544"/>
                  </a:lnTo>
                  <a:lnTo>
                    <a:pt x="767871" y="50601"/>
                  </a:lnTo>
                  <a:lnTo>
                    <a:pt x="806368" y="50601"/>
                  </a:lnTo>
                  <a:lnTo>
                    <a:pt x="806368" y="100458"/>
                  </a:lnTo>
                  <a:close/>
                </a:path>
                <a:path w="806450" h="120650">
                  <a:moveTo>
                    <a:pt x="806368" y="118467"/>
                  </a:moveTo>
                  <a:lnTo>
                    <a:pt x="783746" y="118467"/>
                  </a:lnTo>
                  <a:lnTo>
                    <a:pt x="783746" y="107453"/>
                  </a:lnTo>
                  <a:lnTo>
                    <a:pt x="806368" y="107453"/>
                  </a:lnTo>
                  <a:lnTo>
                    <a:pt x="806368" y="118467"/>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7" name="object 7"/>
          <p:cNvGrpSpPr/>
          <p:nvPr/>
        </p:nvGrpSpPr>
        <p:grpSpPr>
          <a:xfrm>
            <a:off x="2811129" y="369816"/>
            <a:ext cx="8953500" cy="2773680"/>
            <a:chOff x="2108346" y="277362"/>
            <a:chExt cx="6715125" cy="2080260"/>
          </a:xfrm>
        </p:grpSpPr>
        <p:sp>
          <p:nvSpPr>
            <p:cNvPr id="8" name="object 8"/>
            <p:cNvSpPr/>
            <p:nvPr/>
          </p:nvSpPr>
          <p:spPr>
            <a:xfrm>
              <a:off x="2561450" y="291650"/>
              <a:ext cx="6247765" cy="525780"/>
            </a:xfrm>
            <a:custGeom>
              <a:avLst/>
              <a:gdLst/>
              <a:ahLst/>
              <a:cxnLst/>
              <a:rect l="l" t="t" r="r" b="b"/>
              <a:pathLst>
                <a:path w="6247765" h="525780">
                  <a:moveTo>
                    <a:pt x="6247349" y="525749"/>
                  </a:moveTo>
                  <a:lnTo>
                    <a:pt x="0" y="525749"/>
                  </a:lnTo>
                  <a:lnTo>
                    <a:pt x="0" y="0"/>
                  </a:lnTo>
                  <a:lnTo>
                    <a:pt x="6247349" y="0"/>
                  </a:lnTo>
                  <a:lnTo>
                    <a:pt x="6247349" y="52574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9" name="object 9"/>
            <p:cNvSpPr/>
            <p:nvPr/>
          </p:nvSpPr>
          <p:spPr>
            <a:xfrm>
              <a:off x="2547175" y="277375"/>
              <a:ext cx="6276340" cy="2080260"/>
            </a:xfrm>
            <a:custGeom>
              <a:avLst/>
              <a:gdLst/>
              <a:ahLst/>
              <a:cxnLst/>
              <a:rect l="l" t="t" r="r" b="b"/>
              <a:pathLst>
                <a:path w="6276340" h="2080260">
                  <a:moveTo>
                    <a:pt x="14274" y="0"/>
                  </a:moveTo>
                  <a:lnTo>
                    <a:pt x="14274" y="2080174"/>
                  </a:lnTo>
                </a:path>
                <a:path w="6276340" h="2080260">
                  <a:moveTo>
                    <a:pt x="6261624" y="0"/>
                  </a:moveTo>
                  <a:lnTo>
                    <a:pt x="6261624" y="2080174"/>
                  </a:lnTo>
                </a:path>
                <a:path w="6276340" h="2080260">
                  <a:moveTo>
                    <a:pt x="0" y="14274"/>
                  </a:moveTo>
                  <a:lnTo>
                    <a:pt x="6275899" y="14274"/>
                  </a:lnTo>
                </a:path>
                <a:path w="6276340" h="2080260">
                  <a:moveTo>
                    <a:pt x="0" y="540024"/>
                  </a:moveTo>
                  <a:lnTo>
                    <a:pt x="6275899" y="540024"/>
                  </a:lnTo>
                </a:path>
                <a:path w="6276340" h="2080260">
                  <a:moveTo>
                    <a:pt x="0" y="2065899"/>
                  </a:moveTo>
                  <a:lnTo>
                    <a:pt x="6275899" y="2065899"/>
                  </a:lnTo>
                </a:path>
              </a:pathLst>
            </a:custGeom>
            <a:ln w="28574">
              <a:solidFill>
                <a:srgbClr val="434343"/>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0" name="object 10"/>
            <p:cNvPicPr/>
            <p:nvPr/>
          </p:nvPicPr>
          <p:blipFill>
            <a:blip r:embed="rId5" cstate="print"/>
            <a:stretch>
              <a:fillRect/>
            </a:stretch>
          </p:blipFill>
          <p:spPr>
            <a:xfrm>
              <a:off x="4809089" y="476972"/>
              <a:ext cx="1752615" cy="123973"/>
            </a:xfrm>
            <a:prstGeom prst="rect">
              <a:avLst/>
            </a:prstGeom>
          </p:spPr>
        </p:pic>
        <p:pic>
          <p:nvPicPr>
            <p:cNvPr id="11" name="object 11"/>
            <p:cNvPicPr/>
            <p:nvPr/>
          </p:nvPicPr>
          <p:blipFill>
            <a:blip r:embed="rId6" cstate="print"/>
            <a:stretch>
              <a:fillRect/>
            </a:stretch>
          </p:blipFill>
          <p:spPr>
            <a:xfrm>
              <a:off x="2657295" y="995751"/>
              <a:ext cx="988450" cy="134391"/>
            </a:xfrm>
            <a:prstGeom prst="rect">
              <a:avLst/>
            </a:prstGeom>
          </p:spPr>
        </p:pic>
        <p:pic>
          <p:nvPicPr>
            <p:cNvPr id="12" name="object 12"/>
            <p:cNvPicPr/>
            <p:nvPr/>
          </p:nvPicPr>
          <p:blipFill>
            <a:blip r:embed="rId7" cstate="print"/>
            <a:stretch>
              <a:fillRect/>
            </a:stretch>
          </p:blipFill>
          <p:spPr>
            <a:xfrm>
              <a:off x="2650449" y="1259276"/>
              <a:ext cx="954758" cy="106263"/>
            </a:xfrm>
            <a:prstGeom prst="rect">
              <a:avLst/>
            </a:prstGeom>
          </p:spPr>
        </p:pic>
        <p:pic>
          <p:nvPicPr>
            <p:cNvPr id="13" name="object 13"/>
            <p:cNvPicPr/>
            <p:nvPr/>
          </p:nvPicPr>
          <p:blipFill>
            <a:blip r:embed="rId8" cstate="print"/>
            <a:stretch>
              <a:fillRect/>
            </a:stretch>
          </p:blipFill>
          <p:spPr>
            <a:xfrm>
              <a:off x="2652384" y="1516451"/>
              <a:ext cx="1301261" cy="134391"/>
            </a:xfrm>
            <a:prstGeom prst="rect">
              <a:avLst/>
            </a:prstGeom>
          </p:spPr>
        </p:pic>
        <p:pic>
          <p:nvPicPr>
            <p:cNvPr id="14" name="object 14"/>
            <p:cNvPicPr/>
            <p:nvPr/>
          </p:nvPicPr>
          <p:blipFill>
            <a:blip r:embed="rId9" cstate="print"/>
            <a:stretch>
              <a:fillRect/>
            </a:stretch>
          </p:blipFill>
          <p:spPr>
            <a:xfrm>
              <a:off x="2652384" y="1773626"/>
              <a:ext cx="1969485" cy="134391"/>
            </a:xfrm>
            <a:prstGeom prst="rect">
              <a:avLst/>
            </a:prstGeom>
          </p:spPr>
        </p:pic>
        <p:pic>
          <p:nvPicPr>
            <p:cNvPr id="15" name="object 15"/>
            <p:cNvPicPr/>
            <p:nvPr/>
          </p:nvPicPr>
          <p:blipFill>
            <a:blip r:embed="rId10" cstate="print"/>
            <a:stretch>
              <a:fillRect/>
            </a:stretch>
          </p:blipFill>
          <p:spPr>
            <a:xfrm>
              <a:off x="4931349" y="995751"/>
              <a:ext cx="1222677" cy="134391"/>
            </a:xfrm>
            <a:prstGeom prst="rect">
              <a:avLst/>
            </a:prstGeom>
          </p:spPr>
        </p:pic>
        <p:pic>
          <p:nvPicPr>
            <p:cNvPr id="16" name="object 16"/>
            <p:cNvPicPr/>
            <p:nvPr/>
          </p:nvPicPr>
          <p:blipFill>
            <a:blip r:embed="rId11" cstate="print"/>
            <a:stretch>
              <a:fillRect/>
            </a:stretch>
          </p:blipFill>
          <p:spPr>
            <a:xfrm>
              <a:off x="4938195" y="1259276"/>
              <a:ext cx="1397035" cy="106263"/>
            </a:xfrm>
            <a:prstGeom prst="rect">
              <a:avLst/>
            </a:prstGeom>
          </p:spPr>
        </p:pic>
        <p:pic>
          <p:nvPicPr>
            <p:cNvPr id="17" name="object 17"/>
            <p:cNvPicPr/>
            <p:nvPr/>
          </p:nvPicPr>
          <p:blipFill>
            <a:blip r:embed="rId12" cstate="print"/>
            <a:stretch>
              <a:fillRect/>
            </a:stretch>
          </p:blipFill>
          <p:spPr>
            <a:xfrm>
              <a:off x="4938195" y="1516451"/>
              <a:ext cx="1379357" cy="132457"/>
            </a:xfrm>
            <a:prstGeom prst="rect">
              <a:avLst/>
            </a:prstGeom>
          </p:spPr>
        </p:pic>
        <p:pic>
          <p:nvPicPr>
            <p:cNvPr id="18" name="object 18"/>
            <p:cNvPicPr/>
            <p:nvPr/>
          </p:nvPicPr>
          <p:blipFill>
            <a:blip r:embed="rId13" cstate="print"/>
            <a:stretch>
              <a:fillRect/>
            </a:stretch>
          </p:blipFill>
          <p:spPr>
            <a:xfrm>
              <a:off x="4938195" y="1773626"/>
              <a:ext cx="1338513" cy="134391"/>
            </a:xfrm>
            <a:prstGeom prst="rect">
              <a:avLst/>
            </a:prstGeom>
          </p:spPr>
        </p:pic>
        <p:sp>
          <p:nvSpPr>
            <p:cNvPr id="19" name="object 19"/>
            <p:cNvSpPr/>
            <p:nvPr/>
          </p:nvSpPr>
          <p:spPr>
            <a:xfrm>
              <a:off x="4938195" y="2030801"/>
              <a:ext cx="635000" cy="134620"/>
            </a:xfrm>
            <a:custGeom>
              <a:avLst/>
              <a:gdLst/>
              <a:ahLst/>
              <a:cxnLst/>
              <a:rect l="l" t="t" r="r" b="b"/>
              <a:pathLst>
                <a:path w="635000" h="134619">
                  <a:moveTo>
                    <a:pt x="21580" y="104477"/>
                  </a:moveTo>
                  <a:lnTo>
                    <a:pt x="0" y="104477"/>
                  </a:lnTo>
                  <a:lnTo>
                    <a:pt x="0" y="2827"/>
                  </a:lnTo>
                  <a:lnTo>
                    <a:pt x="47476" y="2827"/>
                  </a:lnTo>
                  <a:lnTo>
                    <a:pt x="54889" y="3395"/>
                  </a:lnTo>
                  <a:lnTo>
                    <a:pt x="80010" y="21877"/>
                  </a:lnTo>
                  <a:lnTo>
                    <a:pt x="21580" y="21877"/>
                  </a:lnTo>
                  <a:lnTo>
                    <a:pt x="21580" y="49262"/>
                  </a:lnTo>
                  <a:lnTo>
                    <a:pt x="78879" y="49262"/>
                  </a:lnTo>
                  <a:lnTo>
                    <a:pt x="76199" y="54294"/>
                  </a:lnTo>
                  <a:lnTo>
                    <a:pt x="47476" y="68312"/>
                  </a:lnTo>
                  <a:lnTo>
                    <a:pt x="21580" y="68312"/>
                  </a:lnTo>
                  <a:lnTo>
                    <a:pt x="21580" y="104477"/>
                  </a:lnTo>
                  <a:close/>
                </a:path>
                <a:path w="635000" h="134619">
                  <a:moveTo>
                    <a:pt x="78879" y="49262"/>
                  </a:moveTo>
                  <a:lnTo>
                    <a:pt x="48914" y="49262"/>
                  </a:lnTo>
                  <a:lnTo>
                    <a:pt x="52437" y="48071"/>
                  </a:lnTo>
                  <a:lnTo>
                    <a:pt x="58092" y="43209"/>
                  </a:lnTo>
                  <a:lnTo>
                    <a:pt x="59531" y="39836"/>
                  </a:lnTo>
                  <a:lnTo>
                    <a:pt x="59531" y="31303"/>
                  </a:lnTo>
                  <a:lnTo>
                    <a:pt x="58092" y="27979"/>
                  </a:lnTo>
                  <a:lnTo>
                    <a:pt x="55215" y="25598"/>
                  </a:lnTo>
                  <a:lnTo>
                    <a:pt x="52437" y="23117"/>
                  </a:lnTo>
                  <a:lnTo>
                    <a:pt x="48914" y="21877"/>
                  </a:lnTo>
                  <a:lnTo>
                    <a:pt x="80010" y="21877"/>
                  </a:lnTo>
                  <a:lnTo>
                    <a:pt x="81461" y="25598"/>
                  </a:lnTo>
                  <a:lnTo>
                    <a:pt x="81557" y="35569"/>
                  </a:lnTo>
                  <a:lnTo>
                    <a:pt x="80962" y="42462"/>
                  </a:lnTo>
                  <a:lnTo>
                    <a:pt x="79176" y="48704"/>
                  </a:lnTo>
                  <a:lnTo>
                    <a:pt x="78879" y="49262"/>
                  </a:lnTo>
                  <a:close/>
                </a:path>
                <a:path w="635000" h="134619">
                  <a:moveTo>
                    <a:pt x="137365" y="40927"/>
                  </a:moveTo>
                  <a:lnTo>
                    <a:pt x="113999" y="40927"/>
                  </a:lnTo>
                  <a:lnTo>
                    <a:pt x="116578" y="37653"/>
                  </a:lnTo>
                  <a:lnTo>
                    <a:pt x="119952" y="34875"/>
                  </a:lnTo>
                  <a:lnTo>
                    <a:pt x="124119" y="32593"/>
                  </a:lnTo>
                  <a:lnTo>
                    <a:pt x="128385" y="30212"/>
                  </a:lnTo>
                  <a:lnTo>
                    <a:pt x="132800" y="29021"/>
                  </a:lnTo>
                  <a:lnTo>
                    <a:pt x="137365" y="29021"/>
                  </a:lnTo>
                  <a:lnTo>
                    <a:pt x="137365" y="40927"/>
                  </a:lnTo>
                  <a:close/>
                </a:path>
                <a:path w="635000" h="134619">
                  <a:moveTo>
                    <a:pt x="113999" y="104477"/>
                  </a:moveTo>
                  <a:lnTo>
                    <a:pt x="94651" y="104477"/>
                  </a:lnTo>
                  <a:lnTo>
                    <a:pt x="94651" y="30807"/>
                  </a:lnTo>
                  <a:lnTo>
                    <a:pt x="113999" y="30807"/>
                  </a:lnTo>
                  <a:lnTo>
                    <a:pt x="113999" y="40927"/>
                  </a:lnTo>
                  <a:lnTo>
                    <a:pt x="137365" y="40927"/>
                  </a:lnTo>
                  <a:lnTo>
                    <a:pt x="137365" y="47476"/>
                  </a:lnTo>
                  <a:lnTo>
                    <a:pt x="128633" y="47476"/>
                  </a:lnTo>
                  <a:lnTo>
                    <a:pt x="125161" y="48319"/>
                  </a:lnTo>
                  <a:lnTo>
                    <a:pt x="121589" y="50006"/>
                  </a:lnTo>
                  <a:lnTo>
                    <a:pt x="118116" y="51593"/>
                  </a:lnTo>
                  <a:lnTo>
                    <a:pt x="115586" y="53528"/>
                  </a:lnTo>
                  <a:lnTo>
                    <a:pt x="113999" y="55810"/>
                  </a:lnTo>
                  <a:lnTo>
                    <a:pt x="113999" y="104477"/>
                  </a:lnTo>
                  <a:close/>
                </a:path>
                <a:path w="635000" h="134619">
                  <a:moveTo>
                    <a:pt x="137365" y="47922"/>
                  </a:moveTo>
                  <a:lnTo>
                    <a:pt x="132007" y="47476"/>
                  </a:lnTo>
                  <a:lnTo>
                    <a:pt x="137365" y="47476"/>
                  </a:lnTo>
                  <a:lnTo>
                    <a:pt x="137365" y="47922"/>
                  </a:lnTo>
                  <a:close/>
                </a:path>
                <a:path w="635000" h="134619">
                  <a:moveTo>
                    <a:pt x="189798" y="106263"/>
                  </a:moveTo>
                  <a:lnTo>
                    <a:pt x="184043" y="106263"/>
                  </a:lnTo>
                  <a:lnTo>
                    <a:pt x="175737" y="105593"/>
                  </a:lnTo>
                  <a:lnTo>
                    <a:pt x="145431" y="75790"/>
                  </a:lnTo>
                  <a:lnTo>
                    <a:pt x="144752" y="67567"/>
                  </a:lnTo>
                  <a:lnTo>
                    <a:pt x="145431" y="59717"/>
                  </a:lnTo>
                  <a:lnTo>
                    <a:pt x="175011" y="29719"/>
                  </a:lnTo>
                  <a:lnTo>
                    <a:pt x="182852" y="29021"/>
                  </a:lnTo>
                  <a:lnTo>
                    <a:pt x="190592" y="29728"/>
                  </a:lnTo>
                  <a:lnTo>
                    <a:pt x="197586" y="31849"/>
                  </a:lnTo>
                  <a:lnTo>
                    <a:pt x="203837" y="35383"/>
                  </a:lnTo>
                  <a:lnTo>
                    <a:pt x="209344" y="40332"/>
                  </a:lnTo>
                  <a:lnTo>
                    <a:pt x="212500" y="44499"/>
                  </a:lnTo>
                  <a:lnTo>
                    <a:pt x="177792" y="44499"/>
                  </a:lnTo>
                  <a:lnTo>
                    <a:pt x="173625" y="46037"/>
                  </a:lnTo>
                  <a:lnTo>
                    <a:pt x="167077" y="52189"/>
                  </a:lnTo>
                  <a:lnTo>
                    <a:pt x="165192" y="56058"/>
                  </a:lnTo>
                  <a:lnTo>
                    <a:pt x="164695" y="60721"/>
                  </a:lnTo>
                  <a:lnTo>
                    <a:pt x="219038" y="60721"/>
                  </a:lnTo>
                  <a:lnTo>
                    <a:pt x="219111" y="61010"/>
                  </a:lnTo>
                  <a:lnTo>
                    <a:pt x="219762" y="69651"/>
                  </a:lnTo>
                  <a:lnTo>
                    <a:pt x="219762" y="73818"/>
                  </a:lnTo>
                  <a:lnTo>
                    <a:pt x="164993" y="73818"/>
                  </a:lnTo>
                  <a:lnTo>
                    <a:pt x="165588" y="78482"/>
                  </a:lnTo>
                  <a:lnTo>
                    <a:pt x="167672" y="82500"/>
                  </a:lnTo>
                  <a:lnTo>
                    <a:pt x="171298" y="85923"/>
                  </a:lnTo>
                  <a:lnTo>
                    <a:pt x="174915" y="89247"/>
                  </a:lnTo>
                  <a:lnTo>
                    <a:pt x="179876" y="90934"/>
                  </a:lnTo>
                  <a:lnTo>
                    <a:pt x="210807" y="90934"/>
                  </a:lnTo>
                  <a:lnTo>
                    <a:pt x="214404" y="96142"/>
                  </a:lnTo>
                  <a:lnTo>
                    <a:pt x="210733" y="99417"/>
                  </a:lnTo>
                  <a:lnTo>
                    <a:pt x="206169" y="101947"/>
                  </a:lnTo>
                  <a:lnTo>
                    <a:pt x="200712" y="103733"/>
                  </a:lnTo>
                  <a:lnTo>
                    <a:pt x="195354" y="105419"/>
                  </a:lnTo>
                  <a:lnTo>
                    <a:pt x="189798" y="106263"/>
                  </a:lnTo>
                  <a:close/>
                </a:path>
                <a:path w="635000" h="134619">
                  <a:moveTo>
                    <a:pt x="251968" y="118467"/>
                  </a:moveTo>
                  <a:lnTo>
                    <a:pt x="226649" y="118467"/>
                  </a:lnTo>
                  <a:lnTo>
                    <a:pt x="229079" y="117474"/>
                  </a:lnTo>
                  <a:lnTo>
                    <a:pt x="230965" y="115490"/>
                  </a:lnTo>
                  <a:lnTo>
                    <a:pt x="232850" y="113605"/>
                  </a:lnTo>
                  <a:lnTo>
                    <a:pt x="233792" y="110579"/>
                  </a:lnTo>
                  <a:lnTo>
                    <a:pt x="233792" y="30807"/>
                  </a:lnTo>
                  <a:lnTo>
                    <a:pt x="253140" y="30807"/>
                  </a:lnTo>
                  <a:lnTo>
                    <a:pt x="253140" y="114845"/>
                  </a:lnTo>
                  <a:lnTo>
                    <a:pt x="251968" y="118467"/>
                  </a:lnTo>
                  <a:close/>
                </a:path>
                <a:path w="635000" h="134619">
                  <a:moveTo>
                    <a:pt x="219038" y="60721"/>
                  </a:moveTo>
                  <a:lnTo>
                    <a:pt x="201009" y="60721"/>
                  </a:lnTo>
                  <a:lnTo>
                    <a:pt x="200712" y="55860"/>
                  </a:lnTo>
                  <a:lnTo>
                    <a:pt x="198876" y="51941"/>
                  </a:lnTo>
                  <a:lnTo>
                    <a:pt x="192129" y="45987"/>
                  </a:lnTo>
                  <a:lnTo>
                    <a:pt x="187913" y="44499"/>
                  </a:lnTo>
                  <a:lnTo>
                    <a:pt x="212500" y="44499"/>
                  </a:lnTo>
                  <a:lnTo>
                    <a:pt x="213902" y="46350"/>
                  </a:lnTo>
                  <a:lnTo>
                    <a:pt x="217157" y="53243"/>
                  </a:lnTo>
                  <a:lnTo>
                    <a:pt x="219038" y="60721"/>
                  </a:lnTo>
                  <a:close/>
                </a:path>
                <a:path w="635000" h="134619">
                  <a:moveTo>
                    <a:pt x="210807" y="90934"/>
                  </a:moveTo>
                  <a:lnTo>
                    <a:pt x="189202" y="90934"/>
                  </a:lnTo>
                  <a:lnTo>
                    <a:pt x="192625" y="90289"/>
                  </a:lnTo>
                  <a:lnTo>
                    <a:pt x="200166" y="87709"/>
                  </a:lnTo>
                  <a:lnTo>
                    <a:pt x="203292" y="85923"/>
                  </a:lnTo>
                  <a:lnTo>
                    <a:pt x="205772" y="83641"/>
                  </a:lnTo>
                  <a:lnTo>
                    <a:pt x="210807" y="90934"/>
                  </a:lnTo>
                  <a:close/>
                </a:path>
                <a:path w="635000" h="134619">
                  <a:moveTo>
                    <a:pt x="235727" y="134391"/>
                  </a:moveTo>
                  <a:lnTo>
                    <a:pt x="222729" y="134391"/>
                  </a:lnTo>
                  <a:lnTo>
                    <a:pt x="219406" y="133994"/>
                  </a:lnTo>
                  <a:lnTo>
                    <a:pt x="216826" y="133201"/>
                  </a:lnTo>
                  <a:lnTo>
                    <a:pt x="214147" y="132506"/>
                  </a:lnTo>
                  <a:lnTo>
                    <a:pt x="211369" y="131167"/>
                  </a:lnTo>
                  <a:lnTo>
                    <a:pt x="208492" y="129182"/>
                  </a:lnTo>
                  <a:lnTo>
                    <a:pt x="213701" y="114746"/>
                  </a:lnTo>
                  <a:lnTo>
                    <a:pt x="216677" y="117227"/>
                  </a:lnTo>
                  <a:lnTo>
                    <a:pt x="220001" y="118467"/>
                  </a:lnTo>
                  <a:lnTo>
                    <a:pt x="251968" y="118467"/>
                  </a:lnTo>
                  <a:lnTo>
                    <a:pt x="250957" y="121592"/>
                  </a:lnTo>
                  <a:lnTo>
                    <a:pt x="246592" y="126652"/>
                  </a:lnTo>
                  <a:lnTo>
                    <a:pt x="242325" y="131812"/>
                  </a:lnTo>
                  <a:lnTo>
                    <a:pt x="235727" y="134391"/>
                  </a:lnTo>
                  <a:close/>
                </a:path>
                <a:path w="635000" h="134619">
                  <a:moveTo>
                    <a:pt x="246592" y="22919"/>
                  </a:moveTo>
                  <a:lnTo>
                    <a:pt x="240142" y="22919"/>
                  </a:lnTo>
                  <a:lnTo>
                    <a:pt x="237414" y="21828"/>
                  </a:lnTo>
                  <a:lnTo>
                    <a:pt x="235132" y="19645"/>
                  </a:lnTo>
                  <a:lnTo>
                    <a:pt x="232850" y="17363"/>
                  </a:lnTo>
                  <a:lnTo>
                    <a:pt x="231709" y="14585"/>
                  </a:lnTo>
                  <a:lnTo>
                    <a:pt x="231709" y="8135"/>
                  </a:lnTo>
                  <a:lnTo>
                    <a:pt x="232850" y="5457"/>
                  </a:lnTo>
                  <a:lnTo>
                    <a:pt x="237414" y="1091"/>
                  </a:lnTo>
                  <a:lnTo>
                    <a:pt x="240142" y="0"/>
                  </a:lnTo>
                  <a:lnTo>
                    <a:pt x="246592" y="0"/>
                  </a:lnTo>
                  <a:lnTo>
                    <a:pt x="249320" y="1091"/>
                  </a:lnTo>
                  <a:lnTo>
                    <a:pt x="251503" y="3274"/>
                  </a:lnTo>
                  <a:lnTo>
                    <a:pt x="253785" y="5457"/>
                  </a:lnTo>
                  <a:lnTo>
                    <a:pt x="254926" y="8135"/>
                  </a:lnTo>
                  <a:lnTo>
                    <a:pt x="254926" y="14585"/>
                  </a:lnTo>
                  <a:lnTo>
                    <a:pt x="253785" y="17363"/>
                  </a:lnTo>
                  <a:lnTo>
                    <a:pt x="249320" y="21828"/>
                  </a:lnTo>
                  <a:lnTo>
                    <a:pt x="246592" y="22919"/>
                  </a:lnTo>
                  <a:close/>
                </a:path>
                <a:path w="635000" h="134619">
                  <a:moveTo>
                    <a:pt x="296013" y="106263"/>
                  </a:moveTo>
                  <a:lnTo>
                    <a:pt x="287877" y="106263"/>
                  </a:lnTo>
                  <a:lnTo>
                    <a:pt x="281875" y="104229"/>
                  </a:lnTo>
                  <a:lnTo>
                    <a:pt x="277921" y="100068"/>
                  </a:lnTo>
                  <a:lnTo>
                    <a:pt x="274235" y="95994"/>
                  </a:lnTo>
                  <a:lnTo>
                    <a:pt x="272350" y="90338"/>
                  </a:lnTo>
                  <a:lnTo>
                    <a:pt x="272350" y="30807"/>
                  </a:lnTo>
                  <a:lnTo>
                    <a:pt x="291697" y="30807"/>
                  </a:lnTo>
                  <a:lnTo>
                    <a:pt x="291697" y="84583"/>
                  </a:lnTo>
                  <a:lnTo>
                    <a:pt x="296212" y="89148"/>
                  </a:lnTo>
                  <a:lnTo>
                    <a:pt x="341257" y="89148"/>
                  </a:lnTo>
                  <a:lnTo>
                    <a:pt x="341257" y="95250"/>
                  </a:lnTo>
                  <a:lnTo>
                    <a:pt x="321909" y="95250"/>
                  </a:lnTo>
                  <a:lnTo>
                    <a:pt x="316607" y="100068"/>
                  </a:lnTo>
                  <a:lnTo>
                    <a:pt x="310524" y="103509"/>
                  </a:lnTo>
                  <a:lnTo>
                    <a:pt x="303659" y="105574"/>
                  </a:lnTo>
                  <a:lnTo>
                    <a:pt x="296013" y="106263"/>
                  </a:lnTo>
                  <a:close/>
                </a:path>
                <a:path w="635000" h="134619">
                  <a:moveTo>
                    <a:pt x="341257" y="89148"/>
                  </a:moveTo>
                  <a:lnTo>
                    <a:pt x="311789" y="89148"/>
                  </a:lnTo>
                  <a:lnTo>
                    <a:pt x="317345" y="86320"/>
                  </a:lnTo>
                  <a:lnTo>
                    <a:pt x="321909" y="80664"/>
                  </a:lnTo>
                  <a:lnTo>
                    <a:pt x="321909" y="30807"/>
                  </a:lnTo>
                  <a:lnTo>
                    <a:pt x="341257" y="30807"/>
                  </a:lnTo>
                  <a:lnTo>
                    <a:pt x="341257" y="89148"/>
                  </a:lnTo>
                  <a:close/>
                </a:path>
                <a:path w="635000" h="134619">
                  <a:moveTo>
                    <a:pt x="341257" y="104477"/>
                  </a:moveTo>
                  <a:lnTo>
                    <a:pt x="321909" y="104477"/>
                  </a:lnTo>
                  <a:lnTo>
                    <a:pt x="321909" y="95250"/>
                  </a:lnTo>
                  <a:lnTo>
                    <a:pt x="341257" y="95250"/>
                  </a:lnTo>
                  <a:lnTo>
                    <a:pt x="341257" y="104477"/>
                  </a:lnTo>
                  <a:close/>
                </a:path>
                <a:path w="635000" h="134619">
                  <a:moveTo>
                    <a:pt x="430687" y="40332"/>
                  </a:moveTo>
                  <a:lnTo>
                    <a:pt x="411042" y="40332"/>
                  </a:lnTo>
                  <a:lnTo>
                    <a:pt x="411042" y="2827"/>
                  </a:lnTo>
                  <a:lnTo>
                    <a:pt x="430687" y="2827"/>
                  </a:lnTo>
                  <a:lnTo>
                    <a:pt x="430687" y="40332"/>
                  </a:lnTo>
                  <a:close/>
                </a:path>
                <a:path w="635000" h="134619">
                  <a:moveTo>
                    <a:pt x="397449" y="106263"/>
                  </a:moveTo>
                  <a:lnTo>
                    <a:pt x="388420" y="106263"/>
                  </a:lnTo>
                  <a:lnTo>
                    <a:pt x="381472" y="105612"/>
                  </a:lnTo>
                  <a:lnTo>
                    <a:pt x="356385" y="76060"/>
                  </a:lnTo>
                  <a:lnTo>
                    <a:pt x="355827" y="67716"/>
                  </a:lnTo>
                  <a:lnTo>
                    <a:pt x="356385" y="59438"/>
                  </a:lnTo>
                  <a:lnTo>
                    <a:pt x="381472" y="29691"/>
                  </a:lnTo>
                  <a:lnTo>
                    <a:pt x="388420" y="29021"/>
                  </a:lnTo>
                  <a:lnTo>
                    <a:pt x="397648" y="29021"/>
                  </a:lnTo>
                  <a:lnTo>
                    <a:pt x="405188" y="32791"/>
                  </a:lnTo>
                  <a:lnTo>
                    <a:pt x="411042" y="40332"/>
                  </a:lnTo>
                  <a:lnTo>
                    <a:pt x="430687" y="40332"/>
                  </a:lnTo>
                  <a:lnTo>
                    <a:pt x="430687" y="46285"/>
                  </a:lnTo>
                  <a:lnTo>
                    <a:pt x="388916" y="46285"/>
                  </a:lnTo>
                  <a:lnTo>
                    <a:pt x="384452" y="48269"/>
                  </a:lnTo>
                  <a:lnTo>
                    <a:pt x="377506" y="56207"/>
                  </a:lnTo>
                  <a:lnTo>
                    <a:pt x="375770" y="61366"/>
                  </a:lnTo>
                  <a:lnTo>
                    <a:pt x="375770" y="73967"/>
                  </a:lnTo>
                  <a:lnTo>
                    <a:pt x="377407" y="79127"/>
                  </a:lnTo>
                  <a:lnTo>
                    <a:pt x="380681" y="83194"/>
                  </a:lnTo>
                  <a:lnTo>
                    <a:pt x="384055" y="87163"/>
                  </a:lnTo>
                  <a:lnTo>
                    <a:pt x="388619" y="89148"/>
                  </a:lnTo>
                  <a:lnTo>
                    <a:pt x="430687" y="89148"/>
                  </a:lnTo>
                  <a:lnTo>
                    <a:pt x="430687" y="95101"/>
                  </a:lnTo>
                  <a:lnTo>
                    <a:pt x="411042" y="95101"/>
                  </a:lnTo>
                  <a:lnTo>
                    <a:pt x="404990" y="102542"/>
                  </a:lnTo>
                  <a:lnTo>
                    <a:pt x="397449" y="106263"/>
                  </a:lnTo>
                  <a:close/>
                </a:path>
                <a:path w="635000" h="134619">
                  <a:moveTo>
                    <a:pt x="430687" y="89148"/>
                  </a:moveTo>
                  <a:lnTo>
                    <a:pt x="397648" y="89148"/>
                  </a:lnTo>
                  <a:lnTo>
                    <a:pt x="400823" y="88354"/>
                  </a:lnTo>
                  <a:lnTo>
                    <a:pt x="403898" y="86766"/>
                  </a:lnTo>
                  <a:lnTo>
                    <a:pt x="407073" y="85179"/>
                  </a:lnTo>
                  <a:lnTo>
                    <a:pt x="409455" y="83145"/>
                  </a:lnTo>
                  <a:lnTo>
                    <a:pt x="411042" y="80664"/>
                  </a:lnTo>
                  <a:lnTo>
                    <a:pt x="411042" y="54619"/>
                  </a:lnTo>
                  <a:lnTo>
                    <a:pt x="409455" y="52238"/>
                  </a:lnTo>
                  <a:lnTo>
                    <a:pt x="407073" y="50254"/>
                  </a:lnTo>
                  <a:lnTo>
                    <a:pt x="403898" y="48666"/>
                  </a:lnTo>
                  <a:lnTo>
                    <a:pt x="400823" y="47079"/>
                  </a:lnTo>
                  <a:lnTo>
                    <a:pt x="397648" y="46285"/>
                  </a:lnTo>
                  <a:lnTo>
                    <a:pt x="430687" y="46285"/>
                  </a:lnTo>
                  <a:lnTo>
                    <a:pt x="430687" y="89148"/>
                  </a:lnTo>
                  <a:close/>
                </a:path>
                <a:path w="635000" h="134619">
                  <a:moveTo>
                    <a:pt x="430687" y="104477"/>
                  </a:moveTo>
                  <a:lnTo>
                    <a:pt x="411042" y="104477"/>
                  </a:lnTo>
                  <a:lnTo>
                    <a:pt x="411042" y="95101"/>
                  </a:lnTo>
                  <a:lnTo>
                    <a:pt x="430687" y="95101"/>
                  </a:lnTo>
                  <a:lnTo>
                    <a:pt x="430687" y="104477"/>
                  </a:lnTo>
                  <a:close/>
                </a:path>
                <a:path w="635000" h="134619">
                  <a:moveTo>
                    <a:pt x="462695" y="22919"/>
                  </a:moveTo>
                  <a:lnTo>
                    <a:pt x="456246" y="22919"/>
                  </a:lnTo>
                  <a:lnTo>
                    <a:pt x="453518" y="21828"/>
                  </a:lnTo>
                  <a:lnTo>
                    <a:pt x="451235" y="19645"/>
                  </a:lnTo>
                  <a:lnTo>
                    <a:pt x="448953" y="17363"/>
                  </a:lnTo>
                  <a:lnTo>
                    <a:pt x="447812" y="14585"/>
                  </a:lnTo>
                  <a:lnTo>
                    <a:pt x="447812" y="8135"/>
                  </a:lnTo>
                  <a:lnTo>
                    <a:pt x="448954" y="5457"/>
                  </a:lnTo>
                  <a:lnTo>
                    <a:pt x="453518" y="1091"/>
                  </a:lnTo>
                  <a:lnTo>
                    <a:pt x="456246" y="0"/>
                  </a:lnTo>
                  <a:lnTo>
                    <a:pt x="462695" y="0"/>
                  </a:lnTo>
                  <a:lnTo>
                    <a:pt x="465424" y="1091"/>
                  </a:lnTo>
                  <a:lnTo>
                    <a:pt x="467607" y="3274"/>
                  </a:lnTo>
                  <a:lnTo>
                    <a:pt x="469889" y="5457"/>
                  </a:lnTo>
                  <a:lnTo>
                    <a:pt x="471030" y="8135"/>
                  </a:lnTo>
                  <a:lnTo>
                    <a:pt x="471030" y="14585"/>
                  </a:lnTo>
                  <a:lnTo>
                    <a:pt x="469889" y="17363"/>
                  </a:lnTo>
                  <a:lnTo>
                    <a:pt x="465424" y="21828"/>
                  </a:lnTo>
                  <a:lnTo>
                    <a:pt x="462695" y="22919"/>
                  </a:lnTo>
                  <a:close/>
                </a:path>
                <a:path w="635000" h="134619">
                  <a:moveTo>
                    <a:pt x="469244" y="104477"/>
                  </a:moveTo>
                  <a:lnTo>
                    <a:pt x="449896" y="104477"/>
                  </a:lnTo>
                  <a:lnTo>
                    <a:pt x="449896" y="30807"/>
                  </a:lnTo>
                  <a:lnTo>
                    <a:pt x="469244" y="30807"/>
                  </a:lnTo>
                  <a:lnTo>
                    <a:pt x="469244" y="104477"/>
                  </a:lnTo>
                  <a:close/>
                </a:path>
                <a:path w="635000" h="134619">
                  <a:moveTo>
                    <a:pt x="530224" y="106263"/>
                  </a:moveTo>
                  <a:lnTo>
                    <a:pt x="522684" y="106263"/>
                  </a:lnTo>
                  <a:lnTo>
                    <a:pt x="514387" y="105584"/>
                  </a:lnTo>
                  <a:lnTo>
                    <a:pt x="484361" y="75614"/>
                  </a:lnTo>
                  <a:lnTo>
                    <a:pt x="483691" y="67567"/>
                  </a:lnTo>
                  <a:lnTo>
                    <a:pt x="484361" y="59652"/>
                  </a:lnTo>
                  <a:lnTo>
                    <a:pt x="514387" y="29709"/>
                  </a:lnTo>
                  <a:lnTo>
                    <a:pt x="522684" y="29021"/>
                  </a:lnTo>
                  <a:lnTo>
                    <a:pt x="530224" y="29021"/>
                  </a:lnTo>
                  <a:lnTo>
                    <a:pt x="536326" y="30410"/>
                  </a:lnTo>
                  <a:lnTo>
                    <a:pt x="540990" y="33188"/>
                  </a:lnTo>
                  <a:lnTo>
                    <a:pt x="545752" y="35867"/>
                  </a:lnTo>
                  <a:lnTo>
                    <a:pt x="549324" y="38893"/>
                  </a:lnTo>
                  <a:lnTo>
                    <a:pt x="551705" y="42267"/>
                  </a:lnTo>
                  <a:lnTo>
                    <a:pt x="547486" y="46285"/>
                  </a:lnTo>
                  <a:lnTo>
                    <a:pt x="517723" y="46285"/>
                  </a:lnTo>
                  <a:lnTo>
                    <a:pt x="512911" y="48269"/>
                  </a:lnTo>
                  <a:lnTo>
                    <a:pt x="505469" y="56108"/>
                  </a:lnTo>
                  <a:lnTo>
                    <a:pt x="503634" y="61217"/>
                  </a:lnTo>
                  <a:lnTo>
                    <a:pt x="503634" y="74017"/>
                  </a:lnTo>
                  <a:lnTo>
                    <a:pt x="505469" y="79226"/>
                  </a:lnTo>
                  <a:lnTo>
                    <a:pt x="509140" y="83194"/>
                  </a:lnTo>
                  <a:lnTo>
                    <a:pt x="512911" y="87163"/>
                  </a:lnTo>
                  <a:lnTo>
                    <a:pt x="517723" y="89148"/>
                  </a:lnTo>
                  <a:lnTo>
                    <a:pt x="547749" y="89148"/>
                  </a:lnTo>
                  <a:lnTo>
                    <a:pt x="551705" y="92868"/>
                  </a:lnTo>
                  <a:lnTo>
                    <a:pt x="549324" y="96341"/>
                  </a:lnTo>
                  <a:lnTo>
                    <a:pt x="545752" y="99466"/>
                  </a:lnTo>
                  <a:lnTo>
                    <a:pt x="536326" y="104923"/>
                  </a:lnTo>
                  <a:lnTo>
                    <a:pt x="530224" y="106263"/>
                  </a:lnTo>
                  <a:close/>
                </a:path>
                <a:path w="635000" h="134619">
                  <a:moveTo>
                    <a:pt x="539204" y="54173"/>
                  </a:moveTo>
                  <a:lnTo>
                    <a:pt x="535632" y="48914"/>
                  </a:lnTo>
                  <a:lnTo>
                    <a:pt x="530423" y="46285"/>
                  </a:lnTo>
                  <a:lnTo>
                    <a:pt x="547486" y="46285"/>
                  </a:lnTo>
                  <a:lnTo>
                    <a:pt x="539204" y="54173"/>
                  </a:lnTo>
                  <a:close/>
                </a:path>
                <a:path w="635000" h="134619">
                  <a:moveTo>
                    <a:pt x="547749" y="89148"/>
                  </a:moveTo>
                  <a:lnTo>
                    <a:pt x="530224" y="89148"/>
                  </a:lnTo>
                  <a:lnTo>
                    <a:pt x="535433" y="86469"/>
                  </a:lnTo>
                  <a:lnTo>
                    <a:pt x="539204" y="81111"/>
                  </a:lnTo>
                  <a:lnTo>
                    <a:pt x="547749" y="89148"/>
                  </a:lnTo>
                  <a:close/>
                </a:path>
                <a:path w="635000" h="134619">
                  <a:moveTo>
                    <a:pt x="604784" y="106263"/>
                  </a:moveTo>
                  <a:lnTo>
                    <a:pt x="599029" y="106263"/>
                  </a:lnTo>
                  <a:lnTo>
                    <a:pt x="590723" y="105593"/>
                  </a:lnTo>
                  <a:lnTo>
                    <a:pt x="560417" y="75790"/>
                  </a:lnTo>
                  <a:lnTo>
                    <a:pt x="559738" y="67567"/>
                  </a:lnTo>
                  <a:lnTo>
                    <a:pt x="560417" y="59717"/>
                  </a:lnTo>
                  <a:lnTo>
                    <a:pt x="589997" y="29719"/>
                  </a:lnTo>
                  <a:lnTo>
                    <a:pt x="597838" y="29021"/>
                  </a:lnTo>
                  <a:lnTo>
                    <a:pt x="605578" y="29728"/>
                  </a:lnTo>
                  <a:lnTo>
                    <a:pt x="612572" y="31849"/>
                  </a:lnTo>
                  <a:lnTo>
                    <a:pt x="618823" y="35383"/>
                  </a:lnTo>
                  <a:lnTo>
                    <a:pt x="624330" y="40332"/>
                  </a:lnTo>
                  <a:lnTo>
                    <a:pt x="627486" y="44499"/>
                  </a:lnTo>
                  <a:lnTo>
                    <a:pt x="592778" y="44499"/>
                  </a:lnTo>
                  <a:lnTo>
                    <a:pt x="588611" y="46037"/>
                  </a:lnTo>
                  <a:lnTo>
                    <a:pt x="582063" y="52189"/>
                  </a:lnTo>
                  <a:lnTo>
                    <a:pt x="580178" y="56058"/>
                  </a:lnTo>
                  <a:lnTo>
                    <a:pt x="579681" y="60721"/>
                  </a:lnTo>
                  <a:lnTo>
                    <a:pt x="634024" y="60721"/>
                  </a:lnTo>
                  <a:lnTo>
                    <a:pt x="634097" y="61010"/>
                  </a:lnTo>
                  <a:lnTo>
                    <a:pt x="634748" y="69651"/>
                  </a:lnTo>
                  <a:lnTo>
                    <a:pt x="634748" y="73818"/>
                  </a:lnTo>
                  <a:lnTo>
                    <a:pt x="579979" y="73818"/>
                  </a:lnTo>
                  <a:lnTo>
                    <a:pt x="580574" y="78482"/>
                  </a:lnTo>
                  <a:lnTo>
                    <a:pt x="582658" y="82500"/>
                  </a:lnTo>
                  <a:lnTo>
                    <a:pt x="586284" y="85923"/>
                  </a:lnTo>
                  <a:lnTo>
                    <a:pt x="589901" y="89247"/>
                  </a:lnTo>
                  <a:lnTo>
                    <a:pt x="594862" y="90934"/>
                  </a:lnTo>
                  <a:lnTo>
                    <a:pt x="625793" y="90934"/>
                  </a:lnTo>
                  <a:lnTo>
                    <a:pt x="629390" y="96142"/>
                  </a:lnTo>
                  <a:lnTo>
                    <a:pt x="625719" y="99417"/>
                  </a:lnTo>
                  <a:lnTo>
                    <a:pt x="621155" y="101947"/>
                  </a:lnTo>
                  <a:lnTo>
                    <a:pt x="615698" y="103733"/>
                  </a:lnTo>
                  <a:lnTo>
                    <a:pt x="610340" y="105419"/>
                  </a:lnTo>
                  <a:lnTo>
                    <a:pt x="604784" y="106263"/>
                  </a:lnTo>
                  <a:close/>
                </a:path>
                <a:path w="635000" h="134619">
                  <a:moveTo>
                    <a:pt x="634024" y="60721"/>
                  </a:moveTo>
                  <a:lnTo>
                    <a:pt x="615995" y="60721"/>
                  </a:lnTo>
                  <a:lnTo>
                    <a:pt x="615698" y="55860"/>
                  </a:lnTo>
                  <a:lnTo>
                    <a:pt x="613862" y="51941"/>
                  </a:lnTo>
                  <a:lnTo>
                    <a:pt x="607115" y="45987"/>
                  </a:lnTo>
                  <a:lnTo>
                    <a:pt x="602899" y="44499"/>
                  </a:lnTo>
                  <a:lnTo>
                    <a:pt x="627486" y="44499"/>
                  </a:lnTo>
                  <a:lnTo>
                    <a:pt x="628888" y="46350"/>
                  </a:lnTo>
                  <a:lnTo>
                    <a:pt x="632143" y="53243"/>
                  </a:lnTo>
                  <a:lnTo>
                    <a:pt x="634024" y="60721"/>
                  </a:lnTo>
                  <a:close/>
                </a:path>
                <a:path w="635000" h="134619">
                  <a:moveTo>
                    <a:pt x="625793" y="90934"/>
                  </a:moveTo>
                  <a:lnTo>
                    <a:pt x="604188" y="90934"/>
                  </a:lnTo>
                  <a:lnTo>
                    <a:pt x="607611" y="90289"/>
                  </a:lnTo>
                  <a:lnTo>
                    <a:pt x="615152" y="87709"/>
                  </a:lnTo>
                  <a:lnTo>
                    <a:pt x="618278" y="85923"/>
                  </a:lnTo>
                  <a:lnTo>
                    <a:pt x="620758" y="83641"/>
                  </a:lnTo>
                  <a:lnTo>
                    <a:pt x="625793" y="90934"/>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0" name="object 20"/>
            <p:cNvPicPr/>
            <p:nvPr/>
          </p:nvPicPr>
          <p:blipFill>
            <a:blip r:embed="rId14" cstate="print"/>
            <a:stretch>
              <a:fillRect/>
            </a:stretch>
          </p:blipFill>
          <p:spPr>
            <a:xfrm>
              <a:off x="6725209" y="995751"/>
              <a:ext cx="1558379" cy="132457"/>
            </a:xfrm>
            <a:prstGeom prst="rect">
              <a:avLst/>
            </a:prstGeom>
          </p:spPr>
        </p:pic>
        <p:sp>
          <p:nvSpPr>
            <p:cNvPr id="21" name="object 21"/>
            <p:cNvSpPr/>
            <p:nvPr/>
          </p:nvSpPr>
          <p:spPr>
            <a:xfrm>
              <a:off x="6730120" y="1260616"/>
              <a:ext cx="744220" cy="105410"/>
            </a:xfrm>
            <a:custGeom>
              <a:avLst/>
              <a:gdLst/>
              <a:ahLst/>
              <a:cxnLst/>
              <a:rect l="l" t="t" r="r" b="b"/>
              <a:pathLst>
                <a:path w="744220" h="105409">
                  <a:moveTo>
                    <a:pt x="21580" y="103137"/>
                  </a:moveTo>
                  <a:lnTo>
                    <a:pt x="0" y="103137"/>
                  </a:lnTo>
                  <a:lnTo>
                    <a:pt x="0" y="1488"/>
                  </a:lnTo>
                  <a:lnTo>
                    <a:pt x="21580" y="1488"/>
                  </a:lnTo>
                  <a:lnTo>
                    <a:pt x="21580" y="41374"/>
                  </a:lnTo>
                  <a:lnTo>
                    <a:pt x="91380" y="41374"/>
                  </a:lnTo>
                  <a:lnTo>
                    <a:pt x="91380" y="60424"/>
                  </a:lnTo>
                  <a:lnTo>
                    <a:pt x="21580" y="60424"/>
                  </a:lnTo>
                  <a:lnTo>
                    <a:pt x="21580" y="103137"/>
                  </a:lnTo>
                  <a:close/>
                </a:path>
                <a:path w="744220" h="105409">
                  <a:moveTo>
                    <a:pt x="91380" y="41374"/>
                  </a:moveTo>
                  <a:lnTo>
                    <a:pt x="69651" y="41374"/>
                  </a:lnTo>
                  <a:lnTo>
                    <a:pt x="69651" y="1488"/>
                  </a:lnTo>
                  <a:lnTo>
                    <a:pt x="91380" y="1488"/>
                  </a:lnTo>
                  <a:lnTo>
                    <a:pt x="91380" y="41374"/>
                  </a:lnTo>
                  <a:close/>
                </a:path>
                <a:path w="744220" h="105409">
                  <a:moveTo>
                    <a:pt x="91380" y="103137"/>
                  </a:moveTo>
                  <a:lnTo>
                    <a:pt x="69651" y="103137"/>
                  </a:lnTo>
                  <a:lnTo>
                    <a:pt x="69651" y="60424"/>
                  </a:lnTo>
                  <a:lnTo>
                    <a:pt x="91380" y="60424"/>
                  </a:lnTo>
                  <a:lnTo>
                    <a:pt x="91380" y="103137"/>
                  </a:lnTo>
                  <a:close/>
                </a:path>
                <a:path w="744220" h="105409">
                  <a:moveTo>
                    <a:pt x="117506" y="52238"/>
                  </a:moveTo>
                  <a:lnTo>
                    <a:pt x="110065" y="39290"/>
                  </a:lnTo>
                  <a:lnTo>
                    <a:pt x="117153" y="34211"/>
                  </a:lnTo>
                  <a:lnTo>
                    <a:pt x="124873" y="30584"/>
                  </a:lnTo>
                  <a:lnTo>
                    <a:pt x="133226" y="28407"/>
                  </a:lnTo>
                  <a:lnTo>
                    <a:pt x="142212" y="27682"/>
                  </a:lnTo>
                  <a:lnTo>
                    <a:pt x="152630" y="27682"/>
                  </a:lnTo>
                  <a:lnTo>
                    <a:pt x="160617" y="30112"/>
                  </a:lnTo>
                  <a:lnTo>
                    <a:pt x="166173" y="34974"/>
                  </a:lnTo>
                  <a:lnTo>
                    <a:pt x="171729" y="39737"/>
                  </a:lnTo>
                  <a:lnTo>
                    <a:pt x="173288" y="43606"/>
                  </a:lnTo>
                  <a:lnTo>
                    <a:pt x="130801" y="43606"/>
                  </a:lnTo>
                  <a:lnTo>
                    <a:pt x="123658" y="46484"/>
                  </a:lnTo>
                  <a:lnTo>
                    <a:pt x="117506" y="52238"/>
                  </a:lnTo>
                  <a:close/>
                </a:path>
                <a:path w="744220" h="105409">
                  <a:moveTo>
                    <a:pt x="174507" y="65782"/>
                  </a:moveTo>
                  <a:lnTo>
                    <a:pt x="155011" y="65782"/>
                  </a:lnTo>
                  <a:lnTo>
                    <a:pt x="155011" y="52189"/>
                  </a:lnTo>
                  <a:lnTo>
                    <a:pt x="153523" y="49212"/>
                  </a:lnTo>
                  <a:lnTo>
                    <a:pt x="150546" y="47029"/>
                  </a:lnTo>
                  <a:lnTo>
                    <a:pt x="147669" y="44747"/>
                  </a:lnTo>
                  <a:lnTo>
                    <a:pt x="143799" y="43606"/>
                  </a:lnTo>
                  <a:lnTo>
                    <a:pt x="173288" y="43606"/>
                  </a:lnTo>
                  <a:lnTo>
                    <a:pt x="174447" y="46484"/>
                  </a:lnTo>
                  <a:lnTo>
                    <a:pt x="174507" y="65782"/>
                  </a:lnTo>
                  <a:close/>
                </a:path>
                <a:path w="744220" h="105409">
                  <a:moveTo>
                    <a:pt x="141914" y="104923"/>
                  </a:moveTo>
                  <a:lnTo>
                    <a:pt x="124650" y="104923"/>
                  </a:lnTo>
                  <a:lnTo>
                    <a:pt x="118598" y="102691"/>
                  </a:lnTo>
                  <a:lnTo>
                    <a:pt x="113637" y="98226"/>
                  </a:lnTo>
                  <a:lnTo>
                    <a:pt x="108676" y="93662"/>
                  </a:lnTo>
                  <a:lnTo>
                    <a:pt x="106195" y="87758"/>
                  </a:lnTo>
                  <a:lnTo>
                    <a:pt x="106195" y="73372"/>
                  </a:lnTo>
                  <a:lnTo>
                    <a:pt x="108527" y="67667"/>
                  </a:lnTo>
                  <a:lnTo>
                    <a:pt x="117953" y="59035"/>
                  </a:lnTo>
                  <a:lnTo>
                    <a:pt x="124154" y="56852"/>
                  </a:lnTo>
                  <a:lnTo>
                    <a:pt x="142311" y="56852"/>
                  </a:lnTo>
                  <a:lnTo>
                    <a:pt x="150050" y="59828"/>
                  </a:lnTo>
                  <a:lnTo>
                    <a:pt x="155011" y="65782"/>
                  </a:lnTo>
                  <a:lnTo>
                    <a:pt x="174507" y="65782"/>
                  </a:lnTo>
                  <a:lnTo>
                    <a:pt x="174507" y="69949"/>
                  </a:lnTo>
                  <a:lnTo>
                    <a:pt x="135663" y="69949"/>
                  </a:lnTo>
                  <a:lnTo>
                    <a:pt x="132389" y="70941"/>
                  </a:lnTo>
                  <a:lnTo>
                    <a:pt x="129710" y="72925"/>
                  </a:lnTo>
                  <a:lnTo>
                    <a:pt x="127031" y="74810"/>
                  </a:lnTo>
                  <a:lnTo>
                    <a:pt x="125692" y="77539"/>
                  </a:lnTo>
                  <a:lnTo>
                    <a:pt x="125692" y="84484"/>
                  </a:lnTo>
                  <a:lnTo>
                    <a:pt x="127031" y="87114"/>
                  </a:lnTo>
                  <a:lnTo>
                    <a:pt x="132389" y="90884"/>
                  </a:lnTo>
                  <a:lnTo>
                    <a:pt x="135663" y="91826"/>
                  </a:lnTo>
                  <a:lnTo>
                    <a:pt x="174507" y="91826"/>
                  </a:lnTo>
                  <a:lnTo>
                    <a:pt x="174507" y="95547"/>
                  </a:lnTo>
                  <a:lnTo>
                    <a:pt x="155011" y="95547"/>
                  </a:lnTo>
                  <a:lnTo>
                    <a:pt x="149653" y="101798"/>
                  </a:lnTo>
                  <a:lnTo>
                    <a:pt x="141914" y="104923"/>
                  </a:lnTo>
                  <a:close/>
                </a:path>
                <a:path w="744220" h="105409">
                  <a:moveTo>
                    <a:pt x="174507" y="91826"/>
                  </a:moveTo>
                  <a:lnTo>
                    <a:pt x="146676" y="91826"/>
                  </a:lnTo>
                  <a:lnTo>
                    <a:pt x="151836" y="89693"/>
                  </a:lnTo>
                  <a:lnTo>
                    <a:pt x="155011" y="85427"/>
                  </a:lnTo>
                  <a:lnTo>
                    <a:pt x="155011" y="76348"/>
                  </a:lnTo>
                  <a:lnTo>
                    <a:pt x="151836" y="72082"/>
                  </a:lnTo>
                  <a:lnTo>
                    <a:pt x="146676" y="69949"/>
                  </a:lnTo>
                  <a:lnTo>
                    <a:pt x="174507" y="69949"/>
                  </a:lnTo>
                  <a:lnTo>
                    <a:pt x="174507" y="91826"/>
                  </a:lnTo>
                  <a:close/>
                </a:path>
                <a:path w="744220" h="105409">
                  <a:moveTo>
                    <a:pt x="174507" y="103137"/>
                  </a:moveTo>
                  <a:lnTo>
                    <a:pt x="155011" y="103137"/>
                  </a:lnTo>
                  <a:lnTo>
                    <a:pt x="155011" y="95547"/>
                  </a:lnTo>
                  <a:lnTo>
                    <a:pt x="174507" y="95547"/>
                  </a:lnTo>
                  <a:lnTo>
                    <a:pt x="174507" y="103137"/>
                  </a:lnTo>
                  <a:close/>
                </a:path>
                <a:path w="744220" h="105409">
                  <a:moveTo>
                    <a:pt x="213059" y="103137"/>
                  </a:moveTo>
                  <a:lnTo>
                    <a:pt x="193711" y="103137"/>
                  </a:lnTo>
                  <a:lnTo>
                    <a:pt x="193711" y="1488"/>
                  </a:lnTo>
                  <a:lnTo>
                    <a:pt x="213059" y="1488"/>
                  </a:lnTo>
                  <a:lnTo>
                    <a:pt x="213059" y="103137"/>
                  </a:lnTo>
                  <a:close/>
                </a:path>
                <a:path w="744220" h="105409">
                  <a:moveTo>
                    <a:pt x="266350" y="104923"/>
                  </a:moveTo>
                  <a:lnTo>
                    <a:pt x="230222" y="81595"/>
                  </a:lnTo>
                  <a:lnTo>
                    <a:pt x="227506" y="66228"/>
                  </a:lnTo>
                  <a:lnTo>
                    <a:pt x="228185" y="58256"/>
                  </a:lnTo>
                  <a:lnTo>
                    <a:pt x="258183" y="28370"/>
                  </a:lnTo>
                  <a:lnTo>
                    <a:pt x="266350" y="27682"/>
                  </a:lnTo>
                  <a:lnTo>
                    <a:pt x="274517" y="28370"/>
                  </a:lnTo>
                  <a:lnTo>
                    <a:pt x="299389" y="44946"/>
                  </a:lnTo>
                  <a:lnTo>
                    <a:pt x="260992" y="44946"/>
                  </a:lnTo>
                  <a:lnTo>
                    <a:pt x="256527" y="46930"/>
                  </a:lnTo>
                  <a:lnTo>
                    <a:pt x="252818" y="51048"/>
                  </a:lnTo>
                  <a:lnTo>
                    <a:pt x="249384" y="54768"/>
                  </a:lnTo>
                  <a:lnTo>
                    <a:pt x="247598" y="59878"/>
                  </a:lnTo>
                  <a:lnTo>
                    <a:pt x="247598" y="72776"/>
                  </a:lnTo>
                  <a:lnTo>
                    <a:pt x="249384" y="78035"/>
                  </a:lnTo>
                  <a:lnTo>
                    <a:pt x="252955" y="82004"/>
                  </a:lnTo>
                  <a:lnTo>
                    <a:pt x="256527" y="85873"/>
                  </a:lnTo>
                  <a:lnTo>
                    <a:pt x="260992" y="87808"/>
                  </a:lnTo>
                  <a:lnTo>
                    <a:pt x="299377" y="87808"/>
                  </a:lnTo>
                  <a:lnTo>
                    <a:pt x="299148" y="88245"/>
                  </a:lnTo>
                  <a:lnTo>
                    <a:pt x="294330" y="94059"/>
                  </a:lnTo>
                  <a:lnTo>
                    <a:pt x="288507" y="98812"/>
                  </a:lnTo>
                  <a:lnTo>
                    <a:pt x="281902" y="102207"/>
                  </a:lnTo>
                  <a:lnTo>
                    <a:pt x="274517" y="104244"/>
                  </a:lnTo>
                  <a:lnTo>
                    <a:pt x="266350" y="104923"/>
                  </a:lnTo>
                  <a:close/>
                </a:path>
                <a:path w="744220" h="105409">
                  <a:moveTo>
                    <a:pt x="299377" y="87808"/>
                  </a:moveTo>
                  <a:lnTo>
                    <a:pt x="271906" y="87808"/>
                  </a:lnTo>
                  <a:lnTo>
                    <a:pt x="276421" y="85824"/>
                  </a:lnTo>
                  <a:lnTo>
                    <a:pt x="283465" y="77787"/>
                  </a:lnTo>
                  <a:lnTo>
                    <a:pt x="285183" y="72776"/>
                  </a:lnTo>
                  <a:lnTo>
                    <a:pt x="285146" y="59878"/>
                  </a:lnTo>
                  <a:lnTo>
                    <a:pt x="283465" y="55116"/>
                  </a:lnTo>
                  <a:lnTo>
                    <a:pt x="279766" y="50899"/>
                  </a:lnTo>
                  <a:lnTo>
                    <a:pt x="276421" y="46980"/>
                  </a:lnTo>
                  <a:lnTo>
                    <a:pt x="271906" y="44946"/>
                  </a:lnTo>
                  <a:lnTo>
                    <a:pt x="299389" y="44946"/>
                  </a:lnTo>
                  <a:lnTo>
                    <a:pt x="302600" y="51048"/>
                  </a:lnTo>
                  <a:lnTo>
                    <a:pt x="304655" y="58256"/>
                  </a:lnTo>
                  <a:lnTo>
                    <a:pt x="305343" y="66228"/>
                  </a:lnTo>
                  <a:lnTo>
                    <a:pt x="304655" y="74330"/>
                  </a:lnTo>
                  <a:lnTo>
                    <a:pt x="302590" y="81669"/>
                  </a:lnTo>
                  <a:lnTo>
                    <a:pt x="299377" y="87808"/>
                  </a:lnTo>
                  <a:close/>
                </a:path>
                <a:path w="744220" h="105409">
                  <a:moveTo>
                    <a:pt x="399043" y="104923"/>
                  </a:moveTo>
                  <a:lnTo>
                    <a:pt x="393289" y="104923"/>
                  </a:lnTo>
                  <a:lnTo>
                    <a:pt x="384982" y="104254"/>
                  </a:lnTo>
                  <a:lnTo>
                    <a:pt x="354677" y="74451"/>
                  </a:lnTo>
                  <a:lnTo>
                    <a:pt x="353998" y="66228"/>
                  </a:lnTo>
                  <a:lnTo>
                    <a:pt x="354677" y="58377"/>
                  </a:lnTo>
                  <a:lnTo>
                    <a:pt x="384257" y="28379"/>
                  </a:lnTo>
                  <a:lnTo>
                    <a:pt x="392098" y="27682"/>
                  </a:lnTo>
                  <a:lnTo>
                    <a:pt x="399837" y="28388"/>
                  </a:lnTo>
                  <a:lnTo>
                    <a:pt x="406832" y="30509"/>
                  </a:lnTo>
                  <a:lnTo>
                    <a:pt x="413083" y="34044"/>
                  </a:lnTo>
                  <a:lnTo>
                    <a:pt x="418590" y="38992"/>
                  </a:lnTo>
                  <a:lnTo>
                    <a:pt x="421746" y="43160"/>
                  </a:lnTo>
                  <a:lnTo>
                    <a:pt x="387038" y="43160"/>
                  </a:lnTo>
                  <a:lnTo>
                    <a:pt x="382871" y="44698"/>
                  </a:lnTo>
                  <a:lnTo>
                    <a:pt x="376322" y="50849"/>
                  </a:lnTo>
                  <a:lnTo>
                    <a:pt x="374437" y="54719"/>
                  </a:lnTo>
                  <a:lnTo>
                    <a:pt x="373941" y="59382"/>
                  </a:lnTo>
                  <a:lnTo>
                    <a:pt x="428284" y="59382"/>
                  </a:lnTo>
                  <a:lnTo>
                    <a:pt x="428356" y="59670"/>
                  </a:lnTo>
                  <a:lnTo>
                    <a:pt x="429007" y="68312"/>
                  </a:lnTo>
                  <a:lnTo>
                    <a:pt x="429007" y="72479"/>
                  </a:lnTo>
                  <a:lnTo>
                    <a:pt x="374239" y="72479"/>
                  </a:lnTo>
                  <a:lnTo>
                    <a:pt x="374834" y="77142"/>
                  </a:lnTo>
                  <a:lnTo>
                    <a:pt x="376918" y="81160"/>
                  </a:lnTo>
                  <a:lnTo>
                    <a:pt x="380544" y="84584"/>
                  </a:lnTo>
                  <a:lnTo>
                    <a:pt x="384161" y="87907"/>
                  </a:lnTo>
                  <a:lnTo>
                    <a:pt x="389122" y="89594"/>
                  </a:lnTo>
                  <a:lnTo>
                    <a:pt x="420053" y="89594"/>
                  </a:lnTo>
                  <a:lnTo>
                    <a:pt x="423650" y="94803"/>
                  </a:lnTo>
                  <a:lnTo>
                    <a:pt x="419979" y="98077"/>
                  </a:lnTo>
                  <a:lnTo>
                    <a:pt x="415414" y="100607"/>
                  </a:lnTo>
                  <a:lnTo>
                    <a:pt x="409957" y="102393"/>
                  </a:lnTo>
                  <a:lnTo>
                    <a:pt x="404600" y="104080"/>
                  </a:lnTo>
                  <a:lnTo>
                    <a:pt x="399043" y="104923"/>
                  </a:lnTo>
                  <a:close/>
                </a:path>
                <a:path w="744220" h="105409">
                  <a:moveTo>
                    <a:pt x="428284" y="59382"/>
                  </a:moveTo>
                  <a:lnTo>
                    <a:pt x="410255" y="59382"/>
                  </a:lnTo>
                  <a:lnTo>
                    <a:pt x="409957" y="54520"/>
                  </a:lnTo>
                  <a:lnTo>
                    <a:pt x="408122" y="50601"/>
                  </a:lnTo>
                  <a:lnTo>
                    <a:pt x="401375" y="44648"/>
                  </a:lnTo>
                  <a:lnTo>
                    <a:pt x="397158" y="43160"/>
                  </a:lnTo>
                  <a:lnTo>
                    <a:pt x="421746" y="43160"/>
                  </a:lnTo>
                  <a:lnTo>
                    <a:pt x="423147" y="45011"/>
                  </a:lnTo>
                  <a:lnTo>
                    <a:pt x="426403" y="51903"/>
                  </a:lnTo>
                  <a:lnTo>
                    <a:pt x="428284" y="59382"/>
                  </a:lnTo>
                  <a:close/>
                </a:path>
                <a:path w="744220" h="105409">
                  <a:moveTo>
                    <a:pt x="420053" y="89594"/>
                  </a:moveTo>
                  <a:lnTo>
                    <a:pt x="398448" y="89594"/>
                  </a:lnTo>
                  <a:lnTo>
                    <a:pt x="401871" y="88949"/>
                  </a:lnTo>
                  <a:lnTo>
                    <a:pt x="409412" y="86369"/>
                  </a:lnTo>
                  <a:lnTo>
                    <a:pt x="412537" y="84584"/>
                  </a:lnTo>
                  <a:lnTo>
                    <a:pt x="415018" y="82301"/>
                  </a:lnTo>
                  <a:lnTo>
                    <a:pt x="420053" y="89594"/>
                  </a:lnTo>
                  <a:close/>
                </a:path>
                <a:path w="744220" h="105409">
                  <a:moveTo>
                    <a:pt x="466702" y="29467"/>
                  </a:moveTo>
                  <a:lnTo>
                    <a:pt x="447205" y="29467"/>
                  </a:lnTo>
                  <a:lnTo>
                    <a:pt x="447205" y="17660"/>
                  </a:lnTo>
                  <a:lnTo>
                    <a:pt x="449487" y="11410"/>
                  </a:lnTo>
                  <a:lnTo>
                    <a:pt x="458615" y="2282"/>
                  </a:lnTo>
                  <a:lnTo>
                    <a:pt x="464618" y="0"/>
                  </a:lnTo>
                  <a:lnTo>
                    <a:pt x="480692" y="0"/>
                  </a:lnTo>
                  <a:lnTo>
                    <a:pt x="487091" y="2282"/>
                  </a:lnTo>
                  <a:lnTo>
                    <a:pt x="491258" y="6846"/>
                  </a:lnTo>
                  <a:lnTo>
                    <a:pt x="485955" y="15180"/>
                  </a:lnTo>
                  <a:lnTo>
                    <a:pt x="473250" y="15180"/>
                  </a:lnTo>
                  <a:lnTo>
                    <a:pt x="471018" y="16073"/>
                  </a:lnTo>
                  <a:lnTo>
                    <a:pt x="467545" y="19546"/>
                  </a:lnTo>
                  <a:lnTo>
                    <a:pt x="466702" y="22125"/>
                  </a:lnTo>
                  <a:lnTo>
                    <a:pt x="466702" y="29467"/>
                  </a:lnTo>
                  <a:close/>
                </a:path>
                <a:path w="744220" h="105409">
                  <a:moveTo>
                    <a:pt x="516537" y="29467"/>
                  </a:moveTo>
                  <a:lnTo>
                    <a:pt x="497040" y="29467"/>
                  </a:lnTo>
                  <a:lnTo>
                    <a:pt x="497040" y="17660"/>
                  </a:lnTo>
                  <a:lnTo>
                    <a:pt x="499322" y="11410"/>
                  </a:lnTo>
                  <a:lnTo>
                    <a:pt x="508450" y="2282"/>
                  </a:lnTo>
                  <a:lnTo>
                    <a:pt x="514453" y="0"/>
                  </a:lnTo>
                  <a:lnTo>
                    <a:pt x="530526" y="0"/>
                  </a:lnTo>
                  <a:lnTo>
                    <a:pt x="536926" y="2282"/>
                  </a:lnTo>
                  <a:lnTo>
                    <a:pt x="541093" y="6846"/>
                  </a:lnTo>
                  <a:lnTo>
                    <a:pt x="535790" y="15180"/>
                  </a:lnTo>
                  <a:lnTo>
                    <a:pt x="523085" y="15180"/>
                  </a:lnTo>
                  <a:lnTo>
                    <a:pt x="520853" y="16073"/>
                  </a:lnTo>
                  <a:lnTo>
                    <a:pt x="517380" y="19546"/>
                  </a:lnTo>
                  <a:lnTo>
                    <a:pt x="516537" y="22125"/>
                  </a:lnTo>
                  <a:lnTo>
                    <a:pt x="516537" y="29467"/>
                  </a:lnTo>
                  <a:close/>
                </a:path>
                <a:path w="744220" h="105409">
                  <a:moveTo>
                    <a:pt x="483966" y="18305"/>
                  </a:moveTo>
                  <a:lnTo>
                    <a:pt x="481882" y="16222"/>
                  </a:lnTo>
                  <a:lnTo>
                    <a:pt x="479203" y="15180"/>
                  </a:lnTo>
                  <a:lnTo>
                    <a:pt x="485955" y="15180"/>
                  </a:lnTo>
                  <a:lnTo>
                    <a:pt x="483966" y="18305"/>
                  </a:lnTo>
                  <a:close/>
                </a:path>
                <a:path w="744220" h="105409">
                  <a:moveTo>
                    <a:pt x="533801" y="18305"/>
                  </a:moveTo>
                  <a:lnTo>
                    <a:pt x="531717" y="16222"/>
                  </a:lnTo>
                  <a:lnTo>
                    <a:pt x="529038" y="15180"/>
                  </a:lnTo>
                  <a:lnTo>
                    <a:pt x="535790" y="15180"/>
                  </a:lnTo>
                  <a:lnTo>
                    <a:pt x="533801" y="18305"/>
                  </a:lnTo>
                  <a:close/>
                </a:path>
                <a:path w="744220" h="105409">
                  <a:moveTo>
                    <a:pt x="582991" y="104923"/>
                  </a:moveTo>
                  <a:lnTo>
                    <a:pt x="577236" y="104923"/>
                  </a:lnTo>
                  <a:lnTo>
                    <a:pt x="568929" y="104254"/>
                  </a:lnTo>
                  <a:lnTo>
                    <a:pt x="538624" y="74451"/>
                  </a:lnTo>
                  <a:lnTo>
                    <a:pt x="537945" y="66228"/>
                  </a:lnTo>
                  <a:lnTo>
                    <a:pt x="538624" y="58377"/>
                  </a:lnTo>
                  <a:lnTo>
                    <a:pt x="568204" y="28379"/>
                  </a:lnTo>
                  <a:lnTo>
                    <a:pt x="576045" y="27682"/>
                  </a:lnTo>
                  <a:lnTo>
                    <a:pt x="583784" y="28388"/>
                  </a:lnTo>
                  <a:lnTo>
                    <a:pt x="590779" y="30509"/>
                  </a:lnTo>
                  <a:lnTo>
                    <a:pt x="597030" y="34044"/>
                  </a:lnTo>
                  <a:lnTo>
                    <a:pt x="602537" y="38992"/>
                  </a:lnTo>
                  <a:lnTo>
                    <a:pt x="605693" y="43160"/>
                  </a:lnTo>
                  <a:lnTo>
                    <a:pt x="570985" y="43160"/>
                  </a:lnTo>
                  <a:lnTo>
                    <a:pt x="566818" y="44698"/>
                  </a:lnTo>
                  <a:lnTo>
                    <a:pt x="560270" y="50849"/>
                  </a:lnTo>
                  <a:lnTo>
                    <a:pt x="558384" y="54719"/>
                  </a:lnTo>
                  <a:lnTo>
                    <a:pt x="557888" y="59382"/>
                  </a:lnTo>
                  <a:lnTo>
                    <a:pt x="612231" y="59382"/>
                  </a:lnTo>
                  <a:lnTo>
                    <a:pt x="612304" y="59670"/>
                  </a:lnTo>
                  <a:lnTo>
                    <a:pt x="612955" y="68312"/>
                  </a:lnTo>
                  <a:lnTo>
                    <a:pt x="612955" y="72479"/>
                  </a:lnTo>
                  <a:lnTo>
                    <a:pt x="558186" y="72479"/>
                  </a:lnTo>
                  <a:lnTo>
                    <a:pt x="558781" y="77142"/>
                  </a:lnTo>
                  <a:lnTo>
                    <a:pt x="560865" y="81160"/>
                  </a:lnTo>
                  <a:lnTo>
                    <a:pt x="564491" y="84584"/>
                  </a:lnTo>
                  <a:lnTo>
                    <a:pt x="568108" y="87907"/>
                  </a:lnTo>
                  <a:lnTo>
                    <a:pt x="573069" y="89594"/>
                  </a:lnTo>
                  <a:lnTo>
                    <a:pt x="604000" y="89594"/>
                  </a:lnTo>
                  <a:lnTo>
                    <a:pt x="607597" y="94803"/>
                  </a:lnTo>
                  <a:lnTo>
                    <a:pt x="603926" y="98077"/>
                  </a:lnTo>
                  <a:lnTo>
                    <a:pt x="599362" y="100607"/>
                  </a:lnTo>
                  <a:lnTo>
                    <a:pt x="593905" y="102393"/>
                  </a:lnTo>
                  <a:lnTo>
                    <a:pt x="588547" y="104080"/>
                  </a:lnTo>
                  <a:lnTo>
                    <a:pt x="582991" y="104923"/>
                  </a:lnTo>
                  <a:close/>
                </a:path>
                <a:path w="744220" h="105409">
                  <a:moveTo>
                    <a:pt x="481733" y="46434"/>
                  </a:moveTo>
                  <a:lnTo>
                    <a:pt x="435001" y="46434"/>
                  </a:lnTo>
                  <a:lnTo>
                    <a:pt x="435001" y="29467"/>
                  </a:lnTo>
                  <a:lnTo>
                    <a:pt x="481733" y="29467"/>
                  </a:lnTo>
                  <a:lnTo>
                    <a:pt x="481733" y="46434"/>
                  </a:lnTo>
                  <a:close/>
                </a:path>
                <a:path w="744220" h="105409">
                  <a:moveTo>
                    <a:pt x="531568" y="46434"/>
                  </a:moveTo>
                  <a:lnTo>
                    <a:pt x="484836" y="46434"/>
                  </a:lnTo>
                  <a:lnTo>
                    <a:pt x="484836" y="29467"/>
                  </a:lnTo>
                  <a:lnTo>
                    <a:pt x="531568" y="29467"/>
                  </a:lnTo>
                  <a:lnTo>
                    <a:pt x="531568" y="46434"/>
                  </a:lnTo>
                  <a:close/>
                </a:path>
                <a:path w="744220" h="105409">
                  <a:moveTo>
                    <a:pt x="612231" y="59382"/>
                  </a:moveTo>
                  <a:lnTo>
                    <a:pt x="594202" y="59382"/>
                  </a:lnTo>
                  <a:lnTo>
                    <a:pt x="593905" y="54520"/>
                  </a:lnTo>
                  <a:lnTo>
                    <a:pt x="592069" y="50601"/>
                  </a:lnTo>
                  <a:lnTo>
                    <a:pt x="585322" y="44648"/>
                  </a:lnTo>
                  <a:lnTo>
                    <a:pt x="581105" y="43160"/>
                  </a:lnTo>
                  <a:lnTo>
                    <a:pt x="605693" y="43160"/>
                  </a:lnTo>
                  <a:lnTo>
                    <a:pt x="607095" y="45011"/>
                  </a:lnTo>
                  <a:lnTo>
                    <a:pt x="610350" y="51903"/>
                  </a:lnTo>
                  <a:lnTo>
                    <a:pt x="612231" y="59382"/>
                  </a:lnTo>
                  <a:close/>
                </a:path>
                <a:path w="744220" h="105409">
                  <a:moveTo>
                    <a:pt x="466702" y="103137"/>
                  </a:moveTo>
                  <a:lnTo>
                    <a:pt x="447205" y="103137"/>
                  </a:lnTo>
                  <a:lnTo>
                    <a:pt x="447205" y="46434"/>
                  </a:lnTo>
                  <a:lnTo>
                    <a:pt x="466702" y="46434"/>
                  </a:lnTo>
                  <a:lnTo>
                    <a:pt x="466702" y="103137"/>
                  </a:lnTo>
                  <a:close/>
                </a:path>
                <a:path w="744220" h="105409">
                  <a:moveTo>
                    <a:pt x="516537" y="103137"/>
                  </a:moveTo>
                  <a:lnTo>
                    <a:pt x="497040" y="103137"/>
                  </a:lnTo>
                  <a:lnTo>
                    <a:pt x="497040" y="46434"/>
                  </a:lnTo>
                  <a:lnTo>
                    <a:pt x="516537" y="46434"/>
                  </a:lnTo>
                  <a:lnTo>
                    <a:pt x="516537" y="103137"/>
                  </a:lnTo>
                  <a:close/>
                </a:path>
                <a:path w="744220" h="105409">
                  <a:moveTo>
                    <a:pt x="604000" y="89594"/>
                  </a:moveTo>
                  <a:lnTo>
                    <a:pt x="582395" y="89594"/>
                  </a:lnTo>
                  <a:lnTo>
                    <a:pt x="585818" y="88949"/>
                  </a:lnTo>
                  <a:lnTo>
                    <a:pt x="593359" y="86369"/>
                  </a:lnTo>
                  <a:lnTo>
                    <a:pt x="596484" y="84584"/>
                  </a:lnTo>
                  <a:lnTo>
                    <a:pt x="598965" y="82301"/>
                  </a:lnTo>
                  <a:lnTo>
                    <a:pt x="604000" y="89594"/>
                  </a:lnTo>
                  <a:close/>
                </a:path>
                <a:path w="744220" h="105409">
                  <a:moveTo>
                    <a:pt x="668756" y="104923"/>
                  </a:moveTo>
                  <a:lnTo>
                    <a:pt x="661216" y="104923"/>
                  </a:lnTo>
                  <a:lnTo>
                    <a:pt x="652919" y="104244"/>
                  </a:lnTo>
                  <a:lnTo>
                    <a:pt x="622892" y="74274"/>
                  </a:lnTo>
                  <a:lnTo>
                    <a:pt x="622223" y="66228"/>
                  </a:lnTo>
                  <a:lnTo>
                    <a:pt x="622892" y="58312"/>
                  </a:lnTo>
                  <a:lnTo>
                    <a:pt x="652919" y="28370"/>
                  </a:lnTo>
                  <a:lnTo>
                    <a:pt x="661216" y="27682"/>
                  </a:lnTo>
                  <a:lnTo>
                    <a:pt x="668756" y="27682"/>
                  </a:lnTo>
                  <a:lnTo>
                    <a:pt x="674858" y="29071"/>
                  </a:lnTo>
                  <a:lnTo>
                    <a:pt x="679522" y="31849"/>
                  </a:lnTo>
                  <a:lnTo>
                    <a:pt x="684284" y="34528"/>
                  </a:lnTo>
                  <a:lnTo>
                    <a:pt x="687856" y="37554"/>
                  </a:lnTo>
                  <a:lnTo>
                    <a:pt x="690237" y="40927"/>
                  </a:lnTo>
                  <a:lnTo>
                    <a:pt x="686018" y="44946"/>
                  </a:lnTo>
                  <a:lnTo>
                    <a:pt x="656255" y="44946"/>
                  </a:lnTo>
                  <a:lnTo>
                    <a:pt x="651443" y="46930"/>
                  </a:lnTo>
                  <a:lnTo>
                    <a:pt x="644001" y="54768"/>
                  </a:lnTo>
                  <a:lnTo>
                    <a:pt x="642166" y="59878"/>
                  </a:lnTo>
                  <a:lnTo>
                    <a:pt x="642166" y="72677"/>
                  </a:lnTo>
                  <a:lnTo>
                    <a:pt x="644001" y="77886"/>
                  </a:lnTo>
                  <a:lnTo>
                    <a:pt x="647672" y="81855"/>
                  </a:lnTo>
                  <a:lnTo>
                    <a:pt x="651443" y="85824"/>
                  </a:lnTo>
                  <a:lnTo>
                    <a:pt x="656255" y="87808"/>
                  </a:lnTo>
                  <a:lnTo>
                    <a:pt x="686281" y="87808"/>
                  </a:lnTo>
                  <a:lnTo>
                    <a:pt x="690237" y="91529"/>
                  </a:lnTo>
                  <a:lnTo>
                    <a:pt x="687856" y="95001"/>
                  </a:lnTo>
                  <a:lnTo>
                    <a:pt x="684284" y="98127"/>
                  </a:lnTo>
                  <a:lnTo>
                    <a:pt x="674858" y="103584"/>
                  </a:lnTo>
                  <a:lnTo>
                    <a:pt x="668756" y="104923"/>
                  </a:lnTo>
                  <a:close/>
                </a:path>
                <a:path w="744220" h="105409">
                  <a:moveTo>
                    <a:pt x="677736" y="52834"/>
                  </a:moveTo>
                  <a:lnTo>
                    <a:pt x="674164" y="47575"/>
                  </a:lnTo>
                  <a:lnTo>
                    <a:pt x="668955" y="44946"/>
                  </a:lnTo>
                  <a:lnTo>
                    <a:pt x="686018" y="44946"/>
                  </a:lnTo>
                  <a:lnTo>
                    <a:pt x="677736" y="52834"/>
                  </a:lnTo>
                  <a:close/>
                </a:path>
                <a:path w="744220" h="105409">
                  <a:moveTo>
                    <a:pt x="686281" y="87808"/>
                  </a:moveTo>
                  <a:lnTo>
                    <a:pt x="668756" y="87808"/>
                  </a:lnTo>
                  <a:lnTo>
                    <a:pt x="673965" y="85129"/>
                  </a:lnTo>
                  <a:lnTo>
                    <a:pt x="677736" y="79771"/>
                  </a:lnTo>
                  <a:lnTo>
                    <a:pt x="686281" y="87808"/>
                  </a:lnTo>
                  <a:close/>
                </a:path>
                <a:path w="744220" h="105409">
                  <a:moveTo>
                    <a:pt x="726250" y="29467"/>
                  </a:moveTo>
                  <a:lnTo>
                    <a:pt x="706754" y="29467"/>
                  </a:lnTo>
                  <a:lnTo>
                    <a:pt x="706754" y="9376"/>
                  </a:lnTo>
                  <a:lnTo>
                    <a:pt x="726250" y="9376"/>
                  </a:lnTo>
                  <a:lnTo>
                    <a:pt x="726250" y="29467"/>
                  </a:lnTo>
                  <a:close/>
                </a:path>
                <a:path w="744220" h="105409">
                  <a:moveTo>
                    <a:pt x="741282" y="46434"/>
                  </a:moveTo>
                  <a:lnTo>
                    <a:pt x="694550" y="46434"/>
                  </a:lnTo>
                  <a:lnTo>
                    <a:pt x="694550" y="29467"/>
                  </a:lnTo>
                  <a:lnTo>
                    <a:pt x="741282" y="29467"/>
                  </a:lnTo>
                  <a:lnTo>
                    <a:pt x="741282" y="46434"/>
                  </a:lnTo>
                  <a:close/>
                </a:path>
                <a:path w="744220" h="105409">
                  <a:moveTo>
                    <a:pt x="735031" y="104923"/>
                  </a:moveTo>
                  <a:lnTo>
                    <a:pt x="727590" y="104923"/>
                  </a:lnTo>
                  <a:lnTo>
                    <a:pt x="718474" y="103668"/>
                  </a:lnTo>
                  <a:lnTo>
                    <a:pt x="711963" y="99900"/>
                  </a:lnTo>
                  <a:lnTo>
                    <a:pt x="708056" y="93622"/>
                  </a:lnTo>
                  <a:lnTo>
                    <a:pt x="706864" y="85576"/>
                  </a:lnTo>
                  <a:lnTo>
                    <a:pt x="706754" y="46434"/>
                  </a:lnTo>
                  <a:lnTo>
                    <a:pt x="726250" y="46434"/>
                  </a:lnTo>
                  <a:lnTo>
                    <a:pt x="726250" y="82004"/>
                  </a:lnTo>
                  <a:lnTo>
                    <a:pt x="726845" y="83988"/>
                  </a:lnTo>
                  <a:lnTo>
                    <a:pt x="728036" y="85576"/>
                  </a:lnTo>
                  <a:lnTo>
                    <a:pt x="729227" y="87064"/>
                  </a:lnTo>
                  <a:lnTo>
                    <a:pt x="730864" y="87808"/>
                  </a:lnTo>
                  <a:lnTo>
                    <a:pt x="740276" y="87808"/>
                  </a:lnTo>
                  <a:lnTo>
                    <a:pt x="743812" y="100310"/>
                  </a:lnTo>
                  <a:lnTo>
                    <a:pt x="740438" y="103385"/>
                  </a:lnTo>
                  <a:lnTo>
                    <a:pt x="735031" y="104923"/>
                  </a:lnTo>
                  <a:close/>
                </a:path>
                <a:path w="744220" h="105409">
                  <a:moveTo>
                    <a:pt x="740276" y="87808"/>
                  </a:moveTo>
                  <a:lnTo>
                    <a:pt x="736023" y="87808"/>
                  </a:lnTo>
                  <a:lnTo>
                    <a:pt x="738256" y="87064"/>
                  </a:lnTo>
                  <a:lnTo>
                    <a:pt x="739645" y="85576"/>
                  </a:lnTo>
                  <a:lnTo>
                    <a:pt x="740276" y="87808"/>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2" name="object 22"/>
            <p:cNvSpPr/>
            <p:nvPr/>
          </p:nvSpPr>
          <p:spPr>
            <a:xfrm>
              <a:off x="2235567" y="1470199"/>
              <a:ext cx="326390" cy="406400"/>
            </a:xfrm>
            <a:custGeom>
              <a:avLst/>
              <a:gdLst/>
              <a:ahLst/>
              <a:cxnLst/>
              <a:rect l="l" t="t" r="r" b="b"/>
              <a:pathLst>
                <a:path w="326389" h="406400">
                  <a:moveTo>
                    <a:pt x="325882" y="0"/>
                  </a:moveTo>
                  <a:lnTo>
                    <a:pt x="0" y="406362"/>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3" name="object 23"/>
            <p:cNvPicPr/>
            <p:nvPr/>
          </p:nvPicPr>
          <p:blipFill>
            <a:blip r:embed="rId15" cstate="print"/>
            <a:stretch>
              <a:fillRect/>
            </a:stretch>
          </p:blipFill>
          <p:spPr>
            <a:xfrm>
              <a:off x="2108346" y="1818142"/>
              <a:ext cx="195364" cy="212355"/>
            </a:xfrm>
            <a:prstGeom prst="rect">
              <a:avLst/>
            </a:prstGeom>
          </p:spPr>
        </p:pic>
      </p:grpSp>
      <p:sp>
        <p:nvSpPr>
          <p:cNvPr id="24" name="TextBox 23">
            <a:extLst>
              <a:ext uri="{FF2B5EF4-FFF2-40B4-BE49-F238E27FC236}">
                <a16:creationId xmlns:a16="http://schemas.microsoft.com/office/drawing/2014/main" id="{529E7769-77E5-D2C7-71C8-994F4632A216}"/>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6">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6401" y="369817"/>
            <a:ext cx="11358033" cy="5800513"/>
            <a:chOff x="304800" y="277362"/>
            <a:chExt cx="8518525" cy="4350385"/>
          </a:xfrm>
        </p:grpSpPr>
        <p:sp>
          <p:nvSpPr>
            <p:cNvPr id="3" name="object 3"/>
            <p:cNvSpPr/>
            <p:nvPr/>
          </p:nvSpPr>
          <p:spPr>
            <a:xfrm>
              <a:off x="2561450" y="291650"/>
              <a:ext cx="6247765" cy="525780"/>
            </a:xfrm>
            <a:custGeom>
              <a:avLst/>
              <a:gdLst/>
              <a:ahLst/>
              <a:cxnLst/>
              <a:rect l="l" t="t" r="r" b="b"/>
              <a:pathLst>
                <a:path w="6247765" h="525780">
                  <a:moveTo>
                    <a:pt x="6247349" y="525749"/>
                  </a:moveTo>
                  <a:lnTo>
                    <a:pt x="0" y="525749"/>
                  </a:lnTo>
                  <a:lnTo>
                    <a:pt x="0" y="0"/>
                  </a:lnTo>
                  <a:lnTo>
                    <a:pt x="6247349" y="0"/>
                  </a:lnTo>
                  <a:lnTo>
                    <a:pt x="6247349" y="52574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2547174" y="277375"/>
              <a:ext cx="6276340" cy="2080260"/>
            </a:xfrm>
            <a:custGeom>
              <a:avLst/>
              <a:gdLst/>
              <a:ahLst/>
              <a:cxnLst/>
              <a:rect l="l" t="t" r="r" b="b"/>
              <a:pathLst>
                <a:path w="6276340" h="2080260">
                  <a:moveTo>
                    <a:pt x="14274" y="0"/>
                  </a:moveTo>
                  <a:lnTo>
                    <a:pt x="14274" y="2080174"/>
                  </a:lnTo>
                </a:path>
                <a:path w="6276340" h="2080260">
                  <a:moveTo>
                    <a:pt x="6261624" y="0"/>
                  </a:moveTo>
                  <a:lnTo>
                    <a:pt x="6261624" y="2080174"/>
                  </a:lnTo>
                </a:path>
                <a:path w="6276340" h="2080260">
                  <a:moveTo>
                    <a:pt x="0" y="14274"/>
                  </a:moveTo>
                  <a:lnTo>
                    <a:pt x="6275899" y="14274"/>
                  </a:lnTo>
                </a:path>
                <a:path w="6276340" h="2080260">
                  <a:moveTo>
                    <a:pt x="0" y="540024"/>
                  </a:moveTo>
                  <a:lnTo>
                    <a:pt x="6275899" y="540024"/>
                  </a:lnTo>
                </a:path>
                <a:path w="6276340" h="2080260">
                  <a:moveTo>
                    <a:pt x="0" y="2065899"/>
                  </a:moveTo>
                  <a:lnTo>
                    <a:pt x="6275899" y="2065899"/>
                  </a:lnTo>
                </a:path>
              </a:pathLst>
            </a:custGeom>
            <a:ln w="28574">
              <a:solidFill>
                <a:srgbClr val="434343"/>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5" name="object 5"/>
            <p:cNvPicPr/>
            <p:nvPr/>
          </p:nvPicPr>
          <p:blipFill>
            <a:blip r:embed="rId2" cstate="print"/>
            <a:stretch>
              <a:fillRect/>
            </a:stretch>
          </p:blipFill>
          <p:spPr>
            <a:xfrm>
              <a:off x="4809089" y="476972"/>
              <a:ext cx="1752615" cy="123973"/>
            </a:xfrm>
            <a:prstGeom prst="rect">
              <a:avLst/>
            </a:prstGeom>
          </p:spPr>
        </p:pic>
        <p:pic>
          <p:nvPicPr>
            <p:cNvPr id="6" name="object 6"/>
            <p:cNvPicPr/>
            <p:nvPr/>
          </p:nvPicPr>
          <p:blipFill>
            <a:blip r:embed="rId3" cstate="print"/>
            <a:stretch>
              <a:fillRect/>
            </a:stretch>
          </p:blipFill>
          <p:spPr>
            <a:xfrm>
              <a:off x="2657295" y="995751"/>
              <a:ext cx="988450" cy="134391"/>
            </a:xfrm>
            <a:prstGeom prst="rect">
              <a:avLst/>
            </a:prstGeom>
          </p:spPr>
        </p:pic>
        <p:pic>
          <p:nvPicPr>
            <p:cNvPr id="7" name="object 7"/>
            <p:cNvPicPr/>
            <p:nvPr/>
          </p:nvPicPr>
          <p:blipFill>
            <a:blip r:embed="rId4" cstate="print"/>
            <a:stretch>
              <a:fillRect/>
            </a:stretch>
          </p:blipFill>
          <p:spPr>
            <a:xfrm>
              <a:off x="2650449" y="1259276"/>
              <a:ext cx="954758" cy="106263"/>
            </a:xfrm>
            <a:prstGeom prst="rect">
              <a:avLst/>
            </a:prstGeom>
          </p:spPr>
        </p:pic>
        <p:pic>
          <p:nvPicPr>
            <p:cNvPr id="8" name="object 8"/>
            <p:cNvPicPr/>
            <p:nvPr/>
          </p:nvPicPr>
          <p:blipFill>
            <a:blip r:embed="rId5" cstate="print"/>
            <a:stretch>
              <a:fillRect/>
            </a:stretch>
          </p:blipFill>
          <p:spPr>
            <a:xfrm>
              <a:off x="2652384" y="1516451"/>
              <a:ext cx="1301261" cy="134391"/>
            </a:xfrm>
            <a:prstGeom prst="rect">
              <a:avLst/>
            </a:prstGeom>
          </p:spPr>
        </p:pic>
        <p:pic>
          <p:nvPicPr>
            <p:cNvPr id="9" name="object 9"/>
            <p:cNvPicPr/>
            <p:nvPr/>
          </p:nvPicPr>
          <p:blipFill>
            <a:blip r:embed="rId6" cstate="print"/>
            <a:stretch>
              <a:fillRect/>
            </a:stretch>
          </p:blipFill>
          <p:spPr>
            <a:xfrm>
              <a:off x="2652384" y="1773626"/>
              <a:ext cx="1969485" cy="134391"/>
            </a:xfrm>
            <a:prstGeom prst="rect">
              <a:avLst/>
            </a:prstGeom>
          </p:spPr>
        </p:pic>
        <p:pic>
          <p:nvPicPr>
            <p:cNvPr id="10" name="object 10"/>
            <p:cNvPicPr/>
            <p:nvPr/>
          </p:nvPicPr>
          <p:blipFill>
            <a:blip r:embed="rId7" cstate="print"/>
            <a:stretch>
              <a:fillRect/>
            </a:stretch>
          </p:blipFill>
          <p:spPr>
            <a:xfrm>
              <a:off x="4931349" y="995751"/>
              <a:ext cx="1222677" cy="134391"/>
            </a:xfrm>
            <a:prstGeom prst="rect">
              <a:avLst/>
            </a:prstGeom>
          </p:spPr>
        </p:pic>
        <p:pic>
          <p:nvPicPr>
            <p:cNvPr id="11" name="object 11"/>
            <p:cNvPicPr/>
            <p:nvPr/>
          </p:nvPicPr>
          <p:blipFill>
            <a:blip r:embed="rId8" cstate="print"/>
            <a:stretch>
              <a:fillRect/>
            </a:stretch>
          </p:blipFill>
          <p:spPr>
            <a:xfrm>
              <a:off x="4938195" y="1259276"/>
              <a:ext cx="1397035" cy="106263"/>
            </a:xfrm>
            <a:prstGeom prst="rect">
              <a:avLst/>
            </a:prstGeom>
          </p:spPr>
        </p:pic>
        <p:pic>
          <p:nvPicPr>
            <p:cNvPr id="12" name="object 12"/>
            <p:cNvPicPr/>
            <p:nvPr/>
          </p:nvPicPr>
          <p:blipFill>
            <a:blip r:embed="rId9" cstate="print"/>
            <a:stretch>
              <a:fillRect/>
            </a:stretch>
          </p:blipFill>
          <p:spPr>
            <a:xfrm>
              <a:off x="4938195" y="1516451"/>
              <a:ext cx="1379357" cy="132457"/>
            </a:xfrm>
            <a:prstGeom prst="rect">
              <a:avLst/>
            </a:prstGeom>
          </p:spPr>
        </p:pic>
        <p:pic>
          <p:nvPicPr>
            <p:cNvPr id="13" name="object 13"/>
            <p:cNvPicPr/>
            <p:nvPr/>
          </p:nvPicPr>
          <p:blipFill>
            <a:blip r:embed="rId10" cstate="print"/>
            <a:stretch>
              <a:fillRect/>
            </a:stretch>
          </p:blipFill>
          <p:spPr>
            <a:xfrm>
              <a:off x="4938195" y="1773626"/>
              <a:ext cx="1338513" cy="134391"/>
            </a:xfrm>
            <a:prstGeom prst="rect">
              <a:avLst/>
            </a:prstGeom>
          </p:spPr>
        </p:pic>
        <p:sp>
          <p:nvSpPr>
            <p:cNvPr id="14" name="object 14"/>
            <p:cNvSpPr/>
            <p:nvPr/>
          </p:nvSpPr>
          <p:spPr>
            <a:xfrm>
              <a:off x="4938195" y="2030801"/>
              <a:ext cx="635000" cy="134620"/>
            </a:xfrm>
            <a:custGeom>
              <a:avLst/>
              <a:gdLst/>
              <a:ahLst/>
              <a:cxnLst/>
              <a:rect l="l" t="t" r="r" b="b"/>
              <a:pathLst>
                <a:path w="635000" h="134619">
                  <a:moveTo>
                    <a:pt x="21580" y="104477"/>
                  </a:moveTo>
                  <a:lnTo>
                    <a:pt x="0" y="104477"/>
                  </a:lnTo>
                  <a:lnTo>
                    <a:pt x="0" y="2827"/>
                  </a:lnTo>
                  <a:lnTo>
                    <a:pt x="47476" y="2827"/>
                  </a:lnTo>
                  <a:lnTo>
                    <a:pt x="54889" y="3395"/>
                  </a:lnTo>
                  <a:lnTo>
                    <a:pt x="80010" y="21877"/>
                  </a:lnTo>
                  <a:lnTo>
                    <a:pt x="21580" y="21877"/>
                  </a:lnTo>
                  <a:lnTo>
                    <a:pt x="21580" y="49262"/>
                  </a:lnTo>
                  <a:lnTo>
                    <a:pt x="78879" y="49262"/>
                  </a:lnTo>
                  <a:lnTo>
                    <a:pt x="76199" y="54294"/>
                  </a:lnTo>
                  <a:lnTo>
                    <a:pt x="47476" y="68312"/>
                  </a:lnTo>
                  <a:lnTo>
                    <a:pt x="21580" y="68312"/>
                  </a:lnTo>
                  <a:lnTo>
                    <a:pt x="21580" y="104477"/>
                  </a:lnTo>
                  <a:close/>
                </a:path>
                <a:path w="635000" h="134619">
                  <a:moveTo>
                    <a:pt x="78879" y="49262"/>
                  </a:moveTo>
                  <a:lnTo>
                    <a:pt x="48914" y="49262"/>
                  </a:lnTo>
                  <a:lnTo>
                    <a:pt x="52437" y="48071"/>
                  </a:lnTo>
                  <a:lnTo>
                    <a:pt x="58092" y="43209"/>
                  </a:lnTo>
                  <a:lnTo>
                    <a:pt x="59531" y="39836"/>
                  </a:lnTo>
                  <a:lnTo>
                    <a:pt x="59531" y="31303"/>
                  </a:lnTo>
                  <a:lnTo>
                    <a:pt x="58092" y="27979"/>
                  </a:lnTo>
                  <a:lnTo>
                    <a:pt x="55215" y="25598"/>
                  </a:lnTo>
                  <a:lnTo>
                    <a:pt x="52437" y="23117"/>
                  </a:lnTo>
                  <a:lnTo>
                    <a:pt x="48914" y="21877"/>
                  </a:lnTo>
                  <a:lnTo>
                    <a:pt x="80010" y="21877"/>
                  </a:lnTo>
                  <a:lnTo>
                    <a:pt x="81461" y="25598"/>
                  </a:lnTo>
                  <a:lnTo>
                    <a:pt x="81557" y="35569"/>
                  </a:lnTo>
                  <a:lnTo>
                    <a:pt x="80962" y="42462"/>
                  </a:lnTo>
                  <a:lnTo>
                    <a:pt x="79176" y="48704"/>
                  </a:lnTo>
                  <a:lnTo>
                    <a:pt x="78879" y="49262"/>
                  </a:lnTo>
                  <a:close/>
                </a:path>
                <a:path w="635000" h="134619">
                  <a:moveTo>
                    <a:pt x="137365" y="40927"/>
                  </a:moveTo>
                  <a:lnTo>
                    <a:pt x="113999" y="40927"/>
                  </a:lnTo>
                  <a:lnTo>
                    <a:pt x="116578" y="37653"/>
                  </a:lnTo>
                  <a:lnTo>
                    <a:pt x="119952" y="34875"/>
                  </a:lnTo>
                  <a:lnTo>
                    <a:pt x="124119" y="32593"/>
                  </a:lnTo>
                  <a:lnTo>
                    <a:pt x="128385" y="30212"/>
                  </a:lnTo>
                  <a:lnTo>
                    <a:pt x="132800" y="29021"/>
                  </a:lnTo>
                  <a:lnTo>
                    <a:pt x="137365" y="29021"/>
                  </a:lnTo>
                  <a:lnTo>
                    <a:pt x="137365" y="40927"/>
                  </a:lnTo>
                  <a:close/>
                </a:path>
                <a:path w="635000" h="134619">
                  <a:moveTo>
                    <a:pt x="113999" y="104477"/>
                  </a:moveTo>
                  <a:lnTo>
                    <a:pt x="94651" y="104477"/>
                  </a:lnTo>
                  <a:lnTo>
                    <a:pt x="94651" y="30807"/>
                  </a:lnTo>
                  <a:lnTo>
                    <a:pt x="113999" y="30807"/>
                  </a:lnTo>
                  <a:lnTo>
                    <a:pt x="113999" y="40927"/>
                  </a:lnTo>
                  <a:lnTo>
                    <a:pt x="137365" y="40927"/>
                  </a:lnTo>
                  <a:lnTo>
                    <a:pt x="137365" y="47476"/>
                  </a:lnTo>
                  <a:lnTo>
                    <a:pt x="128633" y="47476"/>
                  </a:lnTo>
                  <a:lnTo>
                    <a:pt x="125161" y="48319"/>
                  </a:lnTo>
                  <a:lnTo>
                    <a:pt x="121589" y="50006"/>
                  </a:lnTo>
                  <a:lnTo>
                    <a:pt x="118116" y="51593"/>
                  </a:lnTo>
                  <a:lnTo>
                    <a:pt x="115586" y="53528"/>
                  </a:lnTo>
                  <a:lnTo>
                    <a:pt x="113999" y="55810"/>
                  </a:lnTo>
                  <a:lnTo>
                    <a:pt x="113999" y="104477"/>
                  </a:lnTo>
                  <a:close/>
                </a:path>
                <a:path w="635000" h="134619">
                  <a:moveTo>
                    <a:pt x="137365" y="47922"/>
                  </a:moveTo>
                  <a:lnTo>
                    <a:pt x="132007" y="47476"/>
                  </a:lnTo>
                  <a:lnTo>
                    <a:pt x="137365" y="47476"/>
                  </a:lnTo>
                  <a:lnTo>
                    <a:pt x="137365" y="47922"/>
                  </a:lnTo>
                  <a:close/>
                </a:path>
                <a:path w="635000" h="134619">
                  <a:moveTo>
                    <a:pt x="189798" y="106263"/>
                  </a:moveTo>
                  <a:lnTo>
                    <a:pt x="184043" y="106263"/>
                  </a:lnTo>
                  <a:lnTo>
                    <a:pt x="175737" y="105593"/>
                  </a:lnTo>
                  <a:lnTo>
                    <a:pt x="145431" y="75790"/>
                  </a:lnTo>
                  <a:lnTo>
                    <a:pt x="144752" y="67567"/>
                  </a:lnTo>
                  <a:lnTo>
                    <a:pt x="145431" y="59717"/>
                  </a:lnTo>
                  <a:lnTo>
                    <a:pt x="175011" y="29719"/>
                  </a:lnTo>
                  <a:lnTo>
                    <a:pt x="182852" y="29021"/>
                  </a:lnTo>
                  <a:lnTo>
                    <a:pt x="190592" y="29728"/>
                  </a:lnTo>
                  <a:lnTo>
                    <a:pt x="197586" y="31849"/>
                  </a:lnTo>
                  <a:lnTo>
                    <a:pt x="203837" y="35383"/>
                  </a:lnTo>
                  <a:lnTo>
                    <a:pt x="209344" y="40332"/>
                  </a:lnTo>
                  <a:lnTo>
                    <a:pt x="212500" y="44499"/>
                  </a:lnTo>
                  <a:lnTo>
                    <a:pt x="177792" y="44499"/>
                  </a:lnTo>
                  <a:lnTo>
                    <a:pt x="173625" y="46037"/>
                  </a:lnTo>
                  <a:lnTo>
                    <a:pt x="167077" y="52189"/>
                  </a:lnTo>
                  <a:lnTo>
                    <a:pt x="165192" y="56058"/>
                  </a:lnTo>
                  <a:lnTo>
                    <a:pt x="164695" y="60721"/>
                  </a:lnTo>
                  <a:lnTo>
                    <a:pt x="219038" y="60721"/>
                  </a:lnTo>
                  <a:lnTo>
                    <a:pt x="219111" y="61010"/>
                  </a:lnTo>
                  <a:lnTo>
                    <a:pt x="219762" y="69651"/>
                  </a:lnTo>
                  <a:lnTo>
                    <a:pt x="219762" y="73818"/>
                  </a:lnTo>
                  <a:lnTo>
                    <a:pt x="164993" y="73818"/>
                  </a:lnTo>
                  <a:lnTo>
                    <a:pt x="165588" y="78482"/>
                  </a:lnTo>
                  <a:lnTo>
                    <a:pt x="167672" y="82500"/>
                  </a:lnTo>
                  <a:lnTo>
                    <a:pt x="171298" y="85923"/>
                  </a:lnTo>
                  <a:lnTo>
                    <a:pt x="174915" y="89247"/>
                  </a:lnTo>
                  <a:lnTo>
                    <a:pt x="179876" y="90934"/>
                  </a:lnTo>
                  <a:lnTo>
                    <a:pt x="210807" y="90934"/>
                  </a:lnTo>
                  <a:lnTo>
                    <a:pt x="214404" y="96142"/>
                  </a:lnTo>
                  <a:lnTo>
                    <a:pt x="210733" y="99417"/>
                  </a:lnTo>
                  <a:lnTo>
                    <a:pt x="206169" y="101947"/>
                  </a:lnTo>
                  <a:lnTo>
                    <a:pt x="200712" y="103733"/>
                  </a:lnTo>
                  <a:lnTo>
                    <a:pt x="195354" y="105419"/>
                  </a:lnTo>
                  <a:lnTo>
                    <a:pt x="189798" y="106263"/>
                  </a:lnTo>
                  <a:close/>
                </a:path>
                <a:path w="635000" h="134619">
                  <a:moveTo>
                    <a:pt x="251968" y="118467"/>
                  </a:moveTo>
                  <a:lnTo>
                    <a:pt x="226649" y="118467"/>
                  </a:lnTo>
                  <a:lnTo>
                    <a:pt x="229079" y="117474"/>
                  </a:lnTo>
                  <a:lnTo>
                    <a:pt x="230965" y="115490"/>
                  </a:lnTo>
                  <a:lnTo>
                    <a:pt x="232850" y="113605"/>
                  </a:lnTo>
                  <a:lnTo>
                    <a:pt x="233792" y="110579"/>
                  </a:lnTo>
                  <a:lnTo>
                    <a:pt x="233792" y="30807"/>
                  </a:lnTo>
                  <a:lnTo>
                    <a:pt x="253140" y="30807"/>
                  </a:lnTo>
                  <a:lnTo>
                    <a:pt x="253140" y="114845"/>
                  </a:lnTo>
                  <a:lnTo>
                    <a:pt x="251968" y="118467"/>
                  </a:lnTo>
                  <a:close/>
                </a:path>
                <a:path w="635000" h="134619">
                  <a:moveTo>
                    <a:pt x="219038" y="60721"/>
                  </a:moveTo>
                  <a:lnTo>
                    <a:pt x="201009" y="60721"/>
                  </a:lnTo>
                  <a:lnTo>
                    <a:pt x="200712" y="55860"/>
                  </a:lnTo>
                  <a:lnTo>
                    <a:pt x="198876" y="51941"/>
                  </a:lnTo>
                  <a:lnTo>
                    <a:pt x="192129" y="45987"/>
                  </a:lnTo>
                  <a:lnTo>
                    <a:pt x="187913" y="44499"/>
                  </a:lnTo>
                  <a:lnTo>
                    <a:pt x="212500" y="44499"/>
                  </a:lnTo>
                  <a:lnTo>
                    <a:pt x="213902" y="46350"/>
                  </a:lnTo>
                  <a:lnTo>
                    <a:pt x="217157" y="53243"/>
                  </a:lnTo>
                  <a:lnTo>
                    <a:pt x="219038" y="60721"/>
                  </a:lnTo>
                  <a:close/>
                </a:path>
                <a:path w="635000" h="134619">
                  <a:moveTo>
                    <a:pt x="210807" y="90934"/>
                  </a:moveTo>
                  <a:lnTo>
                    <a:pt x="189202" y="90934"/>
                  </a:lnTo>
                  <a:lnTo>
                    <a:pt x="192625" y="90289"/>
                  </a:lnTo>
                  <a:lnTo>
                    <a:pt x="200166" y="87709"/>
                  </a:lnTo>
                  <a:lnTo>
                    <a:pt x="203292" y="85923"/>
                  </a:lnTo>
                  <a:lnTo>
                    <a:pt x="205772" y="83641"/>
                  </a:lnTo>
                  <a:lnTo>
                    <a:pt x="210807" y="90934"/>
                  </a:lnTo>
                  <a:close/>
                </a:path>
                <a:path w="635000" h="134619">
                  <a:moveTo>
                    <a:pt x="235727" y="134391"/>
                  </a:moveTo>
                  <a:lnTo>
                    <a:pt x="222729" y="134391"/>
                  </a:lnTo>
                  <a:lnTo>
                    <a:pt x="219406" y="133994"/>
                  </a:lnTo>
                  <a:lnTo>
                    <a:pt x="216826" y="133201"/>
                  </a:lnTo>
                  <a:lnTo>
                    <a:pt x="214147" y="132506"/>
                  </a:lnTo>
                  <a:lnTo>
                    <a:pt x="211369" y="131167"/>
                  </a:lnTo>
                  <a:lnTo>
                    <a:pt x="208492" y="129182"/>
                  </a:lnTo>
                  <a:lnTo>
                    <a:pt x="213701" y="114746"/>
                  </a:lnTo>
                  <a:lnTo>
                    <a:pt x="216677" y="117227"/>
                  </a:lnTo>
                  <a:lnTo>
                    <a:pt x="220001" y="118467"/>
                  </a:lnTo>
                  <a:lnTo>
                    <a:pt x="251968" y="118467"/>
                  </a:lnTo>
                  <a:lnTo>
                    <a:pt x="250957" y="121592"/>
                  </a:lnTo>
                  <a:lnTo>
                    <a:pt x="246592" y="126652"/>
                  </a:lnTo>
                  <a:lnTo>
                    <a:pt x="242325" y="131812"/>
                  </a:lnTo>
                  <a:lnTo>
                    <a:pt x="235727" y="134391"/>
                  </a:lnTo>
                  <a:close/>
                </a:path>
                <a:path w="635000" h="134619">
                  <a:moveTo>
                    <a:pt x="246592" y="22919"/>
                  </a:moveTo>
                  <a:lnTo>
                    <a:pt x="240142" y="22919"/>
                  </a:lnTo>
                  <a:lnTo>
                    <a:pt x="237414" y="21828"/>
                  </a:lnTo>
                  <a:lnTo>
                    <a:pt x="235132" y="19645"/>
                  </a:lnTo>
                  <a:lnTo>
                    <a:pt x="232850" y="17363"/>
                  </a:lnTo>
                  <a:lnTo>
                    <a:pt x="231709" y="14585"/>
                  </a:lnTo>
                  <a:lnTo>
                    <a:pt x="231709" y="8135"/>
                  </a:lnTo>
                  <a:lnTo>
                    <a:pt x="232850" y="5457"/>
                  </a:lnTo>
                  <a:lnTo>
                    <a:pt x="237414" y="1091"/>
                  </a:lnTo>
                  <a:lnTo>
                    <a:pt x="240142" y="0"/>
                  </a:lnTo>
                  <a:lnTo>
                    <a:pt x="246592" y="0"/>
                  </a:lnTo>
                  <a:lnTo>
                    <a:pt x="249320" y="1091"/>
                  </a:lnTo>
                  <a:lnTo>
                    <a:pt x="251503" y="3274"/>
                  </a:lnTo>
                  <a:lnTo>
                    <a:pt x="253785" y="5457"/>
                  </a:lnTo>
                  <a:lnTo>
                    <a:pt x="254926" y="8135"/>
                  </a:lnTo>
                  <a:lnTo>
                    <a:pt x="254926" y="14585"/>
                  </a:lnTo>
                  <a:lnTo>
                    <a:pt x="253785" y="17363"/>
                  </a:lnTo>
                  <a:lnTo>
                    <a:pt x="249320" y="21828"/>
                  </a:lnTo>
                  <a:lnTo>
                    <a:pt x="246592" y="22919"/>
                  </a:lnTo>
                  <a:close/>
                </a:path>
                <a:path w="635000" h="134619">
                  <a:moveTo>
                    <a:pt x="296013" y="106263"/>
                  </a:moveTo>
                  <a:lnTo>
                    <a:pt x="287877" y="106263"/>
                  </a:lnTo>
                  <a:lnTo>
                    <a:pt x="281875" y="104229"/>
                  </a:lnTo>
                  <a:lnTo>
                    <a:pt x="277921" y="100068"/>
                  </a:lnTo>
                  <a:lnTo>
                    <a:pt x="274235" y="95994"/>
                  </a:lnTo>
                  <a:lnTo>
                    <a:pt x="272350" y="90338"/>
                  </a:lnTo>
                  <a:lnTo>
                    <a:pt x="272350" y="30807"/>
                  </a:lnTo>
                  <a:lnTo>
                    <a:pt x="291697" y="30807"/>
                  </a:lnTo>
                  <a:lnTo>
                    <a:pt x="291697" y="84583"/>
                  </a:lnTo>
                  <a:lnTo>
                    <a:pt x="296212" y="89148"/>
                  </a:lnTo>
                  <a:lnTo>
                    <a:pt x="341257" y="89148"/>
                  </a:lnTo>
                  <a:lnTo>
                    <a:pt x="341257" y="95250"/>
                  </a:lnTo>
                  <a:lnTo>
                    <a:pt x="321909" y="95250"/>
                  </a:lnTo>
                  <a:lnTo>
                    <a:pt x="316607" y="100068"/>
                  </a:lnTo>
                  <a:lnTo>
                    <a:pt x="310524" y="103509"/>
                  </a:lnTo>
                  <a:lnTo>
                    <a:pt x="303659" y="105574"/>
                  </a:lnTo>
                  <a:lnTo>
                    <a:pt x="296013" y="106263"/>
                  </a:lnTo>
                  <a:close/>
                </a:path>
                <a:path w="635000" h="134619">
                  <a:moveTo>
                    <a:pt x="341257" y="89148"/>
                  </a:moveTo>
                  <a:lnTo>
                    <a:pt x="311789" y="89148"/>
                  </a:lnTo>
                  <a:lnTo>
                    <a:pt x="317345" y="86320"/>
                  </a:lnTo>
                  <a:lnTo>
                    <a:pt x="321909" y="80664"/>
                  </a:lnTo>
                  <a:lnTo>
                    <a:pt x="321909" y="30807"/>
                  </a:lnTo>
                  <a:lnTo>
                    <a:pt x="341257" y="30807"/>
                  </a:lnTo>
                  <a:lnTo>
                    <a:pt x="341257" y="89148"/>
                  </a:lnTo>
                  <a:close/>
                </a:path>
                <a:path w="635000" h="134619">
                  <a:moveTo>
                    <a:pt x="341257" y="104477"/>
                  </a:moveTo>
                  <a:lnTo>
                    <a:pt x="321909" y="104477"/>
                  </a:lnTo>
                  <a:lnTo>
                    <a:pt x="321909" y="95250"/>
                  </a:lnTo>
                  <a:lnTo>
                    <a:pt x="341257" y="95250"/>
                  </a:lnTo>
                  <a:lnTo>
                    <a:pt x="341257" y="104477"/>
                  </a:lnTo>
                  <a:close/>
                </a:path>
                <a:path w="635000" h="134619">
                  <a:moveTo>
                    <a:pt x="430687" y="40332"/>
                  </a:moveTo>
                  <a:lnTo>
                    <a:pt x="411042" y="40332"/>
                  </a:lnTo>
                  <a:lnTo>
                    <a:pt x="411042" y="2827"/>
                  </a:lnTo>
                  <a:lnTo>
                    <a:pt x="430687" y="2827"/>
                  </a:lnTo>
                  <a:lnTo>
                    <a:pt x="430687" y="40332"/>
                  </a:lnTo>
                  <a:close/>
                </a:path>
                <a:path w="635000" h="134619">
                  <a:moveTo>
                    <a:pt x="397449" y="106263"/>
                  </a:moveTo>
                  <a:lnTo>
                    <a:pt x="388420" y="106263"/>
                  </a:lnTo>
                  <a:lnTo>
                    <a:pt x="381472" y="105612"/>
                  </a:lnTo>
                  <a:lnTo>
                    <a:pt x="356385" y="76060"/>
                  </a:lnTo>
                  <a:lnTo>
                    <a:pt x="355827" y="67716"/>
                  </a:lnTo>
                  <a:lnTo>
                    <a:pt x="356385" y="59438"/>
                  </a:lnTo>
                  <a:lnTo>
                    <a:pt x="381472" y="29691"/>
                  </a:lnTo>
                  <a:lnTo>
                    <a:pt x="388420" y="29021"/>
                  </a:lnTo>
                  <a:lnTo>
                    <a:pt x="397648" y="29021"/>
                  </a:lnTo>
                  <a:lnTo>
                    <a:pt x="405188" y="32791"/>
                  </a:lnTo>
                  <a:lnTo>
                    <a:pt x="411042" y="40332"/>
                  </a:lnTo>
                  <a:lnTo>
                    <a:pt x="430687" y="40332"/>
                  </a:lnTo>
                  <a:lnTo>
                    <a:pt x="430687" y="46285"/>
                  </a:lnTo>
                  <a:lnTo>
                    <a:pt x="388916" y="46285"/>
                  </a:lnTo>
                  <a:lnTo>
                    <a:pt x="384452" y="48269"/>
                  </a:lnTo>
                  <a:lnTo>
                    <a:pt x="377506" y="56207"/>
                  </a:lnTo>
                  <a:lnTo>
                    <a:pt x="375770" y="61366"/>
                  </a:lnTo>
                  <a:lnTo>
                    <a:pt x="375770" y="73967"/>
                  </a:lnTo>
                  <a:lnTo>
                    <a:pt x="377407" y="79127"/>
                  </a:lnTo>
                  <a:lnTo>
                    <a:pt x="380681" y="83194"/>
                  </a:lnTo>
                  <a:lnTo>
                    <a:pt x="384055" y="87163"/>
                  </a:lnTo>
                  <a:lnTo>
                    <a:pt x="388619" y="89148"/>
                  </a:lnTo>
                  <a:lnTo>
                    <a:pt x="430687" y="89148"/>
                  </a:lnTo>
                  <a:lnTo>
                    <a:pt x="430687" y="95101"/>
                  </a:lnTo>
                  <a:lnTo>
                    <a:pt x="411042" y="95101"/>
                  </a:lnTo>
                  <a:lnTo>
                    <a:pt x="404990" y="102542"/>
                  </a:lnTo>
                  <a:lnTo>
                    <a:pt x="397449" y="106263"/>
                  </a:lnTo>
                  <a:close/>
                </a:path>
                <a:path w="635000" h="134619">
                  <a:moveTo>
                    <a:pt x="430687" y="89148"/>
                  </a:moveTo>
                  <a:lnTo>
                    <a:pt x="397648" y="89148"/>
                  </a:lnTo>
                  <a:lnTo>
                    <a:pt x="400823" y="88354"/>
                  </a:lnTo>
                  <a:lnTo>
                    <a:pt x="403898" y="86766"/>
                  </a:lnTo>
                  <a:lnTo>
                    <a:pt x="407073" y="85179"/>
                  </a:lnTo>
                  <a:lnTo>
                    <a:pt x="409455" y="83145"/>
                  </a:lnTo>
                  <a:lnTo>
                    <a:pt x="411042" y="80664"/>
                  </a:lnTo>
                  <a:lnTo>
                    <a:pt x="411042" y="54619"/>
                  </a:lnTo>
                  <a:lnTo>
                    <a:pt x="409455" y="52238"/>
                  </a:lnTo>
                  <a:lnTo>
                    <a:pt x="407073" y="50254"/>
                  </a:lnTo>
                  <a:lnTo>
                    <a:pt x="403898" y="48666"/>
                  </a:lnTo>
                  <a:lnTo>
                    <a:pt x="400823" y="47079"/>
                  </a:lnTo>
                  <a:lnTo>
                    <a:pt x="397648" y="46285"/>
                  </a:lnTo>
                  <a:lnTo>
                    <a:pt x="430687" y="46285"/>
                  </a:lnTo>
                  <a:lnTo>
                    <a:pt x="430687" y="89148"/>
                  </a:lnTo>
                  <a:close/>
                </a:path>
                <a:path w="635000" h="134619">
                  <a:moveTo>
                    <a:pt x="430687" y="104477"/>
                  </a:moveTo>
                  <a:lnTo>
                    <a:pt x="411042" y="104477"/>
                  </a:lnTo>
                  <a:lnTo>
                    <a:pt x="411042" y="95101"/>
                  </a:lnTo>
                  <a:lnTo>
                    <a:pt x="430687" y="95101"/>
                  </a:lnTo>
                  <a:lnTo>
                    <a:pt x="430687" y="104477"/>
                  </a:lnTo>
                  <a:close/>
                </a:path>
                <a:path w="635000" h="134619">
                  <a:moveTo>
                    <a:pt x="462695" y="22919"/>
                  </a:moveTo>
                  <a:lnTo>
                    <a:pt x="456246" y="22919"/>
                  </a:lnTo>
                  <a:lnTo>
                    <a:pt x="453518" y="21828"/>
                  </a:lnTo>
                  <a:lnTo>
                    <a:pt x="451235" y="19645"/>
                  </a:lnTo>
                  <a:lnTo>
                    <a:pt x="448953" y="17363"/>
                  </a:lnTo>
                  <a:lnTo>
                    <a:pt x="447812" y="14585"/>
                  </a:lnTo>
                  <a:lnTo>
                    <a:pt x="447812" y="8135"/>
                  </a:lnTo>
                  <a:lnTo>
                    <a:pt x="448954" y="5457"/>
                  </a:lnTo>
                  <a:lnTo>
                    <a:pt x="453518" y="1091"/>
                  </a:lnTo>
                  <a:lnTo>
                    <a:pt x="456246" y="0"/>
                  </a:lnTo>
                  <a:lnTo>
                    <a:pt x="462695" y="0"/>
                  </a:lnTo>
                  <a:lnTo>
                    <a:pt x="465424" y="1091"/>
                  </a:lnTo>
                  <a:lnTo>
                    <a:pt x="467607" y="3274"/>
                  </a:lnTo>
                  <a:lnTo>
                    <a:pt x="469889" y="5457"/>
                  </a:lnTo>
                  <a:lnTo>
                    <a:pt x="471030" y="8135"/>
                  </a:lnTo>
                  <a:lnTo>
                    <a:pt x="471030" y="14585"/>
                  </a:lnTo>
                  <a:lnTo>
                    <a:pt x="469889" y="17363"/>
                  </a:lnTo>
                  <a:lnTo>
                    <a:pt x="465424" y="21828"/>
                  </a:lnTo>
                  <a:lnTo>
                    <a:pt x="462695" y="22919"/>
                  </a:lnTo>
                  <a:close/>
                </a:path>
                <a:path w="635000" h="134619">
                  <a:moveTo>
                    <a:pt x="469244" y="104477"/>
                  </a:moveTo>
                  <a:lnTo>
                    <a:pt x="449896" y="104477"/>
                  </a:lnTo>
                  <a:lnTo>
                    <a:pt x="449896" y="30807"/>
                  </a:lnTo>
                  <a:lnTo>
                    <a:pt x="469244" y="30807"/>
                  </a:lnTo>
                  <a:lnTo>
                    <a:pt x="469244" y="104477"/>
                  </a:lnTo>
                  <a:close/>
                </a:path>
                <a:path w="635000" h="134619">
                  <a:moveTo>
                    <a:pt x="530224" y="106263"/>
                  </a:moveTo>
                  <a:lnTo>
                    <a:pt x="522684" y="106263"/>
                  </a:lnTo>
                  <a:lnTo>
                    <a:pt x="514387" y="105584"/>
                  </a:lnTo>
                  <a:lnTo>
                    <a:pt x="484361" y="75614"/>
                  </a:lnTo>
                  <a:lnTo>
                    <a:pt x="483691" y="67567"/>
                  </a:lnTo>
                  <a:lnTo>
                    <a:pt x="484361" y="59652"/>
                  </a:lnTo>
                  <a:lnTo>
                    <a:pt x="514387" y="29709"/>
                  </a:lnTo>
                  <a:lnTo>
                    <a:pt x="522684" y="29021"/>
                  </a:lnTo>
                  <a:lnTo>
                    <a:pt x="530224" y="29021"/>
                  </a:lnTo>
                  <a:lnTo>
                    <a:pt x="536326" y="30410"/>
                  </a:lnTo>
                  <a:lnTo>
                    <a:pt x="540990" y="33188"/>
                  </a:lnTo>
                  <a:lnTo>
                    <a:pt x="545752" y="35867"/>
                  </a:lnTo>
                  <a:lnTo>
                    <a:pt x="549324" y="38893"/>
                  </a:lnTo>
                  <a:lnTo>
                    <a:pt x="551705" y="42267"/>
                  </a:lnTo>
                  <a:lnTo>
                    <a:pt x="547486" y="46285"/>
                  </a:lnTo>
                  <a:lnTo>
                    <a:pt x="517723" y="46285"/>
                  </a:lnTo>
                  <a:lnTo>
                    <a:pt x="512911" y="48269"/>
                  </a:lnTo>
                  <a:lnTo>
                    <a:pt x="505469" y="56108"/>
                  </a:lnTo>
                  <a:lnTo>
                    <a:pt x="503634" y="61217"/>
                  </a:lnTo>
                  <a:lnTo>
                    <a:pt x="503634" y="74017"/>
                  </a:lnTo>
                  <a:lnTo>
                    <a:pt x="505469" y="79226"/>
                  </a:lnTo>
                  <a:lnTo>
                    <a:pt x="509140" y="83194"/>
                  </a:lnTo>
                  <a:lnTo>
                    <a:pt x="512911" y="87163"/>
                  </a:lnTo>
                  <a:lnTo>
                    <a:pt x="517723" y="89148"/>
                  </a:lnTo>
                  <a:lnTo>
                    <a:pt x="547749" y="89148"/>
                  </a:lnTo>
                  <a:lnTo>
                    <a:pt x="551705" y="92868"/>
                  </a:lnTo>
                  <a:lnTo>
                    <a:pt x="549324" y="96341"/>
                  </a:lnTo>
                  <a:lnTo>
                    <a:pt x="545752" y="99466"/>
                  </a:lnTo>
                  <a:lnTo>
                    <a:pt x="536326" y="104923"/>
                  </a:lnTo>
                  <a:lnTo>
                    <a:pt x="530224" y="106263"/>
                  </a:lnTo>
                  <a:close/>
                </a:path>
                <a:path w="635000" h="134619">
                  <a:moveTo>
                    <a:pt x="539204" y="54173"/>
                  </a:moveTo>
                  <a:lnTo>
                    <a:pt x="535632" y="48914"/>
                  </a:lnTo>
                  <a:lnTo>
                    <a:pt x="530423" y="46285"/>
                  </a:lnTo>
                  <a:lnTo>
                    <a:pt x="547486" y="46285"/>
                  </a:lnTo>
                  <a:lnTo>
                    <a:pt x="539204" y="54173"/>
                  </a:lnTo>
                  <a:close/>
                </a:path>
                <a:path w="635000" h="134619">
                  <a:moveTo>
                    <a:pt x="547749" y="89148"/>
                  </a:moveTo>
                  <a:lnTo>
                    <a:pt x="530224" y="89148"/>
                  </a:lnTo>
                  <a:lnTo>
                    <a:pt x="535433" y="86469"/>
                  </a:lnTo>
                  <a:lnTo>
                    <a:pt x="539204" y="81111"/>
                  </a:lnTo>
                  <a:lnTo>
                    <a:pt x="547749" y="89148"/>
                  </a:lnTo>
                  <a:close/>
                </a:path>
                <a:path w="635000" h="134619">
                  <a:moveTo>
                    <a:pt x="604784" y="106263"/>
                  </a:moveTo>
                  <a:lnTo>
                    <a:pt x="599029" y="106263"/>
                  </a:lnTo>
                  <a:lnTo>
                    <a:pt x="590723" y="105593"/>
                  </a:lnTo>
                  <a:lnTo>
                    <a:pt x="560417" y="75790"/>
                  </a:lnTo>
                  <a:lnTo>
                    <a:pt x="559738" y="67567"/>
                  </a:lnTo>
                  <a:lnTo>
                    <a:pt x="560417" y="59717"/>
                  </a:lnTo>
                  <a:lnTo>
                    <a:pt x="589997" y="29719"/>
                  </a:lnTo>
                  <a:lnTo>
                    <a:pt x="597838" y="29021"/>
                  </a:lnTo>
                  <a:lnTo>
                    <a:pt x="605578" y="29728"/>
                  </a:lnTo>
                  <a:lnTo>
                    <a:pt x="612572" y="31849"/>
                  </a:lnTo>
                  <a:lnTo>
                    <a:pt x="618823" y="35383"/>
                  </a:lnTo>
                  <a:lnTo>
                    <a:pt x="624330" y="40332"/>
                  </a:lnTo>
                  <a:lnTo>
                    <a:pt x="627486" y="44499"/>
                  </a:lnTo>
                  <a:lnTo>
                    <a:pt x="592778" y="44499"/>
                  </a:lnTo>
                  <a:lnTo>
                    <a:pt x="588611" y="46037"/>
                  </a:lnTo>
                  <a:lnTo>
                    <a:pt x="582063" y="52189"/>
                  </a:lnTo>
                  <a:lnTo>
                    <a:pt x="580178" y="56058"/>
                  </a:lnTo>
                  <a:lnTo>
                    <a:pt x="579681" y="60721"/>
                  </a:lnTo>
                  <a:lnTo>
                    <a:pt x="634024" y="60721"/>
                  </a:lnTo>
                  <a:lnTo>
                    <a:pt x="634097" y="61010"/>
                  </a:lnTo>
                  <a:lnTo>
                    <a:pt x="634748" y="69651"/>
                  </a:lnTo>
                  <a:lnTo>
                    <a:pt x="634748" y="73818"/>
                  </a:lnTo>
                  <a:lnTo>
                    <a:pt x="579979" y="73818"/>
                  </a:lnTo>
                  <a:lnTo>
                    <a:pt x="580574" y="78482"/>
                  </a:lnTo>
                  <a:lnTo>
                    <a:pt x="582658" y="82500"/>
                  </a:lnTo>
                  <a:lnTo>
                    <a:pt x="586284" y="85923"/>
                  </a:lnTo>
                  <a:lnTo>
                    <a:pt x="589901" y="89247"/>
                  </a:lnTo>
                  <a:lnTo>
                    <a:pt x="594862" y="90934"/>
                  </a:lnTo>
                  <a:lnTo>
                    <a:pt x="625793" y="90934"/>
                  </a:lnTo>
                  <a:lnTo>
                    <a:pt x="629390" y="96142"/>
                  </a:lnTo>
                  <a:lnTo>
                    <a:pt x="625719" y="99417"/>
                  </a:lnTo>
                  <a:lnTo>
                    <a:pt x="621155" y="101947"/>
                  </a:lnTo>
                  <a:lnTo>
                    <a:pt x="615698" y="103733"/>
                  </a:lnTo>
                  <a:lnTo>
                    <a:pt x="610340" y="105419"/>
                  </a:lnTo>
                  <a:lnTo>
                    <a:pt x="604784" y="106263"/>
                  </a:lnTo>
                  <a:close/>
                </a:path>
                <a:path w="635000" h="134619">
                  <a:moveTo>
                    <a:pt x="634024" y="60721"/>
                  </a:moveTo>
                  <a:lnTo>
                    <a:pt x="615995" y="60721"/>
                  </a:lnTo>
                  <a:lnTo>
                    <a:pt x="615698" y="55860"/>
                  </a:lnTo>
                  <a:lnTo>
                    <a:pt x="613862" y="51941"/>
                  </a:lnTo>
                  <a:lnTo>
                    <a:pt x="607115" y="45987"/>
                  </a:lnTo>
                  <a:lnTo>
                    <a:pt x="602899" y="44499"/>
                  </a:lnTo>
                  <a:lnTo>
                    <a:pt x="627486" y="44499"/>
                  </a:lnTo>
                  <a:lnTo>
                    <a:pt x="628888" y="46350"/>
                  </a:lnTo>
                  <a:lnTo>
                    <a:pt x="632143" y="53243"/>
                  </a:lnTo>
                  <a:lnTo>
                    <a:pt x="634024" y="60721"/>
                  </a:lnTo>
                  <a:close/>
                </a:path>
                <a:path w="635000" h="134619">
                  <a:moveTo>
                    <a:pt x="625793" y="90934"/>
                  </a:moveTo>
                  <a:lnTo>
                    <a:pt x="604188" y="90934"/>
                  </a:lnTo>
                  <a:lnTo>
                    <a:pt x="607611" y="90289"/>
                  </a:lnTo>
                  <a:lnTo>
                    <a:pt x="615152" y="87709"/>
                  </a:lnTo>
                  <a:lnTo>
                    <a:pt x="618278" y="85923"/>
                  </a:lnTo>
                  <a:lnTo>
                    <a:pt x="620758" y="83641"/>
                  </a:lnTo>
                  <a:lnTo>
                    <a:pt x="625793" y="90934"/>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5" name="object 15"/>
            <p:cNvPicPr/>
            <p:nvPr/>
          </p:nvPicPr>
          <p:blipFill>
            <a:blip r:embed="rId11" cstate="print"/>
            <a:stretch>
              <a:fillRect/>
            </a:stretch>
          </p:blipFill>
          <p:spPr>
            <a:xfrm>
              <a:off x="6725209" y="995751"/>
              <a:ext cx="1558379" cy="132457"/>
            </a:xfrm>
            <a:prstGeom prst="rect">
              <a:avLst/>
            </a:prstGeom>
          </p:spPr>
        </p:pic>
        <p:sp>
          <p:nvSpPr>
            <p:cNvPr id="16" name="object 16"/>
            <p:cNvSpPr/>
            <p:nvPr/>
          </p:nvSpPr>
          <p:spPr>
            <a:xfrm>
              <a:off x="6730120" y="1260616"/>
              <a:ext cx="744220" cy="105410"/>
            </a:xfrm>
            <a:custGeom>
              <a:avLst/>
              <a:gdLst/>
              <a:ahLst/>
              <a:cxnLst/>
              <a:rect l="l" t="t" r="r" b="b"/>
              <a:pathLst>
                <a:path w="744220" h="105409">
                  <a:moveTo>
                    <a:pt x="21580" y="103137"/>
                  </a:moveTo>
                  <a:lnTo>
                    <a:pt x="0" y="103137"/>
                  </a:lnTo>
                  <a:lnTo>
                    <a:pt x="0" y="1488"/>
                  </a:lnTo>
                  <a:lnTo>
                    <a:pt x="21580" y="1488"/>
                  </a:lnTo>
                  <a:lnTo>
                    <a:pt x="21580" y="41374"/>
                  </a:lnTo>
                  <a:lnTo>
                    <a:pt x="91380" y="41374"/>
                  </a:lnTo>
                  <a:lnTo>
                    <a:pt x="91380" y="60424"/>
                  </a:lnTo>
                  <a:lnTo>
                    <a:pt x="21580" y="60424"/>
                  </a:lnTo>
                  <a:lnTo>
                    <a:pt x="21580" y="103137"/>
                  </a:lnTo>
                  <a:close/>
                </a:path>
                <a:path w="744220" h="105409">
                  <a:moveTo>
                    <a:pt x="91380" y="41374"/>
                  </a:moveTo>
                  <a:lnTo>
                    <a:pt x="69651" y="41374"/>
                  </a:lnTo>
                  <a:lnTo>
                    <a:pt x="69651" y="1488"/>
                  </a:lnTo>
                  <a:lnTo>
                    <a:pt x="91380" y="1488"/>
                  </a:lnTo>
                  <a:lnTo>
                    <a:pt x="91380" y="41374"/>
                  </a:lnTo>
                  <a:close/>
                </a:path>
                <a:path w="744220" h="105409">
                  <a:moveTo>
                    <a:pt x="91380" y="103137"/>
                  </a:moveTo>
                  <a:lnTo>
                    <a:pt x="69651" y="103137"/>
                  </a:lnTo>
                  <a:lnTo>
                    <a:pt x="69651" y="60424"/>
                  </a:lnTo>
                  <a:lnTo>
                    <a:pt x="91380" y="60424"/>
                  </a:lnTo>
                  <a:lnTo>
                    <a:pt x="91380" y="103137"/>
                  </a:lnTo>
                  <a:close/>
                </a:path>
                <a:path w="744220" h="105409">
                  <a:moveTo>
                    <a:pt x="117506" y="52238"/>
                  </a:moveTo>
                  <a:lnTo>
                    <a:pt x="110065" y="39290"/>
                  </a:lnTo>
                  <a:lnTo>
                    <a:pt x="117153" y="34211"/>
                  </a:lnTo>
                  <a:lnTo>
                    <a:pt x="124873" y="30584"/>
                  </a:lnTo>
                  <a:lnTo>
                    <a:pt x="133226" y="28407"/>
                  </a:lnTo>
                  <a:lnTo>
                    <a:pt x="142212" y="27682"/>
                  </a:lnTo>
                  <a:lnTo>
                    <a:pt x="152630" y="27682"/>
                  </a:lnTo>
                  <a:lnTo>
                    <a:pt x="160617" y="30112"/>
                  </a:lnTo>
                  <a:lnTo>
                    <a:pt x="166173" y="34974"/>
                  </a:lnTo>
                  <a:lnTo>
                    <a:pt x="171729" y="39737"/>
                  </a:lnTo>
                  <a:lnTo>
                    <a:pt x="173288" y="43606"/>
                  </a:lnTo>
                  <a:lnTo>
                    <a:pt x="130801" y="43606"/>
                  </a:lnTo>
                  <a:lnTo>
                    <a:pt x="123658" y="46484"/>
                  </a:lnTo>
                  <a:lnTo>
                    <a:pt x="117506" y="52238"/>
                  </a:lnTo>
                  <a:close/>
                </a:path>
                <a:path w="744220" h="105409">
                  <a:moveTo>
                    <a:pt x="174507" y="65782"/>
                  </a:moveTo>
                  <a:lnTo>
                    <a:pt x="155011" y="65782"/>
                  </a:lnTo>
                  <a:lnTo>
                    <a:pt x="155011" y="52189"/>
                  </a:lnTo>
                  <a:lnTo>
                    <a:pt x="153523" y="49212"/>
                  </a:lnTo>
                  <a:lnTo>
                    <a:pt x="150546" y="47029"/>
                  </a:lnTo>
                  <a:lnTo>
                    <a:pt x="147669" y="44747"/>
                  </a:lnTo>
                  <a:lnTo>
                    <a:pt x="143799" y="43606"/>
                  </a:lnTo>
                  <a:lnTo>
                    <a:pt x="173288" y="43606"/>
                  </a:lnTo>
                  <a:lnTo>
                    <a:pt x="174447" y="46484"/>
                  </a:lnTo>
                  <a:lnTo>
                    <a:pt x="174507" y="65782"/>
                  </a:lnTo>
                  <a:close/>
                </a:path>
                <a:path w="744220" h="105409">
                  <a:moveTo>
                    <a:pt x="141914" y="104923"/>
                  </a:moveTo>
                  <a:lnTo>
                    <a:pt x="124650" y="104923"/>
                  </a:lnTo>
                  <a:lnTo>
                    <a:pt x="118598" y="102691"/>
                  </a:lnTo>
                  <a:lnTo>
                    <a:pt x="113637" y="98226"/>
                  </a:lnTo>
                  <a:lnTo>
                    <a:pt x="108676" y="93662"/>
                  </a:lnTo>
                  <a:lnTo>
                    <a:pt x="106195" y="87758"/>
                  </a:lnTo>
                  <a:lnTo>
                    <a:pt x="106195" y="73372"/>
                  </a:lnTo>
                  <a:lnTo>
                    <a:pt x="108527" y="67667"/>
                  </a:lnTo>
                  <a:lnTo>
                    <a:pt x="117953" y="59035"/>
                  </a:lnTo>
                  <a:lnTo>
                    <a:pt x="124154" y="56852"/>
                  </a:lnTo>
                  <a:lnTo>
                    <a:pt x="142311" y="56852"/>
                  </a:lnTo>
                  <a:lnTo>
                    <a:pt x="150050" y="59828"/>
                  </a:lnTo>
                  <a:lnTo>
                    <a:pt x="155011" y="65782"/>
                  </a:lnTo>
                  <a:lnTo>
                    <a:pt x="174507" y="65782"/>
                  </a:lnTo>
                  <a:lnTo>
                    <a:pt x="174507" y="69949"/>
                  </a:lnTo>
                  <a:lnTo>
                    <a:pt x="135663" y="69949"/>
                  </a:lnTo>
                  <a:lnTo>
                    <a:pt x="132389" y="70941"/>
                  </a:lnTo>
                  <a:lnTo>
                    <a:pt x="129710" y="72925"/>
                  </a:lnTo>
                  <a:lnTo>
                    <a:pt x="127031" y="74810"/>
                  </a:lnTo>
                  <a:lnTo>
                    <a:pt x="125692" y="77539"/>
                  </a:lnTo>
                  <a:lnTo>
                    <a:pt x="125692" y="84484"/>
                  </a:lnTo>
                  <a:lnTo>
                    <a:pt x="127031" y="87114"/>
                  </a:lnTo>
                  <a:lnTo>
                    <a:pt x="132389" y="90884"/>
                  </a:lnTo>
                  <a:lnTo>
                    <a:pt x="135663" y="91826"/>
                  </a:lnTo>
                  <a:lnTo>
                    <a:pt x="174507" y="91826"/>
                  </a:lnTo>
                  <a:lnTo>
                    <a:pt x="174507" y="95547"/>
                  </a:lnTo>
                  <a:lnTo>
                    <a:pt x="155011" y="95547"/>
                  </a:lnTo>
                  <a:lnTo>
                    <a:pt x="149653" y="101798"/>
                  </a:lnTo>
                  <a:lnTo>
                    <a:pt x="141914" y="104923"/>
                  </a:lnTo>
                  <a:close/>
                </a:path>
                <a:path w="744220" h="105409">
                  <a:moveTo>
                    <a:pt x="174507" y="91826"/>
                  </a:moveTo>
                  <a:lnTo>
                    <a:pt x="146676" y="91826"/>
                  </a:lnTo>
                  <a:lnTo>
                    <a:pt x="151836" y="89693"/>
                  </a:lnTo>
                  <a:lnTo>
                    <a:pt x="155011" y="85427"/>
                  </a:lnTo>
                  <a:lnTo>
                    <a:pt x="155011" y="76348"/>
                  </a:lnTo>
                  <a:lnTo>
                    <a:pt x="151836" y="72082"/>
                  </a:lnTo>
                  <a:lnTo>
                    <a:pt x="146676" y="69949"/>
                  </a:lnTo>
                  <a:lnTo>
                    <a:pt x="174507" y="69949"/>
                  </a:lnTo>
                  <a:lnTo>
                    <a:pt x="174507" y="91826"/>
                  </a:lnTo>
                  <a:close/>
                </a:path>
                <a:path w="744220" h="105409">
                  <a:moveTo>
                    <a:pt x="174507" y="103137"/>
                  </a:moveTo>
                  <a:lnTo>
                    <a:pt x="155011" y="103137"/>
                  </a:lnTo>
                  <a:lnTo>
                    <a:pt x="155011" y="95547"/>
                  </a:lnTo>
                  <a:lnTo>
                    <a:pt x="174507" y="95547"/>
                  </a:lnTo>
                  <a:lnTo>
                    <a:pt x="174507" y="103137"/>
                  </a:lnTo>
                  <a:close/>
                </a:path>
                <a:path w="744220" h="105409">
                  <a:moveTo>
                    <a:pt x="213059" y="103137"/>
                  </a:moveTo>
                  <a:lnTo>
                    <a:pt x="193711" y="103137"/>
                  </a:lnTo>
                  <a:lnTo>
                    <a:pt x="193711" y="1488"/>
                  </a:lnTo>
                  <a:lnTo>
                    <a:pt x="213059" y="1488"/>
                  </a:lnTo>
                  <a:lnTo>
                    <a:pt x="213059" y="103137"/>
                  </a:lnTo>
                  <a:close/>
                </a:path>
                <a:path w="744220" h="105409">
                  <a:moveTo>
                    <a:pt x="266350" y="104923"/>
                  </a:moveTo>
                  <a:lnTo>
                    <a:pt x="230222" y="81595"/>
                  </a:lnTo>
                  <a:lnTo>
                    <a:pt x="227506" y="66228"/>
                  </a:lnTo>
                  <a:lnTo>
                    <a:pt x="228185" y="58256"/>
                  </a:lnTo>
                  <a:lnTo>
                    <a:pt x="258183" y="28370"/>
                  </a:lnTo>
                  <a:lnTo>
                    <a:pt x="266350" y="27682"/>
                  </a:lnTo>
                  <a:lnTo>
                    <a:pt x="274517" y="28370"/>
                  </a:lnTo>
                  <a:lnTo>
                    <a:pt x="299389" y="44946"/>
                  </a:lnTo>
                  <a:lnTo>
                    <a:pt x="260992" y="44946"/>
                  </a:lnTo>
                  <a:lnTo>
                    <a:pt x="256527" y="46930"/>
                  </a:lnTo>
                  <a:lnTo>
                    <a:pt x="252818" y="51048"/>
                  </a:lnTo>
                  <a:lnTo>
                    <a:pt x="249384" y="54768"/>
                  </a:lnTo>
                  <a:lnTo>
                    <a:pt x="247598" y="59878"/>
                  </a:lnTo>
                  <a:lnTo>
                    <a:pt x="247598" y="72776"/>
                  </a:lnTo>
                  <a:lnTo>
                    <a:pt x="249384" y="78035"/>
                  </a:lnTo>
                  <a:lnTo>
                    <a:pt x="252955" y="82004"/>
                  </a:lnTo>
                  <a:lnTo>
                    <a:pt x="256527" y="85873"/>
                  </a:lnTo>
                  <a:lnTo>
                    <a:pt x="260992" y="87808"/>
                  </a:lnTo>
                  <a:lnTo>
                    <a:pt x="299377" y="87808"/>
                  </a:lnTo>
                  <a:lnTo>
                    <a:pt x="299148" y="88245"/>
                  </a:lnTo>
                  <a:lnTo>
                    <a:pt x="294330" y="94059"/>
                  </a:lnTo>
                  <a:lnTo>
                    <a:pt x="288507" y="98812"/>
                  </a:lnTo>
                  <a:lnTo>
                    <a:pt x="281902" y="102207"/>
                  </a:lnTo>
                  <a:lnTo>
                    <a:pt x="274517" y="104244"/>
                  </a:lnTo>
                  <a:lnTo>
                    <a:pt x="266350" y="104923"/>
                  </a:lnTo>
                  <a:close/>
                </a:path>
                <a:path w="744220" h="105409">
                  <a:moveTo>
                    <a:pt x="299377" y="87808"/>
                  </a:moveTo>
                  <a:lnTo>
                    <a:pt x="271906" y="87808"/>
                  </a:lnTo>
                  <a:lnTo>
                    <a:pt x="276421" y="85824"/>
                  </a:lnTo>
                  <a:lnTo>
                    <a:pt x="283465" y="77787"/>
                  </a:lnTo>
                  <a:lnTo>
                    <a:pt x="285183" y="72776"/>
                  </a:lnTo>
                  <a:lnTo>
                    <a:pt x="285146" y="59878"/>
                  </a:lnTo>
                  <a:lnTo>
                    <a:pt x="283465" y="55116"/>
                  </a:lnTo>
                  <a:lnTo>
                    <a:pt x="279766" y="50899"/>
                  </a:lnTo>
                  <a:lnTo>
                    <a:pt x="276421" y="46980"/>
                  </a:lnTo>
                  <a:lnTo>
                    <a:pt x="271906" y="44946"/>
                  </a:lnTo>
                  <a:lnTo>
                    <a:pt x="299389" y="44946"/>
                  </a:lnTo>
                  <a:lnTo>
                    <a:pt x="302600" y="51048"/>
                  </a:lnTo>
                  <a:lnTo>
                    <a:pt x="304655" y="58256"/>
                  </a:lnTo>
                  <a:lnTo>
                    <a:pt x="305343" y="66228"/>
                  </a:lnTo>
                  <a:lnTo>
                    <a:pt x="304655" y="74330"/>
                  </a:lnTo>
                  <a:lnTo>
                    <a:pt x="302590" y="81669"/>
                  </a:lnTo>
                  <a:lnTo>
                    <a:pt x="299377" y="87808"/>
                  </a:lnTo>
                  <a:close/>
                </a:path>
                <a:path w="744220" h="105409">
                  <a:moveTo>
                    <a:pt x="399043" y="104923"/>
                  </a:moveTo>
                  <a:lnTo>
                    <a:pt x="393289" y="104923"/>
                  </a:lnTo>
                  <a:lnTo>
                    <a:pt x="384982" y="104254"/>
                  </a:lnTo>
                  <a:lnTo>
                    <a:pt x="354677" y="74451"/>
                  </a:lnTo>
                  <a:lnTo>
                    <a:pt x="353998" y="66228"/>
                  </a:lnTo>
                  <a:lnTo>
                    <a:pt x="354677" y="58377"/>
                  </a:lnTo>
                  <a:lnTo>
                    <a:pt x="384257" y="28379"/>
                  </a:lnTo>
                  <a:lnTo>
                    <a:pt x="392098" y="27682"/>
                  </a:lnTo>
                  <a:lnTo>
                    <a:pt x="399837" y="28388"/>
                  </a:lnTo>
                  <a:lnTo>
                    <a:pt x="406832" y="30509"/>
                  </a:lnTo>
                  <a:lnTo>
                    <a:pt x="413083" y="34044"/>
                  </a:lnTo>
                  <a:lnTo>
                    <a:pt x="418590" y="38992"/>
                  </a:lnTo>
                  <a:lnTo>
                    <a:pt x="421746" y="43160"/>
                  </a:lnTo>
                  <a:lnTo>
                    <a:pt x="387038" y="43160"/>
                  </a:lnTo>
                  <a:lnTo>
                    <a:pt x="382871" y="44698"/>
                  </a:lnTo>
                  <a:lnTo>
                    <a:pt x="376322" y="50849"/>
                  </a:lnTo>
                  <a:lnTo>
                    <a:pt x="374437" y="54719"/>
                  </a:lnTo>
                  <a:lnTo>
                    <a:pt x="373941" y="59382"/>
                  </a:lnTo>
                  <a:lnTo>
                    <a:pt x="428284" y="59382"/>
                  </a:lnTo>
                  <a:lnTo>
                    <a:pt x="428356" y="59670"/>
                  </a:lnTo>
                  <a:lnTo>
                    <a:pt x="429007" y="68312"/>
                  </a:lnTo>
                  <a:lnTo>
                    <a:pt x="429007" y="72479"/>
                  </a:lnTo>
                  <a:lnTo>
                    <a:pt x="374239" y="72479"/>
                  </a:lnTo>
                  <a:lnTo>
                    <a:pt x="374834" y="77142"/>
                  </a:lnTo>
                  <a:lnTo>
                    <a:pt x="376918" y="81160"/>
                  </a:lnTo>
                  <a:lnTo>
                    <a:pt x="380544" y="84584"/>
                  </a:lnTo>
                  <a:lnTo>
                    <a:pt x="384161" y="87907"/>
                  </a:lnTo>
                  <a:lnTo>
                    <a:pt x="389122" y="89594"/>
                  </a:lnTo>
                  <a:lnTo>
                    <a:pt x="420053" y="89594"/>
                  </a:lnTo>
                  <a:lnTo>
                    <a:pt x="423650" y="94803"/>
                  </a:lnTo>
                  <a:lnTo>
                    <a:pt x="419979" y="98077"/>
                  </a:lnTo>
                  <a:lnTo>
                    <a:pt x="415414" y="100607"/>
                  </a:lnTo>
                  <a:lnTo>
                    <a:pt x="409957" y="102393"/>
                  </a:lnTo>
                  <a:lnTo>
                    <a:pt x="404600" y="104080"/>
                  </a:lnTo>
                  <a:lnTo>
                    <a:pt x="399043" y="104923"/>
                  </a:lnTo>
                  <a:close/>
                </a:path>
                <a:path w="744220" h="105409">
                  <a:moveTo>
                    <a:pt x="428284" y="59382"/>
                  </a:moveTo>
                  <a:lnTo>
                    <a:pt x="410255" y="59382"/>
                  </a:lnTo>
                  <a:lnTo>
                    <a:pt x="409957" y="54520"/>
                  </a:lnTo>
                  <a:lnTo>
                    <a:pt x="408122" y="50601"/>
                  </a:lnTo>
                  <a:lnTo>
                    <a:pt x="401375" y="44648"/>
                  </a:lnTo>
                  <a:lnTo>
                    <a:pt x="397158" y="43160"/>
                  </a:lnTo>
                  <a:lnTo>
                    <a:pt x="421746" y="43160"/>
                  </a:lnTo>
                  <a:lnTo>
                    <a:pt x="423147" y="45011"/>
                  </a:lnTo>
                  <a:lnTo>
                    <a:pt x="426403" y="51903"/>
                  </a:lnTo>
                  <a:lnTo>
                    <a:pt x="428284" y="59382"/>
                  </a:lnTo>
                  <a:close/>
                </a:path>
                <a:path w="744220" h="105409">
                  <a:moveTo>
                    <a:pt x="420053" y="89594"/>
                  </a:moveTo>
                  <a:lnTo>
                    <a:pt x="398448" y="89594"/>
                  </a:lnTo>
                  <a:lnTo>
                    <a:pt x="401871" y="88949"/>
                  </a:lnTo>
                  <a:lnTo>
                    <a:pt x="409412" y="86369"/>
                  </a:lnTo>
                  <a:lnTo>
                    <a:pt x="412537" y="84584"/>
                  </a:lnTo>
                  <a:lnTo>
                    <a:pt x="415018" y="82301"/>
                  </a:lnTo>
                  <a:lnTo>
                    <a:pt x="420053" y="89594"/>
                  </a:lnTo>
                  <a:close/>
                </a:path>
                <a:path w="744220" h="105409">
                  <a:moveTo>
                    <a:pt x="466702" y="29467"/>
                  </a:moveTo>
                  <a:lnTo>
                    <a:pt x="447205" y="29467"/>
                  </a:lnTo>
                  <a:lnTo>
                    <a:pt x="447205" y="17660"/>
                  </a:lnTo>
                  <a:lnTo>
                    <a:pt x="449487" y="11410"/>
                  </a:lnTo>
                  <a:lnTo>
                    <a:pt x="458615" y="2282"/>
                  </a:lnTo>
                  <a:lnTo>
                    <a:pt x="464618" y="0"/>
                  </a:lnTo>
                  <a:lnTo>
                    <a:pt x="480692" y="0"/>
                  </a:lnTo>
                  <a:lnTo>
                    <a:pt x="487091" y="2282"/>
                  </a:lnTo>
                  <a:lnTo>
                    <a:pt x="491258" y="6846"/>
                  </a:lnTo>
                  <a:lnTo>
                    <a:pt x="485955" y="15180"/>
                  </a:lnTo>
                  <a:lnTo>
                    <a:pt x="473250" y="15180"/>
                  </a:lnTo>
                  <a:lnTo>
                    <a:pt x="471018" y="16073"/>
                  </a:lnTo>
                  <a:lnTo>
                    <a:pt x="467545" y="19546"/>
                  </a:lnTo>
                  <a:lnTo>
                    <a:pt x="466702" y="22125"/>
                  </a:lnTo>
                  <a:lnTo>
                    <a:pt x="466702" y="29467"/>
                  </a:lnTo>
                  <a:close/>
                </a:path>
                <a:path w="744220" h="105409">
                  <a:moveTo>
                    <a:pt x="516537" y="29467"/>
                  </a:moveTo>
                  <a:lnTo>
                    <a:pt x="497040" y="29467"/>
                  </a:lnTo>
                  <a:lnTo>
                    <a:pt x="497040" y="17660"/>
                  </a:lnTo>
                  <a:lnTo>
                    <a:pt x="499322" y="11410"/>
                  </a:lnTo>
                  <a:lnTo>
                    <a:pt x="508450" y="2282"/>
                  </a:lnTo>
                  <a:lnTo>
                    <a:pt x="514453" y="0"/>
                  </a:lnTo>
                  <a:lnTo>
                    <a:pt x="530526" y="0"/>
                  </a:lnTo>
                  <a:lnTo>
                    <a:pt x="536926" y="2282"/>
                  </a:lnTo>
                  <a:lnTo>
                    <a:pt x="541093" y="6846"/>
                  </a:lnTo>
                  <a:lnTo>
                    <a:pt x="535790" y="15180"/>
                  </a:lnTo>
                  <a:lnTo>
                    <a:pt x="523085" y="15180"/>
                  </a:lnTo>
                  <a:lnTo>
                    <a:pt x="520853" y="16073"/>
                  </a:lnTo>
                  <a:lnTo>
                    <a:pt x="517380" y="19546"/>
                  </a:lnTo>
                  <a:lnTo>
                    <a:pt x="516537" y="22125"/>
                  </a:lnTo>
                  <a:lnTo>
                    <a:pt x="516537" y="29467"/>
                  </a:lnTo>
                  <a:close/>
                </a:path>
                <a:path w="744220" h="105409">
                  <a:moveTo>
                    <a:pt x="483966" y="18305"/>
                  </a:moveTo>
                  <a:lnTo>
                    <a:pt x="481882" y="16222"/>
                  </a:lnTo>
                  <a:lnTo>
                    <a:pt x="479203" y="15180"/>
                  </a:lnTo>
                  <a:lnTo>
                    <a:pt x="485955" y="15180"/>
                  </a:lnTo>
                  <a:lnTo>
                    <a:pt x="483966" y="18305"/>
                  </a:lnTo>
                  <a:close/>
                </a:path>
                <a:path w="744220" h="105409">
                  <a:moveTo>
                    <a:pt x="533801" y="18305"/>
                  </a:moveTo>
                  <a:lnTo>
                    <a:pt x="531717" y="16222"/>
                  </a:lnTo>
                  <a:lnTo>
                    <a:pt x="529038" y="15180"/>
                  </a:lnTo>
                  <a:lnTo>
                    <a:pt x="535790" y="15180"/>
                  </a:lnTo>
                  <a:lnTo>
                    <a:pt x="533801" y="18305"/>
                  </a:lnTo>
                  <a:close/>
                </a:path>
                <a:path w="744220" h="105409">
                  <a:moveTo>
                    <a:pt x="582991" y="104923"/>
                  </a:moveTo>
                  <a:lnTo>
                    <a:pt x="577236" y="104923"/>
                  </a:lnTo>
                  <a:lnTo>
                    <a:pt x="568929" y="104254"/>
                  </a:lnTo>
                  <a:lnTo>
                    <a:pt x="538624" y="74451"/>
                  </a:lnTo>
                  <a:lnTo>
                    <a:pt x="537945" y="66228"/>
                  </a:lnTo>
                  <a:lnTo>
                    <a:pt x="538624" y="58377"/>
                  </a:lnTo>
                  <a:lnTo>
                    <a:pt x="568204" y="28379"/>
                  </a:lnTo>
                  <a:lnTo>
                    <a:pt x="576045" y="27682"/>
                  </a:lnTo>
                  <a:lnTo>
                    <a:pt x="583784" y="28388"/>
                  </a:lnTo>
                  <a:lnTo>
                    <a:pt x="590779" y="30509"/>
                  </a:lnTo>
                  <a:lnTo>
                    <a:pt x="597030" y="34044"/>
                  </a:lnTo>
                  <a:lnTo>
                    <a:pt x="602537" y="38992"/>
                  </a:lnTo>
                  <a:lnTo>
                    <a:pt x="605693" y="43160"/>
                  </a:lnTo>
                  <a:lnTo>
                    <a:pt x="570985" y="43160"/>
                  </a:lnTo>
                  <a:lnTo>
                    <a:pt x="566818" y="44698"/>
                  </a:lnTo>
                  <a:lnTo>
                    <a:pt x="560270" y="50849"/>
                  </a:lnTo>
                  <a:lnTo>
                    <a:pt x="558384" y="54719"/>
                  </a:lnTo>
                  <a:lnTo>
                    <a:pt x="557888" y="59382"/>
                  </a:lnTo>
                  <a:lnTo>
                    <a:pt x="612231" y="59382"/>
                  </a:lnTo>
                  <a:lnTo>
                    <a:pt x="612304" y="59670"/>
                  </a:lnTo>
                  <a:lnTo>
                    <a:pt x="612955" y="68312"/>
                  </a:lnTo>
                  <a:lnTo>
                    <a:pt x="612955" y="72479"/>
                  </a:lnTo>
                  <a:lnTo>
                    <a:pt x="558186" y="72479"/>
                  </a:lnTo>
                  <a:lnTo>
                    <a:pt x="558781" y="77142"/>
                  </a:lnTo>
                  <a:lnTo>
                    <a:pt x="560865" y="81160"/>
                  </a:lnTo>
                  <a:lnTo>
                    <a:pt x="564491" y="84584"/>
                  </a:lnTo>
                  <a:lnTo>
                    <a:pt x="568108" y="87907"/>
                  </a:lnTo>
                  <a:lnTo>
                    <a:pt x="573069" y="89594"/>
                  </a:lnTo>
                  <a:lnTo>
                    <a:pt x="604000" y="89594"/>
                  </a:lnTo>
                  <a:lnTo>
                    <a:pt x="607597" y="94803"/>
                  </a:lnTo>
                  <a:lnTo>
                    <a:pt x="603926" y="98077"/>
                  </a:lnTo>
                  <a:lnTo>
                    <a:pt x="599362" y="100607"/>
                  </a:lnTo>
                  <a:lnTo>
                    <a:pt x="593905" y="102393"/>
                  </a:lnTo>
                  <a:lnTo>
                    <a:pt x="588547" y="104080"/>
                  </a:lnTo>
                  <a:lnTo>
                    <a:pt x="582991" y="104923"/>
                  </a:lnTo>
                  <a:close/>
                </a:path>
                <a:path w="744220" h="105409">
                  <a:moveTo>
                    <a:pt x="481733" y="46434"/>
                  </a:moveTo>
                  <a:lnTo>
                    <a:pt x="435001" y="46434"/>
                  </a:lnTo>
                  <a:lnTo>
                    <a:pt x="435001" y="29467"/>
                  </a:lnTo>
                  <a:lnTo>
                    <a:pt x="481733" y="29467"/>
                  </a:lnTo>
                  <a:lnTo>
                    <a:pt x="481733" y="46434"/>
                  </a:lnTo>
                  <a:close/>
                </a:path>
                <a:path w="744220" h="105409">
                  <a:moveTo>
                    <a:pt x="531568" y="46434"/>
                  </a:moveTo>
                  <a:lnTo>
                    <a:pt x="484836" y="46434"/>
                  </a:lnTo>
                  <a:lnTo>
                    <a:pt x="484836" y="29467"/>
                  </a:lnTo>
                  <a:lnTo>
                    <a:pt x="531568" y="29467"/>
                  </a:lnTo>
                  <a:lnTo>
                    <a:pt x="531568" y="46434"/>
                  </a:lnTo>
                  <a:close/>
                </a:path>
                <a:path w="744220" h="105409">
                  <a:moveTo>
                    <a:pt x="612231" y="59382"/>
                  </a:moveTo>
                  <a:lnTo>
                    <a:pt x="594202" y="59382"/>
                  </a:lnTo>
                  <a:lnTo>
                    <a:pt x="593905" y="54520"/>
                  </a:lnTo>
                  <a:lnTo>
                    <a:pt x="592069" y="50601"/>
                  </a:lnTo>
                  <a:lnTo>
                    <a:pt x="585322" y="44648"/>
                  </a:lnTo>
                  <a:lnTo>
                    <a:pt x="581105" y="43160"/>
                  </a:lnTo>
                  <a:lnTo>
                    <a:pt x="605693" y="43160"/>
                  </a:lnTo>
                  <a:lnTo>
                    <a:pt x="607095" y="45011"/>
                  </a:lnTo>
                  <a:lnTo>
                    <a:pt x="610350" y="51903"/>
                  </a:lnTo>
                  <a:lnTo>
                    <a:pt x="612231" y="59382"/>
                  </a:lnTo>
                  <a:close/>
                </a:path>
                <a:path w="744220" h="105409">
                  <a:moveTo>
                    <a:pt x="466702" y="103137"/>
                  </a:moveTo>
                  <a:lnTo>
                    <a:pt x="447205" y="103137"/>
                  </a:lnTo>
                  <a:lnTo>
                    <a:pt x="447205" y="46434"/>
                  </a:lnTo>
                  <a:lnTo>
                    <a:pt x="466702" y="46434"/>
                  </a:lnTo>
                  <a:lnTo>
                    <a:pt x="466702" y="103137"/>
                  </a:lnTo>
                  <a:close/>
                </a:path>
                <a:path w="744220" h="105409">
                  <a:moveTo>
                    <a:pt x="516537" y="103137"/>
                  </a:moveTo>
                  <a:lnTo>
                    <a:pt x="497040" y="103137"/>
                  </a:lnTo>
                  <a:lnTo>
                    <a:pt x="497040" y="46434"/>
                  </a:lnTo>
                  <a:lnTo>
                    <a:pt x="516537" y="46434"/>
                  </a:lnTo>
                  <a:lnTo>
                    <a:pt x="516537" y="103137"/>
                  </a:lnTo>
                  <a:close/>
                </a:path>
                <a:path w="744220" h="105409">
                  <a:moveTo>
                    <a:pt x="604000" y="89594"/>
                  </a:moveTo>
                  <a:lnTo>
                    <a:pt x="582395" y="89594"/>
                  </a:lnTo>
                  <a:lnTo>
                    <a:pt x="585818" y="88949"/>
                  </a:lnTo>
                  <a:lnTo>
                    <a:pt x="593359" y="86369"/>
                  </a:lnTo>
                  <a:lnTo>
                    <a:pt x="596484" y="84584"/>
                  </a:lnTo>
                  <a:lnTo>
                    <a:pt x="598965" y="82301"/>
                  </a:lnTo>
                  <a:lnTo>
                    <a:pt x="604000" y="89594"/>
                  </a:lnTo>
                  <a:close/>
                </a:path>
                <a:path w="744220" h="105409">
                  <a:moveTo>
                    <a:pt x="668756" y="104923"/>
                  </a:moveTo>
                  <a:lnTo>
                    <a:pt x="661216" y="104923"/>
                  </a:lnTo>
                  <a:lnTo>
                    <a:pt x="652919" y="104244"/>
                  </a:lnTo>
                  <a:lnTo>
                    <a:pt x="622892" y="74274"/>
                  </a:lnTo>
                  <a:lnTo>
                    <a:pt x="622223" y="66228"/>
                  </a:lnTo>
                  <a:lnTo>
                    <a:pt x="622892" y="58312"/>
                  </a:lnTo>
                  <a:lnTo>
                    <a:pt x="652919" y="28370"/>
                  </a:lnTo>
                  <a:lnTo>
                    <a:pt x="661216" y="27682"/>
                  </a:lnTo>
                  <a:lnTo>
                    <a:pt x="668756" y="27682"/>
                  </a:lnTo>
                  <a:lnTo>
                    <a:pt x="674858" y="29071"/>
                  </a:lnTo>
                  <a:lnTo>
                    <a:pt x="679522" y="31849"/>
                  </a:lnTo>
                  <a:lnTo>
                    <a:pt x="684284" y="34528"/>
                  </a:lnTo>
                  <a:lnTo>
                    <a:pt x="687856" y="37554"/>
                  </a:lnTo>
                  <a:lnTo>
                    <a:pt x="690237" y="40927"/>
                  </a:lnTo>
                  <a:lnTo>
                    <a:pt x="686018" y="44946"/>
                  </a:lnTo>
                  <a:lnTo>
                    <a:pt x="656255" y="44946"/>
                  </a:lnTo>
                  <a:lnTo>
                    <a:pt x="651443" y="46930"/>
                  </a:lnTo>
                  <a:lnTo>
                    <a:pt x="644001" y="54768"/>
                  </a:lnTo>
                  <a:lnTo>
                    <a:pt x="642166" y="59878"/>
                  </a:lnTo>
                  <a:lnTo>
                    <a:pt x="642166" y="72677"/>
                  </a:lnTo>
                  <a:lnTo>
                    <a:pt x="644001" y="77886"/>
                  </a:lnTo>
                  <a:lnTo>
                    <a:pt x="647672" y="81855"/>
                  </a:lnTo>
                  <a:lnTo>
                    <a:pt x="651443" y="85824"/>
                  </a:lnTo>
                  <a:lnTo>
                    <a:pt x="656255" y="87808"/>
                  </a:lnTo>
                  <a:lnTo>
                    <a:pt x="686281" y="87808"/>
                  </a:lnTo>
                  <a:lnTo>
                    <a:pt x="690237" y="91529"/>
                  </a:lnTo>
                  <a:lnTo>
                    <a:pt x="687856" y="95001"/>
                  </a:lnTo>
                  <a:lnTo>
                    <a:pt x="684284" y="98127"/>
                  </a:lnTo>
                  <a:lnTo>
                    <a:pt x="674858" y="103584"/>
                  </a:lnTo>
                  <a:lnTo>
                    <a:pt x="668756" y="104923"/>
                  </a:lnTo>
                  <a:close/>
                </a:path>
                <a:path w="744220" h="105409">
                  <a:moveTo>
                    <a:pt x="677736" y="52834"/>
                  </a:moveTo>
                  <a:lnTo>
                    <a:pt x="674164" y="47575"/>
                  </a:lnTo>
                  <a:lnTo>
                    <a:pt x="668955" y="44946"/>
                  </a:lnTo>
                  <a:lnTo>
                    <a:pt x="686018" y="44946"/>
                  </a:lnTo>
                  <a:lnTo>
                    <a:pt x="677736" y="52834"/>
                  </a:lnTo>
                  <a:close/>
                </a:path>
                <a:path w="744220" h="105409">
                  <a:moveTo>
                    <a:pt x="686281" y="87808"/>
                  </a:moveTo>
                  <a:lnTo>
                    <a:pt x="668756" y="87808"/>
                  </a:lnTo>
                  <a:lnTo>
                    <a:pt x="673965" y="85129"/>
                  </a:lnTo>
                  <a:lnTo>
                    <a:pt x="677736" y="79771"/>
                  </a:lnTo>
                  <a:lnTo>
                    <a:pt x="686281" y="87808"/>
                  </a:lnTo>
                  <a:close/>
                </a:path>
                <a:path w="744220" h="105409">
                  <a:moveTo>
                    <a:pt x="726250" y="29467"/>
                  </a:moveTo>
                  <a:lnTo>
                    <a:pt x="706754" y="29467"/>
                  </a:lnTo>
                  <a:lnTo>
                    <a:pt x="706754" y="9376"/>
                  </a:lnTo>
                  <a:lnTo>
                    <a:pt x="726250" y="9376"/>
                  </a:lnTo>
                  <a:lnTo>
                    <a:pt x="726250" y="29467"/>
                  </a:lnTo>
                  <a:close/>
                </a:path>
                <a:path w="744220" h="105409">
                  <a:moveTo>
                    <a:pt x="741282" y="46434"/>
                  </a:moveTo>
                  <a:lnTo>
                    <a:pt x="694550" y="46434"/>
                  </a:lnTo>
                  <a:lnTo>
                    <a:pt x="694550" y="29467"/>
                  </a:lnTo>
                  <a:lnTo>
                    <a:pt x="741282" y="29467"/>
                  </a:lnTo>
                  <a:lnTo>
                    <a:pt x="741282" y="46434"/>
                  </a:lnTo>
                  <a:close/>
                </a:path>
                <a:path w="744220" h="105409">
                  <a:moveTo>
                    <a:pt x="735031" y="104923"/>
                  </a:moveTo>
                  <a:lnTo>
                    <a:pt x="727590" y="104923"/>
                  </a:lnTo>
                  <a:lnTo>
                    <a:pt x="718474" y="103668"/>
                  </a:lnTo>
                  <a:lnTo>
                    <a:pt x="711963" y="99900"/>
                  </a:lnTo>
                  <a:lnTo>
                    <a:pt x="708056" y="93622"/>
                  </a:lnTo>
                  <a:lnTo>
                    <a:pt x="706864" y="85576"/>
                  </a:lnTo>
                  <a:lnTo>
                    <a:pt x="706754" y="46434"/>
                  </a:lnTo>
                  <a:lnTo>
                    <a:pt x="726250" y="46434"/>
                  </a:lnTo>
                  <a:lnTo>
                    <a:pt x="726250" y="82004"/>
                  </a:lnTo>
                  <a:lnTo>
                    <a:pt x="726845" y="83988"/>
                  </a:lnTo>
                  <a:lnTo>
                    <a:pt x="728036" y="85576"/>
                  </a:lnTo>
                  <a:lnTo>
                    <a:pt x="729227" y="87064"/>
                  </a:lnTo>
                  <a:lnTo>
                    <a:pt x="730864" y="87808"/>
                  </a:lnTo>
                  <a:lnTo>
                    <a:pt x="740276" y="87808"/>
                  </a:lnTo>
                  <a:lnTo>
                    <a:pt x="743812" y="100310"/>
                  </a:lnTo>
                  <a:lnTo>
                    <a:pt x="740438" y="103385"/>
                  </a:lnTo>
                  <a:lnTo>
                    <a:pt x="735031" y="104923"/>
                  </a:lnTo>
                  <a:close/>
                </a:path>
                <a:path w="744220" h="105409">
                  <a:moveTo>
                    <a:pt x="740276" y="87808"/>
                  </a:moveTo>
                  <a:lnTo>
                    <a:pt x="736023" y="87808"/>
                  </a:lnTo>
                  <a:lnTo>
                    <a:pt x="738256" y="87064"/>
                  </a:lnTo>
                  <a:lnTo>
                    <a:pt x="739645" y="85576"/>
                  </a:lnTo>
                  <a:lnTo>
                    <a:pt x="740276" y="87808"/>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7" name="object 17"/>
            <p:cNvSpPr/>
            <p:nvPr/>
          </p:nvSpPr>
          <p:spPr>
            <a:xfrm>
              <a:off x="2235567" y="1470199"/>
              <a:ext cx="326390" cy="406400"/>
            </a:xfrm>
            <a:custGeom>
              <a:avLst/>
              <a:gdLst/>
              <a:ahLst/>
              <a:cxnLst/>
              <a:rect l="l" t="t" r="r" b="b"/>
              <a:pathLst>
                <a:path w="326389" h="406400">
                  <a:moveTo>
                    <a:pt x="325882" y="0"/>
                  </a:moveTo>
                  <a:lnTo>
                    <a:pt x="0" y="406362"/>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8" name="object 18"/>
            <p:cNvPicPr/>
            <p:nvPr/>
          </p:nvPicPr>
          <p:blipFill>
            <a:blip r:embed="rId12" cstate="print"/>
            <a:stretch>
              <a:fillRect/>
            </a:stretch>
          </p:blipFill>
          <p:spPr>
            <a:xfrm>
              <a:off x="2108346" y="1818142"/>
              <a:ext cx="195364" cy="212355"/>
            </a:xfrm>
            <a:prstGeom prst="rect">
              <a:avLst/>
            </a:prstGeom>
          </p:spPr>
        </p:pic>
        <p:pic>
          <p:nvPicPr>
            <p:cNvPr id="19" name="object 19"/>
            <p:cNvPicPr/>
            <p:nvPr/>
          </p:nvPicPr>
          <p:blipFill>
            <a:blip r:embed="rId13" cstate="print"/>
            <a:stretch>
              <a:fillRect/>
            </a:stretch>
          </p:blipFill>
          <p:spPr>
            <a:xfrm>
              <a:off x="304800" y="1619250"/>
              <a:ext cx="1904999" cy="1904999"/>
            </a:xfrm>
            <a:prstGeom prst="rect">
              <a:avLst/>
            </a:prstGeom>
          </p:spPr>
        </p:pic>
        <p:pic>
          <p:nvPicPr>
            <p:cNvPr id="20" name="object 20"/>
            <p:cNvPicPr/>
            <p:nvPr/>
          </p:nvPicPr>
          <p:blipFill>
            <a:blip r:embed="rId14" cstate="print"/>
            <a:stretch>
              <a:fillRect/>
            </a:stretch>
          </p:blipFill>
          <p:spPr>
            <a:xfrm>
              <a:off x="576550" y="2252247"/>
              <a:ext cx="1360861" cy="156716"/>
            </a:xfrm>
            <a:prstGeom prst="rect">
              <a:avLst/>
            </a:prstGeom>
          </p:spPr>
        </p:pic>
        <p:pic>
          <p:nvPicPr>
            <p:cNvPr id="21" name="object 21"/>
            <p:cNvPicPr/>
            <p:nvPr/>
          </p:nvPicPr>
          <p:blipFill>
            <a:blip r:embed="rId15" cstate="print"/>
            <a:stretch>
              <a:fillRect/>
            </a:stretch>
          </p:blipFill>
          <p:spPr>
            <a:xfrm>
              <a:off x="723455" y="2500145"/>
              <a:ext cx="1062079" cy="120550"/>
            </a:xfrm>
            <a:prstGeom prst="rect">
              <a:avLst/>
            </a:prstGeom>
          </p:spPr>
        </p:pic>
        <p:sp>
          <p:nvSpPr>
            <p:cNvPr id="22" name="object 22"/>
            <p:cNvSpPr/>
            <p:nvPr/>
          </p:nvSpPr>
          <p:spPr>
            <a:xfrm>
              <a:off x="851311" y="2747795"/>
              <a:ext cx="806450" cy="120650"/>
            </a:xfrm>
            <a:custGeom>
              <a:avLst/>
              <a:gdLst/>
              <a:ahLst/>
              <a:cxnLst/>
              <a:rect l="l" t="t" r="r" b="b"/>
              <a:pathLst>
                <a:path w="806450" h="120650">
                  <a:moveTo>
                    <a:pt x="13245" y="59084"/>
                  </a:moveTo>
                  <a:lnTo>
                    <a:pt x="4613" y="44053"/>
                  </a:lnTo>
                  <a:lnTo>
                    <a:pt x="12817" y="38127"/>
                  </a:lnTo>
                  <a:lnTo>
                    <a:pt x="21803" y="33895"/>
                  </a:lnTo>
                  <a:lnTo>
                    <a:pt x="31570" y="31356"/>
                  </a:lnTo>
                  <a:lnTo>
                    <a:pt x="42118" y="30509"/>
                  </a:lnTo>
                  <a:lnTo>
                    <a:pt x="50666" y="31039"/>
                  </a:lnTo>
                  <a:lnTo>
                    <a:pt x="77102" y="48964"/>
                  </a:lnTo>
                  <a:lnTo>
                    <a:pt x="38248" y="48964"/>
                  </a:lnTo>
                  <a:lnTo>
                    <a:pt x="31328" y="49596"/>
                  </a:lnTo>
                  <a:lnTo>
                    <a:pt x="24854" y="51494"/>
                  </a:lnTo>
                  <a:lnTo>
                    <a:pt x="18826" y="54657"/>
                  </a:lnTo>
                  <a:lnTo>
                    <a:pt x="13245" y="59084"/>
                  </a:lnTo>
                  <a:close/>
                </a:path>
                <a:path w="806450" h="120650">
                  <a:moveTo>
                    <a:pt x="79623" y="74860"/>
                  </a:moveTo>
                  <a:lnTo>
                    <a:pt x="57001" y="74860"/>
                  </a:lnTo>
                  <a:lnTo>
                    <a:pt x="57001" y="59035"/>
                  </a:lnTo>
                  <a:lnTo>
                    <a:pt x="55264" y="55562"/>
                  </a:lnTo>
                  <a:lnTo>
                    <a:pt x="51792" y="52982"/>
                  </a:lnTo>
                  <a:lnTo>
                    <a:pt x="48418" y="50303"/>
                  </a:lnTo>
                  <a:lnTo>
                    <a:pt x="43904" y="48964"/>
                  </a:lnTo>
                  <a:lnTo>
                    <a:pt x="77102" y="48964"/>
                  </a:lnTo>
                  <a:lnTo>
                    <a:pt x="77204" y="49150"/>
                  </a:lnTo>
                  <a:lnTo>
                    <a:pt x="79018" y="55596"/>
                  </a:lnTo>
                  <a:lnTo>
                    <a:pt x="79623" y="62954"/>
                  </a:lnTo>
                  <a:lnTo>
                    <a:pt x="79623" y="74860"/>
                  </a:lnTo>
                  <a:close/>
                </a:path>
                <a:path w="806450" h="120650">
                  <a:moveTo>
                    <a:pt x="29914" y="120550"/>
                  </a:moveTo>
                  <a:lnTo>
                    <a:pt x="21580" y="120550"/>
                  </a:lnTo>
                  <a:lnTo>
                    <a:pt x="14485" y="117921"/>
                  </a:lnTo>
                  <a:lnTo>
                    <a:pt x="8632" y="112662"/>
                  </a:lnTo>
                  <a:lnTo>
                    <a:pt x="2877" y="107404"/>
                  </a:lnTo>
                  <a:lnTo>
                    <a:pt x="0" y="100558"/>
                  </a:lnTo>
                  <a:lnTo>
                    <a:pt x="0" y="83790"/>
                  </a:lnTo>
                  <a:lnTo>
                    <a:pt x="2728" y="77092"/>
                  </a:lnTo>
                  <a:lnTo>
                    <a:pt x="8185" y="72032"/>
                  </a:lnTo>
                  <a:lnTo>
                    <a:pt x="13741" y="66972"/>
                  </a:lnTo>
                  <a:lnTo>
                    <a:pt x="20984" y="64442"/>
                  </a:lnTo>
                  <a:lnTo>
                    <a:pt x="29914" y="64442"/>
                  </a:lnTo>
                  <a:lnTo>
                    <a:pt x="38527" y="65093"/>
                  </a:lnTo>
                  <a:lnTo>
                    <a:pt x="45913" y="67047"/>
                  </a:lnTo>
                  <a:lnTo>
                    <a:pt x="52071" y="70302"/>
                  </a:lnTo>
                  <a:lnTo>
                    <a:pt x="57001" y="74860"/>
                  </a:lnTo>
                  <a:lnTo>
                    <a:pt x="79623" y="74860"/>
                  </a:lnTo>
                  <a:lnTo>
                    <a:pt x="79623" y="79771"/>
                  </a:lnTo>
                  <a:lnTo>
                    <a:pt x="34428" y="79771"/>
                  </a:lnTo>
                  <a:lnTo>
                    <a:pt x="30559" y="80912"/>
                  </a:lnTo>
                  <a:lnTo>
                    <a:pt x="24308" y="85377"/>
                  </a:lnTo>
                  <a:lnTo>
                    <a:pt x="22770" y="88552"/>
                  </a:lnTo>
                  <a:lnTo>
                    <a:pt x="22770" y="96688"/>
                  </a:lnTo>
                  <a:lnTo>
                    <a:pt x="24308" y="99814"/>
                  </a:lnTo>
                  <a:lnTo>
                    <a:pt x="27384" y="102096"/>
                  </a:lnTo>
                  <a:lnTo>
                    <a:pt x="30559" y="104278"/>
                  </a:lnTo>
                  <a:lnTo>
                    <a:pt x="34428" y="105370"/>
                  </a:lnTo>
                  <a:lnTo>
                    <a:pt x="79623" y="105370"/>
                  </a:lnTo>
                  <a:lnTo>
                    <a:pt x="79623" y="109537"/>
                  </a:lnTo>
                  <a:lnTo>
                    <a:pt x="57001" y="109537"/>
                  </a:lnTo>
                  <a:lnTo>
                    <a:pt x="51792" y="114355"/>
                  </a:lnTo>
                  <a:lnTo>
                    <a:pt x="45541" y="117797"/>
                  </a:lnTo>
                  <a:lnTo>
                    <a:pt x="38248" y="119862"/>
                  </a:lnTo>
                  <a:lnTo>
                    <a:pt x="29914" y="120550"/>
                  </a:lnTo>
                  <a:close/>
                </a:path>
                <a:path w="806450" h="120650">
                  <a:moveTo>
                    <a:pt x="79623" y="105370"/>
                  </a:moveTo>
                  <a:lnTo>
                    <a:pt x="47228" y="105370"/>
                  </a:lnTo>
                  <a:lnTo>
                    <a:pt x="53230" y="102840"/>
                  </a:lnTo>
                  <a:lnTo>
                    <a:pt x="57001" y="97780"/>
                  </a:lnTo>
                  <a:lnTo>
                    <a:pt x="57001" y="87213"/>
                  </a:lnTo>
                  <a:lnTo>
                    <a:pt x="53230" y="82252"/>
                  </a:lnTo>
                  <a:lnTo>
                    <a:pt x="47228" y="79771"/>
                  </a:lnTo>
                  <a:lnTo>
                    <a:pt x="79623" y="79771"/>
                  </a:lnTo>
                  <a:lnTo>
                    <a:pt x="79623" y="105370"/>
                  </a:lnTo>
                  <a:close/>
                </a:path>
                <a:path w="806450" h="120650">
                  <a:moveTo>
                    <a:pt x="79623" y="118467"/>
                  </a:moveTo>
                  <a:lnTo>
                    <a:pt x="57001" y="118467"/>
                  </a:lnTo>
                  <a:lnTo>
                    <a:pt x="57001" y="109537"/>
                  </a:lnTo>
                  <a:lnTo>
                    <a:pt x="79623" y="109537"/>
                  </a:lnTo>
                  <a:lnTo>
                    <a:pt x="79623" y="118467"/>
                  </a:lnTo>
                  <a:close/>
                </a:path>
                <a:path w="806450" h="120650">
                  <a:moveTo>
                    <a:pt x="180606" y="43904"/>
                  </a:moveTo>
                  <a:lnTo>
                    <a:pt x="124620" y="43904"/>
                  </a:lnTo>
                  <a:lnTo>
                    <a:pt x="127298" y="40530"/>
                  </a:lnTo>
                  <a:lnTo>
                    <a:pt x="131168" y="37455"/>
                  </a:lnTo>
                  <a:lnTo>
                    <a:pt x="136228" y="34676"/>
                  </a:lnTo>
                  <a:lnTo>
                    <a:pt x="141387" y="31898"/>
                  </a:lnTo>
                  <a:lnTo>
                    <a:pt x="147539" y="30509"/>
                  </a:lnTo>
                  <a:lnTo>
                    <a:pt x="164109" y="30509"/>
                  </a:lnTo>
                  <a:lnTo>
                    <a:pt x="171103" y="32990"/>
                  </a:lnTo>
                  <a:lnTo>
                    <a:pt x="175668" y="37951"/>
                  </a:lnTo>
                  <a:lnTo>
                    <a:pt x="180232" y="42812"/>
                  </a:lnTo>
                  <a:lnTo>
                    <a:pt x="180606" y="43904"/>
                  </a:lnTo>
                  <a:close/>
                </a:path>
                <a:path w="806450" h="120650">
                  <a:moveTo>
                    <a:pt x="124620" y="118467"/>
                  </a:moveTo>
                  <a:lnTo>
                    <a:pt x="101998" y="118467"/>
                  </a:lnTo>
                  <a:lnTo>
                    <a:pt x="101998" y="32593"/>
                  </a:lnTo>
                  <a:lnTo>
                    <a:pt x="124620" y="32593"/>
                  </a:lnTo>
                  <a:lnTo>
                    <a:pt x="124620" y="43904"/>
                  </a:lnTo>
                  <a:lnTo>
                    <a:pt x="180606" y="43904"/>
                  </a:lnTo>
                  <a:lnTo>
                    <a:pt x="182514" y="49460"/>
                  </a:lnTo>
                  <a:lnTo>
                    <a:pt x="182514" y="50601"/>
                  </a:lnTo>
                  <a:lnTo>
                    <a:pt x="135980" y="50601"/>
                  </a:lnTo>
                  <a:lnTo>
                    <a:pt x="129481" y="53974"/>
                  </a:lnTo>
                  <a:lnTo>
                    <a:pt x="124620" y="60721"/>
                  </a:lnTo>
                  <a:lnTo>
                    <a:pt x="124620" y="118467"/>
                  </a:lnTo>
                  <a:close/>
                </a:path>
                <a:path w="806450" h="120650">
                  <a:moveTo>
                    <a:pt x="182514" y="118467"/>
                  </a:moveTo>
                  <a:lnTo>
                    <a:pt x="159892" y="118467"/>
                  </a:lnTo>
                  <a:lnTo>
                    <a:pt x="159892" y="55909"/>
                  </a:lnTo>
                  <a:lnTo>
                    <a:pt x="154633" y="50601"/>
                  </a:lnTo>
                  <a:lnTo>
                    <a:pt x="182514" y="50601"/>
                  </a:lnTo>
                  <a:lnTo>
                    <a:pt x="182514" y="118467"/>
                  </a:lnTo>
                  <a:close/>
                </a:path>
                <a:path w="806450" h="120650">
                  <a:moveTo>
                    <a:pt x="283495" y="43904"/>
                  </a:moveTo>
                  <a:lnTo>
                    <a:pt x="227508" y="43904"/>
                  </a:lnTo>
                  <a:lnTo>
                    <a:pt x="230187" y="40530"/>
                  </a:lnTo>
                  <a:lnTo>
                    <a:pt x="234057" y="37455"/>
                  </a:lnTo>
                  <a:lnTo>
                    <a:pt x="239117" y="34676"/>
                  </a:lnTo>
                  <a:lnTo>
                    <a:pt x="244276" y="31898"/>
                  </a:lnTo>
                  <a:lnTo>
                    <a:pt x="250428" y="30509"/>
                  </a:lnTo>
                  <a:lnTo>
                    <a:pt x="266997" y="30509"/>
                  </a:lnTo>
                  <a:lnTo>
                    <a:pt x="273992" y="32990"/>
                  </a:lnTo>
                  <a:lnTo>
                    <a:pt x="278556" y="37951"/>
                  </a:lnTo>
                  <a:lnTo>
                    <a:pt x="283120" y="42812"/>
                  </a:lnTo>
                  <a:lnTo>
                    <a:pt x="283495" y="43904"/>
                  </a:lnTo>
                  <a:close/>
                </a:path>
                <a:path w="806450" h="120650">
                  <a:moveTo>
                    <a:pt x="227508" y="118467"/>
                  </a:moveTo>
                  <a:lnTo>
                    <a:pt x="204886" y="118467"/>
                  </a:lnTo>
                  <a:lnTo>
                    <a:pt x="204886" y="32593"/>
                  </a:lnTo>
                  <a:lnTo>
                    <a:pt x="227508" y="32593"/>
                  </a:lnTo>
                  <a:lnTo>
                    <a:pt x="227508" y="43904"/>
                  </a:lnTo>
                  <a:lnTo>
                    <a:pt x="283495" y="43904"/>
                  </a:lnTo>
                  <a:lnTo>
                    <a:pt x="285402" y="49460"/>
                  </a:lnTo>
                  <a:lnTo>
                    <a:pt x="285402" y="50601"/>
                  </a:lnTo>
                  <a:lnTo>
                    <a:pt x="238869" y="50601"/>
                  </a:lnTo>
                  <a:lnTo>
                    <a:pt x="232370" y="53974"/>
                  </a:lnTo>
                  <a:lnTo>
                    <a:pt x="227508" y="60721"/>
                  </a:lnTo>
                  <a:lnTo>
                    <a:pt x="227508" y="118467"/>
                  </a:lnTo>
                  <a:close/>
                </a:path>
                <a:path w="806450" h="120650">
                  <a:moveTo>
                    <a:pt x="285402" y="118467"/>
                  </a:moveTo>
                  <a:lnTo>
                    <a:pt x="262781" y="118467"/>
                  </a:lnTo>
                  <a:lnTo>
                    <a:pt x="262781" y="55909"/>
                  </a:lnTo>
                  <a:lnTo>
                    <a:pt x="257522" y="50601"/>
                  </a:lnTo>
                  <a:lnTo>
                    <a:pt x="285402" y="50601"/>
                  </a:lnTo>
                  <a:lnTo>
                    <a:pt x="285402" y="118467"/>
                  </a:lnTo>
                  <a:close/>
                </a:path>
                <a:path w="806450" h="120650">
                  <a:moveTo>
                    <a:pt x="347661" y="120550"/>
                  </a:moveTo>
                  <a:lnTo>
                    <a:pt x="309384" y="100933"/>
                  </a:lnTo>
                  <a:lnTo>
                    <a:pt x="302269" y="75455"/>
                  </a:lnTo>
                  <a:lnTo>
                    <a:pt x="303059" y="66135"/>
                  </a:lnTo>
                  <a:lnTo>
                    <a:pt x="329504" y="33709"/>
                  </a:lnTo>
                  <a:lnTo>
                    <a:pt x="347661" y="30509"/>
                  </a:lnTo>
                  <a:lnTo>
                    <a:pt x="357121" y="31309"/>
                  </a:lnTo>
                  <a:lnTo>
                    <a:pt x="386138" y="50601"/>
                  </a:lnTo>
                  <a:lnTo>
                    <a:pt x="341311" y="50601"/>
                  </a:lnTo>
                  <a:lnTo>
                    <a:pt x="336053" y="52883"/>
                  </a:lnTo>
                  <a:lnTo>
                    <a:pt x="331620" y="57745"/>
                  </a:lnTo>
                  <a:lnTo>
                    <a:pt x="327817" y="62011"/>
                  </a:lnTo>
                  <a:lnTo>
                    <a:pt x="325783" y="68014"/>
                  </a:lnTo>
                  <a:lnTo>
                    <a:pt x="325783" y="82996"/>
                  </a:lnTo>
                  <a:lnTo>
                    <a:pt x="327817" y="89048"/>
                  </a:lnTo>
                  <a:lnTo>
                    <a:pt x="331885" y="93612"/>
                  </a:lnTo>
                  <a:lnTo>
                    <a:pt x="336053" y="98176"/>
                  </a:lnTo>
                  <a:lnTo>
                    <a:pt x="341311" y="100458"/>
                  </a:lnTo>
                  <a:lnTo>
                    <a:pt x="386204" y="100458"/>
                  </a:lnTo>
                  <a:lnTo>
                    <a:pt x="385854" y="101128"/>
                  </a:lnTo>
                  <a:lnTo>
                    <a:pt x="380255" y="107900"/>
                  </a:lnTo>
                  <a:lnTo>
                    <a:pt x="373418" y="113434"/>
                  </a:lnTo>
                  <a:lnTo>
                    <a:pt x="365707" y="117388"/>
                  </a:lnTo>
                  <a:lnTo>
                    <a:pt x="357121" y="119760"/>
                  </a:lnTo>
                  <a:lnTo>
                    <a:pt x="347661" y="120550"/>
                  </a:lnTo>
                  <a:close/>
                </a:path>
                <a:path w="806450" h="120650">
                  <a:moveTo>
                    <a:pt x="386204" y="100458"/>
                  </a:moveTo>
                  <a:lnTo>
                    <a:pt x="354110" y="100458"/>
                  </a:lnTo>
                  <a:lnTo>
                    <a:pt x="359369" y="98127"/>
                  </a:lnTo>
                  <a:lnTo>
                    <a:pt x="363437" y="93464"/>
                  </a:lnTo>
                  <a:lnTo>
                    <a:pt x="367604" y="88800"/>
                  </a:lnTo>
                  <a:lnTo>
                    <a:pt x="369619" y="82996"/>
                  </a:lnTo>
                  <a:lnTo>
                    <a:pt x="369583" y="68014"/>
                  </a:lnTo>
                  <a:lnTo>
                    <a:pt x="367604" y="62408"/>
                  </a:lnTo>
                  <a:lnTo>
                    <a:pt x="363373" y="57670"/>
                  </a:lnTo>
                  <a:lnTo>
                    <a:pt x="359369" y="52982"/>
                  </a:lnTo>
                  <a:lnTo>
                    <a:pt x="354110" y="50601"/>
                  </a:lnTo>
                  <a:lnTo>
                    <a:pt x="386138" y="50601"/>
                  </a:lnTo>
                  <a:lnTo>
                    <a:pt x="389854" y="57670"/>
                  </a:lnTo>
                  <a:lnTo>
                    <a:pt x="392254" y="66135"/>
                  </a:lnTo>
                  <a:lnTo>
                    <a:pt x="393054" y="75455"/>
                  </a:lnTo>
                  <a:lnTo>
                    <a:pt x="392254" y="84906"/>
                  </a:lnTo>
                  <a:lnTo>
                    <a:pt x="389854" y="93464"/>
                  </a:lnTo>
                  <a:lnTo>
                    <a:pt x="386204" y="100458"/>
                  </a:lnTo>
                  <a:close/>
                </a:path>
                <a:path w="806450" h="120650">
                  <a:moveTo>
                    <a:pt x="437011" y="32593"/>
                  </a:moveTo>
                  <a:lnTo>
                    <a:pt x="414240" y="32593"/>
                  </a:lnTo>
                  <a:lnTo>
                    <a:pt x="414240" y="9227"/>
                  </a:lnTo>
                  <a:lnTo>
                    <a:pt x="437011" y="9227"/>
                  </a:lnTo>
                  <a:lnTo>
                    <a:pt x="437011" y="32593"/>
                  </a:lnTo>
                  <a:close/>
                </a:path>
                <a:path w="806450" h="120650">
                  <a:moveTo>
                    <a:pt x="454424" y="52387"/>
                  </a:moveTo>
                  <a:lnTo>
                    <a:pt x="400102" y="52387"/>
                  </a:lnTo>
                  <a:lnTo>
                    <a:pt x="400102" y="32593"/>
                  </a:lnTo>
                  <a:lnTo>
                    <a:pt x="454424" y="32593"/>
                  </a:lnTo>
                  <a:lnTo>
                    <a:pt x="454424" y="52387"/>
                  </a:lnTo>
                  <a:close/>
                </a:path>
                <a:path w="806450" h="120650">
                  <a:moveTo>
                    <a:pt x="447280" y="120550"/>
                  </a:moveTo>
                  <a:lnTo>
                    <a:pt x="438648" y="120550"/>
                  </a:lnTo>
                  <a:lnTo>
                    <a:pt x="427970" y="119090"/>
                  </a:lnTo>
                  <a:lnTo>
                    <a:pt x="420342" y="114709"/>
                  </a:lnTo>
                  <a:lnTo>
                    <a:pt x="415766" y="107407"/>
                  </a:lnTo>
                  <a:lnTo>
                    <a:pt x="414351" y="97928"/>
                  </a:lnTo>
                  <a:lnTo>
                    <a:pt x="414240" y="52387"/>
                  </a:lnTo>
                  <a:lnTo>
                    <a:pt x="437011" y="52387"/>
                  </a:lnTo>
                  <a:lnTo>
                    <a:pt x="437011" y="93860"/>
                  </a:lnTo>
                  <a:lnTo>
                    <a:pt x="437656" y="96142"/>
                  </a:lnTo>
                  <a:lnTo>
                    <a:pt x="439068" y="98077"/>
                  </a:lnTo>
                  <a:lnTo>
                    <a:pt x="440335" y="99615"/>
                  </a:lnTo>
                  <a:lnTo>
                    <a:pt x="442270" y="100458"/>
                  </a:lnTo>
                  <a:lnTo>
                    <a:pt x="453306" y="100458"/>
                  </a:lnTo>
                  <a:lnTo>
                    <a:pt x="457401" y="115044"/>
                  </a:lnTo>
                  <a:lnTo>
                    <a:pt x="453531" y="118715"/>
                  </a:lnTo>
                  <a:lnTo>
                    <a:pt x="447280" y="120550"/>
                  </a:lnTo>
                  <a:close/>
                </a:path>
                <a:path w="806450" h="120650">
                  <a:moveTo>
                    <a:pt x="453306" y="100458"/>
                  </a:moveTo>
                  <a:lnTo>
                    <a:pt x="448322" y="100458"/>
                  </a:lnTo>
                  <a:lnTo>
                    <a:pt x="450951" y="99665"/>
                  </a:lnTo>
                  <a:lnTo>
                    <a:pt x="452638" y="98077"/>
                  </a:lnTo>
                  <a:lnTo>
                    <a:pt x="453306" y="100458"/>
                  </a:lnTo>
                  <a:close/>
                </a:path>
                <a:path w="806450" h="120650">
                  <a:moveTo>
                    <a:pt x="477577" y="59084"/>
                  </a:moveTo>
                  <a:lnTo>
                    <a:pt x="468945" y="44053"/>
                  </a:lnTo>
                  <a:lnTo>
                    <a:pt x="477150" y="38127"/>
                  </a:lnTo>
                  <a:lnTo>
                    <a:pt x="486135" y="33895"/>
                  </a:lnTo>
                  <a:lnTo>
                    <a:pt x="495902" y="31356"/>
                  </a:lnTo>
                  <a:lnTo>
                    <a:pt x="506450" y="30509"/>
                  </a:lnTo>
                  <a:lnTo>
                    <a:pt x="514998" y="31039"/>
                  </a:lnTo>
                  <a:lnTo>
                    <a:pt x="541435" y="48964"/>
                  </a:lnTo>
                  <a:lnTo>
                    <a:pt x="502581" y="48964"/>
                  </a:lnTo>
                  <a:lnTo>
                    <a:pt x="495660" y="49596"/>
                  </a:lnTo>
                  <a:lnTo>
                    <a:pt x="489186" y="51494"/>
                  </a:lnTo>
                  <a:lnTo>
                    <a:pt x="483159" y="54657"/>
                  </a:lnTo>
                  <a:lnTo>
                    <a:pt x="477577" y="59084"/>
                  </a:lnTo>
                  <a:close/>
                </a:path>
                <a:path w="806450" h="120650">
                  <a:moveTo>
                    <a:pt x="543955" y="74860"/>
                  </a:moveTo>
                  <a:lnTo>
                    <a:pt x="521333" y="74860"/>
                  </a:lnTo>
                  <a:lnTo>
                    <a:pt x="521333" y="59035"/>
                  </a:lnTo>
                  <a:lnTo>
                    <a:pt x="519597" y="55562"/>
                  </a:lnTo>
                  <a:lnTo>
                    <a:pt x="516124" y="52982"/>
                  </a:lnTo>
                  <a:lnTo>
                    <a:pt x="512751" y="50303"/>
                  </a:lnTo>
                  <a:lnTo>
                    <a:pt x="508236" y="48964"/>
                  </a:lnTo>
                  <a:lnTo>
                    <a:pt x="541435" y="48964"/>
                  </a:lnTo>
                  <a:lnTo>
                    <a:pt x="541536" y="49150"/>
                  </a:lnTo>
                  <a:lnTo>
                    <a:pt x="543350" y="55596"/>
                  </a:lnTo>
                  <a:lnTo>
                    <a:pt x="543955" y="62954"/>
                  </a:lnTo>
                  <a:lnTo>
                    <a:pt x="543955" y="74860"/>
                  </a:lnTo>
                  <a:close/>
                </a:path>
                <a:path w="806450" h="120650">
                  <a:moveTo>
                    <a:pt x="494246" y="120550"/>
                  </a:moveTo>
                  <a:lnTo>
                    <a:pt x="485912" y="120550"/>
                  </a:lnTo>
                  <a:lnTo>
                    <a:pt x="478818" y="117921"/>
                  </a:lnTo>
                  <a:lnTo>
                    <a:pt x="472964" y="112662"/>
                  </a:lnTo>
                  <a:lnTo>
                    <a:pt x="467209" y="107404"/>
                  </a:lnTo>
                  <a:lnTo>
                    <a:pt x="464332" y="100558"/>
                  </a:lnTo>
                  <a:lnTo>
                    <a:pt x="464332" y="83790"/>
                  </a:lnTo>
                  <a:lnTo>
                    <a:pt x="467060" y="77092"/>
                  </a:lnTo>
                  <a:lnTo>
                    <a:pt x="472517" y="72032"/>
                  </a:lnTo>
                  <a:lnTo>
                    <a:pt x="478074" y="66972"/>
                  </a:lnTo>
                  <a:lnTo>
                    <a:pt x="485317" y="64442"/>
                  </a:lnTo>
                  <a:lnTo>
                    <a:pt x="494246" y="64442"/>
                  </a:lnTo>
                  <a:lnTo>
                    <a:pt x="502860" y="65093"/>
                  </a:lnTo>
                  <a:lnTo>
                    <a:pt x="510245" y="67047"/>
                  </a:lnTo>
                  <a:lnTo>
                    <a:pt x="516403" y="70302"/>
                  </a:lnTo>
                  <a:lnTo>
                    <a:pt x="521333" y="74860"/>
                  </a:lnTo>
                  <a:lnTo>
                    <a:pt x="543955" y="74860"/>
                  </a:lnTo>
                  <a:lnTo>
                    <a:pt x="543955" y="79771"/>
                  </a:lnTo>
                  <a:lnTo>
                    <a:pt x="498761" y="79771"/>
                  </a:lnTo>
                  <a:lnTo>
                    <a:pt x="494891" y="80912"/>
                  </a:lnTo>
                  <a:lnTo>
                    <a:pt x="488640" y="85377"/>
                  </a:lnTo>
                  <a:lnTo>
                    <a:pt x="487102" y="88552"/>
                  </a:lnTo>
                  <a:lnTo>
                    <a:pt x="487102" y="96688"/>
                  </a:lnTo>
                  <a:lnTo>
                    <a:pt x="488640" y="99814"/>
                  </a:lnTo>
                  <a:lnTo>
                    <a:pt x="491716" y="102096"/>
                  </a:lnTo>
                  <a:lnTo>
                    <a:pt x="494891" y="104278"/>
                  </a:lnTo>
                  <a:lnTo>
                    <a:pt x="498761" y="105370"/>
                  </a:lnTo>
                  <a:lnTo>
                    <a:pt x="543955" y="105370"/>
                  </a:lnTo>
                  <a:lnTo>
                    <a:pt x="543955" y="109537"/>
                  </a:lnTo>
                  <a:lnTo>
                    <a:pt x="521333" y="109537"/>
                  </a:lnTo>
                  <a:lnTo>
                    <a:pt x="516124" y="114355"/>
                  </a:lnTo>
                  <a:lnTo>
                    <a:pt x="509873" y="117797"/>
                  </a:lnTo>
                  <a:lnTo>
                    <a:pt x="502581" y="119862"/>
                  </a:lnTo>
                  <a:lnTo>
                    <a:pt x="494246" y="120550"/>
                  </a:lnTo>
                  <a:close/>
                </a:path>
                <a:path w="806450" h="120650">
                  <a:moveTo>
                    <a:pt x="543955" y="105370"/>
                  </a:moveTo>
                  <a:lnTo>
                    <a:pt x="511560" y="105370"/>
                  </a:lnTo>
                  <a:lnTo>
                    <a:pt x="517563" y="102840"/>
                  </a:lnTo>
                  <a:lnTo>
                    <a:pt x="521333" y="97780"/>
                  </a:lnTo>
                  <a:lnTo>
                    <a:pt x="521333" y="87213"/>
                  </a:lnTo>
                  <a:lnTo>
                    <a:pt x="517563" y="82252"/>
                  </a:lnTo>
                  <a:lnTo>
                    <a:pt x="511560" y="79771"/>
                  </a:lnTo>
                  <a:lnTo>
                    <a:pt x="543955" y="79771"/>
                  </a:lnTo>
                  <a:lnTo>
                    <a:pt x="543955" y="105370"/>
                  </a:lnTo>
                  <a:close/>
                </a:path>
                <a:path w="806450" h="120650">
                  <a:moveTo>
                    <a:pt x="543955" y="118467"/>
                  </a:moveTo>
                  <a:lnTo>
                    <a:pt x="521333" y="118467"/>
                  </a:lnTo>
                  <a:lnTo>
                    <a:pt x="521333" y="109537"/>
                  </a:lnTo>
                  <a:lnTo>
                    <a:pt x="543955" y="109537"/>
                  </a:lnTo>
                  <a:lnTo>
                    <a:pt x="543955" y="118467"/>
                  </a:lnTo>
                  <a:close/>
                </a:path>
                <a:path w="806450" h="120650">
                  <a:moveTo>
                    <a:pt x="593565" y="32593"/>
                  </a:moveTo>
                  <a:lnTo>
                    <a:pt x="570795" y="32593"/>
                  </a:lnTo>
                  <a:lnTo>
                    <a:pt x="570795" y="9227"/>
                  </a:lnTo>
                  <a:lnTo>
                    <a:pt x="593565" y="9227"/>
                  </a:lnTo>
                  <a:lnTo>
                    <a:pt x="593565" y="32593"/>
                  </a:lnTo>
                  <a:close/>
                </a:path>
                <a:path w="806450" h="120650">
                  <a:moveTo>
                    <a:pt x="610978" y="52387"/>
                  </a:moveTo>
                  <a:lnTo>
                    <a:pt x="556656" y="52387"/>
                  </a:lnTo>
                  <a:lnTo>
                    <a:pt x="556656" y="32593"/>
                  </a:lnTo>
                  <a:lnTo>
                    <a:pt x="610978" y="32593"/>
                  </a:lnTo>
                  <a:lnTo>
                    <a:pt x="610978" y="52387"/>
                  </a:lnTo>
                  <a:close/>
                </a:path>
                <a:path w="806450" h="120650">
                  <a:moveTo>
                    <a:pt x="603835" y="120550"/>
                  </a:moveTo>
                  <a:lnTo>
                    <a:pt x="595203" y="120550"/>
                  </a:lnTo>
                  <a:lnTo>
                    <a:pt x="584524" y="119090"/>
                  </a:lnTo>
                  <a:lnTo>
                    <a:pt x="576897" y="114709"/>
                  </a:lnTo>
                  <a:lnTo>
                    <a:pt x="572320" y="107407"/>
                  </a:lnTo>
                  <a:lnTo>
                    <a:pt x="570906" y="97928"/>
                  </a:lnTo>
                  <a:lnTo>
                    <a:pt x="570795" y="52387"/>
                  </a:lnTo>
                  <a:lnTo>
                    <a:pt x="593565" y="52387"/>
                  </a:lnTo>
                  <a:lnTo>
                    <a:pt x="593565" y="93860"/>
                  </a:lnTo>
                  <a:lnTo>
                    <a:pt x="594210" y="96142"/>
                  </a:lnTo>
                  <a:lnTo>
                    <a:pt x="595623" y="98077"/>
                  </a:lnTo>
                  <a:lnTo>
                    <a:pt x="596889" y="99615"/>
                  </a:lnTo>
                  <a:lnTo>
                    <a:pt x="598824" y="100458"/>
                  </a:lnTo>
                  <a:lnTo>
                    <a:pt x="609861" y="100458"/>
                  </a:lnTo>
                  <a:lnTo>
                    <a:pt x="613955" y="115044"/>
                  </a:lnTo>
                  <a:lnTo>
                    <a:pt x="610085" y="118715"/>
                  </a:lnTo>
                  <a:lnTo>
                    <a:pt x="603835" y="120550"/>
                  </a:lnTo>
                  <a:close/>
                </a:path>
                <a:path w="806450" h="120650">
                  <a:moveTo>
                    <a:pt x="609861" y="100458"/>
                  </a:moveTo>
                  <a:lnTo>
                    <a:pt x="604876" y="100458"/>
                  </a:lnTo>
                  <a:lnTo>
                    <a:pt x="607506" y="99665"/>
                  </a:lnTo>
                  <a:lnTo>
                    <a:pt x="609192" y="98077"/>
                  </a:lnTo>
                  <a:lnTo>
                    <a:pt x="609861" y="100458"/>
                  </a:lnTo>
                  <a:close/>
                </a:path>
                <a:path w="806450" h="120650">
                  <a:moveTo>
                    <a:pt x="673472" y="120550"/>
                  </a:moveTo>
                  <a:lnTo>
                    <a:pt x="666725" y="120550"/>
                  </a:lnTo>
                  <a:lnTo>
                    <a:pt x="657070" y="119769"/>
                  </a:lnTo>
                  <a:lnTo>
                    <a:pt x="624086" y="93650"/>
                  </a:lnTo>
                  <a:lnTo>
                    <a:pt x="620886" y="75455"/>
                  </a:lnTo>
                  <a:lnTo>
                    <a:pt x="621677" y="66256"/>
                  </a:lnTo>
                  <a:lnTo>
                    <a:pt x="647899" y="33746"/>
                  </a:lnTo>
                  <a:lnTo>
                    <a:pt x="665386" y="30509"/>
                  </a:lnTo>
                  <a:lnTo>
                    <a:pt x="674408" y="31328"/>
                  </a:lnTo>
                  <a:lnTo>
                    <a:pt x="682575" y="33783"/>
                  </a:lnTo>
                  <a:lnTo>
                    <a:pt x="689887" y="37876"/>
                  </a:lnTo>
                  <a:lnTo>
                    <a:pt x="696342" y="43606"/>
                  </a:lnTo>
                  <a:lnTo>
                    <a:pt x="700045" y="48517"/>
                  </a:lnTo>
                  <a:lnTo>
                    <a:pt x="659433" y="48517"/>
                  </a:lnTo>
                  <a:lnTo>
                    <a:pt x="654571" y="50303"/>
                  </a:lnTo>
                  <a:lnTo>
                    <a:pt x="647030" y="57447"/>
                  </a:lnTo>
                  <a:lnTo>
                    <a:pt x="644848" y="61962"/>
                  </a:lnTo>
                  <a:lnTo>
                    <a:pt x="644252" y="67419"/>
                  </a:lnTo>
                  <a:lnTo>
                    <a:pt x="707570" y="67419"/>
                  </a:lnTo>
                  <a:lnTo>
                    <a:pt x="707644" y="67716"/>
                  </a:lnTo>
                  <a:lnTo>
                    <a:pt x="708397" y="77837"/>
                  </a:lnTo>
                  <a:lnTo>
                    <a:pt x="708397" y="82748"/>
                  </a:lnTo>
                  <a:lnTo>
                    <a:pt x="644550" y="82748"/>
                  </a:lnTo>
                  <a:lnTo>
                    <a:pt x="645244" y="88205"/>
                  </a:lnTo>
                  <a:lnTo>
                    <a:pt x="647675" y="92918"/>
                  </a:lnTo>
                  <a:lnTo>
                    <a:pt x="651842" y="96887"/>
                  </a:lnTo>
                  <a:lnTo>
                    <a:pt x="656109" y="100756"/>
                  </a:lnTo>
                  <a:lnTo>
                    <a:pt x="661913" y="102691"/>
                  </a:lnTo>
                  <a:lnTo>
                    <a:pt x="698076" y="102691"/>
                  </a:lnTo>
                  <a:lnTo>
                    <a:pt x="702146" y="108644"/>
                  </a:lnTo>
                  <a:lnTo>
                    <a:pt x="697880" y="112613"/>
                  </a:lnTo>
                  <a:lnTo>
                    <a:pt x="692572" y="115589"/>
                  </a:lnTo>
                  <a:lnTo>
                    <a:pt x="679971" y="119558"/>
                  </a:lnTo>
                  <a:lnTo>
                    <a:pt x="673472" y="120550"/>
                  </a:lnTo>
                  <a:close/>
                </a:path>
                <a:path w="806450" h="120650">
                  <a:moveTo>
                    <a:pt x="707570" y="67419"/>
                  </a:moveTo>
                  <a:lnTo>
                    <a:pt x="686519" y="67419"/>
                  </a:lnTo>
                  <a:lnTo>
                    <a:pt x="686123" y="61763"/>
                  </a:lnTo>
                  <a:lnTo>
                    <a:pt x="683940" y="57199"/>
                  </a:lnTo>
                  <a:lnTo>
                    <a:pt x="679971" y="53726"/>
                  </a:lnTo>
                  <a:lnTo>
                    <a:pt x="676101" y="50254"/>
                  </a:lnTo>
                  <a:lnTo>
                    <a:pt x="671240" y="48517"/>
                  </a:lnTo>
                  <a:lnTo>
                    <a:pt x="700045" y="48517"/>
                  </a:lnTo>
                  <a:lnTo>
                    <a:pt x="701616" y="50601"/>
                  </a:lnTo>
                  <a:lnTo>
                    <a:pt x="705383" y="58638"/>
                  </a:lnTo>
                  <a:lnTo>
                    <a:pt x="707570" y="67419"/>
                  </a:lnTo>
                  <a:close/>
                </a:path>
                <a:path w="806450" h="120650">
                  <a:moveTo>
                    <a:pt x="698076" y="102691"/>
                  </a:moveTo>
                  <a:lnTo>
                    <a:pt x="672827" y="102691"/>
                  </a:lnTo>
                  <a:lnTo>
                    <a:pt x="676796" y="101947"/>
                  </a:lnTo>
                  <a:lnTo>
                    <a:pt x="685527" y="98970"/>
                  </a:lnTo>
                  <a:lnTo>
                    <a:pt x="689198" y="96837"/>
                  </a:lnTo>
                  <a:lnTo>
                    <a:pt x="692175" y="94059"/>
                  </a:lnTo>
                  <a:lnTo>
                    <a:pt x="698076" y="102691"/>
                  </a:lnTo>
                  <a:close/>
                </a:path>
                <a:path w="806450" h="120650">
                  <a:moveTo>
                    <a:pt x="806368" y="43606"/>
                  </a:moveTo>
                  <a:lnTo>
                    <a:pt x="783746" y="43606"/>
                  </a:lnTo>
                  <a:lnTo>
                    <a:pt x="783746" y="0"/>
                  </a:lnTo>
                  <a:lnTo>
                    <a:pt x="806368" y="0"/>
                  </a:lnTo>
                  <a:lnTo>
                    <a:pt x="806368" y="43606"/>
                  </a:lnTo>
                  <a:close/>
                </a:path>
                <a:path w="806450" h="120650">
                  <a:moveTo>
                    <a:pt x="757255" y="120550"/>
                  </a:moveTo>
                  <a:lnTo>
                    <a:pt x="721759" y="94059"/>
                  </a:lnTo>
                  <a:lnTo>
                    <a:pt x="719155" y="75604"/>
                  </a:lnTo>
                  <a:lnTo>
                    <a:pt x="719806" y="65977"/>
                  </a:lnTo>
                  <a:lnTo>
                    <a:pt x="741777" y="33635"/>
                  </a:lnTo>
                  <a:lnTo>
                    <a:pt x="757255" y="30509"/>
                  </a:lnTo>
                  <a:lnTo>
                    <a:pt x="764938" y="31328"/>
                  </a:lnTo>
                  <a:lnTo>
                    <a:pt x="771914" y="33783"/>
                  </a:lnTo>
                  <a:lnTo>
                    <a:pt x="778184" y="37876"/>
                  </a:lnTo>
                  <a:lnTo>
                    <a:pt x="783746" y="43606"/>
                  </a:lnTo>
                  <a:lnTo>
                    <a:pt x="806368" y="43606"/>
                  </a:lnTo>
                  <a:lnTo>
                    <a:pt x="806368" y="50601"/>
                  </a:lnTo>
                  <a:lnTo>
                    <a:pt x="757751" y="50601"/>
                  </a:lnTo>
                  <a:lnTo>
                    <a:pt x="752542" y="52933"/>
                  </a:lnTo>
                  <a:lnTo>
                    <a:pt x="744505" y="62160"/>
                  </a:lnTo>
                  <a:lnTo>
                    <a:pt x="742521" y="68163"/>
                  </a:lnTo>
                  <a:lnTo>
                    <a:pt x="742521" y="82847"/>
                  </a:lnTo>
                  <a:lnTo>
                    <a:pt x="744456" y="88800"/>
                  </a:lnTo>
                  <a:lnTo>
                    <a:pt x="752195" y="98127"/>
                  </a:lnTo>
                  <a:lnTo>
                    <a:pt x="757453" y="100458"/>
                  </a:lnTo>
                  <a:lnTo>
                    <a:pt x="806368" y="100458"/>
                  </a:lnTo>
                  <a:lnTo>
                    <a:pt x="806368" y="107453"/>
                  </a:lnTo>
                  <a:lnTo>
                    <a:pt x="783746" y="107453"/>
                  </a:lnTo>
                  <a:lnTo>
                    <a:pt x="778072" y="113183"/>
                  </a:lnTo>
                  <a:lnTo>
                    <a:pt x="771765" y="117276"/>
                  </a:lnTo>
                  <a:lnTo>
                    <a:pt x="764826" y="119732"/>
                  </a:lnTo>
                  <a:lnTo>
                    <a:pt x="757255" y="120550"/>
                  </a:lnTo>
                  <a:close/>
                </a:path>
                <a:path w="806450" h="120650">
                  <a:moveTo>
                    <a:pt x="806368" y="100458"/>
                  </a:moveTo>
                  <a:lnTo>
                    <a:pt x="767871" y="100458"/>
                  </a:lnTo>
                  <a:lnTo>
                    <a:pt x="771592" y="99566"/>
                  </a:lnTo>
                  <a:lnTo>
                    <a:pt x="775263" y="97780"/>
                  </a:lnTo>
                  <a:lnTo>
                    <a:pt x="779033" y="95894"/>
                  </a:lnTo>
                  <a:lnTo>
                    <a:pt x="781861" y="93563"/>
                  </a:lnTo>
                  <a:lnTo>
                    <a:pt x="783746" y="90785"/>
                  </a:lnTo>
                  <a:lnTo>
                    <a:pt x="783746" y="60424"/>
                  </a:lnTo>
                  <a:lnTo>
                    <a:pt x="781861" y="57546"/>
                  </a:lnTo>
                  <a:lnTo>
                    <a:pt x="779033" y="55215"/>
                  </a:lnTo>
                  <a:lnTo>
                    <a:pt x="775263" y="53429"/>
                  </a:lnTo>
                  <a:lnTo>
                    <a:pt x="771592" y="51544"/>
                  </a:lnTo>
                  <a:lnTo>
                    <a:pt x="767871" y="50601"/>
                  </a:lnTo>
                  <a:lnTo>
                    <a:pt x="806368" y="50601"/>
                  </a:lnTo>
                  <a:lnTo>
                    <a:pt x="806368" y="100458"/>
                  </a:lnTo>
                  <a:close/>
                </a:path>
                <a:path w="806450" h="120650">
                  <a:moveTo>
                    <a:pt x="806368" y="118467"/>
                  </a:moveTo>
                  <a:lnTo>
                    <a:pt x="783746" y="118467"/>
                  </a:lnTo>
                  <a:lnTo>
                    <a:pt x="783746" y="107453"/>
                  </a:lnTo>
                  <a:lnTo>
                    <a:pt x="806368" y="107453"/>
                  </a:lnTo>
                  <a:lnTo>
                    <a:pt x="806368" y="118467"/>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3" name="object 23"/>
            <p:cNvSpPr/>
            <p:nvPr/>
          </p:nvSpPr>
          <p:spPr>
            <a:xfrm>
              <a:off x="2561450" y="2561325"/>
              <a:ext cx="6247765" cy="525780"/>
            </a:xfrm>
            <a:custGeom>
              <a:avLst/>
              <a:gdLst/>
              <a:ahLst/>
              <a:cxnLst/>
              <a:rect l="l" t="t" r="r" b="b"/>
              <a:pathLst>
                <a:path w="6247765" h="525780">
                  <a:moveTo>
                    <a:pt x="6247349" y="525749"/>
                  </a:moveTo>
                  <a:lnTo>
                    <a:pt x="0" y="525749"/>
                  </a:lnTo>
                  <a:lnTo>
                    <a:pt x="0" y="0"/>
                  </a:lnTo>
                  <a:lnTo>
                    <a:pt x="6247349" y="0"/>
                  </a:lnTo>
                  <a:lnTo>
                    <a:pt x="6247349" y="52574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4" name="object 24"/>
            <p:cNvSpPr/>
            <p:nvPr/>
          </p:nvSpPr>
          <p:spPr>
            <a:xfrm>
              <a:off x="2547174" y="2547049"/>
              <a:ext cx="6276340" cy="2080260"/>
            </a:xfrm>
            <a:custGeom>
              <a:avLst/>
              <a:gdLst/>
              <a:ahLst/>
              <a:cxnLst/>
              <a:rect l="l" t="t" r="r" b="b"/>
              <a:pathLst>
                <a:path w="6276340" h="2080260">
                  <a:moveTo>
                    <a:pt x="14274" y="0"/>
                  </a:moveTo>
                  <a:lnTo>
                    <a:pt x="14274" y="2080174"/>
                  </a:lnTo>
                </a:path>
                <a:path w="6276340" h="2080260">
                  <a:moveTo>
                    <a:pt x="6261624" y="0"/>
                  </a:moveTo>
                  <a:lnTo>
                    <a:pt x="6261624" y="2080174"/>
                  </a:lnTo>
                </a:path>
                <a:path w="6276340" h="2080260">
                  <a:moveTo>
                    <a:pt x="0" y="14274"/>
                  </a:moveTo>
                  <a:lnTo>
                    <a:pt x="6275899" y="14274"/>
                  </a:lnTo>
                </a:path>
                <a:path w="6276340" h="2080260">
                  <a:moveTo>
                    <a:pt x="0" y="540024"/>
                  </a:moveTo>
                  <a:lnTo>
                    <a:pt x="6275899" y="540024"/>
                  </a:lnTo>
                </a:path>
                <a:path w="6276340" h="2080260">
                  <a:moveTo>
                    <a:pt x="0" y="2065899"/>
                  </a:moveTo>
                  <a:lnTo>
                    <a:pt x="6275899" y="2065899"/>
                  </a:lnTo>
                </a:path>
              </a:pathLst>
            </a:custGeom>
            <a:ln w="28574">
              <a:solidFill>
                <a:srgbClr val="434343"/>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pic>
        <p:nvPicPr>
          <p:cNvPr id="25" name="object 25"/>
          <p:cNvPicPr/>
          <p:nvPr/>
        </p:nvPicPr>
        <p:blipFill>
          <a:blip r:embed="rId16" cstate="print"/>
          <a:stretch>
            <a:fillRect/>
          </a:stretch>
        </p:blipFill>
        <p:spPr>
          <a:xfrm>
            <a:off x="5265119" y="3662197"/>
            <a:ext cx="4630823" cy="165297"/>
          </a:xfrm>
          <a:prstGeom prst="rect">
            <a:avLst/>
          </a:prstGeom>
        </p:spPr>
      </p:pic>
      <p:pic>
        <p:nvPicPr>
          <p:cNvPr id="26" name="object 26"/>
          <p:cNvPicPr/>
          <p:nvPr/>
        </p:nvPicPr>
        <p:blipFill>
          <a:blip r:embed="rId17" cstate="print"/>
          <a:stretch>
            <a:fillRect/>
          </a:stretch>
        </p:blipFill>
        <p:spPr>
          <a:xfrm>
            <a:off x="3533933" y="4353902"/>
            <a:ext cx="1356009" cy="179188"/>
          </a:xfrm>
          <a:prstGeom prst="rect">
            <a:avLst/>
          </a:prstGeom>
        </p:spPr>
      </p:pic>
      <p:pic>
        <p:nvPicPr>
          <p:cNvPr id="27" name="object 27"/>
          <p:cNvPicPr/>
          <p:nvPr/>
        </p:nvPicPr>
        <p:blipFill>
          <a:blip r:embed="rId18" cstate="print"/>
          <a:stretch>
            <a:fillRect/>
          </a:stretch>
        </p:blipFill>
        <p:spPr>
          <a:xfrm>
            <a:off x="3543061" y="4705269"/>
            <a:ext cx="1765271" cy="179188"/>
          </a:xfrm>
          <a:prstGeom prst="rect">
            <a:avLst/>
          </a:prstGeom>
        </p:spPr>
      </p:pic>
      <p:pic>
        <p:nvPicPr>
          <p:cNvPr id="28" name="object 28"/>
          <p:cNvPicPr/>
          <p:nvPr/>
        </p:nvPicPr>
        <p:blipFill>
          <a:blip r:embed="rId19" cstate="print"/>
          <a:stretch>
            <a:fillRect/>
          </a:stretch>
        </p:blipFill>
        <p:spPr>
          <a:xfrm>
            <a:off x="3543060" y="5048169"/>
            <a:ext cx="2440032" cy="179188"/>
          </a:xfrm>
          <a:prstGeom prst="rect">
            <a:avLst/>
          </a:prstGeom>
        </p:spPr>
      </p:pic>
      <p:pic>
        <p:nvPicPr>
          <p:cNvPr id="29" name="object 29"/>
          <p:cNvPicPr/>
          <p:nvPr/>
        </p:nvPicPr>
        <p:blipFill>
          <a:blip r:embed="rId20" cstate="print"/>
          <a:stretch>
            <a:fillRect/>
          </a:stretch>
        </p:blipFill>
        <p:spPr>
          <a:xfrm>
            <a:off x="3536512" y="5391069"/>
            <a:ext cx="1944040" cy="176609"/>
          </a:xfrm>
          <a:prstGeom prst="rect">
            <a:avLst/>
          </a:prstGeom>
        </p:spPr>
      </p:pic>
      <p:pic>
        <p:nvPicPr>
          <p:cNvPr id="30" name="object 30"/>
          <p:cNvPicPr/>
          <p:nvPr/>
        </p:nvPicPr>
        <p:blipFill>
          <a:blip r:embed="rId21" cstate="print"/>
          <a:stretch>
            <a:fillRect/>
          </a:stretch>
        </p:blipFill>
        <p:spPr>
          <a:xfrm>
            <a:off x="3543060" y="5733969"/>
            <a:ext cx="1189104" cy="179188"/>
          </a:xfrm>
          <a:prstGeom prst="rect">
            <a:avLst/>
          </a:prstGeom>
        </p:spPr>
      </p:pic>
      <p:pic>
        <p:nvPicPr>
          <p:cNvPr id="31" name="object 31"/>
          <p:cNvPicPr/>
          <p:nvPr/>
        </p:nvPicPr>
        <p:blipFill>
          <a:blip r:embed="rId22" cstate="print"/>
          <a:stretch>
            <a:fillRect/>
          </a:stretch>
        </p:blipFill>
        <p:spPr>
          <a:xfrm>
            <a:off x="6584260" y="4353902"/>
            <a:ext cx="1341864" cy="176609"/>
          </a:xfrm>
          <a:prstGeom prst="rect">
            <a:avLst/>
          </a:prstGeom>
        </p:spPr>
      </p:pic>
      <p:pic>
        <p:nvPicPr>
          <p:cNvPr id="32" name="object 32"/>
          <p:cNvPicPr/>
          <p:nvPr/>
        </p:nvPicPr>
        <p:blipFill>
          <a:blip r:embed="rId23" cstate="print"/>
          <a:stretch>
            <a:fillRect/>
          </a:stretch>
        </p:blipFill>
        <p:spPr>
          <a:xfrm>
            <a:off x="6577712" y="4705269"/>
            <a:ext cx="1619325" cy="141684"/>
          </a:xfrm>
          <a:prstGeom prst="rect">
            <a:avLst/>
          </a:prstGeom>
        </p:spPr>
      </p:pic>
      <p:pic>
        <p:nvPicPr>
          <p:cNvPr id="33" name="object 33"/>
          <p:cNvPicPr/>
          <p:nvPr/>
        </p:nvPicPr>
        <p:blipFill>
          <a:blip r:embed="rId24" cstate="print"/>
          <a:stretch>
            <a:fillRect/>
          </a:stretch>
        </p:blipFill>
        <p:spPr>
          <a:xfrm>
            <a:off x="6575133" y="5048169"/>
            <a:ext cx="1896497" cy="179188"/>
          </a:xfrm>
          <a:prstGeom prst="rect">
            <a:avLst/>
          </a:prstGeom>
        </p:spPr>
      </p:pic>
      <p:pic>
        <p:nvPicPr>
          <p:cNvPr id="34" name="object 34"/>
          <p:cNvPicPr/>
          <p:nvPr/>
        </p:nvPicPr>
        <p:blipFill>
          <a:blip r:embed="rId25" cstate="print"/>
          <a:stretch>
            <a:fillRect/>
          </a:stretch>
        </p:blipFill>
        <p:spPr>
          <a:xfrm>
            <a:off x="6584261" y="5391069"/>
            <a:ext cx="1792407" cy="176609"/>
          </a:xfrm>
          <a:prstGeom prst="rect">
            <a:avLst/>
          </a:prstGeom>
        </p:spPr>
      </p:pic>
      <p:pic>
        <p:nvPicPr>
          <p:cNvPr id="35" name="object 35"/>
          <p:cNvPicPr/>
          <p:nvPr/>
        </p:nvPicPr>
        <p:blipFill>
          <a:blip r:embed="rId26" cstate="print"/>
          <a:stretch>
            <a:fillRect/>
          </a:stretch>
        </p:blipFill>
        <p:spPr>
          <a:xfrm>
            <a:off x="6577713" y="5733969"/>
            <a:ext cx="2094815" cy="176609"/>
          </a:xfrm>
          <a:prstGeom prst="rect">
            <a:avLst/>
          </a:prstGeom>
        </p:spPr>
      </p:pic>
      <p:pic>
        <p:nvPicPr>
          <p:cNvPr id="36" name="object 36"/>
          <p:cNvPicPr/>
          <p:nvPr/>
        </p:nvPicPr>
        <p:blipFill>
          <a:blip r:embed="rId27" cstate="print"/>
          <a:stretch>
            <a:fillRect/>
          </a:stretch>
        </p:blipFill>
        <p:spPr>
          <a:xfrm>
            <a:off x="8973494" y="4353902"/>
            <a:ext cx="1971885" cy="179188"/>
          </a:xfrm>
          <a:prstGeom prst="rect">
            <a:avLst/>
          </a:prstGeom>
        </p:spPr>
      </p:pic>
      <p:pic>
        <p:nvPicPr>
          <p:cNvPr id="37" name="object 37"/>
          <p:cNvPicPr/>
          <p:nvPr/>
        </p:nvPicPr>
        <p:blipFill>
          <a:blip r:embed="rId28" cstate="print"/>
          <a:stretch>
            <a:fillRect/>
          </a:stretch>
        </p:blipFill>
        <p:spPr>
          <a:xfrm>
            <a:off x="8973494" y="5048169"/>
            <a:ext cx="1594340" cy="179188"/>
          </a:xfrm>
          <a:prstGeom prst="rect">
            <a:avLst/>
          </a:prstGeom>
        </p:spPr>
      </p:pic>
      <p:pic>
        <p:nvPicPr>
          <p:cNvPr id="38" name="object 38"/>
          <p:cNvPicPr/>
          <p:nvPr/>
        </p:nvPicPr>
        <p:blipFill>
          <a:blip r:embed="rId29" cstate="print"/>
          <a:stretch>
            <a:fillRect/>
          </a:stretch>
        </p:blipFill>
        <p:spPr>
          <a:xfrm>
            <a:off x="8959009" y="4707055"/>
            <a:ext cx="1586271" cy="177403"/>
          </a:xfrm>
          <a:prstGeom prst="rect">
            <a:avLst/>
          </a:prstGeom>
        </p:spPr>
      </p:pic>
      <p:grpSp>
        <p:nvGrpSpPr>
          <p:cNvPr id="39" name="object 39"/>
          <p:cNvGrpSpPr/>
          <p:nvPr/>
        </p:nvGrpSpPr>
        <p:grpSpPr>
          <a:xfrm>
            <a:off x="2633351" y="4345017"/>
            <a:ext cx="807720" cy="477520"/>
            <a:chOff x="1975013" y="3258763"/>
            <a:chExt cx="605790" cy="358140"/>
          </a:xfrm>
        </p:grpSpPr>
        <p:sp>
          <p:nvSpPr>
            <p:cNvPr id="40" name="object 40"/>
            <p:cNvSpPr/>
            <p:nvPr/>
          </p:nvSpPr>
          <p:spPr>
            <a:xfrm>
              <a:off x="2144659" y="3362758"/>
              <a:ext cx="417195" cy="235585"/>
            </a:xfrm>
            <a:custGeom>
              <a:avLst/>
              <a:gdLst/>
              <a:ahLst/>
              <a:cxnLst/>
              <a:rect l="l" t="t" r="r" b="b"/>
              <a:pathLst>
                <a:path w="417194" h="235585">
                  <a:moveTo>
                    <a:pt x="416789" y="235091"/>
                  </a:moveTo>
                  <a:lnTo>
                    <a:pt x="0"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41" name="object 41"/>
            <p:cNvPicPr/>
            <p:nvPr/>
          </p:nvPicPr>
          <p:blipFill>
            <a:blip r:embed="rId30" cstate="print"/>
            <a:stretch>
              <a:fillRect/>
            </a:stretch>
          </p:blipFill>
          <p:spPr>
            <a:xfrm>
              <a:off x="1975013" y="3258763"/>
              <a:ext cx="219613" cy="177856"/>
            </a:xfrm>
            <a:prstGeom prst="rect">
              <a:avLst/>
            </a:prstGeom>
          </p:spPr>
        </p:pic>
      </p:grpSp>
      <p:sp>
        <p:nvSpPr>
          <p:cNvPr id="42" name="TextBox 41">
            <a:extLst>
              <a:ext uri="{FF2B5EF4-FFF2-40B4-BE49-F238E27FC236}">
                <a16:creationId xmlns:a16="http://schemas.microsoft.com/office/drawing/2014/main" id="{47D04D2A-D652-674D-30A3-86F88E97077D}"/>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1">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00168" y="543730"/>
            <a:ext cx="9590193" cy="345330"/>
          </a:xfrm>
          <a:prstGeom prst="rect">
            <a:avLst/>
          </a:prstGeom>
        </p:spPr>
        <p:txBody>
          <a:bodyPr vert="horz" wrap="square" lIns="0" tIns="16933" rIns="0" bIns="0" rtlCol="0">
            <a:spAutoFit/>
          </a:bodyPr>
          <a:lstStyle/>
          <a:p>
            <a:pPr marL="16933">
              <a:spcBef>
                <a:spcPts val="133"/>
              </a:spcBef>
            </a:pPr>
            <a:r>
              <a:rPr sz="2133" b="1" spc="133" dirty="0">
                <a:solidFill>
                  <a:srgbClr val="64FFDA"/>
                </a:solidFill>
              </a:rPr>
              <a:t>Reporting</a:t>
            </a:r>
            <a:r>
              <a:rPr sz="2133" b="1" spc="227" dirty="0">
                <a:solidFill>
                  <a:srgbClr val="64FFDA"/>
                </a:solidFill>
              </a:rPr>
              <a:t> </a:t>
            </a:r>
            <a:r>
              <a:rPr sz="2133" b="1" spc="120" dirty="0">
                <a:solidFill>
                  <a:srgbClr val="64FFDA"/>
                </a:solidFill>
              </a:rPr>
              <a:t>bias:</a:t>
            </a:r>
            <a:r>
              <a:rPr sz="2133" b="1" spc="247" dirty="0">
                <a:solidFill>
                  <a:srgbClr val="64FFDA"/>
                </a:solidFill>
              </a:rPr>
              <a:t> </a:t>
            </a:r>
            <a:r>
              <a:rPr sz="2133" dirty="0">
                <a:solidFill>
                  <a:srgbClr val="FFFFFF"/>
                </a:solidFill>
              </a:rPr>
              <a:t>What</a:t>
            </a:r>
            <a:r>
              <a:rPr sz="2133" spc="233" dirty="0">
                <a:solidFill>
                  <a:srgbClr val="FFFFFF"/>
                </a:solidFill>
              </a:rPr>
              <a:t> </a:t>
            </a:r>
            <a:r>
              <a:rPr sz="2133" spc="73" dirty="0">
                <a:solidFill>
                  <a:srgbClr val="FFFFFF"/>
                </a:solidFill>
              </a:rPr>
              <a:t>people</a:t>
            </a:r>
            <a:r>
              <a:rPr sz="2133" spc="233" dirty="0">
                <a:solidFill>
                  <a:srgbClr val="FFFFFF"/>
                </a:solidFill>
              </a:rPr>
              <a:t> </a:t>
            </a:r>
            <a:r>
              <a:rPr sz="2133" spc="80" dirty="0">
                <a:solidFill>
                  <a:srgbClr val="FFFFFF"/>
                </a:solidFill>
              </a:rPr>
              <a:t>share</a:t>
            </a:r>
            <a:r>
              <a:rPr sz="2133" spc="227" dirty="0">
                <a:solidFill>
                  <a:srgbClr val="FFFFFF"/>
                </a:solidFill>
              </a:rPr>
              <a:t> </a:t>
            </a:r>
            <a:r>
              <a:rPr sz="2133" spc="100" dirty="0">
                <a:solidFill>
                  <a:srgbClr val="FFFFFF"/>
                </a:solidFill>
              </a:rPr>
              <a:t>is</a:t>
            </a:r>
            <a:r>
              <a:rPr sz="2133" spc="233" dirty="0">
                <a:solidFill>
                  <a:srgbClr val="FFFFFF"/>
                </a:solidFill>
              </a:rPr>
              <a:t> </a:t>
            </a:r>
            <a:r>
              <a:rPr sz="2133" dirty="0">
                <a:solidFill>
                  <a:srgbClr val="FFFFFF"/>
                </a:solidFill>
              </a:rPr>
              <a:t>not</a:t>
            </a:r>
            <a:r>
              <a:rPr sz="2133" spc="233" dirty="0">
                <a:solidFill>
                  <a:srgbClr val="FFFFFF"/>
                </a:solidFill>
              </a:rPr>
              <a:t> </a:t>
            </a:r>
            <a:r>
              <a:rPr sz="2133" spc="120" dirty="0">
                <a:solidFill>
                  <a:srgbClr val="FFFFFF"/>
                </a:solidFill>
              </a:rPr>
              <a:t>a</a:t>
            </a:r>
            <a:r>
              <a:rPr sz="2133" spc="227" dirty="0">
                <a:solidFill>
                  <a:srgbClr val="FFFFFF"/>
                </a:solidFill>
              </a:rPr>
              <a:t> </a:t>
            </a:r>
            <a:r>
              <a:rPr sz="2133" dirty="0">
                <a:solidFill>
                  <a:srgbClr val="FFFFFF"/>
                </a:solidFill>
              </a:rPr>
              <a:t>reflection</a:t>
            </a:r>
            <a:r>
              <a:rPr sz="2133" spc="233" dirty="0">
                <a:solidFill>
                  <a:srgbClr val="FFFFFF"/>
                </a:solidFill>
              </a:rPr>
              <a:t> </a:t>
            </a:r>
            <a:r>
              <a:rPr sz="2133" dirty="0">
                <a:solidFill>
                  <a:srgbClr val="FFFFFF"/>
                </a:solidFill>
              </a:rPr>
              <a:t>of</a:t>
            </a:r>
            <a:r>
              <a:rPr sz="2133" spc="233" dirty="0">
                <a:solidFill>
                  <a:srgbClr val="FFFFFF"/>
                </a:solidFill>
              </a:rPr>
              <a:t> </a:t>
            </a:r>
            <a:r>
              <a:rPr sz="2133" dirty="0">
                <a:solidFill>
                  <a:srgbClr val="FFFFFF"/>
                </a:solidFill>
              </a:rPr>
              <a:t>real-world</a:t>
            </a:r>
            <a:r>
              <a:rPr sz="2133" spc="227" dirty="0">
                <a:solidFill>
                  <a:srgbClr val="FFFFFF"/>
                </a:solidFill>
              </a:rPr>
              <a:t> </a:t>
            </a:r>
            <a:r>
              <a:rPr sz="2133" spc="60" dirty="0">
                <a:solidFill>
                  <a:srgbClr val="FFFFFF"/>
                </a:solidFill>
              </a:rPr>
              <a:t>frequencies</a:t>
            </a:r>
            <a:endParaRPr sz="2133"/>
          </a:p>
        </p:txBody>
      </p:sp>
      <p:sp>
        <p:nvSpPr>
          <p:cNvPr id="3" name="object 3"/>
          <p:cNvSpPr txBox="1"/>
          <p:nvPr/>
        </p:nvSpPr>
        <p:spPr>
          <a:xfrm>
            <a:off x="357333" y="1089828"/>
            <a:ext cx="11160760" cy="5529826"/>
          </a:xfrm>
          <a:prstGeom prst="rect">
            <a:avLst/>
          </a:prstGeom>
        </p:spPr>
        <p:txBody>
          <a:bodyPr vert="horz" wrap="square" lIns="0" tIns="16933" rIns="0" bIns="0" rtlCol="0">
            <a:spAutoFit/>
          </a:bodyPr>
          <a:lstStyle/>
          <a:p>
            <a:pPr marL="759441" defTabSz="1219170" fontAlgn="auto">
              <a:spcBef>
                <a:spcPts val="133"/>
              </a:spcBef>
              <a:spcAft>
                <a:spcPts val="0"/>
              </a:spcAft>
            </a:pPr>
            <a:r>
              <a:rPr sz="2133" b="1" kern="0" spc="133" dirty="0">
                <a:solidFill>
                  <a:srgbClr val="64FFDA"/>
                </a:solidFill>
                <a:latin typeface="Calibri"/>
                <a:cs typeface="Calibri"/>
              </a:rPr>
              <a:t>Selection</a:t>
            </a:r>
            <a:r>
              <a:rPr sz="2133" b="1" kern="0" spc="160" dirty="0">
                <a:solidFill>
                  <a:srgbClr val="64FFDA"/>
                </a:solidFill>
                <a:latin typeface="Calibri"/>
                <a:cs typeface="Calibri"/>
              </a:rPr>
              <a:t> </a:t>
            </a:r>
            <a:r>
              <a:rPr sz="2133" b="1" kern="0" spc="147" dirty="0">
                <a:solidFill>
                  <a:srgbClr val="64FFDA"/>
                </a:solidFill>
                <a:latin typeface="Calibri"/>
                <a:cs typeface="Calibri"/>
              </a:rPr>
              <a:t>Bias:</a:t>
            </a:r>
            <a:r>
              <a:rPr sz="2133" b="1" kern="0" spc="173" dirty="0">
                <a:solidFill>
                  <a:srgbClr val="64FFDA"/>
                </a:solidFill>
                <a:latin typeface="Calibri"/>
                <a:cs typeface="Calibri"/>
              </a:rPr>
              <a:t> </a:t>
            </a:r>
            <a:r>
              <a:rPr sz="2133" kern="0" spc="87" dirty="0">
                <a:solidFill>
                  <a:srgbClr val="FFFFFF"/>
                </a:solidFill>
                <a:latin typeface="Calibri"/>
                <a:cs typeface="Calibri"/>
              </a:rPr>
              <a:t>Selection</a:t>
            </a:r>
            <a:r>
              <a:rPr sz="2133" kern="0" spc="167" dirty="0">
                <a:solidFill>
                  <a:srgbClr val="FFFFFF"/>
                </a:solidFill>
                <a:latin typeface="Calibri"/>
                <a:cs typeface="Calibri"/>
              </a:rPr>
              <a:t> </a:t>
            </a:r>
            <a:r>
              <a:rPr sz="2133" kern="0" spc="127" dirty="0">
                <a:solidFill>
                  <a:srgbClr val="FFFFFF"/>
                </a:solidFill>
                <a:latin typeface="Calibri"/>
                <a:cs typeface="Calibri"/>
              </a:rPr>
              <a:t>does</a:t>
            </a:r>
            <a:r>
              <a:rPr sz="2133" kern="0" spc="167" dirty="0">
                <a:solidFill>
                  <a:srgbClr val="FFFFFF"/>
                </a:solidFill>
                <a:latin typeface="Calibri"/>
                <a:cs typeface="Calibri"/>
              </a:rPr>
              <a:t> </a:t>
            </a:r>
            <a:r>
              <a:rPr sz="2133" kern="0" dirty="0">
                <a:solidFill>
                  <a:srgbClr val="FFFFFF"/>
                </a:solidFill>
                <a:latin typeface="Calibri"/>
                <a:cs typeface="Calibri"/>
              </a:rPr>
              <a:t>not</a:t>
            </a:r>
            <a:r>
              <a:rPr sz="2133" kern="0" spc="167" dirty="0">
                <a:solidFill>
                  <a:srgbClr val="FFFFFF"/>
                </a:solidFill>
                <a:latin typeface="Calibri"/>
                <a:cs typeface="Calibri"/>
              </a:rPr>
              <a:t> </a:t>
            </a:r>
            <a:r>
              <a:rPr sz="2133" kern="0" dirty="0">
                <a:solidFill>
                  <a:srgbClr val="FFFFFF"/>
                </a:solidFill>
                <a:latin typeface="Calibri"/>
                <a:cs typeface="Calibri"/>
              </a:rPr>
              <a:t>reflect</a:t>
            </a:r>
            <a:r>
              <a:rPr sz="2133" kern="0" spc="160" dirty="0">
                <a:solidFill>
                  <a:srgbClr val="FFFFFF"/>
                </a:solidFill>
                <a:latin typeface="Calibri"/>
                <a:cs typeface="Calibri"/>
              </a:rPr>
              <a:t> </a:t>
            </a:r>
            <a:r>
              <a:rPr sz="2133" kern="0" spc="120" dirty="0">
                <a:solidFill>
                  <a:srgbClr val="FFFFFF"/>
                </a:solidFill>
                <a:latin typeface="Calibri"/>
                <a:cs typeface="Calibri"/>
              </a:rPr>
              <a:t>a</a:t>
            </a:r>
            <a:r>
              <a:rPr sz="2133" kern="0" spc="167" dirty="0">
                <a:solidFill>
                  <a:srgbClr val="FFFFFF"/>
                </a:solidFill>
                <a:latin typeface="Calibri"/>
                <a:cs typeface="Calibri"/>
              </a:rPr>
              <a:t> </a:t>
            </a:r>
            <a:r>
              <a:rPr sz="2133" kern="0" spc="73" dirty="0">
                <a:solidFill>
                  <a:srgbClr val="FFFFFF"/>
                </a:solidFill>
                <a:latin typeface="Calibri"/>
                <a:cs typeface="Calibri"/>
              </a:rPr>
              <a:t>random</a:t>
            </a:r>
            <a:r>
              <a:rPr sz="2133" kern="0" spc="167" dirty="0">
                <a:solidFill>
                  <a:srgbClr val="FFFFFF"/>
                </a:solidFill>
                <a:latin typeface="Calibri"/>
                <a:cs typeface="Calibri"/>
              </a:rPr>
              <a:t> </a:t>
            </a:r>
            <a:r>
              <a:rPr sz="2133" kern="0" spc="87" dirty="0">
                <a:solidFill>
                  <a:srgbClr val="FFFFFF"/>
                </a:solidFill>
                <a:latin typeface="Calibri"/>
                <a:cs typeface="Calibri"/>
              </a:rPr>
              <a:t>sample</a:t>
            </a:r>
            <a:endParaRPr sz="2133" kern="0" dirty="0">
              <a:solidFill>
                <a:sysClr val="windowText" lastClr="000000"/>
              </a:solidFill>
              <a:latin typeface="Calibri"/>
              <a:cs typeface="Calibri"/>
            </a:endParaRPr>
          </a:p>
          <a:p>
            <a:pPr marL="759441" marR="38944" defTabSz="1219170" fontAlgn="auto">
              <a:lnSpc>
                <a:spcPct val="113300"/>
              </a:lnSpc>
              <a:spcBef>
                <a:spcPts val="1400"/>
              </a:spcBef>
              <a:spcAft>
                <a:spcPts val="0"/>
              </a:spcAft>
            </a:pPr>
            <a:r>
              <a:rPr sz="2133" b="1" kern="0" spc="127" dirty="0">
                <a:solidFill>
                  <a:srgbClr val="64FFDA"/>
                </a:solidFill>
                <a:latin typeface="Calibri"/>
                <a:cs typeface="Calibri"/>
              </a:rPr>
              <a:t>Out-</a:t>
            </a:r>
            <a:r>
              <a:rPr sz="2133" b="1" kern="0" spc="147" dirty="0">
                <a:solidFill>
                  <a:srgbClr val="64FFDA"/>
                </a:solidFill>
                <a:latin typeface="Calibri"/>
                <a:cs typeface="Calibri"/>
              </a:rPr>
              <a:t>group</a:t>
            </a:r>
            <a:r>
              <a:rPr sz="2133" b="1" kern="0" spc="160" dirty="0">
                <a:solidFill>
                  <a:srgbClr val="64FFDA"/>
                </a:solidFill>
                <a:latin typeface="Calibri"/>
                <a:cs typeface="Calibri"/>
              </a:rPr>
              <a:t> </a:t>
            </a:r>
            <a:r>
              <a:rPr sz="2133" b="1" kern="0" spc="120" dirty="0">
                <a:solidFill>
                  <a:srgbClr val="64FFDA"/>
                </a:solidFill>
                <a:latin typeface="Calibri"/>
                <a:cs typeface="Calibri"/>
              </a:rPr>
              <a:t>homogeneity</a:t>
            </a:r>
            <a:r>
              <a:rPr sz="2133" b="1" kern="0" spc="167" dirty="0">
                <a:solidFill>
                  <a:srgbClr val="64FFDA"/>
                </a:solidFill>
                <a:latin typeface="Calibri"/>
                <a:cs typeface="Calibri"/>
              </a:rPr>
              <a:t> </a:t>
            </a:r>
            <a:r>
              <a:rPr sz="2133" b="1" kern="0" spc="120" dirty="0">
                <a:solidFill>
                  <a:srgbClr val="64FFDA"/>
                </a:solidFill>
                <a:latin typeface="Calibri"/>
                <a:cs typeface="Calibri"/>
              </a:rPr>
              <a:t>bias:</a:t>
            </a:r>
            <a:r>
              <a:rPr sz="2133" b="1" kern="0" spc="193" dirty="0">
                <a:solidFill>
                  <a:srgbClr val="64FFDA"/>
                </a:solidFill>
                <a:latin typeface="Calibri"/>
                <a:cs typeface="Calibri"/>
              </a:rPr>
              <a:t> </a:t>
            </a:r>
            <a:r>
              <a:rPr sz="2133" kern="0" spc="100" dirty="0">
                <a:solidFill>
                  <a:srgbClr val="FFFFFF"/>
                </a:solidFill>
                <a:latin typeface="Calibri"/>
                <a:cs typeface="Calibri"/>
              </a:rPr>
              <a:t>People</a:t>
            </a:r>
            <a:r>
              <a:rPr sz="2133" kern="0" spc="167" dirty="0">
                <a:solidFill>
                  <a:srgbClr val="FFFFFF"/>
                </a:solidFill>
                <a:latin typeface="Calibri"/>
                <a:cs typeface="Calibri"/>
              </a:rPr>
              <a:t> </a:t>
            </a:r>
            <a:r>
              <a:rPr sz="2133" kern="0" dirty="0">
                <a:solidFill>
                  <a:srgbClr val="FFFFFF"/>
                </a:solidFill>
                <a:latin typeface="Calibri"/>
                <a:cs typeface="Calibri"/>
              </a:rPr>
              <a:t>tend</a:t>
            </a:r>
            <a:r>
              <a:rPr sz="2133" kern="0" spc="167" dirty="0">
                <a:solidFill>
                  <a:srgbClr val="FFFFFF"/>
                </a:solidFill>
                <a:latin typeface="Calibri"/>
                <a:cs typeface="Calibri"/>
              </a:rPr>
              <a:t> </a:t>
            </a:r>
            <a:r>
              <a:rPr sz="2133" kern="0" dirty="0">
                <a:solidFill>
                  <a:srgbClr val="FFFFFF"/>
                </a:solidFill>
                <a:latin typeface="Calibri"/>
                <a:cs typeface="Calibri"/>
              </a:rPr>
              <a:t>to</a:t>
            </a:r>
            <a:r>
              <a:rPr sz="2133" kern="0" spc="167" dirty="0">
                <a:solidFill>
                  <a:srgbClr val="FFFFFF"/>
                </a:solidFill>
                <a:latin typeface="Calibri"/>
                <a:cs typeface="Calibri"/>
              </a:rPr>
              <a:t> </a:t>
            </a:r>
            <a:r>
              <a:rPr sz="2133" kern="0" spc="127" dirty="0">
                <a:solidFill>
                  <a:srgbClr val="FFFFFF"/>
                </a:solidFill>
                <a:latin typeface="Calibri"/>
                <a:cs typeface="Calibri"/>
              </a:rPr>
              <a:t>see</a:t>
            </a:r>
            <a:r>
              <a:rPr sz="2133" kern="0" spc="160" dirty="0">
                <a:solidFill>
                  <a:srgbClr val="FFFFFF"/>
                </a:solidFill>
                <a:latin typeface="Calibri"/>
                <a:cs typeface="Calibri"/>
              </a:rPr>
              <a:t> </a:t>
            </a:r>
            <a:r>
              <a:rPr sz="2133" kern="0" spc="60" dirty="0">
                <a:solidFill>
                  <a:srgbClr val="FFFFFF"/>
                </a:solidFill>
                <a:latin typeface="Calibri"/>
                <a:cs typeface="Calibri"/>
              </a:rPr>
              <a:t>outgroup</a:t>
            </a:r>
            <a:r>
              <a:rPr sz="2133" kern="0" spc="167" dirty="0">
                <a:solidFill>
                  <a:srgbClr val="FFFFFF"/>
                </a:solidFill>
                <a:latin typeface="Calibri"/>
                <a:cs typeface="Calibri"/>
              </a:rPr>
              <a:t> </a:t>
            </a:r>
            <a:r>
              <a:rPr sz="2133" kern="0" spc="93" dirty="0">
                <a:solidFill>
                  <a:srgbClr val="FFFFFF"/>
                </a:solidFill>
                <a:latin typeface="Calibri"/>
                <a:cs typeface="Calibri"/>
              </a:rPr>
              <a:t>members</a:t>
            </a:r>
            <a:r>
              <a:rPr sz="2133" kern="0" spc="167" dirty="0">
                <a:solidFill>
                  <a:srgbClr val="FFFFFF"/>
                </a:solidFill>
                <a:latin typeface="Calibri"/>
                <a:cs typeface="Calibri"/>
              </a:rPr>
              <a:t> as </a:t>
            </a:r>
            <a:r>
              <a:rPr sz="2133" kern="0" dirty="0">
                <a:solidFill>
                  <a:srgbClr val="FFFFFF"/>
                </a:solidFill>
                <a:latin typeface="Calibri"/>
                <a:cs typeface="Calibri"/>
              </a:rPr>
              <a:t>more</a:t>
            </a:r>
            <a:r>
              <a:rPr sz="2133" kern="0" spc="167" dirty="0">
                <a:solidFill>
                  <a:srgbClr val="FFFFFF"/>
                </a:solidFill>
                <a:latin typeface="Calibri"/>
                <a:cs typeface="Calibri"/>
              </a:rPr>
              <a:t> </a:t>
            </a:r>
            <a:r>
              <a:rPr sz="2133" kern="0" spc="-13" dirty="0">
                <a:solidFill>
                  <a:srgbClr val="FFFFFF"/>
                </a:solidFill>
                <a:latin typeface="Calibri"/>
                <a:cs typeface="Calibri"/>
              </a:rPr>
              <a:t>alike </a:t>
            </a:r>
            <a:r>
              <a:rPr sz="2133" kern="0" dirty="0">
                <a:solidFill>
                  <a:srgbClr val="FFFFFF"/>
                </a:solidFill>
                <a:latin typeface="Calibri"/>
                <a:cs typeface="Calibri"/>
              </a:rPr>
              <a:t>than</a:t>
            </a:r>
            <a:r>
              <a:rPr sz="2133" kern="0" spc="267" dirty="0">
                <a:solidFill>
                  <a:srgbClr val="FFFFFF"/>
                </a:solidFill>
                <a:latin typeface="Calibri"/>
                <a:cs typeface="Calibri"/>
              </a:rPr>
              <a:t> </a:t>
            </a:r>
            <a:r>
              <a:rPr sz="2133" kern="0" spc="67" dirty="0">
                <a:solidFill>
                  <a:srgbClr val="FFFFFF"/>
                </a:solidFill>
                <a:latin typeface="Calibri"/>
                <a:cs typeface="Calibri"/>
              </a:rPr>
              <a:t>ingroup</a:t>
            </a:r>
            <a:r>
              <a:rPr sz="2133" kern="0" spc="267" dirty="0">
                <a:solidFill>
                  <a:srgbClr val="FFFFFF"/>
                </a:solidFill>
                <a:latin typeface="Calibri"/>
                <a:cs typeface="Calibri"/>
              </a:rPr>
              <a:t> </a:t>
            </a:r>
            <a:r>
              <a:rPr sz="2133" kern="0" spc="93" dirty="0">
                <a:solidFill>
                  <a:srgbClr val="FFFFFF"/>
                </a:solidFill>
                <a:latin typeface="Calibri"/>
                <a:cs typeface="Calibri"/>
              </a:rPr>
              <a:t>members</a:t>
            </a:r>
            <a:r>
              <a:rPr sz="2133" kern="0" spc="267" dirty="0">
                <a:solidFill>
                  <a:srgbClr val="FFFFFF"/>
                </a:solidFill>
                <a:latin typeface="Calibri"/>
                <a:cs typeface="Calibri"/>
              </a:rPr>
              <a:t> </a:t>
            </a:r>
            <a:r>
              <a:rPr sz="2133" kern="0" spc="67" dirty="0">
                <a:solidFill>
                  <a:srgbClr val="FFFFFF"/>
                </a:solidFill>
                <a:latin typeface="Calibri"/>
                <a:cs typeface="Calibri"/>
              </a:rPr>
              <a:t>when</a:t>
            </a:r>
            <a:r>
              <a:rPr sz="2133" kern="0" spc="267" dirty="0">
                <a:solidFill>
                  <a:srgbClr val="FFFFFF"/>
                </a:solidFill>
                <a:latin typeface="Calibri"/>
                <a:cs typeface="Calibri"/>
              </a:rPr>
              <a:t> </a:t>
            </a:r>
            <a:r>
              <a:rPr sz="2133" kern="0" spc="93" dirty="0">
                <a:solidFill>
                  <a:srgbClr val="FFFFFF"/>
                </a:solidFill>
                <a:latin typeface="Calibri"/>
                <a:cs typeface="Calibri"/>
              </a:rPr>
              <a:t>comparing</a:t>
            </a:r>
            <a:r>
              <a:rPr sz="2133" kern="0" spc="272" dirty="0">
                <a:solidFill>
                  <a:srgbClr val="FFFFFF"/>
                </a:solidFill>
                <a:latin typeface="Calibri"/>
                <a:cs typeface="Calibri"/>
              </a:rPr>
              <a:t> </a:t>
            </a:r>
            <a:r>
              <a:rPr sz="2133" kern="0" dirty="0">
                <a:solidFill>
                  <a:srgbClr val="FFFFFF"/>
                </a:solidFill>
                <a:latin typeface="Calibri"/>
                <a:cs typeface="Calibri"/>
              </a:rPr>
              <a:t>attitudes,</a:t>
            </a:r>
            <a:r>
              <a:rPr sz="2133" kern="0" spc="267" dirty="0">
                <a:solidFill>
                  <a:srgbClr val="FFFFFF"/>
                </a:solidFill>
                <a:latin typeface="Calibri"/>
                <a:cs typeface="Calibri"/>
              </a:rPr>
              <a:t> </a:t>
            </a:r>
            <a:r>
              <a:rPr sz="2133" kern="0" spc="87" dirty="0">
                <a:solidFill>
                  <a:srgbClr val="FFFFFF"/>
                </a:solidFill>
                <a:latin typeface="Calibri"/>
                <a:cs typeface="Calibri"/>
              </a:rPr>
              <a:t>values,</a:t>
            </a:r>
            <a:r>
              <a:rPr sz="2133" kern="0" spc="267" dirty="0">
                <a:solidFill>
                  <a:srgbClr val="FFFFFF"/>
                </a:solidFill>
                <a:latin typeface="Calibri"/>
                <a:cs typeface="Calibri"/>
              </a:rPr>
              <a:t> </a:t>
            </a:r>
            <a:r>
              <a:rPr sz="2133" kern="0" dirty="0">
                <a:solidFill>
                  <a:srgbClr val="FFFFFF"/>
                </a:solidFill>
                <a:latin typeface="Calibri"/>
                <a:cs typeface="Calibri"/>
              </a:rPr>
              <a:t>personality</a:t>
            </a:r>
            <a:r>
              <a:rPr sz="2133" kern="0" spc="267" dirty="0">
                <a:solidFill>
                  <a:srgbClr val="FFFFFF"/>
                </a:solidFill>
                <a:latin typeface="Calibri"/>
                <a:cs typeface="Calibri"/>
              </a:rPr>
              <a:t> </a:t>
            </a:r>
            <a:r>
              <a:rPr sz="2133" kern="0" dirty="0">
                <a:solidFill>
                  <a:srgbClr val="FFFFFF"/>
                </a:solidFill>
                <a:latin typeface="Calibri"/>
                <a:cs typeface="Calibri"/>
              </a:rPr>
              <a:t>traits,</a:t>
            </a:r>
            <a:r>
              <a:rPr sz="2133" kern="0" spc="272" dirty="0">
                <a:solidFill>
                  <a:srgbClr val="FFFFFF"/>
                </a:solidFill>
                <a:latin typeface="Calibri"/>
                <a:cs typeface="Calibri"/>
              </a:rPr>
              <a:t> </a:t>
            </a:r>
            <a:r>
              <a:rPr sz="2133" kern="0" spc="93" dirty="0">
                <a:solidFill>
                  <a:srgbClr val="FFFFFF"/>
                </a:solidFill>
                <a:latin typeface="Calibri"/>
                <a:cs typeface="Calibri"/>
              </a:rPr>
              <a:t>and</a:t>
            </a:r>
            <a:r>
              <a:rPr sz="2133" kern="0" spc="267" dirty="0">
                <a:solidFill>
                  <a:srgbClr val="FFFFFF"/>
                </a:solidFill>
                <a:latin typeface="Calibri"/>
                <a:cs typeface="Calibri"/>
              </a:rPr>
              <a:t> </a:t>
            </a:r>
            <a:r>
              <a:rPr sz="2133" kern="0" spc="-13" dirty="0">
                <a:solidFill>
                  <a:srgbClr val="FFFFFF"/>
                </a:solidFill>
                <a:latin typeface="Calibri"/>
                <a:cs typeface="Calibri"/>
              </a:rPr>
              <a:t>other </a:t>
            </a:r>
            <a:r>
              <a:rPr sz="2133" kern="0" spc="67" dirty="0">
                <a:solidFill>
                  <a:srgbClr val="FFFFFF"/>
                </a:solidFill>
                <a:latin typeface="Calibri"/>
                <a:cs typeface="Calibri"/>
              </a:rPr>
              <a:t>characteristics</a:t>
            </a:r>
            <a:endParaRPr sz="2133" kern="0" dirty="0">
              <a:solidFill>
                <a:sysClr val="windowText" lastClr="000000"/>
              </a:solidFill>
              <a:latin typeface="Calibri"/>
              <a:cs typeface="Calibri"/>
            </a:endParaRPr>
          </a:p>
          <a:p>
            <a:pPr marL="759441" marR="6773" defTabSz="1219170" fontAlgn="auto">
              <a:lnSpc>
                <a:spcPct val="113300"/>
              </a:lnSpc>
              <a:spcBef>
                <a:spcPts val="1400"/>
              </a:spcBef>
              <a:spcAft>
                <a:spcPts val="0"/>
              </a:spcAft>
            </a:pPr>
            <a:r>
              <a:rPr sz="2133" b="1" kern="0" spc="113" dirty="0">
                <a:solidFill>
                  <a:srgbClr val="64FFDA"/>
                </a:solidFill>
                <a:latin typeface="Calibri"/>
                <a:cs typeface="Calibri"/>
              </a:rPr>
              <a:t>Confirmation</a:t>
            </a:r>
            <a:r>
              <a:rPr sz="2133" b="1" kern="0" spc="200" dirty="0">
                <a:solidFill>
                  <a:srgbClr val="64FFDA"/>
                </a:solidFill>
                <a:latin typeface="Calibri"/>
                <a:cs typeface="Calibri"/>
              </a:rPr>
              <a:t> </a:t>
            </a:r>
            <a:r>
              <a:rPr sz="2133" b="1" kern="0" spc="120" dirty="0">
                <a:solidFill>
                  <a:srgbClr val="64FFDA"/>
                </a:solidFill>
                <a:latin typeface="Calibri"/>
                <a:cs typeface="Calibri"/>
              </a:rPr>
              <a:t>bias:</a:t>
            </a:r>
            <a:r>
              <a:rPr sz="2133" b="1" kern="0" spc="220" dirty="0">
                <a:solidFill>
                  <a:srgbClr val="64FFDA"/>
                </a:solidFill>
                <a:latin typeface="Calibri"/>
                <a:cs typeface="Calibri"/>
              </a:rPr>
              <a:t> </a:t>
            </a:r>
            <a:r>
              <a:rPr sz="2133" kern="0" spc="100" dirty="0">
                <a:solidFill>
                  <a:srgbClr val="FFFFFF"/>
                </a:solidFill>
                <a:latin typeface="Calibri"/>
                <a:cs typeface="Calibri"/>
              </a:rPr>
              <a:t>The</a:t>
            </a:r>
            <a:r>
              <a:rPr sz="2133" kern="0" spc="200" dirty="0">
                <a:solidFill>
                  <a:srgbClr val="FFFFFF"/>
                </a:solidFill>
                <a:latin typeface="Calibri"/>
                <a:cs typeface="Calibri"/>
              </a:rPr>
              <a:t> </a:t>
            </a:r>
            <a:r>
              <a:rPr sz="2133" kern="0" spc="80" dirty="0">
                <a:solidFill>
                  <a:srgbClr val="FFFFFF"/>
                </a:solidFill>
                <a:latin typeface="Calibri"/>
                <a:cs typeface="Calibri"/>
              </a:rPr>
              <a:t>tendency</a:t>
            </a:r>
            <a:r>
              <a:rPr sz="2133" kern="0" spc="207" dirty="0">
                <a:solidFill>
                  <a:srgbClr val="FFFFFF"/>
                </a:solidFill>
                <a:latin typeface="Calibri"/>
                <a:cs typeface="Calibri"/>
              </a:rPr>
              <a:t> </a:t>
            </a:r>
            <a:r>
              <a:rPr sz="2133" kern="0" dirty="0">
                <a:solidFill>
                  <a:srgbClr val="FFFFFF"/>
                </a:solidFill>
                <a:latin typeface="Calibri"/>
                <a:cs typeface="Calibri"/>
              </a:rPr>
              <a:t>to</a:t>
            </a:r>
            <a:r>
              <a:rPr sz="2133" kern="0" spc="200" dirty="0">
                <a:solidFill>
                  <a:srgbClr val="FFFFFF"/>
                </a:solidFill>
                <a:latin typeface="Calibri"/>
                <a:cs typeface="Calibri"/>
              </a:rPr>
              <a:t> </a:t>
            </a:r>
            <a:r>
              <a:rPr sz="2133" kern="0" spc="113" dirty="0">
                <a:solidFill>
                  <a:srgbClr val="FFFFFF"/>
                </a:solidFill>
                <a:latin typeface="Calibri"/>
                <a:cs typeface="Calibri"/>
              </a:rPr>
              <a:t>search</a:t>
            </a:r>
            <a:r>
              <a:rPr sz="2133" kern="0" spc="207" dirty="0">
                <a:solidFill>
                  <a:srgbClr val="FFFFFF"/>
                </a:solidFill>
                <a:latin typeface="Calibri"/>
                <a:cs typeface="Calibri"/>
              </a:rPr>
              <a:t> </a:t>
            </a:r>
            <a:r>
              <a:rPr sz="2133" kern="0" dirty="0">
                <a:solidFill>
                  <a:srgbClr val="FFFFFF"/>
                </a:solidFill>
                <a:latin typeface="Calibri"/>
                <a:cs typeface="Calibri"/>
              </a:rPr>
              <a:t>for,</a:t>
            </a:r>
            <a:r>
              <a:rPr sz="2133" kern="0" spc="200" dirty="0">
                <a:solidFill>
                  <a:srgbClr val="FFFFFF"/>
                </a:solidFill>
                <a:latin typeface="Calibri"/>
                <a:cs typeface="Calibri"/>
              </a:rPr>
              <a:t> </a:t>
            </a:r>
            <a:r>
              <a:rPr sz="2133" kern="0" dirty="0">
                <a:solidFill>
                  <a:srgbClr val="FFFFFF"/>
                </a:solidFill>
                <a:latin typeface="Calibri"/>
                <a:cs typeface="Calibri"/>
              </a:rPr>
              <a:t>interpret,</a:t>
            </a:r>
            <a:r>
              <a:rPr sz="2133" kern="0" spc="207" dirty="0">
                <a:solidFill>
                  <a:srgbClr val="FFFFFF"/>
                </a:solidFill>
                <a:latin typeface="Calibri"/>
                <a:cs typeface="Calibri"/>
              </a:rPr>
              <a:t> </a:t>
            </a:r>
            <a:r>
              <a:rPr sz="2133" kern="0" dirty="0">
                <a:solidFill>
                  <a:srgbClr val="FFFFFF"/>
                </a:solidFill>
                <a:latin typeface="Calibri"/>
                <a:cs typeface="Calibri"/>
              </a:rPr>
              <a:t>favor,</a:t>
            </a:r>
            <a:r>
              <a:rPr sz="2133" kern="0" spc="200" dirty="0">
                <a:solidFill>
                  <a:srgbClr val="FFFFFF"/>
                </a:solidFill>
                <a:latin typeface="Calibri"/>
                <a:cs typeface="Calibri"/>
              </a:rPr>
              <a:t> </a:t>
            </a:r>
            <a:r>
              <a:rPr sz="2133" kern="0" spc="93" dirty="0">
                <a:solidFill>
                  <a:srgbClr val="FFFFFF"/>
                </a:solidFill>
                <a:latin typeface="Calibri"/>
                <a:cs typeface="Calibri"/>
              </a:rPr>
              <a:t>and</a:t>
            </a:r>
            <a:r>
              <a:rPr sz="2133" kern="0" spc="207" dirty="0">
                <a:solidFill>
                  <a:srgbClr val="FFFFFF"/>
                </a:solidFill>
                <a:latin typeface="Calibri"/>
                <a:cs typeface="Calibri"/>
              </a:rPr>
              <a:t> </a:t>
            </a:r>
            <a:r>
              <a:rPr sz="2133" kern="0" dirty="0">
                <a:solidFill>
                  <a:srgbClr val="FFFFFF"/>
                </a:solidFill>
                <a:latin typeface="Calibri"/>
                <a:cs typeface="Calibri"/>
              </a:rPr>
              <a:t>recall</a:t>
            </a:r>
            <a:r>
              <a:rPr sz="2133" kern="0" spc="200" dirty="0">
                <a:solidFill>
                  <a:srgbClr val="FFFFFF"/>
                </a:solidFill>
                <a:latin typeface="Calibri"/>
                <a:cs typeface="Calibri"/>
              </a:rPr>
              <a:t> </a:t>
            </a:r>
            <a:r>
              <a:rPr sz="2133" kern="0" spc="-13" dirty="0">
                <a:solidFill>
                  <a:srgbClr val="FFFFFF"/>
                </a:solidFill>
                <a:latin typeface="Calibri"/>
                <a:cs typeface="Calibri"/>
              </a:rPr>
              <a:t>information </a:t>
            </a:r>
            <a:r>
              <a:rPr sz="2133" kern="0" dirty="0">
                <a:solidFill>
                  <a:srgbClr val="FFFFFF"/>
                </a:solidFill>
                <a:latin typeface="Calibri"/>
                <a:cs typeface="Calibri"/>
              </a:rPr>
              <a:t>in</a:t>
            </a:r>
            <a:r>
              <a:rPr sz="2133" kern="0" spc="173" dirty="0">
                <a:solidFill>
                  <a:srgbClr val="FFFFFF"/>
                </a:solidFill>
                <a:latin typeface="Calibri"/>
                <a:cs typeface="Calibri"/>
              </a:rPr>
              <a:t> </a:t>
            </a:r>
            <a:r>
              <a:rPr sz="2133" kern="0" spc="120" dirty="0">
                <a:solidFill>
                  <a:srgbClr val="FFFFFF"/>
                </a:solidFill>
                <a:latin typeface="Calibri"/>
                <a:cs typeface="Calibri"/>
              </a:rPr>
              <a:t>a</a:t>
            </a:r>
            <a:r>
              <a:rPr sz="2133" kern="0" spc="180" dirty="0">
                <a:solidFill>
                  <a:srgbClr val="FFFFFF"/>
                </a:solidFill>
                <a:latin typeface="Calibri"/>
                <a:cs typeface="Calibri"/>
              </a:rPr>
              <a:t> </a:t>
            </a:r>
            <a:r>
              <a:rPr sz="2133" kern="0" spc="93" dirty="0">
                <a:solidFill>
                  <a:srgbClr val="FFFFFF"/>
                </a:solidFill>
                <a:latin typeface="Calibri"/>
                <a:cs typeface="Calibri"/>
              </a:rPr>
              <a:t>way</a:t>
            </a:r>
            <a:r>
              <a:rPr sz="2133" kern="0" spc="180" dirty="0">
                <a:solidFill>
                  <a:srgbClr val="FFFFFF"/>
                </a:solidFill>
                <a:latin typeface="Calibri"/>
                <a:cs typeface="Calibri"/>
              </a:rPr>
              <a:t> </a:t>
            </a:r>
            <a:r>
              <a:rPr sz="2133" kern="0" dirty="0">
                <a:solidFill>
                  <a:srgbClr val="FFFFFF"/>
                </a:solidFill>
                <a:latin typeface="Calibri"/>
                <a:cs typeface="Calibri"/>
              </a:rPr>
              <a:t>that</a:t>
            </a:r>
            <a:r>
              <a:rPr sz="2133" kern="0" spc="180" dirty="0">
                <a:solidFill>
                  <a:srgbClr val="FFFFFF"/>
                </a:solidFill>
                <a:latin typeface="Calibri"/>
                <a:cs typeface="Calibri"/>
              </a:rPr>
              <a:t> </a:t>
            </a:r>
            <a:r>
              <a:rPr sz="2133" kern="0" spc="73" dirty="0">
                <a:solidFill>
                  <a:srgbClr val="FFFFFF"/>
                </a:solidFill>
                <a:latin typeface="Calibri"/>
                <a:cs typeface="Calibri"/>
              </a:rPr>
              <a:t>confirms</a:t>
            </a:r>
            <a:r>
              <a:rPr sz="2133" kern="0" spc="173" dirty="0">
                <a:solidFill>
                  <a:srgbClr val="FFFFFF"/>
                </a:solidFill>
                <a:latin typeface="Calibri"/>
                <a:cs typeface="Calibri"/>
              </a:rPr>
              <a:t> </a:t>
            </a:r>
            <a:r>
              <a:rPr sz="2133" kern="0" spc="113" dirty="0">
                <a:solidFill>
                  <a:srgbClr val="FFFFFF"/>
                </a:solidFill>
                <a:latin typeface="Calibri"/>
                <a:cs typeface="Calibri"/>
              </a:rPr>
              <a:t>one's</a:t>
            </a:r>
            <a:r>
              <a:rPr sz="2133" kern="0" spc="180" dirty="0">
                <a:solidFill>
                  <a:srgbClr val="FFFFFF"/>
                </a:solidFill>
                <a:latin typeface="Calibri"/>
                <a:cs typeface="Calibri"/>
              </a:rPr>
              <a:t> </a:t>
            </a:r>
            <a:r>
              <a:rPr sz="2133" kern="0" spc="73" dirty="0">
                <a:solidFill>
                  <a:srgbClr val="FFFFFF"/>
                </a:solidFill>
                <a:latin typeface="Calibri"/>
                <a:cs typeface="Calibri"/>
              </a:rPr>
              <a:t>preexisting</a:t>
            </a:r>
            <a:r>
              <a:rPr sz="2133" kern="0" spc="180" dirty="0">
                <a:solidFill>
                  <a:srgbClr val="FFFFFF"/>
                </a:solidFill>
                <a:latin typeface="Calibri"/>
                <a:cs typeface="Calibri"/>
              </a:rPr>
              <a:t> </a:t>
            </a:r>
            <a:r>
              <a:rPr sz="2133" kern="0" dirty="0">
                <a:solidFill>
                  <a:srgbClr val="FFFFFF"/>
                </a:solidFill>
                <a:latin typeface="Calibri"/>
                <a:cs typeface="Calibri"/>
              </a:rPr>
              <a:t>beliefs</a:t>
            </a:r>
            <a:r>
              <a:rPr sz="2133" kern="0" spc="180" dirty="0">
                <a:solidFill>
                  <a:srgbClr val="FFFFFF"/>
                </a:solidFill>
                <a:latin typeface="Calibri"/>
                <a:cs typeface="Calibri"/>
              </a:rPr>
              <a:t> </a:t>
            </a:r>
            <a:r>
              <a:rPr sz="2133" kern="0" dirty="0">
                <a:solidFill>
                  <a:srgbClr val="FFFFFF"/>
                </a:solidFill>
                <a:latin typeface="Calibri"/>
                <a:cs typeface="Calibri"/>
              </a:rPr>
              <a:t>or</a:t>
            </a:r>
            <a:r>
              <a:rPr sz="2133" kern="0" spc="173" dirty="0">
                <a:solidFill>
                  <a:srgbClr val="FFFFFF"/>
                </a:solidFill>
                <a:latin typeface="Calibri"/>
                <a:cs typeface="Calibri"/>
              </a:rPr>
              <a:t> </a:t>
            </a:r>
            <a:r>
              <a:rPr sz="2133" kern="0" spc="80" dirty="0">
                <a:solidFill>
                  <a:srgbClr val="FFFFFF"/>
                </a:solidFill>
                <a:latin typeface="Calibri"/>
                <a:cs typeface="Calibri"/>
              </a:rPr>
              <a:t>hypotheses</a:t>
            </a:r>
            <a:endParaRPr sz="2133" kern="0" dirty="0">
              <a:solidFill>
                <a:sysClr val="windowText" lastClr="000000"/>
              </a:solidFill>
              <a:latin typeface="Calibri"/>
              <a:cs typeface="Calibri"/>
            </a:endParaRPr>
          </a:p>
          <a:p>
            <a:pPr marL="759441" marR="259074" defTabSz="1219170" fontAlgn="auto">
              <a:lnSpc>
                <a:spcPct val="113300"/>
              </a:lnSpc>
              <a:spcBef>
                <a:spcPts val="1393"/>
              </a:spcBef>
              <a:spcAft>
                <a:spcPts val="0"/>
              </a:spcAft>
            </a:pPr>
            <a:r>
              <a:rPr sz="2133" b="1" kern="0" spc="107" dirty="0">
                <a:solidFill>
                  <a:srgbClr val="64FFDA"/>
                </a:solidFill>
                <a:latin typeface="Calibri"/>
                <a:cs typeface="Calibri"/>
              </a:rPr>
              <a:t>Overgeneralization:</a:t>
            </a:r>
            <a:r>
              <a:rPr sz="2133" b="1" kern="0" spc="187" dirty="0">
                <a:solidFill>
                  <a:srgbClr val="64FFDA"/>
                </a:solidFill>
                <a:latin typeface="Calibri"/>
                <a:cs typeface="Calibri"/>
              </a:rPr>
              <a:t> </a:t>
            </a:r>
            <a:r>
              <a:rPr sz="2133" kern="0" spc="133" dirty="0">
                <a:solidFill>
                  <a:srgbClr val="FFFFFF"/>
                </a:solidFill>
                <a:latin typeface="Calibri"/>
                <a:cs typeface="Calibri"/>
              </a:rPr>
              <a:t>Coming</a:t>
            </a:r>
            <a:r>
              <a:rPr sz="2133" kern="0" spc="173" dirty="0">
                <a:solidFill>
                  <a:srgbClr val="FFFFFF"/>
                </a:solidFill>
                <a:latin typeface="Calibri"/>
                <a:cs typeface="Calibri"/>
              </a:rPr>
              <a:t> </a:t>
            </a:r>
            <a:r>
              <a:rPr sz="2133" kern="0" dirty="0">
                <a:solidFill>
                  <a:srgbClr val="FFFFFF"/>
                </a:solidFill>
                <a:latin typeface="Calibri"/>
                <a:cs typeface="Calibri"/>
              </a:rPr>
              <a:t>to</a:t>
            </a:r>
            <a:r>
              <a:rPr sz="2133" kern="0" spc="173" dirty="0">
                <a:solidFill>
                  <a:srgbClr val="FFFFFF"/>
                </a:solidFill>
                <a:latin typeface="Calibri"/>
                <a:cs typeface="Calibri"/>
              </a:rPr>
              <a:t> </a:t>
            </a:r>
            <a:r>
              <a:rPr sz="2133" kern="0" spc="93" dirty="0">
                <a:solidFill>
                  <a:srgbClr val="FFFFFF"/>
                </a:solidFill>
                <a:latin typeface="Calibri"/>
                <a:cs typeface="Calibri"/>
              </a:rPr>
              <a:t>conclusion</a:t>
            </a:r>
            <a:r>
              <a:rPr sz="2133" kern="0" spc="180" dirty="0">
                <a:solidFill>
                  <a:srgbClr val="FFFFFF"/>
                </a:solidFill>
                <a:latin typeface="Calibri"/>
                <a:cs typeface="Calibri"/>
              </a:rPr>
              <a:t> </a:t>
            </a:r>
            <a:r>
              <a:rPr sz="2133" kern="0" spc="133" dirty="0">
                <a:solidFill>
                  <a:srgbClr val="FFFFFF"/>
                </a:solidFill>
                <a:latin typeface="Calibri"/>
                <a:cs typeface="Calibri"/>
              </a:rPr>
              <a:t>based</a:t>
            </a:r>
            <a:r>
              <a:rPr sz="2133" kern="0" spc="173" dirty="0">
                <a:solidFill>
                  <a:srgbClr val="FFFFFF"/>
                </a:solidFill>
                <a:latin typeface="Calibri"/>
                <a:cs typeface="Calibri"/>
              </a:rPr>
              <a:t> </a:t>
            </a:r>
            <a:r>
              <a:rPr sz="2133" kern="0" spc="73" dirty="0">
                <a:solidFill>
                  <a:srgbClr val="FFFFFF"/>
                </a:solidFill>
                <a:latin typeface="Calibri"/>
                <a:cs typeface="Calibri"/>
              </a:rPr>
              <a:t>on</a:t>
            </a:r>
            <a:r>
              <a:rPr sz="2133" kern="0" spc="173" dirty="0">
                <a:solidFill>
                  <a:srgbClr val="FFFFFF"/>
                </a:solidFill>
                <a:latin typeface="Calibri"/>
                <a:cs typeface="Calibri"/>
              </a:rPr>
              <a:t> </a:t>
            </a:r>
            <a:r>
              <a:rPr sz="2133" kern="0" dirty="0">
                <a:solidFill>
                  <a:srgbClr val="FFFFFF"/>
                </a:solidFill>
                <a:latin typeface="Calibri"/>
                <a:cs typeface="Calibri"/>
              </a:rPr>
              <a:t>information</a:t>
            </a:r>
            <a:r>
              <a:rPr sz="2133" kern="0" spc="173" dirty="0">
                <a:solidFill>
                  <a:srgbClr val="FFFFFF"/>
                </a:solidFill>
                <a:latin typeface="Calibri"/>
                <a:cs typeface="Calibri"/>
              </a:rPr>
              <a:t> </a:t>
            </a:r>
            <a:r>
              <a:rPr sz="2133" kern="0" dirty="0">
                <a:solidFill>
                  <a:srgbClr val="FFFFFF"/>
                </a:solidFill>
                <a:latin typeface="Calibri"/>
                <a:cs typeface="Calibri"/>
              </a:rPr>
              <a:t>that</a:t>
            </a:r>
            <a:r>
              <a:rPr sz="2133" kern="0" spc="180" dirty="0">
                <a:solidFill>
                  <a:srgbClr val="FFFFFF"/>
                </a:solidFill>
                <a:latin typeface="Calibri"/>
                <a:cs typeface="Calibri"/>
              </a:rPr>
              <a:t> </a:t>
            </a:r>
            <a:r>
              <a:rPr sz="2133" kern="0" spc="100" dirty="0">
                <a:solidFill>
                  <a:srgbClr val="FFFFFF"/>
                </a:solidFill>
                <a:latin typeface="Calibri"/>
                <a:cs typeface="Calibri"/>
              </a:rPr>
              <a:t>is</a:t>
            </a:r>
            <a:r>
              <a:rPr sz="2133" kern="0" spc="173" dirty="0">
                <a:solidFill>
                  <a:srgbClr val="FFFFFF"/>
                </a:solidFill>
                <a:latin typeface="Calibri"/>
                <a:cs typeface="Calibri"/>
              </a:rPr>
              <a:t> </a:t>
            </a:r>
            <a:r>
              <a:rPr sz="2133" kern="0" dirty="0">
                <a:solidFill>
                  <a:srgbClr val="FFFFFF"/>
                </a:solidFill>
                <a:latin typeface="Calibri"/>
                <a:cs typeface="Calibri"/>
              </a:rPr>
              <a:t>too</a:t>
            </a:r>
            <a:r>
              <a:rPr sz="2133" kern="0" spc="173" dirty="0">
                <a:solidFill>
                  <a:srgbClr val="FFFFFF"/>
                </a:solidFill>
                <a:latin typeface="Calibri"/>
                <a:cs typeface="Calibri"/>
              </a:rPr>
              <a:t> </a:t>
            </a:r>
            <a:r>
              <a:rPr sz="2133" kern="0" spc="53" dirty="0">
                <a:solidFill>
                  <a:srgbClr val="FFFFFF"/>
                </a:solidFill>
                <a:latin typeface="Calibri"/>
                <a:cs typeface="Calibri"/>
              </a:rPr>
              <a:t>general </a:t>
            </a:r>
            <a:r>
              <a:rPr sz="2133" kern="0" dirty="0">
                <a:solidFill>
                  <a:srgbClr val="FFFFFF"/>
                </a:solidFill>
                <a:latin typeface="Calibri"/>
                <a:cs typeface="Calibri"/>
              </a:rPr>
              <a:t>and/or</a:t>
            </a:r>
            <a:r>
              <a:rPr sz="2133" kern="0" spc="220" dirty="0">
                <a:solidFill>
                  <a:srgbClr val="FFFFFF"/>
                </a:solidFill>
                <a:latin typeface="Calibri"/>
                <a:cs typeface="Calibri"/>
              </a:rPr>
              <a:t> </a:t>
            </a:r>
            <a:r>
              <a:rPr sz="2133" kern="0" dirty="0">
                <a:solidFill>
                  <a:srgbClr val="FFFFFF"/>
                </a:solidFill>
                <a:latin typeface="Calibri"/>
                <a:cs typeface="Calibri"/>
              </a:rPr>
              <a:t>not</a:t>
            </a:r>
            <a:r>
              <a:rPr sz="2133" kern="0" spc="220" dirty="0">
                <a:solidFill>
                  <a:srgbClr val="FFFFFF"/>
                </a:solidFill>
                <a:latin typeface="Calibri"/>
                <a:cs typeface="Calibri"/>
              </a:rPr>
              <a:t> </a:t>
            </a:r>
            <a:r>
              <a:rPr sz="2133" kern="0" spc="100" dirty="0">
                <a:solidFill>
                  <a:srgbClr val="FFFFFF"/>
                </a:solidFill>
                <a:latin typeface="Calibri"/>
                <a:cs typeface="Calibri"/>
              </a:rPr>
              <a:t>specific</a:t>
            </a:r>
            <a:r>
              <a:rPr sz="2133" kern="0" spc="220" dirty="0">
                <a:solidFill>
                  <a:srgbClr val="FFFFFF"/>
                </a:solidFill>
                <a:latin typeface="Calibri"/>
                <a:cs typeface="Calibri"/>
              </a:rPr>
              <a:t> </a:t>
            </a:r>
            <a:r>
              <a:rPr sz="2133" kern="0" spc="73" dirty="0">
                <a:solidFill>
                  <a:srgbClr val="FFFFFF"/>
                </a:solidFill>
                <a:latin typeface="Calibri"/>
                <a:cs typeface="Calibri"/>
              </a:rPr>
              <a:t>enough</a:t>
            </a:r>
            <a:endParaRPr sz="2133" kern="0" dirty="0">
              <a:solidFill>
                <a:sysClr val="windowText" lastClr="000000"/>
              </a:solidFill>
              <a:latin typeface="Calibri"/>
              <a:cs typeface="Calibri"/>
            </a:endParaRPr>
          </a:p>
          <a:p>
            <a:pPr marL="759441" defTabSz="1219170" fontAlgn="auto">
              <a:spcBef>
                <a:spcPts val="1740"/>
              </a:spcBef>
              <a:spcAft>
                <a:spcPts val="0"/>
              </a:spcAft>
            </a:pPr>
            <a:r>
              <a:rPr sz="2133" b="1" kern="0" spc="113" dirty="0">
                <a:solidFill>
                  <a:srgbClr val="64FFDA"/>
                </a:solidFill>
                <a:latin typeface="Calibri"/>
                <a:cs typeface="Calibri"/>
              </a:rPr>
              <a:t>Correlation</a:t>
            </a:r>
            <a:r>
              <a:rPr sz="2133" b="1" kern="0" spc="233" dirty="0">
                <a:solidFill>
                  <a:srgbClr val="64FFDA"/>
                </a:solidFill>
                <a:latin typeface="Calibri"/>
                <a:cs typeface="Calibri"/>
              </a:rPr>
              <a:t> </a:t>
            </a:r>
            <a:r>
              <a:rPr sz="2133" b="1" kern="0" spc="93" dirty="0">
                <a:solidFill>
                  <a:srgbClr val="64FFDA"/>
                </a:solidFill>
                <a:latin typeface="Calibri"/>
                <a:cs typeface="Calibri"/>
              </a:rPr>
              <a:t>fallacy:</a:t>
            </a:r>
            <a:r>
              <a:rPr sz="2133" b="1" kern="0" spc="253" dirty="0">
                <a:solidFill>
                  <a:srgbClr val="64FFDA"/>
                </a:solidFill>
                <a:latin typeface="Calibri"/>
                <a:cs typeface="Calibri"/>
              </a:rPr>
              <a:t> </a:t>
            </a:r>
            <a:r>
              <a:rPr sz="2133" kern="0" spc="107" dirty="0">
                <a:solidFill>
                  <a:srgbClr val="FFFFFF"/>
                </a:solidFill>
                <a:latin typeface="Calibri"/>
                <a:cs typeface="Calibri"/>
              </a:rPr>
              <a:t>Confusing</a:t>
            </a:r>
            <a:r>
              <a:rPr sz="2133" kern="0" spc="240" dirty="0">
                <a:solidFill>
                  <a:srgbClr val="FFFFFF"/>
                </a:solidFill>
                <a:latin typeface="Calibri"/>
                <a:cs typeface="Calibri"/>
              </a:rPr>
              <a:t> </a:t>
            </a:r>
            <a:r>
              <a:rPr sz="2133" kern="0" dirty="0">
                <a:solidFill>
                  <a:srgbClr val="FFFFFF"/>
                </a:solidFill>
                <a:latin typeface="Calibri"/>
                <a:cs typeface="Calibri"/>
              </a:rPr>
              <a:t>correlation</a:t>
            </a:r>
            <a:r>
              <a:rPr sz="2133" kern="0" spc="240" dirty="0">
                <a:solidFill>
                  <a:srgbClr val="FFFFFF"/>
                </a:solidFill>
                <a:latin typeface="Calibri"/>
                <a:cs typeface="Calibri"/>
              </a:rPr>
              <a:t> </a:t>
            </a:r>
            <a:r>
              <a:rPr sz="2133" kern="0" dirty="0">
                <a:solidFill>
                  <a:srgbClr val="FFFFFF"/>
                </a:solidFill>
                <a:latin typeface="Calibri"/>
                <a:cs typeface="Calibri"/>
              </a:rPr>
              <a:t>with</a:t>
            </a:r>
            <a:r>
              <a:rPr sz="2133" kern="0" spc="233" dirty="0">
                <a:solidFill>
                  <a:srgbClr val="FFFFFF"/>
                </a:solidFill>
                <a:latin typeface="Calibri"/>
                <a:cs typeface="Calibri"/>
              </a:rPr>
              <a:t> </a:t>
            </a:r>
            <a:r>
              <a:rPr sz="2133" kern="0" spc="73" dirty="0">
                <a:solidFill>
                  <a:srgbClr val="FFFFFF"/>
                </a:solidFill>
                <a:latin typeface="Calibri"/>
                <a:cs typeface="Calibri"/>
              </a:rPr>
              <a:t>causation</a:t>
            </a:r>
            <a:endParaRPr sz="2133" kern="0" dirty="0">
              <a:solidFill>
                <a:sysClr val="windowText" lastClr="000000"/>
              </a:solidFill>
              <a:latin typeface="Calibri"/>
              <a:cs typeface="Calibri"/>
            </a:endParaRPr>
          </a:p>
          <a:p>
            <a:pPr marL="759441" marR="846646" defTabSz="1219170" fontAlgn="auto">
              <a:lnSpc>
                <a:spcPct val="113300"/>
              </a:lnSpc>
              <a:spcBef>
                <a:spcPts val="1400"/>
              </a:spcBef>
              <a:spcAft>
                <a:spcPts val="0"/>
              </a:spcAft>
            </a:pPr>
            <a:r>
              <a:rPr sz="2133" b="1" kern="0" spc="100" dirty="0">
                <a:solidFill>
                  <a:srgbClr val="64FFDA"/>
                </a:solidFill>
                <a:latin typeface="Calibri"/>
                <a:cs typeface="Calibri"/>
              </a:rPr>
              <a:t>Automation</a:t>
            </a:r>
            <a:r>
              <a:rPr sz="2133" b="1" kern="0" spc="167" dirty="0">
                <a:solidFill>
                  <a:srgbClr val="64FFDA"/>
                </a:solidFill>
                <a:latin typeface="Calibri"/>
                <a:cs typeface="Calibri"/>
              </a:rPr>
              <a:t> </a:t>
            </a:r>
            <a:r>
              <a:rPr sz="2133" b="1" kern="0" spc="120" dirty="0">
                <a:solidFill>
                  <a:srgbClr val="64FFDA"/>
                </a:solidFill>
                <a:latin typeface="Calibri"/>
                <a:cs typeface="Calibri"/>
              </a:rPr>
              <a:t>bias:</a:t>
            </a:r>
            <a:r>
              <a:rPr sz="2133" b="1" kern="0" spc="180" dirty="0">
                <a:solidFill>
                  <a:srgbClr val="64FFDA"/>
                </a:solidFill>
                <a:latin typeface="Calibri"/>
                <a:cs typeface="Calibri"/>
              </a:rPr>
              <a:t> </a:t>
            </a:r>
            <a:r>
              <a:rPr sz="2133" kern="0" spc="80" dirty="0">
                <a:solidFill>
                  <a:srgbClr val="FFFFFF"/>
                </a:solidFill>
                <a:latin typeface="Calibri"/>
                <a:cs typeface="Calibri"/>
              </a:rPr>
              <a:t>Propensity</a:t>
            </a:r>
            <a:r>
              <a:rPr sz="2133" kern="0" spc="167" dirty="0">
                <a:solidFill>
                  <a:srgbClr val="FFFFFF"/>
                </a:solidFill>
                <a:latin typeface="Calibri"/>
                <a:cs typeface="Calibri"/>
              </a:rPr>
              <a:t> </a:t>
            </a:r>
            <a:r>
              <a:rPr sz="2133" kern="0" dirty="0">
                <a:solidFill>
                  <a:srgbClr val="FFFFFF"/>
                </a:solidFill>
                <a:latin typeface="Calibri"/>
                <a:cs typeface="Calibri"/>
              </a:rPr>
              <a:t>for</a:t>
            </a:r>
            <a:r>
              <a:rPr sz="2133" kern="0" spc="167" dirty="0">
                <a:solidFill>
                  <a:srgbClr val="FFFFFF"/>
                </a:solidFill>
                <a:latin typeface="Calibri"/>
                <a:cs typeface="Calibri"/>
              </a:rPr>
              <a:t> </a:t>
            </a:r>
            <a:r>
              <a:rPr sz="2133" kern="0" spc="93" dirty="0">
                <a:solidFill>
                  <a:srgbClr val="FFFFFF"/>
                </a:solidFill>
                <a:latin typeface="Calibri"/>
                <a:cs typeface="Calibri"/>
              </a:rPr>
              <a:t>humans</a:t>
            </a:r>
            <a:r>
              <a:rPr sz="2133" kern="0" spc="167" dirty="0">
                <a:solidFill>
                  <a:srgbClr val="FFFFFF"/>
                </a:solidFill>
                <a:latin typeface="Calibri"/>
                <a:cs typeface="Calibri"/>
              </a:rPr>
              <a:t> </a:t>
            </a:r>
            <a:r>
              <a:rPr sz="2133" kern="0" dirty="0">
                <a:solidFill>
                  <a:srgbClr val="FFFFFF"/>
                </a:solidFill>
                <a:latin typeface="Calibri"/>
                <a:cs typeface="Calibri"/>
              </a:rPr>
              <a:t>to</a:t>
            </a:r>
            <a:r>
              <a:rPr sz="2133" kern="0" spc="167" dirty="0">
                <a:solidFill>
                  <a:srgbClr val="FFFFFF"/>
                </a:solidFill>
                <a:latin typeface="Calibri"/>
                <a:cs typeface="Calibri"/>
              </a:rPr>
              <a:t> </a:t>
            </a:r>
            <a:r>
              <a:rPr sz="2133" kern="0" dirty="0">
                <a:solidFill>
                  <a:srgbClr val="FFFFFF"/>
                </a:solidFill>
                <a:latin typeface="Calibri"/>
                <a:cs typeface="Calibri"/>
              </a:rPr>
              <a:t>favor</a:t>
            </a:r>
            <a:r>
              <a:rPr sz="2133" kern="0" spc="167" dirty="0">
                <a:solidFill>
                  <a:srgbClr val="FFFFFF"/>
                </a:solidFill>
                <a:latin typeface="Calibri"/>
                <a:cs typeface="Calibri"/>
              </a:rPr>
              <a:t> </a:t>
            </a:r>
            <a:r>
              <a:rPr sz="2133" kern="0" spc="120" dirty="0">
                <a:solidFill>
                  <a:srgbClr val="FFFFFF"/>
                </a:solidFill>
                <a:latin typeface="Calibri"/>
                <a:cs typeface="Calibri"/>
              </a:rPr>
              <a:t>suggestions</a:t>
            </a:r>
            <a:r>
              <a:rPr sz="2133" kern="0" spc="167" dirty="0">
                <a:solidFill>
                  <a:srgbClr val="FFFFFF"/>
                </a:solidFill>
                <a:latin typeface="Calibri"/>
                <a:cs typeface="Calibri"/>
              </a:rPr>
              <a:t> </a:t>
            </a:r>
            <a:r>
              <a:rPr sz="2133" kern="0" dirty="0">
                <a:solidFill>
                  <a:srgbClr val="FFFFFF"/>
                </a:solidFill>
                <a:latin typeface="Calibri"/>
                <a:cs typeface="Calibri"/>
              </a:rPr>
              <a:t>from</a:t>
            </a:r>
            <a:r>
              <a:rPr sz="2133" kern="0" spc="167" dirty="0">
                <a:solidFill>
                  <a:srgbClr val="FFFFFF"/>
                </a:solidFill>
                <a:latin typeface="Calibri"/>
                <a:cs typeface="Calibri"/>
              </a:rPr>
              <a:t> </a:t>
            </a:r>
            <a:r>
              <a:rPr sz="2133" kern="0" spc="47" dirty="0">
                <a:solidFill>
                  <a:srgbClr val="FFFFFF"/>
                </a:solidFill>
                <a:latin typeface="Calibri"/>
                <a:cs typeface="Calibri"/>
              </a:rPr>
              <a:t>automated </a:t>
            </a:r>
            <a:r>
              <a:rPr sz="2133" kern="0" spc="87" dirty="0">
                <a:solidFill>
                  <a:srgbClr val="FFFFFF"/>
                </a:solidFill>
                <a:latin typeface="Calibri"/>
                <a:cs typeface="Calibri"/>
              </a:rPr>
              <a:t>decision-</a:t>
            </a:r>
            <a:r>
              <a:rPr sz="2133" kern="0" spc="107" dirty="0">
                <a:solidFill>
                  <a:srgbClr val="FFFFFF"/>
                </a:solidFill>
                <a:latin typeface="Calibri"/>
                <a:cs typeface="Calibri"/>
              </a:rPr>
              <a:t>making</a:t>
            </a:r>
            <a:r>
              <a:rPr sz="2133" kern="0" spc="240" dirty="0">
                <a:solidFill>
                  <a:srgbClr val="FFFFFF"/>
                </a:solidFill>
                <a:latin typeface="Calibri"/>
                <a:cs typeface="Calibri"/>
              </a:rPr>
              <a:t> </a:t>
            </a:r>
            <a:r>
              <a:rPr sz="2133" kern="0" spc="127" dirty="0">
                <a:solidFill>
                  <a:srgbClr val="FFFFFF"/>
                </a:solidFill>
                <a:latin typeface="Calibri"/>
                <a:cs typeface="Calibri"/>
              </a:rPr>
              <a:t>systems</a:t>
            </a:r>
            <a:r>
              <a:rPr sz="2133" kern="0" spc="247" dirty="0">
                <a:solidFill>
                  <a:srgbClr val="FFFFFF"/>
                </a:solidFill>
                <a:latin typeface="Calibri"/>
                <a:cs typeface="Calibri"/>
              </a:rPr>
              <a:t> </a:t>
            </a:r>
            <a:r>
              <a:rPr sz="2133" kern="0" dirty="0">
                <a:solidFill>
                  <a:srgbClr val="FFFFFF"/>
                </a:solidFill>
                <a:latin typeface="Calibri"/>
                <a:cs typeface="Calibri"/>
              </a:rPr>
              <a:t>over</a:t>
            </a:r>
            <a:r>
              <a:rPr sz="2133" kern="0" spc="247" dirty="0">
                <a:solidFill>
                  <a:srgbClr val="FFFFFF"/>
                </a:solidFill>
                <a:latin typeface="Calibri"/>
                <a:cs typeface="Calibri"/>
              </a:rPr>
              <a:t> </a:t>
            </a:r>
            <a:r>
              <a:rPr sz="2133" kern="0" spc="60" dirty="0">
                <a:solidFill>
                  <a:srgbClr val="FFFFFF"/>
                </a:solidFill>
                <a:latin typeface="Calibri"/>
                <a:cs typeface="Calibri"/>
              </a:rPr>
              <a:t>contradictory</a:t>
            </a:r>
            <a:r>
              <a:rPr sz="2133" kern="0" spc="247" dirty="0">
                <a:solidFill>
                  <a:srgbClr val="FFFFFF"/>
                </a:solidFill>
                <a:latin typeface="Calibri"/>
                <a:cs typeface="Calibri"/>
              </a:rPr>
              <a:t> </a:t>
            </a:r>
            <a:r>
              <a:rPr sz="2133" kern="0" dirty="0">
                <a:solidFill>
                  <a:srgbClr val="FFFFFF"/>
                </a:solidFill>
                <a:latin typeface="Calibri"/>
                <a:cs typeface="Calibri"/>
              </a:rPr>
              <a:t>information</a:t>
            </a:r>
            <a:r>
              <a:rPr sz="2133" kern="0" spc="247" dirty="0">
                <a:solidFill>
                  <a:srgbClr val="FFFFFF"/>
                </a:solidFill>
                <a:latin typeface="Calibri"/>
                <a:cs typeface="Calibri"/>
              </a:rPr>
              <a:t> </a:t>
            </a:r>
            <a:r>
              <a:rPr sz="2133" kern="0" dirty="0">
                <a:solidFill>
                  <a:srgbClr val="FFFFFF"/>
                </a:solidFill>
                <a:latin typeface="Calibri"/>
                <a:cs typeface="Calibri"/>
              </a:rPr>
              <a:t>without</a:t>
            </a:r>
            <a:r>
              <a:rPr sz="2133" kern="0" spc="247" dirty="0">
                <a:solidFill>
                  <a:srgbClr val="FFFFFF"/>
                </a:solidFill>
                <a:latin typeface="Calibri"/>
                <a:cs typeface="Calibri"/>
              </a:rPr>
              <a:t> </a:t>
            </a:r>
            <a:r>
              <a:rPr sz="2133" kern="0" spc="-13" dirty="0">
                <a:solidFill>
                  <a:srgbClr val="FFFFFF"/>
                </a:solidFill>
                <a:latin typeface="Calibri"/>
                <a:cs typeface="Calibri"/>
              </a:rPr>
              <a:t>automation</a:t>
            </a:r>
            <a:endParaRPr sz="2133" kern="0" dirty="0">
              <a:solidFill>
                <a:sysClr val="windowText" lastClr="000000"/>
              </a:solidFill>
              <a:latin typeface="Calibri"/>
              <a:cs typeface="Calibri"/>
            </a:endParaRPr>
          </a:p>
          <a:p>
            <a:pPr marL="16933" defTabSz="1219170" fontAlgn="auto">
              <a:spcBef>
                <a:spcPts val="2285"/>
              </a:spcBef>
              <a:spcAft>
                <a:spcPts val="0"/>
              </a:spcAft>
            </a:pPr>
            <a:r>
              <a:rPr sz="1867"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More</a:t>
            </a:r>
            <a:r>
              <a:rPr sz="1867" u="heavy" kern="0" spc="48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867"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at:</a:t>
            </a:r>
            <a:r>
              <a:rPr sz="1867" u="heavy" kern="0" spc="48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867"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https://developers.google.com/machine-</a:t>
            </a:r>
            <a:r>
              <a:rPr sz="1867" u="heavy" kern="0" spc="-1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learning/glossary/</a:t>
            </a:r>
            <a:endParaRPr sz="1867" kern="0" dirty="0">
              <a:solidFill>
                <a:schemeClr val="bg1">
                  <a:lumMod val="95000"/>
                </a:schemeClr>
              </a:solidFill>
              <a:latin typeface="Calibri"/>
              <a:cs typeface="Calibri"/>
            </a:endParaRPr>
          </a:p>
        </p:txBody>
      </p:sp>
      <p:sp>
        <p:nvSpPr>
          <p:cNvPr id="4" name="object 4"/>
          <p:cNvSpPr txBox="1"/>
          <p:nvPr/>
        </p:nvSpPr>
        <p:spPr>
          <a:xfrm>
            <a:off x="262894" y="627766"/>
            <a:ext cx="287323" cy="2667847"/>
          </a:xfrm>
          <a:prstGeom prst="rect">
            <a:avLst/>
          </a:prstGeom>
          <a:solidFill>
            <a:srgbClr val="7B55FA"/>
          </a:solidFill>
          <a:ln w="9524">
            <a:solidFill>
              <a:srgbClr val="595959"/>
            </a:solidFill>
          </a:ln>
        </p:spPr>
        <p:txBody>
          <a:bodyPr vert="vert270" wrap="square" lIns="0" tIns="101600" rIns="0" bIns="0" rtlCol="0">
            <a:spAutoFit/>
          </a:bodyPr>
          <a:lstStyle/>
          <a:p>
            <a:pPr marR="77045" algn="ctr" defTabSz="1219170" fontAlgn="auto">
              <a:spcBef>
                <a:spcPts val="800"/>
              </a:spcBef>
              <a:spcAft>
                <a:spcPts val="0"/>
              </a:spcAft>
            </a:pPr>
            <a:r>
              <a:rPr sz="1867" b="1" kern="0" spc="93" dirty="0">
                <a:solidFill>
                  <a:srgbClr val="FFFFFF"/>
                </a:solidFill>
                <a:latin typeface="Calibri"/>
                <a:cs typeface="Calibri"/>
              </a:rPr>
              <a:t>Data</a:t>
            </a:r>
            <a:endParaRPr sz="1867" kern="0">
              <a:solidFill>
                <a:sysClr val="windowText" lastClr="000000"/>
              </a:solidFill>
              <a:latin typeface="Calibri"/>
              <a:cs typeface="Calibri"/>
            </a:endParaRPr>
          </a:p>
        </p:txBody>
      </p:sp>
      <p:sp>
        <p:nvSpPr>
          <p:cNvPr id="5" name="object 5"/>
          <p:cNvSpPr txBox="1"/>
          <p:nvPr/>
        </p:nvSpPr>
        <p:spPr>
          <a:xfrm>
            <a:off x="259965" y="3521900"/>
            <a:ext cx="287323" cy="2567093"/>
          </a:xfrm>
          <a:prstGeom prst="rect">
            <a:avLst/>
          </a:prstGeom>
          <a:solidFill>
            <a:srgbClr val="7B55FA"/>
          </a:solidFill>
          <a:ln w="9524">
            <a:solidFill>
              <a:srgbClr val="595959"/>
            </a:solidFill>
          </a:ln>
        </p:spPr>
        <p:txBody>
          <a:bodyPr vert="vert270" wrap="square" lIns="0" tIns="104987" rIns="0" bIns="0" rtlCol="0">
            <a:spAutoFit/>
          </a:bodyPr>
          <a:lstStyle/>
          <a:p>
            <a:pPr marL="459729" defTabSz="1219170" fontAlgn="auto">
              <a:spcBef>
                <a:spcPts val="827"/>
              </a:spcBef>
              <a:spcAft>
                <a:spcPts val="0"/>
              </a:spcAft>
            </a:pPr>
            <a:r>
              <a:rPr sz="1867" b="1" kern="0" spc="53" dirty="0">
                <a:solidFill>
                  <a:srgbClr val="FFFFFF"/>
                </a:solidFill>
                <a:latin typeface="Calibri"/>
                <a:cs typeface="Calibri"/>
              </a:rPr>
              <a:t>Interpretation</a:t>
            </a:r>
            <a:endParaRPr sz="1867" kern="0">
              <a:solidFill>
                <a:sysClr val="windowText" lastClr="000000"/>
              </a:solidFill>
              <a:latin typeface="Calibri"/>
              <a:cs typeface="Calibri"/>
            </a:endParaRPr>
          </a:p>
        </p:txBody>
      </p:sp>
      <p:sp>
        <p:nvSpPr>
          <p:cNvPr id="6" name="TextBox 5">
            <a:extLst>
              <a:ext uri="{FF2B5EF4-FFF2-40B4-BE49-F238E27FC236}">
                <a16:creationId xmlns:a16="http://schemas.microsoft.com/office/drawing/2014/main" id="{AE33E8A2-8806-98EE-288B-CC2DD1FEC29F}"/>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43607" y="3086947"/>
            <a:ext cx="3501813" cy="632651"/>
          </a:xfrm>
          <a:prstGeom prst="rect">
            <a:avLst/>
          </a:prstGeom>
        </p:spPr>
        <p:txBody>
          <a:bodyPr vert="horz" wrap="square" lIns="0" tIns="16933" rIns="0" bIns="0" rtlCol="0">
            <a:spAutoFit/>
          </a:bodyPr>
          <a:lstStyle/>
          <a:p>
            <a:pPr marL="16933">
              <a:spcBef>
                <a:spcPts val="133"/>
              </a:spcBef>
            </a:pPr>
            <a:r>
              <a:rPr sz="4000" b="1" spc="367" dirty="0">
                <a:solidFill>
                  <a:srgbClr val="FFFFFF"/>
                </a:solidFill>
              </a:rPr>
              <a:t>Biases</a:t>
            </a:r>
            <a:r>
              <a:rPr sz="4000" b="1" spc="207" dirty="0">
                <a:solidFill>
                  <a:srgbClr val="FFFFFF"/>
                </a:solidFill>
              </a:rPr>
              <a:t> </a:t>
            </a:r>
            <a:r>
              <a:rPr sz="4000" b="1" spc="120" dirty="0">
                <a:solidFill>
                  <a:srgbClr val="FFFFFF"/>
                </a:solidFill>
              </a:rPr>
              <a:t>in</a:t>
            </a:r>
            <a:r>
              <a:rPr sz="4000" b="1" spc="213" dirty="0">
                <a:solidFill>
                  <a:srgbClr val="FFFFFF"/>
                </a:solidFill>
              </a:rPr>
              <a:t> </a:t>
            </a:r>
            <a:r>
              <a:rPr sz="4000" b="1" spc="240" dirty="0">
                <a:solidFill>
                  <a:srgbClr val="FFFFFF"/>
                </a:solidFill>
              </a:rPr>
              <a:t>Data</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2667" y="5956913"/>
            <a:ext cx="5423747" cy="643765"/>
          </a:xfrm>
          <a:prstGeom prst="rect">
            <a:avLst/>
          </a:prstGeom>
        </p:spPr>
        <p:txBody>
          <a:bodyPr vert="horz" wrap="square" lIns="0" tIns="86359" rIns="0" bIns="0" rtlCol="0">
            <a:spAutoFit/>
          </a:bodyPr>
          <a:lstStyle/>
          <a:p>
            <a:pPr marL="16933" defTabSz="1219170" fontAlgn="auto">
              <a:spcBef>
                <a:spcPts val="679"/>
              </a:spcBef>
              <a:spcAft>
                <a:spcPts val="0"/>
              </a:spcAft>
            </a:pPr>
            <a:r>
              <a:rPr sz="1600" kern="0" spc="-107" dirty="0">
                <a:solidFill>
                  <a:srgbClr val="B7B7B7"/>
                </a:solidFill>
                <a:latin typeface="Trebuchet MS"/>
                <a:cs typeface="Trebuchet MS"/>
              </a:rPr>
              <a:t>CREDIT</a:t>
            </a:r>
            <a:endParaRPr sz="1600" kern="0" dirty="0">
              <a:solidFill>
                <a:sysClr val="windowText" lastClr="000000"/>
              </a:solidFill>
              <a:latin typeface="Trebuchet MS"/>
              <a:cs typeface="Trebuchet MS"/>
            </a:endParaRPr>
          </a:p>
          <a:p>
            <a:pPr marL="16933" defTabSz="1219170" fontAlgn="auto">
              <a:spcBef>
                <a:spcPts val="545"/>
              </a:spcBef>
              <a:spcAft>
                <a:spcPts val="0"/>
              </a:spcAft>
            </a:pP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a:t>
            </a:r>
            <a:r>
              <a:rPr sz="1600" u="heavy" kern="0" spc="23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2013–2016</a:t>
            </a:r>
            <a:r>
              <a:rPr sz="1600" u="heavy" kern="0" spc="24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Michael</a:t>
            </a:r>
            <a:r>
              <a:rPr sz="1600" u="heavy" kern="0" spc="24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8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Yoshitaka</a:t>
            </a:r>
            <a:r>
              <a:rPr sz="1600" u="heavy" kern="0" spc="24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Erlewine</a:t>
            </a:r>
            <a:r>
              <a:rPr sz="1600" u="heavy" kern="0" spc="24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and</a:t>
            </a:r>
            <a:r>
              <a:rPr sz="1600" u="heavy" kern="0" spc="24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11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Hadas</a:t>
            </a:r>
            <a:r>
              <a:rPr sz="1600" u="heavy" kern="0" spc="24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6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Kotek</a:t>
            </a:r>
            <a:endParaRPr sz="1600" kern="0" dirty="0">
              <a:solidFill>
                <a:schemeClr val="bg1">
                  <a:lumMod val="95000"/>
                </a:schemeClr>
              </a:solidFill>
              <a:latin typeface="Calibri"/>
              <a:cs typeface="Calibri"/>
            </a:endParaRPr>
          </a:p>
        </p:txBody>
      </p:sp>
      <p:grpSp>
        <p:nvGrpSpPr>
          <p:cNvPr id="3" name="object 3"/>
          <p:cNvGrpSpPr/>
          <p:nvPr/>
        </p:nvGrpSpPr>
        <p:grpSpPr>
          <a:xfrm>
            <a:off x="1947718" y="1455101"/>
            <a:ext cx="8297333" cy="4755727"/>
            <a:chOff x="1460788" y="1091325"/>
            <a:chExt cx="6223000" cy="3566795"/>
          </a:xfrm>
        </p:grpSpPr>
        <p:pic>
          <p:nvPicPr>
            <p:cNvPr id="4" name="object 4"/>
            <p:cNvPicPr/>
            <p:nvPr/>
          </p:nvPicPr>
          <p:blipFill>
            <a:blip r:embed="rId3" cstate="print"/>
            <a:stretch>
              <a:fillRect/>
            </a:stretch>
          </p:blipFill>
          <p:spPr>
            <a:xfrm>
              <a:off x="1460788" y="1091325"/>
              <a:ext cx="6222423" cy="3566250"/>
            </a:xfrm>
            <a:prstGeom prst="rect">
              <a:avLst/>
            </a:prstGeom>
          </p:spPr>
        </p:pic>
        <p:sp>
          <p:nvSpPr>
            <p:cNvPr id="5" name="object 5"/>
            <p:cNvSpPr/>
            <p:nvPr/>
          </p:nvSpPr>
          <p:spPr>
            <a:xfrm>
              <a:off x="1630738" y="3814925"/>
              <a:ext cx="2828925" cy="697230"/>
            </a:xfrm>
            <a:custGeom>
              <a:avLst/>
              <a:gdLst/>
              <a:ahLst/>
              <a:cxnLst/>
              <a:rect l="l" t="t" r="r" b="b"/>
              <a:pathLst>
                <a:path w="2828925" h="697229">
                  <a:moveTo>
                    <a:pt x="2828700" y="696899"/>
                  </a:moveTo>
                  <a:lnTo>
                    <a:pt x="0" y="696899"/>
                  </a:lnTo>
                  <a:lnTo>
                    <a:pt x="0" y="0"/>
                  </a:lnTo>
                  <a:lnTo>
                    <a:pt x="2828700" y="0"/>
                  </a:lnTo>
                  <a:lnTo>
                    <a:pt x="2828700" y="69689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p:nvPr/>
          </p:nvSpPr>
          <p:spPr>
            <a:xfrm>
              <a:off x="1731495" y="3951824"/>
              <a:ext cx="1595120" cy="197485"/>
            </a:xfrm>
            <a:custGeom>
              <a:avLst/>
              <a:gdLst/>
              <a:ahLst/>
              <a:cxnLst/>
              <a:rect l="l" t="t" r="r" b="b"/>
              <a:pathLst>
                <a:path w="1595120" h="197485">
                  <a:moveTo>
                    <a:pt x="32444" y="154781"/>
                  </a:moveTo>
                  <a:lnTo>
                    <a:pt x="0" y="154781"/>
                  </a:lnTo>
                  <a:lnTo>
                    <a:pt x="0" y="2232"/>
                  </a:lnTo>
                  <a:lnTo>
                    <a:pt x="45541" y="2232"/>
                  </a:lnTo>
                  <a:lnTo>
                    <a:pt x="63980" y="48071"/>
                  </a:lnTo>
                  <a:lnTo>
                    <a:pt x="32444" y="48071"/>
                  </a:lnTo>
                  <a:lnTo>
                    <a:pt x="32444" y="154781"/>
                  </a:lnTo>
                  <a:close/>
                </a:path>
                <a:path w="1595120" h="197485">
                  <a:moveTo>
                    <a:pt x="113949" y="94357"/>
                  </a:moveTo>
                  <a:lnTo>
                    <a:pt x="82599" y="94357"/>
                  </a:lnTo>
                  <a:lnTo>
                    <a:pt x="119657" y="2232"/>
                  </a:lnTo>
                  <a:lnTo>
                    <a:pt x="165348" y="2232"/>
                  </a:lnTo>
                  <a:lnTo>
                    <a:pt x="165348" y="48071"/>
                  </a:lnTo>
                  <a:lnTo>
                    <a:pt x="132605" y="48071"/>
                  </a:lnTo>
                  <a:lnTo>
                    <a:pt x="113949" y="94357"/>
                  </a:lnTo>
                  <a:close/>
                </a:path>
                <a:path w="1595120" h="197485">
                  <a:moveTo>
                    <a:pt x="89594" y="154781"/>
                  </a:moveTo>
                  <a:lnTo>
                    <a:pt x="75455" y="154781"/>
                  </a:lnTo>
                  <a:lnTo>
                    <a:pt x="32444" y="48071"/>
                  </a:lnTo>
                  <a:lnTo>
                    <a:pt x="63980" y="48071"/>
                  </a:lnTo>
                  <a:lnTo>
                    <a:pt x="82599" y="94357"/>
                  </a:lnTo>
                  <a:lnTo>
                    <a:pt x="113949" y="94357"/>
                  </a:lnTo>
                  <a:lnTo>
                    <a:pt x="89594" y="154781"/>
                  </a:lnTo>
                  <a:close/>
                </a:path>
                <a:path w="1595120" h="197485">
                  <a:moveTo>
                    <a:pt x="165348" y="154781"/>
                  </a:moveTo>
                  <a:lnTo>
                    <a:pt x="132605" y="154781"/>
                  </a:lnTo>
                  <a:lnTo>
                    <a:pt x="132605" y="48071"/>
                  </a:lnTo>
                  <a:lnTo>
                    <a:pt x="165348" y="48071"/>
                  </a:lnTo>
                  <a:lnTo>
                    <a:pt x="165348" y="154781"/>
                  </a:lnTo>
                  <a:close/>
                </a:path>
                <a:path w="1595120" h="197485">
                  <a:moveTo>
                    <a:pt x="204679" y="78432"/>
                  </a:moveTo>
                  <a:lnTo>
                    <a:pt x="193666" y="58935"/>
                  </a:lnTo>
                  <a:lnTo>
                    <a:pt x="204214" y="51382"/>
                  </a:lnTo>
                  <a:lnTo>
                    <a:pt x="215767" y="45987"/>
                  </a:lnTo>
                  <a:lnTo>
                    <a:pt x="228324" y="42750"/>
                  </a:lnTo>
                  <a:lnTo>
                    <a:pt x="241886" y="41671"/>
                  </a:lnTo>
                  <a:lnTo>
                    <a:pt x="252881" y="42350"/>
                  </a:lnTo>
                  <a:lnTo>
                    <a:pt x="286778" y="65335"/>
                  </a:lnTo>
                  <a:lnTo>
                    <a:pt x="236826" y="65335"/>
                  </a:lnTo>
                  <a:lnTo>
                    <a:pt x="228008" y="66154"/>
                  </a:lnTo>
                  <a:lnTo>
                    <a:pt x="219711" y="68609"/>
                  </a:lnTo>
                  <a:lnTo>
                    <a:pt x="211935" y="72702"/>
                  </a:lnTo>
                  <a:lnTo>
                    <a:pt x="204679" y="78432"/>
                  </a:lnTo>
                  <a:close/>
                </a:path>
                <a:path w="1595120" h="197485">
                  <a:moveTo>
                    <a:pt x="290107" y="98821"/>
                  </a:moveTo>
                  <a:lnTo>
                    <a:pt x="261085" y="98821"/>
                  </a:lnTo>
                  <a:lnTo>
                    <a:pt x="261085" y="78283"/>
                  </a:lnTo>
                  <a:lnTo>
                    <a:pt x="258853" y="73769"/>
                  </a:lnTo>
                  <a:lnTo>
                    <a:pt x="254388" y="70395"/>
                  </a:lnTo>
                  <a:lnTo>
                    <a:pt x="250022" y="67022"/>
                  </a:lnTo>
                  <a:lnTo>
                    <a:pt x="244168" y="65335"/>
                  </a:lnTo>
                  <a:lnTo>
                    <a:pt x="286778" y="65335"/>
                  </a:lnTo>
                  <a:lnTo>
                    <a:pt x="286981" y="65707"/>
                  </a:lnTo>
                  <a:lnTo>
                    <a:pt x="289325" y="74023"/>
                  </a:lnTo>
                  <a:lnTo>
                    <a:pt x="290107" y="83492"/>
                  </a:lnTo>
                  <a:lnTo>
                    <a:pt x="290107" y="98821"/>
                  </a:lnTo>
                  <a:close/>
                </a:path>
                <a:path w="1595120" h="197485">
                  <a:moveTo>
                    <a:pt x="226111" y="157460"/>
                  </a:moveTo>
                  <a:lnTo>
                    <a:pt x="190503" y="135694"/>
                  </a:lnTo>
                  <a:lnTo>
                    <a:pt x="187713" y="120997"/>
                  </a:lnTo>
                  <a:lnTo>
                    <a:pt x="188373" y="113295"/>
                  </a:lnTo>
                  <a:lnTo>
                    <a:pt x="217953" y="85892"/>
                  </a:lnTo>
                  <a:lnTo>
                    <a:pt x="226111" y="85278"/>
                  </a:lnTo>
                  <a:lnTo>
                    <a:pt x="237226" y="86124"/>
                  </a:lnTo>
                  <a:lnTo>
                    <a:pt x="246760" y="88664"/>
                  </a:lnTo>
                  <a:lnTo>
                    <a:pt x="254713" y="92896"/>
                  </a:lnTo>
                  <a:lnTo>
                    <a:pt x="261085" y="98821"/>
                  </a:lnTo>
                  <a:lnTo>
                    <a:pt x="290107" y="98821"/>
                  </a:lnTo>
                  <a:lnTo>
                    <a:pt x="290107" y="104923"/>
                  </a:lnTo>
                  <a:lnTo>
                    <a:pt x="232014" y="104923"/>
                  </a:lnTo>
                  <a:lnTo>
                    <a:pt x="227053" y="106412"/>
                  </a:lnTo>
                  <a:lnTo>
                    <a:pt x="219016" y="112266"/>
                  </a:lnTo>
                  <a:lnTo>
                    <a:pt x="217032" y="116334"/>
                  </a:lnTo>
                  <a:lnTo>
                    <a:pt x="217032" y="126851"/>
                  </a:lnTo>
                  <a:lnTo>
                    <a:pt x="219016" y="130869"/>
                  </a:lnTo>
                  <a:lnTo>
                    <a:pt x="222985" y="133647"/>
                  </a:lnTo>
                  <a:lnTo>
                    <a:pt x="227053" y="136425"/>
                  </a:lnTo>
                  <a:lnTo>
                    <a:pt x="232014" y="137814"/>
                  </a:lnTo>
                  <a:lnTo>
                    <a:pt x="290107" y="137814"/>
                  </a:lnTo>
                  <a:lnTo>
                    <a:pt x="290107" y="143321"/>
                  </a:lnTo>
                  <a:lnTo>
                    <a:pt x="261085" y="143321"/>
                  </a:lnTo>
                  <a:lnTo>
                    <a:pt x="254379" y="149507"/>
                  </a:lnTo>
                  <a:lnTo>
                    <a:pt x="246314" y="153925"/>
                  </a:lnTo>
                  <a:lnTo>
                    <a:pt x="236891" y="156576"/>
                  </a:lnTo>
                  <a:lnTo>
                    <a:pt x="226111" y="157460"/>
                  </a:lnTo>
                  <a:close/>
                </a:path>
                <a:path w="1595120" h="197485">
                  <a:moveTo>
                    <a:pt x="290107" y="137814"/>
                  </a:moveTo>
                  <a:lnTo>
                    <a:pt x="248484" y="137814"/>
                  </a:lnTo>
                  <a:lnTo>
                    <a:pt x="256223" y="134639"/>
                  </a:lnTo>
                  <a:lnTo>
                    <a:pt x="261085" y="128289"/>
                  </a:lnTo>
                  <a:lnTo>
                    <a:pt x="261085" y="114597"/>
                  </a:lnTo>
                  <a:lnTo>
                    <a:pt x="256223" y="108148"/>
                  </a:lnTo>
                  <a:lnTo>
                    <a:pt x="248484" y="104923"/>
                  </a:lnTo>
                  <a:lnTo>
                    <a:pt x="290107" y="104923"/>
                  </a:lnTo>
                  <a:lnTo>
                    <a:pt x="290107" y="137814"/>
                  </a:lnTo>
                  <a:close/>
                </a:path>
                <a:path w="1595120" h="197485">
                  <a:moveTo>
                    <a:pt x="290107" y="154781"/>
                  </a:moveTo>
                  <a:lnTo>
                    <a:pt x="261085" y="154781"/>
                  </a:lnTo>
                  <a:lnTo>
                    <a:pt x="261085" y="143321"/>
                  </a:lnTo>
                  <a:lnTo>
                    <a:pt x="290107" y="143321"/>
                  </a:lnTo>
                  <a:lnTo>
                    <a:pt x="290107" y="154781"/>
                  </a:lnTo>
                  <a:close/>
                </a:path>
                <a:path w="1595120" h="197485">
                  <a:moveTo>
                    <a:pt x="418202" y="58340"/>
                  </a:moveTo>
                  <a:lnTo>
                    <a:pt x="348008" y="58340"/>
                  </a:lnTo>
                  <a:lnTo>
                    <a:pt x="355105" y="51048"/>
                  </a:lnTo>
                  <a:lnTo>
                    <a:pt x="363151" y="45839"/>
                  </a:lnTo>
                  <a:lnTo>
                    <a:pt x="372146" y="42713"/>
                  </a:lnTo>
                  <a:lnTo>
                    <a:pt x="382089" y="41671"/>
                  </a:lnTo>
                  <a:lnTo>
                    <a:pt x="392498" y="42639"/>
                  </a:lnTo>
                  <a:lnTo>
                    <a:pt x="401846" y="45541"/>
                  </a:lnTo>
                  <a:lnTo>
                    <a:pt x="410134" y="50378"/>
                  </a:lnTo>
                  <a:lnTo>
                    <a:pt x="417362" y="57150"/>
                  </a:lnTo>
                  <a:lnTo>
                    <a:pt x="418202" y="58340"/>
                  </a:lnTo>
                  <a:close/>
                </a:path>
                <a:path w="1595120" h="197485">
                  <a:moveTo>
                    <a:pt x="348008" y="196899"/>
                  </a:moveTo>
                  <a:lnTo>
                    <a:pt x="318986" y="196899"/>
                  </a:lnTo>
                  <a:lnTo>
                    <a:pt x="318986" y="44350"/>
                  </a:lnTo>
                  <a:lnTo>
                    <a:pt x="348008" y="44350"/>
                  </a:lnTo>
                  <a:lnTo>
                    <a:pt x="348008" y="58340"/>
                  </a:lnTo>
                  <a:lnTo>
                    <a:pt x="418202" y="58340"/>
                  </a:lnTo>
                  <a:lnTo>
                    <a:pt x="423287" y="65540"/>
                  </a:lnTo>
                  <a:lnTo>
                    <a:pt x="424095" y="67419"/>
                  </a:lnTo>
                  <a:lnTo>
                    <a:pt x="368199" y="67419"/>
                  </a:lnTo>
                  <a:lnTo>
                    <a:pt x="363486" y="68659"/>
                  </a:lnTo>
                  <a:lnTo>
                    <a:pt x="358723" y="71139"/>
                  </a:lnTo>
                  <a:lnTo>
                    <a:pt x="353961" y="73521"/>
                  </a:lnTo>
                  <a:lnTo>
                    <a:pt x="350389" y="76497"/>
                  </a:lnTo>
                  <a:lnTo>
                    <a:pt x="348008" y="80069"/>
                  </a:lnTo>
                  <a:lnTo>
                    <a:pt x="348008" y="119062"/>
                  </a:lnTo>
                  <a:lnTo>
                    <a:pt x="368199" y="131712"/>
                  </a:lnTo>
                  <a:lnTo>
                    <a:pt x="423968" y="131712"/>
                  </a:lnTo>
                  <a:lnTo>
                    <a:pt x="423370" y="133126"/>
                  </a:lnTo>
                  <a:lnTo>
                    <a:pt x="418224" y="140642"/>
                  </a:lnTo>
                  <a:lnTo>
                    <a:pt x="348008" y="140642"/>
                  </a:lnTo>
                  <a:lnTo>
                    <a:pt x="348008" y="196899"/>
                  </a:lnTo>
                  <a:close/>
                </a:path>
                <a:path w="1595120" h="197485">
                  <a:moveTo>
                    <a:pt x="423968" y="131712"/>
                  </a:moveTo>
                  <a:lnTo>
                    <a:pt x="381296" y="131712"/>
                  </a:lnTo>
                  <a:lnTo>
                    <a:pt x="388042" y="128736"/>
                  </a:lnTo>
                  <a:lnTo>
                    <a:pt x="393103" y="122783"/>
                  </a:lnTo>
                  <a:lnTo>
                    <a:pt x="398262" y="116830"/>
                  </a:lnTo>
                  <a:lnTo>
                    <a:pt x="400842" y="109041"/>
                  </a:lnTo>
                  <a:lnTo>
                    <a:pt x="400842" y="89892"/>
                  </a:lnTo>
                  <a:lnTo>
                    <a:pt x="398262" y="82202"/>
                  </a:lnTo>
                  <a:lnTo>
                    <a:pt x="393103" y="76348"/>
                  </a:lnTo>
                  <a:lnTo>
                    <a:pt x="388042" y="70395"/>
                  </a:lnTo>
                  <a:lnTo>
                    <a:pt x="381296" y="67419"/>
                  </a:lnTo>
                  <a:lnTo>
                    <a:pt x="424095" y="67419"/>
                  </a:lnTo>
                  <a:lnTo>
                    <a:pt x="427519" y="75381"/>
                  </a:lnTo>
                  <a:lnTo>
                    <a:pt x="430058" y="86673"/>
                  </a:lnTo>
                  <a:lnTo>
                    <a:pt x="430905" y="99417"/>
                  </a:lnTo>
                  <a:lnTo>
                    <a:pt x="430068" y="111993"/>
                  </a:lnTo>
                  <a:lnTo>
                    <a:pt x="427556" y="123229"/>
                  </a:lnTo>
                  <a:lnTo>
                    <a:pt x="423968" y="131712"/>
                  </a:lnTo>
                  <a:close/>
                </a:path>
                <a:path w="1595120" h="197485">
                  <a:moveTo>
                    <a:pt x="382089" y="157460"/>
                  </a:moveTo>
                  <a:lnTo>
                    <a:pt x="371978" y="156409"/>
                  </a:lnTo>
                  <a:lnTo>
                    <a:pt x="362928" y="153255"/>
                  </a:lnTo>
                  <a:lnTo>
                    <a:pt x="354937" y="148000"/>
                  </a:lnTo>
                  <a:lnTo>
                    <a:pt x="348008" y="140642"/>
                  </a:lnTo>
                  <a:lnTo>
                    <a:pt x="418224" y="140642"/>
                  </a:lnTo>
                  <a:lnTo>
                    <a:pt x="382089" y="157460"/>
                  </a:lnTo>
                  <a:close/>
                </a:path>
                <a:path w="1595120" h="197485">
                  <a:moveTo>
                    <a:pt x="561978" y="157460"/>
                  </a:moveTo>
                  <a:lnTo>
                    <a:pt x="520008" y="141089"/>
                  </a:lnTo>
                  <a:lnTo>
                    <a:pt x="503637" y="99417"/>
                  </a:lnTo>
                  <a:lnTo>
                    <a:pt x="504660" y="87399"/>
                  </a:lnTo>
                  <a:lnTo>
                    <a:pt x="528771" y="50880"/>
                  </a:lnTo>
                  <a:lnTo>
                    <a:pt x="561978" y="41671"/>
                  </a:lnTo>
                  <a:lnTo>
                    <a:pt x="574200" y="42695"/>
                  </a:lnTo>
                  <a:lnTo>
                    <a:pt x="611175" y="66712"/>
                  </a:lnTo>
                  <a:lnTo>
                    <a:pt x="611548" y="67419"/>
                  </a:lnTo>
                  <a:lnTo>
                    <a:pt x="553842" y="67419"/>
                  </a:lnTo>
                  <a:lnTo>
                    <a:pt x="547095" y="70395"/>
                  </a:lnTo>
                  <a:lnTo>
                    <a:pt x="536479" y="82202"/>
                  </a:lnTo>
                  <a:lnTo>
                    <a:pt x="533849" y="89892"/>
                  </a:lnTo>
                  <a:lnTo>
                    <a:pt x="533849" y="109239"/>
                  </a:lnTo>
                  <a:lnTo>
                    <a:pt x="536479" y="117078"/>
                  </a:lnTo>
                  <a:lnTo>
                    <a:pt x="541737" y="122932"/>
                  </a:lnTo>
                  <a:lnTo>
                    <a:pt x="547095" y="128785"/>
                  </a:lnTo>
                  <a:lnTo>
                    <a:pt x="553842" y="131712"/>
                  </a:lnTo>
                  <a:lnTo>
                    <a:pt x="611578" y="131712"/>
                  </a:lnTo>
                  <a:lnTo>
                    <a:pt x="611175" y="132484"/>
                  </a:lnTo>
                  <a:lnTo>
                    <a:pt x="603947" y="141237"/>
                  </a:lnTo>
                  <a:lnTo>
                    <a:pt x="595185" y="148335"/>
                  </a:lnTo>
                  <a:lnTo>
                    <a:pt x="585269" y="153404"/>
                  </a:lnTo>
                  <a:lnTo>
                    <a:pt x="574200" y="156446"/>
                  </a:lnTo>
                  <a:lnTo>
                    <a:pt x="561978" y="157460"/>
                  </a:lnTo>
                  <a:close/>
                </a:path>
                <a:path w="1595120" h="197485">
                  <a:moveTo>
                    <a:pt x="611578" y="131712"/>
                  </a:moveTo>
                  <a:lnTo>
                    <a:pt x="570312" y="131712"/>
                  </a:lnTo>
                  <a:lnTo>
                    <a:pt x="577109" y="128736"/>
                  </a:lnTo>
                  <a:lnTo>
                    <a:pt x="582367" y="122783"/>
                  </a:lnTo>
                  <a:lnTo>
                    <a:pt x="587626" y="116730"/>
                  </a:lnTo>
                  <a:lnTo>
                    <a:pt x="590155" y="109239"/>
                  </a:lnTo>
                  <a:lnTo>
                    <a:pt x="590255" y="90289"/>
                  </a:lnTo>
                  <a:lnTo>
                    <a:pt x="587626" y="82698"/>
                  </a:lnTo>
                  <a:lnTo>
                    <a:pt x="582240" y="76497"/>
                  </a:lnTo>
                  <a:lnTo>
                    <a:pt x="577109" y="70494"/>
                  </a:lnTo>
                  <a:lnTo>
                    <a:pt x="570312" y="67419"/>
                  </a:lnTo>
                  <a:lnTo>
                    <a:pt x="611548" y="67419"/>
                  </a:lnTo>
                  <a:lnTo>
                    <a:pt x="616337" y="76497"/>
                  </a:lnTo>
                  <a:lnTo>
                    <a:pt x="619435" y="87399"/>
                  </a:lnTo>
                  <a:lnTo>
                    <a:pt x="620467" y="99417"/>
                  </a:lnTo>
                  <a:lnTo>
                    <a:pt x="619435" y="111574"/>
                  </a:lnTo>
                  <a:lnTo>
                    <a:pt x="616337" y="122597"/>
                  </a:lnTo>
                  <a:lnTo>
                    <a:pt x="611578" y="131712"/>
                  </a:lnTo>
                  <a:close/>
                </a:path>
                <a:path w="1595120" h="197485">
                  <a:moveTo>
                    <a:pt x="677567" y="44350"/>
                  </a:moveTo>
                  <a:lnTo>
                    <a:pt x="648397" y="44350"/>
                  </a:lnTo>
                  <a:lnTo>
                    <a:pt x="648397" y="38397"/>
                  </a:lnTo>
                  <a:lnTo>
                    <a:pt x="670535" y="2567"/>
                  </a:lnTo>
                  <a:lnTo>
                    <a:pt x="685604" y="0"/>
                  </a:lnTo>
                  <a:lnTo>
                    <a:pt x="694719" y="641"/>
                  </a:lnTo>
                  <a:lnTo>
                    <a:pt x="702570" y="2567"/>
                  </a:lnTo>
                  <a:lnTo>
                    <a:pt x="709156" y="5776"/>
                  </a:lnTo>
                  <a:lnTo>
                    <a:pt x="714476" y="10269"/>
                  </a:lnTo>
                  <a:lnTo>
                    <a:pt x="706336" y="22919"/>
                  </a:lnTo>
                  <a:lnTo>
                    <a:pt x="687439" y="22919"/>
                  </a:lnTo>
                  <a:lnTo>
                    <a:pt x="684115" y="24209"/>
                  </a:lnTo>
                  <a:lnTo>
                    <a:pt x="681436" y="26789"/>
                  </a:lnTo>
                  <a:lnTo>
                    <a:pt x="678857" y="29368"/>
                  </a:lnTo>
                  <a:lnTo>
                    <a:pt x="677567" y="33238"/>
                  </a:lnTo>
                  <a:lnTo>
                    <a:pt x="677567" y="44350"/>
                  </a:lnTo>
                  <a:close/>
                </a:path>
                <a:path w="1595120" h="197485">
                  <a:moveTo>
                    <a:pt x="703463" y="27384"/>
                  </a:moveTo>
                  <a:lnTo>
                    <a:pt x="700387" y="24407"/>
                  </a:lnTo>
                  <a:lnTo>
                    <a:pt x="696369" y="22919"/>
                  </a:lnTo>
                  <a:lnTo>
                    <a:pt x="706336" y="22919"/>
                  </a:lnTo>
                  <a:lnTo>
                    <a:pt x="703463" y="27384"/>
                  </a:lnTo>
                  <a:close/>
                </a:path>
                <a:path w="1595120" h="197485">
                  <a:moveTo>
                    <a:pt x="700040" y="69800"/>
                  </a:moveTo>
                  <a:lnTo>
                    <a:pt x="630091" y="69800"/>
                  </a:lnTo>
                  <a:lnTo>
                    <a:pt x="630091" y="44350"/>
                  </a:lnTo>
                  <a:lnTo>
                    <a:pt x="700040" y="44350"/>
                  </a:lnTo>
                  <a:lnTo>
                    <a:pt x="700040" y="69800"/>
                  </a:lnTo>
                  <a:close/>
                </a:path>
                <a:path w="1595120" h="197485">
                  <a:moveTo>
                    <a:pt x="677567" y="154781"/>
                  </a:moveTo>
                  <a:lnTo>
                    <a:pt x="648397" y="154781"/>
                  </a:lnTo>
                  <a:lnTo>
                    <a:pt x="648397" y="69800"/>
                  </a:lnTo>
                  <a:lnTo>
                    <a:pt x="677567" y="69800"/>
                  </a:lnTo>
                  <a:lnTo>
                    <a:pt x="677567" y="154781"/>
                  </a:lnTo>
                  <a:close/>
                </a:path>
                <a:path w="1595120" h="197485">
                  <a:moveTo>
                    <a:pt x="796702" y="154781"/>
                  </a:moveTo>
                  <a:lnTo>
                    <a:pt x="759643" y="154781"/>
                  </a:lnTo>
                  <a:lnTo>
                    <a:pt x="818728" y="2232"/>
                  </a:lnTo>
                  <a:lnTo>
                    <a:pt x="859358" y="2232"/>
                  </a:lnTo>
                  <a:lnTo>
                    <a:pt x="871919" y="34825"/>
                  </a:lnTo>
                  <a:lnTo>
                    <a:pt x="838969" y="34825"/>
                  </a:lnTo>
                  <a:lnTo>
                    <a:pt x="815305" y="100310"/>
                  </a:lnTo>
                  <a:lnTo>
                    <a:pt x="897154" y="100310"/>
                  </a:lnTo>
                  <a:lnTo>
                    <a:pt x="908166" y="128885"/>
                  </a:lnTo>
                  <a:lnTo>
                    <a:pt x="806375" y="128885"/>
                  </a:lnTo>
                  <a:lnTo>
                    <a:pt x="796702" y="154781"/>
                  </a:lnTo>
                  <a:close/>
                </a:path>
                <a:path w="1595120" h="197485">
                  <a:moveTo>
                    <a:pt x="897154" y="100310"/>
                  </a:moveTo>
                  <a:lnTo>
                    <a:pt x="862781" y="100310"/>
                  </a:lnTo>
                  <a:lnTo>
                    <a:pt x="838969" y="34825"/>
                  </a:lnTo>
                  <a:lnTo>
                    <a:pt x="871919" y="34825"/>
                  </a:lnTo>
                  <a:lnTo>
                    <a:pt x="897154" y="100310"/>
                  </a:lnTo>
                  <a:close/>
                </a:path>
                <a:path w="1595120" h="197485">
                  <a:moveTo>
                    <a:pt x="918145" y="154781"/>
                  </a:moveTo>
                  <a:lnTo>
                    <a:pt x="881087" y="154781"/>
                  </a:lnTo>
                  <a:lnTo>
                    <a:pt x="871711" y="128885"/>
                  </a:lnTo>
                  <a:lnTo>
                    <a:pt x="908166" y="128885"/>
                  </a:lnTo>
                  <a:lnTo>
                    <a:pt x="918145" y="154781"/>
                  </a:lnTo>
                  <a:close/>
                </a:path>
                <a:path w="1595120" h="197485">
                  <a:moveTo>
                    <a:pt x="1025852" y="58787"/>
                  </a:moveTo>
                  <a:lnTo>
                    <a:pt x="960654" y="58787"/>
                  </a:lnTo>
                  <a:lnTo>
                    <a:pt x="963234" y="54619"/>
                  </a:lnTo>
                  <a:lnTo>
                    <a:pt x="968046" y="50750"/>
                  </a:lnTo>
                  <a:lnTo>
                    <a:pt x="982234" y="43507"/>
                  </a:lnTo>
                  <a:lnTo>
                    <a:pt x="989477" y="41671"/>
                  </a:lnTo>
                  <a:lnTo>
                    <a:pt x="996819" y="41671"/>
                  </a:lnTo>
                  <a:lnTo>
                    <a:pt x="1007711" y="42927"/>
                  </a:lnTo>
                  <a:lnTo>
                    <a:pt x="1016427" y="46694"/>
                  </a:lnTo>
                  <a:lnTo>
                    <a:pt x="1022966" y="52973"/>
                  </a:lnTo>
                  <a:lnTo>
                    <a:pt x="1025852" y="58787"/>
                  </a:lnTo>
                  <a:close/>
                </a:path>
                <a:path w="1595120" h="197485">
                  <a:moveTo>
                    <a:pt x="1095883" y="61763"/>
                  </a:moveTo>
                  <a:lnTo>
                    <a:pt x="1027329" y="61763"/>
                  </a:lnTo>
                  <a:lnTo>
                    <a:pt x="1030901" y="56108"/>
                  </a:lnTo>
                  <a:lnTo>
                    <a:pt x="1036159" y="51345"/>
                  </a:lnTo>
                  <a:lnTo>
                    <a:pt x="1050149" y="43606"/>
                  </a:lnTo>
                  <a:lnTo>
                    <a:pt x="1057541" y="41671"/>
                  </a:lnTo>
                  <a:lnTo>
                    <a:pt x="1065280" y="41671"/>
                  </a:lnTo>
                  <a:lnTo>
                    <a:pt x="1079474" y="43755"/>
                  </a:lnTo>
                  <a:lnTo>
                    <a:pt x="1089613" y="50006"/>
                  </a:lnTo>
                  <a:lnTo>
                    <a:pt x="1095697" y="60424"/>
                  </a:lnTo>
                  <a:lnTo>
                    <a:pt x="1095883" y="61763"/>
                  </a:lnTo>
                  <a:close/>
                </a:path>
                <a:path w="1595120" h="197485">
                  <a:moveTo>
                    <a:pt x="960654" y="154781"/>
                  </a:moveTo>
                  <a:lnTo>
                    <a:pt x="931632" y="154781"/>
                  </a:lnTo>
                  <a:lnTo>
                    <a:pt x="931632" y="44350"/>
                  </a:lnTo>
                  <a:lnTo>
                    <a:pt x="960654" y="44350"/>
                  </a:lnTo>
                  <a:lnTo>
                    <a:pt x="960654" y="58787"/>
                  </a:lnTo>
                  <a:lnTo>
                    <a:pt x="1025852" y="58787"/>
                  </a:lnTo>
                  <a:lnTo>
                    <a:pt x="1027329" y="61763"/>
                  </a:lnTo>
                  <a:lnTo>
                    <a:pt x="1095883" y="61763"/>
                  </a:lnTo>
                  <a:lnTo>
                    <a:pt x="1096669" y="67419"/>
                  </a:lnTo>
                  <a:lnTo>
                    <a:pt x="978464" y="67419"/>
                  </a:lnTo>
                  <a:lnTo>
                    <a:pt x="973949" y="68857"/>
                  </a:lnTo>
                  <a:lnTo>
                    <a:pt x="969881" y="71735"/>
                  </a:lnTo>
                  <a:lnTo>
                    <a:pt x="965813" y="74513"/>
                  </a:lnTo>
                  <a:lnTo>
                    <a:pt x="962737" y="77440"/>
                  </a:lnTo>
                  <a:lnTo>
                    <a:pt x="960654" y="80516"/>
                  </a:lnTo>
                  <a:lnTo>
                    <a:pt x="960654" y="154781"/>
                  </a:lnTo>
                  <a:close/>
                </a:path>
                <a:path w="1595120" h="197485">
                  <a:moveTo>
                    <a:pt x="1029264" y="154781"/>
                  </a:moveTo>
                  <a:lnTo>
                    <a:pt x="999944" y="154781"/>
                  </a:lnTo>
                  <a:lnTo>
                    <a:pt x="999944" y="73322"/>
                  </a:lnTo>
                  <a:lnTo>
                    <a:pt x="994438" y="67419"/>
                  </a:lnTo>
                  <a:lnTo>
                    <a:pt x="1046875" y="67419"/>
                  </a:lnTo>
                  <a:lnTo>
                    <a:pt x="1042311" y="68808"/>
                  </a:lnTo>
                  <a:lnTo>
                    <a:pt x="1034373" y="74364"/>
                  </a:lnTo>
                  <a:lnTo>
                    <a:pt x="1031347" y="77241"/>
                  </a:lnTo>
                  <a:lnTo>
                    <a:pt x="1029264" y="80218"/>
                  </a:lnTo>
                  <a:lnTo>
                    <a:pt x="1029264" y="154781"/>
                  </a:lnTo>
                  <a:close/>
                </a:path>
                <a:path w="1595120" h="197485">
                  <a:moveTo>
                    <a:pt x="1097725" y="154781"/>
                  </a:moveTo>
                  <a:lnTo>
                    <a:pt x="1068554" y="154781"/>
                  </a:lnTo>
                  <a:lnTo>
                    <a:pt x="1068554" y="73322"/>
                  </a:lnTo>
                  <a:lnTo>
                    <a:pt x="1063048" y="67419"/>
                  </a:lnTo>
                  <a:lnTo>
                    <a:pt x="1096669" y="67419"/>
                  </a:lnTo>
                  <a:lnTo>
                    <a:pt x="1097635" y="74364"/>
                  </a:lnTo>
                  <a:lnTo>
                    <a:pt x="1097725" y="154781"/>
                  </a:lnTo>
                  <a:close/>
                </a:path>
                <a:path w="1595120" h="197485">
                  <a:moveTo>
                    <a:pt x="1136222" y="78432"/>
                  </a:moveTo>
                  <a:lnTo>
                    <a:pt x="1125208" y="58935"/>
                  </a:lnTo>
                  <a:lnTo>
                    <a:pt x="1135757" y="51382"/>
                  </a:lnTo>
                  <a:lnTo>
                    <a:pt x="1147309" y="45987"/>
                  </a:lnTo>
                  <a:lnTo>
                    <a:pt x="1159867" y="42750"/>
                  </a:lnTo>
                  <a:lnTo>
                    <a:pt x="1173429" y="41671"/>
                  </a:lnTo>
                  <a:lnTo>
                    <a:pt x="1184423" y="42350"/>
                  </a:lnTo>
                  <a:lnTo>
                    <a:pt x="1218321" y="65335"/>
                  </a:lnTo>
                  <a:lnTo>
                    <a:pt x="1168368" y="65335"/>
                  </a:lnTo>
                  <a:lnTo>
                    <a:pt x="1159550" y="66154"/>
                  </a:lnTo>
                  <a:lnTo>
                    <a:pt x="1151253" y="68609"/>
                  </a:lnTo>
                  <a:lnTo>
                    <a:pt x="1143477" y="72702"/>
                  </a:lnTo>
                  <a:lnTo>
                    <a:pt x="1136222" y="78432"/>
                  </a:lnTo>
                  <a:close/>
                </a:path>
                <a:path w="1595120" h="197485">
                  <a:moveTo>
                    <a:pt x="1221649" y="98821"/>
                  </a:moveTo>
                  <a:lnTo>
                    <a:pt x="1192627" y="98821"/>
                  </a:lnTo>
                  <a:lnTo>
                    <a:pt x="1192627" y="78283"/>
                  </a:lnTo>
                  <a:lnTo>
                    <a:pt x="1190395" y="73769"/>
                  </a:lnTo>
                  <a:lnTo>
                    <a:pt x="1185930" y="70395"/>
                  </a:lnTo>
                  <a:lnTo>
                    <a:pt x="1181565" y="67022"/>
                  </a:lnTo>
                  <a:lnTo>
                    <a:pt x="1175711" y="65335"/>
                  </a:lnTo>
                  <a:lnTo>
                    <a:pt x="1218321" y="65335"/>
                  </a:lnTo>
                  <a:lnTo>
                    <a:pt x="1218524" y="65707"/>
                  </a:lnTo>
                  <a:lnTo>
                    <a:pt x="1220868" y="74023"/>
                  </a:lnTo>
                  <a:lnTo>
                    <a:pt x="1221649" y="83492"/>
                  </a:lnTo>
                  <a:lnTo>
                    <a:pt x="1221649" y="98821"/>
                  </a:lnTo>
                  <a:close/>
                </a:path>
                <a:path w="1595120" h="197485">
                  <a:moveTo>
                    <a:pt x="1157653" y="157460"/>
                  </a:moveTo>
                  <a:lnTo>
                    <a:pt x="1122046" y="135694"/>
                  </a:lnTo>
                  <a:lnTo>
                    <a:pt x="1119255" y="120997"/>
                  </a:lnTo>
                  <a:lnTo>
                    <a:pt x="1119916" y="113295"/>
                  </a:lnTo>
                  <a:lnTo>
                    <a:pt x="1149495" y="85892"/>
                  </a:lnTo>
                  <a:lnTo>
                    <a:pt x="1157653" y="85278"/>
                  </a:lnTo>
                  <a:lnTo>
                    <a:pt x="1168768" y="86124"/>
                  </a:lnTo>
                  <a:lnTo>
                    <a:pt x="1178303" y="88664"/>
                  </a:lnTo>
                  <a:lnTo>
                    <a:pt x="1186256" y="92896"/>
                  </a:lnTo>
                  <a:lnTo>
                    <a:pt x="1192627" y="98821"/>
                  </a:lnTo>
                  <a:lnTo>
                    <a:pt x="1221649" y="98821"/>
                  </a:lnTo>
                  <a:lnTo>
                    <a:pt x="1221649" y="104923"/>
                  </a:lnTo>
                  <a:lnTo>
                    <a:pt x="1163556" y="104923"/>
                  </a:lnTo>
                  <a:lnTo>
                    <a:pt x="1158596" y="106412"/>
                  </a:lnTo>
                  <a:lnTo>
                    <a:pt x="1150559" y="112266"/>
                  </a:lnTo>
                  <a:lnTo>
                    <a:pt x="1148574" y="116334"/>
                  </a:lnTo>
                  <a:lnTo>
                    <a:pt x="1148574" y="126851"/>
                  </a:lnTo>
                  <a:lnTo>
                    <a:pt x="1150559" y="130869"/>
                  </a:lnTo>
                  <a:lnTo>
                    <a:pt x="1154527" y="133647"/>
                  </a:lnTo>
                  <a:lnTo>
                    <a:pt x="1158595" y="136425"/>
                  </a:lnTo>
                  <a:lnTo>
                    <a:pt x="1163556" y="137814"/>
                  </a:lnTo>
                  <a:lnTo>
                    <a:pt x="1221649" y="137814"/>
                  </a:lnTo>
                  <a:lnTo>
                    <a:pt x="1221649" y="143321"/>
                  </a:lnTo>
                  <a:lnTo>
                    <a:pt x="1192627" y="143321"/>
                  </a:lnTo>
                  <a:lnTo>
                    <a:pt x="1185921" y="149507"/>
                  </a:lnTo>
                  <a:lnTo>
                    <a:pt x="1177856" y="153925"/>
                  </a:lnTo>
                  <a:lnTo>
                    <a:pt x="1168434" y="156576"/>
                  </a:lnTo>
                  <a:lnTo>
                    <a:pt x="1157653" y="157460"/>
                  </a:lnTo>
                  <a:close/>
                </a:path>
                <a:path w="1595120" h="197485">
                  <a:moveTo>
                    <a:pt x="1221649" y="137814"/>
                  </a:moveTo>
                  <a:lnTo>
                    <a:pt x="1180027" y="137814"/>
                  </a:lnTo>
                  <a:lnTo>
                    <a:pt x="1187766" y="134639"/>
                  </a:lnTo>
                  <a:lnTo>
                    <a:pt x="1192627" y="128289"/>
                  </a:lnTo>
                  <a:lnTo>
                    <a:pt x="1192627" y="114597"/>
                  </a:lnTo>
                  <a:lnTo>
                    <a:pt x="1187766" y="108148"/>
                  </a:lnTo>
                  <a:lnTo>
                    <a:pt x="1180027" y="104923"/>
                  </a:lnTo>
                  <a:lnTo>
                    <a:pt x="1221649" y="104923"/>
                  </a:lnTo>
                  <a:lnTo>
                    <a:pt x="1221649" y="137814"/>
                  </a:lnTo>
                  <a:close/>
                </a:path>
                <a:path w="1595120" h="197485">
                  <a:moveTo>
                    <a:pt x="1221649" y="154781"/>
                  </a:moveTo>
                  <a:lnTo>
                    <a:pt x="1192627" y="154781"/>
                  </a:lnTo>
                  <a:lnTo>
                    <a:pt x="1192627" y="143321"/>
                  </a:lnTo>
                  <a:lnTo>
                    <a:pt x="1221649" y="143321"/>
                  </a:lnTo>
                  <a:lnTo>
                    <a:pt x="1221649" y="154781"/>
                  </a:lnTo>
                  <a:close/>
                </a:path>
                <a:path w="1595120" h="197485">
                  <a:moveTo>
                    <a:pt x="1335807" y="154781"/>
                  </a:moveTo>
                  <a:lnTo>
                    <a:pt x="1245766" y="154781"/>
                  </a:lnTo>
                  <a:lnTo>
                    <a:pt x="1245766" y="133052"/>
                  </a:lnTo>
                  <a:lnTo>
                    <a:pt x="1295475" y="69800"/>
                  </a:lnTo>
                  <a:lnTo>
                    <a:pt x="1245766" y="69800"/>
                  </a:lnTo>
                  <a:lnTo>
                    <a:pt x="1245766" y="44350"/>
                  </a:lnTo>
                  <a:lnTo>
                    <a:pt x="1334914" y="44350"/>
                  </a:lnTo>
                  <a:lnTo>
                    <a:pt x="1334914" y="65335"/>
                  </a:lnTo>
                  <a:lnTo>
                    <a:pt x="1284312" y="129480"/>
                  </a:lnTo>
                  <a:lnTo>
                    <a:pt x="1335807" y="129480"/>
                  </a:lnTo>
                  <a:lnTo>
                    <a:pt x="1335807" y="154781"/>
                  </a:lnTo>
                  <a:close/>
                </a:path>
                <a:path w="1595120" h="197485">
                  <a:moveTo>
                    <a:pt x="1411224" y="157460"/>
                  </a:moveTo>
                  <a:lnTo>
                    <a:pt x="1369255" y="141089"/>
                  </a:lnTo>
                  <a:lnTo>
                    <a:pt x="1352884" y="99417"/>
                  </a:lnTo>
                  <a:lnTo>
                    <a:pt x="1353907" y="87399"/>
                  </a:lnTo>
                  <a:lnTo>
                    <a:pt x="1378017" y="50880"/>
                  </a:lnTo>
                  <a:lnTo>
                    <a:pt x="1411224" y="41671"/>
                  </a:lnTo>
                  <a:lnTo>
                    <a:pt x="1423447" y="42695"/>
                  </a:lnTo>
                  <a:lnTo>
                    <a:pt x="1460421" y="66712"/>
                  </a:lnTo>
                  <a:lnTo>
                    <a:pt x="1460794" y="67419"/>
                  </a:lnTo>
                  <a:lnTo>
                    <a:pt x="1403088" y="67419"/>
                  </a:lnTo>
                  <a:lnTo>
                    <a:pt x="1396342" y="70395"/>
                  </a:lnTo>
                  <a:lnTo>
                    <a:pt x="1385725" y="82202"/>
                  </a:lnTo>
                  <a:lnTo>
                    <a:pt x="1383096" y="89892"/>
                  </a:lnTo>
                  <a:lnTo>
                    <a:pt x="1383096" y="109239"/>
                  </a:lnTo>
                  <a:lnTo>
                    <a:pt x="1385725" y="117078"/>
                  </a:lnTo>
                  <a:lnTo>
                    <a:pt x="1390984" y="122932"/>
                  </a:lnTo>
                  <a:lnTo>
                    <a:pt x="1396342" y="128785"/>
                  </a:lnTo>
                  <a:lnTo>
                    <a:pt x="1403088" y="131712"/>
                  </a:lnTo>
                  <a:lnTo>
                    <a:pt x="1460825" y="131712"/>
                  </a:lnTo>
                  <a:lnTo>
                    <a:pt x="1460421" y="132484"/>
                  </a:lnTo>
                  <a:lnTo>
                    <a:pt x="1453194" y="141237"/>
                  </a:lnTo>
                  <a:lnTo>
                    <a:pt x="1444432" y="148335"/>
                  </a:lnTo>
                  <a:lnTo>
                    <a:pt x="1434516" y="153404"/>
                  </a:lnTo>
                  <a:lnTo>
                    <a:pt x="1423447" y="156446"/>
                  </a:lnTo>
                  <a:lnTo>
                    <a:pt x="1411224" y="157460"/>
                  </a:lnTo>
                  <a:close/>
                </a:path>
                <a:path w="1595120" h="197485">
                  <a:moveTo>
                    <a:pt x="1460825" y="131712"/>
                  </a:moveTo>
                  <a:lnTo>
                    <a:pt x="1419559" y="131712"/>
                  </a:lnTo>
                  <a:lnTo>
                    <a:pt x="1426355" y="128736"/>
                  </a:lnTo>
                  <a:lnTo>
                    <a:pt x="1431614" y="122783"/>
                  </a:lnTo>
                  <a:lnTo>
                    <a:pt x="1436872" y="116730"/>
                  </a:lnTo>
                  <a:lnTo>
                    <a:pt x="1439401" y="109239"/>
                  </a:lnTo>
                  <a:lnTo>
                    <a:pt x="1439502" y="90289"/>
                  </a:lnTo>
                  <a:lnTo>
                    <a:pt x="1436872" y="82698"/>
                  </a:lnTo>
                  <a:lnTo>
                    <a:pt x="1431487" y="76497"/>
                  </a:lnTo>
                  <a:lnTo>
                    <a:pt x="1426355" y="70494"/>
                  </a:lnTo>
                  <a:lnTo>
                    <a:pt x="1419559" y="67419"/>
                  </a:lnTo>
                  <a:lnTo>
                    <a:pt x="1460794" y="67419"/>
                  </a:lnTo>
                  <a:lnTo>
                    <a:pt x="1465584" y="76497"/>
                  </a:lnTo>
                  <a:lnTo>
                    <a:pt x="1468681" y="87399"/>
                  </a:lnTo>
                  <a:lnTo>
                    <a:pt x="1469714" y="99417"/>
                  </a:lnTo>
                  <a:lnTo>
                    <a:pt x="1468681" y="111574"/>
                  </a:lnTo>
                  <a:lnTo>
                    <a:pt x="1465584" y="122597"/>
                  </a:lnTo>
                  <a:lnTo>
                    <a:pt x="1460825" y="131712"/>
                  </a:lnTo>
                  <a:close/>
                </a:path>
                <a:path w="1595120" h="197485">
                  <a:moveTo>
                    <a:pt x="1590961" y="58787"/>
                  </a:moveTo>
                  <a:lnTo>
                    <a:pt x="1520265" y="58787"/>
                  </a:lnTo>
                  <a:lnTo>
                    <a:pt x="1523738" y="54520"/>
                  </a:lnTo>
                  <a:lnTo>
                    <a:pt x="1528748" y="50601"/>
                  </a:lnTo>
                  <a:lnTo>
                    <a:pt x="1541845" y="43457"/>
                  </a:lnTo>
                  <a:lnTo>
                    <a:pt x="1549683" y="41671"/>
                  </a:lnTo>
                  <a:lnTo>
                    <a:pt x="1558812" y="41671"/>
                  </a:lnTo>
                  <a:lnTo>
                    <a:pt x="1590961" y="58787"/>
                  </a:lnTo>
                  <a:close/>
                </a:path>
                <a:path w="1595120" h="197485">
                  <a:moveTo>
                    <a:pt x="1520265" y="154781"/>
                  </a:moveTo>
                  <a:lnTo>
                    <a:pt x="1491244" y="154781"/>
                  </a:lnTo>
                  <a:lnTo>
                    <a:pt x="1491244" y="44350"/>
                  </a:lnTo>
                  <a:lnTo>
                    <a:pt x="1520265" y="44350"/>
                  </a:lnTo>
                  <a:lnTo>
                    <a:pt x="1520265" y="58787"/>
                  </a:lnTo>
                  <a:lnTo>
                    <a:pt x="1590961" y="58787"/>
                  </a:lnTo>
                  <a:lnTo>
                    <a:pt x="1592596" y="62284"/>
                  </a:lnTo>
                  <a:lnTo>
                    <a:pt x="1593855" y="67419"/>
                  </a:lnTo>
                  <a:lnTo>
                    <a:pt x="1545417" y="67419"/>
                  </a:lnTo>
                  <a:lnTo>
                    <a:pt x="1537929" y="68237"/>
                  </a:lnTo>
                  <a:lnTo>
                    <a:pt x="1531241" y="70693"/>
                  </a:lnTo>
                  <a:lnTo>
                    <a:pt x="1525353" y="74786"/>
                  </a:lnTo>
                  <a:lnTo>
                    <a:pt x="1520265" y="80516"/>
                  </a:lnTo>
                  <a:lnTo>
                    <a:pt x="1520265" y="154781"/>
                  </a:lnTo>
                  <a:close/>
                </a:path>
                <a:path w="1595120" h="197485">
                  <a:moveTo>
                    <a:pt x="1594828" y="154781"/>
                  </a:moveTo>
                  <a:lnTo>
                    <a:pt x="1565806" y="154781"/>
                  </a:lnTo>
                  <a:lnTo>
                    <a:pt x="1565806" y="87957"/>
                  </a:lnTo>
                  <a:lnTo>
                    <a:pt x="1564532" y="78971"/>
                  </a:lnTo>
                  <a:lnTo>
                    <a:pt x="1560709" y="72553"/>
                  </a:lnTo>
                  <a:lnTo>
                    <a:pt x="1554337" y="68702"/>
                  </a:lnTo>
                  <a:lnTo>
                    <a:pt x="1545417" y="67419"/>
                  </a:lnTo>
                  <a:lnTo>
                    <a:pt x="1593855" y="67419"/>
                  </a:lnTo>
                  <a:lnTo>
                    <a:pt x="1594270" y="69112"/>
                  </a:lnTo>
                  <a:lnTo>
                    <a:pt x="1594828" y="76795"/>
                  </a:lnTo>
                  <a:lnTo>
                    <a:pt x="1594828" y="154781"/>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7" name="object 7"/>
            <p:cNvPicPr/>
            <p:nvPr/>
          </p:nvPicPr>
          <p:blipFill>
            <a:blip r:embed="rId4" cstate="print"/>
            <a:stretch>
              <a:fillRect/>
            </a:stretch>
          </p:blipFill>
          <p:spPr>
            <a:xfrm>
              <a:off x="1731495" y="4225966"/>
              <a:ext cx="2607223" cy="159543"/>
            </a:xfrm>
            <a:prstGeom prst="rect">
              <a:avLst/>
            </a:prstGeom>
          </p:spPr>
        </p:pic>
      </p:grpSp>
      <p:sp>
        <p:nvSpPr>
          <p:cNvPr id="8" name="object 8"/>
          <p:cNvSpPr txBox="1">
            <a:spLocks noGrp="1"/>
          </p:cNvSpPr>
          <p:nvPr>
            <p:ph type="title"/>
          </p:nvPr>
        </p:nvSpPr>
        <p:spPr>
          <a:xfrm>
            <a:off x="671691" y="352016"/>
            <a:ext cx="14912620" cy="1055844"/>
          </a:xfrm>
          <a:prstGeom prst="rect">
            <a:avLst/>
          </a:prstGeom>
        </p:spPr>
        <p:txBody>
          <a:bodyPr vert="horz" wrap="square" lIns="0" tIns="16933" rIns="0" bIns="0" rtlCol="0">
            <a:spAutoFit/>
          </a:bodyPr>
          <a:lstStyle/>
          <a:p>
            <a:pPr marL="25399">
              <a:lnSpc>
                <a:spcPts val="4687"/>
              </a:lnSpc>
              <a:spcBef>
                <a:spcPts val="133"/>
              </a:spcBef>
            </a:pPr>
            <a:r>
              <a:rPr sz="4000" b="1" spc="367" dirty="0">
                <a:solidFill>
                  <a:srgbClr val="FFFFFF"/>
                </a:solidFill>
              </a:rPr>
              <a:t>Biases</a:t>
            </a:r>
            <a:r>
              <a:rPr sz="4000" b="1" spc="207" dirty="0">
                <a:solidFill>
                  <a:srgbClr val="FFFFFF"/>
                </a:solidFill>
              </a:rPr>
              <a:t> </a:t>
            </a:r>
            <a:r>
              <a:rPr sz="4000" b="1" spc="120" dirty="0">
                <a:solidFill>
                  <a:srgbClr val="FFFFFF"/>
                </a:solidFill>
              </a:rPr>
              <a:t>in</a:t>
            </a:r>
            <a:r>
              <a:rPr sz="4000" b="1" spc="213" dirty="0">
                <a:solidFill>
                  <a:srgbClr val="FFFFFF"/>
                </a:solidFill>
              </a:rPr>
              <a:t> </a:t>
            </a:r>
            <a:r>
              <a:rPr sz="4000" b="1" spc="240" dirty="0">
                <a:solidFill>
                  <a:srgbClr val="FFFFFF"/>
                </a:solidFill>
              </a:rPr>
              <a:t>Data</a:t>
            </a:r>
            <a:endParaRPr sz="4000"/>
          </a:p>
          <a:p>
            <a:pPr marL="16933">
              <a:lnSpc>
                <a:spcPts val="3407"/>
              </a:lnSpc>
            </a:pPr>
            <a:r>
              <a:rPr sz="2933" b="1" spc="193" dirty="0">
                <a:solidFill>
                  <a:srgbClr val="64FFDA"/>
                </a:solidFill>
              </a:rPr>
              <a:t>Selection</a:t>
            </a:r>
            <a:r>
              <a:rPr sz="2933" b="1" spc="207" dirty="0">
                <a:solidFill>
                  <a:srgbClr val="64FFDA"/>
                </a:solidFill>
              </a:rPr>
              <a:t> Bias:</a:t>
            </a:r>
            <a:r>
              <a:rPr sz="2933" b="1" spc="240" dirty="0">
                <a:solidFill>
                  <a:srgbClr val="64FFDA"/>
                </a:solidFill>
              </a:rPr>
              <a:t> </a:t>
            </a:r>
            <a:r>
              <a:rPr sz="2933" spc="127" dirty="0">
                <a:solidFill>
                  <a:srgbClr val="FFFFFF"/>
                </a:solidFill>
              </a:rPr>
              <a:t>Selection</a:t>
            </a:r>
            <a:r>
              <a:rPr sz="2933" spc="213" dirty="0">
                <a:solidFill>
                  <a:srgbClr val="FFFFFF"/>
                </a:solidFill>
              </a:rPr>
              <a:t> </a:t>
            </a:r>
            <a:r>
              <a:rPr sz="2933" spc="173" dirty="0">
                <a:solidFill>
                  <a:srgbClr val="FFFFFF"/>
                </a:solidFill>
              </a:rPr>
              <a:t>does</a:t>
            </a:r>
            <a:r>
              <a:rPr sz="2933" spc="213" dirty="0">
                <a:solidFill>
                  <a:srgbClr val="FFFFFF"/>
                </a:solidFill>
              </a:rPr>
              <a:t> </a:t>
            </a:r>
            <a:r>
              <a:rPr sz="2933" dirty="0">
                <a:solidFill>
                  <a:srgbClr val="FFFFFF"/>
                </a:solidFill>
              </a:rPr>
              <a:t>not</a:t>
            </a:r>
            <a:r>
              <a:rPr sz="2933" spc="213" dirty="0">
                <a:solidFill>
                  <a:srgbClr val="FFFFFF"/>
                </a:solidFill>
              </a:rPr>
              <a:t> </a:t>
            </a:r>
            <a:r>
              <a:rPr sz="2933" dirty="0">
                <a:solidFill>
                  <a:srgbClr val="FFFFFF"/>
                </a:solidFill>
              </a:rPr>
              <a:t>reflect</a:t>
            </a:r>
            <a:r>
              <a:rPr sz="2933" spc="213" dirty="0">
                <a:solidFill>
                  <a:srgbClr val="FFFFFF"/>
                </a:solidFill>
              </a:rPr>
              <a:t> </a:t>
            </a:r>
            <a:r>
              <a:rPr sz="2933" spc="167" dirty="0">
                <a:solidFill>
                  <a:srgbClr val="FFFFFF"/>
                </a:solidFill>
              </a:rPr>
              <a:t>a</a:t>
            </a:r>
            <a:r>
              <a:rPr sz="2933" spc="213" dirty="0">
                <a:solidFill>
                  <a:srgbClr val="FFFFFF"/>
                </a:solidFill>
              </a:rPr>
              <a:t> </a:t>
            </a:r>
            <a:r>
              <a:rPr sz="2933" spc="107" dirty="0">
                <a:solidFill>
                  <a:srgbClr val="FFFFFF"/>
                </a:solidFill>
              </a:rPr>
              <a:t>random</a:t>
            </a:r>
            <a:r>
              <a:rPr sz="2933" spc="207" dirty="0">
                <a:solidFill>
                  <a:srgbClr val="FFFFFF"/>
                </a:solidFill>
              </a:rPr>
              <a:t> </a:t>
            </a:r>
            <a:r>
              <a:rPr sz="2933" spc="133" dirty="0">
                <a:solidFill>
                  <a:srgbClr val="FFFFFF"/>
                </a:solidFill>
              </a:rPr>
              <a:t>sample</a:t>
            </a:r>
            <a:endParaRPr sz="2933"/>
          </a:p>
        </p:txBody>
      </p:sp>
      <p:sp>
        <p:nvSpPr>
          <p:cNvPr id="9" name="TextBox 8">
            <a:extLst>
              <a:ext uri="{FF2B5EF4-FFF2-40B4-BE49-F238E27FC236}">
                <a16:creationId xmlns:a16="http://schemas.microsoft.com/office/drawing/2014/main" id="{CF9987FC-9B2E-22CC-2B55-AE8C0BBEE3C6}"/>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3768" y="783504"/>
            <a:ext cx="9716345" cy="1016731"/>
          </a:xfrm>
          <a:prstGeom prst="rect">
            <a:avLst/>
          </a:prstGeom>
        </p:spPr>
        <p:txBody>
          <a:bodyPr vert="horz" wrap="square" lIns="0" tIns="16933" rIns="0" bIns="0" rtlCol="0">
            <a:spAutoFit/>
          </a:bodyPr>
          <a:lstStyle/>
          <a:p>
            <a:pPr marL="16933" marR="6773" defTabSz="1219170" fontAlgn="auto">
              <a:lnSpc>
                <a:spcPct val="113599"/>
              </a:lnSpc>
              <a:spcBef>
                <a:spcPts val="133"/>
              </a:spcBef>
              <a:spcAft>
                <a:spcPts val="0"/>
              </a:spcAft>
            </a:pPr>
            <a:r>
              <a:rPr sz="2933" b="1" kern="0" spc="180" dirty="0">
                <a:solidFill>
                  <a:srgbClr val="64FFDA"/>
                </a:solidFill>
                <a:latin typeface="Calibri"/>
                <a:cs typeface="Calibri"/>
              </a:rPr>
              <a:t>Out-</a:t>
            </a:r>
            <a:r>
              <a:rPr sz="2933" b="1" kern="0" spc="200" dirty="0">
                <a:solidFill>
                  <a:srgbClr val="64FFDA"/>
                </a:solidFill>
                <a:latin typeface="Calibri"/>
                <a:cs typeface="Calibri"/>
              </a:rPr>
              <a:t>group</a:t>
            </a:r>
            <a:r>
              <a:rPr sz="2933" b="1" kern="0" spc="173" dirty="0">
                <a:solidFill>
                  <a:srgbClr val="64FFDA"/>
                </a:solidFill>
                <a:latin typeface="Calibri"/>
                <a:cs typeface="Calibri"/>
              </a:rPr>
              <a:t> </a:t>
            </a:r>
            <a:r>
              <a:rPr sz="2933" b="1" kern="0" spc="167" dirty="0">
                <a:solidFill>
                  <a:srgbClr val="64FFDA"/>
                </a:solidFill>
                <a:latin typeface="Calibri"/>
                <a:cs typeface="Calibri"/>
              </a:rPr>
              <a:t>homogeneity</a:t>
            </a:r>
            <a:r>
              <a:rPr sz="2933" b="1" kern="0" spc="180" dirty="0">
                <a:solidFill>
                  <a:srgbClr val="64FFDA"/>
                </a:solidFill>
                <a:latin typeface="Calibri"/>
                <a:cs typeface="Calibri"/>
              </a:rPr>
              <a:t> </a:t>
            </a:r>
            <a:r>
              <a:rPr sz="2933" b="1" kern="0" spc="167" dirty="0">
                <a:solidFill>
                  <a:srgbClr val="64FFDA"/>
                </a:solidFill>
                <a:latin typeface="Calibri"/>
                <a:cs typeface="Calibri"/>
              </a:rPr>
              <a:t>bias:</a:t>
            </a:r>
            <a:r>
              <a:rPr sz="2933" b="1" kern="0" spc="220" dirty="0">
                <a:solidFill>
                  <a:srgbClr val="64FFDA"/>
                </a:solidFill>
                <a:latin typeface="Calibri"/>
                <a:cs typeface="Calibri"/>
              </a:rPr>
              <a:t> </a:t>
            </a:r>
            <a:r>
              <a:rPr sz="2933" kern="0" spc="152" dirty="0">
                <a:solidFill>
                  <a:srgbClr val="FFFFFF"/>
                </a:solidFill>
                <a:latin typeface="Calibri"/>
                <a:cs typeface="Calibri"/>
              </a:rPr>
              <a:t>Tendency</a:t>
            </a:r>
            <a:r>
              <a:rPr sz="2933" kern="0" spc="180" dirty="0">
                <a:solidFill>
                  <a:srgbClr val="FFFFFF"/>
                </a:solidFill>
                <a:latin typeface="Calibri"/>
                <a:cs typeface="Calibri"/>
              </a:rPr>
              <a:t> </a:t>
            </a:r>
            <a:r>
              <a:rPr sz="2933" kern="0" dirty="0">
                <a:solidFill>
                  <a:srgbClr val="FFFFFF"/>
                </a:solidFill>
                <a:latin typeface="Calibri"/>
                <a:cs typeface="Calibri"/>
              </a:rPr>
              <a:t>to</a:t>
            </a:r>
            <a:r>
              <a:rPr sz="2933" kern="0" spc="173" dirty="0">
                <a:solidFill>
                  <a:srgbClr val="FFFFFF"/>
                </a:solidFill>
                <a:latin typeface="Calibri"/>
                <a:cs typeface="Calibri"/>
              </a:rPr>
              <a:t> see</a:t>
            </a:r>
            <a:r>
              <a:rPr sz="2933" kern="0" spc="180" dirty="0">
                <a:solidFill>
                  <a:srgbClr val="FFFFFF"/>
                </a:solidFill>
                <a:latin typeface="Calibri"/>
                <a:cs typeface="Calibri"/>
              </a:rPr>
              <a:t> </a:t>
            </a:r>
            <a:r>
              <a:rPr sz="2933" kern="0" spc="73" dirty="0">
                <a:solidFill>
                  <a:srgbClr val="FFFFFF"/>
                </a:solidFill>
                <a:latin typeface="Calibri"/>
                <a:cs typeface="Calibri"/>
              </a:rPr>
              <a:t>outgroup </a:t>
            </a:r>
            <a:r>
              <a:rPr sz="2933" kern="0" spc="133" dirty="0">
                <a:solidFill>
                  <a:srgbClr val="FFFFFF"/>
                </a:solidFill>
                <a:latin typeface="Calibri"/>
                <a:cs typeface="Calibri"/>
              </a:rPr>
              <a:t>members</a:t>
            </a:r>
            <a:r>
              <a:rPr sz="2933" kern="0" spc="193" dirty="0">
                <a:solidFill>
                  <a:srgbClr val="FFFFFF"/>
                </a:solidFill>
                <a:latin typeface="Calibri"/>
                <a:cs typeface="Calibri"/>
              </a:rPr>
              <a:t> </a:t>
            </a:r>
            <a:r>
              <a:rPr sz="2933" kern="0" spc="233" dirty="0">
                <a:solidFill>
                  <a:srgbClr val="FFFFFF"/>
                </a:solidFill>
                <a:latin typeface="Calibri"/>
                <a:cs typeface="Calibri"/>
              </a:rPr>
              <a:t>as</a:t>
            </a:r>
            <a:r>
              <a:rPr sz="2933" kern="0" spc="200" dirty="0">
                <a:solidFill>
                  <a:srgbClr val="FFFFFF"/>
                </a:solidFill>
                <a:latin typeface="Calibri"/>
                <a:cs typeface="Calibri"/>
              </a:rPr>
              <a:t> </a:t>
            </a:r>
            <a:r>
              <a:rPr sz="2933" kern="0" spc="73" dirty="0">
                <a:solidFill>
                  <a:srgbClr val="FFFFFF"/>
                </a:solidFill>
                <a:latin typeface="Calibri"/>
                <a:cs typeface="Calibri"/>
              </a:rPr>
              <a:t>more</a:t>
            </a:r>
            <a:r>
              <a:rPr sz="2933" kern="0" spc="200" dirty="0">
                <a:solidFill>
                  <a:srgbClr val="FFFFFF"/>
                </a:solidFill>
                <a:latin typeface="Calibri"/>
                <a:cs typeface="Calibri"/>
              </a:rPr>
              <a:t> </a:t>
            </a:r>
            <a:r>
              <a:rPr sz="2933" kern="0" spc="67" dirty="0">
                <a:solidFill>
                  <a:srgbClr val="FFFFFF"/>
                </a:solidFill>
                <a:latin typeface="Calibri"/>
                <a:cs typeface="Calibri"/>
              </a:rPr>
              <a:t>alike</a:t>
            </a:r>
            <a:r>
              <a:rPr sz="2933" kern="0" spc="200" dirty="0">
                <a:solidFill>
                  <a:srgbClr val="FFFFFF"/>
                </a:solidFill>
                <a:latin typeface="Calibri"/>
                <a:cs typeface="Calibri"/>
              </a:rPr>
              <a:t> </a:t>
            </a:r>
            <a:r>
              <a:rPr sz="2933" kern="0" dirty="0">
                <a:solidFill>
                  <a:srgbClr val="FFFFFF"/>
                </a:solidFill>
                <a:latin typeface="Calibri"/>
                <a:cs typeface="Calibri"/>
              </a:rPr>
              <a:t>than</a:t>
            </a:r>
            <a:r>
              <a:rPr sz="2933" kern="0" spc="200" dirty="0">
                <a:solidFill>
                  <a:srgbClr val="FFFFFF"/>
                </a:solidFill>
                <a:latin typeface="Calibri"/>
                <a:cs typeface="Calibri"/>
              </a:rPr>
              <a:t> </a:t>
            </a:r>
            <a:r>
              <a:rPr sz="2933" kern="0" spc="93" dirty="0">
                <a:solidFill>
                  <a:srgbClr val="FFFFFF"/>
                </a:solidFill>
                <a:latin typeface="Calibri"/>
                <a:cs typeface="Calibri"/>
              </a:rPr>
              <a:t>ingroup</a:t>
            </a:r>
            <a:r>
              <a:rPr sz="2933" kern="0" spc="200" dirty="0">
                <a:solidFill>
                  <a:srgbClr val="FFFFFF"/>
                </a:solidFill>
                <a:latin typeface="Calibri"/>
                <a:cs typeface="Calibri"/>
              </a:rPr>
              <a:t> </a:t>
            </a:r>
            <a:r>
              <a:rPr sz="2933" kern="0" spc="113" dirty="0">
                <a:solidFill>
                  <a:srgbClr val="FFFFFF"/>
                </a:solidFill>
                <a:latin typeface="Calibri"/>
                <a:cs typeface="Calibri"/>
              </a:rPr>
              <a:t>members</a:t>
            </a:r>
            <a:endParaRPr sz="2933" kern="0">
              <a:solidFill>
                <a:sysClr val="windowText" lastClr="000000"/>
              </a:solidFill>
              <a:latin typeface="Calibri"/>
              <a:cs typeface="Calibri"/>
            </a:endParaRPr>
          </a:p>
        </p:txBody>
      </p:sp>
      <p:pic>
        <p:nvPicPr>
          <p:cNvPr id="3" name="object 3"/>
          <p:cNvPicPr/>
          <p:nvPr/>
        </p:nvPicPr>
        <p:blipFill>
          <a:blip r:embed="rId2" cstate="print"/>
          <a:stretch>
            <a:fillRect/>
          </a:stretch>
        </p:blipFill>
        <p:spPr>
          <a:xfrm>
            <a:off x="570200" y="4570537"/>
            <a:ext cx="2463800" cy="1639545"/>
          </a:xfrm>
          <a:prstGeom prst="rect">
            <a:avLst/>
          </a:prstGeom>
        </p:spPr>
      </p:pic>
      <p:pic>
        <p:nvPicPr>
          <p:cNvPr id="4" name="object 4"/>
          <p:cNvPicPr/>
          <p:nvPr/>
        </p:nvPicPr>
        <p:blipFill>
          <a:blip r:embed="rId3" cstate="print"/>
          <a:stretch>
            <a:fillRect/>
          </a:stretch>
        </p:blipFill>
        <p:spPr>
          <a:xfrm>
            <a:off x="3535895" y="4570548"/>
            <a:ext cx="2463800" cy="1639547"/>
          </a:xfrm>
          <a:prstGeom prst="rect">
            <a:avLst/>
          </a:prstGeom>
        </p:spPr>
      </p:pic>
      <p:pic>
        <p:nvPicPr>
          <p:cNvPr id="5" name="object 5"/>
          <p:cNvPicPr/>
          <p:nvPr/>
        </p:nvPicPr>
        <p:blipFill>
          <a:blip r:embed="rId4" cstate="print"/>
          <a:stretch>
            <a:fillRect/>
          </a:stretch>
        </p:blipFill>
        <p:spPr>
          <a:xfrm>
            <a:off x="3535901" y="1971733"/>
            <a:ext cx="1569532" cy="2095399"/>
          </a:xfrm>
          <a:prstGeom prst="rect">
            <a:avLst/>
          </a:prstGeom>
        </p:spPr>
      </p:pic>
      <p:pic>
        <p:nvPicPr>
          <p:cNvPr id="6" name="object 6"/>
          <p:cNvPicPr/>
          <p:nvPr/>
        </p:nvPicPr>
        <p:blipFill>
          <a:blip r:embed="rId5" cstate="print"/>
          <a:stretch>
            <a:fillRect/>
          </a:stretch>
        </p:blipFill>
        <p:spPr>
          <a:xfrm>
            <a:off x="1577713" y="1878727"/>
            <a:ext cx="1456280" cy="2188399"/>
          </a:xfrm>
          <a:prstGeom prst="rect">
            <a:avLst/>
          </a:prstGeom>
        </p:spPr>
      </p:pic>
      <p:grpSp>
        <p:nvGrpSpPr>
          <p:cNvPr id="7" name="object 7"/>
          <p:cNvGrpSpPr/>
          <p:nvPr/>
        </p:nvGrpSpPr>
        <p:grpSpPr>
          <a:xfrm>
            <a:off x="6606834" y="1693554"/>
            <a:ext cx="4967393" cy="4516967"/>
            <a:chOff x="4955125" y="1270165"/>
            <a:chExt cx="3725545" cy="3387725"/>
          </a:xfrm>
        </p:grpSpPr>
        <p:pic>
          <p:nvPicPr>
            <p:cNvPr id="8" name="object 8"/>
            <p:cNvPicPr/>
            <p:nvPr/>
          </p:nvPicPr>
          <p:blipFill>
            <a:blip r:embed="rId6" cstate="print"/>
            <a:stretch>
              <a:fillRect/>
            </a:stretch>
          </p:blipFill>
          <p:spPr>
            <a:xfrm>
              <a:off x="4955125" y="2414525"/>
              <a:ext cx="3725524" cy="2243049"/>
            </a:xfrm>
            <a:prstGeom prst="rect">
              <a:avLst/>
            </a:prstGeom>
          </p:spPr>
        </p:pic>
        <p:sp>
          <p:nvSpPr>
            <p:cNvPr id="9" name="object 9"/>
            <p:cNvSpPr/>
            <p:nvPr/>
          </p:nvSpPr>
          <p:spPr>
            <a:xfrm>
              <a:off x="5312988" y="1274927"/>
              <a:ext cx="2991485" cy="1511300"/>
            </a:xfrm>
            <a:custGeom>
              <a:avLst/>
              <a:gdLst/>
              <a:ahLst/>
              <a:cxnLst/>
              <a:rect l="l" t="t" r="r" b="b"/>
              <a:pathLst>
                <a:path w="2991484" h="1511300">
                  <a:moveTo>
                    <a:pt x="2611283" y="114544"/>
                  </a:moveTo>
                  <a:lnTo>
                    <a:pt x="1555228" y="114544"/>
                  </a:lnTo>
                  <a:lnTo>
                    <a:pt x="1582075" y="84237"/>
                  </a:lnTo>
                  <a:lnTo>
                    <a:pt x="1615493" y="57870"/>
                  </a:lnTo>
                  <a:lnTo>
                    <a:pt x="1654582" y="35869"/>
                  </a:lnTo>
                  <a:lnTo>
                    <a:pt x="1698440" y="18660"/>
                  </a:lnTo>
                  <a:lnTo>
                    <a:pt x="1746168" y="6669"/>
                  </a:lnTo>
                  <a:lnTo>
                    <a:pt x="1796865" y="320"/>
                  </a:lnTo>
                  <a:lnTo>
                    <a:pt x="1848390" y="0"/>
                  </a:lnTo>
                  <a:lnTo>
                    <a:pt x="1898536" y="5606"/>
                  </a:lnTo>
                  <a:lnTo>
                    <a:pt x="1946302" y="16837"/>
                  </a:lnTo>
                  <a:lnTo>
                    <a:pt x="1990687" y="33392"/>
                  </a:lnTo>
                  <a:lnTo>
                    <a:pt x="2030692" y="54969"/>
                  </a:lnTo>
                  <a:lnTo>
                    <a:pt x="2065316" y="81266"/>
                  </a:lnTo>
                  <a:lnTo>
                    <a:pt x="2576621" y="81266"/>
                  </a:lnTo>
                  <a:lnTo>
                    <a:pt x="2586092" y="88344"/>
                  </a:lnTo>
                  <a:lnTo>
                    <a:pt x="2611283" y="114544"/>
                  </a:lnTo>
                  <a:close/>
                </a:path>
                <a:path w="2991484" h="1511300">
                  <a:moveTo>
                    <a:pt x="2576621" y="81266"/>
                  </a:moveTo>
                  <a:lnTo>
                    <a:pt x="2065316" y="81266"/>
                  </a:lnTo>
                  <a:lnTo>
                    <a:pt x="2104211" y="54521"/>
                  </a:lnTo>
                  <a:lnTo>
                    <a:pt x="2148178" y="32822"/>
                  </a:lnTo>
                  <a:lnTo>
                    <a:pt x="2196202" y="16387"/>
                  </a:lnTo>
                  <a:lnTo>
                    <a:pt x="2247273" y="5434"/>
                  </a:lnTo>
                  <a:lnTo>
                    <a:pt x="2300378" y="178"/>
                  </a:lnTo>
                  <a:lnTo>
                    <a:pt x="2354505" y="837"/>
                  </a:lnTo>
                  <a:lnTo>
                    <a:pt x="2408641" y="7628"/>
                  </a:lnTo>
                  <a:lnTo>
                    <a:pt x="2460443" y="20389"/>
                  </a:lnTo>
                  <a:lnTo>
                    <a:pt x="2507764" y="38452"/>
                  </a:lnTo>
                  <a:lnTo>
                    <a:pt x="2549886" y="61283"/>
                  </a:lnTo>
                  <a:lnTo>
                    <a:pt x="2576621" y="81266"/>
                  </a:lnTo>
                  <a:close/>
                </a:path>
                <a:path w="2991484" h="1511300">
                  <a:moveTo>
                    <a:pt x="2646967" y="176468"/>
                  </a:moveTo>
                  <a:lnTo>
                    <a:pt x="970889" y="176468"/>
                  </a:lnTo>
                  <a:lnTo>
                    <a:pt x="1001834" y="142921"/>
                  </a:lnTo>
                  <a:lnTo>
                    <a:pt x="1039496" y="113442"/>
                  </a:lnTo>
                  <a:lnTo>
                    <a:pt x="1083037" y="88443"/>
                  </a:lnTo>
                  <a:lnTo>
                    <a:pt x="1131616" y="68336"/>
                  </a:lnTo>
                  <a:lnTo>
                    <a:pt x="1184393" y="53531"/>
                  </a:lnTo>
                  <a:lnTo>
                    <a:pt x="1240528" y="44440"/>
                  </a:lnTo>
                  <a:lnTo>
                    <a:pt x="1289838" y="41529"/>
                  </a:lnTo>
                  <a:lnTo>
                    <a:pt x="1338726" y="43155"/>
                  </a:lnTo>
                  <a:lnTo>
                    <a:pt x="1386575" y="49182"/>
                  </a:lnTo>
                  <a:lnTo>
                    <a:pt x="1432766" y="59472"/>
                  </a:lnTo>
                  <a:lnTo>
                    <a:pt x="1476684" y="73888"/>
                  </a:lnTo>
                  <a:lnTo>
                    <a:pt x="1517710" y="92291"/>
                  </a:lnTo>
                  <a:lnTo>
                    <a:pt x="1555228" y="114544"/>
                  </a:lnTo>
                  <a:lnTo>
                    <a:pt x="2611283" y="114544"/>
                  </a:lnTo>
                  <a:lnTo>
                    <a:pt x="2615663" y="119100"/>
                  </a:lnTo>
                  <a:lnTo>
                    <a:pt x="2637883" y="153014"/>
                  </a:lnTo>
                  <a:lnTo>
                    <a:pt x="2646967" y="176468"/>
                  </a:lnTo>
                  <a:close/>
                </a:path>
                <a:path w="2991484" h="1511300">
                  <a:moveTo>
                    <a:pt x="350450" y="1236427"/>
                  </a:moveTo>
                  <a:lnTo>
                    <a:pt x="298582" y="1231124"/>
                  </a:lnTo>
                  <a:lnTo>
                    <a:pt x="249333" y="1219867"/>
                  </a:lnTo>
                  <a:lnTo>
                    <a:pt x="203760" y="1203045"/>
                  </a:lnTo>
                  <a:lnTo>
                    <a:pt x="162916" y="1181049"/>
                  </a:lnTo>
                  <a:lnTo>
                    <a:pt x="127856" y="1154266"/>
                  </a:lnTo>
                  <a:lnTo>
                    <a:pt x="99637" y="1123087"/>
                  </a:lnTo>
                  <a:lnTo>
                    <a:pt x="77454" y="1083163"/>
                  </a:lnTo>
                  <a:lnTo>
                    <a:pt x="67771" y="1041830"/>
                  </a:lnTo>
                  <a:lnTo>
                    <a:pt x="70318" y="1000382"/>
                  </a:lnTo>
                  <a:lnTo>
                    <a:pt x="84825" y="960110"/>
                  </a:lnTo>
                  <a:lnTo>
                    <a:pt x="111021" y="922309"/>
                  </a:lnTo>
                  <a:lnTo>
                    <a:pt x="148639" y="888271"/>
                  </a:lnTo>
                  <a:lnTo>
                    <a:pt x="97293" y="862034"/>
                  </a:lnTo>
                  <a:lnTo>
                    <a:pt x="55928" y="829646"/>
                  </a:lnTo>
                  <a:lnTo>
                    <a:pt x="25371" y="792414"/>
                  </a:lnTo>
                  <a:lnTo>
                    <a:pt x="6452" y="751644"/>
                  </a:lnTo>
                  <a:lnTo>
                    <a:pt x="0" y="708644"/>
                  </a:lnTo>
                  <a:lnTo>
                    <a:pt x="6842" y="664719"/>
                  </a:lnTo>
                  <a:lnTo>
                    <a:pt x="23286" y="628506"/>
                  </a:lnTo>
                  <a:lnTo>
                    <a:pt x="48376" y="595612"/>
                  </a:lnTo>
                  <a:lnTo>
                    <a:pt x="81144" y="566636"/>
                  </a:lnTo>
                  <a:lnTo>
                    <a:pt x="120623" y="542177"/>
                  </a:lnTo>
                  <a:lnTo>
                    <a:pt x="165845" y="522835"/>
                  </a:lnTo>
                  <a:lnTo>
                    <a:pt x="215844" y="509209"/>
                  </a:lnTo>
                  <a:lnTo>
                    <a:pt x="269652" y="501898"/>
                  </a:lnTo>
                  <a:lnTo>
                    <a:pt x="272155" y="497209"/>
                  </a:lnTo>
                  <a:lnTo>
                    <a:pt x="267902" y="456687"/>
                  </a:lnTo>
                  <a:lnTo>
                    <a:pt x="271013" y="416678"/>
                  </a:lnTo>
                  <a:lnTo>
                    <a:pt x="281214" y="377602"/>
                  </a:lnTo>
                  <a:lnTo>
                    <a:pt x="298227" y="339882"/>
                  </a:lnTo>
                  <a:lnTo>
                    <a:pt x="321777" y="303939"/>
                  </a:lnTo>
                  <a:lnTo>
                    <a:pt x="351588" y="270194"/>
                  </a:lnTo>
                  <a:lnTo>
                    <a:pt x="387383" y="239069"/>
                  </a:lnTo>
                  <a:lnTo>
                    <a:pt x="428887" y="210985"/>
                  </a:lnTo>
                  <a:lnTo>
                    <a:pt x="475822" y="186363"/>
                  </a:lnTo>
                  <a:lnTo>
                    <a:pt x="521650" y="167823"/>
                  </a:lnTo>
                  <a:lnTo>
                    <a:pt x="569601" y="153156"/>
                  </a:lnTo>
                  <a:lnTo>
                    <a:pt x="619185" y="142374"/>
                  </a:lnTo>
                  <a:lnTo>
                    <a:pt x="669912" y="135485"/>
                  </a:lnTo>
                  <a:lnTo>
                    <a:pt x="721294" y="132500"/>
                  </a:lnTo>
                  <a:lnTo>
                    <a:pt x="772840" y="133428"/>
                  </a:lnTo>
                  <a:lnTo>
                    <a:pt x="824062" y="138279"/>
                  </a:lnTo>
                  <a:lnTo>
                    <a:pt x="874471" y="147063"/>
                  </a:lnTo>
                  <a:lnTo>
                    <a:pt x="923576" y="159789"/>
                  </a:lnTo>
                  <a:lnTo>
                    <a:pt x="970889" y="176468"/>
                  </a:lnTo>
                  <a:lnTo>
                    <a:pt x="2646967" y="176468"/>
                  </a:lnTo>
                  <a:lnTo>
                    <a:pt x="2652033" y="189549"/>
                  </a:lnTo>
                  <a:lnTo>
                    <a:pt x="2701985" y="201650"/>
                  </a:lnTo>
                  <a:lnTo>
                    <a:pt x="2748454" y="218372"/>
                  </a:lnTo>
                  <a:lnTo>
                    <a:pt x="2790826" y="239359"/>
                  </a:lnTo>
                  <a:lnTo>
                    <a:pt x="2828485" y="264261"/>
                  </a:lnTo>
                  <a:lnTo>
                    <a:pt x="2860814" y="292724"/>
                  </a:lnTo>
                  <a:lnTo>
                    <a:pt x="2887199" y="324394"/>
                  </a:lnTo>
                  <a:lnTo>
                    <a:pt x="2909774" y="365298"/>
                  </a:lnTo>
                  <a:lnTo>
                    <a:pt x="2921778" y="407797"/>
                  </a:lnTo>
                  <a:lnTo>
                    <a:pt x="2923181" y="450938"/>
                  </a:lnTo>
                  <a:lnTo>
                    <a:pt x="2913951" y="493766"/>
                  </a:lnTo>
                  <a:lnTo>
                    <a:pt x="2894058" y="535327"/>
                  </a:lnTo>
                  <a:lnTo>
                    <a:pt x="2928427" y="570745"/>
                  </a:lnTo>
                  <a:lnTo>
                    <a:pt x="2955410" y="608467"/>
                  </a:lnTo>
                  <a:lnTo>
                    <a:pt x="2974902" y="647963"/>
                  </a:lnTo>
                  <a:lnTo>
                    <a:pt x="2986800" y="688703"/>
                  </a:lnTo>
                  <a:lnTo>
                    <a:pt x="2991000" y="730159"/>
                  </a:lnTo>
                  <a:lnTo>
                    <a:pt x="2987398" y="771799"/>
                  </a:lnTo>
                  <a:lnTo>
                    <a:pt x="2975891" y="813095"/>
                  </a:lnTo>
                  <a:lnTo>
                    <a:pt x="2956374" y="853516"/>
                  </a:lnTo>
                  <a:lnTo>
                    <a:pt x="2932652" y="887716"/>
                  </a:lnTo>
                  <a:lnTo>
                    <a:pt x="2903649" y="919394"/>
                  </a:lnTo>
                  <a:lnTo>
                    <a:pt x="2869793" y="948319"/>
                  </a:lnTo>
                  <a:lnTo>
                    <a:pt x="2831516" y="974261"/>
                  </a:lnTo>
                  <a:lnTo>
                    <a:pt x="2789247" y="996987"/>
                  </a:lnTo>
                  <a:lnTo>
                    <a:pt x="2743415" y="1016267"/>
                  </a:lnTo>
                  <a:lnTo>
                    <a:pt x="2694450" y="1031869"/>
                  </a:lnTo>
                  <a:lnTo>
                    <a:pt x="2642783" y="1043564"/>
                  </a:lnTo>
                  <a:lnTo>
                    <a:pt x="2588842" y="1051119"/>
                  </a:lnTo>
                  <a:lnTo>
                    <a:pt x="2583648" y="1093213"/>
                  </a:lnTo>
                  <a:lnTo>
                    <a:pt x="2569418" y="1133685"/>
                  </a:lnTo>
                  <a:lnTo>
                    <a:pt x="2546686" y="1171918"/>
                  </a:lnTo>
                  <a:lnTo>
                    <a:pt x="2515988" y="1207297"/>
                  </a:lnTo>
                  <a:lnTo>
                    <a:pt x="2482422" y="1235386"/>
                  </a:lnTo>
                  <a:lnTo>
                    <a:pt x="403884" y="1235386"/>
                  </a:lnTo>
                  <a:lnTo>
                    <a:pt x="350450" y="1236427"/>
                  </a:lnTo>
                  <a:close/>
                </a:path>
                <a:path w="2991484" h="1511300">
                  <a:moveTo>
                    <a:pt x="890746" y="1420483"/>
                  </a:moveTo>
                  <a:lnTo>
                    <a:pt x="837862" y="1420297"/>
                  </a:lnTo>
                  <a:lnTo>
                    <a:pt x="785013" y="1416468"/>
                  </a:lnTo>
                  <a:lnTo>
                    <a:pt x="732590" y="1408957"/>
                  </a:lnTo>
                  <a:lnTo>
                    <a:pt x="681519" y="1397857"/>
                  </a:lnTo>
                  <a:lnTo>
                    <a:pt x="632674" y="1383399"/>
                  </a:lnTo>
                  <a:lnTo>
                    <a:pt x="586367" y="1365748"/>
                  </a:lnTo>
                  <a:lnTo>
                    <a:pt x="542913" y="1345070"/>
                  </a:lnTo>
                  <a:lnTo>
                    <a:pt x="502625" y="1321529"/>
                  </a:lnTo>
                  <a:lnTo>
                    <a:pt x="465815" y="1295291"/>
                  </a:lnTo>
                  <a:lnTo>
                    <a:pt x="432797" y="1266522"/>
                  </a:lnTo>
                  <a:lnTo>
                    <a:pt x="403884" y="1235386"/>
                  </a:lnTo>
                  <a:lnTo>
                    <a:pt x="2482422" y="1235386"/>
                  </a:lnTo>
                  <a:lnTo>
                    <a:pt x="2477859" y="1239205"/>
                  </a:lnTo>
                  <a:lnTo>
                    <a:pt x="2432833" y="1267026"/>
                  </a:lnTo>
                  <a:lnTo>
                    <a:pt x="2398700" y="1282380"/>
                  </a:lnTo>
                  <a:lnTo>
                    <a:pt x="1977024" y="1282380"/>
                  </a:lnTo>
                  <a:lnTo>
                    <a:pt x="1956155" y="1320936"/>
                  </a:lnTo>
                  <a:lnTo>
                    <a:pt x="1928777" y="1356844"/>
                  </a:lnTo>
                  <a:lnTo>
                    <a:pt x="1917353" y="1368126"/>
                  </a:lnTo>
                  <a:lnTo>
                    <a:pt x="1142046" y="1368126"/>
                  </a:lnTo>
                  <a:lnTo>
                    <a:pt x="1094836" y="1385572"/>
                  </a:lnTo>
                  <a:lnTo>
                    <a:pt x="1045711" y="1399570"/>
                  </a:lnTo>
                  <a:lnTo>
                    <a:pt x="995061" y="1410081"/>
                  </a:lnTo>
                  <a:lnTo>
                    <a:pt x="943276" y="1417065"/>
                  </a:lnTo>
                  <a:lnTo>
                    <a:pt x="890746" y="1420483"/>
                  </a:lnTo>
                  <a:close/>
                </a:path>
                <a:path w="2991484" h="1511300">
                  <a:moveTo>
                    <a:pt x="2177703" y="1324037"/>
                  </a:moveTo>
                  <a:lnTo>
                    <a:pt x="2125500" y="1320672"/>
                  </a:lnTo>
                  <a:lnTo>
                    <a:pt x="2074186" y="1312599"/>
                  </a:lnTo>
                  <a:lnTo>
                    <a:pt x="2024462" y="1299830"/>
                  </a:lnTo>
                  <a:lnTo>
                    <a:pt x="1977024" y="1282380"/>
                  </a:lnTo>
                  <a:lnTo>
                    <a:pt x="2398700" y="1282380"/>
                  </a:lnTo>
                  <a:lnTo>
                    <a:pt x="2332668" y="1305746"/>
                  </a:lnTo>
                  <a:lnTo>
                    <a:pt x="2281986" y="1316587"/>
                  </a:lnTo>
                  <a:lnTo>
                    <a:pt x="2230098" y="1322680"/>
                  </a:lnTo>
                  <a:lnTo>
                    <a:pt x="2177703" y="1324037"/>
                  </a:lnTo>
                  <a:close/>
                </a:path>
                <a:path w="2991484" h="1511300">
                  <a:moveTo>
                    <a:pt x="1545381" y="1511186"/>
                  </a:moveTo>
                  <a:lnTo>
                    <a:pt x="1492406" y="1510305"/>
                  </a:lnTo>
                  <a:lnTo>
                    <a:pt x="1440395" y="1505342"/>
                  </a:lnTo>
                  <a:lnTo>
                    <a:pt x="1389810" y="1496436"/>
                  </a:lnTo>
                  <a:lnTo>
                    <a:pt x="1341110" y="1483730"/>
                  </a:lnTo>
                  <a:lnTo>
                    <a:pt x="1294758" y="1467364"/>
                  </a:lnTo>
                  <a:lnTo>
                    <a:pt x="1251215" y="1447480"/>
                  </a:lnTo>
                  <a:lnTo>
                    <a:pt x="1210941" y="1424218"/>
                  </a:lnTo>
                  <a:lnTo>
                    <a:pt x="1174398" y="1397720"/>
                  </a:lnTo>
                  <a:lnTo>
                    <a:pt x="1142046" y="1368126"/>
                  </a:lnTo>
                  <a:lnTo>
                    <a:pt x="1917353" y="1368126"/>
                  </a:lnTo>
                  <a:lnTo>
                    <a:pt x="1856588" y="1419468"/>
                  </a:lnTo>
                  <a:lnTo>
                    <a:pt x="1812824" y="1445560"/>
                  </a:lnTo>
                  <a:lnTo>
                    <a:pt x="1764645" y="1467756"/>
                  </a:lnTo>
                  <a:lnTo>
                    <a:pt x="1712575" y="1485743"/>
                  </a:lnTo>
                  <a:lnTo>
                    <a:pt x="1657139" y="1499210"/>
                  </a:lnTo>
                  <a:lnTo>
                    <a:pt x="1598858" y="1507843"/>
                  </a:lnTo>
                  <a:lnTo>
                    <a:pt x="1545381" y="1511186"/>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0" name="object 10"/>
            <p:cNvPicPr/>
            <p:nvPr/>
          </p:nvPicPr>
          <p:blipFill>
            <a:blip r:embed="rId7" cstate="print"/>
            <a:stretch>
              <a:fillRect/>
            </a:stretch>
          </p:blipFill>
          <p:spPr>
            <a:xfrm>
              <a:off x="6316797" y="3381179"/>
              <a:ext cx="84199" cy="84199"/>
            </a:xfrm>
            <a:prstGeom prst="rect">
              <a:avLst/>
            </a:prstGeom>
          </p:spPr>
        </p:pic>
        <p:pic>
          <p:nvPicPr>
            <p:cNvPr id="11" name="object 11"/>
            <p:cNvPicPr/>
            <p:nvPr/>
          </p:nvPicPr>
          <p:blipFill>
            <a:blip r:embed="rId8" cstate="print"/>
            <a:stretch>
              <a:fillRect/>
            </a:stretch>
          </p:blipFill>
          <p:spPr>
            <a:xfrm>
              <a:off x="6336342" y="3149652"/>
              <a:ext cx="168399" cy="168399"/>
            </a:xfrm>
            <a:prstGeom prst="rect">
              <a:avLst/>
            </a:prstGeom>
          </p:spPr>
        </p:pic>
        <p:pic>
          <p:nvPicPr>
            <p:cNvPr id="12" name="object 12"/>
            <p:cNvPicPr/>
            <p:nvPr/>
          </p:nvPicPr>
          <p:blipFill>
            <a:blip r:embed="rId9" cstate="print"/>
            <a:stretch>
              <a:fillRect/>
            </a:stretch>
          </p:blipFill>
          <p:spPr>
            <a:xfrm>
              <a:off x="6381944" y="2838058"/>
              <a:ext cx="252599" cy="252599"/>
            </a:xfrm>
            <a:prstGeom prst="rect">
              <a:avLst/>
            </a:prstGeom>
          </p:spPr>
        </p:pic>
        <p:sp>
          <p:nvSpPr>
            <p:cNvPr id="13" name="object 13"/>
            <p:cNvSpPr/>
            <p:nvPr/>
          </p:nvSpPr>
          <p:spPr>
            <a:xfrm>
              <a:off x="5312988" y="1274927"/>
              <a:ext cx="2991485" cy="1511300"/>
            </a:xfrm>
            <a:custGeom>
              <a:avLst/>
              <a:gdLst/>
              <a:ahLst/>
              <a:cxnLst/>
              <a:rect l="l" t="t" r="r" b="b"/>
              <a:pathLst>
                <a:path w="2991484" h="1511300">
                  <a:moveTo>
                    <a:pt x="272155" y="497209"/>
                  </a:moveTo>
                  <a:lnTo>
                    <a:pt x="267902" y="456687"/>
                  </a:lnTo>
                  <a:lnTo>
                    <a:pt x="271013" y="416678"/>
                  </a:lnTo>
                  <a:lnTo>
                    <a:pt x="281214" y="377602"/>
                  </a:lnTo>
                  <a:lnTo>
                    <a:pt x="298227" y="339882"/>
                  </a:lnTo>
                  <a:lnTo>
                    <a:pt x="321777" y="303939"/>
                  </a:lnTo>
                  <a:lnTo>
                    <a:pt x="351588" y="270194"/>
                  </a:lnTo>
                  <a:lnTo>
                    <a:pt x="387383" y="239069"/>
                  </a:lnTo>
                  <a:lnTo>
                    <a:pt x="428887" y="210985"/>
                  </a:lnTo>
                  <a:lnTo>
                    <a:pt x="475822" y="186363"/>
                  </a:lnTo>
                  <a:lnTo>
                    <a:pt x="521650" y="167823"/>
                  </a:lnTo>
                  <a:lnTo>
                    <a:pt x="569601" y="153156"/>
                  </a:lnTo>
                  <a:lnTo>
                    <a:pt x="619185" y="142374"/>
                  </a:lnTo>
                  <a:lnTo>
                    <a:pt x="669912" y="135485"/>
                  </a:lnTo>
                  <a:lnTo>
                    <a:pt x="721294" y="132500"/>
                  </a:lnTo>
                  <a:lnTo>
                    <a:pt x="772840" y="133428"/>
                  </a:lnTo>
                  <a:lnTo>
                    <a:pt x="824062" y="138279"/>
                  </a:lnTo>
                  <a:lnTo>
                    <a:pt x="874471" y="147063"/>
                  </a:lnTo>
                  <a:lnTo>
                    <a:pt x="923576" y="159789"/>
                  </a:lnTo>
                  <a:lnTo>
                    <a:pt x="970889" y="176468"/>
                  </a:lnTo>
                  <a:lnTo>
                    <a:pt x="1001834" y="142921"/>
                  </a:lnTo>
                  <a:lnTo>
                    <a:pt x="1039496" y="113442"/>
                  </a:lnTo>
                  <a:lnTo>
                    <a:pt x="1083037" y="88443"/>
                  </a:lnTo>
                  <a:lnTo>
                    <a:pt x="1131616" y="68336"/>
                  </a:lnTo>
                  <a:lnTo>
                    <a:pt x="1184393" y="53531"/>
                  </a:lnTo>
                  <a:lnTo>
                    <a:pt x="1240528" y="44440"/>
                  </a:lnTo>
                  <a:lnTo>
                    <a:pt x="1289838" y="41529"/>
                  </a:lnTo>
                  <a:lnTo>
                    <a:pt x="1338726" y="43155"/>
                  </a:lnTo>
                  <a:lnTo>
                    <a:pt x="1386575" y="49182"/>
                  </a:lnTo>
                  <a:lnTo>
                    <a:pt x="1432766" y="59472"/>
                  </a:lnTo>
                  <a:lnTo>
                    <a:pt x="1476684" y="73888"/>
                  </a:lnTo>
                  <a:lnTo>
                    <a:pt x="1517710" y="92291"/>
                  </a:lnTo>
                  <a:lnTo>
                    <a:pt x="1555228" y="114544"/>
                  </a:lnTo>
                  <a:lnTo>
                    <a:pt x="1582075" y="84237"/>
                  </a:lnTo>
                  <a:lnTo>
                    <a:pt x="1615493" y="57870"/>
                  </a:lnTo>
                  <a:lnTo>
                    <a:pt x="1654582" y="35869"/>
                  </a:lnTo>
                  <a:lnTo>
                    <a:pt x="1698440" y="18660"/>
                  </a:lnTo>
                  <a:lnTo>
                    <a:pt x="1746168" y="6669"/>
                  </a:lnTo>
                  <a:lnTo>
                    <a:pt x="1796865" y="320"/>
                  </a:lnTo>
                  <a:lnTo>
                    <a:pt x="1848390" y="0"/>
                  </a:lnTo>
                  <a:lnTo>
                    <a:pt x="1898536" y="5606"/>
                  </a:lnTo>
                  <a:lnTo>
                    <a:pt x="1946302" y="16837"/>
                  </a:lnTo>
                  <a:lnTo>
                    <a:pt x="1990687" y="33392"/>
                  </a:lnTo>
                  <a:lnTo>
                    <a:pt x="2030692" y="54969"/>
                  </a:lnTo>
                  <a:lnTo>
                    <a:pt x="2065316" y="81266"/>
                  </a:lnTo>
                  <a:lnTo>
                    <a:pt x="2104211" y="54521"/>
                  </a:lnTo>
                  <a:lnTo>
                    <a:pt x="2148178" y="32822"/>
                  </a:lnTo>
                  <a:lnTo>
                    <a:pt x="2196202" y="16387"/>
                  </a:lnTo>
                  <a:lnTo>
                    <a:pt x="2247273" y="5434"/>
                  </a:lnTo>
                  <a:lnTo>
                    <a:pt x="2300378" y="178"/>
                  </a:lnTo>
                  <a:lnTo>
                    <a:pt x="2354505" y="837"/>
                  </a:lnTo>
                  <a:lnTo>
                    <a:pt x="2408641" y="7628"/>
                  </a:lnTo>
                  <a:lnTo>
                    <a:pt x="2460443" y="20389"/>
                  </a:lnTo>
                  <a:lnTo>
                    <a:pt x="2507764" y="38452"/>
                  </a:lnTo>
                  <a:lnTo>
                    <a:pt x="2549886" y="61283"/>
                  </a:lnTo>
                  <a:lnTo>
                    <a:pt x="2586092" y="88344"/>
                  </a:lnTo>
                  <a:lnTo>
                    <a:pt x="2615663" y="119100"/>
                  </a:lnTo>
                  <a:lnTo>
                    <a:pt x="2637883" y="153014"/>
                  </a:lnTo>
                  <a:lnTo>
                    <a:pt x="2652033" y="189549"/>
                  </a:lnTo>
                  <a:lnTo>
                    <a:pt x="2701985" y="201650"/>
                  </a:lnTo>
                  <a:lnTo>
                    <a:pt x="2748454" y="218372"/>
                  </a:lnTo>
                  <a:lnTo>
                    <a:pt x="2790826" y="239359"/>
                  </a:lnTo>
                  <a:lnTo>
                    <a:pt x="2828485" y="264261"/>
                  </a:lnTo>
                  <a:lnTo>
                    <a:pt x="2860814" y="292724"/>
                  </a:lnTo>
                  <a:lnTo>
                    <a:pt x="2887199" y="324394"/>
                  </a:lnTo>
                  <a:lnTo>
                    <a:pt x="2909774" y="365298"/>
                  </a:lnTo>
                  <a:lnTo>
                    <a:pt x="2921778" y="407797"/>
                  </a:lnTo>
                  <a:lnTo>
                    <a:pt x="2923181" y="450938"/>
                  </a:lnTo>
                  <a:lnTo>
                    <a:pt x="2913951" y="493766"/>
                  </a:lnTo>
                  <a:lnTo>
                    <a:pt x="2894058" y="535327"/>
                  </a:lnTo>
                  <a:lnTo>
                    <a:pt x="2928427" y="570745"/>
                  </a:lnTo>
                  <a:lnTo>
                    <a:pt x="2955410" y="608467"/>
                  </a:lnTo>
                  <a:lnTo>
                    <a:pt x="2974902" y="647963"/>
                  </a:lnTo>
                  <a:lnTo>
                    <a:pt x="2986800" y="688703"/>
                  </a:lnTo>
                  <a:lnTo>
                    <a:pt x="2991000" y="730159"/>
                  </a:lnTo>
                  <a:lnTo>
                    <a:pt x="2987398" y="771799"/>
                  </a:lnTo>
                  <a:lnTo>
                    <a:pt x="2975891" y="813095"/>
                  </a:lnTo>
                  <a:lnTo>
                    <a:pt x="2956374" y="853516"/>
                  </a:lnTo>
                  <a:lnTo>
                    <a:pt x="2932652" y="887716"/>
                  </a:lnTo>
                  <a:lnTo>
                    <a:pt x="2903649" y="919394"/>
                  </a:lnTo>
                  <a:lnTo>
                    <a:pt x="2869793" y="948320"/>
                  </a:lnTo>
                  <a:lnTo>
                    <a:pt x="2831516" y="974261"/>
                  </a:lnTo>
                  <a:lnTo>
                    <a:pt x="2789247" y="996987"/>
                  </a:lnTo>
                  <a:lnTo>
                    <a:pt x="2743415" y="1016267"/>
                  </a:lnTo>
                  <a:lnTo>
                    <a:pt x="2694450" y="1031869"/>
                  </a:lnTo>
                  <a:lnTo>
                    <a:pt x="2642783" y="1043564"/>
                  </a:lnTo>
                  <a:lnTo>
                    <a:pt x="2588842" y="1051119"/>
                  </a:lnTo>
                  <a:lnTo>
                    <a:pt x="2583648" y="1093213"/>
                  </a:lnTo>
                  <a:lnTo>
                    <a:pt x="2569418" y="1133685"/>
                  </a:lnTo>
                  <a:lnTo>
                    <a:pt x="2546686" y="1171918"/>
                  </a:lnTo>
                  <a:lnTo>
                    <a:pt x="2515988" y="1207297"/>
                  </a:lnTo>
                  <a:lnTo>
                    <a:pt x="2477859" y="1239205"/>
                  </a:lnTo>
                  <a:lnTo>
                    <a:pt x="2432833" y="1267026"/>
                  </a:lnTo>
                  <a:lnTo>
                    <a:pt x="2381445" y="1290142"/>
                  </a:lnTo>
                  <a:lnTo>
                    <a:pt x="2332668" y="1305746"/>
                  </a:lnTo>
                  <a:lnTo>
                    <a:pt x="2281986" y="1316587"/>
                  </a:lnTo>
                  <a:lnTo>
                    <a:pt x="2230098" y="1322680"/>
                  </a:lnTo>
                  <a:lnTo>
                    <a:pt x="2177703" y="1324037"/>
                  </a:lnTo>
                  <a:lnTo>
                    <a:pt x="2125500" y="1320672"/>
                  </a:lnTo>
                  <a:lnTo>
                    <a:pt x="2074186" y="1312599"/>
                  </a:lnTo>
                  <a:lnTo>
                    <a:pt x="2024462" y="1299830"/>
                  </a:lnTo>
                  <a:lnTo>
                    <a:pt x="1977024" y="1282380"/>
                  </a:lnTo>
                  <a:lnTo>
                    <a:pt x="1956155" y="1320936"/>
                  </a:lnTo>
                  <a:lnTo>
                    <a:pt x="1928777" y="1356844"/>
                  </a:lnTo>
                  <a:lnTo>
                    <a:pt x="1895413" y="1389792"/>
                  </a:lnTo>
                  <a:lnTo>
                    <a:pt x="1856588" y="1419468"/>
                  </a:lnTo>
                  <a:lnTo>
                    <a:pt x="1812824" y="1445560"/>
                  </a:lnTo>
                  <a:lnTo>
                    <a:pt x="1764645" y="1467756"/>
                  </a:lnTo>
                  <a:lnTo>
                    <a:pt x="1712575" y="1485743"/>
                  </a:lnTo>
                  <a:lnTo>
                    <a:pt x="1657139" y="1499210"/>
                  </a:lnTo>
                  <a:lnTo>
                    <a:pt x="1598858" y="1507843"/>
                  </a:lnTo>
                  <a:lnTo>
                    <a:pt x="1545381" y="1511186"/>
                  </a:lnTo>
                  <a:lnTo>
                    <a:pt x="1492406" y="1510305"/>
                  </a:lnTo>
                  <a:lnTo>
                    <a:pt x="1440395" y="1505342"/>
                  </a:lnTo>
                  <a:lnTo>
                    <a:pt x="1389810" y="1496436"/>
                  </a:lnTo>
                  <a:lnTo>
                    <a:pt x="1341110" y="1483730"/>
                  </a:lnTo>
                  <a:lnTo>
                    <a:pt x="1294758" y="1467364"/>
                  </a:lnTo>
                  <a:lnTo>
                    <a:pt x="1251215" y="1447480"/>
                  </a:lnTo>
                  <a:lnTo>
                    <a:pt x="1210941" y="1424218"/>
                  </a:lnTo>
                  <a:lnTo>
                    <a:pt x="1174398" y="1397720"/>
                  </a:lnTo>
                  <a:lnTo>
                    <a:pt x="1142046" y="1368126"/>
                  </a:lnTo>
                  <a:lnTo>
                    <a:pt x="1094836" y="1385572"/>
                  </a:lnTo>
                  <a:lnTo>
                    <a:pt x="1045711" y="1399570"/>
                  </a:lnTo>
                  <a:lnTo>
                    <a:pt x="995061" y="1410081"/>
                  </a:lnTo>
                  <a:lnTo>
                    <a:pt x="943276" y="1417065"/>
                  </a:lnTo>
                  <a:lnTo>
                    <a:pt x="890746" y="1420483"/>
                  </a:lnTo>
                  <a:lnTo>
                    <a:pt x="837862" y="1420297"/>
                  </a:lnTo>
                  <a:lnTo>
                    <a:pt x="785013" y="1416468"/>
                  </a:lnTo>
                  <a:lnTo>
                    <a:pt x="732590" y="1408957"/>
                  </a:lnTo>
                  <a:lnTo>
                    <a:pt x="681519" y="1397857"/>
                  </a:lnTo>
                  <a:lnTo>
                    <a:pt x="632674" y="1383399"/>
                  </a:lnTo>
                  <a:lnTo>
                    <a:pt x="586367" y="1365748"/>
                  </a:lnTo>
                  <a:lnTo>
                    <a:pt x="542913" y="1345070"/>
                  </a:lnTo>
                  <a:lnTo>
                    <a:pt x="502625" y="1321529"/>
                  </a:lnTo>
                  <a:lnTo>
                    <a:pt x="465815" y="1295291"/>
                  </a:lnTo>
                  <a:lnTo>
                    <a:pt x="432797" y="1266522"/>
                  </a:lnTo>
                  <a:lnTo>
                    <a:pt x="403884" y="1235386"/>
                  </a:lnTo>
                  <a:lnTo>
                    <a:pt x="350450" y="1236427"/>
                  </a:lnTo>
                  <a:lnTo>
                    <a:pt x="298582" y="1231124"/>
                  </a:lnTo>
                  <a:lnTo>
                    <a:pt x="249333" y="1219867"/>
                  </a:lnTo>
                  <a:lnTo>
                    <a:pt x="203760" y="1203045"/>
                  </a:lnTo>
                  <a:lnTo>
                    <a:pt x="162916" y="1181049"/>
                  </a:lnTo>
                  <a:lnTo>
                    <a:pt x="127856" y="1154266"/>
                  </a:lnTo>
                  <a:lnTo>
                    <a:pt x="99637" y="1123087"/>
                  </a:lnTo>
                  <a:lnTo>
                    <a:pt x="77454" y="1083163"/>
                  </a:lnTo>
                  <a:lnTo>
                    <a:pt x="67771" y="1041830"/>
                  </a:lnTo>
                  <a:lnTo>
                    <a:pt x="70318" y="1000382"/>
                  </a:lnTo>
                  <a:lnTo>
                    <a:pt x="84825" y="960110"/>
                  </a:lnTo>
                  <a:lnTo>
                    <a:pt x="111021" y="922309"/>
                  </a:lnTo>
                  <a:lnTo>
                    <a:pt x="148639" y="888271"/>
                  </a:lnTo>
                  <a:lnTo>
                    <a:pt x="97293" y="862034"/>
                  </a:lnTo>
                  <a:lnTo>
                    <a:pt x="55928" y="829646"/>
                  </a:lnTo>
                  <a:lnTo>
                    <a:pt x="25371" y="792414"/>
                  </a:lnTo>
                  <a:lnTo>
                    <a:pt x="6452" y="751644"/>
                  </a:lnTo>
                  <a:lnTo>
                    <a:pt x="0" y="708644"/>
                  </a:lnTo>
                  <a:lnTo>
                    <a:pt x="6842" y="664719"/>
                  </a:lnTo>
                  <a:lnTo>
                    <a:pt x="23286" y="628506"/>
                  </a:lnTo>
                  <a:lnTo>
                    <a:pt x="48376" y="595612"/>
                  </a:lnTo>
                  <a:lnTo>
                    <a:pt x="81144" y="566636"/>
                  </a:lnTo>
                  <a:lnTo>
                    <a:pt x="120623" y="542177"/>
                  </a:lnTo>
                  <a:lnTo>
                    <a:pt x="165845" y="522835"/>
                  </a:lnTo>
                  <a:lnTo>
                    <a:pt x="215844" y="509209"/>
                  </a:lnTo>
                  <a:lnTo>
                    <a:pt x="269652" y="501898"/>
                  </a:lnTo>
                  <a:lnTo>
                    <a:pt x="272155" y="497209"/>
                  </a:lnTo>
                  <a:close/>
                </a:path>
              </a:pathLst>
            </a:custGeom>
            <a:ln w="9524">
              <a:solidFill>
                <a:srgbClr val="595959"/>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4" name="object 14"/>
            <p:cNvPicPr/>
            <p:nvPr/>
          </p:nvPicPr>
          <p:blipFill>
            <a:blip r:embed="rId10" cstate="print"/>
            <a:stretch>
              <a:fillRect/>
            </a:stretch>
          </p:blipFill>
          <p:spPr>
            <a:xfrm>
              <a:off x="6312034" y="3376417"/>
              <a:ext cx="93724" cy="93724"/>
            </a:xfrm>
            <a:prstGeom prst="rect">
              <a:avLst/>
            </a:prstGeom>
          </p:spPr>
        </p:pic>
        <p:pic>
          <p:nvPicPr>
            <p:cNvPr id="15" name="object 15"/>
            <p:cNvPicPr/>
            <p:nvPr/>
          </p:nvPicPr>
          <p:blipFill>
            <a:blip r:embed="rId11" cstate="print"/>
            <a:stretch>
              <a:fillRect/>
            </a:stretch>
          </p:blipFill>
          <p:spPr>
            <a:xfrm>
              <a:off x="6331580" y="3144890"/>
              <a:ext cx="177924" cy="177924"/>
            </a:xfrm>
            <a:prstGeom prst="rect">
              <a:avLst/>
            </a:prstGeom>
          </p:spPr>
        </p:pic>
        <p:sp>
          <p:nvSpPr>
            <p:cNvPr id="16" name="object 16"/>
            <p:cNvSpPr/>
            <p:nvPr/>
          </p:nvSpPr>
          <p:spPr>
            <a:xfrm>
              <a:off x="5464828" y="1351280"/>
              <a:ext cx="2741295" cy="1739900"/>
            </a:xfrm>
            <a:custGeom>
              <a:avLst/>
              <a:gdLst/>
              <a:ahLst/>
              <a:cxnLst/>
              <a:rect l="l" t="t" r="r" b="b"/>
              <a:pathLst>
                <a:path w="2741295" h="1739900">
                  <a:moveTo>
                    <a:pt x="1169715" y="1613077"/>
                  </a:moveTo>
                  <a:lnTo>
                    <a:pt x="1159790" y="1662239"/>
                  </a:lnTo>
                  <a:lnTo>
                    <a:pt x="1132723" y="1702385"/>
                  </a:lnTo>
                  <a:lnTo>
                    <a:pt x="1092577" y="1729452"/>
                  </a:lnTo>
                  <a:lnTo>
                    <a:pt x="1043415" y="1739377"/>
                  </a:lnTo>
                  <a:lnTo>
                    <a:pt x="994254" y="1729452"/>
                  </a:lnTo>
                  <a:lnTo>
                    <a:pt x="954108" y="1702385"/>
                  </a:lnTo>
                  <a:lnTo>
                    <a:pt x="927041" y="1662239"/>
                  </a:lnTo>
                  <a:lnTo>
                    <a:pt x="917115" y="1613077"/>
                  </a:lnTo>
                  <a:lnTo>
                    <a:pt x="927041" y="1563916"/>
                  </a:lnTo>
                  <a:lnTo>
                    <a:pt x="954108" y="1523770"/>
                  </a:lnTo>
                  <a:lnTo>
                    <a:pt x="994254" y="1496703"/>
                  </a:lnTo>
                  <a:lnTo>
                    <a:pt x="1043415" y="1486777"/>
                  </a:lnTo>
                  <a:lnTo>
                    <a:pt x="1092577" y="1496703"/>
                  </a:lnTo>
                  <a:lnTo>
                    <a:pt x="1132723" y="1523770"/>
                  </a:lnTo>
                  <a:lnTo>
                    <a:pt x="1159790" y="1563916"/>
                  </a:lnTo>
                  <a:lnTo>
                    <a:pt x="1169715" y="1613077"/>
                  </a:lnTo>
                  <a:close/>
                </a:path>
                <a:path w="2741295" h="1739900">
                  <a:moveTo>
                    <a:pt x="175158" y="833920"/>
                  </a:moveTo>
                  <a:lnTo>
                    <a:pt x="129442" y="833970"/>
                  </a:lnTo>
                  <a:lnTo>
                    <a:pt x="84496" y="829258"/>
                  </a:lnTo>
                  <a:lnTo>
                    <a:pt x="41093" y="819906"/>
                  </a:lnTo>
                  <a:lnTo>
                    <a:pt x="0" y="806036"/>
                  </a:lnTo>
                </a:path>
                <a:path w="2741295" h="1739900">
                  <a:moveTo>
                    <a:pt x="329701" y="1139061"/>
                  </a:moveTo>
                  <a:lnTo>
                    <a:pt x="311054" y="1143691"/>
                  </a:lnTo>
                  <a:lnTo>
                    <a:pt x="292024" y="1147466"/>
                  </a:lnTo>
                  <a:lnTo>
                    <a:pt x="272674" y="1150375"/>
                  </a:lnTo>
                  <a:lnTo>
                    <a:pt x="253067" y="1152406"/>
                  </a:lnTo>
                </a:path>
                <a:path w="2741295" h="1739900">
                  <a:moveTo>
                    <a:pt x="990034" y="1285683"/>
                  </a:moveTo>
                  <a:lnTo>
                    <a:pt x="976737" y="1271119"/>
                  </a:lnTo>
                  <a:lnTo>
                    <a:pt x="964592" y="1256097"/>
                  </a:lnTo>
                  <a:lnTo>
                    <a:pt x="953625" y="1240649"/>
                  </a:lnTo>
                  <a:lnTo>
                    <a:pt x="943861" y="1224807"/>
                  </a:lnTo>
                </a:path>
                <a:path w="2741295" h="1739900">
                  <a:moveTo>
                    <a:pt x="1843926" y="1133883"/>
                  </a:moveTo>
                  <a:lnTo>
                    <a:pt x="1841240" y="1150816"/>
                  </a:lnTo>
                  <a:lnTo>
                    <a:pt x="1837265" y="1167617"/>
                  </a:lnTo>
                  <a:lnTo>
                    <a:pt x="1832012" y="1184249"/>
                  </a:lnTo>
                  <a:lnTo>
                    <a:pt x="1825490" y="1200678"/>
                  </a:lnTo>
                </a:path>
                <a:path w="2741295" h="1739900">
                  <a:moveTo>
                    <a:pt x="2210526" y="721172"/>
                  </a:moveTo>
                  <a:lnTo>
                    <a:pt x="2260026" y="740886"/>
                  </a:lnTo>
                  <a:lnTo>
                    <a:pt x="2304293" y="764860"/>
                  </a:lnTo>
                  <a:lnTo>
                    <a:pt x="2342886" y="792607"/>
                  </a:lnTo>
                  <a:lnTo>
                    <a:pt x="2375365" y="823638"/>
                  </a:lnTo>
                  <a:lnTo>
                    <a:pt x="2401290" y="857462"/>
                  </a:lnTo>
                  <a:lnTo>
                    <a:pt x="2420220" y="893593"/>
                  </a:lnTo>
                  <a:lnTo>
                    <a:pt x="2431715" y="931540"/>
                  </a:lnTo>
                  <a:lnTo>
                    <a:pt x="2435336" y="970815"/>
                  </a:lnTo>
                </a:path>
                <a:path w="2741295" h="1739900">
                  <a:moveTo>
                    <a:pt x="2740804" y="455285"/>
                  </a:moveTo>
                  <a:lnTo>
                    <a:pt x="2721797" y="481570"/>
                  </a:lnTo>
                  <a:lnTo>
                    <a:pt x="2698609" y="506090"/>
                  </a:lnTo>
                  <a:lnTo>
                    <a:pt x="2671493" y="528610"/>
                  </a:lnTo>
                  <a:lnTo>
                    <a:pt x="2640700" y="548894"/>
                  </a:lnTo>
                </a:path>
                <a:path w="2741295" h="1739900">
                  <a:moveTo>
                    <a:pt x="2500590" y="107948"/>
                  </a:moveTo>
                  <a:lnTo>
                    <a:pt x="2503073" y="118925"/>
                  </a:lnTo>
                  <a:lnTo>
                    <a:pt x="2504783" y="129965"/>
                  </a:lnTo>
                  <a:lnTo>
                    <a:pt x="2505718" y="141049"/>
                  </a:lnTo>
                  <a:lnTo>
                    <a:pt x="2505876" y="152157"/>
                  </a:lnTo>
                </a:path>
                <a:path w="2741295" h="1739900">
                  <a:moveTo>
                    <a:pt x="1861276" y="56379"/>
                  </a:moveTo>
                  <a:lnTo>
                    <a:pt x="1871843" y="41355"/>
                  </a:lnTo>
                  <a:lnTo>
                    <a:pt x="1883947" y="26914"/>
                  </a:lnTo>
                  <a:lnTo>
                    <a:pt x="1897536" y="13110"/>
                  </a:lnTo>
                  <a:lnTo>
                    <a:pt x="1912561" y="0"/>
                  </a:lnTo>
                </a:path>
                <a:path w="2741295" h="1739900">
                  <a:moveTo>
                    <a:pt x="1381621" y="83243"/>
                  </a:moveTo>
                  <a:lnTo>
                    <a:pt x="1386176" y="70706"/>
                  </a:lnTo>
                  <a:lnTo>
                    <a:pt x="1391845" y="58399"/>
                  </a:lnTo>
                  <a:lnTo>
                    <a:pt x="1398613" y="46358"/>
                  </a:lnTo>
                  <a:lnTo>
                    <a:pt x="1406458" y="34619"/>
                  </a:lnTo>
                </a:path>
                <a:path w="2741295" h="1739900">
                  <a:moveTo>
                    <a:pt x="818692" y="99763"/>
                  </a:moveTo>
                  <a:lnTo>
                    <a:pt x="842691" y="110131"/>
                  </a:lnTo>
                  <a:lnTo>
                    <a:pt x="865713" y="121470"/>
                  </a:lnTo>
                  <a:lnTo>
                    <a:pt x="887695" y="133749"/>
                  </a:lnTo>
                  <a:lnTo>
                    <a:pt x="908574" y="146935"/>
                  </a:lnTo>
                </a:path>
                <a:path w="2741295" h="1739900">
                  <a:moveTo>
                    <a:pt x="136017" y="470504"/>
                  </a:moveTo>
                  <a:lnTo>
                    <a:pt x="131029" y="458264"/>
                  </a:lnTo>
                  <a:lnTo>
                    <a:pt x="126748" y="445902"/>
                  </a:lnTo>
                  <a:lnTo>
                    <a:pt x="123181" y="433433"/>
                  </a:lnTo>
                  <a:lnTo>
                    <a:pt x="120331" y="420872"/>
                  </a:lnTo>
                </a:path>
              </a:pathLst>
            </a:custGeom>
            <a:ln w="9524">
              <a:solidFill>
                <a:srgbClr val="595959"/>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7" name="object 17"/>
            <p:cNvPicPr/>
            <p:nvPr/>
          </p:nvPicPr>
          <p:blipFill>
            <a:blip r:embed="rId12" cstate="print"/>
            <a:stretch>
              <a:fillRect/>
            </a:stretch>
          </p:blipFill>
          <p:spPr>
            <a:xfrm>
              <a:off x="6160750" y="1984495"/>
              <a:ext cx="615124" cy="560158"/>
            </a:xfrm>
            <a:prstGeom prst="rect">
              <a:avLst/>
            </a:prstGeom>
          </p:spPr>
        </p:pic>
        <p:pic>
          <p:nvPicPr>
            <p:cNvPr id="18" name="object 18"/>
            <p:cNvPicPr/>
            <p:nvPr/>
          </p:nvPicPr>
          <p:blipFill>
            <a:blip r:embed="rId12" cstate="print"/>
            <a:stretch>
              <a:fillRect/>
            </a:stretch>
          </p:blipFill>
          <p:spPr>
            <a:xfrm>
              <a:off x="6949725" y="1887453"/>
              <a:ext cx="615124" cy="560149"/>
            </a:xfrm>
            <a:prstGeom prst="rect">
              <a:avLst/>
            </a:prstGeom>
          </p:spPr>
        </p:pic>
        <p:pic>
          <p:nvPicPr>
            <p:cNvPr id="19" name="object 19"/>
            <p:cNvPicPr/>
            <p:nvPr/>
          </p:nvPicPr>
          <p:blipFill>
            <a:blip r:embed="rId12" cstate="print"/>
            <a:stretch>
              <a:fillRect/>
            </a:stretch>
          </p:blipFill>
          <p:spPr>
            <a:xfrm>
              <a:off x="5715441" y="1541513"/>
              <a:ext cx="641725" cy="560181"/>
            </a:xfrm>
            <a:prstGeom prst="rect">
              <a:avLst/>
            </a:prstGeom>
          </p:spPr>
        </p:pic>
        <p:pic>
          <p:nvPicPr>
            <p:cNvPr id="20" name="object 20"/>
            <p:cNvPicPr/>
            <p:nvPr/>
          </p:nvPicPr>
          <p:blipFill>
            <a:blip r:embed="rId12" cstate="print"/>
            <a:stretch>
              <a:fillRect/>
            </a:stretch>
          </p:blipFill>
          <p:spPr>
            <a:xfrm>
              <a:off x="6630878" y="1379624"/>
              <a:ext cx="664249" cy="604874"/>
            </a:xfrm>
            <a:prstGeom prst="rect">
              <a:avLst/>
            </a:prstGeom>
          </p:spPr>
        </p:pic>
      </p:grpSp>
      <p:sp>
        <p:nvSpPr>
          <p:cNvPr id="21" name="object 21"/>
          <p:cNvSpPr txBox="1">
            <a:spLocks noGrp="1"/>
          </p:cNvSpPr>
          <p:nvPr>
            <p:ph type="title"/>
          </p:nvPr>
        </p:nvSpPr>
        <p:spPr>
          <a:xfrm>
            <a:off x="512967" y="264012"/>
            <a:ext cx="3501813" cy="632651"/>
          </a:xfrm>
          <a:prstGeom prst="rect">
            <a:avLst/>
          </a:prstGeom>
        </p:spPr>
        <p:txBody>
          <a:bodyPr vert="horz" wrap="square" lIns="0" tIns="16933" rIns="0" bIns="0" rtlCol="0">
            <a:spAutoFit/>
          </a:bodyPr>
          <a:lstStyle/>
          <a:p>
            <a:pPr marL="16933">
              <a:spcBef>
                <a:spcPts val="133"/>
              </a:spcBef>
            </a:pPr>
            <a:r>
              <a:rPr sz="4000" b="1" spc="367" dirty="0">
                <a:solidFill>
                  <a:srgbClr val="FFFFFF"/>
                </a:solidFill>
              </a:rPr>
              <a:t>Biases</a:t>
            </a:r>
            <a:r>
              <a:rPr sz="4000" b="1" spc="207" dirty="0">
                <a:solidFill>
                  <a:srgbClr val="FFFFFF"/>
                </a:solidFill>
              </a:rPr>
              <a:t> </a:t>
            </a:r>
            <a:r>
              <a:rPr sz="4000" b="1" spc="120" dirty="0">
                <a:solidFill>
                  <a:srgbClr val="FFFFFF"/>
                </a:solidFill>
              </a:rPr>
              <a:t>in</a:t>
            </a:r>
            <a:r>
              <a:rPr sz="4000" b="1" spc="213" dirty="0">
                <a:solidFill>
                  <a:srgbClr val="FFFFFF"/>
                </a:solidFill>
              </a:rPr>
              <a:t> </a:t>
            </a:r>
            <a:r>
              <a:rPr sz="4000" b="1" spc="240" dirty="0">
                <a:solidFill>
                  <a:srgbClr val="FFFFFF"/>
                </a:solidFill>
              </a:rPr>
              <a:t>Data</a:t>
            </a:r>
            <a:endParaRPr sz="4000"/>
          </a:p>
        </p:txBody>
      </p:sp>
      <p:sp>
        <p:nvSpPr>
          <p:cNvPr id="22" name="TextBox 21">
            <a:extLst>
              <a:ext uri="{FF2B5EF4-FFF2-40B4-BE49-F238E27FC236}">
                <a16:creationId xmlns:a16="http://schemas.microsoft.com/office/drawing/2014/main" id="{4BE5406C-FB35-6FE3-AB21-31753C1DF626}"/>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2967" y="1884635"/>
            <a:ext cx="4440767" cy="2540546"/>
          </a:xfrm>
          <a:prstGeom prst="rect">
            <a:avLst/>
          </a:prstGeom>
        </p:spPr>
        <p:txBody>
          <a:bodyPr vert="horz" wrap="square" lIns="0" tIns="16933" rIns="0" bIns="0" rtlCol="0">
            <a:spAutoFit/>
          </a:bodyPr>
          <a:lstStyle/>
          <a:p>
            <a:pPr marL="16933" marR="6773" defTabSz="1219170" fontAlgn="auto">
              <a:lnSpc>
                <a:spcPct val="114599"/>
              </a:lnSpc>
              <a:spcBef>
                <a:spcPts val="133"/>
              </a:spcBef>
              <a:spcAft>
                <a:spcPts val="0"/>
              </a:spcAft>
            </a:pPr>
            <a:r>
              <a:rPr sz="2400" kern="0" spc="80" dirty="0">
                <a:solidFill>
                  <a:srgbClr val="FFFFFF"/>
                </a:solidFill>
                <a:latin typeface="Calibri"/>
                <a:cs typeface="Calibri"/>
              </a:rPr>
              <a:t>It's</a:t>
            </a:r>
            <a:r>
              <a:rPr sz="2400" kern="0" spc="140" dirty="0">
                <a:solidFill>
                  <a:srgbClr val="FFFFFF"/>
                </a:solidFill>
                <a:latin typeface="Calibri"/>
                <a:cs typeface="Calibri"/>
              </a:rPr>
              <a:t> </a:t>
            </a:r>
            <a:r>
              <a:rPr sz="2400" kern="0" spc="113" dirty="0">
                <a:solidFill>
                  <a:srgbClr val="FFFFFF"/>
                </a:solidFill>
                <a:latin typeface="Calibri"/>
                <a:cs typeface="Calibri"/>
              </a:rPr>
              <a:t>possible</a:t>
            </a:r>
            <a:r>
              <a:rPr sz="2400" kern="0" spc="147" dirty="0">
                <a:solidFill>
                  <a:srgbClr val="FFFFFF"/>
                </a:solidFill>
                <a:latin typeface="Calibri"/>
                <a:cs typeface="Calibri"/>
              </a:rPr>
              <a:t> </a:t>
            </a:r>
            <a:r>
              <a:rPr sz="2400" kern="0" dirty="0">
                <a:solidFill>
                  <a:srgbClr val="FFFFFF"/>
                </a:solidFill>
                <a:latin typeface="Calibri"/>
                <a:cs typeface="Calibri"/>
              </a:rPr>
              <a:t>that</a:t>
            </a:r>
            <a:r>
              <a:rPr sz="2400" kern="0" spc="147" dirty="0">
                <a:solidFill>
                  <a:srgbClr val="FFFFFF"/>
                </a:solidFill>
                <a:latin typeface="Calibri"/>
                <a:cs typeface="Calibri"/>
              </a:rPr>
              <a:t> </a:t>
            </a:r>
            <a:r>
              <a:rPr sz="2400" kern="0" spc="93" dirty="0">
                <a:solidFill>
                  <a:srgbClr val="FFFFFF"/>
                </a:solidFill>
                <a:latin typeface="Calibri"/>
                <a:cs typeface="Calibri"/>
              </a:rPr>
              <a:t>you</a:t>
            </a:r>
            <a:r>
              <a:rPr sz="2400" kern="0" spc="140" dirty="0">
                <a:solidFill>
                  <a:srgbClr val="FFFFFF"/>
                </a:solidFill>
                <a:latin typeface="Calibri"/>
                <a:cs typeface="Calibri"/>
              </a:rPr>
              <a:t> </a:t>
            </a:r>
            <a:r>
              <a:rPr sz="2400" kern="0" spc="100" dirty="0">
                <a:solidFill>
                  <a:srgbClr val="FFFFFF"/>
                </a:solidFill>
                <a:latin typeface="Calibri"/>
                <a:cs typeface="Calibri"/>
              </a:rPr>
              <a:t>have</a:t>
            </a:r>
            <a:r>
              <a:rPr sz="2400" kern="0" spc="147" dirty="0">
                <a:solidFill>
                  <a:srgbClr val="FFFFFF"/>
                </a:solidFill>
                <a:latin typeface="Calibri"/>
                <a:cs typeface="Calibri"/>
              </a:rPr>
              <a:t> </a:t>
            </a:r>
            <a:r>
              <a:rPr sz="2400" kern="0" spc="53" dirty="0">
                <a:solidFill>
                  <a:srgbClr val="FFFFFF"/>
                </a:solidFill>
                <a:latin typeface="Calibri"/>
                <a:cs typeface="Calibri"/>
              </a:rPr>
              <a:t>an </a:t>
            </a:r>
            <a:r>
              <a:rPr sz="2400" kern="0" spc="67" dirty="0">
                <a:solidFill>
                  <a:srgbClr val="FFFFFF"/>
                </a:solidFill>
                <a:latin typeface="Calibri"/>
                <a:cs typeface="Calibri"/>
              </a:rPr>
              <a:t>appropriate</a:t>
            </a:r>
            <a:r>
              <a:rPr sz="2400" kern="0" spc="233" dirty="0">
                <a:solidFill>
                  <a:srgbClr val="FFFFFF"/>
                </a:solidFill>
                <a:latin typeface="Calibri"/>
                <a:cs typeface="Calibri"/>
              </a:rPr>
              <a:t> </a:t>
            </a:r>
            <a:r>
              <a:rPr sz="2400" kern="0" dirty="0">
                <a:solidFill>
                  <a:srgbClr val="FFFFFF"/>
                </a:solidFill>
                <a:latin typeface="Calibri"/>
                <a:cs typeface="Calibri"/>
              </a:rPr>
              <a:t>amount</a:t>
            </a:r>
            <a:r>
              <a:rPr sz="2400" kern="0" spc="240" dirty="0">
                <a:solidFill>
                  <a:srgbClr val="FFFFFF"/>
                </a:solidFill>
                <a:latin typeface="Calibri"/>
                <a:cs typeface="Calibri"/>
              </a:rPr>
              <a:t> </a:t>
            </a:r>
            <a:r>
              <a:rPr sz="2400" kern="0" dirty="0">
                <a:solidFill>
                  <a:srgbClr val="FFFFFF"/>
                </a:solidFill>
                <a:latin typeface="Calibri"/>
                <a:cs typeface="Calibri"/>
              </a:rPr>
              <a:t>of</a:t>
            </a:r>
            <a:r>
              <a:rPr sz="2400" kern="0" spc="240" dirty="0">
                <a:solidFill>
                  <a:srgbClr val="FFFFFF"/>
                </a:solidFill>
                <a:latin typeface="Calibri"/>
                <a:cs typeface="Calibri"/>
              </a:rPr>
              <a:t> </a:t>
            </a:r>
            <a:r>
              <a:rPr sz="2400" kern="0" spc="87" dirty="0">
                <a:solidFill>
                  <a:srgbClr val="FFFFFF"/>
                </a:solidFill>
                <a:latin typeface="Calibri"/>
                <a:cs typeface="Calibri"/>
              </a:rPr>
              <a:t>data</a:t>
            </a:r>
            <a:r>
              <a:rPr sz="2400" kern="0" spc="240" dirty="0">
                <a:solidFill>
                  <a:srgbClr val="FFFFFF"/>
                </a:solidFill>
                <a:latin typeface="Calibri"/>
                <a:cs typeface="Calibri"/>
              </a:rPr>
              <a:t> </a:t>
            </a:r>
            <a:r>
              <a:rPr sz="2400" kern="0" spc="-33" dirty="0">
                <a:solidFill>
                  <a:srgbClr val="FFFFFF"/>
                </a:solidFill>
                <a:latin typeface="Calibri"/>
                <a:cs typeface="Calibri"/>
              </a:rPr>
              <a:t>for </a:t>
            </a:r>
            <a:r>
              <a:rPr sz="2400" kern="0" spc="67" dirty="0">
                <a:solidFill>
                  <a:srgbClr val="FFFFFF"/>
                </a:solidFill>
                <a:latin typeface="Calibri"/>
                <a:cs typeface="Calibri"/>
              </a:rPr>
              <a:t>every</a:t>
            </a:r>
            <a:r>
              <a:rPr sz="2400" kern="0" spc="167" dirty="0">
                <a:solidFill>
                  <a:srgbClr val="FFFFFF"/>
                </a:solidFill>
                <a:latin typeface="Calibri"/>
                <a:cs typeface="Calibri"/>
              </a:rPr>
              <a:t> </a:t>
            </a:r>
            <a:r>
              <a:rPr sz="2400" kern="0" spc="93" dirty="0">
                <a:solidFill>
                  <a:srgbClr val="FFFFFF"/>
                </a:solidFill>
                <a:latin typeface="Calibri"/>
                <a:cs typeface="Calibri"/>
              </a:rPr>
              <a:t>group</a:t>
            </a:r>
            <a:r>
              <a:rPr sz="2400" kern="0" spc="167" dirty="0">
                <a:solidFill>
                  <a:srgbClr val="FFFFFF"/>
                </a:solidFill>
                <a:latin typeface="Calibri"/>
                <a:cs typeface="Calibri"/>
              </a:rPr>
              <a:t> </a:t>
            </a:r>
            <a:r>
              <a:rPr sz="2400" kern="0" spc="93" dirty="0">
                <a:solidFill>
                  <a:srgbClr val="FFFFFF"/>
                </a:solidFill>
                <a:latin typeface="Calibri"/>
                <a:cs typeface="Calibri"/>
              </a:rPr>
              <a:t>you</a:t>
            </a:r>
            <a:r>
              <a:rPr sz="2400" kern="0" spc="173" dirty="0">
                <a:solidFill>
                  <a:srgbClr val="FFFFFF"/>
                </a:solidFill>
                <a:latin typeface="Calibri"/>
                <a:cs typeface="Calibri"/>
              </a:rPr>
              <a:t> </a:t>
            </a:r>
            <a:r>
              <a:rPr sz="2400" kern="0" spc="152" dirty="0">
                <a:solidFill>
                  <a:srgbClr val="FFFFFF"/>
                </a:solidFill>
                <a:latin typeface="Calibri"/>
                <a:cs typeface="Calibri"/>
              </a:rPr>
              <a:t>can</a:t>
            </a:r>
            <a:r>
              <a:rPr sz="2400" kern="0" spc="167" dirty="0">
                <a:solidFill>
                  <a:srgbClr val="FFFFFF"/>
                </a:solidFill>
                <a:latin typeface="Calibri"/>
                <a:cs typeface="Calibri"/>
              </a:rPr>
              <a:t> </a:t>
            </a:r>
            <a:r>
              <a:rPr sz="2400" kern="0" dirty="0">
                <a:solidFill>
                  <a:srgbClr val="FFFFFF"/>
                </a:solidFill>
                <a:latin typeface="Calibri"/>
                <a:cs typeface="Calibri"/>
              </a:rPr>
              <a:t>think</a:t>
            </a:r>
            <a:r>
              <a:rPr sz="2400" kern="0" spc="173" dirty="0">
                <a:solidFill>
                  <a:srgbClr val="FFFFFF"/>
                </a:solidFill>
                <a:latin typeface="Calibri"/>
                <a:cs typeface="Calibri"/>
              </a:rPr>
              <a:t> </a:t>
            </a:r>
            <a:r>
              <a:rPr sz="2400" kern="0" dirty="0">
                <a:solidFill>
                  <a:srgbClr val="FFFFFF"/>
                </a:solidFill>
                <a:latin typeface="Calibri"/>
                <a:cs typeface="Calibri"/>
              </a:rPr>
              <a:t>of</a:t>
            </a:r>
            <a:r>
              <a:rPr sz="2400" kern="0" spc="167" dirty="0">
                <a:solidFill>
                  <a:srgbClr val="FFFFFF"/>
                </a:solidFill>
                <a:latin typeface="Calibri"/>
                <a:cs typeface="Calibri"/>
              </a:rPr>
              <a:t> </a:t>
            </a:r>
            <a:r>
              <a:rPr sz="2400" kern="0" spc="-33" dirty="0">
                <a:solidFill>
                  <a:srgbClr val="FFFFFF"/>
                </a:solidFill>
                <a:latin typeface="Calibri"/>
                <a:cs typeface="Calibri"/>
              </a:rPr>
              <a:t>but </a:t>
            </a:r>
            <a:r>
              <a:rPr sz="2400" kern="0" dirty="0">
                <a:solidFill>
                  <a:srgbClr val="FFFFFF"/>
                </a:solidFill>
                <a:latin typeface="Calibri"/>
                <a:cs typeface="Calibri"/>
              </a:rPr>
              <a:t>that</a:t>
            </a:r>
            <a:r>
              <a:rPr sz="2400" kern="0" spc="152" dirty="0">
                <a:solidFill>
                  <a:srgbClr val="FFFFFF"/>
                </a:solidFill>
                <a:latin typeface="Calibri"/>
                <a:cs typeface="Calibri"/>
              </a:rPr>
              <a:t> </a:t>
            </a:r>
            <a:r>
              <a:rPr sz="2400" kern="0" spc="140" dirty="0">
                <a:solidFill>
                  <a:srgbClr val="FFFFFF"/>
                </a:solidFill>
                <a:latin typeface="Calibri"/>
                <a:cs typeface="Calibri"/>
              </a:rPr>
              <a:t>some</a:t>
            </a:r>
            <a:r>
              <a:rPr sz="2400" kern="0" spc="160" dirty="0">
                <a:solidFill>
                  <a:srgbClr val="FFFFFF"/>
                </a:solidFill>
                <a:latin typeface="Calibri"/>
                <a:cs typeface="Calibri"/>
              </a:rPr>
              <a:t> </a:t>
            </a:r>
            <a:r>
              <a:rPr sz="2400" kern="0" spc="127" dirty="0">
                <a:solidFill>
                  <a:srgbClr val="FFFFFF"/>
                </a:solidFill>
                <a:latin typeface="Calibri"/>
                <a:cs typeface="Calibri"/>
              </a:rPr>
              <a:t>groups</a:t>
            </a:r>
            <a:r>
              <a:rPr sz="2400" kern="0" spc="152" dirty="0">
                <a:solidFill>
                  <a:srgbClr val="FFFFFF"/>
                </a:solidFill>
                <a:latin typeface="Calibri"/>
                <a:cs typeface="Calibri"/>
              </a:rPr>
              <a:t> </a:t>
            </a:r>
            <a:r>
              <a:rPr sz="2400" kern="0" spc="-33" dirty="0">
                <a:solidFill>
                  <a:srgbClr val="FFFFFF"/>
                </a:solidFill>
                <a:latin typeface="Calibri"/>
                <a:cs typeface="Calibri"/>
              </a:rPr>
              <a:t>are </a:t>
            </a:r>
            <a:r>
              <a:rPr sz="2400" kern="0" spc="67" dirty="0">
                <a:solidFill>
                  <a:srgbClr val="FFFFFF"/>
                </a:solidFill>
                <a:latin typeface="Calibri"/>
                <a:cs typeface="Calibri"/>
              </a:rPr>
              <a:t>represented</a:t>
            </a:r>
            <a:r>
              <a:rPr sz="2400" kern="0" spc="367" dirty="0">
                <a:solidFill>
                  <a:srgbClr val="FFFFFF"/>
                </a:solidFill>
                <a:latin typeface="Calibri"/>
                <a:cs typeface="Calibri"/>
              </a:rPr>
              <a:t> </a:t>
            </a:r>
            <a:r>
              <a:rPr sz="2400" kern="0" spc="133" dirty="0">
                <a:solidFill>
                  <a:srgbClr val="FFFFFF"/>
                </a:solidFill>
                <a:latin typeface="Calibri"/>
                <a:cs typeface="Calibri"/>
              </a:rPr>
              <a:t>less</a:t>
            </a:r>
            <a:r>
              <a:rPr sz="2400" kern="0" spc="367" dirty="0">
                <a:solidFill>
                  <a:srgbClr val="FFFFFF"/>
                </a:solidFill>
                <a:latin typeface="Calibri"/>
                <a:cs typeface="Calibri"/>
              </a:rPr>
              <a:t> </a:t>
            </a:r>
            <a:r>
              <a:rPr sz="2400" kern="0" dirty="0">
                <a:solidFill>
                  <a:srgbClr val="FFFFFF"/>
                </a:solidFill>
                <a:latin typeface="Calibri"/>
                <a:cs typeface="Calibri"/>
              </a:rPr>
              <a:t>positively</a:t>
            </a:r>
            <a:r>
              <a:rPr sz="2400" kern="0" spc="373" dirty="0">
                <a:solidFill>
                  <a:srgbClr val="FFFFFF"/>
                </a:solidFill>
                <a:latin typeface="Calibri"/>
                <a:cs typeface="Calibri"/>
              </a:rPr>
              <a:t> </a:t>
            </a:r>
            <a:r>
              <a:rPr sz="2400" kern="0" spc="-27" dirty="0">
                <a:solidFill>
                  <a:srgbClr val="FFFFFF"/>
                </a:solidFill>
                <a:latin typeface="Calibri"/>
                <a:cs typeface="Calibri"/>
              </a:rPr>
              <a:t>than </a:t>
            </a:r>
            <a:r>
              <a:rPr sz="2400" kern="0" spc="47" dirty="0">
                <a:solidFill>
                  <a:srgbClr val="FFFFFF"/>
                </a:solidFill>
                <a:latin typeface="Calibri"/>
                <a:cs typeface="Calibri"/>
              </a:rPr>
              <a:t>others.</a:t>
            </a:r>
            <a:endParaRPr sz="2400" kern="0">
              <a:solidFill>
                <a:sysClr val="windowText" lastClr="000000"/>
              </a:solidFill>
              <a:latin typeface="Calibri"/>
              <a:cs typeface="Calibri"/>
            </a:endParaRPr>
          </a:p>
        </p:txBody>
      </p:sp>
      <p:grpSp>
        <p:nvGrpSpPr>
          <p:cNvPr id="3" name="object 3"/>
          <p:cNvGrpSpPr/>
          <p:nvPr/>
        </p:nvGrpSpPr>
        <p:grpSpPr>
          <a:xfrm>
            <a:off x="6260182" y="1160349"/>
            <a:ext cx="4703233" cy="5177367"/>
            <a:chOff x="4695136" y="870261"/>
            <a:chExt cx="3527425" cy="3883025"/>
          </a:xfrm>
        </p:grpSpPr>
        <p:pic>
          <p:nvPicPr>
            <p:cNvPr id="4" name="object 4"/>
            <p:cNvPicPr/>
            <p:nvPr/>
          </p:nvPicPr>
          <p:blipFill>
            <a:blip r:embed="rId2" cstate="print"/>
            <a:stretch>
              <a:fillRect/>
            </a:stretch>
          </p:blipFill>
          <p:spPr>
            <a:xfrm>
              <a:off x="5814290" y="1628723"/>
              <a:ext cx="414663" cy="535917"/>
            </a:xfrm>
            <a:prstGeom prst="rect">
              <a:avLst/>
            </a:prstGeom>
          </p:spPr>
        </p:pic>
        <p:sp>
          <p:nvSpPr>
            <p:cNvPr id="5" name="object 5"/>
            <p:cNvSpPr/>
            <p:nvPr/>
          </p:nvSpPr>
          <p:spPr>
            <a:xfrm>
              <a:off x="4699899" y="875023"/>
              <a:ext cx="2684780" cy="2684780"/>
            </a:xfrm>
            <a:custGeom>
              <a:avLst/>
              <a:gdLst/>
              <a:ahLst/>
              <a:cxnLst/>
              <a:rect l="l" t="t" r="r" b="b"/>
              <a:pathLst>
                <a:path w="2684779" h="2684779">
                  <a:moveTo>
                    <a:pt x="0" y="1342349"/>
                  </a:moveTo>
                  <a:lnTo>
                    <a:pt x="847" y="1294204"/>
                  </a:lnTo>
                  <a:lnTo>
                    <a:pt x="3370" y="1246484"/>
                  </a:lnTo>
                  <a:lnTo>
                    <a:pt x="7539" y="1199220"/>
                  </a:lnTo>
                  <a:lnTo>
                    <a:pt x="13328" y="1152438"/>
                  </a:lnTo>
                  <a:lnTo>
                    <a:pt x="20707" y="1106169"/>
                  </a:lnTo>
                  <a:lnTo>
                    <a:pt x="29648" y="1060439"/>
                  </a:lnTo>
                  <a:lnTo>
                    <a:pt x="40123" y="1015278"/>
                  </a:lnTo>
                  <a:lnTo>
                    <a:pt x="52103" y="970713"/>
                  </a:lnTo>
                  <a:lnTo>
                    <a:pt x="65560" y="926773"/>
                  </a:lnTo>
                  <a:lnTo>
                    <a:pt x="80465" y="883488"/>
                  </a:lnTo>
                  <a:lnTo>
                    <a:pt x="96790" y="840884"/>
                  </a:lnTo>
                  <a:lnTo>
                    <a:pt x="114507" y="798990"/>
                  </a:lnTo>
                  <a:lnTo>
                    <a:pt x="133587" y="757835"/>
                  </a:lnTo>
                  <a:lnTo>
                    <a:pt x="154002" y="717448"/>
                  </a:lnTo>
                  <a:lnTo>
                    <a:pt x="175723" y="677855"/>
                  </a:lnTo>
                  <a:lnTo>
                    <a:pt x="198723" y="639087"/>
                  </a:lnTo>
                  <a:lnTo>
                    <a:pt x="222972" y="601171"/>
                  </a:lnTo>
                  <a:lnTo>
                    <a:pt x="248442" y="564136"/>
                  </a:lnTo>
                  <a:lnTo>
                    <a:pt x="275106" y="528010"/>
                  </a:lnTo>
                  <a:lnTo>
                    <a:pt x="302934" y="492822"/>
                  </a:lnTo>
                  <a:lnTo>
                    <a:pt x="331898" y="458599"/>
                  </a:lnTo>
                  <a:lnTo>
                    <a:pt x="361970" y="425370"/>
                  </a:lnTo>
                  <a:lnTo>
                    <a:pt x="393121" y="393165"/>
                  </a:lnTo>
                  <a:lnTo>
                    <a:pt x="425323" y="362010"/>
                  </a:lnTo>
                  <a:lnTo>
                    <a:pt x="458547" y="331935"/>
                  </a:lnTo>
                  <a:lnTo>
                    <a:pt x="492766" y="302968"/>
                  </a:lnTo>
                  <a:lnTo>
                    <a:pt x="527951" y="275137"/>
                  </a:lnTo>
                  <a:lnTo>
                    <a:pt x="564073" y="248470"/>
                  </a:lnTo>
                  <a:lnTo>
                    <a:pt x="601104" y="222997"/>
                  </a:lnTo>
                  <a:lnTo>
                    <a:pt x="639016" y="198745"/>
                  </a:lnTo>
                  <a:lnTo>
                    <a:pt x="677780" y="175743"/>
                  </a:lnTo>
                  <a:lnTo>
                    <a:pt x="717367" y="154019"/>
                  </a:lnTo>
                  <a:lnTo>
                    <a:pt x="757751" y="133602"/>
                  </a:lnTo>
                  <a:lnTo>
                    <a:pt x="798901" y="114520"/>
                  </a:lnTo>
                  <a:lnTo>
                    <a:pt x="840790" y="96801"/>
                  </a:lnTo>
                  <a:lnTo>
                    <a:pt x="883389" y="80474"/>
                  </a:lnTo>
                  <a:lnTo>
                    <a:pt x="926670" y="65567"/>
                  </a:lnTo>
                  <a:lnTo>
                    <a:pt x="970604" y="52109"/>
                  </a:lnTo>
                  <a:lnTo>
                    <a:pt x="1015164" y="40128"/>
                  </a:lnTo>
                  <a:lnTo>
                    <a:pt x="1060320" y="29652"/>
                  </a:lnTo>
                  <a:lnTo>
                    <a:pt x="1106045" y="20710"/>
                  </a:lnTo>
                  <a:lnTo>
                    <a:pt x="1152310" y="13330"/>
                  </a:lnTo>
                  <a:lnTo>
                    <a:pt x="1199086" y="7540"/>
                  </a:lnTo>
                  <a:lnTo>
                    <a:pt x="1246345" y="3370"/>
                  </a:lnTo>
                  <a:lnTo>
                    <a:pt x="1294059" y="847"/>
                  </a:lnTo>
                  <a:lnTo>
                    <a:pt x="1342199" y="0"/>
                  </a:lnTo>
                  <a:lnTo>
                    <a:pt x="1392946" y="958"/>
                  </a:lnTo>
                  <a:lnTo>
                    <a:pt x="1443445" y="3821"/>
                  </a:lnTo>
                  <a:lnTo>
                    <a:pt x="1493648" y="8568"/>
                  </a:lnTo>
                  <a:lnTo>
                    <a:pt x="1543507" y="15178"/>
                  </a:lnTo>
                  <a:lnTo>
                    <a:pt x="1592973" y="23632"/>
                  </a:lnTo>
                  <a:lnTo>
                    <a:pt x="1641998" y="33909"/>
                  </a:lnTo>
                  <a:lnTo>
                    <a:pt x="1690532" y="45989"/>
                  </a:lnTo>
                  <a:lnTo>
                    <a:pt x="1738527" y="59853"/>
                  </a:lnTo>
                  <a:lnTo>
                    <a:pt x="1785934" y="75479"/>
                  </a:lnTo>
                  <a:lnTo>
                    <a:pt x="1832705" y="92848"/>
                  </a:lnTo>
                  <a:lnTo>
                    <a:pt x="1878792" y="111940"/>
                  </a:lnTo>
                  <a:lnTo>
                    <a:pt x="1924144" y="132734"/>
                  </a:lnTo>
                  <a:lnTo>
                    <a:pt x="1968715" y="155210"/>
                  </a:lnTo>
                  <a:lnTo>
                    <a:pt x="2012454" y="179349"/>
                  </a:lnTo>
                  <a:lnTo>
                    <a:pt x="2055314" y="205129"/>
                  </a:lnTo>
                  <a:lnTo>
                    <a:pt x="2097246" y="232532"/>
                  </a:lnTo>
                  <a:lnTo>
                    <a:pt x="2138201" y="261536"/>
                  </a:lnTo>
                  <a:lnTo>
                    <a:pt x="2178130" y="292121"/>
                  </a:lnTo>
                  <a:lnTo>
                    <a:pt x="2216985" y="324268"/>
                  </a:lnTo>
                  <a:lnTo>
                    <a:pt x="2254717" y="357956"/>
                  </a:lnTo>
                  <a:lnTo>
                    <a:pt x="2291278" y="393165"/>
                  </a:lnTo>
                  <a:lnTo>
                    <a:pt x="2326483" y="429730"/>
                  </a:lnTo>
                  <a:lnTo>
                    <a:pt x="2360167" y="467466"/>
                  </a:lnTo>
                  <a:lnTo>
                    <a:pt x="2392311" y="506325"/>
                  </a:lnTo>
                  <a:lnTo>
                    <a:pt x="2422893" y="546259"/>
                  </a:lnTo>
                  <a:lnTo>
                    <a:pt x="2451893" y="587219"/>
                  </a:lnTo>
                  <a:lnTo>
                    <a:pt x="2479293" y="629155"/>
                  </a:lnTo>
                  <a:lnTo>
                    <a:pt x="2505070" y="672020"/>
                  </a:lnTo>
                  <a:lnTo>
                    <a:pt x="2529206" y="715764"/>
                  </a:lnTo>
                  <a:lnTo>
                    <a:pt x="2551680" y="760340"/>
                  </a:lnTo>
                  <a:lnTo>
                    <a:pt x="2572472" y="805697"/>
                  </a:lnTo>
                  <a:lnTo>
                    <a:pt x="2591561" y="851789"/>
                  </a:lnTo>
                  <a:lnTo>
                    <a:pt x="2608928" y="898565"/>
                  </a:lnTo>
                  <a:lnTo>
                    <a:pt x="2624553" y="945978"/>
                  </a:lnTo>
                  <a:lnTo>
                    <a:pt x="2638415" y="993979"/>
                  </a:lnTo>
                  <a:lnTo>
                    <a:pt x="2650494" y="1042518"/>
                  </a:lnTo>
                  <a:lnTo>
                    <a:pt x="2660770" y="1091548"/>
                  </a:lnTo>
                  <a:lnTo>
                    <a:pt x="2669223" y="1141019"/>
                  </a:lnTo>
                  <a:lnTo>
                    <a:pt x="2675832" y="1190884"/>
                  </a:lnTo>
                  <a:lnTo>
                    <a:pt x="2680578" y="1241093"/>
                  </a:lnTo>
                  <a:lnTo>
                    <a:pt x="2683441" y="1291598"/>
                  </a:lnTo>
                  <a:lnTo>
                    <a:pt x="2684399" y="1342349"/>
                  </a:lnTo>
                  <a:lnTo>
                    <a:pt x="2683552" y="1390495"/>
                  </a:lnTo>
                  <a:lnTo>
                    <a:pt x="2681029" y="1438215"/>
                  </a:lnTo>
                  <a:lnTo>
                    <a:pt x="2676860" y="1485479"/>
                  </a:lnTo>
                  <a:lnTo>
                    <a:pt x="2671071" y="1532261"/>
                  </a:lnTo>
                  <a:lnTo>
                    <a:pt x="2663692" y="1578530"/>
                  </a:lnTo>
                  <a:lnTo>
                    <a:pt x="2654751" y="1624260"/>
                  </a:lnTo>
                  <a:lnTo>
                    <a:pt x="2644276" y="1669422"/>
                  </a:lnTo>
                  <a:lnTo>
                    <a:pt x="2632296" y="1713986"/>
                  </a:lnTo>
                  <a:lnTo>
                    <a:pt x="2618839" y="1757926"/>
                  </a:lnTo>
                  <a:lnTo>
                    <a:pt x="2603934" y="1801212"/>
                  </a:lnTo>
                  <a:lnTo>
                    <a:pt x="2587609" y="1843815"/>
                  </a:lnTo>
                  <a:lnTo>
                    <a:pt x="2569892" y="1885709"/>
                  </a:lnTo>
                  <a:lnTo>
                    <a:pt x="2550812" y="1926864"/>
                  </a:lnTo>
                  <a:lnTo>
                    <a:pt x="2530397" y="1967252"/>
                  </a:lnTo>
                  <a:lnTo>
                    <a:pt x="2508676" y="2006844"/>
                  </a:lnTo>
                  <a:lnTo>
                    <a:pt x="2485676" y="2045612"/>
                  </a:lnTo>
                  <a:lnTo>
                    <a:pt x="2461427" y="2083528"/>
                  </a:lnTo>
                  <a:lnTo>
                    <a:pt x="2435957" y="2120563"/>
                  </a:lnTo>
                  <a:lnTo>
                    <a:pt x="2409293" y="2156689"/>
                  </a:lnTo>
                  <a:lnTo>
                    <a:pt x="2381465" y="2191878"/>
                  </a:lnTo>
                  <a:lnTo>
                    <a:pt x="2352501" y="2226100"/>
                  </a:lnTo>
                  <a:lnTo>
                    <a:pt x="2322429" y="2259329"/>
                  </a:lnTo>
                  <a:lnTo>
                    <a:pt x="2291278" y="2291534"/>
                  </a:lnTo>
                  <a:lnTo>
                    <a:pt x="2259076" y="2322689"/>
                  </a:lnTo>
                  <a:lnTo>
                    <a:pt x="2225851" y="2352764"/>
                  </a:lnTo>
                  <a:lnTo>
                    <a:pt x="2191633" y="2381731"/>
                  </a:lnTo>
                  <a:lnTo>
                    <a:pt x="2156448" y="2409563"/>
                  </a:lnTo>
                  <a:lnTo>
                    <a:pt x="2120326" y="2436229"/>
                  </a:lnTo>
                  <a:lnTo>
                    <a:pt x="2083295" y="2461702"/>
                  </a:lnTo>
                  <a:lnTo>
                    <a:pt x="2045383" y="2485954"/>
                  </a:lnTo>
                  <a:lnTo>
                    <a:pt x="2006619" y="2508956"/>
                  </a:lnTo>
                  <a:lnTo>
                    <a:pt x="1967032" y="2530680"/>
                  </a:lnTo>
                  <a:lnTo>
                    <a:pt x="1926648" y="2551097"/>
                  </a:lnTo>
                  <a:lnTo>
                    <a:pt x="1885498" y="2570180"/>
                  </a:lnTo>
                  <a:lnTo>
                    <a:pt x="1843609" y="2587898"/>
                  </a:lnTo>
                  <a:lnTo>
                    <a:pt x="1801010" y="2604225"/>
                  </a:lnTo>
                  <a:lnTo>
                    <a:pt x="1757729" y="2619132"/>
                  </a:lnTo>
                  <a:lnTo>
                    <a:pt x="1713795" y="2632590"/>
                  </a:lnTo>
                  <a:lnTo>
                    <a:pt x="1669235" y="2644572"/>
                  </a:lnTo>
                  <a:lnTo>
                    <a:pt x="1624079" y="2655047"/>
                  </a:lnTo>
                  <a:lnTo>
                    <a:pt x="1578354" y="2663990"/>
                  </a:lnTo>
                  <a:lnTo>
                    <a:pt x="1532089" y="2671369"/>
                  </a:lnTo>
                  <a:lnTo>
                    <a:pt x="1485313" y="2677159"/>
                  </a:lnTo>
                  <a:lnTo>
                    <a:pt x="1438054" y="2681329"/>
                  </a:lnTo>
                  <a:lnTo>
                    <a:pt x="1390340" y="2683852"/>
                  </a:lnTo>
                  <a:lnTo>
                    <a:pt x="1342199" y="2684700"/>
                  </a:lnTo>
                  <a:lnTo>
                    <a:pt x="1294059" y="2683852"/>
                  </a:lnTo>
                  <a:lnTo>
                    <a:pt x="1246345" y="2681329"/>
                  </a:lnTo>
                  <a:lnTo>
                    <a:pt x="1199086" y="2677159"/>
                  </a:lnTo>
                  <a:lnTo>
                    <a:pt x="1152310" y="2671369"/>
                  </a:lnTo>
                  <a:lnTo>
                    <a:pt x="1106045" y="2663990"/>
                  </a:lnTo>
                  <a:lnTo>
                    <a:pt x="1060320" y="2655047"/>
                  </a:lnTo>
                  <a:lnTo>
                    <a:pt x="1015164" y="2644572"/>
                  </a:lnTo>
                  <a:lnTo>
                    <a:pt x="970604" y="2632590"/>
                  </a:lnTo>
                  <a:lnTo>
                    <a:pt x="926670" y="2619132"/>
                  </a:lnTo>
                  <a:lnTo>
                    <a:pt x="883389" y="2604225"/>
                  </a:lnTo>
                  <a:lnTo>
                    <a:pt x="840790" y="2587898"/>
                  </a:lnTo>
                  <a:lnTo>
                    <a:pt x="798901" y="2570180"/>
                  </a:lnTo>
                  <a:lnTo>
                    <a:pt x="757751" y="2551097"/>
                  </a:lnTo>
                  <a:lnTo>
                    <a:pt x="717367" y="2530680"/>
                  </a:lnTo>
                  <a:lnTo>
                    <a:pt x="677780" y="2508956"/>
                  </a:lnTo>
                  <a:lnTo>
                    <a:pt x="639016" y="2485954"/>
                  </a:lnTo>
                  <a:lnTo>
                    <a:pt x="601104" y="2461702"/>
                  </a:lnTo>
                  <a:lnTo>
                    <a:pt x="564073" y="2436229"/>
                  </a:lnTo>
                  <a:lnTo>
                    <a:pt x="527951" y="2409563"/>
                  </a:lnTo>
                  <a:lnTo>
                    <a:pt x="492766" y="2381731"/>
                  </a:lnTo>
                  <a:lnTo>
                    <a:pt x="458547" y="2352764"/>
                  </a:lnTo>
                  <a:lnTo>
                    <a:pt x="425323" y="2322689"/>
                  </a:lnTo>
                  <a:lnTo>
                    <a:pt x="393121" y="2291534"/>
                  </a:lnTo>
                  <a:lnTo>
                    <a:pt x="361970" y="2259329"/>
                  </a:lnTo>
                  <a:lnTo>
                    <a:pt x="331898" y="2226100"/>
                  </a:lnTo>
                  <a:lnTo>
                    <a:pt x="302934" y="2191878"/>
                  </a:lnTo>
                  <a:lnTo>
                    <a:pt x="275106" y="2156689"/>
                  </a:lnTo>
                  <a:lnTo>
                    <a:pt x="248442" y="2120563"/>
                  </a:lnTo>
                  <a:lnTo>
                    <a:pt x="222972" y="2083528"/>
                  </a:lnTo>
                  <a:lnTo>
                    <a:pt x="198723" y="2045612"/>
                  </a:lnTo>
                  <a:lnTo>
                    <a:pt x="175723" y="2006844"/>
                  </a:lnTo>
                  <a:lnTo>
                    <a:pt x="154002" y="1967252"/>
                  </a:lnTo>
                  <a:lnTo>
                    <a:pt x="133587" y="1926864"/>
                  </a:lnTo>
                  <a:lnTo>
                    <a:pt x="114507" y="1885709"/>
                  </a:lnTo>
                  <a:lnTo>
                    <a:pt x="96790" y="1843815"/>
                  </a:lnTo>
                  <a:lnTo>
                    <a:pt x="80465" y="1801212"/>
                  </a:lnTo>
                  <a:lnTo>
                    <a:pt x="65560" y="1757926"/>
                  </a:lnTo>
                  <a:lnTo>
                    <a:pt x="52103" y="1713986"/>
                  </a:lnTo>
                  <a:lnTo>
                    <a:pt x="40123" y="1669422"/>
                  </a:lnTo>
                  <a:lnTo>
                    <a:pt x="29648" y="1624260"/>
                  </a:lnTo>
                  <a:lnTo>
                    <a:pt x="20707" y="1578530"/>
                  </a:lnTo>
                  <a:lnTo>
                    <a:pt x="13328" y="1532261"/>
                  </a:lnTo>
                  <a:lnTo>
                    <a:pt x="7539" y="1485479"/>
                  </a:lnTo>
                  <a:lnTo>
                    <a:pt x="3370" y="1438215"/>
                  </a:lnTo>
                  <a:lnTo>
                    <a:pt x="847" y="1390495"/>
                  </a:lnTo>
                  <a:lnTo>
                    <a:pt x="0" y="1342349"/>
                  </a:lnTo>
                  <a:close/>
                </a:path>
              </a:pathLst>
            </a:custGeom>
            <a:ln w="9524">
              <a:solidFill>
                <a:srgbClr val="FFAB4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6" name="object 6"/>
            <p:cNvPicPr/>
            <p:nvPr/>
          </p:nvPicPr>
          <p:blipFill>
            <a:blip r:embed="rId3" cstate="print"/>
            <a:stretch>
              <a:fillRect/>
            </a:stretch>
          </p:blipFill>
          <p:spPr>
            <a:xfrm>
              <a:off x="5760241" y="2248519"/>
              <a:ext cx="363739" cy="526217"/>
            </a:xfrm>
            <a:prstGeom prst="rect">
              <a:avLst/>
            </a:prstGeom>
          </p:spPr>
        </p:pic>
        <p:pic>
          <p:nvPicPr>
            <p:cNvPr id="7" name="object 7"/>
            <p:cNvPicPr/>
            <p:nvPr/>
          </p:nvPicPr>
          <p:blipFill>
            <a:blip r:embed="rId4" cstate="print"/>
            <a:stretch>
              <a:fillRect/>
            </a:stretch>
          </p:blipFill>
          <p:spPr>
            <a:xfrm>
              <a:off x="6728555" y="2461315"/>
              <a:ext cx="378289" cy="521367"/>
            </a:xfrm>
            <a:prstGeom prst="rect">
              <a:avLst/>
            </a:prstGeom>
          </p:spPr>
        </p:pic>
        <p:pic>
          <p:nvPicPr>
            <p:cNvPr id="8" name="object 8"/>
            <p:cNvPicPr/>
            <p:nvPr/>
          </p:nvPicPr>
          <p:blipFill>
            <a:blip r:embed="rId5" cstate="print"/>
            <a:stretch>
              <a:fillRect/>
            </a:stretch>
          </p:blipFill>
          <p:spPr>
            <a:xfrm>
              <a:off x="6587221" y="1242200"/>
              <a:ext cx="361328" cy="608704"/>
            </a:xfrm>
            <a:prstGeom prst="rect">
              <a:avLst/>
            </a:prstGeom>
          </p:spPr>
        </p:pic>
        <p:pic>
          <p:nvPicPr>
            <p:cNvPr id="9" name="object 9"/>
            <p:cNvPicPr/>
            <p:nvPr/>
          </p:nvPicPr>
          <p:blipFill>
            <a:blip r:embed="rId6" cstate="print"/>
            <a:stretch>
              <a:fillRect/>
            </a:stretch>
          </p:blipFill>
          <p:spPr>
            <a:xfrm>
              <a:off x="5825848" y="2826179"/>
              <a:ext cx="385564" cy="528642"/>
            </a:xfrm>
            <a:prstGeom prst="rect">
              <a:avLst/>
            </a:prstGeom>
          </p:spPr>
        </p:pic>
        <p:pic>
          <p:nvPicPr>
            <p:cNvPr id="10" name="object 10"/>
            <p:cNvPicPr/>
            <p:nvPr/>
          </p:nvPicPr>
          <p:blipFill>
            <a:blip r:embed="rId7" cstate="print"/>
            <a:stretch>
              <a:fillRect/>
            </a:stretch>
          </p:blipFill>
          <p:spPr>
            <a:xfrm>
              <a:off x="6728043" y="1859871"/>
              <a:ext cx="361314" cy="531067"/>
            </a:xfrm>
            <a:prstGeom prst="rect">
              <a:avLst/>
            </a:prstGeom>
          </p:spPr>
        </p:pic>
        <p:pic>
          <p:nvPicPr>
            <p:cNvPr id="11" name="object 11"/>
            <p:cNvPicPr/>
            <p:nvPr/>
          </p:nvPicPr>
          <p:blipFill>
            <a:blip r:embed="rId8" cstate="print"/>
            <a:stretch>
              <a:fillRect/>
            </a:stretch>
          </p:blipFill>
          <p:spPr>
            <a:xfrm>
              <a:off x="4978394" y="2199797"/>
              <a:ext cx="363739" cy="521367"/>
            </a:xfrm>
            <a:prstGeom prst="rect">
              <a:avLst/>
            </a:prstGeom>
          </p:spPr>
        </p:pic>
        <p:pic>
          <p:nvPicPr>
            <p:cNvPr id="12" name="object 12"/>
            <p:cNvPicPr/>
            <p:nvPr/>
          </p:nvPicPr>
          <p:blipFill>
            <a:blip r:embed="rId9" cstate="print"/>
            <a:stretch>
              <a:fillRect/>
            </a:stretch>
          </p:blipFill>
          <p:spPr>
            <a:xfrm>
              <a:off x="5344187" y="2522248"/>
              <a:ext cx="419513" cy="545617"/>
            </a:xfrm>
            <a:prstGeom prst="rect">
              <a:avLst/>
            </a:prstGeom>
          </p:spPr>
        </p:pic>
        <p:pic>
          <p:nvPicPr>
            <p:cNvPr id="13" name="object 13"/>
            <p:cNvPicPr/>
            <p:nvPr/>
          </p:nvPicPr>
          <p:blipFill>
            <a:blip r:embed="rId10" cstate="print"/>
            <a:stretch>
              <a:fillRect/>
            </a:stretch>
          </p:blipFill>
          <p:spPr>
            <a:xfrm>
              <a:off x="6253381" y="1915585"/>
              <a:ext cx="363739" cy="555317"/>
            </a:xfrm>
            <a:prstGeom prst="rect">
              <a:avLst/>
            </a:prstGeom>
          </p:spPr>
        </p:pic>
        <p:pic>
          <p:nvPicPr>
            <p:cNvPr id="14" name="object 14"/>
            <p:cNvPicPr/>
            <p:nvPr/>
          </p:nvPicPr>
          <p:blipFill>
            <a:blip r:embed="rId11" cstate="print"/>
            <a:stretch>
              <a:fillRect/>
            </a:stretch>
          </p:blipFill>
          <p:spPr>
            <a:xfrm>
              <a:off x="6249227" y="2576040"/>
              <a:ext cx="375864" cy="548042"/>
            </a:xfrm>
            <a:prstGeom prst="rect">
              <a:avLst/>
            </a:prstGeom>
          </p:spPr>
        </p:pic>
        <p:pic>
          <p:nvPicPr>
            <p:cNvPr id="15" name="object 15"/>
            <p:cNvPicPr/>
            <p:nvPr/>
          </p:nvPicPr>
          <p:blipFill>
            <a:blip r:embed="rId12" cstate="print"/>
            <a:stretch>
              <a:fillRect/>
            </a:stretch>
          </p:blipFill>
          <p:spPr>
            <a:xfrm>
              <a:off x="5393143" y="1872062"/>
              <a:ext cx="366164" cy="533492"/>
            </a:xfrm>
            <a:prstGeom prst="rect">
              <a:avLst/>
            </a:prstGeom>
          </p:spPr>
        </p:pic>
        <p:pic>
          <p:nvPicPr>
            <p:cNvPr id="16" name="object 16"/>
            <p:cNvPicPr/>
            <p:nvPr/>
          </p:nvPicPr>
          <p:blipFill>
            <a:blip r:embed="rId13" cstate="print"/>
            <a:stretch>
              <a:fillRect/>
            </a:stretch>
          </p:blipFill>
          <p:spPr>
            <a:xfrm>
              <a:off x="5007148" y="1555975"/>
              <a:ext cx="366164" cy="494693"/>
            </a:xfrm>
            <a:prstGeom prst="rect">
              <a:avLst/>
            </a:prstGeom>
          </p:spPr>
        </p:pic>
        <p:pic>
          <p:nvPicPr>
            <p:cNvPr id="17" name="object 17"/>
            <p:cNvPicPr/>
            <p:nvPr/>
          </p:nvPicPr>
          <p:blipFill>
            <a:blip r:embed="rId14" cstate="print"/>
            <a:stretch>
              <a:fillRect/>
            </a:stretch>
          </p:blipFill>
          <p:spPr>
            <a:xfrm>
              <a:off x="5851684" y="1022018"/>
              <a:ext cx="366164" cy="533492"/>
            </a:xfrm>
            <a:prstGeom prst="rect">
              <a:avLst/>
            </a:prstGeom>
          </p:spPr>
        </p:pic>
        <p:pic>
          <p:nvPicPr>
            <p:cNvPr id="18" name="object 18"/>
            <p:cNvPicPr/>
            <p:nvPr/>
          </p:nvPicPr>
          <p:blipFill>
            <a:blip r:embed="rId15" cstate="print"/>
            <a:stretch>
              <a:fillRect/>
            </a:stretch>
          </p:blipFill>
          <p:spPr>
            <a:xfrm>
              <a:off x="6219442" y="1160707"/>
              <a:ext cx="366164" cy="608666"/>
            </a:xfrm>
            <a:prstGeom prst="rect">
              <a:avLst/>
            </a:prstGeom>
          </p:spPr>
        </p:pic>
        <p:pic>
          <p:nvPicPr>
            <p:cNvPr id="19" name="object 19"/>
            <p:cNvPicPr/>
            <p:nvPr/>
          </p:nvPicPr>
          <p:blipFill>
            <a:blip r:embed="rId16" cstate="print"/>
            <a:stretch>
              <a:fillRect/>
            </a:stretch>
          </p:blipFill>
          <p:spPr>
            <a:xfrm>
              <a:off x="5388311" y="1190071"/>
              <a:ext cx="402538" cy="608666"/>
            </a:xfrm>
            <a:prstGeom prst="rect">
              <a:avLst/>
            </a:prstGeom>
          </p:spPr>
        </p:pic>
        <p:sp>
          <p:nvSpPr>
            <p:cNvPr id="20" name="object 20"/>
            <p:cNvSpPr/>
            <p:nvPr/>
          </p:nvSpPr>
          <p:spPr>
            <a:xfrm>
              <a:off x="6780467" y="3310880"/>
              <a:ext cx="1437640" cy="1437640"/>
            </a:xfrm>
            <a:custGeom>
              <a:avLst/>
              <a:gdLst/>
              <a:ahLst/>
              <a:cxnLst/>
              <a:rect l="l" t="t" r="r" b="b"/>
              <a:pathLst>
                <a:path w="1437640" h="1437639">
                  <a:moveTo>
                    <a:pt x="0" y="718799"/>
                  </a:moveTo>
                  <a:lnTo>
                    <a:pt x="1528" y="671538"/>
                  </a:lnTo>
                  <a:lnTo>
                    <a:pt x="6051" y="625093"/>
                  </a:lnTo>
                  <a:lnTo>
                    <a:pt x="13473" y="579559"/>
                  </a:lnTo>
                  <a:lnTo>
                    <a:pt x="23700" y="535031"/>
                  </a:lnTo>
                  <a:lnTo>
                    <a:pt x="36637" y="491603"/>
                  </a:lnTo>
                  <a:lnTo>
                    <a:pt x="52189" y="449370"/>
                  </a:lnTo>
                  <a:lnTo>
                    <a:pt x="70262" y="408428"/>
                  </a:lnTo>
                  <a:lnTo>
                    <a:pt x="90761" y="368869"/>
                  </a:lnTo>
                  <a:lnTo>
                    <a:pt x="113591" y="330790"/>
                  </a:lnTo>
                  <a:lnTo>
                    <a:pt x="138657" y="294286"/>
                  </a:lnTo>
                  <a:lnTo>
                    <a:pt x="165866" y="259449"/>
                  </a:lnTo>
                  <a:lnTo>
                    <a:pt x="195121" y="226377"/>
                  </a:lnTo>
                  <a:lnTo>
                    <a:pt x="226329" y="195162"/>
                  </a:lnTo>
                  <a:lnTo>
                    <a:pt x="259395" y="165900"/>
                  </a:lnTo>
                  <a:lnTo>
                    <a:pt x="294224" y="138686"/>
                  </a:lnTo>
                  <a:lnTo>
                    <a:pt x="330722" y="113614"/>
                  </a:lnTo>
                  <a:lnTo>
                    <a:pt x="368793" y="90780"/>
                  </a:lnTo>
                  <a:lnTo>
                    <a:pt x="408342" y="70277"/>
                  </a:lnTo>
                  <a:lnTo>
                    <a:pt x="449277" y="52200"/>
                  </a:lnTo>
                  <a:lnTo>
                    <a:pt x="491501" y="36644"/>
                  </a:lnTo>
                  <a:lnTo>
                    <a:pt x="534919" y="23705"/>
                  </a:lnTo>
                  <a:lnTo>
                    <a:pt x="579438" y="13476"/>
                  </a:lnTo>
                  <a:lnTo>
                    <a:pt x="624963" y="6052"/>
                  </a:lnTo>
                  <a:lnTo>
                    <a:pt x="671398" y="1528"/>
                  </a:lnTo>
                  <a:lnTo>
                    <a:pt x="718649" y="0"/>
                  </a:lnTo>
                  <a:lnTo>
                    <a:pt x="770407" y="1865"/>
                  </a:lnTo>
                  <a:lnTo>
                    <a:pt x="821596" y="7410"/>
                  </a:lnTo>
                  <a:lnTo>
                    <a:pt x="872035" y="16560"/>
                  </a:lnTo>
                  <a:lnTo>
                    <a:pt x="921544" y="29240"/>
                  </a:lnTo>
                  <a:lnTo>
                    <a:pt x="969940" y="45375"/>
                  </a:lnTo>
                  <a:lnTo>
                    <a:pt x="1017043" y="64890"/>
                  </a:lnTo>
                  <a:lnTo>
                    <a:pt x="1062671" y="87709"/>
                  </a:lnTo>
                  <a:lnTo>
                    <a:pt x="1106644" y="113758"/>
                  </a:lnTo>
                  <a:lnTo>
                    <a:pt x="1148779" y="142962"/>
                  </a:lnTo>
                  <a:lnTo>
                    <a:pt x="1188895" y="175244"/>
                  </a:lnTo>
                  <a:lnTo>
                    <a:pt x="1226812" y="210531"/>
                  </a:lnTo>
                  <a:lnTo>
                    <a:pt x="1262091" y="248456"/>
                  </a:lnTo>
                  <a:lnTo>
                    <a:pt x="1294367" y="288581"/>
                  </a:lnTo>
                  <a:lnTo>
                    <a:pt x="1323564" y="330724"/>
                  </a:lnTo>
                  <a:lnTo>
                    <a:pt x="1349608" y="374706"/>
                  </a:lnTo>
                  <a:lnTo>
                    <a:pt x="1372422" y="420343"/>
                  </a:lnTo>
                  <a:lnTo>
                    <a:pt x="1391933" y="467456"/>
                  </a:lnTo>
                  <a:lnTo>
                    <a:pt x="1408065" y="515863"/>
                  </a:lnTo>
                  <a:lnTo>
                    <a:pt x="1420742" y="565381"/>
                  </a:lnTo>
                  <a:lnTo>
                    <a:pt x="1429891" y="615831"/>
                  </a:lnTo>
                  <a:lnTo>
                    <a:pt x="1435435" y="667031"/>
                  </a:lnTo>
                  <a:lnTo>
                    <a:pt x="1437299" y="718799"/>
                  </a:lnTo>
                  <a:lnTo>
                    <a:pt x="1435771" y="766061"/>
                  </a:lnTo>
                  <a:lnTo>
                    <a:pt x="1431248" y="812506"/>
                  </a:lnTo>
                  <a:lnTo>
                    <a:pt x="1423826" y="858040"/>
                  </a:lnTo>
                  <a:lnTo>
                    <a:pt x="1413599" y="902568"/>
                  </a:lnTo>
                  <a:lnTo>
                    <a:pt x="1400662" y="945996"/>
                  </a:lnTo>
                  <a:lnTo>
                    <a:pt x="1385110" y="988229"/>
                  </a:lnTo>
                  <a:lnTo>
                    <a:pt x="1367037" y="1029171"/>
                  </a:lnTo>
                  <a:lnTo>
                    <a:pt x="1346538" y="1068730"/>
                  </a:lnTo>
                  <a:lnTo>
                    <a:pt x="1323708" y="1106809"/>
                  </a:lnTo>
                  <a:lnTo>
                    <a:pt x="1298642" y="1143313"/>
                  </a:lnTo>
                  <a:lnTo>
                    <a:pt x="1271433" y="1178150"/>
                  </a:lnTo>
                  <a:lnTo>
                    <a:pt x="1242178" y="1211222"/>
                  </a:lnTo>
                  <a:lnTo>
                    <a:pt x="1210970" y="1242437"/>
                  </a:lnTo>
                  <a:lnTo>
                    <a:pt x="1177904" y="1271699"/>
                  </a:lnTo>
                  <a:lnTo>
                    <a:pt x="1143075" y="1298913"/>
                  </a:lnTo>
                  <a:lnTo>
                    <a:pt x="1106578" y="1323985"/>
                  </a:lnTo>
                  <a:lnTo>
                    <a:pt x="1068507" y="1346819"/>
                  </a:lnTo>
                  <a:lnTo>
                    <a:pt x="1028957" y="1367322"/>
                  </a:lnTo>
                  <a:lnTo>
                    <a:pt x="988022" y="1385399"/>
                  </a:lnTo>
                  <a:lnTo>
                    <a:pt x="945799" y="1400955"/>
                  </a:lnTo>
                  <a:lnTo>
                    <a:pt x="902380" y="1413894"/>
                  </a:lnTo>
                  <a:lnTo>
                    <a:pt x="857861" y="1424123"/>
                  </a:lnTo>
                  <a:lnTo>
                    <a:pt x="812336" y="1431547"/>
                  </a:lnTo>
                  <a:lnTo>
                    <a:pt x="765901" y="1436071"/>
                  </a:lnTo>
                  <a:lnTo>
                    <a:pt x="718649" y="1437599"/>
                  </a:lnTo>
                  <a:lnTo>
                    <a:pt x="671398" y="1436071"/>
                  </a:lnTo>
                  <a:lnTo>
                    <a:pt x="624963" y="1431547"/>
                  </a:lnTo>
                  <a:lnTo>
                    <a:pt x="579438" y="1424123"/>
                  </a:lnTo>
                  <a:lnTo>
                    <a:pt x="534919" y="1413894"/>
                  </a:lnTo>
                  <a:lnTo>
                    <a:pt x="491501" y="1400955"/>
                  </a:lnTo>
                  <a:lnTo>
                    <a:pt x="449277" y="1385399"/>
                  </a:lnTo>
                  <a:lnTo>
                    <a:pt x="408342" y="1367322"/>
                  </a:lnTo>
                  <a:lnTo>
                    <a:pt x="368793" y="1346819"/>
                  </a:lnTo>
                  <a:lnTo>
                    <a:pt x="330722" y="1323985"/>
                  </a:lnTo>
                  <a:lnTo>
                    <a:pt x="294224" y="1298913"/>
                  </a:lnTo>
                  <a:lnTo>
                    <a:pt x="259395" y="1271699"/>
                  </a:lnTo>
                  <a:lnTo>
                    <a:pt x="226329" y="1242437"/>
                  </a:lnTo>
                  <a:lnTo>
                    <a:pt x="195121" y="1211222"/>
                  </a:lnTo>
                  <a:lnTo>
                    <a:pt x="165866" y="1178150"/>
                  </a:lnTo>
                  <a:lnTo>
                    <a:pt x="138657" y="1143313"/>
                  </a:lnTo>
                  <a:lnTo>
                    <a:pt x="113591" y="1106809"/>
                  </a:lnTo>
                  <a:lnTo>
                    <a:pt x="90761" y="1068730"/>
                  </a:lnTo>
                  <a:lnTo>
                    <a:pt x="70262" y="1029171"/>
                  </a:lnTo>
                  <a:lnTo>
                    <a:pt x="52189" y="988229"/>
                  </a:lnTo>
                  <a:lnTo>
                    <a:pt x="36637" y="945996"/>
                  </a:lnTo>
                  <a:lnTo>
                    <a:pt x="23700" y="902568"/>
                  </a:lnTo>
                  <a:lnTo>
                    <a:pt x="13473" y="858040"/>
                  </a:lnTo>
                  <a:lnTo>
                    <a:pt x="6051" y="812506"/>
                  </a:lnTo>
                  <a:lnTo>
                    <a:pt x="1528" y="766061"/>
                  </a:lnTo>
                  <a:lnTo>
                    <a:pt x="0" y="718799"/>
                  </a:lnTo>
                  <a:close/>
                </a:path>
              </a:pathLst>
            </a:custGeom>
            <a:ln w="9524">
              <a:solidFill>
                <a:srgbClr val="FFAB4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1" name="object 21"/>
            <p:cNvPicPr/>
            <p:nvPr/>
          </p:nvPicPr>
          <p:blipFill>
            <a:blip r:embed="rId16" cstate="print"/>
            <a:stretch>
              <a:fillRect/>
            </a:stretch>
          </p:blipFill>
          <p:spPr>
            <a:xfrm>
              <a:off x="7362525" y="3402066"/>
              <a:ext cx="402538" cy="608666"/>
            </a:xfrm>
            <a:prstGeom prst="rect">
              <a:avLst/>
            </a:prstGeom>
          </p:spPr>
        </p:pic>
        <p:pic>
          <p:nvPicPr>
            <p:cNvPr id="22" name="object 22"/>
            <p:cNvPicPr/>
            <p:nvPr/>
          </p:nvPicPr>
          <p:blipFill>
            <a:blip r:embed="rId8" cstate="print"/>
            <a:stretch>
              <a:fillRect/>
            </a:stretch>
          </p:blipFill>
          <p:spPr>
            <a:xfrm>
              <a:off x="7552936" y="4037183"/>
              <a:ext cx="363739" cy="521367"/>
            </a:xfrm>
            <a:prstGeom prst="rect">
              <a:avLst/>
            </a:prstGeom>
          </p:spPr>
        </p:pic>
        <p:pic>
          <p:nvPicPr>
            <p:cNvPr id="23" name="object 23"/>
            <p:cNvPicPr/>
            <p:nvPr/>
          </p:nvPicPr>
          <p:blipFill>
            <a:blip r:embed="rId9" cstate="print"/>
            <a:stretch>
              <a:fillRect/>
            </a:stretch>
          </p:blipFill>
          <p:spPr>
            <a:xfrm>
              <a:off x="7003785" y="3884408"/>
              <a:ext cx="419513" cy="545617"/>
            </a:xfrm>
            <a:prstGeom prst="rect">
              <a:avLst/>
            </a:prstGeom>
          </p:spPr>
        </p:pic>
        <p:sp>
          <p:nvSpPr>
            <p:cNvPr id="24" name="object 24"/>
            <p:cNvSpPr/>
            <p:nvPr/>
          </p:nvSpPr>
          <p:spPr>
            <a:xfrm>
              <a:off x="6042099" y="3559723"/>
              <a:ext cx="681355" cy="468630"/>
            </a:xfrm>
            <a:custGeom>
              <a:avLst/>
              <a:gdLst/>
              <a:ahLst/>
              <a:cxnLst/>
              <a:rect l="l" t="t" r="r" b="b"/>
              <a:pathLst>
                <a:path w="681354" h="468629">
                  <a:moveTo>
                    <a:pt x="0" y="0"/>
                  </a:moveTo>
                  <a:lnTo>
                    <a:pt x="4235" y="44014"/>
                  </a:lnTo>
                  <a:lnTo>
                    <a:pt x="16582" y="87684"/>
                  </a:lnTo>
                  <a:lnTo>
                    <a:pt x="36500" y="130666"/>
                  </a:lnTo>
                  <a:lnTo>
                    <a:pt x="63447" y="172614"/>
                  </a:lnTo>
                  <a:lnTo>
                    <a:pt x="96883" y="213186"/>
                  </a:lnTo>
                  <a:lnTo>
                    <a:pt x="136268" y="252036"/>
                  </a:lnTo>
                  <a:lnTo>
                    <a:pt x="181060" y="288819"/>
                  </a:lnTo>
                  <a:lnTo>
                    <a:pt x="230718" y="323193"/>
                  </a:lnTo>
                  <a:lnTo>
                    <a:pt x="273586" y="348726"/>
                  </a:lnTo>
                  <a:lnTo>
                    <a:pt x="318945" y="372319"/>
                  </a:lnTo>
                  <a:lnTo>
                    <a:pt x="366519" y="393796"/>
                  </a:lnTo>
                  <a:lnTo>
                    <a:pt x="416031" y="412982"/>
                  </a:lnTo>
                  <a:lnTo>
                    <a:pt x="467205" y="429700"/>
                  </a:lnTo>
                  <a:lnTo>
                    <a:pt x="533086" y="446859"/>
                  </a:lnTo>
                  <a:lnTo>
                    <a:pt x="600589" y="459541"/>
                  </a:lnTo>
                  <a:lnTo>
                    <a:pt x="651956" y="465908"/>
                  </a:lnTo>
                  <a:lnTo>
                    <a:pt x="677796" y="468029"/>
                  </a:lnTo>
                  <a:lnTo>
                    <a:pt x="681180" y="468243"/>
                  </a:lnTo>
                </a:path>
              </a:pathLst>
            </a:custGeom>
            <a:ln w="9524">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5" name="object 25"/>
            <p:cNvSpPr/>
            <p:nvPr/>
          </p:nvSpPr>
          <p:spPr>
            <a:xfrm>
              <a:off x="6722767" y="4012242"/>
              <a:ext cx="43815" cy="31750"/>
            </a:xfrm>
            <a:custGeom>
              <a:avLst/>
              <a:gdLst/>
              <a:ahLst/>
              <a:cxnLst/>
              <a:rect l="l" t="t" r="r" b="b"/>
              <a:pathLst>
                <a:path w="43815" h="31750">
                  <a:moveTo>
                    <a:pt x="0" y="31448"/>
                  </a:moveTo>
                  <a:lnTo>
                    <a:pt x="1022" y="0"/>
                  </a:lnTo>
                  <a:lnTo>
                    <a:pt x="43713" y="17128"/>
                  </a:lnTo>
                  <a:lnTo>
                    <a:pt x="0" y="31448"/>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6" name="object 26"/>
            <p:cNvSpPr/>
            <p:nvPr/>
          </p:nvSpPr>
          <p:spPr>
            <a:xfrm>
              <a:off x="6722767" y="4012242"/>
              <a:ext cx="43815" cy="31750"/>
            </a:xfrm>
            <a:custGeom>
              <a:avLst/>
              <a:gdLst/>
              <a:ahLst/>
              <a:cxnLst/>
              <a:rect l="l" t="t" r="r" b="b"/>
              <a:pathLst>
                <a:path w="43815" h="31750">
                  <a:moveTo>
                    <a:pt x="0" y="31448"/>
                  </a:moveTo>
                  <a:lnTo>
                    <a:pt x="43713" y="17128"/>
                  </a:lnTo>
                  <a:lnTo>
                    <a:pt x="1022" y="0"/>
                  </a:lnTo>
                  <a:lnTo>
                    <a:pt x="0" y="31448"/>
                  </a:lnTo>
                  <a:close/>
                </a:path>
              </a:pathLst>
            </a:custGeom>
            <a:ln w="9524">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27" name="object 27"/>
          <p:cNvSpPr txBox="1">
            <a:spLocks noGrp="1"/>
          </p:cNvSpPr>
          <p:nvPr>
            <p:ph type="title"/>
          </p:nvPr>
        </p:nvSpPr>
        <p:spPr>
          <a:xfrm>
            <a:off x="671691" y="352017"/>
            <a:ext cx="14912620" cy="632651"/>
          </a:xfrm>
          <a:prstGeom prst="rect">
            <a:avLst/>
          </a:prstGeom>
        </p:spPr>
        <p:txBody>
          <a:bodyPr vert="horz" wrap="square" lIns="0" tIns="16933" rIns="0" bIns="0" rtlCol="0">
            <a:spAutoFit/>
          </a:bodyPr>
          <a:lstStyle/>
          <a:p>
            <a:pPr marL="25399">
              <a:spcBef>
                <a:spcPts val="133"/>
              </a:spcBef>
            </a:pPr>
            <a:r>
              <a:rPr sz="4000" b="1" spc="367" dirty="0">
                <a:solidFill>
                  <a:srgbClr val="FFFFFF"/>
                </a:solidFill>
              </a:rPr>
              <a:t>Biases</a:t>
            </a:r>
            <a:r>
              <a:rPr sz="4000" b="1" spc="207" dirty="0">
                <a:solidFill>
                  <a:srgbClr val="FFFFFF"/>
                </a:solidFill>
              </a:rPr>
              <a:t> </a:t>
            </a:r>
            <a:r>
              <a:rPr sz="4000" b="1" spc="120" dirty="0">
                <a:solidFill>
                  <a:srgbClr val="FFFFFF"/>
                </a:solidFill>
              </a:rPr>
              <a:t>in</a:t>
            </a:r>
            <a:r>
              <a:rPr sz="4000" b="1" spc="207" dirty="0">
                <a:solidFill>
                  <a:srgbClr val="FFFFFF"/>
                </a:solidFill>
              </a:rPr>
              <a:t> </a:t>
            </a:r>
            <a:r>
              <a:rPr sz="4000" b="1" spc="267" dirty="0">
                <a:solidFill>
                  <a:srgbClr val="FFFFFF"/>
                </a:solidFill>
              </a:rPr>
              <a:t>Data</a:t>
            </a:r>
            <a:r>
              <a:rPr sz="4000" b="1" spc="233" dirty="0">
                <a:solidFill>
                  <a:srgbClr val="FFFFFF"/>
                </a:solidFill>
              </a:rPr>
              <a:t> </a:t>
            </a:r>
            <a:r>
              <a:rPr sz="4000" b="1" dirty="0">
                <a:solidFill>
                  <a:srgbClr val="FFFFFF"/>
                </a:solidFill>
                <a:latin typeface="Arial"/>
                <a:cs typeface="Arial"/>
              </a:rPr>
              <a:t>→</a:t>
            </a:r>
            <a:r>
              <a:rPr sz="4000" b="1" spc="13" dirty="0">
                <a:solidFill>
                  <a:srgbClr val="FFFFFF"/>
                </a:solidFill>
                <a:latin typeface="Arial"/>
                <a:cs typeface="Arial"/>
              </a:rPr>
              <a:t> </a:t>
            </a:r>
            <a:r>
              <a:rPr sz="4000" b="1" spc="327" dirty="0">
                <a:solidFill>
                  <a:srgbClr val="64FFDA"/>
                </a:solidFill>
              </a:rPr>
              <a:t>Biased</a:t>
            </a:r>
            <a:r>
              <a:rPr sz="4000" b="1" spc="207" dirty="0">
                <a:solidFill>
                  <a:srgbClr val="64FFDA"/>
                </a:solidFill>
              </a:rPr>
              <a:t> </a:t>
            </a:r>
            <a:r>
              <a:rPr sz="4000" b="1" spc="267" dirty="0">
                <a:solidFill>
                  <a:srgbClr val="64FFDA"/>
                </a:solidFill>
              </a:rPr>
              <a:t>Data</a:t>
            </a:r>
            <a:r>
              <a:rPr sz="4000" b="1" spc="207" dirty="0">
                <a:solidFill>
                  <a:srgbClr val="64FFDA"/>
                </a:solidFill>
              </a:rPr>
              <a:t> </a:t>
            </a:r>
            <a:r>
              <a:rPr sz="4000" b="1" spc="220" dirty="0">
                <a:solidFill>
                  <a:srgbClr val="64FFDA"/>
                </a:solidFill>
              </a:rPr>
              <a:t>Representation</a:t>
            </a:r>
            <a:endParaRPr sz="4000"/>
          </a:p>
        </p:txBody>
      </p:sp>
      <p:sp>
        <p:nvSpPr>
          <p:cNvPr id="28" name="TextBox 27">
            <a:extLst>
              <a:ext uri="{FF2B5EF4-FFF2-40B4-BE49-F238E27FC236}">
                <a16:creationId xmlns:a16="http://schemas.microsoft.com/office/drawing/2014/main" id="{F013A38D-0CDB-C51F-1DAA-CDB5C0EC9427}"/>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7">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2968" y="1884635"/>
            <a:ext cx="3011593" cy="1691083"/>
          </a:xfrm>
          <a:prstGeom prst="rect">
            <a:avLst/>
          </a:prstGeom>
        </p:spPr>
        <p:txBody>
          <a:bodyPr vert="horz" wrap="square" lIns="0" tIns="16933" rIns="0" bIns="0" rtlCol="0">
            <a:spAutoFit/>
          </a:bodyPr>
          <a:lstStyle/>
          <a:p>
            <a:pPr marL="16933" marR="6773" defTabSz="1219170" fontAlgn="auto">
              <a:lnSpc>
                <a:spcPct val="114599"/>
              </a:lnSpc>
              <a:spcBef>
                <a:spcPts val="133"/>
              </a:spcBef>
              <a:spcAft>
                <a:spcPts val="0"/>
              </a:spcAft>
            </a:pPr>
            <a:r>
              <a:rPr sz="2400" kern="0" spc="67" dirty="0">
                <a:solidFill>
                  <a:srgbClr val="FFFFFF"/>
                </a:solidFill>
                <a:latin typeface="Calibri"/>
                <a:cs typeface="Calibri"/>
              </a:rPr>
              <a:t>Annotations</a:t>
            </a:r>
            <a:r>
              <a:rPr sz="2400" kern="0" spc="152" dirty="0">
                <a:solidFill>
                  <a:srgbClr val="FFFFFF"/>
                </a:solidFill>
                <a:latin typeface="Calibri"/>
                <a:cs typeface="Calibri"/>
              </a:rPr>
              <a:t> </a:t>
            </a:r>
            <a:r>
              <a:rPr sz="2400" kern="0" dirty="0">
                <a:solidFill>
                  <a:srgbClr val="FFFFFF"/>
                </a:solidFill>
                <a:latin typeface="Calibri"/>
                <a:cs typeface="Calibri"/>
              </a:rPr>
              <a:t>in</a:t>
            </a:r>
            <a:r>
              <a:rPr sz="2400" kern="0" spc="152" dirty="0">
                <a:solidFill>
                  <a:srgbClr val="FFFFFF"/>
                </a:solidFill>
                <a:latin typeface="Calibri"/>
                <a:cs typeface="Calibri"/>
              </a:rPr>
              <a:t> </a:t>
            </a:r>
            <a:r>
              <a:rPr sz="2400" kern="0" spc="-27" dirty="0">
                <a:solidFill>
                  <a:srgbClr val="FFFFFF"/>
                </a:solidFill>
                <a:latin typeface="Calibri"/>
                <a:cs typeface="Calibri"/>
              </a:rPr>
              <a:t>your </a:t>
            </a:r>
            <a:r>
              <a:rPr sz="2400" kern="0" spc="87" dirty="0">
                <a:solidFill>
                  <a:srgbClr val="FFFFFF"/>
                </a:solidFill>
                <a:latin typeface="Calibri"/>
                <a:cs typeface="Calibri"/>
              </a:rPr>
              <a:t>dataset</a:t>
            </a:r>
            <a:r>
              <a:rPr sz="2400" kern="0" spc="227" dirty="0">
                <a:solidFill>
                  <a:srgbClr val="FFFFFF"/>
                </a:solidFill>
                <a:latin typeface="Calibri"/>
                <a:cs typeface="Calibri"/>
              </a:rPr>
              <a:t> </a:t>
            </a:r>
            <a:r>
              <a:rPr sz="2400" kern="0" dirty="0">
                <a:solidFill>
                  <a:srgbClr val="FFFFFF"/>
                </a:solidFill>
                <a:latin typeface="Calibri"/>
                <a:cs typeface="Calibri"/>
              </a:rPr>
              <a:t>will</a:t>
            </a:r>
            <a:r>
              <a:rPr sz="2400" kern="0" spc="227" dirty="0">
                <a:solidFill>
                  <a:srgbClr val="FFFFFF"/>
                </a:solidFill>
                <a:latin typeface="Calibri"/>
                <a:cs typeface="Calibri"/>
              </a:rPr>
              <a:t> </a:t>
            </a:r>
            <a:r>
              <a:rPr sz="2400" kern="0" dirty="0">
                <a:solidFill>
                  <a:srgbClr val="FFFFFF"/>
                </a:solidFill>
                <a:latin typeface="Calibri"/>
                <a:cs typeface="Calibri"/>
              </a:rPr>
              <a:t>reflect</a:t>
            </a:r>
            <a:r>
              <a:rPr sz="2400" kern="0" spc="227" dirty="0">
                <a:solidFill>
                  <a:srgbClr val="FFFFFF"/>
                </a:solidFill>
                <a:latin typeface="Calibri"/>
                <a:cs typeface="Calibri"/>
              </a:rPr>
              <a:t> </a:t>
            </a:r>
            <a:r>
              <a:rPr sz="2400" kern="0" spc="-33" dirty="0">
                <a:solidFill>
                  <a:srgbClr val="FFFFFF"/>
                </a:solidFill>
                <a:latin typeface="Calibri"/>
                <a:cs typeface="Calibri"/>
              </a:rPr>
              <a:t>the </a:t>
            </a:r>
            <a:r>
              <a:rPr sz="2400" kern="0" spc="80" dirty="0">
                <a:solidFill>
                  <a:srgbClr val="FFFFFF"/>
                </a:solidFill>
                <a:latin typeface="Calibri"/>
                <a:cs typeface="Calibri"/>
              </a:rPr>
              <a:t>worldviews</a:t>
            </a:r>
            <a:r>
              <a:rPr sz="2400" kern="0" spc="152" dirty="0">
                <a:solidFill>
                  <a:srgbClr val="FFFFFF"/>
                </a:solidFill>
                <a:latin typeface="Calibri"/>
                <a:cs typeface="Calibri"/>
              </a:rPr>
              <a:t> </a:t>
            </a:r>
            <a:r>
              <a:rPr sz="2400" kern="0" dirty="0">
                <a:solidFill>
                  <a:srgbClr val="FFFFFF"/>
                </a:solidFill>
                <a:latin typeface="Calibri"/>
                <a:cs typeface="Calibri"/>
              </a:rPr>
              <a:t>of</a:t>
            </a:r>
            <a:r>
              <a:rPr sz="2400" kern="0" spc="152" dirty="0">
                <a:solidFill>
                  <a:srgbClr val="FFFFFF"/>
                </a:solidFill>
                <a:latin typeface="Calibri"/>
                <a:cs typeface="Calibri"/>
              </a:rPr>
              <a:t> </a:t>
            </a:r>
            <a:r>
              <a:rPr sz="2400" kern="0" spc="-27" dirty="0">
                <a:solidFill>
                  <a:srgbClr val="FFFFFF"/>
                </a:solidFill>
                <a:latin typeface="Calibri"/>
                <a:cs typeface="Calibri"/>
              </a:rPr>
              <a:t>your </a:t>
            </a:r>
            <a:r>
              <a:rPr sz="2400" kern="0" spc="53" dirty="0">
                <a:solidFill>
                  <a:srgbClr val="FFFFFF"/>
                </a:solidFill>
                <a:latin typeface="Calibri"/>
                <a:cs typeface="Calibri"/>
              </a:rPr>
              <a:t>annotators.</a:t>
            </a:r>
            <a:endParaRPr sz="2400" kern="0">
              <a:solidFill>
                <a:sysClr val="windowText" lastClr="000000"/>
              </a:solidFill>
              <a:latin typeface="Calibri"/>
              <a:cs typeface="Calibri"/>
            </a:endParaRPr>
          </a:p>
        </p:txBody>
      </p:sp>
      <p:pic>
        <p:nvPicPr>
          <p:cNvPr id="3" name="object 3"/>
          <p:cNvPicPr/>
          <p:nvPr/>
        </p:nvPicPr>
        <p:blipFill>
          <a:blip r:embed="rId2" cstate="print"/>
          <a:stretch>
            <a:fillRect/>
          </a:stretch>
        </p:blipFill>
        <p:spPr>
          <a:xfrm>
            <a:off x="4255700" y="1708767"/>
            <a:ext cx="7708565" cy="4004099"/>
          </a:xfrm>
          <a:prstGeom prst="rect">
            <a:avLst/>
          </a:prstGeom>
        </p:spPr>
      </p:pic>
      <p:sp>
        <p:nvSpPr>
          <p:cNvPr id="4" name="object 4"/>
          <p:cNvSpPr txBox="1"/>
          <p:nvPr/>
        </p:nvSpPr>
        <p:spPr>
          <a:xfrm>
            <a:off x="1871124" y="6442151"/>
            <a:ext cx="845142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u="heavy" kern="0" spc="-13" dirty="0">
                <a:solidFill>
                  <a:schemeClr val="bg1">
                    <a:lumMod val="95000"/>
                  </a:schemeClr>
                </a:solidFill>
                <a:uFill>
                  <a:solidFill>
                    <a:srgbClr val="64FFDA"/>
                  </a:solidFill>
                </a:uFill>
                <a:latin typeface="Arial"/>
                <a:cs typeface="Arial"/>
                <a:hlinkClick r:id="rId3">
                  <a:extLst>
                    <a:ext uri="{A12FA001-AC4F-418D-AE19-62706E023703}">
                      <ahyp:hlinkClr xmlns:ahyp="http://schemas.microsoft.com/office/drawing/2018/hyperlinkcolor" val="tx"/>
                    </a:ext>
                  </a:extLst>
                </a:hlinkClick>
              </a:rPr>
              <a:t>https://ai.googleblog.com/2018/09/introducing-inclusive-images-competition.html</a:t>
            </a:r>
            <a:endParaRPr sz="1867" kern="0" dirty="0">
              <a:solidFill>
                <a:schemeClr val="bg1">
                  <a:lumMod val="95000"/>
                </a:schemeClr>
              </a:solidFill>
              <a:latin typeface="Arial"/>
              <a:cs typeface="Arial"/>
            </a:endParaRPr>
          </a:p>
        </p:txBody>
      </p:sp>
      <p:sp>
        <p:nvSpPr>
          <p:cNvPr id="5" name="object 5"/>
          <p:cNvSpPr txBox="1">
            <a:spLocks noGrp="1"/>
          </p:cNvSpPr>
          <p:nvPr>
            <p:ph type="title"/>
          </p:nvPr>
        </p:nvSpPr>
        <p:spPr>
          <a:xfrm>
            <a:off x="671691" y="352017"/>
            <a:ext cx="14912620" cy="632651"/>
          </a:xfrm>
          <a:prstGeom prst="rect">
            <a:avLst/>
          </a:prstGeom>
        </p:spPr>
        <p:txBody>
          <a:bodyPr vert="horz" wrap="square" lIns="0" tIns="16933" rIns="0" bIns="0" rtlCol="0">
            <a:spAutoFit/>
          </a:bodyPr>
          <a:lstStyle/>
          <a:p>
            <a:pPr marL="25399">
              <a:spcBef>
                <a:spcPts val="133"/>
              </a:spcBef>
            </a:pPr>
            <a:r>
              <a:rPr sz="4000" b="1" spc="367" dirty="0">
                <a:solidFill>
                  <a:srgbClr val="FFFFFF"/>
                </a:solidFill>
              </a:rPr>
              <a:t>Biases</a:t>
            </a:r>
            <a:r>
              <a:rPr sz="4000" b="1" spc="207" dirty="0">
                <a:solidFill>
                  <a:srgbClr val="FFFFFF"/>
                </a:solidFill>
              </a:rPr>
              <a:t> </a:t>
            </a:r>
            <a:r>
              <a:rPr sz="4000" b="1" spc="120" dirty="0">
                <a:solidFill>
                  <a:srgbClr val="FFFFFF"/>
                </a:solidFill>
              </a:rPr>
              <a:t>in</a:t>
            </a:r>
            <a:r>
              <a:rPr sz="4000" b="1" spc="207" dirty="0">
                <a:solidFill>
                  <a:srgbClr val="FFFFFF"/>
                </a:solidFill>
              </a:rPr>
              <a:t> </a:t>
            </a:r>
            <a:r>
              <a:rPr sz="4000" b="1" spc="267" dirty="0">
                <a:solidFill>
                  <a:srgbClr val="FFFFFF"/>
                </a:solidFill>
              </a:rPr>
              <a:t>Data</a:t>
            </a:r>
            <a:r>
              <a:rPr sz="4000" b="1" spc="233" dirty="0">
                <a:solidFill>
                  <a:srgbClr val="FFFFFF"/>
                </a:solidFill>
              </a:rPr>
              <a:t> </a:t>
            </a:r>
            <a:r>
              <a:rPr sz="4000" b="1" dirty="0">
                <a:solidFill>
                  <a:srgbClr val="FFFFFF"/>
                </a:solidFill>
                <a:latin typeface="Arial"/>
                <a:cs typeface="Arial"/>
              </a:rPr>
              <a:t>→</a:t>
            </a:r>
            <a:r>
              <a:rPr sz="4000" b="1" spc="7" dirty="0">
                <a:solidFill>
                  <a:srgbClr val="FFFFFF"/>
                </a:solidFill>
                <a:latin typeface="Arial"/>
                <a:cs typeface="Arial"/>
              </a:rPr>
              <a:t> </a:t>
            </a:r>
            <a:r>
              <a:rPr sz="4000" b="1" spc="327" dirty="0">
                <a:solidFill>
                  <a:srgbClr val="64FFDA"/>
                </a:solidFill>
              </a:rPr>
              <a:t>Biased</a:t>
            </a:r>
            <a:r>
              <a:rPr sz="4000" b="1" spc="207" dirty="0">
                <a:solidFill>
                  <a:srgbClr val="64FFDA"/>
                </a:solidFill>
              </a:rPr>
              <a:t> </a:t>
            </a:r>
            <a:r>
              <a:rPr sz="4000" b="1" spc="333" dirty="0">
                <a:solidFill>
                  <a:srgbClr val="64FFDA"/>
                </a:solidFill>
              </a:rPr>
              <a:t>Labels</a:t>
            </a:r>
            <a:endParaRPr sz="40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57658" y="3086947"/>
            <a:ext cx="5671820" cy="632651"/>
          </a:xfrm>
          <a:prstGeom prst="rect">
            <a:avLst/>
          </a:prstGeom>
        </p:spPr>
        <p:txBody>
          <a:bodyPr vert="horz" wrap="square" lIns="0" tIns="16933" rIns="0" bIns="0" rtlCol="0">
            <a:spAutoFit/>
          </a:bodyPr>
          <a:lstStyle/>
          <a:p>
            <a:pPr marL="16933">
              <a:spcBef>
                <a:spcPts val="133"/>
              </a:spcBef>
            </a:pPr>
            <a:r>
              <a:rPr sz="4000" b="1" spc="367" dirty="0">
                <a:solidFill>
                  <a:srgbClr val="FFFFFF"/>
                </a:solidFill>
              </a:rPr>
              <a:t>Biases</a:t>
            </a:r>
            <a:r>
              <a:rPr sz="4000" b="1" spc="207" dirty="0">
                <a:solidFill>
                  <a:srgbClr val="FFFFFF"/>
                </a:solidFill>
              </a:rPr>
              <a:t> </a:t>
            </a:r>
            <a:r>
              <a:rPr sz="4000" b="1" spc="120" dirty="0">
                <a:solidFill>
                  <a:srgbClr val="FFFFFF"/>
                </a:solidFill>
              </a:rPr>
              <a:t>in</a:t>
            </a:r>
            <a:r>
              <a:rPr sz="4000" b="1" spc="213" dirty="0">
                <a:solidFill>
                  <a:srgbClr val="FFFFFF"/>
                </a:solidFill>
              </a:rPr>
              <a:t> </a:t>
            </a:r>
            <a:r>
              <a:rPr sz="4000" b="1" spc="140" dirty="0">
                <a:solidFill>
                  <a:srgbClr val="FFFFFF"/>
                </a:solidFill>
              </a:rPr>
              <a:t>Interpretation</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60" dirty="0">
                <a:solidFill>
                  <a:srgbClr val="FFFFFF"/>
                </a:solidFill>
              </a:rPr>
              <a:t>What</a:t>
            </a:r>
            <a:r>
              <a:rPr sz="4000" b="1" spc="213" dirty="0">
                <a:solidFill>
                  <a:srgbClr val="FFFFFF"/>
                </a:solidFill>
              </a:rPr>
              <a:t> </a:t>
            </a:r>
            <a:r>
              <a:rPr sz="4000" b="1" spc="272" dirty="0">
                <a:solidFill>
                  <a:srgbClr val="FFFFFF"/>
                </a:solidFill>
              </a:rPr>
              <a:t>do</a:t>
            </a:r>
            <a:r>
              <a:rPr sz="4000" b="1" spc="213" dirty="0">
                <a:solidFill>
                  <a:srgbClr val="FFFFFF"/>
                </a:solidFill>
              </a:rPr>
              <a:t> </a:t>
            </a:r>
            <a:r>
              <a:rPr sz="4000" b="1" spc="220" dirty="0">
                <a:solidFill>
                  <a:srgbClr val="FFFFFF"/>
                </a:solidFill>
              </a:rPr>
              <a:t>you</a:t>
            </a:r>
            <a:r>
              <a:rPr sz="4000" b="1" spc="213" dirty="0">
                <a:solidFill>
                  <a:srgbClr val="FFFFFF"/>
                </a:solidFill>
              </a:rPr>
              <a:t> </a:t>
            </a:r>
            <a:r>
              <a:rPr sz="4000" b="1" spc="320" dirty="0">
                <a:solidFill>
                  <a:srgbClr val="FFFFFF"/>
                </a:solidFill>
              </a:rPr>
              <a:t>see?</a:t>
            </a:r>
            <a:endParaRPr sz="4000"/>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18E54E31-C69C-9868-D5FF-9150922CA232}"/>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3767" y="783504"/>
            <a:ext cx="10609579" cy="1016731"/>
          </a:xfrm>
          <a:prstGeom prst="rect">
            <a:avLst/>
          </a:prstGeom>
        </p:spPr>
        <p:txBody>
          <a:bodyPr vert="horz" wrap="square" lIns="0" tIns="16933" rIns="0" bIns="0" rtlCol="0">
            <a:spAutoFit/>
          </a:bodyPr>
          <a:lstStyle/>
          <a:p>
            <a:pPr marL="16933" marR="6773" defTabSz="1219170" fontAlgn="auto">
              <a:lnSpc>
                <a:spcPct val="113599"/>
              </a:lnSpc>
              <a:spcBef>
                <a:spcPts val="133"/>
              </a:spcBef>
              <a:spcAft>
                <a:spcPts val="0"/>
              </a:spcAft>
            </a:pPr>
            <a:r>
              <a:rPr sz="2933" b="1" kern="0" spc="160" dirty="0">
                <a:solidFill>
                  <a:srgbClr val="64FFDA"/>
                </a:solidFill>
                <a:latin typeface="Calibri"/>
                <a:cs typeface="Calibri"/>
              </a:rPr>
              <a:t>Confirmation</a:t>
            </a:r>
            <a:r>
              <a:rPr sz="2933" b="1" kern="0" spc="213" dirty="0">
                <a:solidFill>
                  <a:srgbClr val="64FFDA"/>
                </a:solidFill>
                <a:latin typeface="Calibri"/>
                <a:cs typeface="Calibri"/>
              </a:rPr>
              <a:t> </a:t>
            </a:r>
            <a:r>
              <a:rPr sz="2933" b="1" kern="0" spc="167" dirty="0">
                <a:solidFill>
                  <a:srgbClr val="64FFDA"/>
                </a:solidFill>
                <a:latin typeface="Calibri"/>
                <a:cs typeface="Calibri"/>
              </a:rPr>
              <a:t>bias:</a:t>
            </a:r>
            <a:r>
              <a:rPr sz="2933" b="1" kern="0" spc="247" dirty="0">
                <a:solidFill>
                  <a:srgbClr val="64FFDA"/>
                </a:solidFill>
                <a:latin typeface="Calibri"/>
                <a:cs typeface="Calibri"/>
              </a:rPr>
              <a:t> </a:t>
            </a:r>
            <a:r>
              <a:rPr sz="2933" kern="0" spc="140" dirty="0">
                <a:solidFill>
                  <a:srgbClr val="FFFFFF"/>
                </a:solidFill>
                <a:latin typeface="Calibri"/>
                <a:cs typeface="Calibri"/>
              </a:rPr>
              <a:t>The</a:t>
            </a:r>
            <a:r>
              <a:rPr sz="2933" kern="0" spc="220" dirty="0">
                <a:solidFill>
                  <a:srgbClr val="FFFFFF"/>
                </a:solidFill>
                <a:latin typeface="Calibri"/>
                <a:cs typeface="Calibri"/>
              </a:rPr>
              <a:t> </a:t>
            </a:r>
            <a:r>
              <a:rPr sz="2933" kern="0" spc="113" dirty="0">
                <a:solidFill>
                  <a:srgbClr val="FFFFFF"/>
                </a:solidFill>
                <a:latin typeface="Calibri"/>
                <a:cs typeface="Calibri"/>
              </a:rPr>
              <a:t>tendency</a:t>
            </a:r>
            <a:r>
              <a:rPr sz="2933" kern="0" spc="213" dirty="0">
                <a:solidFill>
                  <a:srgbClr val="FFFFFF"/>
                </a:solidFill>
                <a:latin typeface="Calibri"/>
                <a:cs typeface="Calibri"/>
              </a:rPr>
              <a:t> </a:t>
            </a:r>
            <a:r>
              <a:rPr sz="2933" kern="0" dirty="0">
                <a:solidFill>
                  <a:srgbClr val="FFFFFF"/>
                </a:solidFill>
                <a:latin typeface="Calibri"/>
                <a:cs typeface="Calibri"/>
              </a:rPr>
              <a:t>to</a:t>
            </a:r>
            <a:r>
              <a:rPr sz="2933" kern="0" spc="220" dirty="0">
                <a:solidFill>
                  <a:srgbClr val="FFFFFF"/>
                </a:solidFill>
                <a:latin typeface="Calibri"/>
                <a:cs typeface="Calibri"/>
              </a:rPr>
              <a:t> </a:t>
            </a:r>
            <a:r>
              <a:rPr sz="2933" kern="0" spc="152" dirty="0">
                <a:solidFill>
                  <a:srgbClr val="FFFFFF"/>
                </a:solidFill>
                <a:latin typeface="Calibri"/>
                <a:cs typeface="Calibri"/>
              </a:rPr>
              <a:t>search</a:t>
            </a:r>
            <a:r>
              <a:rPr sz="2933" kern="0" spc="220" dirty="0">
                <a:solidFill>
                  <a:srgbClr val="FFFFFF"/>
                </a:solidFill>
                <a:latin typeface="Calibri"/>
                <a:cs typeface="Calibri"/>
              </a:rPr>
              <a:t> </a:t>
            </a:r>
            <a:r>
              <a:rPr sz="2933" kern="0" dirty="0">
                <a:solidFill>
                  <a:srgbClr val="FFFFFF"/>
                </a:solidFill>
                <a:latin typeface="Calibri"/>
                <a:cs typeface="Calibri"/>
              </a:rPr>
              <a:t>for,</a:t>
            </a:r>
            <a:r>
              <a:rPr sz="2933" kern="0" spc="213" dirty="0">
                <a:solidFill>
                  <a:srgbClr val="FFFFFF"/>
                </a:solidFill>
                <a:latin typeface="Calibri"/>
                <a:cs typeface="Calibri"/>
              </a:rPr>
              <a:t> </a:t>
            </a:r>
            <a:r>
              <a:rPr sz="2933" kern="0" dirty="0">
                <a:solidFill>
                  <a:srgbClr val="FFFFFF"/>
                </a:solidFill>
                <a:latin typeface="Calibri"/>
                <a:cs typeface="Calibri"/>
              </a:rPr>
              <a:t>interpret,</a:t>
            </a:r>
            <a:r>
              <a:rPr sz="2933" kern="0" spc="220" dirty="0">
                <a:solidFill>
                  <a:srgbClr val="FFFFFF"/>
                </a:solidFill>
                <a:latin typeface="Calibri"/>
                <a:cs typeface="Calibri"/>
              </a:rPr>
              <a:t> </a:t>
            </a:r>
            <a:r>
              <a:rPr sz="2933" kern="0" spc="-13" dirty="0">
                <a:solidFill>
                  <a:srgbClr val="FFFFFF"/>
                </a:solidFill>
                <a:latin typeface="Calibri"/>
                <a:cs typeface="Calibri"/>
              </a:rPr>
              <a:t>favor, </a:t>
            </a:r>
            <a:r>
              <a:rPr sz="2933" kern="0" spc="80" dirty="0">
                <a:solidFill>
                  <a:srgbClr val="FFFFFF"/>
                </a:solidFill>
                <a:latin typeface="Calibri"/>
                <a:cs typeface="Calibri"/>
              </a:rPr>
              <a:t>recall</a:t>
            </a:r>
            <a:r>
              <a:rPr sz="2933" kern="0" spc="240" dirty="0">
                <a:solidFill>
                  <a:srgbClr val="FFFFFF"/>
                </a:solidFill>
                <a:latin typeface="Calibri"/>
                <a:cs typeface="Calibri"/>
              </a:rPr>
              <a:t> </a:t>
            </a:r>
            <a:r>
              <a:rPr sz="2933" kern="0" dirty="0">
                <a:solidFill>
                  <a:srgbClr val="FFFFFF"/>
                </a:solidFill>
                <a:latin typeface="Calibri"/>
                <a:cs typeface="Calibri"/>
              </a:rPr>
              <a:t>information</a:t>
            </a:r>
            <a:r>
              <a:rPr sz="2933" kern="0" spc="247" dirty="0">
                <a:solidFill>
                  <a:srgbClr val="FFFFFF"/>
                </a:solidFill>
                <a:latin typeface="Calibri"/>
                <a:cs typeface="Calibri"/>
              </a:rPr>
              <a:t> </a:t>
            </a:r>
            <a:r>
              <a:rPr sz="2933" kern="0" dirty="0">
                <a:solidFill>
                  <a:srgbClr val="FFFFFF"/>
                </a:solidFill>
                <a:latin typeface="Calibri"/>
                <a:cs typeface="Calibri"/>
              </a:rPr>
              <a:t>in</a:t>
            </a:r>
            <a:r>
              <a:rPr sz="2933" kern="0" spc="247" dirty="0">
                <a:solidFill>
                  <a:srgbClr val="FFFFFF"/>
                </a:solidFill>
                <a:latin typeface="Calibri"/>
                <a:cs typeface="Calibri"/>
              </a:rPr>
              <a:t> </a:t>
            </a:r>
            <a:r>
              <a:rPr sz="2933" kern="0" spc="167" dirty="0">
                <a:solidFill>
                  <a:srgbClr val="FFFFFF"/>
                </a:solidFill>
                <a:latin typeface="Calibri"/>
                <a:cs typeface="Calibri"/>
              </a:rPr>
              <a:t>a</a:t>
            </a:r>
            <a:r>
              <a:rPr sz="2933" kern="0" spc="247" dirty="0">
                <a:solidFill>
                  <a:srgbClr val="FFFFFF"/>
                </a:solidFill>
                <a:latin typeface="Calibri"/>
                <a:cs typeface="Calibri"/>
              </a:rPr>
              <a:t> </a:t>
            </a:r>
            <a:r>
              <a:rPr sz="2933" kern="0" spc="133" dirty="0">
                <a:solidFill>
                  <a:srgbClr val="FFFFFF"/>
                </a:solidFill>
                <a:latin typeface="Calibri"/>
                <a:cs typeface="Calibri"/>
              </a:rPr>
              <a:t>way</a:t>
            </a:r>
            <a:r>
              <a:rPr sz="2933" kern="0" spc="240" dirty="0">
                <a:solidFill>
                  <a:srgbClr val="FFFFFF"/>
                </a:solidFill>
                <a:latin typeface="Calibri"/>
                <a:cs typeface="Calibri"/>
              </a:rPr>
              <a:t> </a:t>
            </a:r>
            <a:r>
              <a:rPr sz="2933" kern="0" dirty="0">
                <a:solidFill>
                  <a:srgbClr val="FFFFFF"/>
                </a:solidFill>
                <a:latin typeface="Calibri"/>
                <a:cs typeface="Calibri"/>
              </a:rPr>
              <a:t>that</a:t>
            </a:r>
            <a:r>
              <a:rPr sz="2933" kern="0" spc="247" dirty="0">
                <a:solidFill>
                  <a:srgbClr val="FFFFFF"/>
                </a:solidFill>
                <a:latin typeface="Calibri"/>
                <a:cs typeface="Calibri"/>
              </a:rPr>
              <a:t> </a:t>
            </a:r>
            <a:r>
              <a:rPr sz="2933" kern="0" spc="100" dirty="0">
                <a:solidFill>
                  <a:srgbClr val="FFFFFF"/>
                </a:solidFill>
                <a:latin typeface="Calibri"/>
                <a:cs typeface="Calibri"/>
              </a:rPr>
              <a:t>confirms</a:t>
            </a:r>
            <a:r>
              <a:rPr sz="2933" kern="0" spc="247" dirty="0">
                <a:solidFill>
                  <a:srgbClr val="FFFFFF"/>
                </a:solidFill>
                <a:latin typeface="Calibri"/>
                <a:cs typeface="Calibri"/>
              </a:rPr>
              <a:t> </a:t>
            </a:r>
            <a:r>
              <a:rPr sz="2933" kern="0" spc="100" dirty="0">
                <a:solidFill>
                  <a:srgbClr val="FFFFFF"/>
                </a:solidFill>
                <a:latin typeface="Calibri"/>
                <a:cs typeface="Calibri"/>
              </a:rPr>
              <a:t>preexisting</a:t>
            </a:r>
            <a:r>
              <a:rPr sz="2933" kern="0" spc="247" dirty="0">
                <a:solidFill>
                  <a:srgbClr val="FFFFFF"/>
                </a:solidFill>
                <a:latin typeface="Calibri"/>
                <a:cs typeface="Calibri"/>
              </a:rPr>
              <a:t> </a:t>
            </a:r>
            <a:r>
              <a:rPr sz="2933" kern="0" spc="67" dirty="0">
                <a:solidFill>
                  <a:srgbClr val="FFFFFF"/>
                </a:solidFill>
                <a:latin typeface="Calibri"/>
                <a:cs typeface="Calibri"/>
              </a:rPr>
              <a:t>beliefs</a:t>
            </a:r>
            <a:endParaRPr sz="2933" kern="0">
              <a:solidFill>
                <a:sysClr val="windowText" lastClr="000000"/>
              </a:solidFill>
              <a:latin typeface="Calibri"/>
              <a:cs typeface="Calibri"/>
            </a:endParaRPr>
          </a:p>
        </p:txBody>
      </p:sp>
      <p:pic>
        <p:nvPicPr>
          <p:cNvPr id="3" name="object 3"/>
          <p:cNvPicPr/>
          <p:nvPr/>
        </p:nvPicPr>
        <p:blipFill>
          <a:blip r:embed="rId2" cstate="print"/>
          <a:stretch>
            <a:fillRect/>
          </a:stretch>
        </p:blipFill>
        <p:spPr>
          <a:xfrm>
            <a:off x="579634" y="2067900"/>
            <a:ext cx="10928665" cy="3903099"/>
          </a:xfrm>
          <a:prstGeom prst="rect">
            <a:avLst/>
          </a:prstGeom>
        </p:spPr>
      </p:pic>
      <p:sp>
        <p:nvSpPr>
          <p:cNvPr id="4" name="object 4"/>
          <p:cNvSpPr txBox="1"/>
          <p:nvPr/>
        </p:nvSpPr>
        <p:spPr>
          <a:xfrm>
            <a:off x="332667" y="5956913"/>
            <a:ext cx="3066627" cy="643765"/>
          </a:xfrm>
          <a:prstGeom prst="rect">
            <a:avLst/>
          </a:prstGeom>
        </p:spPr>
        <p:txBody>
          <a:bodyPr vert="horz" wrap="square" lIns="0" tIns="86359" rIns="0" bIns="0" rtlCol="0">
            <a:spAutoFit/>
          </a:bodyPr>
          <a:lstStyle/>
          <a:p>
            <a:pPr marL="16933" defTabSz="1219170" fontAlgn="auto">
              <a:spcBef>
                <a:spcPts val="679"/>
              </a:spcBef>
              <a:spcAft>
                <a:spcPts val="0"/>
              </a:spcAft>
            </a:pPr>
            <a:r>
              <a:rPr sz="1600" kern="0" spc="-107" dirty="0">
                <a:solidFill>
                  <a:srgbClr val="B7B7B7"/>
                </a:solidFill>
                <a:latin typeface="Trebuchet MS"/>
                <a:cs typeface="Trebuchet MS"/>
              </a:rPr>
              <a:t>CREDIT</a:t>
            </a:r>
            <a:endParaRPr sz="1600" kern="0" dirty="0">
              <a:solidFill>
                <a:sysClr val="windowText" lastClr="000000"/>
              </a:solidFill>
              <a:latin typeface="Trebuchet MS"/>
              <a:cs typeface="Trebuchet MS"/>
            </a:endParaRPr>
          </a:p>
          <a:p>
            <a:pPr marL="16933" defTabSz="1219170" fontAlgn="auto">
              <a:spcBef>
                <a:spcPts val="545"/>
              </a:spcBef>
              <a:spcAft>
                <a:spcPts val="0"/>
              </a:spcAft>
            </a:pPr>
            <a:r>
              <a:rPr sz="1600" u="heavy" kern="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a:t>
            </a:r>
            <a:r>
              <a:rPr sz="1600" u="heavy" kern="0" spc="193"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kris</a:t>
            </a:r>
            <a:r>
              <a:rPr sz="1600" u="heavy" kern="0" spc="20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straub</a:t>
            </a:r>
            <a:r>
              <a:rPr sz="1600" u="heavy" kern="0" spc="20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u="heavy" kern="0" spc="12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a:t>
            </a:r>
            <a:r>
              <a:rPr sz="1600" u="heavy" kern="0" spc="20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u="heavy" kern="0" spc="6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Chainsawsuit.com</a:t>
            </a:r>
            <a:endParaRPr sz="1600" kern="0" dirty="0">
              <a:solidFill>
                <a:schemeClr val="bg1">
                  <a:lumMod val="95000"/>
                </a:schemeClr>
              </a:solidFill>
              <a:latin typeface="Calibri"/>
              <a:cs typeface="Calibri"/>
            </a:endParaRPr>
          </a:p>
        </p:txBody>
      </p:sp>
      <p:sp>
        <p:nvSpPr>
          <p:cNvPr id="5" name="object 5"/>
          <p:cNvSpPr txBox="1">
            <a:spLocks noGrp="1"/>
          </p:cNvSpPr>
          <p:nvPr>
            <p:ph type="title"/>
          </p:nvPr>
        </p:nvSpPr>
        <p:spPr>
          <a:xfrm>
            <a:off x="512967" y="264012"/>
            <a:ext cx="5671820" cy="632651"/>
          </a:xfrm>
          <a:prstGeom prst="rect">
            <a:avLst/>
          </a:prstGeom>
        </p:spPr>
        <p:txBody>
          <a:bodyPr vert="horz" wrap="square" lIns="0" tIns="16933" rIns="0" bIns="0" rtlCol="0">
            <a:spAutoFit/>
          </a:bodyPr>
          <a:lstStyle/>
          <a:p>
            <a:pPr marL="16933">
              <a:spcBef>
                <a:spcPts val="133"/>
              </a:spcBef>
            </a:pPr>
            <a:r>
              <a:rPr sz="4000" b="1" spc="367" dirty="0">
                <a:solidFill>
                  <a:srgbClr val="FFFFFF"/>
                </a:solidFill>
              </a:rPr>
              <a:t>Biases</a:t>
            </a:r>
            <a:r>
              <a:rPr sz="4000" b="1" spc="207" dirty="0">
                <a:solidFill>
                  <a:srgbClr val="FFFFFF"/>
                </a:solidFill>
              </a:rPr>
              <a:t> </a:t>
            </a:r>
            <a:r>
              <a:rPr sz="4000" b="1" spc="120" dirty="0">
                <a:solidFill>
                  <a:srgbClr val="FFFFFF"/>
                </a:solidFill>
              </a:rPr>
              <a:t>in</a:t>
            </a:r>
            <a:r>
              <a:rPr sz="4000" b="1" spc="213" dirty="0">
                <a:solidFill>
                  <a:srgbClr val="FFFFFF"/>
                </a:solidFill>
              </a:rPr>
              <a:t> </a:t>
            </a:r>
            <a:r>
              <a:rPr sz="4000" b="1" spc="140" dirty="0">
                <a:solidFill>
                  <a:srgbClr val="FFFFFF"/>
                </a:solidFill>
              </a:rPr>
              <a:t>Interpretation</a:t>
            </a:r>
            <a:endParaRPr sz="4000"/>
          </a:p>
        </p:txBody>
      </p:sp>
      <p:sp>
        <p:nvSpPr>
          <p:cNvPr id="6" name="TextBox 5">
            <a:extLst>
              <a:ext uri="{FF2B5EF4-FFF2-40B4-BE49-F238E27FC236}">
                <a16:creationId xmlns:a16="http://schemas.microsoft.com/office/drawing/2014/main" id="{485129FD-318E-FEF8-7467-9EC8B149DF3A}"/>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3767" y="783504"/>
            <a:ext cx="11058312" cy="1016731"/>
          </a:xfrm>
          <a:prstGeom prst="rect">
            <a:avLst/>
          </a:prstGeom>
        </p:spPr>
        <p:txBody>
          <a:bodyPr vert="horz" wrap="square" lIns="0" tIns="16933" rIns="0" bIns="0" rtlCol="0">
            <a:spAutoFit/>
          </a:bodyPr>
          <a:lstStyle/>
          <a:p>
            <a:pPr marL="16933" marR="6773" defTabSz="1219170" fontAlgn="auto">
              <a:lnSpc>
                <a:spcPct val="113599"/>
              </a:lnSpc>
              <a:spcBef>
                <a:spcPts val="133"/>
              </a:spcBef>
              <a:spcAft>
                <a:spcPts val="0"/>
              </a:spcAft>
            </a:pPr>
            <a:r>
              <a:rPr sz="2933" b="1" kern="0" spc="147" dirty="0">
                <a:solidFill>
                  <a:srgbClr val="64FFDA"/>
                </a:solidFill>
                <a:latin typeface="Calibri"/>
                <a:cs typeface="Calibri"/>
              </a:rPr>
              <a:t>Overgeneralization:</a:t>
            </a:r>
            <a:r>
              <a:rPr sz="2933" b="1" kern="0" spc="200" dirty="0">
                <a:solidFill>
                  <a:srgbClr val="64FFDA"/>
                </a:solidFill>
                <a:latin typeface="Calibri"/>
                <a:cs typeface="Calibri"/>
              </a:rPr>
              <a:t> </a:t>
            </a:r>
            <a:r>
              <a:rPr sz="2933" kern="0" spc="187" dirty="0">
                <a:solidFill>
                  <a:srgbClr val="FFFFFF"/>
                </a:solidFill>
                <a:latin typeface="Calibri"/>
                <a:cs typeface="Calibri"/>
              </a:rPr>
              <a:t>Coming </a:t>
            </a:r>
            <a:r>
              <a:rPr sz="2933" kern="0" dirty="0">
                <a:solidFill>
                  <a:srgbClr val="FFFFFF"/>
                </a:solidFill>
                <a:latin typeface="Calibri"/>
                <a:cs typeface="Calibri"/>
              </a:rPr>
              <a:t>to</a:t>
            </a:r>
            <a:r>
              <a:rPr sz="2933" kern="0" spc="187" dirty="0">
                <a:solidFill>
                  <a:srgbClr val="FFFFFF"/>
                </a:solidFill>
                <a:latin typeface="Calibri"/>
                <a:cs typeface="Calibri"/>
              </a:rPr>
              <a:t> </a:t>
            </a:r>
            <a:r>
              <a:rPr sz="2933" kern="0" spc="133" dirty="0">
                <a:solidFill>
                  <a:srgbClr val="FFFFFF"/>
                </a:solidFill>
                <a:latin typeface="Calibri"/>
                <a:cs typeface="Calibri"/>
              </a:rPr>
              <a:t>conclusion</a:t>
            </a:r>
            <a:r>
              <a:rPr sz="2933" kern="0" spc="180" dirty="0">
                <a:solidFill>
                  <a:srgbClr val="FFFFFF"/>
                </a:solidFill>
                <a:latin typeface="Calibri"/>
                <a:cs typeface="Calibri"/>
              </a:rPr>
              <a:t> </a:t>
            </a:r>
            <a:r>
              <a:rPr sz="2933" kern="0" spc="187" dirty="0">
                <a:solidFill>
                  <a:srgbClr val="FFFFFF"/>
                </a:solidFill>
                <a:latin typeface="Calibri"/>
                <a:cs typeface="Calibri"/>
              </a:rPr>
              <a:t>based </a:t>
            </a:r>
            <a:r>
              <a:rPr sz="2933" kern="0" spc="100" dirty="0">
                <a:solidFill>
                  <a:srgbClr val="FFFFFF"/>
                </a:solidFill>
                <a:latin typeface="Calibri"/>
                <a:cs typeface="Calibri"/>
              </a:rPr>
              <a:t>on</a:t>
            </a:r>
            <a:r>
              <a:rPr sz="2933" kern="0" spc="187" dirty="0">
                <a:solidFill>
                  <a:srgbClr val="FFFFFF"/>
                </a:solidFill>
                <a:latin typeface="Calibri"/>
                <a:cs typeface="Calibri"/>
              </a:rPr>
              <a:t> </a:t>
            </a:r>
            <a:r>
              <a:rPr sz="2933" kern="0" spc="-13" dirty="0">
                <a:solidFill>
                  <a:srgbClr val="FFFFFF"/>
                </a:solidFill>
                <a:latin typeface="Calibri"/>
                <a:cs typeface="Calibri"/>
              </a:rPr>
              <a:t>information </a:t>
            </a:r>
            <a:r>
              <a:rPr sz="2933" kern="0" dirty="0">
                <a:solidFill>
                  <a:srgbClr val="FFFFFF"/>
                </a:solidFill>
                <a:latin typeface="Calibri"/>
                <a:cs typeface="Calibri"/>
              </a:rPr>
              <a:t>that</a:t>
            </a:r>
            <a:r>
              <a:rPr sz="2933" kern="0" spc="260" dirty="0">
                <a:solidFill>
                  <a:srgbClr val="FFFFFF"/>
                </a:solidFill>
                <a:latin typeface="Calibri"/>
                <a:cs typeface="Calibri"/>
              </a:rPr>
              <a:t> </a:t>
            </a:r>
            <a:r>
              <a:rPr sz="2933" kern="0" spc="140" dirty="0">
                <a:solidFill>
                  <a:srgbClr val="FFFFFF"/>
                </a:solidFill>
                <a:latin typeface="Calibri"/>
                <a:cs typeface="Calibri"/>
              </a:rPr>
              <a:t>is</a:t>
            </a:r>
            <a:r>
              <a:rPr sz="2933" kern="0" spc="267" dirty="0">
                <a:solidFill>
                  <a:srgbClr val="FFFFFF"/>
                </a:solidFill>
                <a:latin typeface="Calibri"/>
                <a:cs typeface="Calibri"/>
              </a:rPr>
              <a:t> </a:t>
            </a:r>
            <a:r>
              <a:rPr sz="2933" kern="0" dirty="0">
                <a:solidFill>
                  <a:srgbClr val="FFFFFF"/>
                </a:solidFill>
                <a:latin typeface="Calibri"/>
                <a:cs typeface="Calibri"/>
              </a:rPr>
              <a:t>too</a:t>
            </a:r>
            <a:r>
              <a:rPr sz="2933" kern="0" spc="267" dirty="0">
                <a:solidFill>
                  <a:srgbClr val="FFFFFF"/>
                </a:solidFill>
                <a:latin typeface="Calibri"/>
                <a:cs typeface="Calibri"/>
              </a:rPr>
              <a:t> </a:t>
            </a:r>
            <a:r>
              <a:rPr sz="2933" kern="0" spc="93" dirty="0">
                <a:solidFill>
                  <a:srgbClr val="FFFFFF"/>
                </a:solidFill>
                <a:latin typeface="Calibri"/>
                <a:cs typeface="Calibri"/>
              </a:rPr>
              <a:t>general</a:t>
            </a:r>
            <a:r>
              <a:rPr sz="2933" kern="0" spc="267" dirty="0">
                <a:solidFill>
                  <a:srgbClr val="FFFFFF"/>
                </a:solidFill>
                <a:latin typeface="Calibri"/>
                <a:cs typeface="Calibri"/>
              </a:rPr>
              <a:t> </a:t>
            </a:r>
            <a:r>
              <a:rPr sz="2933" kern="0" dirty="0">
                <a:solidFill>
                  <a:srgbClr val="FFFFFF"/>
                </a:solidFill>
                <a:latin typeface="Calibri"/>
                <a:cs typeface="Calibri"/>
              </a:rPr>
              <a:t>and/or</a:t>
            </a:r>
            <a:r>
              <a:rPr sz="2933" kern="0" spc="260" dirty="0">
                <a:solidFill>
                  <a:srgbClr val="FFFFFF"/>
                </a:solidFill>
                <a:latin typeface="Calibri"/>
                <a:cs typeface="Calibri"/>
              </a:rPr>
              <a:t> </a:t>
            </a:r>
            <a:r>
              <a:rPr sz="2933" kern="0" dirty="0">
                <a:solidFill>
                  <a:srgbClr val="FFFFFF"/>
                </a:solidFill>
                <a:latin typeface="Calibri"/>
                <a:cs typeface="Calibri"/>
              </a:rPr>
              <a:t>not</a:t>
            </a:r>
            <a:r>
              <a:rPr sz="2933" kern="0" spc="267" dirty="0">
                <a:solidFill>
                  <a:srgbClr val="FFFFFF"/>
                </a:solidFill>
                <a:latin typeface="Calibri"/>
                <a:cs typeface="Calibri"/>
              </a:rPr>
              <a:t> </a:t>
            </a:r>
            <a:r>
              <a:rPr sz="2933" kern="0" spc="140" dirty="0">
                <a:solidFill>
                  <a:srgbClr val="FFFFFF"/>
                </a:solidFill>
                <a:latin typeface="Calibri"/>
                <a:cs typeface="Calibri"/>
              </a:rPr>
              <a:t>specific</a:t>
            </a:r>
            <a:r>
              <a:rPr sz="2933" kern="0" spc="267" dirty="0">
                <a:solidFill>
                  <a:srgbClr val="FFFFFF"/>
                </a:solidFill>
                <a:latin typeface="Calibri"/>
                <a:cs typeface="Calibri"/>
              </a:rPr>
              <a:t> </a:t>
            </a:r>
            <a:r>
              <a:rPr sz="2933" kern="0" spc="127" dirty="0">
                <a:solidFill>
                  <a:srgbClr val="FFFFFF"/>
                </a:solidFill>
                <a:latin typeface="Calibri"/>
                <a:cs typeface="Calibri"/>
              </a:rPr>
              <a:t>enough</a:t>
            </a:r>
            <a:r>
              <a:rPr sz="2933" kern="0" spc="267" dirty="0">
                <a:solidFill>
                  <a:srgbClr val="FFFFFF"/>
                </a:solidFill>
                <a:latin typeface="Calibri"/>
                <a:cs typeface="Calibri"/>
              </a:rPr>
              <a:t> </a:t>
            </a:r>
            <a:r>
              <a:rPr sz="2933" kern="0" dirty="0">
                <a:solidFill>
                  <a:srgbClr val="FFFFFF"/>
                </a:solidFill>
                <a:latin typeface="Calibri"/>
                <a:cs typeface="Calibri"/>
              </a:rPr>
              <a:t>(related:</a:t>
            </a:r>
            <a:r>
              <a:rPr sz="2933" kern="0" spc="313" dirty="0">
                <a:solidFill>
                  <a:srgbClr val="FFFFFF"/>
                </a:solidFill>
                <a:latin typeface="Calibri"/>
                <a:cs typeface="Calibri"/>
              </a:rPr>
              <a:t> </a:t>
            </a:r>
            <a:r>
              <a:rPr sz="2933" b="1" kern="0" spc="80" dirty="0">
                <a:solidFill>
                  <a:srgbClr val="FFFFFF"/>
                </a:solidFill>
                <a:latin typeface="Calibri"/>
                <a:cs typeface="Calibri"/>
              </a:rPr>
              <a:t>overfitting</a:t>
            </a:r>
            <a:r>
              <a:rPr sz="2933" kern="0" spc="80" dirty="0">
                <a:solidFill>
                  <a:srgbClr val="FFFFFF"/>
                </a:solidFill>
                <a:latin typeface="Calibri"/>
                <a:cs typeface="Calibri"/>
              </a:rPr>
              <a:t>)</a:t>
            </a:r>
            <a:endParaRPr sz="2933" kern="0">
              <a:solidFill>
                <a:sysClr val="windowText" lastClr="000000"/>
              </a:solidFill>
              <a:latin typeface="Calibri"/>
              <a:cs typeface="Calibri"/>
            </a:endParaRPr>
          </a:p>
        </p:txBody>
      </p:sp>
      <p:pic>
        <p:nvPicPr>
          <p:cNvPr id="3" name="object 3"/>
          <p:cNvPicPr/>
          <p:nvPr/>
        </p:nvPicPr>
        <p:blipFill>
          <a:blip r:embed="rId2" cstate="print"/>
          <a:stretch>
            <a:fillRect/>
          </a:stretch>
        </p:blipFill>
        <p:spPr>
          <a:xfrm>
            <a:off x="4222401" y="1959733"/>
            <a:ext cx="2890265" cy="4669499"/>
          </a:xfrm>
          <a:prstGeom prst="rect">
            <a:avLst/>
          </a:prstGeom>
        </p:spPr>
      </p:pic>
      <p:sp>
        <p:nvSpPr>
          <p:cNvPr id="4" name="object 4"/>
          <p:cNvSpPr txBox="1"/>
          <p:nvPr/>
        </p:nvSpPr>
        <p:spPr>
          <a:xfrm>
            <a:off x="332668" y="5956913"/>
            <a:ext cx="1248833" cy="643765"/>
          </a:xfrm>
          <a:prstGeom prst="rect">
            <a:avLst/>
          </a:prstGeom>
        </p:spPr>
        <p:txBody>
          <a:bodyPr vert="horz" wrap="square" lIns="0" tIns="86359" rIns="0" bIns="0" rtlCol="0">
            <a:spAutoFit/>
          </a:bodyPr>
          <a:lstStyle/>
          <a:p>
            <a:pPr marL="16933" defTabSz="1219170" fontAlgn="auto">
              <a:spcBef>
                <a:spcPts val="679"/>
              </a:spcBef>
              <a:spcAft>
                <a:spcPts val="0"/>
              </a:spcAft>
            </a:pPr>
            <a:r>
              <a:rPr sz="1600" kern="0" spc="-107" dirty="0">
                <a:solidFill>
                  <a:srgbClr val="B7B7B7"/>
                </a:solidFill>
                <a:latin typeface="Trebuchet MS"/>
                <a:cs typeface="Trebuchet MS"/>
              </a:rPr>
              <a:t>CREDIT</a:t>
            </a:r>
            <a:endParaRPr sz="1600" kern="0" dirty="0">
              <a:solidFill>
                <a:sysClr val="windowText" lastClr="000000"/>
              </a:solidFill>
              <a:latin typeface="Trebuchet MS"/>
              <a:cs typeface="Trebuchet MS"/>
            </a:endParaRPr>
          </a:p>
          <a:p>
            <a:pPr marL="16933" defTabSz="1219170" fontAlgn="auto">
              <a:spcBef>
                <a:spcPts val="545"/>
              </a:spcBef>
              <a:spcAft>
                <a:spcPts val="0"/>
              </a:spcAft>
            </a:pPr>
            <a:r>
              <a:rPr sz="1600" u="heavy" kern="0" spc="8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Sidney</a:t>
            </a:r>
            <a:r>
              <a:rPr sz="1600" u="heavy" kern="0" spc="10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u="heavy" kern="0" spc="-13"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Harris</a:t>
            </a:r>
            <a:endParaRPr sz="1600" kern="0" dirty="0">
              <a:solidFill>
                <a:schemeClr val="bg1">
                  <a:lumMod val="95000"/>
                </a:schemeClr>
              </a:solidFill>
              <a:latin typeface="Calibri"/>
              <a:cs typeface="Calibri"/>
            </a:endParaRPr>
          </a:p>
        </p:txBody>
      </p:sp>
      <p:sp>
        <p:nvSpPr>
          <p:cNvPr id="5" name="object 5"/>
          <p:cNvSpPr txBox="1">
            <a:spLocks noGrp="1"/>
          </p:cNvSpPr>
          <p:nvPr>
            <p:ph type="title"/>
          </p:nvPr>
        </p:nvSpPr>
        <p:spPr>
          <a:xfrm>
            <a:off x="512967" y="264012"/>
            <a:ext cx="5671820" cy="632651"/>
          </a:xfrm>
          <a:prstGeom prst="rect">
            <a:avLst/>
          </a:prstGeom>
        </p:spPr>
        <p:txBody>
          <a:bodyPr vert="horz" wrap="square" lIns="0" tIns="16933" rIns="0" bIns="0" rtlCol="0">
            <a:spAutoFit/>
          </a:bodyPr>
          <a:lstStyle/>
          <a:p>
            <a:pPr marL="16933">
              <a:spcBef>
                <a:spcPts val="133"/>
              </a:spcBef>
            </a:pPr>
            <a:r>
              <a:rPr sz="4000" b="1" spc="367" dirty="0">
                <a:solidFill>
                  <a:srgbClr val="FFFFFF"/>
                </a:solidFill>
              </a:rPr>
              <a:t>Biases</a:t>
            </a:r>
            <a:r>
              <a:rPr sz="4000" b="1" spc="207" dirty="0">
                <a:solidFill>
                  <a:srgbClr val="FFFFFF"/>
                </a:solidFill>
              </a:rPr>
              <a:t> </a:t>
            </a:r>
            <a:r>
              <a:rPr sz="4000" b="1" spc="120" dirty="0">
                <a:solidFill>
                  <a:srgbClr val="FFFFFF"/>
                </a:solidFill>
              </a:rPr>
              <a:t>in</a:t>
            </a:r>
            <a:r>
              <a:rPr sz="4000" b="1" spc="213" dirty="0">
                <a:solidFill>
                  <a:srgbClr val="FFFFFF"/>
                </a:solidFill>
              </a:rPr>
              <a:t> </a:t>
            </a:r>
            <a:r>
              <a:rPr sz="4000" b="1" spc="140" dirty="0">
                <a:solidFill>
                  <a:srgbClr val="FFFFFF"/>
                </a:solidFill>
              </a:rPr>
              <a:t>Interpretation</a:t>
            </a:r>
            <a:endParaRPr sz="4000"/>
          </a:p>
        </p:txBody>
      </p:sp>
      <p:sp>
        <p:nvSpPr>
          <p:cNvPr id="6" name="TextBox 5">
            <a:extLst>
              <a:ext uri="{FF2B5EF4-FFF2-40B4-BE49-F238E27FC236}">
                <a16:creationId xmlns:a16="http://schemas.microsoft.com/office/drawing/2014/main" id="{B81579F7-7029-75DB-900A-867EF75C6AA2}"/>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2667" y="5956913"/>
            <a:ext cx="5405120" cy="643765"/>
          </a:xfrm>
          <a:prstGeom prst="rect">
            <a:avLst/>
          </a:prstGeom>
        </p:spPr>
        <p:txBody>
          <a:bodyPr vert="horz" wrap="square" lIns="0" tIns="86359" rIns="0" bIns="0" rtlCol="0">
            <a:spAutoFit/>
          </a:bodyPr>
          <a:lstStyle/>
          <a:p>
            <a:pPr marL="16933" defTabSz="1219170" fontAlgn="auto">
              <a:spcBef>
                <a:spcPts val="679"/>
              </a:spcBef>
              <a:spcAft>
                <a:spcPts val="0"/>
              </a:spcAft>
            </a:pPr>
            <a:r>
              <a:rPr sz="1600" kern="0" spc="-107" dirty="0">
                <a:solidFill>
                  <a:srgbClr val="B7B7B7"/>
                </a:solidFill>
                <a:latin typeface="Trebuchet MS"/>
                <a:cs typeface="Trebuchet MS"/>
              </a:rPr>
              <a:t>CREDIT</a:t>
            </a:r>
            <a:endParaRPr sz="1600" kern="0" dirty="0">
              <a:solidFill>
                <a:sysClr val="windowText" lastClr="000000"/>
              </a:solidFill>
              <a:latin typeface="Trebuchet MS"/>
              <a:cs typeface="Trebuchet MS"/>
            </a:endParaRPr>
          </a:p>
          <a:p>
            <a:pPr marL="16933" defTabSz="1219170" fontAlgn="auto">
              <a:spcBef>
                <a:spcPts val="545"/>
              </a:spcBef>
              <a:spcAft>
                <a:spcPts val="0"/>
              </a:spcAft>
            </a:pP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a:t>
            </a:r>
            <a:r>
              <a:rPr sz="1600" u="heavy" kern="0" spc="12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mollysdad</a:t>
            </a:r>
            <a:r>
              <a:rPr sz="1600" u="heavy" kern="0" spc="14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12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a:t>
            </a:r>
            <a:r>
              <a:rPr sz="1600" u="heavy" kern="0" spc="13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Slideshare</a:t>
            </a:r>
            <a:r>
              <a:rPr sz="1600" u="heavy" kern="0" spc="14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12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a:t>
            </a:r>
            <a:r>
              <a:rPr sz="1600" u="heavy" kern="0" spc="14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Introduction</a:t>
            </a:r>
            <a:r>
              <a:rPr sz="1600" u="heavy" kern="0" spc="12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to</a:t>
            </a:r>
            <a:r>
              <a:rPr sz="1600" u="heavy" kern="0" spc="14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8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Logical</a:t>
            </a:r>
            <a:r>
              <a:rPr sz="1600" u="heavy" kern="0" spc="14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5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Fallacies</a:t>
            </a:r>
            <a:endParaRPr sz="1600" kern="0" dirty="0">
              <a:solidFill>
                <a:schemeClr val="bg1">
                  <a:lumMod val="95000"/>
                </a:schemeClr>
              </a:solidFill>
              <a:latin typeface="Calibri"/>
              <a:cs typeface="Calibri"/>
            </a:endParaRPr>
          </a:p>
        </p:txBody>
      </p:sp>
      <p:pic>
        <p:nvPicPr>
          <p:cNvPr id="3" name="object 3"/>
          <p:cNvPicPr/>
          <p:nvPr/>
        </p:nvPicPr>
        <p:blipFill>
          <a:blip r:embed="rId3" cstate="print"/>
          <a:stretch>
            <a:fillRect/>
          </a:stretch>
        </p:blipFill>
        <p:spPr>
          <a:xfrm>
            <a:off x="2917968" y="1468999"/>
            <a:ext cx="6356065" cy="4720165"/>
          </a:xfrm>
          <a:prstGeom prst="rect">
            <a:avLst/>
          </a:prstGeom>
        </p:spPr>
      </p:pic>
      <p:sp>
        <p:nvSpPr>
          <p:cNvPr id="4" name="object 4"/>
          <p:cNvSpPr txBox="1">
            <a:spLocks noGrp="1"/>
          </p:cNvSpPr>
          <p:nvPr>
            <p:ph type="title"/>
          </p:nvPr>
        </p:nvSpPr>
        <p:spPr>
          <a:xfrm>
            <a:off x="671691" y="352016"/>
            <a:ext cx="14912620" cy="1055844"/>
          </a:xfrm>
          <a:prstGeom prst="rect">
            <a:avLst/>
          </a:prstGeom>
        </p:spPr>
        <p:txBody>
          <a:bodyPr vert="horz" wrap="square" lIns="0" tIns="16933" rIns="0" bIns="0" rtlCol="0">
            <a:spAutoFit/>
          </a:bodyPr>
          <a:lstStyle/>
          <a:p>
            <a:pPr marL="25399">
              <a:lnSpc>
                <a:spcPts val="4687"/>
              </a:lnSpc>
              <a:spcBef>
                <a:spcPts val="133"/>
              </a:spcBef>
            </a:pPr>
            <a:r>
              <a:rPr sz="4000" b="1" spc="367" dirty="0">
                <a:solidFill>
                  <a:srgbClr val="FFFFFF"/>
                </a:solidFill>
              </a:rPr>
              <a:t>Biases</a:t>
            </a:r>
            <a:r>
              <a:rPr sz="4000" b="1" spc="207" dirty="0">
                <a:solidFill>
                  <a:srgbClr val="FFFFFF"/>
                </a:solidFill>
              </a:rPr>
              <a:t> </a:t>
            </a:r>
            <a:r>
              <a:rPr sz="4000" b="1" spc="120" dirty="0">
                <a:solidFill>
                  <a:srgbClr val="FFFFFF"/>
                </a:solidFill>
              </a:rPr>
              <a:t>in</a:t>
            </a:r>
            <a:r>
              <a:rPr sz="4000" b="1" spc="213" dirty="0">
                <a:solidFill>
                  <a:srgbClr val="FFFFFF"/>
                </a:solidFill>
              </a:rPr>
              <a:t> </a:t>
            </a:r>
            <a:r>
              <a:rPr sz="4000" b="1" spc="140" dirty="0">
                <a:solidFill>
                  <a:srgbClr val="FFFFFF"/>
                </a:solidFill>
              </a:rPr>
              <a:t>Interpretation</a:t>
            </a:r>
            <a:endParaRPr sz="4000"/>
          </a:p>
          <a:p>
            <a:pPr marL="16933">
              <a:lnSpc>
                <a:spcPts val="3407"/>
              </a:lnSpc>
            </a:pPr>
            <a:r>
              <a:rPr sz="2933" b="1" spc="160" dirty="0">
                <a:solidFill>
                  <a:srgbClr val="64FFDA"/>
                </a:solidFill>
              </a:rPr>
              <a:t>Correlation</a:t>
            </a:r>
            <a:r>
              <a:rPr sz="2933" b="1" spc="313" dirty="0">
                <a:solidFill>
                  <a:srgbClr val="64FFDA"/>
                </a:solidFill>
              </a:rPr>
              <a:t> </a:t>
            </a:r>
            <a:r>
              <a:rPr sz="2933" b="1" spc="133" dirty="0">
                <a:solidFill>
                  <a:srgbClr val="64FFDA"/>
                </a:solidFill>
              </a:rPr>
              <a:t>fallacy:</a:t>
            </a:r>
            <a:r>
              <a:rPr sz="2933" b="1" spc="347" dirty="0">
                <a:solidFill>
                  <a:srgbClr val="64FFDA"/>
                </a:solidFill>
              </a:rPr>
              <a:t> </a:t>
            </a:r>
            <a:r>
              <a:rPr sz="2933" spc="152" dirty="0">
                <a:solidFill>
                  <a:srgbClr val="FFFFFF"/>
                </a:solidFill>
              </a:rPr>
              <a:t>Confusing</a:t>
            </a:r>
            <a:r>
              <a:rPr sz="2933" spc="313" dirty="0">
                <a:solidFill>
                  <a:srgbClr val="FFFFFF"/>
                </a:solidFill>
              </a:rPr>
              <a:t> </a:t>
            </a:r>
            <a:r>
              <a:rPr sz="2933" dirty="0">
                <a:solidFill>
                  <a:srgbClr val="FFFFFF"/>
                </a:solidFill>
              </a:rPr>
              <a:t>correlation</a:t>
            </a:r>
            <a:r>
              <a:rPr sz="2933" spc="320" dirty="0">
                <a:solidFill>
                  <a:srgbClr val="FFFFFF"/>
                </a:solidFill>
              </a:rPr>
              <a:t> </a:t>
            </a:r>
            <a:r>
              <a:rPr sz="2933" dirty="0">
                <a:solidFill>
                  <a:srgbClr val="FFFFFF"/>
                </a:solidFill>
              </a:rPr>
              <a:t>with</a:t>
            </a:r>
            <a:r>
              <a:rPr sz="2933" spc="320" dirty="0">
                <a:solidFill>
                  <a:srgbClr val="FFFFFF"/>
                </a:solidFill>
              </a:rPr>
              <a:t> </a:t>
            </a:r>
            <a:r>
              <a:rPr sz="2933" spc="113" dirty="0">
                <a:solidFill>
                  <a:srgbClr val="FFFFFF"/>
                </a:solidFill>
              </a:rPr>
              <a:t>causation</a:t>
            </a:r>
            <a:endParaRPr sz="2933"/>
          </a:p>
        </p:txBody>
      </p:sp>
      <p:sp>
        <p:nvSpPr>
          <p:cNvPr id="5" name="TextBox 4">
            <a:extLst>
              <a:ext uri="{FF2B5EF4-FFF2-40B4-BE49-F238E27FC236}">
                <a16:creationId xmlns:a16="http://schemas.microsoft.com/office/drawing/2014/main" id="{7AF3DB1C-407B-00CD-2985-5D242ABA5FAF}"/>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3767" y="783504"/>
            <a:ext cx="10391140" cy="1531231"/>
          </a:xfrm>
          <a:prstGeom prst="rect">
            <a:avLst/>
          </a:prstGeom>
        </p:spPr>
        <p:txBody>
          <a:bodyPr vert="horz" wrap="square" lIns="0" tIns="16933" rIns="0" bIns="0" rtlCol="0">
            <a:spAutoFit/>
          </a:bodyPr>
          <a:lstStyle/>
          <a:p>
            <a:pPr marL="16933" marR="6773" defTabSz="1219170" fontAlgn="auto">
              <a:lnSpc>
                <a:spcPct val="113599"/>
              </a:lnSpc>
              <a:spcBef>
                <a:spcPts val="133"/>
              </a:spcBef>
              <a:spcAft>
                <a:spcPts val="0"/>
              </a:spcAft>
            </a:pPr>
            <a:r>
              <a:rPr sz="2933" b="1" kern="0" spc="140" dirty="0">
                <a:solidFill>
                  <a:srgbClr val="64FFDA"/>
                </a:solidFill>
                <a:latin typeface="Calibri"/>
                <a:cs typeface="Calibri"/>
              </a:rPr>
              <a:t>Automation</a:t>
            </a:r>
            <a:r>
              <a:rPr sz="2933" b="1" kern="0" spc="213" dirty="0">
                <a:solidFill>
                  <a:srgbClr val="64FFDA"/>
                </a:solidFill>
                <a:latin typeface="Calibri"/>
                <a:cs typeface="Calibri"/>
              </a:rPr>
              <a:t> </a:t>
            </a:r>
            <a:r>
              <a:rPr sz="2933" b="1" kern="0" spc="167" dirty="0">
                <a:solidFill>
                  <a:srgbClr val="64FFDA"/>
                </a:solidFill>
                <a:latin typeface="Calibri"/>
                <a:cs typeface="Calibri"/>
              </a:rPr>
              <a:t>bias:</a:t>
            </a:r>
            <a:r>
              <a:rPr sz="2933" b="1" kern="0" spc="240" dirty="0">
                <a:solidFill>
                  <a:srgbClr val="64FFDA"/>
                </a:solidFill>
                <a:latin typeface="Calibri"/>
                <a:cs typeface="Calibri"/>
              </a:rPr>
              <a:t> </a:t>
            </a:r>
            <a:r>
              <a:rPr sz="2933" kern="0" spc="113" dirty="0">
                <a:solidFill>
                  <a:srgbClr val="FFFFFF"/>
                </a:solidFill>
                <a:latin typeface="Calibri"/>
                <a:cs typeface="Calibri"/>
              </a:rPr>
              <a:t>Propensity</a:t>
            </a:r>
            <a:r>
              <a:rPr sz="2933" kern="0" spc="220" dirty="0">
                <a:solidFill>
                  <a:srgbClr val="FFFFFF"/>
                </a:solidFill>
                <a:latin typeface="Calibri"/>
                <a:cs typeface="Calibri"/>
              </a:rPr>
              <a:t> </a:t>
            </a:r>
            <a:r>
              <a:rPr sz="2933" kern="0" dirty="0">
                <a:solidFill>
                  <a:srgbClr val="FFFFFF"/>
                </a:solidFill>
                <a:latin typeface="Calibri"/>
                <a:cs typeface="Calibri"/>
              </a:rPr>
              <a:t>for</a:t>
            </a:r>
            <a:r>
              <a:rPr sz="2933" kern="0" spc="220" dirty="0">
                <a:solidFill>
                  <a:srgbClr val="FFFFFF"/>
                </a:solidFill>
                <a:latin typeface="Calibri"/>
                <a:cs typeface="Calibri"/>
              </a:rPr>
              <a:t> </a:t>
            </a:r>
            <a:r>
              <a:rPr sz="2933" kern="0" spc="133" dirty="0">
                <a:solidFill>
                  <a:srgbClr val="FFFFFF"/>
                </a:solidFill>
                <a:latin typeface="Calibri"/>
                <a:cs typeface="Calibri"/>
              </a:rPr>
              <a:t>humans</a:t>
            </a:r>
            <a:r>
              <a:rPr sz="2933" kern="0" spc="220" dirty="0">
                <a:solidFill>
                  <a:srgbClr val="FFFFFF"/>
                </a:solidFill>
                <a:latin typeface="Calibri"/>
                <a:cs typeface="Calibri"/>
              </a:rPr>
              <a:t> </a:t>
            </a:r>
            <a:r>
              <a:rPr sz="2933" kern="0" dirty="0">
                <a:solidFill>
                  <a:srgbClr val="FFFFFF"/>
                </a:solidFill>
                <a:latin typeface="Calibri"/>
                <a:cs typeface="Calibri"/>
              </a:rPr>
              <a:t>to</a:t>
            </a:r>
            <a:r>
              <a:rPr sz="2933" kern="0" spc="213" dirty="0">
                <a:solidFill>
                  <a:srgbClr val="FFFFFF"/>
                </a:solidFill>
                <a:latin typeface="Calibri"/>
                <a:cs typeface="Calibri"/>
              </a:rPr>
              <a:t> </a:t>
            </a:r>
            <a:r>
              <a:rPr sz="2933" kern="0" dirty="0">
                <a:solidFill>
                  <a:srgbClr val="FFFFFF"/>
                </a:solidFill>
                <a:latin typeface="Calibri"/>
                <a:cs typeface="Calibri"/>
              </a:rPr>
              <a:t>favor</a:t>
            </a:r>
            <a:r>
              <a:rPr sz="2933" kern="0" spc="220" dirty="0">
                <a:solidFill>
                  <a:srgbClr val="FFFFFF"/>
                </a:solidFill>
                <a:latin typeface="Calibri"/>
                <a:cs typeface="Calibri"/>
              </a:rPr>
              <a:t> </a:t>
            </a:r>
            <a:r>
              <a:rPr sz="2933" kern="0" spc="152" dirty="0">
                <a:solidFill>
                  <a:srgbClr val="FFFFFF"/>
                </a:solidFill>
                <a:latin typeface="Calibri"/>
                <a:cs typeface="Calibri"/>
              </a:rPr>
              <a:t>suggestions </a:t>
            </a:r>
            <a:r>
              <a:rPr sz="2933" kern="0" dirty="0">
                <a:solidFill>
                  <a:srgbClr val="FFFFFF"/>
                </a:solidFill>
                <a:latin typeface="Calibri"/>
                <a:cs typeface="Calibri"/>
              </a:rPr>
              <a:t>from</a:t>
            </a:r>
            <a:r>
              <a:rPr sz="2933" kern="0" spc="213" dirty="0">
                <a:solidFill>
                  <a:srgbClr val="FFFFFF"/>
                </a:solidFill>
                <a:latin typeface="Calibri"/>
                <a:cs typeface="Calibri"/>
              </a:rPr>
              <a:t> </a:t>
            </a:r>
            <a:r>
              <a:rPr sz="2933" kern="0" spc="80" dirty="0">
                <a:solidFill>
                  <a:srgbClr val="FFFFFF"/>
                </a:solidFill>
                <a:latin typeface="Calibri"/>
                <a:cs typeface="Calibri"/>
              </a:rPr>
              <a:t>automated</a:t>
            </a:r>
            <a:r>
              <a:rPr sz="2933" kern="0" spc="213" dirty="0">
                <a:solidFill>
                  <a:srgbClr val="FFFFFF"/>
                </a:solidFill>
                <a:latin typeface="Calibri"/>
                <a:cs typeface="Calibri"/>
              </a:rPr>
              <a:t> </a:t>
            </a:r>
            <a:r>
              <a:rPr sz="2933" kern="0" spc="120" dirty="0">
                <a:solidFill>
                  <a:srgbClr val="FFFFFF"/>
                </a:solidFill>
                <a:latin typeface="Calibri"/>
                <a:cs typeface="Calibri"/>
              </a:rPr>
              <a:t>decision-</a:t>
            </a:r>
            <a:r>
              <a:rPr sz="2933" kern="0" spc="152" dirty="0">
                <a:solidFill>
                  <a:srgbClr val="FFFFFF"/>
                </a:solidFill>
                <a:latin typeface="Calibri"/>
                <a:cs typeface="Calibri"/>
              </a:rPr>
              <a:t>making</a:t>
            </a:r>
            <a:r>
              <a:rPr sz="2933" kern="0" spc="213" dirty="0">
                <a:solidFill>
                  <a:srgbClr val="FFFFFF"/>
                </a:solidFill>
                <a:latin typeface="Calibri"/>
                <a:cs typeface="Calibri"/>
              </a:rPr>
              <a:t> </a:t>
            </a:r>
            <a:r>
              <a:rPr sz="2933" kern="0" spc="180" dirty="0">
                <a:solidFill>
                  <a:srgbClr val="FFFFFF"/>
                </a:solidFill>
                <a:latin typeface="Calibri"/>
                <a:cs typeface="Calibri"/>
              </a:rPr>
              <a:t>systems</a:t>
            </a:r>
            <a:r>
              <a:rPr sz="2933" kern="0" spc="213" dirty="0">
                <a:solidFill>
                  <a:srgbClr val="FFFFFF"/>
                </a:solidFill>
                <a:latin typeface="Calibri"/>
                <a:cs typeface="Calibri"/>
              </a:rPr>
              <a:t> </a:t>
            </a:r>
            <a:r>
              <a:rPr sz="2933" kern="0" spc="73" dirty="0">
                <a:solidFill>
                  <a:srgbClr val="FFFFFF"/>
                </a:solidFill>
                <a:latin typeface="Calibri"/>
                <a:cs typeface="Calibri"/>
              </a:rPr>
              <a:t>over</a:t>
            </a:r>
            <a:r>
              <a:rPr sz="2933" kern="0" spc="213" dirty="0">
                <a:solidFill>
                  <a:srgbClr val="FFFFFF"/>
                </a:solidFill>
                <a:latin typeface="Calibri"/>
                <a:cs typeface="Calibri"/>
              </a:rPr>
              <a:t> </a:t>
            </a:r>
            <a:r>
              <a:rPr sz="2933" kern="0" spc="73" dirty="0">
                <a:solidFill>
                  <a:srgbClr val="FFFFFF"/>
                </a:solidFill>
                <a:latin typeface="Calibri"/>
                <a:cs typeface="Calibri"/>
              </a:rPr>
              <a:t>contradictory </a:t>
            </a:r>
            <a:r>
              <a:rPr sz="2933" kern="0" dirty="0">
                <a:solidFill>
                  <a:srgbClr val="FFFFFF"/>
                </a:solidFill>
                <a:latin typeface="Calibri"/>
                <a:cs typeface="Calibri"/>
              </a:rPr>
              <a:t>information</a:t>
            </a:r>
            <a:r>
              <a:rPr sz="2933" kern="0" spc="487" dirty="0">
                <a:solidFill>
                  <a:srgbClr val="FFFFFF"/>
                </a:solidFill>
                <a:latin typeface="Calibri"/>
                <a:cs typeface="Calibri"/>
              </a:rPr>
              <a:t> </a:t>
            </a:r>
            <a:r>
              <a:rPr sz="2933" kern="0" dirty="0">
                <a:solidFill>
                  <a:srgbClr val="FFFFFF"/>
                </a:solidFill>
                <a:latin typeface="Calibri"/>
                <a:cs typeface="Calibri"/>
              </a:rPr>
              <a:t>without</a:t>
            </a:r>
            <a:r>
              <a:rPr sz="2933" kern="0" spc="493" dirty="0">
                <a:solidFill>
                  <a:srgbClr val="FFFFFF"/>
                </a:solidFill>
                <a:latin typeface="Calibri"/>
                <a:cs typeface="Calibri"/>
              </a:rPr>
              <a:t> </a:t>
            </a:r>
            <a:r>
              <a:rPr sz="2933" kern="0" spc="-13" dirty="0">
                <a:solidFill>
                  <a:srgbClr val="FFFFFF"/>
                </a:solidFill>
                <a:latin typeface="Calibri"/>
                <a:cs typeface="Calibri"/>
              </a:rPr>
              <a:t>automation</a:t>
            </a:r>
            <a:endParaRPr sz="2933" kern="0">
              <a:solidFill>
                <a:sysClr val="windowText" lastClr="000000"/>
              </a:solidFill>
              <a:latin typeface="Calibri"/>
              <a:cs typeface="Calibri"/>
            </a:endParaRPr>
          </a:p>
        </p:txBody>
      </p:sp>
      <p:sp>
        <p:nvSpPr>
          <p:cNvPr id="3" name="object 3"/>
          <p:cNvSpPr txBox="1"/>
          <p:nvPr/>
        </p:nvSpPr>
        <p:spPr>
          <a:xfrm>
            <a:off x="332667" y="5956913"/>
            <a:ext cx="3441700" cy="643765"/>
          </a:xfrm>
          <a:prstGeom prst="rect">
            <a:avLst/>
          </a:prstGeom>
        </p:spPr>
        <p:txBody>
          <a:bodyPr vert="horz" wrap="square" lIns="0" tIns="86359" rIns="0" bIns="0" rtlCol="0">
            <a:spAutoFit/>
          </a:bodyPr>
          <a:lstStyle/>
          <a:p>
            <a:pPr marL="16933" defTabSz="1219170" fontAlgn="auto">
              <a:spcBef>
                <a:spcPts val="679"/>
              </a:spcBef>
              <a:spcAft>
                <a:spcPts val="0"/>
              </a:spcAft>
            </a:pPr>
            <a:r>
              <a:rPr sz="1600" kern="0" spc="-107" dirty="0">
                <a:solidFill>
                  <a:srgbClr val="B7B7B7"/>
                </a:solidFill>
                <a:latin typeface="Trebuchet MS"/>
                <a:cs typeface="Trebuchet MS"/>
              </a:rPr>
              <a:t>CREDIT</a:t>
            </a:r>
            <a:endParaRPr sz="1600" kern="0" dirty="0">
              <a:solidFill>
                <a:sysClr val="windowText" lastClr="000000"/>
              </a:solidFill>
              <a:latin typeface="Trebuchet MS"/>
              <a:cs typeface="Trebuchet MS"/>
            </a:endParaRPr>
          </a:p>
          <a:p>
            <a:pPr marL="16933" defTabSz="1219170" fontAlgn="auto">
              <a:spcBef>
                <a:spcPts val="545"/>
              </a:spcBef>
              <a:spcAft>
                <a:spcPts val="0"/>
              </a:spcAft>
            </a:pP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thedailyenglishshow.com</a:t>
            </a:r>
            <a:r>
              <a:rPr sz="1600" kern="0" spc="427" dirty="0">
                <a:solidFill>
                  <a:schemeClr val="bg1">
                    <a:lumMod val="95000"/>
                  </a:schemeClr>
                </a:solidFill>
                <a:latin typeface="Calibri"/>
                <a:cs typeface="Calibri"/>
              </a:rPr>
              <a:t> </a:t>
            </a:r>
            <a:r>
              <a:rPr sz="1600" kern="0" spc="-387" dirty="0">
                <a:solidFill>
                  <a:schemeClr val="bg1">
                    <a:lumMod val="95000"/>
                  </a:schemeClr>
                </a:solidFill>
                <a:latin typeface="Calibri"/>
                <a:cs typeface="Calibri"/>
              </a:rPr>
              <a:t>|</a:t>
            </a:r>
            <a:r>
              <a:rPr sz="1600" kern="0" spc="427" dirty="0">
                <a:solidFill>
                  <a:schemeClr val="bg1">
                    <a:lumMod val="95000"/>
                  </a:schemeClr>
                </a:solidFill>
                <a:latin typeface="Calibri"/>
                <a:cs typeface="Calibri"/>
              </a:rPr>
              <a:t> </a:t>
            </a:r>
            <a:r>
              <a:rPr sz="1600" u="heavy" kern="0" spc="293"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CC</a:t>
            </a:r>
            <a:r>
              <a:rPr sz="1600" u="heavy" kern="0" spc="42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u="heavy" kern="0" spc="22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BY</a:t>
            </a:r>
            <a:r>
              <a:rPr sz="1600" u="heavy" kern="0" spc="42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u="heavy" kern="0" spc="-33"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2.0</a:t>
            </a:r>
            <a:endParaRPr sz="1600" kern="0" dirty="0">
              <a:solidFill>
                <a:schemeClr val="bg1">
                  <a:lumMod val="95000"/>
                </a:schemeClr>
              </a:solidFill>
              <a:latin typeface="Calibri"/>
              <a:cs typeface="Calibri"/>
            </a:endParaRPr>
          </a:p>
        </p:txBody>
      </p:sp>
      <p:pic>
        <p:nvPicPr>
          <p:cNvPr id="4" name="object 4"/>
          <p:cNvPicPr/>
          <p:nvPr/>
        </p:nvPicPr>
        <p:blipFill>
          <a:blip r:embed="rId4" cstate="print"/>
          <a:stretch>
            <a:fillRect/>
          </a:stretch>
        </p:blipFill>
        <p:spPr>
          <a:xfrm>
            <a:off x="2656385" y="2696534"/>
            <a:ext cx="6879231" cy="3410933"/>
          </a:xfrm>
          <a:prstGeom prst="rect">
            <a:avLst/>
          </a:prstGeom>
        </p:spPr>
      </p:pic>
      <p:sp>
        <p:nvSpPr>
          <p:cNvPr id="5" name="object 5"/>
          <p:cNvSpPr txBox="1">
            <a:spLocks noGrp="1"/>
          </p:cNvSpPr>
          <p:nvPr>
            <p:ph type="title"/>
          </p:nvPr>
        </p:nvSpPr>
        <p:spPr>
          <a:xfrm>
            <a:off x="512967" y="264012"/>
            <a:ext cx="5671820" cy="632651"/>
          </a:xfrm>
          <a:prstGeom prst="rect">
            <a:avLst/>
          </a:prstGeom>
        </p:spPr>
        <p:txBody>
          <a:bodyPr vert="horz" wrap="square" lIns="0" tIns="16933" rIns="0" bIns="0" rtlCol="0">
            <a:spAutoFit/>
          </a:bodyPr>
          <a:lstStyle/>
          <a:p>
            <a:pPr marL="16933">
              <a:spcBef>
                <a:spcPts val="133"/>
              </a:spcBef>
            </a:pPr>
            <a:r>
              <a:rPr sz="4000" b="1" spc="367" dirty="0">
                <a:solidFill>
                  <a:srgbClr val="FFFFFF"/>
                </a:solidFill>
              </a:rPr>
              <a:t>Biases</a:t>
            </a:r>
            <a:r>
              <a:rPr sz="4000" b="1" spc="207" dirty="0">
                <a:solidFill>
                  <a:srgbClr val="FFFFFF"/>
                </a:solidFill>
              </a:rPr>
              <a:t> </a:t>
            </a:r>
            <a:r>
              <a:rPr sz="4000" b="1" spc="120" dirty="0">
                <a:solidFill>
                  <a:srgbClr val="FFFFFF"/>
                </a:solidFill>
              </a:rPr>
              <a:t>in</a:t>
            </a:r>
            <a:r>
              <a:rPr sz="4000" b="1" spc="213" dirty="0">
                <a:solidFill>
                  <a:srgbClr val="FFFFFF"/>
                </a:solidFill>
              </a:rPr>
              <a:t> </a:t>
            </a:r>
            <a:r>
              <a:rPr sz="4000" b="1" spc="140" dirty="0">
                <a:solidFill>
                  <a:srgbClr val="FFFFFF"/>
                </a:solidFill>
              </a:rPr>
              <a:t>Interpretation</a:t>
            </a:r>
            <a:endParaRPr sz="4000"/>
          </a:p>
        </p:txBody>
      </p:sp>
      <p:sp>
        <p:nvSpPr>
          <p:cNvPr id="6" name="TextBox 5">
            <a:extLst>
              <a:ext uri="{FF2B5EF4-FFF2-40B4-BE49-F238E27FC236}">
                <a16:creationId xmlns:a16="http://schemas.microsoft.com/office/drawing/2014/main" id="{9B4024C5-62F8-8481-B786-F77B86D7631C}"/>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6401" y="2159001"/>
            <a:ext cx="2539999" cy="2539999"/>
          </a:xfrm>
          <a:prstGeom prst="rect">
            <a:avLst/>
          </a:prstGeom>
        </p:spPr>
      </p:pic>
      <p:pic>
        <p:nvPicPr>
          <p:cNvPr id="3" name="object 3"/>
          <p:cNvPicPr/>
          <p:nvPr/>
        </p:nvPicPr>
        <p:blipFill>
          <a:blip r:embed="rId2" cstate="print"/>
          <a:stretch>
            <a:fillRect/>
          </a:stretch>
        </p:blipFill>
        <p:spPr>
          <a:xfrm>
            <a:off x="3352801" y="2159001"/>
            <a:ext cx="2539999" cy="2539999"/>
          </a:xfrm>
          <a:prstGeom prst="rect">
            <a:avLst/>
          </a:prstGeom>
        </p:spPr>
      </p:pic>
      <p:pic>
        <p:nvPicPr>
          <p:cNvPr id="4" name="object 4"/>
          <p:cNvPicPr/>
          <p:nvPr/>
        </p:nvPicPr>
        <p:blipFill>
          <a:blip r:embed="rId2" cstate="print"/>
          <a:stretch>
            <a:fillRect/>
          </a:stretch>
        </p:blipFill>
        <p:spPr>
          <a:xfrm>
            <a:off x="6299201" y="2159001"/>
            <a:ext cx="2539999" cy="2539999"/>
          </a:xfrm>
          <a:prstGeom prst="rect">
            <a:avLst/>
          </a:prstGeom>
        </p:spPr>
      </p:pic>
      <p:pic>
        <p:nvPicPr>
          <p:cNvPr id="5" name="object 5"/>
          <p:cNvPicPr/>
          <p:nvPr/>
        </p:nvPicPr>
        <p:blipFill>
          <a:blip r:embed="rId2" cstate="print"/>
          <a:stretch>
            <a:fillRect/>
          </a:stretch>
        </p:blipFill>
        <p:spPr>
          <a:xfrm>
            <a:off x="9245601" y="2159001"/>
            <a:ext cx="2539999" cy="2539999"/>
          </a:xfrm>
          <a:prstGeom prst="rect">
            <a:avLst/>
          </a:prstGeom>
        </p:spPr>
      </p:pic>
      <p:grpSp>
        <p:nvGrpSpPr>
          <p:cNvPr id="6" name="object 6"/>
          <p:cNvGrpSpPr/>
          <p:nvPr/>
        </p:nvGrpSpPr>
        <p:grpSpPr>
          <a:xfrm>
            <a:off x="4578486" y="2600299"/>
            <a:ext cx="1591733" cy="510540"/>
            <a:chOff x="3433864" y="1950224"/>
            <a:chExt cx="1193800" cy="382905"/>
          </a:xfrm>
        </p:grpSpPr>
        <p:sp>
          <p:nvSpPr>
            <p:cNvPr id="7" name="object 7"/>
            <p:cNvSpPr/>
            <p:nvPr/>
          </p:nvSpPr>
          <p:spPr>
            <a:xfrm>
              <a:off x="3551310" y="1969274"/>
              <a:ext cx="934085" cy="223520"/>
            </a:xfrm>
            <a:custGeom>
              <a:avLst/>
              <a:gdLst/>
              <a:ahLst/>
              <a:cxnLst/>
              <a:rect l="l" t="t" r="r" b="b"/>
              <a:pathLst>
                <a:path w="934085" h="223519">
                  <a:moveTo>
                    <a:pt x="0" y="120823"/>
                  </a:moveTo>
                  <a:lnTo>
                    <a:pt x="44640" y="93826"/>
                  </a:lnTo>
                  <a:lnTo>
                    <a:pt x="79143" y="76737"/>
                  </a:lnTo>
                  <a:lnTo>
                    <a:pt x="121774" y="58834"/>
                  </a:lnTo>
                  <a:lnTo>
                    <a:pt x="167153" y="42878"/>
                  </a:lnTo>
                  <a:lnTo>
                    <a:pt x="214591" y="29090"/>
                  </a:lnTo>
                  <a:lnTo>
                    <a:pt x="263395" y="17688"/>
                  </a:lnTo>
                  <a:lnTo>
                    <a:pt x="312873" y="8893"/>
                  </a:lnTo>
                  <a:lnTo>
                    <a:pt x="362335" y="2923"/>
                  </a:lnTo>
                  <a:lnTo>
                    <a:pt x="411089" y="0"/>
                  </a:lnTo>
                  <a:lnTo>
                    <a:pt x="471230" y="872"/>
                  </a:lnTo>
                  <a:lnTo>
                    <a:pt x="528916" y="6540"/>
                  </a:lnTo>
                  <a:lnTo>
                    <a:pt x="583956" y="16507"/>
                  </a:lnTo>
                  <a:lnTo>
                    <a:pt x="636163" y="30279"/>
                  </a:lnTo>
                  <a:lnTo>
                    <a:pt x="685346" y="47362"/>
                  </a:lnTo>
                  <a:lnTo>
                    <a:pt x="731318" y="67260"/>
                  </a:lnTo>
                  <a:lnTo>
                    <a:pt x="773890" y="89479"/>
                  </a:lnTo>
                  <a:lnTo>
                    <a:pt x="812871" y="113523"/>
                  </a:lnTo>
                  <a:lnTo>
                    <a:pt x="848074" y="138898"/>
                  </a:lnTo>
                  <a:lnTo>
                    <a:pt x="879310" y="165109"/>
                  </a:lnTo>
                  <a:lnTo>
                    <a:pt x="912104" y="197748"/>
                  </a:lnTo>
                  <a:lnTo>
                    <a:pt x="922551" y="209862"/>
                  </a:lnTo>
                  <a:lnTo>
                    <a:pt x="925088" y="212882"/>
                  </a:lnTo>
                  <a:lnTo>
                    <a:pt x="927551" y="215893"/>
                  </a:lnTo>
                  <a:lnTo>
                    <a:pt x="929944" y="218893"/>
                  </a:lnTo>
                  <a:lnTo>
                    <a:pt x="931140" y="220393"/>
                  </a:lnTo>
                  <a:lnTo>
                    <a:pt x="932320" y="221890"/>
                  </a:lnTo>
                  <a:lnTo>
                    <a:pt x="933482" y="223384"/>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8" name="object 8"/>
            <p:cNvPicPr/>
            <p:nvPr/>
          </p:nvPicPr>
          <p:blipFill>
            <a:blip r:embed="rId3" cstate="print"/>
            <a:stretch>
              <a:fillRect/>
            </a:stretch>
          </p:blipFill>
          <p:spPr>
            <a:xfrm>
              <a:off x="3433864" y="2060115"/>
              <a:ext cx="161792" cy="161792"/>
            </a:xfrm>
            <a:prstGeom prst="rect">
              <a:avLst/>
            </a:prstGeom>
          </p:spPr>
        </p:pic>
        <p:pic>
          <p:nvPicPr>
            <p:cNvPr id="9" name="object 9"/>
            <p:cNvPicPr/>
            <p:nvPr/>
          </p:nvPicPr>
          <p:blipFill>
            <a:blip r:embed="rId4" cstate="print"/>
            <a:stretch>
              <a:fillRect/>
            </a:stretch>
          </p:blipFill>
          <p:spPr>
            <a:xfrm>
              <a:off x="4421758" y="2128677"/>
              <a:ext cx="205685" cy="204012"/>
            </a:xfrm>
            <a:prstGeom prst="rect">
              <a:avLst/>
            </a:prstGeom>
          </p:spPr>
        </p:pic>
      </p:grpSp>
      <p:pic>
        <p:nvPicPr>
          <p:cNvPr id="10" name="object 10"/>
          <p:cNvPicPr/>
          <p:nvPr/>
        </p:nvPicPr>
        <p:blipFill>
          <a:blip r:embed="rId5" cstate="print"/>
          <a:stretch>
            <a:fillRect/>
          </a:stretch>
        </p:blipFill>
        <p:spPr>
          <a:xfrm>
            <a:off x="768734" y="3002996"/>
            <a:ext cx="1814481" cy="208955"/>
          </a:xfrm>
          <a:prstGeom prst="rect">
            <a:avLst/>
          </a:prstGeom>
        </p:spPr>
      </p:pic>
      <p:pic>
        <p:nvPicPr>
          <p:cNvPr id="11" name="object 11"/>
          <p:cNvPicPr/>
          <p:nvPr/>
        </p:nvPicPr>
        <p:blipFill>
          <a:blip r:embed="rId6" cstate="print"/>
          <a:stretch>
            <a:fillRect/>
          </a:stretch>
        </p:blipFill>
        <p:spPr>
          <a:xfrm>
            <a:off x="964608" y="3333527"/>
            <a:ext cx="1416105" cy="160733"/>
          </a:xfrm>
          <a:prstGeom prst="rect">
            <a:avLst/>
          </a:prstGeom>
        </p:spPr>
      </p:pic>
      <p:sp>
        <p:nvSpPr>
          <p:cNvPr id="12" name="object 12"/>
          <p:cNvSpPr/>
          <p:nvPr/>
        </p:nvSpPr>
        <p:spPr>
          <a:xfrm>
            <a:off x="1135081" y="3663727"/>
            <a:ext cx="1075267" cy="160867"/>
          </a:xfrm>
          <a:custGeom>
            <a:avLst/>
            <a:gdLst/>
            <a:ahLst/>
            <a:cxnLst/>
            <a:rect l="l" t="t" r="r" b="b"/>
            <a:pathLst>
              <a:path w="806450" h="120650">
                <a:moveTo>
                  <a:pt x="13245" y="59084"/>
                </a:moveTo>
                <a:lnTo>
                  <a:pt x="4613" y="44053"/>
                </a:lnTo>
                <a:lnTo>
                  <a:pt x="12817" y="38127"/>
                </a:lnTo>
                <a:lnTo>
                  <a:pt x="21803" y="33895"/>
                </a:lnTo>
                <a:lnTo>
                  <a:pt x="31570" y="31356"/>
                </a:lnTo>
                <a:lnTo>
                  <a:pt x="42118" y="30509"/>
                </a:lnTo>
                <a:lnTo>
                  <a:pt x="50666" y="31039"/>
                </a:lnTo>
                <a:lnTo>
                  <a:pt x="77102" y="48964"/>
                </a:lnTo>
                <a:lnTo>
                  <a:pt x="38248" y="48964"/>
                </a:lnTo>
                <a:lnTo>
                  <a:pt x="31328" y="49596"/>
                </a:lnTo>
                <a:lnTo>
                  <a:pt x="24854" y="51494"/>
                </a:lnTo>
                <a:lnTo>
                  <a:pt x="18826" y="54657"/>
                </a:lnTo>
                <a:lnTo>
                  <a:pt x="13245" y="59084"/>
                </a:lnTo>
                <a:close/>
              </a:path>
              <a:path w="806450" h="120650">
                <a:moveTo>
                  <a:pt x="79623" y="74860"/>
                </a:moveTo>
                <a:lnTo>
                  <a:pt x="57001" y="74860"/>
                </a:lnTo>
                <a:lnTo>
                  <a:pt x="57001" y="59035"/>
                </a:lnTo>
                <a:lnTo>
                  <a:pt x="55264" y="55562"/>
                </a:lnTo>
                <a:lnTo>
                  <a:pt x="51792" y="52982"/>
                </a:lnTo>
                <a:lnTo>
                  <a:pt x="48418" y="50303"/>
                </a:lnTo>
                <a:lnTo>
                  <a:pt x="43904" y="48964"/>
                </a:lnTo>
                <a:lnTo>
                  <a:pt x="77102" y="48964"/>
                </a:lnTo>
                <a:lnTo>
                  <a:pt x="77204" y="49150"/>
                </a:lnTo>
                <a:lnTo>
                  <a:pt x="79018" y="55596"/>
                </a:lnTo>
                <a:lnTo>
                  <a:pt x="79623" y="62954"/>
                </a:lnTo>
                <a:lnTo>
                  <a:pt x="79623" y="74860"/>
                </a:lnTo>
                <a:close/>
              </a:path>
              <a:path w="806450" h="120650">
                <a:moveTo>
                  <a:pt x="29914" y="120550"/>
                </a:moveTo>
                <a:lnTo>
                  <a:pt x="21580" y="120550"/>
                </a:lnTo>
                <a:lnTo>
                  <a:pt x="14485" y="117921"/>
                </a:lnTo>
                <a:lnTo>
                  <a:pt x="8632" y="112662"/>
                </a:lnTo>
                <a:lnTo>
                  <a:pt x="2877" y="107404"/>
                </a:lnTo>
                <a:lnTo>
                  <a:pt x="0" y="100558"/>
                </a:lnTo>
                <a:lnTo>
                  <a:pt x="0" y="83790"/>
                </a:lnTo>
                <a:lnTo>
                  <a:pt x="2728" y="77092"/>
                </a:lnTo>
                <a:lnTo>
                  <a:pt x="8185" y="72032"/>
                </a:lnTo>
                <a:lnTo>
                  <a:pt x="13741" y="66972"/>
                </a:lnTo>
                <a:lnTo>
                  <a:pt x="20984" y="64442"/>
                </a:lnTo>
                <a:lnTo>
                  <a:pt x="29914" y="64442"/>
                </a:lnTo>
                <a:lnTo>
                  <a:pt x="38527" y="65093"/>
                </a:lnTo>
                <a:lnTo>
                  <a:pt x="45913" y="67047"/>
                </a:lnTo>
                <a:lnTo>
                  <a:pt x="52071" y="70302"/>
                </a:lnTo>
                <a:lnTo>
                  <a:pt x="57001" y="74860"/>
                </a:lnTo>
                <a:lnTo>
                  <a:pt x="79623" y="74860"/>
                </a:lnTo>
                <a:lnTo>
                  <a:pt x="79623" y="79771"/>
                </a:lnTo>
                <a:lnTo>
                  <a:pt x="34428" y="79771"/>
                </a:lnTo>
                <a:lnTo>
                  <a:pt x="30559" y="80912"/>
                </a:lnTo>
                <a:lnTo>
                  <a:pt x="24308" y="85377"/>
                </a:lnTo>
                <a:lnTo>
                  <a:pt x="22770" y="88552"/>
                </a:lnTo>
                <a:lnTo>
                  <a:pt x="22770" y="96688"/>
                </a:lnTo>
                <a:lnTo>
                  <a:pt x="24308" y="99814"/>
                </a:lnTo>
                <a:lnTo>
                  <a:pt x="27384" y="102096"/>
                </a:lnTo>
                <a:lnTo>
                  <a:pt x="30559" y="104278"/>
                </a:lnTo>
                <a:lnTo>
                  <a:pt x="34428" y="105370"/>
                </a:lnTo>
                <a:lnTo>
                  <a:pt x="79623" y="105370"/>
                </a:lnTo>
                <a:lnTo>
                  <a:pt x="79623" y="109537"/>
                </a:lnTo>
                <a:lnTo>
                  <a:pt x="57001" y="109537"/>
                </a:lnTo>
                <a:lnTo>
                  <a:pt x="51792" y="114355"/>
                </a:lnTo>
                <a:lnTo>
                  <a:pt x="45541" y="117797"/>
                </a:lnTo>
                <a:lnTo>
                  <a:pt x="38248" y="119862"/>
                </a:lnTo>
                <a:lnTo>
                  <a:pt x="29914" y="120550"/>
                </a:lnTo>
                <a:close/>
              </a:path>
              <a:path w="806450" h="120650">
                <a:moveTo>
                  <a:pt x="79623" y="105370"/>
                </a:moveTo>
                <a:lnTo>
                  <a:pt x="47228" y="105370"/>
                </a:lnTo>
                <a:lnTo>
                  <a:pt x="53230" y="102840"/>
                </a:lnTo>
                <a:lnTo>
                  <a:pt x="57001" y="97780"/>
                </a:lnTo>
                <a:lnTo>
                  <a:pt x="57001" y="87213"/>
                </a:lnTo>
                <a:lnTo>
                  <a:pt x="53230" y="82252"/>
                </a:lnTo>
                <a:lnTo>
                  <a:pt x="47228" y="79771"/>
                </a:lnTo>
                <a:lnTo>
                  <a:pt x="79623" y="79771"/>
                </a:lnTo>
                <a:lnTo>
                  <a:pt x="79623" y="105370"/>
                </a:lnTo>
                <a:close/>
              </a:path>
              <a:path w="806450" h="120650">
                <a:moveTo>
                  <a:pt x="79623" y="118467"/>
                </a:moveTo>
                <a:lnTo>
                  <a:pt x="57001" y="118467"/>
                </a:lnTo>
                <a:lnTo>
                  <a:pt x="57001" y="109537"/>
                </a:lnTo>
                <a:lnTo>
                  <a:pt x="79623" y="109537"/>
                </a:lnTo>
                <a:lnTo>
                  <a:pt x="79623" y="118467"/>
                </a:lnTo>
                <a:close/>
              </a:path>
              <a:path w="806450" h="120650">
                <a:moveTo>
                  <a:pt x="180606" y="43904"/>
                </a:moveTo>
                <a:lnTo>
                  <a:pt x="124620" y="43904"/>
                </a:lnTo>
                <a:lnTo>
                  <a:pt x="127298" y="40530"/>
                </a:lnTo>
                <a:lnTo>
                  <a:pt x="131168" y="37455"/>
                </a:lnTo>
                <a:lnTo>
                  <a:pt x="136228" y="34676"/>
                </a:lnTo>
                <a:lnTo>
                  <a:pt x="141387" y="31898"/>
                </a:lnTo>
                <a:lnTo>
                  <a:pt x="147539" y="30509"/>
                </a:lnTo>
                <a:lnTo>
                  <a:pt x="164109" y="30509"/>
                </a:lnTo>
                <a:lnTo>
                  <a:pt x="171103" y="32990"/>
                </a:lnTo>
                <a:lnTo>
                  <a:pt x="175668" y="37951"/>
                </a:lnTo>
                <a:lnTo>
                  <a:pt x="180232" y="42812"/>
                </a:lnTo>
                <a:lnTo>
                  <a:pt x="180606" y="43904"/>
                </a:lnTo>
                <a:close/>
              </a:path>
              <a:path w="806450" h="120650">
                <a:moveTo>
                  <a:pt x="124620" y="118467"/>
                </a:moveTo>
                <a:lnTo>
                  <a:pt x="101998" y="118467"/>
                </a:lnTo>
                <a:lnTo>
                  <a:pt x="101998" y="32593"/>
                </a:lnTo>
                <a:lnTo>
                  <a:pt x="124620" y="32593"/>
                </a:lnTo>
                <a:lnTo>
                  <a:pt x="124620" y="43904"/>
                </a:lnTo>
                <a:lnTo>
                  <a:pt x="180606" y="43904"/>
                </a:lnTo>
                <a:lnTo>
                  <a:pt x="182514" y="49460"/>
                </a:lnTo>
                <a:lnTo>
                  <a:pt x="182514" y="50601"/>
                </a:lnTo>
                <a:lnTo>
                  <a:pt x="135980" y="50601"/>
                </a:lnTo>
                <a:lnTo>
                  <a:pt x="129481" y="53974"/>
                </a:lnTo>
                <a:lnTo>
                  <a:pt x="124620" y="60721"/>
                </a:lnTo>
                <a:lnTo>
                  <a:pt x="124620" y="118467"/>
                </a:lnTo>
                <a:close/>
              </a:path>
              <a:path w="806450" h="120650">
                <a:moveTo>
                  <a:pt x="182514" y="118467"/>
                </a:moveTo>
                <a:lnTo>
                  <a:pt x="159892" y="118467"/>
                </a:lnTo>
                <a:lnTo>
                  <a:pt x="159892" y="55909"/>
                </a:lnTo>
                <a:lnTo>
                  <a:pt x="154633" y="50601"/>
                </a:lnTo>
                <a:lnTo>
                  <a:pt x="182514" y="50601"/>
                </a:lnTo>
                <a:lnTo>
                  <a:pt x="182514" y="118467"/>
                </a:lnTo>
                <a:close/>
              </a:path>
              <a:path w="806450" h="120650">
                <a:moveTo>
                  <a:pt x="283495" y="43904"/>
                </a:moveTo>
                <a:lnTo>
                  <a:pt x="227508" y="43904"/>
                </a:lnTo>
                <a:lnTo>
                  <a:pt x="230187" y="40530"/>
                </a:lnTo>
                <a:lnTo>
                  <a:pt x="234057" y="37455"/>
                </a:lnTo>
                <a:lnTo>
                  <a:pt x="239117" y="34676"/>
                </a:lnTo>
                <a:lnTo>
                  <a:pt x="244276" y="31898"/>
                </a:lnTo>
                <a:lnTo>
                  <a:pt x="250428" y="30509"/>
                </a:lnTo>
                <a:lnTo>
                  <a:pt x="266997" y="30509"/>
                </a:lnTo>
                <a:lnTo>
                  <a:pt x="273992" y="32990"/>
                </a:lnTo>
                <a:lnTo>
                  <a:pt x="278556" y="37951"/>
                </a:lnTo>
                <a:lnTo>
                  <a:pt x="283120" y="42812"/>
                </a:lnTo>
                <a:lnTo>
                  <a:pt x="283495" y="43904"/>
                </a:lnTo>
                <a:close/>
              </a:path>
              <a:path w="806450" h="120650">
                <a:moveTo>
                  <a:pt x="227508" y="118467"/>
                </a:moveTo>
                <a:lnTo>
                  <a:pt x="204886" y="118467"/>
                </a:lnTo>
                <a:lnTo>
                  <a:pt x="204886" y="32593"/>
                </a:lnTo>
                <a:lnTo>
                  <a:pt x="227508" y="32593"/>
                </a:lnTo>
                <a:lnTo>
                  <a:pt x="227508" y="43904"/>
                </a:lnTo>
                <a:lnTo>
                  <a:pt x="283495" y="43904"/>
                </a:lnTo>
                <a:lnTo>
                  <a:pt x="285402" y="49460"/>
                </a:lnTo>
                <a:lnTo>
                  <a:pt x="285402" y="50601"/>
                </a:lnTo>
                <a:lnTo>
                  <a:pt x="238869" y="50601"/>
                </a:lnTo>
                <a:lnTo>
                  <a:pt x="232370" y="53974"/>
                </a:lnTo>
                <a:lnTo>
                  <a:pt x="227508" y="60721"/>
                </a:lnTo>
                <a:lnTo>
                  <a:pt x="227508" y="118467"/>
                </a:lnTo>
                <a:close/>
              </a:path>
              <a:path w="806450" h="120650">
                <a:moveTo>
                  <a:pt x="285402" y="118467"/>
                </a:moveTo>
                <a:lnTo>
                  <a:pt x="262781" y="118467"/>
                </a:lnTo>
                <a:lnTo>
                  <a:pt x="262781" y="55909"/>
                </a:lnTo>
                <a:lnTo>
                  <a:pt x="257522" y="50601"/>
                </a:lnTo>
                <a:lnTo>
                  <a:pt x="285402" y="50601"/>
                </a:lnTo>
                <a:lnTo>
                  <a:pt x="285402" y="118467"/>
                </a:lnTo>
                <a:close/>
              </a:path>
              <a:path w="806450" h="120650">
                <a:moveTo>
                  <a:pt x="347661" y="120550"/>
                </a:moveTo>
                <a:lnTo>
                  <a:pt x="309384" y="100933"/>
                </a:lnTo>
                <a:lnTo>
                  <a:pt x="302269" y="75455"/>
                </a:lnTo>
                <a:lnTo>
                  <a:pt x="303059" y="66135"/>
                </a:lnTo>
                <a:lnTo>
                  <a:pt x="329504" y="33709"/>
                </a:lnTo>
                <a:lnTo>
                  <a:pt x="347661" y="30509"/>
                </a:lnTo>
                <a:lnTo>
                  <a:pt x="357121" y="31309"/>
                </a:lnTo>
                <a:lnTo>
                  <a:pt x="386138" y="50601"/>
                </a:lnTo>
                <a:lnTo>
                  <a:pt x="341311" y="50601"/>
                </a:lnTo>
                <a:lnTo>
                  <a:pt x="336053" y="52883"/>
                </a:lnTo>
                <a:lnTo>
                  <a:pt x="331620" y="57745"/>
                </a:lnTo>
                <a:lnTo>
                  <a:pt x="327817" y="62011"/>
                </a:lnTo>
                <a:lnTo>
                  <a:pt x="325783" y="68014"/>
                </a:lnTo>
                <a:lnTo>
                  <a:pt x="325783" y="82996"/>
                </a:lnTo>
                <a:lnTo>
                  <a:pt x="327817" y="89048"/>
                </a:lnTo>
                <a:lnTo>
                  <a:pt x="331885" y="93612"/>
                </a:lnTo>
                <a:lnTo>
                  <a:pt x="336053" y="98176"/>
                </a:lnTo>
                <a:lnTo>
                  <a:pt x="341311" y="100458"/>
                </a:lnTo>
                <a:lnTo>
                  <a:pt x="386204" y="100458"/>
                </a:lnTo>
                <a:lnTo>
                  <a:pt x="385854" y="101128"/>
                </a:lnTo>
                <a:lnTo>
                  <a:pt x="380255" y="107900"/>
                </a:lnTo>
                <a:lnTo>
                  <a:pt x="373418" y="113434"/>
                </a:lnTo>
                <a:lnTo>
                  <a:pt x="365707" y="117388"/>
                </a:lnTo>
                <a:lnTo>
                  <a:pt x="357121" y="119760"/>
                </a:lnTo>
                <a:lnTo>
                  <a:pt x="347661" y="120550"/>
                </a:lnTo>
                <a:close/>
              </a:path>
              <a:path w="806450" h="120650">
                <a:moveTo>
                  <a:pt x="386204" y="100458"/>
                </a:moveTo>
                <a:lnTo>
                  <a:pt x="354110" y="100458"/>
                </a:lnTo>
                <a:lnTo>
                  <a:pt x="359369" y="98127"/>
                </a:lnTo>
                <a:lnTo>
                  <a:pt x="363437" y="93464"/>
                </a:lnTo>
                <a:lnTo>
                  <a:pt x="367604" y="88800"/>
                </a:lnTo>
                <a:lnTo>
                  <a:pt x="369619" y="82996"/>
                </a:lnTo>
                <a:lnTo>
                  <a:pt x="369583" y="68014"/>
                </a:lnTo>
                <a:lnTo>
                  <a:pt x="367604" y="62408"/>
                </a:lnTo>
                <a:lnTo>
                  <a:pt x="363373" y="57670"/>
                </a:lnTo>
                <a:lnTo>
                  <a:pt x="359369" y="52982"/>
                </a:lnTo>
                <a:lnTo>
                  <a:pt x="354110" y="50601"/>
                </a:lnTo>
                <a:lnTo>
                  <a:pt x="386138" y="50601"/>
                </a:lnTo>
                <a:lnTo>
                  <a:pt x="389854" y="57670"/>
                </a:lnTo>
                <a:lnTo>
                  <a:pt x="392254" y="66135"/>
                </a:lnTo>
                <a:lnTo>
                  <a:pt x="393054" y="75455"/>
                </a:lnTo>
                <a:lnTo>
                  <a:pt x="392254" y="84906"/>
                </a:lnTo>
                <a:lnTo>
                  <a:pt x="389854" y="93464"/>
                </a:lnTo>
                <a:lnTo>
                  <a:pt x="386204" y="100458"/>
                </a:lnTo>
                <a:close/>
              </a:path>
              <a:path w="806450" h="120650">
                <a:moveTo>
                  <a:pt x="437011" y="32593"/>
                </a:moveTo>
                <a:lnTo>
                  <a:pt x="414240" y="32593"/>
                </a:lnTo>
                <a:lnTo>
                  <a:pt x="414240" y="9227"/>
                </a:lnTo>
                <a:lnTo>
                  <a:pt x="437011" y="9227"/>
                </a:lnTo>
                <a:lnTo>
                  <a:pt x="437011" y="32593"/>
                </a:lnTo>
                <a:close/>
              </a:path>
              <a:path w="806450" h="120650">
                <a:moveTo>
                  <a:pt x="454424" y="52387"/>
                </a:moveTo>
                <a:lnTo>
                  <a:pt x="400102" y="52387"/>
                </a:lnTo>
                <a:lnTo>
                  <a:pt x="400102" y="32593"/>
                </a:lnTo>
                <a:lnTo>
                  <a:pt x="454424" y="32593"/>
                </a:lnTo>
                <a:lnTo>
                  <a:pt x="454424" y="52387"/>
                </a:lnTo>
                <a:close/>
              </a:path>
              <a:path w="806450" h="120650">
                <a:moveTo>
                  <a:pt x="447280" y="120550"/>
                </a:moveTo>
                <a:lnTo>
                  <a:pt x="438648" y="120550"/>
                </a:lnTo>
                <a:lnTo>
                  <a:pt x="427970" y="119090"/>
                </a:lnTo>
                <a:lnTo>
                  <a:pt x="420342" y="114709"/>
                </a:lnTo>
                <a:lnTo>
                  <a:pt x="415766" y="107407"/>
                </a:lnTo>
                <a:lnTo>
                  <a:pt x="414351" y="97928"/>
                </a:lnTo>
                <a:lnTo>
                  <a:pt x="414240" y="52387"/>
                </a:lnTo>
                <a:lnTo>
                  <a:pt x="437011" y="52387"/>
                </a:lnTo>
                <a:lnTo>
                  <a:pt x="437011" y="93860"/>
                </a:lnTo>
                <a:lnTo>
                  <a:pt x="437656" y="96142"/>
                </a:lnTo>
                <a:lnTo>
                  <a:pt x="439068" y="98077"/>
                </a:lnTo>
                <a:lnTo>
                  <a:pt x="440335" y="99615"/>
                </a:lnTo>
                <a:lnTo>
                  <a:pt x="442270" y="100458"/>
                </a:lnTo>
                <a:lnTo>
                  <a:pt x="453306" y="100458"/>
                </a:lnTo>
                <a:lnTo>
                  <a:pt x="457401" y="115044"/>
                </a:lnTo>
                <a:lnTo>
                  <a:pt x="453531" y="118715"/>
                </a:lnTo>
                <a:lnTo>
                  <a:pt x="447280" y="120550"/>
                </a:lnTo>
                <a:close/>
              </a:path>
              <a:path w="806450" h="120650">
                <a:moveTo>
                  <a:pt x="453306" y="100458"/>
                </a:moveTo>
                <a:lnTo>
                  <a:pt x="448322" y="100458"/>
                </a:lnTo>
                <a:lnTo>
                  <a:pt x="450951" y="99665"/>
                </a:lnTo>
                <a:lnTo>
                  <a:pt x="452638" y="98077"/>
                </a:lnTo>
                <a:lnTo>
                  <a:pt x="453306" y="100458"/>
                </a:lnTo>
                <a:close/>
              </a:path>
              <a:path w="806450" h="120650">
                <a:moveTo>
                  <a:pt x="477577" y="59084"/>
                </a:moveTo>
                <a:lnTo>
                  <a:pt x="468945" y="44053"/>
                </a:lnTo>
                <a:lnTo>
                  <a:pt x="477150" y="38127"/>
                </a:lnTo>
                <a:lnTo>
                  <a:pt x="486135" y="33895"/>
                </a:lnTo>
                <a:lnTo>
                  <a:pt x="495902" y="31356"/>
                </a:lnTo>
                <a:lnTo>
                  <a:pt x="506450" y="30509"/>
                </a:lnTo>
                <a:lnTo>
                  <a:pt x="514998" y="31039"/>
                </a:lnTo>
                <a:lnTo>
                  <a:pt x="541435" y="48964"/>
                </a:lnTo>
                <a:lnTo>
                  <a:pt x="502581" y="48964"/>
                </a:lnTo>
                <a:lnTo>
                  <a:pt x="495660" y="49596"/>
                </a:lnTo>
                <a:lnTo>
                  <a:pt x="489186" y="51494"/>
                </a:lnTo>
                <a:lnTo>
                  <a:pt x="483159" y="54657"/>
                </a:lnTo>
                <a:lnTo>
                  <a:pt x="477577" y="59084"/>
                </a:lnTo>
                <a:close/>
              </a:path>
              <a:path w="806450" h="120650">
                <a:moveTo>
                  <a:pt x="543955" y="74860"/>
                </a:moveTo>
                <a:lnTo>
                  <a:pt x="521333" y="74860"/>
                </a:lnTo>
                <a:lnTo>
                  <a:pt x="521333" y="59035"/>
                </a:lnTo>
                <a:lnTo>
                  <a:pt x="519597" y="55562"/>
                </a:lnTo>
                <a:lnTo>
                  <a:pt x="516124" y="52982"/>
                </a:lnTo>
                <a:lnTo>
                  <a:pt x="512751" y="50303"/>
                </a:lnTo>
                <a:lnTo>
                  <a:pt x="508236" y="48964"/>
                </a:lnTo>
                <a:lnTo>
                  <a:pt x="541435" y="48964"/>
                </a:lnTo>
                <a:lnTo>
                  <a:pt x="541536" y="49150"/>
                </a:lnTo>
                <a:lnTo>
                  <a:pt x="543350" y="55596"/>
                </a:lnTo>
                <a:lnTo>
                  <a:pt x="543955" y="62954"/>
                </a:lnTo>
                <a:lnTo>
                  <a:pt x="543955" y="74860"/>
                </a:lnTo>
                <a:close/>
              </a:path>
              <a:path w="806450" h="120650">
                <a:moveTo>
                  <a:pt x="494246" y="120550"/>
                </a:moveTo>
                <a:lnTo>
                  <a:pt x="485912" y="120550"/>
                </a:lnTo>
                <a:lnTo>
                  <a:pt x="478818" y="117921"/>
                </a:lnTo>
                <a:lnTo>
                  <a:pt x="472964" y="112662"/>
                </a:lnTo>
                <a:lnTo>
                  <a:pt x="467209" y="107404"/>
                </a:lnTo>
                <a:lnTo>
                  <a:pt x="464332" y="100558"/>
                </a:lnTo>
                <a:lnTo>
                  <a:pt x="464332" y="83790"/>
                </a:lnTo>
                <a:lnTo>
                  <a:pt x="467060" y="77092"/>
                </a:lnTo>
                <a:lnTo>
                  <a:pt x="472517" y="72032"/>
                </a:lnTo>
                <a:lnTo>
                  <a:pt x="478074" y="66972"/>
                </a:lnTo>
                <a:lnTo>
                  <a:pt x="485317" y="64442"/>
                </a:lnTo>
                <a:lnTo>
                  <a:pt x="494246" y="64442"/>
                </a:lnTo>
                <a:lnTo>
                  <a:pt x="502860" y="65093"/>
                </a:lnTo>
                <a:lnTo>
                  <a:pt x="510245" y="67047"/>
                </a:lnTo>
                <a:lnTo>
                  <a:pt x="516403" y="70302"/>
                </a:lnTo>
                <a:lnTo>
                  <a:pt x="521333" y="74860"/>
                </a:lnTo>
                <a:lnTo>
                  <a:pt x="543955" y="74860"/>
                </a:lnTo>
                <a:lnTo>
                  <a:pt x="543955" y="79771"/>
                </a:lnTo>
                <a:lnTo>
                  <a:pt x="498761" y="79771"/>
                </a:lnTo>
                <a:lnTo>
                  <a:pt x="494891" y="80912"/>
                </a:lnTo>
                <a:lnTo>
                  <a:pt x="488640" y="85377"/>
                </a:lnTo>
                <a:lnTo>
                  <a:pt x="487102" y="88552"/>
                </a:lnTo>
                <a:lnTo>
                  <a:pt x="487102" y="96688"/>
                </a:lnTo>
                <a:lnTo>
                  <a:pt x="488640" y="99814"/>
                </a:lnTo>
                <a:lnTo>
                  <a:pt x="491716" y="102096"/>
                </a:lnTo>
                <a:lnTo>
                  <a:pt x="494891" y="104278"/>
                </a:lnTo>
                <a:lnTo>
                  <a:pt x="498761" y="105370"/>
                </a:lnTo>
                <a:lnTo>
                  <a:pt x="543955" y="105370"/>
                </a:lnTo>
                <a:lnTo>
                  <a:pt x="543955" y="109537"/>
                </a:lnTo>
                <a:lnTo>
                  <a:pt x="521333" y="109537"/>
                </a:lnTo>
                <a:lnTo>
                  <a:pt x="516124" y="114355"/>
                </a:lnTo>
                <a:lnTo>
                  <a:pt x="509873" y="117797"/>
                </a:lnTo>
                <a:lnTo>
                  <a:pt x="502581" y="119862"/>
                </a:lnTo>
                <a:lnTo>
                  <a:pt x="494246" y="120550"/>
                </a:lnTo>
                <a:close/>
              </a:path>
              <a:path w="806450" h="120650">
                <a:moveTo>
                  <a:pt x="543955" y="105370"/>
                </a:moveTo>
                <a:lnTo>
                  <a:pt x="511560" y="105370"/>
                </a:lnTo>
                <a:lnTo>
                  <a:pt x="517563" y="102840"/>
                </a:lnTo>
                <a:lnTo>
                  <a:pt x="521333" y="97780"/>
                </a:lnTo>
                <a:lnTo>
                  <a:pt x="521333" y="87213"/>
                </a:lnTo>
                <a:lnTo>
                  <a:pt x="517563" y="82252"/>
                </a:lnTo>
                <a:lnTo>
                  <a:pt x="511560" y="79771"/>
                </a:lnTo>
                <a:lnTo>
                  <a:pt x="543955" y="79771"/>
                </a:lnTo>
                <a:lnTo>
                  <a:pt x="543955" y="105370"/>
                </a:lnTo>
                <a:close/>
              </a:path>
              <a:path w="806450" h="120650">
                <a:moveTo>
                  <a:pt x="543955" y="118467"/>
                </a:moveTo>
                <a:lnTo>
                  <a:pt x="521333" y="118467"/>
                </a:lnTo>
                <a:lnTo>
                  <a:pt x="521333" y="109537"/>
                </a:lnTo>
                <a:lnTo>
                  <a:pt x="543955" y="109537"/>
                </a:lnTo>
                <a:lnTo>
                  <a:pt x="543955" y="118467"/>
                </a:lnTo>
                <a:close/>
              </a:path>
              <a:path w="806450" h="120650">
                <a:moveTo>
                  <a:pt x="593565" y="32593"/>
                </a:moveTo>
                <a:lnTo>
                  <a:pt x="570795" y="32593"/>
                </a:lnTo>
                <a:lnTo>
                  <a:pt x="570795" y="9227"/>
                </a:lnTo>
                <a:lnTo>
                  <a:pt x="593565" y="9227"/>
                </a:lnTo>
                <a:lnTo>
                  <a:pt x="593565" y="32593"/>
                </a:lnTo>
                <a:close/>
              </a:path>
              <a:path w="806450" h="120650">
                <a:moveTo>
                  <a:pt x="610978" y="52387"/>
                </a:moveTo>
                <a:lnTo>
                  <a:pt x="556656" y="52387"/>
                </a:lnTo>
                <a:lnTo>
                  <a:pt x="556656" y="32593"/>
                </a:lnTo>
                <a:lnTo>
                  <a:pt x="610978" y="32593"/>
                </a:lnTo>
                <a:lnTo>
                  <a:pt x="610978" y="52387"/>
                </a:lnTo>
                <a:close/>
              </a:path>
              <a:path w="806450" h="120650">
                <a:moveTo>
                  <a:pt x="603835" y="120550"/>
                </a:moveTo>
                <a:lnTo>
                  <a:pt x="595203" y="120550"/>
                </a:lnTo>
                <a:lnTo>
                  <a:pt x="584524" y="119090"/>
                </a:lnTo>
                <a:lnTo>
                  <a:pt x="576897" y="114709"/>
                </a:lnTo>
                <a:lnTo>
                  <a:pt x="572320" y="107407"/>
                </a:lnTo>
                <a:lnTo>
                  <a:pt x="570906" y="97928"/>
                </a:lnTo>
                <a:lnTo>
                  <a:pt x="570795" y="52387"/>
                </a:lnTo>
                <a:lnTo>
                  <a:pt x="593565" y="52387"/>
                </a:lnTo>
                <a:lnTo>
                  <a:pt x="593565" y="93860"/>
                </a:lnTo>
                <a:lnTo>
                  <a:pt x="594210" y="96142"/>
                </a:lnTo>
                <a:lnTo>
                  <a:pt x="595623" y="98077"/>
                </a:lnTo>
                <a:lnTo>
                  <a:pt x="596889" y="99615"/>
                </a:lnTo>
                <a:lnTo>
                  <a:pt x="598824" y="100458"/>
                </a:lnTo>
                <a:lnTo>
                  <a:pt x="609861" y="100458"/>
                </a:lnTo>
                <a:lnTo>
                  <a:pt x="613955" y="115044"/>
                </a:lnTo>
                <a:lnTo>
                  <a:pt x="610085" y="118715"/>
                </a:lnTo>
                <a:lnTo>
                  <a:pt x="603835" y="120550"/>
                </a:lnTo>
                <a:close/>
              </a:path>
              <a:path w="806450" h="120650">
                <a:moveTo>
                  <a:pt x="609861" y="100458"/>
                </a:moveTo>
                <a:lnTo>
                  <a:pt x="604876" y="100458"/>
                </a:lnTo>
                <a:lnTo>
                  <a:pt x="607506" y="99665"/>
                </a:lnTo>
                <a:lnTo>
                  <a:pt x="609192" y="98077"/>
                </a:lnTo>
                <a:lnTo>
                  <a:pt x="609861" y="100458"/>
                </a:lnTo>
                <a:close/>
              </a:path>
              <a:path w="806450" h="120650">
                <a:moveTo>
                  <a:pt x="673472" y="120550"/>
                </a:moveTo>
                <a:lnTo>
                  <a:pt x="666725" y="120550"/>
                </a:lnTo>
                <a:lnTo>
                  <a:pt x="657070" y="119769"/>
                </a:lnTo>
                <a:lnTo>
                  <a:pt x="624086" y="93650"/>
                </a:lnTo>
                <a:lnTo>
                  <a:pt x="620886" y="75455"/>
                </a:lnTo>
                <a:lnTo>
                  <a:pt x="621677" y="66256"/>
                </a:lnTo>
                <a:lnTo>
                  <a:pt x="647899" y="33746"/>
                </a:lnTo>
                <a:lnTo>
                  <a:pt x="665386" y="30509"/>
                </a:lnTo>
                <a:lnTo>
                  <a:pt x="674408" y="31328"/>
                </a:lnTo>
                <a:lnTo>
                  <a:pt x="682575" y="33783"/>
                </a:lnTo>
                <a:lnTo>
                  <a:pt x="689887" y="37876"/>
                </a:lnTo>
                <a:lnTo>
                  <a:pt x="696342" y="43606"/>
                </a:lnTo>
                <a:lnTo>
                  <a:pt x="700045" y="48517"/>
                </a:lnTo>
                <a:lnTo>
                  <a:pt x="659433" y="48517"/>
                </a:lnTo>
                <a:lnTo>
                  <a:pt x="654571" y="50303"/>
                </a:lnTo>
                <a:lnTo>
                  <a:pt x="647030" y="57447"/>
                </a:lnTo>
                <a:lnTo>
                  <a:pt x="644848" y="61962"/>
                </a:lnTo>
                <a:lnTo>
                  <a:pt x="644252" y="67419"/>
                </a:lnTo>
                <a:lnTo>
                  <a:pt x="707570" y="67419"/>
                </a:lnTo>
                <a:lnTo>
                  <a:pt x="707644" y="67716"/>
                </a:lnTo>
                <a:lnTo>
                  <a:pt x="708397" y="77837"/>
                </a:lnTo>
                <a:lnTo>
                  <a:pt x="708397" y="82748"/>
                </a:lnTo>
                <a:lnTo>
                  <a:pt x="644550" y="82748"/>
                </a:lnTo>
                <a:lnTo>
                  <a:pt x="645244" y="88205"/>
                </a:lnTo>
                <a:lnTo>
                  <a:pt x="647675" y="92918"/>
                </a:lnTo>
                <a:lnTo>
                  <a:pt x="651842" y="96887"/>
                </a:lnTo>
                <a:lnTo>
                  <a:pt x="656109" y="100756"/>
                </a:lnTo>
                <a:lnTo>
                  <a:pt x="661913" y="102691"/>
                </a:lnTo>
                <a:lnTo>
                  <a:pt x="698076" y="102691"/>
                </a:lnTo>
                <a:lnTo>
                  <a:pt x="702146" y="108644"/>
                </a:lnTo>
                <a:lnTo>
                  <a:pt x="697880" y="112613"/>
                </a:lnTo>
                <a:lnTo>
                  <a:pt x="692572" y="115589"/>
                </a:lnTo>
                <a:lnTo>
                  <a:pt x="679971" y="119558"/>
                </a:lnTo>
                <a:lnTo>
                  <a:pt x="673472" y="120550"/>
                </a:lnTo>
                <a:close/>
              </a:path>
              <a:path w="806450" h="120650">
                <a:moveTo>
                  <a:pt x="707570" y="67419"/>
                </a:moveTo>
                <a:lnTo>
                  <a:pt x="686519" y="67419"/>
                </a:lnTo>
                <a:lnTo>
                  <a:pt x="686123" y="61763"/>
                </a:lnTo>
                <a:lnTo>
                  <a:pt x="683940" y="57199"/>
                </a:lnTo>
                <a:lnTo>
                  <a:pt x="679971" y="53726"/>
                </a:lnTo>
                <a:lnTo>
                  <a:pt x="676101" y="50254"/>
                </a:lnTo>
                <a:lnTo>
                  <a:pt x="671240" y="48517"/>
                </a:lnTo>
                <a:lnTo>
                  <a:pt x="700045" y="48517"/>
                </a:lnTo>
                <a:lnTo>
                  <a:pt x="701616" y="50601"/>
                </a:lnTo>
                <a:lnTo>
                  <a:pt x="705383" y="58638"/>
                </a:lnTo>
                <a:lnTo>
                  <a:pt x="707570" y="67419"/>
                </a:lnTo>
                <a:close/>
              </a:path>
              <a:path w="806450" h="120650">
                <a:moveTo>
                  <a:pt x="698076" y="102691"/>
                </a:moveTo>
                <a:lnTo>
                  <a:pt x="672827" y="102691"/>
                </a:lnTo>
                <a:lnTo>
                  <a:pt x="676796" y="101947"/>
                </a:lnTo>
                <a:lnTo>
                  <a:pt x="685527" y="98970"/>
                </a:lnTo>
                <a:lnTo>
                  <a:pt x="689198" y="96837"/>
                </a:lnTo>
                <a:lnTo>
                  <a:pt x="692175" y="94059"/>
                </a:lnTo>
                <a:lnTo>
                  <a:pt x="698076" y="102691"/>
                </a:lnTo>
                <a:close/>
              </a:path>
              <a:path w="806450" h="120650">
                <a:moveTo>
                  <a:pt x="806368" y="43606"/>
                </a:moveTo>
                <a:lnTo>
                  <a:pt x="783746" y="43606"/>
                </a:lnTo>
                <a:lnTo>
                  <a:pt x="783746" y="0"/>
                </a:lnTo>
                <a:lnTo>
                  <a:pt x="806368" y="0"/>
                </a:lnTo>
                <a:lnTo>
                  <a:pt x="806368" y="43606"/>
                </a:lnTo>
                <a:close/>
              </a:path>
              <a:path w="806450" h="120650">
                <a:moveTo>
                  <a:pt x="757255" y="120550"/>
                </a:moveTo>
                <a:lnTo>
                  <a:pt x="721759" y="94059"/>
                </a:lnTo>
                <a:lnTo>
                  <a:pt x="719155" y="75604"/>
                </a:lnTo>
                <a:lnTo>
                  <a:pt x="719806" y="65977"/>
                </a:lnTo>
                <a:lnTo>
                  <a:pt x="741777" y="33635"/>
                </a:lnTo>
                <a:lnTo>
                  <a:pt x="757255" y="30509"/>
                </a:lnTo>
                <a:lnTo>
                  <a:pt x="764938" y="31328"/>
                </a:lnTo>
                <a:lnTo>
                  <a:pt x="771914" y="33783"/>
                </a:lnTo>
                <a:lnTo>
                  <a:pt x="778184" y="37876"/>
                </a:lnTo>
                <a:lnTo>
                  <a:pt x="783746" y="43606"/>
                </a:lnTo>
                <a:lnTo>
                  <a:pt x="806368" y="43606"/>
                </a:lnTo>
                <a:lnTo>
                  <a:pt x="806368" y="50601"/>
                </a:lnTo>
                <a:lnTo>
                  <a:pt x="757751" y="50601"/>
                </a:lnTo>
                <a:lnTo>
                  <a:pt x="752542" y="52933"/>
                </a:lnTo>
                <a:lnTo>
                  <a:pt x="744505" y="62160"/>
                </a:lnTo>
                <a:lnTo>
                  <a:pt x="742521" y="68163"/>
                </a:lnTo>
                <a:lnTo>
                  <a:pt x="742521" y="82847"/>
                </a:lnTo>
                <a:lnTo>
                  <a:pt x="744456" y="88800"/>
                </a:lnTo>
                <a:lnTo>
                  <a:pt x="752195" y="98127"/>
                </a:lnTo>
                <a:lnTo>
                  <a:pt x="757453" y="100458"/>
                </a:lnTo>
                <a:lnTo>
                  <a:pt x="806368" y="100458"/>
                </a:lnTo>
                <a:lnTo>
                  <a:pt x="806368" y="107453"/>
                </a:lnTo>
                <a:lnTo>
                  <a:pt x="783746" y="107453"/>
                </a:lnTo>
                <a:lnTo>
                  <a:pt x="778072" y="113183"/>
                </a:lnTo>
                <a:lnTo>
                  <a:pt x="771765" y="117276"/>
                </a:lnTo>
                <a:lnTo>
                  <a:pt x="764826" y="119732"/>
                </a:lnTo>
                <a:lnTo>
                  <a:pt x="757255" y="120550"/>
                </a:lnTo>
                <a:close/>
              </a:path>
              <a:path w="806450" h="120650">
                <a:moveTo>
                  <a:pt x="806368" y="100458"/>
                </a:moveTo>
                <a:lnTo>
                  <a:pt x="767871" y="100458"/>
                </a:lnTo>
                <a:lnTo>
                  <a:pt x="771592" y="99566"/>
                </a:lnTo>
                <a:lnTo>
                  <a:pt x="775263" y="97780"/>
                </a:lnTo>
                <a:lnTo>
                  <a:pt x="779033" y="95894"/>
                </a:lnTo>
                <a:lnTo>
                  <a:pt x="781861" y="93563"/>
                </a:lnTo>
                <a:lnTo>
                  <a:pt x="783746" y="90785"/>
                </a:lnTo>
                <a:lnTo>
                  <a:pt x="783746" y="60424"/>
                </a:lnTo>
                <a:lnTo>
                  <a:pt x="781861" y="57546"/>
                </a:lnTo>
                <a:lnTo>
                  <a:pt x="779033" y="55215"/>
                </a:lnTo>
                <a:lnTo>
                  <a:pt x="775263" y="53429"/>
                </a:lnTo>
                <a:lnTo>
                  <a:pt x="771592" y="51544"/>
                </a:lnTo>
                <a:lnTo>
                  <a:pt x="767871" y="50601"/>
                </a:lnTo>
                <a:lnTo>
                  <a:pt x="806368" y="50601"/>
                </a:lnTo>
                <a:lnTo>
                  <a:pt x="806368" y="100458"/>
                </a:lnTo>
                <a:close/>
              </a:path>
              <a:path w="806450" h="120650">
                <a:moveTo>
                  <a:pt x="806368" y="118467"/>
                </a:moveTo>
                <a:lnTo>
                  <a:pt x="783746" y="118467"/>
                </a:lnTo>
                <a:lnTo>
                  <a:pt x="783746" y="107453"/>
                </a:lnTo>
                <a:lnTo>
                  <a:pt x="806368" y="107453"/>
                </a:lnTo>
                <a:lnTo>
                  <a:pt x="806368" y="118467"/>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3" name="object 13"/>
          <p:cNvPicPr/>
          <p:nvPr/>
        </p:nvPicPr>
        <p:blipFill>
          <a:blip r:embed="rId7" cstate="print"/>
          <a:stretch>
            <a:fillRect/>
          </a:stretch>
        </p:blipFill>
        <p:spPr>
          <a:xfrm>
            <a:off x="3776627" y="3333197"/>
            <a:ext cx="1693003" cy="165297"/>
          </a:xfrm>
          <a:prstGeom prst="rect">
            <a:avLst/>
          </a:prstGeom>
        </p:spPr>
      </p:pic>
      <p:sp>
        <p:nvSpPr>
          <p:cNvPr id="14" name="object 14"/>
          <p:cNvSpPr/>
          <p:nvPr/>
        </p:nvSpPr>
        <p:spPr>
          <a:xfrm>
            <a:off x="7051537" y="2837896"/>
            <a:ext cx="1044787" cy="165947"/>
          </a:xfrm>
          <a:custGeom>
            <a:avLst/>
            <a:gdLst/>
            <a:ahLst/>
            <a:cxnLst/>
            <a:rect l="l" t="t" r="r" b="b"/>
            <a:pathLst>
              <a:path w="783589" h="124460">
                <a:moveTo>
                  <a:pt x="25151" y="121890"/>
                </a:moveTo>
                <a:lnTo>
                  <a:pt x="0" y="121890"/>
                </a:lnTo>
                <a:lnTo>
                  <a:pt x="0" y="3423"/>
                </a:lnTo>
                <a:lnTo>
                  <a:pt x="35272" y="3423"/>
                </a:lnTo>
                <a:lnTo>
                  <a:pt x="49558" y="38844"/>
                </a:lnTo>
                <a:lnTo>
                  <a:pt x="25151" y="38844"/>
                </a:lnTo>
                <a:lnTo>
                  <a:pt x="25151" y="121890"/>
                </a:lnTo>
                <a:close/>
              </a:path>
              <a:path w="783589" h="124460">
                <a:moveTo>
                  <a:pt x="88471" y="75009"/>
                </a:moveTo>
                <a:lnTo>
                  <a:pt x="64144" y="75009"/>
                </a:lnTo>
                <a:lnTo>
                  <a:pt x="92868" y="3423"/>
                </a:lnTo>
                <a:lnTo>
                  <a:pt x="128438" y="3423"/>
                </a:lnTo>
                <a:lnTo>
                  <a:pt x="128438" y="38844"/>
                </a:lnTo>
                <a:lnTo>
                  <a:pt x="102989" y="38844"/>
                </a:lnTo>
                <a:lnTo>
                  <a:pt x="88471" y="75009"/>
                </a:lnTo>
                <a:close/>
              </a:path>
              <a:path w="783589" h="124460">
                <a:moveTo>
                  <a:pt x="69651" y="121890"/>
                </a:moveTo>
                <a:lnTo>
                  <a:pt x="58638" y="121890"/>
                </a:lnTo>
                <a:lnTo>
                  <a:pt x="25151" y="38844"/>
                </a:lnTo>
                <a:lnTo>
                  <a:pt x="49558" y="38844"/>
                </a:lnTo>
                <a:lnTo>
                  <a:pt x="64144" y="75009"/>
                </a:lnTo>
                <a:lnTo>
                  <a:pt x="88471" y="75009"/>
                </a:lnTo>
                <a:lnTo>
                  <a:pt x="69651" y="121890"/>
                </a:lnTo>
                <a:close/>
              </a:path>
              <a:path w="783589" h="124460">
                <a:moveTo>
                  <a:pt x="128438" y="121890"/>
                </a:moveTo>
                <a:lnTo>
                  <a:pt x="102989" y="121890"/>
                </a:lnTo>
                <a:lnTo>
                  <a:pt x="102989" y="38844"/>
                </a:lnTo>
                <a:lnTo>
                  <a:pt x="128438" y="38844"/>
                </a:lnTo>
                <a:lnTo>
                  <a:pt x="128438" y="121890"/>
                </a:lnTo>
                <a:close/>
              </a:path>
              <a:path w="783589" h="124460">
                <a:moveTo>
                  <a:pt x="198418" y="123973"/>
                </a:moveTo>
                <a:lnTo>
                  <a:pt x="191671" y="123973"/>
                </a:lnTo>
                <a:lnTo>
                  <a:pt x="182016" y="123192"/>
                </a:lnTo>
                <a:lnTo>
                  <a:pt x="149032" y="97073"/>
                </a:lnTo>
                <a:lnTo>
                  <a:pt x="145832" y="78878"/>
                </a:lnTo>
                <a:lnTo>
                  <a:pt x="146622" y="69679"/>
                </a:lnTo>
                <a:lnTo>
                  <a:pt x="172844" y="37169"/>
                </a:lnTo>
                <a:lnTo>
                  <a:pt x="190331" y="33932"/>
                </a:lnTo>
                <a:lnTo>
                  <a:pt x="199354" y="34751"/>
                </a:lnTo>
                <a:lnTo>
                  <a:pt x="207521" y="37207"/>
                </a:lnTo>
                <a:lnTo>
                  <a:pt x="214832" y="41299"/>
                </a:lnTo>
                <a:lnTo>
                  <a:pt x="221288" y="47029"/>
                </a:lnTo>
                <a:lnTo>
                  <a:pt x="224991" y="51941"/>
                </a:lnTo>
                <a:lnTo>
                  <a:pt x="184378" y="51941"/>
                </a:lnTo>
                <a:lnTo>
                  <a:pt x="179517" y="53726"/>
                </a:lnTo>
                <a:lnTo>
                  <a:pt x="171976" y="60870"/>
                </a:lnTo>
                <a:lnTo>
                  <a:pt x="169793" y="65385"/>
                </a:lnTo>
                <a:lnTo>
                  <a:pt x="169198" y="70842"/>
                </a:lnTo>
                <a:lnTo>
                  <a:pt x="232515" y="70842"/>
                </a:lnTo>
                <a:lnTo>
                  <a:pt x="232589" y="71139"/>
                </a:lnTo>
                <a:lnTo>
                  <a:pt x="233343" y="81260"/>
                </a:lnTo>
                <a:lnTo>
                  <a:pt x="233343" y="86171"/>
                </a:lnTo>
                <a:lnTo>
                  <a:pt x="169495" y="86171"/>
                </a:lnTo>
                <a:lnTo>
                  <a:pt x="170190" y="91628"/>
                </a:lnTo>
                <a:lnTo>
                  <a:pt x="172621" y="96341"/>
                </a:lnTo>
                <a:lnTo>
                  <a:pt x="176788" y="100310"/>
                </a:lnTo>
                <a:lnTo>
                  <a:pt x="181054" y="104179"/>
                </a:lnTo>
                <a:lnTo>
                  <a:pt x="186859" y="106114"/>
                </a:lnTo>
                <a:lnTo>
                  <a:pt x="223022" y="106114"/>
                </a:lnTo>
                <a:lnTo>
                  <a:pt x="227092" y="112067"/>
                </a:lnTo>
                <a:lnTo>
                  <a:pt x="222826" y="116036"/>
                </a:lnTo>
                <a:lnTo>
                  <a:pt x="217517" y="119012"/>
                </a:lnTo>
                <a:lnTo>
                  <a:pt x="204917" y="122981"/>
                </a:lnTo>
                <a:lnTo>
                  <a:pt x="198418" y="123973"/>
                </a:lnTo>
                <a:close/>
              </a:path>
              <a:path w="783589" h="124460">
                <a:moveTo>
                  <a:pt x="232515" y="70842"/>
                </a:moveTo>
                <a:lnTo>
                  <a:pt x="211465" y="70842"/>
                </a:lnTo>
                <a:lnTo>
                  <a:pt x="211068" y="65186"/>
                </a:lnTo>
                <a:lnTo>
                  <a:pt x="208885" y="60622"/>
                </a:lnTo>
                <a:lnTo>
                  <a:pt x="204917" y="57150"/>
                </a:lnTo>
                <a:lnTo>
                  <a:pt x="201047" y="53677"/>
                </a:lnTo>
                <a:lnTo>
                  <a:pt x="196185" y="51941"/>
                </a:lnTo>
                <a:lnTo>
                  <a:pt x="224991" y="51941"/>
                </a:lnTo>
                <a:lnTo>
                  <a:pt x="226562" y="54024"/>
                </a:lnTo>
                <a:lnTo>
                  <a:pt x="230329" y="62061"/>
                </a:lnTo>
                <a:lnTo>
                  <a:pt x="232515" y="70842"/>
                </a:lnTo>
                <a:close/>
              </a:path>
              <a:path w="783589" h="124460">
                <a:moveTo>
                  <a:pt x="223022" y="106114"/>
                </a:moveTo>
                <a:lnTo>
                  <a:pt x="197773" y="106114"/>
                </a:lnTo>
                <a:lnTo>
                  <a:pt x="201741" y="105370"/>
                </a:lnTo>
                <a:lnTo>
                  <a:pt x="210473" y="102393"/>
                </a:lnTo>
                <a:lnTo>
                  <a:pt x="214144" y="100260"/>
                </a:lnTo>
                <a:lnTo>
                  <a:pt x="217120" y="97482"/>
                </a:lnTo>
                <a:lnTo>
                  <a:pt x="223022" y="106114"/>
                </a:lnTo>
                <a:close/>
              </a:path>
              <a:path w="783589" h="124460">
                <a:moveTo>
                  <a:pt x="331314" y="47029"/>
                </a:moveTo>
                <a:lnTo>
                  <a:pt x="308692" y="47029"/>
                </a:lnTo>
                <a:lnTo>
                  <a:pt x="308692" y="3423"/>
                </a:lnTo>
                <a:lnTo>
                  <a:pt x="331314" y="3423"/>
                </a:lnTo>
                <a:lnTo>
                  <a:pt x="331314" y="47029"/>
                </a:lnTo>
                <a:close/>
              </a:path>
              <a:path w="783589" h="124460">
                <a:moveTo>
                  <a:pt x="282200" y="123973"/>
                </a:moveTo>
                <a:lnTo>
                  <a:pt x="246705" y="97482"/>
                </a:lnTo>
                <a:lnTo>
                  <a:pt x="244100" y="79027"/>
                </a:lnTo>
                <a:lnTo>
                  <a:pt x="244751" y="69400"/>
                </a:lnTo>
                <a:lnTo>
                  <a:pt x="266722" y="37058"/>
                </a:lnTo>
                <a:lnTo>
                  <a:pt x="282200" y="33932"/>
                </a:lnTo>
                <a:lnTo>
                  <a:pt x="289884" y="34751"/>
                </a:lnTo>
                <a:lnTo>
                  <a:pt x="296860" y="37207"/>
                </a:lnTo>
                <a:lnTo>
                  <a:pt x="303129" y="41299"/>
                </a:lnTo>
                <a:lnTo>
                  <a:pt x="308692" y="47029"/>
                </a:lnTo>
                <a:lnTo>
                  <a:pt x="331314" y="47029"/>
                </a:lnTo>
                <a:lnTo>
                  <a:pt x="331314" y="54024"/>
                </a:lnTo>
                <a:lnTo>
                  <a:pt x="282696" y="54024"/>
                </a:lnTo>
                <a:lnTo>
                  <a:pt x="277487" y="56356"/>
                </a:lnTo>
                <a:lnTo>
                  <a:pt x="269451" y="65583"/>
                </a:lnTo>
                <a:lnTo>
                  <a:pt x="267466" y="71586"/>
                </a:lnTo>
                <a:lnTo>
                  <a:pt x="267466" y="86270"/>
                </a:lnTo>
                <a:lnTo>
                  <a:pt x="269401" y="92223"/>
                </a:lnTo>
                <a:lnTo>
                  <a:pt x="277140" y="101550"/>
                </a:lnTo>
                <a:lnTo>
                  <a:pt x="282399" y="103882"/>
                </a:lnTo>
                <a:lnTo>
                  <a:pt x="331314" y="103882"/>
                </a:lnTo>
                <a:lnTo>
                  <a:pt x="331314" y="110876"/>
                </a:lnTo>
                <a:lnTo>
                  <a:pt x="308692" y="110876"/>
                </a:lnTo>
                <a:lnTo>
                  <a:pt x="303018" y="116606"/>
                </a:lnTo>
                <a:lnTo>
                  <a:pt x="296711" y="120699"/>
                </a:lnTo>
                <a:lnTo>
                  <a:pt x="289772" y="123155"/>
                </a:lnTo>
                <a:lnTo>
                  <a:pt x="282200" y="123973"/>
                </a:lnTo>
                <a:close/>
              </a:path>
              <a:path w="783589" h="124460">
                <a:moveTo>
                  <a:pt x="331314" y="103882"/>
                </a:moveTo>
                <a:lnTo>
                  <a:pt x="292817" y="103882"/>
                </a:lnTo>
                <a:lnTo>
                  <a:pt x="296537" y="102989"/>
                </a:lnTo>
                <a:lnTo>
                  <a:pt x="300209" y="101203"/>
                </a:lnTo>
                <a:lnTo>
                  <a:pt x="303979" y="99317"/>
                </a:lnTo>
                <a:lnTo>
                  <a:pt x="306807" y="96986"/>
                </a:lnTo>
                <a:lnTo>
                  <a:pt x="308692" y="94208"/>
                </a:lnTo>
                <a:lnTo>
                  <a:pt x="308692" y="63847"/>
                </a:lnTo>
                <a:lnTo>
                  <a:pt x="306807" y="60969"/>
                </a:lnTo>
                <a:lnTo>
                  <a:pt x="303979" y="58638"/>
                </a:lnTo>
                <a:lnTo>
                  <a:pt x="300209" y="56852"/>
                </a:lnTo>
                <a:lnTo>
                  <a:pt x="296537" y="54967"/>
                </a:lnTo>
                <a:lnTo>
                  <a:pt x="292817" y="54024"/>
                </a:lnTo>
                <a:lnTo>
                  <a:pt x="331314" y="54024"/>
                </a:lnTo>
                <a:lnTo>
                  <a:pt x="331314" y="103882"/>
                </a:lnTo>
                <a:close/>
              </a:path>
              <a:path w="783589" h="124460">
                <a:moveTo>
                  <a:pt x="331314" y="121890"/>
                </a:moveTo>
                <a:lnTo>
                  <a:pt x="308692" y="121890"/>
                </a:lnTo>
                <a:lnTo>
                  <a:pt x="308692" y="110876"/>
                </a:lnTo>
                <a:lnTo>
                  <a:pt x="331314" y="110876"/>
                </a:lnTo>
                <a:lnTo>
                  <a:pt x="331314" y="121890"/>
                </a:lnTo>
                <a:close/>
              </a:path>
              <a:path w="783589" h="124460">
                <a:moveTo>
                  <a:pt x="368771" y="26789"/>
                </a:moveTo>
                <a:lnTo>
                  <a:pt x="361231" y="26789"/>
                </a:lnTo>
                <a:lnTo>
                  <a:pt x="358056" y="25499"/>
                </a:lnTo>
                <a:lnTo>
                  <a:pt x="355377" y="22919"/>
                </a:lnTo>
                <a:lnTo>
                  <a:pt x="352797" y="20339"/>
                </a:lnTo>
                <a:lnTo>
                  <a:pt x="351507" y="17115"/>
                </a:lnTo>
                <a:lnTo>
                  <a:pt x="351507" y="9475"/>
                </a:lnTo>
                <a:lnTo>
                  <a:pt x="352797" y="6349"/>
                </a:lnTo>
                <a:lnTo>
                  <a:pt x="358056" y="1289"/>
                </a:lnTo>
                <a:lnTo>
                  <a:pt x="361231" y="0"/>
                </a:lnTo>
                <a:lnTo>
                  <a:pt x="368771" y="0"/>
                </a:lnTo>
                <a:lnTo>
                  <a:pt x="371996" y="1289"/>
                </a:lnTo>
                <a:lnTo>
                  <a:pt x="374576" y="3869"/>
                </a:lnTo>
                <a:lnTo>
                  <a:pt x="377155" y="6349"/>
                </a:lnTo>
                <a:lnTo>
                  <a:pt x="378445" y="9475"/>
                </a:lnTo>
                <a:lnTo>
                  <a:pt x="378445" y="17115"/>
                </a:lnTo>
                <a:lnTo>
                  <a:pt x="377155" y="20339"/>
                </a:lnTo>
                <a:lnTo>
                  <a:pt x="371996" y="25499"/>
                </a:lnTo>
                <a:lnTo>
                  <a:pt x="368771" y="26789"/>
                </a:lnTo>
                <a:close/>
              </a:path>
              <a:path w="783589" h="124460">
                <a:moveTo>
                  <a:pt x="376362" y="121890"/>
                </a:moveTo>
                <a:lnTo>
                  <a:pt x="353740" y="121890"/>
                </a:lnTo>
                <a:lnTo>
                  <a:pt x="353740" y="36016"/>
                </a:lnTo>
                <a:lnTo>
                  <a:pt x="376362" y="36016"/>
                </a:lnTo>
                <a:lnTo>
                  <a:pt x="376362" y="121890"/>
                </a:lnTo>
                <a:close/>
              </a:path>
              <a:path w="783589" h="124460">
                <a:moveTo>
                  <a:pt x="406437" y="62507"/>
                </a:moveTo>
                <a:lnTo>
                  <a:pt x="397805" y="47476"/>
                </a:lnTo>
                <a:lnTo>
                  <a:pt x="406009" y="41550"/>
                </a:lnTo>
                <a:lnTo>
                  <a:pt x="414995" y="37318"/>
                </a:lnTo>
                <a:lnTo>
                  <a:pt x="424762" y="34779"/>
                </a:lnTo>
                <a:lnTo>
                  <a:pt x="435310" y="33932"/>
                </a:lnTo>
                <a:lnTo>
                  <a:pt x="443858" y="34463"/>
                </a:lnTo>
                <a:lnTo>
                  <a:pt x="470294" y="52387"/>
                </a:lnTo>
                <a:lnTo>
                  <a:pt x="431440" y="52387"/>
                </a:lnTo>
                <a:lnTo>
                  <a:pt x="424520" y="53020"/>
                </a:lnTo>
                <a:lnTo>
                  <a:pt x="418046" y="54917"/>
                </a:lnTo>
                <a:lnTo>
                  <a:pt x="412018" y="58080"/>
                </a:lnTo>
                <a:lnTo>
                  <a:pt x="406437" y="62507"/>
                </a:lnTo>
                <a:close/>
              </a:path>
              <a:path w="783589" h="124460">
                <a:moveTo>
                  <a:pt x="472814" y="78283"/>
                </a:moveTo>
                <a:lnTo>
                  <a:pt x="450193" y="78283"/>
                </a:lnTo>
                <a:lnTo>
                  <a:pt x="450193" y="62458"/>
                </a:lnTo>
                <a:lnTo>
                  <a:pt x="448456" y="58985"/>
                </a:lnTo>
                <a:lnTo>
                  <a:pt x="444984" y="56405"/>
                </a:lnTo>
                <a:lnTo>
                  <a:pt x="441610" y="53726"/>
                </a:lnTo>
                <a:lnTo>
                  <a:pt x="437096" y="52387"/>
                </a:lnTo>
                <a:lnTo>
                  <a:pt x="470294" y="52387"/>
                </a:lnTo>
                <a:lnTo>
                  <a:pt x="470396" y="52573"/>
                </a:lnTo>
                <a:lnTo>
                  <a:pt x="472210" y="59019"/>
                </a:lnTo>
                <a:lnTo>
                  <a:pt x="472814" y="66377"/>
                </a:lnTo>
                <a:lnTo>
                  <a:pt x="472814" y="78283"/>
                </a:lnTo>
                <a:close/>
              </a:path>
              <a:path w="783589" h="124460">
                <a:moveTo>
                  <a:pt x="423106" y="123973"/>
                </a:moveTo>
                <a:lnTo>
                  <a:pt x="414771" y="123973"/>
                </a:lnTo>
                <a:lnTo>
                  <a:pt x="407677" y="121344"/>
                </a:lnTo>
                <a:lnTo>
                  <a:pt x="401823" y="116085"/>
                </a:lnTo>
                <a:lnTo>
                  <a:pt x="396069" y="110827"/>
                </a:lnTo>
                <a:lnTo>
                  <a:pt x="393191" y="103981"/>
                </a:lnTo>
                <a:lnTo>
                  <a:pt x="393191" y="87213"/>
                </a:lnTo>
                <a:lnTo>
                  <a:pt x="395920" y="80516"/>
                </a:lnTo>
                <a:lnTo>
                  <a:pt x="401377" y="75455"/>
                </a:lnTo>
                <a:lnTo>
                  <a:pt x="406933" y="70395"/>
                </a:lnTo>
                <a:lnTo>
                  <a:pt x="414176" y="67865"/>
                </a:lnTo>
                <a:lnTo>
                  <a:pt x="423106" y="67865"/>
                </a:lnTo>
                <a:lnTo>
                  <a:pt x="431719" y="68516"/>
                </a:lnTo>
                <a:lnTo>
                  <a:pt x="439105" y="70470"/>
                </a:lnTo>
                <a:lnTo>
                  <a:pt x="445263" y="73725"/>
                </a:lnTo>
                <a:lnTo>
                  <a:pt x="450193" y="78283"/>
                </a:lnTo>
                <a:lnTo>
                  <a:pt x="472814" y="78283"/>
                </a:lnTo>
                <a:lnTo>
                  <a:pt x="472814" y="83194"/>
                </a:lnTo>
                <a:lnTo>
                  <a:pt x="427620" y="83194"/>
                </a:lnTo>
                <a:lnTo>
                  <a:pt x="423751" y="84335"/>
                </a:lnTo>
                <a:lnTo>
                  <a:pt x="417500" y="88800"/>
                </a:lnTo>
                <a:lnTo>
                  <a:pt x="415962" y="91975"/>
                </a:lnTo>
                <a:lnTo>
                  <a:pt x="415962" y="100111"/>
                </a:lnTo>
                <a:lnTo>
                  <a:pt x="417500" y="103237"/>
                </a:lnTo>
                <a:lnTo>
                  <a:pt x="420576" y="105519"/>
                </a:lnTo>
                <a:lnTo>
                  <a:pt x="423751" y="107701"/>
                </a:lnTo>
                <a:lnTo>
                  <a:pt x="427620" y="108793"/>
                </a:lnTo>
                <a:lnTo>
                  <a:pt x="472814" y="108793"/>
                </a:lnTo>
                <a:lnTo>
                  <a:pt x="472814" y="112960"/>
                </a:lnTo>
                <a:lnTo>
                  <a:pt x="450193" y="112960"/>
                </a:lnTo>
                <a:lnTo>
                  <a:pt x="444984" y="117778"/>
                </a:lnTo>
                <a:lnTo>
                  <a:pt x="438733" y="121220"/>
                </a:lnTo>
                <a:lnTo>
                  <a:pt x="431440" y="123285"/>
                </a:lnTo>
                <a:lnTo>
                  <a:pt x="423106" y="123973"/>
                </a:lnTo>
                <a:close/>
              </a:path>
              <a:path w="783589" h="124460">
                <a:moveTo>
                  <a:pt x="472814" y="108793"/>
                </a:moveTo>
                <a:lnTo>
                  <a:pt x="440420" y="108793"/>
                </a:lnTo>
                <a:lnTo>
                  <a:pt x="446422" y="106263"/>
                </a:lnTo>
                <a:lnTo>
                  <a:pt x="450193" y="101203"/>
                </a:lnTo>
                <a:lnTo>
                  <a:pt x="450193" y="90636"/>
                </a:lnTo>
                <a:lnTo>
                  <a:pt x="446422" y="85675"/>
                </a:lnTo>
                <a:lnTo>
                  <a:pt x="440419" y="83194"/>
                </a:lnTo>
                <a:lnTo>
                  <a:pt x="472814" y="83194"/>
                </a:lnTo>
                <a:lnTo>
                  <a:pt x="472814" y="108793"/>
                </a:lnTo>
                <a:close/>
              </a:path>
              <a:path w="783589" h="124460">
                <a:moveTo>
                  <a:pt x="472814" y="121890"/>
                </a:moveTo>
                <a:lnTo>
                  <a:pt x="450193" y="121890"/>
                </a:lnTo>
                <a:lnTo>
                  <a:pt x="450193" y="112960"/>
                </a:lnTo>
                <a:lnTo>
                  <a:pt x="472814" y="112960"/>
                </a:lnTo>
                <a:lnTo>
                  <a:pt x="472814" y="121890"/>
                </a:lnTo>
                <a:close/>
              </a:path>
              <a:path w="783589" h="124460">
                <a:moveTo>
                  <a:pt x="548420" y="62507"/>
                </a:moveTo>
                <a:lnTo>
                  <a:pt x="539788" y="47476"/>
                </a:lnTo>
                <a:lnTo>
                  <a:pt x="547992" y="41550"/>
                </a:lnTo>
                <a:lnTo>
                  <a:pt x="556978" y="37318"/>
                </a:lnTo>
                <a:lnTo>
                  <a:pt x="566744" y="34779"/>
                </a:lnTo>
                <a:lnTo>
                  <a:pt x="577293" y="33932"/>
                </a:lnTo>
                <a:lnTo>
                  <a:pt x="585841" y="34463"/>
                </a:lnTo>
                <a:lnTo>
                  <a:pt x="612277" y="52387"/>
                </a:lnTo>
                <a:lnTo>
                  <a:pt x="573423" y="52387"/>
                </a:lnTo>
                <a:lnTo>
                  <a:pt x="566503" y="53020"/>
                </a:lnTo>
                <a:lnTo>
                  <a:pt x="560029" y="54917"/>
                </a:lnTo>
                <a:lnTo>
                  <a:pt x="554001" y="58080"/>
                </a:lnTo>
                <a:lnTo>
                  <a:pt x="548420" y="62507"/>
                </a:lnTo>
                <a:close/>
              </a:path>
              <a:path w="783589" h="124460">
                <a:moveTo>
                  <a:pt x="614797" y="78283"/>
                </a:moveTo>
                <a:lnTo>
                  <a:pt x="592175" y="78283"/>
                </a:lnTo>
                <a:lnTo>
                  <a:pt x="592175" y="62458"/>
                </a:lnTo>
                <a:lnTo>
                  <a:pt x="590439" y="58985"/>
                </a:lnTo>
                <a:lnTo>
                  <a:pt x="586966" y="56405"/>
                </a:lnTo>
                <a:lnTo>
                  <a:pt x="583593" y="53726"/>
                </a:lnTo>
                <a:lnTo>
                  <a:pt x="579079" y="52387"/>
                </a:lnTo>
                <a:lnTo>
                  <a:pt x="612277" y="52387"/>
                </a:lnTo>
                <a:lnTo>
                  <a:pt x="612379" y="52573"/>
                </a:lnTo>
                <a:lnTo>
                  <a:pt x="614193" y="59019"/>
                </a:lnTo>
                <a:lnTo>
                  <a:pt x="614797" y="66377"/>
                </a:lnTo>
                <a:lnTo>
                  <a:pt x="614797" y="78283"/>
                </a:lnTo>
                <a:close/>
              </a:path>
              <a:path w="783589" h="124460">
                <a:moveTo>
                  <a:pt x="565089" y="123973"/>
                </a:moveTo>
                <a:lnTo>
                  <a:pt x="556754" y="123973"/>
                </a:lnTo>
                <a:lnTo>
                  <a:pt x="549660" y="121344"/>
                </a:lnTo>
                <a:lnTo>
                  <a:pt x="543806" y="116085"/>
                </a:lnTo>
                <a:lnTo>
                  <a:pt x="538052" y="110827"/>
                </a:lnTo>
                <a:lnTo>
                  <a:pt x="535174" y="103981"/>
                </a:lnTo>
                <a:lnTo>
                  <a:pt x="535174" y="87213"/>
                </a:lnTo>
                <a:lnTo>
                  <a:pt x="537903" y="80516"/>
                </a:lnTo>
                <a:lnTo>
                  <a:pt x="543360" y="75455"/>
                </a:lnTo>
                <a:lnTo>
                  <a:pt x="548916" y="70395"/>
                </a:lnTo>
                <a:lnTo>
                  <a:pt x="556159" y="67865"/>
                </a:lnTo>
                <a:lnTo>
                  <a:pt x="565089" y="67865"/>
                </a:lnTo>
                <a:lnTo>
                  <a:pt x="573702" y="68516"/>
                </a:lnTo>
                <a:lnTo>
                  <a:pt x="581088" y="70470"/>
                </a:lnTo>
                <a:lnTo>
                  <a:pt x="587245" y="73725"/>
                </a:lnTo>
                <a:lnTo>
                  <a:pt x="592175" y="78283"/>
                </a:lnTo>
                <a:lnTo>
                  <a:pt x="614797" y="78283"/>
                </a:lnTo>
                <a:lnTo>
                  <a:pt x="614797" y="83194"/>
                </a:lnTo>
                <a:lnTo>
                  <a:pt x="569603" y="83194"/>
                </a:lnTo>
                <a:lnTo>
                  <a:pt x="565734" y="84335"/>
                </a:lnTo>
                <a:lnTo>
                  <a:pt x="559483" y="88800"/>
                </a:lnTo>
                <a:lnTo>
                  <a:pt x="557945" y="91975"/>
                </a:lnTo>
                <a:lnTo>
                  <a:pt x="557945" y="100111"/>
                </a:lnTo>
                <a:lnTo>
                  <a:pt x="559483" y="103237"/>
                </a:lnTo>
                <a:lnTo>
                  <a:pt x="562559" y="105519"/>
                </a:lnTo>
                <a:lnTo>
                  <a:pt x="565734" y="107701"/>
                </a:lnTo>
                <a:lnTo>
                  <a:pt x="569603" y="108793"/>
                </a:lnTo>
                <a:lnTo>
                  <a:pt x="614797" y="108793"/>
                </a:lnTo>
                <a:lnTo>
                  <a:pt x="614797" y="112960"/>
                </a:lnTo>
                <a:lnTo>
                  <a:pt x="592175" y="112960"/>
                </a:lnTo>
                <a:lnTo>
                  <a:pt x="586966" y="117778"/>
                </a:lnTo>
                <a:lnTo>
                  <a:pt x="580716" y="121220"/>
                </a:lnTo>
                <a:lnTo>
                  <a:pt x="573423" y="123285"/>
                </a:lnTo>
                <a:lnTo>
                  <a:pt x="565089" y="123973"/>
                </a:lnTo>
                <a:close/>
              </a:path>
              <a:path w="783589" h="124460">
                <a:moveTo>
                  <a:pt x="614797" y="108793"/>
                </a:moveTo>
                <a:lnTo>
                  <a:pt x="582402" y="108793"/>
                </a:lnTo>
                <a:lnTo>
                  <a:pt x="588405" y="106263"/>
                </a:lnTo>
                <a:lnTo>
                  <a:pt x="592175" y="101203"/>
                </a:lnTo>
                <a:lnTo>
                  <a:pt x="592175" y="90636"/>
                </a:lnTo>
                <a:lnTo>
                  <a:pt x="588405" y="85675"/>
                </a:lnTo>
                <a:lnTo>
                  <a:pt x="582402" y="83194"/>
                </a:lnTo>
                <a:lnTo>
                  <a:pt x="614797" y="83194"/>
                </a:lnTo>
                <a:lnTo>
                  <a:pt x="614797" y="108793"/>
                </a:lnTo>
                <a:close/>
              </a:path>
              <a:path w="783589" h="124460">
                <a:moveTo>
                  <a:pt x="614797" y="121890"/>
                </a:moveTo>
                <a:lnTo>
                  <a:pt x="592175" y="121890"/>
                </a:lnTo>
                <a:lnTo>
                  <a:pt x="592175" y="112960"/>
                </a:lnTo>
                <a:lnTo>
                  <a:pt x="614797" y="112960"/>
                </a:lnTo>
                <a:lnTo>
                  <a:pt x="614797" y="121890"/>
                </a:lnTo>
                <a:close/>
              </a:path>
              <a:path w="783589" h="124460">
                <a:moveTo>
                  <a:pt x="687179" y="47773"/>
                </a:moveTo>
                <a:lnTo>
                  <a:pt x="659794" y="47773"/>
                </a:lnTo>
                <a:lnTo>
                  <a:pt x="662870" y="44003"/>
                </a:lnTo>
                <a:lnTo>
                  <a:pt x="666839" y="40778"/>
                </a:lnTo>
                <a:lnTo>
                  <a:pt x="676662" y="35321"/>
                </a:lnTo>
                <a:lnTo>
                  <a:pt x="681821" y="33932"/>
                </a:lnTo>
                <a:lnTo>
                  <a:pt x="687179" y="33932"/>
                </a:lnTo>
                <a:lnTo>
                  <a:pt x="687179" y="47773"/>
                </a:lnTo>
                <a:close/>
              </a:path>
              <a:path w="783589" h="124460">
                <a:moveTo>
                  <a:pt x="659794" y="121890"/>
                </a:moveTo>
                <a:lnTo>
                  <a:pt x="637172" y="121890"/>
                </a:lnTo>
                <a:lnTo>
                  <a:pt x="637172" y="36016"/>
                </a:lnTo>
                <a:lnTo>
                  <a:pt x="659794" y="36016"/>
                </a:lnTo>
                <a:lnTo>
                  <a:pt x="659794" y="47773"/>
                </a:lnTo>
                <a:lnTo>
                  <a:pt x="687179" y="47773"/>
                </a:lnTo>
                <a:lnTo>
                  <a:pt x="687179" y="55364"/>
                </a:lnTo>
                <a:lnTo>
                  <a:pt x="676860" y="55364"/>
                </a:lnTo>
                <a:lnTo>
                  <a:pt x="672792" y="56356"/>
                </a:lnTo>
                <a:lnTo>
                  <a:pt x="668724" y="58340"/>
                </a:lnTo>
                <a:lnTo>
                  <a:pt x="664656" y="60225"/>
                </a:lnTo>
                <a:lnTo>
                  <a:pt x="661679" y="62507"/>
                </a:lnTo>
                <a:lnTo>
                  <a:pt x="659794" y="65186"/>
                </a:lnTo>
                <a:lnTo>
                  <a:pt x="659794" y="121890"/>
                </a:lnTo>
                <a:close/>
              </a:path>
              <a:path w="783589" h="124460">
                <a:moveTo>
                  <a:pt x="687179" y="55959"/>
                </a:moveTo>
                <a:lnTo>
                  <a:pt x="680928" y="55364"/>
                </a:lnTo>
                <a:lnTo>
                  <a:pt x="687179" y="55364"/>
                </a:lnTo>
                <a:lnTo>
                  <a:pt x="687179" y="55959"/>
                </a:lnTo>
                <a:close/>
              </a:path>
              <a:path w="783589" h="124460">
                <a:moveTo>
                  <a:pt x="748224" y="123973"/>
                </a:moveTo>
                <a:lnTo>
                  <a:pt x="741477" y="123973"/>
                </a:lnTo>
                <a:lnTo>
                  <a:pt x="731822" y="123192"/>
                </a:lnTo>
                <a:lnTo>
                  <a:pt x="698838" y="97073"/>
                </a:lnTo>
                <a:lnTo>
                  <a:pt x="695638" y="78878"/>
                </a:lnTo>
                <a:lnTo>
                  <a:pt x="696429" y="69679"/>
                </a:lnTo>
                <a:lnTo>
                  <a:pt x="722650" y="37169"/>
                </a:lnTo>
                <a:lnTo>
                  <a:pt x="740138" y="33932"/>
                </a:lnTo>
                <a:lnTo>
                  <a:pt x="749160" y="34751"/>
                </a:lnTo>
                <a:lnTo>
                  <a:pt x="757327" y="37207"/>
                </a:lnTo>
                <a:lnTo>
                  <a:pt x="764638" y="41299"/>
                </a:lnTo>
                <a:lnTo>
                  <a:pt x="771094" y="47029"/>
                </a:lnTo>
                <a:lnTo>
                  <a:pt x="774797" y="51941"/>
                </a:lnTo>
                <a:lnTo>
                  <a:pt x="734185" y="51941"/>
                </a:lnTo>
                <a:lnTo>
                  <a:pt x="729323" y="53726"/>
                </a:lnTo>
                <a:lnTo>
                  <a:pt x="721782" y="60870"/>
                </a:lnTo>
                <a:lnTo>
                  <a:pt x="719599" y="65385"/>
                </a:lnTo>
                <a:lnTo>
                  <a:pt x="719004" y="70842"/>
                </a:lnTo>
                <a:lnTo>
                  <a:pt x="782321" y="70842"/>
                </a:lnTo>
                <a:lnTo>
                  <a:pt x="782396" y="71139"/>
                </a:lnTo>
                <a:lnTo>
                  <a:pt x="783149" y="81260"/>
                </a:lnTo>
                <a:lnTo>
                  <a:pt x="783149" y="86171"/>
                </a:lnTo>
                <a:lnTo>
                  <a:pt x="719302" y="86171"/>
                </a:lnTo>
                <a:lnTo>
                  <a:pt x="719996" y="91628"/>
                </a:lnTo>
                <a:lnTo>
                  <a:pt x="722427" y="96341"/>
                </a:lnTo>
                <a:lnTo>
                  <a:pt x="726594" y="100310"/>
                </a:lnTo>
                <a:lnTo>
                  <a:pt x="730861" y="104179"/>
                </a:lnTo>
                <a:lnTo>
                  <a:pt x="736665" y="106114"/>
                </a:lnTo>
                <a:lnTo>
                  <a:pt x="772828" y="106114"/>
                </a:lnTo>
                <a:lnTo>
                  <a:pt x="776898" y="112067"/>
                </a:lnTo>
                <a:lnTo>
                  <a:pt x="772632" y="116036"/>
                </a:lnTo>
                <a:lnTo>
                  <a:pt x="767324" y="119012"/>
                </a:lnTo>
                <a:lnTo>
                  <a:pt x="754723" y="122981"/>
                </a:lnTo>
                <a:lnTo>
                  <a:pt x="748224" y="123973"/>
                </a:lnTo>
                <a:close/>
              </a:path>
              <a:path w="783589" h="124460">
                <a:moveTo>
                  <a:pt x="782321" y="70842"/>
                </a:moveTo>
                <a:lnTo>
                  <a:pt x="761271" y="70842"/>
                </a:lnTo>
                <a:lnTo>
                  <a:pt x="760874" y="65186"/>
                </a:lnTo>
                <a:lnTo>
                  <a:pt x="758692" y="60622"/>
                </a:lnTo>
                <a:lnTo>
                  <a:pt x="754723" y="57150"/>
                </a:lnTo>
                <a:lnTo>
                  <a:pt x="750853" y="53677"/>
                </a:lnTo>
                <a:lnTo>
                  <a:pt x="745992" y="51941"/>
                </a:lnTo>
                <a:lnTo>
                  <a:pt x="774797" y="51941"/>
                </a:lnTo>
                <a:lnTo>
                  <a:pt x="776368" y="54024"/>
                </a:lnTo>
                <a:lnTo>
                  <a:pt x="780135" y="62061"/>
                </a:lnTo>
                <a:lnTo>
                  <a:pt x="782321" y="70842"/>
                </a:lnTo>
                <a:close/>
              </a:path>
              <a:path w="783589" h="124460">
                <a:moveTo>
                  <a:pt x="772828" y="106114"/>
                </a:moveTo>
                <a:lnTo>
                  <a:pt x="747579" y="106114"/>
                </a:lnTo>
                <a:lnTo>
                  <a:pt x="751548" y="105370"/>
                </a:lnTo>
                <a:lnTo>
                  <a:pt x="760279" y="102393"/>
                </a:lnTo>
                <a:lnTo>
                  <a:pt x="763950" y="100260"/>
                </a:lnTo>
                <a:lnTo>
                  <a:pt x="766927" y="97482"/>
                </a:lnTo>
                <a:lnTo>
                  <a:pt x="772828" y="106114"/>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5" name="object 15"/>
          <p:cNvPicPr/>
          <p:nvPr/>
        </p:nvPicPr>
        <p:blipFill>
          <a:blip r:embed="rId8" cstate="print"/>
          <a:stretch>
            <a:fillRect/>
          </a:stretch>
        </p:blipFill>
        <p:spPr>
          <a:xfrm>
            <a:off x="6725094" y="3163863"/>
            <a:ext cx="1681133" cy="195064"/>
          </a:xfrm>
          <a:prstGeom prst="rect">
            <a:avLst/>
          </a:prstGeom>
        </p:spPr>
      </p:pic>
      <p:pic>
        <p:nvPicPr>
          <p:cNvPr id="16" name="object 16"/>
          <p:cNvPicPr/>
          <p:nvPr/>
        </p:nvPicPr>
        <p:blipFill>
          <a:blip r:embed="rId9" cstate="print"/>
          <a:stretch>
            <a:fillRect/>
          </a:stretch>
        </p:blipFill>
        <p:spPr>
          <a:xfrm>
            <a:off x="6785735" y="3498627"/>
            <a:ext cx="1570732" cy="204389"/>
          </a:xfrm>
          <a:prstGeom prst="rect">
            <a:avLst/>
          </a:prstGeom>
        </p:spPr>
      </p:pic>
      <p:pic>
        <p:nvPicPr>
          <p:cNvPr id="17" name="object 17"/>
          <p:cNvPicPr/>
          <p:nvPr/>
        </p:nvPicPr>
        <p:blipFill>
          <a:blip r:embed="rId10" cstate="print"/>
          <a:stretch>
            <a:fillRect/>
          </a:stretch>
        </p:blipFill>
        <p:spPr>
          <a:xfrm>
            <a:off x="7025869" y="3828827"/>
            <a:ext cx="1079185" cy="204389"/>
          </a:xfrm>
          <a:prstGeom prst="rect">
            <a:avLst/>
          </a:prstGeom>
        </p:spPr>
      </p:pic>
      <p:sp>
        <p:nvSpPr>
          <p:cNvPr id="18" name="object 18"/>
          <p:cNvSpPr/>
          <p:nvPr/>
        </p:nvSpPr>
        <p:spPr>
          <a:xfrm>
            <a:off x="9941428" y="3172661"/>
            <a:ext cx="1157392" cy="202353"/>
          </a:xfrm>
          <a:custGeom>
            <a:avLst/>
            <a:gdLst/>
            <a:ahLst/>
            <a:cxnLst/>
            <a:rect l="l" t="t" r="r" b="b"/>
            <a:pathLst>
              <a:path w="868045" h="151764">
                <a:moveTo>
                  <a:pt x="25151" y="118467"/>
                </a:moveTo>
                <a:lnTo>
                  <a:pt x="0" y="118467"/>
                </a:lnTo>
                <a:lnTo>
                  <a:pt x="0" y="0"/>
                </a:lnTo>
                <a:lnTo>
                  <a:pt x="55364" y="0"/>
                </a:lnTo>
                <a:lnTo>
                  <a:pt x="63986" y="660"/>
                </a:lnTo>
                <a:lnTo>
                  <a:pt x="92241" y="22175"/>
                </a:lnTo>
                <a:lnTo>
                  <a:pt x="25151" y="22175"/>
                </a:lnTo>
                <a:lnTo>
                  <a:pt x="25151" y="54173"/>
                </a:lnTo>
                <a:lnTo>
                  <a:pt x="92101" y="54173"/>
                </a:lnTo>
                <a:lnTo>
                  <a:pt x="88971" y="60033"/>
                </a:lnTo>
                <a:lnTo>
                  <a:pt x="55364" y="76348"/>
                </a:lnTo>
                <a:lnTo>
                  <a:pt x="25151" y="76348"/>
                </a:lnTo>
                <a:lnTo>
                  <a:pt x="25151" y="118467"/>
                </a:lnTo>
                <a:close/>
              </a:path>
              <a:path w="868045" h="151764">
                <a:moveTo>
                  <a:pt x="92101" y="54173"/>
                </a:moveTo>
                <a:lnTo>
                  <a:pt x="57050" y="54173"/>
                </a:lnTo>
                <a:lnTo>
                  <a:pt x="61168" y="52734"/>
                </a:lnTo>
                <a:lnTo>
                  <a:pt x="64442" y="49857"/>
                </a:lnTo>
                <a:lnTo>
                  <a:pt x="67816" y="46980"/>
                </a:lnTo>
                <a:lnTo>
                  <a:pt x="69502" y="43060"/>
                </a:lnTo>
                <a:lnTo>
                  <a:pt x="69502" y="33139"/>
                </a:lnTo>
                <a:lnTo>
                  <a:pt x="67816" y="29269"/>
                </a:lnTo>
                <a:lnTo>
                  <a:pt x="64442" y="26491"/>
                </a:lnTo>
                <a:lnTo>
                  <a:pt x="61168" y="23614"/>
                </a:lnTo>
                <a:lnTo>
                  <a:pt x="57050" y="22175"/>
                </a:lnTo>
                <a:lnTo>
                  <a:pt x="92241" y="22175"/>
                </a:lnTo>
                <a:lnTo>
                  <a:pt x="92533" y="22733"/>
                </a:lnTo>
                <a:lnTo>
                  <a:pt x="94570" y="30016"/>
                </a:lnTo>
                <a:lnTo>
                  <a:pt x="95250" y="38100"/>
                </a:lnTo>
                <a:lnTo>
                  <a:pt x="94552" y="46192"/>
                </a:lnTo>
                <a:lnTo>
                  <a:pt x="92459" y="53503"/>
                </a:lnTo>
                <a:lnTo>
                  <a:pt x="92101" y="54173"/>
                </a:lnTo>
                <a:close/>
              </a:path>
              <a:path w="868045" h="151764">
                <a:moveTo>
                  <a:pt x="157369" y="120550"/>
                </a:moveTo>
                <a:lnTo>
                  <a:pt x="150622" y="120550"/>
                </a:lnTo>
                <a:lnTo>
                  <a:pt x="140967" y="119769"/>
                </a:lnTo>
                <a:lnTo>
                  <a:pt x="107983" y="93650"/>
                </a:lnTo>
                <a:lnTo>
                  <a:pt x="104783" y="75455"/>
                </a:lnTo>
                <a:lnTo>
                  <a:pt x="105574" y="66256"/>
                </a:lnTo>
                <a:lnTo>
                  <a:pt x="131795" y="33746"/>
                </a:lnTo>
                <a:lnTo>
                  <a:pt x="149283" y="30509"/>
                </a:lnTo>
                <a:lnTo>
                  <a:pt x="158305" y="31328"/>
                </a:lnTo>
                <a:lnTo>
                  <a:pt x="166472" y="33783"/>
                </a:lnTo>
                <a:lnTo>
                  <a:pt x="173783" y="37876"/>
                </a:lnTo>
                <a:lnTo>
                  <a:pt x="180239" y="43606"/>
                </a:lnTo>
                <a:lnTo>
                  <a:pt x="183942" y="48517"/>
                </a:lnTo>
                <a:lnTo>
                  <a:pt x="143329" y="48517"/>
                </a:lnTo>
                <a:lnTo>
                  <a:pt x="138468" y="50303"/>
                </a:lnTo>
                <a:lnTo>
                  <a:pt x="130927" y="57447"/>
                </a:lnTo>
                <a:lnTo>
                  <a:pt x="128744" y="61962"/>
                </a:lnTo>
                <a:lnTo>
                  <a:pt x="128149" y="67419"/>
                </a:lnTo>
                <a:lnTo>
                  <a:pt x="191466" y="67419"/>
                </a:lnTo>
                <a:lnTo>
                  <a:pt x="191540" y="67716"/>
                </a:lnTo>
                <a:lnTo>
                  <a:pt x="192294" y="77837"/>
                </a:lnTo>
                <a:lnTo>
                  <a:pt x="192294" y="82748"/>
                </a:lnTo>
                <a:lnTo>
                  <a:pt x="128447" y="82748"/>
                </a:lnTo>
                <a:lnTo>
                  <a:pt x="129141" y="88205"/>
                </a:lnTo>
                <a:lnTo>
                  <a:pt x="131572" y="92918"/>
                </a:lnTo>
                <a:lnTo>
                  <a:pt x="135739" y="96887"/>
                </a:lnTo>
                <a:lnTo>
                  <a:pt x="140006" y="100756"/>
                </a:lnTo>
                <a:lnTo>
                  <a:pt x="145810" y="102691"/>
                </a:lnTo>
                <a:lnTo>
                  <a:pt x="181973" y="102691"/>
                </a:lnTo>
                <a:lnTo>
                  <a:pt x="186043" y="108644"/>
                </a:lnTo>
                <a:lnTo>
                  <a:pt x="181777" y="112613"/>
                </a:lnTo>
                <a:lnTo>
                  <a:pt x="176468" y="115589"/>
                </a:lnTo>
                <a:lnTo>
                  <a:pt x="163868" y="119558"/>
                </a:lnTo>
                <a:lnTo>
                  <a:pt x="157369" y="120550"/>
                </a:lnTo>
                <a:close/>
              </a:path>
              <a:path w="868045" h="151764">
                <a:moveTo>
                  <a:pt x="191466" y="67419"/>
                </a:moveTo>
                <a:lnTo>
                  <a:pt x="170416" y="67419"/>
                </a:lnTo>
                <a:lnTo>
                  <a:pt x="170019" y="61763"/>
                </a:lnTo>
                <a:lnTo>
                  <a:pt x="167836" y="57199"/>
                </a:lnTo>
                <a:lnTo>
                  <a:pt x="163868" y="53726"/>
                </a:lnTo>
                <a:lnTo>
                  <a:pt x="159998" y="50254"/>
                </a:lnTo>
                <a:lnTo>
                  <a:pt x="155136" y="48517"/>
                </a:lnTo>
                <a:lnTo>
                  <a:pt x="183942" y="48517"/>
                </a:lnTo>
                <a:lnTo>
                  <a:pt x="185513" y="50601"/>
                </a:lnTo>
                <a:lnTo>
                  <a:pt x="189280" y="58638"/>
                </a:lnTo>
                <a:lnTo>
                  <a:pt x="191466" y="67419"/>
                </a:lnTo>
                <a:close/>
              </a:path>
              <a:path w="868045" h="151764">
                <a:moveTo>
                  <a:pt x="181973" y="102691"/>
                </a:moveTo>
                <a:lnTo>
                  <a:pt x="156724" y="102691"/>
                </a:lnTo>
                <a:lnTo>
                  <a:pt x="160693" y="101947"/>
                </a:lnTo>
                <a:lnTo>
                  <a:pt x="169424" y="98970"/>
                </a:lnTo>
                <a:lnTo>
                  <a:pt x="173095" y="96837"/>
                </a:lnTo>
                <a:lnTo>
                  <a:pt x="176072" y="94059"/>
                </a:lnTo>
                <a:lnTo>
                  <a:pt x="181973" y="102691"/>
                </a:lnTo>
                <a:close/>
              </a:path>
              <a:path w="868045" h="151764">
                <a:moveTo>
                  <a:pt x="248444" y="120550"/>
                </a:moveTo>
                <a:lnTo>
                  <a:pt x="210167" y="100933"/>
                </a:lnTo>
                <a:lnTo>
                  <a:pt x="203051" y="75455"/>
                </a:lnTo>
                <a:lnTo>
                  <a:pt x="203842" y="66135"/>
                </a:lnTo>
                <a:lnTo>
                  <a:pt x="230287" y="33709"/>
                </a:lnTo>
                <a:lnTo>
                  <a:pt x="248444" y="30509"/>
                </a:lnTo>
                <a:lnTo>
                  <a:pt x="257904" y="31309"/>
                </a:lnTo>
                <a:lnTo>
                  <a:pt x="286921" y="50601"/>
                </a:lnTo>
                <a:lnTo>
                  <a:pt x="242094" y="50601"/>
                </a:lnTo>
                <a:lnTo>
                  <a:pt x="236836" y="52883"/>
                </a:lnTo>
                <a:lnTo>
                  <a:pt x="232403" y="57745"/>
                </a:lnTo>
                <a:lnTo>
                  <a:pt x="228600" y="62011"/>
                </a:lnTo>
                <a:lnTo>
                  <a:pt x="226566" y="68014"/>
                </a:lnTo>
                <a:lnTo>
                  <a:pt x="226566" y="82996"/>
                </a:lnTo>
                <a:lnTo>
                  <a:pt x="228600" y="89048"/>
                </a:lnTo>
                <a:lnTo>
                  <a:pt x="232668" y="93612"/>
                </a:lnTo>
                <a:lnTo>
                  <a:pt x="236835" y="98176"/>
                </a:lnTo>
                <a:lnTo>
                  <a:pt x="242094" y="100458"/>
                </a:lnTo>
                <a:lnTo>
                  <a:pt x="286987" y="100458"/>
                </a:lnTo>
                <a:lnTo>
                  <a:pt x="286637" y="101128"/>
                </a:lnTo>
                <a:lnTo>
                  <a:pt x="281037" y="107900"/>
                </a:lnTo>
                <a:lnTo>
                  <a:pt x="274201" y="113434"/>
                </a:lnTo>
                <a:lnTo>
                  <a:pt x="266489" y="117388"/>
                </a:lnTo>
                <a:lnTo>
                  <a:pt x="257904" y="119760"/>
                </a:lnTo>
                <a:lnTo>
                  <a:pt x="248444" y="120550"/>
                </a:lnTo>
                <a:close/>
              </a:path>
              <a:path w="868045" h="151764">
                <a:moveTo>
                  <a:pt x="286987" y="100458"/>
                </a:moveTo>
                <a:lnTo>
                  <a:pt x="254893" y="100458"/>
                </a:lnTo>
                <a:lnTo>
                  <a:pt x="260152" y="98127"/>
                </a:lnTo>
                <a:lnTo>
                  <a:pt x="264220" y="93464"/>
                </a:lnTo>
                <a:lnTo>
                  <a:pt x="268387" y="88800"/>
                </a:lnTo>
                <a:lnTo>
                  <a:pt x="270402" y="82996"/>
                </a:lnTo>
                <a:lnTo>
                  <a:pt x="270366" y="68014"/>
                </a:lnTo>
                <a:lnTo>
                  <a:pt x="268387" y="62408"/>
                </a:lnTo>
                <a:lnTo>
                  <a:pt x="264156" y="57670"/>
                </a:lnTo>
                <a:lnTo>
                  <a:pt x="260152" y="52982"/>
                </a:lnTo>
                <a:lnTo>
                  <a:pt x="254893" y="50601"/>
                </a:lnTo>
                <a:lnTo>
                  <a:pt x="286921" y="50601"/>
                </a:lnTo>
                <a:lnTo>
                  <a:pt x="290637" y="57670"/>
                </a:lnTo>
                <a:lnTo>
                  <a:pt x="293037" y="66135"/>
                </a:lnTo>
                <a:lnTo>
                  <a:pt x="293837" y="75455"/>
                </a:lnTo>
                <a:lnTo>
                  <a:pt x="293037" y="84906"/>
                </a:lnTo>
                <a:lnTo>
                  <a:pt x="290637" y="93464"/>
                </a:lnTo>
                <a:lnTo>
                  <a:pt x="286987" y="100458"/>
                </a:lnTo>
                <a:close/>
              </a:path>
              <a:path w="868045" h="151764">
                <a:moveTo>
                  <a:pt x="387689" y="43457"/>
                </a:moveTo>
                <a:lnTo>
                  <a:pt x="333180" y="43457"/>
                </a:lnTo>
                <a:lnTo>
                  <a:pt x="338687" y="37793"/>
                </a:lnTo>
                <a:lnTo>
                  <a:pt x="344938" y="33746"/>
                </a:lnTo>
                <a:lnTo>
                  <a:pt x="351933" y="31319"/>
                </a:lnTo>
                <a:lnTo>
                  <a:pt x="359672" y="30509"/>
                </a:lnTo>
                <a:lnTo>
                  <a:pt x="367746" y="31263"/>
                </a:lnTo>
                <a:lnTo>
                  <a:pt x="375001" y="33523"/>
                </a:lnTo>
                <a:lnTo>
                  <a:pt x="381438" y="37290"/>
                </a:lnTo>
                <a:lnTo>
                  <a:pt x="387056" y="42564"/>
                </a:lnTo>
                <a:lnTo>
                  <a:pt x="387689" y="43457"/>
                </a:lnTo>
                <a:close/>
              </a:path>
              <a:path w="868045" h="151764">
                <a:moveTo>
                  <a:pt x="333180" y="151209"/>
                </a:moveTo>
                <a:lnTo>
                  <a:pt x="310558" y="151209"/>
                </a:lnTo>
                <a:lnTo>
                  <a:pt x="310558" y="32593"/>
                </a:lnTo>
                <a:lnTo>
                  <a:pt x="333180" y="32593"/>
                </a:lnTo>
                <a:lnTo>
                  <a:pt x="333180" y="43457"/>
                </a:lnTo>
                <a:lnTo>
                  <a:pt x="387689" y="43457"/>
                </a:lnTo>
                <a:lnTo>
                  <a:pt x="391679" y="49085"/>
                </a:lnTo>
                <a:lnTo>
                  <a:pt x="392333" y="50601"/>
                </a:lnTo>
                <a:lnTo>
                  <a:pt x="348857" y="50601"/>
                </a:lnTo>
                <a:lnTo>
                  <a:pt x="345186" y="51544"/>
                </a:lnTo>
                <a:lnTo>
                  <a:pt x="337844" y="55314"/>
                </a:lnTo>
                <a:lnTo>
                  <a:pt x="335066" y="57646"/>
                </a:lnTo>
                <a:lnTo>
                  <a:pt x="333180" y="60424"/>
                </a:lnTo>
                <a:lnTo>
                  <a:pt x="333180" y="90785"/>
                </a:lnTo>
                <a:lnTo>
                  <a:pt x="335065" y="93464"/>
                </a:lnTo>
                <a:lnTo>
                  <a:pt x="337844" y="95746"/>
                </a:lnTo>
                <a:lnTo>
                  <a:pt x="345186" y="99516"/>
                </a:lnTo>
                <a:lnTo>
                  <a:pt x="348857" y="100458"/>
                </a:lnTo>
                <a:lnTo>
                  <a:pt x="392294" y="100458"/>
                </a:lnTo>
                <a:lnTo>
                  <a:pt x="391763" y="101714"/>
                </a:lnTo>
                <a:lnTo>
                  <a:pt x="387819" y="107453"/>
                </a:lnTo>
                <a:lnTo>
                  <a:pt x="333180" y="107453"/>
                </a:lnTo>
                <a:lnTo>
                  <a:pt x="333180" y="151209"/>
                </a:lnTo>
                <a:close/>
              </a:path>
              <a:path w="868045" h="151764">
                <a:moveTo>
                  <a:pt x="392294" y="100458"/>
                </a:moveTo>
                <a:lnTo>
                  <a:pt x="359076" y="100458"/>
                </a:lnTo>
                <a:lnTo>
                  <a:pt x="364335" y="98176"/>
                </a:lnTo>
                <a:lnTo>
                  <a:pt x="368430" y="93464"/>
                </a:lnTo>
                <a:lnTo>
                  <a:pt x="372273" y="88949"/>
                </a:lnTo>
                <a:lnTo>
                  <a:pt x="374257" y="82897"/>
                </a:lnTo>
                <a:lnTo>
                  <a:pt x="374257" y="68014"/>
                </a:lnTo>
                <a:lnTo>
                  <a:pt x="372273" y="62011"/>
                </a:lnTo>
                <a:lnTo>
                  <a:pt x="364335" y="52883"/>
                </a:lnTo>
                <a:lnTo>
                  <a:pt x="359076" y="50601"/>
                </a:lnTo>
                <a:lnTo>
                  <a:pt x="392333" y="50601"/>
                </a:lnTo>
                <a:lnTo>
                  <a:pt x="394981" y="56740"/>
                </a:lnTo>
                <a:lnTo>
                  <a:pt x="396962" y="65530"/>
                </a:lnTo>
                <a:lnTo>
                  <a:pt x="397623" y="75455"/>
                </a:lnTo>
                <a:lnTo>
                  <a:pt x="396972" y="85269"/>
                </a:lnTo>
                <a:lnTo>
                  <a:pt x="395018" y="94022"/>
                </a:lnTo>
                <a:lnTo>
                  <a:pt x="392294" y="100458"/>
                </a:lnTo>
                <a:close/>
              </a:path>
              <a:path w="868045" h="151764">
                <a:moveTo>
                  <a:pt x="359672" y="120550"/>
                </a:moveTo>
                <a:lnTo>
                  <a:pt x="351821" y="119732"/>
                </a:lnTo>
                <a:lnTo>
                  <a:pt x="344789" y="117276"/>
                </a:lnTo>
                <a:lnTo>
                  <a:pt x="338575" y="113183"/>
                </a:lnTo>
                <a:lnTo>
                  <a:pt x="333180" y="107453"/>
                </a:lnTo>
                <a:lnTo>
                  <a:pt x="387819" y="107453"/>
                </a:lnTo>
                <a:lnTo>
                  <a:pt x="359672" y="120550"/>
                </a:lnTo>
                <a:close/>
              </a:path>
              <a:path w="868045" h="151764">
                <a:moveTo>
                  <a:pt x="436780" y="118467"/>
                </a:moveTo>
                <a:lnTo>
                  <a:pt x="414158" y="118467"/>
                </a:lnTo>
                <a:lnTo>
                  <a:pt x="414158" y="0"/>
                </a:lnTo>
                <a:lnTo>
                  <a:pt x="436780" y="0"/>
                </a:lnTo>
                <a:lnTo>
                  <a:pt x="436780" y="118467"/>
                </a:lnTo>
                <a:close/>
              </a:path>
              <a:path w="868045" h="151764">
                <a:moveTo>
                  <a:pt x="506196" y="120550"/>
                </a:moveTo>
                <a:lnTo>
                  <a:pt x="499449" y="120550"/>
                </a:lnTo>
                <a:lnTo>
                  <a:pt x="489794" y="119769"/>
                </a:lnTo>
                <a:lnTo>
                  <a:pt x="456810" y="93650"/>
                </a:lnTo>
                <a:lnTo>
                  <a:pt x="453610" y="75455"/>
                </a:lnTo>
                <a:lnTo>
                  <a:pt x="454400" y="66256"/>
                </a:lnTo>
                <a:lnTo>
                  <a:pt x="480622" y="33746"/>
                </a:lnTo>
                <a:lnTo>
                  <a:pt x="498109" y="30509"/>
                </a:lnTo>
                <a:lnTo>
                  <a:pt x="507132" y="31328"/>
                </a:lnTo>
                <a:lnTo>
                  <a:pt x="515299" y="33783"/>
                </a:lnTo>
                <a:lnTo>
                  <a:pt x="522610" y="37876"/>
                </a:lnTo>
                <a:lnTo>
                  <a:pt x="529066" y="43606"/>
                </a:lnTo>
                <a:lnTo>
                  <a:pt x="532769" y="48517"/>
                </a:lnTo>
                <a:lnTo>
                  <a:pt x="492156" y="48517"/>
                </a:lnTo>
                <a:lnTo>
                  <a:pt x="487295" y="50303"/>
                </a:lnTo>
                <a:lnTo>
                  <a:pt x="479754" y="57447"/>
                </a:lnTo>
                <a:lnTo>
                  <a:pt x="477571" y="61962"/>
                </a:lnTo>
                <a:lnTo>
                  <a:pt x="476976" y="67419"/>
                </a:lnTo>
                <a:lnTo>
                  <a:pt x="540293" y="67419"/>
                </a:lnTo>
                <a:lnTo>
                  <a:pt x="540367" y="67716"/>
                </a:lnTo>
                <a:lnTo>
                  <a:pt x="541121" y="77837"/>
                </a:lnTo>
                <a:lnTo>
                  <a:pt x="541121" y="82748"/>
                </a:lnTo>
                <a:lnTo>
                  <a:pt x="477273" y="82748"/>
                </a:lnTo>
                <a:lnTo>
                  <a:pt x="477968" y="88205"/>
                </a:lnTo>
                <a:lnTo>
                  <a:pt x="480399" y="92918"/>
                </a:lnTo>
                <a:lnTo>
                  <a:pt x="484566" y="96887"/>
                </a:lnTo>
                <a:lnTo>
                  <a:pt x="488832" y="100756"/>
                </a:lnTo>
                <a:lnTo>
                  <a:pt x="494637" y="102691"/>
                </a:lnTo>
                <a:lnTo>
                  <a:pt x="530800" y="102691"/>
                </a:lnTo>
                <a:lnTo>
                  <a:pt x="534870" y="108644"/>
                </a:lnTo>
                <a:lnTo>
                  <a:pt x="530604" y="112613"/>
                </a:lnTo>
                <a:lnTo>
                  <a:pt x="525295" y="115589"/>
                </a:lnTo>
                <a:lnTo>
                  <a:pt x="512695" y="119558"/>
                </a:lnTo>
                <a:lnTo>
                  <a:pt x="506196" y="120550"/>
                </a:lnTo>
                <a:close/>
              </a:path>
              <a:path w="868045" h="151764">
                <a:moveTo>
                  <a:pt x="540293" y="67419"/>
                </a:moveTo>
                <a:lnTo>
                  <a:pt x="519243" y="67419"/>
                </a:lnTo>
                <a:lnTo>
                  <a:pt x="518846" y="61763"/>
                </a:lnTo>
                <a:lnTo>
                  <a:pt x="516663" y="57199"/>
                </a:lnTo>
                <a:lnTo>
                  <a:pt x="512695" y="53726"/>
                </a:lnTo>
                <a:lnTo>
                  <a:pt x="508825" y="50254"/>
                </a:lnTo>
                <a:lnTo>
                  <a:pt x="503963" y="48517"/>
                </a:lnTo>
                <a:lnTo>
                  <a:pt x="532769" y="48517"/>
                </a:lnTo>
                <a:lnTo>
                  <a:pt x="534340" y="50601"/>
                </a:lnTo>
                <a:lnTo>
                  <a:pt x="538107" y="58638"/>
                </a:lnTo>
                <a:lnTo>
                  <a:pt x="540293" y="67419"/>
                </a:lnTo>
                <a:close/>
              </a:path>
              <a:path w="868045" h="151764">
                <a:moveTo>
                  <a:pt x="530800" y="102691"/>
                </a:moveTo>
                <a:lnTo>
                  <a:pt x="505551" y="102691"/>
                </a:lnTo>
                <a:lnTo>
                  <a:pt x="509519" y="101947"/>
                </a:lnTo>
                <a:lnTo>
                  <a:pt x="518251" y="98970"/>
                </a:lnTo>
                <a:lnTo>
                  <a:pt x="521922" y="96837"/>
                </a:lnTo>
                <a:lnTo>
                  <a:pt x="524898" y="94059"/>
                </a:lnTo>
                <a:lnTo>
                  <a:pt x="530800" y="102691"/>
                </a:lnTo>
                <a:close/>
              </a:path>
              <a:path w="868045" h="151764">
                <a:moveTo>
                  <a:pt x="670127" y="103137"/>
                </a:moveTo>
                <a:lnTo>
                  <a:pt x="644499" y="103137"/>
                </a:lnTo>
                <a:lnTo>
                  <a:pt x="649311" y="100062"/>
                </a:lnTo>
                <a:lnTo>
                  <a:pt x="649311" y="91529"/>
                </a:lnTo>
                <a:lnTo>
                  <a:pt x="648021" y="89743"/>
                </a:lnTo>
                <a:lnTo>
                  <a:pt x="645441" y="88552"/>
                </a:lnTo>
                <a:lnTo>
                  <a:pt x="642961" y="87362"/>
                </a:lnTo>
                <a:lnTo>
                  <a:pt x="639885" y="86369"/>
                </a:lnTo>
                <a:lnTo>
                  <a:pt x="636214" y="85576"/>
                </a:lnTo>
                <a:lnTo>
                  <a:pt x="623861" y="83046"/>
                </a:lnTo>
                <a:lnTo>
                  <a:pt x="612662" y="79381"/>
                </a:lnTo>
                <a:lnTo>
                  <a:pt x="604662" y="73893"/>
                </a:lnTo>
                <a:lnTo>
                  <a:pt x="599863" y="66581"/>
                </a:lnTo>
                <a:lnTo>
                  <a:pt x="598315" y="57745"/>
                </a:lnTo>
                <a:lnTo>
                  <a:pt x="598263" y="49510"/>
                </a:lnTo>
                <a:lnTo>
                  <a:pt x="601537" y="43060"/>
                </a:lnTo>
                <a:lnTo>
                  <a:pt x="633535" y="30509"/>
                </a:lnTo>
                <a:lnTo>
                  <a:pt x="643227" y="31244"/>
                </a:lnTo>
                <a:lnTo>
                  <a:pt x="652213" y="33449"/>
                </a:lnTo>
                <a:lnTo>
                  <a:pt x="660491" y="37123"/>
                </a:lnTo>
                <a:lnTo>
                  <a:pt x="668063" y="42267"/>
                </a:lnTo>
                <a:lnTo>
                  <a:pt x="664886" y="47773"/>
                </a:lnTo>
                <a:lnTo>
                  <a:pt x="629517" y="47773"/>
                </a:lnTo>
                <a:lnTo>
                  <a:pt x="626193" y="48617"/>
                </a:lnTo>
                <a:lnTo>
                  <a:pt x="623712" y="50303"/>
                </a:lnTo>
                <a:lnTo>
                  <a:pt x="621331" y="51891"/>
                </a:lnTo>
                <a:lnTo>
                  <a:pt x="620140" y="53875"/>
                </a:lnTo>
                <a:lnTo>
                  <a:pt x="620140" y="58439"/>
                </a:lnTo>
                <a:lnTo>
                  <a:pt x="621381" y="60076"/>
                </a:lnTo>
                <a:lnTo>
                  <a:pt x="623861" y="61168"/>
                </a:lnTo>
                <a:lnTo>
                  <a:pt x="626342" y="62160"/>
                </a:lnTo>
                <a:lnTo>
                  <a:pt x="629467" y="63053"/>
                </a:lnTo>
                <a:lnTo>
                  <a:pt x="641224" y="65534"/>
                </a:lnTo>
                <a:lnTo>
                  <a:pt x="649956" y="67518"/>
                </a:lnTo>
                <a:lnTo>
                  <a:pt x="654024" y="69006"/>
                </a:lnTo>
                <a:lnTo>
                  <a:pt x="661564" y="72975"/>
                </a:lnTo>
                <a:lnTo>
                  <a:pt x="664690" y="75703"/>
                </a:lnTo>
                <a:lnTo>
                  <a:pt x="667170" y="79176"/>
                </a:lnTo>
                <a:lnTo>
                  <a:pt x="669750" y="82649"/>
                </a:lnTo>
                <a:lnTo>
                  <a:pt x="671040" y="87262"/>
                </a:lnTo>
                <a:lnTo>
                  <a:pt x="671040" y="101351"/>
                </a:lnTo>
                <a:lnTo>
                  <a:pt x="670127" y="103137"/>
                </a:lnTo>
                <a:close/>
              </a:path>
              <a:path w="868045" h="151764">
                <a:moveTo>
                  <a:pt x="659133" y="57745"/>
                </a:moveTo>
                <a:lnTo>
                  <a:pt x="656455" y="54967"/>
                </a:lnTo>
                <a:lnTo>
                  <a:pt x="652883" y="52635"/>
                </a:lnTo>
                <a:lnTo>
                  <a:pt x="648418" y="50750"/>
                </a:lnTo>
                <a:lnTo>
                  <a:pt x="643953" y="48766"/>
                </a:lnTo>
                <a:lnTo>
                  <a:pt x="639042" y="47773"/>
                </a:lnTo>
                <a:lnTo>
                  <a:pt x="664886" y="47773"/>
                </a:lnTo>
                <a:lnTo>
                  <a:pt x="659133" y="57745"/>
                </a:lnTo>
                <a:close/>
              </a:path>
              <a:path w="868045" h="151764">
                <a:moveTo>
                  <a:pt x="633833" y="120550"/>
                </a:moveTo>
                <a:lnTo>
                  <a:pt x="626391" y="120550"/>
                </a:lnTo>
                <a:lnTo>
                  <a:pt x="619247" y="119409"/>
                </a:lnTo>
                <a:lnTo>
                  <a:pt x="612401" y="117127"/>
                </a:lnTo>
                <a:lnTo>
                  <a:pt x="605555" y="114746"/>
                </a:lnTo>
                <a:lnTo>
                  <a:pt x="599900" y="111472"/>
                </a:lnTo>
                <a:lnTo>
                  <a:pt x="595435" y="107305"/>
                </a:lnTo>
                <a:lnTo>
                  <a:pt x="605258" y="91529"/>
                </a:lnTo>
                <a:lnTo>
                  <a:pt x="608631" y="94704"/>
                </a:lnTo>
                <a:lnTo>
                  <a:pt x="613145" y="97432"/>
                </a:lnTo>
                <a:lnTo>
                  <a:pt x="624556" y="101996"/>
                </a:lnTo>
                <a:lnTo>
                  <a:pt x="629913" y="103137"/>
                </a:lnTo>
                <a:lnTo>
                  <a:pt x="670127" y="103137"/>
                </a:lnTo>
                <a:lnTo>
                  <a:pt x="667617" y="108049"/>
                </a:lnTo>
                <a:lnTo>
                  <a:pt x="660770" y="113109"/>
                </a:lnTo>
                <a:lnTo>
                  <a:pt x="655292" y="116364"/>
                </a:lnTo>
                <a:lnTo>
                  <a:pt x="648976" y="118690"/>
                </a:lnTo>
                <a:lnTo>
                  <a:pt x="641823" y="120085"/>
                </a:lnTo>
                <a:lnTo>
                  <a:pt x="633833" y="120550"/>
                </a:lnTo>
                <a:close/>
              </a:path>
              <a:path w="868045" h="151764">
                <a:moveTo>
                  <a:pt x="734719" y="120550"/>
                </a:moveTo>
                <a:lnTo>
                  <a:pt x="727972" y="120550"/>
                </a:lnTo>
                <a:lnTo>
                  <a:pt x="718317" y="119769"/>
                </a:lnTo>
                <a:lnTo>
                  <a:pt x="685333" y="93650"/>
                </a:lnTo>
                <a:lnTo>
                  <a:pt x="682133" y="75455"/>
                </a:lnTo>
                <a:lnTo>
                  <a:pt x="682924" y="66256"/>
                </a:lnTo>
                <a:lnTo>
                  <a:pt x="709145" y="33746"/>
                </a:lnTo>
                <a:lnTo>
                  <a:pt x="726633" y="30509"/>
                </a:lnTo>
                <a:lnTo>
                  <a:pt x="735655" y="31328"/>
                </a:lnTo>
                <a:lnTo>
                  <a:pt x="743822" y="33783"/>
                </a:lnTo>
                <a:lnTo>
                  <a:pt x="751133" y="37876"/>
                </a:lnTo>
                <a:lnTo>
                  <a:pt x="757589" y="43606"/>
                </a:lnTo>
                <a:lnTo>
                  <a:pt x="761292" y="48517"/>
                </a:lnTo>
                <a:lnTo>
                  <a:pt x="720679" y="48517"/>
                </a:lnTo>
                <a:lnTo>
                  <a:pt x="715818" y="50303"/>
                </a:lnTo>
                <a:lnTo>
                  <a:pt x="708277" y="57447"/>
                </a:lnTo>
                <a:lnTo>
                  <a:pt x="706094" y="61962"/>
                </a:lnTo>
                <a:lnTo>
                  <a:pt x="705499" y="67419"/>
                </a:lnTo>
                <a:lnTo>
                  <a:pt x="768816" y="67419"/>
                </a:lnTo>
                <a:lnTo>
                  <a:pt x="768891" y="67716"/>
                </a:lnTo>
                <a:lnTo>
                  <a:pt x="769644" y="77837"/>
                </a:lnTo>
                <a:lnTo>
                  <a:pt x="769644" y="82748"/>
                </a:lnTo>
                <a:lnTo>
                  <a:pt x="705797" y="82748"/>
                </a:lnTo>
                <a:lnTo>
                  <a:pt x="706491" y="88205"/>
                </a:lnTo>
                <a:lnTo>
                  <a:pt x="708922" y="92918"/>
                </a:lnTo>
                <a:lnTo>
                  <a:pt x="713089" y="96887"/>
                </a:lnTo>
                <a:lnTo>
                  <a:pt x="717356" y="100756"/>
                </a:lnTo>
                <a:lnTo>
                  <a:pt x="723160" y="102691"/>
                </a:lnTo>
                <a:lnTo>
                  <a:pt x="759323" y="102691"/>
                </a:lnTo>
                <a:lnTo>
                  <a:pt x="763393" y="108644"/>
                </a:lnTo>
                <a:lnTo>
                  <a:pt x="759127" y="112613"/>
                </a:lnTo>
                <a:lnTo>
                  <a:pt x="753819" y="115589"/>
                </a:lnTo>
                <a:lnTo>
                  <a:pt x="741218" y="119558"/>
                </a:lnTo>
                <a:lnTo>
                  <a:pt x="734719" y="120550"/>
                </a:lnTo>
                <a:close/>
              </a:path>
              <a:path w="868045" h="151764">
                <a:moveTo>
                  <a:pt x="768816" y="67419"/>
                </a:moveTo>
                <a:lnTo>
                  <a:pt x="747766" y="67419"/>
                </a:lnTo>
                <a:lnTo>
                  <a:pt x="747369" y="61763"/>
                </a:lnTo>
                <a:lnTo>
                  <a:pt x="745187" y="57199"/>
                </a:lnTo>
                <a:lnTo>
                  <a:pt x="741218" y="53726"/>
                </a:lnTo>
                <a:lnTo>
                  <a:pt x="737348" y="50254"/>
                </a:lnTo>
                <a:lnTo>
                  <a:pt x="732487" y="48517"/>
                </a:lnTo>
                <a:lnTo>
                  <a:pt x="761292" y="48517"/>
                </a:lnTo>
                <a:lnTo>
                  <a:pt x="762863" y="50601"/>
                </a:lnTo>
                <a:lnTo>
                  <a:pt x="766630" y="58638"/>
                </a:lnTo>
                <a:lnTo>
                  <a:pt x="768816" y="67419"/>
                </a:lnTo>
                <a:close/>
              </a:path>
              <a:path w="868045" h="151764">
                <a:moveTo>
                  <a:pt x="759323" y="102691"/>
                </a:moveTo>
                <a:lnTo>
                  <a:pt x="734074" y="102691"/>
                </a:lnTo>
                <a:lnTo>
                  <a:pt x="738043" y="101947"/>
                </a:lnTo>
                <a:lnTo>
                  <a:pt x="746774" y="98970"/>
                </a:lnTo>
                <a:lnTo>
                  <a:pt x="750445" y="96837"/>
                </a:lnTo>
                <a:lnTo>
                  <a:pt x="753422" y="94059"/>
                </a:lnTo>
                <a:lnTo>
                  <a:pt x="759323" y="102691"/>
                </a:lnTo>
                <a:close/>
              </a:path>
              <a:path w="868045" h="151764">
                <a:moveTo>
                  <a:pt x="832988" y="120550"/>
                </a:moveTo>
                <a:lnTo>
                  <a:pt x="826241" y="120550"/>
                </a:lnTo>
                <a:lnTo>
                  <a:pt x="816585" y="119769"/>
                </a:lnTo>
                <a:lnTo>
                  <a:pt x="783601" y="93650"/>
                </a:lnTo>
                <a:lnTo>
                  <a:pt x="780402" y="75455"/>
                </a:lnTo>
                <a:lnTo>
                  <a:pt x="781192" y="66256"/>
                </a:lnTo>
                <a:lnTo>
                  <a:pt x="807414" y="33746"/>
                </a:lnTo>
                <a:lnTo>
                  <a:pt x="824901" y="30509"/>
                </a:lnTo>
                <a:lnTo>
                  <a:pt x="833924" y="31328"/>
                </a:lnTo>
                <a:lnTo>
                  <a:pt x="842091" y="33783"/>
                </a:lnTo>
                <a:lnTo>
                  <a:pt x="849402" y="37876"/>
                </a:lnTo>
                <a:lnTo>
                  <a:pt x="855857" y="43606"/>
                </a:lnTo>
                <a:lnTo>
                  <a:pt x="859560" y="48517"/>
                </a:lnTo>
                <a:lnTo>
                  <a:pt x="818948" y="48517"/>
                </a:lnTo>
                <a:lnTo>
                  <a:pt x="814086" y="50303"/>
                </a:lnTo>
                <a:lnTo>
                  <a:pt x="806546" y="57447"/>
                </a:lnTo>
                <a:lnTo>
                  <a:pt x="804363" y="61962"/>
                </a:lnTo>
                <a:lnTo>
                  <a:pt x="803768" y="67419"/>
                </a:lnTo>
                <a:lnTo>
                  <a:pt x="867085" y="67419"/>
                </a:lnTo>
                <a:lnTo>
                  <a:pt x="867159" y="67716"/>
                </a:lnTo>
                <a:lnTo>
                  <a:pt x="867912" y="77837"/>
                </a:lnTo>
                <a:lnTo>
                  <a:pt x="867912" y="82748"/>
                </a:lnTo>
                <a:lnTo>
                  <a:pt x="804065" y="82748"/>
                </a:lnTo>
                <a:lnTo>
                  <a:pt x="804760" y="88205"/>
                </a:lnTo>
                <a:lnTo>
                  <a:pt x="807191" y="92918"/>
                </a:lnTo>
                <a:lnTo>
                  <a:pt x="811358" y="96887"/>
                </a:lnTo>
                <a:lnTo>
                  <a:pt x="815624" y="100756"/>
                </a:lnTo>
                <a:lnTo>
                  <a:pt x="821429" y="102691"/>
                </a:lnTo>
                <a:lnTo>
                  <a:pt x="857592" y="102691"/>
                </a:lnTo>
                <a:lnTo>
                  <a:pt x="861662" y="108644"/>
                </a:lnTo>
                <a:lnTo>
                  <a:pt x="857395" y="112613"/>
                </a:lnTo>
                <a:lnTo>
                  <a:pt x="852087" y="115589"/>
                </a:lnTo>
                <a:lnTo>
                  <a:pt x="839486" y="119558"/>
                </a:lnTo>
                <a:lnTo>
                  <a:pt x="832988" y="120550"/>
                </a:lnTo>
                <a:close/>
              </a:path>
              <a:path w="868045" h="151764">
                <a:moveTo>
                  <a:pt x="867085" y="67419"/>
                </a:moveTo>
                <a:lnTo>
                  <a:pt x="846035" y="67419"/>
                </a:lnTo>
                <a:lnTo>
                  <a:pt x="845638" y="61763"/>
                </a:lnTo>
                <a:lnTo>
                  <a:pt x="843455" y="57199"/>
                </a:lnTo>
                <a:lnTo>
                  <a:pt x="839486" y="53726"/>
                </a:lnTo>
                <a:lnTo>
                  <a:pt x="835617" y="50254"/>
                </a:lnTo>
                <a:lnTo>
                  <a:pt x="830755" y="48517"/>
                </a:lnTo>
                <a:lnTo>
                  <a:pt x="859560" y="48517"/>
                </a:lnTo>
                <a:lnTo>
                  <a:pt x="861131" y="50601"/>
                </a:lnTo>
                <a:lnTo>
                  <a:pt x="864899" y="58638"/>
                </a:lnTo>
                <a:lnTo>
                  <a:pt x="867085" y="67419"/>
                </a:lnTo>
                <a:close/>
              </a:path>
              <a:path w="868045" h="151764">
                <a:moveTo>
                  <a:pt x="857592" y="102691"/>
                </a:moveTo>
                <a:lnTo>
                  <a:pt x="832343" y="102691"/>
                </a:lnTo>
                <a:lnTo>
                  <a:pt x="836311" y="101947"/>
                </a:lnTo>
                <a:lnTo>
                  <a:pt x="845043" y="98970"/>
                </a:lnTo>
                <a:lnTo>
                  <a:pt x="848714" y="96837"/>
                </a:lnTo>
                <a:lnTo>
                  <a:pt x="851690" y="94059"/>
                </a:lnTo>
                <a:lnTo>
                  <a:pt x="857592" y="102691"/>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9" name="object 19"/>
          <p:cNvSpPr/>
          <p:nvPr/>
        </p:nvSpPr>
        <p:spPr>
          <a:xfrm>
            <a:off x="10168806" y="3510931"/>
            <a:ext cx="700193" cy="189653"/>
          </a:xfrm>
          <a:custGeom>
            <a:avLst/>
            <a:gdLst/>
            <a:ahLst/>
            <a:cxnLst/>
            <a:rect l="l" t="t" r="r" b="b"/>
            <a:pathLst>
              <a:path w="525145" h="142239">
                <a:moveTo>
                  <a:pt x="45392" y="111323"/>
                </a:moveTo>
                <a:lnTo>
                  <a:pt x="7115" y="91706"/>
                </a:lnTo>
                <a:lnTo>
                  <a:pt x="0" y="66228"/>
                </a:lnTo>
                <a:lnTo>
                  <a:pt x="790" y="56908"/>
                </a:lnTo>
                <a:lnTo>
                  <a:pt x="27235" y="24482"/>
                </a:lnTo>
                <a:lnTo>
                  <a:pt x="45392" y="21282"/>
                </a:lnTo>
                <a:lnTo>
                  <a:pt x="54852" y="22082"/>
                </a:lnTo>
                <a:lnTo>
                  <a:pt x="83869" y="41374"/>
                </a:lnTo>
                <a:lnTo>
                  <a:pt x="39042" y="41374"/>
                </a:lnTo>
                <a:lnTo>
                  <a:pt x="33783" y="43656"/>
                </a:lnTo>
                <a:lnTo>
                  <a:pt x="29351" y="48517"/>
                </a:lnTo>
                <a:lnTo>
                  <a:pt x="25548" y="52784"/>
                </a:lnTo>
                <a:lnTo>
                  <a:pt x="23514" y="58787"/>
                </a:lnTo>
                <a:lnTo>
                  <a:pt x="23514" y="73769"/>
                </a:lnTo>
                <a:lnTo>
                  <a:pt x="25548" y="79821"/>
                </a:lnTo>
                <a:lnTo>
                  <a:pt x="29616" y="84385"/>
                </a:lnTo>
                <a:lnTo>
                  <a:pt x="33783" y="88949"/>
                </a:lnTo>
                <a:lnTo>
                  <a:pt x="39042" y="91231"/>
                </a:lnTo>
                <a:lnTo>
                  <a:pt x="83935" y="91231"/>
                </a:lnTo>
                <a:lnTo>
                  <a:pt x="83585" y="91901"/>
                </a:lnTo>
                <a:lnTo>
                  <a:pt x="77985" y="98673"/>
                </a:lnTo>
                <a:lnTo>
                  <a:pt x="71149" y="104207"/>
                </a:lnTo>
                <a:lnTo>
                  <a:pt x="63437" y="108160"/>
                </a:lnTo>
                <a:lnTo>
                  <a:pt x="54852" y="110532"/>
                </a:lnTo>
                <a:lnTo>
                  <a:pt x="45392" y="111323"/>
                </a:lnTo>
                <a:close/>
              </a:path>
              <a:path w="525145" h="142239">
                <a:moveTo>
                  <a:pt x="83935" y="91231"/>
                </a:moveTo>
                <a:lnTo>
                  <a:pt x="51841" y="91231"/>
                </a:lnTo>
                <a:lnTo>
                  <a:pt x="57100" y="88899"/>
                </a:lnTo>
                <a:lnTo>
                  <a:pt x="61168" y="84236"/>
                </a:lnTo>
                <a:lnTo>
                  <a:pt x="65335" y="79573"/>
                </a:lnTo>
                <a:lnTo>
                  <a:pt x="67350" y="73769"/>
                </a:lnTo>
                <a:lnTo>
                  <a:pt x="67314" y="58787"/>
                </a:lnTo>
                <a:lnTo>
                  <a:pt x="65335" y="53181"/>
                </a:lnTo>
                <a:lnTo>
                  <a:pt x="61104" y="48443"/>
                </a:lnTo>
                <a:lnTo>
                  <a:pt x="57100" y="43755"/>
                </a:lnTo>
                <a:lnTo>
                  <a:pt x="51841" y="41374"/>
                </a:lnTo>
                <a:lnTo>
                  <a:pt x="83869" y="41374"/>
                </a:lnTo>
                <a:lnTo>
                  <a:pt x="87585" y="48443"/>
                </a:lnTo>
                <a:lnTo>
                  <a:pt x="89985" y="56908"/>
                </a:lnTo>
                <a:lnTo>
                  <a:pt x="90785" y="66228"/>
                </a:lnTo>
                <a:lnTo>
                  <a:pt x="89985" y="75679"/>
                </a:lnTo>
                <a:lnTo>
                  <a:pt x="87585" y="84236"/>
                </a:lnTo>
                <a:lnTo>
                  <a:pt x="83935" y="91231"/>
                </a:lnTo>
                <a:close/>
              </a:path>
              <a:path w="525145" h="142239">
                <a:moveTo>
                  <a:pt x="135188" y="111323"/>
                </a:moveTo>
                <a:lnTo>
                  <a:pt x="125763" y="111323"/>
                </a:lnTo>
                <a:lnTo>
                  <a:pt x="118768" y="108942"/>
                </a:lnTo>
                <a:lnTo>
                  <a:pt x="114204" y="104179"/>
                </a:lnTo>
                <a:lnTo>
                  <a:pt x="109739" y="99417"/>
                </a:lnTo>
                <a:lnTo>
                  <a:pt x="107506" y="92819"/>
                </a:lnTo>
                <a:lnTo>
                  <a:pt x="107506" y="23365"/>
                </a:lnTo>
                <a:lnTo>
                  <a:pt x="130128" y="23365"/>
                </a:lnTo>
                <a:lnTo>
                  <a:pt x="130128" y="85973"/>
                </a:lnTo>
                <a:lnTo>
                  <a:pt x="135387" y="91231"/>
                </a:lnTo>
                <a:lnTo>
                  <a:pt x="188022" y="91231"/>
                </a:lnTo>
                <a:lnTo>
                  <a:pt x="188022" y="98375"/>
                </a:lnTo>
                <a:lnTo>
                  <a:pt x="165401" y="98375"/>
                </a:lnTo>
                <a:lnTo>
                  <a:pt x="159215" y="104040"/>
                </a:lnTo>
                <a:lnTo>
                  <a:pt x="152118" y="108086"/>
                </a:lnTo>
                <a:lnTo>
                  <a:pt x="144109" y="110514"/>
                </a:lnTo>
                <a:lnTo>
                  <a:pt x="135188" y="111323"/>
                </a:lnTo>
                <a:close/>
              </a:path>
              <a:path w="525145" h="142239">
                <a:moveTo>
                  <a:pt x="188022" y="91231"/>
                </a:moveTo>
                <a:lnTo>
                  <a:pt x="153643" y="91231"/>
                </a:lnTo>
                <a:lnTo>
                  <a:pt x="160142" y="88007"/>
                </a:lnTo>
                <a:lnTo>
                  <a:pt x="165401" y="81557"/>
                </a:lnTo>
                <a:lnTo>
                  <a:pt x="165401" y="23365"/>
                </a:lnTo>
                <a:lnTo>
                  <a:pt x="188022" y="23365"/>
                </a:lnTo>
                <a:lnTo>
                  <a:pt x="188022" y="91231"/>
                </a:lnTo>
                <a:close/>
              </a:path>
              <a:path w="525145" h="142239">
                <a:moveTo>
                  <a:pt x="188022" y="109239"/>
                </a:moveTo>
                <a:lnTo>
                  <a:pt x="165401" y="109239"/>
                </a:lnTo>
                <a:lnTo>
                  <a:pt x="165401" y="98375"/>
                </a:lnTo>
                <a:lnTo>
                  <a:pt x="188022" y="98375"/>
                </a:lnTo>
                <a:lnTo>
                  <a:pt x="188022" y="109239"/>
                </a:lnTo>
                <a:close/>
              </a:path>
              <a:path w="525145" h="142239">
                <a:moveTo>
                  <a:pt x="237631" y="23365"/>
                </a:moveTo>
                <a:lnTo>
                  <a:pt x="214860" y="23365"/>
                </a:lnTo>
                <a:lnTo>
                  <a:pt x="214860" y="0"/>
                </a:lnTo>
                <a:lnTo>
                  <a:pt x="237631" y="0"/>
                </a:lnTo>
                <a:lnTo>
                  <a:pt x="237631" y="23365"/>
                </a:lnTo>
                <a:close/>
              </a:path>
              <a:path w="525145" h="142239">
                <a:moveTo>
                  <a:pt x="255044" y="43160"/>
                </a:moveTo>
                <a:lnTo>
                  <a:pt x="200721" y="43160"/>
                </a:lnTo>
                <a:lnTo>
                  <a:pt x="200721" y="23365"/>
                </a:lnTo>
                <a:lnTo>
                  <a:pt x="255044" y="23365"/>
                </a:lnTo>
                <a:lnTo>
                  <a:pt x="255044" y="43160"/>
                </a:lnTo>
                <a:close/>
              </a:path>
              <a:path w="525145" h="142239">
                <a:moveTo>
                  <a:pt x="247900" y="111323"/>
                </a:moveTo>
                <a:lnTo>
                  <a:pt x="239268" y="111323"/>
                </a:lnTo>
                <a:lnTo>
                  <a:pt x="228589" y="109863"/>
                </a:lnTo>
                <a:lnTo>
                  <a:pt x="220962" y="105481"/>
                </a:lnTo>
                <a:lnTo>
                  <a:pt x="216386" y="98180"/>
                </a:lnTo>
                <a:lnTo>
                  <a:pt x="214971" y="88701"/>
                </a:lnTo>
                <a:lnTo>
                  <a:pt x="214860" y="43160"/>
                </a:lnTo>
                <a:lnTo>
                  <a:pt x="237631" y="43160"/>
                </a:lnTo>
                <a:lnTo>
                  <a:pt x="237631" y="84633"/>
                </a:lnTo>
                <a:lnTo>
                  <a:pt x="238276" y="86915"/>
                </a:lnTo>
                <a:lnTo>
                  <a:pt x="239688" y="88850"/>
                </a:lnTo>
                <a:lnTo>
                  <a:pt x="240955" y="90388"/>
                </a:lnTo>
                <a:lnTo>
                  <a:pt x="242889" y="91231"/>
                </a:lnTo>
                <a:lnTo>
                  <a:pt x="253926" y="91231"/>
                </a:lnTo>
                <a:lnTo>
                  <a:pt x="258020" y="105816"/>
                </a:lnTo>
                <a:lnTo>
                  <a:pt x="254151" y="109487"/>
                </a:lnTo>
                <a:lnTo>
                  <a:pt x="247900" y="111323"/>
                </a:lnTo>
                <a:close/>
              </a:path>
              <a:path w="525145" h="142239">
                <a:moveTo>
                  <a:pt x="253926" y="91231"/>
                </a:moveTo>
                <a:lnTo>
                  <a:pt x="248942" y="91231"/>
                </a:lnTo>
                <a:lnTo>
                  <a:pt x="251571" y="90437"/>
                </a:lnTo>
                <a:lnTo>
                  <a:pt x="253258" y="88850"/>
                </a:lnTo>
                <a:lnTo>
                  <a:pt x="253926" y="91231"/>
                </a:lnTo>
                <a:close/>
              </a:path>
              <a:path w="525145" h="142239">
                <a:moveTo>
                  <a:pt x="347589" y="34230"/>
                </a:moveTo>
                <a:lnTo>
                  <a:pt x="293080" y="34230"/>
                </a:lnTo>
                <a:lnTo>
                  <a:pt x="298587" y="28565"/>
                </a:lnTo>
                <a:lnTo>
                  <a:pt x="304837" y="24519"/>
                </a:lnTo>
                <a:lnTo>
                  <a:pt x="311832" y="22091"/>
                </a:lnTo>
                <a:lnTo>
                  <a:pt x="319571" y="21282"/>
                </a:lnTo>
                <a:lnTo>
                  <a:pt x="327645" y="22035"/>
                </a:lnTo>
                <a:lnTo>
                  <a:pt x="334901" y="24296"/>
                </a:lnTo>
                <a:lnTo>
                  <a:pt x="341338" y="28063"/>
                </a:lnTo>
                <a:lnTo>
                  <a:pt x="346956" y="33337"/>
                </a:lnTo>
                <a:lnTo>
                  <a:pt x="347589" y="34230"/>
                </a:lnTo>
                <a:close/>
              </a:path>
              <a:path w="525145" h="142239">
                <a:moveTo>
                  <a:pt x="293080" y="141982"/>
                </a:moveTo>
                <a:lnTo>
                  <a:pt x="270458" y="141982"/>
                </a:lnTo>
                <a:lnTo>
                  <a:pt x="270458" y="23365"/>
                </a:lnTo>
                <a:lnTo>
                  <a:pt x="293080" y="23365"/>
                </a:lnTo>
                <a:lnTo>
                  <a:pt x="293080" y="34230"/>
                </a:lnTo>
                <a:lnTo>
                  <a:pt x="347589" y="34230"/>
                </a:lnTo>
                <a:lnTo>
                  <a:pt x="351579" y="39858"/>
                </a:lnTo>
                <a:lnTo>
                  <a:pt x="352233" y="41374"/>
                </a:lnTo>
                <a:lnTo>
                  <a:pt x="308757" y="41374"/>
                </a:lnTo>
                <a:lnTo>
                  <a:pt x="305086" y="42316"/>
                </a:lnTo>
                <a:lnTo>
                  <a:pt x="297743" y="46087"/>
                </a:lnTo>
                <a:lnTo>
                  <a:pt x="294965" y="48418"/>
                </a:lnTo>
                <a:lnTo>
                  <a:pt x="293080" y="51196"/>
                </a:lnTo>
                <a:lnTo>
                  <a:pt x="293080" y="81557"/>
                </a:lnTo>
                <a:lnTo>
                  <a:pt x="294965" y="84236"/>
                </a:lnTo>
                <a:lnTo>
                  <a:pt x="297743" y="86518"/>
                </a:lnTo>
                <a:lnTo>
                  <a:pt x="305085" y="90289"/>
                </a:lnTo>
                <a:lnTo>
                  <a:pt x="308757" y="91231"/>
                </a:lnTo>
                <a:lnTo>
                  <a:pt x="352194" y="91231"/>
                </a:lnTo>
                <a:lnTo>
                  <a:pt x="351662" y="92487"/>
                </a:lnTo>
                <a:lnTo>
                  <a:pt x="347718" y="98226"/>
                </a:lnTo>
                <a:lnTo>
                  <a:pt x="293080" y="98226"/>
                </a:lnTo>
                <a:lnTo>
                  <a:pt x="293080" y="141982"/>
                </a:lnTo>
                <a:close/>
              </a:path>
              <a:path w="525145" h="142239">
                <a:moveTo>
                  <a:pt x="352194" y="91231"/>
                </a:moveTo>
                <a:lnTo>
                  <a:pt x="318976" y="91231"/>
                </a:lnTo>
                <a:lnTo>
                  <a:pt x="324235" y="88949"/>
                </a:lnTo>
                <a:lnTo>
                  <a:pt x="328330" y="84236"/>
                </a:lnTo>
                <a:lnTo>
                  <a:pt x="332172" y="79722"/>
                </a:lnTo>
                <a:lnTo>
                  <a:pt x="334157" y="73669"/>
                </a:lnTo>
                <a:lnTo>
                  <a:pt x="334157" y="58787"/>
                </a:lnTo>
                <a:lnTo>
                  <a:pt x="332172" y="52784"/>
                </a:lnTo>
                <a:lnTo>
                  <a:pt x="324235" y="43656"/>
                </a:lnTo>
                <a:lnTo>
                  <a:pt x="318976" y="41374"/>
                </a:lnTo>
                <a:lnTo>
                  <a:pt x="352233" y="41374"/>
                </a:lnTo>
                <a:lnTo>
                  <a:pt x="354881" y="47513"/>
                </a:lnTo>
                <a:lnTo>
                  <a:pt x="356862" y="56303"/>
                </a:lnTo>
                <a:lnTo>
                  <a:pt x="357523" y="66228"/>
                </a:lnTo>
                <a:lnTo>
                  <a:pt x="356871" y="76041"/>
                </a:lnTo>
                <a:lnTo>
                  <a:pt x="354918" y="84794"/>
                </a:lnTo>
                <a:lnTo>
                  <a:pt x="352194" y="91231"/>
                </a:lnTo>
                <a:close/>
              </a:path>
              <a:path w="525145" h="142239">
                <a:moveTo>
                  <a:pt x="319571" y="111323"/>
                </a:moveTo>
                <a:lnTo>
                  <a:pt x="311721" y="110504"/>
                </a:lnTo>
                <a:lnTo>
                  <a:pt x="304689" y="108049"/>
                </a:lnTo>
                <a:lnTo>
                  <a:pt x="298475" y="103956"/>
                </a:lnTo>
                <a:lnTo>
                  <a:pt x="293080" y="98226"/>
                </a:lnTo>
                <a:lnTo>
                  <a:pt x="347718" y="98226"/>
                </a:lnTo>
                <a:lnTo>
                  <a:pt x="319571" y="111323"/>
                </a:lnTo>
                <a:close/>
              </a:path>
              <a:path w="525145" h="142239">
                <a:moveTo>
                  <a:pt x="401740" y="111323"/>
                </a:moveTo>
                <a:lnTo>
                  <a:pt x="392314" y="111323"/>
                </a:lnTo>
                <a:lnTo>
                  <a:pt x="385319" y="108942"/>
                </a:lnTo>
                <a:lnTo>
                  <a:pt x="380755" y="104179"/>
                </a:lnTo>
                <a:lnTo>
                  <a:pt x="376290" y="99417"/>
                </a:lnTo>
                <a:lnTo>
                  <a:pt x="374058" y="92819"/>
                </a:lnTo>
                <a:lnTo>
                  <a:pt x="374058" y="23365"/>
                </a:lnTo>
                <a:lnTo>
                  <a:pt x="396680" y="23365"/>
                </a:lnTo>
                <a:lnTo>
                  <a:pt x="396680" y="85973"/>
                </a:lnTo>
                <a:lnTo>
                  <a:pt x="401938" y="91231"/>
                </a:lnTo>
                <a:lnTo>
                  <a:pt x="454574" y="91231"/>
                </a:lnTo>
                <a:lnTo>
                  <a:pt x="454574" y="98375"/>
                </a:lnTo>
                <a:lnTo>
                  <a:pt x="431952" y="98375"/>
                </a:lnTo>
                <a:lnTo>
                  <a:pt x="425766" y="104040"/>
                </a:lnTo>
                <a:lnTo>
                  <a:pt x="418669" y="108086"/>
                </a:lnTo>
                <a:lnTo>
                  <a:pt x="410660" y="110514"/>
                </a:lnTo>
                <a:lnTo>
                  <a:pt x="401740" y="111323"/>
                </a:lnTo>
                <a:close/>
              </a:path>
              <a:path w="525145" h="142239">
                <a:moveTo>
                  <a:pt x="454574" y="91231"/>
                </a:moveTo>
                <a:lnTo>
                  <a:pt x="420194" y="91231"/>
                </a:lnTo>
                <a:lnTo>
                  <a:pt x="426693" y="88007"/>
                </a:lnTo>
                <a:lnTo>
                  <a:pt x="431952" y="81557"/>
                </a:lnTo>
                <a:lnTo>
                  <a:pt x="431952" y="23365"/>
                </a:lnTo>
                <a:lnTo>
                  <a:pt x="454574" y="23365"/>
                </a:lnTo>
                <a:lnTo>
                  <a:pt x="454574" y="91231"/>
                </a:lnTo>
                <a:close/>
              </a:path>
              <a:path w="525145" h="142239">
                <a:moveTo>
                  <a:pt x="454574" y="109239"/>
                </a:moveTo>
                <a:lnTo>
                  <a:pt x="431952" y="109239"/>
                </a:lnTo>
                <a:lnTo>
                  <a:pt x="431952" y="98375"/>
                </a:lnTo>
                <a:lnTo>
                  <a:pt x="454574" y="98375"/>
                </a:lnTo>
                <a:lnTo>
                  <a:pt x="454574" y="109239"/>
                </a:lnTo>
                <a:close/>
              </a:path>
              <a:path w="525145" h="142239">
                <a:moveTo>
                  <a:pt x="504182" y="23365"/>
                </a:moveTo>
                <a:lnTo>
                  <a:pt x="481411" y="23365"/>
                </a:lnTo>
                <a:lnTo>
                  <a:pt x="481411" y="0"/>
                </a:lnTo>
                <a:lnTo>
                  <a:pt x="504182" y="0"/>
                </a:lnTo>
                <a:lnTo>
                  <a:pt x="504182" y="23365"/>
                </a:lnTo>
                <a:close/>
              </a:path>
              <a:path w="525145" h="142239">
                <a:moveTo>
                  <a:pt x="521595" y="43160"/>
                </a:moveTo>
                <a:lnTo>
                  <a:pt x="467273" y="43160"/>
                </a:lnTo>
                <a:lnTo>
                  <a:pt x="467273" y="23365"/>
                </a:lnTo>
                <a:lnTo>
                  <a:pt x="521595" y="23365"/>
                </a:lnTo>
                <a:lnTo>
                  <a:pt x="521595" y="43160"/>
                </a:lnTo>
                <a:close/>
              </a:path>
              <a:path w="525145" h="142239">
                <a:moveTo>
                  <a:pt x="514451" y="111323"/>
                </a:moveTo>
                <a:lnTo>
                  <a:pt x="505819" y="111323"/>
                </a:lnTo>
                <a:lnTo>
                  <a:pt x="495141" y="109863"/>
                </a:lnTo>
                <a:lnTo>
                  <a:pt x="487513" y="105481"/>
                </a:lnTo>
                <a:lnTo>
                  <a:pt x="482937" y="98180"/>
                </a:lnTo>
                <a:lnTo>
                  <a:pt x="481522" y="88701"/>
                </a:lnTo>
                <a:lnTo>
                  <a:pt x="481411" y="43160"/>
                </a:lnTo>
                <a:lnTo>
                  <a:pt x="504182" y="43160"/>
                </a:lnTo>
                <a:lnTo>
                  <a:pt x="504182" y="84633"/>
                </a:lnTo>
                <a:lnTo>
                  <a:pt x="504827" y="86915"/>
                </a:lnTo>
                <a:lnTo>
                  <a:pt x="506239" y="88850"/>
                </a:lnTo>
                <a:lnTo>
                  <a:pt x="507506" y="90388"/>
                </a:lnTo>
                <a:lnTo>
                  <a:pt x="509441" y="91231"/>
                </a:lnTo>
                <a:lnTo>
                  <a:pt x="520477" y="91231"/>
                </a:lnTo>
                <a:lnTo>
                  <a:pt x="524572" y="105816"/>
                </a:lnTo>
                <a:lnTo>
                  <a:pt x="520702" y="109487"/>
                </a:lnTo>
                <a:lnTo>
                  <a:pt x="514451" y="111323"/>
                </a:lnTo>
                <a:close/>
              </a:path>
              <a:path w="525145" h="142239">
                <a:moveTo>
                  <a:pt x="520477" y="91231"/>
                </a:moveTo>
                <a:lnTo>
                  <a:pt x="515493" y="91231"/>
                </a:lnTo>
                <a:lnTo>
                  <a:pt x="518122" y="90437"/>
                </a:lnTo>
                <a:lnTo>
                  <a:pt x="519809" y="88850"/>
                </a:lnTo>
                <a:lnTo>
                  <a:pt x="520477" y="91231"/>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nvGrpSpPr>
          <p:cNvPr id="20" name="object 20"/>
          <p:cNvGrpSpPr/>
          <p:nvPr/>
        </p:nvGrpSpPr>
        <p:grpSpPr>
          <a:xfrm>
            <a:off x="7501487" y="3923832"/>
            <a:ext cx="1691640" cy="644312"/>
            <a:chOff x="5626115" y="2942874"/>
            <a:chExt cx="1268730" cy="483234"/>
          </a:xfrm>
        </p:grpSpPr>
        <p:sp>
          <p:nvSpPr>
            <p:cNvPr id="21" name="object 21"/>
            <p:cNvSpPr/>
            <p:nvPr/>
          </p:nvSpPr>
          <p:spPr>
            <a:xfrm>
              <a:off x="5743865" y="3078873"/>
              <a:ext cx="1004569" cy="328295"/>
            </a:xfrm>
            <a:custGeom>
              <a:avLst/>
              <a:gdLst/>
              <a:ahLst/>
              <a:cxnLst/>
              <a:rect l="l" t="t" r="r" b="b"/>
              <a:pathLst>
                <a:path w="1004570" h="328295">
                  <a:moveTo>
                    <a:pt x="0" y="206457"/>
                  </a:moveTo>
                  <a:lnTo>
                    <a:pt x="32574" y="226820"/>
                  </a:lnTo>
                  <a:lnTo>
                    <a:pt x="66914" y="244886"/>
                  </a:lnTo>
                  <a:lnTo>
                    <a:pt x="129542" y="271637"/>
                  </a:lnTo>
                  <a:lnTo>
                    <a:pt x="176691" y="287744"/>
                  </a:lnTo>
                  <a:lnTo>
                    <a:pt x="225947" y="301496"/>
                  </a:lnTo>
                  <a:lnTo>
                    <a:pt x="276587" y="312631"/>
                  </a:lnTo>
                  <a:lnTo>
                    <a:pt x="327884" y="320886"/>
                  </a:lnTo>
                  <a:lnTo>
                    <a:pt x="379115" y="325996"/>
                  </a:lnTo>
                  <a:lnTo>
                    <a:pt x="429554" y="327700"/>
                  </a:lnTo>
                  <a:lnTo>
                    <a:pt x="486605" y="325171"/>
                  </a:lnTo>
                  <a:lnTo>
                    <a:pt x="541473" y="318063"/>
                  </a:lnTo>
                  <a:lnTo>
                    <a:pt x="594039" y="306791"/>
                  </a:lnTo>
                  <a:lnTo>
                    <a:pt x="644184" y="291770"/>
                  </a:lnTo>
                  <a:lnTo>
                    <a:pt x="691789" y="273417"/>
                  </a:lnTo>
                  <a:lnTo>
                    <a:pt x="736735" y="252147"/>
                  </a:lnTo>
                  <a:lnTo>
                    <a:pt x="778903" y="228376"/>
                  </a:lnTo>
                  <a:lnTo>
                    <a:pt x="818174" y="202518"/>
                  </a:lnTo>
                  <a:lnTo>
                    <a:pt x="854428" y="174990"/>
                  </a:lnTo>
                  <a:lnTo>
                    <a:pt x="887547" y="146207"/>
                  </a:lnTo>
                  <a:lnTo>
                    <a:pt x="917412" y="116585"/>
                  </a:lnTo>
                  <a:lnTo>
                    <a:pt x="943903" y="86538"/>
                  </a:lnTo>
                  <a:lnTo>
                    <a:pt x="969705" y="52748"/>
                  </a:lnTo>
                  <a:lnTo>
                    <a:pt x="991990" y="19544"/>
                  </a:lnTo>
                  <a:lnTo>
                    <a:pt x="998793" y="8710"/>
                  </a:lnTo>
                  <a:lnTo>
                    <a:pt x="1004132"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2" name="object 22"/>
            <p:cNvPicPr/>
            <p:nvPr/>
          </p:nvPicPr>
          <p:blipFill>
            <a:blip r:embed="rId11" cstate="print"/>
            <a:stretch>
              <a:fillRect/>
            </a:stretch>
          </p:blipFill>
          <p:spPr>
            <a:xfrm>
              <a:off x="5626115" y="3153654"/>
              <a:ext cx="161892" cy="161892"/>
            </a:xfrm>
            <a:prstGeom prst="rect">
              <a:avLst/>
            </a:prstGeom>
          </p:spPr>
        </p:pic>
        <p:pic>
          <p:nvPicPr>
            <p:cNvPr id="23" name="object 23"/>
            <p:cNvPicPr/>
            <p:nvPr/>
          </p:nvPicPr>
          <p:blipFill>
            <a:blip r:embed="rId12" cstate="print"/>
            <a:stretch>
              <a:fillRect/>
            </a:stretch>
          </p:blipFill>
          <p:spPr>
            <a:xfrm>
              <a:off x="6686381" y="2942874"/>
              <a:ext cx="208015" cy="201400"/>
            </a:xfrm>
            <a:prstGeom prst="rect">
              <a:avLst/>
            </a:prstGeom>
          </p:spPr>
        </p:pic>
      </p:grpSp>
      <p:grpSp>
        <p:nvGrpSpPr>
          <p:cNvPr id="24" name="object 24"/>
          <p:cNvGrpSpPr/>
          <p:nvPr/>
        </p:nvGrpSpPr>
        <p:grpSpPr>
          <a:xfrm>
            <a:off x="1858241" y="4001648"/>
            <a:ext cx="1436793" cy="364067"/>
            <a:chOff x="1393680" y="3001236"/>
            <a:chExt cx="1077595" cy="273050"/>
          </a:xfrm>
        </p:grpSpPr>
        <p:sp>
          <p:nvSpPr>
            <p:cNvPr id="25" name="object 25"/>
            <p:cNvSpPr/>
            <p:nvPr/>
          </p:nvSpPr>
          <p:spPr>
            <a:xfrm>
              <a:off x="1510490" y="3133312"/>
              <a:ext cx="814069" cy="121920"/>
            </a:xfrm>
            <a:custGeom>
              <a:avLst/>
              <a:gdLst/>
              <a:ahLst/>
              <a:cxnLst/>
              <a:rect l="l" t="t" r="r" b="b"/>
              <a:pathLst>
                <a:path w="814069" h="121920">
                  <a:moveTo>
                    <a:pt x="0" y="0"/>
                  </a:moveTo>
                  <a:lnTo>
                    <a:pt x="37823" y="23393"/>
                  </a:lnTo>
                  <a:lnTo>
                    <a:pt x="117248" y="60318"/>
                  </a:lnTo>
                  <a:lnTo>
                    <a:pt x="167692" y="78158"/>
                  </a:lnTo>
                  <a:lnTo>
                    <a:pt x="220542" y="93304"/>
                  </a:lnTo>
                  <a:lnTo>
                    <a:pt x="274782" y="105492"/>
                  </a:lnTo>
                  <a:lnTo>
                    <a:pt x="329393" y="114464"/>
                  </a:lnTo>
                  <a:lnTo>
                    <a:pt x="383358" y="119958"/>
                  </a:lnTo>
                  <a:lnTo>
                    <a:pt x="435798" y="121814"/>
                  </a:lnTo>
                  <a:lnTo>
                    <a:pt x="486388" y="120269"/>
                  </a:lnTo>
                  <a:lnTo>
                    <a:pt x="534943" y="115660"/>
                  </a:lnTo>
                  <a:lnTo>
                    <a:pt x="581277" y="108324"/>
                  </a:lnTo>
                  <a:lnTo>
                    <a:pt x="625205" y="98597"/>
                  </a:lnTo>
                  <a:lnTo>
                    <a:pt x="666540" y="86818"/>
                  </a:lnTo>
                  <a:lnTo>
                    <a:pt x="723275" y="66036"/>
                  </a:lnTo>
                  <a:lnTo>
                    <a:pt x="773133" y="42530"/>
                  </a:lnTo>
                  <a:lnTo>
                    <a:pt x="805636" y="23797"/>
                  </a:lnTo>
                  <a:lnTo>
                    <a:pt x="807320" y="22741"/>
                  </a:lnTo>
                  <a:lnTo>
                    <a:pt x="808983" y="21682"/>
                  </a:lnTo>
                  <a:lnTo>
                    <a:pt x="810624" y="20622"/>
                  </a:lnTo>
                  <a:lnTo>
                    <a:pt x="813933" y="18456"/>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6" name="object 26"/>
            <p:cNvPicPr/>
            <p:nvPr/>
          </p:nvPicPr>
          <p:blipFill>
            <a:blip r:embed="rId13" cstate="print"/>
            <a:stretch>
              <a:fillRect/>
            </a:stretch>
          </p:blipFill>
          <p:spPr>
            <a:xfrm>
              <a:off x="1393680" y="3001236"/>
              <a:ext cx="161575" cy="161575"/>
            </a:xfrm>
            <a:prstGeom prst="rect">
              <a:avLst/>
            </a:prstGeom>
          </p:spPr>
        </p:pic>
        <p:pic>
          <p:nvPicPr>
            <p:cNvPr id="27" name="object 27"/>
            <p:cNvPicPr/>
            <p:nvPr/>
          </p:nvPicPr>
          <p:blipFill>
            <a:blip r:embed="rId14" cstate="print"/>
            <a:stretch>
              <a:fillRect/>
            </a:stretch>
          </p:blipFill>
          <p:spPr>
            <a:xfrm>
              <a:off x="2262807" y="3015770"/>
              <a:ext cx="208015" cy="201399"/>
            </a:xfrm>
            <a:prstGeom prst="rect">
              <a:avLst/>
            </a:prstGeom>
          </p:spPr>
        </p:pic>
      </p:grpSp>
      <p:sp>
        <p:nvSpPr>
          <p:cNvPr id="28" name="TextBox 27">
            <a:extLst>
              <a:ext uri="{FF2B5EF4-FFF2-40B4-BE49-F238E27FC236}">
                <a16:creationId xmlns:a16="http://schemas.microsoft.com/office/drawing/2014/main" id="{F5354775-8832-EA70-632A-676C644A7621}"/>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5">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3" name="object 3"/>
          <p:cNvPicPr/>
          <p:nvPr/>
        </p:nvPicPr>
        <p:blipFill>
          <a:blip r:embed="rId2" cstate="print"/>
          <a:stretch>
            <a:fillRect/>
          </a:stretch>
        </p:blipFill>
        <p:spPr>
          <a:xfrm>
            <a:off x="406401" y="2159001"/>
            <a:ext cx="2539999" cy="2539999"/>
          </a:xfrm>
          <a:prstGeom prst="rect">
            <a:avLst/>
          </a:prstGeom>
        </p:spPr>
      </p:pic>
      <p:pic>
        <p:nvPicPr>
          <p:cNvPr id="4" name="object 4"/>
          <p:cNvPicPr/>
          <p:nvPr/>
        </p:nvPicPr>
        <p:blipFill>
          <a:blip r:embed="rId2" cstate="print"/>
          <a:stretch>
            <a:fillRect/>
          </a:stretch>
        </p:blipFill>
        <p:spPr>
          <a:xfrm>
            <a:off x="3352801" y="2159001"/>
            <a:ext cx="2539999" cy="2539999"/>
          </a:xfrm>
          <a:prstGeom prst="rect">
            <a:avLst/>
          </a:prstGeom>
        </p:spPr>
      </p:pic>
      <p:pic>
        <p:nvPicPr>
          <p:cNvPr id="5" name="object 5"/>
          <p:cNvPicPr/>
          <p:nvPr/>
        </p:nvPicPr>
        <p:blipFill>
          <a:blip r:embed="rId2" cstate="print"/>
          <a:stretch>
            <a:fillRect/>
          </a:stretch>
        </p:blipFill>
        <p:spPr>
          <a:xfrm>
            <a:off x="6299201" y="2159001"/>
            <a:ext cx="2539999" cy="2539999"/>
          </a:xfrm>
          <a:prstGeom prst="rect">
            <a:avLst/>
          </a:prstGeom>
        </p:spPr>
      </p:pic>
      <p:pic>
        <p:nvPicPr>
          <p:cNvPr id="6" name="object 6"/>
          <p:cNvPicPr/>
          <p:nvPr/>
        </p:nvPicPr>
        <p:blipFill>
          <a:blip r:embed="rId2" cstate="print"/>
          <a:stretch>
            <a:fillRect/>
          </a:stretch>
        </p:blipFill>
        <p:spPr>
          <a:xfrm>
            <a:off x="9245601" y="2159001"/>
            <a:ext cx="2539999" cy="2539999"/>
          </a:xfrm>
          <a:prstGeom prst="rect">
            <a:avLst/>
          </a:prstGeom>
        </p:spPr>
      </p:pic>
      <p:pic>
        <p:nvPicPr>
          <p:cNvPr id="7" name="object 7"/>
          <p:cNvPicPr/>
          <p:nvPr/>
        </p:nvPicPr>
        <p:blipFill>
          <a:blip r:embed="rId3" cstate="print"/>
          <a:stretch>
            <a:fillRect/>
          </a:stretch>
        </p:blipFill>
        <p:spPr>
          <a:xfrm>
            <a:off x="768734" y="3002996"/>
            <a:ext cx="1814481" cy="208955"/>
          </a:xfrm>
          <a:prstGeom prst="rect">
            <a:avLst/>
          </a:prstGeom>
        </p:spPr>
      </p:pic>
      <p:pic>
        <p:nvPicPr>
          <p:cNvPr id="8" name="object 8"/>
          <p:cNvPicPr/>
          <p:nvPr/>
        </p:nvPicPr>
        <p:blipFill>
          <a:blip r:embed="rId4" cstate="print"/>
          <a:stretch>
            <a:fillRect/>
          </a:stretch>
        </p:blipFill>
        <p:spPr>
          <a:xfrm>
            <a:off x="964608" y="3333527"/>
            <a:ext cx="1416105" cy="160733"/>
          </a:xfrm>
          <a:prstGeom prst="rect">
            <a:avLst/>
          </a:prstGeom>
        </p:spPr>
      </p:pic>
      <p:sp>
        <p:nvSpPr>
          <p:cNvPr id="9" name="object 9"/>
          <p:cNvSpPr/>
          <p:nvPr/>
        </p:nvSpPr>
        <p:spPr>
          <a:xfrm>
            <a:off x="1135081" y="3663727"/>
            <a:ext cx="1075267" cy="160867"/>
          </a:xfrm>
          <a:custGeom>
            <a:avLst/>
            <a:gdLst/>
            <a:ahLst/>
            <a:cxnLst/>
            <a:rect l="l" t="t" r="r" b="b"/>
            <a:pathLst>
              <a:path w="806450" h="120650">
                <a:moveTo>
                  <a:pt x="13245" y="59084"/>
                </a:moveTo>
                <a:lnTo>
                  <a:pt x="4613" y="44053"/>
                </a:lnTo>
                <a:lnTo>
                  <a:pt x="12817" y="38127"/>
                </a:lnTo>
                <a:lnTo>
                  <a:pt x="21803" y="33895"/>
                </a:lnTo>
                <a:lnTo>
                  <a:pt x="31570" y="31356"/>
                </a:lnTo>
                <a:lnTo>
                  <a:pt x="42118" y="30509"/>
                </a:lnTo>
                <a:lnTo>
                  <a:pt x="50666" y="31039"/>
                </a:lnTo>
                <a:lnTo>
                  <a:pt x="77102" y="48964"/>
                </a:lnTo>
                <a:lnTo>
                  <a:pt x="38248" y="48964"/>
                </a:lnTo>
                <a:lnTo>
                  <a:pt x="31328" y="49596"/>
                </a:lnTo>
                <a:lnTo>
                  <a:pt x="24854" y="51494"/>
                </a:lnTo>
                <a:lnTo>
                  <a:pt x="18826" y="54657"/>
                </a:lnTo>
                <a:lnTo>
                  <a:pt x="13245" y="59084"/>
                </a:lnTo>
                <a:close/>
              </a:path>
              <a:path w="806450" h="120650">
                <a:moveTo>
                  <a:pt x="79623" y="74860"/>
                </a:moveTo>
                <a:lnTo>
                  <a:pt x="57001" y="74860"/>
                </a:lnTo>
                <a:lnTo>
                  <a:pt x="57001" y="59035"/>
                </a:lnTo>
                <a:lnTo>
                  <a:pt x="55264" y="55562"/>
                </a:lnTo>
                <a:lnTo>
                  <a:pt x="51792" y="52982"/>
                </a:lnTo>
                <a:lnTo>
                  <a:pt x="48418" y="50303"/>
                </a:lnTo>
                <a:lnTo>
                  <a:pt x="43904" y="48964"/>
                </a:lnTo>
                <a:lnTo>
                  <a:pt x="77102" y="48964"/>
                </a:lnTo>
                <a:lnTo>
                  <a:pt x="77204" y="49150"/>
                </a:lnTo>
                <a:lnTo>
                  <a:pt x="79018" y="55596"/>
                </a:lnTo>
                <a:lnTo>
                  <a:pt x="79623" y="62954"/>
                </a:lnTo>
                <a:lnTo>
                  <a:pt x="79623" y="74860"/>
                </a:lnTo>
                <a:close/>
              </a:path>
              <a:path w="806450" h="120650">
                <a:moveTo>
                  <a:pt x="29914" y="120550"/>
                </a:moveTo>
                <a:lnTo>
                  <a:pt x="21580" y="120550"/>
                </a:lnTo>
                <a:lnTo>
                  <a:pt x="14485" y="117921"/>
                </a:lnTo>
                <a:lnTo>
                  <a:pt x="8632" y="112662"/>
                </a:lnTo>
                <a:lnTo>
                  <a:pt x="2877" y="107404"/>
                </a:lnTo>
                <a:lnTo>
                  <a:pt x="0" y="100558"/>
                </a:lnTo>
                <a:lnTo>
                  <a:pt x="0" y="83790"/>
                </a:lnTo>
                <a:lnTo>
                  <a:pt x="2728" y="77092"/>
                </a:lnTo>
                <a:lnTo>
                  <a:pt x="8185" y="72032"/>
                </a:lnTo>
                <a:lnTo>
                  <a:pt x="13741" y="66972"/>
                </a:lnTo>
                <a:lnTo>
                  <a:pt x="20984" y="64442"/>
                </a:lnTo>
                <a:lnTo>
                  <a:pt x="29914" y="64442"/>
                </a:lnTo>
                <a:lnTo>
                  <a:pt x="38527" y="65093"/>
                </a:lnTo>
                <a:lnTo>
                  <a:pt x="45913" y="67047"/>
                </a:lnTo>
                <a:lnTo>
                  <a:pt x="52071" y="70302"/>
                </a:lnTo>
                <a:lnTo>
                  <a:pt x="57001" y="74860"/>
                </a:lnTo>
                <a:lnTo>
                  <a:pt x="79623" y="74860"/>
                </a:lnTo>
                <a:lnTo>
                  <a:pt x="79623" y="79771"/>
                </a:lnTo>
                <a:lnTo>
                  <a:pt x="34428" y="79771"/>
                </a:lnTo>
                <a:lnTo>
                  <a:pt x="30559" y="80912"/>
                </a:lnTo>
                <a:lnTo>
                  <a:pt x="24308" y="85377"/>
                </a:lnTo>
                <a:lnTo>
                  <a:pt x="22770" y="88552"/>
                </a:lnTo>
                <a:lnTo>
                  <a:pt x="22770" y="96688"/>
                </a:lnTo>
                <a:lnTo>
                  <a:pt x="24308" y="99814"/>
                </a:lnTo>
                <a:lnTo>
                  <a:pt x="27384" y="102096"/>
                </a:lnTo>
                <a:lnTo>
                  <a:pt x="30559" y="104278"/>
                </a:lnTo>
                <a:lnTo>
                  <a:pt x="34428" y="105370"/>
                </a:lnTo>
                <a:lnTo>
                  <a:pt x="79623" y="105370"/>
                </a:lnTo>
                <a:lnTo>
                  <a:pt x="79623" y="109537"/>
                </a:lnTo>
                <a:lnTo>
                  <a:pt x="57001" y="109537"/>
                </a:lnTo>
                <a:lnTo>
                  <a:pt x="51792" y="114355"/>
                </a:lnTo>
                <a:lnTo>
                  <a:pt x="45541" y="117797"/>
                </a:lnTo>
                <a:lnTo>
                  <a:pt x="38248" y="119862"/>
                </a:lnTo>
                <a:lnTo>
                  <a:pt x="29914" y="120550"/>
                </a:lnTo>
                <a:close/>
              </a:path>
              <a:path w="806450" h="120650">
                <a:moveTo>
                  <a:pt x="79623" y="105370"/>
                </a:moveTo>
                <a:lnTo>
                  <a:pt x="47228" y="105370"/>
                </a:lnTo>
                <a:lnTo>
                  <a:pt x="53230" y="102840"/>
                </a:lnTo>
                <a:lnTo>
                  <a:pt x="57001" y="97780"/>
                </a:lnTo>
                <a:lnTo>
                  <a:pt x="57001" y="87213"/>
                </a:lnTo>
                <a:lnTo>
                  <a:pt x="53230" y="82252"/>
                </a:lnTo>
                <a:lnTo>
                  <a:pt x="47228" y="79771"/>
                </a:lnTo>
                <a:lnTo>
                  <a:pt x="79623" y="79771"/>
                </a:lnTo>
                <a:lnTo>
                  <a:pt x="79623" y="105370"/>
                </a:lnTo>
                <a:close/>
              </a:path>
              <a:path w="806450" h="120650">
                <a:moveTo>
                  <a:pt x="79623" y="118467"/>
                </a:moveTo>
                <a:lnTo>
                  <a:pt x="57001" y="118467"/>
                </a:lnTo>
                <a:lnTo>
                  <a:pt x="57001" y="109537"/>
                </a:lnTo>
                <a:lnTo>
                  <a:pt x="79623" y="109537"/>
                </a:lnTo>
                <a:lnTo>
                  <a:pt x="79623" y="118467"/>
                </a:lnTo>
                <a:close/>
              </a:path>
              <a:path w="806450" h="120650">
                <a:moveTo>
                  <a:pt x="180606" y="43904"/>
                </a:moveTo>
                <a:lnTo>
                  <a:pt x="124620" y="43904"/>
                </a:lnTo>
                <a:lnTo>
                  <a:pt x="127298" y="40530"/>
                </a:lnTo>
                <a:lnTo>
                  <a:pt x="131168" y="37455"/>
                </a:lnTo>
                <a:lnTo>
                  <a:pt x="136228" y="34676"/>
                </a:lnTo>
                <a:lnTo>
                  <a:pt x="141387" y="31898"/>
                </a:lnTo>
                <a:lnTo>
                  <a:pt x="147539" y="30509"/>
                </a:lnTo>
                <a:lnTo>
                  <a:pt x="164109" y="30509"/>
                </a:lnTo>
                <a:lnTo>
                  <a:pt x="171103" y="32990"/>
                </a:lnTo>
                <a:lnTo>
                  <a:pt x="175668" y="37951"/>
                </a:lnTo>
                <a:lnTo>
                  <a:pt x="180232" y="42812"/>
                </a:lnTo>
                <a:lnTo>
                  <a:pt x="180606" y="43904"/>
                </a:lnTo>
                <a:close/>
              </a:path>
              <a:path w="806450" h="120650">
                <a:moveTo>
                  <a:pt x="124620" y="118467"/>
                </a:moveTo>
                <a:lnTo>
                  <a:pt x="101998" y="118467"/>
                </a:lnTo>
                <a:lnTo>
                  <a:pt x="101998" y="32593"/>
                </a:lnTo>
                <a:lnTo>
                  <a:pt x="124620" y="32593"/>
                </a:lnTo>
                <a:lnTo>
                  <a:pt x="124620" y="43904"/>
                </a:lnTo>
                <a:lnTo>
                  <a:pt x="180606" y="43904"/>
                </a:lnTo>
                <a:lnTo>
                  <a:pt x="182514" y="49460"/>
                </a:lnTo>
                <a:lnTo>
                  <a:pt x="182514" y="50601"/>
                </a:lnTo>
                <a:lnTo>
                  <a:pt x="135980" y="50601"/>
                </a:lnTo>
                <a:lnTo>
                  <a:pt x="129481" y="53974"/>
                </a:lnTo>
                <a:lnTo>
                  <a:pt x="124620" y="60721"/>
                </a:lnTo>
                <a:lnTo>
                  <a:pt x="124620" y="118467"/>
                </a:lnTo>
                <a:close/>
              </a:path>
              <a:path w="806450" h="120650">
                <a:moveTo>
                  <a:pt x="182514" y="118467"/>
                </a:moveTo>
                <a:lnTo>
                  <a:pt x="159892" y="118467"/>
                </a:lnTo>
                <a:lnTo>
                  <a:pt x="159892" y="55909"/>
                </a:lnTo>
                <a:lnTo>
                  <a:pt x="154633" y="50601"/>
                </a:lnTo>
                <a:lnTo>
                  <a:pt x="182514" y="50601"/>
                </a:lnTo>
                <a:lnTo>
                  <a:pt x="182514" y="118467"/>
                </a:lnTo>
                <a:close/>
              </a:path>
              <a:path w="806450" h="120650">
                <a:moveTo>
                  <a:pt x="283495" y="43904"/>
                </a:moveTo>
                <a:lnTo>
                  <a:pt x="227508" y="43904"/>
                </a:lnTo>
                <a:lnTo>
                  <a:pt x="230187" y="40530"/>
                </a:lnTo>
                <a:lnTo>
                  <a:pt x="234057" y="37455"/>
                </a:lnTo>
                <a:lnTo>
                  <a:pt x="239117" y="34676"/>
                </a:lnTo>
                <a:lnTo>
                  <a:pt x="244276" y="31898"/>
                </a:lnTo>
                <a:lnTo>
                  <a:pt x="250428" y="30509"/>
                </a:lnTo>
                <a:lnTo>
                  <a:pt x="266997" y="30509"/>
                </a:lnTo>
                <a:lnTo>
                  <a:pt x="273992" y="32990"/>
                </a:lnTo>
                <a:lnTo>
                  <a:pt x="278556" y="37951"/>
                </a:lnTo>
                <a:lnTo>
                  <a:pt x="283120" y="42812"/>
                </a:lnTo>
                <a:lnTo>
                  <a:pt x="283495" y="43904"/>
                </a:lnTo>
                <a:close/>
              </a:path>
              <a:path w="806450" h="120650">
                <a:moveTo>
                  <a:pt x="227508" y="118467"/>
                </a:moveTo>
                <a:lnTo>
                  <a:pt x="204886" y="118467"/>
                </a:lnTo>
                <a:lnTo>
                  <a:pt x="204886" y="32593"/>
                </a:lnTo>
                <a:lnTo>
                  <a:pt x="227508" y="32593"/>
                </a:lnTo>
                <a:lnTo>
                  <a:pt x="227508" y="43904"/>
                </a:lnTo>
                <a:lnTo>
                  <a:pt x="283495" y="43904"/>
                </a:lnTo>
                <a:lnTo>
                  <a:pt x="285402" y="49460"/>
                </a:lnTo>
                <a:lnTo>
                  <a:pt x="285402" y="50601"/>
                </a:lnTo>
                <a:lnTo>
                  <a:pt x="238869" y="50601"/>
                </a:lnTo>
                <a:lnTo>
                  <a:pt x="232370" y="53974"/>
                </a:lnTo>
                <a:lnTo>
                  <a:pt x="227508" y="60721"/>
                </a:lnTo>
                <a:lnTo>
                  <a:pt x="227508" y="118467"/>
                </a:lnTo>
                <a:close/>
              </a:path>
              <a:path w="806450" h="120650">
                <a:moveTo>
                  <a:pt x="285402" y="118467"/>
                </a:moveTo>
                <a:lnTo>
                  <a:pt x="262781" y="118467"/>
                </a:lnTo>
                <a:lnTo>
                  <a:pt x="262781" y="55909"/>
                </a:lnTo>
                <a:lnTo>
                  <a:pt x="257522" y="50601"/>
                </a:lnTo>
                <a:lnTo>
                  <a:pt x="285402" y="50601"/>
                </a:lnTo>
                <a:lnTo>
                  <a:pt x="285402" y="118467"/>
                </a:lnTo>
                <a:close/>
              </a:path>
              <a:path w="806450" h="120650">
                <a:moveTo>
                  <a:pt x="347661" y="120550"/>
                </a:moveTo>
                <a:lnTo>
                  <a:pt x="309384" y="100933"/>
                </a:lnTo>
                <a:lnTo>
                  <a:pt x="302269" y="75455"/>
                </a:lnTo>
                <a:lnTo>
                  <a:pt x="303059" y="66135"/>
                </a:lnTo>
                <a:lnTo>
                  <a:pt x="329504" y="33709"/>
                </a:lnTo>
                <a:lnTo>
                  <a:pt x="347661" y="30509"/>
                </a:lnTo>
                <a:lnTo>
                  <a:pt x="357121" y="31309"/>
                </a:lnTo>
                <a:lnTo>
                  <a:pt x="386138" y="50601"/>
                </a:lnTo>
                <a:lnTo>
                  <a:pt x="341311" y="50601"/>
                </a:lnTo>
                <a:lnTo>
                  <a:pt x="336053" y="52883"/>
                </a:lnTo>
                <a:lnTo>
                  <a:pt x="331620" y="57745"/>
                </a:lnTo>
                <a:lnTo>
                  <a:pt x="327817" y="62011"/>
                </a:lnTo>
                <a:lnTo>
                  <a:pt x="325783" y="68014"/>
                </a:lnTo>
                <a:lnTo>
                  <a:pt x="325783" y="82996"/>
                </a:lnTo>
                <a:lnTo>
                  <a:pt x="327817" y="89048"/>
                </a:lnTo>
                <a:lnTo>
                  <a:pt x="331885" y="93612"/>
                </a:lnTo>
                <a:lnTo>
                  <a:pt x="336053" y="98176"/>
                </a:lnTo>
                <a:lnTo>
                  <a:pt x="341311" y="100458"/>
                </a:lnTo>
                <a:lnTo>
                  <a:pt x="386204" y="100458"/>
                </a:lnTo>
                <a:lnTo>
                  <a:pt x="385854" y="101128"/>
                </a:lnTo>
                <a:lnTo>
                  <a:pt x="380255" y="107900"/>
                </a:lnTo>
                <a:lnTo>
                  <a:pt x="373418" y="113434"/>
                </a:lnTo>
                <a:lnTo>
                  <a:pt x="365707" y="117388"/>
                </a:lnTo>
                <a:lnTo>
                  <a:pt x="357121" y="119760"/>
                </a:lnTo>
                <a:lnTo>
                  <a:pt x="347661" y="120550"/>
                </a:lnTo>
                <a:close/>
              </a:path>
              <a:path w="806450" h="120650">
                <a:moveTo>
                  <a:pt x="386204" y="100458"/>
                </a:moveTo>
                <a:lnTo>
                  <a:pt x="354110" y="100458"/>
                </a:lnTo>
                <a:lnTo>
                  <a:pt x="359369" y="98127"/>
                </a:lnTo>
                <a:lnTo>
                  <a:pt x="363437" y="93464"/>
                </a:lnTo>
                <a:lnTo>
                  <a:pt x="367604" y="88800"/>
                </a:lnTo>
                <a:lnTo>
                  <a:pt x="369619" y="82996"/>
                </a:lnTo>
                <a:lnTo>
                  <a:pt x="369583" y="68014"/>
                </a:lnTo>
                <a:lnTo>
                  <a:pt x="367604" y="62408"/>
                </a:lnTo>
                <a:lnTo>
                  <a:pt x="363373" y="57670"/>
                </a:lnTo>
                <a:lnTo>
                  <a:pt x="359369" y="52982"/>
                </a:lnTo>
                <a:lnTo>
                  <a:pt x="354110" y="50601"/>
                </a:lnTo>
                <a:lnTo>
                  <a:pt x="386138" y="50601"/>
                </a:lnTo>
                <a:lnTo>
                  <a:pt x="389854" y="57670"/>
                </a:lnTo>
                <a:lnTo>
                  <a:pt x="392254" y="66135"/>
                </a:lnTo>
                <a:lnTo>
                  <a:pt x="393054" y="75455"/>
                </a:lnTo>
                <a:lnTo>
                  <a:pt x="392254" y="84906"/>
                </a:lnTo>
                <a:lnTo>
                  <a:pt x="389854" y="93464"/>
                </a:lnTo>
                <a:lnTo>
                  <a:pt x="386204" y="100458"/>
                </a:lnTo>
                <a:close/>
              </a:path>
              <a:path w="806450" h="120650">
                <a:moveTo>
                  <a:pt x="437011" y="32593"/>
                </a:moveTo>
                <a:lnTo>
                  <a:pt x="414240" y="32593"/>
                </a:lnTo>
                <a:lnTo>
                  <a:pt x="414240" y="9227"/>
                </a:lnTo>
                <a:lnTo>
                  <a:pt x="437011" y="9227"/>
                </a:lnTo>
                <a:lnTo>
                  <a:pt x="437011" y="32593"/>
                </a:lnTo>
                <a:close/>
              </a:path>
              <a:path w="806450" h="120650">
                <a:moveTo>
                  <a:pt x="454424" y="52387"/>
                </a:moveTo>
                <a:lnTo>
                  <a:pt x="400102" y="52387"/>
                </a:lnTo>
                <a:lnTo>
                  <a:pt x="400102" y="32593"/>
                </a:lnTo>
                <a:lnTo>
                  <a:pt x="454424" y="32593"/>
                </a:lnTo>
                <a:lnTo>
                  <a:pt x="454424" y="52387"/>
                </a:lnTo>
                <a:close/>
              </a:path>
              <a:path w="806450" h="120650">
                <a:moveTo>
                  <a:pt x="447280" y="120550"/>
                </a:moveTo>
                <a:lnTo>
                  <a:pt x="438648" y="120550"/>
                </a:lnTo>
                <a:lnTo>
                  <a:pt x="427970" y="119090"/>
                </a:lnTo>
                <a:lnTo>
                  <a:pt x="420342" y="114709"/>
                </a:lnTo>
                <a:lnTo>
                  <a:pt x="415766" y="107407"/>
                </a:lnTo>
                <a:lnTo>
                  <a:pt x="414351" y="97928"/>
                </a:lnTo>
                <a:lnTo>
                  <a:pt x="414240" y="52387"/>
                </a:lnTo>
                <a:lnTo>
                  <a:pt x="437011" y="52387"/>
                </a:lnTo>
                <a:lnTo>
                  <a:pt x="437011" y="93860"/>
                </a:lnTo>
                <a:lnTo>
                  <a:pt x="437656" y="96142"/>
                </a:lnTo>
                <a:lnTo>
                  <a:pt x="439068" y="98077"/>
                </a:lnTo>
                <a:lnTo>
                  <a:pt x="440335" y="99615"/>
                </a:lnTo>
                <a:lnTo>
                  <a:pt x="442270" y="100458"/>
                </a:lnTo>
                <a:lnTo>
                  <a:pt x="453306" y="100458"/>
                </a:lnTo>
                <a:lnTo>
                  <a:pt x="457401" y="115044"/>
                </a:lnTo>
                <a:lnTo>
                  <a:pt x="453531" y="118715"/>
                </a:lnTo>
                <a:lnTo>
                  <a:pt x="447280" y="120550"/>
                </a:lnTo>
                <a:close/>
              </a:path>
              <a:path w="806450" h="120650">
                <a:moveTo>
                  <a:pt x="453306" y="100458"/>
                </a:moveTo>
                <a:lnTo>
                  <a:pt x="448322" y="100458"/>
                </a:lnTo>
                <a:lnTo>
                  <a:pt x="450951" y="99665"/>
                </a:lnTo>
                <a:lnTo>
                  <a:pt x="452638" y="98077"/>
                </a:lnTo>
                <a:lnTo>
                  <a:pt x="453306" y="100458"/>
                </a:lnTo>
                <a:close/>
              </a:path>
              <a:path w="806450" h="120650">
                <a:moveTo>
                  <a:pt x="477577" y="59084"/>
                </a:moveTo>
                <a:lnTo>
                  <a:pt x="468945" y="44053"/>
                </a:lnTo>
                <a:lnTo>
                  <a:pt x="477150" y="38127"/>
                </a:lnTo>
                <a:lnTo>
                  <a:pt x="486135" y="33895"/>
                </a:lnTo>
                <a:lnTo>
                  <a:pt x="495902" y="31356"/>
                </a:lnTo>
                <a:lnTo>
                  <a:pt x="506450" y="30509"/>
                </a:lnTo>
                <a:lnTo>
                  <a:pt x="514998" y="31039"/>
                </a:lnTo>
                <a:lnTo>
                  <a:pt x="541435" y="48964"/>
                </a:lnTo>
                <a:lnTo>
                  <a:pt x="502581" y="48964"/>
                </a:lnTo>
                <a:lnTo>
                  <a:pt x="495660" y="49596"/>
                </a:lnTo>
                <a:lnTo>
                  <a:pt x="489186" y="51494"/>
                </a:lnTo>
                <a:lnTo>
                  <a:pt x="483159" y="54657"/>
                </a:lnTo>
                <a:lnTo>
                  <a:pt x="477577" y="59084"/>
                </a:lnTo>
                <a:close/>
              </a:path>
              <a:path w="806450" h="120650">
                <a:moveTo>
                  <a:pt x="543955" y="74860"/>
                </a:moveTo>
                <a:lnTo>
                  <a:pt x="521333" y="74860"/>
                </a:lnTo>
                <a:lnTo>
                  <a:pt x="521333" y="59035"/>
                </a:lnTo>
                <a:lnTo>
                  <a:pt x="519597" y="55562"/>
                </a:lnTo>
                <a:lnTo>
                  <a:pt x="516124" y="52982"/>
                </a:lnTo>
                <a:lnTo>
                  <a:pt x="512751" y="50303"/>
                </a:lnTo>
                <a:lnTo>
                  <a:pt x="508236" y="48964"/>
                </a:lnTo>
                <a:lnTo>
                  <a:pt x="541435" y="48964"/>
                </a:lnTo>
                <a:lnTo>
                  <a:pt x="541536" y="49150"/>
                </a:lnTo>
                <a:lnTo>
                  <a:pt x="543350" y="55596"/>
                </a:lnTo>
                <a:lnTo>
                  <a:pt x="543955" y="62954"/>
                </a:lnTo>
                <a:lnTo>
                  <a:pt x="543955" y="74860"/>
                </a:lnTo>
                <a:close/>
              </a:path>
              <a:path w="806450" h="120650">
                <a:moveTo>
                  <a:pt x="494246" y="120550"/>
                </a:moveTo>
                <a:lnTo>
                  <a:pt x="485912" y="120550"/>
                </a:lnTo>
                <a:lnTo>
                  <a:pt x="478818" y="117921"/>
                </a:lnTo>
                <a:lnTo>
                  <a:pt x="472964" y="112662"/>
                </a:lnTo>
                <a:lnTo>
                  <a:pt x="467209" y="107404"/>
                </a:lnTo>
                <a:lnTo>
                  <a:pt x="464332" y="100558"/>
                </a:lnTo>
                <a:lnTo>
                  <a:pt x="464332" y="83790"/>
                </a:lnTo>
                <a:lnTo>
                  <a:pt x="467060" y="77092"/>
                </a:lnTo>
                <a:lnTo>
                  <a:pt x="472517" y="72032"/>
                </a:lnTo>
                <a:lnTo>
                  <a:pt x="478074" y="66972"/>
                </a:lnTo>
                <a:lnTo>
                  <a:pt x="485317" y="64442"/>
                </a:lnTo>
                <a:lnTo>
                  <a:pt x="494246" y="64442"/>
                </a:lnTo>
                <a:lnTo>
                  <a:pt x="502860" y="65093"/>
                </a:lnTo>
                <a:lnTo>
                  <a:pt x="510245" y="67047"/>
                </a:lnTo>
                <a:lnTo>
                  <a:pt x="516403" y="70302"/>
                </a:lnTo>
                <a:lnTo>
                  <a:pt x="521333" y="74860"/>
                </a:lnTo>
                <a:lnTo>
                  <a:pt x="543955" y="74860"/>
                </a:lnTo>
                <a:lnTo>
                  <a:pt x="543955" y="79771"/>
                </a:lnTo>
                <a:lnTo>
                  <a:pt x="498761" y="79771"/>
                </a:lnTo>
                <a:lnTo>
                  <a:pt x="494891" y="80912"/>
                </a:lnTo>
                <a:lnTo>
                  <a:pt x="488640" y="85377"/>
                </a:lnTo>
                <a:lnTo>
                  <a:pt x="487102" y="88552"/>
                </a:lnTo>
                <a:lnTo>
                  <a:pt x="487102" y="96688"/>
                </a:lnTo>
                <a:lnTo>
                  <a:pt x="488640" y="99814"/>
                </a:lnTo>
                <a:lnTo>
                  <a:pt x="491716" y="102096"/>
                </a:lnTo>
                <a:lnTo>
                  <a:pt x="494891" y="104278"/>
                </a:lnTo>
                <a:lnTo>
                  <a:pt x="498761" y="105370"/>
                </a:lnTo>
                <a:lnTo>
                  <a:pt x="543955" y="105370"/>
                </a:lnTo>
                <a:lnTo>
                  <a:pt x="543955" y="109537"/>
                </a:lnTo>
                <a:lnTo>
                  <a:pt x="521333" y="109537"/>
                </a:lnTo>
                <a:lnTo>
                  <a:pt x="516124" y="114355"/>
                </a:lnTo>
                <a:lnTo>
                  <a:pt x="509873" y="117797"/>
                </a:lnTo>
                <a:lnTo>
                  <a:pt x="502581" y="119862"/>
                </a:lnTo>
                <a:lnTo>
                  <a:pt x="494246" y="120550"/>
                </a:lnTo>
                <a:close/>
              </a:path>
              <a:path w="806450" h="120650">
                <a:moveTo>
                  <a:pt x="543955" y="105370"/>
                </a:moveTo>
                <a:lnTo>
                  <a:pt x="511560" y="105370"/>
                </a:lnTo>
                <a:lnTo>
                  <a:pt x="517563" y="102840"/>
                </a:lnTo>
                <a:lnTo>
                  <a:pt x="521333" y="97780"/>
                </a:lnTo>
                <a:lnTo>
                  <a:pt x="521333" y="87213"/>
                </a:lnTo>
                <a:lnTo>
                  <a:pt x="517563" y="82252"/>
                </a:lnTo>
                <a:lnTo>
                  <a:pt x="511560" y="79771"/>
                </a:lnTo>
                <a:lnTo>
                  <a:pt x="543955" y="79771"/>
                </a:lnTo>
                <a:lnTo>
                  <a:pt x="543955" y="105370"/>
                </a:lnTo>
                <a:close/>
              </a:path>
              <a:path w="806450" h="120650">
                <a:moveTo>
                  <a:pt x="543955" y="118467"/>
                </a:moveTo>
                <a:lnTo>
                  <a:pt x="521333" y="118467"/>
                </a:lnTo>
                <a:lnTo>
                  <a:pt x="521333" y="109537"/>
                </a:lnTo>
                <a:lnTo>
                  <a:pt x="543955" y="109537"/>
                </a:lnTo>
                <a:lnTo>
                  <a:pt x="543955" y="118467"/>
                </a:lnTo>
                <a:close/>
              </a:path>
              <a:path w="806450" h="120650">
                <a:moveTo>
                  <a:pt x="593565" y="32593"/>
                </a:moveTo>
                <a:lnTo>
                  <a:pt x="570795" y="32593"/>
                </a:lnTo>
                <a:lnTo>
                  <a:pt x="570795" y="9227"/>
                </a:lnTo>
                <a:lnTo>
                  <a:pt x="593565" y="9227"/>
                </a:lnTo>
                <a:lnTo>
                  <a:pt x="593565" y="32593"/>
                </a:lnTo>
                <a:close/>
              </a:path>
              <a:path w="806450" h="120650">
                <a:moveTo>
                  <a:pt x="610978" y="52387"/>
                </a:moveTo>
                <a:lnTo>
                  <a:pt x="556656" y="52387"/>
                </a:lnTo>
                <a:lnTo>
                  <a:pt x="556656" y="32593"/>
                </a:lnTo>
                <a:lnTo>
                  <a:pt x="610978" y="32593"/>
                </a:lnTo>
                <a:lnTo>
                  <a:pt x="610978" y="52387"/>
                </a:lnTo>
                <a:close/>
              </a:path>
              <a:path w="806450" h="120650">
                <a:moveTo>
                  <a:pt x="603835" y="120550"/>
                </a:moveTo>
                <a:lnTo>
                  <a:pt x="595203" y="120550"/>
                </a:lnTo>
                <a:lnTo>
                  <a:pt x="584524" y="119090"/>
                </a:lnTo>
                <a:lnTo>
                  <a:pt x="576897" y="114709"/>
                </a:lnTo>
                <a:lnTo>
                  <a:pt x="572320" y="107407"/>
                </a:lnTo>
                <a:lnTo>
                  <a:pt x="570906" y="97928"/>
                </a:lnTo>
                <a:lnTo>
                  <a:pt x="570795" y="52387"/>
                </a:lnTo>
                <a:lnTo>
                  <a:pt x="593565" y="52387"/>
                </a:lnTo>
                <a:lnTo>
                  <a:pt x="593565" y="93860"/>
                </a:lnTo>
                <a:lnTo>
                  <a:pt x="594210" y="96142"/>
                </a:lnTo>
                <a:lnTo>
                  <a:pt x="595623" y="98077"/>
                </a:lnTo>
                <a:lnTo>
                  <a:pt x="596889" y="99615"/>
                </a:lnTo>
                <a:lnTo>
                  <a:pt x="598824" y="100458"/>
                </a:lnTo>
                <a:lnTo>
                  <a:pt x="609861" y="100458"/>
                </a:lnTo>
                <a:lnTo>
                  <a:pt x="613955" y="115044"/>
                </a:lnTo>
                <a:lnTo>
                  <a:pt x="610085" y="118715"/>
                </a:lnTo>
                <a:lnTo>
                  <a:pt x="603835" y="120550"/>
                </a:lnTo>
                <a:close/>
              </a:path>
              <a:path w="806450" h="120650">
                <a:moveTo>
                  <a:pt x="609861" y="100458"/>
                </a:moveTo>
                <a:lnTo>
                  <a:pt x="604876" y="100458"/>
                </a:lnTo>
                <a:lnTo>
                  <a:pt x="607506" y="99665"/>
                </a:lnTo>
                <a:lnTo>
                  <a:pt x="609192" y="98077"/>
                </a:lnTo>
                <a:lnTo>
                  <a:pt x="609861" y="100458"/>
                </a:lnTo>
                <a:close/>
              </a:path>
              <a:path w="806450" h="120650">
                <a:moveTo>
                  <a:pt x="673472" y="120550"/>
                </a:moveTo>
                <a:lnTo>
                  <a:pt x="666725" y="120550"/>
                </a:lnTo>
                <a:lnTo>
                  <a:pt x="657070" y="119769"/>
                </a:lnTo>
                <a:lnTo>
                  <a:pt x="624086" y="93650"/>
                </a:lnTo>
                <a:lnTo>
                  <a:pt x="620886" y="75455"/>
                </a:lnTo>
                <a:lnTo>
                  <a:pt x="621677" y="66256"/>
                </a:lnTo>
                <a:lnTo>
                  <a:pt x="647899" y="33746"/>
                </a:lnTo>
                <a:lnTo>
                  <a:pt x="665386" y="30509"/>
                </a:lnTo>
                <a:lnTo>
                  <a:pt x="674408" y="31328"/>
                </a:lnTo>
                <a:lnTo>
                  <a:pt x="682575" y="33783"/>
                </a:lnTo>
                <a:lnTo>
                  <a:pt x="689887" y="37876"/>
                </a:lnTo>
                <a:lnTo>
                  <a:pt x="696342" y="43606"/>
                </a:lnTo>
                <a:lnTo>
                  <a:pt x="700045" y="48517"/>
                </a:lnTo>
                <a:lnTo>
                  <a:pt x="659433" y="48517"/>
                </a:lnTo>
                <a:lnTo>
                  <a:pt x="654571" y="50303"/>
                </a:lnTo>
                <a:lnTo>
                  <a:pt x="647030" y="57447"/>
                </a:lnTo>
                <a:lnTo>
                  <a:pt x="644848" y="61962"/>
                </a:lnTo>
                <a:lnTo>
                  <a:pt x="644252" y="67419"/>
                </a:lnTo>
                <a:lnTo>
                  <a:pt x="707570" y="67419"/>
                </a:lnTo>
                <a:lnTo>
                  <a:pt x="707644" y="67716"/>
                </a:lnTo>
                <a:lnTo>
                  <a:pt x="708397" y="77837"/>
                </a:lnTo>
                <a:lnTo>
                  <a:pt x="708397" y="82748"/>
                </a:lnTo>
                <a:lnTo>
                  <a:pt x="644550" y="82748"/>
                </a:lnTo>
                <a:lnTo>
                  <a:pt x="645244" y="88205"/>
                </a:lnTo>
                <a:lnTo>
                  <a:pt x="647675" y="92918"/>
                </a:lnTo>
                <a:lnTo>
                  <a:pt x="651842" y="96887"/>
                </a:lnTo>
                <a:lnTo>
                  <a:pt x="656109" y="100756"/>
                </a:lnTo>
                <a:lnTo>
                  <a:pt x="661913" y="102691"/>
                </a:lnTo>
                <a:lnTo>
                  <a:pt x="698076" y="102691"/>
                </a:lnTo>
                <a:lnTo>
                  <a:pt x="702146" y="108644"/>
                </a:lnTo>
                <a:lnTo>
                  <a:pt x="697880" y="112613"/>
                </a:lnTo>
                <a:lnTo>
                  <a:pt x="692572" y="115589"/>
                </a:lnTo>
                <a:lnTo>
                  <a:pt x="679971" y="119558"/>
                </a:lnTo>
                <a:lnTo>
                  <a:pt x="673472" y="120550"/>
                </a:lnTo>
                <a:close/>
              </a:path>
              <a:path w="806450" h="120650">
                <a:moveTo>
                  <a:pt x="707570" y="67419"/>
                </a:moveTo>
                <a:lnTo>
                  <a:pt x="686519" y="67419"/>
                </a:lnTo>
                <a:lnTo>
                  <a:pt x="686123" y="61763"/>
                </a:lnTo>
                <a:lnTo>
                  <a:pt x="683940" y="57199"/>
                </a:lnTo>
                <a:lnTo>
                  <a:pt x="679971" y="53726"/>
                </a:lnTo>
                <a:lnTo>
                  <a:pt x="676101" y="50254"/>
                </a:lnTo>
                <a:lnTo>
                  <a:pt x="671240" y="48517"/>
                </a:lnTo>
                <a:lnTo>
                  <a:pt x="700045" y="48517"/>
                </a:lnTo>
                <a:lnTo>
                  <a:pt x="701616" y="50601"/>
                </a:lnTo>
                <a:lnTo>
                  <a:pt x="705383" y="58638"/>
                </a:lnTo>
                <a:lnTo>
                  <a:pt x="707570" y="67419"/>
                </a:lnTo>
                <a:close/>
              </a:path>
              <a:path w="806450" h="120650">
                <a:moveTo>
                  <a:pt x="698076" y="102691"/>
                </a:moveTo>
                <a:lnTo>
                  <a:pt x="672827" y="102691"/>
                </a:lnTo>
                <a:lnTo>
                  <a:pt x="676796" y="101947"/>
                </a:lnTo>
                <a:lnTo>
                  <a:pt x="685527" y="98970"/>
                </a:lnTo>
                <a:lnTo>
                  <a:pt x="689198" y="96837"/>
                </a:lnTo>
                <a:lnTo>
                  <a:pt x="692175" y="94059"/>
                </a:lnTo>
                <a:lnTo>
                  <a:pt x="698076" y="102691"/>
                </a:lnTo>
                <a:close/>
              </a:path>
              <a:path w="806450" h="120650">
                <a:moveTo>
                  <a:pt x="806368" y="43606"/>
                </a:moveTo>
                <a:lnTo>
                  <a:pt x="783746" y="43606"/>
                </a:lnTo>
                <a:lnTo>
                  <a:pt x="783746" y="0"/>
                </a:lnTo>
                <a:lnTo>
                  <a:pt x="806368" y="0"/>
                </a:lnTo>
                <a:lnTo>
                  <a:pt x="806368" y="43606"/>
                </a:lnTo>
                <a:close/>
              </a:path>
              <a:path w="806450" h="120650">
                <a:moveTo>
                  <a:pt x="757255" y="120550"/>
                </a:moveTo>
                <a:lnTo>
                  <a:pt x="721759" y="94059"/>
                </a:lnTo>
                <a:lnTo>
                  <a:pt x="719155" y="75604"/>
                </a:lnTo>
                <a:lnTo>
                  <a:pt x="719806" y="65977"/>
                </a:lnTo>
                <a:lnTo>
                  <a:pt x="741777" y="33635"/>
                </a:lnTo>
                <a:lnTo>
                  <a:pt x="757255" y="30509"/>
                </a:lnTo>
                <a:lnTo>
                  <a:pt x="764938" y="31328"/>
                </a:lnTo>
                <a:lnTo>
                  <a:pt x="771914" y="33783"/>
                </a:lnTo>
                <a:lnTo>
                  <a:pt x="778184" y="37876"/>
                </a:lnTo>
                <a:lnTo>
                  <a:pt x="783746" y="43606"/>
                </a:lnTo>
                <a:lnTo>
                  <a:pt x="806368" y="43606"/>
                </a:lnTo>
                <a:lnTo>
                  <a:pt x="806368" y="50601"/>
                </a:lnTo>
                <a:lnTo>
                  <a:pt x="757751" y="50601"/>
                </a:lnTo>
                <a:lnTo>
                  <a:pt x="752542" y="52933"/>
                </a:lnTo>
                <a:lnTo>
                  <a:pt x="744505" y="62160"/>
                </a:lnTo>
                <a:lnTo>
                  <a:pt x="742521" y="68163"/>
                </a:lnTo>
                <a:lnTo>
                  <a:pt x="742521" y="82847"/>
                </a:lnTo>
                <a:lnTo>
                  <a:pt x="744456" y="88800"/>
                </a:lnTo>
                <a:lnTo>
                  <a:pt x="752195" y="98127"/>
                </a:lnTo>
                <a:lnTo>
                  <a:pt x="757453" y="100458"/>
                </a:lnTo>
                <a:lnTo>
                  <a:pt x="806368" y="100458"/>
                </a:lnTo>
                <a:lnTo>
                  <a:pt x="806368" y="107453"/>
                </a:lnTo>
                <a:lnTo>
                  <a:pt x="783746" y="107453"/>
                </a:lnTo>
                <a:lnTo>
                  <a:pt x="778072" y="113183"/>
                </a:lnTo>
                <a:lnTo>
                  <a:pt x="771765" y="117276"/>
                </a:lnTo>
                <a:lnTo>
                  <a:pt x="764826" y="119732"/>
                </a:lnTo>
                <a:lnTo>
                  <a:pt x="757255" y="120550"/>
                </a:lnTo>
                <a:close/>
              </a:path>
              <a:path w="806450" h="120650">
                <a:moveTo>
                  <a:pt x="806368" y="100458"/>
                </a:moveTo>
                <a:lnTo>
                  <a:pt x="767871" y="100458"/>
                </a:lnTo>
                <a:lnTo>
                  <a:pt x="771592" y="99566"/>
                </a:lnTo>
                <a:lnTo>
                  <a:pt x="775263" y="97780"/>
                </a:lnTo>
                <a:lnTo>
                  <a:pt x="779033" y="95894"/>
                </a:lnTo>
                <a:lnTo>
                  <a:pt x="781861" y="93563"/>
                </a:lnTo>
                <a:lnTo>
                  <a:pt x="783746" y="90785"/>
                </a:lnTo>
                <a:lnTo>
                  <a:pt x="783746" y="60424"/>
                </a:lnTo>
                <a:lnTo>
                  <a:pt x="781861" y="57546"/>
                </a:lnTo>
                <a:lnTo>
                  <a:pt x="779033" y="55215"/>
                </a:lnTo>
                <a:lnTo>
                  <a:pt x="775263" y="53429"/>
                </a:lnTo>
                <a:lnTo>
                  <a:pt x="771592" y="51544"/>
                </a:lnTo>
                <a:lnTo>
                  <a:pt x="767871" y="50601"/>
                </a:lnTo>
                <a:lnTo>
                  <a:pt x="806368" y="50601"/>
                </a:lnTo>
                <a:lnTo>
                  <a:pt x="806368" y="100458"/>
                </a:lnTo>
                <a:close/>
              </a:path>
              <a:path w="806450" h="120650">
                <a:moveTo>
                  <a:pt x="806368" y="118467"/>
                </a:moveTo>
                <a:lnTo>
                  <a:pt x="783746" y="118467"/>
                </a:lnTo>
                <a:lnTo>
                  <a:pt x="783746" y="107453"/>
                </a:lnTo>
                <a:lnTo>
                  <a:pt x="806368" y="107453"/>
                </a:lnTo>
                <a:lnTo>
                  <a:pt x="806368" y="118467"/>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0" name="object 10"/>
          <p:cNvPicPr/>
          <p:nvPr/>
        </p:nvPicPr>
        <p:blipFill>
          <a:blip r:embed="rId5" cstate="print"/>
          <a:stretch>
            <a:fillRect/>
          </a:stretch>
        </p:blipFill>
        <p:spPr>
          <a:xfrm>
            <a:off x="3776627" y="3333197"/>
            <a:ext cx="1693003" cy="165297"/>
          </a:xfrm>
          <a:prstGeom prst="rect">
            <a:avLst/>
          </a:prstGeom>
        </p:spPr>
      </p:pic>
      <p:sp>
        <p:nvSpPr>
          <p:cNvPr id="11" name="object 11"/>
          <p:cNvSpPr/>
          <p:nvPr/>
        </p:nvSpPr>
        <p:spPr>
          <a:xfrm>
            <a:off x="7051537" y="2837896"/>
            <a:ext cx="1044787" cy="165947"/>
          </a:xfrm>
          <a:custGeom>
            <a:avLst/>
            <a:gdLst/>
            <a:ahLst/>
            <a:cxnLst/>
            <a:rect l="l" t="t" r="r" b="b"/>
            <a:pathLst>
              <a:path w="783589" h="124460">
                <a:moveTo>
                  <a:pt x="25151" y="121890"/>
                </a:moveTo>
                <a:lnTo>
                  <a:pt x="0" y="121890"/>
                </a:lnTo>
                <a:lnTo>
                  <a:pt x="0" y="3423"/>
                </a:lnTo>
                <a:lnTo>
                  <a:pt x="35272" y="3423"/>
                </a:lnTo>
                <a:lnTo>
                  <a:pt x="49558" y="38844"/>
                </a:lnTo>
                <a:lnTo>
                  <a:pt x="25151" y="38844"/>
                </a:lnTo>
                <a:lnTo>
                  <a:pt x="25151" y="121890"/>
                </a:lnTo>
                <a:close/>
              </a:path>
              <a:path w="783589" h="124460">
                <a:moveTo>
                  <a:pt x="88471" y="75009"/>
                </a:moveTo>
                <a:lnTo>
                  <a:pt x="64144" y="75009"/>
                </a:lnTo>
                <a:lnTo>
                  <a:pt x="92868" y="3423"/>
                </a:lnTo>
                <a:lnTo>
                  <a:pt x="128438" y="3423"/>
                </a:lnTo>
                <a:lnTo>
                  <a:pt x="128438" y="38844"/>
                </a:lnTo>
                <a:lnTo>
                  <a:pt x="102989" y="38844"/>
                </a:lnTo>
                <a:lnTo>
                  <a:pt x="88471" y="75009"/>
                </a:lnTo>
                <a:close/>
              </a:path>
              <a:path w="783589" h="124460">
                <a:moveTo>
                  <a:pt x="69651" y="121890"/>
                </a:moveTo>
                <a:lnTo>
                  <a:pt x="58638" y="121890"/>
                </a:lnTo>
                <a:lnTo>
                  <a:pt x="25151" y="38844"/>
                </a:lnTo>
                <a:lnTo>
                  <a:pt x="49558" y="38844"/>
                </a:lnTo>
                <a:lnTo>
                  <a:pt x="64144" y="75009"/>
                </a:lnTo>
                <a:lnTo>
                  <a:pt x="88471" y="75009"/>
                </a:lnTo>
                <a:lnTo>
                  <a:pt x="69651" y="121890"/>
                </a:lnTo>
                <a:close/>
              </a:path>
              <a:path w="783589" h="124460">
                <a:moveTo>
                  <a:pt x="128438" y="121890"/>
                </a:moveTo>
                <a:lnTo>
                  <a:pt x="102989" y="121890"/>
                </a:lnTo>
                <a:lnTo>
                  <a:pt x="102989" y="38844"/>
                </a:lnTo>
                <a:lnTo>
                  <a:pt x="128438" y="38844"/>
                </a:lnTo>
                <a:lnTo>
                  <a:pt x="128438" y="121890"/>
                </a:lnTo>
                <a:close/>
              </a:path>
              <a:path w="783589" h="124460">
                <a:moveTo>
                  <a:pt x="198418" y="123973"/>
                </a:moveTo>
                <a:lnTo>
                  <a:pt x="191671" y="123973"/>
                </a:lnTo>
                <a:lnTo>
                  <a:pt x="182016" y="123192"/>
                </a:lnTo>
                <a:lnTo>
                  <a:pt x="149032" y="97073"/>
                </a:lnTo>
                <a:lnTo>
                  <a:pt x="145832" y="78878"/>
                </a:lnTo>
                <a:lnTo>
                  <a:pt x="146622" y="69679"/>
                </a:lnTo>
                <a:lnTo>
                  <a:pt x="172844" y="37169"/>
                </a:lnTo>
                <a:lnTo>
                  <a:pt x="190331" y="33932"/>
                </a:lnTo>
                <a:lnTo>
                  <a:pt x="199354" y="34751"/>
                </a:lnTo>
                <a:lnTo>
                  <a:pt x="207521" y="37207"/>
                </a:lnTo>
                <a:lnTo>
                  <a:pt x="214832" y="41299"/>
                </a:lnTo>
                <a:lnTo>
                  <a:pt x="221288" y="47029"/>
                </a:lnTo>
                <a:lnTo>
                  <a:pt x="224991" y="51941"/>
                </a:lnTo>
                <a:lnTo>
                  <a:pt x="184378" y="51941"/>
                </a:lnTo>
                <a:lnTo>
                  <a:pt x="179517" y="53726"/>
                </a:lnTo>
                <a:lnTo>
                  <a:pt x="171976" y="60870"/>
                </a:lnTo>
                <a:lnTo>
                  <a:pt x="169793" y="65385"/>
                </a:lnTo>
                <a:lnTo>
                  <a:pt x="169198" y="70842"/>
                </a:lnTo>
                <a:lnTo>
                  <a:pt x="232515" y="70842"/>
                </a:lnTo>
                <a:lnTo>
                  <a:pt x="232589" y="71139"/>
                </a:lnTo>
                <a:lnTo>
                  <a:pt x="233343" y="81260"/>
                </a:lnTo>
                <a:lnTo>
                  <a:pt x="233343" y="86171"/>
                </a:lnTo>
                <a:lnTo>
                  <a:pt x="169495" y="86171"/>
                </a:lnTo>
                <a:lnTo>
                  <a:pt x="170190" y="91628"/>
                </a:lnTo>
                <a:lnTo>
                  <a:pt x="172621" y="96341"/>
                </a:lnTo>
                <a:lnTo>
                  <a:pt x="176788" y="100310"/>
                </a:lnTo>
                <a:lnTo>
                  <a:pt x="181054" y="104179"/>
                </a:lnTo>
                <a:lnTo>
                  <a:pt x="186859" y="106114"/>
                </a:lnTo>
                <a:lnTo>
                  <a:pt x="223022" y="106114"/>
                </a:lnTo>
                <a:lnTo>
                  <a:pt x="227092" y="112067"/>
                </a:lnTo>
                <a:lnTo>
                  <a:pt x="222826" y="116036"/>
                </a:lnTo>
                <a:lnTo>
                  <a:pt x="217517" y="119012"/>
                </a:lnTo>
                <a:lnTo>
                  <a:pt x="204917" y="122981"/>
                </a:lnTo>
                <a:lnTo>
                  <a:pt x="198418" y="123973"/>
                </a:lnTo>
                <a:close/>
              </a:path>
              <a:path w="783589" h="124460">
                <a:moveTo>
                  <a:pt x="232515" y="70842"/>
                </a:moveTo>
                <a:lnTo>
                  <a:pt x="211465" y="70842"/>
                </a:lnTo>
                <a:lnTo>
                  <a:pt x="211068" y="65186"/>
                </a:lnTo>
                <a:lnTo>
                  <a:pt x="208885" y="60622"/>
                </a:lnTo>
                <a:lnTo>
                  <a:pt x="204917" y="57150"/>
                </a:lnTo>
                <a:lnTo>
                  <a:pt x="201047" y="53677"/>
                </a:lnTo>
                <a:lnTo>
                  <a:pt x="196185" y="51941"/>
                </a:lnTo>
                <a:lnTo>
                  <a:pt x="224991" y="51941"/>
                </a:lnTo>
                <a:lnTo>
                  <a:pt x="226562" y="54024"/>
                </a:lnTo>
                <a:lnTo>
                  <a:pt x="230329" y="62061"/>
                </a:lnTo>
                <a:lnTo>
                  <a:pt x="232515" y="70842"/>
                </a:lnTo>
                <a:close/>
              </a:path>
              <a:path w="783589" h="124460">
                <a:moveTo>
                  <a:pt x="223022" y="106114"/>
                </a:moveTo>
                <a:lnTo>
                  <a:pt x="197773" y="106114"/>
                </a:lnTo>
                <a:lnTo>
                  <a:pt x="201741" y="105370"/>
                </a:lnTo>
                <a:lnTo>
                  <a:pt x="210473" y="102393"/>
                </a:lnTo>
                <a:lnTo>
                  <a:pt x="214144" y="100260"/>
                </a:lnTo>
                <a:lnTo>
                  <a:pt x="217120" y="97482"/>
                </a:lnTo>
                <a:lnTo>
                  <a:pt x="223022" y="106114"/>
                </a:lnTo>
                <a:close/>
              </a:path>
              <a:path w="783589" h="124460">
                <a:moveTo>
                  <a:pt x="331314" y="47029"/>
                </a:moveTo>
                <a:lnTo>
                  <a:pt x="308692" y="47029"/>
                </a:lnTo>
                <a:lnTo>
                  <a:pt x="308692" y="3423"/>
                </a:lnTo>
                <a:lnTo>
                  <a:pt x="331314" y="3423"/>
                </a:lnTo>
                <a:lnTo>
                  <a:pt x="331314" y="47029"/>
                </a:lnTo>
                <a:close/>
              </a:path>
              <a:path w="783589" h="124460">
                <a:moveTo>
                  <a:pt x="282200" y="123973"/>
                </a:moveTo>
                <a:lnTo>
                  <a:pt x="246705" y="97482"/>
                </a:lnTo>
                <a:lnTo>
                  <a:pt x="244100" y="79027"/>
                </a:lnTo>
                <a:lnTo>
                  <a:pt x="244751" y="69400"/>
                </a:lnTo>
                <a:lnTo>
                  <a:pt x="266722" y="37058"/>
                </a:lnTo>
                <a:lnTo>
                  <a:pt x="282200" y="33932"/>
                </a:lnTo>
                <a:lnTo>
                  <a:pt x="289884" y="34751"/>
                </a:lnTo>
                <a:lnTo>
                  <a:pt x="296860" y="37207"/>
                </a:lnTo>
                <a:lnTo>
                  <a:pt x="303129" y="41299"/>
                </a:lnTo>
                <a:lnTo>
                  <a:pt x="308692" y="47029"/>
                </a:lnTo>
                <a:lnTo>
                  <a:pt x="331314" y="47029"/>
                </a:lnTo>
                <a:lnTo>
                  <a:pt x="331314" y="54024"/>
                </a:lnTo>
                <a:lnTo>
                  <a:pt x="282696" y="54024"/>
                </a:lnTo>
                <a:lnTo>
                  <a:pt x="277487" y="56356"/>
                </a:lnTo>
                <a:lnTo>
                  <a:pt x="269451" y="65583"/>
                </a:lnTo>
                <a:lnTo>
                  <a:pt x="267466" y="71586"/>
                </a:lnTo>
                <a:lnTo>
                  <a:pt x="267466" y="86270"/>
                </a:lnTo>
                <a:lnTo>
                  <a:pt x="269401" y="92223"/>
                </a:lnTo>
                <a:lnTo>
                  <a:pt x="277140" y="101550"/>
                </a:lnTo>
                <a:lnTo>
                  <a:pt x="282399" y="103882"/>
                </a:lnTo>
                <a:lnTo>
                  <a:pt x="331314" y="103882"/>
                </a:lnTo>
                <a:lnTo>
                  <a:pt x="331314" y="110876"/>
                </a:lnTo>
                <a:lnTo>
                  <a:pt x="308692" y="110876"/>
                </a:lnTo>
                <a:lnTo>
                  <a:pt x="303018" y="116606"/>
                </a:lnTo>
                <a:lnTo>
                  <a:pt x="296711" y="120699"/>
                </a:lnTo>
                <a:lnTo>
                  <a:pt x="289772" y="123155"/>
                </a:lnTo>
                <a:lnTo>
                  <a:pt x="282200" y="123973"/>
                </a:lnTo>
                <a:close/>
              </a:path>
              <a:path w="783589" h="124460">
                <a:moveTo>
                  <a:pt x="331314" y="103882"/>
                </a:moveTo>
                <a:lnTo>
                  <a:pt x="292817" y="103882"/>
                </a:lnTo>
                <a:lnTo>
                  <a:pt x="296537" y="102989"/>
                </a:lnTo>
                <a:lnTo>
                  <a:pt x="300209" y="101203"/>
                </a:lnTo>
                <a:lnTo>
                  <a:pt x="303979" y="99317"/>
                </a:lnTo>
                <a:lnTo>
                  <a:pt x="306807" y="96986"/>
                </a:lnTo>
                <a:lnTo>
                  <a:pt x="308692" y="94208"/>
                </a:lnTo>
                <a:lnTo>
                  <a:pt x="308692" y="63847"/>
                </a:lnTo>
                <a:lnTo>
                  <a:pt x="306807" y="60969"/>
                </a:lnTo>
                <a:lnTo>
                  <a:pt x="303979" y="58638"/>
                </a:lnTo>
                <a:lnTo>
                  <a:pt x="300209" y="56852"/>
                </a:lnTo>
                <a:lnTo>
                  <a:pt x="296537" y="54967"/>
                </a:lnTo>
                <a:lnTo>
                  <a:pt x="292817" y="54024"/>
                </a:lnTo>
                <a:lnTo>
                  <a:pt x="331314" y="54024"/>
                </a:lnTo>
                <a:lnTo>
                  <a:pt x="331314" y="103882"/>
                </a:lnTo>
                <a:close/>
              </a:path>
              <a:path w="783589" h="124460">
                <a:moveTo>
                  <a:pt x="331314" y="121890"/>
                </a:moveTo>
                <a:lnTo>
                  <a:pt x="308692" y="121890"/>
                </a:lnTo>
                <a:lnTo>
                  <a:pt x="308692" y="110876"/>
                </a:lnTo>
                <a:lnTo>
                  <a:pt x="331314" y="110876"/>
                </a:lnTo>
                <a:lnTo>
                  <a:pt x="331314" y="121890"/>
                </a:lnTo>
                <a:close/>
              </a:path>
              <a:path w="783589" h="124460">
                <a:moveTo>
                  <a:pt x="368771" y="26789"/>
                </a:moveTo>
                <a:lnTo>
                  <a:pt x="361231" y="26789"/>
                </a:lnTo>
                <a:lnTo>
                  <a:pt x="358056" y="25499"/>
                </a:lnTo>
                <a:lnTo>
                  <a:pt x="355377" y="22919"/>
                </a:lnTo>
                <a:lnTo>
                  <a:pt x="352797" y="20339"/>
                </a:lnTo>
                <a:lnTo>
                  <a:pt x="351507" y="17115"/>
                </a:lnTo>
                <a:lnTo>
                  <a:pt x="351507" y="9475"/>
                </a:lnTo>
                <a:lnTo>
                  <a:pt x="352797" y="6349"/>
                </a:lnTo>
                <a:lnTo>
                  <a:pt x="358056" y="1289"/>
                </a:lnTo>
                <a:lnTo>
                  <a:pt x="361231" y="0"/>
                </a:lnTo>
                <a:lnTo>
                  <a:pt x="368771" y="0"/>
                </a:lnTo>
                <a:lnTo>
                  <a:pt x="371996" y="1289"/>
                </a:lnTo>
                <a:lnTo>
                  <a:pt x="374576" y="3869"/>
                </a:lnTo>
                <a:lnTo>
                  <a:pt x="377155" y="6349"/>
                </a:lnTo>
                <a:lnTo>
                  <a:pt x="378445" y="9475"/>
                </a:lnTo>
                <a:lnTo>
                  <a:pt x="378445" y="17115"/>
                </a:lnTo>
                <a:lnTo>
                  <a:pt x="377155" y="20339"/>
                </a:lnTo>
                <a:lnTo>
                  <a:pt x="371996" y="25499"/>
                </a:lnTo>
                <a:lnTo>
                  <a:pt x="368771" y="26789"/>
                </a:lnTo>
                <a:close/>
              </a:path>
              <a:path w="783589" h="124460">
                <a:moveTo>
                  <a:pt x="376362" y="121890"/>
                </a:moveTo>
                <a:lnTo>
                  <a:pt x="353740" y="121890"/>
                </a:lnTo>
                <a:lnTo>
                  <a:pt x="353740" y="36016"/>
                </a:lnTo>
                <a:lnTo>
                  <a:pt x="376362" y="36016"/>
                </a:lnTo>
                <a:lnTo>
                  <a:pt x="376362" y="121890"/>
                </a:lnTo>
                <a:close/>
              </a:path>
              <a:path w="783589" h="124460">
                <a:moveTo>
                  <a:pt x="406437" y="62507"/>
                </a:moveTo>
                <a:lnTo>
                  <a:pt x="397805" y="47476"/>
                </a:lnTo>
                <a:lnTo>
                  <a:pt x="406009" y="41550"/>
                </a:lnTo>
                <a:lnTo>
                  <a:pt x="414995" y="37318"/>
                </a:lnTo>
                <a:lnTo>
                  <a:pt x="424762" y="34779"/>
                </a:lnTo>
                <a:lnTo>
                  <a:pt x="435310" y="33932"/>
                </a:lnTo>
                <a:lnTo>
                  <a:pt x="443858" y="34463"/>
                </a:lnTo>
                <a:lnTo>
                  <a:pt x="470294" y="52387"/>
                </a:lnTo>
                <a:lnTo>
                  <a:pt x="431440" y="52387"/>
                </a:lnTo>
                <a:lnTo>
                  <a:pt x="424520" y="53020"/>
                </a:lnTo>
                <a:lnTo>
                  <a:pt x="418046" y="54917"/>
                </a:lnTo>
                <a:lnTo>
                  <a:pt x="412018" y="58080"/>
                </a:lnTo>
                <a:lnTo>
                  <a:pt x="406437" y="62507"/>
                </a:lnTo>
                <a:close/>
              </a:path>
              <a:path w="783589" h="124460">
                <a:moveTo>
                  <a:pt x="472814" y="78283"/>
                </a:moveTo>
                <a:lnTo>
                  <a:pt x="450193" y="78283"/>
                </a:lnTo>
                <a:lnTo>
                  <a:pt x="450193" y="62458"/>
                </a:lnTo>
                <a:lnTo>
                  <a:pt x="448456" y="58985"/>
                </a:lnTo>
                <a:lnTo>
                  <a:pt x="444984" y="56405"/>
                </a:lnTo>
                <a:lnTo>
                  <a:pt x="441610" y="53726"/>
                </a:lnTo>
                <a:lnTo>
                  <a:pt x="437096" y="52387"/>
                </a:lnTo>
                <a:lnTo>
                  <a:pt x="470294" y="52387"/>
                </a:lnTo>
                <a:lnTo>
                  <a:pt x="470396" y="52573"/>
                </a:lnTo>
                <a:lnTo>
                  <a:pt x="472210" y="59019"/>
                </a:lnTo>
                <a:lnTo>
                  <a:pt x="472814" y="66377"/>
                </a:lnTo>
                <a:lnTo>
                  <a:pt x="472814" y="78283"/>
                </a:lnTo>
                <a:close/>
              </a:path>
              <a:path w="783589" h="124460">
                <a:moveTo>
                  <a:pt x="423106" y="123973"/>
                </a:moveTo>
                <a:lnTo>
                  <a:pt x="414771" y="123973"/>
                </a:lnTo>
                <a:lnTo>
                  <a:pt x="407677" y="121344"/>
                </a:lnTo>
                <a:lnTo>
                  <a:pt x="401823" y="116085"/>
                </a:lnTo>
                <a:lnTo>
                  <a:pt x="396069" y="110827"/>
                </a:lnTo>
                <a:lnTo>
                  <a:pt x="393191" y="103981"/>
                </a:lnTo>
                <a:lnTo>
                  <a:pt x="393191" y="87213"/>
                </a:lnTo>
                <a:lnTo>
                  <a:pt x="395920" y="80516"/>
                </a:lnTo>
                <a:lnTo>
                  <a:pt x="401377" y="75455"/>
                </a:lnTo>
                <a:lnTo>
                  <a:pt x="406933" y="70395"/>
                </a:lnTo>
                <a:lnTo>
                  <a:pt x="414176" y="67865"/>
                </a:lnTo>
                <a:lnTo>
                  <a:pt x="423106" y="67865"/>
                </a:lnTo>
                <a:lnTo>
                  <a:pt x="431719" y="68516"/>
                </a:lnTo>
                <a:lnTo>
                  <a:pt x="439105" y="70470"/>
                </a:lnTo>
                <a:lnTo>
                  <a:pt x="445263" y="73725"/>
                </a:lnTo>
                <a:lnTo>
                  <a:pt x="450193" y="78283"/>
                </a:lnTo>
                <a:lnTo>
                  <a:pt x="472814" y="78283"/>
                </a:lnTo>
                <a:lnTo>
                  <a:pt x="472814" y="83194"/>
                </a:lnTo>
                <a:lnTo>
                  <a:pt x="427620" y="83194"/>
                </a:lnTo>
                <a:lnTo>
                  <a:pt x="423751" y="84335"/>
                </a:lnTo>
                <a:lnTo>
                  <a:pt x="417500" y="88800"/>
                </a:lnTo>
                <a:lnTo>
                  <a:pt x="415962" y="91975"/>
                </a:lnTo>
                <a:lnTo>
                  <a:pt x="415962" y="100111"/>
                </a:lnTo>
                <a:lnTo>
                  <a:pt x="417500" y="103237"/>
                </a:lnTo>
                <a:lnTo>
                  <a:pt x="420576" y="105519"/>
                </a:lnTo>
                <a:lnTo>
                  <a:pt x="423751" y="107701"/>
                </a:lnTo>
                <a:lnTo>
                  <a:pt x="427620" y="108793"/>
                </a:lnTo>
                <a:lnTo>
                  <a:pt x="472814" y="108793"/>
                </a:lnTo>
                <a:lnTo>
                  <a:pt x="472814" y="112960"/>
                </a:lnTo>
                <a:lnTo>
                  <a:pt x="450193" y="112960"/>
                </a:lnTo>
                <a:lnTo>
                  <a:pt x="444984" y="117778"/>
                </a:lnTo>
                <a:lnTo>
                  <a:pt x="438733" y="121220"/>
                </a:lnTo>
                <a:lnTo>
                  <a:pt x="431440" y="123285"/>
                </a:lnTo>
                <a:lnTo>
                  <a:pt x="423106" y="123973"/>
                </a:lnTo>
                <a:close/>
              </a:path>
              <a:path w="783589" h="124460">
                <a:moveTo>
                  <a:pt x="472814" y="108793"/>
                </a:moveTo>
                <a:lnTo>
                  <a:pt x="440420" y="108793"/>
                </a:lnTo>
                <a:lnTo>
                  <a:pt x="446422" y="106263"/>
                </a:lnTo>
                <a:lnTo>
                  <a:pt x="450193" y="101203"/>
                </a:lnTo>
                <a:lnTo>
                  <a:pt x="450193" y="90636"/>
                </a:lnTo>
                <a:lnTo>
                  <a:pt x="446422" y="85675"/>
                </a:lnTo>
                <a:lnTo>
                  <a:pt x="440419" y="83194"/>
                </a:lnTo>
                <a:lnTo>
                  <a:pt x="472814" y="83194"/>
                </a:lnTo>
                <a:lnTo>
                  <a:pt x="472814" y="108793"/>
                </a:lnTo>
                <a:close/>
              </a:path>
              <a:path w="783589" h="124460">
                <a:moveTo>
                  <a:pt x="472814" y="121890"/>
                </a:moveTo>
                <a:lnTo>
                  <a:pt x="450193" y="121890"/>
                </a:lnTo>
                <a:lnTo>
                  <a:pt x="450193" y="112960"/>
                </a:lnTo>
                <a:lnTo>
                  <a:pt x="472814" y="112960"/>
                </a:lnTo>
                <a:lnTo>
                  <a:pt x="472814" y="121890"/>
                </a:lnTo>
                <a:close/>
              </a:path>
              <a:path w="783589" h="124460">
                <a:moveTo>
                  <a:pt x="548420" y="62507"/>
                </a:moveTo>
                <a:lnTo>
                  <a:pt x="539788" y="47476"/>
                </a:lnTo>
                <a:lnTo>
                  <a:pt x="547992" y="41550"/>
                </a:lnTo>
                <a:lnTo>
                  <a:pt x="556978" y="37318"/>
                </a:lnTo>
                <a:lnTo>
                  <a:pt x="566744" y="34779"/>
                </a:lnTo>
                <a:lnTo>
                  <a:pt x="577293" y="33932"/>
                </a:lnTo>
                <a:lnTo>
                  <a:pt x="585841" y="34463"/>
                </a:lnTo>
                <a:lnTo>
                  <a:pt x="612277" y="52387"/>
                </a:lnTo>
                <a:lnTo>
                  <a:pt x="573423" y="52387"/>
                </a:lnTo>
                <a:lnTo>
                  <a:pt x="566503" y="53020"/>
                </a:lnTo>
                <a:lnTo>
                  <a:pt x="560029" y="54917"/>
                </a:lnTo>
                <a:lnTo>
                  <a:pt x="554001" y="58080"/>
                </a:lnTo>
                <a:lnTo>
                  <a:pt x="548420" y="62507"/>
                </a:lnTo>
                <a:close/>
              </a:path>
              <a:path w="783589" h="124460">
                <a:moveTo>
                  <a:pt x="614797" y="78283"/>
                </a:moveTo>
                <a:lnTo>
                  <a:pt x="592175" y="78283"/>
                </a:lnTo>
                <a:lnTo>
                  <a:pt x="592175" y="62458"/>
                </a:lnTo>
                <a:lnTo>
                  <a:pt x="590439" y="58985"/>
                </a:lnTo>
                <a:lnTo>
                  <a:pt x="586966" y="56405"/>
                </a:lnTo>
                <a:lnTo>
                  <a:pt x="583593" y="53726"/>
                </a:lnTo>
                <a:lnTo>
                  <a:pt x="579079" y="52387"/>
                </a:lnTo>
                <a:lnTo>
                  <a:pt x="612277" y="52387"/>
                </a:lnTo>
                <a:lnTo>
                  <a:pt x="612379" y="52573"/>
                </a:lnTo>
                <a:lnTo>
                  <a:pt x="614193" y="59019"/>
                </a:lnTo>
                <a:lnTo>
                  <a:pt x="614797" y="66377"/>
                </a:lnTo>
                <a:lnTo>
                  <a:pt x="614797" y="78283"/>
                </a:lnTo>
                <a:close/>
              </a:path>
              <a:path w="783589" h="124460">
                <a:moveTo>
                  <a:pt x="565089" y="123973"/>
                </a:moveTo>
                <a:lnTo>
                  <a:pt x="556754" y="123973"/>
                </a:lnTo>
                <a:lnTo>
                  <a:pt x="549660" y="121344"/>
                </a:lnTo>
                <a:lnTo>
                  <a:pt x="543806" y="116085"/>
                </a:lnTo>
                <a:lnTo>
                  <a:pt x="538052" y="110827"/>
                </a:lnTo>
                <a:lnTo>
                  <a:pt x="535174" y="103981"/>
                </a:lnTo>
                <a:lnTo>
                  <a:pt x="535174" y="87213"/>
                </a:lnTo>
                <a:lnTo>
                  <a:pt x="537903" y="80516"/>
                </a:lnTo>
                <a:lnTo>
                  <a:pt x="543360" y="75455"/>
                </a:lnTo>
                <a:lnTo>
                  <a:pt x="548916" y="70395"/>
                </a:lnTo>
                <a:lnTo>
                  <a:pt x="556159" y="67865"/>
                </a:lnTo>
                <a:lnTo>
                  <a:pt x="565089" y="67865"/>
                </a:lnTo>
                <a:lnTo>
                  <a:pt x="573702" y="68516"/>
                </a:lnTo>
                <a:lnTo>
                  <a:pt x="581088" y="70470"/>
                </a:lnTo>
                <a:lnTo>
                  <a:pt x="587245" y="73725"/>
                </a:lnTo>
                <a:lnTo>
                  <a:pt x="592175" y="78283"/>
                </a:lnTo>
                <a:lnTo>
                  <a:pt x="614797" y="78283"/>
                </a:lnTo>
                <a:lnTo>
                  <a:pt x="614797" y="83194"/>
                </a:lnTo>
                <a:lnTo>
                  <a:pt x="569603" y="83194"/>
                </a:lnTo>
                <a:lnTo>
                  <a:pt x="565734" y="84335"/>
                </a:lnTo>
                <a:lnTo>
                  <a:pt x="559483" y="88800"/>
                </a:lnTo>
                <a:lnTo>
                  <a:pt x="557945" y="91975"/>
                </a:lnTo>
                <a:lnTo>
                  <a:pt x="557945" y="100111"/>
                </a:lnTo>
                <a:lnTo>
                  <a:pt x="559483" y="103237"/>
                </a:lnTo>
                <a:lnTo>
                  <a:pt x="562559" y="105519"/>
                </a:lnTo>
                <a:lnTo>
                  <a:pt x="565734" y="107701"/>
                </a:lnTo>
                <a:lnTo>
                  <a:pt x="569603" y="108793"/>
                </a:lnTo>
                <a:lnTo>
                  <a:pt x="614797" y="108793"/>
                </a:lnTo>
                <a:lnTo>
                  <a:pt x="614797" y="112960"/>
                </a:lnTo>
                <a:lnTo>
                  <a:pt x="592175" y="112960"/>
                </a:lnTo>
                <a:lnTo>
                  <a:pt x="586966" y="117778"/>
                </a:lnTo>
                <a:lnTo>
                  <a:pt x="580716" y="121220"/>
                </a:lnTo>
                <a:lnTo>
                  <a:pt x="573423" y="123285"/>
                </a:lnTo>
                <a:lnTo>
                  <a:pt x="565089" y="123973"/>
                </a:lnTo>
                <a:close/>
              </a:path>
              <a:path w="783589" h="124460">
                <a:moveTo>
                  <a:pt x="614797" y="108793"/>
                </a:moveTo>
                <a:lnTo>
                  <a:pt x="582402" y="108793"/>
                </a:lnTo>
                <a:lnTo>
                  <a:pt x="588405" y="106263"/>
                </a:lnTo>
                <a:lnTo>
                  <a:pt x="592175" y="101203"/>
                </a:lnTo>
                <a:lnTo>
                  <a:pt x="592175" y="90636"/>
                </a:lnTo>
                <a:lnTo>
                  <a:pt x="588405" y="85675"/>
                </a:lnTo>
                <a:lnTo>
                  <a:pt x="582402" y="83194"/>
                </a:lnTo>
                <a:lnTo>
                  <a:pt x="614797" y="83194"/>
                </a:lnTo>
                <a:lnTo>
                  <a:pt x="614797" y="108793"/>
                </a:lnTo>
                <a:close/>
              </a:path>
              <a:path w="783589" h="124460">
                <a:moveTo>
                  <a:pt x="614797" y="121890"/>
                </a:moveTo>
                <a:lnTo>
                  <a:pt x="592175" y="121890"/>
                </a:lnTo>
                <a:lnTo>
                  <a:pt x="592175" y="112960"/>
                </a:lnTo>
                <a:lnTo>
                  <a:pt x="614797" y="112960"/>
                </a:lnTo>
                <a:lnTo>
                  <a:pt x="614797" y="121890"/>
                </a:lnTo>
                <a:close/>
              </a:path>
              <a:path w="783589" h="124460">
                <a:moveTo>
                  <a:pt x="687179" y="47773"/>
                </a:moveTo>
                <a:lnTo>
                  <a:pt x="659794" y="47773"/>
                </a:lnTo>
                <a:lnTo>
                  <a:pt x="662870" y="44003"/>
                </a:lnTo>
                <a:lnTo>
                  <a:pt x="666839" y="40778"/>
                </a:lnTo>
                <a:lnTo>
                  <a:pt x="676662" y="35321"/>
                </a:lnTo>
                <a:lnTo>
                  <a:pt x="681821" y="33932"/>
                </a:lnTo>
                <a:lnTo>
                  <a:pt x="687179" y="33932"/>
                </a:lnTo>
                <a:lnTo>
                  <a:pt x="687179" y="47773"/>
                </a:lnTo>
                <a:close/>
              </a:path>
              <a:path w="783589" h="124460">
                <a:moveTo>
                  <a:pt x="659794" y="121890"/>
                </a:moveTo>
                <a:lnTo>
                  <a:pt x="637172" y="121890"/>
                </a:lnTo>
                <a:lnTo>
                  <a:pt x="637172" y="36016"/>
                </a:lnTo>
                <a:lnTo>
                  <a:pt x="659794" y="36016"/>
                </a:lnTo>
                <a:lnTo>
                  <a:pt x="659794" y="47773"/>
                </a:lnTo>
                <a:lnTo>
                  <a:pt x="687179" y="47773"/>
                </a:lnTo>
                <a:lnTo>
                  <a:pt x="687179" y="55364"/>
                </a:lnTo>
                <a:lnTo>
                  <a:pt x="676860" y="55364"/>
                </a:lnTo>
                <a:lnTo>
                  <a:pt x="672792" y="56356"/>
                </a:lnTo>
                <a:lnTo>
                  <a:pt x="668724" y="58340"/>
                </a:lnTo>
                <a:lnTo>
                  <a:pt x="664656" y="60225"/>
                </a:lnTo>
                <a:lnTo>
                  <a:pt x="661679" y="62507"/>
                </a:lnTo>
                <a:lnTo>
                  <a:pt x="659794" y="65186"/>
                </a:lnTo>
                <a:lnTo>
                  <a:pt x="659794" y="121890"/>
                </a:lnTo>
                <a:close/>
              </a:path>
              <a:path w="783589" h="124460">
                <a:moveTo>
                  <a:pt x="687179" y="55959"/>
                </a:moveTo>
                <a:lnTo>
                  <a:pt x="680928" y="55364"/>
                </a:lnTo>
                <a:lnTo>
                  <a:pt x="687179" y="55364"/>
                </a:lnTo>
                <a:lnTo>
                  <a:pt x="687179" y="55959"/>
                </a:lnTo>
                <a:close/>
              </a:path>
              <a:path w="783589" h="124460">
                <a:moveTo>
                  <a:pt x="748224" y="123973"/>
                </a:moveTo>
                <a:lnTo>
                  <a:pt x="741477" y="123973"/>
                </a:lnTo>
                <a:lnTo>
                  <a:pt x="731822" y="123192"/>
                </a:lnTo>
                <a:lnTo>
                  <a:pt x="698838" y="97073"/>
                </a:lnTo>
                <a:lnTo>
                  <a:pt x="695638" y="78878"/>
                </a:lnTo>
                <a:lnTo>
                  <a:pt x="696429" y="69679"/>
                </a:lnTo>
                <a:lnTo>
                  <a:pt x="722650" y="37169"/>
                </a:lnTo>
                <a:lnTo>
                  <a:pt x="740138" y="33932"/>
                </a:lnTo>
                <a:lnTo>
                  <a:pt x="749160" y="34751"/>
                </a:lnTo>
                <a:lnTo>
                  <a:pt x="757327" y="37207"/>
                </a:lnTo>
                <a:lnTo>
                  <a:pt x="764638" y="41299"/>
                </a:lnTo>
                <a:lnTo>
                  <a:pt x="771094" y="47029"/>
                </a:lnTo>
                <a:lnTo>
                  <a:pt x="774797" y="51941"/>
                </a:lnTo>
                <a:lnTo>
                  <a:pt x="734185" y="51941"/>
                </a:lnTo>
                <a:lnTo>
                  <a:pt x="729323" y="53726"/>
                </a:lnTo>
                <a:lnTo>
                  <a:pt x="721782" y="60870"/>
                </a:lnTo>
                <a:lnTo>
                  <a:pt x="719599" y="65385"/>
                </a:lnTo>
                <a:lnTo>
                  <a:pt x="719004" y="70842"/>
                </a:lnTo>
                <a:lnTo>
                  <a:pt x="782321" y="70842"/>
                </a:lnTo>
                <a:lnTo>
                  <a:pt x="782396" y="71139"/>
                </a:lnTo>
                <a:lnTo>
                  <a:pt x="783149" y="81260"/>
                </a:lnTo>
                <a:lnTo>
                  <a:pt x="783149" y="86171"/>
                </a:lnTo>
                <a:lnTo>
                  <a:pt x="719302" y="86171"/>
                </a:lnTo>
                <a:lnTo>
                  <a:pt x="719996" y="91628"/>
                </a:lnTo>
                <a:lnTo>
                  <a:pt x="722427" y="96341"/>
                </a:lnTo>
                <a:lnTo>
                  <a:pt x="726594" y="100310"/>
                </a:lnTo>
                <a:lnTo>
                  <a:pt x="730861" y="104179"/>
                </a:lnTo>
                <a:lnTo>
                  <a:pt x="736665" y="106114"/>
                </a:lnTo>
                <a:lnTo>
                  <a:pt x="772828" y="106114"/>
                </a:lnTo>
                <a:lnTo>
                  <a:pt x="776898" y="112067"/>
                </a:lnTo>
                <a:lnTo>
                  <a:pt x="772632" y="116036"/>
                </a:lnTo>
                <a:lnTo>
                  <a:pt x="767324" y="119012"/>
                </a:lnTo>
                <a:lnTo>
                  <a:pt x="754723" y="122981"/>
                </a:lnTo>
                <a:lnTo>
                  <a:pt x="748224" y="123973"/>
                </a:lnTo>
                <a:close/>
              </a:path>
              <a:path w="783589" h="124460">
                <a:moveTo>
                  <a:pt x="782321" y="70842"/>
                </a:moveTo>
                <a:lnTo>
                  <a:pt x="761271" y="70842"/>
                </a:lnTo>
                <a:lnTo>
                  <a:pt x="760874" y="65186"/>
                </a:lnTo>
                <a:lnTo>
                  <a:pt x="758692" y="60622"/>
                </a:lnTo>
                <a:lnTo>
                  <a:pt x="754723" y="57150"/>
                </a:lnTo>
                <a:lnTo>
                  <a:pt x="750853" y="53677"/>
                </a:lnTo>
                <a:lnTo>
                  <a:pt x="745992" y="51941"/>
                </a:lnTo>
                <a:lnTo>
                  <a:pt x="774797" y="51941"/>
                </a:lnTo>
                <a:lnTo>
                  <a:pt x="776368" y="54024"/>
                </a:lnTo>
                <a:lnTo>
                  <a:pt x="780135" y="62061"/>
                </a:lnTo>
                <a:lnTo>
                  <a:pt x="782321" y="70842"/>
                </a:lnTo>
                <a:close/>
              </a:path>
              <a:path w="783589" h="124460">
                <a:moveTo>
                  <a:pt x="772828" y="106114"/>
                </a:moveTo>
                <a:lnTo>
                  <a:pt x="747579" y="106114"/>
                </a:lnTo>
                <a:lnTo>
                  <a:pt x="751548" y="105370"/>
                </a:lnTo>
                <a:lnTo>
                  <a:pt x="760279" y="102393"/>
                </a:lnTo>
                <a:lnTo>
                  <a:pt x="763950" y="100260"/>
                </a:lnTo>
                <a:lnTo>
                  <a:pt x="766927" y="97482"/>
                </a:lnTo>
                <a:lnTo>
                  <a:pt x="772828" y="106114"/>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2" name="object 12"/>
          <p:cNvPicPr/>
          <p:nvPr/>
        </p:nvPicPr>
        <p:blipFill>
          <a:blip r:embed="rId6" cstate="print"/>
          <a:stretch>
            <a:fillRect/>
          </a:stretch>
        </p:blipFill>
        <p:spPr>
          <a:xfrm>
            <a:off x="6725094" y="3163863"/>
            <a:ext cx="1681133" cy="195064"/>
          </a:xfrm>
          <a:prstGeom prst="rect">
            <a:avLst/>
          </a:prstGeom>
        </p:spPr>
      </p:pic>
      <p:pic>
        <p:nvPicPr>
          <p:cNvPr id="13" name="object 13"/>
          <p:cNvPicPr/>
          <p:nvPr/>
        </p:nvPicPr>
        <p:blipFill>
          <a:blip r:embed="rId7" cstate="print"/>
          <a:stretch>
            <a:fillRect/>
          </a:stretch>
        </p:blipFill>
        <p:spPr>
          <a:xfrm>
            <a:off x="6785735" y="3498627"/>
            <a:ext cx="1570732" cy="204389"/>
          </a:xfrm>
          <a:prstGeom prst="rect">
            <a:avLst/>
          </a:prstGeom>
        </p:spPr>
      </p:pic>
      <p:pic>
        <p:nvPicPr>
          <p:cNvPr id="14" name="object 14"/>
          <p:cNvPicPr/>
          <p:nvPr/>
        </p:nvPicPr>
        <p:blipFill>
          <a:blip r:embed="rId8" cstate="print"/>
          <a:stretch>
            <a:fillRect/>
          </a:stretch>
        </p:blipFill>
        <p:spPr>
          <a:xfrm>
            <a:off x="7025869" y="3828827"/>
            <a:ext cx="1079185" cy="204389"/>
          </a:xfrm>
          <a:prstGeom prst="rect">
            <a:avLst/>
          </a:prstGeom>
        </p:spPr>
      </p:pic>
      <p:sp>
        <p:nvSpPr>
          <p:cNvPr id="15" name="object 15"/>
          <p:cNvSpPr/>
          <p:nvPr/>
        </p:nvSpPr>
        <p:spPr>
          <a:xfrm>
            <a:off x="9941428" y="3172661"/>
            <a:ext cx="1157392" cy="202353"/>
          </a:xfrm>
          <a:custGeom>
            <a:avLst/>
            <a:gdLst/>
            <a:ahLst/>
            <a:cxnLst/>
            <a:rect l="l" t="t" r="r" b="b"/>
            <a:pathLst>
              <a:path w="868045" h="151764">
                <a:moveTo>
                  <a:pt x="25151" y="118467"/>
                </a:moveTo>
                <a:lnTo>
                  <a:pt x="0" y="118467"/>
                </a:lnTo>
                <a:lnTo>
                  <a:pt x="0" y="0"/>
                </a:lnTo>
                <a:lnTo>
                  <a:pt x="55364" y="0"/>
                </a:lnTo>
                <a:lnTo>
                  <a:pt x="63986" y="660"/>
                </a:lnTo>
                <a:lnTo>
                  <a:pt x="92241" y="22175"/>
                </a:lnTo>
                <a:lnTo>
                  <a:pt x="25151" y="22175"/>
                </a:lnTo>
                <a:lnTo>
                  <a:pt x="25151" y="54173"/>
                </a:lnTo>
                <a:lnTo>
                  <a:pt x="92101" y="54173"/>
                </a:lnTo>
                <a:lnTo>
                  <a:pt x="88971" y="60033"/>
                </a:lnTo>
                <a:lnTo>
                  <a:pt x="55364" y="76348"/>
                </a:lnTo>
                <a:lnTo>
                  <a:pt x="25151" y="76348"/>
                </a:lnTo>
                <a:lnTo>
                  <a:pt x="25151" y="118467"/>
                </a:lnTo>
                <a:close/>
              </a:path>
              <a:path w="868045" h="151764">
                <a:moveTo>
                  <a:pt x="92101" y="54173"/>
                </a:moveTo>
                <a:lnTo>
                  <a:pt x="57050" y="54173"/>
                </a:lnTo>
                <a:lnTo>
                  <a:pt x="61168" y="52734"/>
                </a:lnTo>
                <a:lnTo>
                  <a:pt x="64442" y="49857"/>
                </a:lnTo>
                <a:lnTo>
                  <a:pt x="67816" y="46980"/>
                </a:lnTo>
                <a:lnTo>
                  <a:pt x="69502" y="43060"/>
                </a:lnTo>
                <a:lnTo>
                  <a:pt x="69502" y="33139"/>
                </a:lnTo>
                <a:lnTo>
                  <a:pt x="67816" y="29269"/>
                </a:lnTo>
                <a:lnTo>
                  <a:pt x="64442" y="26491"/>
                </a:lnTo>
                <a:lnTo>
                  <a:pt x="61168" y="23614"/>
                </a:lnTo>
                <a:lnTo>
                  <a:pt x="57050" y="22175"/>
                </a:lnTo>
                <a:lnTo>
                  <a:pt x="92241" y="22175"/>
                </a:lnTo>
                <a:lnTo>
                  <a:pt x="92533" y="22733"/>
                </a:lnTo>
                <a:lnTo>
                  <a:pt x="94570" y="30016"/>
                </a:lnTo>
                <a:lnTo>
                  <a:pt x="95250" y="38100"/>
                </a:lnTo>
                <a:lnTo>
                  <a:pt x="94552" y="46192"/>
                </a:lnTo>
                <a:lnTo>
                  <a:pt x="92459" y="53503"/>
                </a:lnTo>
                <a:lnTo>
                  <a:pt x="92101" y="54173"/>
                </a:lnTo>
                <a:close/>
              </a:path>
              <a:path w="868045" h="151764">
                <a:moveTo>
                  <a:pt x="157369" y="120550"/>
                </a:moveTo>
                <a:lnTo>
                  <a:pt x="150622" y="120550"/>
                </a:lnTo>
                <a:lnTo>
                  <a:pt x="140967" y="119769"/>
                </a:lnTo>
                <a:lnTo>
                  <a:pt x="107983" y="93650"/>
                </a:lnTo>
                <a:lnTo>
                  <a:pt x="104783" y="75455"/>
                </a:lnTo>
                <a:lnTo>
                  <a:pt x="105574" y="66256"/>
                </a:lnTo>
                <a:lnTo>
                  <a:pt x="131795" y="33746"/>
                </a:lnTo>
                <a:lnTo>
                  <a:pt x="149283" y="30509"/>
                </a:lnTo>
                <a:lnTo>
                  <a:pt x="158305" y="31328"/>
                </a:lnTo>
                <a:lnTo>
                  <a:pt x="166472" y="33783"/>
                </a:lnTo>
                <a:lnTo>
                  <a:pt x="173783" y="37876"/>
                </a:lnTo>
                <a:lnTo>
                  <a:pt x="180239" y="43606"/>
                </a:lnTo>
                <a:lnTo>
                  <a:pt x="183942" y="48517"/>
                </a:lnTo>
                <a:lnTo>
                  <a:pt x="143329" y="48517"/>
                </a:lnTo>
                <a:lnTo>
                  <a:pt x="138468" y="50303"/>
                </a:lnTo>
                <a:lnTo>
                  <a:pt x="130927" y="57447"/>
                </a:lnTo>
                <a:lnTo>
                  <a:pt x="128744" y="61962"/>
                </a:lnTo>
                <a:lnTo>
                  <a:pt x="128149" y="67419"/>
                </a:lnTo>
                <a:lnTo>
                  <a:pt x="191466" y="67419"/>
                </a:lnTo>
                <a:lnTo>
                  <a:pt x="191540" y="67716"/>
                </a:lnTo>
                <a:lnTo>
                  <a:pt x="192294" y="77837"/>
                </a:lnTo>
                <a:lnTo>
                  <a:pt x="192294" y="82748"/>
                </a:lnTo>
                <a:lnTo>
                  <a:pt x="128447" y="82748"/>
                </a:lnTo>
                <a:lnTo>
                  <a:pt x="129141" y="88205"/>
                </a:lnTo>
                <a:lnTo>
                  <a:pt x="131572" y="92918"/>
                </a:lnTo>
                <a:lnTo>
                  <a:pt x="135739" y="96887"/>
                </a:lnTo>
                <a:lnTo>
                  <a:pt x="140006" y="100756"/>
                </a:lnTo>
                <a:lnTo>
                  <a:pt x="145810" y="102691"/>
                </a:lnTo>
                <a:lnTo>
                  <a:pt x="181973" y="102691"/>
                </a:lnTo>
                <a:lnTo>
                  <a:pt x="186043" y="108644"/>
                </a:lnTo>
                <a:lnTo>
                  <a:pt x="181777" y="112613"/>
                </a:lnTo>
                <a:lnTo>
                  <a:pt x="176468" y="115589"/>
                </a:lnTo>
                <a:lnTo>
                  <a:pt x="163868" y="119558"/>
                </a:lnTo>
                <a:lnTo>
                  <a:pt x="157369" y="120550"/>
                </a:lnTo>
                <a:close/>
              </a:path>
              <a:path w="868045" h="151764">
                <a:moveTo>
                  <a:pt x="191466" y="67419"/>
                </a:moveTo>
                <a:lnTo>
                  <a:pt x="170416" y="67419"/>
                </a:lnTo>
                <a:lnTo>
                  <a:pt x="170019" y="61763"/>
                </a:lnTo>
                <a:lnTo>
                  <a:pt x="167836" y="57199"/>
                </a:lnTo>
                <a:lnTo>
                  <a:pt x="163868" y="53726"/>
                </a:lnTo>
                <a:lnTo>
                  <a:pt x="159998" y="50254"/>
                </a:lnTo>
                <a:lnTo>
                  <a:pt x="155136" y="48517"/>
                </a:lnTo>
                <a:lnTo>
                  <a:pt x="183942" y="48517"/>
                </a:lnTo>
                <a:lnTo>
                  <a:pt x="185513" y="50601"/>
                </a:lnTo>
                <a:lnTo>
                  <a:pt x="189280" y="58638"/>
                </a:lnTo>
                <a:lnTo>
                  <a:pt x="191466" y="67419"/>
                </a:lnTo>
                <a:close/>
              </a:path>
              <a:path w="868045" h="151764">
                <a:moveTo>
                  <a:pt x="181973" y="102691"/>
                </a:moveTo>
                <a:lnTo>
                  <a:pt x="156724" y="102691"/>
                </a:lnTo>
                <a:lnTo>
                  <a:pt x="160693" y="101947"/>
                </a:lnTo>
                <a:lnTo>
                  <a:pt x="169424" y="98970"/>
                </a:lnTo>
                <a:lnTo>
                  <a:pt x="173095" y="96837"/>
                </a:lnTo>
                <a:lnTo>
                  <a:pt x="176072" y="94059"/>
                </a:lnTo>
                <a:lnTo>
                  <a:pt x="181973" y="102691"/>
                </a:lnTo>
                <a:close/>
              </a:path>
              <a:path w="868045" h="151764">
                <a:moveTo>
                  <a:pt x="248444" y="120550"/>
                </a:moveTo>
                <a:lnTo>
                  <a:pt x="210167" y="100933"/>
                </a:lnTo>
                <a:lnTo>
                  <a:pt x="203051" y="75455"/>
                </a:lnTo>
                <a:lnTo>
                  <a:pt x="203842" y="66135"/>
                </a:lnTo>
                <a:lnTo>
                  <a:pt x="230287" y="33709"/>
                </a:lnTo>
                <a:lnTo>
                  <a:pt x="248444" y="30509"/>
                </a:lnTo>
                <a:lnTo>
                  <a:pt x="257904" y="31309"/>
                </a:lnTo>
                <a:lnTo>
                  <a:pt x="286921" y="50601"/>
                </a:lnTo>
                <a:lnTo>
                  <a:pt x="242094" y="50601"/>
                </a:lnTo>
                <a:lnTo>
                  <a:pt x="236836" y="52883"/>
                </a:lnTo>
                <a:lnTo>
                  <a:pt x="232403" y="57745"/>
                </a:lnTo>
                <a:lnTo>
                  <a:pt x="228600" y="62011"/>
                </a:lnTo>
                <a:lnTo>
                  <a:pt x="226566" y="68014"/>
                </a:lnTo>
                <a:lnTo>
                  <a:pt x="226566" y="82996"/>
                </a:lnTo>
                <a:lnTo>
                  <a:pt x="228600" y="89048"/>
                </a:lnTo>
                <a:lnTo>
                  <a:pt x="232668" y="93612"/>
                </a:lnTo>
                <a:lnTo>
                  <a:pt x="236835" y="98176"/>
                </a:lnTo>
                <a:lnTo>
                  <a:pt x="242094" y="100458"/>
                </a:lnTo>
                <a:lnTo>
                  <a:pt x="286987" y="100458"/>
                </a:lnTo>
                <a:lnTo>
                  <a:pt x="286637" y="101128"/>
                </a:lnTo>
                <a:lnTo>
                  <a:pt x="281037" y="107900"/>
                </a:lnTo>
                <a:lnTo>
                  <a:pt x="274201" y="113434"/>
                </a:lnTo>
                <a:lnTo>
                  <a:pt x="266489" y="117388"/>
                </a:lnTo>
                <a:lnTo>
                  <a:pt x="257904" y="119760"/>
                </a:lnTo>
                <a:lnTo>
                  <a:pt x="248444" y="120550"/>
                </a:lnTo>
                <a:close/>
              </a:path>
              <a:path w="868045" h="151764">
                <a:moveTo>
                  <a:pt x="286987" y="100458"/>
                </a:moveTo>
                <a:lnTo>
                  <a:pt x="254893" y="100458"/>
                </a:lnTo>
                <a:lnTo>
                  <a:pt x="260152" y="98127"/>
                </a:lnTo>
                <a:lnTo>
                  <a:pt x="264220" y="93464"/>
                </a:lnTo>
                <a:lnTo>
                  <a:pt x="268387" y="88800"/>
                </a:lnTo>
                <a:lnTo>
                  <a:pt x="270402" y="82996"/>
                </a:lnTo>
                <a:lnTo>
                  <a:pt x="270366" y="68014"/>
                </a:lnTo>
                <a:lnTo>
                  <a:pt x="268387" y="62408"/>
                </a:lnTo>
                <a:lnTo>
                  <a:pt x="264156" y="57670"/>
                </a:lnTo>
                <a:lnTo>
                  <a:pt x="260152" y="52982"/>
                </a:lnTo>
                <a:lnTo>
                  <a:pt x="254893" y="50601"/>
                </a:lnTo>
                <a:lnTo>
                  <a:pt x="286921" y="50601"/>
                </a:lnTo>
                <a:lnTo>
                  <a:pt x="290637" y="57670"/>
                </a:lnTo>
                <a:lnTo>
                  <a:pt x="293037" y="66135"/>
                </a:lnTo>
                <a:lnTo>
                  <a:pt x="293837" y="75455"/>
                </a:lnTo>
                <a:lnTo>
                  <a:pt x="293037" y="84906"/>
                </a:lnTo>
                <a:lnTo>
                  <a:pt x="290637" y="93464"/>
                </a:lnTo>
                <a:lnTo>
                  <a:pt x="286987" y="100458"/>
                </a:lnTo>
                <a:close/>
              </a:path>
              <a:path w="868045" h="151764">
                <a:moveTo>
                  <a:pt x="387689" y="43457"/>
                </a:moveTo>
                <a:lnTo>
                  <a:pt x="333180" y="43457"/>
                </a:lnTo>
                <a:lnTo>
                  <a:pt x="338687" y="37793"/>
                </a:lnTo>
                <a:lnTo>
                  <a:pt x="344938" y="33746"/>
                </a:lnTo>
                <a:lnTo>
                  <a:pt x="351933" y="31319"/>
                </a:lnTo>
                <a:lnTo>
                  <a:pt x="359672" y="30509"/>
                </a:lnTo>
                <a:lnTo>
                  <a:pt x="367746" y="31263"/>
                </a:lnTo>
                <a:lnTo>
                  <a:pt x="375001" y="33523"/>
                </a:lnTo>
                <a:lnTo>
                  <a:pt x="381438" y="37290"/>
                </a:lnTo>
                <a:lnTo>
                  <a:pt x="387056" y="42564"/>
                </a:lnTo>
                <a:lnTo>
                  <a:pt x="387689" y="43457"/>
                </a:lnTo>
                <a:close/>
              </a:path>
              <a:path w="868045" h="151764">
                <a:moveTo>
                  <a:pt x="333180" y="151209"/>
                </a:moveTo>
                <a:lnTo>
                  <a:pt x="310558" y="151209"/>
                </a:lnTo>
                <a:lnTo>
                  <a:pt x="310558" y="32593"/>
                </a:lnTo>
                <a:lnTo>
                  <a:pt x="333180" y="32593"/>
                </a:lnTo>
                <a:lnTo>
                  <a:pt x="333180" y="43457"/>
                </a:lnTo>
                <a:lnTo>
                  <a:pt x="387689" y="43457"/>
                </a:lnTo>
                <a:lnTo>
                  <a:pt x="391679" y="49085"/>
                </a:lnTo>
                <a:lnTo>
                  <a:pt x="392333" y="50601"/>
                </a:lnTo>
                <a:lnTo>
                  <a:pt x="348857" y="50601"/>
                </a:lnTo>
                <a:lnTo>
                  <a:pt x="345186" y="51544"/>
                </a:lnTo>
                <a:lnTo>
                  <a:pt x="337844" y="55314"/>
                </a:lnTo>
                <a:lnTo>
                  <a:pt x="335066" y="57646"/>
                </a:lnTo>
                <a:lnTo>
                  <a:pt x="333180" y="60424"/>
                </a:lnTo>
                <a:lnTo>
                  <a:pt x="333180" y="90785"/>
                </a:lnTo>
                <a:lnTo>
                  <a:pt x="335065" y="93464"/>
                </a:lnTo>
                <a:lnTo>
                  <a:pt x="337844" y="95746"/>
                </a:lnTo>
                <a:lnTo>
                  <a:pt x="345186" y="99516"/>
                </a:lnTo>
                <a:lnTo>
                  <a:pt x="348857" y="100458"/>
                </a:lnTo>
                <a:lnTo>
                  <a:pt x="392294" y="100458"/>
                </a:lnTo>
                <a:lnTo>
                  <a:pt x="391763" y="101714"/>
                </a:lnTo>
                <a:lnTo>
                  <a:pt x="387819" y="107453"/>
                </a:lnTo>
                <a:lnTo>
                  <a:pt x="333180" y="107453"/>
                </a:lnTo>
                <a:lnTo>
                  <a:pt x="333180" y="151209"/>
                </a:lnTo>
                <a:close/>
              </a:path>
              <a:path w="868045" h="151764">
                <a:moveTo>
                  <a:pt x="392294" y="100458"/>
                </a:moveTo>
                <a:lnTo>
                  <a:pt x="359076" y="100458"/>
                </a:lnTo>
                <a:lnTo>
                  <a:pt x="364335" y="98176"/>
                </a:lnTo>
                <a:lnTo>
                  <a:pt x="368430" y="93464"/>
                </a:lnTo>
                <a:lnTo>
                  <a:pt x="372273" y="88949"/>
                </a:lnTo>
                <a:lnTo>
                  <a:pt x="374257" y="82897"/>
                </a:lnTo>
                <a:lnTo>
                  <a:pt x="374257" y="68014"/>
                </a:lnTo>
                <a:lnTo>
                  <a:pt x="372273" y="62011"/>
                </a:lnTo>
                <a:lnTo>
                  <a:pt x="364335" y="52883"/>
                </a:lnTo>
                <a:lnTo>
                  <a:pt x="359076" y="50601"/>
                </a:lnTo>
                <a:lnTo>
                  <a:pt x="392333" y="50601"/>
                </a:lnTo>
                <a:lnTo>
                  <a:pt x="394981" y="56740"/>
                </a:lnTo>
                <a:lnTo>
                  <a:pt x="396962" y="65530"/>
                </a:lnTo>
                <a:lnTo>
                  <a:pt x="397623" y="75455"/>
                </a:lnTo>
                <a:lnTo>
                  <a:pt x="396972" y="85269"/>
                </a:lnTo>
                <a:lnTo>
                  <a:pt x="395018" y="94022"/>
                </a:lnTo>
                <a:lnTo>
                  <a:pt x="392294" y="100458"/>
                </a:lnTo>
                <a:close/>
              </a:path>
              <a:path w="868045" h="151764">
                <a:moveTo>
                  <a:pt x="359672" y="120550"/>
                </a:moveTo>
                <a:lnTo>
                  <a:pt x="351821" y="119732"/>
                </a:lnTo>
                <a:lnTo>
                  <a:pt x="344789" y="117276"/>
                </a:lnTo>
                <a:lnTo>
                  <a:pt x="338575" y="113183"/>
                </a:lnTo>
                <a:lnTo>
                  <a:pt x="333180" y="107453"/>
                </a:lnTo>
                <a:lnTo>
                  <a:pt x="387819" y="107453"/>
                </a:lnTo>
                <a:lnTo>
                  <a:pt x="359672" y="120550"/>
                </a:lnTo>
                <a:close/>
              </a:path>
              <a:path w="868045" h="151764">
                <a:moveTo>
                  <a:pt x="436780" y="118467"/>
                </a:moveTo>
                <a:lnTo>
                  <a:pt x="414158" y="118467"/>
                </a:lnTo>
                <a:lnTo>
                  <a:pt x="414158" y="0"/>
                </a:lnTo>
                <a:lnTo>
                  <a:pt x="436780" y="0"/>
                </a:lnTo>
                <a:lnTo>
                  <a:pt x="436780" y="118467"/>
                </a:lnTo>
                <a:close/>
              </a:path>
              <a:path w="868045" h="151764">
                <a:moveTo>
                  <a:pt x="506196" y="120550"/>
                </a:moveTo>
                <a:lnTo>
                  <a:pt x="499449" y="120550"/>
                </a:lnTo>
                <a:lnTo>
                  <a:pt x="489794" y="119769"/>
                </a:lnTo>
                <a:lnTo>
                  <a:pt x="456810" y="93650"/>
                </a:lnTo>
                <a:lnTo>
                  <a:pt x="453610" y="75455"/>
                </a:lnTo>
                <a:lnTo>
                  <a:pt x="454400" y="66256"/>
                </a:lnTo>
                <a:lnTo>
                  <a:pt x="480622" y="33746"/>
                </a:lnTo>
                <a:lnTo>
                  <a:pt x="498109" y="30509"/>
                </a:lnTo>
                <a:lnTo>
                  <a:pt x="507132" y="31328"/>
                </a:lnTo>
                <a:lnTo>
                  <a:pt x="515299" y="33783"/>
                </a:lnTo>
                <a:lnTo>
                  <a:pt x="522610" y="37876"/>
                </a:lnTo>
                <a:lnTo>
                  <a:pt x="529066" y="43606"/>
                </a:lnTo>
                <a:lnTo>
                  <a:pt x="532769" y="48517"/>
                </a:lnTo>
                <a:lnTo>
                  <a:pt x="492156" y="48517"/>
                </a:lnTo>
                <a:lnTo>
                  <a:pt x="487295" y="50303"/>
                </a:lnTo>
                <a:lnTo>
                  <a:pt x="479754" y="57447"/>
                </a:lnTo>
                <a:lnTo>
                  <a:pt x="477571" y="61962"/>
                </a:lnTo>
                <a:lnTo>
                  <a:pt x="476976" y="67419"/>
                </a:lnTo>
                <a:lnTo>
                  <a:pt x="540293" y="67419"/>
                </a:lnTo>
                <a:lnTo>
                  <a:pt x="540367" y="67716"/>
                </a:lnTo>
                <a:lnTo>
                  <a:pt x="541121" y="77837"/>
                </a:lnTo>
                <a:lnTo>
                  <a:pt x="541121" y="82748"/>
                </a:lnTo>
                <a:lnTo>
                  <a:pt x="477273" y="82748"/>
                </a:lnTo>
                <a:lnTo>
                  <a:pt x="477968" y="88205"/>
                </a:lnTo>
                <a:lnTo>
                  <a:pt x="480399" y="92918"/>
                </a:lnTo>
                <a:lnTo>
                  <a:pt x="484566" y="96887"/>
                </a:lnTo>
                <a:lnTo>
                  <a:pt x="488832" y="100756"/>
                </a:lnTo>
                <a:lnTo>
                  <a:pt x="494637" y="102691"/>
                </a:lnTo>
                <a:lnTo>
                  <a:pt x="530800" y="102691"/>
                </a:lnTo>
                <a:lnTo>
                  <a:pt x="534870" y="108644"/>
                </a:lnTo>
                <a:lnTo>
                  <a:pt x="530604" y="112613"/>
                </a:lnTo>
                <a:lnTo>
                  <a:pt x="525295" y="115589"/>
                </a:lnTo>
                <a:lnTo>
                  <a:pt x="512695" y="119558"/>
                </a:lnTo>
                <a:lnTo>
                  <a:pt x="506196" y="120550"/>
                </a:lnTo>
                <a:close/>
              </a:path>
              <a:path w="868045" h="151764">
                <a:moveTo>
                  <a:pt x="540293" y="67419"/>
                </a:moveTo>
                <a:lnTo>
                  <a:pt x="519243" y="67419"/>
                </a:lnTo>
                <a:lnTo>
                  <a:pt x="518846" y="61763"/>
                </a:lnTo>
                <a:lnTo>
                  <a:pt x="516663" y="57199"/>
                </a:lnTo>
                <a:lnTo>
                  <a:pt x="512695" y="53726"/>
                </a:lnTo>
                <a:lnTo>
                  <a:pt x="508825" y="50254"/>
                </a:lnTo>
                <a:lnTo>
                  <a:pt x="503963" y="48517"/>
                </a:lnTo>
                <a:lnTo>
                  <a:pt x="532769" y="48517"/>
                </a:lnTo>
                <a:lnTo>
                  <a:pt x="534340" y="50601"/>
                </a:lnTo>
                <a:lnTo>
                  <a:pt x="538107" y="58638"/>
                </a:lnTo>
                <a:lnTo>
                  <a:pt x="540293" y="67419"/>
                </a:lnTo>
                <a:close/>
              </a:path>
              <a:path w="868045" h="151764">
                <a:moveTo>
                  <a:pt x="530800" y="102691"/>
                </a:moveTo>
                <a:lnTo>
                  <a:pt x="505551" y="102691"/>
                </a:lnTo>
                <a:lnTo>
                  <a:pt x="509519" y="101947"/>
                </a:lnTo>
                <a:lnTo>
                  <a:pt x="518251" y="98970"/>
                </a:lnTo>
                <a:lnTo>
                  <a:pt x="521922" y="96837"/>
                </a:lnTo>
                <a:lnTo>
                  <a:pt x="524898" y="94059"/>
                </a:lnTo>
                <a:lnTo>
                  <a:pt x="530800" y="102691"/>
                </a:lnTo>
                <a:close/>
              </a:path>
              <a:path w="868045" h="151764">
                <a:moveTo>
                  <a:pt x="670127" y="103137"/>
                </a:moveTo>
                <a:lnTo>
                  <a:pt x="644499" y="103137"/>
                </a:lnTo>
                <a:lnTo>
                  <a:pt x="649311" y="100062"/>
                </a:lnTo>
                <a:lnTo>
                  <a:pt x="649311" y="91529"/>
                </a:lnTo>
                <a:lnTo>
                  <a:pt x="648021" y="89743"/>
                </a:lnTo>
                <a:lnTo>
                  <a:pt x="645441" y="88552"/>
                </a:lnTo>
                <a:lnTo>
                  <a:pt x="642961" y="87362"/>
                </a:lnTo>
                <a:lnTo>
                  <a:pt x="639885" y="86369"/>
                </a:lnTo>
                <a:lnTo>
                  <a:pt x="636214" y="85576"/>
                </a:lnTo>
                <a:lnTo>
                  <a:pt x="623861" y="83046"/>
                </a:lnTo>
                <a:lnTo>
                  <a:pt x="612662" y="79381"/>
                </a:lnTo>
                <a:lnTo>
                  <a:pt x="604662" y="73893"/>
                </a:lnTo>
                <a:lnTo>
                  <a:pt x="599863" y="66581"/>
                </a:lnTo>
                <a:lnTo>
                  <a:pt x="598315" y="57745"/>
                </a:lnTo>
                <a:lnTo>
                  <a:pt x="598263" y="49510"/>
                </a:lnTo>
                <a:lnTo>
                  <a:pt x="601537" y="43060"/>
                </a:lnTo>
                <a:lnTo>
                  <a:pt x="633535" y="30509"/>
                </a:lnTo>
                <a:lnTo>
                  <a:pt x="643227" y="31244"/>
                </a:lnTo>
                <a:lnTo>
                  <a:pt x="652213" y="33449"/>
                </a:lnTo>
                <a:lnTo>
                  <a:pt x="660491" y="37123"/>
                </a:lnTo>
                <a:lnTo>
                  <a:pt x="668063" y="42267"/>
                </a:lnTo>
                <a:lnTo>
                  <a:pt x="664886" y="47773"/>
                </a:lnTo>
                <a:lnTo>
                  <a:pt x="629517" y="47773"/>
                </a:lnTo>
                <a:lnTo>
                  <a:pt x="626193" y="48617"/>
                </a:lnTo>
                <a:lnTo>
                  <a:pt x="623712" y="50303"/>
                </a:lnTo>
                <a:lnTo>
                  <a:pt x="621331" y="51891"/>
                </a:lnTo>
                <a:lnTo>
                  <a:pt x="620140" y="53875"/>
                </a:lnTo>
                <a:lnTo>
                  <a:pt x="620140" y="58439"/>
                </a:lnTo>
                <a:lnTo>
                  <a:pt x="621381" y="60076"/>
                </a:lnTo>
                <a:lnTo>
                  <a:pt x="623861" y="61168"/>
                </a:lnTo>
                <a:lnTo>
                  <a:pt x="626342" y="62160"/>
                </a:lnTo>
                <a:lnTo>
                  <a:pt x="629467" y="63053"/>
                </a:lnTo>
                <a:lnTo>
                  <a:pt x="641224" y="65534"/>
                </a:lnTo>
                <a:lnTo>
                  <a:pt x="649956" y="67518"/>
                </a:lnTo>
                <a:lnTo>
                  <a:pt x="654024" y="69006"/>
                </a:lnTo>
                <a:lnTo>
                  <a:pt x="661564" y="72975"/>
                </a:lnTo>
                <a:lnTo>
                  <a:pt x="664690" y="75703"/>
                </a:lnTo>
                <a:lnTo>
                  <a:pt x="667170" y="79176"/>
                </a:lnTo>
                <a:lnTo>
                  <a:pt x="669750" y="82649"/>
                </a:lnTo>
                <a:lnTo>
                  <a:pt x="671040" y="87262"/>
                </a:lnTo>
                <a:lnTo>
                  <a:pt x="671040" y="101351"/>
                </a:lnTo>
                <a:lnTo>
                  <a:pt x="670127" y="103137"/>
                </a:lnTo>
                <a:close/>
              </a:path>
              <a:path w="868045" h="151764">
                <a:moveTo>
                  <a:pt x="659133" y="57745"/>
                </a:moveTo>
                <a:lnTo>
                  <a:pt x="656455" y="54967"/>
                </a:lnTo>
                <a:lnTo>
                  <a:pt x="652883" y="52635"/>
                </a:lnTo>
                <a:lnTo>
                  <a:pt x="648418" y="50750"/>
                </a:lnTo>
                <a:lnTo>
                  <a:pt x="643953" y="48766"/>
                </a:lnTo>
                <a:lnTo>
                  <a:pt x="639042" y="47773"/>
                </a:lnTo>
                <a:lnTo>
                  <a:pt x="664886" y="47773"/>
                </a:lnTo>
                <a:lnTo>
                  <a:pt x="659133" y="57745"/>
                </a:lnTo>
                <a:close/>
              </a:path>
              <a:path w="868045" h="151764">
                <a:moveTo>
                  <a:pt x="633833" y="120550"/>
                </a:moveTo>
                <a:lnTo>
                  <a:pt x="626391" y="120550"/>
                </a:lnTo>
                <a:lnTo>
                  <a:pt x="619247" y="119409"/>
                </a:lnTo>
                <a:lnTo>
                  <a:pt x="612401" y="117127"/>
                </a:lnTo>
                <a:lnTo>
                  <a:pt x="605555" y="114746"/>
                </a:lnTo>
                <a:lnTo>
                  <a:pt x="599900" y="111472"/>
                </a:lnTo>
                <a:lnTo>
                  <a:pt x="595435" y="107305"/>
                </a:lnTo>
                <a:lnTo>
                  <a:pt x="605258" y="91529"/>
                </a:lnTo>
                <a:lnTo>
                  <a:pt x="608631" y="94704"/>
                </a:lnTo>
                <a:lnTo>
                  <a:pt x="613145" y="97432"/>
                </a:lnTo>
                <a:lnTo>
                  <a:pt x="624556" y="101996"/>
                </a:lnTo>
                <a:lnTo>
                  <a:pt x="629913" y="103137"/>
                </a:lnTo>
                <a:lnTo>
                  <a:pt x="670127" y="103137"/>
                </a:lnTo>
                <a:lnTo>
                  <a:pt x="667617" y="108049"/>
                </a:lnTo>
                <a:lnTo>
                  <a:pt x="660770" y="113109"/>
                </a:lnTo>
                <a:lnTo>
                  <a:pt x="655292" y="116364"/>
                </a:lnTo>
                <a:lnTo>
                  <a:pt x="648976" y="118690"/>
                </a:lnTo>
                <a:lnTo>
                  <a:pt x="641823" y="120085"/>
                </a:lnTo>
                <a:lnTo>
                  <a:pt x="633833" y="120550"/>
                </a:lnTo>
                <a:close/>
              </a:path>
              <a:path w="868045" h="151764">
                <a:moveTo>
                  <a:pt x="734719" y="120550"/>
                </a:moveTo>
                <a:lnTo>
                  <a:pt x="727972" y="120550"/>
                </a:lnTo>
                <a:lnTo>
                  <a:pt x="718317" y="119769"/>
                </a:lnTo>
                <a:lnTo>
                  <a:pt x="685333" y="93650"/>
                </a:lnTo>
                <a:lnTo>
                  <a:pt x="682133" y="75455"/>
                </a:lnTo>
                <a:lnTo>
                  <a:pt x="682924" y="66256"/>
                </a:lnTo>
                <a:lnTo>
                  <a:pt x="709145" y="33746"/>
                </a:lnTo>
                <a:lnTo>
                  <a:pt x="726633" y="30509"/>
                </a:lnTo>
                <a:lnTo>
                  <a:pt x="735655" y="31328"/>
                </a:lnTo>
                <a:lnTo>
                  <a:pt x="743822" y="33783"/>
                </a:lnTo>
                <a:lnTo>
                  <a:pt x="751133" y="37876"/>
                </a:lnTo>
                <a:lnTo>
                  <a:pt x="757589" y="43606"/>
                </a:lnTo>
                <a:lnTo>
                  <a:pt x="761292" y="48517"/>
                </a:lnTo>
                <a:lnTo>
                  <a:pt x="720679" y="48517"/>
                </a:lnTo>
                <a:lnTo>
                  <a:pt x="715818" y="50303"/>
                </a:lnTo>
                <a:lnTo>
                  <a:pt x="708277" y="57447"/>
                </a:lnTo>
                <a:lnTo>
                  <a:pt x="706094" y="61962"/>
                </a:lnTo>
                <a:lnTo>
                  <a:pt x="705499" y="67419"/>
                </a:lnTo>
                <a:lnTo>
                  <a:pt x="768816" y="67419"/>
                </a:lnTo>
                <a:lnTo>
                  <a:pt x="768891" y="67716"/>
                </a:lnTo>
                <a:lnTo>
                  <a:pt x="769644" y="77837"/>
                </a:lnTo>
                <a:lnTo>
                  <a:pt x="769644" y="82748"/>
                </a:lnTo>
                <a:lnTo>
                  <a:pt x="705797" y="82748"/>
                </a:lnTo>
                <a:lnTo>
                  <a:pt x="706491" y="88205"/>
                </a:lnTo>
                <a:lnTo>
                  <a:pt x="708922" y="92918"/>
                </a:lnTo>
                <a:lnTo>
                  <a:pt x="713089" y="96887"/>
                </a:lnTo>
                <a:lnTo>
                  <a:pt x="717356" y="100756"/>
                </a:lnTo>
                <a:lnTo>
                  <a:pt x="723160" y="102691"/>
                </a:lnTo>
                <a:lnTo>
                  <a:pt x="759323" y="102691"/>
                </a:lnTo>
                <a:lnTo>
                  <a:pt x="763393" y="108644"/>
                </a:lnTo>
                <a:lnTo>
                  <a:pt x="759127" y="112613"/>
                </a:lnTo>
                <a:lnTo>
                  <a:pt x="753819" y="115589"/>
                </a:lnTo>
                <a:lnTo>
                  <a:pt x="741218" y="119558"/>
                </a:lnTo>
                <a:lnTo>
                  <a:pt x="734719" y="120550"/>
                </a:lnTo>
                <a:close/>
              </a:path>
              <a:path w="868045" h="151764">
                <a:moveTo>
                  <a:pt x="768816" y="67419"/>
                </a:moveTo>
                <a:lnTo>
                  <a:pt x="747766" y="67419"/>
                </a:lnTo>
                <a:lnTo>
                  <a:pt x="747369" y="61763"/>
                </a:lnTo>
                <a:lnTo>
                  <a:pt x="745187" y="57199"/>
                </a:lnTo>
                <a:lnTo>
                  <a:pt x="741218" y="53726"/>
                </a:lnTo>
                <a:lnTo>
                  <a:pt x="737348" y="50254"/>
                </a:lnTo>
                <a:lnTo>
                  <a:pt x="732487" y="48517"/>
                </a:lnTo>
                <a:lnTo>
                  <a:pt x="761292" y="48517"/>
                </a:lnTo>
                <a:lnTo>
                  <a:pt x="762863" y="50601"/>
                </a:lnTo>
                <a:lnTo>
                  <a:pt x="766630" y="58638"/>
                </a:lnTo>
                <a:lnTo>
                  <a:pt x="768816" y="67419"/>
                </a:lnTo>
                <a:close/>
              </a:path>
              <a:path w="868045" h="151764">
                <a:moveTo>
                  <a:pt x="759323" y="102691"/>
                </a:moveTo>
                <a:lnTo>
                  <a:pt x="734074" y="102691"/>
                </a:lnTo>
                <a:lnTo>
                  <a:pt x="738043" y="101947"/>
                </a:lnTo>
                <a:lnTo>
                  <a:pt x="746774" y="98970"/>
                </a:lnTo>
                <a:lnTo>
                  <a:pt x="750445" y="96837"/>
                </a:lnTo>
                <a:lnTo>
                  <a:pt x="753422" y="94059"/>
                </a:lnTo>
                <a:lnTo>
                  <a:pt x="759323" y="102691"/>
                </a:lnTo>
                <a:close/>
              </a:path>
              <a:path w="868045" h="151764">
                <a:moveTo>
                  <a:pt x="832988" y="120550"/>
                </a:moveTo>
                <a:lnTo>
                  <a:pt x="826241" y="120550"/>
                </a:lnTo>
                <a:lnTo>
                  <a:pt x="816585" y="119769"/>
                </a:lnTo>
                <a:lnTo>
                  <a:pt x="783601" y="93650"/>
                </a:lnTo>
                <a:lnTo>
                  <a:pt x="780402" y="75455"/>
                </a:lnTo>
                <a:lnTo>
                  <a:pt x="781192" y="66256"/>
                </a:lnTo>
                <a:lnTo>
                  <a:pt x="807414" y="33746"/>
                </a:lnTo>
                <a:lnTo>
                  <a:pt x="824901" y="30509"/>
                </a:lnTo>
                <a:lnTo>
                  <a:pt x="833924" y="31328"/>
                </a:lnTo>
                <a:lnTo>
                  <a:pt x="842091" y="33783"/>
                </a:lnTo>
                <a:lnTo>
                  <a:pt x="849402" y="37876"/>
                </a:lnTo>
                <a:lnTo>
                  <a:pt x="855857" y="43606"/>
                </a:lnTo>
                <a:lnTo>
                  <a:pt x="859560" y="48517"/>
                </a:lnTo>
                <a:lnTo>
                  <a:pt x="818948" y="48517"/>
                </a:lnTo>
                <a:lnTo>
                  <a:pt x="814086" y="50303"/>
                </a:lnTo>
                <a:lnTo>
                  <a:pt x="806546" y="57447"/>
                </a:lnTo>
                <a:lnTo>
                  <a:pt x="804363" y="61962"/>
                </a:lnTo>
                <a:lnTo>
                  <a:pt x="803768" y="67419"/>
                </a:lnTo>
                <a:lnTo>
                  <a:pt x="867085" y="67419"/>
                </a:lnTo>
                <a:lnTo>
                  <a:pt x="867159" y="67716"/>
                </a:lnTo>
                <a:lnTo>
                  <a:pt x="867912" y="77837"/>
                </a:lnTo>
                <a:lnTo>
                  <a:pt x="867912" y="82748"/>
                </a:lnTo>
                <a:lnTo>
                  <a:pt x="804065" y="82748"/>
                </a:lnTo>
                <a:lnTo>
                  <a:pt x="804760" y="88205"/>
                </a:lnTo>
                <a:lnTo>
                  <a:pt x="807191" y="92918"/>
                </a:lnTo>
                <a:lnTo>
                  <a:pt x="811358" y="96887"/>
                </a:lnTo>
                <a:lnTo>
                  <a:pt x="815624" y="100756"/>
                </a:lnTo>
                <a:lnTo>
                  <a:pt x="821429" y="102691"/>
                </a:lnTo>
                <a:lnTo>
                  <a:pt x="857592" y="102691"/>
                </a:lnTo>
                <a:lnTo>
                  <a:pt x="861662" y="108644"/>
                </a:lnTo>
                <a:lnTo>
                  <a:pt x="857395" y="112613"/>
                </a:lnTo>
                <a:lnTo>
                  <a:pt x="852087" y="115589"/>
                </a:lnTo>
                <a:lnTo>
                  <a:pt x="839486" y="119558"/>
                </a:lnTo>
                <a:lnTo>
                  <a:pt x="832988" y="120550"/>
                </a:lnTo>
                <a:close/>
              </a:path>
              <a:path w="868045" h="151764">
                <a:moveTo>
                  <a:pt x="867085" y="67419"/>
                </a:moveTo>
                <a:lnTo>
                  <a:pt x="846035" y="67419"/>
                </a:lnTo>
                <a:lnTo>
                  <a:pt x="845638" y="61763"/>
                </a:lnTo>
                <a:lnTo>
                  <a:pt x="843455" y="57199"/>
                </a:lnTo>
                <a:lnTo>
                  <a:pt x="839486" y="53726"/>
                </a:lnTo>
                <a:lnTo>
                  <a:pt x="835617" y="50254"/>
                </a:lnTo>
                <a:lnTo>
                  <a:pt x="830755" y="48517"/>
                </a:lnTo>
                <a:lnTo>
                  <a:pt x="859560" y="48517"/>
                </a:lnTo>
                <a:lnTo>
                  <a:pt x="861131" y="50601"/>
                </a:lnTo>
                <a:lnTo>
                  <a:pt x="864899" y="58638"/>
                </a:lnTo>
                <a:lnTo>
                  <a:pt x="867085" y="67419"/>
                </a:lnTo>
                <a:close/>
              </a:path>
              <a:path w="868045" h="151764">
                <a:moveTo>
                  <a:pt x="857592" y="102691"/>
                </a:moveTo>
                <a:lnTo>
                  <a:pt x="832343" y="102691"/>
                </a:lnTo>
                <a:lnTo>
                  <a:pt x="836311" y="101947"/>
                </a:lnTo>
                <a:lnTo>
                  <a:pt x="845043" y="98970"/>
                </a:lnTo>
                <a:lnTo>
                  <a:pt x="848714" y="96837"/>
                </a:lnTo>
                <a:lnTo>
                  <a:pt x="851690" y="94059"/>
                </a:lnTo>
                <a:lnTo>
                  <a:pt x="857592" y="102691"/>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6" name="object 16"/>
          <p:cNvSpPr/>
          <p:nvPr/>
        </p:nvSpPr>
        <p:spPr>
          <a:xfrm>
            <a:off x="10168806" y="3510931"/>
            <a:ext cx="700193" cy="189653"/>
          </a:xfrm>
          <a:custGeom>
            <a:avLst/>
            <a:gdLst/>
            <a:ahLst/>
            <a:cxnLst/>
            <a:rect l="l" t="t" r="r" b="b"/>
            <a:pathLst>
              <a:path w="525145" h="142239">
                <a:moveTo>
                  <a:pt x="45392" y="111323"/>
                </a:moveTo>
                <a:lnTo>
                  <a:pt x="7115" y="91706"/>
                </a:lnTo>
                <a:lnTo>
                  <a:pt x="0" y="66228"/>
                </a:lnTo>
                <a:lnTo>
                  <a:pt x="790" y="56908"/>
                </a:lnTo>
                <a:lnTo>
                  <a:pt x="27235" y="24482"/>
                </a:lnTo>
                <a:lnTo>
                  <a:pt x="45392" y="21282"/>
                </a:lnTo>
                <a:lnTo>
                  <a:pt x="54852" y="22082"/>
                </a:lnTo>
                <a:lnTo>
                  <a:pt x="83869" y="41374"/>
                </a:lnTo>
                <a:lnTo>
                  <a:pt x="39042" y="41374"/>
                </a:lnTo>
                <a:lnTo>
                  <a:pt x="33783" y="43656"/>
                </a:lnTo>
                <a:lnTo>
                  <a:pt x="29351" y="48517"/>
                </a:lnTo>
                <a:lnTo>
                  <a:pt x="25548" y="52784"/>
                </a:lnTo>
                <a:lnTo>
                  <a:pt x="23514" y="58787"/>
                </a:lnTo>
                <a:lnTo>
                  <a:pt x="23514" y="73769"/>
                </a:lnTo>
                <a:lnTo>
                  <a:pt x="25548" y="79821"/>
                </a:lnTo>
                <a:lnTo>
                  <a:pt x="29616" y="84385"/>
                </a:lnTo>
                <a:lnTo>
                  <a:pt x="33783" y="88949"/>
                </a:lnTo>
                <a:lnTo>
                  <a:pt x="39042" y="91231"/>
                </a:lnTo>
                <a:lnTo>
                  <a:pt x="83935" y="91231"/>
                </a:lnTo>
                <a:lnTo>
                  <a:pt x="83585" y="91901"/>
                </a:lnTo>
                <a:lnTo>
                  <a:pt x="77985" y="98673"/>
                </a:lnTo>
                <a:lnTo>
                  <a:pt x="71149" y="104207"/>
                </a:lnTo>
                <a:lnTo>
                  <a:pt x="63437" y="108160"/>
                </a:lnTo>
                <a:lnTo>
                  <a:pt x="54852" y="110532"/>
                </a:lnTo>
                <a:lnTo>
                  <a:pt x="45392" y="111323"/>
                </a:lnTo>
                <a:close/>
              </a:path>
              <a:path w="525145" h="142239">
                <a:moveTo>
                  <a:pt x="83935" y="91231"/>
                </a:moveTo>
                <a:lnTo>
                  <a:pt x="51841" y="91231"/>
                </a:lnTo>
                <a:lnTo>
                  <a:pt x="57100" y="88899"/>
                </a:lnTo>
                <a:lnTo>
                  <a:pt x="61168" y="84236"/>
                </a:lnTo>
                <a:lnTo>
                  <a:pt x="65335" y="79573"/>
                </a:lnTo>
                <a:lnTo>
                  <a:pt x="67350" y="73769"/>
                </a:lnTo>
                <a:lnTo>
                  <a:pt x="67314" y="58787"/>
                </a:lnTo>
                <a:lnTo>
                  <a:pt x="65335" y="53181"/>
                </a:lnTo>
                <a:lnTo>
                  <a:pt x="61104" y="48443"/>
                </a:lnTo>
                <a:lnTo>
                  <a:pt x="57100" y="43755"/>
                </a:lnTo>
                <a:lnTo>
                  <a:pt x="51841" y="41374"/>
                </a:lnTo>
                <a:lnTo>
                  <a:pt x="83869" y="41374"/>
                </a:lnTo>
                <a:lnTo>
                  <a:pt x="87585" y="48443"/>
                </a:lnTo>
                <a:lnTo>
                  <a:pt x="89985" y="56908"/>
                </a:lnTo>
                <a:lnTo>
                  <a:pt x="90785" y="66228"/>
                </a:lnTo>
                <a:lnTo>
                  <a:pt x="89985" y="75679"/>
                </a:lnTo>
                <a:lnTo>
                  <a:pt x="87585" y="84236"/>
                </a:lnTo>
                <a:lnTo>
                  <a:pt x="83935" y="91231"/>
                </a:lnTo>
                <a:close/>
              </a:path>
              <a:path w="525145" h="142239">
                <a:moveTo>
                  <a:pt x="135188" y="111323"/>
                </a:moveTo>
                <a:lnTo>
                  <a:pt x="125763" y="111323"/>
                </a:lnTo>
                <a:lnTo>
                  <a:pt x="118768" y="108942"/>
                </a:lnTo>
                <a:lnTo>
                  <a:pt x="114204" y="104179"/>
                </a:lnTo>
                <a:lnTo>
                  <a:pt x="109739" y="99417"/>
                </a:lnTo>
                <a:lnTo>
                  <a:pt x="107506" y="92819"/>
                </a:lnTo>
                <a:lnTo>
                  <a:pt x="107506" y="23365"/>
                </a:lnTo>
                <a:lnTo>
                  <a:pt x="130128" y="23365"/>
                </a:lnTo>
                <a:lnTo>
                  <a:pt x="130128" y="85973"/>
                </a:lnTo>
                <a:lnTo>
                  <a:pt x="135387" y="91231"/>
                </a:lnTo>
                <a:lnTo>
                  <a:pt x="188022" y="91231"/>
                </a:lnTo>
                <a:lnTo>
                  <a:pt x="188022" y="98375"/>
                </a:lnTo>
                <a:lnTo>
                  <a:pt x="165401" y="98375"/>
                </a:lnTo>
                <a:lnTo>
                  <a:pt x="159215" y="104040"/>
                </a:lnTo>
                <a:lnTo>
                  <a:pt x="152118" y="108086"/>
                </a:lnTo>
                <a:lnTo>
                  <a:pt x="144109" y="110514"/>
                </a:lnTo>
                <a:lnTo>
                  <a:pt x="135188" y="111323"/>
                </a:lnTo>
                <a:close/>
              </a:path>
              <a:path w="525145" h="142239">
                <a:moveTo>
                  <a:pt x="188022" y="91231"/>
                </a:moveTo>
                <a:lnTo>
                  <a:pt x="153643" y="91231"/>
                </a:lnTo>
                <a:lnTo>
                  <a:pt x="160142" y="88007"/>
                </a:lnTo>
                <a:lnTo>
                  <a:pt x="165401" y="81557"/>
                </a:lnTo>
                <a:lnTo>
                  <a:pt x="165401" y="23365"/>
                </a:lnTo>
                <a:lnTo>
                  <a:pt x="188022" y="23365"/>
                </a:lnTo>
                <a:lnTo>
                  <a:pt x="188022" y="91231"/>
                </a:lnTo>
                <a:close/>
              </a:path>
              <a:path w="525145" h="142239">
                <a:moveTo>
                  <a:pt x="188022" y="109239"/>
                </a:moveTo>
                <a:lnTo>
                  <a:pt x="165401" y="109239"/>
                </a:lnTo>
                <a:lnTo>
                  <a:pt x="165401" y="98375"/>
                </a:lnTo>
                <a:lnTo>
                  <a:pt x="188022" y="98375"/>
                </a:lnTo>
                <a:lnTo>
                  <a:pt x="188022" y="109239"/>
                </a:lnTo>
                <a:close/>
              </a:path>
              <a:path w="525145" h="142239">
                <a:moveTo>
                  <a:pt x="237631" y="23365"/>
                </a:moveTo>
                <a:lnTo>
                  <a:pt x="214860" y="23365"/>
                </a:lnTo>
                <a:lnTo>
                  <a:pt x="214860" y="0"/>
                </a:lnTo>
                <a:lnTo>
                  <a:pt x="237631" y="0"/>
                </a:lnTo>
                <a:lnTo>
                  <a:pt x="237631" y="23365"/>
                </a:lnTo>
                <a:close/>
              </a:path>
              <a:path w="525145" h="142239">
                <a:moveTo>
                  <a:pt x="255044" y="43160"/>
                </a:moveTo>
                <a:lnTo>
                  <a:pt x="200721" y="43160"/>
                </a:lnTo>
                <a:lnTo>
                  <a:pt x="200721" y="23365"/>
                </a:lnTo>
                <a:lnTo>
                  <a:pt x="255044" y="23365"/>
                </a:lnTo>
                <a:lnTo>
                  <a:pt x="255044" y="43160"/>
                </a:lnTo>
                <a:close/>
              </a:path>
              <a:path w="525145" h="142239">
                <a:moveTo>
                  <a:pt x="247900" y="111323"/>
                </a:moveTo>
                <a:lnTo>
                  <a:pt x="239268" y="111323"/>
                </a:lnTo>
                <a:lnTo>
                  <a:pt x="228589" y="109863"/>
                </a:lnTo>
                <a:lnTo>
                  <a:pt x="220962" y="105481"/>
                </a:lnTo>
                <a:lnTo>
                  <a:pt x="216386" y="98180"/>
                </a:lnTo>
                <a:lnTo>
                  <a:pt x="214971" y="88701"/>
                </a:lnTo>
                <a:lnTo>
                  <a:pt x="214860" y="43160"/>
                </a:lnTo>
                <a:lnTo>
                  <a:pt x="237631" y="43160"/>
                </a:lnTo>
                <a:lnTo>
                  <a:pt x="237631" y="84633"/>
                </a:lnTo>
                <a:lnTo>
                  <a:pt x="238276" y="86915"/>
                </a:lnTo>
                <a:lnTo>
                  <a:pt x="239688" y="88850"/>
                </a:lnTo>
                <a:lnTo>
                  <a:pt x="240955" y="90388"/>
                </a:lnTo>
                <a:lnTo>
                  <a:pt x="242889" y="91231"/>
                </a:lnTo>
                <a:lnTo>
                  <a:pt x="253926" y="91231"/>
                </a:lnTo>
                <a:lnTo>
                  <a:pt x="258020" y="105816"/>
                </a:lnTo>
                <a:lnTo>
                  <a:pt x="254151" y="109487"/>
                </a:lnTo>
                <a:lnTo>
                  <a:pt x="247900" y="111323"/>
                </a:lnTo>
                <a:close/>
              </a:path>
              <a:path w="525145" h="142239">
                <a:moveTo>
                  <a:pt x="253926" y="91231"/>
                </a:moveTo>
                <a:lnTo>
                  <a:pt x="248942" y="91231"/>
                </a:lnTo>
                <a:lnTo>
                  <a:pt x="251571" y="90437"/>
                </a:lnTo>
                <a:lnTo>
                  <a:pt x="253258" y="88850"/>
                </a:lnTo>
                <a:lnTo>
                  <a:pt x="253926" y="91231"/>
                </a:lnTo>
                <a:close/>
              </a:path>
              <a:path w="525145" h="142239">
                <a:moveTo>
                  <a:pt x="347589" y="34230"/>
                </a:moveTo>
                <a:lnTo>
                  <a:pt x="293080" y="34230"/>
                </a:lnTo>
                <a:lnTo>
                  <a:pt x="298587" y="28565"/>
                </a:lnTo>
                <a:lnTo>
                  <a:pt x="304837" y="24519"/>
                </a:lnTo>
                <a:lnTo>
                  <a:pt x="311832" y="22091"/>
                </a:lnTo>
                <a:lnTo>
                  <a:pt x="319571" y="21282"/>
                </a:lnTo>
                <a:lnTo>
                  <a:pt x="327645" y="22035"/>
                </a:lnTo>
                <a:lnTo>
                  <a:pt x="334901" y="24296"/>
                </a:lnTo>
                <a:lnTo>
                  <a:pt x="341338" y="28063"/>
                </a:lnTo>
                <a:lnTo>
                  <a:pt x="346956" y="33337"/>
                </a:lnTo>
                <a:lnTo>
                  <a:pt x="347589" y="34230"/>
                </a:lnTo>
                <a:close/>
              </a:path>
              <a:path w="525145" h="142239">
                <a:moveTo>
                  <a:pt x="293080" y="141982"/>
                </a:moveTo>
                <a:lnTo>
                  <a:pt x="270458" y="141982"/>
                </a:lnTo>
                <a:lnTo>
                  <a:pt x="270458" y="23365"/>
                </a:lnTo>
                <a:lnTo>
                  <a:pt x="293080" y="23365"/>
                </a:lnTo>
                <a:lnTo>
                  <a:pt x="293080" y="34230"/>
                </a:lnTo>
                <a:lnTo>
                  <a:pt x="347589" y="34230"/>
                </a:lnTo>
                <a:lnTo>
                  <a:pt x="351579" y="39858"/>
                </a:lnTo>
                <a:lnTo>
                  <a:pt x="352233" y="41374"/>
                </a:lnTo>
                <a:lnTo>
                  <a:pt x="308757" y="41374"/>
                </a:lnTo>
                <a:lnTo>
                  <a:pt x="305086" y="42316"/>
                </a:lnTo>
                <a:lnTo>
                  <a:pt x="297743" y="46087"/>
                </a:lnTo>
                <a:lnTo>
                  <a:pt x="294965" y="48418"/>
                </a:lnTo>
                <a:lnTo>
                  <a:pt x="293080" y="51196"/>
                </a:lnTo>
                <a:lnTo>
                  <a:pt x="293080" y="81557"/>
                </a:lnTo>
                <a:lnTo>
                  <a:pt x="294965" y="84236"/>
                </a:lnTo>
                <a:lnTo>
                  <a:pt x="297743" y="86518"/>
                </a:lnTo>
                <a:lnTo>
                  <a:pt x="305085" y="90289"/>
                </a:lnTo>
                <a:lnTo>
                  <a:pt x="308757" y="91231"/>
                </a:lnTo>
                <a:lnTo>
                  <a:pt x="352194" y="91231"/>
                </a:lnTo>
                <a:lnTo>
                  <a:pt x="351662" y="92487"/>
                </a:lnTo>
                <a:lnTo>
                  <a:pt x="347718" y="98226"/>
                </a:lnTo>
                <a:lnTo>
                  <a:pt x="293080" y="98226"/>
                </a:lnTo>
                <a:lnTo>
                  <a:pt x="293080" y="141982"/>
                </a:lnTo>
                <a:close/>
              </a:path>
              <a:path w="525145" h="142239">
                <a:moveTo>
                  <a:pt x="352194" y="91231"/>
                </a:moveTo>
                <a:lnTo>
                  <a:pt x="318976" y="91231"/>
                </a:lnTo>
                <a:lnTo>
                  <a:pt x="324235" y="88949"/>
                </a:lnTo>
                <a:lnTo>
                  <a:pt x="328330" y="84236"/>
                </a:lnTo>
                <a:lnTo>
                  <a:pt x="332172" y="79722"/>
                </a:lnTo>
                <a:lnTo>
                  <a:pt x="334157" y="73669"/>
                </a:lnTo>
                <a:lnTo>
                  <a:pt x="334157" y="58787"/>
                </a:lnTo>
                <a:lnTo>
                  <a:pt x="332172" y="52784"/>
                </a:lnTo>
                <a:lnTo>
                  <a:pt x="324235" y="43656"/>
                </a:lnTo>
                <a:lnTo>
                  <a:pt x="318976" y="41374"/>
                </a:lnTo>
                <a:lnTo>
                  <a:pt x="352233" y="41374"/>
                </a:lnTo>
                <a:lnTo>
                  <a:pt x="354881" y="47513"/>
                </a:lnTo>
                <a:lnTo>
                  <a:pt x="356862" y="56303"/>
                </a:lnTo>
                <a:lnTo>
                  <a:pt x="357523" y="66228"/>
                </a:lnTo>
                <a:lnTo>
                  <a:pt x="356871" y="76041"/>
                </a:lnTo>
                <a:lnTo>
                  <a:pt x="354918" y="84794"/>
                </a:lnTo>
                <a:lnTo>
                  <a:pt x="352194" y="91231"/>
                </a:lnTo>
                <a:close/>
              </a:path>
              <a:path w="525145" h="142239">
                <a:moveTo>
                  <a:pt x="319571" y="111323"/>
                </a:moveTo>
                <a:lnTo>
                  <a:pt x="311721" y="110504"/>
                </a:lnTo>
                <a:lnTo>
                  <a:pt x="304689" y="108049"/>
                </a:lnTo>
                <a:lnTo>
                  <a:pt x="298475" y="103956"/>
                </a:lnTo>
                <a:lnTo>
                  <a:pt x="293080" y="98226"/>
                </a:lnTo>
                <a:lnTo>
                  <a:pt x="347718" y="98226"/>
                </a:lnTo>
                <a:lnTo>
                  <a:pt x="319571" y="111323"/>
                </a:lnTo>
                <a:close/>
              </a:path>
              <a:path w="525145" h="142239">
                <a:moveTo>
                  <a:pt x="401740" y="111323"/>
                </a:moveTo>
                <a:lnTo>
                  <a:pt x="392314" y="111323"/>
                </a:lnTo>
                <a:lnTo>
                  <a:pt x="385319" y="108942"/>
                </a:lnTo>
                <a:lnTo>
                  <a:pt x="380755" y="104179"/>
                </a:lnTo>
                <a:lnTo>
                  <a:pt x="376290" y="99417"/>
                </a:lnTo>
                <a:lnTo>
                  <a:pt x="374058" y="92819"/>
                </a:lnTo>
                <a:lnTo>
                  <a:pt x="374058" y="23365"/>
                </a:lnTo>
                <a:lnTo>
                  <a:pt x="396680" y="23365"/>
                </a:lnTo>
                <a:lnTo>
                  <a:pt x="396680" y="85973"/>
                </a:lnTo>
                <a:lnTo>
                  <a:pt x="401938" y="91231"/>
                </a:lnTo>
                <a:lnTo>
                  <a:pt x="454574" y="91231"/>
                </a:lnTo>
                <a:lnTo>
                  <a:pt x="454574" y="98375"/>
                </a:lnTo>
                <a:lnTo>
                  <a:pt x="431952" y="98375"/>
                </a:lnTo>
                <a:lnTo>
                  <a:pt x="425766" y="104040"/>
                </a:lnTo>
                <a:lnTo>
                  <a:pt x="418669" y="108086"/>
                </a:lnTo>
                <a:lnTo>
                  <a:pt x="410660" y="110514"/>
                </a:lnTo>
                <a:lnTo>
                  <a:pt x="401740" y="111323"/>
                </a:lnTo>
                <a:close/>
              </a:path>
              <a:path w="525145" h="142239">
                <a:moveTo>
                  <a:pt x="454574" y="91231"/>
                </a:moveTo>
                <a:lnTo>
                  <a:pt x="420194" y="91231"/>
                </a:lnTo>
                <a:lnTo>
                  <a:pt x="426693" y="88007"/>
                </a:lnTo>
                <a:lnTo>
                  <a:pt x="431952" y="81557"/>
                </a:lnTo>
                <a:lnTo>
                  <a:pt x="431952" y="23365"/>
                </a:lnTo>
                <a:lnTo>
                  <a:pt x="454574" y="23365"/>
                </a:lnTo>
                <a:lnTo>
                  <a:pt x="454574" y="91231"/>
                </a:lnTo>
                <a:close/>
              </a:path>
              <a:path w="525145" h="142239">
                <a:moveTo>
                  <a:pt x="454574" y="109239"/>
                </a:moveTo>
                <a:lnTo>
                  <a:pt x="431952" y="109239"/>
                </a:lnTo>
                <a:lnTo>
                  <a:pt x="431952" y="98375"/>
                </a:lnTo>
                <a:lnTo>
                  <a:pt x="454574" y="98375"/>
                </a:lnTo>
                <a:lnTo>
                  <a:pt x="454574" y="109239"/>
                </a:lnTo>
                <a:close/>
              </a:path>
              <a:path w="525145" h="142239">
                <a:moveTo>
                  <a:pt x="504182" y="23365"/>
                </a:moveTo>
                <a:lnTo>
                  <a:pt x="481411" y="23365"/>
                </a:lnTo>
                <a:lnTo>
                  <a:pt x="481411" y="0"/>
                </a:lnTo>
                <a:lnTo>
                  <a:pt x="504182" y="0"/>
                </a:lnTo>
                <a:lnTo>
                  <a:pt x="504182" y="23365"/>
                </a:lnTo>
                <a:close/>
              </a:path>
              <a:path w="525145" h="142239">
                <a:moveTo>
                  <a:pt x="521595" y="43160"/>
                </a:moveTo>
                <a:lnTo>
                  <a:pt x="467273" y="43160"/>
                </a:lnTo>
                <a:lnTo>
                  <a:pt x="467273" y="23365"/>
                </a:lnTo>
                <a:lnTo>
                  <a:pt x="521595" y="23365"/>
                </a:lnTo>
                <a:lnTo>
                  <a:pt x="521595" y="43160"/>
                </a:lnTo>
                <a:close/>
              </a:path>
              <a:path w="525145" h="142239">
                <a:moveTo>
                  <a:pt x="514451" y="111323"/>
                </a:moveTo>
                <a:lnTo>
                  <a:pt x="505819" y="111323"/>
                </a:lnTo>
                <a:lnTo>
                  <a:pt x="495141" y="109863"/>
                </a:lnTo>
                <a:lnTo>
                  <a:pt x="487513" y="105481"/>
                </a:lnTo>
                <a:lnTo>
                  <a:pt x="482937" y="98180"/>
                </a:lnTo>
                <a:lnTo>
                  <a:pt x="481522" y="88701"/>
                </a:lnTo>
                <a:lnTo>
                  <a:pt x="481411" y="43160"/>
                </a:lnTo>
                <a:lnTo>
                  <a:pt x="504182" y="43160"/>
                </a:lnTo>
                <a:lnTo>
                  <a:pt x="504182" y="84633"/>
                </a:lnTo>
                <a:lnTo>
                  <a:pt x="504827" y="86915"/>
                </a:lnTo>
                <a:lnTo>
                  <a:pt x="506239" y="88850"/>
                </a:lnTo>
                <a:lnTo>
                  <a:pt x="507506" y="90388"/>
                </a:lnTo>
                <a:lnTo>
                  <a:pt x="509441" y="91231"/>
                </a:lnTo>
                <a:lnTo>
                  <a:pt x="520477" y="91231"/>
                </a:lnTo>
                <a:lnTo>
                  <a:pt x="524572" y="105816"/>
                </a:lnTo>
                <a:lnTo>
                  <a:pt x="520702" y="109487"/>
                </a:lnTo>
                <a:lnTo>
                  <a:pt x="514451" y="111323"/>
                </a:lnTo>
                <a:close/>
              </a:path>
              <a:path w="525145" h="142239">
                <a:moveTo>
                  <a:pt x="520477" y="91231"/>
                </a:moveTo>
                <a:lnTo>
                  <a:pt x="515493" y="91231"/>
                </a:lnTo>
                <a:lnTo>
                  <a:pt x="518122" y="90437"/>
                </a:lnTo>
                <a:lnTo>
                  <a:pt x="519809" y="88850"/>
                </a:lnTo>
                <a:lnTo>
                  <a:pt x="520477" y="91231"/>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nvGrpSpPr>
          <p:cNvPr id="17" name="object 17"/>
          <p:cNvGrpSpPr/>
          <p:nvPr/>
        </p:nvGrpSpPr>
        <p:grpSpPr>
          <a:xfrm>
            <a:off x="4578486" y="2600299"/>
            <a:ext cx="1591733" cy="510540"/>
            <a:chOff x="3433864" y="1950224"/>
            <a:chExt cx="1193800" cy="382905"/>
          </a:xfrm>
        </p:grpSpPr>
        <p:sp>
          <p:nvSpPr>
            <p:cNvPr id="18" name="object 18"/>
            <p:cNvSpPr/>
            <p:nvPr/>
          </p:nvSpPr>
          <p:spPr>
            <a:xfrm>
              <a:off x="3551310" y="1969274"/>
              <a:ext cx="934085" cy="223520"/>
            </a:xfrm>
            <a:custGeom>
              <a:avLst/>
              <a:gdLst/>
              <a:ahLst/>
              <a:cxnLst/>
              <a:rect l="l" t="t" r="r" b="b"/>
              <a:pathLst>
                <a:path w="934085" h="223519">
                  <a:moveTo>
                    <a:pt x="0" y="120823"/>
                  </a:moveTo>
                  <a:lnTo>
                    <a:pt x="44640" y="93826"/>
                  </a:lnTo>
                  <a:lnTo>
                    <a:pt x="79143" y="76737"/>
                  </a:lnTo>
                  <a:lnTo>
                    <a:pt x="121774" y="58834"/>
                  </a:lnTo>
                  <a:lnTo>
                    <a:pt x="167153" y="42878"/>
                  </a:lnTo>
                  <a:lnTo>
                    <a:pt x="214591" y="29090"/>
                  </a:lnTo>
                  <a:lnTo>
                    <a:pt x="263395" y="17688"/>
                  </a:lnTo>
                  <a:lnTo>
                    <a:pt x="312873" y="8893"/>
                  </a:lnTo>
                  <a:lnTo>
                    <a:pt x="362335" y="2923"/>
                  </a:lnTo>
                  <a:lnTo>
                    <a:pt x="411089" y="0"/>
                  </a:lnTo>
                  <a:lnTo>
                    <a:pt x="471230" y="872"/>
                  </a:lnTo>
                  <a:lnTo>
                    <a:pt x="528916" y="6540"/>
                  </a:lnTo>
                  <a:lnTo>
                    <a:pt x="583956" y="16507"/>
                  </a:lnTo>
                  <a:lnTo>
                    <a:pt x="636163" y="30279"/>
                  </a:lnTo>
                  <a:lnTo>
                    <a:pt x="685346" y="47362"/>
                  </a:lnTo>
                  <a:lnTo>
                    <a:pt x="731318" y="67260"/>
                  </a:lnTo>
                  <a:lnTo>
                    <a:pt x="773890" y="89479"/>
                  </a:lnTo>
                  <a:lnTo>
                    <a:pt x="812871" y="113523"/>
                  </a:lnTo>
                  <a:lnTo>
                    <a:pt x="848074" y="138898"/>
                  </a:lnTo>
                  <a:lnTo>
                    <a:pt x="879310" y="165109"/>
                  </a:lnTo>
                  <a:lnTo>
                    <a:pt x="912104" y="197748"/>
                  </a:lnTo>
                  <a:lnTo>
                    <a:pt x="922551" y="209862"/>
                  </a:lnTo>
                  <a:lnTo>
                    <a:pt x="925088" y="212882"/>
                  </a:lnTo>
                  <a:lnTo>
                    <a:pt x="927551" y="215893"/>
                  </a:lnTo>
                  <a:lnTo>
                    <a:pt x="929944" y="218893"/>
                  </a:lnTo>
                  <a:lnTo>
                    <a:pt x="931140" y="220393"/>
                  </a:lnTo>
                  <a:lnTo>
                    <a:pt x="932320" y="221890"/>
                  </a:lnTo>
                  <a:lnTo>
                    <a:pt x="933482" y="223384"/>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9" name="object 19"/>
            <p:cNvPicPr/>
            <p:nvPr/>
          </p:nvPicPr>
          <p:blipFill>
            <a:blip r:embed="rId9" cstate="print"/>
            <a:stretch>
              <a:fillRect/>
            </a:stretch>
          </p:blipFill>
          <p:spPr>
            <a:xfrm>
              <a:off x="3433864" y="2060115"/>
              <a:ext cx="161792" cy="161792"/>
            </a:xfrm>
            <a:prstGeom prst="rect">
              <a:avLst/>
            </a:prstGeom>
          </p:spPr>
        </p:pic>
        <p:pic>
          <p:nvPicPr>
            <p:cNvPr id="20" name="object 20"/>
            <p:cNvPicPr/>
            <p:nvPr/>
          </p:nvPicPr>
          <p:blipFill>
            <a:blip r:embed="rId10" cstate="print"/>
            <a:stretch>
              <a:fillRect/>
            </a:stretch>
          </p:blipFill>
          <p:spPr>
            <a:xfrm>
              <a:off x="4421758" y="2128677"/>
              <a:ext cx="205685" cy="204012"/>
            </a:xfrm>
            <a:prstGeom prst="rect">
              <a:avLst/>
            </a:prstGeom>
          </p:spPr>
        </p:pic>
      </p:grpSp>
      <p:grpSp>
        <p:nvGrpSpPr>
          <p:cNvPr id="21" name="object 21"/>
          <p:cNvGrpSpPr/>
          <p:nvPr/>
        </p:nvGrpSpPr>
        <p:grpSpPr>
          <a:xfrm>
            <a:off x="7501487" y="3923832"/>
            <a:ext cx="1691640" cy="644312"/>
            <a:chOff x="5626115" y="2942874"/>
            <a:chExt cx="1268730" cy="483234"/>
          </a:xfrm>
        </p:grpSpPr>
        <p:sp>
          <p:nvSpPr>
            <p:cNvPr id="22" name="object 22"/>
            <p:cNvSpPr/>
            <p:nvPr/>
          </p:nvSpPr>
          <p:spPr>
            <a:xfrm>
              <a:off x="5743865" y="3078873"/>
              <a:ext cx="1004569" cy="328295"/>
            </a:xfrm>
            <a:custGeom>
              <a:avLst/>
              <a:gdLst/>
              <a:ahLst/>
              <a:cxnLst/>
              <a:rect l="l" t="t" r="r" b="b"/>
              <a:pathLst>
                <a:path w="1004570" h="328295">
                  <a:moveTo>
                    <a:pt x="0" y="206457"/>
                  </a:moveTo>
                  <a:lnTo>
                    <a:pt x="32574" y="226820"/>
                  </a:lnTo>
                  <a:lnTo>
                    <a:pt x="66914" y="244886"/>
                  </a:lnTo>
                  <a:lnTo>
                    <a:pt x="129542" y="271637"/>
                  </a:lnTo>
                  <a:lnTo>
                    <a:pt x="176691" y="287744"/>
                  </a:lnTo>
                  <a:lnTo>
                    <a:pt x="225947" y="301496"/>
                  </a:lnTo>
                  <a:lnTo>
                    <a:pt x="276587" y="312631"/>
                  </a:lnTo>
                  <a:lnTo>
                    <a:pt x="327884" y="320886"/>
                  </a:lnTo>
                  <a:lnTo>
                    <a:pt x="379115" y="325996"/>
                  </a:lnTo>
                  <a:lnTo>
                    <a:pt x="429554" y="327700"/>
                  </a:lnTo>
                  <a:lnTo>
                    <a:pt x="486605" y="325171"/>
                  </a:lnTo>
                  <a:lnTo>
                    <a:pt x="541473" y="318063"/>
                  </a:lnTo>
                  <a:lnTo>
                    <a:pt x="594039" y="306791"/>
                  </a:lnTo>
                  <a:lnTo>
                    <a:pt x="644184" y="291770"/>
                  </a:lnTo>
                  <a:lnTo>
                    <a:pt x="691789" y="273417"/>
                  </a:lnTo>
                  <a:lnTo>
                    <a:pt x="736735" y="252147"/>
                  </a:lnTo>
                  <a:lnTo>
                    <a:pt x="778903" y="228376"/>
                  </a:lnTo>
                  <a:lnTo>
                    <a:pt x="818174" y="202518"/>
                  </a:lnTo>
                  <a:lnTo>
                    <a:pt x="854428" y="174990"/>
                  </a:lnTo>
                  <a:lnTo>
                    <a:pt x="887547" y="146207"/>
                  </a:lnTo>
                  <a:lnTo>
                    <a:pt x="917412" y="116585"/>
                  </a:lnTo>
                  <a:lnTo>
                    <a:pt x="943903" y="86538"/>
                  </a:lnTo>
                  <a:lnTo>
                    <a:pt x="969705" y="52748"/>
                  </a:lnTo>
                  <a:lnTo>
                    <a:pt x="991990" y="19544"/>
                  </a:lnTo>
                  <a:lnTo>
                    <a:pt x="998793" y="8710"/>
                  </a:lnTo>
                  <a:lnTo>
                    <a:pt x="1004132" y="0"/>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3" name="object 23"/>
            <p:cNvPicPr/>
            <p:nvPr/>
          </p:nvPicPr>
          <p:blipFill>
            <a:blip r:embed="rId11" cstate="print"/>
            <a:stretch>
              <a:fillRect/>
            </a:stretch>
          </p:blipFill>
          <p:spPr>
            <a:xfrm>
              <a:off x="5626115" y="3153654"/>
              <a:ext cx="161892" cy="161892"/>
            </a:xfrm>
            <a:prstGeom prst="rect">
              <a:avLst/>
            </a:prstGeom>
          </p:spPr>
        </p:pic>
        <p:pic>
          <p:nvPicPr>
            <p:cNvPr id="24" name="object 24"/>
            <p:cNvPicPr/>
            <p:nvPr/>
          </p:nvPicPr>
          <p:blipFill>
            <a:blip r:embed="rId12" cstate="print"/>
            <a:stretch>
              <a:fillRect/>
            </a:stretch>
          </p:blipFill>
          <p:spPr>
            <a:xfrm>
              <a:off x="6686381" y="2942874"/>
              <a:ext cx="208015" cy="201400"/>
            </a:xfrm>
            <a:prstGeom prst="rect">
              <a:avLst/>
            </a:prstGeom>
          </p:spPr>
        </p:pic>
      </p:grpSp>
      <p:grpSp>
        <p:nvGrpSpPr>
          <p:cNvPr id="25" name="object 25"/>
          <p:cNvGrpSpPr/>
          <p:nvPr/>
        </p:nvGrpSpPr>
        <p:grpSpPr>
          <a:xfrm>
            <a:off x="1858241" y="4001648"/>
            <a:ext cx="1436793" cy="364067"/>
            <a:chOff x="1393680" y="3001236"/>
            <a:chExt cx="1077595" cy="273050"/>
          </a:xfrm>
        </p:grpSpPr>
        <p:sp>
          <p:nvSpPr>
            <p:cNvPr id="26" name="object 26"/>
            <p:cNvSpPr/>
            <p:nvPr/>
          </p:nvSpPr>
          <p:spPr>
            <a:xfrm>
              <a:off x="1510490" y="3133312"/>
              <a:ext cx="814069" cy="121920"/>
            </a:xfrm>
            <a:custGeom>
              <a:avLst/>
              <a:gdLst/>
              <a:ahLst/>
              <a:cxnLst/>
              <a:rect l="l" t="t" r="r" b="b"/>
              <a:pathLst>
                <a:path w="814069" h="121920">
                  <a:moveTo>
                    <a:pt x="0" y="0"/>
                  </a:moveTo>
                  <a:lnTo>
                    <a:pt x="37823" y="23393"/>
                  </a:lnTo>
                  <a:lnTo>
                    <a:pt x="117248" y="60318"/>
                  </a:lnTo>
                  <a:lnTo>
                    <a:pt x="167692" y="78158"/>
                  </a:lnTo>
                  <a:lnTo>
                    <a:pt x="220542" y="93304"/>
                  </a:lnTo>
                  <a:lnTo>
                    <a:pt x="274782" y="105492"/>
                  </a:lnTo>
                  <a:lnTo>
                    <a:pt x="329393" y="114464"/>
                  </a:lnTo>
                  <a:lnTo>
                    <a:pt x="383358" y="119958"/>
                  </a:lnTo>
                  <a:lnTo>
                    <a:pt x="435798" y="121814"/>
                  </a:lnTo>
                  <a:lnTo>
                    <a:pt x="486388" y="120269"/>
                  </a:lnTo>
                  <a:lnTo>
                    <a:pt x="534943" y="115660"/>
                  </a:lnTo>
                  <a:lnTo>
                    <a:pt x="581277" y="108324"/>
                  </a:lnTo>
                  <a:lnTo>
                    <a:pt x="625205" y="98597"/>
                  </a:lnTo>
                  <a:lnTo>
                    <a:pt x="666540" y="86818"/>
                  </a:lnTo>
                  <a:lnTo>
                    <a:pt x="723275" y="66036"/>
                  </a:lnTo>
                  <a:lnTo>
                    <a:pt x="773133" y="42530"/>
                  </a:lnTo>
                  <a:lnTo>
                    <a:pt x="805636" y="23797"/>
                  </a:lnTo>
                  <a:lnTo>
                    <a:pt x="807320" y="22741"/>
                  </a:lnTo>
                  <a:lnTo>
                    <a:pt x="808983" y="21682"/>
                  </a:lnTo>
                  <a:lnTo>
                    <a:pt x="810624" y="20622"/>
                  </a:lnTo>
                  <a:lnTo>
                    <a:pt x="813933" y="18456"/>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7" name="object 27"/>
            <p:cNvPicPr/>
            <p:nvPr/>
          </p:nvPicPr>
          <p:blipFill>
            <a:blip r:embed="rId13" cstate="print"/>
            <a:stretch>
              <a:fillRect/>
            </a:stretch>
          </p:blipFill>
          <p:spPr>
            <a:xfrm>
              <a:off x="1393680" y="3001236"/>
              <a:ext cx="161575" cy="161575"/>
            </a:xfrm>
            <a:prstGeom prst="rect">
              <a:avLst/>
            </a:prstGeom>
          </p:spPr>
        </p:pic>
        <p:pic>
          <p:nvPicPr>
            <p:cNvPr id="28" name="object 28"/>
            <p:cNvPicPr/>
            <p:nvPr/>
          </p:nvPicPr>
          <p:blipFill>
            <a:blip r:embed="rId14" cstate="print"/>
            <a:stretch>
              <a:fillRect/>
            </a:stretch>
          </p:blipFill>
          <p:spPr>
            <a:xfrm>
              <a:off x="2262807" y="3015770"/>
              <a:ext cx="208015" cy="201399"/>
            </a:xfrm>
            <a:prstGeom prst="rect">
              <a:avLst/>
            </a:prstGeom>
          </p:spPr>
        </p:pic>
      </p:grpSp>
      <p:grpSp>
        <p:nvGrpSpPr>
          <p:cNvPr id="29" name="object 29"/>
          <p:cNvGrpSpPr/>
          <p:nvPr/>
        </p:nvGrpSpPr>
        <p:grpSpPr>
          <a:xfrm>
            <a:off x="73000" y="345599"/>
            <a:ext cx="3410373" cy="1765300"/>
            <a:chOff x="54750" y="259199"/>
            <a:chExt cx="2557780" cy="1323975"/>
          </a:xfrm>
        </p:grpSpPr>
        <p:sp>
          <p:nvSpPr>
            <p:cNvPr id="30" name="object 30"/>
            <p:cNvSpPr/>
            <p:nvPr/>
          </p:nvSpPr>
          <p:spPr>
            <a:xfrm>
              <a:off x="1257299" y="1006949"/>
              <a:ext cx="0" cy="384175"/>
            </a:xfrm>
            <a:custGeom>
              <a:avLst/>
              <a:gdLst/>
              <a:ahLst/>
              <a:cxnLst/>
              <a:rect l="l" t="t" r="r" b="b"/>
              <a:pathLst>
                <a:path h="384175">
                  <a:moveTo>
                    <a:pt x="0" y="0"/>
                  </a:moveTo>
                  <a:lnTo>
                    <a:pt x="0" y="383699"/>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31" name="object 31"/>
            <p:cNvPicPr/>
            <p:nvPr/>
          </p:nvPicPr>
          <p:blipFill>
            <a:blip r:embed="rId15" cstate="print"/>
            <a:stretch>
              <a:fillRect/>
            </a:stretch>
          </p:blipFill>
          <p:spPr>
            <a:xfrm>
              <a:off x="1175318" y="1371600"/>
              <a:ext cx="163962" cy="211001"/>
            </a:xfrm>
            <a:prstGeom prst="rect">
              <a:avLst/>
            </a:prstGeom>
          </p:spPr>
        </p:pic>
        <p:sp>
          <p:nvSpPr>
            <p:cNvPr id="32" name="object 32"/>
            <p:cNvSpPr/>
            <p:nvPr/>
          </p:nvSpPr>
          <p:spPr>
            <a:xfrm>
              <a:off x="73800" y="278249"/>
              <a:ext cx="2519680" cy="728980"/>
            </a:xfrm>
            <a:custGeom>
              <a:avLst/>
              <a:gdLst/>
              <a:ahLst/>
              <a:cxnLst/>
              <a:rect l="l" t="t" r="r" b="b"/>
              <a:pathLst>
                <a:path w="2519680" h="728980">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3" name="object 33"/>
            <p:cNvSpPr/>
            <p:nvPr/>
          </p:nvSpPr>
          <p:spPr>
            <a:xfrm>
              <a:off x="73800" y="278249"/>
              <a:ext cx="2519680" cy="728980"/>
            </a:xfrm>
            <a:custGeom>
              <a:avLst/>
              <a:gdLst/>
              <a:ahLst/>
              <a:cxnLst/>
              <a:rect l="l" t="t" r="r" b="b"/>
              <a:pathLst>
                <a:path w="2519680" h="728980">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4" name="object 34"/>
            <p:cNvSpPr/>
            <p:nvPr/>
          </p:nvSpPr>
          <p:spPr>
            <a:xfrm>
              <a:off x="315474" y="483492"/>
              <a:ext cx="2049780" cy="266065"/>
            </a:xfrm>
            <a:custGeom>
              <a:avLst/>
              <a:gdLst/>
              <a:ahLst/>
              <a:cxnLst/>
              <a:rect l="l" t="t" r="r" b="b"/>
              <a:pathLst>
                <a:path w="2049780" h="266065">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80" h="266065">
                  <a:moveTo>
                    <a:pt x="228600" y="107007"/>
                  </a:moveTo>
                  <a:lnTo>
                    <a:pt x="174128" y="107007"/>
                  </a:lnTo>
                  <a:lnTo>
                    <a:pt x="174128" y="7143"/>
                  </a:lnTo>
                  <a:lnTo>
                    <a:pt x="228600" y="7143"/>
                  </a:lnTo>
                  <a:lnTo>
                    <a:pt x="228600" y="107007"/>
                  </a:lnTo>
                  <a:close/>
                </a:path>
                <a:path w="2049780" h="266065">
                  <a:moveTo>
                    <a:pt x="228600" y="261342"/>
                  </a:moveTo>
                  <a:lnTo>
                    <a:pt x="174128" y="261342"/>
                  </a:lnTo>
                  <a:lnTo>
                    <a:pt x="174128" y="154632"/>
                  </a:lnTo>
                  <a:lnTo>
                    <a:pt x="228600" y="154632"/>
                  </a:lnTo>
                  <a:lnTo>
                    <a:pt x="228600" y="261342"/>
                  </a:lnTo>
                  <a:close/>
                </a:path>
                <a:path w="2049780" h="266065">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80" h="266065">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80" h="266065">
                  <a:moveTo>
                    <a:pt x="449960" y="261342"/>
                  </a:moveTo>
                  <a:lnTo>
                    <a:pt x="401591" y="261342"/>
                  </a:lnTo>
                  <a:lnTo>
                    <a:pt x="401591" y="238125"/>
                  </a:lnTo>
                  <a:lnTo>
                    <a:pt x="449960" y="238125"/>
                  </a:lnTo>
                  <a:lnTo>
                    <a:pt x="449960" y="261342"/>
                  </a:lnTo>
                  <a:close/>
                </a:path>
                <a:path w="2049780" h="266065">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80" h="266065">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80" h="266065">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80" h="266065">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80" h="266065">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80" h="266065">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80" h="266065">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80" h="266065">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80" h="266065">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80" h="266065">
                  <a:moveTo>
                    <a:pt x="981479" y="261342"/>
                  </a:moveTo>
                  <a:lnTo>
                    <a:pt x="933109" y="261342"/>
                  </a:lnTo>
                  <a:lnTo>
                    <a:pt x="933109" y="242292"/>
                  </a:lnTo>
                  <a:lnTo>
                    <a:pt x="981479" y="242292"/>
                  </a:lnTo>
                  <a:lnTo>
                    <a:pt x="981479" y="261342"/>
                  </a:lnTo>
                  <a:close/>
                </a:path>
                <a:path w="2049780" h="266065">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80" h="266065">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80" h="266065">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80" h="266065">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80" h="266065">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80" h="266065">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80" h="266065">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80" h="266065">
                  <a:moveTo>
                    <a:pt x="1648520" y="261342"/>
                  </a:moveTo>
                  <a:lnTo>
                    <a:pt x="1600150" y="261342"/>
                  </a:lnTo>
                  <a:lnTo>
                    <a:pt x="1600150" y="77390"/>
                  </a:lnTo>
                  <a:lnTo>
                    <a:pt x="1648520" y="77390"/>
                  </a:lnTo>
                  <a:lnTo>
                    <a:pt x="1648520" y="261342"/>
                  </a:lnTo>
                  <a:close/>
                </a:path>
                <a:path w="2049780" h="266065">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80" h="266065">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80" h="266065">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80" h="266065">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80" h="266065">
                  <a:moveTo>
                    <a:pt x="1855492" y="261342"/>
                  </a:moveTo>
                  <a:lnTo>
                    <a:pt x="1807123" y="261342"/>
                  </a:lnTo>
                  <a:lnTo>
                    <a:pt x="1807123" y="242292"/>
                  </a:lnTo>
                  <a:lnTo>
                    <a:pt x="1855492" y="242292"/>
                  </a:lnTo>
                  <a:lnTo>
                    <a:pt x="1855492" y="261342"/>
                  </a:lnTo>
                  <a:close/>
                </a:path>
                <a:path w="2049780" h="266065">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80" h="266065">
                  <a:moveTo>
                    <a:pt x="2023828" y="130968"/>
                  </a:moveTo>
                  <a:lnTo>
                    <a:pt x="1985803" y="111286"/>
                  </a:lnTo>
                  <a:lnTo>
                    <a:pt x="1969357" y="109686"/>
                  </a:lnTo>
                  <a:lnTo>
                    <a:pt x="2036387" y="109686"/>
                  </a:lnTo>
                  <a:lnTo>
                    <a:pt x="2023828" y="130968"/>
                  </a:lnTo>
                  <a:close/>
                </a:path>
                <a:path w="2049780" h="266065">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35" name="TextBox 34">
            <a:extLst>
              <a:ext uri="{FF2B5EF4-FFF2-40B4-BE49-F238E27FC236}">
                <a16:creationId xmlns:a16="http://schemas.microsoft.com/office/drawing/2014/main" id="{496041A6-26F3-AC7B-4951-FCBE1802A711}"/>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6">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3" name="object 3"/>
          <p:cNvPicPr/>
          <p:nvPr/>
        </p:nvPicPr>
        <p:blipFill>
          <a:blip r:embed="rId2" cstate="print"/>
          <a:stretch>
            <a:fillRect/>
          </a:stretch>
        </p:blipFill>
        <p:spPr>
          <a:xfrm>
            <a:off x="406401" y="2159001"/>
            <a:ext cx="2539999" cy="2539999"/>
          </a:xfrm>
          <a:prstGeom prst="rect">
            <a:avLst/>
          </a:prstGeom>
        </p:spPr>
      </p:pic>
      <p:pic>
        <p:nvPicPr>
          <p:cNvPr id="4" name="object 4"/>
          <p:cNvPicPr/>
          <p:nvPr/>
        </p:nvPicPr>
        <p:blipFill>
          <a:blip r:embed="rId2" cstate="print"/>
          <a:stretch>
            <a:fillRect/>
          </a:stretch>
        </p:blipFill>
        <p:spPr>
          <a:xfrm>
            <a:off x="3352801" y="2159001"/>
            <a:ext cx="2539999" cy="2539999"/>
          </a:xfrm>
          <a:prstGeom prst="rect">
            <a:avLst/>
          </a:prstGeom>
        </p:spPr>
      </p:pic>
      <p:pic>
        <p:nvPicPr>
          <p:cNvPr id="5" name="object 5"/>
          <p:cNvPicPr/>
          <p:nvPr/>
        </p:nvPicPr>
        <p:blipFill>
          <a:blip r:embed="rId2" cstate="print"/>
          <a:stretch>
            <a:fillRect/>
          </a:stretch>
        </p:blipFill>
        <p:spPr>
          <a:xfrm>
            <a:off x="6299201" y="2159001"/>
            <a:ext cx="2539999" cy="2539999"/>
          </a:xfrm>
          <a:prstGeom prst="rect">
            <a:avLst/>
          </a:prstGeom>
        </p:spPr>
      </p:pic>
      <p:pic>
        <p:nvPicPr>
          <p:cNvPr id="6" name="object 6"/>
          <p:cNvPicPr/>
          <p:nvPr/>
        </p:nvPicPr>
        <p:blipFill>
          <a:blip r:embed="rId2" cstate="print"/>
          <a:stretch>
            <a:fillRect/>
          </a:stretch>
        </p:blipFill>
        <p:spPr>
          <a:xfrm>
            <a:off x="9245601" y="2159001"/>
            <a:ext cx="2539999" cy="2539999"/>
          </a:xfrm>
          <a:prstGeom prst="rect">
            <a:avLst/>
          </a:prstGeom>
        </p:spPr>
      </p:pic>
      <p:pic>
        <p:nvPicPr>
          <p:cNvPr id="7" name="object 7"/>
          <p:cNvPicPr/>
          <p:nvPr/>
        </p:nvPicPr>
        <p:blipFill>
          <a:blip r:embed="rId3" cstate="print"/>
          <a:stretch>
            <a:fillRect/>
          </a:stretch>
        </p:blipFill>
        <p:spPr>
          <a:xfrm>
            <a:off x="768734" y="3002996"/>
            <a:ext cx="1814481" cy="208955"/>
          </a:xfrm>
          <a:prstGeom prst="rect">
            <a:avLst/>
          </a:prstGeom>
        </p:spPr>
      </p:pic>
      <p:pic>
        <p:nvPicPr>
          <p:cNvPr id="8" name="object 8"/>
          <p:cNvPicPr/>
          <p:nvPr/>
        </p:nvPicPr>
        <p:blipFill>
          <a:blip r:embed="rId4" cstate="print"/>
          <a:stretch>
            <a:fillRect/>
          </a:stretch>
        </p:blipFill>
        <p:spPr>
          <a:xfrm>
            <a:off x="964608" y="3333527"/>
            <a:ext cx="1416105" cy="160733"/>
          </a:xfrm>
          <a:prstGeom prst="rect">
            <a:avLst/>
          </a:prstGeom>
        </p:spPr>
      </p:pic>
      <p:sp>
        <p:nvSpPr>
          <p:cNvPr id="9" name="object 9"/>
          <p:cNvSpPr/>
          <p:nvPr/>
        </p:nvSpPr>
        <p:spPr>
          <a:xfrm>
            <a:off x="1135081" y="3663727"/>
            <a:ext cx="1075267" cy="160867"/>
          </a:xfrm>
          <a:custGeom>
            <a:avLst/>
            <a:gdLst/>
            <a:ahLst/>
            <a:cxnLst/>
            <a:rect l="l" t="t" r="r" b="b"/>
            <a:pathLst>
              <a:path w="806450" h="120650">
                <a:moveTo>
                  <a:pt x="13245" y="59084"/>
                </a:moveTo>
                <a:lnTo>
                  <a:pt x="4613" y="44053"/>
                </a:lnTo>
                <a:lnTo>
                  <a:pt x="12817" y="38127"/>
                </a:lnTo>
                <a:lnTo>
                  <a:pt x="21803" y="33895"/>
                </a:lnTo>
                <a:lnTo>
                  <a:pt x="31570" y="31356"/>
                </a:lnTo>
                <a:lnTo>
                  <a:pt x="42118" y="30509"/>
                </a:lnTo>
                <a:lnTo>
                  <a:pt x="50666" y="31039"/>
                </a:lnTo>
                <a:lnTo>
                  <a:pt x="77102" y="48964"/>
                </a:lnTo>
                <a:lnTo>
                  <a:pt x="38248" y="48964"/>
                </a:lnTo>
                <a:lnTo>
                  <a:pt x="31328" y="49596"/>
                </a:lnTo>
                <a:lnTo>
                  <a:pt x="24854" y="51494"/>
                </a:lnTo>
                <a:lnTo>
                  <a:pt x="18826" y="54657"/>
                </a:lnTo>
                <a:lnTo>
                  <a:pt x="13245" y="59084"/>
                </a:lnTo>
                <a:close/>
              </a:path>
              <a:path w="806450" h="120650">
                <a:moveTo>
                  <a:pt x="79623" y="74860"/>
                </a:moveTo>
                <a:lnTo>
                  <a:pt x="57001" y="74860"/>
                </a:lnTo>
                <a:lnTo>
                  <a:pt x="57001" y="59035"/>
                </a:lnTo>
                <a:lnTo>
                  <a:pt x="55264" y="55562"/>
                </a:lnTo>
                <a:lnTo>
                  <a:pt x="51792" y="52982"/>
                </a:lnTo>
                <a:lnTo>
                  <a:pt x="48418" y="50303"/>
                </a:lnTo>
                <a:lnTo>
                  <a:pt x="43904" y="48964"/>
                </a:lnTo>
                <a:lnTo>
                  <a:pt x="77102" y="48964"/>
                </a:lnTo>
                <a:lnTo>
                  <a:pt x="77204" y="49150"/>
                </a:lnTo>
                <a:lnTo>
                  <a:pt x="79018" y="55596"/>
                </a:lnTo>
                <a:lnTo>
                  <a:pt x="79623" y="62954"/>
                </a:lnTo>
                <a:lnTo>
                  <a:pt x="79623" y="74860"/>
                </a:lnTo>
                <a:close/>
              </a:path>
              <a:path w="806450" h="120650">
                <a:moveTo>
                  <a:pt x="29914" y="120550"/>
                </a:moveTo>
                <a:lnTo>
                  <a:pt x="21580" y="120550"/>
                </a:lnTo>
                <a:lnTo>
                  <a:pt x="14485" y="117921"/>
                </a:lnTo>
                <a:lnTo>
                  <a:pt x="8632" y="112662"/>
                </a:lnTo>
                <a:lnTo>
                  <a:pt x="2877" y="107404"/>
                </a:lnTo>
                <a:lnTo>
                  <a:pt x="0" y="100558"/>
                </a:lnTo>
                <a:lnTo>
                  <a:pt x="0" y="83790"/>
                </a:lnTo>
                <a:lnTo>
                  <a:pt x="2728" y="77092"/>
                </a:lnTo>
                <a:lnTo>
                  <a:pt x="8185" y="72032"/>
                </a:lnTo>
                <a:lnTo>
                  <a:pt x="13741" y="66972"/>
                </a:lnTo>
                <a:lnTo>
                  <a:pt x="20984" y="64442"/>
                </a:lnTo>
                <a:lnTo>
                  <a:pt x="29914" y="64442"/>
                </a:lnTo>
                <a:lnTo>
                  <a:pt x="38527" y="65093"/>
                </a:lnTo>
                <a:lnTo>
                  <a:pt x="45913" y="67047"/>
                </a:lnTo>
                <a:lnTo>
                  <a:pt x="52071" y="70302"/>
                </a:lnTo>
                <a:lnTo>
                  <a:pt x="57001" y="74860"/>
                </a:lnTo>
                <a:lnTo>
                  <a:pt x="79623" y="74860"/>
                </a:lnTo>
                <a:lnTo>
                  <a:pt x="79623" y="79771"/>
                </a:lnTo>
                <a:lnTo>
                  <a:pt x="34428" y="79771"/>
                </a:lnTo>
                <a:lnTo>
                  <a:pt x="30559" y="80912"/>
                </a:lnTo>
                <a:lnTo>
                  <a:pt x="24308" y="85377"/>
                </a:lnTo>
                <a:lnTo>
                  <a:pt x="22770" y="88552"/>
                </a:lnTo>
                <a:lnTo>
                  <a:pt x="22770" y="96688"/>
                </a:lnTo>
                <a:lnTo>
                  <a:pt x="24308" y="99814"/>
                </a:lnTo>
                <a:lnTo>
                  <a:pt x="27384" y="102096"/>
                </a:lnTo>
                <a:lnTo>
                  <a:pt x="30559" y="104278"/>
                </a:lnTo>
                <a:lnTo>
                  <a:pt x="34428" y="105370"/>
                </a:lnTo>
                <a:lnTo>
                  <a:pt x="79623" y="105370"/>
                </a:lnTo>
                <a:lnTo>
                  <a:pt x="79623" y="109537"/>
                </a:lnTo>
                <a:lnTo>
                  <a:pt x="57001" y="109537"/>
                </a:lnTo>
                <a:lnTo>
                  <a:pt x="51792" y="114355"/>
                </a:lnTo>
                <a:lnTo>
                  <a:pt x="45541" y="117797"/>
                </a:lnTo>
                <a:lnTo>
                  <a:pt x="38248" y="119862"/>
                </a:lnTo>
                <a:lnTo>
                  <a:pt x="29914" y="120550"/>
                </a:lnTo>
                <a:close/>
              </a:path>
              <a:path w="806450" h="120650">
                <a:moveTo>
                  <a:pt x="79623" y="105370"/>
                </a:moveTo>
                <a:lnTo>
                  <a:pt x="47228" y="105370"/>
                </a:lnTo>
                <a:lnTo>
                  <a:pt x="53230" y="102840"/>
                </a:lnTo>
                <a:lnTo>
                  <a:pt x="57001" y="97780"/>
                </a:lnTo>
                <a:lnTo>
                  <a:pt x="57001" y="87213"/>
                </a:lnTo>
                <a:lnTo>
                  <a:pt x="53230" y="82252"/>
                </a:lnTo>
                <a:lnTo>
                  <a:pt x="47228" y="79771"/>
                </a:lnTo>
                <a:lnTo>
                  <a:pt x="79623" y="79771"/>
                </a:lnTo>
                <a:lnTo>
                  <a:pt x="79623" y="105370"/>
                </a:lnTo>
                <a:close/>
              </a:path>
              <a:path w="806450" h="120650">
                <a:moveTo>
                  <a:pt x="79623" y="118467"/>
                </a:moveTo>
                <a:lnTo>
                  <a:pt x="57001" y="118467"/>
                </a:lnTo>
                <a:lnTo>
                  <a:pt x="57001" y="109537"/>
                </a:lnTo>
                <a:lnTo>
                  <a:pt x="79623" y="109537"/>
                </a:lnTo>
                <a:lnTo>
                  <a:pt x="79623" y="118467"/>
                </a:lnTo>
                <a:close/>
              </a:path>
              <a:path w="806450" h="120650">
                <a:moveTo>
                  <a:pt x="180606" y="43904"/>
                </a:moveTo>
                <a:lnTo>
                  <a:pt x="124620" y="43904"/>
                </a:lnTo>
                <a:lnTo>
                  <a:pt x="127298" y="40530"/>
                </a:lnTo>
                <a:lnTo>
                  <a:pt x="131168" y="37455"/>
                </a:lnTo>
                <a:lnTo>
                  <a:pt x="136228" y="34676"/>
                </a:lnTo>
                <a:lnTo>
                  <a:pt x="141387" y="31898"/>
                </a:lnTo>
                <a:lnTo>
                  <a:pt x="147539" y="30509"/>
                </a:lnTo>
                <a:lnTo>
                  <a:pt x="164109" y="30509"/>
                </a:lnTo>
                <a:lnTo>
                  <a:pt x="171103" y="32990"/>
                </a:lnTo>
                <a:lnTo>
                  <a:pt x="175668" y="37951"/>
                </a:lnTo>
                <a:lnTo>
                  <a:pt x="180232" y="42812"/>
                </a:lnTo>
                <a:lnTo>
                  <a:pt x="180606" y="43904"/>
                </a:lnTo>
                <a:close/>
              </a:path>
              <a:path w="806450" h="120650">
                <a:moveTo>
                  <a:pt x="124620" y="118467"/>
                </a:moveTo>
                <a:lnTo>
                  <a:pt x="101998" y="118467"/>
                </a:lnTo>
                <a:lnTo>
                  <a:pt x="101998" y="32593"/>
                </a:lnTo>
                <a:lnTo>
                  <a:pt x="124620" y="32593"/>
                </a:lnTo>
                <a:lnTo>
                  <a:pt x="124620" y="43904"/>
                </a:lnTo>
                <a:lnTo>
                  <a:pt x="180606" y="43904"/>
                </a:lnTo>
                <a:lnTo>
                  <a:pt x="182514" y="49460"/>
                </a:lnTo>
                <a:lnTo>
                  <a:pt x="182514" y="50601"/>
                </a:lnTo>
                <a:lnTo>
                  <a:pt x="135980" y="50601"/>
                </a:lnTo>
                <a:lnTo>
                  <a:pt x="129481" y="53974"/>
                </a:lnTo>
                <a:lnTo>
                  <a:pt x="124620" y="60721"/>
                </a:lnTo>
                <a:lnTo>
                  <a:pt x="124620" y="118467"/>
                </a:lnTo>
                <a:close/>
              </a:path>
              <a:path w="806450" h="120650">
                <a:moveTo>
                  <a:pt x="182514" y="118467"/>
                </a:moveTo>
                <a:lnTo>
                  <a:pt x="159892" y="118467"/>
                </a:lnTo>
                <a:lnTo>
                  <a:pt x="159892" y="55909"/>
                </a:lnTo>
                <a:lnTo>
                  <a:pt x="154633" y="50601"/>
                </a:lnTo>
                <a:lnTo>
                  <a:pt x="182514" y="50601"/>
                </a:lnTo>
                <a:lnTo>
                  <a:pt x="182514" y="118467"/>
                </a:lnTo>
                <a:close/>
              </a:path>
              <a:path w="806450" h="120650">
                <a:moveTo>
                  <a:pt x="283495" y="43904"/>
                </a:moveTo>
                <a:lnTo>
                  <a:pt x="227508" y="43904"/>
                </a:lnTo>
                <a:lnTo>
                  <a:pt x="230187" y="40530"/>
                </a:lnTo>
                <a:lnTo>
                  <a:pt x="234057" y="37455"/>
                </a:lnTo>
                <a:lnTo>
                  <a:pt x="239117" y="34676"/>
                </a:lnTo>
                <a:lnTo>
                  <a:pt x="244276" y="31898"/>
                </a:lnTo>
                <a:lnTo>
                  <a:pt x="250428" y="30509"/>
                </a:lnTo>
                <a:lnTo>
                  <a:pt x="266997" y="30509"/>
                </a:lnTo>
                <a:lnTo>
                  <a:pt x="273992" y="32990"/>
                </a:lnTo>
                <a:lnTo>
                  <a:pt x="278556" y="37951"/>
                </a:lnTo>
                <a:lnTo>
                  <a:pt x="283120" y="42812"/>
                </a:lnTo>
                <a:lnTo>
                  <a:pt x="283495" y="43904"/>
                </a:lnTo>
                <a:close/>
              </a:path>
              <a:path w="806450" h="120650">
                <a:moveTo>
                  <a:pt x="227508" y="118467"/>
                </a:moveTo>
                <a:lnTo>
                  <a:pt x="204886" y="118467"/>
                </a:lnTo>
                <a:lnTo>
                  <a:pt x="204886" y="32593"/>
                </a:lnTo>
                <a:lnTo>
                  <a:pt x="227508" y="32593"/>
                </a:lnTo>
                <a:lnTo>
                  <a:pt x="227508" y="43904"/>
                </a:lnTo>
                <a:lnTo>
                  <a:pt x="283495" y="43904"/>
                </a:lnTo>
                <a:lnTo>
                  <a:pt x="285402" y="49460"/>
                </a:lnTo>
                <a:lnTo>
                  <a:pt x="285402" y="50601"/>
                </a:lnTo>
                <a:lnTo>
                  <a:pt x="238869" y="50601"/>
                </a:lnTo>
                <a:lnTo>
                  <a:pt x="232370" y="53974"/>
                </a:lnTo>
                <a:lnTo>
                  <a:pt x="227508" y="60721"/>
                </a:lnTo>
                <a:lnTo>
                  <a:pt x="227508" y="118467"/>
                </a:lnTo>
                <a:close/>
              </a:path>
              <a:path w="806450" h="120650">
                <a:moveTo>
                  <a:pt x="285402" y="118467"/>
                </a:moveTo>
                <a:lnTo>
                  <a:pt x="262781" y="118467"/>
                </a:lnTo>
                <a:lnTo>
                  <a:pt x="262781" y="55909"/>
                </a:lnTo>
                <a:lnTo>
                  <a:pt x="257522" y="50601"/>
                </a:lnTo>
                <a:lnTo>
                  <a:pt x="285402" y="50601"/>
                </a:lnTo>
                <a:lnTo>
                  <a:pt x="285402" y="118467"/>
                </a:lnTo>
                <a:close/>
              </a:path>
              <a:path w="806450" h="120650">
                <a:moveTo>
                  <a:pt x="347661" y="120550"/>
                </a:moveTo>
                <a:lnTo>
                  <a:pt x="309384" y="100933"/>
                </a:lnTo>
                <a:lnTo>
                  <a:pt x="302269" y="75455"/>
                </a:lnTo>
                <a:lnTo>
                  <a:pt x="303059" y="66135"/>
                </a:lnTo>
                <a:lnTo>
                  <a:pt x="329504" y="33709"/>
                </a:lnTo>
                <a:lnTo>
                  <a:pt x="347661" y="30509"/>
                </a:lnTo>
                <a:lnTo>
                  <a:pt x="357121" y="31309"/>
                </a:lnTo>
                <a:lnTo>
                  <a:pt x="386138" y="50601"/>
                </a:lnTo>
                <a:lnTo>
                  <a:pt x="341311" y="50601"/>
                </a:lnTo>
                <a:lnTo>
                  <a:pt x="336053" y="52883"/>
                </a:lnTo>
                <a:lnTo>
                  <a:pt x="331620" y="57745"/>
                </a:lnTo>
                <a:lnTo>
                  <a:pt x="327817" y="62011"/>
                </a:lnTo>
                <a:lnTo>
                  <a:pt x="325783" y="68014"/>
                </a:lnTo>
                <a:lnTo>
                  <a:pt x="325783" y="82996"/>
                </a:lnTo>
                <a:lnTo>
                  <a:pt x="327817" y="89048"/>
                </a:lnTo>
                <a:lnTo>
                  <a:pt x="331885" y="93612"/>
                </a:lnTo>
                <a:lnTo>
                  <a:pt x="336053" y="98176"/>
                </a:lnTo>
                <a:lnTo>
                  <a:pt x="341311" y="100458"/>
                </a:lnTo>
                <a:lnTo>
                  <a:pt x="386204" y="100458"/>
                </a:lnTo>
                <a:lnTo>
                  <a:pt x="385854" y="101128"/>
                </a:lnTo>
                <a:lnTo>
                  <a:pt x="380255" y="107900"/>
                </a:lnTo>
                <a:lnTo>
                  <a:pt x="373418" y="113434"/>
                </a:lnTo>
                <a:lnTo>
                  <a:pt x="365707" y="117388"/>
                </a:lnTo>
                <a:lnTo>
                  <a:pt x="357121" y="119760"/>
                </a:lnTo>
                <a:lnTo>
                  <a:pt x="347661" y="120550"/>
                </a:lnTo>
                <a:close/>
              </a:path>
              <a:path w="806450" h="120650">
                <a:moveTo>
                  <a:pt x="386204" y="100458"/>
                </a:moveTo>
                <a:lnTo>
                  <a:pt x="354110" y="100458"/>
                </a:lnTo>
                <a:lnTo>
                  <a:pt x="359369" y="98127"/>
                </a:lnTo>
                <a:lnTo>
                  <a:pt x="363437" y="93464"/>
                </a:lnTo>
                <a:lnTo>
                  <a:pt x="367604" y="88800"/>
                </a:lnTo>
                <a:lnTo>
                  <a:pt x="369619" y="82996"/>
                </a:lnTo>
                <a:lnTo>
                  <a:pt x="369583" y="68014"/>
                </a:lnTo>
                <a:lnTo>
                  <a:pt x="367604" y="62408"/>
                </a:lnTo>
                <a:lnTo>
                  <a:pt x="363373" y="57670"/>
                </a:lnTo>
                <a:lnTo>
                  <a:pt x="359369" y="52982"/>
                </a:lnTo>
                <a:lnTo>
                  <a:pt x="354110" y="50601"/>
                </a:lnTo>
                <a:lnTo>
                  <a:pt x="386138" y="50601"/>
                </a:lnTo>
                <a:lnTo>
                  <a:pt x="389854" y="57670"/>
                </a:lnTo>
                <a:lnTo>
                  <a:pt x="392254" y="66135"/>
                </a:lnTo>
                <a:lnTo>
                  <a:pt x="393054" y="75455"/>
                </a:lnTo>
                <a:lnTo>
                  <a:pt x="392254" y="84906"/>
                </a:lnTo>
                <a:lnTo>
                  <a:pt x="389854" y="93464"/>
                </a:lnTo>
                <a:lnTo>
                  <a:pt x="386204" y="100458"/>
                </a:lnTo>
                <a:close/>
              </a:path>
              <a:path w="806450" h="120650">
                <a:moveTo>
                  <a:pt x="437011" y="32593"/>
                </a:moveTo>
                <a:lnTo>
                  <a:pt x="414240" y="32593"/>
                </a:lnTo>
                <a:lnTo>
                  <a:pt x="414240" y="9227"/>
                </a:lnTo>
                <a:lnTo>
                  <a:pt x="437011" y="9227"/>
                </a:lnTo>
                <a:lnTo>
                  <a:pt x="437011" y="32593"/>
                </a:lnTo>
                <a:close/>
              </a:path>
              <a:path w="806450" h="120650">
                <a:moveTo>
                  <a:pt x="454424" y="52387"/>
                </a:moveTo>
                <a:lnTo>
                  <a:pt x="400102" y="52387"/>
                </a:lnTo>
                <a:lnTo>
                  <a:pt x="400102" y="32593"/>
                </a:lnTo>
                <a:lnTo>
                  <a:pt x="454424" y="32593"/>
                </a:lnTo>
                <a:lnTo>
                  <a:pt x="454424" y="52387"/>
                </a:lnTo>
                <a:close/>
              </a:path>
              <a:path w="806450" h="120650">
                <a:moveTo>
                  <a:pt x="447280" y="120550"/>
                </a:moveTo>
                <a:lnTo>
                  <a:pt x="438648" y="120550"/>
                </a:lnTo>
                <a:lnTo>
                  <a:pt x="427970" y="119090"/>
                </a:lnTo>
                <a:lnTo>
                  <a:pt x="420342" y="114709"/>
                </a:lnTo>
                <a:lnTo>
                  <a:pt x="415766" y="107407"/>
                </a:lnTo>
                <a:lnTo>
                  <a:pt x="414351" y="97928"/>
                </a:lnTo>
                <a:lnTo>
                  <a:pt x="414240" y="52387"/>
                </a:lnTo>
                <a:lnTo>
                  <a:pt x="437011" y="52387"/>
                </a:lnTo>
                <a:lnTo>
                  <a:pt x="437011" y="93860"/>
                </a:lnTo>
                <a:lnTo>
                  <a:pt x="437656" y="96142"/>
                </a:lnTo>
                <a:lnTo>
                  <a:pt x="439068" y="98077"/>
                </a:lnTo>
                <a:lnTo>
                  <a:pt x="440335" y="99615"/>
                </a:lnTo>
                <a:lnTo>
                  <a:pt x="442270" y="100458"/>
                </a:lnTo>
                <a:lnTo>
                  <a:pt x="453306" y="100458"/>
                </a:lnTo>
                <a:lnTo>
                  <a:pt x="457401" y="115044"/>
                </a:lnTo>
                <a:lnTo>
                  <a:pt x="453531" y="118715"/>
                </a:lnTo>
                <a:lnTo>
                  <a:pt x="447280" y="120550"/>
                </a:lnTo>
                <a:close/>
              </a:path>
              <a:path w="806450" h="120650">
                <a:moveTo>
                  <a:pt x="453306" y="100458"/>
                </a:moveTo>
                <a:lnTo>
                  <a:pt x="448322" y="100458"/>
                </a:lnTo>
                <a:lnTo>
                  <a:pt x="450951" y="99665"/>
                </a:lnTo>
                <a:lnTo>
                  <a:pt x="452638" y="98077"/>
                </a:lnTo>
                <a:lnTo>
                  <a:pt x="453306" y="100458"/>
                </a:lnTo>
                <a:close/>
              </a:path>
              <a:path w="806450" h="120650">
                <a:moveTo>
                  <a:pt x="477577" y="59084"/>
                </a:moveTo>
                <a:lnTo>
                  <a:pt x="468945" y="44053"/>
                </a:lnTo>
                <a:lnTo>
                  <a:pt x="477150" y="38127"/>
                </a:lnTo>
                <a:lnTo>
                  <a:pt x="486135" y="33895"/>
                </a:lnTo>
                <a:lnTo>
                  <a:pt x="495902" y="31356"/>
                </a:lnTo>
                <a:lnTo>
                  <a:pt x="506450" y="30509"/>
                </a:lnTo>
                <a:lnTo>
                  <a:pt x="514998" y="31039"/>
                </a:lnTo>
                <a:lnTo>
                  <a:pt x="541435" y="48964"/>
                </a:lnTo>
                <a:lnTo>
                  <a:pt x="502581" y="48964"/>
                </a:lnTo>
                <a:lnTo>
                  <a:pt x="495660" y="49596"/>
                </a:lnTo>
                <a:lnTo>
                  <a:pt x="489186" y="51494"/>
                </a:lnTo>
                <a:lnTo>
                  <a:pt x="483159" y="54657"/>
                </a:lnTo>
                <a:lnTo>
                  <a:pt x="477577" y="59084"/>
                </a:lnTo>
                <a:close/>
              </a:path>
              <a:path w="806450" h="120650">
                <a:moveTo>
                  <a:pt x="543955" y="74860"/>
                </a:moveTo>
                <a:lnTo>
                  <a:pt x="521333" y="74860"/>
                </a:lnTo>
                <a:lnTo>
                  <a:pt x="521333" y="59035"/>
                </a:lnTo>
                <a:lnTo>
                  <a:pt x="519597" y="55562"/>
                </a:lnTo>
                <a:lnTo>
                  <a:pt x="516124" y="52982"/>
                </a:lnTo>
                <a:lnTo>
                  <a:pt x="512751" y="50303"/>
                </a:lnTo>
                <a:lnTo>
                  <a:pt x="508236" y="48964"/>
                </a:lnTo>
                <a:lnTo>
                  <a:pt x="541435" y="48964"/>
                </a:lnTo>
                <a:lnTo>
                  <a:pt x="541536" y="49150"/>
                </a:lnTo>
                <a:lnTo>
                  <a:pt x="543350" y="55596"/>
                </a:lnTo>
                <a:lnTo>
                  <a:pt x="543955" y="62954"/>
                </a:lnTo>
                <a:lnTo>
                  <a:pt x="543955" y="74860"/>
                </a:lnTo>
                <a:close/>
              </a:path>
              <a:path w="806450" h="120650">
                <a:moveTo>
                  <a:pt x="494246" y="120550"/>
                </a:moveTo>
                <a:lnTo>
                  <a:pt x="485912" y="120550"/>
                </a:lnTo>
                <a:lnTo>
                  <a:pt x="478818" y="117921"/>
                </a:lnTo>
                <a:lnTo>
                  <a:pt x="472964" y="112662"/>
                </a:lnTo>
                <a:lnTo>
                  <a:pt x="467209" y="107404"/>
                </a:lnTo>
                <a:lnTo>
                  <a:pt x="464332" y="100558"/>
                </a:lnTo>
                <a:lnTo>
                  <a:pt x="464332" y="83790"/>
                </a:lnTo>
                <a:lnTo>
                  <a:pt x="467060" y="77092"/>
                </a:lnTo>
                <a:lnTo>
                  <a:pt x="472517" y="72032"/>
                </a:lnTo>
                <a:lnTo>
                  <a:pt x="478074" y="66972"/>
                </a:lnTo>
                <a:lnTo>
                  <a:pt x="485317" y="64442"/>
                </a:lnTo>
                <a:lnTo>
                  <a:pt x="494246" y="64442"/>
                </a:lnTo>
                <a:lnTo>
                  <a:pt x="502860" y="65093"/>
                </a:lnTo>
                <a:lnTo>
                  <a:pt x="510245" y="67047"/>
                </a:lnTo>
                <a:lnTo>
                  <a:pt x="516403" y="70302"/>
                </a:lnTo>
                <a:lnTo>
                  <a:pt x="521333" y="74860"/>
                </a:lnTo>
                <a:lnTo>
                  <a:pt x="543955" y="74860"/>
                </a:lnTo>
                <a:lnTo>
                  <a:pt x="543955" y="79771"/>
                </a:lnTo>
                <a:lnTo>
                  <a:pt x="498761" y="79771"/>
                </a:lnTo>
                <a:lnTo>
                  <a:pt x="494891" y="80912"/>
                </a:lnTo>
                <a:lnTo>
                  <a:pt x="488640" y="85377"/>
                </a:lnTo>
                <a:lnTo>
                  <a:pt x="487102" y="88552"/>
                </a:lnTo>
                <a:lnTo>
                  <a:pt x="487102" y="96688"/>
                </a:lnTo>
                <a:lnTo>
                  <a:pt x="488640" y="99814"/>
                </a:lnTo>
                <a:lnTo>
                  <a:pt x="491716" y="102096"/>
                </a:lnTo>
                <a:lnTo>
                  <a:pt x="494891" y="104278"/>
                </a:lnTo>
                <a:lnTo>
                  <a:pt x="498761" y="105370"/>
                </a:lnTo>
                <a:lnTo>
                  <a:pt x="543955" y="105370"/>
                </a:lnTo>
                <a:lnTo>
                  <a:pt x="543955" y="109537"/>
                </a:lnTo>
                <a:lnTo>
                  <a:pt x="521333" y="109537"/>
                </a:lnTo>
                <a:lnTo>
                  <a:pt x="516124" y="114355"/>
                </a:lnTo>
                <a:lnTo>
                  <a:pt x="509873" y="117797"/>
                </a:lnTo>
                <a:lnTo>
                  <a:pt x="502581" y="119862"/>
                </a:lnTo>
                <a:lnTo>
                  <a:pt x="494246" y="120550"/>
                </a:lnTo>
                <a:close/>
              </a:path>
              <a:path w="806450" h="120650">
                <a:moveTo>
                  <a:pt x="543955" y="105370"/>
                </a:moveTo>
                <a:lnTo>
                  <a:pt x="511560" y="105370"/>
                </a:lnTo>
                <a:lnTo>
                  <a:pt x="517563" y="102840"/>
                </a:lnTo>
                <a:lnTo>
                  <a:pt x="521333" y="97780"/>
                </a:lnTo>
                <a:lnTo>
                  <a:pt x="521333" y="87213"/>
                </a:lnTo>
                <a:lnTo>
                  <a:pt x="517563" y="82252"/>
                </a:lnTo>
                <a:lnTo>
                  <a:pt x="511560" y="79771"/>
                </a:lnTo>
                <a:lnTo>
                  <a:pt x="543955" y="79771"/>
                </a:lnTo>
                <a:lnTo>
                  <a:pt x="543955" y="105370"/>
                </a:lnTo>
                <a:close/>
              </a:path>
              <a:path w="806450" h="120650">
                <a:moveTo>
                  <a:pt x="543955" y="118467"/>
                </a:moveTo>
                <a:lnTo>
                  <a:pt x="521333" y="118467"/>
                </a:lnTo>
                <a:lnTo>
                  <a:pt x="521333" y="109537"/>
                </a:lnTo>
                <a:lnTo>
                  <a:pt x="543955" y="109537"/>
                </a:lnTo>
                <a:lnTo>
                  <a:pt x="543955" y="118467"/>
                </a:lnTo>
                <a:close/>
              </a:path>
              <a:path w="806450" h="120650">
                <a:moveTo>
                  <a:pt x="593565" y="32593"/>
                </a:moveTo>
                <a:lnTo>
                  <a:pt x="570795" y="32593"/>
                </a:lnTo>
                <a:lnTo>
                  <a:pt x="570795" y="9227"/>
                </a:lnTo>
                <a:lnTo>
                  <a:pt x="593565" y="9227"/>
                </a:lnTo>
                <a:lnTo>
                  <a:pt x="593565" y="32593"/>
                </a:lnTo>
                <a:close/>
              </a:path>
              <a:path w="806450" h="120650">
                <a:moveTo>
                  <a:pt x="610978" y="52387"/>
                </a:moveTo>
                <a:lnTo>
                  <a:pt x="556656" y="52387"/>
                </a:lnTo>
                <a:lnTo>
                  <a:pt x="556656" y="32593"/>
                </a:lnTo>
                <a:lnTo>
                  <a:pt x="610978" y="32593"/>
                </a:lnTo>
                <a:lnTo>
                  <a:pt x="610978" y="52387"/>
                </a:lnTo>
                <a:close/>
              </a:path>
              <a:path w="806450" h="120650">
                <a:moveTo>
                  <a:pt x="603835" y="120550"/>
                </a:moveTo>
                <a:lnTo>
                  <a:pt x="595203" y="120550"/>
                </a:lnTo>
                <a:lnTo>
                  <a:pt x="584524" y="119090"/>
                </a:lnTo>
                <a:lnTo>
                  <a:pt x="576897" y="114709"/>
                </a:lnTo>
                <a:lnTo>
                  <a:pt x="572320" y="107407"/>
                </a:lnTo>
                <a:lnTo>
                  <a:pt x="570906" y="97928"/>
                </a:lnTo>
                <a:lnTo>
                  <a:pt x="570795" y="52387"/>
                </a:lnTo>
                <a:lnTo>
                  <a:pt x="593565" y="52387"/>
                </a:lnTo>
                <a:lnTo>
                  <a:pt x="593565" y="93860"/>
                </a:lnTo>
                <a:lnTo>
                  <a:pt x="594210" y="96142"/>
                </a:lnTo>
                <a:lnTo>
                  <a:pt x="595623" y="98077"/>
                </a:lnTo>
                <a:lnTo>
                  <a:pt x="596889" y="99615"/>
                </a:lnTo>
                <a:lnTo>
                  <a:pt x="598824" y="100458"/>
                </a:lnTo>
                <a:lnTo>
                  <a:pt x="609861" y="100458"/>
                </a:lnTo>
                <a:lnTo>
                  <a:pt x="613955" y="115044"/>
                </a:lnTo>
                <a:lnTo>
                  <a:pt x="610085" y="118715"/>
                </a:lnTo>
                <a:lnTo>
                  <a:pt x="603835" y="120550"/>
                </a:lnTo>
                <a:close/>
              </a:path>
              <a:path w="806450" h="120650">
                <a:moveTo>
                  <a:pt x="609861" y="100458"/>
                </a:moveTo>
                <a:lnTo>
                  <a:pt x="604876" y="100458"/>
                </a:lnTo>
                <a:lnTo>
                  <a:pt x="607506" y="99665"/>
                </a:lnTo>
                <a:lnTo>
                  <a:pt x="609192" y="98077"/>
                </a:lnTo>
                <a:lnTo>
                  <a:pt x="609861" y="100458"/>
                </a:lnTo>
                <a:close/>
              </a:path>
              <a:path w="806450" h="120650">
                <a:moveTo>
                  <a:pt x="673472" y="120550"/>
                </a:moveTo>
                <a:lnTo>
                  <a:pt x="666725" y="120550"/>
                </a:lnTo>
                <a:lnTo>
                  <a:pt x="657070" y="119769"/>
                </a:lnTo>
                <a:lnTo>
                  <a:pt x="624086" y="93650"/>
                </a:lnTo>
                <a:lnTo>
                  <a:pt x="620886" y="75455"/>
                </a:lnTo>
                <a:lnTo>
                  <a:pt x="621677" y="66256"/>
                </a:lnTo>
                <a:lnTo>
                  <a:pt x="647899" y="33746"/>
                </a:lnTo>
                <a:lnTo>
                  <a:pt x="665386" y="30509"/>
                </a:lnTo>
                <a:lnTo>
                  <a:pt x="674408" y="31328"/>
                </a:lnTo>
                <a:lnTo>
                  <a:pt x="682575" y="33783"/>
                </a:lnTo>
                <a:lnTo>
                  <a:pt x="689887" y="37876"/>
                </a:lnTo>
                <a:lnTo>
                  <a:pt x="696342" y="43606"/>
                </a:lnTo>
                <a:lnTo>
                  <a:pt x="700045" y="48517"/>
                </a:lnTo>
                <a:lnTo>
                  <a:pt x="659433" y="48517"/>
                </a:lnTo>
                <a:lnTo>
                  <a:pt x="654571" y="50303"/>
                </a:lnTo>
                <a:lnTo>
                  <a:pt x="647030" y="57447"/>
                </a:lnTo>
                <a:lnTo>
                  <a:pt x="644848" y="61962"/>
                </a:lnTo>
                <a:lnTo>
                  <a:pt x="644252" y="67419"/>
                </a:lnTo>
                <a:lnTo>
                  <a:pt x="707570" y="67419"/>
                </a:lnTo>
                <a:lnTo>
                  <a:pt x="707644" y="67716"/>
                </a:lnTo>
                <a:lnTo>
                  <a:pt x="708397" y="77837"/>
                </a:lnTo>
                <a:lnTo>
                  <a:pt x="708397" y="82748"/>
                </a:lnTo>
                <a:lnTo>
                  <a:pt x="644550" y="82748"/>
                </a:lnTo>
                <a:lnTo>
                  <a:pt x="645244" y="88205"/>
                </a:lnTo>
                <a:lnTo>
                  <a:pt x="647675" y="92918"/>
                </a:lnTo>
                <a:lnTo>
                  <a:pt x="651842" y="96887"/>
                </a:lnTo>
                <a:lnTo>
                  <a:pt x="656109" y="100756"/>
                </a:lnTo>
                <a:lnTo>
                  <a:pt x="661913" y="102691"/>
                </a:lnTo>
                <a:lnTo>
                  <a:pt x="698076" y="102691"/>
                </a:lnTo>
                <a:lnTo>
                  <a:pt x="702146" y="108644"/>
                </a:lnTo>
                <a:lnTo>
                  <a:pt x="697880" y="112613"/>
                </a:lnTo>
                <a:lnTo>
                  <a:pt x="692572" y="115589"/>
                </a:lnTo>
                <a:lnTo>
                  <a:pt x="679971" y="119558"/>
                </a:lnTo>
                <a:lnTo>
                  <a:pt x="673472" y="120550"/>
                </a:lnTo>
                <a:close/>
              </a:path>
              <a:path w="806450" h="120650">
                <a:moveTo>
                  <a:pt x="707570" y="67419"/>
                </a:moveTo>
                <a:lnTo>
                  <a:pt x="686519" y="67419"/>
                </a:lnTo>
                <a:lnTo>
                  <a:pt x="686123" y="61763"/>
                </a:lnTo>
                <a:lnTo>
                  <a:pt x="683940" y="57199"/>
                </a:lnTo>
                <a:lnTo>
                  <a:pt x="679971" y="53726"/>
                </a:lnTo>
                <a:lnTo>
                  <a:pt x="676101" y="50254"/>
                </a:lnTo>
                <a:lnTo>
                  <a:pt x="671240" y="48517"/>
                </a:lnTo>
                <a:lnTo>
                  <a:pt x="700045" y="48517"/>
                </a:lnTo>
                <a:lnTo>
                  <a:pt x="701616" y="50601"/>
                </a:lnTo>
                <a:lnTo>
                  <a:pt x="705383" y="58638"/>
                </a:lnTo>
                <a:lnTo>
                  <a:pt x="707570" y="67419"/>
                </a:lnTo>
                <a:close/>
              </a:path>
              <a:path w="806450" h="120650">
                <a:moveTo>
                  <a:pt x="698076" y="102691"/>
                </a:moveTo>
                <a:lnTo>
                  <a:pt x="672827" y="102691"/>
                </a:lnTo>
                <a:lnTo>
                  <a:pt x="676796" y="101947"/>
                </a:lnTo>
                <a:lnTo>
                  <a:pt x="685527" y="98970"/>
                </a:lnTo>
                <a:lnTo>
                  <a:pt x="689198" y="96837"/>
                </a:lnTo>
                <a:lnTo>
                  <a:pt x="692175" y="94059"/>
                </a:lnTo>
                <a:lnTo>
                  <a:pt x="698076" y="102691"/>
                </a:lnTo>
                <a:close/>
              </a:path>
              <a:path w="806450" h="120650">
                <a:moveTo>
                  <a:pt x="806368" y="43606"/>
                </a:moveTo>
                <a:lnTo>
                  <a:pt x="783746" y="43606"/>
                </a:lnTo>
                <a:lnTo>
                  <a:pt x="783746" y="0"/>
                </a:lnTo>
                <a:lnTo>
                  <a:pt x="806368" y="0"/>
                </a:lnTo>
                <a:lnTo>
                  <a:pt x="806368" y="43606"/>
                </a:lnTo>
                <a:close/>
              </a:path>
              <a:path w="806450" h="120650">
                <a:moveTo>
                  <a:pt x="757255" y="120550"/>
                </a:moveTo>
                <a:lnTo>
                  <a:pt x="721759" y="94059"/>
                </a:lnTo>
                <a:lnTo>
                  <a:pt x="719155" y="75604"/>
                </a:lnTo>
                <a:lnTo>
                  <a:pt x="719806" y="65977"/>
                </a:lnTo>
                <a:lnTo>
                  <a:pt x="741777" y="33635"/>
                </a:lnTo>
                <a:lnTo>
                  <a:pt x="757255" y="30509"/>
                </a:lnTo>
                <a:lnTo>
                  <a:pt x="764938" y="31328"/>
                </a:lnTo>
                <a:lnTo>
                  <a:pt x="771914" y="33783"/>
                </a:lnTo>
                <a:lnTo>
                  <a:pt x="778184" y="37876"/>
                </a:lnTo>
                <a:lnTo>
                  <a:pt x="783746" y="43606"/>
                </a:lnTo>
                <a:lnTo>
                  <a:pt x="806368" y="43606"/>
                </a:lnTo>
                <a:lnTo>
                  <a:pt x="806368" y="50601"/>
                </a:lnTo>
                <a:lnTo>
                  <a:pt x="757751" y="50601"/>
                </a:lnTo>
                <a:lnTo>
                  <a:pt x="752542" y="52933"/>
                </a:lnTo>
                <a:lnTo>
                  <a:pt x="744505" y="62160"/>
                </a:lnTo>
                <a:lnTo>
                  <a:pt x="742521" y="68163"/>
                </a:lnTo>
                <a:lnTo>
                  <a:pt x="742521" y="82847"/>
                </a:lnTo>
                <a:lnTo>
                  <a:pt x="744456" y="88800"/>
                </a:lnTo>
                <a:lnTo>
                  <a:pt x="752195" y="98127"/>
                </a:lnTo>
                <a:lnTo>
                  <a:pt x="757453" y="100458"/>
                </a:lnTo>
                <a:lnTo>
                  <a:pt x="806368" y="100458"/>
                </a:lnTo>
                <a:lnTo>
                  <a:pt x="806368" y="107453"/>
                </a:lnTo>
                <a:lnTo>
                  <a:pt x="783746" y="107453"/>
                </a:lnTo>
                <a:lnTo>
                  <a:pt x="778072" y="113183"/>
                </a:lnTo>
                <a:lnTo>
                  <a:pt x="771765" y="117276"/>
                </a:lnTo>
                <a:lnTo>
                  <a:pt x="764826" y="119732"/>
                </a:lnTo>
                <a:lnTo>
                  <a:pt x="757255" y="120550"/>
                </a:lnTo>
                <a:close/>
              </a:path>
              <a:path w="806450" h="120650">
                <a:moveTo>
                  <a:pt x="806368" y="100458"/>
                </a:moveTo>
                <a:lnTo>
                  <a:pt x="767871" y="100458"/>
                </a:lnTo>
                <a:lnTo>
                  <a:pt x="771592" y="99566"/>
                </a:lnTo>
                <a:lnTo>
                  <a:pt x="775263" y="97780"/>
                </a:lnTo>
                <a:lnTo>
                  <a:pt x="779033" y="95894"/>
                </a:lnTo>
                <a:lnTo>
                  <a:pt x="781861" y="93563"/>
                </a:lnTo>
                <a:lnTo>
                  <a:pt x="783746" y="90785"/>
                </a:lnTo>
                <a:lnTo>
                  <a:pt x="783746" y="60424"/>
                </a:lnTo>
                <a:lnTo>
                  <a:pt x="781861" y="57546"/>
                </a:lnTo>
                <a:lnTo>
                  <a:pt x="779033" y="55215"/>
                </a:lnTo>
                <a:lnTo>
                  <a:pt x="775263" y="53429"/>
                </a:lnTo>
                <a:lnTo>
                  <a:pt x="771592" y="51544"/>
                </a:lnTo>
                <a:lnTo>
                  <a:pt x="767871" y="50601"/>
                </a:lnTo>
                <a:lnTo>
                  <a:pt x="806368" y="50601"/>
                </a:lnTo>
                <a:lnTo>
                  <a:pt x="806368" y="100458"/>
                </a:lnTo>
                <a:close/>
              </a:path>
              <a:path w="806450" h="120650">
                <a:moveTo>
                  <a:pt x="806368" y="118467"/>
                </a:moveTo>
                <a:lnTo>
                  <a:pt x="783746" y="118467"/>
                </a:lnTo>
                <a:lnTo>
                  <a:pt x="783746" y="107453"/>
                </a:lnTo>
                <a:lnTo>
                  <a:pt x="806368" y="107453"/>
                </a:lnTo>
                <a:lnTo>
                  <a:pt x="806368" y="118467"/>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0" name="object 10"/>
          <p:cNvPicPr/>
          <p:nvPr/>
        </p:nvPicPr>
        <p:blipFill>
          <a:blip r:embed="rId5" cstate="print"/>
          <a:stretch>
            <a:fillRect/>
          </a:stretch>
        </p:blipFill>
        <p:spPr>
          <a:xfrm>
            <a:off x="3776627" y="3333197"/>
            <a:ext cx="1693003" cy="165297"/>
          </a:xfrm>
          <a:prstGeom prst="rect">
            <a:avLst/>
          </a:prstGeom>
        </p:spPr>
      </p:pic>
      <p:sp>
        <p:nvSpPr>
          <p:cNvPr id="11" name="object 11"/>
          <p:cNvSpPr/>
          <p:nvPr/>
        </p:nvSpPr>
        <p:spPr>
          <a:xfrm>
            <a:off x="7051537" y="2837896"/>
            <a:ext cx="1044787" cy="165947"/>
          </a:xfrm>
          <a:custGeom>
            <a:avLst/>
            <a:gdLst/>
            <a:ahLst/>
            <a:cxnLst/>
            <a:rect l="l" t="t" r="r" b="b"/>
            <a:pathLst>
              <a:path w="783589" h="124460">
                <a:moveTo>
                  <a:pt x="25151" y="121890"/>
                </a:moveTo>
                <a:lnTo>
                  <a:pt x="0" y="121890"/>
                </a:lnTo>
                <a:lnTo>
                  <a:pt x="0" y="3423"/>
                </a:lnTo>
                <a:lnTo>
                  <a:pt x="35272" y="3423"/>
                </a:lnTo>
                <a:lnTo>
                  <a:pt x="49558" y="38844"/>
                </a:lnTo>
                <a:lnTo>
                  <a:pt x="25151" y="38844"/>
                </a:lnTo>
                <a:lnTo>
                  <a:pt x="25151" y="121890"/>
                </a:lnTo>
                <a:close/>
              </a:path>
              <a:path w="783589" h="124460">
                <a:moveTo>
                  <a:pt x="88471" y="75009"/>
                </a:moveTo>
                <a:lnTo>
                  <a:pt x="64144" y="75009"/>
                </a:lnTo>
                <a:lnTo>
                  <a:pt x="92868" y="3423"/>
                </a:lnTo>
                <a:lnTo>
                  <a:pt x="128438" y="3423"/>
                </a:lnTo>
                <a:lnTo>
                  <a:pt x="128438" y="38844"/>
                </a:lnTo>
                <a:lnTo>
                  <a:pt x="102989" y="38844"/>
                </a:lnTo>
                <a:lnTo>
                  <a:pt x="88471" y="75009"/>
                </a:lnTo>
                <a:close/>
              </a:path>
              <a:path w="783589" h="124460">
                <a:moveTo>
                  <a:pt x="69651" y="121890"/>
                </a:moveTo>
                <a:lnTo>
                  <a:pt x="58638" y="121890"/>
                </a:lnTo>
                <a:lnTo>
                  <a:pt x="25151" y="38844"/>
                </a:lnTo>
                <a:lnTo>
                  <a:pt x="49558" y="38844"/>
                </a:lnTo>
                <a:lnTo>
                  <a:pt x="64144" y="75009"/>
                </a:lnTo>
                <a:lnTo>
                  <a:pt x="88471" y="75009"/>
                </a:lnTo>
                <a:lnTo>
                  <a:pt x="69651" y="121890"/>
                </a:lnTo>
                <a:close/>
              </a:path>
              <a:path w="783589" h="124460">
                <a:moveTo>
                  <a:pt x="128438" y="121890"/>
                </a:moveTo>
                <a:lnTo>
                  <a:pt x="102989" y="121890"/>
                </a:lnTo>
                <a:lnTo>
                  <a:pt x="102989" y="38844"/>
                </a:lnTo>
                <a:lnTo>
                  <a:pt x="128438" y="38844"/>
                </a:lnTo>
                <a:lnTo>
                  <a:pt x="128438" y="121890"/>
                </a:lnTo>
                <a:close/>
              </a:path>
              <a:path w="783589" h="124460">
                <a:moveTo>
                  <a:pt x="198418" y="123973"/>
                </a:moveTo>
                <a:lnTo>
                  <a:pt x="191671" y="123973"/>
                </a:lnTo>
                <a:lnTo>
                  <a:pt x="182016" y="123192"/>
                </a:lnTo>
                <a:lnTo>
                  <a:pt x="149032" y="97073"/>
                </a:lnTo>
                <a:lnTo>
                  <a:pt x="145832" y="78878"/>
                </a:lnTo>
                <a:lnTo>
                  <a:pt x="146622" y="69679"/>
                </a:lnTo>
                <a:lnTo>
                  <a:pt x="172844" y="37169"/>
                </a:lnTo>
                <a:lnTo>
                  <a:pt x="190331" y="33932"/>
                </a:lnTo>
                <a:lnTo>
                  <a:pt x="199354" y="34751"/>
                </a:lnTo>
                <a:lnTo>
                  <a:pt x="207521" y="37207"/>
                </a:lnTo>
                <a:lnTo>
                  <a:pt x="214832" y="41299"/>
                </a:lnTo>
                <a:lnTo>
                  <a:pt x="221288" y="47029"/>
                </a:lnTo>
                <a:lnTo>
                  <a:pt x="224991" y="51941"/>
                </a:lnTo>
                <a:lnTo>
                  <a:pt x="184378" y="51941"/>
                </a:lnTo>
                <a:lnTo>
                  <a:pt x="179517" y="53726"/>
                </a:lnTo>
                <a:lnTo>
                  <a:pt x="171976" y="60870"/>
                </a:lnTo>
                <a:lnTo>
                  <a:pt x="169793" y="65385"/>
                </a:lnTo>
                <a:lnTo>
                  <a:pt x="169198" y="70842"/>
                </a:lnTo>
                <a:lnTo>
                  <a:pt x="232515" y="70842"/>
                </a:lnTo>
                <a:lnTo>
                  <a:pt x="232589" y="71139"/>
                </a:lnTo>
                <a:lnTo>
                  <a:pt x="233343" y="81260"/>
                </a:lnTo>
                <a:lnTo>
                  <a:pt x="233343" y="86171"/>
                </a:lnTo>
                <a:lnTo>
                  <a:pt x="169495" y="86171"/>
                </a:lnTo>
                <a:lnTo>
                  <a:pt x="170190" y="91628"/>
                </a:lnTo>
                <a:lnTo>
                  <a:pt x="172621" y="96341"/>
                </a:lnTo>
                <a:lnTo>
                  <a:pt x="176788" y="100310"/>
                </a:lnTo>
                <a:lnTo>
                  <a:pt x="181054" y="104179"/>
                </a:lnTo>
                <a:lnTo>
                  <a:pt x="186859" y="106114"/>
                </a:lnTo>
                <a:lnTo>
                  <a:pt x="223022" y="106114"/>
                </a:lnTo>
                <a:lnTo>
                  <a:pt x="227092" y="112067"/>
                </a:lnTo>
                <a:lnTo>
                  <a:pt x="222826" y="116036"/>
                </a:lnTo>
                <a:lnTo>
                  <a:pt x="217517" y="119012"/>
                </a:lnTo>
                <a:lnTo>
                  <a:pt x="204917" y="122981"/>
                </a:lnTo>
                <a:lnTo>
                  <a:pt x="198418" y="123973"/>
                </a:lnTo>
                <a:close/>
              </a:path>
              <a:path w="783589" h="124460">
                <a:moveTo>
                  <a:pt x="232515" y="70842"/>
                </a:moveTo>
                <a:lnTo>
                  <a:pt x="211465" y="70842"/>
                </a:lnTo>
                <a:lnTo>
                  <a:pt x="211068" y="65186"/>
                </a:lnTo>
                <a:lnTo>
                  <a:pt x="208885" y="60622"/>
                </a:lnTo>
                <a:lnTo>
                  <a:pt x="204917" y="57150"/>
                </a:lnTo>
                <a:lnTo>
                  <a:pt x="201047" y="53677"/>
                </a:lnTo>
                <a:lnTo>
                  <a:pt x="196185" y="51941"/>
                </a:lnTo>
                <a:lnTo>
                  <a:pt x="224991" y="51941"/>
                </a:lnTo>
                <a:lnTo>
                  <a:pt x="226562" y="54024"/>
                </a:lnTo>
                <a:lnTo>
                  <a:pt x="230329" y="62061"/>
                </a:lnTo>
                <a:lnTo>
                  <a:pt x="232515" y="70842"/>
                </a:lnTo>
                <a:close/>
              </a:path>
              <a:path w="783589" h="124460">
                <a:moveTo>
                  <a:pt x="223022" y="106114"/>
                </a:moveTo>
                <a:lnTo>
                  <a:pt x="197773" y="106114"/>
                </a:lnTo>
                <a:lnTo>
                  <a:pt x="201741" y="105370"/>
                </a:lnTo>
                <a:lnTo>
                  <a:pt x="210473" y="102393"/>
                </a:lnTo>
                <a:lnTo>
                  <a:pt x="214144" y="100260"/>
                </a:lnTo>
                <a:lnTo>
                  <a:pt x="217120" y="97482"/>
                </a:lnTo>
                <a:lnTo>
                  <a:pt x="223022" y="106114"/>
                </a:lnTo>
                <a:close/>
              </a:path>
              <a:path w="783589" h="124460">
                <a:moveTo>
                  <a:pt x="331314" y="47029"/>
                </a:moveTo>
                <a:lnTo>
                  <a:pt x="308692" y="47029"/>
                </a:lnTo>
                <a:lnTo>
                  <a:pt x="308692" y="3423"/>
                </a:lnTo>
                <a:lnTo>
                  <a:pt x="331314" y="3423"/>
                </a:lnTo>
                <a:lnTo>
                  <a:pt x="331314" y="47029"/>
                </a:lnTo>
                <a:close/>
              </a:path>
              <a:path w="783589" h="124460">
                <a:moveTo>
                  <a:pt x="282200" y="123973"/>
                </a:moveTo>
                <a:lnTo>
                  <a:pt x="246705" y="97482"/>
                </a:lnTo>
                <a:lnTo>
                  <a:pt x="244100" y="79027"/>
                </a:lnTo>
                <a:lnTo>
                  <a:pt x="244751" y="69400"/>
                </a:lnTo>
                <a:lnTo>
                  <a:pt x="266722" y="37058"/>
                </a:lnTo>
                <a:lnTo>
                  <a:pt x="282200" y="33932"/>
                </a:lnTo>
                <a:lnTo>
                  <a:pt x="289884" y="34751"/>
                </a:lnTo>
                <a:lnTo>
                  <a:pt x="296860" y="37207"/>
                </a:lnTo>
                <a:lnTo>
                  <a:pt x="303129" y="41299"/>
                </a:lnTo>
                <a:lnTo>
                  <a:pt x="308692" y="47029"/>
                </a:lnTo>
                <a:lnTo>
                  <a:pt x="331314" y="47029"/>
                </a:lnTo>
                <a:lnTo>
                  <a:pt x="331314" y="54024"/>
                </a:lnTo>
                <a:lnTo>
                  <a:pt x="282696" y="54024"/>
                </a:lnTo>
                <a:lnTo>
                  <a:pt x="277487" y="56356"/>
                </a:lnTo>
                <a:lnTo>
                  <a:pt x="269451" y="65583"/>
                </a:lnTo>
                <a:lnTo>
                  <a:pt x="267466" y="71586"/>
                </a:lnTo>
                <a:lnTo>
                  <a:pt x="267466" y="86270"/>
                </a:lnTo>
                <a:lnTo>
                  <a:pt x="269401" y="92223"/>
                </a:lnTo>
                <a:lnTo>
                  <a:pt x="277140" y="101550"/>
                </a:lnTo>
                <a:lnTo>
                  <a:pt x="282399" y="103882"/>
                </a:lnTo>
                <a:lnTo>
                  <a:pt x="331314" y="103882"/>
                </a:lnTo>
                <a:lnTo>
                  <a:pt x="331314" y="110876"/>
                </a:lnTo>
                <a:lnTo>
                  <a:pt x="308692" y="110876"/>
                </a:lnTo>
                <a:lnTo>
                  <a:pt x="303018" y="116606"/>
                </a:lnTo>
                <a:lnTo>
                  <a:pt x="296711" y="120699"/>
                </a:lnTo>
                <a:lnTo>
                  <a:pt x="289772" y="123155"/>
                </a:lnTo>
                <a:lnTo>
                  <a:pt x="282200" y="123973"/>
                </a:lnTo>
                <a:close/>
              </a:path>
              <a:path w="783589" h="124460">
                <a:moveTo>
                  <a:pt x="331314" y="103882"/>
                </a:moveTo>
                <a:lnTo>
                  <a:pt x="292817" y="103882"/>
                </a:lnTo>
                <a:lnTo>
                  <a:pt x="296537" y="102989"/>
                </a:lnTo>
                <a:lnTo>
                  <a:pt x="300209" y="101203"/>
                </a:lnTo>
                <a:lnTo>
                  <a:pt x="303979" y="99317"/>
                </a:lnTo>
                <a:lnTo>
                  <a:pt x="306807" y="96986"/>
                </a:lnTo>
                <a:lnTo>
                  <a:pt x="308692" y="94208"/>
                </a:lnTo>
                <a:lnTo>
                  <a:pt x="308692" y="63847"/>
                </a:lnTo>
                <a:lnTo>
                  <a:pt x="306807" y="60969"/>
                </a:lnTo>
                <a:lnTo>
                  <a:pt x="303979" y="58638"/>
                </a:lnTo>
                <a:lnTo>
                  <a:pt x="300209" y="56852"/>
                </a:lnTo>
                <a:lnTo>
                  <a:pt x="296537" y="54967"/>
                </a:lnTo>
                <a:lnTo>
                  <a:pt x="292817" y="54024"/>
                </a:lnTo>
                <a:lnTo>
                  <a:pt x="331314" y="54024"/>
                </a:lnTo>
                <a:lnTo>
                  <a:pt x="331314" y="103882"/>
                </a:lnTo>
                <a:close/>
              </a:path>
              <a:path w="783589" h="124460">
                <a:moveTo>
                  <a:pt x="331314" y="121890"/>
                </a:moveTo>
                <a:lnTo>
                  <a:pt x="308692" y="121890"/>
                </a:lnTo>
                <a:lnTo>
                  <a:pt x="308692" y="110876"/>
                </a:lnTo>
                <a:lnTo>
                  <a:pt x="331314" y="110876"/>
                </a:lnTo>
                <a:lnTo>
                  <a:pt x="331314" y="121890"/>
                </a:lnTo>
                <a:close/>
              </a:path>
              <a:path w="783589" h="124460">
                <a:moveTo>
                  <a:pt x="368771" y="26789"/>
                </a:moveTo>
                <a:lnTo>
                  <a:pt x="361231" y="26789"/>
                </a:lnTo>
                <a:lnTo>
                  <a:pt x="358056" y="25499"/>
                </a:lnTo>
                <a:lnTo>
                  <a:pt x="355377" y="22919"/>
                </a:lnTo>
                <a:lnTo>
                  <a:pt x="352797" y="20339"/>
                </a:lnTo>
                <a:lnTo>
                  <a:pt x="351507" y="17115"/>
                </a:lnTo>
                <a:lnTo>
                  <a:pt x="351507" y="9475"/>
                </a:lnTo>
                <a:lnTo>
                  <a:pt x="352797" y="6349"/>
                </a:lnTo>
                <a:lnTo>
                  <a:pt x="358056" y="1289"/>
                </a:lnTo>
                <a:lnTo>
                  <a:pt x="361231" y="0"/>
                </a:lnTo>
                <a:lnTo>
                  <a:pt x="368771" y="0"/>
                </a:lnTo>
                <a:lnTo>
                  <a:pt x="371996" y="1289"/>
                </a:lnTo>
                <a:lnTo>
                  <a:pt x="374576" y="3869"/>
                </a:lnTo>
                <a:lnTo>
                  <a:pt x="377155" y="6349"/>
                </a:lnTo>
                <a:lnTo>
                  <a:pt x="378445" y="9475"/>
                </a:lnTo>
                <a:lnTo>
                  <a:pt x="378445" y="17115"/>
                </a:lnTo>
                <a:lnTo>
                  <a:pt x="377155" y="20339"/>
                </a:lnTo>
                <a:lnTo>
                  <a:pt x="371996" y="25499"/>
                </a:lnTo>
                <a:lnTo>
                  <a:pt x="368771" y="26789"/>
                </a:lnTo>
                <a:close/>
              </a:path>
              <a:path w="783589" h="124460">
                <a:moveTo>
                  <a:pt x="376362" y="121890"/>
                </a:moveTo>
                <a:lnTo>
                  <a:pt x="353740" y="121890"/>
                </a:lnTo>
                <a:lnTo>
                  <a:pt x="353740" y="36016"/>
                </a:lnTo>
                <a:lnTo>
                  <a:pt x="376362" y="36016"/>
                </a:lnTo>
                <a:lnTo>
                  <a:pt x="376362" y="121890"/>
                </a:lnTo>
                <a:close/>
              </a:path>
              <a:path w="783589" h="124460">
                <a:moveTo>
                  <a:pt x="406437" y="62507"/>
                </a:moveTo>
                <a:lnTo>
                  <a:pt x="397805" y="47476"/>
                </a:lnTo>
                <a:lnTo>
                  <a:pt x="406009" y="41550"/>
                </a:lnTo>
                <a:lnTo>
                  <a:pt x="414995" y="37318"/>
                </a:lnTo>
                <a:lnTo>
                  <a:pt x="424762" y="34779"/>
                </a:lnTo>
                <a:lnTo>
                  <a:pt x="435310" y="33932"/>
                </a:lnTo>
                <a:lnTo>
                  <a:pt x="443858" y="34463"/>
                </a:lnTo>
                <a:lnTo>
                  <a:pt x="470294" y="52387"/>
                </a:lnTo>
                <a:lnTo>
                  <a:pt x="431440" y="52387"/>
                </a:lnTo>
                <a:lnTo>
                  <a:pt x="424520" y="53020"/>
                </a:lnTo>
                <a:lnTo>
                  <a:pt x="418046" y="54917"/>
                </a:lnTo>
                <a:lnTo>
                  <a:pt x="412018" y="58080"/>
                </a:lnTo>
                <a:lnTo>
                  <a:pt x="406437" y="62507"/>
                </a:lnTo>
                <a:close/>
              </a:path>
              <a:path w="783589" h="124460">
                <a:moveTo>
                  <a:pt x="472814" y="78283"/>
                </a:moveTo>
                <a:lnTo>
                  <a:pt x="450193" y="78283"/>
                </a:lnTo>
                <a:lnTo>
                  <a:pt x="450193" y="62458"/>
                </a:lnTo>
                <a:lnTo>
                  <a:pt x="448456" y="58985"/>
                </a:lnTo>
                <a:lnTo>
                  <a:pt x="444984" y="56405"/>
                </a:lnTo>
                <a:lnTo>
                  <a:pt x="441610" y="53726"/>
                </a:lnTo>
                <a:lnTo>
                  <a:pt x="437096" y="52387"/>
                </a:lnTo>
                <a:lnTo>
                  <a:pt x="470294" y="52387"/>
                </a:lnTo>
                <a:lnTo>
                  <a:pt x="470396" y="52573"/>
                </a:lnTo>
                <a:lnTo>
                  <a:pt x="472210" y="59019"/>
                </a:lnTo>
                <a:lnTo>
                  <a:pt x="472814" y="66377"/>
                </a:lnTo>
                <a:lnTo>
                  <a:pt x="472814" y="78283"/>
                </a:lnTo>
                <a:close/>
              </a:path>
              <a:path w="783589" h="124460">
                <a:moveTo>
                  <a:pt x="423106" y="123973"/>
                </a:moveTo>
                <a:lnTo>
                  <a:pt x="414771" y="123973"/>
                </a:lnTo>
                <a:lnTo>
                  <a:pt x="407677" y="121344"/>
                </a:lnTo>
                <a:lnTo>
                  <a:pt x="401823" y="116085"/>
                </a:lnTo>
                <a:lnTo>
                  <a:pt x="396069" y="110827"/>
                </a:lnTo>
                <a:lnTo>
                  <a:pt x="393191" y="103981"/>
                </a:lnTo>
                <a:lnTo>
                  <a:pt x="393191" y="87213"/>
                </a:lnTo>
                <a:lnTo>
                  <a:pt x="395920" y="80516"/>
                </a:lnTo>
                <a:lnTo>
                  <a:pt x="401377" y="75455"/>
                </a:lnTo>
                <a:lnTo>
                  <a:pt x="406933" y="70395"/>
                </a:lnTo>
                <a:lnTo>
                  <a:pt x="414176" y="67865"/>
                </a:lnTo>
                <a:lnTo>
                  <a:pt x="423106" y="67865"/>
                </a:lnTo>
                <a:lnTo>
                  <a:pt x="431719" y="68516"/>
                </a:lnTo>
                <a:lnTo>
                  <a:pt x="439105" y="70470"/>
                </a:lnTo>
                <a:lnTo>
                  <a:pt x="445263" y="73725"/>
                </a:lnTo>
                <a:lnTo>
                  <a:pt x="450193" y="78283"/>
                </a:lnTo>
                <a:lnTo>
                  <a:pt x="472814" y="78283"/>
                </a:lnTo>
                <a:lnTo>
                  <a:pt x="472814" y="83194"/>
                </a:lnTo>
                <a:lnTo>
                  <a:pt x="427620" y="83194"/>
                </a:lnTo>
                <a:lnTo>
                  <a:pt x="423751" y="84335"/>
                </a:lnTo>
                <a:lnTo>
                  <a:pt x="417500" y="88800"/>
                </a:lnTo>
                <a:lnTo>
                  <a:pt x="415962" y="91975"/>
                </a:lnTo>
                <a:lnTo>
                  <a:pt x="415962" y="100111"/>
                </a:lnTo>
                <a:lnTo>
                  <a:pt x="417500" y="103237"/>
                </a:lnTo>
                <a:lnTo>
                  <a:pt x="420576" y="105519"/>
                </a:lnTo>
                <a:lnTo>
                  <a:pt x="423751" y="107701"/>
                </a:lnTo>
                <a:lnTo>
                  <a:pt x="427620" y="108793"/>
                </a:lnTo>
                <a:lnTo>
                  <a:pt x="472814" y="108793"/>
                </a:lnTo>
                <a:lnTo>
                  <a:pt x="472814" y="112960"/>
                </a:lnTo>
                <a:lnTo>
                  <a:pt x="450193" y="112960"/>
                </a:lnTo>
                <a:lnTo>
                  <a:pt x="444984" y="117778"/>
                </a:lnTo>
                <a:lnTo>
                  <a:pt x="438733" y="121220"/>
                </a:lnTo>
                <a:lnTo>
                  <a:pt x="431440" y="123285"/>
                </a:lnTo>
                <a:lnTo>
                  <a:pt x="423106" y="123973"/>
                </a:lnTo>
                <a:close/>
              </a:path>
              <a:path w="783589" h="124460">
                <a:moveTo>
                  <a:pt x="472814" y="108793"/>
                </a:moveTo>
                <a:lnTo>
                  <a:pt x="440420" y="108793"/>
                </a:lnTo>
                <a:lnTo>
                  <a:pt x="446422" y="106263"/>
                </a:lnTo>
                <a:lnTo>
                  <a:pt x="450193" y="101203"/>
                </a:lnTo>
                <a:lnTo>
                  <a:pt x="450193" y="90636"/>
                </a:lnTo>
                <a:lnTo>
                  <a:pt x="446422" y="85675"/>
                </a:lnTo>
                <a:lnTo>
                  <a:pt x="440419" y="83194"/>
                </a:lnTo>
                <a:lnTo>
                  <a:pt x="472814" y="83194"/>
                </a:lnTo>
                <a:lnTo>
                  <a:pt x="472814" y="108793"/>
                </a:lnTo>
                <a:close/>
              </a:path>
              <a:path w="783589" h="124460">
                <a:moveTo>
                  <a:pt x="472814" y="121890"/>
                </a:moveTo>
                <a:lnTo>
                  <a:pt x="450193" y="121890"/>
                </a:lnTo>
                <a:lnTo>
                  <a:pt x="450193" y="112960"/>
                </a:lnTo>
                <a:lnTo>
                  <a:pt x="472814" y="112960"/>
                </a:lnTo>
                <a:lnTo>
                  <a:pt x="472814" y="121890"/>
                </a:lnTo>
                <a:close/>
              </a:path>
              <a:path w="783589" h="124460">
                <a:moveTo>
                  <a:pt x="548420" y="62507"/>
                </a:moveTo>
                <a:lnTo>
                  <a:pt x="539788" y="47476"/>
                </a:lnTo>
                <a:lnTo>
                  <a:pt x="547992" y="41550"/>
                </a:lnTo>
                <a:lnTo>
                  <a:pt x="556978" y="37318"/>
                </a:lnTo>
                <a:lnTo>
                  <a:pt x="566744" y="34779"/>
                </a:lnTo>
                <a:lnTo>
                  <a:pt x="577293" y="33932"/>
                </a:lnTo>
                <a:lnTo>
                  <a:pt x="585841" y="34463"/>
                </a:lnTo>
                <a:lnTo>
                  <a:pt x="612277" y="52387"/>
                </a:lnTo>
                <a:lnTo>
                  <a:pt x="573423" y="52387"/>
                </a:lnTo>
                <a:lnTo>
                  <a:pt x="566503" y="53020"/>
                </a:lnTo>
                <a:lnTo>
                  <a:pt x="560029" y="54917"/>
                </a:lnTo>
                <a:lnTo>
                  <a:pt x="554001" y="58080"/>
                </a:lnTo>
                <a:lnTo>
                  <a:pt x="548420" y="62507"/>
                </a:lnTo>
                <a:close/>
              </a:path>
              <a:path w="783589" h="124460">
                <a:moveTo>
                  <a:pt x="614797" y="78283"/>
                </a:moveTo>
                <a:lnTo>
                  <a:pt x="592175" y="78283"/>
                </a:lnTo>
                <a:lnTo>
                  <a:pt x="592175" y="62458"/>
                </a:lnTo>
                <a:lnTo>
                  <a:pt x="590439" y="58985"/>
                </a:lnTo>
                <a:lnTo>
                  <a:pt x="586966" y="56405"/>
                </a:lnTo>
                <a:lnTo>
                  <a:pt x="583593" y="53726"/>
                </a:lnTo>
                <a:lnTo>
                  <a:pt x="579079" y="52387"/>
                </a:lnTo>
                <a:lnTo>
                  <a:pt x="612277" y="52387"/>
                </a:lnTo>
                <a:lnTo>
                  <a:pt x="612379" y="52573"/>
                </a:lnTo>
                <a:lnTo>
                  <a:pt x="614193" y="59019"/>
                </a:lnTo>
                <a:lnTo>
                  <a:pt x="614797" y="66377"/>
                </a:lnTo>
                <a:lnTo>
                  <a:pt x="614797" y="78283"/>
                </a:lnTo>
                <a:close/>
              </a:path>
              <a:path w="783589" h="124460">
                <a:moveTo>
                  <a:pt x="565089" y="123973"/>
                </a:moveTo>
                <a:lnTo>
                  <a:pt x="556754" y="123973"/>
                </a:lnTo>
                <a:lnTo>
                  <a:pt x="549660" y="121344"/>
                </a:lnTo>
                <a:lnTo>
                  <a:pt x="543806" y="116085"/>
                </a:lnTo>
                <a:lnTo>
                  <a:pt x="538052" y="110827"/>
                </a:lnTo>
                <a:lnTo>
                  <a:pt x="535174" y="103981"/>
                </a:lnTo>
                <a:lnTo>
                  <a:pt x="535174" y="87213"/>
                </a:lnTo>
                <a:lnTo>
                  <a:pt x="537903" y="80516"/>
                </a:lnTo>
                <a:lnTo>
                  <a:pt x="543360" y="75455"/>
                </a:lnTo>
                <a:lnTo>
                  <a:pt x="548916" y="70395"/>
                </a:lnTo>
                <a:lnTo>
                  <a:pt x="556159" y="67865"/>
                </a:lnTo>
                <a:lnTo>
                  <a:pt x="565089" y="67865"/>
                </a:lnTo>
                <a:lnTo>
                  <a:pt x="573702" y="68516"/>
                </a:lnTo>
                <a:lnTo>
                  <a:pt x="581088" y="70470"/>
                </a:lnTo>
                <a:lnTo>
                  <a:pt x="587245" y="73725"/>
                </a:lnTo>
                <a:lnTo>
                  <a:pt x="592175" y="78283"/>
                </a:lnTo>
                <a:lnTo>
                  <a:pt x="614797" y="78283"/>
                </a:lnTo>
                <a:lnTo>
                  <a:pt x="614797" y="83194"/>
                </a:lnTo>
                <a:lnTo>
                  <a:pt x="569603" y="83194"/>
                </a:lnTo>
                <a:lnTo>
                  <a:pt x="565734" y="84335"/>
                </a:lnTo>
                <a:lnTo>
                  <a:pt x="559483" y="88800"/>
                </a:lnTo>
                <a:lnTo>
                  <a:pt x="557945" y="91975"/>
                </a:lnTo>
                <a:lnTo>
                  <a:pt x="557945" y="100111"/>
                </a:lnTo>
                <a:lnTo>
                  <a:pt x="559483" y="103237"/>
                </a:lnTo>
                <a:lnTo>
                  <a:pt x="562559" y="105519"/>
                </a:lnTo>
                <a:lnTo>
                  <a:pt x="565734" y="107701"/>
                </a:lnTo>
                <a:lnTo>
                  <a:pt x="569603" y="108793"/>
                </a:lnTo>
                <a:lnTo>
                  <a:pt x="614797" y="108793"/>
                </a:lnTo>
                <a:lnTo>
                  <a:pt x="614797" y="112960"/>
                </a:lnTo>
                <a:lnTo>
                  <a:pt x="592175" y="112960"/>
                </a:lnTo>
                <a:lnTo>
                  <a:pt x="586966" y="117778"/>
                </a:lnTo>
                <a:lnTo>
                  <a:pt x="580716" y="121220"/>
                </a:lnTo>
                <a:lnTo>
                  <a:pt x="573423" y="123285"/>
                </a:lnTo>
                <a:lnTo>
                  <a:pt x="565089" y="123973"/>
                </a:lnTo>
                <a:close/>
              </a:path>
              <a:path w="783589" h="124460">
                <a:moveTo>
                  <a:pt x="614797" y="108793"/>
                </a:moveTo>
                <a:lnTo>
                  <a:pt x="582402" y="108793"/>
                </a:lnTo>
                <a:lnTo>
                  <a:pt x="588405" y="106263"/>
                </a:lnTo>
                <a:lnTo>
                  <a:pt x="592175" y="101203"/>
                </a:lnTo>
                <a:lnTo>
                  <a:pt x="592175" y="90636"/>
                </a:lnTo>
                <a:lnTo>
                  <a:pt x="588405" y="85675"/>
                </a:lnTo>
                <a:lnTo>
                  <a:pt x="582402" y="83194"/>
                </a:lnTo>
                <a:lnTo>
                  <a:pt x="614797" y="83194"/>
                </a:lnTo>
                <a:lnTo>
                  <a:pt x="614797" y="108793"/>
                </a:lnTo>
                <a:close/>
              </a:path>
              <a:path w="783589" h="124460">
                <a:moveTo>
                  <a:pt x="614797" y="121890"/>
                </a:moveTo>
                <a:lnTo>
                  <a:pt x="592175" y="121890"/>
                </a:lnTo>
                <a:lnTo>
                  <a:pt x="592175" y="112960"/>
                </a:lnTo>
                <a:lnTo>
                  <a:pt x="614797" y="112960"/>
                </a:lnTo>
                <a:lnTo>
                  <a:pt x="614797" y="121890"/>
                </a:lnTo>
                <a:close/>
              </a:path>
              <a:path w="783589" h="124460">
                <a:moveTo>
                  <a:pt x="687179" y="47773"/>
                </a:moveTo>
                <a:lnTo>
                  <a:pt x="659794" y="47773"/>
                </a:lnTo>
                <a:lnTo>
                  <a:pt x="662870" y="44003"/>
                </a:lnTo>
                <a:lnTo>
                  <a:pt x="666839" y="40778"/>
                </a:lnTo>
                <a:lnTo>
                  <a:pt x="676662" y="35321"/>
                </a:lnTo>
                <a:lnTo>
                  <a:pt x="681821" y="33932"/>
                </a:lnTo>
                <a:lnTo>
                  <a:pt x="687179" y="33932"/>
                </a:lnTo>
                <a:lnTo>
                  <a:pt x="687179" y="47773"/>
                </a:lnTo>
                <a:close/>
              </a:path>
              <a:path w="783589" h="124460">
                <a:moveTo>
                  <a:pt x="659794" y="121890"/>
                </a:moveTo>
                <a:lnTo>
                  <a:pt x="637172" y="121890"/>
                </a:lnTo>
                <a:lnTo>
                  <a:pt x="637172" y="36016"/>
                </a:lnTo>
                <a:lnTo>
                  <a:pt x="659794" y="36016"/>
                </a:lnTo>
                <a:lnTo>
                  <a:pt x="659794" y="47773"/>
                </a:lnTo>
                <a:lnTo>
                  <a:pt x="687179" y="47773"/>
                </a:lnTo>
                <a:lnTo>
                  <a:pt x="687179" y="55364"/>
                </a:lnTo>
                <a:lnTo>
                  <a:pt x="676860" y="55364"/>
                </a:lnTo>
                <a:lnTo>
                  <a:pt x="672792" y="56356"/>
                </a:lnTo>
                <a:lnTo>
                  <a:pt x="668724" y="58340"/>
                </a:lnTo>
                <a:lnTo>
                  <a:pt x="664656" y="60225"/>
                </a:lnTo>
                <a:lnTo>
                  <a:pt x="661679" y="62507"/>
                </a:lnTo>
                <a:lnTo>
                  <a:pt x="659794" y="65186"/>
                </a:lnTo>
                <a:lnTo>
                  <a:pt x="659794" y="121890"/>
                </a:lnTo>
                <a:close/>
              </a:path>
              <a:path w="783589" h="124460">
                <a:moveTo>
                  <a:pt x="687179" y="55959"/>
                </a:moveTo>
                <a:lnTo>
                  <a:pt x="680928" y="55364"/>
                </a:lnTo>
                <a:lnTo>
                  <a:pt x="687179" y="55364"/>
                </a:lnTo>
                <a:lnTo>
                  <a:pt x="687179" y="55959"/>
                </a:lnTo>
                <a:close/>
              </a:path>
              <a:path w="783589" h="124460">
                <a:moveTo>
                  <a:pt x="748224" y="123973"/>
                </a:moveTo>
                <a:lnTo>
                  <a:pt x="741477" y="123973"/>
                </a:lnTo>
                <a:lnTo>
                  <a:pt x="731822" y="123192"/>
                </a:lnTo>
                <a:lnTo>
                  <a:pt x="698838" y="97073"/>
                </a:lnTo>
                <a:lnTo>
                  <a:pt x="695638" y="78878"/>
                </a:lnTo>
                <a:lnTo>
                  <a:pt x="696429" y="69679"/>
                </a:lnTo>
                <a:lnTo>
                  <a:pt x="722650" y="37169"/>
                </a:lnTo>
                <a:lnTo>
                  <a:pt x="740138" y="33932"/>
                </a:lnTo>
                <a:lnTo>
                  <a:pt x="749160" y="34751"/>
                </a:lnTo>
                <a:lnTo>
                  <a:pt x="757327" y="37207"/>
                </a:lnTo>
                <a:lnTo>
                  <a:pt x="764638" y="41299"/>
                </a:lnTo>
                <a:lnTo>
                  <a:pt x="771094" y="47029"/>
                </a:lnTo>
                <a:lnTo>
                  <a:pt x="774797" y="51941"/>
                </a:lnTo>
                <a:lnTo>
                  <a:pt x="734185" y="51941"/>
                </a:lnTo>
                <a:lnTo>
                  <a:pt x="729323" y="53726"/>
                </a:lnTo>
                <a:lnTo>
                  <a:pt x="721782" y="60870"/>
                </a:lnTo>
                <a:lnTo>
                  <a:pt x="719599" y="65385"/>
                </a:lnTo>
                <a:lnTo>
                  <a:pt x="719004" y="70842"/>
                </a:lnTo>
                <a:lnTo>
                  <a:pt x="782321" y="70842"/>
                </a:lnTo>
                <a:lnTo>
                  <a:pt x="782396" y="71139"/>
                </a:lnTo>
                <a:lnTo>
                  <a:pt x="783149" y="81260"/>
                </a:lnTo>
                <a:lnTo>
                  <a:pt x="783149" y="86171"/>
                </a:lnTo>
                <a:lnTo>
                  <a:pt x="719302" y="86171"/>
                </a:lnTo>
                <a:lnTo>
                  <a:pt x="719996" y="91628"/>
                </a:lnTo>
                <a:lnTo>
                  <a:pt x="722427" y="96341"/>
                </a:lnTo>
                <a:lnTo>
                  <a:pt x="726594" y="100310"/>
                </a:lnTo>
                <a:lnTo>
                  <a:pt x="730861" y="104179"/>
                </a:lnTo>
                <a:lnTo>
                  <a:pt x="736665" y="106114"/>
                </a:lnTo>
                <a:lnTo>
                  <a:pt x="772828" y="106114"/>
                </a:lnTo>
                <a:lnTo>
                  <a:pt x="776898" y="112067"/>
                </a:lnTo>
                <a:lnTo>
                  <a:pt x="772632" y="116036"/>
                </a:lnTo>
                <a:lnTo>
                  <a:pt x="767324" y="119012"/>
                </a:lnTo>
                <a:lnTo>
                  <a:pt x="754723" y="122981"/>
                </a:lnTo>
                <a:lnTo>
                  <a:pt x="748224" y="123973"/>
                </a:lnTo>
                <a:close/>
              </a:path>
              <a:path w="783589" h="124460">
                <a:moveTo>
                  <a:pt x="782321" y="70842"/>
                </a:moveTo>
                <a:lnTo>
                  <a:pt x="761271" y="70842"/>
                </a:lnTo>
                <a:lnTo>
                  <a:pt x="760874" y="65186"/>
                </a:lnTo>
                <a:lnTo>
                  <a:pt x="758692" y="60622"/>
                </a:lnTo>
                <a:lnTo>
                  <a:pt x="754723" y="57150"/>
                </a:lnTo>
                <a:lnTo>
                  <a:pt x="750853" y="53677"/>
                </a:lnTo>
                <a:lnTo>
                  <a:pt x="745992" y="51941"/>
                </a:lnTo>
                <a:lnTo>
                  <a:pt x="774797" y="51941"/>
                </a:lnTo>
                <a:lnTo>
                  <a:pt x="776368" y="54024"/>
                </a:lnTo>
                <a:lnTo>
                  <a:pt x="780135" y="62061"/>
                </a:lnTo>
                <a:lnTo>
                  <a:pt x="782321" y="70842"/>
                </a:lnTo>
                <a:close/>
              </a:path>
              <a:path w="783589" h="124460">
                <a:moveTo>
                  <a:pt x="772828" y="106114"/>
                </a:moveTo>
                <a:lnTo>
                  <a:pt x="747579" y="106114"/>
                </a:lnTo>
                <a:lnTo>
                  <a:pt x="751548" y="105370"/>
                </a:lnTo>
                <a:lnTo>
                  <a:pt x="760279" y="102393"/>
                </a:lnTo>
                <a:lnTo>
                  <a:pt x="763950" y="100260"/>
                </a:lnTo>
                <a:lnTo>
                  <a:pt x="766927" y="97482"/>
                </a:lnTo>
                <a:lnTo>
                  <a:pt x="772828" y="106114"/>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2" name="object 12"/>
          <p:cNvPicPr/>
          <p:nvPr/>
        </p:nvPicPr>
        <p:blipFill>
          <a:blip r:embed="rId6" cstate="print"/>
          <a:stretch>
            <a:fillRect/>
          </a:stretch>
        </p:blipFill>
        <p:spPr>
          <a:xfrm>
            <a:off x="6725094" y="3163863"/>
            <a:ext cx="1681133" cy="195064"/>
          </a:xfrm>
          <a:prstGeom prst="rect">
            <a:avLst/>
          </a:prstGeom>
        </p:spPr>
      </p:pic>
      <p:pic>
        <p:nvPicPr>
          <p:cNvPr id="13" name="object 13"/>
          <p:cNvPicPr/>
          <p:nvPr/>
        </p:nvPicPr>
        <p:blipFill>
          <a:blip r:embed="rId7" cstate="print"/>
          <a:stretch>
            <a:fillRect/>
          </a:stretch>
        </p:blipFill>
        <p:spPr>
          <a:xfrm>
            <a:off x="6785735" y="3498627"/>
            <a:ext cx="1570732" cy="204389"/>
          </a:xfrm>
          <a:prstGeom prst="rect">
            <a:avLst/>
          </a:prstGeom>
        </p:spPr>
      </p:pic>
      <p:pic>
        <p:nvPicPr>
          <p:cNvPr id="14" name="object 14"/>
          <p:cNvPicPr/>
          <p:nvPr/>
        </p:nvPicPr>
        <p:blipFill>
          <a:blip r:embed="rId8" cstate="print"/>
          <a:stretch>
            <a:fillRect/>
          </a:stretch>
        </p:blipFill>
        <p:spPr>
          <a:xfrm>
            <a:off x="7025869" y="3828827"/>
            <a:ext cx="1079185" cy="204389"/>
          </a:xfrm>
          <a:prstGeom prst="rect">
            <a:avLst/>
          </a:prstGeom>
        </p:spPr>
      </p:pic>
      <p:sp>
        <p:nvSpPr>
          <p:cNvPr id="15" name="object 15"/>
          <p:cNvSpPr/>
          <p:nvPr/>
        </p:nvSpPr>
        <p:spPr>
          <a:xfrm>
            <a:off x="9941428" y="3172661"/>
            <a:ext cx="1157392" cy="202353"/>
          </a:xfrm>
          <a:custGeom>
            <a:avLst/>
            <a:gdLst/>
            <a:ahLst/>
            <a:cxnLst/>
            <a:rect l="l" t="t" r="r" b="b"/>
            <a:pathLst>
              <a:path w="868045" h="151764">
                <a:moveTo>
                  <a:pt x="25151" y="118467"/>
                </a:moveTo>
                <a:lnTo>
                  <a:pt x="0" y="118467"/>
                </a:lnTo>
                <a:lnTo>
                  <a:pt x="0" y="0"/>
                </a:lnTo>
                <a:lnTo>
                  <a:pt x="55364" y="0"/>
                </a:lnTo>
                <a:lnTo>
                  <a:pt x="63986" y="660"/>
                </a:lnTo>
                <a:lnTo>
                  <a:pt x="92241" y="22175"/>
                </a:lnTo>
                <a:lnTo>
                  <a:pt x="25151" y="22175"/>
                </a:lnTo>
                <a:lnTo>
                  <a:pt x="25151" y="54173"/>
                </a:lnTo>
                <a:lnTo>
                  <a:pt x="92101" y="54173"/>
                </a:lnTo>
                <a:lnTo>
                  <a:pt x="88971" y="60033"/>
                </a:lnTo>
                <a:lnTo>
                  <a:pt x="55364" y="76348"/>
                </a:lnTo>
                <a:lnTo>
                  <a:pt x="25151" y="76348"/>
                </a:lnTo>
                <a:lnTo>
                  <a:pt x="25151" y="118467"/>
                </a:lnTo>
                <a:close/>
              </a:path>
              <a:path w="868045" h="151764">
                <a:moveTo>
                  <a:pt x="92101" y="54173"/>
                </a:moveTo>
                <a:lnTo>
                  <a:pt x="57050" y="54173"/>
                </a:lnTo>
                <a:lnTo>
                  <a:pt x="61168" y="52734"/>
                </a:lnTo>
                <a:lnTo>
                  <a:pt x="64442" y="49857"/>
                </a:lnTo>
                <a:lnTo>
                  <a:pt x="67816" y="46980"/>
                </a:lnTo>
                <a:lnTo>
                  <a:pt x="69502" y="43060"/>
                </a:lnTo>
                <a:lnTo>
                  <a:pt x="69502" y="33139"/>
                </a:lnTo>
                <a:lnTo>
                  <a:pt x="67816" y="29269"/>
                </a:lnTo>
                <a:lnTo>
                  <a:pt x="64442" y="26491"/>
                </a:lnTo>
                <a:lnTo>
                  <a:pt x="61168" y="23614"/>
                </a:lnTo>
                <a:lnTo>
                  <a:pt x="57050" y="22175"/>
                </a:lnTo>
                <a:lnTo>
                  <a:pt x="92241" y="22175"/>
                </a:lnTo>
                <a:lnTo>
                  <a:pt x="92533" y="22733"/>
                </a:lnTo>
                <a:lnTo>
                  <a:pt x="94570" y="30016"/>
                </a:lnTo>
                <a:lnTo>
                  <a:pt x="95250" y="38100"/>
                </a:lnTo>
                <a:lnTo>
                  <a:pt x="94552" y="46192"/>
                </a:lnTo>
                <a:lnTo>
                  <a:pt x="92459" y="53503"/>
                </a:lnTo>
                <a:lnTo>
                  <a:pt x="92101" y="54173"/>
                </a:lnTo>
                <a:close/>
              </a:path>
              <a:path w="868045" h="151764">
                <a:moveTo>
                  <a:pt x="157369" y="120550"/>
                </a:moveTo>
                <a:lnTo>
                  <a:pt x="150622" y="120550"/>
                </a:lnTo>
                <a:lnTo>
                  <a:pt x="140967" y="119769"/>
                </a:lnTo>
                <a:lnTo>
                  <a:pt x="107983" y="93650"/>
                </a:lnTo>
                <a:lnTo>
                  <a:pt x="104783" y="75455"/>
                </a:lnTo>
                <a:lnTo>
                  <a:pt x="105574" y="66256"/>
                </a:lnTo>
                <a:lnTo>
                  <a:pt x="131795" y="33746"/>
                </a:lnTo>
                <a:lnTo>
                  <a:pt x="149283" y="30509"/>
                </a:lnTo>
                <a:lnTo>
                  <a:pt x="158305" y="31328"/>
                </a:lnTo>
                <a:lnTo>
                  <a:pt x="166472" y="33783"/>
                </a:lnTo>
                <a:lnTo>
                  <a:pt x="173783" y="37876"/>
                </a:lnTo>
                <a:lnTo>
                  <a:pt x="180239" y="43606"/>
                </a:lnTo>
                <a:lnTo>
                  <a:pt x="183942" y="48517"/>
                </a:lnTo>
                <a:lnTo>
                  <a:pt x="143329" y="48517"/>
                </a:lnTo>
                <a:lnTo>
                  <a:pt x="138468" y="50303"/>
                </a:lnTo>
                <a:lnTo>
                  <a:pt x="130927" y="57447"/>
                </a:lnTo>
                <a:lnTo>
                  <a:pt x="128744" y="61962"/>
                </a:lnTo>
                <a:lnTo>
                  <a:pt x="128149" y="67419"/>
                </a:lnTo>
                <a:lnTo>
                  <a:pt x="191466" y="67419"/>
                </a:lnTo>
                <a:lnTo>
                  <a:pt x="191540" y="67716"/>
                </a:lnTo>
                <a:lnTo>
                  <a:pt x="192294" y="77837"/>
                </a:lnTo>
                <a:lnTo>
                  <a:pt x="192294" y="82748"/>
                </a:lnTo>
                <a:lnTo>
                  <a:pt x="128447" y="82748"/>
                </a:lnTo>
                <a:lnTo>
                  <a:pt x="129141" y="88205"/>
                </a:lnTo>
                <a:lnTo>
                  <a:pt x="131572" y="92918"/>
                </a:lnTo>
                <a:lnTo>
                  <a:pt x="135739" y="96887"/>
                </a:lnTo>
                <a:lnTo>
                  <a:pt x="140006" y="100756"/>
                </a:lnTo>
                <a:lnTo>
                  <a:pt x="145810" y="102691"/>
                </a:lnTo>
                <a:lnTo>
                  <a:pt x="181973" y="102691"/>
                </a:lnTo>
                <a:lnTo>
                  <a:pt x="186043" y="108644"/>
                </a:lnTo>
                <a:lnTo>
                  <a:pt x="181777" y="112613"/>
                </a:lnTo>
                <a:lnTo>
                  <a:pt x="176468" y="115589"/>
                </a:lnTo>
                <a:lnTo>
                  <a:pt x="163868" y="119558"/>
                </a:lnTo>
                <a:lnTo>
                  <a:pt x="157369" y="120550"/>
                </a:lnTo>
                <a:close/>
              </a:path>
              <a:path w="868045" h="151764">
                <a:moveTo>
                  <a:pt x="191466" y="67419"/>
                </a:moveTo>
                <a:lnTo>
                  <a:pt x="170416" y="67419"/>
                </a:lnTo>
                <a:lnTo>
                  <a:pt x="170019" y="61763"/>
                </a:lnTo>
                <a:lnTo>
                  <a:pt x="167836" y="57199"/>
                </a:lnTo>
                <a:lnTo>
                  <a:pt x="163868" y="53726"/>
                </a:lnTo>
                <a:lnTo>
                  <a:pt x="159998" y="50254"/>
                </a:lnTo>
                <a:lnTo>
                  <a:pt x="155136" y="48517"/>
                </a:lnTo>
                <a:lnTo>
                  <a:pt x="183942" y="48517"/>
                </a:lnTo>
                <a:lnTo>
                  <a:pt x="185513" y="50601"/>
                </a:lnTo>
                <a:lnTo>
                  <a:pt x="189280" y="58638"/>
                </a:lnTo>
                <a:lnTo>
                  <a:pt x="191466" y="67419"/>
                </a:lnTo>
                <a:close/>
              </a:path>
              <a:path w="868045" h="151764">
                <a:moveTo>
                  <a:pt x="181973" y="102691"/>
                </a:moveTo>
                <a:lnTo>
                  <a:pt x="156724" y="102691"/>
                </a:lnTo>
                <a:lnTo>
                  <a:pt x="160693" y="101947"/>
                </a:lnTo>
                <a:lnTo>
                  <a:pt x="169424" y="98970"/>
                </a:lnTo>
                <a:lnTo>
                  <a:pt x="173095" y="96837"/>
                </a:lnTo>
                <a:lnTo>
                  <a:pt x="176072" y="94059"/>
                </a:lnTo>
                <a:lnTo>
                  <a:pt x="181973" y="102691"/>
                </a:lnTo>
                <a:close/>
              </a:path>
              <a:path w="868045" h="151764">
                <a:moveTo>
                  <a:pt x="248444" y="120550"/>
                </a:moveTo>
                <a:lnTo>
                  <a:pt x="210167" y="100933"/>
                </a:lnTo>
                <a:lnTo>
                  <a:pt x="203051" y="75455"/>
                </a:lnTo>
                <a:lnTo>
                  <a:pt x="203842" y="66135"/>
                </a:lnTo>
                <a:lnTo>
                  <a:pt x="230287" y="33709"/>
                </a:lnTo>
                <a:lnTo>
                  <a:pt x="248444" y="30509"/>
                </a:lnTo>
                <a:lnTo>
                  <a:pt x="257904" y="31309"/>
                </a:lnTo>
                <a:lnTo>
                  <a:pt x="286921" y="50601"/>
                </a:lnTo>
                <a:lnTo>
                  <a:pt x="242094" y="50601"/>
                </a:lnTo>
                <a:lnTo>
                  <a:pt x="236836" y="52883"/>
                </a:lnTo>
                <a:lnTo>
                  <a:pt x="232403" y="57745"/>
                </a:lnTo>
                <a:lnTo>
                  <a:pt x="228600" y="62011"/>
                </a:lnTo>
                <a:lnTo>
                  <a:pt x="226566" y="68014"/>
                </a:lnTo>
                <a:lnTo>
                  <a:pt x="226566" y="82996"/>
                </a:lnTo>
                <a:lnTo>
                  <a:pt x="228600" y="89048"/>
                </a:lnTo>
                <a:lnTo>
                  <a:pt x="232668" y="93612"/>
                </a:lnTo>
                <a:lnTo>
                  <a:pt x="236835" y="98176"/>
                </a:lnTo>
                <a:lnTo>
                  <a:pt x="242094" y="100458"/>
                </a:lnTo>
                <a:lnTo>
                  <a:pt x="286987" y="100458"/>
                </a:lnTo>
                <a:lnTo>
                  <a:pt x="286637" y="101128"/>
                </a:lnTo>
                <a:lnTo>
                  <a:pt x="281037" y="107900"/>
                </a:lnTo>
                <a:lnTo>
                  <a:pt x="274201" y="113434"/>
                </a:lnTo>
                <a:lnTo>
                  <a:pt x="266489" y="117388"/>
                </a:lnTo>
                <a:lnTo>
                  <a:pt x="257904" y="119760"/>
                </a:lnTo>
                <a:lnTo>
                  <a:pt x="248444" y="120550"/>
                </a:lnTo>
                <a:close/>
              </a:path>
              <a:path w="868045" h="151764">
                <a:moveTo>
                  <a:pt x="286987" y="100458"/>
                </a:moveTo>
                <a:lnTo>
                  <a:pt x="254893" y="100458"/>
                </a:lnTo>
                <a:lnTo>
                  <a:pt x="260152" y="98127"/>
                </a:lnTo>
                <a:lnTo>
                  <a:pt x="264220" y="93464"/>
                </a:lnTo>
                <a:lnTo>
                  <a:pt x="268387" y="88800"/>
                </a:lnTo>
                <a:lnTo>
                  <a:pt x="270402" y="82996"/>
                </a:lnTo>
                <a:lnTo>
                  <a:pt x="270366" y="68014"/>
                </a:lnTo>
                <a:lnTo>
                  <a:pt x="268387" y="62408"/>
                </a:lnTo>
                <a:lnTo>
                  <a:pt x="264156" y="57670"/>
                </a:lnTo>
                <a:lnTo>
                  <a:pt x="260152" y="52982"/>
                </a:lnTo>
                <a:lnTo>
                  <a:pt x="254893" y="50601"/>
                </a:lnTo>
                <a:lnTo>
                  <a:pt x="286921" y="50601"/>
                </a:lnTo>
                <a:lnTo>
                  <a:pt x="290637" y="57670"/>
                </a:lnTo>
                <a:lnTo>
                  <a:pt x="293037" y="66135"/>
                </a:lnTo>
                <a:lnTo>
                  <a:pt x="293837" y="75455"/>
                </a:lnTo>
                <a:lnTo>
                  <a:pt x="293037" y="84906"/>
                </a:lnTo>
                <a:lnTo>
                  <a:pt x="290637" y="93464"/>
                </a:lnTo>
                <a:lnTo>
                  <a:pt x="286987" y="100458"/>
                </a:lnTo>
                <a:close/>
              </a:path>
              <a:path w="868045" h="151764">
                <a:moveTo>
                  <a:pt x="387689" y="43457"/>
                </a:moveTo>
                <a:lnTo>
                  <a:pt x="333180" y="43457"/>
                </a:lnTo>
                <a:lnTo>
                  <a:pt x="338687" y="37793"/>
                </a:lnTo>
                <a:lnTo>
                  <a:pt x="344938" y="33746"/>
                </a:lnTo>
                <a:lnTo>
                  <a:pt x="351933" y="31319"/>
                </a:lnTo>
                <a:lnTo>
                  <a:pt x="359672" y="30509"/>
                </a:lnTo>
                <a:lnTo>
                  <a:pt x="367746" y="31263"/>
                </a:lnTo>
                <a:lnTo>
                  <a:pt x="375001" y="33523"/>
                </a:lnTo>
                <a:lnTo>
                  <a:pt x="381438" y="37290"/>
                </a:lnTo>
                <a:lnTo>
                  <a:pt x="387056" y="42564"/>
                </a:lnTo>
                <a:lnTo>
                  <a:pt x="387689" y="43457"/>
                </a:lnTo>
                <a:close/>
              </a:path>
              <a:path w="868045" h="151764">
                <a:moveTo>
                  <a:pt x="333180" y="151209"/>
                </a:moveTo>
                <a:lnTo>
                  <a:pt x="310558" y="151209"/>
                </a:lnTo>
                <a:lnTo>
                  <a:pt x="310558" y="32593"/>
                </a:lnTo>
                <a:lnTo>
                  <a:pt x="333180" y="32593"/>
                </a:lnTo>
                <a:lnTo>
                  <a:pt x="333180" y="43457"/>
                </a:lnTo>
                <a:lnTo>
                  <a:pt x="387689" y="43457"/>
                </a:lnTo>
                <a:lnTo>
                  <a:pt x="391679" y="49085"/>
                </a:lnTo>
                <a:lnTo>
                  <a:pt x="392333" y="50601"/>
                </a:lnTo>
                <a:lnTo>
                  <a:pt x="348857" y="50601"/>
                </a:lnTo>
                <a:lnTo>
                  <a:pt x="345186" y="51544"/>
                </a:lnTo>
                <a:lnTo>
                  <a:pt x="337844" y="55314"/>
                </a:lnTo>
                <a:lnTo>
                  <a:pt x="335066" y="57646"/>
                </a:lnTo>
                <a:lnTo>
                  <a:pt x="333180" y="60424"/>
                </a:lnTo>
                <a:lnTo>
                  <a:pt x="333180" y="90785"/>
                </a:lnTo>
                <a:lnTo>
                  <a:pt x="335065" y="93464"/>
                </a:lnTo>
                <a:lnTo>
                  <a:pt x="337844" y="95746"/>
                </a:lnTo>
                <a:lnTo>
                  <a:pt x="345186" y="99516"/>
                </a:lnTo>
                <a:lnTo>
                  <a:pt x="348857" y="100458"/>
                </a:lnTo>
                <a:lnTo>
                  <a:pt x="392294" y="100458"/>
                </a:lnTo>
                <a:lnTo>
                  <a:pt x="391763" y="101714"/>
                </a:lnTo>
                <a:lnTo>
                  <a:pt x="387819" y="107453"/>
                </a:lnTo>
                <a:lnTo>
                  <a:pt x="333180" y="107453"/>
                </a:lnTo>
                <a:lnTo>
                  <a:pt x="333180" y="151209"/>
                </a:lnTo>
                <a:close/>
              </a:path>
              <a:path w="868045" h="151764">
                <a:moveTo>
                  <a:pt x="392294" y="100458"/>
                </a:moveTo>
                <a:lnTo>
                  <a:pt x="359076" y="100458"/>
                </a:lnTo>
                <a:lnTo>
                  <a:pt x="364335" y="98176"/>
                </a:lnTo>
                <a:lnTo>
                  <a:pt x="368430" y="93464"/>
                </a:lnTo>
                <a:lnTo>
                  <a:pt x="372273" y="88949"/>
                </a:lnTo>
                <a:lnTo>
                  <a:pt x="374257" y="82897"/>
                </a:lnTo>
                <a:lnTo>
                  <a:pt x="374257" y="68014"/>
                </a:lnTo>
                <a:lnTo>
                  <a:pt x="372273" y="62011"/>
                </a:lnTo>
                <a:lnTo>
                  <a:pt x="364335" y="52883"/>
                </a:lnTo>
                <a:lnTo>
                  <a:pt x="359076" y="50601"/>
                </a:lnTo>
                <a:lnTo>
                  <a:pt x="392333" y="50601"/>
                </a:lnTo>
                <a:lnTo>
                  <a:pt x="394981" y="56740"/>
                </a:lnTo>
                <a:lnTo>
                  <a:pt x="396962" y="65530"/>
                </a:lnTo>
                <a:lnTo>
                  <a:pt x="397623" y="75455"/>
                </a:lnTo>
                <a:lnTo>
                  <a:pt x="396972" y="85269"/>
                </a:lnTo>
                <a:lnTo>
                  <a:pt x="395018" y="94022"/>
                </a:lnTo>
                <a:lnTo>
                  <a:pt x="392294" y="100458"/>
                </a:lnTo>
                <a:close/>
              </a:path>
              <a:path w="868045" h="151764">
                <a:moveTo>
                  <a:pt x="359672" y="120550"/>
                </a:moveTo>
                <a:lnTo>
                  <a:pt x="351821" y="119732"/>
                </a:lnTo>
                <a:lnTo>
                  <a:pt x="344789" y="117276"/>
                </a:lnTo>
                <a:lnTo>
                  <a:pt x="338575" y="113183"/>
                </a:lnTo>
                <a:lnTo>
                  <a:pt x="333180" y="107453"/>
                </a:lnTo>
                <a:lnTo>
                  <a:pt x="387819" y="107453"/>
                </a:lnTo>
                <a:lnTo>
                  <a:pt x="359672" y="120550"/>
                </a:lnTo>
                <a:close/>
              </a:path>
              <a:path w="868045" h="151764">
                <a:moveTo>
                  <a:pt x="436780" y="118467"/>
                </a:moveTo>
                <a:lnTo>
                  <a:pt x="414158" y="118467"/>
                </a:lnTo>
                <a:lnTo>
                  <a:pt x="414158" y="0"/>
                </a:lnTo>
                <a:lnTo>
                  <a:pt x="436780" y="0"/>
                </a:lnTo>
                <a:lnTo>
                  <a:pt x="436780" y="118467"/>
                </a:lnTo>
                <a:close/>
              </a:path>
              <a:path w="868045" h="151764">
                <a:moveTo>
                  <a:pt x="506196" y="120550"/>
                </a:moveTo>
                <a:lnTo>
                  <a:pt x="499449" y="120550"/>
                </a:lnTo>
                <a:lnTo>
                  <a:pt x="489794" y="119769"/>
                </a:lnTo>
                <a:lnTo>
                  <a:pt x="456810" y="93650"/>
                </a:lnTo>
                <a:lnTo>
                  <a:pt x="453610" y="75455"/>
                </a:lnTo>
                <a:lnTo>
                  <a:pt x="454400" y="66256"/>
                </a:lnTo>
                <a:lnTo>
                  <a:pt x="480622" y="33746"/>
                </a:lnTo>
                <a:lnTo>
                  <a:pt x="498109" y="30509"/>
                </a:lnTo>
                <a:lnTo>
                  <a:pt x="507132" y="31328"/>
                </a:lnTo>
                <a:lnTo>
                  <a:pt x="515299" y="33783"/>
                </a:lnTo>
                <a:lnTo>
                  <a:pt x="522610" y="37876"/>
                </a:lnTo>
                <a:lnTo>
                  <a:pt x="529066" y="43606"/>
                </a:lnTo>
                <a:lnTo>
                  <a:pt x="532769" y="48517"/>
                </a:lnTo>
                <a:lnTo>
                  <a:pt x="492156" y="48517"/>
                </a:lnTo>
                <a:lnTo>
                  <a:pt x="487295" y="50303"/>
                </a:lnTo>
                <a:lnTo>
                  <a:pt x="479754" y="57447"/>
                </a:lnTo>
                <a:lnTo>
                  <a:pt x="477571" y="61962"/>
                </a:lnTo>
                <a:lnTo>
                  <a:pt x="476976" y="67419"/>
                </a:lnTo>
                <a:lnTo>
                  <a:pt x="540293" y="67419"/>
                </a:lnTo>
                <a:lnTo>
                  <a:pt x="540367" y="67716"/>
                </a:lnTo>
                <a:lnTo>
                  <a:pt x="541121" y="77837"/>
                </a:lnTo>
                <a:lnTo>
                  <a:pt x="541121" y="82748"/>
                </a:lnTo>
                <a:lnTo>
                  <a:pt x="477273" y="82748"/>
                </a:lnTo>
                <a:lnTo>
                  <a:pt x="477968" y="88205"/>
                </a:lnTo>
                <a:lnTo>
                  <a:pt x="480399" y="92918"/>
                </a:lnTo>
                <a:lnTo>
                  <a:pt x="484566" y="96887"/>
                </a:lnTo>
                <a:lnTo>
                  <a:pt x="488832" y="100756"/>
                </a:lnTo>
                <a:lnTo>
                  <a:pt x="494637" y="102691"/>
                </a:lnTo>
                <a:lnTo>
                  <a:pt x="530800" y="102691"/>
                </a:lnTo>
                <a:lnTo>
                  <a:pt x="534870" y="108644"/>
                </a:lnTo>
                <a:lnTo>
                  <a:pt x="530604" y="112613"/>
                </a:lnTo>
                <a:lnTo>
                  <a:pt x="525295" y="115589"/>
                </a:lnTo>
                <a:lnTo>
                  <a:pt x="512695" y="119558"/>
                </a:lnTo>
                <a:lnTo>
                  <a:pt x="506196" y="120550"/>
                </a:lnTo>
                <a:close/>
              </a:path>
              <a:path w="868045" h="151764">
                <a:moveTo>
                  <a:pt x="540293" y="67419"/>
                </a:moveTo>
                <a:lnTo>
                  <a:pt x="519243" y="67419"/>
                </a:lnTo>
                <a:lnTo>
                  <a:pt x="518846" y="61763"/>
                </a:lnTo>
                <a:lnTo>
                  <a:pt x="516663" y="57199"/>
                </a:lnTo>
                <a:lnTo>
                  <a:pt x="512695" y="53726"/>
                </a:lnTo>
                <a:lnTo>
                  <a:pt x="508825" y="50254"/>
                </a:lnTo>
                <a:lnTo>
                  <a:pt x="503963" y="48517"/>
                </a:lnTo>
                <a:lnTo>
                  <a:pt x="532769" y="48517"/>
                </a:lnTo>
                <a:lnTo>
                  <a:pt x="534340" y="50601"/>
                </a:lnTo>
                <a:lnTo>
                  <a:pt x="538107" y="58638"/>
                </a:lnTo>
                <a:lnTo>
                  <a:pt x="540293" y="67419"/>
                </a:lnTo>
                <a:close/>
              </a:path>
              <a:path w="868045" h="151764">
                <a:moveTo>
                  <a:pt x="530800" y="102691"/>
                </a:moveTo>
                <a:lnTo>
                  <a:pt x="505551" y="102691"/>
                </a:lnTo>
                <a:lnTo>
                  <a:pt x="509519" y="101947"/>
                </a:lnTo>
                <a:lnTo>
                  <a:pt x="518251" y="98970"/>
                </a:lnTo>
                <a:lnTo>
                  <a:pt x="521922" y="96837"/>
                </a:lnTo>
                <a:lnTo>
                  <a:pt x="524898" y="94059"/>
                </a:lnTo>
                <a:lnTo>
                  <a:pt x="530800" y="102691"/>
                </a:lnTo>
                <a:close/>
              </a:path>
              <a:path w="868045" h="151764">
                <a:moveTo>
                  <a:pt x="670127" y="103137"/>
                </a:moveTo>
                <a:lnTo>
                  <a:pt x="644499" y="103137"/>
                </a:lnTo>
                <a:lnTo>
                  <a:pt x="649311" y="100062"/>
                </a:lnTo>
                <a:lnTo>
                  <a:pt x="649311" y="91529"/>
                </a:lnTo>
                <a:lnTo>
                  <a:pt x="648021" y="89743"/>
                </a:lnTo>
                <a:lnTo>
                  <a:pt x="645441" y="88552"/>
                </a:lnTo>
                <a:lnTo>
                  <a:pt x="642961" y="87362"/>
                </a:lnTo>
                <a:lnTo>
                  <a:pt x="639885" y="86369"/>
                </a:lnTo>
                <a:lnTo>
                  <a:pt x="636214" y="85576"/>
                </a:lnTo>
                <a:lnTo>
                  <a:pt x="623861" y="83046"/>
                </a:lnTo>
                <a:lnTo>
                  <a:pt x="612662" y="79381"/>
                </a:lnTo>
                <a:lnTo>
                  <a:pt x="604662" y="73893"/>
                </a:lnTo>
                <a:lnTo>
                  <a:pt x="599863" y="66581"/>
                </a:lnTo>
                <a:lnTo>
                  <a:pt x="598315" y="57745"/>
                </a:lnTo>
                <a:lnTo>
                  <a:pt x="598263" y="49510"/>
                </a:lnTo>
                <a:lnTo>
                  <a:pt x="601537" y="43060"/>
                </a:lnTo>
                <a:lnTo>
                  <a:pt x="633535" y="30509"/>
                </a:lnTo>
                <a:lnTo>
                  <a:pt x="643227" y="31244"/>
                </a:lnTo>
                <a:lnTo>
                  <a:pt x="652213" y="33449"/>
                </a:lnTo>
                <a:lnTo>
                  <a:pt x="660491" y="37123"/>
                </a:lnTo>
                <a:lnTo>
                  <a:pt x="668063" y="42267"/>
                </a:lnTo>
                <a:lnTo>
                  <a:pt x="664886" y="47773"/>
                </a:lnTo>
                <a:lnTo>
                  <a:pt x="629517" y="47773"/>
                </a:lnTo>
                <a:lnTo>
                  <a:pt x="626193" y="48617"/>
                </a:lnTo>
                <a:lnTo>
                  <a:pt x="623712" y="50303"/>
                </a:lnTo>
                <a:lnTo>
                  <a:pt x="621331" y="51891"/>
                </a:lnTo>
                <a:lnTo>
                  <a:pt x="620140" y="53875"/>
                </a:lnTo>
                <a:lnTo>
                  <a:pt x="620140" y="58439"/>
                </a:lnTo>
                <a:lnTo>
                  <a:pt x="621381" y="60076"/>
                </a:lnTo>
                <a:lnTo>
                  <a:pt x="623861" y="61168"/>
                </a:lnTo>
                <a:lnTo>
                  <a:pt x="626342" y="62160"/>
                </a:lnTo>
                <a:lnTo>
                  <a:pt x="629467" y="63053"/>
                </a:lnTo>
                <a:lnTo>
                  <a:pt x="641224" y="65534"/>
                </a:lnTo>
                <a:lnTo>
                  <a:pt x="649956" y="67518"/>
                </a:lnTo>
                <a:lnTo>
                  <a:pt x="654024" y="69006"/>
                </a:lnTo>
                <a:lnTo>
                  <a:pt x="661564" y="72975"/>
                </a:lnTo>
                <a:lnTo>
                  <a:pt x="664690" y="75703"/>
                </a:lnTo>
                <a:lnTo>
                  <a:pt x="667170" y="79176"/>
                </a:lnTo>
                <a:lnTo>
                  <a:pt x="669750" y="82649"/>
                </a:lnTo>
                <a:lnTo>
                  <a:pt x="671040" y="87262"/>
                </a:lnTo>
                <a:lnTo>
                  <a:pt x="671040" y="101351"/>
                </a:lnTo>
                <a:lnTo>
                  <a:pt x="670127" y="103137"/>
                </a:lnTo>
                <a:close/>
              </a:path>
              <a:path w="868045" h="151764">
                <a:moveTo>
                  <a:pt x="659133" y="57745"/>
                </a:moveTo>
                <a:lnTo>
                  <a:pt x="656455" y="54967"/>
                </a:lnTo>
                <a:lnTo>
                  <a:pt x="652883" y="52635"/>
                </a:lnTo>
                <a:lnTo>
                  <a:pt x="648418" y="50750"/>
                </a:lnTo>
                <a:lnTo>
                  <a:pt x="643953" y="48766"/>
                </a:lnTo>
                <a:lnTo>
                  <a:pt x="639042" y="47773"/>
                </a:lnTo>
                <a:lnTo>
                  <a:pt x="664886" y="47773"/>
                </a:lnTo>
                <a:lnTo>
                  <a:pt x="659133" y="57745"/>
                </a:lnTo>
                <a:close/>
              </a:path>
              <a:path w="868045" h="151764">
                <a:moveTo>
                  <a:pt x="633833" y="120550"/>
                </a:moveTo>
                <a:lnTo>
                  <a:pt x="626391" y="120550"/>
                </a:lnTo>
                <a:lnTo>
                  <a:pt x="619247" y="119409"/>
                </a:lnTo>
                <a:lnTo>
                  <a:pt x="612401" y="117127"/>
                </a:lnTo>
                <a:lnTo>
                  <a:pt x="605555" y="114746"/>
                </a:lnTo>
                <a:lnTo>
                  <a:pt x="599900" y="111472"/>
                </a:lnTo>
                <a:lnTo>
                  <a:pt x="595435" y="107305"/>
                </a:lnTo>
                <a:lnTo>
                  <a:pt x="605258" y="91529"/>
                </a:lnTo>
                <a:lnTo>
                  <a:pt x="608631" y="94704"/>
                </a:lnTo>
                <a:lnTo>
                  <a:pt x="613145" y="97432"/>
                </a:lnTo>
                <a:lnTo>
                  <a:pt x="624556" y="101996"/>
                </a:lnTo>
                <a:lnTo>
                  <a:pt x="629913" y="103137"/>
                </a:lnTo>
                <a:lnTo>
                  <a:pt x="670127" y="103137"/>
                </a:lnTo>
                <a:lnTo>
                  <a:pt x="667617" y="108049"/>
                </a:lnTo>
                <a:lnTo>
                  <a:pt x="660770" y="113109"/>
                </a:lnTo>
                <a:lnTo>
                  <a:pt x="655292" y="116364"/>
                </a:lnTo>
                <a:lnTo>
                  <a:pt x="648976" y="118690"/>
                </a:lnTo>
                <a:lnTo>
                  <a:pt x="641823" y="120085"/>
                </a:lnTo>
                <a:lnTo>
                  <a:pt x="633833" y="120550"/>
                </a:lnTo>
                <a:close/>
              </a:path>
              <a:path w="868045" h="151764">
                <a:moveTo>
                  <a:pt x="734719" y="120550"/>
                </a:moveTo>
                <a:lnTo>
                  <a:pt x="727972" y="120550"/>
                </a:lnTo>
                <a:lnTo>
                  <a:pt x="718317" y="119769"/>
                </a:lnTo>
                <a:lnTo>
                  <a:pt x="685333" y="93650"/>
                </a:lnTo>
                <a:lnTo>
                  <a:pt x="682133" y="75455"/>
                </a:lnTo>
                <a:lnTo>
                  <a:pt x="682924" y="66256"/>
                </a:lnTo>
                <a:lnTo>
                  <a:pt x="709145" y="33746"/>
                </a:lnTo>
                <a:lnTo>
                  <a:pt x="726633" y="30509"/>
                </a:lnTo>
                <a:lnTo>
                  <a:pt x="735655" y="31328"/>
                </a:lnTo>
                <a:lnTo>
                  <a:pt x="743822" y="33783"/>
                </a:lnTo>
                <a:lnTo>
                  <a:pt x="751133" y="37876"/>
                </a:lnTo>
                <a:lnTo>
                  <a:pt x="757589" y="43606"/>
                </a:lnTo>
                <a:lnTo>
                  <a:pt x="761292" y="48517"/>
                </a:lnTo>
                <a:lnTo>
                  <a:pt x="720679" y="48517"/>
                </a:lnTo>
                <a:lnTo>
                  <a:pt x="715818" y="50303"/>
                </a:lnTo>
                <a:lnTo>
                  <a:pt x="708277" y="57447"/>
                </a:lnTo>
                <a:lnTo>
                  <a:pt x="706094" y="61962"/>
                </a:lnTo>
                <a:lnTo>
                  <a:pt x="705499" y="67419"/>
                </a:lnTo>
                <a:lnTo>
                  <a:pt x="768816" y="67419"/>
                </a:lnTo>
                <a:lnTo>
                  <a:pt x="768891" y="67716"/>
                </a:lnTo>
                <a:lnTo>
                  <a:pt x="769644" y="77837"/>
                </a:lnTo>
                <a:lnTo>
                  <a:pt x="769644" y="82748"/>
                </a:lnTo>
                <a:lnTo>
                  <a:pt x="705797" y="82748"/>
                </a:lnTo>
                <a:lnTo>
                  <a:pt x="706491" y="88205"/>
                </a:lnTo>
                <a:lnTo>
                  <a:pt x="708922" y="92918"/>
                </a:lnTo>
                <a:lnTo>
                  <a:pt x="713089" y="96887"/>
                </a:lnTo>
                <a:lnTo>
                  <a:pt x="717356" y="100756"/>
                </a:lnTo>
                <a:lnTo>
                  <a:pt x="723160" y="102691"/>
                </a:lnTo>
                <a:lnTo>
                  <a:pt x="759323" y="102691"/>
                </a:lnTo>
                <a:lnTo>
                  <a:pt x="763393" y="108644"/>
                </a:lnTo>
                <a:lnTo>
                  <a:pt x="759127" y="112613"/>
                </a:lnTo>
                <a:lnTo>
                  <a:pt x="753819" y="115589"/>
                </a:lnTo>
                <a:lnTo>
                  <a:pt x="741218" y="119558"/>
                </a:lnTo>
                <a:lnTo>
                  <a:pt x="734719" y="120550"/>
                </a:lnTo>
                <a:close/>
              </a:path>
              <a:path w="868045" h="151764">
                <a:moveTo>
                  <a:pt x="768816" y="67419"/>
                </a:moveTo>
                <a:lnTo>
                  <a:pt x="747766" y="67419"/>
                </a:lnTo>
                <a:lnTo>
                  <a:pt x="747369" y="61763"/>
                </a:lnTo>
                <a:lnTo>
                  <a:pt x="745187" y="57199"/>
                </a:lnTo>
                <a:lnTo>
                  <a:pt x="741218" y="53726"/>
                </a:lnTo>
                <a:lnTo>
                  <a:pt x="737348" y="50254"/>
                </a:lnTo>
                <a:lnTo>
                  <a:pt x="732487" y="48517"/>
                </a:lnTo>
                <a:lnTo>
                  <a:pt x="761292" y="48517"/>
                </a:lnTo>
                <a:lnTo>
                  <a:pt x="762863" y="50601"/>
                </a:lnTo>
                <a:lnTo>
                  <a:pt x="766630" y="58638"/>
                </a:lnTo>
                <a:lnTo>
                  <a:pt x="768816" y="67419"/>
                </a:lnTo>
                <a:close/>
              </a:path>
              <a:path w="868045" h="151764">
                <a:moveTo>
                  <a:pt x="759323" y="102691"/>
                </a:moveTo>
                <a:lnTo>
                  <a:pt x="734074" y="102691"/>
                </a:lnTo>
                <a:lnTo>
                  <a:pt x="738043" y="101947"/>
                </a:lnTo>
                <a:lnTo>
                  <a:pt x="746774" y="98970"/>
                </a:lnTo>
                <a:lnTo>
                  <a:pt x="750445" y="96837"/>
                </a:lnTo>
                <a:lnTo>
                  <a:pt x="753422" y="94059"/>
                </a:lnTo>
                <a:lnTo>
                  <a:pt x="759323" y="102691"/>
                </a:lnTo>
                <a:close/>
              </a:path>
              <a:path w="868045" h="151764">
                <a:moveTo>
                  <a:pt x="832988" y="120550"/>
                </a:moveTo>
                <a:lnTo>
                  <a:pt x="826241" y="120550"/>
                </a:lnTo>
                <a:lnTo>
                  <a:pt x="816585" y="119769"/>
                </a:lnTo>
                <a:lnTo>
                  <a:pt x="783601" y="93650"/>
                </a:lnTo>
                <a:lnTo>
                  <a:pt x="780402" y="75455"/>
                </a:lnTo>
                <a:lnTo>
                  <a:pt x="781192" y="66256"/>
                </a:lnTo>
                <a:lnTo>
                  <a:pt x="807414" y="33746"/>
                </a:lnTo>
                <a:lnTo>
                  <a:pt x="824901" y="30509"/>
                </a:lnTo>
                <a:lnTo>
                  <a:pt x="833924" y="31328"/>
                </a:lnTo>
                <a:lnTo>
                  <a:pt x="842091" y="33783"/>
                </a:lnTo>
                <a:lnTo>
                  <a:pt x="849402" y="37876"/>
                </a:lnTo>
                <a:lnTo>
                  <a:pt x="855857" y="43606"/>
                </a:lnTo>
                <a:lnTo>
                  <a:pt x="859560" y="48517"/>
                </a:lnTo>
                <a:lnTo>
                  <a:pt x="818948" y="48517"/>
                </a:lnTo>
                <a:lnTo>
                  <a:pt x="814086" y="50303"/>
                </a:lnTo>
                <a:lnTo>
                  <a:pt x="806546" y="57447"/>
                </a:lnTo>
                <a:lnTo>
                  <a:pt x="804363" y="61962"/>
                </a:lnTo>
                <a:lnTo>
                  <a:pt x="803768" y="67419"/>
                </a:lnTo>
                <a:lnTo>
                  <a:pt x="867085" y="67419"/>
                </a:lnTo>
                <a:lnTo>
                  <a:pt x="867159" y="67716"/>
                </a:lnTo>
                <a:lnTo>
                  <a:pt x="867912" y="77837"/>
                </a:lnTo>
                <a:lnTo>
                  <a:pt x="867912" y="82748"/>
                </a:lnTo>
                <a:lnTo>
                  <a:pt x="804065" y="82748"/>
                </a:lnTo>
                <a:lnTo>
                  <a:pt x="804760" y="88205"/>
                </a:lnTo>
                <a:lnTo>
                  <a:pt x="807191" y="92918"/>
                </a:lnTo>
                <a:lnTo>
                  <a:pt x="811358" y="96887"/>
                </a:lnTo>
                <a:lnTo>
                  <a:pt x="815624" y="100756"/>
                </a:lnTo>
                <a:lnTo>
                  <a:pt x="821429" y="102691"/>
                </a:lnTo>
                <a:lnTo>
                  <a:pt x="857592" y="102691"/>
                </a:lnTo>
                <a:lnTo>
                  <a:pt x="861662" y="108644"/>
                </a:lnTo>
                <a:lnTo>
                  <a:pt x="857395" y="112613"/>
                </a:lnTo>
                <a:lnTo>
                  <a:pt x="852087" y="115589"/>
                </a:lnTo>
                <a:lnTo>
                  <a:pt x="839486" y="119558"/>
                </a:lnTo>
                <a:lnTo>
                  <a:pt x="832988" y="120550"/>
                </a:lnTo>
                <a:close/>
              </a:path>
              <a:path w="868045" h="151764">
                <a:moveTo>
                  <a:pt x="867085" y="67419"/>
                </a:moveTo>
                <a:lnTo>
                  <a:pt x="846035" y="67419"/>
                </a:lnTo>
                <a:lnTo>
                  <a:pt x="845638" y="61763"/>
                </a:lnTo>
                <a:lnTo>
                  <a:pt x="843455" y="57199"/>
                </a:lnTo>
                <a:lnTo>
                  <a:pt x="839486" y="53726"/>
                </a:lnTo>
                <a:lnTo>
                  <a:pt x="835617" y="50254"/>
                </a:lnTo>
                <a:lnTo>
                  <a:pt x="830755" y="48517"/>
                </a:lnTo>
                <a:lnTo>
                  <a:pt x="859560" y="48517"/>
                </a:lnTo>
                <a:lnTo>
                  <a:pt x="861131" y="50601"/>
                </a:lnTo>
                <a:lnTo>
                  <a:pt x="864899" y="58638"/>
                </a:lnTo>
                <a:lnTo>
                  <a:pt x="867085" y="67419"/>
                </a:lnTo>
                <a:close/>
              </a:path>
              <a:path w="868045" h="151764">
                <a:moveTo>
                  <a:pt x="857592" y="102691"/>
                </a:moveTo>
                <a:lnTo>
                  <a:pt x="832343" y="102691"/>
                </a:lnTo>
                <a:lnTo>
                  <a:pt x="836311" y="101947"/>
                </a:lnTo>
                <a:lnTo>
                  <a:pt x="845043" y="98970"/>
                </a:lnTo>
                <a:lnTo>
                  <a:pt x="848714" y="96837"/>
                </a:lnTo>
                <a:lnTo>
                  <a:pt x="851690" y="94059"/>
                </a:lnTo>
                <a:lnTo>
                  <a:pt x="857592" y="102691"/>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6" name="object 16"/>
          <p:cNvSpPr/>
          <p:nvPr/>
        </p:nvSpPr>
        <p:spPr>
          <a:xfrm>
            <a:off x="10168806" y="3510931"/>
            <a:ext cx="700193" cy="189653"/>
          </a:xfrm>
          <a:custGeom>
            <a:avLst/>
            <a:gdLst/>
            <a:ahLst/>
            <a:cxnLst/>
            <a:rect l="l" t="t" r="r" b="b"/>
            <a:pathLst>
              <a:path w="525145" h="142239">
                <a:moveTo>
                  <a:pt x="45392" y="111323"/>
                </a:moveTo>
                <a:lnTo>
                  <a:pt x="7115" y="91706"/>
                </a:lnTo>
                <a:lnTo>
                  <a:pt x="0" y="66228"/>
                </a:lnTo>
                <a:lnTo>
                  <a:pt x="790" y="56908"/>
                </a:lnTo>
                <a:lnTo>
                  <a:pt x="27235" y="24482"/>
                </a:lnTo>
                <a:lnTo>
                  <a:pt x="45392" y="21282"/>
                </a:lnTo>
                <a:lnTo>
                  <a:pt x="54852" y="22082"/>
                </a:lnTo>
                <a:lnTo>
                  <a:pt x="83869" y="41374"/>
                </a:lnTo>
                <a:lnTo>
                  <a:pt x="39042" y="41374"/>
                </a:lnTo>
                <a:lnTo>
                  <a:pt x="33783" y="43656"/>
                </a:lnTo>
                <a:lnTo>
                  <a:pt x="29351" y="48517"/>
                </a:lnTo>
                <a:lnTo>
                  <a:pt x="25548" y="52784"/>
                </a:lnTo>
                <a:lnTo>
                  <a:pt x="23514" y="58787"/>
                </a:lnTo>
                <a:lnTo>
                  <a:pt x="23514" y="73769"/>
                </a:lnTo>
                <a:lnTo>
                  <a:pt x="25548" y="79821"/>
                </a:lnTo>
                <a:lnTo>
                  <a:pt x="29616" y="84385"/>
                </a:lnTo>
                <a:lnTo>
                  <a:pt x="33783" y="88949"/>
                </a:lnTo>
                <a:lnTo>
                  <a:pt x="39042" y="91231"/>
                </a:lnTo>
                <a:lnTo>
                  <a:pt x="83935" y="91231"/>
                </a:lnTo>
                <a:lnTo>
                  <a:pt x="83585" y="91901"/>
                </a:lnTo>
                <a:lnTo>
                  <a:pt x="77985" y="98673"/>
                </a:lnTo>
                <a:lnTo>
                  <a:pt x="71149" y="104207"/>
                </a:lnTo>
                <a:lnTo>
                  <a:pt x="63437" y="108160"/>
                </a:lnTo>
                <a:lnTo>
                  <a:pt x="54852" y="110532"/>
                </a:lnTo>
                <a:lnTo>
                  <a:pt x="45392" y="111323"/>
                </a:lnTo>
                <a:close/>
              </a:path>
              <a:path w="525145" h="142239">
                <a:moveTo>
                  <a:pt x="83935" y="91231"/>
                </a:moveTo>
                <a:lnTo>
                  <a:pt x="51841" y="91231"/>
                </a:lnTo>
                <a:lnTo>
                  <a:pt x="57100" y="88899"/>
                </a:lnTo>
                <a:lnTo>
                  <a:pt x="61168" y="84236"/>
                </a:lnTo>
                <a:lnTo>
                  <a:pt x="65335" y="79573"/>
                </a:lnTo>
                <a:lnTo>
                  <a:pt x="67350" y="73769"/>
                </a:lnTo>
                <a:lnTo>
                  <a:pt x="67314" y="58787"/>
                </a:lnTo>
                <a:lnTo>
                  <a:pt x="65335" y="53181"/>
                </a:lnTo>
                <a:lnTo>
                  <a:pt x="61104" y="48443"/>
                </a:lnTo>
                <a:lnTo>
                  <a:pt x="57100" y="43755"/>
                </a:lnTo>
                <a:lnTo>
                  <a:pt x="51841" y="41374"/>
                </a:lnTo>
                <a:lnTo>
                  <a:pt x="83869" y="41374"/>
                </a:lnTo>
                <a:lnTo>
                  <a:pt x="87585" y="48443"/>
                </a:lnTo>
                <a:lnTo>
                  <a:pt x="89985" y="56908"/>
                </a:lnTo>
                <a:lnTo>
                  <a:pt x="90785" y="66228"/>
                </a:lnTo>
                <a:lnTo>
                  <a:pt x="89985" y="75679"/>
                </a:lnTo>
                <a:lnTo>
                  <a:pt x="87585" y="84236"/>
                </a:lnTo>
                <a:lnTo>
                  <a:pt x="83935" y="91231"/>
                </a:lnTo>
                <a:close/>
              </a:path>
              <a:path w="525145" h="142239">
                <a:moveTo>
                  <a:pt x="135188" y="111323"/>
                </a:moveTo>
                <a:lnTo>
                  <a:pt x="125763" y="111323"/>
                </a:lnTo>
                <a:lnTo>
                  <a:pt x="118768" y="108942"/>
                </a:lnTo>
                <a:lnTo>
                  <a:pt x="114204" y="104179"/>
                </a:lnTo>
                <a:lnTo>
                  <a:pt x="109739" y="99417"/>
                </a:lnTo>
                <a:lnTo>
                  <a:pt x="107506" y="92819"/>
                </a:lnTo>
                <a:lnTo>
                  <a:pt x="107506" y="23365"/>
                </a:lnTo>
                <a:lnTo>
                  <a:pt x="130128" y="23365"/>
                </a:lnTo>
                <a:lnTo>
                  <a:pt x="130128" y="85973"/>
                </a:lnTo>
                <a:lnTo>
                  <a:pt x="135387" y="91231"/>
                </a:lnTo>
                <a:lnTo>
                  <a:pt x="188022" y="91231"/>
                </a:lnTo>
                <a:lnTo>
                  <a:pt x="188022" y="98375"/>
                </a:lnTo>
                <a:lnTo>
                  <a:pt x="165401" y="98375"/>
                </a:lnTo>
                <a:lnTo>
                  <a:pt x="159215" y="104040"/>
                </a:lnTo>
                <a:lnTo>
                  <a:pt x="152118" y="108086"/>
                </a:lnTo>
                <a:lnTo>
                  <a:pt x="144109" y="110514"/>
                </a:lnTo>
                <a:lnTo>
                  <a:pt x="135188" y="111323"/>
                </a:lnTo>
                <a:close/>
              </a:path>
              <a:path w="525145" h="142239">
                <a:moveTo>
                  <a:pt x="188022" y="91231"/>
                </a:moveTo>
                <a:lnTo>
                  <a:pt x="153643" y="91231"/>
                </a:lnTo>
                <a:lnTo>
                  <a:pt x="160142" y="88007"/>
                </a:lnTo>
                <a:lnTo>
                  <a:pt x="165401" y="81557"/>
                </a:lnTo>
                <a:lnTo>
                  <a:pt x="165401" y="23365"/>
                </a:lnTo>
                <a:lnTo>
                  <a:pt x="188022" y="23365"/>
                </a:lnTo>
                <a:lnTo>
                  <a:pt x="188022" y="91231"/>
                </a:lnTo>
                <a:close/>
              </a:path>
              <a:path w="525145" h="142239">
                <a:moveTo>
                  <a:pt x="188022" y="109239"/>
                </a:moveTo>
                <a:lnTo>
                  <a:pt x="165401" y="109239"/>
                </a:lnTo>
                <a:lnTo>
                  <a:pt x="165401" y="98375"/>
                </a:lnTo>
                <a:lnTo>
                  <a:pt x="188022" y="98375"/>
                </a:lnTo>
                <a:lnTo>
                  <a:pt x="188022" y="109239"/>
                </a:lnTo>
                <a:close/>
              </a:path>
              <a:path w="525145" h="142239">
                <a:moveTo>
                  <a:pt x="237631" y="23365"/>
                </a:moveTo>
                <a:lnTo>
                  <a:pt x="214860" y="23365"/>
                </a:lnTo>
                <a:lnTo>
                  <a:pt x="214860" y="0"/>
                </a:lnTo>
                <a:lnTo>
                  <a:pt x="237631" y="0"/>
                </a:lnTo>
                <a:lnTo>
                  <a:pt x="237631" y="23365"/>
                </a:lnTo>
                <a:close/>
              </a:path>
              <a:path w="525145" h="142239">
                <a:moveTo>
                  <a:pt x="255044" y="43160"/>
                </a:moveTo>
                <a:lnTo>
                  <a:pt x="200721" y="43160"/>
                </a:lnTo>
                <a:lnTo>
                  <a:pt x="200721" y="23365"/>
                </a:lnTo>
                <a:lnTo>
                  <a:pt x="255044" y="23365"/>
                </a:lnTo>
                <a:lnTo>
                  <a:pt x="255044" y="43160"/>
                </a:lnTo>
                <a:close/>
              </a:path>
              <a:path w="525145" h="142239">
                <a:moveTo>
                  <a:pt x="247900" y="111323"/>
                </a:moveTo>
                <a:lnTo>
                  <a:pt x="239268" y="111323"/>
                </a:lnTo>
                <a:lnTo>
                  <a:pt x="228589" y="109863"/>
                </a:lnTo>
                <a:lnTo>
                  <a:pt x="220962" y="105481"/>
                </a:lnTo>
                <a:lnTo>
                  <a:pt x="216386" y="98180"/>
                </a:lnTo>
                <a:lnTo>
                  <a:pt x="214971" y="88701"/>
                </a:lnTo>
                <a:lnTo>
                  <a:pt x="214860" y="43160"/>
                </a:lnTo>
                <a:lnTo>
                  <a:pt x="237631" y="43160"/>
                </a:lnTo>
                <a:lnTo>
                  <a:pt x="237631" y="84633"/>
                </a:lnTo>
                <a:lnTo>
                  <a:pt x="238276" y="86915"/>
                </a:lnTo>
                <a:lnTo>
                  <a:pt x="239688" y="88850"/>
                </a:lnTo>
                <a:lnTo>
                  <a:pt x="240955" y="90388"/>
                </a:lnTo>
                <a:lnTo>
                  <a:pt x="242889" y="91231"/>
                </a:lnTo>
                <a:lnTo>
                  <a:pt x="253926" y="91231"/>
                </a:lnTo>
                <a:lnTo>
                  <a:pt x="258020" y="105816"/>
                </a:lnTo>
                <a:lnTo>
                  <a:pt x="254151" y="109487"/>
                </a:lnTo>
                <a:lnTo>
                  <a:pt x="247900" y="111323"/>
                </a:lnTo>
                <a:close/>
              </a:path>
              <a:path w="525145" h="142239">
                <a:moveTo>
                  <a:pt x="253926" y="91231"/>
                </a:moveTo>
                <a:lnTo>
                  <a:pt x="248942" y="91231"/>
                </a:lnTo>
                <a:lnTo>
                  <a:pt x="251571" y="90437"/>
                </a:lnTo>
                <a:lnTo>
                  <a:pt x="253258" y="88850"/>
                </a:lnTo>
                <a:lnTo>
                  <a:pt x="253926" y="91231"/>
                </a:lnTo>
                <a:close/>
              </a:path>
              <a:path w="525145" h="142239">
                <a:moveTo>
                  <a:pt x="347589" y="34230"/>
                </a:moveTo>
                <a:lnTo>
                  <a:pt x="293080" y="34230"/>
                </a:lnTo>
                <a:lnTo>
                  <a:pt x="298587" y="28565"/>
                </a:lnTo>
                <a:lnTo>
                  <a:pt x="304837" y="24519"/>
                </a:lnTo>
                <a:lnTo>
                  <a:pt x="311832" y="22091"/>
                </a:lnTo>
                <a:lnTo>
                  <a:pt x="319571" y="21282"/>
                </a:lnTo>
                <a:lnTo>
                  <a:pt x="327645" y="22035"/>
                </a:lnTo>
                <a:lnTo>
                  <a:pt x="334901" y="24296"/>
                </a:lnTo>
                <a:lnTo>
                  <a:pt x="341338" y="28063"/>
                </a:lnTo>
                <a:lnTo>
                  <a:pt x="346956" y="33337"/>
                </a:lnTo>
                <a:lnTo>
                  <a:pt x="347589" y="34230"/>
                </a:lnTo>
                <a:close/>
              </a:path>
              <a:path w="525145" h="142239">
                <a:moveTo>
                  <a:pt x="293080" y="141982"/>
                </a:moveTo>
                <a:lnTo>
                  <a:pt x="270458" y="141982"/>
                </a:lnTo>
                <a:lnTo>
                  <a:pt x="270458" y="23365"/>
                </a:lnTo>
                <a:lnTo>
                  <a:pt x="293080" y="23365"/>
                </a:lnTo>
                <a:lnTo>
                  <a:pt x="293080" y="34230"/>
                </a:lnTo>
                <a:lnTo>
                  <a:pt x="347589" y="34230"/>
                </a:lnTo>
                <a:lnTo>
                  <a:pt x="351579" y="39858"/>
                </a:lnTo>
                <a:lnTo>
                  <a:pt x="352233" y="41374"/>
                </a:lnTo>
                <a:lnTo>
                  <a:pt x="308757" y="41374"/>
                </a:lnTo>
                <a:lnTo>
                  <a:pt x="305086" y="42316"/>
                </a:lnTo>
                <a:lnTo>
                  <a:pt x="297743" y="46087"/>
                </a:lnTo>
                <a:lnTo>
                  <a:pt x="294965" y="48418"/>
                </a:lnTo>
                <a:lnTo>
                  <a:pt x="293080" y="51196"/>
                </a:lnTo>
                <a:lnTo>
                  <a:pt x="293080" y="81557"/>
                </a:lnTo>
                <a:lnTo>
                  <a:pt x="294965" y="84236"/>
                </a:lnTo>
                <a:lnTo>
                  <a:pt x="297743" y="86518"/>
                </a:lnTo>
                <a:lnTo>
                  <a:pt x="305085" y="90289"/>
                </a:lnTo>
                <a:lnTo>
                  <a:pt x="308757" y="91231"/>
                </a:lnTo>
                <a:lnTo>
                  <a:pt x="352194" y="91231"/>
                </a:lnTo>
                <a:lnTo>
                  <a:pt x="351662" y="92487"/>
                </a:lnTo>
                <a:lnTo>
                  <a:pt x="347718" y="98226"/>
                </a:lnTo>
                <a:lnTo>
                  <a:pt x="293080" y="98226"/>
                </a:lnTo>
                <a:lnTo>
                  <a:pt x="293080" y="141982"/>
                </a:lnTo>
                <a:close/>
              </a:path>
              <a:path w="525145" h="142239">
                <a:moveTo>
                  <a:pt x="352194" y="91231"/>
                </a:moveTo>
                <a:lnTo>
                  <a:pt x="318976" y="91231"/>
                </a:lnTo>
                <a:lnTo>
                  <a:pt x="324235" y="88949"/>
                </a:lnTo>
                <a:lnTo>
                  <a:pt x="328330" y="84236"/>
                </a:lnTo>
                <a:lnTo>
                  <a:pt x="332172" y="79722"/>
                </a:lnTo>
                <a:lnTo>
                  <a:pt x="334157" y="73669"/>
                </a:lnTo>
                <a:lnTo>
                  <a:pt x="334157" y="58787"/>
                </a:lnTo>
                <a:lnTo>
                  <a:pt x="332172" y="52784"/>
                </a:lnTo>
                <a:lnTo>
                  <a:pt x="324235" y="43656"/>
                </a:lnTo>
                <a:lnTo>
                  <a:pt x="318976" y="41374"/>
                </a:lnTo>
                <a:lnTo>
                  <a:pt x="352233" y="41374"/>
                </a:lnTo>
                <a:lnTo>
                  <a:pt x="354881" y="47513"/>
                </a:lnTo>
                <a:lnTo>
                  <a:pt x="356862" y="56303"/>
                </a:lnTo>
                <a:lnTo>
                  <a:pt x="357523" y="66228"/>
                </a:lnTo>
                <a:lnTo>
                  <a:pt x="356871" y="76041"/>
                </a:lnTo>
                <a:lnTo>
                  <a:pt x="354918" y="84794"/>
                </a:lnTo>
                <a:lnTo>
                  <a:pt x="352194" y="91231"/>
                </a:lnTo>
                <a:close/>
              </a:path>
              <a:path w="525145" h="142239">
                <a:moveTo>
                  <a:pt x="319571" y="111323"/>
                </a:moveTo>
                <a:lnTo>
                  <a:pt x="311721" y="110504"/>
                </a:lnTo>
                <a:lnTo>
                  <a:pt x="304689" y="108049"/>
                </a:lnTo>
                <a:lnTo>
                  <a:pt x="298475" y="103956"/>
                </a:lnTo>
                <a:lnTo>
                  <a:pt x="293080" y="98226"/>
                </a:lnTo>
                <a:lnTo>
                  <a:pt x="347718" y="98226"/>
                </a:lnTo>
                <a:lnTo>
                  <a:pt x="319571" y="111323"/>
                </a:lnTo>
                <a:close/>
              </a:path>
              <a:path w="525145" h="142239">
                <a:moveTo>
                  <a:pt x="401740" y="111323"/>
                </a:moveTo>
                <a:lnTo>
                  <a:pt x="392314" y="111323"/>
                </a:lnTo>
                <a:lnTo>
                  <a:pt x="385319" y="108942"/>
                </a:lnTo>
                <a:lnTo>
                  <a:pt x="380755" y="104179"/>
                </a:lnTo>
                <a:lnTo>
                  <a:pt x="376290" y="99417"/>
                </a:lnTo>
                <a:lnTo>
                  <a:pt x="374058" y="92819"/>
                </a:lnTo>
                <a:lnTo>
                  <a:pt x="374058" y="23365"/>
                </a:lnTo>
                <a:lnTo>
                  <a:pt x="396680" y="23365"/>
                </a:lnTo>
                <a:lnTo>
                  <a:pt x="396680" y="85973"/>
                </a:lnTo>
                <a:lnTo>
                  <a:pt x="401938" y="91231"/>
                </a:lnTo>
                <a:lnTo>
                  <a:pt x="454574" y="91231"/>
                </a:lnTo>
                <a:lnTo>
                  <a:pt x="454574" y="98375"/>
                </a:lnTo>
                <a:lnTo>
                  <a:pt x="431952" y="98375"/>
                </a:lnTo>
                <a:lnTo>
                  <a:pt x="425766" y="104040"/>
                </a:lnTo>
                <a:lnTo>
                  <a:pt x="418669" y="108086"/>
                </a:lnTo>
                <a:lnTo>
                  <a:pt x="410660" y="110514"/>
                </a:lnTo>
                <a:lnTo>
                  <a:pt x="401740" y="111323"/>
                </a:lnTo>
                <a:close/>
              </a:path>
              <a:path w="525145" h="142239">
                <a:moveTo>
                  <a:pt x="454574" y="91231"/>
                </a:moveTo>
                <a:lnTo>
                  <a:pt x="420194" y="91231"/>
                </a:lnTo>
                <a:lnTo>
                  <a:pt x="426693" y="88007"/>
                </a:lnTo>
                <a:lnTo>
                  <a:pt x="431952" y="81557"/>
                </a:lnTo>
                <a:lnTo>
                  <a:pt x="431952" y="23365"/>
                </a:lnTo>
                <a:lnTo>
                  <a:pt x="454574" y="23365"/>
                </a:lnTo>
                <a:lnTo>
                  <a:pt x="454574" y="91231"/>
                </a:lnTo>
                <a:close/>
              </a:path>
              <a:path w="525145" h="142239">
                <a:moveTo>
                  <a:pt x="454574" y="109239"/>
                </a:moveTo>
                <a:lnTo>
                  <a:pt x="431952" y="109239"/>
                </a:lnTo>
                <a:lnTo>
                  <a:pt x="431952" y="98375"/>
                </a:lnTo>
                <a:lnTo>
                  <a:pt x="454574" y="98375"/>
                </a:lnTo>
                <a:lnTo>
                  <a:pt x="454574" y="109239"/>
                </a:lnTo>
                <a:close/>
              </a:path>
              <a:path w="525145" h="142239">
                <a:moveTo>
                  <a:pt x="504182" y="23365"/>
                </a:moveTo>
                <a:lnTo>
                  <a:pt x="481411" y="23365"/>
                </a:lnTo>
                <a:lnTo>
                  <a:pt x="481411" y="0"/>
                </a:lnTo>
                <a:lnTo>
                  <a:pt x="504182" y="0"/>
                </a:lnTo>
                <a:lnTo>
                  <a:pt x="504182" y="23365"/>
                </a:lnTo>
                <a:close/>
              </a:path>
              <a:path w="525145" h="142239">
                <a:moveTo>
                  <a:pt x="521595" y="43160"/>
                </a:moveTo>
                <a:lnTo>
                  <a:pt x="467273" y="43160"/>
                </a:lnTo>
                <a:lnTo>
                  <a:pt x="467273" y="23365"/>
                </a:lnTo>
                <a:lnTo>
                  <a:pt x="521595" y="23365"/>
                </a:lnTo>
                <a:lnTo>
                  <a:pt x="521595" y="43160"/>
                </a:lnTo>
                <a:close/>
              </a:path>
              <a:path w="525145" h="142239">
                <a:moveTo>
                  <a:pt x="514451" y="111323"/>
                </a:moveTo>
                <a:lnTo>
                  <a:pt x="505819" y="111323"/>
                </a:lnTo>
                <a:lnTo>
                  <a:pt x="495141" y="109863"/>
                </a:lnTo>
                <a:lnTo>
                  <a:pt x="487513" y="105481"/>
                </a:lnTo>
                <a:lnTo>
                  <a:pt x="482937" y="98180"/>
                </a:lnTo>
                <a:lnTo>
                  <a:pt x="481522" y="88701"/>
                </a:lnTo>
                <a:lnTo>
                  <a:pt x="481411" y="43160"/>
                </a:lnTo>
                <a:lnTo>
                  <a:pt x="504182" y="43160"/>
                </a:lnTo>
                <a:lnTo>
                  <a:pt x="504182" y="84633"/>
                </a:lnTo>
                <a:lnTo>
                  <a:pt x="504827" y="86915"/>
                </a:lnTo>
                <a:lnTo>
                  <a:pt x="506239" y="88850"/>
                </a:lnTo>
                <a:lnTo>
                  <a:pt x="507506" y="90388"/>
                </a:lnTo>
                <a:lnTo>
                  <a:pt x="509441" y="91231"/>
                </a:lnTo>
                <a:lnTo>
                  <a:pt x="520477" y="91231"/>
                </a:lnTo>
                <a:lnTo>
                  <a:pt x="524572" y="105816"/>
                </a:lnTo>
                <a:lnTo>
                  <a:pt x="520702" y="109487"/>
                </a:lnTo>
                <a:lnTo>
                  <a:pt x="514451" y="111323"/>
                </a:lnTo>
                <a:close/>
              </a:path>
              <a:path w="525145" h="142239">
                <a:moveTo>
                  <a:pt x="520477" y="91231"/>
                </a:moveTo>
                <a:lnTo>
                  <a:pt x="515493" y="91231"/>
                </a:lnTo>
                <a:lnTo>
                  <a:pt x="518122" y="90437"/>
                </a:lnTo>
                <a:lnTo>
                  <a:pt x="519809" y="88850"/>
                </a:lnTo>
                <a:lnTo>
                  <a:pt x="520477" y="91231"/>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nvGrpSpPr>
          <p:cNvPr id="17" name="object 17"/>
          <p:cNvGrpSpPr/>
          <p:nvPr/>
        </p:nvGrpSpPr>
        <p:grpSpPr>
          <a:xfrm>
            <a:off x="4578486" y="2600299"/>
            <a:ext cx="1591733" cy="510540"/>
            <a:chOff x="3433864" y="1950224"/>
            <a:chExt cx="1193800" cy="382905"/>
          </a:xfrm>
        </p:grpSpPr>
        <p:sp>
          <p:nvSpPr>
            <p:cNvPr id="18" name="object 18"/>
            <p:cNvSpPr/>
            <p:nvPr/>
          </p:nvSpPr>
          <p:spPr>
            <a:xfrm>
              <a:off x="3551310" y="1969274"/>
              <a:ext cx="934085" cy="223520"/>
            </a:xfrm>
            <a:custGeom>
              <a:avLst/>
              <a:gdLst/>
              <a:ahLst/>
              <a:cxnLst/>
              <a:rect l="l" t="t" r="r" b="b"/>
              <a:pathLst>
                <a:path w="934085" h="223519">
                  <a:moveTo>
                    <a:pt x="0" y="120823"/>
                  </a:moveTo>
                  <a:lnTo>
                    <a:pt x="44640" y="93826"/>
                  </a:lnTo>
                  <a:lnTo>
                    <a:pt x="79143" y="76737"/>
                  </a:lnTo>
                  <a:lnTo>
                    <a:pt x="121774" y="58834"/>
                  </a:lnTo>
                  <a:lnTo>
                    <a:pt x="167153" y="42878"/>
                  </a:lnTo>
                  <a:lnTo>
                    <a:pt x="214591" y="29090"/>
                  </a:lnTo>
                  <a:lnTo>
                    <a:pt x="263395" y="17688"/>
                  </a:lnTo>
                  <a:lnTo>
                    <a:pt x="312873" y="8893"/>
                  </a:lnTo>
                  <a:lnTo>
                    <a:pt x="362335" y="2923"/>
                  </a:lnTo>
                  <a:lnTo>
                    <a:pt x="411089" y="0"/>
                  </a:lnTo>
                  <a:lnTo>
                    <a:pt x="471230" y="872"/>
                  </a:lnTo>
                  <a:lnTo>
                    <a:pt x="528916" y="6540"/>
                  </a:lnTo>
                  <a:lnTo>
                    <a:pt x="583956" y="16507"/>
                  </a:lnTo>
                  <a:lnTo>
                    <a:pt x="636163" y="30279"/>
                  </a:lnTo>
                  <a:lnTo>
                    <a:pt x="685346" y="47362"/>
                  </a:lnTo>
                  <a:lnTo>
                    <a:pt x="731318" y="67260"/>
                  </a:lnTo>
                  <a:lnTo>
                    <a:pt x="773890" y="89479"/>
                  </a:lnTo>
                  <a:lnTo>
                    <a:pt x="812871" y="113523"/>
                  </a:lnTo>
                  <a:lnTo>
                    <a:pt x="848074" y="138898"/>
                  </a:lnTo>
                  <a:lnTo>
                    <a:pt x="879310" y="165109"/>
                  </a:lnTo>
                  <a:lnTo>
                    <a:pt x="912104" y="197748"/>
                  </a:lnTo>
                  <a:lnTo>
                    <a:pt x="922551" y="209862"/>
                  </a:lnTo>
                  <a:lnTo>
                    <a:pt x="925088" y="212882"/>
                  </a:lnTo>
                  <a:lnTo>
                    <a:pt x="927551" y="215893"/>
                  </a:lnTo>
                  <a:lnTo>
                    <a:pt x="929944" y="218893"/>
                  </a:lnTo>
                  <a:lnTo>
                    <a:pt x="931140" y="220393"/>
                  </a:lnTo>
                  <a:lnTo>
                    <a:pt x="932320" y="221890"/>
                  </a:lnTo>
                  <a:lnTo>
                    <a:pt x="933482" y="223384"/>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9" name="object 19"/>
            <p:cNvPicPr/>
            <p:nvPr/>
          </p:nvPicPr>
          <p:blipFill>
            <a:blip r:embed="rId9" cstate="print"/>
            <a:stretch>
              <a:fillRect/>
            </a:stretch>
          </p:blipFill>
          <p:spPr>
            <a:xfrm>
              <a:off x="3433864" y="2060115"/>
              <a:ext cx="161792" cy="161792"/>
            </a:xfrm>
            <a:prstGeom prst="rect">
              <a:avLst/>
            </a:prstGeom>
          </p:spPr>
        </p:pic>
        <p:pic>
          <p:nvPicPr>
            <p:cNvPr id="20" name="object 20"/>
            <p:cNvPicPr/>
            <p:nvPr/>
          </p:nvPicPr>
          <p:blipFill>
            <a:blip r:embed="rId10" cstate="print"/>
            <a:stretch>
              <a:fillRect/>
            </a:stretch>
          </p:blipFill>
          <p:spPr>
            <a:xfrm>
              <a:off x="4421758" y="2128677"/>
              <a:ext cx="205685" cy="204012"/>
            </a:xfrm>
            <a:prstGeom prst="rect">
              <a:avLst/>
            </a:prstGeom>
          </p:spPr>
        </p:pic>
      </p:grpSp>
      <p:grpSp>
        <p:nvGrpSpPr>
          <p:cNvPr id="21" name="object 21"/>
          <p:cNvGrpSpPr/>
          <p:nvPr/>
        </p:nvGrpSpPr>
        <p:grpSpPr>
          <a:xfrm>
            <a:off x="7501487" y="3923832"/>
            <a:ext cx="1691640" cy="644312"/>
            <a:chOff x="5626115" y="2942874"/>
            <a:chExt cx="1268730" cy="483234"/>
          </a:xfrm>
        </p:grpSpPr>
        <p:sp>
          <p:nvSpPr>
            <p:cNvPr id="22" name="object 22"/>
            <p:cNvSpPr/>
            <p:nvPr/>
          </p:nvSpPr>
          <p:spPr>
            <a:xfrm>
              <a:off x="5743865" y="3078873"/>
              <a:ext cx="1004569" cy="328295"/>
            </a:xfrm>
            <a:custGeom>
              <a:avLst/>
              <a:gdLst/>
              <a:ahLst/>
              <a:cxnLst/>
              <a:rect l="l" t="t" r="r" b="b"/>
              <a:pathLst>
                <a:path w="1004570" h="328295">
                  <a:moveTo>
                    <a:pt x="0" y="206457"/>
                  </a:moveTo>
                  <a:lnTo>
                    <a:pt x="32574" y="226820"/>
                  </a:lnTo>
                  <a:lnTo>
                    <a:pt x="66914" y="244886"/>
                  </a:lnTo>
                  <a:lnTo>
                    <a:pt x="129542" y="271637"/>
                  </a:lnTo>
                  <a:lnTo>
                    <a:pt x="176691" y="287744"/>
                  </a:lnTo>
                  <a:lnTo>
                    <a:pt x="225947" y="301496"/>
                  </a:lnTo>
                  <a:lnTo>
                    <a:pt x="276587" y="312631"/>
                  </a:lnTo>
                  <a:lnTo>
                    <a:pt x="327884" y="320886"/>
                  </a:lnTo>
                  <a:lnTo>
                    <a:pt x="379115" y="325996"/>
                  </a:lnTo>
                  <a:lnTo>
                    <a:pt x="429554" y="327700"/>
                  </a:lnTo>
                  <a:lnTo>
                    <a:pt x="486605" y="325171"/>
                  </a:lnTo>
                  <a:lnTo>
                    <a:pt x="541473" y="318063"/>
                  </a:lnTo>
                  <a:lnTo>
                    <a:pt x="594039" y="306791"/>
                  </a:lnTo>
                  <a:lnTo>
                    <a:pt x="644184" y="291770"/>
                  </a:lnTo>
                  <a:lnTo>
                    <a:pt x="691789" y="273417"/>
                  </a:lnTo>
                  <a:lnTo>
                    <a:pt x="736735" y="252147"/>
                  </a:lnTo>
                  <a:lnTo>
                    <a:pt x="778903" y="228376"/>
                  </a:lnTo>
                  <a:lnTo>
                    <a:pt x="818174" y="202518"/>
                  </a:lnTo>
                  <a:lnTo>
                    <a:pt x="854428" y="174990"/>
                  </a:lnTo>
                  <a:lnTo>
                    <a:pt x="887547" y="146207"/>
                  </a:lnTo>
                  <a:lnTo>
                    <a:pt x="917412" y="116585"/>
                  </a:lnTo>
                  <a:lnTo>
                    <a:pt x="943903" y="86538"/>
                  </a:lnTo>
                  <a:lnTo>
                    <a:pt x="969705" y="52748"/>
                  </a:lnTo>
                  <a:lnTo>
                    <a:pt x="991990" y="19544"/>
                  </a:lnTo>
                  <a:lnTo>
                    <a:pt x="998793" y="8710"/>
                  </a:lnTo>
                  <a:lnTo>
                    <a:pt x="1004132" y="0"/>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3" name="object 23"/>
            <p:cNvPicPr/>
            <p:nvPr/>
          </p:nvPicPr>
          <p:blipFill>
            <a:blip r:embed="rId11" cstate="print"/>
            <a:stretch>
              <a:fillRect/>
            </a:stretch>
          </p:blipFill>
          <p:spPr>
            <a:xfrm>
              <a:off x="5626115" y="3153654"/>
              <a:ext cx="161892" cy="161892"/>
            </a:xfrm>
            <a:prstGeom prst="rect">
              <a:avLst/>
            </a:prstGeom>
          </p:spPr>
        </p:pic>
        <p:pic>
          <p:nvPicPr>
            <p:cNvPr id="24" name="object 24"/>
            <p:cNvPicPr/>
            <p:nvPr/>
          </p:nvPicPr>
          <p:blipFill>
            <a:blip r:embed="rId12" cstate="print"/>
            <a:stretch>
              <a:fillRect/>
            </a:stretch>
          </p:blipFill>
          <p:spPr>
            <a:xfrm>
              <a:off x="6686381" y="2942874"/>
              <a:ext cx="208015" cy="201400"/>
            </a:xfrm>
            <a:prstGeom prst="rect">
              <a:avLst/>
            </a:prstGeom>
          </p:spPr>
        </p:pic>
      </p:grpSp>
      <p:grpSp>
        <p:nvGrpSpPr>
          <p:cNvPr id="25" name="object 25"/>
          <p:cNvGrpSpPr/>
          <p:nvPr/>
        </p:nvGrpSpPr>
        <p:grpSpPr>
          <a:xfrm>
            <a:off x="1858241" y="4001648"/>
            <a:ext cx="1436793" cy="364067"/>
            <a:chOff x="1393680" y="3001236"/>
            <a:chExt cx="1077595" cy="273050"/>
          </a:xfrm>
        </p:grpSpPr>
        <p:sp>
          <p:nvSpPr>
            <p:cNvPr id="26" name="object 26"/>
            <p:cNvSpPr/>
            <p:nvPr/>
          </p:nvSpPr>
          <p:spPr>
            <a:xfrm>
              <a:off x="1510490" y="3133312"/>
              <a:ext cx="814069" cy="121920"/>
            </a:xfrm>
            <a:custGeom>
              <a:avLst/>
              <a:gdLst/>
              <a:ahLst/>
              <a:cxnLst/>
              <a:rect l="l" t="t" r="r" b="b"/>
              <a:pathLst>
                <a:path w="814069" h="121920">
                  <a:moveTo>
                    <a:pt x="0" y="0"/>
                  </a:moveTo>
                  <a:lnTo>
                    <a:pt x="37823" y="23393"/>
                  </a:lnTo>
                  <a:lnTo>
                    <a:pt x="117248" y="60318"/>
                  </a:lnTo>
                  <a:lnTo>
                    <a:pt x="167692" y="78158"/>
                  </a:lnTo>
                  <a:lnTo>
                    <a:pt x="220542" y="93304"/>
                  </a:lnTo>
                  <a:lnTo>
                    <a:pt x="274782" y="105492"/>
                  </a:lnTo>
                  <a:lnTo>
                    <a:pt x="329393" y="114464"/>
                  </a:lnTo>
                  <a:lnTo>
                    <a:pt x="383358" y="119958"/>
                  </a:lnTo>
                  <a:lnTo>
                    <a:pt x="435798" y="121814"/>
                  </a:lnTo>
                  <a:lnTo>
                    <a:pt x="486388" y="120269"/>
                  </a:lnTo>
                  <a:lnTo>
                    <a:pt x="534943" y="115660"/>
                  </a:lnTo>
                  <a:lnTo>
                    <a:pt x="581277" y="108324"/>
                  </a:lnTo>
                  <a:lnTo>
                    <a:pt x="625205" y="98597"/>
                  </a:lnTo>
                  <a:lnTo>
                    <a:pt x="666540" y="86818"/>
                  </a:lnTo>
                  <a:lnTo>
                    <a:pt x="723275" y="66036"/>
                  </a:lnTo>
                  <a:lnTo>
                    <a:pt x="773133" y="42530"/>
                  </a:lnTo>
                  <a:lnTo>
                    <a:pt x="805636" y="23797"/>
                  </a:lnTo>
                  <a:lnTo>
                    <a:pt x="807320" y="22741"/>
                  </a:lnTo>
                  <a:lnTo>
                    <a:pt x="808983" y="21682"/>
                  </a:lnTo>
                  <a:lnTo>
                    <a:pt x="810624" y="20622"/>
                  </a:lnTo>
                  <a:lnTo>
                    <a:pt x="813933" y="18456"/>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7" name="object 27"/>
            <p:cNvPicPr/>
            <p:nvPr/>
          </p:nvPicPr>
          <p:blipFill>
            <a:blip r:embed="rId13" cstate="print"/>
            <a:stretch>
              <a:fillRect/>
            </a:stretch>
          </p:blipFill>
          <p:spPr>
            <a:xfrm>
              <a:off x="1393680" y="3001236"/>
              <a:ext cx="161575" cy="161575"/>
            </a:xfrm>
            <a:prstGeom prst="rect">
              <a:avLst/>
            </a:prstGeom>
          </p:spPr>
        </p:pic>
        <p:pic>
          <p:nvPicPr>
            <p:cNvPr id="28" name="object 28"/>
            <p:cNvPicPr/>
            <p:nvPr/>
          </p:nvPicPr>
          <p:blipFill>
            <a:blip r:embed="rId14" cstate="print"/>
            <a:stretch>
              <a:fillRect/>
            </a:stretch>
          </p:blipFill>
          <p:spPr>
            <a:xfrm>
              <a:off x="2262807" y="3015770"/>
              <a:ext cx="208015" cy="201399"/>
            </a:xfrm>
            <a:prstGeom prst="rect">
              <a:avLst/>
            </a:prstGeom>
          </p:spPr>
        </p:pic>
      </p:grpSp>
      <p:grpSp>
        <p:nvGrpSpPr>
          <p:cNvPr id="29" name="object 29"/>
          <p:cNvGrpSpPr/>
          <p:nvPr/>
        </p:nvGrpSpPr>
        <p:grpSpPr>
          <a:xfrm>
            <a:off x="1567091" y="1342599"/>
            <a:ext cx="219287" cy="767927"/>
            <a:chOff x="1175318" y="1006949"/>
            <a:chExt cx="164465" cy="575945"/>
          </a:xfrm>
        </p:grpSpPr>
        <p:sp>
          <p:nvSpPr>
            <p:cNvPr id="30" name="object 30"/>
            <p:cNvSpPr/>
            <p:nvPr/>
          </p:nvSpPr>
          <p:spPr>
            <a:xfrm>
              <a:off x="1257300" y="1006949"/>
              <a:ext cx="0" cy="384175"/>
            </a:xfrm>
            <a:custGeom>
              <a:avLst/>
              <a:gdLst/>
              <a:ahLst/>
              <a:cxnLst/>
              <a:rect l="l" t="t" r="r" b="b"/>
              <a:pathLst>
                <a:path h="384175">
                  <a:moveTo>
                    <a:pt x="0" y="0"/>
                  </a:moveTo>
                  <a:lnTo>
                    <a:pt x="0" y="383699"/>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31" name="object 31"/>
            <p:cNvPicPr/>
            <p:nvPr/>
          </p:nvPicPr>
          <p:blipFill>
            <a:blip r:embed="rId15" cstate="print"/>
            <a:stretch>
              <a:fillRect/>
            </a:stretch>
          </p:blipFill>
          <p:spPr>
            <a:xfrm>
              <a:off x="1175318" y="1371599"/>
              <a:ext cx="163962" cy="211001"/>
            </a:xfrm>
            <a:prstGeom prst="rect">
              <a:avLst/>
            </a:prstGeom>
          </p:spPr>
        </p:pic>
      </p:grpSp>
      <p:grpSp>
        <p:nvGrpSpPr>
          <p:cNvPr id="32" name="object 32"/>
          <p:cNvGrpSpPr/>
          <p:nvPr/>
        </p:nvGrpSpPr>
        <p:grpSpPr>
          <a:xfrm>
            <a:off x="7520034" y="4821483"/>
            <a:ext cx="3410373" cy="1022773"/>
            <a:chOff x="5640025" y="3616112"/>
            <a:chExt cx="2557780" cy="767080"/>
          </a:xfrm>
        </p:grpSpPr>
        <p:sp>
          <p:nvSpPr>
            <p:cNvPr id="33" name="object 33"/>
            <p:cNvSpPr/>
            <p:nvPr/>
          </p:nvSpPr>
          <p:spPr>
            <a:xfrm>
              <a:off x="5659075" y="3635162"/>
              <a:ext cx="2519680" cy="728980"/>
            </a:xfrm>
            <a:custGeom>
              <a:avLst/>
              <a:gdLst/>
              <a:ahLst/>
              <a:cxnLst/>
              <a:rect l="l" t="t" r="r" b="b"/>
              <a:pathLst>
                <a:path w="2519679" h="728979">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4" name="object 34"/>
            <p:cNvSpPr/>
            <p:nvPr/>
          </p:nvSpPr>
          <p:spPr>
            <a:xfrm>
              <a:off x="5659075" y="3635162"/>
              <a:ext cx="2519680" cy="728980"/>
            </a:xfrm>
            <a:custGeom>
              <a:avLst/>
              <a:gdLst/>
              <a:ahLst/>
              <a:cxnLst/>
              <a:rect l="l" t="t" r="r" b="b"/>
              <a:pathLst>
                <a:path w="2519679" h="728979">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5" name="object 35"/>
            <p:cNvSpPr/>
            <p:nvPr/>
          </p:nvSpPr>
          <p:spPr>
            <a:xfrm>
              <a:off x="5900750" y="3840405"/>
              <a:ext cx="2049780" cy="266065"/>
            </a:xfrm>
            <a:custGeom>
              <a:avLst/>
              <a:gdLst/>
              <a:ahLst/>
              <a:cxnLst/>
              <a:rect l="l" t="t" r="r" b="b"/>
              <a:pathLst>
                <a:path w="2049779" h="266064">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79" h="266064">
                  <a:moveTo>
                    <a:pt x="228600" y="107007"/>
                  </a:moveTo>
                  <a:lnTo>
                    <a:pt x="174128" y="107007"/>
                  </a:lnTo>
                  <a:lnTo>
                    <a:pt x="174128" y="7143"/>
                  </a:lnTo>
                  <a:lnTo>
                    <a:pt x="228600" y="7143"/>
                  </a:lnTo>
                  <a:lnTo>
                    <a:pt x="228600" y="107007"/>
                  </a:lnTo>
                  <a:close/>
                </a:path>
                <a:path w="2049779" h="266064">
                  <a:moveTo>
                    <a:pt x="228600" y="261342"/>
                  </a:moveTo>
                  <a:lnTo>
                    <a:pt x="174128" y="261342"/>
                  </a:lnTo>
                  <a:lnTo>
                    <a:pt x="174128" y="154632"/>
                  </a:lnTo>
                  <a:lnTo>
                    <a:pt x="228600" y="154632"/>
                  </a:lnTo>
                  <a:lnTo>
                    <a:pt x="228600" y="261342"/>
                  </a:lnTo>
                  <a:close/>
                </a:path>
                <a:path w="2049779" h="266064">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79" h="266064">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79" h="266064">
                  <a:moveTo>
                    <a:pt x="449960" y="261342"/>
                  </a:moveTo>
                  <a:lnTo>
                    <a:pt x="401591" y="261342"/>
                  </a:lnTo>
                  <a:lnTo>
                    <a:pt x="401591" y="238125"/>
                  </a:lnTo>
                  <a:lnTo>
                    <a:pt x="449960" y="238125"/>
                  </a:lnTo>
                  <a:lnTo>
                    <a:pt x="449960" y="261342"/>
                  </a:lnTo>
                  <a:close/>
                </a:path>
                <a:path w="2049779" h="266064">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79" h="266064">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79" h="266064">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79" h="266064">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79" h="266064">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79" h="266064">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79" h="266064">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79" h="266064">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79" h="266064">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79" h="266064">
                  <a:moveTo>
                    <a:pt x="981479" y="261342"/>
                  </a:moveTo>
                  <a:lnTo>
                    <a:pt x="933109" y="261342"/>
                  </a:lnTo>
                  <a:lnTo>
                    <a:pt x="933109" y="242292"/>
                  </a:lnTo>
                  <a:lnTo>
                    <a:pt x="981479" y="242292"/>
                  </a:lnTo>
                  <a:lnTo>
                    <a:pt x="981479" y="261342"/>
                  </a:lnTo>
                  <a:close/>
                </a:path>
                <a:path w="2049779" h="266064">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79" h="266064">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79" h="266064">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79" h="266064">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79" h="266064">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79" h="266064">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79" h="266064">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79" h="266064">
                  <a:moveTo>
                    <a:pt x="1648520" y="261342"/>
                  </a:moveTo>
                  <a:lnTo>
                    <a:pt x="1600150" y="261342"/>
                  </a:lnTo>
                  <a:lnTo>
                    <a:pt x="1600150" y="77390"/>
                  </a:lnTo>
                  <a:lnTo>
                    <a:pt x="1648520" y="77390"/>
                  </a:lnTo>
                  <a:lnTo>
                    <a:pt x="1648520" y="261342"/>
                  </a:lnTo>
                  <a:close/>
                </a:path>
                <a:path w="2049779" h="266064">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79" h="266064">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79" h="266064">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79" h="266064">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79" h="266064">
                  <a:moveTo>
                    <a:pt x="1855492" y="261342"/>
                  </a:moveTo>
                  <a:lnTo>
                    <a:pt x="1807123" y="261342"/>
                  </a:lnTo>
                  <a:lnTo>
                    <a:pt x="1807123" y="242292"/>
                  </a:lnTo>
                  <a:lnTo>
                    <a:pt x="1855492" y="242292"/>
                  </a:lnTo>
                  <a:lnTo>
                    <a:pt x="1855492" y="261342"/>
                  </a:lnTo>
                  <a:close/>
                </a:path>
                <a:path w="2049779" h="266064">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79" h="266064">
                  <a:moveTo>
                    <a:pt x="2023828" y="130968"/>
                  </a:moveTo>
                  <a:lnTo>
                    <a:pt x="1985803" y="111286"/>
                  </a:lnTo>
                  <a:lnTo>
                    <a:pt x="1969357" y="109686"/>
                  </a:lnTo>
                  <a:lnTo>
                    <a:pt x="2036387" y="109686"/>
                  </a:lnTo>
                  <a:lnTo>
                    <a:pt x="2023828" y="130968"/>
                  </a:lnTo>
                  <a:close/>
                </a:path>
                <a:path w="2049779" h="266064">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36" name="object 36"/>
          <p:cNvGrpSpPr/>
          <p:nvPr/>
        </p:nvGrpSpPr>
        <p:grpSpPr>
          <a:xfrm>
            <a:off x="4391000" y="1054266"/>
            <a:ext cx="3410373" cy="1022773"/>
            <a:chOff x="3293250" y="790699"/>
            <a:chExt cx="2557780" cy="767080"/>
          </a:xfrm>
        </p:grpSpPr>
        <p:sp>
          <p:nvSpPr>
            <p:cNvPr id="37" name="object 37"/>
            <p:cNvSpPr/>
            <p:nvPr/>
          </p:nvSpPr>
          <p:spPr>
            <a:xfrm>
              <a:off x="3312300" y="809749"/>
              <a:ext cx="2519680" cy="728980"/>
            </a:xfrm>
            <a:custGeom>
              <a:avLst/>
              <a:gdLst/>
              <a:ahLst/>
              <a:cxnLst/>
              <a:rect l="l" t="t" r="r" b="b"/>
              <a:pathLst>
                <a:path w="2519679" h="728980">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8" name="object 38"/>
            <p:cNvSpPr/>
            <p:nvPr/>
          </p:nvSpPr>
          <p:spPr>
            <a:xfrm>
              <a:off x="3312300" y="809749"/>
              <a:ext cx="2519680" cy="728980"/>
            </a:xfrm>
            <a:custGeom>
              <a:avLst/>
              <a:gdLst/>
              <a:ahLst/>
              <a:cxnLst/>
              <a:rect l="l" t="t" r="r" b="b"/>
              <a:pathLst>
                <a:path w="2519679" h="728980">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9" name="object 39"/>
            <p:cNvSpPr/>
            <p:nvPr/>
          </p:nvSpPr>
          <p:spPr>
            <a:xfrm>
              <a:off x="3553975" y="1014992"/>
              <a:ext cx="2049780" cy="266065"/>
            </a:xfrm>
            <a:custGeom>
              <a:avLst/>
              <a:gdLst/>
              <a:ahLst/>
              <a:cxnLst/>
              <a:rect l="l" t="t" r="r" b="b"/>
              <a:pathLst>
                <a:path w="2049779" h="266065">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79" h="266065">
                  <a:moveTo>
                    <a:pt x="228600" y="107007"/>
                  </a:moveTo>
                  <a:lnTo>
                    <a:pt x="174128" y="107007"/>
                  </a:lnTo>
                  <a:lnTo>
                    <a:pt x="174128" y="7143"/>
                  </a:lnTo>
                  <a:lnTo>
                    <a:pt x="228600" y="7143"/>
                  </a:lnTo>
                  <a:lnTo>
                    <a:pt x="228600" y="107007"/>
                  </a:lnTo>
                  <a:close/>
                </a:path>
                <a:path w="2049779" h="266065">
                  <a:moveTo>
                    <a:pt x="228600" y="261342"/>
                  </a:moveTo>
                  <a:lnTo>
                    <a:pt x="174128" y="261342"/>
                  </a:lnTo>
                  <a:lnTo>
                    <a:pt x="174128" y="154632"/>
                  </a:lnTo>
                  <a:lnTo>
                    <a:pt x="228600" y="154632"/>
                  </a:lnTo>
                  <a:lnTo>
                    <a:pt x="228600" y="261342"/>
                  </a:lnTo>
                  <a:close/>
                </a:path>
                <a:path w="2049779" h="266065">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79" h="266065">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79" h="266065">
                  <a:moveTo>
                    <a:pt x="449960" y="261342"/>
                  </a:moveTo>
                  <a:lnTo>
                    <a:pt x="401591" y="261342"/>
                  </a:lnTo>
                  <a:lnTo>
                    <a:pt x="401591" y="238125"/>
                  </a:lnTo>
                  <a:lnTo>
                    <a:pt x="449960" y="238125"/>
                  </a:lnTo>
                  <a:lnTo>
                    <a:pt x="449960" y="261342"/>
                  </a:lnTo>
                  <a:close/>
                </a:path>
                <a:path w="2049779" h="266065">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79" h="266065">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79" h="266065">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79" h="266065">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79" h="266065">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79" h="266065">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79" h="266065">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79" h="266065">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79" h="266065">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79" h="266065">
                  <a:moveTo>
                    <a:pt x="981479" y="261342"/>
                  </a:moveTo>
                  <a:lnTo>
                    <a:pt x="933109" y="261342"/>
                  </a:lnTo>
                  <a:lnTo>
                    <a:pt x="933109" y="242292"/>
                  </a:lnTo>
                  <a:lnTo>
                    <a:pt x="981479" y="242292"/>
                  </a:lnTo>
                  <a:lnTo>
                    <a:pt x="981479" y="261342"/>
                  </a:lnTo>
                  <a:close/>
                </a:path>
                <a:path w="2049779" h="266065">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79" h="266065">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79" h="266065">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79" h="266065">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79" h="266065">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79" h="266065">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79" h="266065">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79" h="266065">
                  <a:moveTo>
                    <a:pt x="1648520" y="261342"/>
                  </a:moveTo>
                  <a:lnTo>
                    <a:pt x="1600150" y="261342"/>
                  </a:lnTo>
                  <a:lnTo>
                    <a:pt x="1600150" y="77390"/>
                  </a:lnTo>
                  <a:lnTo>
                    <a:pt x="1648520" y="77390"/>
                  </a:lnTo>
                  <a:lnTo>
                    <a:pt x="1648520" y="261342"/>
                  </a:lnTo>
                  <a:close/>
                </a:path>
                <a:path w="2049779" h="266065">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79" h="266065">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79" h="266065">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79" h="266065">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79" h="266065">
                  <a:moveTo>
                    <a:pt x="1855492" y="261342"/>
                  </a:moveTo>
                  <a:lnTo>
                    <a:pt x="1807123" y="261342"/>
                  </a:lnTo>
                  <a:lnTo>
                    <a:pt x="1807123" y="242292"/>
                  </a:lnTo>
                  <a:lnTo>
                    <a:pt x="1855492" y="242292"/>
                  </a:lnTo>
                  <a:lnTo>
                    <a:pt x="1855492" y="261342"/>
                  </a:lnTo>
                  <a:close/>
                </a:path>
                <a:path w="2049779" h="266065">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79" h="266065">
                  <a:moveTo>
                    <a:pt x="2023828" y="130968"/>
                  </a:moveTo>
                  <a:lnTo>
                    <a:pt x="1985803" y="111286"/>
                  </a:lnTo>
                  <a:lnTo>
                    <a:pt x="1969357" y="109686"/>
                  </a:lnTo>
                  <a:lnTo>
                    <a:pt x="2036387" y="109686"/>
                  </a:lnTo>
                  <a:lnTo>
                    <a:pt x="2023828" y="130968"/>
                  </a:lnTo>
                  <a:close/>
                </a:path>
                <a:path w="2049779" h="266065">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40" name="object 40"/>
          <p:cNvGrpSpPr/>
          <p:nvPr/>
        </p:nvGrpSpPr>
        <p:grpSpPr>
          <a:xfrm>
            <a:off x="73000" y="345599"/>
            <a:ext cx="3410373" cy="1022773"/>
            <a:chOff x="54750" y="259199"/>
            <a:chExt cx="2557780" cy="767080"/>
          </a:xfrm>
        </p:grpSpPr>
        <p:sp>
          <p:nvSpPr>
            <p:cNvPr id="41" name="object 41"/>
            <p:cNvSpPr/>
            <p:nvPr/>
          </p:nvSpPr>
          <p:spPr>
            <a:xfrm>
              <a:off x="73800" y="278249"/>
              <a:ext cx="2519680" cy="728980"/>
            </a:xfrm>
            <a:custGeom>
              <a:avLst/>
              <a:gdLst/>
              <a:ahLst/>
              <a:cxnLst/>
              <a:rect l="l" t="t" r="r" b="b"/>
              <a:pathLst>
                <a:path w="2519680" h="728980">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2" name="object 42"/>
            <p:cNvSpPr/>
            <p:nvPr/>
          </p:nvSpPr>
          <p:spPr>
            <a:xfrm>
              <a:off x="73800" y="278249"/>
              <a:ext cx="2519680" cy="728980"/>
            </a:xfrm>
            <a:custGeom>
              <a:avLst/>
              <a:gdLst/>
              <a:ahLst/>
              <a:cxnLst/>
              <a:rect l="l" t="t" r="r" b="b"/>
              <a:pathLst>
                <a:path w="2519680" h="728980">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3" name="object 43"/>
            <p:cNvSpPr/>
            <p:nvPr/>
          </p:nvSpPr>
          <p:spPr>
            <a:xfrm>
              <a:off x="315474" y="483492"/>
              <a:ext cx="2049780" cy="266065"/>
            </a:xfrm>
            <a:custGeom>
              <a:avLst/>
              <a:gdLst/>
              <a:ahLst/>
              <a:cxnLst/>
              <a:rect l="l" t="t" r="r" b="b"/>
              <a:pathLst>
                <a:path w="2049780" h="266065">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80" h="266065">
                  <a:moveTo>
                    <a:pt x="228600" y="107007"/>
                  </a:moveTo>
                  <a:lnTo>
                    <a:pt x="174128" y="107007"/>
                  </a:lnTo>
                  <a:lnTo>
                    <a:pt x="174128" y="7143"/>
                  </a:lnTo>
                  <a:lnTo>
                    <a:pt x="228600" y="7143"/>
                  </a:lnTo>
                  <a:lnTo>
                    <a:pt x="228600" y="107007"/>
                  </a:lnTo>
                  <a:close/>
                </a:path>
                <a:path w="2049780" h="266065">
                  <a:moveTo>
                    <a:pt x="228600" y="261342"/>
                  </a:moveTo>
                  <a:lnTo>
                    <a:pt x="174128" y="261342"/>
                  </a:lnTo>
                  <a:lnTo>
                    <a:pt x="174128" y="154632"/>
                  </a:lnTo>
                  <a:lnTo>
                    <a:pt x="228600" y="154632"/>
                  </a:lnTo>
                  <a:lnTo>
                    <a:pt x="228600" y="261342"/>
                  </a:lnTo>
                  <a:close/>
                </a:path>
                <a:path w="2049780" h="266065">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80" h="266065">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80" h="266065">
                  <a:moveTo>
                    <a:pt x="449960" y="261342"/>
                  </a:moveTo>
                  <a:lnTo>
                    <a:pt x="401591" y="261342"/>
                  </a:lnTo>
                  <a:lnTo>
                    <a:pt x="401591" y="238125"/>
                  </a:lnTo>
                  <a:lnTo>
                    <a:pt x="449960" y="238125"/>
                  </a:lnTo>
                  <a:lnTo>
                    <a:pt x="449960" y="261342"/>
                  </a:lnTo>
                  <a:close/>
                </a:path>
                <a:path w="2049780" h="266065">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80" h="266065">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80" h="266065">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80" h="266065">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80" h="266065">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80" h="266065">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80" h="266065">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80" h="266065">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80" h="266065">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80" h="266065">
                  <a:moveTo>
                    <a:pt x="981479" y="261342"/>
                  </a:moveTo>
                  <a:lnTo>
                    <a:pt x="933109" y="261342"/>
                  </a:lnTo>
                  <a:lnTo>
                    <a:pt x="933109" y="242292"/>
                  </a:lnTo>
                  <a:lnTo>
                    <a:pt x="981479" y="242292"/>
                  </a:lnTo>
                  <a:lnTo>
                    <a:pt x="981479" y="261342"/>
                  </a:lnTo>
                  <a:close/>
                </a:path>
                <a:path w="2049780" h="266065">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80" h="266065">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80" h="266065">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80" h="266065">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80" h="266065">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80" h="266065">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80" h="266065">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80" h="266065">
                  <a:moveTo>
                    <a:pt x="1648520" y="261342"/>
                  </a:moveTo>
                  <a:lnTo>
                    <a:pt x="1600150" y="261342"/>
                  </a:lnTo>
                  <a:lnTo>
                    <a:pt x="1600150" y="77390"/>
                  </a:lnTo>
                  <a:lnTo>
                    <a:pt x="1648520" y="77390"/>
                  </a:lnTo>
                  <a:lnTo>
                    <a:pt x="1648520" y="261342"/>
                  </a:lnTo>
                  <a:close/>
                </a:path>
                <a:path w="2049780" h="266065">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80" h="266065">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80" h="266065">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80" h="266065">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80" h="266065">
                  <a:moveTo>
                    <a:pt x="1855492" y="261342"/>
                  </a:moveTo>
                  <a:lnTo>
                    <a:pt x="1807123" y="261342"/>
                  </a:lnTo>
                  <a:lnTo>
                    <a:pt x="1807123" y="242292"/>
                  </a:lnTo>
                  <a:lnTo>
                    <a:pt x="1855492" y="242292"/>
                  </a:lnTo>
                  <a:lnTo>
                    <a:pt x="1855492" y="261342"/>
                  </a:lnTo>
                  <a:close/>
                </a:path>
                <a:path w="2049780" h="266065">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80" h="266065">
                  <a:moveTo>
                    <a:pt x="2023828" y="130968"/>
                  </a:moveTo>
                  <a:lnTo>
                    <a:pt x="1985803" y="111286"/>
                  </a:lnTo>
                  <a:lnTo>
                    <a:pt x="1969357" y="109686"/>
                  </a:lnTo>
                  <a:lnTo>
                    <a:pt x="2036387" y="109686"/>
                  </a:lnTo>
                  <a:lnTo>
                    <a:pt x="2023828" y="130968"/>
                  </a:lnTo>
                  <a:close/>
                </a:path>
                <a:path w="2049780" h="266065">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44" name="object 44"/>
          <p:cNvGrpSpPr/>
          <p:nvPr/>
        </p:nvGrpSpPr>
        <p:grpSpPr>
          <a:xfrm>
            <a:off x="1314200" y="4720534"/>
            <a:ext cx="3410373" cy="1022773"/>
            <a:chOff x="985650" y="3540400"/>
            <a:chExt cx="2557780" cy="767080"/>
          </a:xfrm>
        </p:grpSpPr>
        <p:sp>
          <p:nvSpPr>
            <p:cNvPr id="45" name="object 45"/>
            <p:cNvSpPr/>
            <p:nvPr/>
          </p:nvSpPr>
          <p:spPr>
            <a:xfrm>
              <a:off x="1004700" y="3559450"/>
              <a:ext cx="2519680" cy="728980"/>
            </a:xfrm>
            <a:custGeom>
              <a:avLst/>
              <a:gdLst/>
              <a:ahLst/>
              <a:cxnLst/>
              <a:rect l="l" t="t" r="r" b="b"/>
              <a:pathLst>
                <a:path w="2519679" h="728979">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6" name="object 46"/>
            <p:cNvSpPr/>
            <p:nvPr/>
          </p:nvSpPr>
          <p:spPr>
            <a:xfrm>
              <a:off x="1004700" y="3559450"/>
              <a:ext cx="2519680" cy="728980"/>
            </a:xfrm>
            <a:custGeom>
              <a:avLst/>
              <a:gdLst/>
              <a:ahLst/>
              <a:cxnLst/>
              <a:rect l="l" t="t" r="r" b="b"/>
              <a:pathLst>
                <a:path w="2519679" h="728979">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7" name="object 47"/>
            <p:cNvSpPr/>
            <p:nvPr/>
          </p:nvSpPr>
          <p:spPr>
            <a:xfrm>
              <a:off x="1246374" y="3764693"/>
              <a:ext cx="2049780" cy="266065"/>
            </a:xfrm>
            <a:custGeom>
              <a:avLst/>
              <a:gdLst/>
              <a:ahLst/>
              <a:cxnLst/>
              <a:rect l="l" t="t" r="r" b="b"/>
              <a:pathLst>
                <a:path w="2049779" h="266064">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79" h="266064">
                  <a:moveTo>
                    <a:pt x="228600" y="107007"/>
                  </a:moveTo>
                  <a:lnTo>
                    <a:pt x="174128" y="107007"/>
                  </a:lnTo>
                  <a:lnTo>
                    <a:pt x="174128" y="7143"/>
                  </a:lnTo>
                  <a:lnTo>
                    <a:pt x="228600" y="7143"/>
                  </a:lnTo>
                  <a:lnTo>
                    <a:pt x="228600" y="107007"/>
                  </a:lnTo>
                  <a:close/>
                </a:path>
                <a:path w="2049779" h="266064">
                  <a:moveTo>
                    <a:pt x="228600" y="261342"/>
                  </a:moveTo>
                  <a:lnTo>
                    <a:pt x="174128" y="261342"/>
                  </a:lnTo>
                  <a:lnTo>
                    <a:pt x="174128" y="154632"/>
                  </a:lnTo>
                  <a:lnTo>
                    <a:pt x="228600" y="154632"/>
                  </a:lnTo>
                  <a:lnTo>
                    <a:pt x="228600" y="261342"/>
                  </a:lnTo>
                  <a:close/>
                </a:path>
                <a:path w="2049779" h="266064">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79" h="266064">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79" h="266064">
                  <a:moveTo>
                    <a:pt x="449960" y="261342"/>
                  </a:moveTo>
                  <a:lnTo>
                    <a:pt x="401591" y="261342"/>
                  </a:lnTo>
                  <a:lnTo>
                    <a:pt x="401591" y="238125"/>
                  </a:lnTo>
                  <a:lnTo>
                    <a:pt x="449960" y="238125"/>
                  </a:lnTo>
                  <a:lnTo>
                    <a:pt x="449960" y="261342"/>
                  </a:lnTo>
                  <a:close/>
                </a:path>
                <a:path w="2049779" h="266064">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79" h="266064">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79" h="266064">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79" h="266064">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79" h="266064">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79" h="266064">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79" h="266064">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79" h="266064">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79" h="266064">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79" h="266064">
                  <a:moveTo>
                    <a:pt x="981479" y="261342"/>
                  </a:moveTo>
                  <a:lnTo>
                    <a:pt x="933109" y="261342"/>
                  </a:lnTo>
                  <a:lnTo>
                    <a:pt x="933109" y="242292"/>
                  </a:lnTo>
                  <a:lnTo>
                    <a:pt x="981479" y="242292"/>
                  </a:lnTo>
                  <a:lnTo>
                    <a:pt x="981479" y="261342"/>
                  </a:lnTo>
                  <a:close/>
                </a:path>
                <a:path w="2049779" h="266064">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79" h="266064">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79" h="266064">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79" h="266064">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79" h="266064">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79" h="266064">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79" h="266064">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79" h="266064">
                  <a:moveTo>
                    <a:pt x="1648520" y="261342"/>
                  </a:moveTo>
                  <a:lnTo>
                    <a:pt x="1600150" y="261342"/>
                  </a:lnTo>
                  <a:lnTo>
                    <a:pt x="1600150" y="77390"/>
                  </a:lnTo>
                  <a:lnTo>
                    <a:pt x="1648520" y="77390"/>
                  </a:lnTo>
                  <a:lnTo>
                    <a:pt x="1648520" y="261342"/>
                  </a:lnTo>
                  <a:close/>
                </a:path>
                <a:path w="2049779" h="266064">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79" h="266064">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79" h="266064">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79" h="266064">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79" h="266064">
                  <a:moveTo>
                    <a:pt x="1855492" y="261342"/>
                  </a:moveTo>
                  <a:lnTo>
                    <a:pt x="1807123" y="261342"/>
                  </a:lnTo>
                  <a:lnTo>
                    <a:pt x="1807123" y="242292"/>
                  </a:lnTo>
                  <a:lnTo>
                    <a:pt x="1855492" y="242292"/>
                  </a:lnTo>
                  <a:lnTo>
                    <a:pt x="1855492" y="261342"/>
                  </a:lnTo>
                  <a:close/>
                </a:path>
                <a:path w="2049779" h="266064">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79" h="266064">
                  <a:moveTo>
                    <a:pt x="2023828" y="130968"/>
                  </a:moveTo>
                  <a:lnTo>
                    <a:pt x="1985803" y="111286"/>
                  </a:lnTo>
                  <a:lnTo>
                    <a:pt x="1969357" y="109686"/>
                  </a:lnTo>
                  <a:lnTo>
                    <a:pt x="2036387" y="109686"/>
                  </a:lnTo>
                  <a:lnTo>
                    <a:pt x="2023828" y="130968"/>
                  </a:lnTo>
                  <a:close/>
                </a:path>
                <a:path w="2049779" h="266064">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48" name="TextBox 47">
            <a:extLst>
              <a:ext uri="{FF2B5EF4-FFF2-40B4-BE49-F238E27FC236}">
                <a16:creationId xmlns:a16="http://schemas.microsoft.com/office/drawing/2014/main" id="{F2EF30E7-3F71-A285-23D7-9A8CF19A5FA5}"/>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6">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3" name="object 3"/>
          <p:cNvPicPr/>
          <p:nvPr/>
        </p:nvPicPr>
        <p:blipFill>
          <a:blip r:embed="rId2" cstate="print"/>
          <a:stretch>
            <a:fillRect/>
          </a:stretch>
        </p:blipFill>
        <p:spPr>
          <a:xfrm>
            <a:off x="406401" y="2159001"/>
            <a:ext cx="2539999" cy="2539999"/>
          </a:xfrm>
          <a:prstGeom prst="rect">
            <a:avLst/>
          </a:prstGeom>
        </p:spPr>
      </p:pic>
      <p:pic>
        <p:nvPicPr>
          <p:cNvPr id="4" name="object 4"/>
          <p:cNvPicPr/>
          <p:nvPr/>
        </p:nvPicPr>
        <p:blipFill>
          <a:blip r:embed="rId2" cstate="print"/>
          <a:stretch>
            <a:fillRect/>
          </a:stretch>
        </p:blipFill>
        <p:spPr>
          <a:xfrm>
            <a:off x="3352801" y="2159001"/>
            <a:ext cx="2539999" cy="2539999"/>
          </a:xfrm>
          <a:prstGeom prst="rect">
            <a:avLst/>
          </a:prstGeom>
        </p:spPr>
      </p:pic>
      <p:pic>
        <p:nvPicPr>
          <p:cNvPr id="5" name="object 5"/>
          <p:cNvPicPr/>
          <p:nvPr/>
        </p:nvPicPr>
        <p:blipFill>
          <a:blip r:embed="rId2" cstate="print"/>
          <a:stretch>
            <a:fillRect/>
          </a:stretch>
        </p:blipFill>
        <p:spPr>
          <a:xfrm>
            <a:off x="6299201" y="2159001"/>
            <a:ext cx="2539999" cy="2539999"/>
          </a:xfrm>
          <a:prstGeom prst="rect">
            <a:avLst/>
          </a:prstGeom>
        </p:spPr>
      </p:pic>
      <p:pic>
        <p:nvPicPr>
          <p:cNvPr id="6" name="object 6"/>
          <p:cNvPicPr/>
          <p:nvPr/>
        </p:nvPicPr>
        <p:blipFill>
          <a:blip r:embed="rId2" cstate="print"/>
          <a:stretch>
            <a:fillRect/>
          </a:stretch>
        </p:blipFill>
        <p:spPr>
          <a:xfrm>
            <a:off x="9245601" y="2159001"/>
            <a:ext cx="2539999" cy="2539999"/>
          </a:xfrm>
          <a:prstGeom prst="rect">
            <a:avLst/>
          </a:prstGeom>
        </p:spPr>
      </p:pic>
      <p:pic>
        <p:nvPicPr>
          <p:cNvPr id="7" name="object 7"/>
          <p:cNvPicPr/>
          <p:nvPr/>
        </p:nvPicPr>
        <p:blipFill>
          <a:blip r:embed="rId3" cstate="print"/>
          <a:stretch>
            <a:fillRect/>
          </a:stretch>
        </p:blipFill>
        <p:spPr>
          <a:xfrm>
            <a:off x="768734" y="3002996"/>
            <a:ext cx="1814481" cy="208955"/>
          </a:xfrm>
          <a:prstGeom prst="rect">
            <a:avLst/>
          </a:prstGeom>
        </p:spPr>
      </p:pic>
      <p:pic>
        <p:nvPicPr>
          <p:cNvPr id="8" name="object 8"/>
          <p:cNvPicPr/>
          <p:nvPr/>
        </p:nvPicPr>
        <p:blipFill>
          <a:blip r:embed="rId4" cstate="print"/>
          <a:stretch>
            <a:fillRect/>
          </a:stretch>
        </p:blipFill>
        <p:spPr>
          <a:xfrm>
            <a:off x="964608" y="3333527"/>
            <a:ext cx="1416105" cy="160733"/>
          </a:xfrm>
          <a:prstGeom prst="rect">
            <a:avLst/>
          </a:prstGeom>
        </p:spPr>
      </p:pic>
      <p:sp>
        <p:nvSpPr>
          <p:cNvPr id="9" name="object 9"/>
          <p:cNvSpPr/>
          <p:nvPr/>
        </p:nvSpPr>
        <p:spPr>
          <a:xfrm>
            <a:off x="1135081" y="3663727"/>
            <a:ext cx="1075267" cy="160867"/>
          </a:xfrm>
          <a:custGeom>
            <a:avLst/>
            <a:gdLst/>
            <a:ahLst/>
            <a:cxnLst/>
            <a:rect l="l" t="t" r="r" b="b"/>
            <a:pathLst>
              <a:path w="806450" h="120650">
                <a:moveTo>
                  <a:pt x="13245" y="59084"/>
                </a:moveTo>
                <a:lnTo>
                  <a:pt x="4613" y="44053"/>
                </a:lnTo>
                <a:lnTo>
                  <a:pt x="12817" y="38127"/>
                </a:lnTo>
                <a:lnTo>
                  <a:pt x="21803" y="33895"/>
                </a:lnTo>
                <a:lnTo>
                  <a:pt x="31570" y="31356"/>
                </a:lnTo>
                <a:lnTo>
                  <a:pt x="42118" y="30509"/>
                </a:lnTo>
                <a:lnTo>
                  <a:pt x="50666" y="31039"/>
                </a:lnTo>
                <a:lnTo>
                  <a:pt x="77102" y="48964"/>
                </a:lnTo>
                <a:lnTo>
                  <a:pt x="38248" y="48964"/>
                </a:lnTo>
                <a:lnTo>
                  <a:pt x="31328" y="49596"/>
                </a:lnTo>
                <a:lnTo>
                  <a:pt x="24854" y="51494"/>
                </a:lnTo>
                <a:lnTo>
                  <a:pt x="18826" y="54657"/>
                </a:lnTo>
                <a:lnTo>
                  <a:pt x="13245" y="59084"/>
                </a:lnTo>
                <a:close/>
              </a:path>
              <a:path w="806450" h="120650">
                <a:moveTo>
                  <a:pt x="79623" y="74860"/>
                </a:moveTo>
                <a:lnTo>
                  <a:pt x="57001" y="74860"/>
                </a:lnTo>
                <a:lnTo>
                  <a:pt x="57001" y="59035"/>
                </a:lnTo>
                <a:lnTo>
                  <a:pt x="55264" y="55562"/>
                </a:lnTo>
                <a:lnTo>
                  <a:pt x="51792" y="52982"/>
                </a:lnTo>
                <a:lnTo>
                  <a:pt x="48418" y="50303"/>
                </a:lnTo>
                <a:lnTo>
                  <a:pt x="43904" y="48964"/>
                </a:lnTo>
                <a:lnTo>
                  <a:pt x="77102" y="48964"/>
                </a:lnTo>
                <a:lnTo>
                  <a:pt x="77204" y="49150"/>
                </a:lnTo>
                <a:lnTo>
                  <a:pt x="79018" y="55596"/>
                </a:lnTo>
                <a:lnTo>
                  <a:pt x="79623" y="62954"/>
                </a:lnTo>
                <a:lnTo>
                  <a:pt x="79623" y="74860"/>
                </a:lnTo>
                <a:close/>
              </a:path>
              <a:path w="806450" h="120650">
                <a:moveTo>
                  <a:pt x="29914" y="120550"/>
                </a:moveTo>
                <a:lnTo>
                  <a:pt x="21580" y="120550"/>
                </a:lnTo>
                <a:lnTo>
                  <a:pt x="14485" y="117921"/>
                </a:lnTo>
                <a:lnTo>
                  <a:pt x="8632" y="112662"/>
                </a:lnTo>
                <a:lnTo>
                  <a:pt x="2877" y="107404"/>
                </a:lnTo>
                <a:lnTo>
                  <a:pt x="0" y="100558"/>
                </a:lnTo>
                <a:lnTo>
                  <a:pt x="0" y="83790"/>
                </a:lnTo>
                <a:lnTo>
                  <a:pt x="2728" y="77092"/>
                </a:lnTo>
                <a:lnTo>
                  <a:pt x="8185" y="72032"/>
                </a:lnTo>
                <a:lnTo>
                  <a:pt x="13741" y="66972"/>
                </a:lnTo>
                <a:lnTo>
                  <a:pt x="20984" y="64442"/>
                </a:lnTo>
                <a:lnTo>
                  <a:pt x="29914" y="64442"/>
                </a:lnTo>
                <a:lnTo>
                  <a:pt x="38527" y="65093"/>
                </a:lnTo>
                <a:lnTo>
                  <a:pt x="45913" y="67047"/>
                </a:lnTo>
                <a:lnTo>
                  <a:pt x="52071" y="70302"/>
                </a:lnTo>
                <a:lnTo>
                  <a:pt x="57001" y="74860"/>
                </a:lnTo>
                <a:lnTo>
                  <a:pt x="79623" y="74860"/>
                </a:lnTo>
                <a:lnTo>
                  <a:pt x="79623" y="79771"/>
                </a:lnTo>
                <a:lnTo>
                  <a:pt x="34428" y="79771"/>
                </a:lnTo>
                <a:lnTo>
                  <a:pt x="30559" y="80912"/>
                </a:lnTo>
                <a:lnTo>
                  <a:pt x="24308" y="85377"/>
                </a:lnTo>
                <a:lnTo>
                  <a:pt x="22770" y="88552"/>
                </a:lnTo>
                <a:lnTo>
                  <a:pt x="22770" y="96688"/>
                </a:lnTo>
                <a:lnTo>
                  <a:pt x="24308" y="99814"/>
                </a:lnTo>
                <a:lnTo>
                  <a:pt x="27384" y="102096"/>
                </a:lnTo>
                <a:lnTo>
                  <a:pt x="30559" y="104278"/>
                </a:lnTo>
                <a:lnTo>
                  <a:pt x="34428" y="105370"/>
                </a:lnTo>
                <a:lnTo>
                  <a:pt x="79623" y="105370"/>
                </a:lnTo>
                <a:lnTo>
                  <a:pt x="79623" y="109537"/>
                </a:lnTo>
                <a:lnTo>
                  <a:pt x="57001" y="109537"/>
                </a:lnTo>
                <a:lnTo>
                  <a:pt x="51792" y="114355"/>
                </a:lnTo>
                <a:lnTo>
                  <a:pt x="45541" y="117797"/>
                </a:lnTo>
                <a:lnTo>
                  <a:pt x="38248" y="119862"/>
                </a:lnTo>
                <a:lnTo>
                  <a:pt x="29914" y="120550"/>
                </a:lnTo>
                <a:close/>
              </a:path>
              <a:path w="806450" h="120650">
                <a:moveTo>
                  <a:pt x="79623" y="105370"/>
                </a:moveTo>
                <a:lnTo>
                  <a:pt x="47228" y="105370"/>
                </a:lnTo>
                <a:lnTo>
                  <a:pt x="53230" y="102840"/>
                </a:lnTo>
                <a:lnTo>
                  <a:pt x="57001" y="97780"/>
                </a:lnTo>
                <a:lnTo>
                  <a:pt x="57001" y="87213"/>
                </a:lnTo>
                <a:lnTo>
                  <a:pt x="53230" y="82252"/>
                </a:lnTo>
                <a:lnTo>
                  <a:pt x="47228" y="79771"/>
                </a:lnTo>
                <a:lnTo>
                  <a:pt x="79623" y="79771"/>
                </a:lnTo>
                <a:lnTo>
                  <a:pt x="79623" y="105370"/>
                </a:lnTo>
                <a:close/>
              </a:path>
              <a:path w="806450" h="120650">
                <a:moveTo>
                  <a:pt x="79623" y="118467"/>
                </a:moveTo>
                <a:lnTo>
                  <a:pt x="57001" y="118467"/>
                </a:lnTo>
                <a:lnTo>
                  <a:pt x="57001" y="109537"/>
                </a:lnTo>
                <a:lnTo>
                  <a:pt x="79623" y="109537"/>
                </a:lnTo>
                <a:lnTo>
                  <a:pt x="79623" y="118467"/>
                </a:lnTo>
                <a:close/>
              </a:path>
              <a:path w="806450" h="120650">
                <a:moveTo>
                  <a:pt x="180606" y="43904"/>
                </a:moveTo>
                <a:lnTo>
                  <a:pt x="124620" y="43904"/>
                </a:lnTo>
                <a:lnTo>
                  <a:pt x="127298" y="40530"/>
                </a:lnTo>
                <a:lnTo>
                  <a:pt x="131168" y="37455"/>
                </a:lnTo>
                <a:lnTo>
                  <a:pt x="136228" y="34676"/>
                </a:lnTo>
                <a:lnTo>
                  <a:pt x="141387" y="31898"/>
                </a:lnTo>
                <a:lnTo>
                  <a:pt x="147539" y="30509"/>
                </a:lnTo>
                <a:lnTo>
                  <a:pt x="164109" y="30509"/>
                </a:lnTo>
                <a:lnTo>
                  <a:pt x="171103" y="32990"/>
                </a:lnTo>
                <a:lnTo>
                  <a:pt x="175668" y="37951"/>
                </a:lnTo>
                <a:lnTo>
                  <a:pt x="180232" y="42812"/>
                </a:lnTo>
                <a:lnTo>
                  <a:pt x="180606" y="43904"/>
                </a:lnTo>
                <a:close/>
              </a:path>
              <a:path w="806450" h="120650">
                <a:moveTo>
                  <a:pt x="124620" y="118467"/>
                </a:moveTo>
                <a:lnTo>
                  <a:pt x="101998" y="118467"/>
                </a:lnTo>
                <a:lnTo>
                  <a:pt x="101998" y="32593"/>
                </a:lnTo>
                <a:lnTo>
                  <a:pt x="124620" y="32593"/>
                </a:lnTo>
                <a:lnTo>
                  <a:pt x="124620" y="43904"/>
                </a:lnTo>
                <a:lnTo>
                  <a:pt x="180606" y="43904"/>
                </a:lnTo>
                <a:lnTo>
                  <a:pt x="182514" y="49460"/>
                </a:lnTo>
                <a:lnTo>
                  <a:pt x="182514" y="50601"/>
                </a:lnTo>
                <a:lnTo>
                  <a:pt x="135980" y="50601"/>
                </a:lnTo>
                <a:lnTo>
                  <a:pt x="129481" y="53974"/>
                </a:lnTo>
                <a:lnTo>
                  <a:pt x="124620" y="60721"/>
                </a:lnTo>
                <a:lnTo>
                  <a:pt x="124620" y="118467"/>
                </a:lnTo>
                <a:close/>
              </a:path>
              <a:path w="806450" h="120650">
                <a:moveTo>
                  <a:pt x="182514" y="118467"/>
                </a:moveTo>
                <a:lnTo>
                  <a:pt x="159892" y="118467"/>
                </a:lnTo>
                <a:lnTo>
                  <a:pt x="159892" y="55909"/>
                </a:lnTo>
                <a:lnTo>
                  <a:pt x="154633" y="50601"/>
                </a:lnTo>
                <a:lnTo>
                  <a:pt x="182514" y="50601"/>
                </a:lnTo>
                <a:lnTo>
                  <a:pt x="182514" y="118467"/>
                </a:lnTo>
                <a:close/>
              </a:path>
              <a:path w="806450" h="120650">
                <a:moveTo>
                  <a:pt x="283495" y="43904"/>
                </a:moveTo>
                <a:lnTo>
                  <a:pt x="227508" y="43904"/>
                </a:lnTo>
                <a:lnTo>
                  <a:pt x="230187" y="40530"/>
                </a:lnTo>
                <a:lnTo>
                  <a:pt x="234057" y="37455"/>
                </a:lnTo>
                <a:lnTo>
                  <a:pt x="239117" y="34676"/>
                </a:lnTo>
                <a:lnTo>
                  <a:pt x="244276" y="31898"/>
                </a:lnTo>
                <a:lnTo>
                  <a:pt x="250428" y="30509"/>
                </a:lnTo>
                <a:lnTo>
                  <a:pt x="266997" y="30509"/>
                </a:lnTo>
                <a:lnTo>
                  <a:pt x="273992" y="32990"/>
                </a:lnTo>
                <a:lnTo>
                  <a:pt x="278556" y="37951"/>
                </a:lnTo>
                <a:lnTo>
                  <a:pt x="283120" y="42812"/>
                </a:lnTo>
                <a:lnTo>
                  <a:pt x="283495" y="43904"/>
                </a:lnTo>
                <a:close/>
              </a:path>
              <a:path w="806450" h="120650">
                <a:moveTo>
                  <a:pt x="227508" y="118467"/>
                </a:moveTo>
                <a:lnTo>
                  <a:pt x="204886" y="118467"/>
                </a:lnTo>
                <a:lnTo>
                  <a:pt x="204886" y="32593"/>
                </a:lnTo>
                <a:lnTo>
                  <a:pt x="227508" y="32593"/>
                </a:lnTo>
                <a:lnTo>
                  <a:pt x="227508" y="43904"/>
                </a:lnTo>
                <a:lnTo>
                  <a:pt x="283495" y="43904"/>
                </a:lnTo>
                <a:lnTo>
                  <a:pt x="285402" y="49460"/>
                </a:lnTo>
                <a:lnTo>
                  <a:pt x="285402" y="50601"/>
                </a:lnTo>
                <a:lnTo>
                  <a:pt x="238869" y="50601"/>
                </a:lnTo>
                <a:lnTo>
                  <a:pt x="232370" y="53974"/>
                </a:lnTo>
                <a:lnTo>
                  <a:pt x="227508" y="60721"/>
                </a:lnTo>
                <a:lnTo>
                  <a:pt x="227508" y="118467"/>
                </a:lnTo>
                <a:close/>
              </a:path>
              <a:path w="806450" h="120650">
                <a:moveTo>
                  <a:pt x="285402" y="118467"/>
                </a:moveTo>
                <a:lnTo>
                  <a:pt x="262781" y="118467"/>
                </a:lnTo>
                <a:lnTo>
                  <a:pt x="262781" y="55909"/>
                </a:lnTo>
                <a:lnTo>
                  <a:pt x="257522" y="50601"/>
                </a:lnTo>
                <a:lnTo>
                  <a:pt x="285402" y="50601"/>
                </a:lnTo>
                <a:lnTo>
                  <a:pt x="285402" y="118467"/>
                </a:lnTo>
                <a:close/>
              </a:path>
              <a:path w="806450" h="120650">
                <a:moveTo>
                  <a:pt x="347661" y="120550"/>
                </a:moveTo>
                <a:lnTo>
                  <a:pt x="309384" y="100933"/>
                </a:lnTo>
                <a:lnTo>
                  <a:pt x="302269" y="75455"/>
                </a:lnTo>
                <a:lnTo>
                  <a:pt x="303059" y="66135"/>
                </a:lnTo>
                <a:lnTo>
                  <a:pt x="329504" y="33709"/>
                </a:lnTo>
                <a:lnTo>
                  <a:pt x="347661" y="30509"/>
                </a:lnTo>
                <a:lnTo>
                  <a:pt x="357121" y="31309"/>
                </a:lnTo>
                <a:lnTo>
                  <a:pt x="386138" y="50601"/>
                </a:lnTo>
                <a:lnTo>
                  <a:pt x="341311" y="50601"/>
                </a:lnTo>
                <a:lnTo>
                  <a:pt x="336053" y="52883"/>
                </a:lnTo>
                <a:lnTo>
                  <a:pt x="331620" y="57745"/>
                </a:lnTo>
                <a:lnTo>
                  <a:pt x="327817" y="62011"/>
                </a:lnTo>
                <a:lnTo>
                  <a:pt x="325783" y="68014"/>
                </a:lnTo>
                <a:lnTo>
                  <a:pt x="325783" y="82996"/>
                </a:lnTo>
                <a:lnTo>
                  <a:pt x="327817" y="89048"/>
                </a:lnTo>
                <a:lnTo>
                  <a:pt x="331885" y="93612"/>
                </a:lnTo>
                <a:lnTo>
                  <a:pt x="336053" y="98176"/>
                </a:lnTo>
                <a:lnTo>
                  <a:pt x="341311" y="100458"/>
                </a:lnTo>
                <a:lnTo>
                  <a:pt x="386204" y="100458"/>
                </a:lnTo>
                <a:lnTo>
                  <a:pt x="385854" y="101128"/>
                </a:lnTo>
                <a:lnTo>
                  <a:pt x="380255" y="107900"/>
                </a:lnTo>
                <a:lnTo>
                  <a:pt x="373418" y="113434"/>
                </a:lnTo>
                <a:lnTo>
                  <a:pt x="365707" y="117388"/>
                </a:lnTo>
                <a:lnTo>
                  <a:pt x="357121" y="119760"/>
                </a:lnTo>
                <a:lnTo>
                  <a:pt x="347661" y="120550"/>
                </a:lnTo>
                <a:close/>
              </a:path>
              <a:path w="806450" h="120650">
                <a:moveTo>
                  <a:pt x="386204" y="100458"/>
                </a:moveTo>
                <a:lnTo>
                  <a:pt x="354110" y="100458"/>
                </a:lnTo>
                <a:lnTo>
                  <a:pt x="359369" y="98127"/>
                </a:lnTo>
                <a:lnTo>
                  <a:pt x="363437" y="93464"/>
                </a:lnTo>
                <a:lnTo>
                  <a:pt x="367604" y="88800"/>
                </a:lnTo>
                <a:lnTo>
                  <a:pt x="369619" y="82996"/>
                </a:lnTo>
                <a:lnTo>
                  <a:pt x="369583" y="68014"/>
                </a:lnTo>
                <a:lnTo>
                  <a:pt x="367604" y="62408"/>
                </a:lnTo>
                <a:lnTo>
                  <a:pt x="363373" y="57670"/>
                </a:lnTo>
                <a:lnTo>
                  <a:pt x="359369" y="52982"/>
                </a:lnTo>
                <a:lnTo>
                  <a:pt x="354110" y="50601"/>
                </a:lnTo>
                <a:lnTo>
                  <a:pt x="386138" y="50601"/>
                </a:lnTo>
                <a:lnTo>
                  <a:pt x="389854" y="57670"/>
                </a:lnTo>
                <a:lnTo>
                  <a:pt x="392254" y="66135"/>
                </a:lnTo>
                <a:lnTo>
                  <a:pt x="393054" y="75455"/>
                </a:lnTo>
                <a:lnTo>
                  <a:pt x="392254" y="84906"/>
                </a:lnTo>
                <a:lnTo>
                  <a:pt x="389854" y="93464"/>
                </a:lnTo>
                <a:lnTo>
                  <a:pt x="386204" y="100458"/>
                </a:lnTo>
                <a:close/>
              </a:path>
              <a:path w="806450" h="120650">
                <a:moveTo>
                  <a:pt x="437011" y="32593"/>
                </a:moveTo>
                <a:lnTo>
                  <a:pt x="414240" y="32593"/>
                </a:lnTo>
                <a:lnTo>
                  <a:pt x="414240" y="9227"/>
                </a:lnTo>
                <a:lnTo>
                  <a:pt x="437011" y="9227"/>
                </a:lnTo>
                <a:lnTo>
                  <a:pt x="437011" y="32593"/>
                </a:lnTo>
                <a:close/>
              </a:path>
              <a:path w="806450" h="120650">
                <a:moveTo>
                  <a:pt x="454424" y="52387"/>
                </a:moveTo>
                <a:lnTo>
                  <a:pt x="400102" y="52387"/>
                </a:lnTo>
                <a:lnTo>
                  <a:pt x="400102" y="32593"/>
                </a:lnTo>
                <a:lnTo>
                  <a:pt x="454424" y="32593"/>
                </a:lnTo>
                <a:lnTo>
                  <a:pt x="454424" y="52387"/>
                </a:lnTo>
                <a:close/>
              </a:path>
              <a:path w="806450" h="120650">
                <a:moveTo>
                  <a:pt x="447280" y="120550"/>
                </a:moveTo>
                <a:lnTo>
                  <a:pt x="438648" y="120550"/>
                </a:lnTo>
                <a:lnTo>
                  <a:pt x="427970" y="119090"/>
                </a:lnTo>
                <a:lnTo>
                  <a:pt x="420342" y="114709"/>
                </a:lnTo>
                <a:lnTo>
                  <a:pt x="415766" y="107407"/>
                </a:lnTo>
                <a:lnTo>
                  <a:pt x="414351" y="97928"/>
                </a:lnTo>
                <a:lnTo>
                  <a:pt x="414240" y="52387"/>
                </a:lnTo>
                <a:lnTo>
                  <a:pt x="437011" y="52387"/>
                </a:lnTo>
                <a:lnTo>
                  <a:pt x="437011" y="93860"/>
                </a:lnTo>
                <a:lnTo>
                  <a:pt x="437656" y="96142"/>
                </a:lnTo>
                <a:lnTo>
                  <a:pt x="439068" y="98077"/>
                </a:lnTo>
                <a:lnTo>
                  <a:pt x="440335" y="99615"/>
                </a:lnTo>
                <a:lnTo>
                  <a:pt x="442270" y="100458"/>
                </a:lnTo>
                <a:lnTo>
                  <a:pt x="453306" y="100458"/>
                </a:lnTo>
                <a:lnTo>
                  <a:pt x="457401" y="115044"/>
                </a:lnTo>
                <a:lnTo>
                  <a:pt x="453531" y="118715"/>
                </a:lnTo>
                <a:lnTo>
                  <a:pt x="447280" y="120550"/>
                </a:lnTo>
                <a:close/>
              </a:path>
              <a:path w="806450" h="120650">
                <a:moveTo>
                  <a:pt x="453306" y="100458"/>
                </a:moveTo>
                <a:lnTo>
                  <a:pt x="448322" y="100458"/>
                </a:lnTo>
                <a:lnTo>
                  <a:pt x="450951" y="99665"/>
                </a:lnTo>
                <a:lnTo>
                  <a:pt x="452638" y="98077"/>
                </a:lnTo>
                <a:lnTo>
                  <a:pt x="453306" y="100458"/>
                </a:lnTo>
                <a:close/>
              </a:path>
              <a:path w="806450" h="120650">
                <a:moveTo>
                  <a:pt x="477577" y="59084"/>
                </a:moveTo>
                <a:lnTo>
                  <a:pt x="468945" y="44053"/>
                </a:lnTo>
                <a:lnTo>
                  <a:pt x="477150" y="38127"/>
                </a:lnTo>
                <a:lnTo>
                  <a:pt x="486135" y="33895"/>
                </a:lnTo>
                <a:lnTo>
                  <a:pt x="495902" y="31356"/>
                </a:lnTo>
                <a:lnTo>
                  <a:pt x="506450" y="30509"/>
                </a:lnTo>
                <a:lnTo>
                  <a:pt x="514998" y="31039"/>
                </a:lnTo>
                <a:lnTo>
                  <a:pt x="541435" y="48964"/>
                </a:lnTo>
                <a:lnTo>
                  <a:pt x="502581" y="48964"/>
                </a:lnTo>
                <a:lnTo>
                  <a:pt x="495660" y="49596"/>
                </a:lnTo>
                <a:lnTo>
                  <a:pt x="489186" y="51494"/>
                </a:lnTo>
                <a:lnTo>
                  <a:pt x="483159" y="54657"/>
                </a:lnTo>
                <a:lnTo>
                  <a:pt x="477577" y="59084"/>
                </a:lnTo>
                <a:close/>
              </a:path>
              <a:path w="806450" h="120650">
                <a:moveTo>
                  <a:pt x="543955" y="74860"/>
                </a:moveTo>
                <a:lnTo>
                  <a:pt x="521333" y="74860"/>
                </a:lnTo>
                <a:lnTo>
                  <a:pt x="521333" y="59035"/>
                </a:lnTo>
                <a:lnTo>
                  <a:pt x="519597" y="55562"/>
                </a:lnTo>
                <a:lnTo>
                  <a:pt x="516124" y="52982"/>
                </a:lnTo>
                <a:lnTo>
                  <a:pt x="512751" y="50303"/>
                </a:lnTo>
                <a:lnTo>
                  <a:pt x="508236" y="48964"/>
                </a:lnTo>
                <a:lnTo>
                  <a:pt x="541435" y="48964"/>
                </a:lnTo>
                <a:lnTo>
                  <a:pt x="541536" y="49150"/>
                </a:lnTo>
                <a:lnTo>
                  <a:pt x="543350" y="55596"/>
                </a:lnTo>
                <a:lnTo>
                  <a:pt x="543955" y="62954"/>
                </a:lnTo>
                <a:lnTo>
                  <a:pt x="543955" y="74860"/>
                </a:lnTo>
                <a:close/>
              </a:path>
              <a:path w="806450" h="120650">
                <a:moveTo>
                  <a:pt x="494246" y="120550"/>
                </a:moveTo>
                <a:lnTo>
                  <a:pt x="485912" y="120550"/>
                </a:lnTo>
                <a:lnTo>
                  <a:pt x="478818" y="117921"/>
                </a:lnTo>
                <a:lnTo>
                  <a:pt x="472964" y="112662"/>
                </a:lnTo>
                <a:lnTo>
                  <a:pt x="467209" y="107404"/>
                </a:lnTo>
                <a:lnTo>
                  <a:pt x="464332" y="100558"/>
                </a:lnTo>
                <a:lnTo>
                  <a:pt x="464332" y="83790"/>
                </a:lnTo>
                <a:lnTo>
                  <a:pt x="467060" y="77092"/>
                </a:lnTo>
                <a:lnTo>
                  <a:pt x="472517" y="72032"/>
                </a:lnTo>
                <a:lnTo>
                  <a:pt x="478074" y="66972"/>
                </a:lnTo>
                <a:lnTo>
                  <a:pt x="485317" y="64442"/>
                </a:lnTo>
                <a:lnTo>
                  <a:pt x="494246" y="64442"/>
                </a:lnTo>
                <a:lnTo>
                  <a:pt x="502860" y="65093"/>
                </a:lnTo>
                <a:lnTo>
                  <a:pt x="510245" y="67047"/>
                </a:lnTo>
                <a:lnTo>
                  <a:pt x="516403" y="70302"/>
                </a:lnTo>
                <a:lnTo>
                  <a:pt x="521333" y="74860"/>
                </a:lnTo>
                <a:lnTo>
                  <a:pt x="543955" y="74860"/>
                </a:lnTo>
                <a:lnTo>
                  <a:pt x="543955" y="79771"/>
                </a:lnTo>
                <a:lnTo>
                  <a:pt x="498761" y="79771"/>
                </a:lnTo>
                <a:lnTo>
                  <a:pt x="494891" y="80912"/>
                </a:lnTo>
                <a:lnTo>
                  <a:pt x="488640" y="85377"/>
                </a:lnTo>
                <a:lnTo>
                  <a:pt x="487102" y="88552"/>
                </a:lnTo>
                <a:lnTo>
                  <a:pt x="487102" y="96688"/>
                </a:lnTo>
                <a:lnTo>
                  <a:pt x="488640" y="99814"/>
                </a:lnTo>
                <a:lnTo>
                  <a:pt x="491716" y="102096"/>
                </a:lnTo>
                <a:lnTo>
                  <a:pt x="494891" y="104278"/>
                </a:lnTo>
                <a:lnTo>
                  <a:pt x="498761" y="105370"/>
                </a:lnTo>
                <a:lnTo>
                  <a:pt x="543955" y="105370"/>
                </a:lnTo>
                <a:lnTo>
                  <a:pt x="543955" y="109537"/>
                </a:lnTo>
                <a:lnTo>
                  <a:pt x="521333" y="109537"/>
                </a:lnTo>
                <a:lnTo>
                  <a:pt x="516124" y="114355"/>
                </a:lnTo>
                <a:lnTo>
                  <a:pt x="509873" y="117797"/>
                </a:lnTo>
                <a:lnTo>
                  <a:pt x="502581" y="119862"/>
                </a:lnTo>
                <a:lnTo>
                  <a:pt x="494246" y="120550"/>
                </a:lnTo>
                <a:close/>
              </a:path>
              <a:path w="806450" h="120650">
                <a:moveTo>
                  <a:pt x="543955" y="105370"/>
                </a:moveTo>
                <a:lnTo>
                  <a:pt x="511560" y="105370"/>
                </a:lnTo>
                <a:lnTo>
                  <a:pt x="517563" y="102840"/>
                </a:lnTo>
                <a:lnTo>
                  <a:pt x="521333" y="97780"/>
                </a:lnTo>
                <a:lnTo>
                  <a:pt x="521333" y="87213"/>
                </a:lnTo>
                <a:lnTo>
                  <a:pt x="517563" y="82252"/>
                </a:lnTo>
                <a:lnTo>
                  <a:pt x="511560" y="79771"/>
                </a:lnTo>
                <a:lnTo>
                  <a:pt x="543955" y="79771"/>
                </a:lnTo>
                <a:lnTo>
                  <a:pt x="543955" y="105370"/>
                </a:lnTo>
                <a:close/>
              </a:path>
              <a:path w="806450" h="120650">
                <a:moveTo>
                  <a:pt x="543955" y="118467"/>
                </a:moveTo>
                <a:lnTo>
                  <a:pt x="521333" y="118467"/>
                </a:lnTo>
                <a:lnTo>
                  <a:pt x="521333" y="109537"/>
                </a:lnTo>
                <a:lnTo>
                  <a:pt x="543955" y="109537"/>
                </a:lnTo>
                <a:lnTo>
                  <a:pt x="543955" y="118467"/>
                </a:lnTo>
                <a:close/>
              </a:path>
              <a:path w="806450" h="120650">
                <a:moveTo>
                  <a:pt x="593565" y="32593"/>
                </a:moveTo>
                <a:lnTo>
                  <a:pt x="570795" y="32593"/>
                </a:lnTo>
                <a:lnTo>
                  <a:pt x="570795" y="9227"/>
                </a:lnTo>
                <a:lnTo>
                  <a:pt x="593565" y="9227"/>
                </a:lnTo>
                <a:lnTo>
                  <a:pt x="593565" y="32593"/>
                </a:lnTo>
                <a:close/>
              </a:path>
              <a:path w="806450" h="120650">
                <a:moveTo>
                  <a:pt x="610978" y="52387"/>
                </a:moveTo>
                <a:lnTo>
                  <a:pt x="556656" y="52387"/>
                </a:lnTo>
                <a:lnTo>
                  <a:pt x="556656" y="32593"/>
                </a:lnTo>
                <a:lnTo>
                  <a:pt x="610978" y="32593"/>
                </a:lnTo>
                <a:lnTo>
                  <a:pt x="610978" y="52387"/>
                </a:lnTo>
                <a:close/>
              </a:path>
              <a:path w="806450" h="120650">
                <a:moveTo>
                  <a:pt x="603835" y="120550"/>
                </a:moveTo>
                <a:lnTo>
                  <a:pt x="595203" y="120550"/>
                </a:lnTo>
                <a:lnTo>
                  <a:pt x="584524" y="119090"/>
                </a:lnTo>
                <a:lnTo>
                  <a:pt x="576897" y="114709"/>
                </a:lnTo>
                <a:lnTo>
                  <a:pt x="572320" y="107407"/>
                </a:lnTo>
                <a:lnTo>
                  <a:pt x="570906" y="97928"/>
                </a:lnTo>
                <a:lnTo>
                  <a:pt x="570795" y="52387"/>
                </a:lnTo>
                <a:lnTo>
                  <a:pt x="593565" y="52387"/>
                </a:lnTo>
                <a:lnTo>
                  <a:pt x="593565" y="93860"/>
                </a:lnTo>
                <a:lnTo>
                  <a:pt x="594210" y="96142"/>
                </a:lnTo>
                <a:lnTo>
                  <a:pt x="595623" y="98077"/>
                </a:lnTo>
                <a:lnTo>
                  <a:pt x="596889" y="99615"/>
                </a:lnTo>
                <a:lnTo>
                  <a:pt x="598824" y="100458"/>
                </a:lnTo>
                <a:lnTo>
                  <a:pt x="609861" y="100458"/>
                </a:lnTo>
                <a:lnTo>
                  <a:pt x="613955" y="115044"/>
                </a:lnTo>
                <a:lnTo>
                  <a:pt x="610085" y="118715"/>
                </a:lnTo>
                <a:lnTo>
                  <a:pt x="603835" y="120550"/>
                </a:lnTo>
                <a:close/>
              </a:path>
              <a:path w="806450" h="120650">
                <a:moveTo>
                  <a:pt x="609861" y="100458"/>
                </a:moveTo>
                <a:lnTo>
                  <a:pt x="604876" y="100458"/>
                </a:lnTo>
                <a:lnTo>
                  <a:pt x="607506" y="99665"/>
                </a:lnTo>
                <a:lnTo>
                  <a:pt x="609192" y="98077"/>
                </a:lnTo>
                <a:lnTo>
                  <a:pt x="609861" y="100458"/>
                </a:lnTo>
                <a:close/>
              </a:path>
              <a:path w="806450" h="120650">
                <a:moveTo>
                  <a:pt x="673472" y="120550"/>
                </a:moveTo>
                <a:lnTo>
                  <a:pt x="666725" y="120550"/>
                </a:lnTo>
                <a:lnTo>
                  <a:pt x="657070" y="119769"/>
                </a:lnTo>
                <a:lnTo>
                  <a:pt x="624086" y="93650"/>
                </a:lnTo>
                <a:lnTo>
                  <a:pt x="620886" y="75455"/>
                </a:lnTo>
                <a:lnTo>
                  <a:pt x="621677" y="66256"/>
                </a:lnTo>
                <a:lnTo>
                  <a:pt x="647899" y="33746"/>
                </a:lnTo>
                <a:lnTo>
                  <a:pt x="665386" y="30509"/>
                </a:lnTo>
                <a:lnTo>
                  <a:pt x="674408" y="31328"/>
                </a:lnTo>
                <a:lnTo>
                  <a:pt x="682575" y="33783"/>
                </a:lnTo>
                <a:lnTo>
                  <a:pt x="689887" y="37876"/>
                </a:lnTo>
                <a:lnTo>
                  <a:pt x="696342" y="43606"/>
                </a:lnTo>
                <a:lnTo>
                  <a:pt x="700045" y="48517"/>
                </a:lnTo>
                <a:lnTo>
                  <a:pt x="659433" y="48517"/>
                </a:lnTo>
                <a:lnTo>
                  <a:pt x="654571" y="50303"/>
                </a:lnTo>
                <a:lnTo>
                  <a:pt x="647030" y="57447"/>
                </a:lnTo>
                <a:lnTo>
                  <a:pt x="644848" y="61962"/>
                </a:lnTo>
                <a:lnTo>
                  <a:pt x="644252" y="67419"/>
                </a:lnTo>
                <a:lnTo>
                  <a:pt x="707570" y="67419"/>
                </a:lnTo>
                <a:lnTo>
                  <a:pt x="707644" y="67716"/>
                </a:lnTo>
                <a:lnTo>
                  <a:pt x="708397" y="77837"/>
                </a:lnTo>
                <a:lnTo>
                  <a:pt x="708397" y="82748"/>
                </a:lnTo>
                <a:lnTo>
                  <a:pt x="644550" y="82748"/>
                </a:lnTo>
                <a:lnTo>
                  <a:pt x="645244" y="88205"/>
                </a:lnTo>
                <a:lnTo>
                  <a:pt x="647675" y="92918"/>
                </a:lnTo>
                <a:lnTo>
                  <a:pt x="651842" y="96887"/>
                </a:lnTo>
                <a:lnTo>
                  <a:pt x="656109" y="100756"/>
                </a:lnTo>
                <a:lnTo>
                  <a:pt x="661913" y="102691"/>
                </a:lnTo>
                <a:lnTo>
                  <a:pt x="698076" y="102691"/>
                </a:lnTo>
                <a:lnTo>
                  <a:pt x="702146" y="108644"/>
                </a:lnTo>
                <a:lnTo>
                  <a:pt x="697880" y="112613"/>
                </a:lnTo>
                <a:lnTo>
                  <a:pt x="692572" y="115589"/>
                </a:lnTo>
                <a:lnTo>
                  <a:pt x="679971" y="119558"/>
                </a:lnTo>
                <a:lnTo>
                  <a:pt x="673472" y="120550"/>
                </a:lnTo>
                <a:close/>
              </a:path>
              <a:path w="806450" h="120650">
                <a:moveTo>
                  <a:pt x="707570" y="67419"/>
                </a:moveTo>
                <a:lnTo>
                  <a:pt x="686519" y="67419"/>
                </a:lnTo>
                <a:lnTo>
                  <a:pt x="686123" y="61763"/>
                </a:lnTo>
                <a:lnTo>
                  <a:pt x="683940" y="57199"/>
                </a:lnTo>
                <a:lnTo>
                  <a:pt x="679971" y="53726"/>
                </a:lnTo>
                <a:lnTo>
                  <a:pt x="676101" y="50254"/>
                </a:lnTo>
                <a:lnTo>
                  <a:pt x="671240" y="48517"/>
                </a:lnTo>
                <a:lnTo>
                  <a:pt x="700045" y="48517"/>
                </a:lnTo>
                <a:lnTo>
                  <a:pt x="701616" y="50601"/>
                </a:lnTo>
                <a:lnTo>
                  <a:pt x="705383" y="58638"/>
                </a:lnTo>
                <a:lnTo>
                  <a:pt x="707570" y="67419"/>
                </a:lnTo>
                <a:close/>
              </a:path>
              <a:path w="806450" h="120650">
                <a:moveTo>
                  <a:pt x="698076" y="102691"/>
                </a:moveTo>
                <a:lnTo>
                  <a:pt x="672827" y="102691"/>
                </a:lnTo>
                <a:lnTo>
                  <a:pt x="676796" y="101947"/>
                </a:lnTo>
                <a:lnTo>
                  <a:pt x="685527" y="98970"/>
                </a:lnTo>
                <a:lnTo>
                  <a:pt x="689198" y="96837"/>
                </a:lnTo>
                <a:lnTo>
                  <a:pt x="692175" y="94059"/>
                </a:lnTo>
                <a:lnTo>
                  <a:pt x="698076" y="102691"/>
                </a:lnTo>
                <a:close/>
              </a:path>
              <a:path w="806450" h="120650">
                <a:moveTo>
                  <a:pt x="806368" y="43606"/>
                </a:moveTo>
                <a:lnTo>
                  <a:pt x="783746" y="43606"/>
                </a:lnTo>
                <a:lnTo>
                  <a:pt x="783746" y="0"/>
                </a:lnTo>
                <a:lnTo>
                  <a:pt x="806368" y="0"/>
                </a:lnTo>
                <a:lnTo>
                  <a:pt x="806368" y="43606"/>
                </a:lnTo>
                <a:close/>
              </a:path>
              <a:path w="806450" h="120650">
                <a:moveTo>
                  <a:pt x="757255" y="120550"/>
                </a:moveTo>
                <a:lnTo>
                  <a:pt x="721759" y="94059"/>
                </a:lnTo>
                <a:lnTo>
                  <a:pt x="719155" y="75604"/>
                </a:lnTo>
                <a:lnTo>
                  <a:pt x="719806" y="65977"/>
                </a:lnTo>
                <a:lnTo>
                  <a:pt x="741777" y="33635"/>
                </a:lnTo>
                <a:lnTo>
                  <a:pt x="757255" y="30509"/>
                </a:lnTo>
                <a:lnTo>
                  <a:pt x="764938" y="31328"/>
                </a:lnTo>
                <a:lnTo>
                  <a:pt x="771914" y="33783"/>
                </a:lnTo>
                <a:lnTo>
                  <a:pt x="778184" y="37876"/>
                </a:lnTo>
                <a:lnTo>
                  <a:pt x="783746" y="43606"/>
                </a:lnTo>
                <a:lnTo>
                  <a:pt x="806368" y="43606"/>
                </a:lnTo>
                <a:lnTo>
                  <a:pt x="806368" y="50601"/>
                </a:lnTo>
                <a:lnTo>
                  <a:pt x="757751" y="50601"/>
                </a:lnTo>
                <a:lnTo>
                  <a:pt x="752542" y="52933"/>
                </a:lnTo>
                <a:lnTo>
                  <a:pt x="744505" y="62160"/>
                </a:lnTo>
                <a:lnTo>
                  <a:pt x="742521" y="68163"/>
                </a:lnTo>
                <a:lnTo>
                  <a:pt x="742521" y="82847"/>
                </a:lnTo>
                <a:lnTo>
                  <a:pt x="744456" y="88800"/>
                </a:lnTo>
                <a:lnTo>
                  <a:pt x="752195" y="98127"/>
                </a:lnTo>
                <a:lnTo>
                  <a:pt x="757453" y="100458"/>
                </a:lnTo>
                <a:lnTo>
                  <a:pt x="806368" y="100458"/>
                </a:lnTo>
                <a:lnTo>
                  <a:pt x="806368" y="107453"/>
                </a:lnTo>
                <a:lnTo>
                  <a:pt x="783746" y="107453"/>
                </a:lnTo>
                <a:lnTo>
                  <a:pt x="778072" y="113183"/>
                </a:lnTo>
                <a:lnTo>
                  <a:pt x="771765" y="117276"/>
                </a:lnTo>
                <a:lnTo>
                  <a:pt x="764826" y="119732"/>
                </a:lnTo>
                <a:lnTo>
                  <a:pt x="757255" y="120550"/>
                </a:lnTo>
                <a:close/>
              </a:path>
              <a:path w="806450" h="120650">
                <a:moveTo>
                  <a:pt x="806368" y="100458"/>
                </a:moveTo>
                <a:lnTo>
                  <a:pt x="767871" y="100458"/>
                </a:lnTo>
                <a:lnTo>
                  <a:pt x="771592" y="99566"/>
                </a:lnTo>
                <a:lnTo>
                  <a:pt x="775263" y="97780"/>
                </a:lnTo>
                <a:lnTo>
                  <a:pt x="779033" y="95894"/>
                </a:lnTo>
                <a:lnTo>
                  <a:pt x="781861" y="93563"/>
                </a:lnTo>
                <a:lnTo>
                  <a:pt x="783746" y="90785"/>
                </a:lnTo>
                <a:lnTo>
                  <a:pt x="783746" y="60424"/>
                </a:lnTo>
                <a:lnTo>
                  <a:pt x="781861" y="57546"/>
                </a:lnTo>
                <a:lnTo>
                  <a:pt x="779033" y="55215"/>
                </a:lnTo>
                <a:lnTo>
                  <a:pt x="775263" y="53429"/>
                </a:lnTo>
                <a:lnTo>
                  <a:pt x="771592" y="51544"/>
                </a:lnTo>
                <a:lnTo>
                  <a:pt x="767871" y="50601"/>
                </a:lnTo>
                <a:lnTo>
                  <a:pt x="806368" y="50601"/>
                </a:lnTo>
                <a:lnTo>
                  <a:pt x="806368" y="100458"/>
                </a:lnTo>
                <a:close/>
              </a:path>
              <a:path w="806450" h="120650">
                <a:moveTo>
                  <a:pt x="806368" y="118467"/>
                </a:moveTo>
                <a:lnTo>
                  <a:pt x="783746" y="118467"/>
                </a:lnTo>
                <a:lnTo>
                  <a:pt x="783746" y="107453"/>
                </a:lnTo>
                <a:lnTo>
                  <a:pt x="806368" y="107453"/>
                </a:lnTo>
                <a:lnTo>
                  <a:pt x="806368" y="118467"/>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0" name="object 10"/>
          <p:cNvPicPr/>
          <p:nvPr/>
        </p:nvPicPr>
        <p:blipFill>
          <a:blip r:embed="rId5" cstate="print"/>
          <a:stretch>
            <a:fillRect/>
          </a:stretch>
        </p:blipFill>
        <p:spPr>
          <a:xfrm>
            <a:off x="3776627" y="3333197"/>
            <a:ext cx="1693003" cy="165297"/>
          </a:xfrm>
          <a:prstGeom prst="rect">
            <a:avLst/>
          </a:prstGeom>
        </p:spPr>
      </p:pic>
      <p:sp>
        <p:nvSpPr>
          <p:cNvPr id="11" name="object 11"/>
          <p:cNvSpPr/>
          <p:nvPr/>
        </p:nvSpPr>
        <p:spPr>
          <a:xfrm>
            <a:off x="7051537" y="2837896"/>
            <a:ext cx="1044787" cy="165947"/>
          </a:xfrm>
          <a:custGeom>
            <a:avLst/>
            <a:gdLst/>
            <a:ahLst/>
            <a:cxnLst/>
            <a:rect l="l" t="t" r="r" b="b"/>
            <a:pathLst>
              <a:path w="783589" h="124460">
                <a:moveTo>
                  <a:pt x="25151" y="121890"/>
                </a:moveTo>
                <a:lnTo>
                  <a:pt x="0" y="121890"/>
                </a:lnTo>
                <a:lnTo>
                  <a:pt x="0" y="3423"/>
                </a:lnTo>
                <a:lnTo>
                  <a:pt x="35272" y="3423"/>
                </a:lnTo>
                <a:lnTo>
                  <a:pt x="49558" y="38844"/>
                </a:lnTo>
                <a:lnTo>
                  <a:pt x="25151" y="38844"/>
                </a:lnTo>
                <a:lnTo>
                  <a:pt x="25151" y="121890"/>
                </a:lnTo>
                <a:close/>
              </a:path>
              <a:path w="783589" h="124460">
                <a:moveTo>
                  <a:pt x="88471" y="75009"/>
                </a:moveTo>
                <a:lnTo>
                  <a:pt x="64144" y="75009"/>
                </a:lnTo>
                <a:lnTo>
                  <a:pt x="92868" y="3423"/>
                </a:lnTo>
                <a:lnTo>
                  <a:pt x="128438" y="3423"/>
                </a:lnTo>
                <a:lnTo>
                  <a:pt x="128438" y="38844"/>
                </a:lnTo>
                <a:lnTo>
                  <a:pt x="102989" y="38844"/>
                </a:lnTo>
                <a:lnTo>
                  <a:pt x="88471" y="75009"/>
                </a:lnTo>
                <a:close/>
              </a:path>
              <a:path w="783589" h="124460">
                <a:moveTo>
                  <a:pt x="69651" y="121890"/>
                </a:moveTo>
                <a:lnTo>
                  <a:pt x="58638" y="121890"/>
                </a:lnTo>
                <a:lnTo>
                  <a:pt x="25151" y="38844"/>
                </a:lnTo>
                <a:lnTo>
                  <a:pt x="49558" y="38844"/>
                </a:lnTo>
                <a:lnTo>
                  <a:pt x="64144" y="75009"/>
                </a:lnTo>
                <a:lnTo>
                  <a:pt x="88471" y="75009"/>
                </a:lnTo>
                <a:lnTo>
                  <a:pt x="69651" y="121890"/>
                </a:lnTo>
                <a:close/>
              </a:path>
              <a:path w="783589" h="124460">
                <a:moveTo>
                  <a:pt x="128438" y="121890"/>
                </a:moveTo>
                <a:lnTo>
                  <a:pt x="102989" y="121890"/>
                </a:lnTo>
                <a:lnTo>
                  <a:pt x="102989" y="38844"/>
                </a:lnTo>
                <a:lnTo>
                  <a:pt x="128438" y="38844"/>
                </a:lnTo>
                <a:lnTo>
                  <a:pt x="128438" y="121890"/>
                </a:lnTo>
                <a:close/>
              </a:path>
              <a:path w="783589" h="124460">
                <a:moveTo>
                  <a:pt x="198418" y="123973"/>
                </a:moveTo>
                <a:lnTo>
                  <a:pt x="191671" y="123973"/>
                </a:lnTo>
                <a:lnTo>
                  <a:pt x="182016" y="123192"/>
                </a:lnTo>
                <a:lnTo>
                  <a:pt x="149032" y="97073"/>
                </a:lnTo>
                <a:lnTo>
                  <a:pt x="145832" y="78878"/>
                </a:lnTo>
                <a:lnTo>
                  <a:pt x="146622" y="69679"/>
                </a:lnTo>
                <a:lnTo>
                  <a:pt x="172844" y="37169"/>
                </a:lnTo>
                <a:lnTo>
                  <a:pt x="190331" y="33932"/>
                </a:lnTo>
                <a:lnTo>
                  <a:pt x="199354" y="34751"/>
                </a:lnTo>
                <a:lnTo>
                  <a:pt x="207521" y="37207"/>
                </a:lnTo>
                <a:lnTo>
                  <a:pt x="214832" y="41299"/>
                </a:lnTo>
                <a:lnTo>
                  <a:pt x="221288" y="47029"/>
                </a:lnTo>
                <a:lnTo>
                  <a:pt x="224991" y="51941"/>
                </a:lnTo>
                <a:lnTo>
                  <a:pt x="184378" y="51941"/>
                </a:lnTo>
                <a:lnTo>
                  <a:pt x="179517" y="53726"/>
                </a:lnTo>
                <a:lnTo>
                  <a:pt x="171976" y="60870"/>
                </a:lnTo>
                <a:lnTo>
                  <a:pt x="169793" y="65385"/>
                </a:lnTo>
                <a:lnTo>
                  <a:pt x="169198" y="70842"/>
                </a:lnTo>
                <a:lnTo>
                  <a:pt x="232515" y="70842"/>
                </a:lnTo>
                <a:lnTo>
                  <a:pt x="232589" y="71139"/>
                </a:lnTo>
                <a:lnTo>
                  <a:pt x="233343" y="81260"/>
                </a:lnTo>
                <a:lnTo>
                  <a:pt x="233343" y="86171"/>
                </a:lnTo>
                <a:lnTo>
                  <a:pt x="169495" y="86171"/>
                </a:lnTo>
                <a:lnTo>
                  <a:pt x="170190" y="91628"/>
                </a:lnTo>
                <a:lnTo>
                  <a:pt x="172621" y="96341"/>
                </a:lnTo>
                <a:lnTo>
                  <a:pt x="176788" y="100310"/>
                </a:lnTo>
                <a:lnTo>
                  <a:pt x="181054" y="104179"/>
                </a:lnTo>
                <a:lnTo>
                  <a:pt x="186859" y="106114"/>
                </a:lnTo>
                <a:lnTo>
                  <a:pt x="223022" y="106114"/>
                </a:lnTo>
                <a:lnTo>
                  <a:pt x="227092" y="112067"/>
                </a:lnTo>
                <a:lnTo>
                  <a:pt x="222826" y="116036"/>
                </a:lnTo>
                <a:lnTo>
                  <a:pt x="217517" y="119012"/>
                </a:lnTo>
                <a:lnTo>
                  <a:pt x="204917" y="122981"/>
                </a:lnTo>
                <a:lnTo>
                  <a:pt x="198418" y="123973"/>
                </a:lnTo>
                <a:close/>
              </a:path>
              <a:path w="783589" h="124460">
                <a:moveTo>
                  <a:pt x="232515" y="70842"/>
                </a:moveTo>
                <a:lnTo>
                  <a:pt x="211465" y="70842"/>
                </a:lnTo>
                <a:lnTo>
                  <a:pt x="211068" y="65186"/>
                </a:lnTo>
                <a:lnTo>
                  <a:pt x="208885" y="60622"/>
                </a:lnTo>
                <a:lnTo>
                  <a:pt x="204917" y="57150"/>
                </a:lnTo>
                <a:lnTo>
                  <a:pt x="201047" y="53677"/>
                </a:lnTo>
                <a:lnTo>
                  <a:pt x="196185" y="51941"/>
                </a:lnTo>
                <a:lnTo>
                  <a:pt x="224991" y="51941"/>
                </a:lnTo>
                <a:lnTo>
                  <a:pt x="226562" y="54024"/>
                </a:lnTo>
                <a:lnTo>
                  <a:pt x="230329" y="62061"/>
                </a:lnTo>
                <a:lnTo>
                  <a:pt x="232515" y="70842"/>
                </a:lnTo>
                <a:close/>
              </a:path>
              <a:path w="783589" h="124460">
                <a:moveTo>
                  <a:pt x="223022" y="106114"/>
                </a:moveTo>
                <a:lnTo>
                  <a:pt x="197773" y="106114"/>
                </a:lnTo>
                <a:lnTo>
                  <a:pt x="201741" y="105370"/>
                </a:lnTo>
                <a:lnTo>
                  <a:pt x="210473" y="102393"/>
                </a:lnTo>
                <a:lnTo>
                  <a:pt x="214144" y="100260"/>
                </a:lnTo>
                <a:lnTo>
                  <a:pt x="217120" y="97482"/>
                </a:lnTo>
                <a:lnTo>
                  <a:pt x="223022" y="106114"/>
                </a:lnTo>
                <a:close/>
              </a:path>
              <a:path w="783589" h="124460">
                <a:moveTo>
                  <a:pt x="331314" y="47029"/>
                </a:moveTo>
                <a:lnTo>
                  <a:pt x="308692" y="47029"/>
                </a:lnTo>
                <a:lnTo>
                  <a:pt x="308692" y="3423"/>
                </a:lnTo>
                <a:lnTo>
                  <a:pt x="331314" y="3423"/>
                </a:lnTo>
                <a:lnTo>
                  <a:pt x="331314" y="47029"/>
                </a:lnTo>
                <a:close/>
              </a:path>
              <a:path w="783589" h="124460">
                <a:moveTo>
                  <a:pt x="282200" y="123973"/>
                </a:moveTo>
                <a:lnTo>
                  <a:pt x="246705" y="97482"/>
                </a:lnTo>
                <a:lnTo>
                  <a:pt x="244100" y="79027"/>
                </a:lnTo>
                <a:lnTo>
                  <a:pt x="244751" y="69400"/>
                </a:lnTo>
                <a:lnTo>
                  <a:pt x="266722" y="37058"/>
                </a:lnTo>
                <a:lnTo>
                  <a:pt x="282200" y="33932"/>
                </a:lnTo>
                <a:lnTo>
                  <a:pt x="289884" y="34751"/>
                </a:lnTo>
                <a:lnTo>
                  <a:pt x="296860" y="37207"/>
                </a:lnTo>
                <a:lnTo>
                  <a:pt x="303129" y="41299"/>
                </a:lnTo>
                <a:lnTo>
                  <a:pt x="308692" y="47029"/>
                </a:lnTo>
                <a:lnTo>
                  <a:pt x="331314" y="47029"/>
                </a:lnTo>
                <a:lnTo>
                  <a:pt x="331314" y="54024"/>
                </a:lnTo>
                <a:lnTo>
                  <a:pt x="282696" y="54024"/>
                </a:lnTo>
                <a:lnTo>
                  <a:pt x="277487" y="56356"/>
                </a:lnTo>
                <a:lnTo>
                  <a:pt x="269451" y="65583"/>
                </a:lnTo>
                <a:lnTo>
                  <a:pt x="267466" y="71586"/>
                </a:lnTo>
                <a:lnTo>
                  <a:pt x="267466" y="86270"/>
                </a:lnTo>
                <a:lnTo>
                  <a:pt x="269401" y="92223"/>
                </a:lnTo>
                <a:lnTo>
                  <a:pt x="277140" y="101550"/>
                </a:lnTo>
                <a:lnTo>
                  <a:pt x="282399" y="103882"/>
                </a:lnTo>
                <a:lnTo>
                  <a:pt x="331314" y="103882"/>
                </a:lnTo>
                <a:lnTo>
                  <a:pt x="331314" y="110876"/>
                </a:lnTo>
                <a:lnTo>
                  <a:pt x="308692" y="110876"/>
                </a:lnTo>
                <a:lnTo>
                  <a:pt x="303018" y="116606"/>
                </a:lnTo>
                <a:lnTo>
                  <a:pt x="296711" y="120699"/>
                </a:lnTo>
                <a:lnTo>
                  <a:pt x="289772" y="123155"/>
                </a:lnTo>
                <a:lnTo>
                  <a:pt x="282200" y="123973"/>
                </a:lnTo>
                <a:close/>
              </a:path>
              <a:path w="783589" h="124460">
                <a:moveTo>
                  <a:pt x="331314" y="103882"/>
                </a:moveTo>
                <a:lnTo>
                  <a:pt x="292817" y="103882"/>
                </a:lnTo>
                <a:lnTo>
                  <a:pt x="296537" y="102989"/>
                </a:lnTo>
                <a:lnTo>
                  <a:pt x="300209" y="101203"/>
                </a:lnTo>
                <a:lnTo>
                  <a:pt x="303979" y="99317"/>
                </a:lnTo>
                <a:lnTo>
                  <a:pt x="306807" y="96986"/>
                </a:lnTo>
                <a:lnTo>
                  <a:pt x="308692" y="94208"/>
                </a:lnTo>
                <a:lnTo>
                  <a:pt x="308692" y="63847"/>
                </a:lnTo>
                <a:lnTo>
                  <a:pt x="306807" y="60969"/>
                </a:lnTo>
                <a:lnTo>
                  <a:pt x="303979" y="58638"/>
                </a:lnTo>
                <a:lnTo>
                  <a:pt x="300209" y="56852"/>
                </a:lnTo>
                <a:lnTo>
                  <a:pt x="296537" y="54967"/>
                </a:lnTo>
                <a:lnTo>
                  <a:pt x="292817" y="54024"/>
                </a:lnTo>
                <a:lnTo>
                  <a:pt x="331314" y="54024"/>
                </a:lnTo>
                <a:lnTo>
                  <a:pt x="331314" y="103882"/>
                </a:lnTo>
                <a:close/>
              </a:path>
              <a:path w="783589" h="124460">
                <a:moveTo>
                  <a:pt x="331314" y="121890"/>
                </a:moveTo>
                <a:lnTo>
                  <a:pt x="308692" y="121890"/>
                </a:lnTo>
                <a:lnTo>
                  <a:pt x="308692" y="110876"/>
                </a:lnTo>
                <a:lnTo>
                  <a:pt x="331314" y="110876"/>
                </a:lnTo>
                <a:lnTo>
                  <a:pt x="331314" y="121890"/>
                </a:lnTo>
                <a:close/>
              </a:path>
              <a:path w="783589" h="124460">
                <a:moveTo>
                  <a:pt x="368771" y="26789"/>
                </a:moveTo>
                <a:lnTo>
                  <a:pt x="361231" y="26789"/>
                </a:lnTo>
                <a:lnTo>
                  <a:pt x="358056" y="25499"/>
                </a:lnTo>
                <a:lnTo>
                  <a:pt x="355377" y="22919"/>
                </a:lnTo>
                <a:lnTo>
                  <a:pt x="352797" y="20339"/>
                </a:lnTo>
                <a:lnTo>
                  <a:pt x="351507" y="17115"/>
                </a:lnTo>
                <a:lnTo>
                  <a:pt x="351507" y="9475"/>
                </a:lnTo>
                <a:lnTo>
                  <a:pt x="352797" y="6349"/>
                </a:lnTo>
                <a:lnTo>
                  <a:pt x="358056" y="1289"/>
                </a:lnTo>
                <a:lnTo>
                  <a:pt x="361231" y="0"/>
                </a:lnTo>
                <a:lnTo>
                  <a:pt x="368771" y="0"/>
                </a:lnTo>
                <a:lnTo>
                  <a:pt x="371996" y="1289"/>
                </a:lnTo>
                <a:lnTo>
                  <a:pt x="374576" y="3869"/>
                </a:lnTo>
                <a:lnTo>
                  <a:pt x="377155" y="6349"/>
                </a:lnTo>
                <a:lnTo>
                  <a:pt x="378445" y="9475"/>
                </a:lnTo>
                <a:lnTo>
                  <a:pt x="378445" y="17115"/>
                </a:lnTo>
                <a:lnTo>
                  <a:pt x="377155" y="20339"/>
                </a:lnTo>
                <a:lnTo>
                  <a:pt x="371996" y="25499"/>
                </a:lnTo>
                <a:lnTo>
                  <a:pt x="368771" y="26789"/>
                </a:lnTo>
                <a:close/>
              </a:path>
              <a:path w="783589" h="124460">
                <a:moveTo>
                  <a:pt x="376362" y="121890"/>
                </a:moveTo>
                <a:lnTo>
                  <a:pt x="353740" y="121890"/>
                </a:lnTo>
                <a:lnTo>
                  <a:pt x="353740" y="36016"/>
                </a:lnTo>
                <a:lnTo>
                  <a:pt x="376362" y="36016"/>
                </a:lnTo>
                <a:lnTo>
                  <a:pt x="376362" y="121890"/>
                </a:lnTo>
                <a:close/>
              </a:path>
              <a:path w="783589" h="124460">
                <a:moveTo>
                  <a:pt x="406437" y="62507"/>
                </a:moveTo>
                <a:lnTo>
                  <a:pt x="397805" y="47476"/>
                </a:lnTo>
                <a:lnTo>
                  <a:pt x="406009" y="41550"/>
                </a:lnTo>
                <a:lnTo>
                  <a:pt x="414995" y="37318"/>
                </a:lnTo>
                <a:lnTo>
                  <a:pt x="424762" y="34779"/>
                </a:lnTo>
                <a:lnTo>
                  <a:pt x="435310" y="33932"/>
                </a:lnTo>
                <a:lnTo>
                  <a:pt x="443858" y="34463"/>
                </a:lnTo>
                <a:lnTo>
                  <a:pt x="470294" y="52387"/>
                </a:lnTo>
                <a:lnTo>
                  <a:pt x="431440" y="52387"/>
                </a:lnTo>
                <a:lnTo>
                  <a:pt x="424520" y="53020"/>
                </a:lnTo>
                <a:lnTo>
                  <a:pt x="418046" y="54917"/>
                </a:lnTo>
                <a:lnTo>
                  <a:pt x="412018" y="58080"/>
                </a:lnTo>
                <a:lnTo>
                  <a:pt x="406437" y="62507"/>
                </a:lnTo>
                <a:close/>
              </a:path>
              <a:path w="783589" h="124460">
                <a:moveTo>
                  <a:pt x="472814" y="78283"/>
                </a:moveTo>
                <a:lnTo>
                  <a:pt x="450193" y="78283"/>
                </a:lnTo>
                <a:lnTo>
                  <a:pt x="450193" y="62458"/>
                </a:lnTo>
                <a:lnTo>
                  <a:pt x="448456" y="58985"/>
                </a:lnTo>
                <a:lnTo>
                  <a:pt x="444984" y="56405"/>
                </a:lnTo>
                <a:lnTo>
                  <a:pt x="441610" y="53726"/>
                </a:lnTo>
                <a:lnTo>
                  <a:pt x="437096" y="52387"/>
                </a:lnTo>
                <a:lnTo>
                  <a:pt x="470294" y="52387"/>
                </a:lnTo>
                <a:lnTo>
                  <a:pt x="470396" y="52573"/>
                </a:lnTo>
                <a:lnTo>
                  <a:pt x="472210" y="59019"/>
                </a:lnTo>
                <a:lnTo>
                  <a:pt x="472814" y="66377"/>
                </a:lnTo>
                <a:lnTo>
                  <a:pt x="472814" y="78283"/>
                </a:lnTo>
                <a:close/>
              </a:path>
              <a:path w="783589" h="124460">
                <a:moveTo>
                  <a:pt x="423106" y="123973"/>
                </a:moveTo>
                <a:lnTo>
                  <a:pt x="414771" y="123973"/>
                </a:lnTo>
                <a:lnTo>
                  <a:pt x="407677" y="121344"/>
                </a:lnTo>
                <a:lnTo>
                  <a:pt x="401823" y="116085"/>
                </a:lnTo>
                <a:lnTo>
                  <a:pt x="396069" y="110827"/>
                </a:lnTo>
                <a:lnTo>
                  <a:pt x="393191" y="103981"/>
                </a:lnTo>
                <a:lnTo>
                  <a:pt x="393191" y="87213"/>
                </a:lnTo>
                <a:lnTo>
                  <a:pt x="395920" y="80516"/>
                </a:lnTo>
                <a:lnTo>
                  <a:pt x="401377" y="75455"/>
                </a:lnTo>
                <a:lnTo>
                  <a:pt x="406933" y="70395"/>
                </a:lnTo>
                <a:lnTo>
                  <a:pt x="414176" y="67865"/>
                </a:lnTo>
                <a:lnTo>
                  <a:pt x="423106" y="67865"/>
                </a:lnTo>
                <a:lnTo>
                  <a:pt x="431719" y="68516"/>
                </a:lnTo>
                <a:lnTo>
                  <a:pt x="439105" y="70470"/>
                </a:lnTo>
                <a:lnTo>
                  <a:pt x="445263" y="73725"/>
                </a:lnTo>
                <a:lnTo>
                  <a:pt x="450193" y="78283"/>
                </a:lnTo>
                <a:lnTo>
                  <a:pt x="472814" y="78283"/>
                </a:lnTo>
                <a:lnTo>
                  <a:pt x="472814" y="83194"/>
                </a:lnTo>
                <a:lnTo>
                  <a:pt x="427620" y="83194"/>
                </a:lnTo>
                <a:lnTo>
                  <a:pt x="423751" y="84335"/>
                </a:lnTo>
                <a:lnTo>
                  <a:pt x="417500" y="88800"/>
                </a:lnTo>
                <a:lnTo>
                  <a:pt x="415962" y="91975"/>
                </a:lnTo>
                <a:lnTo>
                  <a:pt x="415962" y="100111"/>
                </a:lnTo>
                <a:lnTo>
                  <a:pt x="417500" y="103237"/>
                </a:lnTo>
                <a:lnTo>
                  <a:pt x="420576" y="105519"/>
                </a:lnTo>
                <a:lnTo>
                  <a:pt x="423751" y="107701"/>
                </a:lnTo>
                <a:lnTo>
                  <a:pt x="427620" y="108793"/>
                </a:lnTo>
                <a:lnTo>
                  <a:pt x="472814" y="108793"/>
                </a:lnTo>
                <a:lnTo>
                  <a:pt x="472814" y="112960"/>
                </a:lnTo>
                <a:lnTo>
                  <a:pt x="450193" y="112960"/>
                </a:lnTo>
                <a:lnTo>
                  <a:pt x="444984" y="117778"/>
                </a:lnTo>
                <a:lnTo>
                  <a:pt x="438733" y="121220"/>
                </a:lnTo>
                <a:lnTo>
                  <a:pt x="431440" y="123285"/>
                </a:lnTo>
                <a:lnTo>
                  <a:pt x="423106" y="123973"/>
                </a:lnTo>
                <a:close/>
              </a:path>
              <a:path w="783589" h="124460">
                <a:moveTo>
                  <a:pt x="472814" y="108793"/>
                </a:moveTo>
                <a:lnTo>
                  <a:pt x="440420" y="108793"/>
                </a:lnTo>
                <a:lnTo>
                  <a:pt x="446422" y="106263"/>
                </a:lnTo>
                <a:lnTo>
                  <a:pt x="450193" y="101203"/>
                </a:lnTo>
                <a:lnTo>
                  <a:pt x="450193" y="90636"/>
                </a:lnTo>
                <a:lnTo>
                  <a:pt x="446422" y="85675"/>
                </a:lnTo>
                <a:lnTo>
                  <a:pt x="440419" y="83194"/>
                </a:lnTo>
                <a:lnTo>
                  <a:pt x="472814" y="83194"/>
                </a:lnTo>
                <a:lnTo>
                  <a:pt x="472814" y="108793"/>
                </a:lnTo>
                <a:close/>
              </a:path>
              <a:path w="783589" h="124460">
                <a:moveTo>
                  <a:pt x="472814" y="121890"/>
                </a:moveTo>
                <a:lnTo>
                  <a:pt x="450193" y="121890"/>
                </a:lnTo>
                <a:lnTo>
                  <a:pt x="450193" y="112960"/>
                </a:lnTo>
                <a:lnTo>
                  <a:pt x="472814" y="112960"/>
                </a:lnTo>
                <a:lnTo>
                  <a:pt x="472814" y="121890"/>
                </a:lnTo>
                <a:close/>
              </a:path>
              <a:path w="783589" h="124460">
                <a:moveTo>
                  <a:pt x="548420" y="62507"/>
                </a:moveTo>
                <a:lnTo>
                  <a:pt x="539788" y="47476"/>
                </a:lnTo>
                <a:lnTo>
                  <a:pt x="547992" y="41550"/>
                </a:lnTo>
                <a:lnTo>
                  <a:pt x="556978" y="37318"/>
                </a:lnTo>
                <a:lnTo>
                  <a:pt x="566744" y="34779"/>
                </a:lnTo>
                <a:lnTo>
                  <a:pt x="577293" y="33932"/>
                </a:lnTo>
                <a:lnTo>
                  <a:pt x="585841" y="34463"/>
                </a:lnTo>
                <a:lnTo>
                  <a:pt x="612277" y="52387"/>
                </a:lnTo>
                <a:lnTo>
                  <a:pt x="573423" y="52387"/>
                </a:lnTo>
                <a:lnTo>
                  <a:pt x="566503" y="53020"/>
                </a:lnTo>
                <a:lnTo>
                  <a:pt x="560029" y="54917"/>
                </a:lnTo>
                <a:lnTo>
                  <a:pt x="554001" y="58080"/>
                </a:lnTo>
                <a:lnTo>
                  <a:pt x="548420" y="62507"/>
                </a:lnTo>
                <a:close/>
              </a:path>
              <a:path w="783589" h="124460">
                <a:moveTo>
                  <a:pt x="614797" y="78283"/>
                </a:moveTo>
                <a:lnTo>
                  <a:pt x="592175" y="78283"/>
                </a:lnTo>
                <a:lnTo>
                  <a:pt x="592175" y="62458"/>
                </a:lnTo>
                <a:lnTo>
                  <a:pt x="590439" y="58985"/>
                </a:lnTo>
                <a:lnTo>
                  <a:pt x="586966" y="56405"/>
                </a:lnTo>
                <a:lnTo>
                  <a:pt x="583593" y="53726"/>
                </a:lnTo>
                <a:lnTo>
                  <a:pt x="579079" y="52387"/>
                </a:lnTo>
                <a:lnTo>
                  <a:pt x="612277" y="52387"/>
                </a:lnTo>
                <a:lnTo>
                  <a:pt x="612379" y="52573"/>
                </a:lnTo>
                <a:lnTo>
                  <a:pt x="614193" y="59019"/>
                </a:lnTo>
                <a:lnTo>
                  <a:pt x="614797" y="66377"/>
                </a:lnTo>
                <a:lnTo>
                  <a:pt x="614797" y="78283"/>
                </a:lnTo>
                <a:close/>
              </a:path>
              <a:path w="783589" h="124460">
                <a:moveTo>
                  <a:pt x="565089" y="123973"/>
                </a:moveTo>
                <a:lnTo>
                  <a:pt x="556754" y="123973"/>
                </a:lnTo>
                <a:lnTo>
                  <a:pt x="549660" y="121344"/>
                </a:lnTo>
                <a:lnTo>
                  <a:pt x="543806" y="116085"/>
                </a:lnTo>
                <a:lnTo>
                  <a:pt x="538052" y="110827"/>
                </a:lnTo>
                <a:lnTo>
                  <a:pt x="535174" y="103981"/>
                </a:lnTo>
                <a:lnTo>
                  <a:pt x="535174" y="87213"/>
                </a:lnTo>
                <a:lnTo>
                  <a:pt x="537903" y="80516"/>
                </a:lnTo>
                <a:lnTo>
                  <a:pt x="543360" y="75455"/>
                </a:lnTo>
                <a:lnTo>
                  <a:pt x="548916" y="70395"/>
                </a:lnTo>
                <a:lnTo>
                  <a:pt x="556159" y="67865"/>
                </a:lnTo>
                <a:lnTo>
                  <a:pt x="565089" y="67865"/>
                </a:lnTo>
                <a:lnTo>
                  <a:pt x="573702" y="68516"/>
                </a:lnTo>
                <a:lnTo>
                  <a:pt x="581088" y="70470"/>
                </a:lnTo>
                <a:lnTo>
                  <a:pt x="587245" y="73725"/>
                </a:lnTo>
                <a:lnTo>
                  <a:pt x="592175" y="78283"/>
                </a:lnTo>
                <a:lnTo>
                  <a:pt x="614797" y="78283"/>
                </a:lnTo>
                <a:lnTo>
                  <a:pt x="614797" y="83194"/>
                </a:lnTo>
                <a:lnTo>
                  <a:pt x="569603" y="83194"/>
                </a:lnTo>
                <a:lnTo>
                  <a:pt x="565734" y="84335"/>
                </a:lnTo>
                <a:lnTo>
                  <a:pt x="559483" y="88800"/>
                </a:lnTo>
                <a:lnTo>
                  <a:pt x="557945" y="91975"/>
                </a:lnTo>
                <a:lnTo>
                  <a:pt x="557945" y="100111"/>
                </a:lnTo>
                <a:lnTo>
                  <a:pt x="559483" y="103237"/>
                </a:lnTo>
                <a:lnTo>
                  <a:pt x="562559" y="105519"/>
                </a:lnTo>
                <a:lnTo>
                  <a:pt x="565734" y="107701"/>
                </a:lnTo>
                <a:lnTo>
                  <a:pt x="569603" y="108793"/>
                </a:lnTo>
                <a:lnTo>
                  <a:pt x="614797" y="108793"/>
                </a:lnTo>
                <a:lnTo>
                  <a:pt x="614797" y="112960"/>
                </a:lnTo>
                <a:lnTo>
                  <a:pt x="592175" y="112960"/>
                </a:lnTo>
                <a:lnTo>
                  <a:pt x="586966" y="117778"/>
                </a:lnTo>
                <a:lnTo>
                  <a:pt x="580716" y="121220"/>
                </a:lnTo>
                <a:lnTo>
                  <a:pt x="573423" y="123285"/>
                </a:lnTo>
                <a:lnTo>
                  <a:pt x="565089" y="123973"/>
                </a:lnTo>
                <a:close/>
              </a:path>
              <a:path w="783589" h="124460">
                <a:moveTo>
                  <a:pt x="614797" y="108793"/>
                </a:moveTo>
                <a:lnTo>
                  <a:pt x="582402" y="108793"/>
                </a:lnTo>
                <a:lnTo>
                  <a:pt x="588405" y="106263"/>
                </a:lnTo>
                <a:lnTo>
                  <a:pt x="592175" y="101203"/>
                </a:lnTo>
                <a:lnTo>
                  <a:pt x="592175" y="90636"/>
                </a:lnTo>
                <a:lnTo>
                  <a:pt x="588405" y="85675"/>
                </a:lnTo>
                <a:lnTo>
                  <a:pt x="582402" y="83194"/>
                </a:lnTo>
                <a:lnTo>
                  <a:pt x="614797" y="83194"/>
                </a:lnTo>
                <a:lnTo>
                  <a:pt x="614797" y="108793"/>
                </a:lnTo>
                <a:close/>
              </a:path>
              <a:path w="783589" h="124460">
                <a:moveTo>
                  <a:pt x="614797" y="121890"/>
                </a:moveTo>
                <a:lnTo>
                  <a:pt x="592175" y="121890"/>
                </a:lnTo>
                <a:lnTo>
                  <a:pt x="592175" y="112960"/>
                </a:lnTo>
                <a:lnTo>
                  <a:pt x="614797" y="112960"/>
                </a:lnTo>
                <a:lnTo>
                  <a:pt x="614797" y="121890"/>
                </a:lnTo>
                <a:close/>
              </a:path>
              <a:path w="783589" h="124460">
                <a:moveTo>
                  <a:pt x="687179" y="47773"/>
                </a:moveTo>
                <a:lnTo>
                  <a:pt x="659794" y="47773"/>
                </a:lnTo>
                <a:lnTo>
                  <a:pt x="662870" y="44003"/>
                </a:lnTo>
                <a:lnTo>
                  <a:pt x="666839" y="40778"/>
                </a:lnTo>
                <a:lnTo>
                  <a:pt x="676662" y="35321"/>
                </a:lnTo>
                <a:lnTo>
                  <a:pt x="681821" y="33932"/>
                </a:lnTo>
                <a:lnTo>
                  <a:pt x="687179" y="33932"/>
                </a:lnTo>
                <a:lnTo>
                  <a:pt x="687179" y="47773"/>
                </a:lnTo>
                <a:close/>
              </a:path>
              <a:path w="783589" h="124460">
                <a:moveTo>
                  <a:pt x="659794" y="121890"/>
                </a:moveTo>
                <a:lnTo>
                  <a:pt x="637172" y="121890"/>
                </a:lnTo>
                <a:lnTo>
                  <a:pt x="637172" y="36016"/>
                </a:lnTo>
                <a:lnTo>
                  <a:pt x="659794" y="36016"/>
                </a:lnTo>
                <a:lnTo>
                  <a:pt x="659794" y="47773"/>
                </a:lnTo>
                <a:lnTo>
                  <a:pt x="687179" y="47773"/>
                </a:lnTo>
                <a:lnTo>
                  <a:pt x="687179" y="55364"/>
                </a:lnTo>
                <a:lnTo>
                  <a:pt x="676860" y="55364"/>
                </a:lnTo>
                <a:lnTo>
                  <a:pt x="672792" y="56356"/>
                </a:lnTo>
                <a:lnTo>
                  <a:pt x="668724" y="58340"/>
                </a:lnTo>
                <a:lnTo>
                  <a:pt x="664656" y="60225"/>
                </a:lnTo>
                <a:lnTo>
                  <a:pt x="661679" y="62507"/>
                </a:lnTo>
                <a:lnTo>
                  <a:pt x="659794" y="65186"/>
                </a:lnTo>
                <a:lnTo>
                  <a:pt x="659794" y="121890"/>
                </a:lnTo>
                <a:close/>
              </a:path>
              <a:path w="783589" h="124460">
                <a:moveTo>
                  <a:pt x="687179" y="55959"/>
                </a:moveTo>
                <a:lnTo>
                  <a:pt x="680928" y="55364"/>
                </a:lnTo>
                <a:lnTo>
                  <a:pt x="687179" y="55364"/>
                </a:lnTo>
                <a:lnTo>
                  <a:pt x="687179" y="55959"/>
                </a:lnTo>
                <a:close/>
              </a:path>
              <a:path w="783589" h="124460">
                <a:moveTo>
                  <a:pt x="748224" y="123973"/>
                </a:moveTo>
                <a:lnTo>
                  <a:pt x="741477" y="123973"/>
                </a:lnTo>
                <a:lnTo>
                  <a:pt x="731822" y="123192"/>
                </a:lnTo>
                <a:lnTo>
                  <a:pt x="698838" y="97073"/>
                </a:lnTo>
                <a:lnTo>
                  <a:pt x="695638" y="78878"/>
                </a:lnTo>
                <a:lnTo>
                  <a:pt x="696429" y="69679"/>
                </a:lnTo>
                <a:lnTo>
                  <a:pt x="722650" y="37169"/>
                </a:lnTo>
                <a:lnTo>
                  <a:pt x="740138" y="33932"/>
                </a:lnTo>
                <a:lnTo>
                  <a:pt x="749160" y="34751"/>
                </a:lnTo>
                <a:lnTo>
                  <a:pt x="757327" y="37207"/>
                </a:lnTo>
                <a:lnTo>
                  <a:pt x="764638" y="41299"/>
                </a:lnTo>
                <a:lnTo>
                  <a:pt x="771094" y="47029"/>
                </a:lnTo>
                <a:lnTo>
                  <a:pt x="774797" y="51941"/>
                </a:lnTo>
                <a:lnTo>
                  <a:pt x="734185" y="51941"/>
                </a:lnTo>
                <a:lnTo>
                  <a:pt x="729323" y="53726"/>
                </a:lnTo>
                <a:lnTo>
                  <a:pt x="721782" y="60870"/>
                </a:lnTo>
                <a:lnTo>
                  <a:pt x="719599" y="65385"/>
                </a:lnTo>
                <a:lnTo>
                  <a:pt x="719004" y="70842"/>
                </a:lnTo>
                <a:lnTo>
                  <a:pt x="782321" y="70842"/>
                </a:lnTo>
                <a:lnTo>
                  <a:pt x="782396" y="71139"/>
                </a:lnTo>
                <a:lnTo>
                  <a:pt x="783149" y="81260"/>
                </a:lnTo>
                <a:lnTo>
                  <a:pt x="783149" y="86171"/>
                </a:lnTo>
                <a:lnTo>
                  <a:pt x="719302" y="86171"/>
                </a:lnTo>
                <a:lnTo>
                  <a:pt x="719996" y="91628"/>
                </a:lnTo>
                <a:lnTo>
                  <a:pt x="722427" y="96341"/>
                </a:lnTo>
                <a:lnTo>
                  <a:pt x="726594" y="100310"/>
                </a:lnTo>
                <a:lnTo>
                  <a:pt x="730861" y="104179"/>
                </a:lnTo>
                <a:lnTo>
                  <a:pt x="736665" y="106114"/>
                </a:lnTo>
                <a:lnTo>
                  <a:pt x="772828" y="106114"/>
                </a:lnTo>
                <a:lnTo>
                  <a:pt x="776898" y="112067"/>
                </a:lnTo>
                <a:lnTo>
                  <a:pt x="772632" y="116036"/>
                </a:lnTo>
                <a:lnTo>
                  <a:pt x="767324" y="119012"/>
                </a:lnTo>
                <a:lnTo>
                  <a:pt x="754723" y="122981"/>
                </a:lnTo>
                <a:lnTo>
                  <a:pt x="748224" y="123973"/>
                </a:lnTo>
                <a:close/>
              </a:path>
              <a:path w="783589" h="124460">
                <a:moveTo>
                  <a:pt x="782321" y="70842"/>
                </a:moveTo>
                <a:lnTo>
                  <a:pt x="761271" y="70842"/>
                </a:lnTo>
                <a:lnTo>
                  <a:pt x="760874" y="65186"/>
                </a:lnTo>
                <a:lnTo>
                  <a:pt x="758692" y="60622"/>
                </a:lnTo>
                <a:lnTo>
                  <a:pt x="754723" y="57150"/>
                </a:lnTo>
                <a:lnTo>
                  <a:pt x="750853" y="53677"/>
                </a:lnTo>
                <a:lnTo>
                  <a:pt x="745992" y="51941"/>
                </a:lnTo>
                <a:lnTo>
                  <a:pt x="774797" y="51941"/>
                </a:lnTo>
                <a:lnTo>
                  <a:pt x="776368" y="54024"/>
                </a:lnTo>
                <a:lnTo>
                  <a:pt x="780135" y="62061"/>
                </a:lnTo>
                <a:lnTo>
                  <a:pt x="782321" y="70842"/>
                </a:lnTo>
                <a:close/>
              </a:path>
              <a:path w="783589" h="124460">
                <a:moveTo>
                  <a:pt x="772828" y="106114"/>
                </a:moveTo>
                <a:lnTo>
                  <a:pt x="747579" y="106114"/>
                </a:lnTo>
                <a:lnTo>
                  <a:pt x="751548" y="105370"/>
                </a:lnTo>
                <a:lnTo>
                  <a:pt x="760279" y="102393"/>
                </a:lnTo>
                <a:lnTo>
                  <a:pt x="763950" y="100260"/>
                </a:lnTo>
                <a:lnTo>
                  <a:pt x="766927" y="97482"/>
                </a:lnTo>
                <a:lnTo>
                  <a:pt x="772828" y="106114"/>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2" name="object 12"/>
          <p:cNvPicPr/>
          <p:nvPr/>
        </p:nvPicPr>
        <p:blipFill>
          <a:blip r:embed="rId6" cstate="print"/>
          <a:stretch>
            <a:fillRect/>
          </a:stretch>
        </p:blipFill>
        <p:spPr>
          <a:xfrm>
            <a:off x="6725094" y="3163863"/>
            <a:ext cx="1681133" cy="195064"/>
          </a:xfrm>
          <a:prstGeom prst="rect">
            <a:avLst/>
          </a:prstGeom>
        </p:spPr>
      </p:pic>
      <p:pic>
        <p:nvPicPr>
          <p:cNvPr id="13" name="object 13"/>
          <p:cNvPicPr/>
          <p:nvPr/>
        </p:nvPicPr>
        <p:blipFill>
          <a:blip r:embed="rId7" cstate="print"/>
          <a:stretch>
            <a:fillRect/>
          </a:stretch>
        </p:blipFill>
        <p:spPr>
          <a:xfrm>
            <a:off x="6785735" y="3498627"/>
            <a:ext cx="1570732" cy="204389"/>
          </a:xfrm>
          <a:prstGeom prst="rect">
            <a:avLst/>
          </a:prstGeom>
        </p:spPr>
      </p:pic>
      <p:pic>
        <p:nvPicPr>
          <p:cNvPr id="14" name="object 14"/>
          <p:cNvPicPr/>
          <p:nvPr/>
        </p:nvPicPr>
        <p:blipFill>
          <a:blip r:embed="rId8" cstate="print"/>
          <a:stretch>
            <a:fillRect/>
          </a:stretch>
        </p:blipFill>
        <p:spPr>
          <a:xfrm>
            <a:off x="7025869" y="3828827"/>
            <a:ext cx="1079185" cy="204389"/>
          </a:xfrm>
          <a:prstGeom prst="rect">
            <a:avLst/>
          </a:prstGeom>
        </p:spPr>
      </p:pic>
      <p:sp>
        <p:nvSpPr>
          <p:cNvPr id="15" name="object 15"/>
          <p:cNvSpPr/>
          <p:nvPr/>
        </p:nvSpPr>
        <p:spPr>
          <a:xfrm>
            <a:off x="9941428" y="3007561"/>
            <a:ext cx="1157392" cy="202353"/>
          </a:xfrm>
          <a:custGeom>
            <a:avLst/>
            <a:gdLst/>
            <a:ahLst/>
            <a:cxnLst/>
            <a:rect l="l" t="t" r="r" b="b"/>
            <a:pathLst>
              <a:path w="868045" h="151764">
                <a:moveTo>
                  <a:pt x="25151" y="118467"/>
                </a:moveTo>
                <a:lnTo>
                  <a:pt x="0" y="118467"/>
                </a:lnTo>
                <a:lnTo>
                  <a:pt x="0" y="0"/>
                </a:lnTo>
                <a:lnTo>
                  <a:pt x="55364" y="0"/>
                </a:lnTo>
                <a:lnTo>
                  <a:pt x="63986" y="660"/>
                </a:lnTo>
                <a:lnTo>
                  <a:pt x="92241" y="22175"/>
                </a:lnTo>
                <a:lnTo>
                  <a:pt x="25151" y="22175"/>
                </a:lnTo>
                <a:lnTo>
                  <a:pt x="25151" y="54173"/>
                </a:lnTo>
                <a:lnTo>
                  <a:pt x="92101" y="54173"/>
                </a:lnTo>
                <a:lnTo>
                  <a:pt x="88971" y="60033"/>
                </a:lnTo>
                <a:lnTo>
                  <a:pt x="55364" y="76348"/>
                </a:lnTo>
                <a:lnTo>
                  <a:pt x="25151" y="76348"/>
                </a:lnTo>
                <a:lnTo>
                  <a:pt x="25151" y="118467"/>
                </a:lnTo>
                <a:close/>
              </a:path>
              <a:path w="868045" h="151764">
                <a:moveTo>
                  <a:pt x="92101" y="54173"/>
                </a:moveTo>
                <a:lnTo>
                  <a:pt x="57050" y="54173"/>
                </a:lnTo>
                <a:lnTo>
                  <a:pt x="61168" y="52734"/>
                </a:lnTo>
                <a:lnTo>
                  <a:pt x="64442" y="49857"/>
                </a:lnTo>
                <a:lnTo>
                  <a:pt x="67816" y="46980"/>
                </a:lnTo>
                <a:lnTo>
                  <a:pt x="69502" y="43060"/>
                </a:lnTo>
                <a:lnTo>
                  <a:pt x="69502" y="33139"/>
                </a:lnTo>
                <a:lnTo>
                  <a:pt x="67816" y="29269"/>
                </a:lnTo>
                <a:lnTo>
                  <a:pt x="64442" y="26491"/>
                </a:lnTo>
                <a:lnTo>
                  <a:pt x="61168" y="23614"/>
                </a:lnTo>
                <a:lnTo>
                  <a:pt x="57050" y="22175"/>
                </a:lnTo>
                <a:lnTo>
                  <a:pt x="92241" y="22175"/>
                </a:lnTo>
                <a:lnTo>
                  <a:pt x="92533" y="22733"/>
                </a:lnTo>
                <a:lnTo>
                  <a:pt x="94570" y="30016"/>
                </a:lnTo>
                <a:lnTo>
                  <a:pt x="95250" y="38100"/>
                </a:lnTo>
                <a:lnTo>
                  <a:pt x="94552" y="46192"/>
                </a:lnTo>
                <a:lnTo>
                  <a:pt x="92459" y="53503"/>
                </a:lnTo>
                <a:lnTo>
                  <a:pt x="92101" y="54173"/>
                </a:lnTo>
                <a:close/>
              </a:path>
              <a:path w="868045" h="151764">
                <a:moveTo>
                  <a:pt x="157369" y="120550"/>
                </a:moveTo>
                <a:lnTo>
                  <a:pt x="150622" y="120550"/>
                </a:lnTo>
                <a:lnTo>
                  <a:pt x="140967" y="119769"/>
                </a:lnTo>
                <a:lnTo>
                  <a:pt x="107983" y="93650"/>
                </a:lnTo>
                <a:lnTo>
                  <a:pt x="104783" y="75455"/>
                </a:lnTo>
                <a:lnTo>
                  <a:pt x="105574" y="66256"/>
                </a:lnTo>
                <a:lnTo>
                  <a:pt x="131795" y="33746"/>
                </a:lnTo>
                <a:lnTo>
                  <a:pt x="149283" y="30509"/>
                </a:lnTo>
                <a:lnTo>
                  <a:pt x="158305" y="31328"/>
                </a:lnTo>
                <a:lnTo>
                  <a:pt x="166472" y="33783"/>
                </a:lnTo>
                <a:lnTo>
                  <a:pt x="173783" y="37876"/>
                </a:lnTo>
                <a:lnTo>
                  <a:pt x="180239" y="43606"/>
                </a:lnTo>
                <a:lnTo>
                  <a:pt x="183942" y="48517"/>
                </a:lnTo>
                <a:lnTo>
                  <a:pt x="143329" y="48517"/>
                </a:lnTo>
                <a:lnTo>
                  <a:pt x="138468" y="50303"/>
                </a:lnTo>
                <a:lnTo>
                  <a:pt x="130927" y="57447"/>
                </a:lnTo>
                <a:lnTo>
                  <a:pt x="128744" y="61962"/>
                </a:lnTo>
                <a:lnTo>
                  <a:pt x="128149" y="67419"/>
                </a:lnTo>
                <a:lnTo>
                  <a:pt x="191466" y="67419"/>
                </a:lnTo>
                <a:lnTo>
                  <a:pt x="191540" y="67716"/>
                </a:lnTo>
                <a:lnTo>
                  <a:pt x="192294" y="77837"/>
                </a:lnTo>
                <a:lnTo>
                  <a:pt x="192294" y="82748"/>
                </a:lnTo>
                <a:lnTo>
                  <a:pt x="128447" y="82748"/>
                </a:lnTo>
                <a:lnTo>
                  <a:pt x="129141" y="88205"/>
                </a:lnTo>
                <a:lnTo>
                  <a:pt x="131572" y="92918"/>
                </a:lnTo>
                <a:lnTo>
                  <a:pt x="135739" y="96887"/>
                </a:lnTo>
                <a:lnTo>
                  <a:pt x="140006" y="100756"/>
                </a:lnTo>
                <a:lnTo>
                  <a:pt x="145810" y="102691"/>
                </a:lnTo>
                <a:lnTo>
                  <a:pt x="181973" y="102691"/>
                </a:lnTo>
                <a:lnTo>
                  <a:pt x="186043" y="108644"/>
                </a:lnTo>
                <a:lnTo>
                  <a:pt x="181777" y="112613"/>
                </a:lnTo>
                <a:lnTo>
                  <a:pt x="176468" y="115589"/>
                </a:lnTo>
                <a:lnTo>
                  <a:pt x="163868" y="119558"/>
                </a:lnTo>
                <a:lnTo>
                  <a:pt x="157369" y="120550"/>
                </a:lnTo>
                <a:close/>
              </a:path>
              <a:path w="868045" h="151764">
                <a:moveTo>
                  <a:pt x="191466" y="67419"/>
                </a:moveTo>
                <a:lnTo>
                  <a:pt x="170416" y="67419"/>
                </a:lnTo>
                <a:lnTo>
                  <a:pt x="170019" y="61763"/>
                </a:lnTo>
                <a:lnTo>
                  <a:pt x="167836" y="57199"/>
                </a:lnTo>
                <a:lnTo>
                  <a:pt x="163868" y="53726"/>
                </a:lnTo>
                <a:lnTo>
                  <a:pt x="159998" y="50254"/>
                </a:lnTo>
                <a:lnTo>
                  <a:pt x="155136" y="48517"/>
                </a:lnTo>
                <a:lnTo>
                  <a:pt x="183942" y="48517"/>
                </a:lnTo>
                <a:lnTo>
                  <a:pt x="185513" y="50601"/>
                </a:lnTo>
                <a:lnTo>
                  <a:pt x="189280" y="58638"/>
                </a:lnTo>
                <a:lnTo>
                  <a:pt x="191466" y="67419"/>
                </a:lnTo>
                <a:close/>
              </a:path>
              <a:path w="868045" h="151764">
                <a:moveTo>
                  <a:pt x="181973" y="102691"/>
                </a:moveTo>
                <a:lnTo>
                  <a:pt x="156724" y="102691"/>
                </a:lnTo>
                <a:lnTo>
                  <a:pt x="160693" y="101947"/>
                </a:lnTo>
                <a:lnTo>
                  <a:pt x="169424" y="98970"/>
                </a:lnTo>
                <a:lnTo>
                  <a:pt x="173095" y="96837"/>
                </a:lnTo>
                <a:lnTo>
                  <a:pt x="176072" y="94059"/>
                </a:lnTo>
                <a:lnTo>
                  <a:pt x="181973" y="102691"/>
                </a:lnTo>
                <a:close/>
              </a:path>
              <a:path w="868045" h="151764">
                <a:moveTo>
                  <a:pt x="248444" y="120550"/>
                </a:moveTo>
                <a:lnTo>
                  <a:pt x="210167" y="100933"/>
                </a:lnTo>
                <a:lnTo>
                  <a:pt x="203051" y="75455"/>
                </a:lnTo>
                <a:lnTo>
                  <a:pt x="203842" y="66135"/>
                </a:lnTo>
                <a:lnTo>
                  <a:pt x="230287" y="33709"/>
                </a:lnTo>
                <a:lnTo>
                  <a:pt x="248444" y="30509"/>
                </a:lnTo>
                <a:lnTo>
                  <a:pt x="257904" y="31309"/>
                </a:lnTo>
                <a:lnTo>
                  <a:pt x="286921" y="50601"/>
                </a:lnTo>
                <a:lnTo>
                  <a:pt x="242094" y="50601"/>
                </a:lnTo>
                <a:lnTo>
                  <a:pt x="236836" y="52883"/>
                </a:lnTo>
                <a:lnTo>
                  <a:pt x="232403" y="57745"/>
                </a:lnTo>
                <a:lnTo>
                  <a:pt x="228600" y="62011"/>
                </a:lnTo>
                <a:lnTo>
                  <a:pt x="226566" y="68014"/>
                </a:lnTo>
                <a:lnTo>
                  <a:pt x="226566" y="82996"/>
                </a:lnTo>
                <a:lnTo>
                  <a:pt x="228600" y="89048"/>
                </a:lnTo>
                <a:lnTo>
                  <a:pt x="232668" y="93612"/>
                </a:lnTo>
                <a:lnTo>
                  <a:pt x="236835" y="98176"/>
                </a:lnTo>
                <a:lnTo>
                  <a:pt x="242094" y="100458"/>
                </a:lnTo>
                <a:lnTo>
                  <a:pt x="286987" y="100458"/>
                </a:lnTo>
                <a:lnTo>
                  <a:pt x="286637" y="101128"/>
                </a:lnTo>
                <a:lnTo>
                  <a:pt x="281037" y="107900"/>
                </a:lnTo>
                <a:lnTo>
                  <a:pt x="274201" y="113434"/>
                </a:lnTo>
                <a:lnTo>
                  <a:pt x="266489" y="117388"/>
                </a:lnTo>
                <a:lnTo>
                  <a:pt x="257904" y="119760"/>
                </a:lnTo>
                <a:lnTo>
                  <a:pt x="248444" y="120550"/>
                </a:lnTo>
                <a:close/>
              </a:path>
              <a:path w="868045" h="151764">
                <a:moveTo>
                  <a:pt x="286987" y="100458"/>
                </a:moveTo>
                <a:lnTo>
                  <a:pt x="254893" y="100458"/>
                </a:lnTo>
                <a:lnTo>
                  <a:pt x="260152" y="98127"/>
                </a:lnTo>
                <a:lnTo>
                  <a:pt x="264220" y="93464"/>
                </a:lnTo>
                <a:lnTo>
                  <a:pt x="268387" y="88800"/>
                </a:lnTo>
                <a:lnTo>
                  <a:pt x="270402" y="82996"/>
                </a:lnTo>
                <a:lnTo>
                  <a:pt x="270366" y="68014"/>
                </a:lnTo>
                <a:lnTo>
                  <a:pt x="268387" y="62408"/>
                </a:lnTo>
                <a:lnTo>
                  <a:pt x="264156" y="57670"/>
                </a:lnTo>
                <a:lnTo>
                  <a:pt x="260152" y="52982"/>
                </a:lnTo>
                <a:lnTo>
                  <a:pt x="254893" y="50601"/>
                </a:lnTo>
                <a:lnTo>
                  <a:pt x="286921" y="50601"/>
                </a:lnTo>
                <a:lnTo>
                  <a:pt x="290637" y="57670"/>
                </a:lnTo>
                <a:lnTo>
                  <a:pt x="293037" y="66135"/>
                </a:lnTo>
                <a:lnTo>
                  <a:pt x="293837" y="75455"/>
                </a:lnTo>
                <a:lnTo>
                  <a:pt x="293037" y="84906"/>
                </a:lnTo>
                <a:lnTo>
                  <a:pt x="290637" y="93464"/>
                </a:lnTo>
                <a:lnTo>
                  <a:pt x="286987" y="100458"/>
                </a:lnTo>
                <a:close/>
              </a:path>
              <a:path w="868045" h="151764">
                <a:moveTo>
                  <a:pt x="387689" y="43457"/>
                </a:moveTo>
                <a:lnTo>
                  <a:pt x="333180" y="43457"/>
                </a:lnTo>
                <a:lnTo>
                  <a:pt x="338687" y="37793"/>
                </a:lnTo>
                <a:lnTo>
                  <a:pt x="344938" y="33746"/>
                </a:lnTo>
                <a:lnTo>
                  <a:pt x="351933" y="31319"/>
                </a:lnTo>
                <a:lnTo>
                  <a:pt x="359672" y="30509"/>
                </a:lnTo>
                <a:lnTo>
                  <a:pt x="367746" y="31263"/>
                </a:lnTo>
                <a:lnTo>
                  <a:pt x="375001" y="33523"/>
                </a:lnTo>
                <a:lnTo>
                  <a:pt x="381438" y="37290"/>
                </a:lnTo>
                <a:lnTo>
                  <a:pt x="387056" y="42564"/>
                </a:lnTo>
                <a:lnTo>
                  <a:pt x="387689" y="43457"/>
                </a:lnTo>
                <a:close/>
              </a:path>
              <a:path w="868045" h="151764">
                <a:moveTo>
                  <a:pt x="333180" y="151209"/>
                </a:moveTo>
                <a:lnTo>
                  <a:pt x="310558" y="151209"/>
                </a:lnTo>
                <a:lnTo>
                  <a:pt x="310558" y="32593"/>
                </a:lnTo>
                <a:lnTo>
                  <a:pt x="333180" y="32593"/>
                </a:lnTo>
                <a:lnTo>
                  <a:pt x="333180" y="43457"/>
                </a:lnTo>
                <a:lnTo>
                  <a:pt x="387689" y="43457"/>
                </a:lnTo>
                <a:lnTo>
                  <a:pt x="391679" y="49085"/>
                </a:lnTo>
                <a:lnTo>
                  <a:pt x="392333" y="50601"/>
                </a:lnTo>
                <a:lnTo>
                  <a:pt x="348857" y="50601"/>
                </a:lnTo>
                <a:lnTo>
                  <a:pt x="345186" y="51544"/>
                </a:lnTo>
                <a:lnTo>
                  <a:pt x="337844" y="55314"/>
                </a:lnTo>
                <a:lnTo>
                  <a:pt x="335066" y="57646"/>
                </a:lnTo>
                <a:lnTo>
                  <a:pt x="333180" y="60424"/>
                </a:lnTo>
                <a:lnTo>
                  <a:pt x="333180" y="90785"/>
                </a:lnTo>
                <a:lnTo>
                  <a:pt x="335065" y="93464"/>
                </a:lnTo>
                <a:lnTo>
                  <a:pt x="337844" y="95746"/>
                </a:lnTo>
                <a:lnTo>
                  <a:pt x="345186" y="99516"/>
                </a:lnTo>
                <a:lnTo>
                  <a:pt x="348857" y="100458"/>
                </a:lnTo>
                <a:lnTo>
                  <a:pt x="392294" y="100458"/>
                </a:lnTo>
                <a:lnTo>
                  <a:pt x="391763" y="101714"/>
                </a:lnTo>
                <a:lnTo>
                  <a:pt x="387819" y="107453"/>
                </a:lnTo>
                <a:lnTo>
                  <a:pt x="333180" y="107453"/>
                </a:lnTo>
                <a:lnTo>
                  <a:pt x="333180" y="151209"/>
                </a:lnTo>
                <a:close/>
              </a:path>
              <a:path w="868045" h="151764">
                <a:moveTo>
                  <a:pt x="392294" y="100458"/>
                </a:moveTo>
                <a:lnTo>
                  <a:pt x="359076" y="100458"/>
                </a:lnTo>
                <a:lnTo>
                  <a:pt x="364335" y="98176"/>
                </a:lnTo>
                <a:lnTo>
                  <a:pt x="368430" y="93464"/>
                </a:lnTo>
                <a:lnTo>
                  <a:pt x="372273" y="88949"/>
                </a:lnTo>
                <a:lnTo>
                  <a:pt x="374257" y="82897"/>
                </a:lnTo>
                <a:lnTo>
                  <a:pt x="374257" y="68014"/>
                </a:lnTo>
                <a:lnTo>
                  <a:pt x="372273" y="62011"/>
                </a:lnTo>
                <a:lnTo>
                  <a:pt x="364335" y="52883"/>
                </a:lnTo>
                <a:lnTo>
                  <a:pt x="359076" y="50601"/>
                </a:lnTo>
                <a:lnTo>
                  <a:pt x="392333" y="50601"/>
                </a:lnTo>
                <a:lnTo>
                  <a:pt x="394981" y="56740"/>
                </a:lnTo>
                <a:lnTo>
                  <a:pt x="396962" y="65530"/>
                </a:lnTo>
                <a:lnTo>
                  <a:pt x="397623" y="75455"/>
                </a:lnTo>
                <a:lnTo>
                  <a:pt x="396972" y="85269"/>
                </a:lnTo>
                <a:lnTo>
                  <a:pt x="395018" y="94022"/>
                </a:lnTo>
                <a:lnTo>
                  <a:pt x="392294" y="100458"/>
                </a:lnTo>
                <a:close/>
              </a:path>
              <a:path w="868045" h="151764">
                <a:moveTo>
                  <a:pt x="359672" y="120550"/>
                </a:moveTo>
                <a:lnTo>
                  <a:pt x="351821" y="119732"/>
                </a:lnTo>
                <a:lnTo>
                  <a:pt x="344789" y="117276"/>
                </a:lnTo>
                <a:lnTo>
                  <a:pt x="338575" y="113183"/>
                </a:lnTo>
                <a:lnTo>
                  <a:pt x="333180" y="107453"/>
                </a:lnTo>
                <a:lnTo>
                  <a:pt x="387819" y="107453"/>
                </a:lnTo>
                <a:lnTo>
                  <a:pt x="359672" y="120550"/>
                </a:lnTo>
                <a:close/>
              </a:path>
              <a:path w="868045" h="151764">
                <a:moveTo>
                  <a:pt x="436780" y="118467"/>
                </a:moveTo>
                <a:lnTo>
                  <a:pt x="414158" y="118467"/>
                </a:lnTo>
                <a:lnTo>
                  <a:pt x="414158" y="0"/>
                </a:lnTo>
                <a:lnTo>
                  <a:pt x="436780" y="0"/>
                </a:lnTo>
                <a:lnTo>
                  <a:pt x="436780" y="118467"/>
                </a:lnTo>
                <a:close/>
              </a:path>
              <a:path w="868045" h="151764">
                <a:moveTo>
                  <a:pt x="506196" y="120550"/>
                </a:moveTo>
                <a:lnTo>
                  <a:pt x="499449" y="120550"/>
                </a:lnTo>
                <a:lnTo>
                  <a:pt x="489794" y="119769"/>
                </a:lnTo>
                <a:lnTo>
                  <a:pt x="456810" y="93650"/>
                </a:lnTo>
                <a:lnTo>
                  <a:pt x="453610" y="75455"/>
                </a:lnTo>
                <a:lnTo>
                  <a:pt x="454400" y="66256"/>
                </a:lnTo>
                <a:lnTo>
                  <a:pt x="480622" y="33746"/>
                </a:lnTo>
                <a:lnTo>
                  <a:pt x="498109" y="30509"/>
                </a:lnTo>
                <a:lnTo>
                  <a:pt x="507132" y="31328"/>
                </a:lnTo>
                <a:lnTo>
                  <a:pt x="515299" y="33783"/>
                </a:lnTo>
                <a:lnTo>
                  <a:pt x="522610" y="37876"/>
                </a:lnTo>
                <a:lnTo>
                  <a:pt x="529066" y="43606"/>
                </a:lnTo>
                <a:lnTo>
                  <a:pt x="532769" y="48517"/>
                </a:lnTo>
                <a:lnTo>
                  <a:pt x="492156" y="48517"/>
                </a:lnTo>
                <a:lnTo>
                  <a:pt x="487295" y="50303"/>
                </a:lnTo>
                <a:lnTo>
                  <a:pt x="479754" y="57447"/>
                </a:lnTo>
                <a:lnTo>
                  <a:pt x="477571" y="61962"/>
                </a:lnTo>
                <a:lnTo>
                  <a:pt x="476976" y="67419"/>
                </a:lnTo>
                <a:lnTo>
                  <a:pt x="540293" y="67419"/>
                </a:lnTo>
                <a:lnTo>
                  <a:pt x="540367" y="67716"/>
                </a:lnTo>
                <a:lnTo>
                  <a:pt x="541121" y="77837"/>
                </a:lnTo>
                <a:lnTo>
                  <a:pt x="541121" y="82748"/>
                </a:lnTo>
                <a:lnTo>
                  <a:pt x="477273" y="82748"/>
                </a:lnTo>
                <a:lnTo>
                  <a:pt x="477968" y="88205"/>
                </a:lnTo>
                <a:lnTo>
                  <a:pt x="480399" y="92918"/>
                </a:lnTo>
                <a:lnTo>
                  <a:pt x="484566" y="96887"/>
                </a:lnTo>
                <a:lnTo>
                  <a:pt x="488832" y="100756"/>
                </a:lnTo>
                <a:lnTo>
                  <a:pt x="494637" y="102691"/>
                </a:lnTo>
                <a:lnTo>
                  <a:pt x="530800" y="102691"/>
                </a:lnTo>
                <a:lnTo>
                  <a:pt x="534870" y="108644"/>
                </a:lnTo>
                <a:lnTo>
                  <a:pt x="530604" y="112613"/>
                </a:lnTo>
                <a:lnTo>
                  <a:pt x="525295" y="115589"/>
                </a:lnTo>
                <a:lnTo>
                  <a:pt x="512695" y="119558"/>
                </a:lnTo>
                <a:lnTo>
                  <a:pt x="506196" y="120550"/>
                </a:lnTo>
                <a:close/>
              </a:path>
              <a:path w="868045" h="151764">
                <a:moveTo>
                  <a:pt x="540293" y="67419"/>
                </a:moveTo>
                <a:lnTo>
                  <a:pt x="519243" y="67419"/>
                </a:lnTo>
                <a:lnTo>
                  <a:pt x="518846" y="61763"/>
                </a:lnTo>
                <a:lnTo>
                  <a:pt x="516663" y="57199"/>
                </a:lnTo>
                <a:lnTo>
                  <a:pt x="512695" y="53726"/>
                </a:lnTo>
                <a:lnTo>
                  <a:pt x="508825" y="50254"/>
                </a:lnTo>
                <a:lnTo>
                  <a:pt x="503963" y="48517"/>
                </a:lnTo>
                <a:lnTo>
                  <a:pt x="532769" y="48517"/>
                </a:lnTo>
                <a:lnTo>
                  <a:pt x="534340" y="50601"/>
                </a:lnTo>
                <a:lnTo>
                  <a:pt x="538107" y="58638"/>
                </a:lnTo>
                <a:lnTo>
                  <a:pt x="540293" y="67419"/>
                </a:lnTo>
                <a:close/>
              </a:path>
              <a:path w="868045" h="151764">
                <a:moveTo>
                  <a:pt x="530800" y="102691"/>
                </a:moveTo>
                <a:lnTo>
                  <a:pt x="505551" y="102691"/>
                </a:lnTo>
                <a:lnTo>
                  <a:pt x="509519" y="101947"/>
                </a:lnTo>
                <a:lnTo>
                  <a:pt x="518251" y="98970"/>
                </a:lnTo>
                <a:lnTo>
                  <a:pt x="521922" y="96837"/>
                </a:lnTo>
                <a:lnTo>
                  <a:pt x="524898" y="94059"/>
                </a:lnTo>
                <a:lnTo>
                  <a:pt x="530800" y="102691"/>
                </a:lnTo>
                <a:close/>
              </a:path>
              <a:path w="868045" h="151764">
                <a:moveTo>
                  <a:pt x="670127" y="103137"/>
                </a:moveTo>
                <a:lnTo>
                  <a:pt x="644499" y="103137"/>
                </a:lnTo>
                <a:lnTo>
                  <a:pt x="649311" y="100062"/>
                </a:lnTo>
                <a:lnTo>
                  <a:pt x="649311" y="91529"/>
                </a:lnTo>
                <a:lnTo>
                  <a:pt x="648021" y="89743"/>
                </a:lnTo>
                <a:lnTo>
                  <a:pt x="645441" y="88552"/>
                </a:lnTo>
                <a:lnTo>
                  <a:pt x="642961" y="87362"/>
                </a:lnTo>
                <a:lnTo>
                  <a:pt x="639885" y="86369"/>
                </a:lnTo>
                <a:lnTo>
                  <a:pt x="636214" y="85576"/>
                </a:lnTo>
                <a:lnTo>
                  <a:pt x="623861" y="83046"/>
                </a:lnTo>
                <a:lnTo>
                  <a:pt x="612662" y="79381"/>
                </a:lnTo>
                <a:lnTo>
                  <a:pt x="604662" y="73893"/>
                </a:lnTo>
                <a:lnTo>
                  <a:pt x="599863" y="66581"/>
                </a:lnTo>
                <a:lnTo>
                  <a:pt x="598315" y="57745"/>
                </a:lnTo>
                <a:lnTo>
                  <a:pt x="598263" y="49510"/>
                </a:lnTo>
                <a:lnTo>
                  <a:pt x="601537" y="43060"/>
                </a:lnTo>
                <a:lnTo>
                  <a:pt x="633535" y="30509"/>
                </a:lnTo>
                <a:lnTo>
                  <a:pt x="643227" y="31244"/>
                </a:lnTo>
                <a:lnTo>
                  <a:pt x="652213" y="33449"/>
                </a:lnTo>
                <a:lnTo>
                  <a:pt x="660491" y="37123"/>
                </a:lnTo>
                <a:lnTo>
                  <a:pt x="668063" y="42267"/>
                </a:lnTo>
                <a:lnTo>
                  <a:pt x="664886" y="47773"/>
                </a:lnTo>
                <a:lnTo>
                  <a:pt x="629517" y="47773"/>
                </a:lnTo>
                <a:lnTo>
                  <a:pt x="626193" y="48617"/>
                </a:lnTo>
                <a:lnTo>
                  <a:pt x="623712" y="50303"/>
                </a:lnTo>
                <a:lnTo>
                  <a:pt x="621331" y="51891"/>
                </a:lnTo>
                <a:lnTo>
                  <a:pt x="620140" y="53875"/>
                </a:lnTo>
                <a:lnTo>
                  <a:pt x="620140" y="58439"/>
                </a:lnTo>
                <a:lnTo>
                  <a:pt x="621381" y="60076"/>
                </a:lnTo>
                <a:lnTo>
                  <a:pt x="623861" y="61168"/>
                </a:lnTo>
                <a:lnTo>
                  <a:pt x="626342" y="62160"/>
                </a:lnTo>
                <a:lnTo>
                  <a:pt x="629467" y="63053"/>
                </a:lnTo>
                <a:lnTo>
                  <a:pt x="641224" y="65533"/>
                </a:lnTo>
                <a:lnTo>
                  <a:pt x="649956" y="67518"/>
                </a:lnTo>
                <a:lnTo>
                  <a:pt x="654024" y="69006"/>
                </a:lnTo>
                <a:lnTo>
                  <a:pt x="661564" y="72975"/>
                </a:lnTo>
                <a:lnTo>
                  <a:pt x="664690" y="75703"/>
                </a:lnTo>
                <a:lnTo>
                  <a:pt x="667170" y="79176"/>
                </a:lnTo>
                <a:lnTo>
                  <a:pt x="669750" y="82649"/>
                </a:lnTo>
                <a:lnTo>
                  <a:pt x="671040" y="87262"/>
                </a:lnTo>
                <a:lnTo>
                  <a:pt x="671040" y="101351"/>
                </a:lnTo>
                <a:lnTo>
                  <a:pt x="670127" y="103137"/>
                </a:lnTo>
                <a:close/>
              </a:path>
              <a:path w="868045" h="151764">
                <a:moveTo>
                  <a:pt x="659133" y="57745"/>
                </a:moveTo>
                <a:lnTo>
                  <a:pt x="656455" y="54967"/>
                </a:lnTo>
                <a:lnTo>
                  <a:pt x="652883" y="52635"/>
                </a:lnTo>
                <a:lnTo>
                  <a:pt x="648418" y="50750"/>
                </a:lnTo>
                <a:lnTo>
                  <a:pt x="643953" y="48766"/>
                </a:lnTo>
                <a:lnTo>
                  <a:pt x="639042" y="47773"/>
                </a:lnTo>
                <a:lnTo>
                  <a:pt x="664886" y="47773"/>
                </a:lnTo>
                <a:lnTo>
                  <a:pt x="659133" y="57745"/>
                </a:lnTo>
                <a:close/>
              </a:path>
              <a:path w="868045" h="151764">
                <a:moveTo>
                  <a:pt x="633833" y="120550"/>
                </a:moveTo>
                <a:lnTo>
                  <a:pt x="626391" y="120550"/>
                </a:lnTo>
                <a:lnTo>
                  <a:pt x="619247" y="119409"/>
                </a:lnTo>
                <a:lnTo>
                  <a:pt x="612401" y="117127"/>
                </a:lnTo>
                <a:lnTo>
                  <a:pt x="605555" y="114746"/>
                </a:lnTo>
                <a:lnTo>
                  <a:pt x="599900" y="111472"/>
                </a:lnTo>
                <a:lnTo>
                  <a:pt x="595435" y="107305"/>
                </a:lnTo>
                <a:lnTo>
                  <a:pt x="605258" y="91529"/>
                </a:lnTo>
                <a:lnTo>
                  <a:pt x="608631" y="94704"/>
                </a:lnTo>
                <a:lnTo>
                  <a:pt x="613145" y="97432"/>
                </a:lnTo>
                <a:lnTo>
                  <a:pt x="624556" y="101996"/>
                </a:lnTo>
                <a:lnTo>
                  <a:pt x="629913" y="103137"/>
                </a:lnTo>
                <a:lnTo>
                  <a:pt x="670127" y="103137"/>
                </a:lnTo>
                <a:lnTo>
                  <a:pt x="667617" y="108049"/>
                </a:lnTo>
                <a:lnTo>
                  <a:pt x="660770" y="113109"/>
                </a:lnTo>
                <a:lnTo>
                  <a:pt x="655292" y="116364"/>
                </a:lnTo>
                <a:lnTo>
                  <a:pt x="648976" y="118690"/>
                </a:lnTo>
                <a:lnTo>
                  <a:pt x="641823" y="120085"/>
                </a:lnTo>
                <a:lnTo>
                  <a:pt x="633833" y="120550"/>
                </a:lnTo>
                <a:close/>
              </a:path>
              <a:path w="868045" h="151764">
                <a:moveTo>
                  <a:pt x="734719" y="120550"/>
                </a:moveTo>
                <a:lnTo>
                  <a:pt x="727972" y="120550"/>
                </a:lnTo>
                <a:lnTo>
                  <a:pt x="718317" y="119769"/>
                </a:lnTo>
                <a:lnTo>
                  <a:pt x="685333" y="93650"/>
                </a:lnTo>
                <a:lnTo>
                  <a:pt x="682133" y="75455"/>
                </a:lnTo>
                <a:lnTo>
                  <a:pt x="682924" y="66256"/>
                </a:lnTo>
                <a:lnTo>
                  <a:pt x="709145" y="33746"/>
                </a:lnTo>
                <a:lnTo>
                  <a:pt x="726633" y="30509"/>
                </a:lnTo>
                <a:lnTo>
                  <a:pt x="735655" y="31328"/>
                </a:lnTo>
                <a:lnTo>
                  <a:pt x="743822" y="33783"/>
                </a:lnTo>
                <a:lnTo>
                  <a:pt x="751133" y="37876"/>
                </a:lnTo>
                <a:lnTo>
                  <a:pt x="757589" y="43606"/>
                </a:lnTo>
                <a:lnTo>
                  <a:pt x="761292" y="48517"/>
                </a:lnTo>
                <a:lnTo>
                  <a:pt x="720679" y="48517"/>
                </a:lnTo>
                <a:lnTo>
                  <a:pt x="715818" y="50303"/>
                </a:lnTo>
                <a:lnTo>
                  <a:pt x="708277" y="57447"/>
                </a:lnTo>
                <a:lnTo>
                  <a:pt x="706094" y="61962"/>
                </a:lnTo>
                <a:lnTo>
                  <a:pt x="705499" y="67419"/>
                </a:lnTo>
                <a:lnTo>
                  <a:pt x="768816" y="67419"/>
                </a:lnTo>
                <a:lnTo>
                  <a:pt x="768891" y="67716"/>
                </a:lnTo>
                <a:lnTo>
                  <a:pt x="769644" y="77837"/>
                </a:lnTo>
                <a:lnTo>
                  <a:pt x="769644" y="82748"/>
                </a:lnTo>
                <a:lnTo>
                  <a:pt x="705797" y="82748"/>
                </a:lnTo>
                <a:lnTo>
                  <a:pt x="706491" y="88205"/>
                </a:lnTo>
                <a:lnTo>
                  <a:pt x="708922" y="92918"/>
                </a:lnTo>
                <a:lnTo>
                  <a:pt x="713089" y="96887"/>
                </a:lnTo>
                <a:lnTo>
                  <a:pt x="717356" y="100756"/>
                </a:lnTo>
                <a:lnTo>
                  <a:pt x="723160" y="102691"/>
                </a:lnTo>
                <a:lnTo>
                  <a:pt x="759323" y="102691"/>
                </a:lnTo>
                <a:lnTo>
                  <a:pt x="763393" y="108644"/>
                </a:lnTo>
                <a:lnTo>
                  <a:pt x="759127" y="112613"/>
                </a:lnTo>
                <a:lnTo>
                  <a:pt x="753819" y="115589"/>
                </a:lnTo>
                <a:lnTo>
                  <a:pt x="741218" y="119558"/>
                </a:lnTo>
                <a:lnTo>
                  <a:pt x="734719" y="120550"/>
                </a:lnTo>
                <a:close/>
              </a:path>
              <a:path w="868045" h="151764">
                <a:moveTo>
                  <a:pt x="768816" y="67419"/>
                </a:moveTo>
                <a:lnTo>
                  <a:pt x="747766" y="67419"/>
                </a:lnTo>
                <a:lnTo>
                  <a:pt x="747369" y="61763"/>
                </a:lnTo>
                <a:lnTo>
                  <a:pt x="745187" y="57199"/>
                </a:lnTo>
                <a:lnTo>
                  <a:pt x="741218" y="53726"/>
                </a:lnTo>
                <a:lnTo>
                  <a:pt x="737348" y="50254"/>
                </a:lnTo>
                <a:lnTo>
                  <a:pt x="732487" y="48517"/>
                </a:lnTo>
                <a:lnTo>
                  <a:pt x="761292" y="48517"/>
                </a:lnTo>
                <a:lnTo>
                  <a:pt x="762863" y="50601"/>
                </a:lnTo>
                <a:lnTo>
                  <a:pt x="766630" y="58638"/>
                </a:lnTo>
                <a:lnTo>
                  <a:pt x="768816" y="67419"/>
                </a:lnTo>
                <a:close/>
              </a:path>
              <a:path w="868045" h="151764">
                <a:moveTo>
                  <a:pt x="759323" y="102691"/>
                </a:moveTo>
                <a:lnTo>
                  <a:pt x="734074" y="102691"/>
                </a:lnTo>
                <a:lnTo>
                  <a:pt x="738043" y="101947"/>
                </a:lnTo>
                <a:lnTo>
                  <a:pt x="746774" y="98970"/>
                </a:lnTo>
                <a:lnTo>
                  <a:pt x="750445" y="96837"/>
                </a:lnTo>
                <a:lnTo>
                  <a:pt x="753422" y="94059"/>
                </a:lnTo>
                <a:lnTo>
                  <a:pt x="759323" y="102691"/>
                </a:lnTo>
                <a:close/>
              </a:path>
              <a:path w="868045" h="151764">
                <a:moveTo>
                  <a:pt x="832988" y="120550"/>
                </a:moveTo>
                <a:lnTo>
                  <a:pt x="826241" y="120550"/>
                </a:lnTo>
                <a:lnTo>
                  <a:pt x="816585" y="119769"/>
                </a:lnTo>
                <a:lnTo>
                  <a:pt x="783601" y="93650"/>
                </a:lnTo>
                <a:lnTo>
                  <a:pt x="780402" y="75455"/>
                </a:lnTo>
                <a:lnTo>
                  <a:pt x="781192" y="66256"/>
                </a:lnTo>
                <a:lnTo>
                  <a:pt x="807414" y="33746"/>
                </a:lnTo>
                <a:lnTo>
                  <a:pt x="824901" y="30509"/>
                </a:lnTo>
                <a:lnTo>
                  <a:pt x="833924" y="31328"/>
                </a:lnTo>
                <a:lnTo>
                  <a:pt x="842091" y="33783"/>
                </a:lnTo>
                <a:lnTo>
                  <a:pt x="849402" y="37876"/>
                </a:lnTo>
                <a:lnTo>
                  <a:pt x="855857" y="43606"/>
                </a:lnTo>
                <a:lnTo>
                  <a:pt x="859560" y="48517"/>
                </a:lnTo>
                <a:lnTo>
                  <a:pt x="818948" y="48517"/>
                </a:lnTo>
                <a:lnTo>
                  <a:pt x="814086" y="50303"/>
                </a:lnTo>
                <a:lnTo>
                  <a:pt x="806546" y="57447"/>
                </a:lnTo>
                <a:lnTo>
                  <a:pt x="804363" y="61962"/>
                </a:lnTo>
                <a:lnTo>
                  <a:pt x="803768" y="67419"/>
                </a:lnTo>
                <a:lnTo>
                  <a:pt x="867085" y="67419"/>
                </a:lnTo>
                <a:lnTo>
                  <a:pt x="867159" y="67716"/>
                </a:lnTo>
                <a:lnTo>
                  <a:pt x="867912" y="77837"/>
                </a:lnTo>
                <a:lnTo>
                  <a:pt x="867912" y="82748"/>
                </a:lnTo>
                <a:lnTo>
                  <a:pt x="804065" y="82748"/>
                </a:lnTo>
                <a:lnTo>
                  <a:pt x="804760" y="88205"/>
                </a:lnTo>
                <a:lnTo>
                  <a:pt x="807191" y="92918"/>
                </a:lnTo>
                <a:lnTo>
                  <a:pt x="811358" y="96887"/>
                </a:lnTo>
                <a:lnTo>
                  <a:pt x="815624" y="100756"/>
                </a:lnTo>
                <a:lnTo>
                  <a:pt x="821429" y="102691"/>
                </a:lnTo>
                <a:lnTo>
                  <a:pt x="857592" y="102691"/>
                </a:lnTo>
                <a:lnTo>
                  <a:pt x="861662" y="108644"/>
                </a:lnTo>
                <a:lnTo>
                  <a:pt x="857395" y="112613"/>
                </a:lnTo>
                <a:lnTo>
                  <a:pt x="852087" y="115589"/>
                </a:lnTo>
                <a:lnTo>
                  <a:pt x="839486" y="119558"/>
                </a:lnTo>
                <a:lnTo>
                  <a:pt x="832988" y="120550"/>
                </a:lnTo>
                <a:close/>
              </a:path>
              <a:path w="868045" h="151764">
                <a:moveTo>
                  <a:pt x="867085" y="67419"/>
                </a:moveTo>
                <a:lnTo>
                  <a:pt x="846035" y="67419"/>
                </a:lnTo>
                <a:lnTo>
                  <a:pt x="845638" y="61763"/>
                </a:lnTo>
                <a:lnTo>
                  <a:pt x="843455" y="57199"/>
                </a:lnTo>
                <a:lnTo>
                  <a:pt x="839486" y="53726"/>
                </a:lnTo>
                <a:lnTo>
                  <a:pt x="835617" y="50254"/>
                </a:lnTo>
                <a:lnTo>
                  <a:pt x="830755" y="48517"/>
                </a:lnTo>
                <a:lnTo>
                  <a:pt x="859560" y="48517"/>
                </a:lnTo>
                <a:lnTo>
                  <a:pt x="861131" y="50601"/>
                </a:lnTo>
                <a:lnTo>
                  <a:pt x="864899" y="58638"/>
                </a:lnTo>
                <a:lnTo>
                  <a:pt x="867085" y="67419"/>
                </a:lnTo>
                <a:close/>
              </a:path>
              <a:path w="868045" h="151764">
                <a:moveTo>
                  <a:pt x="857592" y="102691"/>
                </a:moveTo>
                <a:lnTo>
                  <a:pt x="832343" y="102691"/>
                </a:lnTo>
                <a:lnTo>
                  <a:pt x="836311" y="101947"/>
                </a:lnTo>
                <a:lnTo>
                  <a:pt x="845043" y="98970"/>
                </a:lnTo>
                <a:lnTo>
                  <a:pt x="848714" y="96837"/>
                </a:lnTo>
                <a:lnTo>
                  <a:pt x="851690" y="94059"/>
                </a:lnTo>
                <a:lnTo>
                  <a:pt x="857592" y="102691"/>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6" name="object 16"/>
          <p:cNvPicPr/>
          <p:nvPr/>
        </p:nvPicPr>
        <p:blipFill>
          <a:blip r:embed="rId9" cstate="print"/>
          <a:stretch>
            <a:fillRect/>
          </a:stretch>
        </p:blipFill>
        <p:spPr>
          <a:xfrm>
            <a:off x="9742323" y="3333527"/>
            <a:ext cx="1552392" cy="201612"/>
          </a:xfrm>
          <a:prstGeom prst="rect">
            <a:avLst/>
          </a:prstGeom>
        </p:spPr>
      </p:pic>
      <p:sp>
        <p:nvSpPr>
          <p:cNvPr id="17" name="object 17"/>
          <p:cNvSpPr/>
          <p:nvPr/>
        </p:nvSpPr>
        <p:spPr>
          <a:xfrm>
            <a:off x="9938028" y="3659163"/>
            <a:ext cx="1168400" cy="165947"/>
          </a:xfrm>
          <a:custGeom>
            <a:avLst/>
            <a:gdLst/>
            <a:ahLst/>
            <a:cxnLst/>
            <a:rect l="l" t="t" r="r" b="b"/>
            <a:pathLst>
              <a:path w="876300" h="124460">
                <a:moveTo>
                  <a:pt x="22621" y="121890"/>
                </a:moveTo>
                <a:lnTo>
                  <a:pt x="0" y="121890"/>
                </a:lnTo>
                <a:lnTo>
                  <a:pt x="0" y="3423"/>
                </a:lnTo>
                <a:lnTo>
                  <a:pt x="22621" y="3423"/>
                </a:lnTo>
                <a:lnTo>
                  <a:pt x="22621" y="47029"/>
                </a:lnTo>
                <a:lnTo>
                  <a:pt x="76910" y="47029"/>
                </a:lnTo>
                <a:lnTo>
                  <a:pt x="81120" y="53103"/>
                </a:lnTo>
                <a:lnTo>
                  <a:pt x="81517" y="54024"/>
                </a:lnTo>
                <a:lnTo>
                  <a:pt x="38298" y="54024"/>
                </a:lnTo>
                <a:lnTo>
                  <a:pt x="34627" y="54967"/>
                </a:lnTo>
                <a:lnTo>
                  <a:pt x="27285" y="58737"/>
                </a:lnTo>
                <a:lnTo>
                  <a:pt x="24507" y="61118"/>
                </a:lnTo>
                <a:lnTo>
                  <a:pt x="22621" y="63996"/>
                </a:lnTo>
                <a:lnTo>
                  <a:pt x="22621" y="94357"/>
                </a:lnTo>
                <a:lnTo>
                  <a:pt x="38298" y="103882"/>
                </a:lnTo>
                <a:lnTo>
                  <a:pt x="81665" y="103882"/>
                </a:lnTo>
                <a:lnTo>
                  <a:pt x="81120" y="105147"/>
                </a:lnTo>
                <a:lnTo>
                  <a:pt x="77120" y="110877"/>
                </a:lnTo>
                <a:lnTo>
                  <a:pt x="22621" y="110877"/>
                </a:lnTo>
                <a:lnTo>
                  <a:pt x="22621" y="121890"/>
                </a:lnTo>
                <a:close/>
              </a:path>
              <a:path w="876300" h="124460">
                <a:moveTo>
                  <a:pt x="76910" y="47029"/>
                </a:moveTo>
                <a:lnTo>
                  <a:pt x="22621" y="47029"/>
                </a:lnTo>
                <a:lnTo>
                  <a:pt x="28128" y="41299"/>
                </a:lnTo>
                <a:lnTo>
                  <a:pt x="34379" y="37207"/>
                </a:lnTo>
                <a:lnTo>
                  <a:pt x="41374" y="34751"/>
                </a:lnTo>
                <a:lnTo>
                  <a:pt x="49113" y="33932"/>
                </a:lnTo>
                <a:lnTo>
                  <a:pt x="57187" y="34714"/>
                </a:lnTo>
                <a:lnTo>
                  <a:pt x="64442" y="37058"/>
                </a:lnTo>
                <a:lnTo>
                  <a:pt x="70879" y="40964"/>
                </a:lnTo>
                <a:lnTo>
                  <a:pt x="76497" y="46434"/>
                </a:lnTo>
                <a:lnTo>
                  <a:pt x="76910" y="47029"/>
                </a:lnTo>
                <a:close/>
              </a:path>
              <a:path w="876300" h="124460">
                <a:moveTo>
                  <a:pt x="81665" y="103882"/>
                </a:moveTo>
                <a:lnTo>
                  <a:pt x="48617" y="103882"/>
                </a:lnTo>
                <a:lnTo>
                  <a:pt x="53925" y="101599"/>
                </a:lnTo>
                <a:lnTo>
                  <a:pt x="61862" y="92471"/>
                </a:lnTo>
                <a:lnTo>
                  <a:pt x="63847" y="86469"/>
                </a:lnTo>
                <a:lnTo>
                  <a:pt x="63847" y="71586"/>
                </a:lnTo>
                <a:lnTo>
                  <a:pt x="61862" y="65583"/>
                </a:lnTo>
                <a:lnTo>
                  <a:pt x="57894" y="61019"/>
                </a:lnTo>
                <a:lnTo>
                  <a:pt x="53925" y="56356"/>
                </a:lnTo>
                <a:lnTo>
                  <a:pt x="48617" y="54024"/>
                </a:lnTo>
                <a:lnTo>
                  <a:pt x="81517" y="54024"/>
                </a:lnTo>
                <a:lnTo>
                  <a:pt x="84422" y="60759"/>
                </a:lnTo>
                <a:lnTo>
                  <a:pt x="86404" y="69400"/>
                </a:lnTo>
                <a:lnTo>
                  <a:pt x="87064" y="79027"/>
                </a:lnTo>
                <a:lnTo>
                  <a:pt x="86404" y="88776"/>
                </a:lnTo>
                <a:lnTo>
                  <a:pt x="84422" y="97482"/>
                </a:lnTo>
                <a:lnTo>
                  <a:pt x="81665" y="103882"/>
                </a:lnTo>
                <a:close/>
              </a:path>
              <a:path w="876300" h="124460">
                <a:moveTo>
                  <a:pt x="49113" y="123973"/>
                </a:moveTo>
                <a:lnTo>
                  <a:pt x="41541" y="123155"/>
                </a:lnTo>
                <a:lnTo>
                  <a:pt x="34602" y="120699"/>
                </a:lnTo>
                <a:lnTo>
                  <a:pt x="28295" y="116606"/>
                </a:lnTo>
                <a:lnTo>
                  <a:pt x="22621" y="110877"/>
                </a:lnTo>
                <a:lnTo>
                  <a:pt x="77120" y="110877"/>
                </a:lnTo>
                <a:lnTo>
                  <a:pt x="49113" y="123973"/>
                </a:lnTo>
                <a:close/>
              </a:path>
              <a:path w="876300" h="124460">
                <a:moveTo>
                  <a:pt x="111871" y="62507"/>
                </a:moveTo>
                <a:lnTo>
                  <a:pt x="103239" y="47476"/>
                </a:lnTo>
                <a:lnTo>
                  <a:pt x="111443" y="41550"/>
                </a:lnTo>
                <a:lnTo>
                  <a:pt x="120429" y="37318"/>
                </a:lnTo>
                <a:lnTo>
                  <a:pt x="130196" y="34779"/>
                </a:lnTo>
                <a:lnTo>
                  <a:pt x="140744" y="33932"/>
                </a:lnTo>
                <a:lnTo>
                  <a:pt x="149292" y="34463"/>
                </a:lnTo>
                <a:lnTo>
                  <a:pt x="175729" y="52387"/>
                </a:lnTo>
                <a:lnTo>
                  <a:pt x="136874" y="52387"/>
                </a:lnTo>
                <a:lnTo>
                  <a:pt x="129954" y="53020"/>
                </a:lnTo>
                <a:lnTo>
                  <a:pt x="123480" y="54917"/>
                </a:lnTo>
                <a:lnTo>
                  <a:pt x="117452" y="58080"/>
                </a:lnTo>
                <a:lnTo>
                  <a:pt x="111871" y="62507"/>
                </a:lnTo>
                <a:close/>
              </a:path>
              <a:path w="876300" h="124460">
                <a:moveTo>
                  <a:pt x="178249" y="78283"/>
                </a:moveTo>
                <a:lnTo>
                  <a:pt x="155627" y="78283"/>
                </a:lnTo>
                <a:lnTo>
                  <a:pt x="155627" y="62458"/>
                </a:lnTo>
                <a:lnTo>
                  <a:pt x="153890" y="58985"/>
                </a:lnTo>
                <a:lnTo>
                  <a:pt x="150418" y="56405"/>
                </a:lnTo>
                <a:lnTo>
                  <a:pt x="147044" y="53726"/>
                </a:lnTo>
                <a:lnTo>
                  <a:pt x="142530" y="52387"/>
                </a:lnTo>
                <a:lnTo>
                  <a:pt x="175729" y="52387"/>
                </a:lnTo>
                <a:lnTo>
                  <a:pt x="175830" y="52573"/>
                </a:lnTo>
                <a:lnTo>
                  <a:pt x="177644" y="59019"/>
                </a:lnTo>
                <a:lnTo>
                  <a:pt x="178249" y="66377"/>
                </a:lnTo>
                <a:lnTo>
                  <a:pt x="178249" y="78283"/>
                </a:lnTo>
                <a:close/>
              </a:path>
              <a:path w="876300" h="124460">
                <a:moveTo>
                  <a:pt x="128540" y="123973"/>
                </a:moveTo>
                <a:lnTo>
                  <a:pt x="120206" y="123973"/>
                </a:lnTo>
                <a:lnTo>
                  <a:pt x="113112" y="121344"/>
                </a:lnTo>
                <a:lnTo>
                  <a:pt x="107258" y="116085"/>
                </a:lnTo>
                <a:lnTo>
                  <a:pt x="101503" y="110827"/>
                </a:lnTo>
                <a:lnTo>
                  <a:pt x="98626" y="103981"/>
                </a:lnTo>
                <a:lnTo>
                  <a:pt x="98626" y="87213"/>
                </a:lnTo>
                <a:lnTo>
                  <a:pt x="101354" y="80516"/>
                </a:lnTo>
                <a:lnTo>
                  <a:pt x="106811" y="75455"/>
                </a:lnTo>
                <a:lnTo>
                  <a:pt x="112367" y="70395"/>
                </a:lnTo>
                <a:lnTo>
                  <a:pt x="119610" y="67865"/>
                </a:lnTo>
                <a:lnTo>
                  <a:pt x="128540" y="67865"/>
                </a:lnTo>
                <a:lnTo>
                  <a:pt x="137153" y="68516"/>
                </a:lnTo>
                <a:lnTo>
                  <a:pt x="144539" y="70470"/>
                </a:lnTo>
                <a:lnTo>
                  <a:pt x="150697" y="73725"/>
                </a:lnTo>
                <a:lnTo>
                  <a:pt x="155627" y="78283"/>
                </a:lnTo>
                <a:lnTo>
                  <a:pt x="178249" y="78283"/>
                </a:lnTo>
                <a:lnTo>
                  <a:pt x="178249" y="83194"/>
                </a:lnTo>
                <a:lnTo>
                  <a:pt x="133054" y="83194"/>
                </a:lnTo>
                <a:lnTo>
                  <a:pt x="129185" y="84335"/>
                </a:lnTo>
                <a:lnTo>
                  <a:pt x="122934" y="88800"/>
                </a:lnTo>
                <a:lnTo>
                  <a:pt x="121396" y="91975"/>
                </a:lnTo>
                <a:lnTo>
                  <a:pt x="121396" y="100111"/>
                </a:lnTo>
                <a:lnTo>
                  <a:pt x="122934" y="103237"/>
                </a:lnTo>
                <a:lnTo>
                  <a:pt x="126010" y="105519"/>
                </a:lnTo>
                <a:lnTo>
                  <a:pt x="129185" y="107701"/>
                </a:lnTo>
                <a:lnTo>
                  <a:pt x="133054" y="108793"/>
                </a:lnTo>
                <a:lnTo>
                  <a:pt x="178249" y="108793"/>
                </a:lnTo>
                <a:lnTo>
                  <a:pt x="178249" y="112960"/>
                </a:lnTo>
                <a:lnTo>
                  <a:pt x="155627" y="112960"/>
                </a:lnTo>
                <a:lnTo>
                  <a:pt x="150418" y="117778"/>
                </a:lnTo>
                <a:lnTo>
                  <a:pt x="144167" y="121220"/>
                </a:lnTo>
                <a:lnTo>
                  <a:pt x="136874" y="123285"/>
                </a:lnTo>
                <a:lnTo>
                  <a:pt x="128540" y="123973"/>
                </a:lnTo>
                <a:close/>
              </a:path>
              <a:path w="876300" h="124460">
                <a:moveTo>
                  <a:pt x="178249" y="108793"/>
                </a:moveTo>
                <a:lnTo>
                  <a:pt x="145854" y="108793"/>
                </a:lnTo>
                <a:lnTo>
                  <a:pt x="151856" y="106263"/>
                </a:lnTo>
                <a:lnTo>
                  <a:pt x="155627" y="101203"/>
                </a:lnTo>
                <a:lnTo>
                  <a:pt x="155627" y="90636"/>
                </a:lnTo>
                <a:lnTo>
                  <a:pt x="151856" y="85675"/>
                </a:lnTo>
                <a:lnTo>
                  <a:pt x="145854" y="83194"/>
                </a:lnTo>
                <a:lnTo>
                  <a:pt x="178249" y="83194"/>
                </a:lnTo>
                <a:lnTo>
                  <a:pt x="178249" y="108793"/>
                </a:lnTo>
                <a:close/>
              </a:path>
              <a:path w="876300" h="124460">
                <a:moveTo>
                  <a:pt x="178249" y="121890"/>
                </a:moveTo>
                <a:lnTo>
                  <a:pt x="155627" y="121890"/>
                </a:lnTo>
                <a:lnTo>
                  <a:pt x="155627" y="112960"/>
                </a:lnTo>
                <a:lnTo>
                  <a:pt x="178249" y="112960"/>
                </a:lnTo>
                <a:lnTo>
                  <a:pt x="178249" y="121890"/>
                </a:lnTo>
                <a:close/>
              </a:path>
              <a:path w="876300" h="124460">
                <a:moveTo>
                  <a:pt x="267874" y="106560"/>
                </a:moveTo>
                <a:lnTo>
                  <a:pt x="242246" y="106560"/>
                </a:lnTo>
                <a:lnTo>
                  <a:pt x="247058" y="103485"/>
                </a:lnTo>
                <a:lnTo>
                  <a:pt x="247058" y="94952"/>
                </a:lnTo>
                <a:lnTo>
                  <a:pt x="245768" y="93166"/>
                </a:lnTo>
                <a:lnTo>
                  <a:pt x="243189" y="91975"/>
                </a:lnTo>
                <a:lnTo>
                  <a:pt x="240708" y="90785"/>
                </a:lnTo>
                <a:lnTo>
                  <a:pt x="237632" y="89793"/>
                </a:lnTo>
                <a:lnTo>
                  <a:pt x="233961" y="88999"/>
                </a:lnTo>
                <a:lnTo>
                  <a:pt x="221608" y="86469"/>
                </a:lnTo>
                <a:lnTo>
                  <a:pt x="210409" y="82804"/>
                </a:lnTo>
                <a:lnTo>
                  <a:pt x="202410" y="77316"/>
                </a:lnTo>
                <a:lnTo>
                  <a:pt x="197610" y="70005"/>
                </a:lnTo>
                <a:lnTo>
                  <a:pt x="196062" y="61168"/>
                </a:lnTo>
                <a:lnTo>
                  <a:pt x="196010" y="52933"/>
                </a:lnTo>
                <a:lnTo>
                  <a:pt x="199284" y="46484"/>
                </a:lnTo>
                <a:lnTo>
                  <a:pt x="231282" y="33932"/>
                </a:lnTo>
                <a:lnTo>
                  <a:pt x="240975" y="34667"/>
                </a:lnTo>
                <a:lnTo>
                  <a:pt x="249960" y="36872"/>
                </a:lnTo>
                <a:lnTo>
                  <a:pt x="258239" y="40546"/>
                </a:lnTo>
                <a:lnTo>
                  <a:pt x="265810" y="45690"/>
                </a:lnTo>
                <a:lnTo>
                  <a:pt x="262634" y="51196"/>
                </a:lnTo>
                <a:lnTo>
                  <a:pt x="227264" y="51196"/>
                </a:lnTo>
                <a:lnTo>
                  <a:pt x="223940" y="52040"/>
                </a:lnTo>
                <a:lnTo>
                  <a:pt x="221460" y="53726"/>
                </a:lnTo>
                <a:lnTo>
                  <a:pt x="219078" y="55314"/>
                </a:lnTo>
                <a:lnTo>
                  <a:pt x="217888" y="57298"/>
                </a:lnTo>
                <a:lnTo>
                  <a:pt x="217888" y="61862"/>
                </a:lnTo>
                <a:lnTo>
                  <a:pt x="219128" y="63500"/>
                </a:lnTo>
                <a:lnTo>
                  <a:pt x="221608" y="64591"/>
                </a:lnTo>
                <a:lnTo>
                  <a:pt x="224089" y="65583"/>
                </a:lnTo>
                <a:lnTo>
                  <a:pt x="227214" y="66476"/>
                </a:lnTo>
                <a:lnTo>
                  <a:pt x="238972" y="68957"/>
                </a:lnTo>
                <a:lnTo>
                  <a:pt x="247703" y="70941"/>
                </a:lnTo>
                <a:lnTo>
                  <a:pt x="251771" y="72429"/>
                </a:lnTo>
                <a:lnTo>
                  <a:pt x="259312" y="76398"/>
                </a:lnTo>
                <a:lnTo>
                  <a:pt x="262437" y="79127"/>
                </a:lnTo>
                <a:lnTo>
                  <a:pt x="264917" y="82599"/>
                </a:lnTo>
                <a:lnTo>
                  <a:pt x="267497" y="86072"/>
                </a:lnTo>
                <a:lnTo>
                  <a:pt x="268787" y="90686"/>
                </a:lnTo>
                <a:lnTo>
                  <a:pt x="268787" y="104775"/>
                </a:lnTo>
                <a:lnTo>
                  <a:pt x="267874" y="106560"/>
                </a:lnTo>
                <a:close/>
              </a:path>
              <a:path w="876300" h="124460">
                <a:moveTo>
                  <a:pt x="256881" y="61168"/>
                </a:moveTo>
                <a:lnTo>
                  <a:pt x="254202" y="58390"/>
                </a:lnTo>
                <a:lnTo>
                  <a:pt x="250630" y="56058"/>
                </a:lnTo>
                <a:lnTo>
                  <a:pt x="246165" y="54173"/>
                </a:lnTo>
                <a:lnTo>
                  <a:pt x="241700" y="52189"/>
                </a:lnTo>
                <a:lnTo>
                  <a:pt x="236789" y="51196"/>
                </a:lnTo>
                <a:lnTo>
                  <a:pt x="262634" y="51196"/>
                </a:lnTo>
                <a:lnTo>
                  <a:pt x="256881" y="61168"/>
                </a:lnTo>
                <a:close/>
              </a:path>
              <a:path w="876300" h="124460">
                <a:moveTo>
                  <a:pt x="231580" y="123973"/>
                </a:moveTo>
                <a:lnTo>
                  <a:pt x="224139" y="123973"/>
                </a:lnTo>
                <a:lnTo>
                  <a:pt x="216995" y="122832"/>
                </a:lnTo>
                <a:lnTo>
                  <a:pt x="210149" y="120550"/>
                </a:lnTo>
                <a:lnTo>
                  <a:pt x="203303" y="118169"/>
                </a:lnTo>
                <a:lnTo>
                  <a:pt x="197647" y="114895"/>
                </a:lnTo>
                <a:lnTo>
                  <a:pt x="193182" y="110728"/>
                </a:lnTo>
                <a:lnTo>
                  <a:pt x="203005" y="94952"/>
                </a:lnTo>
                <a:lnTo>
                  <a:pt x="206378" y="98127"/>
                </a:lnTo>
                <a:lnTo>
                  <a:pt x="210893" y="100855"/>
                </a:lnTo>
                <a:lnTo>
                  <a:pt x="222303" y="105419"/>
                </a:lnTo>
                <a:lnTo>
                  <a:pt x="227661" y="106560"/>
                </a:lnTo>
                <a:lnTo>
                  <a:pt x="267874" y="106560"/>
                </a:lnTo>
                <a:lnTo>
                  <a:pt x="265364" y="111472"/>
                </a:lnTo>
                <a:lnTo>
                  <a:pt x="258518" y="116532"/>
                </a:lnTo>
                <a:lnTo>
                  <a:pt x="253039" y="119788"/>
                </a:lnTo>
                <a:lnTo>
                  <a:pt x="246723" y="122113"/>
                </a:lnTo>
                <a:lnTo>
                  <a:pt x="239570" y="123508"/>
                </a:lnTo>
                <a:lnTo>
                  <a:pt x="231580" y="123973"/>
                </a:lnTo>
                <a:close/>
              </a:path>
              <a:path w="876300" h="124460">
                <a:moveTo>
                  <a:pt x="332466" y="123973"/>
                </a:moveTo>
                <a:lnTo>
                  <a:pt x="325719" y="123973"/>
                </a:lnTo>
                <a:lnTo>
                  <a:pt x="316064" y="123192"/>
                </a:lnTo>
                <a:lnTo>
                  <a:pt x="283080" y="97073"/>
                </a:lnTo>
                <a:lnTo>
                  <a:pt x="279880" y="78878"/>
                </a:lnTo>
                <a:lnTo>
                  <a:pt x="280671" y="69679"/>
                </a:lnTo>
                <a:lnTo>
                  <a:pt x="306893" y="37169"/>
                </a:lnTo>
                <a:lnTo>
                  <a:pt x="324380" y="33932"/>
                </a:lnTo>
                <a:lnTo>
                  <a:pt x="333403" y="34751"/>
                </a:lnTo>
                <a:lnTo>
                  <a:pt x="341570" y="37207"/>
                </a:lnTo>
                <a:lnTo>
                  <a:pt x="348881" y="41299"/>
                </a:lnTo>
                <a:lnTo>
                  <a:pt x="355336" y="47029"/>
                </a:lnTo>
                <a:lnTo>
                  <a:pt x="359039" y="51941"/>
                </a:lnTo>
                <a:lnTo>
                  <a:pt x="318427" y="51941"/>
                </a:lnTo>
                <a:lnTo>
                  <a:pt x="313565" y="53726"/>
                </a:lnTo>
                <a:lnTo>
                  <a:pt x="306024" y="60870"/>
                </a:lnTo>
                <a:lnTo>
                  <a:pt x="303842" y="65385"/>
                </a:lnTo>
                <a:lnTo>
                  <a:pt x="303246" y="70842"/>
                </a:lnTo>
                <a:lnTo>
                  <a:pt x="366564" y="70842"/>
                </a:lnTo>
                <a:lnTo>
                  <a:pt x="366638" y="71139"/>
                </a:lnTo>
                <a:lnTo>
                  <a:pt x="367391" y="81260"/>
                </a:lnTo>
                <a:lnTo>
                  <a:pt x="367391" y="86171"/>
                </a:lnTo>
                <a:lnTo>
                  <a:pt x="303544" y="86171"/>
                </a:lnTo>
                <a:lnTo>
                  <a:pt x="304239" y="91628"/>
                </a:lnTo>
                <a:lnTo>
                  <a:pt x="306669" y="96341"/>
                </a:lnTo>
                <a:lnTo>
                  <a:pt x="310837" y="100310"/>
                </a:lnTo>
                <a:lnTo>
                  <a:pt x="315103" y="104179"/>
                </a:lnTo>
                <a:lnTo>
                  <a:pt x="320907" y="106114"/>
                </a:lnTo>
                <a:lnTo>
                  <a:pt x="357071" y="106114"/>
                </a:lnTo>
                <a:lnTo>
                  <a:pt x="361141" y="112067"/>
                </a:lnTo>
                <a:lnTo>
                  <a:pt x="356874" y="116036"/>
                </a:lnTo>
                <a:lnTo>
                  <a:pt x="351566" y="119012"/>
                </a:lnTo>
                <a:lnTo>
                  <a:pt x="338965" y="122981"/>
                </a:lnTo>
                <a:lnTo>
                  <a:pt x="332466" y="123973"/>
                </a:lnTo>
                <a:close/>
              </a:path>
              <a:path w="876300" h="124460">
                <a:moveTo>
                  <a:pt x="366564" y="70842"/>
                </a:moveTo>
                <a:lnTo>
                  <a:pt x="345514" y="70842"/>
                </a:lnTo>
                <a:lnTo>
                  <a:pt x="345117" y="65186"/>
                </a:lnTo>
                <a:lnTo>
                  <a:pt x="342934" y="60622"/>
                </a:lnTo>
                <a:lnTo>
                  <a:pt x="338965" y="57150"/>
                </a:lnTo>
                <a:lnTo>
                  <a:pt x="335096" y="53677"/>
                </a:lnTo>
                <a:lnTo>
                  <a:pt x="330234" y="51941"/>
                </a:lnTo>
                <a:lnTo>
                  <a:pt x="359039" y="51941"/>
                </a:lnTo>
                <a:lnTo>
                  <a:pt x="360610" y="54024"/>
                </a:lnTo>
                <a:lnTo>
                  <a:pt x="364378" y="62061"/>
                </a:lnTo>
                <a:lnTo>
                  <a:pt x="366564" y="70842"/>
                </a:lnTo>
                <a:close/>
              </a:path>
              <a:path w="876300" h="124460">
                <a:moveTo>
                  <a:pt x="357071" y="106114"/>
                </a:moveTo>
                <a:lnTo>
                  <a:pt x="331821" y="106114"/>
                </a:lnTo>
                <a:lnTo>
                  <a:pt x="335790" y="105370"/>
                </a:lnTo>
                <a:lnTo>
                  <a:pt x="344521" y="102393"/>
                </a:lnTo>
                <a:lnTo>
                  <a:pt x="348193" y="100260"/>
                </a:lnTo>
                <a:lnTo>
                  <a:pt x="351169" y="97482"/>
                </a:lnTo>
                <a:lnTo>
                  <a:pt x="357071" y="106114"/>
                </a:lnTo>
                <a:close/>
              </a:path>
              <a:path w="876300" h="124460">
                <a:moveTo>
                  <a:pt x="465362" y="47029"/>
                </a:moveTo>
                <a:lnTo>
                  <a:pt x="442740" y="47029"/>
                </a:lnTo>
                <a:lnTo>
                  <a:pt x="442740" y="3423"/>
                </a:lnTo>
                <a:lnTo>
                  <a:pt x="465362" y="3423"/>
                </a:lnTo>
                <a:lnTo>
                  <a:pt x="465362" y="47029"/>
                </a:lnTo>
                <a:close/>
              </a:path>
              <a:path w="876300" h="124460">
                <a:moveTo>
                  <a:pt x="416249" y="123973"/>
                </a:moveTo>
                <a:lnTo>
                  <a:pt x="380753" y="97482"/>
                </a:lnTo>
                <a:lnTo>
                  <a:pt x="378149" y="79027"/>
                </a:lnTo>
                <a:lnTo>
                  <a:pt x="378800" y="69400"/>
                </a:lnTo>
                <a:lnTo>
                  <a:pt x="400771" y="37058"/>
                </a:lnTo>
                <a:lnTo>
                  <a:pt x="416249" y="33932"/>
                </a:lnTo>
                <a:lnTo>
                  <a:pt x="423932" y="34751"/>
                </a:lnTo>
                <a:lnTo>
                  <a:pt x="430909" y="37207"/>
                </a:lnTo>
                <a:lnTo>
                  <a:pt x="437178" y="41299"/>
                </a:lnTo>
                <a:lnTo>
                  <a:pt x="442740" y="47029"/>
                </a:lnTo>
                <a:lnTo>
                  <a:pt x="465362" y="47029"/>
                </a:lnTo>
                <a:lnTo>
                  <a:pt x="465362" y="54024"/>
                </a:lnTo>
                <a:lnTo>
                  <a:pt x="416745" y="54024"/>
                </a:lnTo>
                <a:lnTo>
                  <a:pt x="411536" y="56356"/>
                </a:lnTo>
                <a:lnTo>
                  <a:pt x="403499" y="65583"/>
                </a:lnTo>
                <a:lnTo>
                  <a:pt x="401515" y="71586"/>
                </a:lnTo>
                <a:lnTo>
                  <a:pt x="401515" y="86270"/>
                </a:lnTo>
                <a:lnTo>
                  <a:pt x="403450" y="92223"/>
                </a:lnTo>
                <a:lnTo>
                  <a:pt x="411189" y="101550"/>
                </a:lnTo>
                <a:lnTo>
                  <a:pt x="416447" y="103882"/>
                </a:lnTo>
                <a:lnTo>
                  <a:pt x="465362" y="103882"/>
                </a:lnTo>
                <a:lnTo>
                  <a:pt x="465362" y="110877"/>
                </a:lnTo>
                <a:lnTo>
                  <a:pt x="442740" y="110877"/>
                </a:lnTo>
                <a:lnTo>
                  <a:pt x="437066" y="116606"/>
                </a:lnTo>
                <a:lnTo>
                  <a:pt x="430760" y="120699"/>
                </a:lnTo>
                <a:lnTo>
                  <a:pt x="423821" y="123155"/>
                </a:lnTo>
                <a:lnTo>
                  <a:pt x="416249" y="123973"/>
                </a:lnTo>
                <a:close/>
              </a:path>
              <a:path w="876300" h="124460">
                <a:moveTo>
                  <a:pt x="465362" y="103882"/>
                </a:moveTo>
                <a:lnTo>
                  <a:pt x="426865" y="103882"/>
                </a:lnTo>
                <a:lnTo>
                  <a:pt x="430586" y="102989"/>
                </a:lnTo>
                <a:lnTo>
                  <a:pt x="434257" y="101203"/>
                </a:lnTo>
                <a:lnTo>
                  <a:pt x="438027" y="99318"/>
                </a:lnTo>
                <a:lnTo>
                  <a:pt x="440855" y="96986"/>
                </a:lnTo>
                <a:lnTo>
                  <a:pt x="442740" y="94208"/>
                </a:lnTo>
                <a:lnTo>
                  <a:pt x="442740" y="63847"/>
                </a:lnTo>
                <a:lnTo>
                  <a:pt x="440855" y="60969"/>
                </a:lnTo>
                <a:lnTo>
                  <a:pt x="438027" y="58638"/>
                </a:lnTo>
                <a:lnTo>
                  <a:pt x="434257" y="56852"/>
                </a:lnTo>
                <a:lnTo>
                  <a:pt x="430586" y="54967"/>
                </a:lnTo>
                <a:lnTo>
                  <a:pt x="426865" y="54024"/>
                </a:lnTo>
                <a:lnTo>
                  <a:pt x="465362" y="54024"/>
                </a:lnTo>
                <a:lnTo>
                  <a:pt x="465362" y="103882"/>
                </a:lnTo>
                <a:close/>
              </a:path>
              <a:path w="876300" h="124460">
                <a:moveTo>
                  <a:pt x="465362" y="121890"/>
                </a:moveTo>
                <a:lnTo>
                  <a:pt x="442740" y="121890"/>
                </a:lnTo>
                <a:lnTo>
                  <a:pt x="442740" y="110877"/>
                </a:lnTo>
                <a:lnTo>
                  <a:pt x="465362" y="110877"/>
                </a:lnTo>
                <a:lnTo>
                  <a:pt x="465362" y="121890"/>
                </a:lnTo>
                <a:close/>
              </a:path>
              <a:path w="876300" h="124460">
                <a:moveTo>
                  <a:pt x="573166" y="123973"/>
                </a:moveTo>
                <a:lnTo>
                  <a:pt x="534889" y="104356"/>
                </a:lnTo>
                <a:lnTo>
                  <a:pt x="527773" y="78878"/>
                </a:lnTo>
                <a:lnTo>
                  <a:pt x="528564" y="69558"/>
                </a:lnTo>
                <a:lnTo>
                  <a:pt x="555009" y="37132"/>
                </a:lnTo>
                <a:lnTo>
                  <a:pt x="573166" y="33932"/>
                </a:lnTo>
                <a:lnTo>
                  <a:pt x="582626" y="34732"/>
                </a:lnTo>
                <a:lnTo>
                  <a:pt x="611642" y="54024"/>
                </a:lnTo>
                <a:lnTo>
                  <a:pt x="566816" y="54024"/>
                </a:lnTo>
                <a:lnTo>
                  <a:pt x="561557" y="56306"/>
                </a:lnTo>
                <a:lnTo>
                  <a:pt x="557125" y="61168"/>
                </a:lnTo>
                <a:lnTo>
                  <a:pt x="553322" y="65434"/>
                </a:lnTo>
                <a:lnTo>
                  <a:pt x="551288" y="71437"/>
                </a:lnTo>
                <a:lnTo>
                  <a:pt x="551288" y="86419"/>
                </a:lnTo>
                <a:lnTo>
                  <a:pt x="553322" y="92471"/>
                </a:lnTo>
                <a:lnTo>
                  <a:pt x="557390" y="97035"/>
                </a:lnTo>
                <a:lnTo>
                  <a:pt x="561557" y="101599"/>
                </a:lnTo>
                <a:lnTo>
                  <a:pt x="566816" y="103882"/>
                </a:lnTo>
                <a:lnTo>
                  <a:pt x="611708" y="103882"/>
                </a:lnTo>
                <a:lnTo>
                  <a:pt x="611359" y="104551"/>
                </a:lnTo>
                <a:lnTo>
                  <a:pt x="605759" y="111323"/>
                </a:lnTo>
                <a:lnTo>
                  <a:pt x="598922" y="116857"/>
                </a:lnTo>
                <a:lnTo>
                  <a:pt x="591211" y="120811"/>
                </a:lnTo>
                <a:lnTo>
                  <a:pt x="582626" y="123183"/>
                </a:lnTo>
                <a:lnTo>
                  <a:pt x="573166" y="123973"/>
                </a:lnTo>
                <a:close/>
              </a:path>
              <a:path w="876300" h="124460">
                <a:moveTo>
                  <a:pt x="611708" y="103882"/>
                </a:moveTo>
                <a:lnTo>
                  <a:pt x="579615" y="103882"/>
                </a:lnTo>
                <a:lnTo>
                  <a:pt x="584874" y="101550"/>
                </a:lnTo>
                <a:lnTo>
                  <a:pt x="588942" y="96887"/>
                </a:lnTo>
                <a:lnTo>
                  <a:pt x="593109" y="92223"/>
                </a:lnTo>
                <a:lnTo>
                  <a:pt x="595123" y="86419"/>
                </a:lnTo>
                <a:lnTo>
                  <a:pt x="595087" y="71437"/>
                </a:lnTo>
                <a:lnTo>
                  <a:pt x="593109" y="65831"/>
                </a:lnTo>
                <a:lnTo>
                  <a:pt x="588878" y="61093"/>
                </a:lnTo>
                <a:lnTo>
                  <a:pt x="584873" y="56405"/>
                </a:lnTo>
                <a:lnTo>
                  <a:pt x="579615" y="54024"/>
                </a:lnTo>
                <a:lnTo>
                  <a:pt x="611642" y="54024"/>
                </a:lnTo>
                <a:lnTo>
                  <a:pt x="615358" y="61093"/>
                </a:lnTo>
                <a:lnTo>
                  <a:pt x="617758" y="69558"/>
                </a:lnTo>
                <a:lnTo>
                  <a:pt x="618558" y="78878"/>
                </a:lnTo>
                <a:lnTo>
                  <a:pt x="617758" y="88329"/>
                </a:lnTo>
                <a:lnTo>
                  <a:pt x="615358" y="96887"/>
                </a:lnTo>
                <a:lnTo>
                  <a:pt x="611708" y="103882"/>
                </a:lnTo>
                <a:close/>
              </a:path>
              <a:path w="876300" h="124460">
                <a:moveTo>
                  <a:pt x="713889" y="47327"/>
                </a:moveTo>
                <a:lnTo>
                  <a:pt x="657902" y="47327"/>
                </a:lnTo>
                <a:lnTo>
                  <a:pt x="660581" y="43953"/>
                </a:lnTo>
                <a:lnTo>
                  <a:pt x="664450" y="40878"/>
                </a:lnTo>
                <a:lnTo>
                  <a:pt x="669511" y="38100"/>
                </a:lnTo>
                <a:lnTo>
                  <a:pt x="674670" y="35321"/>
                </a:lnTo>
                <a:lnTo>
                  <a:pt x="680821" y="33932"/>
                </a:lnTo>
                <a:lnTo>
                  <a:pt x="697391" y="33932"/>
                </a:lnTo>
                <a:lnTo>
                  <a:pt x="704386" y="36413"/>
                </a:lnTo>
                <a:lnTo>
                  <a:pt x="708950" y="41374"/>
                </a:lnTo>
                <a:lnTo>
                  <a:pt x="713514" y="46235"/>
                </a:lnTo>
                <a:lnTo>
                  <a:pt x="713889" y="47327"/>
                </a:lnTo>
                <a:close/>
              </a:path>
              <a:path w="876300" h="124460">
                <a:moveTo>
                  <a:pt x="657902" y="121890"/>
                </a:moveTo>
                <a:lnTo>
                  <a:pt x="635280" y="121890"/>
                </a:lnTo>
                <a:lnTo>
                  <a:pt x="635280" y="36016"/>
                </a:lnTo>
                <a:lnTo>
                  <a:pt x="657902" y="36016"/>
                </a:lnTo>
                <a:lnTo>
                  <a:pt x="657902" y="47327"/>
                </a:lnTo>
                <a:lnTo>
                  <a:pt x="713889" y="47327"/>
                </a:lnTo>
                <a:lnTo>
                  <a:pt x="715796" y="52883"/>
                </a:lnTo>
                <a:lnTo>
                  <a:pt x="715796" y="54024"/>
                </a:lnTo>
                <a:lnTo>
                  <a:pt x="669263" y="54024"/>
                </a:lnTo>
                <a:lnTo>
                  <a:pt x="662764" y="57398"/>
                </a:lnTo>
                <a:lnTo>
                  <a:pt x="657902" y="64144"/>
                </a:lnTo>
                <a:lnTo>
                  <a:pt x="657902" y="121890"/>
                </a:lnTo>
                <a:close/>
              </a:path>
              <a:path w="876300" h="124460">
                <a:moveTo>
                  <a:pt x="715796" y="121890"/>
                </a:moveTo>
                <a:lnTo>
                  <a:pt x="693174" y="121890"/>
                </a:lnTo>
                <a:lnTo>
                  <a:pt x="693174" y="59332"/>
                </a:lnTo>
                <a:lnTo>
                  <a:pt x="687916" y="54024"/>
                </a:lnTo>
                <a:lnTo>
                  <a:pt x="715796" y="54024"/>
                </a:lnTo>
                <a:lnTo>
                  <a:pt x="715796" y="121890"/>
                </a:lnTo>
                <a:close/>
              </a:path>
              <a:path w="876300" h="124460">
                <a:moveTo>
                  <a:pt x="798692" y="26789"/>
                </a:moveTo>
                <a:lnTo>
                  <a:pt x="791151" y="26789"/>
                </a:lnTo>
                <a:lnTo>
                  <a:pt x="787976" y="25499"/>
                </a:lnTo>
                <a:lnTo>
                  <a:pt x="785297" y="22919"/>
                </a:lnTo>
                <a:lnTo>
                  <a:pt x="782718" y="20339"/>
                </a:lnTo>
                <a:lnTo>
                  <a:pt x="781428" y="17115"/>
                </a:lnTo>
                <a:lnTo>
                  <a:pt x="781428" y="9475"/>
                </a:lnTo>
                <a:lnTo>
                  <a:pt x="782718" y="6350"/>
                </a:lnTo>
                <a:lnTo>
                  <a:pt x="787976" y="1289"/>
                </a:lnTo>
                <a:lnTo>
                  <a:pt x="791151" y="0"/>
                </a:lnTo>
                <a:lnTo>
                  <a:pt x="798692" y="0"/>
                </a:lnTo>
                <a:lnTo>
                  <a:pt x="801916" y="1289"/>
                </a:lnTo>
                <a:lnTo>
                  <a:pt x="804496" y="3869"/>
                </a:lnTo>
                <a:lnTo>
                  <a:pt x="807076" y="6350"/>
                </a:lnTo>
                <a:lnTo>
                  <a:pt x="808366" y="9475"/>
                </a:lnTo>
                <a:lnTo>
                  <a:pt x="808366" y="17115"/>
                </a:lnTo>
                <a:lnTo>
                  <a:pt x="807076" y="20339"/>
                </a:lnTo>
                <a:lnTo>
                  <a:pt x="801916" y="25499"/>
                </a:lnTo>
                <a:lnTo>
                  <a:pt x="798692" y="26789"/>
                </a:lnTo>
                <a:close/>
              </a:path>
              <a:path w="876300" h="124460">
                <a:moveTo>
                  <a:pt x="806282" y="121890"/>
                </a:moveTo>
                <a:lnTo>
                  <a:pt x="783660" y="121890"/>
                </a:lnTo>
                <a:lnTo>
                  <a:pt x="783660" y="36016"/>
                </a:lnTo>
                <a:lnTo>
                  <a:pt x="806282" y="36016"/>
                </a:lnTo>
                <a:lnTo>
                  <a:pt x="806282" y="121890"/>
                </a:lnTo>
                <a:close/>
              </a:path>
              <a:path w="876300" h="124460">
                <a:moveTo>
                  <a:pt x="855854" y="36016"/>
                </a:moveTo>
                <a:lnTo>
                  <a:pt x="833083" y="36016"/>
                </a:lnTo>
                <a:lnTo>
                  <a:pt x="833083" y="12650"/>
                </a:lnTo>
                <a:lnTo>
                  <a:pt x="855854" y="12650"/>
                </a:lnTo>
                <a:lnTo>
                  <a:pt x="855854" y="36016"/>
                </a:lnTo>
                <a:close/>
              </a:path>
              <a:path w="876300" h="124460">
                <a:moveTo>
                  <a:pt x="873267" y="55810"/>
                </a:moveTo>
                <a:lnTo>
                  <a:pt x="818945" y="55810"/>
                </a:lnTo>
                <a:lnTo>
                  <a:pt x="818945" y="36016"/>
                </a:lnTo>
                <a:lnTo>
                  <a:pt x="873267" y="36016"/>
                </a:lnTo>
                <a:lnTo>
                  <a:pt x="873267" y="55810"/>
                </a:lnTo>
                <a:close/>
              </a:path>
              <a:path w="876300" h="124460">
                <a:moveTo>
                  <a:pt x="866123" y="123973"/>
                </a:moveTo>
                <a:lnTo>
                  <a:pt x="857491" y="123973"/>
                </a:lnTo>
                <a:lnTo>
                  <a:pt x="846813" y="122513"/>
                </a:lnTo>
                <a:lnTo>
                  <a:pt x="839185" y="118132"/>
                </a:lnTo>
                <a:lnTo>
                  <a:pt x="834609" y="110830"/>
                </a:lnTo>
                <a:lnTo>
                  <a:pt x="833194" y="101352"/>
                </a:lnTo>
                <a:lnTo>
                  <a:pt x="833083" y="55810"/>
                </a:lnTo>
                <a:lnTo>
                  <a:pt x="855854" y="55810"/>
                </a:lnTo>
                <a:lnTo>
                  <a:pt x="855854" y="97283"/>
                </a:lnTo>
                <a:lnTo>
                  <a:pt x="856499" y="99566"/>
                </a:lnTo>
                <a:lnTo>
                  <a:pt x="857911" y="101500"/>
                </a:lnTo>
                <a:lnTo>
                  <a:pt x="859178" y="103038"/>
                </a:lnTo>
                <a:lnTo>
                  <a:pt x="861113" y="103882"/>
                </a:lnTo>
                <a:lnTo>
                  <a:pt x="872149" y="103882"/>
                </a:lnTo>
                <a:lnTo>
                  <a:pt x="876243" y="118467"/>
                </a:lnTo>
                <a:lnTo>
                  <a:pt x="872374" y="122138"/>
                </a:lnTo>
                <a:lnTo>
                  <a:pt x="866123" y="123973"/>
                </a:lnTo>
                <a:close/>
              </a:path>
              <a:path w="876300" h="124460">
                <a:moveTo>
                  <a:pt x="872149" y="103882"/>
                </a:moveTo>
                <a:lnTo>
                  <a:pt x="867165" y="103882"/>
                </a:lnTo>
                <a:lnTo>
                  <a:pt x="869794" y="103088"/>
                </a:lnTo>
                <a:lnTo>
                  <a:pt x="871481" y="101500"/>
                </a:lnTo>
                <a:lnTo>
                  <a:pt x="872149" y="103882"/>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nvGrpSpPr>
          <p:cNvPr id="18" name="object 18"/>
          <p:cNvGrpSpPr/>
          <p:nvPr/>
        </p:nvGrpSpPr>
        <p:grpSpPr>
          <a:xfrm>
            <a:off x="4578486" y="2600299"/>
            <a:ext cx="1591733" cy="510540"/>
            <a:chOff x="3433864" y="1950224"/>
            <a:chExt cx="1193800" cy="382905"/>
          </a:xfrm>
        </p:grpSpPr>
        <p:sp>
          <p:nvSpPr>
            <p:cNvPr id="19" name="object 19"/>
            <p:cNvSpPr/>
            <p:nvPr/>
          </p:nvSpPr>
          <p:spPr>
            <a:xfrm>
              <a:off x="3551310" y="1969274"/>
              <a:ext cx="934085" cy="223520"/>
            </a:xfrm>
            <a:custGeom>
              <a:avLst/>
              <a:gdLst/>
              <a:ahLst/>
              <a:cxnLst/>
              <a:rect l="l" t="t" r="r" b="b"/>
              <a:pathLst>
                <a:path w="934085" h="223519">
                  <a:moveTo>
                    <a:pt x="0" y="120823"/>
                  </a:moveTo>
                  <a:lnTo>
                    <a:pt x="44640" y="93826"/>
                  </a:lnTo>
                  <a:lnTo>
                    <a:pt x="79143" y="76737"/>
                  </a:lnTo>
                  <a:lnTo>
                    <a:pt x="121774" y="58834"/>
                  </a:lnTo>
                  <a:lnTo>
                    <a:pt x="167153" y="42878"/>
                  </a:lnTo>
                  <a:lnTo>
                    <a:pt x="214591" y="29090"/>
                  </a:lnTo>
                  <a:lnTo>
                    <a:pt x="263395" y="17688"/>
                  </a:lnTo>
                  <a:lnTo>
                    <a:pt x="312873" y="8893"/>
                  </a:lnTo>
                  <a:lnTo>
                    <a:pt x="362335" y="2923"/>
                  </a:lnTo>
                  <a:lnTo>
                    <a:pt x="411089" y="0"/>
                  </a:lnTo>
                  <a:lnTo>
                    <a:pt x="471230" y="872"/>
                  </a:lnTo>
                  <a:lnTo>
                    <a:pt x="528916" y="6540"/>
                  </a:lnTo>
                  <a:lnTo>
                    <a:pt x="583956" y="16507"/>
                  </a:lnTo>
                  <a:lnTo>
                    <a:pt x="636163" y="30279"/>
                  </a:lnTo>
                  <a:lnTo>
                    <a:pt x="685346" y="47362"/>
                  </a:lnTo>
                  <a:lnTo>
                    <a:pt x="731318" y="67260"/>
                  </a:lnTo>
                  <a:lnTo>
                    <a:pt x="773890" y="89479"/>
                  </a:lnTo>
                  <a:lnTo>
                    <a:pt x="812871" y="113523"/>
                  </a:lnTo>
                  <a:lnTo>
                    <a:pt x="848074" y="138898"/>
                  </a:lnTo>
                  <a:lnTo>
                    <a:pt x="879310" y="165109"/>
                  </a:lnTo>
                  <a:lnTo>
                    <a:pt x="912104" y="197748"/>
                  </a:lnTo>
                  <a:lnTo>
                    <a:pt x="922551" y="209862"/>
                  </a:lnTo>
                  <a:lnTo>
                    <a:pt x="925088" y="212882"/>
                  </a:lnTo>
                  <a:lnTo>
                    <a:pt x="927551" y="215893"/>
                  </a:lnTo>
                  <a:lnTo>
                    <a:pt x="929944" y="218893"/>
                  </a:lnTo>
                  <a:lnTo>
                    <a:pt x="931140" y="220393"/>
                  </a:lnTo>
                  <a:lnTo>
                    <a:pt x="932320" y="221890"/>
                  </a:lnTo>
                  <a:lnTo>
                    <a:pt x="933482" y="223384"/>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0" name="object 20"/>
            <p:cNvPicPr/>
            <p:nvPr/>
          </p:nvPicPr>
          <p:blipFill>
            <a:blip r:embed="rId10" cstate="print"/>
            <a:stretch>
              <a:fillRect/>
            </a:stretch>
          </p:blipFill>
          <p:spPr>
            <a:xfrm>
              <a:off x="3433864" y="2060115"/>
              <a:ext cx="161792" cy="161792"/>
            </a:xfrm>
            <a:prstGeom prst="rect">
              <a:avLst/>
            </a:prstGeom>
          </p:spPr>
        </p:pic>
        <p:pic>
          <p:nvPicPr>
            <p:cNvPr id="21" name="object 21"/>
            <p:cNvPicPr/>
            <p:nvPr/>
          </p:nvPicPr>
          <p:blipFill>
            <a:blip r:embed="rId11" cstate="print"/>
            <a:stretch>
              <a:fillRect/>
            </a:stretch>
          </p:blipFill>
          <p:spPr>
            <a:xfrm>
              <a:off x="4421758" y="2128677"/>
              <a:ext cx="205685" cy="204012"/>
            </a:xfrm>
            <a:prstGeom prst="rect">
              <a:avLst/>
            </a:prstGeom>
          </p:spPr>
        </p:pic>
      </p:grpSp>
      <p:grpSp>
        <p:nvGrpSpPr>
          <p:cNvPr id="22" name="object 22"/>
          <p:cNvGrpSpPr/>
          <p:nvPr/>
        </p:nvGrpSpPr>
        <p:grpSpPr>
          <a:xfrm>
            <a:off x="7501487" y="3923832"/>
            <a:ext cx="1691640" cy="644312"/>
            <a:chOff x="5626115" y="2942874"/>
            <a:chExt cx="1268730" cy="483234"/>
          </a:xfrm>
        </p:grpSpPr>
        <p:sp>
          <p:nvSpPr>
            <p:cNvPr id="23" name="object 23"/>
            <p:cNvSpPr/>
            <p:nvPr/>
          </p:nvSpPr>
          <p:spPr>
            <a:xfrm>
              <a:off x="5743865" y="3078873"/>
              <a:ext cx="1004569" cy="328295"/>
            </a:xfrm>
            <a:custGeom>
              <a:avLst/>
              <a:gdLst/>
              <a:ahLst/>
              <a:cxnLst/>
              <a:rect l="l" t="t" r="r" b="b"/>
              <a:pathLst>
                <a:path w="1004570" h="328295">
                  <a:moveTo>
                    <a:pt x="0" y="206457"/>
                  </a:moveTo>
                  <a:lnTo>
                    <a:pt x="32574" y="226820"/>
                  </a:lnTo>
                  <a:lnTo>
                    <a:pt x="66914" y="244886"/>
                  </a:lnTo>
                  <a:lnTo>
                    <a:pt x="129542" y="271637"/>
                  </a:lnTo>
                  <a:lnTo>
                    <a:pt x="176691" y="287744"/>
                  </a:lnTo>
                  <a:lnTo>
                    <a:pt x="225947" y="301496"/>
                  </a:lnTo>
                  <a:lnTo>
                    <a:pt x="276587" y="312631"/>
                  </a:lnTo>
                  <a:lnTo>
                    <a:pt x="327884" y="320886"/>
                  </a:lnTo>
                  <a:lnTo>
                    <a:pt x="379115" y="325996"/>
                  </a:lnTo>
                  <a:lnTo>
                    <a:pt x="429554" y="327700"/>
                  </a:lnTo>
                  <a:lnTo>
                    <a:pt x="486605" y="325171"/>
                  </a:lnTo>
                  <a:lnTo>
                    <a:pt x="541473" y="318063"/>
                  </a:lnTo>
                  <a:lnTo>
                    <a:pt x="594039" y="306791"/>
                  </a:lnTo>
                  <a:lnTo>
                    <a:pt x="644184" y="291770"/>
                  </a:lnTo>
                  <a:lnTo>
                    <a:pt x="691789" y="273417"/>
                  </a:lnTo>
                  <a:lnTo>
                    <a:pt x="736735" y="252147"/>
                  </a:lnTo>
                  <a:lnTo>
                    <a:pt x="778903" y="228376"/>
                  </a:lnTo>
                  <a:lnTo>
                    <a:pt x="818174" y="202518"/>
                  </a:lnTo>
                  <a:lnTo>
                    <a:pt x="854428" y="174990"/>
                  </a:lnTo>
                  <a:lnTo>
                    <a:pt x="887547" y="146207"/>
                  </a:lnTo>
                  <a:lnTo>
                    <a:pt x="917412" y="116585"/>
                  </a:lnTo>
                  <a:lnTo>
                    <a:pt x="943903" y="86538"/>
                  </a:lnTo>
                  <a:lnTo>
                    <a:pt x="969705" y="52748"/>
                  </a:lnTo>
                  <a:lnTo>
                    <a:pt x="991990" y="19544"/>
                  </a:lnTo>
                  <a:lnTo>
                    <a:pt x="998793" y="8710"/>
                  </a:lnTo>
                  <a:lnTo>
                    <a:pt x="1004132" y="0"/>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4" name="object 24"/>
            <p:cNvPicPr/>
            <p:nvPr/>
          </p:nvPicPr>
          <p:blipFill>
            <a:blip r:embed="rId12" cstate="print"/>
            <a:stretch>
              <a:fillRect/>
            </a:stretch>
          </p:blipFill>
          <p:spPr>
            <a:xfrm>
              <a:off x="5626115" y="3153654"/>
              <a:ext cx="161892" cy="161892"/>
            </a:xfrm>
            <a:prstGeom prst="rect">
              <a:avLst/>
            </a:prstGeom>
          </p:spPr>
        </p:pic>
        <p:pic>
          <p:nvPicPr>
            <p:cNvPr id="25" name="object 25"/>
            <p:cNvPicPr/>
            <p:nvPr/>
          </p:nvPicPr>
          <p:blipFill>
            <a:blip r:embed="rId13" cstate="print"/>
            <a:stretch>
              <a:fillRect/>
            </a:stretch>
          </p:blipFill>
          <p:spPr>
            <a:xfrm>
              <a:off x="6686381" y="2942874"/>
              <a:ext cx="208015" cy="201400"/>
            </a:xfrm>
            <a:prstGeom prst="rect">
              <a:avLst/>
            </a:prstGeom>
          </p:spPr>
        </p:pic>
      </p:grpSp>
      <p:grpSp>
        <p:nvGrpSpPr>
          <p:cNvPr id="26" name="object 26"/>
          <p:cNvGrpSpPr/>
          <p:nvPr/>
        </p:nvGrpSpPr>
        <p:grpSpPr>
          <a:xfrm>
            <a:off x="1858241" y="4001648"/>
            <a:ext cx="1436793" cy="364067"/>
            <a:chOff x="1393680" y="3001236"/>
            <a:chExt cx="1077595" cy="273050"/>
          </a:xfrm>
        </p:grpSpPr>
        <p:sp>
          <p:nvSpPr>
            <p:cNvPr id="27" name="object 27"/>
            <p:cNvSpPr/>
            <p:nvPr/>
          </p:nvSpPr>
          <p:spPr>
            <a:xfrm>
              <a:off x="1510490" y="3133312"/>
              <a:ext cx="814069" cy="121920"/>
            </a:xfrm>
            <a:custGeom>
              <a:avLst/>
              <a:gdLst/>
              <a:ahLst/>
              <a:cxnLst/>
              <a:rect l="l" t="t" r="r" b="b"/>
              <a:pathLst>
                <a:path w="814069" h="121920">
                  <a:moveTo>
                    <a:pt x="0" y="0"/>
                  </a:moveTo>
                  <a:lnTo>
                    <a:pt x="37823" y="23393"/>
                  </a:lnTo>
                  <a:lnTo>
                    <a:pt x="117248" y="60318"/>
                  </a:lnTo>
                  <a:lnTo>
                    <a:pt x="167692" y="78158"/>
                  </a:lnTo>
                  <a:lnTo>
                    <a:pt x="220542" y="93304"/>
                  </a:lnTo>
                  <a:lnTo>
                    <a:pt x="274782" y="105492"/>
                  </a:lnTo>
                  <a:lnTo>
                    <a:pt x="329393" y="114464"/>
                  </a:lnTo>
                  <a:lnTo>
                    <a:pt x="383358" y="119958"/>
                  </a:lnTo>
                  <a:lnTo>
                    <a:pt x="435798" y="121814"/>
                  </a:lnTo>
                  <a:lnTo>
                    <a:pt x="486388" y="120269"/>
                  </a:lnTo>
                  <a:lnTo>
                    <a:pt x="534943" y="115660"/>
                  </a:lnTo>
                  <a:lnTo>
                    <a:pt x="581277" y="108324"/>
                  </a:lnTo>
                  <a:lnTo>
                    <a:pt x="625205" y="98597"/>
                  </a:lnTo>
                  <a:lnTo>
                    <a:pt x="666540" y="86818"/>
                  </a:lnTo>
                  <a:lnTo>
                    <a:pt x="723275" y="66036"/>
                  </a:lnTo>
                  <a:lnTo>
                    <a:pt x="773133" y="42530"/>
                  </a:lnTo>
                  <a:lnTo>
                    <a:pt x="805636" y="23797"/>
                  </a:lnTo>
                  <a:lnTo>
                    <a:pt x="807320" y="22741"/>
                  </a:lnTo>
                  <a:lnTo>
                    <a:pt x="808983" y="21682"/>
                  </a:lnTo>
                  <a:lnTo>
                    <a:pt x="810624" y="20622"/>
                  </a:lnTo>
                  <a:lnTo>
                    <a:pt x="813933" y="18456"/>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8" name="object 28"/>
            <p:cNvPicPr/>
            <p:nvPr/>
          </p:nvPicPr>
          <p:blipFill>
            <a:blip r:embed="rId14" cstate="print"/>
            <a:stretch>
              <a:fillRect/>
            </a:stretch>
          </p:blipFill>
          <p:spPr>
            <a:xfrm>
              <a:off x="1393680" y="3001236"/>
              <a:ext cx="161575" cy="161575"/>
            </a:xfrm>
            <a:prstGeom prst="rect">
              <a:avLst/>
            </a:prstGeom>
          </p:spPr>
        </p:pic>
        <p:pic>
          <p:nvPicPr>
            <p:cNvPr id="29" name="object 29"/>
            <p:cNvPicPr/>
            <p:nvPr/>
          </p:nvPicPr>
          <p:blipFill>
            <a:blip r:embed="rId15" cstate="print"/>
            <a:stretch>
              <a:fillRect/>
            </a:stretch>
          </p:blipFill>
          <p:spPr>
            <a:xfrm>
              <a:off x="2262807" y="3015770"/>
              <a:ext cx="208015" cy="201399"/>
            </a:xfrm>
            <a:prstGeom prst="rect">
              <a:avLst/>
            </a:prstGeom>
          </p:spPr>
        </p:pic>
      </p:grpSp>
      <p:grpSp>
        <p:nvGrpSpPr>
          <p:cNvPr id="30" name="object 30"/>
          <p:cNvGrpSpPr/>
          <p:nvPr/>
        </p:nvGrpSpPr>
        <p:grpSpPr>
          <a:xfrm>
            <a:off x="1567091" y="1342599"/>
            <a:ext cx="219287" cy="767927"/>
            <a:chOff x="1175318" y="1006949"/>
            <a:chExt cx="164465" cy="575945"/>
          </a:xfrm>
        </p:grpSpPr>
        <p:sp>
          <p:nvSpPr>
            <p:cNvPr id="31" name="object 31"/>
            <p:cNvSpPr/>
            <p:nvPr/>
          </p:nvSpPr>
          <p:spPr>
            <a:xfrm>
              <a:off x="1257300" y="1006949"/>
              <a:ext cx="0" cy="384175"/>
            </a:xfrm>
            <a:custGeom>
              <a:avLst/>
              <a:gdLst/>
              <a:ahLst/>
              <a:cxnLst/>
              <a:rect l="l" t="t" r="r" b="b"/>
              <a:pathLst>
                <a:path h="384175">
                  <a:moveTo>
                    <a:pt x="0" y="0"/>
                  </a:moveTo>
                  <a:lnTo>
                    <a:pt x="0" y="383699"/>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32" name="object 32"/>
            <p:cNvPicPr/>
            <p:nvPr/>
          </p:nvPicPr>
          <p:blipFill>
            <a:blip r:embed="rId16" cstate="print"/>
            <a:stretch>
              <a:fillRect/>
            </a:stretch>
          </p:blipFill>
          <p:spPr>
            <a:xfrm>
              <a:off x="1175318" y="1371599"/>
              <a:ext cx="163962" cy="211001"/>
            </a:xfrm>
            <a:prstGeom prst="rect">
              <a:avLst/>
            </a:prstGeom>
          </p:spPr>
        </p:pic>
      </p:grpSp>
      <p:grpSp>
        <p:nvGrpSpPr>
          <p:cNvPr id="33" name="object 33"/>
          <p:cNvGrpSpPr/>
          <p:nvPr/>
        </p:nvGrpSpPr>
        <p:grpSpPr>
          <a:xfrm>
            <a:off x="63490" y="3320034"/>
            <a:ext cx="11862647" cy="3472180"/>
            <a:chOff x="47617" y="2490025"/>
            <a:chExt cx="8896985" cy="2604135"/>
          </a:xfrm>
        </p:grpSpPr>
        <p:sp>
          <p:nvSpPr>
            <p:cNvPr id="34" name="object 34"/>
            <p:cNvSpPr/>
            <p:nvPr/>
          </p:nvSpPr>
          <p:spPr>
            <a:xfrm>
              <a:off x="5659074" y="3635162"/>
              <a:ext cx="2519680" cy="728980"/>
            </a:xfrm>
            <a:custGeom>
              <a:avLst/>
              <a:gdLst/>
              <a:ahLst/>
              <a:cxnLst/>
              <a:rect l="l" t="t" r="r" b="b"/>
              <a:pathLst>
                <a:path w="2519679" h="728979">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5" name="object 35"/>
            <p:cNvSpPr/>
            <p:nvPr/>
          </p:nvSpPr>
          <p:spPr>
            <a:xfrm>
              <a:off x="5659074" y="3635162"/>
              <a:ext cx="2519680" cy="728980"/>
            </a:xfrm>
            <a:custGeom>
              <a:avLst/>
              <a:gdLst/>
              <a:ahLst/>
              <a:cxnLst/>
              <a:rect l="l" t="t" r="r" b="b"/>
              <a:pathLst>
                <a:path w="2519679" h="728979">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6" name="object 36"/>
            <p:cNvSpPr/>
            <p:nvPr/>
          </p:nvSpPr>
          <p:spPr>
            <a:xfrm>
              <a:off x="5900750" y="3840405"/>
              <a:ext cx="2049780" cy="266065"/>
            </a:xfrm>
            <a:custGeom>
              <a:avLst/>
              <a:gdLst/>
              <a:ahLst/>
              <a:cxnLst/>
              <a:rect l="l" t="t" r="r" b="b"/>
              <a:pathLst>
                <a:path w="2049779" h="266064">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79" h="266064">
                  <a:moveTo>
                    <a:pt x="228600" y="107007"/>
                  </a:moveTo>
                  <a:lnTo>
                    <a:pt x="174128" y="107007"/>
                  </a:lnTo>
                  <a:lnTo>
                    <a:pt x="174128" y="7143"/>
                  </a:lnTo>
                  <a:lnTo>
                    <a:pt x="228600" y="7143"/>
                  </a:lnTo>
                  <a:lnTo>
                    <a:pt x="228600" y="107007"/>
                  </a:lnTo>
                  <a:close/>
                </a:path>
                <a:path w="2049779" h="266064">
                  <a:moveTo>
                    <a:pt x="228600" y="261342"/>
                  </a:moveTo>
                  <a:lnTo>
                    <a:pt x="174128" y="261342"/>
                  </a:lnTo>
                  <a:lnTo>
                    <a:pt x="174128" y="154632"/>
                  </a:lnTo>
                  <a:lnTo>
                    <a:pt x="228600" y="154632"/>
                  </a:lnTo>
                  <a:lnTo>
                    <a:pt x="228600" y="261342"/>
                  </a:lnTo>
                  <a:close/>
                </a:path>
                <a:path w="2049779" h="266064">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79" h="266064">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79" h="266064">
                  <a:moveTo>
                    <a:pt x="449960" y="261342"/>
                  </a:moveTo>
                  <a:lnTo>
                    <a:pt x="401591" y="261342"/>
                  </a:lnTo>
                  <a:lnTo>
                    <a:pt x="401591" y="238125"/>
                  </a:lnTo>
                  <a:lnTo>
                    <a:pt x="449960" y="238125"/>
                  </a:lnTo>
                  <a:lnTo>
                    <a:pt x="449960" y="261342"/>
                  </a:lnTo>
                  <a:close/>
                </a:path>
                <a:path w="2049779" h="266064">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79" h="266064">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79" h="266064">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79" h="266064">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79" h="266064">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79" h="266064">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79" h="266064">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79" h="266064">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79" h="266064">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79" h="266064">
                  <a:moveTo>
                    <a:pt x="981479" y="261342"/>
                  </a:moveTo>
                  <a:lnTo>
                    <a:pt x="933109" y="261342"/>
                  </a:lnTo>
                  <a:lnTo>
                    <a:pt x="933109" y="242292"/>
                  </a:lnTo>
                  <a:lnTo>
                    <a:pt x="981479" y="242292"/>
                  </a:lnTo>
                  <a:lnTo>
                    <a:pt x="981479" y="261342"/>
                  </a:lnTo>
                  <a:close/>
                </a:path>
                <a:path w="2049779" h="266064">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79" h="266064">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79" h="266064">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79" h="266064">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79" h="266064">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79" h="266064">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79" h="266064">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79" h="266064">
                  <a:moveTo>
                    <a:pt x="1648520" y="261342"/>
                  </a:moveTo>
                  <a:lnTo>
                    <a:pt x="1600150" y="261342"/>
                  </a:lnTo>
                  <a:lnTo>
                    <a:pt x="1600150" y="77390"/>
                  </a:lnTo>
                  <a:lnTo>
                    <a:pt x="1648520" y="77390"/>
                  </a:lnTo>
                  <a:lnTo>
                    <a:pt x="1648520" y="261342"/>
                  </a:lnTo>
                  <a:close/>
                </a:path>
                <a:path w="2049779" h="266064">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79" h="266064">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79" h="266064">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79" h="266064">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79" h="266064">
                  <a:moveTo>
                    <a:pt x="1855492" y="261342"/>
                  </a:moveTo>
                  <a:lnTo>
                    <a:pt x="1807123" y="261342"/>
                  </a:lnTo>
                  <a:lnTo>
                    <a:pt x="1807123" y="242292"/>
                  </a:lnTo>
                  <a:lnTo>
                    <a:pt x="1855492" y="242292"/>
                  </a:lnTo>
                  <a:lnTo>
                    <a:pt x="1855492" y="261342"/>
                  </a:lnTo>
                  <a:close/>
                </a:path>
                <a:path w="2049779" h="266064">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79" h="266064">
                  <a:moveTo>
                    <a:pt x="2023828" y="130968"/>
                  </a:moveTo>
                  <a:lnTo>
                    <a:pt x="1985803" y="111286"/>
                  </a:lnTo>
                  <a:lnTo>
                    <a:pt x="1969357" y="109686"/>
                  </a:lnTo>
                  <a:lnTo>
                    <a:pt x="2036387" y="109686"/>
                  </a:lnTo>
                  <a:lnTo>
                    <a:pt x="2023828" y="130968"/>
                  </a:lnTo>
                  <a:close/>
                </a:path>
                <a:path w="2049779" h="266064">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7" name="object 37"/>
            <p:cNvSpPr/>
            <p:nvPr/>
          </p:nvSpPr>
          <p:spPr>
            <a:xfrm>
              <a:off x="66667" y="2571750"/>
              <a:ext cx="8858885" cy="2089785"/>
            </a:xfrm>
            <a:custGeom>
              <a:avLst/>
              <a:gdLst/>
              <a:ahLst/>
              <a:cxnLst/>
              <a:rect l="l" t="t" r="r" b="b"/>
              <a:pathLst>
                <a:path w="8858885" h="2089785">
                  <a:moveTo>
                    <a:pt x="8764531" y="0"/>
                  </a:moveTo>
                  <a:lnTo>
                    <a:pt x="8858265" y="0"/>
                  </a:lnTo>
                  <a:lnTo>
                    <a:pt x="8858265" y="2089424"/>
                  </a:lnTo>
                  <a:lnTo>
                    <a:pt x="0" y="2089424"/>
                  </a:lnTo>
                  <a:lnTo>
                    <a:pt x="0" y="599"/>
                  </a:lnTo>
                  <a:lnTo>
                    <a:pt x="9532" y="599"/>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38" name="object 38"/>
            <p:cNvPicPr/>
            <p:nvPr/>
          </p:nvPicPr>
          <p:blipFill>
            <a:blip r:embed="rId17" cstate="print"/>
            <a:stretch>
              <a:fillRect/>
            </a:stretch>
          </p:blipFill>
          <p:spPr>
            <a:xfrm>
              <a:off x="8686800" y="2490025"/>
              <a:ext cx="163449" cy="163448"/>
            </a:xfrm>
            <a:prstGeom prst="rect">
              <a:avLst/>
            </a:prstGeom>
          </p:spPr>
        </p:pic>
        <p:pic>
          <p:nvPicPr>
            <p:cNvPr id="39" name="object 39"/>
            <p:cNvPicPr/>
            <p:nvPr/>
          </p:nvPicPr>
          <p:blipFill>
            <a:blip r:embed="rId18" cstate="print"/>
            <a:stretch>
              <a:fillRect/>
            </a:stretch>
          </p:blipFill>
          <p:spPr>
            <a:xfrm>
              <a:off x="57150" y="2490369"/>
              <a:ext cx="211001" cy="163961"/>
            </a:xfrm>
            <a:prstGeom prst="rect">
              <a:avLst/>
            </a:prstGeom>
          </p:spPr>
        </p:pic>
        <p:sp>
          <p:nvSpPr>
            <p:cNvPr id="40" name="object 40"/>
            <p:cNvSpPr/>
            <p:nvPr/>
          </p:nvSpPr>
          <p:spPr>
            <a:xfrm>
              <a:off x="1257300" y="4592471"/>
              <a:ext cx="6629400" cy="482600"/>
            </a:xfrm>
            <a:custGeom>
              <a:avLst/>
              <a:gdLst/>
              <a:ahLst/>
              <a:cxnLst/>
              <a:rect l="l" t="t" r="r" b="b"/>
              <a:pathLst>
                <a:path w="6629400" h="482600">
                  <a:moveTo>
                    <a:pt x="6629399" y="482399"/>
                  </a:moveTo>
                  <a:lnTo>
                    <a:pt x="0" y="482399"/>
                  </a:lnTo>
                  <a:lnTo>
                    <a:pt x="0" y="0"/>
                  </a:lnTo>
                  <a:lnTo>
                    <a:pt x="6629399" y="0"/>
                  </a:lnTo>
                  <a:lnTo>
                    <a:pt x="6629399" y="4823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1" name="object 41"/>
            <p:cNvSpPr/>
            <p:nvPr/>
          </p:nvSpPr>
          <p:spPr>
            <a:xfrm>
              <a:off x="1257300" y="4592471"/>
              <a:ext cx="6629400" cy="482600"/>
            </a:xfrm>
            <a:custGeom>
              <a:avLst/>
              <a:gdLst/>
              <a:ahLst/>
              <a:cxnLst/>
              <a:rect l="l" t="t" r="r" b="b"/>
              <a:pathLst>
                <a:path w="6629400" h="482600">
                  <a:moveTo>
                    <a:pt x="0" y="0"/>
                  </a:moveTo>
                  <a:lnTo>
                    <a:pt x="6629399" y="0"/>
                  </a:lnTo>
                  <a:lnTo>
                    <a:pt x="6629399" y="482399"/>
                  </a:lnTo>
                  <a:lnTo>
                    <a:pt x="0" y="4823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42" name="object 42"/>
            <p:cNvPicPr/>
            <p:nvPr/>
          </p:nvPicPr>
          <p:blipFill>
            <a:blip r:embed="rId19" cstate="print"/>
            <a:stretch>
              <a:fillRect/>
            </a:stretch>
          </p:blipFill>
          <p:spPr>
            <a:xfrm>
              <a:off x="3794249" y="4741828"/>
              <a:ext cx="1563615" cy="194667"/>
            </a:xfrm>
            <a:prstGeom prst="rect">
              <a:avLst/>
            </a:prstGeom>
          </p:spPr>
        </p:pic>
      </p:grpSp>
      <p:grpSp>
        <p:nvGrpSpPr>
          <p:cNvPr id="43" name="object 43"/>
          <p:cNvGrpSpPr/>
          <p:nvPr/>
        </p:nvGrpSpPr>
        <p:grpSpPr>
          <a:xfrm>
            <a:off x="4391000" y="1054266"/>
            <a:ext cx="3410373" cy="1022773"/>
            <a:chOff x="3293250" y="790699"/>
            <a:chExt cx="2557780" cy="767080"/>
          </a:xfrm>
        </p:grpSpPr>
        <p:sp>
          <p:nvSpPr>
            <p:cNvPr id="44" name="object 44"/>
            <p:cNvSpPr/>
            <p:nvPr/>
          </p:nvSpPr>
          <p:spPr>
            <a:xfrm>
              <a:off x="3312300" y="809749"/>
              <a:ext cx="2519680" cy="728980"/>
            </a:xfrm>
            <a:custGeom>
              <a:avLst/>
              <a:gdLst/>
              <a:ahLst/>
              <a:cxnLst/>
              <a:rect l="l" t="t" r="r" b="b"/>
              <a:pathLst>
                <a:path w="2519679" h="728980">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5" name="object 45"/>
            <p:cNvSpPr/>
            <p:nvPr/>
          </p:nvSpPr>
          <p:spPr>
            <a:xfrm>
              <a:off x="3312300" y="809749"/>
              <a:ext cx="2519680" cy="728980"/>
            </a:xfrm>
            <a:custGeom>
              <a:avLst/>
              <a:gdLst/>
              <a:ahLst/>
              <a:cxnLst/>
              <a:rect l="l" t="t" r="r" b="b"/>
              <a:pathLst>
                <a:path w="2519679" h="728980">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6" name="object 46"/>
            <p:cNvSpPr/>
            <p:nvPr/>
          </p:nvSpPr>
          <p:spPr>
            <a:xfrm>
              <a:off x="3553975" y="1014992"/>
              <a:ext cx="2049780" cy="266065"/>
            </a:xfrm>
            <a:custGeom>
              <a:avLst/>
              <a:gdLst/>
              <a:ahLst/>
              <a:cxnLst/>
              <a:rect l="l" t="t" r="r" b="b"/>
              <a:pathLst>
                <a:path w="2049779" h="266065">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79" h="266065">
                  <a:moveTo>
                    <a:pt x="228600" y="107007"/>
                  </a:moveTo>
                  <a:lnTo>
                    <a:pt x="174128" y="107007"/>
                  </a:lnTo>
                  <a:lnTo>
                    <a:pt x="174128" y="7143"/>
                  </a:lnTo>
                  <a:lnTo>
                    <a:pt x="228600" y="7143"/>
                  </a:lnTo>
                  <a:lnTo>
                    <a:pt x="228600" y="107007"/>
                  </a:lnTo>
                  <a:close/>
                </a:path>
                <a:path w="2049779" h="266065">
                  <a:moveTo>
                    <a:pt x="228600" y="261342"/>
                  </a:moveTo>
                  <a:lnTo>
                    <a:pt x="174128" y="261342"/>
                  </a:lnTo>
                  <a:lnTo>
                    <a:pt x="174128" y="154632"/>
                  </a:lnTo>
                  <a:lnTo>
                    <a:pt x="228600" y="154632"/>
                  </a:lnTo>
                  <a:lnTo>
                    <a:pt x="228600" y="261342"/>
                  </a:lnTo>
                  <a:close/>
                </a:path>
                <a:path w="2049779" h="266065">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79" h="266065">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79" h="266065">
                  <a:moveTo>
                    <a:pt x="449960" y="261342"/>
                  </a:moveTo>
                  <a:lnTo>
                    <a:pt x="401591" y="261342"/>
                  </a:lnTo>
                  <a:lnTo>
                    <a:pt x="401591" y="238125"/>
                  </a:lnTo>
                  <a:lnTo>
                    <a:pt x="449960" y="238125"/>
                  </a:lnTo>
                  <a:lnTo>
                    <a:pt x="449960" y="261342"/>
                  </a:lnTo>
                  <a:close/>
                </a:path>
                <a:path w="2049779" h="266065">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79" h="266065">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79" h="266065">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79" h="266065">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79" h="266065">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79" h="266065">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79" h="266065">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79" h="266065">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79" h="266065">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79" h="266065">
                  <a:moveTo>
                    <a:pt x="981479" y="261342"/>
                  </a:moveTo>
                  <a:lnTo>
                    <a:pt x="933109" y="261342"/>
                  </a:lnTo>
                  <a:lnTo>
                    <a:pt x="933109" y="242292"/>
                  </a:lnTo>
                  <a:lnTo>
                    <a:pt x="981479" y="242292"/>
                  </a:lnTo>
                  <a:lnTo>
                    <a:pt x="981479" y="261342"/>
                  </a:lnTo>
                  <a:close/>
                </a:path>
                <a:path w="2049779" h="266065">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79" h="266065">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79" h="266065">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79" h="266065">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79" h="266065">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79" h="266065">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79" h="266065">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79" h="266065">
                  <a:moveTo>
                    <a:pt x="1648520" y="261342"/>
                  </a:moveTo>
                  <a:lnTo>
                    <a:pt x="1600150" y="261342"/>
                  </a:lnTo>
                  <a:lnTo>
                    <a:pt x="1600150" y="77390"/>
                  </a:lnTo>
                  <a:lnTo>
                    <a:pt x="1648520" y="77390"/>
                  </a:lnTo>
                  <a:lnTo>
                    <a:pt x="1648520" y="261342"/>
                  </a:lnTo>
                  <a:close/>
                </a:path>
                <a:path w="2049779" h="266065">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79" h="266065">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79" h="266065">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79" h="266065">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79" h="266065">
                  <a:moveTo>
                    <a:pt x="1855492" y="261342"/>
                  </a:moveTo>
                  <a:lnTo>
                    <a:pt x="1807123" y="261342"/>
                  </a:lnTo>
                  <a:lnTo>
                    <a:pt x="1807123" y="242292"/>
                  </a:lnTo>
                  <a:lnTo>
                    <a:pt x="1855492" y="242292"/>
                  </a:lnTo>
                  <a:lnTo>
                    <a:pt x="1855492" y="261342"/>
                  </a:lnTo>
                  <a:close/>
                </a:path>
                <a:path w="2049779" h="266065">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79" h="266065">
                  <a:moveTo>
                    <a:pt x="2023828" y="130968"/>
                  </a:moveTo>
                  <a:lnTo>
                    <a:pt x="1985803" y="111286"/>
                  </a:lnTo>
                  <a:lnTo>
                    <a:pt x="1969357" y="109686"/>
                  </a:lnTo>
                  <a:lnTo>
                    <a:pt x="2036387" y="109686"/>
                  </a:lnTo>
                  <a:lnTo>
                    <a:pt x="2023828" y="130968"/>
                  </a:lnTo>
                  <a:close/>
                </a:path>
                <a:path w="2049779" h="266065">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47" name="object 47"/>
          <p:cNvGrpSpPr/>
          <p:nvPr/>
        </p:nvGrpSpPr>
        <p:grpSpPr>
          <a:xfrm>
            <a:off x="73000" y="345599"/>
            <a:ext cx="3410373" cy="1022773"/>
            <a:chOff x="54750" y="259199"/>
            <a:chExt cx="2557780" cy="767080"/>
          </a:xfrm>
        </p:grpSpPr>
        <p:sp>
          <p:nvSpPr>
            <p:cNvPr id="48" name="object 48"/>
            <p:cNvSpPr/>
            <p:nvPr/>
          </p:nvSpPr>
          <p:spPr>
            <a:xfrm>
              <a:off x="73800" y="278249"/>
              <a:ext cx="2519680" cy="728980"/>
            </a:xfrm>
            <a:custGeom>
              <a:avLst/>
              <a:gdLst/>
              <a:ahLst/>
              <a:cxnLst/>
              <a:rect l="l" t="t" r="r" b="b"/>
              <a:pathLst>
                <a:path w="2519680" h="728980">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9" name="object 49"/>
            <p:cNvSpPr/>
            <p:nvPr/>
          </p:nvSpPr>
          <p:spPr>
            <a:xfrm>
              <a:off x="73800" y="278249"/>
              <a:ext cx="2519680" cy="728980"/>
            </a:xfrm>
            <a:custGeom>
              <a:avLst/>
              <a:gdLst/>
              <a:ahLst/>
              <a:cxnLst/>
              <a:rect l="l" t="t" r="r" b="b"/>
              <a:pathLst>
                <a:path w="2519680" h="728980">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0" name="object 50"/>
            <p:cNvSpPr/>
            <p:nvPr/>
          </p:nvSpPr>
          <p:spPr>
            <a:xfrm>
              <a:off x="315474" y="483492"/>
              <a:ext cx="2049780" cy="266065"/>
            </a:xfrm>
            <a:custGeom>
              <a:avLst/>
              <a:gdLst/>
              <a:ahLst/>
              <a:cxnLst/>
              <a:rect l="l" t="t" r="r" b="b"/>
              <a:pathLst>
                <a:path w="2049780" h="266065">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80" h="266065">
                  <a:moveTo>
                    <a:pt x="228600" y="107007"/>
                  </a:moveTo>
                  <a:lnTo>
                    <a:pt x="174128" y="107007"/>
                  </a:lnTo>
                  <a:lnTo>
                    <a:pt x="174128" y="7143"/>
                  </a:lnTo>
                  <a:lnTo>
                    <a:pt x="228600" y="7143"/>
                  </a:lnTo>
                  <a:lnTo>
                    <a:pt x="228600" y="107007"/>
                  </a:lnTo>
                  <a:close/>
                </a:path>
                <a:path w="2049780" h="266065">
                  <a:moveTo>
                    <a:pt x="228600" y="261342"/>
                  </a:moveTo>
                  <a:lnTo>
                    <a:pt x="174128" y="261342"/>
                  </a:lnTo>
                  <a:lnTo>
                    <a:pt x="174128" y="154632"/>
                  </a:lnTo>
                  <a:lnTo>
                    <a:pt x="228600" y="154632"/>
                  </a:lnTo>
                  <a:lnTo>
                    <a:pt x="228600" y="261342"/>
                  </a:lnTo>
                  <a:close/>
                </a:path>
                <a:path w="2049780" h="266065">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80" h="266065">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80" h="266065">
                  <a:moveTo>
                    <a:pt x="449960" y="261342"/>
                  </a:moveTo>
                  <a:lnTo>
                    <a:pt x="401591" y="261342"/>
                  </a:lnTo>
                  <a:lnTo>
                    <a:pt x="401591" y="238125"/>
                  </a:lnTo>
                  <a:lnTo>
                    <a:pt x="449960" y="238125"/>
                  </a:lnTo>
                  <a:lnTo>
                    <a:pt x="449960" y="261342"/>
                  </a:lnTo>
                  <a:close/>
                </a:path>
                <a:path w="2049780" h="266065">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80" h="266065">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80" h="266065">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80" h="266065">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80" h="266065">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80" h="266065">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80" h="266065">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80" h="266065">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80" h="266065">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80" h="266065">
                  <a:moveTo>
                    <a:pt x="981479" y="261342"/>
                  </a:moveTo>
                  <a:lnTo>
                    <a:pt x="933109" y="261342"/>
                  </a:lnTo>
                  <a:lnTo>
                    <a:pt x="933109" y="242292"/>
                  </a:lnTo>
                  <a:lnTo>
                    <a:pt x="981479" y="242292"/>
                  </a:lnTo>
                  <a:lnTo>
                    <a:pt x="981479" y="261342"/>
                  </a:lnTo>
                  <a:close/>
                </a:path>
                <a:path w="2049780" h="266065">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80" h="266065">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80" h="266065">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80" h="266065">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80" h="266065">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80" h="266065">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80" h="266065">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80" h="266065">
                  <a:moveTo>
                    <a:pt x="1648520" y="261342"/>
                  </a:moveTo>
                  <a:lnTo>
                    <a:pt x="1600150" y="261342"/>
                  </a:lnTo>
                  <a:lnTo>
                    <a:pt x="1600150" y="77390"/>
                  </a:lnTo>
                  <a:lnTo>
                    <a:pt x="1648520" y="77390"/>
                  </a:lnTo>
                  <a:lnTo>
                    <a:pt x="1648520" y="261342"/>
                  </a:lnTo>
                  <a:close/>
                </a:path>
                <a:path w="2049780" h="266065">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80" h="266065">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80" h="266065">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80" h="266065">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80" h="266065">
                  <a:moveTo>
                    <a:pt x="1855492" y="261342"/>
                  </a:moveTo>
                  <a:lnTo>
                    <a:pt x="1807123" y="261342"/>
                  </a:lnTo>
                  <a:lnTo>
                    <a:pt x="1807123" y="242292"/>
                  </a:lnTo>
                  <a:lnTo>
                    <a:pt x="1855492" y="242292"/>
                  </a:lnTo>
                  <a:lnTo>
                    <a:pt x="1855492" y="261342"/>
                  </a:lnTo>
                  <a:close/>
                </a:path>
                <a:path w="2049780" h="266065">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80" h="266065">
                  <a:moveTo>
                    <a:pt x="2023828" y="130968"/>
                  </a:moveTo>
                  <a:lnTo>
                    <a:pt x="1985803" y="111286"/>
                  </a:lnTo>
                  <a:lnTo>
                    <a:pt x="1969357" y="109686"/>
                  </a:lnTo>
                  <a:lnTo>
                    <a:pt x="2036387" y="109686"/>
                  </a:lnTo>
                  <a:lnTo>
                    <a:pt x="2023828" y="130968"/>
                  </a:lnTo>
                  <a:close/>
                </a:path>
                <a:path w="2049780" h="266065">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51" name="object 51"/>
          <p:cNvGrpSpPr/>
          <p:nvPr/>
        </p:nvGrpSpPr>
        <p:grpSpPr>
          <a:xfrm>
            <a:off x="1314200" y="4720534"/>
            <a:ext cx="3410373" cy="1022773"/>
            <a:chOff x="985650" y="3540400"/>
            <a:chExt cx="2557780" cy="767080"/>
          </a:xfrm>
        </p:grpSpPr>
        <p:sp>
          <p:nvSpPr>
            <p:cNvPr id="52" name="object 52"/>
            <p:cNvSpPr/>
            <p:nvPr/>
          </p:nvSpPr>
          <p:spPr>
            <a:xfrm>
              <a:off x="1004700" y="3559450"/>
              <a:ext cx="2519680" cy="728980"/>
            </a:xfrm>
            <a:custGeom>
              <a:avLst/>
              <a:gdLst/>
              <a:ahLst/>
              <a:cxnLst/>
              <a:rect l="l" t="t" r="r" b="b"/>
              <a:pathLst>
                <a:path w="2519679" h="728979">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3" name="object 53"/>
            <p:cNvSpPr/>
            <p:nvPr/>
          </p:nvSpPr>
          <p:spPr>
            <a:xfrm>
              <a:off x="1004700" y="3559450"/>
              <a:ext cx="2519680" cy="728980"/>
            </a:xfrm>
            <a:custGeom>
              <a:avLst/>
              <a:gdLst/>
              <a:ahLst/>
              <a:cxnLst/>
              <a:rect l="l" t="t" r="r" b="b"/>
              <a:pathLst>
                <a:path w="2519679" h="728979">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4" name="object 54"/>
            <p:cNvSpPr/>
            <p:nvPr/>
          </p:nvSpPr>
          <p:spPr>
            <a:xfrm>
              <a:off x="1246374" y="3764693"/>
              <a:ext cx="2049780" cy="266065"/>
            </a:xfrm>
            <a:custGeom>
              <a:avLst/>
              <a:gdLst/>
              <a:ahLst/>
              <a:cxnLst/>
              <a:rect l="l" t="t" r="r" b="b"/>
              <a:pathLst>
                <a:path w="2049779" h="266064">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79" h="266064">
                  <a:moveTo>
                    <a:pt x="228600" y="107007"/>
                  </a:moveTo>
                  <a:lnTo>
                    <a:pt x="174128" y="107007"/>
                  </a:lnTo>
                  <a:lnTo>
                    <a:pt x="174128" y="7143"/>
                  </a:lnTo>
                  <a:lnTo>
                    <a:pt x="228600" y="7143"/>
                  </a:lnTo>
                  <a:lnTo>
                    <a:pt x="228600" y="107007"/>
                  </a:lnTo>
                  <a:close/>
                </a:path>
                <a:path w="2049779" h="266064">
                  <a:moveTo>
                    <a:pt x="228600" y="261342"/>
                  </a:moveTo>
                  <a:lnTo>
                    <a:pt x="174128" y="261342"/>
                  </a:lnTo>
                  <a:lnTo>
                    <a:pt x="174128" y="154632"/>
                  </a:lnTo>
                  <a:lnTo>
                    <a:pt x="228600" y="154632"/>
                  </a:lnTo>
                  <a:lnTo>
                    <a:pt x="228600" y="261342"/>
                  </a:lnTo>
                  <a:close/>
                </a:path>
                <a:path w="2049779" h="266064">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79" h="266064">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79" h="266064">
                  <a:moveTo>
                    <a:pt x="449960" y="261342"/>
                  </a:moveTo>
                  <a:lnTo>
                    <a:pt x="401591" y="261342"/>
                  </a:lnTo>
                  <a:lnTo>
                    <a:pt x="401591" y="238125"/>
                  </a:lnTo>
                  <a:lnTo>
                    <a:pt x="449960" y="238125"/>
                  </a:lnTo>
                  <a:lnTo>
                    <a:pt x="449960" y="261342"/>
                  </a:lnTo>
                  <a:close/>
                </a:path>
                <a:path w="2049779" h="266064">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79" h="266064">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79" h="266064">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79" h="266064">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79" h="266064">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79" h="266064">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79" h="266064">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79" h="266064">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79" h="266064">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79" h="266064">
                  <a:moveTo>
                    <a:pt x="981479" y="261342"/>
                  </a:moveTo>
                  <a:lnTo>
                    <a:pt x="933109" y="261342"/>
                  </a:lnTo>
                  <a:lnTo>
                    <a:pt x="933109" y="242292"/>
                  </a:lnTo>
                  <a:lnTo>
                    <a:pt x="981479" y="242292"/>
                  </a:lnTo>
                  <a:lnTo>
                    <a:pt x="981479" y="261342"/>
                  </a:lnTo>
                  <a:close/>
                </a:path>
                <a:path w="2049779" h="266064">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79" h="266064">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79" h="266064">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79" h="266064">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79" h="266064">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79" h="266064">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79" h="266064">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79" h="266064">
                  <a:moveTo>
                    <a:pt x="1648520" y="261342"/>
                  </a:moveTo>
                  <a:lnTo>
                    <a:pt x="1600150" y="261342"/>
                  </a:lnTo>
                  <a:lnTo>
                    <a:pt x="1600150" y="77390"/>
                  </a:lnTo>
                  <a:lnTo>
                    <a:pt x="1648520" y="77390"/>
                  </a:lnTo>
                  <a:lnTo>
                    <a:pt x="1648520" y="261342"/>
                  </a:lnTo>
                  <a:close/>
                </a:path>
                <a:path w="2049779" h="266064">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79" h="266064">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79" h="266064">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79" h="266064">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79" h="266064">
                  <a:moveTo>
                    <a:pt x="1855492" y="261342"/>
                  </a:moveTo>
                  <a:lnTo>
                    <a:pt x="1807123" y="261342"/>
                  </a:lnTo>
                  <a:lnTo>
                    <a:pt x="1807123" y="242292"/>
                  </a:lnTo>
                  <a:lnTo>
                    <a:pt x="1855492" y="242292"/>
                  </a:lnTo>
                  <a:lnTo>
                    <a:pt x="1855492" y="261342"/>
                  </a:lnTo>
                  <a:close/>
                </a:path>
                <a:path w="2049779" h="266064">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79" h="266064">
                  <a:moveTo>
                    <a:pt x="2023828" y="130968"/>
                  </a:moveTo>
                  <a:lnTo>
                    <a:pt x="1985803" y="111286"/>
                  </a:lnTo>
                  <a:lnTo>
                    <a:pt x="1969357" y="109686"/>
                  </a:lnTo>
                  <a:lnTo>
                    <a:pt x="2036387" y="109686"/>
                  </a:lnTo>
                  <a:lnTo>
                    <a:pt x="2023828" y="130968"/>
                  </a:lnTo>
                  <a:close/>
                </a:path>
                <a:path w="2049779" h="266064">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2063327"/>
          </a:xfrm>
          <a:custGeom>
            <a:avLst/>
            <a:gdLst/>
            <a:ahLst/>
            <a:cxnLst/>
            <a:rect l="l" t="t" r="r" b="b"/>
            <a:pathLst>
              <a:path w="9144000" h="1547495">
                <a:moveTo>
                  <a:pt x="0" y="1547249"/>
                </a:moveTo>
                <a:lnTo>
                  <a:pt x="9143999" y="1547249"/>
                </a:lnTo>
                <a:lnTo>
                  <a:pt x="9143999" y="0"/>
                </a:lnTo>
                <a:lnTo>
                  <a:pt x="0" y="0"/>
                </a:lnTo>
                <a:lnTo>
                  <a:pt x="0" y="154724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p:nvPr/>
        </p:nvSpPr>
        <p:spPr>
          <a:xfrm>
            <a:off x="0" y="4603001"/>
            <a:ext cx="12192000" cy="2255519"/>
          </a:xfrm>
          <a:custGeom>
            <a:avLst/>
            <a:gdLst/>
            <a:ahLst/>
            <a:cxnLst/>
            <a:rect l="l" t="t" r="r" b="b"/>
            <a:pathLst>
              <a:path w="9144000" h="1691639">
                <a:moveTo>
                  <a:pt x="0" y="1691249"/>
                </a:moveTo>
                <a:lnTo>
                  <a:pt x="9143999" y="1691249"/>
                </a:lnTo>
                <a:lnTo>
                  <a:pt x="9143999" y="0"/>
                </a:lnTo>
                <a:lnTo>
                  <a:pt x="0" y="0"/>
                </a:lnTo>
                <a:lnTo>
                  <a:pt x="0" y="169124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4" name="object 4"/>
          <p:cNvPicPr/>
          <p:nvPr/>
        </p:nvPicPr>
        <p:blipFill>
          <a:blip r:embed="rId2" cstate="print"/>
          <a:stretch>
            <a:fillRect/>
          </a:stretch>
        </p:blipFill>
        <p:spPr>
          <a:xfrm>
            <a:off x="406401" y="2159001"/>
            <a:ext cx="2539999" cy="2539999"/>
          </a:xfrm>
          <a:prstGeom prst="rect">
            <a:avLst/>
          </a:prstGeom>
        </p:spPr>
      </p:pic>
      <p:pic>
        <p:nvPicPr>
          <p:cNvPr id="5" name="object 5"/>
          <p:cNvPicPr/>
          <p:nvPr/>
        </p:nvPicPr>
        <p:blipFill>
          <a:blip r:embed="rId2" cstate="print"/>
          <a:stretch>
            <a:fillRect/>
          </a:stretch>
        </p:blipFill>
        <p:spPr>
          <a:xfrm>
            <a:off x="3352801" y="2159001"/>
            <a:ext cx="2539999" cy="2539999"/>
          </a:xfrm>
          <a:prstGeom prst="rect">
            <a:avLst/>
          </a:prstGeom>
        </p:spPr>
      </p:pic>
      <p:pic>
        <p:nvPicPr>
          <p:cNvPr id="6" name="object 6"/>
          <p:cNvPicPr/>
          <p:nvPr/>
        </p:nvPicPr>
        <p:blipFill>
          <a:blip r:embed="rId2" cstate="print"/>
          <a:stretch>
            <a:fillRect/>
          </a:stretch>
        </p:blipFill>
        <p:spPr>
          <a:xfrm>
            <a:off x="6299201" y="2159001"/>
            <a:ext cx="2539999" cy="2539999"/>
          </a:xfrm>
          <a:prstGeom prst="rect">
            <a:avLst/>
          </a:prstGeom>
        </p:spPr>
      </p:pic>
      <p:pic>
        <p:nvPicPr>
          <p:cNvPr id="7" name="object 7"/>
          <p:cNvPicPr/>
          <p:nvPr/>
        </p:nvPicPr>
        <p:blipFill>
          <a:blip r:embed="rId2" cstate="print"/>
          <a:stretch>
            <a:fillRect/>
          </a:stretch>
        </p:blipFill>
        <p:spPr>
          <a:xfrm>
            <a:off x="9245601" y="2159001"/>
            <a:ext cx="2539999" cy="2539999"/>
          </a:xfrm>
          <a:prstGeom prst="rect">
            <a:avLst/>
          </a:prstGeom>
        </p:spPr>
      </p:pic>
      <p:grpSp>
        <p:nvGrpSpPr>
          <p:cNvPr id="8" name="object 8"/>
          <p:cNvGrpSpPr/>
          <p:nvPr/>
        </p:nvGrpSpPr>
        <p:grpSpPr>
          <a:xfrm>
            <a:off x="1567091" y="1342599"/>
            <a:ext cx="219287" cy="767927"/>
            <a:chOff x="1175318" y="1006949"/>
            <a:chExt cx="164465" cy="575945"/>
          </a:xfrm>
        </p:grpSpPr>
        <p:sp>
          <p:nvSpPr>
            <p:cNvPr id="9" name="object 9"/>
            <p:cNvSpPr/>
            <p:nvPr/>
          </p:nvSpPr>
          <p:spPr>
            <a:xfrm>
              <a:off x="1257300" y="1006949"/>
              <a:ext cx="0" cy="384175"/>
            </a:xfrm>
            <a:custGeom>
              <a:avLst/>
              <a:gdLst/>
              <a:ahLst/>
              <a:cxnLst/>
              <a:rect l="l" t="t" r="r" b="b"/>
              <a:pathLst>
                <a:path h="384175">
                  <a:moveTo>
                    <a:pt x="0" y="0"/>
                  </a:moveTo>
                  <a:lnTo>
                    <a:pt x="0" y="383699"/>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0" name="object 10"/>
            <p:cNvPicPr/>
            <p:nvPr/>
          </p:nvPicPr>
          <p:blipFill>
            <a:blip r:embed="rId3" cstate="print"/>
            <a:stretch>
              <a:fillRect/>
            </a:stretch>
          </p:blipFill>
          <p:spPr>
            <a:xfrm>
              <a:off x="1175318" y="1371599"/>
              <a:ext cx="163962" cy="211001"/>
            </a:xfrm>
            <a:prstGeom prst="rect">
              <a:avLst/>
            </a:prstGeom>
          </p:spPr>
        </p:pic>
      </p:grpSp>
      <p:grpSp>
        <p:nvGrpSpPr>
          <p:cNvPr id="11" name="object 11"/>
          <p:cNvGrpSpPr/>
          <p:nvPr/>
        </p:nvGrpSpPr>
        <p:grpSpPr>
          <a:xfrm>
            <a:off x="63490" y="3403600"/>
            <a:ext cx="11862647" cy="3388360"/>
            <a:chOff x="47617" y="2552700"/>
            <a:chExt cx="8896985" cy="2541270"/>
          </a:xfrm>
        </p:grpSpPr>
        <p:sp>
          <p:nvSpPr>
            <p:cNvPr id="12" name="object 12"/>
            <p:cNvSpPr/>
            <p:nvPr/>
          </p:nvSpPr>
          <p:spPr>
            <a:xfrm>
              <a:off x="5659074" y="3635162"/>
              <a:ext cx="2519680" cy="728980"/>
            </a:xfrm>
            <a:custGeom>
              <a:avLst/>
              <a:gdLst/>
              <a:ahLst/>
              <a:cxnLst/>
              <a:rect l="l" t="t" r="r" b="b"/>
              <a:pathLst>
                <a:path w="2519679" h="728979">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3" name="object 13"/>
            <p:cNvSpPr/>
            <p:nvPr/>
          </p:nvSpPr>
          <p:spPr>
            <a:xfrm>
              <a:off x="5659074" y="3635162"/>
              <a:ext cx="2519680" cy="728980"/>
            </a:xfrm>
            <a:custGeom>
              <a:avLst/>
              <a:gdLst/>
              <a:ahLst/>
              <a:cxnLst/>
              <a:rect l="l" t="t" r="r" b="b"/>
              <a:pathLst>
                <a:path w="2519679" h="728979">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4" name="object 14"/>
            <p:cNvSpPr/>
            <p:nvPr/>
          </p:nvSpPr>
          <p:spPr>
            <a:xfrm>
              <a:off x="5900750" y="3840405"/>
              <a:ext cx="2049780" cy="266065"/>
            </a:xfrm>
            <a:custGeom>
              <a:avLst/>
              <a:gdLst/>
              <a:ahLst/>
              <a:cxnLst/>
              <a:rect l="l" t="t" r="r" b="b"/>
              <a:pathLst>
                <a:path w="2049779" h="266064">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79" h="266064">
                  <a:moveTo>
                    <a:pt x="228600" y="107007"/>
                  </a:moveTo>
                  <a:lnTo>
                    <a:pt x="174128" y="107007"/>
                  </a:lnTo>
                  <a:lnTo>
                    <a:pt x="174128" y="7143"/>
                  </a:lnTo>
                  <a:lnTo>
                    <a:pt x="228600" y="7143"/>
                  </a:lnTo>
                  <a:lnTo>
                    <a:pt x="228600" y="107007"/>
                  </a:lnTo>
                  <a:close/>
                </a:path>
                <a:path w="2049779" h="266064">
                  <a:moveTo>
                    <a:pt x="228600" y="261342"/>
                  </a:moveTo>
                  <a:lnTo>
                    <a:pt x="174128" y="261342"/>
                  </a:lnTo>
                  <a:lnTo>
                    <a:pt x="174128" y="154632"/>
                  </a:lnTo>
                  <a:lnTo>
                    <a:pt x="228600" y="154632"/>
                  </a:lnTo>
                  <a:lnTo>
                    <a:pt x="228600" y="261342"/>
                  </a:lnTo>
                  <a:close/>
                </a:path>
                <a:path w="2049779" h="266064">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79" h="266064">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79" h="266064">
                  <a:moveTo>
                    <a:pt x="449960" y="261342"/>
                  </a:moveTo>
                  <a:lnTo>
                    <a:pt x="401591" y="261342"/>
                  </a:lnTo>
                  <a:lnTo>
                    <a:pt x="401591" y="238125"/>
                  </a:lnTo>
                  <a:lnTo>
                    <a:pt x="449960" y="238125"/>
                  </a:lnTo>
                  <a:lnTo>
                    <a:pt x="449960" y="261342"/>
                  </a:lnTo>
                  <a:close/>
                </a:path>
                <a:path w="2049779" h="266064">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79" h="266064">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79" h="266064">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79" h="266064">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79" h="266064">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79" h="266064">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79" h="266064">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79" h="266064">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79" h="266064">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79" h="266064">
                  <a:moveTo>
                    <a:pt x="981479" y="261342"/>
                  </a:moveTo>
                  <a:lnTo>
                    <a:pt x="933109" y="261342"/>
                  </a:lnTo>
                  <a:lnTo>
                    <a:pt x="933109" y="242292"/>
                  </a:lnTo>
                  <a:lnTo>
                    <a:pt x="981479" y="242292"/>
                  </a:lnTo>
                  <a:lnTo>
                    <a:pt x="981479" y="261342"/>
                  </a:lnTo>
                  <a:close/>
                </a:path>
                <a:path w="2049779" h="266064">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79" h="266064">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79" h="266064">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79" h="266064">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79" h="266064">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79" h="266064">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79" h="266064">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79" h="266064">
                  <a:moveTo>
                    <a:pt x="1648520" y="261342"/>
                  </a:moveTo>
                  <a:lnTo>
                    <a:pt x="1600150" y="261342"/>
                  </a:lnTo>
                  <a:lnTo>
                    <a:pt x="1600150" y="77390"/>
                  </a:lnTo>
                  <a:lnTo>
                    <a:pt x="1648520" y="77390"/>
                  </a:lnTo>
                  <a:lnTo>
                    <a:pt x="1648520" y="261342"/>
                  </a:lnTo>
                  <a:close/>
                </a:path>
                <a:path w="2049779" h="266064">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79" h="266064">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79" h="266064">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79" h="266064">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79" h="266064">
                  <a:moveTo>
                    <a:pt x="1855492" y="261342"/>
                  </a:moveTo>
                  <a:lnTo>
                    <a:pt x="1807123" y="261342"/>
                  </a:lnTo>
                  <a:lnTo>
                    <a:pt x="1807123" y="242292"/>
                  </a:lnTo>
                  <a:lnTo>
                    <a:pt x="1855492" y="242292"/>
                  </a:lnTo>
                  <a:lnTo>
                    <a:pt x="1855492" y="261342"/>
                  </a:lnTo>
                  <a:close/>
                </a:path>
                <a:path w="2049779" h="266064">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79" h="266064">
                  <a:moveTo>
                    <a:pt x="2023828" y="130968"/>
                  </a:moveTo>
                  <a:lnTo>
                    <a:pt x="1985803" y="111286"/>
                  </a:lnTo>
                  <a:lnTo>
                    <a:pt x="1969357" y="109686"/>
                  </a:lnTo>
                  <a:lnTo>
                    <a:pt x="2036387" y="109686"/>
                  </a:lnTo>
                  <a:lnTo>
                    <a:pt x="2023828" y="130968"/>
                  </a:lnTo>
                  <a:close/>
                </a:path>
                <a:path w="2049779" h="266064">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5" name="object 15"/>
            <p:cNvSpPr/>
            <p:nvPr/>
          </p:nvSpPr>
          <p:spPr>
            <a:xfrm>
              <a:off x="66667" y="2571750"/>
              <a:ext cx="8858885" cy="2089785"/>
            </a:xfrm>
            <a:custGeom>
              <a:avLst/>
              <a:gdLst/>
              <a:ahLst/>
              <a:cxnLst/>
              <a:rect l="l" t="t" r="r" b="b"/>
              <a:pathLst>
                <a:path w="8858885" h="2089785">
                  <a:moveTo>
                    <a:pt x="8764531" y="0"/>
                  </a:moveTo>
                  <a:lnTo>
                    <a:pt x="8858265" y="0"/>
                  </a:lnTo>
                  <a:lnTo>
                    <a:pt x="8858265" y="2089424"/>
                  </a:lnTo>
                  <a:lnTo>
                    <a:pt x="0" y="2089424"/>
                  </a:lnTo>
                  <a:lnTo>
                    <a:pt x="0" y="599"/>
                  </a:lnTo>
                  <a:lnTo>
                    <a:pt x="9532" y="599"/>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6" name="object 16"/>
            <p:cNvSpPr/>
            <p:nvPr/>
          </p:nvSpPr>
          <p:spPr>
            <a:xfrm>
              <a:off x="1257300" y="4592471"/>
              <a:ext cx="6629400" cy="482600"/>
            </a:xfrm>
            <a:custGeom>
              <a:avLst/>
              <a:gdLst/>
              <a:ahLst/>
              <a:cxnLst/>
              <a:rect l="l" t="t" r="r" b="b"/>
              <a:pathLst>
                <a:path w="6629400" h="482600">
                  <a:moveTo>
                    <a:pt x="6629399" y="482399"/>
                  </a:moveTo>
                  <a:lnTo>
                    <a:pt x="0" y="482399"/>
                  </a:lnTo>
                  <a:lnTo>
                    <a:pt x="0" y="0"/>
                  </a:lnTo>
                  <a:lnTo>
                    <a:pt x="6629399" y="0"/>
                  </a:lnTo>
                  <a:lnTo>
                    <a:pt x="6629399" y="4823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7" name="object 17"/>
            <p:cNvSpPr/>
            <p:nvPr/>
          </p:nvSpPr>
          <p:spPr>
            <a:xfrm>
              <a:off x="1257300" y="4592471"/>
              <a:ext cx="6629400" cy="482600"/>
            </a:xfrm>
            <a:custGeom>
              <a:avLst/>
              <a:gdLst/>
              <a:ahLst/>
              <a:cxnLst/>
              <a:rect l="l" t="t" r="r" b="b"/>
              <a:pathLst>
                <a:path w="6629400" h="482600">
                  <a:moveTo>
                    <a:pt x="0" y="0"/>
                  </a:moveTo>
                  <a:lnTo>
                    <a:pt x="6629399" y="0"/>
                  </a:lnTo>
                  <a:lnTo>
                    <a:pt x="6629399" y="482399"/>
                  </a:lnTo>
                  <a:lnTo>
                    <a:pt x="0" y="4823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8" name="object 18"/>
            <p:cNvPicPr/>
            <p:nvPr/>
          </p:nvPicPr>
          <p:blipFill>
            <a:blip r:embed="rId4" cstate="print"/>
            <a:stretch>
              <a:fillRect/>
            </a:stretch>
          </p:blipFill>
          <p:spPr>
            <a:xfrm>
              <a:off x="1421388" y="4737512"/>
              <a:ext cx="6301812" cy="201662"/>
            </a:xfrm>
            <a:prstGeom prst="rect">
              <a:avLst/>
            </a:prstGeom>
          </p:spPr>
        </p:pic>
      </p:grpSp>
      <p:grpSp>
        <p:nvGrpSpPr>
          <p:cNvPr id="19" name="object 19"/>
          <p:cNvGrpSpPr/>
          <p:nvPr/>
        </p:nvGrpSpPr>
        <p:grpSpPr>
          <a:xfrm>
            <a:off x="4391000" y="1054266"/>
            <a:ext cx="3410373" cy="1022773"/>
            <a:chOff x="3293250" y="790699"/>
            <a:chExt cx="2557780" cy="767080"/>
          </a:xfrm>
        </p:grpSpPr>
        <p:sp>
          <p:nvSpPr>
            <p:cNvPr id="20" name="object 20"/>
            <p:cNvSpPr/>
            <p:nvPr/>
          </p:nvSpPr>
          <p:spPr>
            <a:xfrm>
              <a:off x="3312300" y="809749"/>
              <a:ext cx="2519680" cy="728980"/>
            </a:xfrm>
            <a:custGeom>
              <a:avLst/>
              <a:gdLst/>
              <a:ahLst/>
              <a:cxnLst/>
              <a:rect l="l" t="t" r="r" b="b"/>
              <a:pathLst>
                <a:path w="2519679" h="728980">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1" name="object 21"/>
            <p:cNvSpPr/>
            <p:nvPr/>
          </p:nvSpPr>
          <p:spPr>
            <a:xfrm>
              <a:off x="3312300" y="809749"/>
              <a:ext cx="2519680" cy="728980"/>
            </a:xfrm>
            <a:custGeom>
              <a:avLst/>
              <a:gdLst/>
              <a:ahLst/>
              <a:cxnLst/>
              <a:rect l="l" t="t" r="r" b="b"/>
              <a:pathLst>
                <a:path w="2519679" h="728980">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2" name="object 22"/>
            <p:cNvSpPr/>
            <p:nvPr/>
          </p:nvSpPr>
          <p:spPr>
            <a:xfrm>
              <a:off x="3553975" y="1014992"/>
              <a:ext cx="2049780" cy="266065"/>
            </a:xfrm>
            <a:custGeom>
              <a:avLst/>
              <a:gdLst/>
              <a:ahLst/>
              <a:cxnLst/>
              <a:rect l="l" t="t" r="r" b="b"/>
              <a:pathLst>
                <a:path w="2049779" h="266065">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79" h="266065">
                  <a:moveTo>
                    <a:pt x="228600" y="107007"/>
                  </a:moveTo>
                  <a:lnTo>
                    <a:pt x="174128" y="107007"/>
                  </a:lnTo>
                  <a:lnTo>
                    <a:pt x="174128" y="7143"/>
                  </a:lnTo>
                  <a:lnTo>
                    <a:pt x="228600" y="7143"/>
                  </a:lnTo>
                  <a:lnTo>
                    <a:pt x="228600" y="107007"/>
                  </a:lnTo>
                  <a:close/>
                </a:path>
                <a:path w="2049779" h="266065">
                  <a:moveTo>
                    <a:pt x="228600" y="261342"/>
                  </a:moveTo>
                  <a:lnTo>
                    <a:pt x="174128" y="261342"/>
                  </a:lnTo>
                  <a:lnTo>
                    <a:pt x="174128" y="154632"/>
                  </a:lnTo>
                  <a:lnTo>
                    <a:pt x="228600" y="154632"/>
                  </a:lnTo>
                  <a:lnTo>
                    <a:pt x="228600" y="261342"/>
                  </a:lnTo>
                  <a:close/>
                </a:path>
                <a:path w="2049779" h="266065">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79" h="266065">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79" h="266065">
                  <a:moveTo>
                    <a:pt x="449960" y="261342"/>
                  </a:moveTo>
                  <a:lnTo>
                    <a:pt x="401591" y="261342"/>
                  </a:lnTo>
                  <a:lnTo>
                    <a:pt x="401591" y="238125"/>
                  </a:lnTo>
                  <a:lnTo>
                    <a:pt x="449960" y="238125"/>
                  </a:lnTo>
                  <a:lnTo>
                    <a:pt x="449960" y="261342"/>
                  </a:lnTo>
                  <a:close/>
                </a:path>
                <a:path w="2049779" h="266065">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79" h="266065">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79" h="266065">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79" h="266065">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79" h="266065">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79" h="266065">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79" h="266065">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79" h="266065">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79" h="266065">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79" h="266065">
                  <a:moveTo>
                    <a:pt x="981479" y="261342"/>
                  </a:moveTo>
                  <a:lnTo>
                    <a:pt x="933109" y="261342"/>
                  </a:lnTo>
                  <a:lnTo>
                    <a:pt x="933109" y="242292"/>
                  </a:lnTo>
                  <a:lnTo>
                    <a:pt x="981479" y="242292"/>
                  </a:lnTo>
                  <a:lnTo>
                    <a:pt x="981479" y="261342"/>
                  </a:lnTo>
                  <a:close/>
                </a:path>
                <a:path w="2049779" h="266065">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79" h="266065">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79" h="266065">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79" h="266065">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79" h="266065">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79" h="266065">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79" h="266065">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79" h="266065">
                  <a:moveTo>
                    <a:pt x="1648520" y="261342"/>
                  </a:moveTo>
                  <a:lnTo>
                    <a:pt x="1600150" y="261342"/>
                  </a:lnTo>
                  <a:lnTo>
                    <a:pt x="1600150" y="77390"/>
                  </a:lnTo>
                  <a:lnTo>
                    <a:pt x="1648520" y="77390"/>
                  </a:lnTo>
                  <a:lnTo>
                    <a:pt x="1648520" y="261342"/>
                  </a:lnTo>
                  <a:close/>
                </a:path>
                <a:path w="2049779" h="266065">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79" h="266065">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79" h="266065">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79" h="266065">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79" h="266065">
                  <a:moveTo>
                    <a:pt x="1855492" y="261342"/>
                  </a:moveTo>
                  <a:lnTo>
                    <a:pt x="1807123" y="261342"/>
                  </a:lnTo>
                  <a:lnTo>
                    <a:pt x="1807123" y="242292"/>
                  </a:lnTo>
                  <a:lnTo>
                    <a:pt x="1855492" y="242292"/>
                  </a:lnTo>
                  <a:lnTo>
                    <a:pt x="1855492" y="261342"/>
                  </a:lnTo>
                  <a:close/>
                </a:path>
                <a:path w="2049779" h="266065">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79" h="266065">
                  <a:moveTo>
                    <a:pt x="2023828" y="130968"/>
                  </a:moveTo>
                  <a:lnTo>
                    <a:pt x="1985803" y="111286"/>
                  </a:lnTo>
                  <a:lnTo>
                    <a:pt x="1969357" y="109686"/>
                  </a:lnTo>
                  <a:lnTo>
                    <a:pt x="2036387" y="109686"/>
                  </a:lnTo>
                  <a:lnTo>
                    <a:pt x="2023828" y="130968"/>
                  </a:lnTo>
                  <a:close/>
                </a:path>
                <a:path w="2049779" h="266065">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23" name="object 23"/>
          <p:cNvGrpSpPr/>
          <p:nvPr/>
        </p:nvGrpSpPr>
        <p:grpSpPr>
          <a:xfrm>
            <a:off x="73000" y="345599"/>
            <a:ext cx="3410373" cy="1022773"/>
            <a:chOff x="54750" y="259199"/>
            <a:chExt cx="2557780" cy="767080"/>
          </a:xfrm>
        </p:grpSpPr>
        <p:sp>
          <p:nvSpPr>
            <p:cNvPr id="24" name="object 24"/>
            <p:cNvSpPr/>
            <p:nvPr/>
          </p:nvSpPr>
          <p:spPr>
            <a:xfrm>
              <a:off x="73800" y="278249"/>
              <a:ext cx="2519680" cy="728980"/>
            </a:xfrm>
            <a:custGeom>
              <a:avLst/>
              <a:gdLst/>
              <a:ahLst/>
              <a:cxnLst/>
              <a:rect l="l" t="t" r="r" b="b"/>
              <a:pathLst>
                <a:path w="2519680" h="728980">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5" name="object 25"/>
            <p:cNvSpPr/>
            <p:nvPr/>
          </p:nvSpPr>
          <p:spPr>
            <a:xfrm>
              <a:off x="73800" y="278249"/>
              <a:ext cx="2519680" cy="728980"/>
            </a:xfrm>
            <a:custGeom>
              <a:avLst/>
              <a:gdLst/>
              <a:ahLst/>
              <a:cxnLst/>
              <a:rect l="l" t="t" r="r" b="b"/>
              <a:pathLst>
                <a:path w="2519680" h="728980">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6" name="object 26"/>
            <p:cNvSpPr/>
            <p:nvPr/>
          </p:nvSpPr>
          <p:spPr>
            <a:xfrm>
              <a:off x="315474" y="483492"/>
              <a:ext cx="2049780" cy="266065"/>
            </a:xfrm>
            <a:custGeom>
              <a:avLst/>
              <a:gdLst/>
              <a:ahLst/>
              <a:cxnLst/>
              <a:rect l="l" t="t" r="r" b="b"/>
              <a:pathLst>
                <a:path w="2049780" h="266065">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80" h="266065">
                  <a:moveTo>
                    <a:pt x="228600" y="107007"/>
                  </a:moveTo>
                  <a:lnTo>
                    <a:pt x="174128" y="107007"/>
                  </a:lnTo>
                  <a:lnTo>
                    <a:pt x="174128" y="7143"/>
                  </a:lnTo>
                  <a:lnTo>
                    <a:pt x="228600" y="7143"/>
                  </a:lnTo>
                  <a:lnTo>
                    <a:pt x="228600" y="107007"/>
                  </a:lnTo>
                  <a:close/>
                </a:path>
                <a:path w="2049780" h="266065">
                  <a:moveTo>
                    <a:pt x="228600" y="261342"/>
                  </a:moveTo>
                  <a:lnTo>
                    <a:pt x="174128" y="261342"/>
                  </a:lnTo>
                  <a:lnTo>
                    <a:pt x="174128" y="154632"/>
                  </a:lnTo>
                  <a:lnTo>
                    <a:pt x="228600" y="154632"/>
                  </a:lnTo>
                  <a:lnTo>
                    <a:pt x="228600" y="261342"/>
                  </a:lnTo>
                  <a:close/>
                </a:path>
                <a:path w="2049780" h="266065">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80" h="266065">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80" h="266065">
                  <a:moveTo>
                    <a:pt x="449960" y="261342"/>
                  </a:moveTo>
                  <a:lnTo>
                    <a:pt x="401591" y="261342"/>
                  </a:lnTo>
                  <a:lnTo>
                    <a:pt x="401591" y="238125"/>
                  </a:lnTo>
                  <a:lnTo>
                    <a:pt x="449960" y="238125"/>
                  </a:lnTo>
                  <a:lnTo>
                    <a:pt x="449960" y="261342"/>
                  </a:lnTo>
                  <a:close/>
                </a:path>
                <a:path w="2049780" h="266065">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80" h="266065">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80" h="266065">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80" h="266065">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80" h="266065">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80" h="266065">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80" h="266065">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80" h="266065">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80" h="266065">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80" h="266065">
                  <a:moveTo>
                    <a:pt x="981479" y="261342"/>
                  </a:moveTo>
                  <a:lnTo>
                    <a:pt x="933109" y="261342"/>
                  </a:lnTo>
                  <a:lnTo>
                    <a:pt x="933109" y="242292"/>
                  </a:lnTo>
                  <a:lnTo>
                    <a:pt x="981479" y="242292"/>
                  </a:lnTo>
                  <a:lnTo>
                    <a:pt x="981479" y="261342"/>
                  </a:lnTo>
                  <a:close/>
                </a:path>
                <a:path w="2049780" h="266065">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80" h="266065">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80" h="266065">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80" h="266065">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80" h="266065">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80" h="266065">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80" h="266065">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80" h="266065">
                  <a:moveTo>
                    <a:pt x="1648520" y="261342"/>
                  </a:moveTo>
                  <a:lnTo>
                    <a:pt x="1600150" y="261342"/>
                  </a:lnTo>
                  <a:lnTo>
                    <a:pt x="1600150" y="77390"/>
                  </a:lnTo>
                  <a:lnTo>
                    <a:pt x="1648520" y="77390"/>
                  </a:lnTo>
                  <a:lnTo>
                    <a:pt x="1648520" y="261342"/>
                  </a:lnTo>
                  <a:close/>
                </a:path>
                <a:path w="2049780" h="266065">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80" h="266065">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80" h="266065">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80" h="266065">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80" h="266065">
                  <a:moveTo>
                    <a:pt x="1855492" y="261342"/>
                  </a:moveTo>
                  <a:lnTo>
                    <a:pt x="1807123" y="261342"/>
                  </a:lnTo>
                  <a:lnTo>
                    <a:pt x="1807123" y="242292"/>
                  </a:lnTo>
                  <a:lnTo>
                    <a:pt x="1855492" y="242292"/>
                  </a:lnTo>
                  <a:lnTo>
                    <a:pt x="1855492" y="261342"/>
                  </a:lnTo>
                  <a:close/>
                </a:path>
                <a:path w="2049780" h="266065">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80" h="266065">
                  <a:moveTo>
                    <a:pt x="2023828" y="130968"/>
                  </a:moveTo>
                  <a:lnTo>
                    <a:pt x="1985803" y="111286"/>
                  </a:lnTo>
                  <a:lnTo>
                    <a:pt x="1969357" y="109686"/>
                  </a:lnTo>
                  <a:lnTo>
                    <a:pt x="2036387" y="109686"/>
                  </a:lnTo>
                  <a:lnTo>
                    <a:pt x="2023828" y="130968"/>
                  </a:lnTo>
                  <a:close/>
                </a:path>
                <a:path w="2049780" h="266065">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27" name="object 27"/>
          <p:cNvGrpSpPr/>
          <p:nvPr/>
        </p:nvGrpSpPr>
        <p:grpSpPr>
          <a:xfrm>
            <a:off x="0" y="4603001"/>
            <a:ext cx="12192000" cy="2255519"/>
            <a:chOff x="0" y="3452250"/>
            <a:chExt cx="9144000" cy="1691639"/>
          </a:xfrm>
        </p:grpSpPr>
        <p:sp>
          <p:nvSpPr>
            <p:cNvPr id="28" name="object 28"/>
            <p:cNvSpPr/>
            <p:nvPr/>
          </p:nvSpPr>
          <p:spPr>
            <a:xfrm>
              <a:off x="1004700" y="3559450"/>
              <a:ext cx="2519680" cy="728980"/>
            </a:xfrm>
            <a:custGeom>
              <a:avLst/>
              <a:gdLst/>
              <a:ahLst/>
              <a:cxnLst/>
              <a:rect l="l" t="t" r="r" b="b"/>
              <a:pathLst>
                <a:path w="2519679" h="728979">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9" name="object 29"/>
            <p:cNvSpPr/>
            <p:nvPr/>
          </p:nvSpPr>
          <p:spPr>
            <a:xfrm>
              <a:off x="1004700" y="3559450"/>
              <a:ext cx="2519680" cy="728980"/>
            </a:xfrm>
            <a:custGeom>
              <a:avLst/>
              <a:gdLst/>
              <a:ahLst/>
              <a:cxnLst/>
              <a:rect l="l" t="t" r="r" b="b"/>
              <a:pathLst>
                <a:path w="2519679" h="728979">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0" name="object 30"/>
            <p:cNvSpPr/>
            <p:nvPr/>
          </p:nvSpPr>
          <p:spPr>
            <a:xfrm>
              <a:off x="1246374" y="3764692"/>
              <a:ext cx="2049780" cy="266065"/>
            </a:xfrm>
            <a:custGeom>
              <a:avLst/>
              <a:gdLst/>
              <a:ahLst/>
              <a:cxnLst/>
              <a:rect l="l" t="t" r="r" b="b"/>
              <a:pathLst>
                <a:path w="2049779" h="266064">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79" h="266064">
                  <a:moveTo>
                    <a:pt x="228600" y="107007"/>
                  </a:moveTo>
                  <a:lnTo>
                    <a:pt x="174128" y="107007"/>
                  </a:lnTo>
                  <a:lnTo>
                    <a:pt x="174128" y="7143"/>
                  </a:lnTo>
                  <a:lnTo>
                    <a:pt x="228600" y="7143"/>
                  </a:lnTo>
                  <a:lnTo>
                    <a:pt x="228600" y="107007"/>
                  </a:lnTo>
                  <a:close/>
                </a:path>
                <a:path w="2049779" h="266064">
                  <a:moveTo>
                    <a:pt x="228600" y="261342"/>
                  </a:moveTo>
                  <a:lnTo>
                    <a:pt x="174128" y="261342"/>
                  </a:lnTo>
                  <a:lnTo>
                    <a:pt x="174128" y="154632"/>
                  </a:lnTo>
                  <a:lnTo>
                    <a:pt x="228600" y="154632"/>
                  </a:lnTo>
                  <a:lnTo>
                    <a:pt x="228600" y="261342"/>
                  </a:lnTo>
                  <a:close/>
                </a:path>
                <a:path w="2049779" h="266064">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79" h="266064">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79" h="266064">
                  <a:moveTo>
                    <a:pt x="449960" y="261342"/>
                  </a:moveTo>
                  <a:lnTo>
                    <a:pt x="401591" y="261342"/>
                  </a:lnTo>
                  <a:lnTo>
                    <a:pt x="401591" y="238125"/>
                  </a:lnTo>
                  <a:lnTo>
                    <a:pt x="449960" y="238125"/>
                  </a:lnTo>
                  <a:lnTo>
                    <a:pt x="449960" y="261342"/>
                  </a:lnTo>
                  <a:close/>
                </a:path>
                <a:path w="2049779" h="266064">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79" h="266064">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79" h="266064">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79" h="266064">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79" h="266064">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79" h="266064">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79" h="266064">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79" h="266064">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79" h="266064">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79" h="266064">
                  <a:moveTo>
                    <a:pt x="981479" y="261342"/>
                  </a:moveTo>
                  <a:lnTo>
                    <a:pt x="933109" y="261342"/>
                  </a:lnTo>
                  <a:lnTo>
                    <a:pt x="933109" y="242292"/>
                  </a:lnTo>
                  <a:lnTo>
                    <a:pt x="981479" y="242292"/>
                  </a:lnTo>
                  <a:lnTo>
                    <a:pt x="981479" y="261342"/>
                  </a:lnTo>
                  <a:close/>
                </a:path>
                <a:path w="2049779" h="266064">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79" h="266064">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79" h="266064">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79" h="266064">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79" h="266064">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79" h="266064">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79" h="266064">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79" h="266064">
                  <a:moveTo>
                    <a:pt x="1648520" y="261342"/>
                  </a:moveTo>
                  <a:lnTo>
                    <a:pt x="1600150" y="261342"/>
                  </a:lnTo>
                  <a:lnTo>
                    <a:pt x="1600150" y="77390"/>
                  </a:lnTo>
                  <a:lnTo>
                    <a:pt x="1648520" y="77390"/>
                  </a:lnTo>
                  <a:lnTo>
                    <a:pt x="1648520" y="261342"/>
                  </a:lnTo>
                  <a:close/>
                </a:path>
                <a:path w="2049779" h="266064">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79" h="266064">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79" h="266064">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79" h="266064">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79" h="266064">
                  <a:moveTo>
                    <a:pt x="1855492" y="261342"/>
                  </a:moveTo>
                  <a:lnTo>
                    <a:pt x="1807123" y="261342"/>
                  </a:lnTo>
                  <a:lnTo>
                    <a:pt x="1807123" y="242292"/>
                  </a:lnTo>
                  <a:lnTo>
                    <a:pt x="1855492" y="242292"/>
                  </a:lnTo>
                  <a:lnTo>
                    <a:pt x="1855492" y="261342"/>
                  </a:lnTo>
                  <a:close/>
                </a:path>
                <a:path w="2049779" h="266064">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79" h="266064">
                  <a:moveTo>
                    <a:pt x="2023828" y="130968"/>
                  </a:moveTo>
                  <a:lnTo>
                    <a:pt x="1985803" y="111286"/>
                  </a:lnTo>
                  <a:lnTo>
                    <a:pt x="1969357" y="109686"/>
                  </a:lnTo>
                  <a:lnTo>
                    <a:pt x="2036387" y="109686"/>
                  </a:lnTo>
                  <a:lnTo>
                    <a:pt x="2023828" y="130968"/>
                  </a:lnTo>
                  <a:close/>
                </a:path>
                <a:path w="2049779" h="266064">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1" name="object 31"/>
            <p:cNvSpPr/>
            <p:nvPr/>
          </p:nvSpPr>
          <p:spPr>
            <a:xfrm>
              <a:off x="0" y="3452250"/>
              <a:ext cx="9144000" cy="1691639"/>
            </a:xfrm>
            <a:custGeom>
              <a:avLst/>
              <a:gdLst/>
              <a:ahLst/>
              <a:cxnLst/>
              <a:rect l="l" t="t" r="r" b="b"/>
              <a:pathLst>
                <a:path w="9144000" h="1691639">
                  <a:moveTo>
                    <a:pt x="0" y="1691249"/>
                  </a:moveTo>
                  <a:lnTo>
                    <a:pt x="9143999" y="1691249"/>
                  </a:lnTo>
                  <a:lnTo>
                    <a:pt x="9143999" y="0"/>
                  </a:lnTo>
                  <a:lnTo>
                    <a:pt x="0" y="0"/>
                  </a:lnTo>
                  <a:lnTo>
                    <a:pt x="0" y="1691249"/>
                  </a:lnTo>
                  <a:close/>
                </a:path>
              </a:pathLst>
            </a:custGeom>
            <a:solidFill>
              <a:srgbClr val="434343">
                <a:alpha val="73849"/>
              </a:srgbClr>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32" name="object 32"/>
          <p:cNvSpPr/>
          <p:nvPr/>
        </p:nvSpPr>
        <p:spPr>
          <a:xfrm>
            <a:off x="0" y="1"/>
            <a:ext cx="12192000" cy="2063327"/>
          </a:xfrm>
          <a:custGeom>
            <a:avLst/>
            <a:gdLst/>
            <a:ahLst/>
            <a:cxnLst/>
            <a:rect l="l" t="t" r="r" b="b"/>
            <a:pathLst>
              <a:path w="9144000" h="1547495">
                <a:moveTo>
                  <a:pt x="0" y="1547250"/>
                </a:moveTo>
                <a:lnTo>
                  <a:pt x="9143999" y="1547250"/>
                </a:lnTo>
                <a:lnTo>
                  <a:pt x="9143999" y="0"/>
                </a:lnTo>
                <a:lnTo>
                  <a:pt x="0" y="0"/>
                </a:lnTo>
                <a:lnTo>
                  <a:pt x="0" y="1547250"/>
                </a:lnTo>
                <a:close/>
              </a:path>
            </a:pathLst>
          </a:custGeom>
          <a:solidFill>
            <a:srgbClr val="434343">
              <a:alpha val="73849"/>
            </a:srgbClr>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nvGrpSpPr>
          <p:cNvPr id="33" name="object 33"/>
          <p:cNvGrpSpPr/>
          <p:nvPr/>
        </p:nvGrpSpPr>
        <p:grpSpPr>
          <a:xfrm>
            <a:off x="0" y="2063000"/>
            <a:ext cx="12183533" cy="2540000"/>
            <a:chOff x="0" y="1547250"/>
            <a:chExt cx="9137650" cy="1905000"/>
          </a:xfrm>
        </p:grpSpPr>
        <p:sp>
          <p:nvSpPr>
            <p:cNvPr id="34" name="object 34"/>
            <p:cNvSpPr/>
            <p:nvPr/>
          </p:nvSpPr>
          <p:spPr>
            <a:xfrm>
              <a:off x="0" y="1547250"/>
              <a:ext cx="9137650" cy="1905000"/>
            </a:xfrm>
            <a:custGeom>
              <a:avLst/>
              <a:gdLst/>
              <a:ahLst/>
              <a:cxnLst/>
              <a:rect l="l" t="t" r="r" b="b"/>
              <a:pathLst>
                <a:path w="9137650" h="1905000">
                  <a:moveTo>
                    <a:pt x="9137149" y="1904999"/>
                  </a:moveTo>
                  <a:lnTo>
                    <a:pt x="0" y="1904999"/>
                  </a:lnTo>
                  <a:lnTo>
                    <a:pt x="0" y="0"/>
                  </a:lnTo>
                  <a:lnTo>
                    <a:pt x="9137149" y="0"/>
                  </a:lnTo>
                  <a:lnTo>
                    <a:pt x="9137149" y="1904999"/>
                  </a:lnTo>
                  <a:close/>
                </a:path>
              </a:pathLst>
            </a:custGeom>
            <a:solidFill>
              <a:srgbClr val="7B55F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35" name="object 35"/>
            <p:cNvPicPr/>
            <p:nvPr/>
          </p:nvPicPr>
          <p:blipFill>
            <a:blip r:embed="rId5" cstate="print"/>
            <a:stretch>
              <a:fillRect/>
            </a:stretch>
          </p:blipFill>
          <p:spPr>
            <a:xfrm>
              <a:off x="2896916" y="1888942"/>
              <a:ext cx="3375597" cy="265955"/>
            </a:xfrm>
            <a:prstGeom prst="rect">
              <a:avLst/>
            </a:prstGeom>
          </p:spPr>
        </p:pic>
        <p:pic>
          <p:nvPicPr>
            <p:cNvPr id="36" name="object 36"/>
            <p:cNvPicPr/>
            <p:nvPr/>
          </p:nvPicPr>
          <p:blipFill>
            <a:blip r:embed="rId6" cstate="print"/>
            <a:stretch>
              <a:fillRect/>
            </a:stretch>
          </p:blipFill>
          <p:spPr>
            <a:xfrm>
              <a:off x="3027028" y="2803342"/>
              <a:ext cx="3102462" cy="336053"/>
            </a:xfrm>
            <a:prstGeom prst="rect">
              <a:avLst/>
            </a:prstGeom>
          </p:spPr>
        </p:pic>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
            <a:ext cx="12191999" cy="6857999"/>
          </a:xfrm>
          <a:prstGeom prst="rect">
            <a:avLst/>
          </a:prstGeom>
        </p:spPr>
      </p:pic>
      <p:sp>
        <p:nvSpPr>
          <p:cNvPr id="3" name="object 3"/>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333333">
              <a:alpha val="70379"/>
            </a:srgbClr>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txBox="1"/>
          <p:nvPr/>
        </p:nvSpPr>
        <p:spPr>
          <a:xfrm>
            <a:off x="2075889" y="2422144"/>
            <a:ext cx="8032327" cy="1891073"/>
          </a:xfrm>
          <a:prstGeom prst="rect">
            <a:avLst/>
          </a:prstGeom>
        </p:spPr>
        <p:txBody>
          <a:bodyPr vert="horz" wrap="square" lIns="0" tIns="16933" rIns="0" bIns="0" rtlCol="0">
            <a:spAutoFit/>
          </a:bodyPr>
          <a:lstStyle/>
          <a:p>
            <a:pPr marL="159169" defTabSz="1219170" fontAlgn="auto">
              <a:spcBef>
                <a:spcPts val="133"/>
              </a:spcBef>
              <a:spcAft>
                <a:spcPts val="0"/>
              </a:spcAft>
            </a:pPr>
            <a:r>
              <a:rPr sz="3200" b="1" kern="0" spc="233" dirty="0">
                <a:solidFill>
                  <a:srgbClr val="FFFFFF"/>
                </a:solidFill>
                <a:latin typeface="Calibri"/>
                <a:cs typeface="Calibri"/>
              </a:rPr>
              <a:t>Human</a:t>
            </a:r>
            <a:r>
              <a:rPr sz="3200" b="1" kern="0" spc="167" dirty="0">
                <a:solidFill>
                  <a:srgbClr val="FFFFFF"/>
                </a:solidFill>
                <a:latin typeface="Calibri"/>
                <a:cs typeface="Calibri"/>
              </a:rPr>
              <a:t> </a:t>
            </a:r>
            <a:r>
              <a:rPr sz="3200" b="1" kern="0" spc="173" dirty="0">
                <a:solidFill>
                  <a:srgbClr val="FFFFFF"/>
                </a:solidFill>
                <a:latin typeface="Calibri"/>
                <a:cs typeface="Calibri"/>
              </a:rPr>
              <a:t>data </a:t>
            </a:r>
            <a:r>
              <a:rPr sz="3200" b="1" kern="0" spc="180" dirty="0">
                <a:solidFill>
                  <a:srgbClr val="FFFFFF"/>
                </a:solidFill>
                <a:latin typeface="Calibri"/>
                <a:cs typeface="Calibri"/>
              </a:rPr>
              <a:t>perpetuates</a:t>
            </a:r>
            <a:r>
              <a:rPr sz="3200" b="1" kern="0" spc="167" dirty="0">
                <a:solidFill>
                  <a:srgbClr val="FFFFFF"/>
                </a:solidFill>
                <a:latin typeface="Calibri"/>
                <a:cs typeface="Calibri"/>
              </a:rPr>
              <a:t> </a:t>
            </a:r>
            <a:r>
              <a:rPr sz="3200" b="1" kern="0" spc="200" dirty="0">
                <a:solidFill>
                  <a:srgbClr val="FFFFFF"/>
                </a:solidFill>
                <a:latin typeface="Calibri"/>
                <a:cs typeface="Calibri"/>
              </a:rPr>
              <a:t>human</a:t>
            </a:r>
            <a:r>
              <a:rPr sz="3200" b="1" kern="0" spc="173" dirty="0">
                <a:solidFill>
                  <a:srgbClr val="FFFFFF"/>
                </a:solidFill>
                <a:latin typeface="Calibri"/>
                <a:cs typeface="Calibri"/>
              </a:rPr>
              <a:t> </a:t>
            </a:r>
            <a:r>
              <a:rPr sz="3200" b="1" kern="0" spc="213" dirty="0">
                <a:solidFill>
                  <a:srgbClr val="FFFFFF"/>
                </a:solidFill>
                <a:latin typeface="Calibri"/>
                <a:cs typeface="Calibri"/>
              </a:rPr>
              <a:t>biases.</a:t>
            </a:r>
            <a:endParaRPr sz="3200" kern="0">
              <a:solidFill>
                <a:sysClr val="windowText" lastClr="000000"/>
              </a:solidFill>
              <a:latin typeface="Calibri"/>
              <a:cs typeface="Calibri"/>
            </a:endParaRPr>
          </a:p>
          <a:p>
            <a:pPr marL="1705991" marR="6773" indent="-1689904" defTabSz="1219170" fontAlgn="auto">
              <a:lnSpc>
                <a:spcPct val="114599"/>
              </a:lnSpc>
              <a:spcBef>
                <a:spcPts val="2167"/>
              </a:spcBef>
              <a:spcAft>
                <a:spcPts val="0"/>
              </a:spcAft>
            </a:pPr>
            <a:r>
              <a:rPr sz="3200" b="1" kern="0" spc="333" dirty="0">
                <a:solidFill>
                  <a:srgbClr val="FFFFFF"/>
                </a:solidFill>
                <a:latin typeface="Calibri"/>
                <a:cs typeface="Calibri"/>
              </a:rPr>
              <a:t>As</a:t>
            </a:r>
            <a:r>
              <a:rPr sz="3200" b="1" kern="0" spc="167" dirty="0">
                <a:solidFill>
                  <a:srgbClr val="FFFFFF"/>
                </a:solidFill>
                <a:latin typeface="Calibri"/>
                <a:cs typeface="Calibri"/>
              </a:rPr>
              <a:t> </a:t>
            </a:r>
            <a:r>
              <a:rPr sz="3200" b="1" kern="0" spc="305" dirty="0">
                <a:solidFill>
                  <a:srgbClr val="FFFFFF"/>
                </a:solidFill>
                <a:latin typeface="Calibri"/>
                <a:cs typeface="Calibri"/>
              </a:rPr>
              <a:t>ML</a:t>
            </a:r>
            <a:r>
              <a:rPr sz="3200" b="1" kern="0" spc="167" dirty="0">
                <a:solidFill>
                  <a:srgbClr val="FFFFFF"/>
                </a:solidFill>
                <a:latin typeface="Calibri"/>
                <a:cs typeface="Calibri"/>
              </a:rPr>
              <a:t> </a:t>
            </a:r>
            <a:r>
              <a:rPr sz="3200" b="1" kern="0" spc="193" dirty="0">
                <a:solidFill>
                  <a:srgbClr val="FFFFFF"/>
                </a:solidFill>
                <a:latin typeface="Calibri"/>
                <a:cs typeface="Calibri"/>
              </a:rPr>
              <a:t>learns</a:t>
            </a:r>
            <a:r>
              <a:rPr sz="3200" b="1" kern="0" spc="167" dirty="0">
                <a:solidFill>
                  <a:srgbClr val="FFFFFF"/>
                </a:solidFill>
                <a:latin typeface="Calibri"/>
                <a:cs typeface="Calibri"/>
              </a:rPr>
              <a:t> </a:t>
            </a:r>
            <a:r>
              <a:rPr sz="3200" b="1" kern="0" spc="160" dirty="0">
                <a:solidFill>
                  <a:srgbClr val="FFFFFF"/>
                </a:solidFill>
                <a:latin typeface="Calibri"/>
                <a:cs typeface="Calibri"/>
              </a:rPr>
              <a:t>from</a:t>
            </a:r>
            <a:r>
              <a:rPr sz="3200" b="1" kern="0" spc="167" dirty="0">
                <a:solidFill>
                  <a:srgbClr val="FFFFFF"/>
                </a:solidFill>
                <a:latin typeface="Calibri"/>
                <a:cs typeface="Calibri"/>
              </a:rPr>
              <a:t> </a:t>
            </a:r>
            <a:r>
              <a:rPr sz="3200" b="1" kern="0" spc="200" dirty="0">
                <a:solidFill>
                  <a:srgbClr val="FFFFFF"/>
                </a:solidFill>
                <a:latin typeface="Calibri"/>
                <a:cs typeface="Calibri"/>
              </a:rPr>
              <a:t>human</a:t>
            </a:r>
            <a:r>
              <a:rPr sz="3200" b="1" kern="0" spc="167" dirty="0">
                <a:solidFill>
                  <a:srgbClr val="FFFFFF"/>
                </a:solidFill>
                <a:latin typeface="Calibri"/>
                <a:cs typeface="Calibri"/>
              </a:rPr>
              <a:t> </a:t>
            </a:r>
            <a:r>
              <a:rPr sz="3200" b="1" kern="0" spc="152" dirty="0">
                <a:solidFill>
                  <a:srgbClr val="FFFFFF"/>
                </a:solidFill>
                <a:latin typeface="Calibri"/>
                <a:cs typeface="Calibri"/>
              </a:rPr>
              <a:t>data,</a:t>
            </a:r>
            <a:r>
              <a:rPr sz="3200" b="1" kern="0" spc="167" dirty="0">
                <a:solidFill>
                  <a:srgbClr val="FFFFFF"/>
                </a:solidFill>
                <a:latin typeface="Calibri"/>
                <a:cs typeface="Calibri"/>
              </a:rPr>
              <a:t> </a:t>
            </a:r>
            <a:r>
              <a:rPr sz="3200" b="1" kern="0" spc="127" dirty="0">
                <a:solidFill>
                  <a:srgbClr val="FFFFFF"/>
                </a:solidFill>
                <a:latin typeface="Calibri"/>
                <a:cs typeface="Calibri"/>
              </a:rPr>
              <a:t>the</a:t>
            </a:r>
            <a:r>
              <a:rPr sz="3200" b="1" kern="0" spc="167" dirty="0">
                <a:solidFill>
                  <a:srgbClr val="FFFFFF"/>
                </a:solidFill>
                <a:latin typeface="Calibri"/>
                <a:cs typeface="Calibri"/>
              </a:rPr>
              <a:t> </a:t>
            </a:r>
            <a:r>
              <a:rPr sz="3200" b="1" kern="0" spc="140" dirty="0">
                <a:solidFill>
                  <a:srgbClr val="FFFFFF"/>
                </a:solidFill>
                <a:latin typeface="Calibri"/>
                <a:cs typeface="Calibri"/>
              </a:rPr>
              <a:t>result </a:t>
            </a:r>
            <a:r>
              <a:rPr sz="3200" b="1" kern="0" spc="227" dirty="0">
                <a:solidFill>
                  <a:srgbClr val="FFFFFF"/>
                </a:solidFill>
                <a:latin typeface="Calibri"/>
                <a:cs typeface="Calibri"/>
              </a:rPr>
              <a:t>is</a:t>
            </a:r>
            <a:r>
              <a:rPr sz="3200" b="1" kern="0" spc="173" dirty="0">
                <a:solidFill>
                  <a:srgbClr val="FFFFFF"/>
                </a:solidFill>
                <a:latin typeface="Calibri"/>
                <a:cs typeface="Calibri"/>
              </a:rPr>
              <a:t> </a:t>
            </a:r>
            <a:r>
              <a:rPr sz="3200" b="1" kern="0" spc="247" dirty="0">
                <a:solidFill>
                  <a:srgbClr val="FFFFFF"/>
                </a:solidFill>
                <a:latin typeface="Calibri"/>
                <a:cs typeface="Calibri"/>
              </a:rPr>
              <a:t>a</a:t>
            </a:r>
            <a:r>
              <a:rPr sz="3200" b="1" kern="0" spc="180" dirty="0">
                <a:solidFill>
                  <a:srgbClr val="FFFFFF"/>
                </a:solidFill>
                <a:latin typeface="Calibri"/>
                <a:cs typeface="Calibri"/>
              </a:rPr>
              <a:t> </a:t>
            </a:r>
            <a:r>
              <a:rPr sz="3200" b="1" kern="0" spc="233" dirty="0">
                <a:solidFill>
                  <a:srgbClr val="64FFDA"/>
                </a:solidFill>
                <a:latin typeface="Calibri"/>
                <a:cs typeface="Calibri"/>
              </a:rPr>
              <a:t>bias</a:t>
            </a:r>
            <a:r>
              <a:rPr sz="3200" b="1" kern="0" spc="173" dirty="0">
                <a:solidFill>
                  <a:srgbClr val="64FFDA"/>
                </a:solidFill>
                <a:latin typeface="Calibri"/>
                <a:cs typeface="Calibri"/>
              </a:rPr>
              <a:t> </a:t>
            </a:r>
            <a:r>
              <a:rPr sz="3200" b="1" kern="0" spc="167" dirty="0">
                <a:solidFill>
                  <a:srgbClr val="64FFDA"/>
                </a:solidFill>
                <a:latin typeface="Calibri"/>
                <a:cs typeface="Calibri"/>
              </a:rPr>
              <a:t>network</a:t>
            </a:r>
            <a:r>
              <a:rPr sz="3200" b="1" kern="0" spc="173" dirty="0">
                <a:solidFill>
                  <a:srgbClr val="64FFDA"/>
                </a:solidFill>
                <a:latin typeface="Calibri"/>
                <a:cs typeface="Calibri"/>
              </a:rPr>
              <a:t> </a:t>
            </a:r>
            <a:r>
              <a:rPr sz="3200" b="1" kern="0" spc="133" dirty="0">
                <a:solidFill>
                  <a:srgbClr val="64FFDA"/>
                </a:solidFill>
                <a:latin typeface="Calibri"/>
                <a:cs typeface="Calibri"/>
              </a:rPr>
              <a:t>effect</a:t>
            </a:r>
            <a:r>
              <a:rPr sz="3200" b="1" kern="0" spc="133" dirty="0">
                <a:solidFill>
                  <a:srgbClr val="FFFFFF"/>
                </a:solidFill>
                <a:latin typeface="Calibri"/>
                <a:cs typeface="Calibri"/>
              </a:rPr>
              <a:t>.</a:t>
            </a:r>
            <a:endParaRPr sz="3200" kern="0">
              <a:solidFill>
                <a:sysClr val="windowText" lastClr="000000"/>
              </a:solidFill>
              <a:latin typeface="Calibri"/>
              <a:cs typeface="Calibri"/>
            </a:endParaRPr>
          </a:p>
        </p:txBody>
      </p:sp>
      <p:sp>
        <p:nvSpPr>
          <p:cNvPr id="5" name="object 5"/>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60" dirty="0">
                <a:solidFill>
                  <a:srgbClr val="FFFFFF"/>
                </a:solidFill>
              </a:rPr>
              <a:t>What</a:t>
            </a:r>
            <a:r>
              <a:rPr sz="4000" b="1" spc="213" dirty="0">
                <a:solidFill>
                  <a:srgbClr val="FFFFFF"/>
                </a:solidFill>
              </a:rPr>
              <a:t> </a:t>
            </a:r>
            <a:r>
              <a:rPr sz="4000" b="1" spc="272" dirty="0">
                <a:solidFill>
                  <a:srgbClr val="FFFFFF"/>
                </a:solidFill>
              </a:rPr>
              <a:t>do</a:t>
            </a:r>
            <a:r>
              <a:rPr sz="4000" b="1" spc="213" dirty="0">
                <a:solidFill>
                  <a:srgbClr val="FFFFFF"/>
                </a:solidFill>
              </a:rPr>
              <a:t> </a:t>
            </a:r>
            <a:r>
              <a:rPr sz="4000" b="1" spc="220" dirty="0">
                <a:solidFill>
                  <a:srgbClr val="FFFFFF"/>
                </a:solidFill>
              </a:rPr>
              <a:t>you</a:t>
            </a:r>
            <a:r>
              <a:rPr sz="4000" b="1" spc="213" dirty="0">
                <a:solidFill>
                  <a:srgbClr val="FFFFFF"/>
                </a:solidFill>
              </a:rPr>
              <a:t> </a:t>
            </a:r>
            <a:r>
              <a:rPr sz="4000" b="1" spc="320" dirty="0">
                <a:solidFill>
                  <a:srgbClr val="FFFFFF"/>
                </a:solidFill>
              </a:rPr>
              <a:t>see?</a:t>
            </a:r>
            <a:endParaRPr sz="4000"/>
          </a:p>
        </p:txBody>
      </p:sp>
      <p:sp>
        <p:nvSpPr>
          <p:cNvPr id="3" name="object 3"/>
          <p:cNvSpPr txBox="1"/>
          <p:nvPr/>
        </p:nvSpPr>
        <p:spPr>
          <a:xfrm>
            <a:off x="633666" y="1621807"/>
            <a:ext cx="1714500" cy="386430"/>
          </a:xfrm>
          <a:prstGeom prst="rect">
            <a:avLst/>
          </a:prstGeom>
        </p:spPr>
        <p:txBody>
          <a:bodyPr vert="horz" wrap="square" lIns="0" tIns="16933" rIns="0" bIns="0" rtlCol="0">
            <a:spAutoFit/>
          </a:bodyPr>
          <a:lstStyle/>
          <a:p>
            <a:pPr marL="505447" indent="-489361" defTabSz="1219170" fontAlgn="auto">
              <a:spcBef>
                <a:spcPts val="133"/>
              </a:spcBef>
              <a:spcAft>
                <a:spcPts val="0"/>
              </a:spcAft>
              <a:buFont typeface="Arial"/>
              <a:buChar char="●"/>
              <a:tabLst>
                <a:tab pos="505447" algn="l"/>
                <a:tab pos="506294" algn="l"/>
              </a:tabLst>
            </a:pP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01CA67DB-0D85-519F-81ED-EE82FA648E0E}"/>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98710" y="3050663"/>
            <a:ext cx="3592407" cy="632651"/>
          </a:xfrm>
          <a:prstGeom prst="rect">
            <a:avLst/>
          </a:prstGeom>
        </p:spPr>
        <p:txBody>
          <a:bodyPr vert="horz" wrap="square" lIns="0" tIns="16933" rIns="0" bIns="0" rtlCol="0">
            <a:spAutoFit/>
          </a:bodyPr>
          <a:lstStyle/>
          <a:p>
            <a:pPr marL="16933">
              <a:spcBef>
                <a:spcPts val="133"/>
              </a:spcBef>
            </a:pPr>
            <a:r>
              <a:rPr sz="4000" b="1" spc="413" dirty="0">
                <a:solidFill>
                  <a:srgbClr val="FFFFFF"/>
                </a:solidFill>
              </a:rPr>
              <a:t>BIAS</a:t>
            </a:r>
            <a:r>
              <a:rPr sz="4000" b="1" spc="200" dirty="0">
                <a:solidFill>
                  <a:srgbClr val="FFFFFF"/>
                </a:solidFill>
              </a:rPr>
              <a:t> </a:t>
            </a:r>
            <a:r>
              <a:rPr sz="4000" b="1" spc="393" dirty="0">
                <a:solidFill>
                  <a:srgbClr val="FFFFFF"/>
                </a:solidFill>
              </a:rPr>
              <a:t>=</a:t>
            </a:r>
            <a:r>
              <a:rPr sz="4000" b="1" spc="207" dirty="0">
                <a:solidFill>
                  <a:srgbClr val="FFFFFF"/>
                </a:solidFill>
              </a:rPr>
              <a:t> </a:t>
            </a:r>
            <a:r>
              <a:rPr sz="4000" b="1" spc="427" dirty="0">
                <a:solidFill>
                  <a:srgbClr val="FFFFFF"/>
                </a:solidFill>
              </a:rPr>
              <a:t>BAD</a:t>
            </a:r>
            <a:r>
              <a:rPr sz="4000" b="1" spc="207" dirty="0">
                <a:solidFill>
                  <a:srgbClr val="FFFFFF"/>
                </a:solidFill>
              </a:rPr>
              <a:t> </a:t>
            </a:r>
            <a:r>
              <a:rPr sz="4000" b="1" spc="327" dirty="0">
                <a:solidFill>
                  <a:srgbClr val="FFFFFF"/>
                </a:solidFill>
              </a:rPr>
              <a:t>??</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3666" y="1621807"/>
            <a:ext cx="10809393" cy="4551738"/>
          </a:xfrm>
          <a:prstGeom prst="rect">
            <a:avLst/>
          </a:prstGeom>
        </p:spPr>
        <p:txBody>
          <a:bodyPr vert="horz" wrap="square" lIns="0" tIns="16933" rIns="0" bIns="0" rtlCol="0">
            <a:spAutoFit/>
          </a:bodyPr>
          <a:lstStyle/>
          <a:p>
            <a:pPr marL="505447" indent="-489361" defTabSz="1219170" fontAlgn="auto">
              <a:spcBef>
                <a:spcPts val="133"/>
              </a:spcBef>
              <a:spcAft>
                <a:spcPts val="0"/>
              </a:spcAft>
              <a:buFont typeface="Arial"/>
              <a:buChar char="●"/>
              <a:tabLst>
                <a:tab pos="505447" algn="l"/>
                <a:tab pos="506294" algn="l"/>
              </a:tabLst>
            </a:pPr>
            <a:r>
              <a:rPr sz="2400" kern="0" spc="167" dirty="0">
                <a:solidFill>
                  <a:srgbClr val="FFFFFF"/>
                </a:solidFill>
                <a:latin typeface="Calibri"/>
                <a:cs typeface="Calibri"/>
              </a:rPr>
              <a:t>Bias</a:t>
            </a:r>
            <a:r>
              <a:rPr sz="2400" kern="0" spc="152" dirty="0">
                <a:solidFill>
                  <a:srgbClr val="FFFFFF"/>
                </a:solidFill>
                <a:latin typeface="Calibri"/>
                <a:cs typeface="Calibri"/>
              </a:rPr>
              <a:t> </a:t>
            </a:r>
            <a:r>
              <a:rPr sz="2400" kern="0" dirty="0">
                <a:solidFill>
                  <a:srgbClr val="FFFFFF"/>
                </a:solidFill>
                <a:latin typeface="Calibri"/>
                <a:cs typeface="Calibri"/>
              </a:rPr>
              <a:t>in</a:t>
            </a:r>
            <a:r>
              <a:rPr sz="2400" kern="0" spc="160" dirty="0">
                <a:solidFill>
                  <a:srgbClr val="FFFFFF"/>
                </a:solidFill>
                <a:latin typeface="Calibri"/>
                <a:cs typeface="Calibri"/>
              </a:rPr>
              <a:t> </a:t>
            </a:r>
            <a:r>
              <a:rPr sz="2400" kern="0" spc="87" dirty="0">
                <a:solidFill>
                  <a:srgbClr val="FFFFFF"/>
                </a:solidFill>
                <a:latin typeface="Calibri"/>
                <a:cs typeface="Calibri"/>
              </a:rPr>
              <a:t>statistics</a:t>
            </a:r>
            <a:r>
              <a:rPr sz="2400" kern="0" spc="152" dirty="0">
                <a:solidFill>
                  <a:srgbClr val="FFFFFF"/>
                </a:solidFill>
                <a:latin typeface="Calibri"/>
                <a:cs typeface="Calibri"/>
              </a:rPr>
              <a:t> </a:t>
            </a:r>
            <a:r>
              <a:rPr sz="2400" kern="0" spc="107" dirty="0">
                <a:solidFill>
                  <a:srgbClr val="FFFFFF"/>
                </a:solidFill>
                <a:latin typeface="Calibri"/>
                <a:cs typeface="Calibri"/>
              </a:rPr>
              <a:t>and</a:t>
            </a:r>
            <a:r>
              <a:rPr sz="2400" kern="0" spc="160" dirty="0">
                <a:solidFill>
                  <a:srgbClr val="FFFFFF"/>
                </a:solidFill>
                <a:latin typeface="Calibri"/>
                <a:cs typeface="Calibri"/>
              </a:rPr>
              <a:t> </a:t>
            </a:r>
            <a:r>
              <a:rPr sz="2400" kern="0" spc="127" dirty="0">
                <a:solidFill>
                  <a:srgbClr val="FFFFFF"/>
                </a:solidFill>
                <a:latin typeface="Calibri"/>
                <a:cs typeface="Calibri"/>
              </a:rPr>
              <a:t>ML</a:t>
            </a:r>
            <a:endParaRPr sz="2400" kern="0">
              <a:solidFill>
                <a:sysClr val="windowText" lastClr="000000"/>
              </a:solidFill>
              <a:latin typeface="Calibri"/>
              <a:cs typeface="Calibri"/>
            </a:endParaRPr>
          </a:p>
          <a:p>
            <a:pPr marL="1115031" marR="6773" lvl="1" indent="-448722" defTabSz="1219170" fontAlgn="auto">
              <a:lnSpc>
                <a:spcPts val="2200"/>
              </a:lnSpc>
              <a:spcBef>
                <a:spcPts val="1447"/>
              </a:spcBef>
              <a:spcAft>
                <a:spcPts val="0"/>
              </a:spcAft>
              <a:buFont typeface="Arial"/>
              <a:buChar char="○"/>
              <a:tabLst>
                <a:tab pos="1115031" algn="l"/>
                <a:tab pos="1115879" algn="l"/>
              </a:tabLst>
            </a:pPr>
            <a:r>
              <a:rPr sz="1867" kern="0" spc="127" dirty="0">
                <a:solidFill>
                  <a:srgbClr val="FFFFFF"/>
                </a:solidFill>
                <a:latin typeface="Calibri"/>
                <a:cs typeface="Calibri"/>
              </a:rPr>
              <a:t>Bias</a:t>
            </a:r>
            <a:r>
              <a:rPr sz="1867" kern="0" spc="247" dirty="0">
                <a:solidFill>
                  <a:srgbClr val="FFFFFF"/>
                </a:solidFill>
                <a:latin typeface="Calibri"/>
                <a:cs typeface="Calibri"/>
              </a:rPr>
              <a:t> </a:t>
            </a:r>
            <a:r>
              <a:rPr sz="1867" kern="0" dirty="0">
                <a:solidFill>
                  <a:srgbClr val="FFFFFF"/>
                </a:solidFill>
                <a:latin typeface="Calibri"/>
                <a:cs typeface="Calibri"/>
              </a:rPr>
              <a:t>of</a:t>
            </a:r>
            <a:r>
              <a:rPr sz="1867" kern="0" spc="247" dirty="0">
                <a:solidFill>
                  <a:srgbClr val="FFFFFF"/>
                </a:solidFill>
                <a:latin typeface="Calibri"/>
                <a:cs typeface="Calibri"/>
              </a:rPr>
              <a:t> </a:t>
            </a:r>
            <a:r>
              <a:rPr sz="1867" kern="0" spc="67" dirty="0">
                <a:solidFill>
                  <a:srgbClr val="FFFFFF"/>
                </a:solidFill>
                <a:latin typeface="Calibri"/>
                <a:cs typeface="Calibri"/>
              </a:rPr>
              <a:t>an</a:t>
            </a:r>
            <a:r>
              <a:rPr sz="1867" kern="0" spc="253" dirty="0">
                <a:solidFill>
                  <a:srgbClr val="FFFFFF"/>
                </a:solidFill>
                <a:latin typeface="Calibri"/>
                <a:cs typeface="Calibri"/>
              </a:rPr>
              <a:t> </a:t>
            </a:r>
            <a:r>
              <a:rPr sz="1867" kern="0" dirty="0">
                <a:solidFill>
                  <a:srgbClr val="FFFFFF"/>
                </a:solidFill>
                <a:latin typeface="Calibri"/>
                <a:cs typeface="Calibri"/>
              </a:rPr>
              <a:t>estimator:</a:t>
            </a:r>
            <a:r>
              <a:rPr sz="1867" kern="0" spc="247" dirty="0">
                <a:solidFill>
                  <a:srgbClr val="FFFFFF"/>
                </a:solidFill>
                <a:latin typeface="Calibri"/>
                <a:cs typeface="Calibri"/>
              </a:rPr>
              <a:t>  </a:t>
            </a:r>
            <a:r>
              <a:rPr sz="1867" kern="0" dirty="0">
                <a:solidFill>
                  <a:srgbClr val="FFFFFF"/>
                </a:solidFill>
                <a:latin typeface="Calibri"/>
                <a:cs typeface="Calibri"/>
              </a:rPr>
              <a:t>Difference</a:t>
            </a:r>
            <a:r>
              <a:rPr sz="1867" kern="0" spc="247" dirty="0">
                <a:solidFill>
                  <a:srgbClr val="FFFFFF"/>
                </a:solidFill>
                <a:latin typeface="Calibri"/>
                <a:cs typeface="Calibri"/>
              </a:rPr>
              <a:t> </a:t>
            </a:r>
            <a:r>
              <a:rPr sz="1867" kern="0" dirty="0">
                <a:solidFill>
                  <a:srgbClr val="FFFFFF"/>
                </a:solidFill>
                <a:latin typeface="Calibri"/>
                <a:cs typeface="Calibri"/>
              </a:rPr>
              <a:t>between</a:t>
            </a:r>
            <a:r>
              <a:rPr sz="1867" kern="0" spc="253" dirty="0">
                <a:solidFill>
                  <a:srgbClr val="FFFFFF"/>
                </a:solidFill>
                <a:latin typeface="Calibri"/>
                <a:cs typeface="Calibri"/>
              </a:rPr>
              <a:t> </a:t>
            </a:r>
            <a:r>
              <a:rPr sz="1867" kern="0" dirty="0">
                <a:solidFill>
                  <a:srgbClr val="FFFFFF"/>
                </a:solidFill>
                <a:latin typeface="Calibri"/>
                <a:cs typeface="Calibri"/>
              </a:rPr>
              <a:t>the</a:t>
            </a:r>
            <a:r>
              <a:rPr sz="1867" kern="0" spc="247" dirty="0">
                <a:solidFill>
                  <a:srgbClr val="FFFFFF"/>
                </a:solidFill>
                <a:latin typeface="Calibri"/>
                <a:cs typeface="Calibri"/>
              </a:rPr>
              <a:t> </a:t>
            </a:r>
            <a:r>
              <a:rPr sz="1867" kern="0" dirty="0">
                <a:solidFill>
                  <a:srgbClr val="FFFFFF"/>
                </a:solidFill>
                <a:latin typeface="Calibri"/>
                <a:cs typeface="Calibri"/>
              </a:rPr>
              <a:t>predictions</a:t>
            </a:r>
            <a:r>
              <a:rPr sz="1867" kern="0" spc="247" dirty="0">
                <a:solidFill>
                  <a:srgbClr val="FFFFFF"/>
                </a:solidFill>
                <a:latin typeface="Calibri"/>
                <a:cs typeface="Calibri"/>
              </a:rPr>
              <a:t> </a:t>
            </a:r>
            <a:r>
              <a:rPr sz="1867" kern="0" spc="87" dirty="0">
                <a:solidFill>
                  <a:srgbClr val="FFFFFF"/>
                </a:solidFill>
                <a:latin typeface="Calibri"/>
                <a:cs typeface="Calibri"/>
              </a:rPr>
              <a:t>and</a:t>
            </a:r>
            <a:r>
              <a:rPr sz="1867" kern="0" spc="253" dirty="0">
                <a:solidFill>
                  <a:srgbClr val="FFFFFF"/>
                </a:solidFill>
                <a:latin typeface="Calibri"/>
                <a:cs typeface="Calibri"/>
              </a:rPr>
              <a:t> </a:t>
            </a:r>
            <a:r>
              <a:rPr sz="1867" kern="0" dirty="0">
                <a:solidFill>
                  <a:srgbClr val="FFFFFF"/>
                </a:solidFill>
                <a:latin typeface="Calibri"/>
                <a:cs typeface="Calibri"/>
              </a:rPr>
              <a:t>the</a:t>
            </a:r>
            <a:r>
              <a:rPr sz="1867" kern="0" spc="247" dirty="0">
                <a:solidFill>
                  <a:srgbClr val="FFFFFF"/>
                </a:solidFill>
                <a:latin typeface="Calibri"/>
                <a:cs typeface="Calibri"/>
              </a:rPr>
              <a:t> </a:t>
            </a:r>
            <a:r>
              <a:rPr sz="1867" kern="0" spc="60" dirty="0">
                <a:solidFill>
                  <a:srgbClr val="FFFFFF"/>
                </a:solidFill>
                <a:latin typeface="Calibri"/>
                <a:cs typeface="Calibri"/>
              </a:rPr>
              <a:t>correct</a:t>
            </a:r>
            <a:r>
              <a:rPr sz="1867" kern="0" spc="247" dirty="0">
                <a:solidFill>
                  <a:srgbClr val="FFFFFF"/>
                </a:solidFill>
                <a:latin typeface="Calibri"/>
                <a:cs typeface="Calibri"/>
              </a:rPr>
              <a:t> </a:t>
            </a:r>
            <a:r>
              <a:rPr sz="1867" kern="0" spc="80" dirty="0">
                <a:solidFill>
                  <a:srgbClr val="FFFFFF"/>
                </a:solidFill>
                <a:latin typeface="Calibri"/>
                <a:cs typeface="Calibri"/>
              </a:rPr>
              <a:t>values</a:t>
            </a:r>
            <a:r>
              <a:rPr sz="1867" kern="0" spc="253" dirty="0">
                <a:solidFill>
                  <a:srgbClr val="FFFFFF"/>
                </a:solidFill>
                <a:latin typeface="Calibri"/>
                <a:cs typeface="Calibri"/>
              </a:rPr>
              <a:t> </a:t>
            </a:r>
            <a:r>
              <a:rPr sz="1867" kern="0" dirty="0">
                <a:solidFill>
                  <a:srgbClr val="FFFFFF"/>
                </a:solidFill>
                <a:latin typeface="Calibri"/>
                <a:cs typeface="Calibri"/>
              </a:rPr>
              <a:t>that</a:t>
            </a:r>
            <a:r>
              <a:rPr sz="1867" kern="0" spc="247" dirty="0">
                <a:solidFill>
                  <a:srgbClr val="FFFFFF"/>
                </a:solidFill>
                <a:latin typeface="Calibri"/>
                <a:cs typeface="Calibri"/>
              </a:rPr>
              <a:t> </a:t>
            </a:r>
            <a:r>
              <a:rPr sz="1867" kern="0" dirty="0">
                <a:solidFill>
                  <a:srgbClr val="FFFFFF"/>
                </a:solidFill>
                <a:latin typeface="Calibri"/>
                <a:cs typeface="Calibri"/>
              </a:rPr>
              <a:t>we</a:t>
            </a:r>
            <a:r>
              <a:rPr sz="1867" kern="0" spc="247" dirty="0">
                <a:solidFill>
                  <a:srgbClr val="FFFFFF"/>
                </a:solidFill>
                <a:latin typeface="Calibri"/>
                <a:cs typeface="Calibri"/>
              </a:rPr>
              <a:t> </a:t>
            </a:r>
            <a:r>
              <a:rPr sz="1867" kern="0" spc="-33" dirty="0">
                <a:solidFill>
                  <a:srgbClr val="FFFFFF"/>
                </a:solidFill>
                <a:latin typeface="Calibri"/>
                <a:cs typeface="Calibri"/>
              </a:rPr>
              <a:t>are </a:t>
            </a:r>
            <a:r>
              <a:rPr sz="1867" kern="0" dirty="0">
                <a:solidFill>
                  <a:srgbClr val="FFFFFF"/>
                </a:solidFill>
                <a:latin typeface="Calibri"/>
                <a:cs typeface="Calibri"/>
              </a:rPr>
              <a:t>trying</a:t>
            </a:r>
            <a:r>
              <a:rPr sz="1867" kern="0" spc="220" dirty="0">
                <a:solidFill>
                  <a:srgbClr val="FFFFFF"/>
                </a:solidFill>
                <a:latin typeface="Calibri"/>
                <a:cs typeface="Calibri"/>
              </a:rPr>
              <a:t> </a:t>
            </a:r>
            <a:r>
              <a:rPr sz="1867" kern="0" dirty="0">
                <a:solidFill>
                  <a:srgbClr val="FFFFFF"/>
                </a:solidFill>
                <a:latin typeface="Calibri"/>
                <a:cs typeface="Calibri"/>
              </a:rPr>
              <a:t>to</a:t>
            </a:r>
            <a:r>
              <a:rPr sz="1867" kern="0" spc="220" dirty="0">
                <a:solidFill>
                  <a:srgbClr val="FFFFFF"/>
                </a:solidFill>
                <a:latin typeface="Calibri"/>
                <a:cs typeface="Calibri"/>
              </a:rPr>
              <a:t> </a:t>
            </a:r>
            <a:r>
              <a:rPr sz="1867" kern="0" spc="-13" dirty="0">
                <a:solidFill>
                  <a:srgbClr val="FFFFFF"/>
                </a:solidFill>
                <a:latin typeface="Calibri"/>
                <a:cs typeface="Calibri"/>
              </a:rPr>
              <a:t>predict</a:t>
            </a:r>
            <a:endParaRPr sz="1867" kern="0">
              <a:solidFill>
                <a:sysClr val="windowText" lastClr="000000"/>
              </a:solidFill>
              <a:latin typeface="Calibri"/>
              <a:cs typeface="Calibri"/>
            </a:endParaRPr>
          </a:p>
          <a:p>
            <a:pPr marL="1115031" lvl="1" indent="-448722" defTabSz="1219170" fontAlgn="auto">
              <a:spcBef>
                <a:spcPts val="1292"/>
              </a:spcBef>
              <a:spcAft>
                <a:spcPts val="0"/>
              </a:spcAft>
              <a:buFont typeface="Arial"/>
              <a:buChar char="○"/>
              <a:tabLst>
                <a:tab pos="1115031" algn="l"/>
                <a:tab pos="1115879" algn="l"/>
              </a:tabLst>
            </a:pPr>
            <a:r>
              <a:rPr sz="1867" kern="0" spc="87" dirty="0">
                <a:solidFill>
                  <a:srgbClr val="FFFFFF"/>
                </a:solidFill>
                <a:latin typeface="Calibri"/>
                <a:cs typeface="Calibri"/>
              </a:rPr>
              <a:t>The</a:t>
            </a:r>
            <a:r>
              <a:rPr sz="1867" kern="0" spc="140" dirty="0">
                <a:solidFill>
                  <a:srgbClr val="FFFFFF"/>
                </a:solidFill>
                <a:latin typeface="Calibri"/>
                <a:cs typeface="Calibri"/>
              </a:rPr>
              <a:t> </a:t>
            </a:r>
            <a:r>
              <a:rPr sz="1867" kern="0" spc="73" dirty="0">
                <a:solidFill>
                  <a:srgbClr val="FFFFFF"/>
                </a:solidFill>
                <a:latin typeface="Calibri"/>
                <a:cs typeface="Calibri"/>
              </a:rPr>
              <a:t>"bias"</a:t>
            </a:r>
            <a:r>
              <a:rPr sz="1867" kern="0" spc="140" dirty="0">
                <a:solidFill>
                  <a:srgbClr val="FFFFFF"/>
                </a:solidFill>
                <a:latin typeface="Calibri"/>
                <a:cs typeface="Calibri"/>
              </a:rPr>
              <a:t> </a:t>
            </a:r>
            <a:r>
              <a:rPr sz="1867" kern="0" dirty="0">
                <a:solidFill>
                  <a:srgbClr val="FFFFFF"/>
                </a:solidFill>
                <a:latin typeface="Calibri"/>
                <a:cs typeface="Calibri"/>
              </a:rPr>
              <a:t>term</a:t>
            </a:r>
            <a:r>
              <a:rPr sz="1867" kern="0" spc="152" dirty="0">
                <a:solidFill>
                  <a:srgbClr val="FFFFFF"/>
                </a:solidFill>
                <a:latin typeface="Calibri"/>
                <a:cs typeface="Calibri"/>
              </a:rPr>
              <a:t> </a:t>
            </a:r>
            <a:r>
              <a:rPr sz="1867" i="1" kern="0" spc="140" dirty="0">
                <a:solidFill>
                  <a:srgbClr val="FFFFFF"/>
                </a:solidFill>
                <a:latin typeface="Calibri"/>
                <a:cs typeface="Calibri"/>
              </a:rPr>
              <a:t>b </a:t>
            </a:r>
            <a:r>
              <a:rPr sz="1867" kern="0" dirty="0">
                <a:solidFill>
                  <a:srgbClr val="FFFFFF"/>
                </a:solidFill>
                <a:latin typeface="Calibri"/>
                <a:cs typeface="Calibri"/>
              </a:rPr>
              <a:t>(e.g.,</a:t>
            </a:r>
            <a:r>
              <a:rPr sz="1867" kern="0" spc="152" dirty="0">
                <a:solidFill>
                  <a:srgbClr val="FFFFFF"/>
                </a:solidFill>
                <a:latin typeface="Calibri"/>
                <a:cs typeface="Calibri"/>
              </a:rPr>
              <a:t> </a:t>
            </a:r>
            <a:r>
              <a:rPr sz="1867" i="1" kern="0" dirty="0">
                <a:solidFill>
                  <a:srgbClr val="FFFFFF"/>
                </a:solidFill>
                <a:latin typeface="Calibri"/>
                <a:cs typeface="Calibri"/>
              </a:rPr>
              <a:t>y</a:t>
            </a:r>
            <a:r>
              <a:rPr sz="1867" i="1" kern="0" spc="140" dirty="0">
                <a:solidFill>
                  <a:srgbClr val="FFFFFF"/>
                </a:solidFill>
                <a:latin typeface="Calibri"/>
                <a:cs typeface="Calibri"/>
              </a:rPr>
              <a:t> </a:t>
            </a:r>
            <a:r>
              <a:rPr sz="1867" i="1" kern="0" spc="180" dirty="0">
                <a:solidFill>
                  <a:srgbClr val="FFFFFF"/>
                </a:solidFill>
                <a:latin typeface="Calibri"/>
                <a:cs typeface="Calibri"/>
              </a:rPr>
              <a:t>=</a:t>
            </a:r>
            <a:r>
              <a:rPr sz="1867" i="1" kern="0" spc="147" dirty="0">
                <a:solidFill>
                  <a:srgbClr val="FFFFFF"/>
                </a:solidFill>
                <a:latin typeface="Calibri"/>
                <a:cs typeface="Calibri"/>
              </a:rPr>
              <a:t> </a:t>
            </a:r>
            <a:r>
              <a:rPr sz="1867" i="1" kern="0" spc="87" dirty="0">
                <a:solidFill>
                  <a:srgbClr val="FFFFFF"/>
                </a:solidFill>
                <a:latin typeface="Calibri"/>
                <a:cs typeface="Calibri"/>
              </a:rPr>
              <a:t>mx</a:t>
            </a:r>
            <a:r>
              <a:rPr sz="1867" i="1" kern="0" spc="140" dirty="0">
                <a:solidFill>
                  <a:srgbClr val="FFFFFF"/>
                </a:solidFill>
                <a:latin typeface="Calibri"/>
                <a:cs typeface="Calibri"/>
              </a:rPr>
              <a:t> </a:t>
            </a:r>
            <a:r>
              <a:rPr sz="1867" i="1" kern="0" spc="180" dirty="0">
                <a:solidFill>
                  <a:srgbClr val="FFFFFF"/>
                </a:solidFill>
                <a:latin typeface="Calibri"/>
                <a:cs typeface="Calibri"/>
              </a:rPr>
              <a:t>+</a:t>
            </a:r>
            <a:r>
              <a:rPr sz="1867" i="1" kern="0" spc="147" dirty="0">
                <a:solidFill>
                  <a:srgbClr val="FFFFFF"/>
                </a:solidFill>
                <a:latin typeface="Calibri"/>
                <a:cs typeface="Calibri"/>
              </a:rPr>
              <a:t> </a:t>
            </a:r>
            <a:r>
              <a:rPr sz="1867" i="1" kern="0" spc="-33" dirty="0">
                <a:solidFill>
                  <a:srgbClr val="FFFFFF"/>
                </a:solidFill>
                <a:latin typeface="Calibri"/>
                <a:cs typeface="Calibri"/>
              </a:rPr>
              <a:t>b</a:t>
            </a:r>
            <a:r>
              <a:rPr sz="1867" kern="0" spc="-33" dirty="0">
                <a:solidFill>
                  <a:srgbClr val="FFFFFF"/>
                </a:solidFill>
                <a:latin typeface="Calibri"/>
                <a:cs typeface="Calibri"/>
              </a:rPr>
              <a:t>)</a:t>
            </a:r>
            <a:endParaRPr sz="1867" kern="0">
              <a:solidFill>
                <a:sysClr val="windowText" lastClr="000000"/>
              </a:solidFill>
              <a:latin typeface="Calibri"/>
              <a:cs typeface="Calibri"/>
            </a:endParaRPr>
          </a:p>
          <a:p>
            <a:pPr marL="505447" indent="-489361" defTabSz="1219170" fontAlgn="auto">
              <a:spcBef>
                <a:spcPts val="1340"/>
              </a:spcBef>
              <a:spcAft>
                <a:spcPts val="0"/>
              </a:spcAft>
              <a:buFont typeface="Arial"/>
              <a:buChar char="●"/>
              <a:tabLst>
                <a:tab pos="505447" algn="l"/>
                <a:tab pos="506294" algn="l"/>
              </a:tabLst>
            </a:pPr>
            <a:r>
              <a:rPr sz="2400" kern="0" spc="93" dirty="0">
                <a:solidFill>
                  <a:srgbClr val="FFFFFF"/>
                </a:solidFill>
                <a:latin typeface="Calibri"/>
                <a:cs typeface="Calibri"/>
              </a:rPr>
              <a:t>Cognitive</a:t>
            </a:r>
            <a:r>
              <a:rPr sz="2400" kern="0" spc="167" dirty="0">
                <a:solidFill>
                  <a:srgbClr val="FFFFFF"/>
                </a:solidFill>
                <a:latin typeface="Calibri"/>
                <a:cs typeface="Calibri"/>
              </a:rPr>
              <a:t> </a:t>
            </a:r>
            <a:r>
              <a:rPr sz="2400" kern="0" spc="120" dirty="0">
                <a:solidFill>
                  <a:srgbClr val="FFFFFF"/>
                </a:solidFill>
                <a:latin typeface="Calibri"/>
                <a:cs typeface="Calibri"/>
              </a:rPr>
              <a:t>biases</a:t>
            </a:r>
            <a:endParaRPr sz="2400" kern="0">
              <a:solidFill>
                <a:sysClr val="windowText" lastClr="000000"/>
              </a:solidFill>
              <a:latin typeface="Calibri"/>
              <a:cs typeface="Calibri"/>
            </a:endParaRPr>
          </a:p>
          <a:p>
            <a:pPr marL="1115031" lvl="1" indent="-448722" defTabSz="1219170" fontAlgn="auto">
              <a:spcBef>
                <a:spcPts val="1340"/>
              </a:spcBef>
              <a:spcAft>
                <a:spcPts val="0"/>
              </a:spcAft>
              <a:buFont typeface="Arial"/>
              <a:buChar char="○"/>
              <a:tabLst>
                <a:tab pos="1115031" algn="l"/>
                <a:tab pos="1115879" algn="l"/>
              </a:tabLst>
            </a:pPr>
            <a:r>
              <a:rPr sz="1867" kern="0" dirty="0">
                <a:solidFill>
                  <a:srgbClr val="FFFFFF"/>
                </a:solidFill>
                <a:latin typeface="Calibri"/>
                <a:cs typeface="Calibri"/>
              </a:rPr>
              <a:t>Confirmation</a:t>
            </a:r>
            <a:r>
              <a:rPr sz="1867" kern="0" spc="220" dirty="0">
                <a:solidFill>
                  <a:srgbClr val="FFFFFF"/>
                </a:solidFill>
                <a:latin typeface="Calibri"/>
                <a:cs typeface="Calibri"/>
              </a:rPr>
              <a:t> </a:t>
            </a:r>
            <a:r>
              <a:rPr sz="1867" kern="0" spc="87" dirty="0">
                <a:solidFill>
                  <a:srgbClr val="FFFFFF"/>
                </a:solidFill>
                <a:latin typeface="Calibri"/>
                <a:cs typeface="Calibri"/>
              </a:rPr>
              <a:t>bias,</a:t>
            </a:r>
            <a:r>
              <a:rPr sz="1867" kern="0" spc="227" dirty="0">
                <a:solidFill>
                  <a:srgbClr val="FFFFFF"/>
                </a:solidFill>
                <a:latin typeface="Calibri"/>
                <a:cs typeface="Calibri"/>
              </a:rPr>
              <a:t> </a:t>
            </a:r>
            <a:r>
              <a:rPr sz="1867" kern="0" spc="127" dirty="0">
                <a:solidFill>
                  <a:srgbClr val="FFFFFF"/>
                </a:solidFill>
                <a:latin typeface="Calibri"/>
                <a:cs typeface="Calibri"/>
              </a:rPr>
              <a:t>Recency</a:t>
            </a:r>
            <a:r>
              <a:rPr sz="1867" kern="0" spc="227" dirty="0">
                <a:solidFill>
                  <a:srgbClr val="FFFFFF"/>
                </a:solidFill>
                <a:latin typeface="Calibri"/>
                <a:cs typeface="Calibri"/>
              </a:rPr>
              <a:t> </a:t>
            </a:r>
            <a:r>
              <a:rPr sz="1867" kern="0" spc="87" dirty="0">
                <a:solidFill>
                  <a:srgbClr val="FFFFFF"/>
                </a:solidFill>
                <a:latin typeface="Calibri"/>
                <a:cs typeface="Calibri"/>
              </a:rPr>
              <a:t>bias,</a:t>
            </a:r>
            <a:r>
              <a:rPr sz="1867" kern="0" spc="227" dirty="0">
                <a:solidFill>
                  <a:srgbClr val="FFFFFF"/>
                </a:solidFill>
                <a:latin typeface="Calibri"/>
                <a:cs typeface="Calibri"/>
              </a:rPr>
              <a:t> </a:t>
            </a:r>
            <a:r>
              <a:rPr sz="1867" kern="0" spc="67" dirty="0">
                <a:solidFill>
                  <a:srgbClr val="FFFFFF"/>
                </a:solidFill>
                <a:latin typeface="Calibri"/>
                <a:cs typeface="Calibri"/>
              </a:rPr>
              <a:t>Optimism</a:t>
            </a:r>
            <a:r>
              <a:rPr sz="1867" kern="0" spc="220" dirty="0">
                <a:solidFill>
                  <a:srgbClr val="FFFFFF"/>
                </a:solidFill>
                <a:latin typeface="Calibri"/>
                <a:cs typeface="Calibri"/>
              </a:rPr>
              <a:t> </a:t>
            </a:r>
            <a:r>
              <a:rPr sz="1867" kern="0" spc="67" dirty="0">
                <a:solidFill>
                  <a:srgbClr val="FFFFFF"/>
                </a:solidFill>
                <a:latin typeface="Calibri"/>
                <a:cs typeface="Calibri"/>
              </a:rPr>
              <a:t>bias</a:t>
            </a:r>
            <a:endParaRPr sz="1867" kern="0">
              <a:solidFill>
                <a:sysClr val="windowText" lastClr="000000"/>
              </a:solidFill>
              <a:latin typeface="Calibri"/>
              <a:cs typeface="Calibri"/>
            </a:endParaRPr>
          </a:p>
          <a:p>
            <a:pPr marL="505447" indent="-489361" defTabSz="1219170" fontAlgn="auto">
              <a:spcBef>
                <a:spcPts val="1340"/>
              </a:spcBef>
              <a:spcAft>
                <a:spcPts val="0"/>
              </a:spcAft>
              <a:buFont typeface="Arial"/>
              <a:buChar char="●"/>
              <a:tabLst>
                <a:tab pos="505447" algn="l"/>
                <a:tab pos="506294" algn="l"/>
              </a:tabLst>
            </a:pPr>
            <a:r>
              <a:rPr sz="2400" kern="0" dirty="0">
                <a:solidFill>
                  <a:srgbClr val="FFFFFF"/>
                </a:solidFill>
                <a:latin typeface="Calibri"/>
                <a:cs typeface="Calibri"/>
              </a:rPr>
              <a:t>Algorithmic</a:t>
            </a:r>
            <a:r>
              <a:rPr sz="2400" kern="0" spc="147" dirty="0">
                <a:solidFill>
                  <a:srgbClr val="FFFFFF"/>
                </a:solidFill>
                <a:latin typeface="Calibri"/>
                <a:cs typeface="Calibri"/>
              </a:rPr>
              <a:t>  </a:t>
            </a:r>
            <a:r>
              <a:rPr sz="2400" kern="0" spc="93" dirty="0">
                <a:solidFill>
                  <a:srgbClr val="FFFFFF"/>
                </a:solidFill>
                <a:latin typeface="Calibri"/>
                <a:cs typeface="Calibri"/>
              </a:rPr>
              <a:t>bias</a:t>
            </a:r>
            <a:endParaRPr sz="2400" kern="0">
              <a:solidFill>
                <a:sysClr val="windowText" lastClr="000000"/>
              </a:solidFill>
              <a:latin typeface="Calibri"/>
              <a:cs typeface="Calibri"/>
            </a:endParaRPr>
          </a:p>
          <a:p>
            <a:pPr marL="1115031" marR="66038" lvl="1" indent="-448722" defTabSz="1219170" fontAlgn="auto">
              <a:lnSpc>
                <a:spcPct val="116100"/>
              </a:lnSpc>
              <a:spcBef>
                <a:spcPts val="980"/>
              </a:spcBef>
              <a:spcAft>
                <a:spcPts val="0"/>
              </a:spcAft>
              <a:buFont typeface="Arial"/>
              <a:buChar char="○"/>
              <a:tabLst>
                <a:tab pos="1115031" algn="l"/>
                <a:tab pos="1115879" algn="l"/>
              </a:tabLst>
            </a:pPr>
            <a:r>
              <a:rPr sz="1867" kern="0" dirty="0">
                <a:solidFill>
                  <a:srgbClr val="FFFFFF"/>
                </a:solidFill>
                <a:latin typeface="Calibri"/>
                <a:cs typeface="Calibri"/>
              </a:rPr>
              <a:t>Unjust,</a:t>
            </a:r>
            <a:r>
              <a:rPr sz="1867" kern="0" spc="240" dirty="0">
                <a:solidFill>
                  <a:srgbClr val="FFFFFF"/>
                </a:solidFill>
                <a:latin typeface="Calibri"/>
                <a:cs typeface="Calibri"/>
              </a:rPr>
              <a:t> </a:t>
            </a:r>
            <a:r>
              <a:rPr sz="1867" kern="0" dirty="0">
                <a:solidFill>
                  <a:srgbClr val="FFFFFF"/>
                </a:solidFill>
                <a:latin typeface="Calibri"/>
                <a:cs typeface="Calibri"/>
              </a:rPr>
              <a:t>unfair,</a:t>
            </a:r>
            <a:r>
              <a:rPr sz="1867" kern="0" spc="240" dirty="0">
                <a:solidFill>
                  <a:srgbClr val="FFFFFF"/>
                </a:solidFill>
                <a:latin typeface="Calibri"/>
                <a:cs typeface="Calibri"/>
              </a:rPr>
              <a:t> </a:t>
            </a:r>
            <a:r>
              <a:rPr sz="1867" kern="0" dirty="0">
                <a:solidFill>
                  <a:srgbClr val="FFFFFF"/>
                </a:solidFill>
                <a:latin typeface="Calibri"/>
                <a:cs typeface="Calibri"/>
              </a:rPr>
              <a:t>or</a:t>
            </a:r>
            <a:r>
              <a:rPr sz="1867" kern="0" spc="247" dirty="0">
                <a:solidFill>
                  <a:srgbClr val="FFFFFF"/>
                </a:solidFill>
                <a:latin typeface="Calibri"/>
                <a:cs typeface="Calibri"/>
              </a:rPr>
              <a:t> </a:t>
            </a:r>
            <a:r>
              <a:rPr sz="1867" kern="0" dirty="0">
                <a:solidFill>
                  <a:srgbClr val="FFFFFF"/>
                </a:solidFill>
                <a:latin typeface="Calibri"/>
                <a:cs typeface="Calibri"/>
              </a:rPr>
              <a:t>prejudicial</a:t>
            </a:r>
            <a:r>
              <a:rPr sz="1867" kern="0" spc="240" dirty="0">
                <a:solidFill>
                  <a:srgbClr val="FFFFFF"/>
                </a:solidFill>
                <a:latin typeface="Calibri"/>
                <a:cs typeface="Calibri"/>
              </a:rPr>
              <a:t> </a:t>
            </a:r>
            <a:r>
              <a:rPr sz="1867" kern="0" dirty="0">
                <a:solidFill>
                  <a:srgbClr val="FFFFFF"/>
                </a:solidFill>
                <a:latin typeface="Calibri"/>
                <a:cs typeface="Calibri"/>
              </a:rPr>
              <a:t>treatment</a:t>
            </a:r>
            <a:r>
              <a:rPr sz="1867" kern="0" spc="247" dirty="0">
                <a:solidFill>
                  <a:srgbClr val="FFFFFF"/>
                </a:solidFill>
                <a:latin typeface="Calibri"/>
                <a:cs typeface="Calibri"/>
              </a:rPr>
              <a:t> </a:t>
            </a:r>
            <a:r>
              <a:rPr sz="1867" kern="0" dirty="0">
                <a:solidFill>
                  <a:srgbClr val="FFFFFF"/>
                </a:solidFill>
                <a:latin typeface="Calibri"/>
                <a:cs typeface="Calibri"/>
              </a:rPr>
              <a:t>of</a:t>
            </a:r>
            <a:r>
              <a:rPr sz="1867" kern="0" spc="240" dirty="0">
                <a:solidFill>
                  <a:srgbClr val="FFFFFF"/>
                </a:solidFill>
                <a:latin typeface="Calibri"/>
                <a:cs typeface="Calibri"/>
              </a:rPr>
              <a:t> </a:t>
            </a:r>
            <a:r>
              <a:rPr sz="1867" kern="0" spc="67" dirty="0">
                <a:solidFill>
                  <a:srgbClr val="FFFFFF"/>
                </a:solidFill>
                <a:latin typeface="Calibri"/>
                <a:cs typeface="Calibri"/>
              </a:rPr>
              <a:t>people</a:t>
            </a:r>
            <a:r>
              <a:rPr sz="1867" kern="0" spc="247" dirty="0">
                <a:solidFill>
                  <a:srgbClr val="FFFFFF"/>
                </a:solidFill>
                <a:latin typeface="Calibri"/>
                <a:cs typeface="Calibri"/>
              </a:rPr>
              <a:t> </a:t>
            </a:r>
            <a:r>
              <a:rPr sz="1867" kern="0" dirty="0">
                <a:solidFill>
                  <a:srgbClr val="FFFFFF"/>
                </a:solidFill>
                <a:latin typeface="Calibri"/>
                <a:cs typeface="Calibri"/>
              </a:rPr>
              <a:t>related</a:t>
            </a:r>
            <a:r>
              <a:rPr sz="1867" kern="0" spc="240" dirty="0">
                <a:solidFill>
                  <a:srgbClr val="FFFFFF"/>
                </a:solidFill>
                <a:latin typeface="Calibri"/>
                <a:cs typeface="Calibri"/>
              </a:rPr>
              <a:t> </a:t>
            </a:r>
            <a:r>
              <a:rPr sz="1867" kern="0" dirty="0">
                <a:solidFill>
                  <a:srgbClr val="FFFFFF"/>
                </a:solidFill>
                <a:latin typeface="Calibri"/>
                <a:cs typeface="Calibri"/>
              </a:rPr>
              <a:t>to</a:t>
            </a:r>
            <a:r>
              <a:rPr sz="1867" kern="0" spc="247" dirty="0">
                <a:solidFill>
                  <a:srgbClr val="FFFFFF"/>
                </a:solidFill>
                <a:latin typeface="Calibri"/>
                <a:cs typeface="Calibri"/>
              </a:rPr>
              <a:t> </a:t>
            </a:r>
            <a:r>
              <a:rPr sz="1867" kern="0" spc="80" dirty="0">
                <a:solidFill>
                  <a:srgbClr val="FFFFFF"/>
                </a:solidFill>
                <a:latin typeface="Calibri"/>
                <a:cs typeface="Calibri"/>
              </a:rPr>
              <a:t>race,</a:t>
            </a:r>
            <a:r>
              <a:rPr sz="1867" kern="0" spc="240" dirty="0">
                <a:solidFill>
                  <a:srgbClr val="FFFFFF"/>
                </a:solidFill>
                <a:latin typeface="Calibri"/>
                <a:cs typeface="Calibri"/>
              </a:rPr>
              <a:t> </a:t>
            </a:r>
            <a:r>
              <a:rPr sz="1867" kern="0" spc="67" dirty="0">
                <a:solidFill>
                  <a:srgbClr val="FFFFFF"/>
                </a:solidFill>
                <a:latin typeface="Calibri"/>
                <a:cs typeface="Calibri"/>
              </a:rPr>
              <a:t>income,</a:t>
            </a:r>
            <a:r>
              <a:rPr sz="1867" kern="0" spc="247" dirty="0">
                <a:solidFill>
                  <a:srgbClr val="FFFFFF"/>
                </a:solidFill>
                <a:latin typeface="Calibri"/>
                <a:cs typeface="Calibri"/>
              </a:rPr>
              <a:t> </a:t>
            </a:r>
            <a:r>
              <a:rPr sz="1867" kern="0" spc="93" dirty="0">
                <a:solidFill>
                  <a:srgbClr val="FFFFFF"/>
                </a:solidFill>
                <a:latin typeface="Calibri"/>
                <a:cs typeface="Calibri"/>
              </a:rPr>
              <a:t>sexual</a:t>
            </a:r>
            <a:r>
              <a:rPr sz="1867" kern="0" spc="240" dirty="0">
                <a:solidFill>
                  <a:srgbClr val="FFFFFF"/>
                </a:solidFill>
                <a:latin typeface="Calibri"/>
                <a:cs typeface="Calibri"/>
              </a:rPr>
              <a:t> </a:t>
            </a:r>
            <a:r>
              <a:rPr sz="1867" kern="0" spc="-13" dirty="0">
                <a:solidFill>
                  <a:srgbClr val="FFFFFF"/>
                </a:solidFill>
                <a:latin typeface="Calibri"/>
                <a:cs typeface="Calibri"/>
              </a:rPr>
              <a:t>orientation, </a:t>
            </a:r>
            <a:r>
              <a:rPr sz="1867" kern="0" dirty="0">
                <a:solidFill>
                  <a:srgbClr val="FFFFFF"/>
                </a:solidFill>
                <a:latin typeface="Calibri"/>
                <a:cs typeface="Calibri"/>
              </a:rPr>
              <a:t>religion,</a:t>
            </a:r>
            <a:r>
              <a:rPr sz="1867" kern="0" spc="293" dirty="0">
                <a:solidFill>
                  <a:srgbClr val="FFFFFF"/>
                </a:solidFill>
                <a:latin typeface="Calibri"/>
                <a:cs typeface="Calibri"/>
              </a:rPr>
              <a:t> </a:t>
            </a:r>
            <a:r>
              <a:rPr sz="1867" kern="0" spc="67" dirty="0">
                <a:solidFill>
                  <a:srgbClr val="FFFFFF"/>
                </a:solidFill>
                <a:latin typeface="Calibri"/>
                <a:cs typeface="Calibri"/>
              </a:rPr>
              <a:t>gender,</a:t>
            </a:r>
            <a:r>
              <a:rPr sz="1867" kern="0" spc="300" dirty="0">
                <a:solidFill>
                  <a:srgbClr val="FFFFFF"/>
                </a:solidFill>
                <a:latin typeface="Calibri"/>
                <a:cs typeface="Calibri"/>
              </a:rPr>
              <a:t> </a:t>
            </a:r>
            <a:r>
              <a:rPr sz="1867" kern="0" spc="87" dirty="0">
                <a:solidFill>
                  <a:srgbClr val="FFFFFF"/>
                </a:solidFill>
                <a:latin typeface="Calibri"/>
                <a:cs typeface="Calibri"/>
              </a:rPr>
              <a:t>and</a:t>
            </a:r>
            <a:r>
              <a:rPr sz="1867" kern="0" spc="300" dirty="0">
                <a:solidFill>
                  <a:srgbClr val="FFFFFF"/>
                </a:solidFill>
                <a:latin typeface="Calibri"/>
                <a:cs typeface="Calibri"/>
              </a:rPr>
              <a:t> </a:t>
            </a:r>
            <a:r>
              <a:rPr sz="1867" kern="0" dirty="0">
                <a:solidFill>
                  <a:srgbClr val="FFFFFF"/>
                </a:solidFill>
                <a:latin typeface="Calibri"/>
                <a:cs typeface="Calibri"/>
              </a:rPr>
              <a:t>other</a:t>
            </a:r>
            <a:r>
              <a:rPr sz="1867" kern="0" spc="300" dirty="0">
                <a:solidFill>
                  <a:srgbClr val="FFFFFF"/>
                </a:solidFill>
                <a:latin typeface="Calibri"/>
                <a:cs typeface="Calibri"/>
              </a:rPr>
              <a:t> </a:t>
            </a:r>
            <a:r>
              <a:rPr sz="1867" kern="0" spc="67" dirty="0">
                <a:solidFill>
                  <a:srgbClr val="FFFFFF"/>
                </a:solidFill>
                <a:latin typeface="Calibri"/>
                <a:cs typeface="Calibri"/>
              </a:rPr>
              <a:t>characteristics</a:t>
            </a:r>
            <a:r>
              <a:rPr sz="1867" kern="0" spc="300" dirty="0">
                <a:solidFill>
                  <a:srgbClr val="FFFFFF"/>
                </a:solidFill>
                <a:latin typeface="Calibri"/>
                <a:cs typeface="Calibri"/>
              </a:rPr>
              <a:t> </a:t>
            </a:r>
            <a:r>
              <a:rPr sz="1867" kern="0" dirty="0">
                <a:solidFill>
                  <a:srgbClr val="FFFFFF"/>
                </a:solidFill>
                <a:latin typeface="Calibri"/>
                <a:cs typeface="Calibri"/>
              </a:rPr>
              <a:t>historically</a:t>
            </a:r>
            <a:r>
              <a:rPr sz="1867" kern="0" spc="300" dirty="0">
                <a:solidFill>
                  <a:srgbClr val="FFFFFF"/>
                </a:solidFill>
                <a:latin typeface="Calibri"/>
                <a:cs typeface="Calibri"/>
              </a:rPr>
              <a:t> </a:t>
            </a:r>
            <a:r>
              <a:rPr sz="1867" kern="0" spc="93" dirty="0">
                <a:solidFill>
                  <a:srgbClr val="FFFFFF"/>
                </a:solidFill>
                <a:latin typeface="Calibri"/>
                <a:cs typeface="Calibri"/>
              </a:rPr>
              <a:t>associated</a:t>
            </a:r>
            <a:r>
              <a:rPr sz="1867" kern="0" spc="300" dirty="0">
                <a:solidFill>
                  <a:srgbClr val="FFFFFF"/>
                </a:solidFill>
                <a:latin typeface="Calibri"/>
                <a:cs typeface="Calibri"/>
              </a:rPr>
              <a:t> </a:t>
            </a:r>
            <a:r>
              <a:rPr sz="1867" kern="0" dirty="0">
                <a:solidFill>
                  <a:srgbClr val="FFFFFF"/>
                </a:solidFill>
                <a:latin typeface="Calibri"/>
                <a:cs typeface="Calibri"/>
              </a:rPr>
              <a:t>with</a:t>
            </a:r>
            <a:r>
              <a:rPr sz="1867" kern="0" spc="300" dirty="0">
                <a:solidFill>
                  <a:srgbClr val="FFFFFF"/>
                </a:solidFill>
                <a:latin typeface="Calibri"/>
                <a:cs typeface="Calibri"/>
              </a:rPr>
              <a:t> </a:t>
            </a:r>
            <a:r>
              <a:rPr sz="1867" kern="0" dirty="0">
                <a:solidFill>
                  <a:srgbClr val="FFFFFF"/>
                </a:solidFill>
                <a:latin typeface="Calibri"/>
                <a:cs typeface="Calibri"/>
              </a:rPr>
              <a:t>discrimination</a:t>
            </a:r>
            <a:r>
              <a:rPr sz="1867" kern="0" spc="300" dirty="0">
                <a:solidFill>
                  <a:srgbClr val="FFFFFF"/>
                </a:solidFill>
                <a:latin typeface="Calibri"/>
                <a:cs typeface="Calibri"/>
              </a:rPr>
              <a:t> </a:t>
            </a:r>
            <a:r>
              <a:rPr sz="1867" kern="0" spc="53" dirty="0">
                <a:solidFill>
                  <a:srgbClr val="FFFFFF"/>
                </a:solidFill>
                <a:latin typeface="Calibri"/>
                <a:cs typeface="Calibri"/>
              </a:rPr>
              <a:t>and </a:t>
            </a:r>
            <a:r>
              <a:rPr sz="1867" kern="0" dirty="0">
                <a:solidFill>
                  <a:srgbClr val="FFFFFF"/>
                </a:solidFill>
                <a:latin typeface="Calibri"/>
                <a:cs typeface="Calibri"/>
              </a:rPr>
              <a:t>marginalization,</a:t>
            </a:r>
            <a:r>
              <a:rPr sz="1867" kern="0" spc="339" dirty="0">
                <a:solidFill>
                  <a:srgbClr val="FFFFFF"/>
                </a:solidFill>
                <a:latin typeface="Calibri"/>
                <a:cs typeface="Calibri"/>
              </a:rPr>
              <a:t> </a:t>
            </a:r>
            <a:r>
              <a:rPr sz="1867" kern="0" dirty="0">
                <a:solidFill>
                  <a:srgbClr val="FFFFFF"/>
                </a:solidFill>
                <a:latin typeface="Calibri"/>
                <a:cs typeface="Calibri"/>
              </a:rPr>
              <a:t>when</a:t>
            </a:r>
            <a:r>
              <a:rPr sz="1867" kern="0" spc="339" dirty="0">
                <a:solidFill>
                  <a:srgbClr val="FFFFFF"/>
                </a:solidFill>
                <a:latin typeface="Calibri"/>
                <a:cs typeface="Calibri"/>
              </a:rPr>
              <a:t> </a:t>
            </a:r>
            <a:r>
              <a:rPr sz="1867" kern="0" spc="87" dirty="0">
                <a:solidFill>
                  <a:srgbClr val="FFFFFF"/>
                </a:solidFill>
                <a:latin typeface="Calibri"/>
                <a:cs typeface="Calibri"/>
              </a:rPr>
              <a:t>and</a:t>
            </a:r>
            <a:r>
              <a:rPr sz="1867" kern="0" spc="339" dirty="0">
                <a:solidFill>
                  <a:srgbClr val="FFFFFF"/>
                </a:solidFill>
                <a:latin typeface="Calibri"/>
                <a:cs typeface="Calibri"/>
              </a:rPr>
              <a:t> </a:t>
            </a:r>
            <a:r>
              <a:rPr sz="1867" kern="0" dirty="0">
                <a:solidFill>
                  <a:srgbClr val="FFFFFF"/>
                </a:solidFill>
                <a:latin typeface="Calibri"/>
                <a:cs typeface="Calibri"/>
              </a:rPr>
              <a:t>where</a:t>
            </a:r>
            <a:r>
              <a:rPr sz="1867" kern="0" spc="339" dirty="0">
                <a:solidFill>
                  <a:srgbClr val="FFFFFF"/>
                </a:solidFill>
                <a:latin typeface="Calibri"/>
                <a:cs typeface="Calibri"/>
              </a:rPr>
              <a:t> </a:t>
            </a:r>
            <a:r>
              <a:rPr sz="1867" kern="0" dirty="0">
                <a:solidFill>
                  <a:srgbClr val="FFFFFF"/>
                </a:solidFill>
                <a:latin typeface="Calibri"/>
                <a:cs typeface="Calibri"/>
              </a:rPr>
              <a:t>they</a:t>
            </a:r>
            <a:r>
              <a:rPr sz="1867" kern="0" spc="339" dirty="0">
                <a:solidFill>
                  <a:srgbClr val="FFFFFF"/>
                </a:solidFill>
                <a:latin typeface="Calibri"/>
                <a:cs typeface="Calibri"/>
              </a:rPr>
              <a:t> </a:t>
            </a:r>
            <a:r>
              <a:rPr sz="1867" kern="0" dirty="0">
                <a:solidFill>
                  <a:srgbClr val="FFFFFF"/>
                </a:solidFill>
                <a:latin typeface="Calibri"/>
                <a:cs typeface="Calibri"/>
              </a:rPr>
              <a:t>manifest</a:t>
            </a:r>
            <a:r>
              <a:rPr sz="1867" kern="0" spc="339" dirty="0">
                <a:solidFill>
                  <a:srgbClr val="FFFFFF"/>
                </a:solidFill>
                <a:latin typeface="Calibri"/>
                <a:cs typeface="Calibri"/>
              </a:rPr>
              <a:t> </a:t>
            </a:r>
            <a:r>
              <a:rPr sz="1867" kern="0" dirty="0">
                <a:solidFill>
                  <a:srgbClr val="FFFFFF"/>
                </a:solidFill>
                <a:latin typeface="Calibri"/>
                <a:cs typeface="Calibri"/>
              </a:rPr>
              <a:t>in</a:t>
            </a:r>
            <a:r>
              <a:rPr sz="1867" kern="0" spc="339" dirty="0">
                <a:solidFill>
                  <a:srgbClr val="FFFFFF"/>
                </a:solidFill>
                <a:latin typeface="Calibri"/>
                <a:cs typeface="Calibri"/>
              </a:rPr>
              <a:t> </a:t>
            </a:r>
            <a:r>
              <a:rPr sz="1867" kern="0" dirty="0">
                <a:solidFill>
                  <a:srgbClr val="FFFFFF"/>
                </a:solidFill>
                <a:latin typeface="Calibri"/>
                <a:cs typeface="Calibri"/>
              </a:rPr>
              <a:t>algorithmic</a:t>
            </a:r>
            <a:r>
              <a:rPr sz="1867" kern="0" spc="339" dirty="0">
                <a:solidFill>
                  <a:srgbClr val="FFFFFF"/>
                </a:solidFill>
                <a:latin typeface="Calibri"/>
                <a:cs typeface="Calibri"/>
              </a:rPr>
              <a:t> </a:t>
            </a:r>
            <a:r>
              <a:rPr sz="1867" kern="0" spc="113" dirty="0">
                <a:solidFill>
                  <a:srgbClr val="FFFFFF"/>
                </a:solidFill>
                <a:latin typeface="Calibri"/>
                <a:cs typeface="Calibri"/>
              </a:rPr>
              <a:t>systems</a:t>
            </a:r>
            <a:r>
              <a:rPr sz="1867" kern="0" spc="339" dirty="0">
                <a:solidFill>
                  <a:srgbClr val="FFFFFF"/>
                </a:solidFill>
                <a:latin typeface="Calibri"/>
                <a:cs typeface="Calibri"/>
              </a:rPr>
              <a:t> </a:t>
            </a:r>
            <a:r>
              <a:rPr sz="1867" kern="0" dirty="0">
                <a:solidFill>
                  <a:srgbClr val="FFFFFF"/>
                </a:solidFill>
                <a:latin typeface="Calibri"/>
                <a:cs typeface="Calibri"/>
              </a:rPr>
              <a:t>or</a:t>
            </a:r>
            <a:r>
              <a:rPr sz="1867" kern="0" spc="339" dirty="0">
                <a:solidFill>
                  <a:srgbClr val="FFFFFF"/>
                </a:solidFill>
                <a:latin typeface="Calibri"/>
                <a:cs typeface="Calibri"/>
              </a:rPr>
              <a:t> </a:t>
            </a:r>
            <a:r>
              <a:rPr sz="1867" kern="0" spc="-13" dirty="0">
                <a:solidFill>
                  <a:srgbClr val="FFFFFF"/>
                </a:solidFill>
                <a:latin typeface="Calibri"/>
                <a:cs typeface="Calibri"/>
              </a:rPr>
              <a:t>algorithmically </a:t>
            </a:r>
            <a:r>
              <a:rPr sz="1867" kern="0" spc="67" dirty="0">
                <a:solidFill>
                  <a:srgbClr val="FFFFFF"/>
                </a:solidFill>
                <a:latin typeface="Calibri"/>
                <a:cs typeface="Calibri"/>
              </a:rPr>
              <a:t>aided</a:t>
            </a:r>
            <a:r>
              <a:rPr sz="1867" kern="0" spc="147" dirty="0">
                <a:solidFill>
                  <a:srgbClr val="FFFFFF"/>
                </a:solidFill>
                <a:latin typeface="Calibri"/>
                <a:cs typeface="Calibri"/>
              </a:rPr>
              <a:t> </a:t>
            </a:r>
            <a:r>
              <a:rPr sz="1867" kern="0" spc="80" dirty="0">
                <a:solidFill>
                  <a:srgbClr val="FFFFFF"/>
                </a:solidFill>
                <a:latin typeface="Calibri"/>
                <a:cs typeface="Calibri"/>
              </a:rPr>
              <a:t>decision-</a:t>
            </a:r>
            <a:r>
              <a:rPr sz="1867" kern="0" spc="87" dirty="0">
                <a:solidFill>
                  <a:srgbClr val="FFFFFF"/>
                </a:solidFill>
                <a:latin typeface="Calibri"/>
                <a:cs typeface="Calibri"/>
              </a:rPr>
              <a:t>making</a:t>
            </a:r>
            <a:endParaRPr sz="1867" kern="0">
              <a:solidFill>
                <a:sysClr val="windowText" lastClr="000000"/>
              </a:solidFill>
              <a:latin typeface="Calibri"/>
              <a:cs typeface="Calibri"/>
            </a:endParaRPr>
          </a:p>
        </p:txBody>
      </p:sp>
      <p:sp>
        <p:nvSpPr>
          <p:cNvPr id="3" name="object 3"/>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b="1" spc="253" dirty="0">
                <a:solidFill>
                  <a:srgbClr val="FFFFFF"/>
                </a:solidFill>
              </a:rPr>
              <a:t>“Bias”</a:t>
            </a:r>
            <a:r>
              <a:rPr b="1" spc="193" dirty="0">
                <a:solidFill>
                  <a:srgbClr val="FFFFFF"/>
                </a:solidFill>
              </a:rPr>
              <a:t> </a:t>
            </a:r>
            <a:r>
              <a:rPr b="1" spc="339" dirty="0">
                <a:solidFill>
                  <a:srgbClr val="FFFFFF"/>
                </a:solidFill>
              </a:rPr>
              <a:t>can</a:t>
            </a:r>
            <a:r>
              <a:rPr b="1" spc="200" dirty="0">
                <a:solidFill>
                  <a:srgbClr val="FFFFFF"/>
                </a:solidFill>
              </a:rPr>
              <a:t> </a:t>
            </a:r>
            <a:r>
              <a:rPr b="1" spc="253" dirty="0">
                <a:solidFill>
                  <a:srgbClr val="FFFFFF"/>
                </a:solidFill>
              </a:rPr>
              <a:t>be</a:t>
            </a:r>
            <a:r>
              <a:rPr b="1" spc="200" dirty="0">
                <a:solidFill>
                  <a:srgbClr val="FFFFFF"/>
                </a:solidFill>
              </a:rPr>
              <a:t> </a:t>
            </a:r>
            <a:r>
              <a:rPr b="1" spc="253" dirty="0">
                <a:solidFill>
                  <a:srgbClr val="FFFFFF"/>
                </a:solidFill>
              </a:rPr>
              <a:t>Good,</a:t>
            </a:r>
            <a:r>
              <a:rPr b="1" spc="200" dirty="0">
                <a:solidFill>
                  <a:srgbClr val="FFFFFF"/>
                </a:solidFill>
              </a:rPr>
              <a:t> </a:t>
            </a:r>
            <a:r>
              <a:rPr b="1" spc="280" dirty="0">
                <a:solidFill>
                  <a:srgbClr val="FFFFFF"/>
                </a:solidFill>
              </a:rPr>
              <a:t>Bad,</a:t>
            </a:r>
            <a:r>
              <a:rPr b="1" spc="193" dirty="0">
                <a:solidFill>
                  <a:srgbClr val="FFFFFF"/>
                </a:solidFill>
              </a:rPr>
              <a:t> </a:t>
            </a:r>
            <a:r>
              <a:rPr b="1" spc="152" dirty="0">
                <a:solidFill>
                  <a:srgbClr val="FFFFFF"/>
                </a:solidFill>
              </a:rPr>
              <a:t>Neutral</a:t>
            </a:r>
          </a:p>
        </p:txBody>
      </p:sp>
      <p:sp>
        <p:nvSpPr>
          <p:cNvPr id="4" name="TextBox 3">
            <a:extLst>
              <a:ext uri="{FF2B5EF4-FFF2-40B4-BE49-F238E27FC236}">
                <a16:creationId xmlns:a16="http://schemas.microsoft.com/office/drawing/2014/main" id="{CD7F1357-5C1F-5C99-D458-89B3E0F1E4B8}"/>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3666" y="1621807"/>
            <a:ext cx="10817012" cy="4551738"/>
          </a:xfrm>
          <a:prstGeom prst="rect">
            <a:avLst/>
          </a:prstGeom>
        </p:spPr>
        <p:txBody>
          <a:bodyPr vert="horz" wrap="square" lIns="0" tIns="16933" rIns="0" bIns="0" rtlCol="0">
            <a:spAutoFit/>
          </a:bodyPr>
          <a:lstStyle/>
          <a:p>
            <a:pPr marL="505447" indent="-489361" defTabSz="1219170" fontAlgn="auto">
              <a:spcBef>
                <a:spcPts val="133"/>
              </a:spcBef>
              <a:spcAft>
                <a:spcPts val="0"/>
              </a:spcAft>
              <a:buFont typeface="Arial"/>
              <a:buChar char="●"/>
              <a:tabLst>
                <a:tab pos="505447" algn="l"/>
                <a:tab pos="506294" algn="l"/>
              </a:tabLst>
            </a:pPr>
            <a:r>
              <a:rPr sz="2400" kern="0" spc="167" dirty="0">
                <a:solidFill>
                  <a:srgbClr val="FFFFFF"/>
                </a:solidFill>
                <a:latin typeface="Calibri"/>
                <a:cs typeface="Calibri"/>
              </a:rPr>
              <a:t>Bias</a:t>
            </a:r>
            <a:r>
              <a:rPr sz="2400" kern="0" spc="152" dirty="0">
                <a:solidFill>
                  <a:srgbClr val="FFFFFF"/>
                </a:solidFill>
                <a:latin typeface="Calibri"/>
                <a:cs typeface="Calibri"/>
              </a:rPr>
              <a:t> </a:t>
            </a:r>
            <a:r>
              <a:rPr sz="2400" kern="0" dirty="0">
                <a:solidFill>
                  <a:srgbClr val="FFFFFF"/>
                </a:solidFill>
                <a:latin typeface="Calibri"/>
                <a:cs typeface="Calibri"/>
              </a:rPr>
              <a:t>in</a:t>
            </a:r>
            <a:r>
              <a:rPr sz="2400" kern="0" spc="160" dirty="0">
                <a:solidFill>
                  <a:srgbClr val="FFFFFF"/>
                </a:solidFill>
                <a:latin typeface="Calibri"/>
                <a:cs typeface="Calibri"/>
              </a:rPr>
              <a:t> </a:t>
            </a:r>
            <a:r>
              <a:rPr sz="2400" kern="0" spc="87" dirty="0">
                <a:solidFill>
                  <a:srgbClr val="FFFFFF"/>
                </a:solidFill>
                <a:latin typeface="Calibri"/>
                <a:cs typeface="Calibri"/>
              </a:rPr>
              <a:t>statistics</a:t>
            </a:r>
            <a:r>
              <a:rPr sz="2400" kern="0" spc="152" dirty="0">
                <a:solidFill>
                  <a:srgbClr val="FFFFFF"/>
                </a:solidFill>
                <a:latin typeface="Calibri"/>
                <a:cs typeface="Calibri"/>
              </a:rPr>
              <a:t> </a:t>
            </a:r>
            <a:r>
              <a:rPr sz="2400" kern="0" spc="107" dirty="0">
                <a:solidFill>
                  <a:srgbClr val="FFFFFF"/>
                </a:solidFill>
                <a:latin typeface="Calibri"/>
                <a:cs typeface="Calibri"/>
              </a:rPr>
              <a:t>and</a:t>
            </a:r>
            <a:r>
              <a:rPr sz="2400" kern="0" spc="160" dirty="0">
                <a:solidFill>
                  <a:srgbClr val="FFFFFF"/>
                </a:solidFill>
                <a:latin typeface="Calibri"/>
                <a:cs typeface="Calibri"/>
              </a:rPr>
              <a:t> </a:t>
            </a:r>
            <a:r>
              <a:rPr sz="2400" kern="0" spc="127" dirty="0">
                <a:solidFill>
                  <a:srgbClr val="FFFFFF"/>
                </a:solidFill>
                <a:latin typeface="Calibri"/>
                <a:cs typeface="Calibri"/>
              </a:rPr>
              <a:t>ML</a:t>
            </a:r>
            <a:endParaRPr sz="2400" kern="0">
              <a:solidFill>
                <a:sysClr val="windowText" lastClr="000000"/>
              </a:solidFill>
              <a:latin typeface="Calibri"/>
              <a:cs typeface="Calibri"/>
            </a:endParaRPr>
          </a:p>
          <a:p>
            <a:pPr marL="1115031" marR="14393" lvl="1" indent="-448722" defTabSz="1219170" fontAlgn="auto">
              <a:lnSpc>
                <a:spcPts val="2200"/>
              </a:lnSpc>
              <a:spcBef>
                <a:spcPts val="1447"/>
              </a:spcBef>
              <a:spcAft>
                <a:spcPts val="0"/>
              </a:spcAft>
              <a:buFont typeface="Arial"/>
              <a:buChar char="○"/>
              <a:tabLst>
                <a:tab pos="1115031" algn="l"/>
                <a:tab pos="1115879" algn="l"/>
              </a:tabLst>
            </a:pPr>
            <a:r>
              <a:rPr sz="1867" kern="0" spc="127" dirty="0">
                <a:solidFill>
                  <a:srgbClr val="FFFFFF"/>
                </a:solidFill>
                <a:latin typeface="Calibri"/>
                <a:cs typeface="Calibri"/>
              </a:rPr>
              <a:t>Bias</a:t>
            </a:r>
            <a:r>
              <a:rPr sz="1867" kern="0" spc="247" dirty="0">
                <a:solidFill>
                  <a:srgbClr val="FFFFFF"/>
                </a:solidFill>
                <a:latin typeface="Calibri"/>
                <a:cs typeface="Calibri"/>
              </a:rPr>
              <a:t> </a:t>
            </a:r>
            <a:r>
              <a:rPr sz="1867" kern="0" dirty="0">
                <a:solidFill>
                  <a:srgbClr val="FFFFFF"/>
                </a:solidFill>
                <a:latin typeface="Calibri"/>
                <a:cs typeface="Calibri"/>
              </a:rPr>
              <a:t>of</a:t>
            </a:r>
            <a:r>
              <a:rPr sz="1867" kern="0" spc="247" dirty="0">
                <a:solidFill>
                  <a:srgbClr val="FFFFFF"/>
                </a:solidFill>
                <a:latin typeface="Calibri"/>
                <a:cs typeface="Calibri"/>
              </a:rPr>
              <a:t> </a:t>
            </a:r>
            <a:r>
              <a:rPr sz="1867" kern="0" spc="67" dirty="0">
                <a:solidFill>
                  <a:srgbClr val="FFFFFF"/>
                </a:solidFill>
                <a:latin typeface="Calibri"/>
                <a:cs typeface="Calibri"/>
              </a:rPr>
              <a:t>an</a:t>
            </a:r>
            <a:r>
              <a:rPr sz="1867" kern="0" spc="253" dirty="0">
                <a:solidFill>
                  <a:srgbClr val="FFFFFF"/>
                </a:solidFill>
                <a:latin typeface="Calibri"/>
                <a:cs typeface="Calibri"/>
              </a:rPr>
              <a:t> </a:t>
            </a:r>
            <a:r>
              <a:rPr sz="1867" kern="0" dirty="0">
                <a:solidFill>
                  <a:srgbClr val="FFFFFF"/>
                </a:solidFill>
                <a:latin typeface="Calibri"/>
                <a:cs typeface="Calibri"/>
              </a:rPr>
              <a:t>estimator:</a:t>
            </a:r>
            <a:r>
              <a:rPr sz="1867" kern="0" spc="247" dirty="0">
                <a:solidFill>
                  <a:srgbClr val="FFFFFF"/>
                </a:solidFill>
                <a:latin typeface="Calibri"/>
                <a:cs typeface="Calibri"/>
              </a:rPr>
              <a:t>  </a:t>
            </a:r>
            <a:r>
              <a:rPr sz="1867" kern="0" dirty="0">
                <a:solidFill>
                  <a:srgbClr val="FFFFFF"/>
                </a:solidFill>
                <a:latin typeface="Calibri"/>
                <a:cs typeface="Calibri"/>
              </a:rPr>
              <a:t>Difference</a:t>
            </a:r>
            <a:r>
              <a:rPr sz="1867" kern="0" spc="247" dirty="0">
                <a:solidFill>
                  <a:srgbClr val="FFFFFF"/>
                </a:solidFill>
                <a:latin typeface="Calibri"/>
                <a:cs typeface="Calibri"/>
              </a:rPr>
              <a:t> </a:t>
            </a:r>
            <a:r>
              <a:rPr sz="1867" kern="0" dirty="0">
                <a:solidFill>
                  <a:srgbClr val="FFFFFF"/>
                </a:solidFill>
                <a:latin typeface="Calibri"/>
                <a:cs typeface="Calibri"/>
              </a:rPr>
              <a:t>between</a:t>
            </a:r>
            <a:r>
              <a:rPr sz="1867" kern="0" spc="253" dirty="0">
                <a:solidFill>
                  <a:srgbClr val="FFFFFF"/>
                </a:solidFill>
                <a:latin typeface="Calibri"/>
                <a:cs typeface="Calibri"/>
              </a:rPr>
              <a:t> </a:t>
            </a:r>
            <a:r>
              <a:rPr sz="1867" kern="0" dirty="0">
                <a:solidFill>
                  <a:srgbClr val="FFFFFF"/>
                </a:solidFill>
                <a:latin typeface="Calibri"/>
                <a:cs typeface="Calibri"/>
              </a:rPr>
              <a:t>the</a:t>
            </a:r>
            <a:r>
              <a:rPr sz="1867" kern="0" spc="247" dirty="0">
                <a:solidFill>
                  <a:srgbClr val="FFFFFF"/>
                </a:solidFill>
                <a:latin typeface="Calibri"/>
                <a:cs typeface="Calibri"/>
              </a:rPr>
              <a:t> </a:t>
            </a:r>
            <a:r>
              <a:rPr sz="1867" kern="0" dirty="0">
                <a:solidFill>
                  <a:srgbClr val="FFFFFF"/>
                </a:solidFill>
                <a:latin typeface="Calibri"/>
                <a:cs typeface="Calibri"/>
              </a:rPr>
              <a:t>predictions</a:t>
            </a:r>
            <a:r>
              <a:rPr sz="1867" kern="0" spc="247" dirty="0">
                <a:solidFill>
                  <a:srgbClr val="FFFFFF"/>
                </a:solidFill>
                <a:latin typeface="Calibri"/>
                <a:cs typeface="Calibri"/>
              </a:rPr>
              <a:t> </a:t>
            </a:r>
            <a:r>
              <a:rPr sz="1867" kern="0" spc="87" dirty="0">
                <a:solidFill>
                  <a:srgbClr val="FFFFFF"/>
                </a:solidFill>
                <a:latin typeface="Calibri"/>
                <a:cs typeface="Calibri"/>
              </a:rPr>
              <a:t>and</a:t>
            </a:r>
            <a:r>
              <a:rPr sz="1867" kern="0" spc="253" dirty="0">
                <a:solidFill>
                  <a:srgbClr val="FFFFFF"/>
                </a:solidFill>
                <a:latin typeface="Calibri"/>
                <a:cs typeface="Calibri"/>
              </a:rPr>
              <a:t> </a:t>
            </a:r>
            <a:r>
              <a:rPr sz="1867" kern="0" dirty="0">
                <a:solidFill>
                  <a:srgbClr val="FFFFFF"/>
                </a:solidFill>
                <a:latin typeface="Calibri"/>
                <a:cs typeface="Calibri"/>
              </a:rPr>
              <a:t>the</a:t>
            </a:r>
            <a:r>
              <a:rPr sz="1867" kern="0" spc="247" dirty="0">
                <a:solidFill>
                  <a:srgbClr val="FFFFFF"/>
                </a:solidFill>
                <a:latin typeface="Calibri"/>
                <a:cs typeface="Calibri"/>
              </a:rPr>
              <a:t> </a:t>
            </a:r>
            <a:r>
              <a:rPr sz="1867" kern="0" spc="60" dirty="0">
                <a:solidFill>
                  <a:srgbClr val="FFFFFF"/>
                </a:solidFill>
                <a:latin typeface="Calibri"/>
                <a:cs typeface="Calibri"/>
              </a:rPr>
              <a:t>correct</a:t>
            </a:r>
            <a:r>
              <a:rPr sz="1867" kern="0" spc="247" dirty="0">
                <a:solidFill>
                  <a:srgbClr val="FFFFFF"/>
                </a:solidFill>
                <a:latin typeface="Calibri"/>
                <a:cs typeface="Calibri"/>
              </a:rPr>
              <a:t> </a:t>
            </a:r>
            <a:r>
              <a:rPr sz="1867" kern="0" spc="80" dirty="0">
                <a:solidFill>
                  <a:srgbClr val="FFFFFF"/>
                </a:solidFill>
                <a:latin typeface="Calibri"/>
                <a:cs typeface="Calibri"/>
              </a:rPr>
              <a:t>values</a:t>
            </a:r>
            <a:r>
              <a:rPr sz="1867" kern="0" spc="253" dirty="0">
                <a:solidFill>
                  <a:srgbClr val="FFFFFF"/>
                </a:solidFill>
                <a:latin typeface="Calibri"/>
                <a:cs typeface="Calibri"/>
              </a:rPr>
              <a:t> </a:t>
            </a:r>
            <a:r>
              <a:rPr sz="1867" kern="0" dirty="0">
                <a:solidFill>
                  <a:srgbClr val="FFFFFF"/>
                </a:solidFill>
                <a:latin typeface="Calibri"/>
                <a:cs typeface="Calibri"/>
              </a:rPr>
              <a:t>that</a:t>
            </a:r>
            <a:r>
              <a:rPr sz="1867" kern="0" spc="247" dirty="0">
                <a:solidFill>
                  <a:srgbClr val="FFFFFF"/>
                </a:solidFill>
                <a:latin typeface="Calibri"/>
                <a:cs typeface="Calibri"/>
              </a:rPr>
              <a:t> </a:t>
            </a:r>
            <a:r>
              <a:rPr sz="1867" kern="0" dirty="0">
                <a:solidFill>
                  <a:srgbClr val="FFFFFF"/>
                </a:solidFill>
                <a:latin typeface="Calibri"/>
                <a:cs typeface="Calibri"/>
              </a:rPr>
              <a:t>we</a:t>
            </a:r>
            <a:r>
              <a:rPr sz="1867" kern="0" spc="247" dirty="0">
                <a:solidFill>
                  <a:srgbClr val="FFFFFF"/>
                </a:solidFill>
                <a:latin typeface="Calibri"/>
                <a:cs typeface="Calibri"/>
              </a:rPr>
              <a:t> </a:t>
            </a:r>
            <a:r>
              <a:rPr sz="1867" kern="0" spc="-33" dirty="0">
                <a:solidFill>
                  <a:srgbClr val="FFFFFF"/>
                </a:solidFill>
                <a:latin typeface="Calibri"/>
                <a:cs typeface="Calibri"/>
              </a:rPr>
              <a:t>are </a:t>
            </a:r>
            <a:r>
              <a:rPr sz="1867" kern="0" dirty="0">
                <a:solidFill>
                  <a:srgbClr val="FFFFFF"/>
                </a:solidFill>
                <a:latin typeface="Calibri"/>
                <a:cs typeface="Calibri"/>
              </a:rPr>
              <a:t>trying</a:t>
            </a:r>
            <a:r>
              <a:rPr sz="1867" kern="0" spc="220" dirty="0">
                <a:solidFill>
                  <a:srgbClr val="FFFFFF"/>
                </a:solidFill>
                <a:latin typeface="Calibri"/>
                <a:cs typeface="Calibri"/>
              </a:rPr>
              <a:t> </a:t>
            </a:r>
            <a:r>
              <a:rPr sz="1867" kern="0" dirty="0">
                <a:solidFill>
                  <a:srgbClr val="FFFFFF"/>
                </a:solidFill>
                <a:latin typeface="Calibri"/>
                <a:cs typeface="Calibri"/>
              </a:rPr>
              <a:t>to</a:t>
            </a:r>
            <a:r>
              <a:rPr sz="1867" kern="0" spc="220" dirty="0">
                <a:solidFill>
                  <a:srgbClr val="FFFFFF"/>
                </a:solidFill>
                <a:latin typeface="Calibri"/>
                <a:cs typeface="Calibri"/>
              </a:rPr>
              <a:t> </a:t>
            </a:r>
            <a:r>
              <a:rPr sz="1867" kern="0" spc="-13" dirty="0">
                <a:solidFill>
                  <a:srgbClr val="FFFFFF"/>
                </a:solidFill>
                <a:latin typeface="Calibri"/>
                <a:cs typeface="Calibri"/>
              </a:rPr>
              <a:t>predict</a:t>
            </a:r>
            <a:endParaRPr sz="1867" kern="0">
              <a:solidFill>
                <a:sysClr val="windowText" lastClr="000000"/>
              </a:solidFill>
              <a:latin typeface="Calibri"/>
              <a:cs typeface="Calibri"/>
            </a:endParaRPr>
          </a:p>
          <a:p>
            <a:pPr marL="1115031" lvl="1" indent="-448722" defTabSz="1219170" fontAlgn="auto">
              <a:spcBef>
                <a:spcPts val="1292"/>
              </a:spcBef>
              <a:spcAft>
                <a:spcPts val="0"/>
              </a:spcAft>
              <a:buFont typeface="Arial"/>
              <a:buChar char="○"/>
              <a:tabLst>
                <a:tab pos="1115031" algn="l"/>
                <a:tab pos="1115879" algn="l"/>
              </a:tabLst>
            </a:pPr>
            <a:r>
              <a:rPr sz="1867" kern="0" spc="87" dirty="0">
                <a:solidFill>
                  <a:srgbClr val="FFFFFF"/>
                </a:solidFill>
                <a:latin typeface="Calibri"/>
                <a:cs typeface="Calibri"/>
              </a:rPr>
              <a:t>The</a:t>
            </a:r>
            <a:r>
              <a:rPr sz="1867" kern="0" spc="140" dirty="0">
                <a:solidFill>
                  <a:srgbClr val="FFFFFF"/>
                </a:solidFill>
                <a:latin typeface="Calibri"/>
                <a:cs typeface="Calibri"/>
              </a:rPr>
              <a:t> </a:t>
            </a:r>
            <a:r>
              <a:rPr sz="1867" kern="0" spc="73" dirty="0">
                <a:solidFill>
                  <a:srgbClr val="FFFFFF"/>
                </a:solidFill>
                <a:latin typeface="Calibri"/>
                <a:cs typeface="Calibri"/>
              </a:rPr>
              <a:t>"bias"</a:t>
            </a:r>
            <a:r>
              <a:rPr sz="1867" kern="0" spc="140" dirty="0">
                <a:solidFill>
                  <a:srgbClr val="FFFFFF"/>
                </a:solidFill>
                <a:latin typeface="Calibri"/>
                <a:cs typeface="Calibri"/>
              </a:rPr>
              <a:t> </a:t>
            </a:r>
            <a:r>
              <a:rPr sz="1867" kern="0" dirty="0">
                <a:solidFill>
                  <a:srgbClr val="FFFFFF"/>
                </a:solidFill>
                <a:latin typeface="Calibri"/>
                <a:cs typeface="Calibri"/>
              </a:rPr>
              <a:t>term</a:t>
            </a:r>
            <a:r>
              <a:rPr sz="1867" kern="0" spc="152" dirty="0">
                <a:solidFill>
                  <a:srgbClr val="FFFFFF"/>
                </a:solidFill>
                <a:latin typeface="Calibri"/>
                <a:cs typeface="Calibri"/>
              </a:rPr>
              <a:t> </a:t>
            </a:r>
            <a:r>
              <a:rPr sz="1867" i="1" kern="0" spc="140" dirty="0">
                <a:solidFill>
                  <a:srgbClr val="FFFFFF"/>
                </a:solidFill>
                <a:latin typeface="Calibri"/>
                <a:cs typeface="Calibri"/>
              </a:rPr>
              <a:t>b </a:t>
            </a:r>
            <a:r>
              <a:rPr sz="1867" kern="0" dirty="0">
                <a:solidFill>
                  <a:srgbClr val="FFFFFF"/>
                </a:solidFill>
                <a:latin typeface="Calibri"/>
                <a:cs typeface="Calibri"/>
              </a:rPr>
              <a:t>(e.g.,</a:t>
            </a:r>
            <a:r>
              <a:rPr sz="1867" kern="0" spc="152" dirty="0">
                <a:solidFill>
                  <a:srgbClr val="FFFFFF"/>
                </a:solidFill>
                <a:latin typeface="Calibri"/>
                <a:cs typeface="Calibri"/>
              </a:rPr>
              <a:t> </a:t>
            </a:r>
            <a:r>
              <a:rPr sz="1867" i="1" kern="0" dirty="0">
                <a:solidFill>
                  <a:srgbClr val="FFFFFF"/>
                </a:solidFill>
                <a:latin typeface="Calibri"/>
                <a:cs typeface="Calibri"/>
              </a:rPr>
              <a:t>y</a:t>
            </a:r>
            <a:r>
              <a:rPr sz="1867" i="1" kern="0" spc="140" dirty="0">
                <a:solidFill>
                  <a:srgbClr val="FFFFFF"/>
                </a:solidFill>
                <a:latin typeface="Calibri"/>
                <a:cs typeface="Calibri"/>
              </a:rPr>
              <a:t> </a:t>
            </a:r>
            <a:r>
              <a:rPr sz="1867" i="1" kern="0" spc="180" dirty="0">
                <a:solidFill>
                  <a:srgbClr val="FFFFFF"/>
                </a:solidFill>
                <a:latin typeface="Calibri"/>
                <a:cs typeface="Calibri"/>
              </a:rPr>
              <a:t>=</a:t>
            </a:r>
            <a:r>
              <a:rPr sz="1867" i="1" kern="0" spc="147" dirty="0">
                <a:solidFill>
                  <a:srgbClr val="FFFFFF"/>
                </a:solidFill>
                <a:latin typeface="Calibri"/>
                <a:cs typeface="Calibri"/>
              </a:rPr>
              <a:t> </a:t>
            </a:r>
            <a:r>
              <a:rPr sz="1867" i="1" kern="0" spc="87" dirty="0">
                <a:solidFill>
                  <a:srgbClr val="FFFFFF"/>
                </a:solidFill>
                <a:latin typeface="Calibri"/>
                <a:cs typeface="Calibri"/>
              </a:rPr>
              <a:t>mx</a:t>
            </a:r>
            <a:r>
              <a:rPr sz="1867" i="1" kern="0" spc="140" dirty="0">
                <a:solidFill>
                  <a:srgbClr val="FFFFFF"/>
                </a:solidFill>
                <a:latin typeface="Calibri"/>
                <a:cs typeface="Calibri"/>
              </a:rPr>
              <a:t> </a:t>
            </a:r>
            <a:r>
              <a:rPr sz="1867" i="1" kern="0" spc="180" dirty="0">
                <a:solidFill>
                  <a:srgbClr val="FFFFFF"/>
                </a:solidFill>
                <a:latin typeface="Calibri"/>
                <a:cs typeface="Calibri"/>
              </a:rPr>
              <a:t>+</a:t>
            </a:r>
            <a:r>
              <a:rPr sz="1867" i="1" kern="0" spc="147" dirty="0">
                <a:solidFill>
                  <a:srgbClr val="FFFFFF"/>
                </a:solidFill>
                <a:latin typeface="Calibri"/>
                <a:cs typeface="Calibri"/>
              </a:rPr>
              <a:t> </a:t>
            </a:r>
            <a:r>
              <a:rPr sz="1867" i="1" kern="0" spc="-33" dirty="0">
                <a:solidFill>
                  <a:srgbClr val="FFFFFF"/>
                </a:solidFill>
                <a:latin typeface="Calibri"/>
                <a:cs typeface="Calibri"/>
              </a:rPr>
              <a:t>b</a:t>
            </a:r>
            <a:r>
              <a:rPr sz="1867" kern="0" spc="-33" dirty="0">
                <a:solidFill>
                  <a:srgbClr val="FFFFFF"/>
                </a:solidFill>
                <a:latin typeface="Calibri"/>
                <a:cs typeface="Calibri"/>
              </a:rPr>
              <a:t>)</a:t>
            </a:r>
            <a:endParaRPr sz="1867" kern="0">
              <a:solidFill>
                <a:sysClr val="windowText" lastClr="000000"/>
              </a:solidFill>
              <a:latin typeface="Calibri"/>
              <a:cs typeface="Calibri"/>
            </a:endParaRPr>
          </a:p>
          <a:p>
            <a:pPr marL="505447" indent="-489361" defTabSz="1219170" fontAlgn="auto">
              <a:spcBef>
                <a:spcPts val="1340"/>
              </a:spcBef>
              <a:spcAft>
                <a:spcPts val="0"/>
              </a:spcAft>
              <a:buFont typeface="Arial"/>
              <a:buChar char="●"/>
              <a:tabLst>
                <a:tab pos="505447" algn="l"/>
                <a:tab pos="506294" algn="l"/>
              </a:tabLst>
            </a:pPr>
            <a:r>
              <a:rPr sz="2400" kern="0" spc="93" dirty="0">
                <a:solidFill>
                  <a:srgbClr val="FFFFFF"/>
                </a:solidFill>
                <a:latin typeface="Calibri"/>
                <a:cs typeface="Calibri"/>
              </a:rPr>
              <a:t>Cognitive</a:t>
            </a:r>
            <a:r>
              <a:rPr sz="2400" kern="0" spc="167" dirty="0">
                <a:solidFill>
                  <a:srgbClr val="FFFFFF"/>
                </a:solidFill>
                <a:latin typeface="Calibri"/>
                <a:cs typeface="Calibri"/>
              </a:rPr>
              <a:t> </a:t>
            </a:r>
            <a:r>
              <a:rPr sz="2400" kern="0" spc="120" dirty="0">
                <a:solidFill>
                  <a:srgbClr val="FFFFFF"/>
                </a:solidFill>
                <a:latin typeface="Calibri"/>
                <a:cs typeface="Calibri"/>
              </a:rPr>
              <a:t>biases</a:t>
            </a:r>
            <a:endParaRPr sz="2400" kern="0">
              <a:solidFill>
                <a:sysClr val="windowText" lastClr="000000"/>
              </a:solidFill>
              <a:latin typeface="Calibri"/>
              <a:cs typeface="Calibri"/>
            </a:endParaRPr>
          </a:p>
          <a:p>
            <a:pPr marL="1115031" lvl="1" indent="-448722" defTabSz="1219170" fontAlgn="auto">
              <a:spcBef>
                <a:spcPts val="1340"/>
              </a:spcBef>
              <a:spcAft>
                <a:spcPts val="0"/>
              </a:spcAft>
              <a:buFont typeface="Arial"/>
              <a:buChar char="○"/>
              <a:tabLst>
                <a:tab pos="1115031" algn="l"/>
                <a:tab pos="1115879" algn="l"/>
              </a:tabLst>
            </a:pPr>
            <a:r>
              <a:rPr sz="1867" kern="0" dirty="0">
                <a:solidFill>
                  <a:srgbClr val="FFFFFF"/>
                </a:solidFill>
                <a:latin typeface="Calibri"/>
                <a:cs typeface="Calibri"/>
              </a:rPr>
              <a:t>Confirmation</a:t>
            </a:r>
            <a:r>
              <a:rPr sz="1867" kern="0" spc="220" dirty="0">
                <a:solidFill>
                  <a:srgbClr val="FFFFFF"/>
                </a:solidFill>
                <a:latin typeface="Calibri"/>
                <a:cs typeface="Calibri"/>
              </a:rPr>
              <a:t> </a:t>
            </a:r>
            <a:r>
              <a:rPr sz="1867" kern="0" spc="87" dirty="0">
                <a:solidFill>
                  <a:srgbClr val="FFFFFF"/>
                </a:solidFill>
                <a:latin typeface="Calibri"/>
                <a:cs typeface="Calibri"/>
              </a:rPr>
              <a:t>bias,</a:t>
            </a:r>
            <a:r>
              <a:rPr sz="1867" kern="0" spc="227" dirty="0">
                <a:solidFill>
                  <a:srgbClr val="FFFFFF"/>
                </a:solidFill>
                <a:latin typeface="Calibri"/>
                <a:cs typeface="Calibri"/>
              </a:rPr>
              <a:t> </a:t>
            </a:r>
            <a:r>
              <a:rPr sz="1867" kern="0" spc="127" dirty="0">
                <a:solidFill>
                  <a:srgbClr val="FFFFFF"/>
                </a:solidFill>
                <a:latin typeface="Calibri"/>
                <a:cs typeface="Calibri"/>
              </a:rPr>
              <a:t>Recency</a:t>
            </a:r>
            <a:r>
              <a:rPr sz="1867" kern="0" spc="227" dirty="0">
                <a:solidFill>
                  <a:srgbClr val="FFFFFF"/>
                </a:solidFill>
                <a:latin typeface="Calibri"/>
                <a:cs typeface="Calibri"/>
              </a:rPr>
              <a:t> </a:t>
            </a:r>
            <a:r>
              <a:rPr sz="1867" kern="0" spc="87" dirty="0">
                <a:solidFill>
                  <a:srgbClr val="FFFFFF"/>
                </a:solidFill>
                <a:latin typeface="Calibri"/>
                <a:cs typeface="Calibri"/>
              </a:rPr>
              <a:t>bias,</a:t>
            </a:r>
            <a:r>
              <a:rPr sz="1867" kern="0" spc="227" dirty="0">
                <a:solidFill>
                  <a:srgbClr val="FFFFFF"/>
                </a:solidFill>
                <a:latin typeface="Calibri"/>
                <a:cs typeface="Calibri"/>
              </a:rPr>
              <a:t> </a:t>
            </a:r>
            <a:r>
              <a:rPr sz="1867" kern="0" spc="67" dirty="0">
                <a:solidFill>
                  <a:srgbClr val="FFFFFF"/>
                </a:solidFill>
                <a:latin typeface="Calibri"/>
                <a:cs typeface="Calibri"/>
              </a:rPr>
              <a:t>Optimism</a:t>
            </a:r>
            <a:r>
              <a:rPr sz="1867" kern="0" spc="220" dirty="0">
                <a:solidFill>
                  <a:srgbClr val="FFFFFF"/>
                </a:solidFill>
                <a:latin typeface="Calibri"/>
                <a:cs typeface="Calibri"/>
              </a:rPr>
              <a:t> </a:t>
            </a:r>
            <a:r>
              <a:rPr sz="1867" kern="0" spc="67" dirty="0">
                <a:solidFill>
                  <a:srgbClr val="FFFFFF"/>
                </a:solidFill>
                <a:latin typeface="Calibri"/>
                <a:cs typeface="Calibri"/>
              </a:rPr>
              <a:t>bias</a:t>
            </a:r>
            <a:endParaRPr sz="1867" kern="0">
              <a:solidFill>
                <a:sysClr val="windowText" lastClr="000000"/>
              </a:solidFill>
              <a:latin typeface="Calibri"/>
              <a:cs typeface="Calibri"/>
            </a:endParaRPr>
          </a:p>
          <a:p>
            <a:pPr marL="505447" indent="-489361" defTabSz="1219170" fontAlgn="auto">
              <a:spcBef>
                <a:spcPts val="1340"/>
              </a:spcBef>
              <a:spcAft>
                <a:spcPts val="0"/>
              </a:spcAft>
              <a:buFont typeface="Arial"/>
              <a:buChar char="●"/>
              <a:tabLst>
                <a:tab pos="505447" algn="l"/>
                <a:tab pos="506294" algn="l"/>
              </a:tabLst>
            </a:pPr>
            <a:r>
              <a:rPr sz="2400" b="1" kern="0" spc="133" dirty="0">
                <a:solidFill>
                  <a:srgbClr val="64FFDA"/>
                </a:solidFill>
                <a:latin typeface="Calibri"/>
                <a:cs typeface="Calibri"/>
              </a:rPr>
              <a:t>Algorithmic</a:t>
            </a:r>
            <a:r>
              <a:rPr sz="2400" b="1" kern="0" spc="120" dirty="0">
                <a:solidFill>
                  <a:srgbClr val="64FFDA"/>
                </a:solidFill>
                <a:latin typeface="Calibri"/>
                <a:cs typeface="Calibri"/>
              </a:rPr>
              <a:t> </a:t>
            </a:r>
            <a:r>
              <a:rPr sz="2400" b="1" kern="0" spc="147" dirty="0">
                <a:solidFill>
                  <a:srgbClr val="64FFDA"/>
                </a:solidFill>
                <a:latin typeface="Calibri"/>
                <a:cs typeface="Calibri"/>
              </a:rPr>
              <a:t>bias</a:t>
            </a:r>
            <a:endParaRPr sz="2400" kern="0">
              <a:solidFill>
                <a:sysClr val="windowText" lastClr="000000"/>
              </a:solidFill>
              <a:latin typeface="Calibri"/>
              <a:cs typeface="Calibri"/>
            </a:endParaRPr>
          </a:p>
          <a:p>
            <a:pPr marL="1115031" marR="6773" lvl="1" indent="-448722" defTabSz="1219170" fontAlgn="auto">
              <a:lnSpc>
                <a:spcPct val="116100"/>
              </a:lnSpc>
              <a:spcBef>
                <a:spcPts val="980"/>
              </a:spcBef>
              <a:spcAft>
                <a:spcPts val="0"/>
              </a:spcAft>
              <a:buFont typeface="Arial"/>
              <a:buChar char="○"/>
              <a:tabLst>
                <a:tab pos="1115031" algn="l"/>
                <a:tab pos="1115879" algn="l"/>
              </a:tabLst>
            </a:pPr>
            <a:r>
              <a:rPr sz="1867" b="1" kern="0" spc="87" dirty="0">
                <a:solidFill>
                  <a:srgbClr val="FFFFFF"/>
                </a:solidFill>
                <a:latin typeface="Calibri"/>
                <a:cs typeface="Calibri"/>
              </a:rPr>
              <a:t>Unjust,</a:t>
            </a:r>
            <a:r>
              <a:rPr sz="1867" b="1" kern="0" spc="133" dirty="0">
                <a:solidFill>
                  <a:srgbClr val="FFFFFF"/>
                </a:solidFill>
                <a:latin typeface="Calibri"/>
                <a:cs typeface="Calibri"/>
              </a:rPr>
              <a:t> </a:t>
            </a:r>
            <a:r>
              <a:rPr sz="1867" b="1" kern="0" spc="60" dirty="0">
                <a:solidFill>
                  <a:srgbClr val="FFFFFF"/>
                </a:solidFill>
                <a:latin typeface="Calibri"/>
                <a:cs typeface="Calibri"/>
              </a:rPr>
              <a:t>unfair,</a:t>
            </a:r>
            <a:r>
              <a:rPr sz="1867" b="1" kern="0" spc="140" dirty="0">
                <a:solidFill>
                  <a:srgbClr val="FFFFFF"/>
                </a:solidFill>
                <a:latin typeface="Calibri"/>
                <a:cs typeface="Calibri"/>
              </a:rPr>
              <a:t> </a:t>
            </a:r>
            <a:r>
              <a:rPr sz="1867" b="1" kern="0" spc="87" dirty="0">
                <a:solidFill>
                  <a:srgbClr val="FFFFFF"/>
                </a:solidFill>
                <a:latin typeface="Calibri"/>
                <a:cs typeface="Calibri"/>
              </a:rPr>
              <a:t>or</a:t>
            </a:r>
            <a:r>
              <a:rPr sz="1867" b="1" kern="0" spc="133" dirty="0">
                <a:solidFill>
                  <a:srgbClr val="FFFFFF"/>
                </a:solidFill>
                <a:latin typeface="Calibri"/>
                <a:cs typeface="Calibri"/>
              </a:rPr>
              <a:t> </a:t>
            </a:r>
            <a:r>
              <a:rPr sz="1867" b="1" kern="0" spc="87" dirty="0">
                <a:solidFill>
                  <a:srgbClr val="FFFFFF"/>
                </a:solidFill>
                <a:latin typeface="Calibri"/>
                <a:cs typeface="Calibri"/>
              </a:rPr>
              <a:t>prejudicial</a:t>
            </a:r>
            <a:r>
              <a:rPr sz="1867" b="1" kern="0" spc="140" dirty="0">
                <a:solidFill>
                  <a:srgbClr val="FFFFFF"/>
                </a:solidFill>
                <a:latin typeface="Calibri"/>
                <a:cs typeface="Calibri"/>
              </a:rPr>
              <a:t> </a:t>
            </a:r>
            <a:r>
              <a:rPr sz="1867" b="1" kern="0" spc="73" dirty="0">
                <a:solidFill>
                  <a:srgbClr val="FFFFFF"/>
                </a:solidFill>
                <a:latin typeface="Calibri"/>
                <a:cs typeface="Calibri"/>
              </a:rPr>
              <a:t>treatment</a:t>
            </a:r>
            <a:r>
              <a:rPr sz="1867" b="1" kern="0" spc="140" dirty="0">
                <a:solidFill>
                  <a:srgbClr val="FFFFFF"/>
                </a:solidFill>
                <a:latin typeface="Calibri"/>
                <a:cs typeface="Calibri"/>
              </a:rPr>
              <a:t> </a:t>
            </a:r>
            <a:r>
              <a:rPr sz="1867" b="1" kern="0" spc="73" dirty="0">
                <a:solidFill>
                  <a:srgbClr val="FFFFFF"/>
                </a:solidFill>
                <a:latin typeface="Calibri"/>
                <a:cs typeface="Calibri"/>
              </a:rPr>
              <a:t>of</a:t>
            </a:r>
            <a:r>
              <a:rPr sz="1867" b="1" kern="0" spc="133" dirty="0">
                <a:solidFill>
                  <a:srgbClr val="FFFFFF"/>
                </a:solidFill>
                <a:latin typeface="Calibri"/>
                <a:cs typeface="Calibri"/>
              </a:rPr>
              <a:t> </a:t>
            </a:r>
            <a:r>
              <a:rPr sz="1867" b="1" kern="0" spc="107" dirty="0">
                <a:solidFill>
                  <a:srgbClr val="FFFFFF"/>
                </a:solidFill>
                <a:latin typeface="Calibri"/>
                <a:cs typeface="Calibri"/>
              </a:rPr>
              <a:t>people</a:t>
            </a:r>
            <a:r>
              <a:rPr sz="1867" b="1" kern="0" spc="160" dirty="0">
                <a:solidFill>
                  <a:srgbClr val="FFFFFF"/>
                </a:solidFill>
                <a:latin typeface="Calibri"/>
                <a:cs typeface="Calibri"/>
              </a:rPr>
              <a:t> </a:t>
            </a:r>
            <a:r>
              <a:rPr sz="1867" kern="0" dirty="0">
                <a:solidFill>
                  <a:srgbClr val="FFFFFF"/>
                </a:solidFill>
                <a:latin typeface="Calibri"/>
                <a:cs typeface="Calibri"/>
              </a:rPr>
              <a:t>related</a:t>
            </a:r>
            <a:r>
              <a:rPr sz="1867" kern="0" spc="140" dirty="0">
                <a:solidFill>
                  <a:srgbClr val="FFFFFF"/>
                </a:solidFill>
                <a:latin typeface="Calibri"/>
                <a:cs typeface="Calibri"/>
              </a:rPr>
              <a:t> </a:t>
            </a:r>
            <a:r>
              <a:rPr sz="1867" kern="0" dirty="0">
                <a:solidFill>
                  <a:srgbClr val="FFFFFF"/>
                </a:solidFill>
                <a:latin typeface="Calibri"/>
                <a:cs typeface="Calibri"/>
              </a:rPr>
              <a:t>to</a:t>
            </a:r>
            <a:r>
              <a:rPr sz="1867" kern="0" spc="133" dirty="0">
                <a:solidFill>
                  <a:srgbClr val="FFFFFF"/>
                </a:solidFill>
                <a:latin typeface="Calibri"/>
                <a:cs typeface="Calibri"/>
              </a:rPr>
              <a:t> </a:t>
            </a:r>
            <a:r>
              <a:rPr sz="1867" kern="0" spc="80" dirty="0">
                <a:solidFill>
                  <a:srgbClr val="FFFFFF"/>
                </a:solidFill>
                <a:latin typeface="Calibri"/>
                <a:cs typeface="Calibri"/>
              </a:rPr>
              <a:t>race,</a:t>
            </a:r>
            <a:r>
              <a:rPr sz="1867" kern="0" spc="140" dirty="0">
                <a:solidFill>
                  <a:srgbClr val="FFFFFF"/>
                </a:solidFill>
                <a:latin typeface="Calibri"/>
                <a:cs typeface="Calibri"/>
              </a:rPr>
              <a:t> </a:t>
            </a:r>
            <a:r>
              <a:rPr sz="1867" kern="0" spc="67" dirty="0">
                <a:solidFill>
                  <a:srgbClr val="FFFFFF"/>
                </a:solidFill>
                <a:latin typeface="Calibri"/>
                <a:cs typeface="Calibri"/>
              </a:rPr>
              <a:t>income,</a:t>
            </a:r>
            <a:r>
              <a:rPr sz="1867" kern="0" spc="140" dirty="0">
                <a:solidFill>
                  <a:srgbClr val="FFFFFF"/>
                </a:solidFill>
                <a:latin typeface="Calibri"/>
                <a:cs typeface="Calibri"/>
              </a:rPr>
              <a:t> </a:t>
            </a:r>
            <a:r>
              <a:rPr sz="1867" kern="0" spc="80" dirty="0">
                <a:solidFill>
                  <a:srgbClr val="FFFFFF"/>
                </a:solidFill>
                <a:latin typeface="Calibri"/>
                <a:cs typeface="Calibri"/>
              </a:rPr>
              <a:t>sexual </a:t>
            </a:r>
            <a:r>
              <a:rPr sz="1867" kern="0" dirty="0">
                <a:solidFill>
                  <a:srgbClr val="FFFFFF"/>
                </a:solidFill>
                <a:latin typeface="Calibri"/>
                <a:cs typeface="Calibri"/>
              </a:rPr>
              <a:t>orientation,</a:t>
            </a:r>
            <a:r>
              <a:rPr sz="1867" kern="0" spc="260" dirty="0">
                <a:solidFill>
                  <a:srgbClr val="FFFFFF"/>
                </a:solidFill>
                <a:latin typeface="Calibri"/>
                <a:cs typeface="Calibri"/>
              </a:rPr>
              <a:t> </a:t>
            </a:r>
            <a:r>
              <a:rPr sz="1867" kern="0" dirty="0">
                <a:solidFill>
                  <a:srgbClr val="FFFFFF"/>
                </a:solidFill>
                <a:latin typeface="Calibri"/>
                <a:cs typeface="Calibri"/>
              </a:rPr>
              <a:t>religion,</a:t>
            </a:r>
            <a:r>
              <a:rPr sz="1867" kern="0" spc="267" dirty="0">
                <a:solidFill>
                  <a:srgbClr val="FFFFFF"/>
                </a:solidFill>
                <a:latin typeface="Calibri"/>
                <a:cs typeface="Calibri"/>
              </a:rPr>
              <a:t> </a:t>
            </a:r>
            <a:r>
              <a:rPr sz="1867" kern="0" spc="67" dirty="0">
                <a:solidFill>
                  <a:srgbClr val="FFFFFF"/>
                </a:solidFill>
                <a:latin typeface="Calibri"/>
                <a:cs typeface="Calibri"/>
              </a:rPr>
              <a:t>gender,</a:t>
            </a:r>
            <a:r>
              <a:rPr sz="1867" kern="0" spc="267" dirty="0">
                <a:solidFill>
                  <a:srgbClr val="FFFFFF"/>
                </a:solidFill>
                <a:latin typeface="Calibri"/>
                <a:cs typeface="Calibri"/>
              </a:rPr>
              <a:t> </a:t>
            </a:r>
            <a:r>
              <a:rPr sz="1867" kern="0" spc="87" dirty="0">
                <a:solidFill>
                  <a:srgbClr val="FFFFFF"/>
                </a:solidFill>
                <a:latin typeface="Calibri"/>
                <a:cs typeface="Calibri"/>
              </a:rPr>
              <a:t>and</a:t>
            </a:r>
            <a:r>
              <a:rPr sz="1867" kern="0" spc="267" dirty="0">
                <a:solidFill>
                  <a:srgbClr val="FFFFFF"/>
                </a:solidFill>
                <a:latin typeface="Calibri"/>
                <a:cs typeface="Calibri"/>
              </a:rPr>
              <a:t> </a:t>
            </a:r>
            <a:r>
              <a:rPr sz="1867" kern="0" dirty="0">
                <a:solidFill>
                  <a:srgbClr val="FFFFFF"/>
                </a:solidFill>
                <a:latin typeface="Calibri"/>
                <a:cs typeface="Calibri"/>
              </a:rPr>
              <a:t>other</a:t>
            </a:r>
            <a:r>
              <a:rPr sz="1867" kern="0" spc="260" dirty="0">
                <a:solidFill>
                  <a:srgbClr val="FFFFFF"/>
                </a:solidFill>
                <a:latin typeface="Calibri"/>
                <a:cs typeface="Calibri"/>
              </a:rPr>
              <a:t> </a:t>
            </a:r>
            <a:r>
              <a:rPr sz="1867" kern="0" spc="67" dirty="0">
                <a:solidFill>
                  <a:srgbClr val="FFFFFF"/>
                </a:solidFill>
                <a:latin typeface="Calibri"/>
                <a:cs typeface="Calibri"/>
              </a:rPr>
              <a:t>characteristics</a:t>
            </a:r>
            <a:r>
              <a:rPr sz="1867" kern="0" spc="267" dirty="0">
                <a:solidFill>
                  <a:srgbClr val="FFFFFF"/>
                </a:solidFill>
                <a:latin typeface="Calibri"/>
                <a:cs typeface="Calibri"/>
              </a:rPr>
              <a:t> </a:t>
            </a:r>
            <a:r>
              <a:rPr sz="1867" kern="0" dirty="0">
                <a:solidFill>
                  <a:srgbClr val="FFFFFF"/>
                </a:solidFill>
                <a:latin typeface="Calibri"/>
                <a:cs typeface="Calibri"/>
              </a:rPr>
              <a:t>historically</a:t>
            </a:r>
            <a:r>
              <a:rPr sz="1867" kern="0" spc="267" dirty="0">
                <a:solidFill>
                  <a:srgbClr val="FFFFFF"/>
                </a:solidFill>
                <a:latin typeface="Calibri"/>
                <a:cs typeface="Calibri"/>
              </a:rPr>
              <a:t> </a:t>
            </a:r>
            <a:r>
              <a:rPr sz="1867" kern="0" spc="93" dirty="0">
                <a:solidFill>
                  <a:srgbClr val="FFFFFF"/>
                </a:solidFill>
                <a:latin typeface="Calibri"/>
                <a:cs typeface="Calibri"/>
              </a:rPr>
              <a:t>associated</a:t>
            </a:r>
            <a:r>
              <a:rPr sz="1867" kern="0" spc="267" dirty="0">
                <a:solidFill>
                  <a:srgbClr val="FFFFFF"/>
                </a:solidFill>
                <a:latin typeface="Calibri"/>
                <a:cs typeface="Calibri"/>
              </a:rPr>
              <a:t> </a:t>
            </a:r>
            <a:r>
              <a:rPr sz="1867" kern="0" spc="-27" dirty="0">
                <a:solidFill>
                  <a:srgbClr val="FFFFFF"/>
                </a:solidFill>
                <a:latin typeface="Calibri"/>
                <a:cs typeface="Calibri"/>
              </a:rPr>
              <a:t>with </a:t>
            </a:r>
            <a:r>
              <a:rPr sz="1867" kern="0" dirty="0">
                <a:solidFill>
                  <a:srgbClr val="FFFFFF"/>
                </a:solidFill>
                <a:latin typeface="Calibri"/>
                <a:cs typeface="Calibri"/>
              </a:rPr>
              <a:t>discrimination</a:t>
            </a:r>
            <a:r>
              <a:rPr sz="1867" kern="0" spc="380" dirty="0">
                <a:solidFill>
                  <a:srgbClr val="FFFFFF"/>
                </a:solidFill>
                <a:latin typeface="Calibri"/>
                <a:cs typeface="Calibri"/>
              </a:rPr>
              <a:t> </a:t>
            </a:r>
            <a:r>
              <a:rPr sz="1867" kern="0" spc="87" dirty="0">
                <a:solidFill>
                  <a:srgbClr val="FFFFFF"/>
                </a:solidFill>
                <a:latin typeface="Calibri"/>
                <a:cs typeface="Calibri"/>
              </a:rPr>
              <a:t>and</a:t>
            </a:r>
            <a:r>
              <a:rPr sz="1867" kern="0" spc="380" dirty="0">
                <a:solidFill>
                  <a:srgbClr val="FFFFFF"/>
                </a:solidFill>
                <a:latin typeface="Calibri"/>
                <a:cs typeface="Calibri"/>
              </a:rPr>
              <a:t> </a:t>
            </a:r>
            <a:r>
              <a:rPr sz="1867" kern="0" dirty="0">
                <a:solidFill>
                  <a:srgbClr val="FFFFFF"/>
                </a:solidFill>
                <a:latin typeface="Calibri"/>
                <a:cs typeface="Calibri"/>
              </a:rPr>
              <a:t>marginalization,</a:t>
            </a:r>
            <a:r>
              <a:rPr sz="1867" kern="0" spc="380" dirty="0">
                <a:solidFill>
                  <a:srgbClr val="FFFFFF"/>
                </a:solidFill>
                <a:latin typeface="Calibri"/>
                <a:cs typeface="Calibri"/>
              </a:rPr>
              <a:t> </a:t>
            </a:r>
            <a:r>
              <a:rPr sz="1867" kern="0" dirty="0">
                <a:solidFill>
                  <a:srgbClr val="FFFFFF"/>
                </a:solidFill>
                <a:latin typeface="Calibri"/>
                <a:cs typeface="Calibri"/>
              </a:rPr>
              <a:t>when</a:t>
            </a:r>
            <a:r>
              <a:rPr sz="1867" kern="0" spc="380" dirty="0">
                <a:solidFill>
                  <a:srgbClr val="FFFFFF"/>
                </a:solidFill>
                <a:latin typeface="Calibri"/>
                <a:cs typeface="Calibri"/>
              </a:rPr>
              <a:t> </a:t>
            </a:r>
            <a:r>
              <a:rPr sz="1867" kern="0" spc="87" dirty="0">
                <a:solidFill>
                  <a:srgbClr val="FFFFFF"/>
                </a:solidFill>
                <a:latin typeface="Calibri"/>
                <a:cs typeface="Calibri"/>
              </a:rPr>
              <a:t>and</a:t>
            </a:r>
            <a:r>
              <a:rPr sz="1867" kern="0" spc="380" dirty="0">
                <a:solidFill>
                  <a:srgbClr val="FFFFFF"/>
                </a:solidFill>
                <a:latin typeface="Calibri"/>
                <a:cs typeface="Calibri"/>
              </a:rPr>
              <a:t> </a:t>
            </a:r>
            <a:r>
              <a:rPr sz="1867" kern="0" dirty="0">
                <a:solidFill>
                  <a:srgbClr val="FFFFFF"/>
                </a:solidFill>
                <a:latin typeface="Calibri"/>
                <a:cs typeface="Calibri"/>
              </a:rPr>
              <a:t>where</a:t>
            </a:r>
            <a:r>
              <a:rPr sz="1867" kern="0" spc="380" dirty="0">
                <a:solidFill>
                  <a:srgbClr val="FFFFFF"/>
                </a:solidFill>
                <a:latin typeface="Calibri"/>
                <a:cs typeface="Calibri"/>
              </a:rPr>
              <a:t> </a:t>
            </a:r>
            <a:r>
              <a:rPr sz="1867" kern="0" dirty="0">
                <a:solidFill>
                  <a:srgbClr val="FFFFFF"/>
                </a:solidFill>
                <a:latin typeface="Calibri"/>
                <a:cs typeface="Calibri"/>
              </a:rPr>
              <a:t>they</a:t>
            </a:r>
            <a:r>
              <a:rPr sz="1867" kern="0" spc="380" dirty="0">
                <a:solidFill>
                  <a:srgbClr val="FFFFFF"/>
                </a:solidFill>
                <a:latin typeface="Calibri"/>
                <a:cs typeface="Calibri"/>
              </a:rPr>
              <a:t> </a:t>
            </a:r>
            <a:r>
              <a:rPr sz="1867" kern="0" dirty="0">
                <a:solidFill>
                  <a:srgbClr val="FFFFFF"/>
                </a:solidFill>
                <a:latin typeface="Calibri"/>
                <a:cs typeface="Calibri"/>
              </a:rPr>
              <a:t>manifest</a:t>
            </a:r>
            <a:r>
              <a:rPr sz="1867" kern="0" spc="380" dirty="0">
                <a:solidFill>
                  <a:srgbClr val="FFFFFF"/>
                </a:solidFill>
                <a:latin typeface="Calibri"/>
                <a:cs typeface="Calibri"/>
              </a:rPr>
              <a:t> </a:t>
            </a:r>
            <a:r>
              <a:rPr sz="1867" kern="0" dirty="0">
                <a:solidFill>
                  <a:srgbClr val="FFFFFF"/>
                </a:solidFill>
                <a:latin typeface="Calibri"/>
                <a:cs typeface="Calibri"/>
              </a:rPr>
              <a:t>in</a:t>
            </a:r>
            <a:r>
              <a:rPr sz="1867" kern="0" spc="380" dirty="0">
                <a:solidFill>
                  <a:srgbClr val="FFFFFF"/>
                </a:solidFill>
                <a:latin typeface="Calibri"/>
                <a:cs typeface="Calibri"/>
              </a:rPr>
              <a:t> </a:t>
            </a:r>
            <a:r>
              <a:rPr sz="1867" kern="0" dirty="0">
                <a:solidFill>
                  <a:srgbClr val="FFFFFF"/>
                </a:solidFill>
                <a:latin typeface="Calibri"/>
                <a:cs typeface="Calibri"/>
              </a:rPr>
              <a:t>algorithmic</a:t>
            </a:r>
            <a:r>
              <a:rPr sz="1867" kern="0" spc="380" dirty="0">
                <a:solidFill>
                  <a:srgbClr val="FFFFFF"/>
                </a:solidFill>
                <a:latin typeface="Calibri"/>
                <a:cs typeface="Calibri"/>
              </a:rPr>
              <a:t> </a:t>
            </a:r>
            <a:r>
              <a:rPr sz="1867" kern="0" spc="113" dirty="0">
                <a:solidFill>
                  <a:srgbClr val="FFFFFF"/>
                </a:solidFill>
                <a:latin typeface="Calibri"/>
                <a:cs typeface="Calibri"/>
              </a:rPr>
              <a:t>systems</a:t>
            </a:r>
            <a:r>
              <a:rPr sz="1867" kern="0" spc="380" dirty="0">
                <a:solidFill>
                  <a:srgbClr val="FFFFFF"/>
                </a:solidFill>
                <a:latin typeface="Calibri"/>
                <a:cs typeface="Calibri"/>
              </a:rPr>
              <a:t> </a:t>
            </a:r>
            <a:r>
              <a:rPr sz="1867" kern="0" spc="-33" dirty="0">
                <a:solidFill>
                  <a:srgbClr val="FFFFFF"/>
                </a:solidFill>
                <a:latin typeface="Calibri"/>
                <a:cs typeface="Calibri"/>
              </a:rPr>
              <a:t>or </a:t>
            </a:r>
            <a:r>
              <a:rPr sz="1867" kern="0" dirty="0">
                <a:solidFill>
                  <a:srgbClr val="FFFFFF"/>
                </a:solidFill>
                <a:latin typeface="Calibri"/>
                <a:cs typeface="Calibri"/>
              </a:rPr>
              <a:t>algorithmically</a:t>
            </a:r>
            <a:r>
              <a:rPr sz="1867" kern="0" spc="453" dirty="0">
                <a:solidFill>
                  <a:srgbClr val="FFFFFF"/>
                </a:solidFill>
                <a:latin typeface="Calibri"/>
                <a:cs typeface="Calibri"/>
              </a:rPr>
              <a:t> </a:t>
            </a:r>
            <a:r>
              <a:rPr sz="1867" kern="0" spc="67" dirty="0">
                <a:solidFill>
                  <a:srgbClr val="FFFFFF"/>
                </a:solidFill>
                <a:latin typeface="Calibri"/>
                <a:cs typeface="Calibri"/>
              </a:rPr>
              <a:t>aided</a:t>
            </a:r>
            <a:r>
              <a:rPr sz="1867" kern="0" spc="453" dirty="0">
                <a:solidFill>
                  <a:srgbClr val="FFFFFF"/>
                </a:solidFill>
                <a:latin typeface="Calibri"/>
                <a:cs typeface="Calibri"/>
              </a:rPr>
              <a:t> </a:t>
            </a:r>
            <a:r>
              <a:rPr sz="1867" kern="0" spc="80" dirty="0">
                <a:solidFill>
                  <a:srgbClr val="FFFFFF"/>
                </a:solidFill>
                <a:latin typeface="Calibri"/>
                <a:cs typeface="Calibri"/>
              </a:rPr>
              <a:t>decision-</a:t>
            </a:r>
            <a:r>
              <a:rPr sz="1867" kern="0" spc="87" dirty="0">
                <a:solidFill>
                  <a:srgbClr val="FFFFFF"/>
                </a:solidFill>
                <a:latin typeface="Calibri"/>
                <a:cs typeface="Calibri"/>
              </a:rPr>
              <a:t>making</a:t>
            </a:r>
            <a:endParaRPr sz="1867" kern="0">
              <a:solidFill>
                <a:sysClr val="windowText" lastClr="000000"/>
              </a:solidFill>
              <a:latin typeface="Calibri"/>
              <a:cs typeface="Calibri"/>
            </a:endParaRPr>
          </a:p>
        </p:txBody>
      </p:sp>
      <p:sp>
        <p:nvSpPr>
          <p:cNvPr id="3" name="object 3"/>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b="1" spc="253" dirty="0">
                <a:solidFill>
                  <a:srgbClr val="FFFFFF"/>
                </a:solidFill>
              </a:rPr>
              <a:t>“Bias”</a:t>
            </a:r>
            <a:r>
              <a:rPr b="1" spc="193" dirty="0">
                <a:solidFill>
                  <a:srgbClr val="FFFFFF"/>
                </a:solidFill>
              </a:rPr>
              <a:t> </a:t>
            </a:r>
            <a:r>
              <a:rPr b="1" spc="339" dirty="0">
                <a:solidFill>
                  <a:srgbClr val="FFFFFF"/>
                </a:solidFill>
              </a:rPr>
              <a:t>can</a:t>
            </a:r>
            <a:r>
              <a:rPr b="1" spc="200" dirty="0">
                <a:solidFill>
                  <a:srgbClr val="FFFFFF"/>
                </a:solidFill>
              </a:rPr>
              <a:t> </a:t>
            </a:r>
            <a:r>
              <a:rPr b="1" spc="253" dirty="0">
                <a:solidFill>
                  <a:srgbClr val="FFFFFF"/>
                </a:solidFill>
              </a:rPr>
              <a:t>be</a:t>
            </a:r>
            <a:r>
              <a:rPr b="1" spc="200" dirty="0">
                <a:solidFill>
                  <a:srgbClr val="FFFFFF"/>
                </a:solidFill>
              </a:rPr>
              <a:t> </a:t>
            </a:r>
            <a:r>
              <a:rPr b="1" spc="253" dirty="0">
                <a:solidFill>
                  <a:srgbClr val="FFFFFF"/>
                </a:solidFill>
              </a:rPr>
              <a:t>Good,</a:t>
            </a:r>
            <a:r>
              <a:rPr b="1" spc="200" dirty="0">
                <a:solidFill>
                  <a:srgbClr val="FFFFFF"/>
                </a:solidFill>
              </a:rPr>
              <a:t> </a:t>
            </a:r>
            <a:r>
              <a:rPr b="1" spc="280" dirty="0">
                <a:solidFill>
                  <a:srgbClr val="FFFFFF"/>
                </a:solidFill>
              </a:rPr>
              <a:t>Bad,</a:t>
            </a:r>
            <a:r>
              <a:rPr b="1" spc="193" dirty="0">
                <a:solidFill>
                  <a:srgbClr val="FFFFFF"/>
                </a:solidFill>
              </a:rPr>
              <a:t> </a:t>
            </a:r>
            <a:r>
              <a:rPr b="1" spc="152" dirty="0">
                <a:solidFill>
                  <a:srgbClr val="FFFFFF"/>
                </a:solidFill>
              </a:rPr>
              <a:t>Neutral</a:t>
            </a:r>
          </a:p>
        </p:txBody>
      </p:sp>
      <p:sp>
        <p:nvSpPr>
          <p:cNvPr id="4" name="TextBox 3">
            <a:extLst>
              <a:ext uri="{FF2B5EF4-FFF2-40B4-BE49-F238E27FC236}">
                <a16:creationId xmlns:a16="http://schemas.microsoft.com/office/drawing/2014/main" id="{3B047EF6-89B1-1B41-F05B-65CF7810BE27}"/>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602276" y="2696027"/>
            <a:ext cx="10643701" cy="1252736"/>
          </a:xfrm>
          <a:prstGeom prst="rect">
            <a:avLst/>
          </a:prstGeom>
        </p:spPr>
        <p:txBody>
          <a:bodyPr vert="horz" wrap="square" lIns="0" tIns="13547" rIns="0" bIns="0" rtlCol="0">
            <a:spAutoFit/>
          </a:bodyPr>
          <a:lstStyle/>
          <a:p>
            <a:pPr marL="8466" marR="6773" algn="ctr">
              <a:lnSpc>
                <a:spcPct val="114199"/>
              </a:lnSpc>
              <a:spcBef>
                <a:spcPts val="107"/>
              </a:spcBef>
            </a:pPr>
            <a:r>
              <a:rPr sz="2400" i="1" spc="67" dirty="0">
                <a:solidFill>
                  <a:srgbClr val="FFFFFF"/>
                </a:solidFill>
              </a:rPr>
              <a:t>“Although</a:t>
            </a:r>
            <a:r>
              <a:rPr sz="2400" i="1" spc="227" dirty="0">
                <a:solidFill>
                  <a:srgbClr val="FFFFFF"/>
                </a:solidFill>
              </a:rPr>
              <a:t> </a:t>
            </a:r>
            <a:r>
              <a:rPr sz="2400" i="1" dirty="0">
                <a:solidFill>
                  <a:srgbClr val="FFFFFF"/>
                </a:solidFill>
              </a:rPr>
              <a:t>neural</a:t>
            </a:r>
            <a:r>
              <a:rPr sz="2400" i="1" spc="233" dirty="0">
                <a:solidFill>
                  <a:srgbClr val="FFFFFF"/>
                </a:solidFill>
              </a:rPr>
              <a:t> </a:t>
            </a:r>
            <a:r>
              <a:rPr sz="2400" i="1" spc="73" dirty="0">
                <a:solidFill>
                  <a:srgbClr val="FFFFFF"/>
                </a:solidFill>
              </a:rPr>
              <a:t>networks</a:t>
            </a:r>
            <a:r>
              <a:rPr sz="2400" i="1" spc="220" dirty="0">
                <a:solidFill>
                  <a:srgbClr val="FFFFFF"/>
                </a:solidFill>
              </a:rPr>
              <a:t> </a:t>
            </a:r>
            <a:r>
              <a:rPr sz="2400" i="1" dirty="0">
                <a:solidFill>
                  <a:srgbClr val="FFFFFF"/>
                </a:solidFill>
              </a:rPr>
              <a:t>might</a:t>
            </a:r>
            <a:r>
              <a:rPr sz="2400" i="1" spc="227" dirty="0">
                <a:solidFill>
                  <a:srgbClr val="FFFFFF"/>
                </a:solidFill>
              </a:rPr>
              <a:t> </a:t>
            </a:r>
            <a:r>
              <a:rPr sz="2400" i="1" spc="152" dirty="0">
                <a:solidFill>
                  <a:srgbClr val="FFFFFF"/>
                </a:solidFill>
              </a:rPr>
              <a:t>be</a:t>
            </a:r>
            <a:r>
              <a:rPr sz="2400" i="1" spc="233" dirty="0">
                <a:solidFill>
                  <a:srgbClr val="FFFFFF"/>
                </a:solidFill>
              </a:rPr>
              <a:t> </a:t>
            </a:r>
            <a:r>
              <a:rPr sz="2400" i="1" spc="87" dirty="0">
                <a:solidFill>
                  <a:srgbClr val="FFFFFF"/>
                </a:solidFill>
              </a:rPr>
              <a:t>said</a:t>
            </a:r>
            <a:r>
              <a:rPr sz="2400" i="1" spc="233" dirty="0">
                <a:solidFill>
                  <a:srgbClr val="FFFFFF"/>
                </a:solidFill>
              </a:rPr>
              <a:t> </a:t>
            </a:r>
            <a:r>
              <a:rPr sz="2400" i="1" dirty="0">
                <a:solidFill>
                  <a:srgbClr val="FFFFFF"/>
                </a:solidFill>
              </a:rPr>
              <a:t>to</a:t>
            </a:r>
            <a:r>
              <a:rPr sz="2400" i="1" spc="227" dirty="0">
                <a:solidFill>
                  <a:srgbClr val="FFFFFF"/>
                </a:solidFill>
              </a:rPr>
              <a:t> </a:t>
            </a:r>
            <a:r>
              <a:rPr sz="2400" i="1" dirty="0">
                <a:solidFill>
                  <a:srgbClr val="FFFFFF"/>
                </a:solidFill>
              </a:rPr>
              <a:t>write</a:t>
            </a:r>
            <a:r>
              <a:rPr sz="2400" i="1" spc="233" dirty="0">
                <a:solidFill>
                  <a:srgbClr val="FFFFFF"/>
                </a:solidFill>
              </a:rPr>
              <a:t> </a:t>
            </a:r>
            <a:r>
              <a:rPr sz="2400" i="1" dirty="0">
                <a:solidFill>
                  <a:srgbClr val="FFFFFF"/>
                </a:solidFill>
              </a:rPr>
              <a:t>their</a:t>
            </a:r>
            <a:r>
              <a:rPr sz="2400" i="1" spc="227" dirty="0">
                <a:solidFill>
                  <a:srgbClr val="FFFFFF"/>
                </a:solidFill>
              </a:rPr>
              <a:t> </a:t>
            </a:r>
            <a:r>
              <a:rPr sz="2400" i="1" spc="73" dirty="0">
                <a:solidFill>
                  <a:srgbClr val="FFFFFF"/>
                </a:solidFill>
              </a:rPr>
              <a:t>own </a:t>
            </a:r>
            <a:r>
              <a:rPr sz="2400" i="1" spc="87" dirty="0">
                <a:solidFill>
                  <a:srgbClr val="FFFFFF"/>
                </a:solidFill>
              </a:rPr>
              <a:t>programs,</a:t>
            </a:r>
            <a:r>
              <a:rPr sz="2400" i="1" spc="152" dirty="0">
                <a:solidFill>
                  <a:srgbClr val="FFFFFF"/>
                </a:solidFill>
              </a:rPr>
              <a:t> </a:t>
            </a:r>
            <a:r>
              <a:rPr sz="2400" i="1" dirty="0">
                <a:solidFill>
                  <a:srgbClr val="FFFFFF"/>
                </a:solidFill>
              </a:rPr>
              <a:t>they</a:t>
            </a:r>
            <a:r>
              <a:rPr sz="2400" i="1" spc="152" dirty="0">
                <a:solidFill>
                  <a:srgbClr val="FFFFFF"/>
                </a:solidFill>
              </a:rPr>
              <a:t> do</a:t>
            </a:r>
            <a:r>
              <a:rPr sz="2400" i="1" spc="160" dirty="0">
                <a:solidFill>
                  <a:srgbClr val="FFFFFF"/>
                </a:solidFill>
              </a:rPr>
              <a:t> </a:t>
            </a:r>
            <a:r>
              <a:rPr sz="2400" i="1" spc="167" dirty="0">
                <a:solidFill>
                  <a:srgbClr val="FFFFFF"/>
                </a:solidFill>
              </a:rPr>
              <a:t>so</a:t>
            </a:r>
            <a:r>
              <a:rPr sz="2400" i="1" spc="160" dirty="0">
                <a:solidFill>
                  <a:srgbClr val="FFFFFF"/>
                </a:solidFill>
              </a:rPr>
              <a:t> </a:t>
            </a:r>
            <a:r>
              <a:rPr sz="2400" i="1" spc="73" dirty="0">
                <a:solidFill>
                  <a:srgbClr val="FFFFFF"/>
                </a:solidFill>
              </a:rPr>
              <a:t>towards</a:t>
            </a:r>
            <a:r>
              <a:rPr sz="2400" i="1" spc="193" dirty="0">
                <a:solidFill>
                  <a:srgbClr val="FFFFFF"/>
                </a:solidFill>
              </a:rPr>
              <a:t> </a:t>
            </a:r>
            <a:r>
              <a:rPr sz="2400" i="1" spc="87" dirty="0">
                <a:solidFill>
                  <a:srgbClr val="64FFDA"/>
                </a:solidFill>
              </a:rPr>
              <a:t>goals</a:t>
            </a:r>
            <a:r>
              <a:rPr sz="2400" i="1" spc="152" dirty="0">
                <a:solidFill>
                  <a:srgbClr val="64FFDA"/>
                </a:solidFill>
              </a:rPr>
              <a:t> </a:t>
            </a:r>
            <a:r>
              <a:rPr sz="2400" i="1" spc="93" dirty="0">
                <a:solidFill>
                  <a:srgbClr val="64FFDA"/>
                </a:solidFill>
              </a:rPr>
              <a:t>set</a:t>
            </a:r>
            <a:r>
              <a:rPr sz="2400" i="1" spc="160" dirty="0">
                <a:solidFill>
                  <a:srgbClr val="64FFDA"/>
                </a:solidFill>
              </a:rPr>
              <a:t> </a:t>
            </a:r>
            <a:r>
              <a:rPr sz="2400" i="1" spc="120" dirty="0">
                <a:solidFill>
                  <a:srgbClr val="64FFDA"/>
                </a:solidFill>
              </a:rPr>
              <a:t>by</a:t>
            </a:r>
            <a:r>
              <a:rPr sz="2400" i="1" spc="160" dirty="0">
                <a:solidFill>
                  <a:srgbClr val="64FFDA"/>
                </a:solidFill>
              </a:rPr>
              <a:t> </a:t>
            </a:r>
            <a:r>
              <a:rPr sz="2400" i="1" spc="87" dirty="0">
                <a:solidFill>
                  <a:srgbClr val="64FFDA"/>
                </a:solidFill>
              </a:rPr>
              <a:t>humans,</a:t>
            </a:r>
            <a:r>
              <a:rPr sz="2400" i="1" spc="152" dirty="0">
                <a:solidFill>
                  <a:srgbClr val="64FFDA"/>
                </a:solidFill>
              </a:rPr>
              <a:t> </a:t>
            </a:r>
            <a:r>
              <a:rPr sz="2400" i="1" spc="67" dirty="0">
                <a:solidFill>
                  <a:srgbClr val="64FFDA"/>
                </a:solidFill>
              </a:rPr>
              <a:t>using </a:t>
            </a:r>
            <a:r>
              <a:rPr sz="2400" i="1" dirty="0">
                <a:solidFill>
                  <a:srgbClr val="64FFDA"/>
                </a:solidFill>
              </a:rPr>
              <a:t>data</a:t>
            </a:r>
            <a:r>
              <a:rPr sz="2400" i="1" spc="180" dirty="0">
                <a:solidFill>
                  <a:srgbClr val="64FFDA"/>
                </a:solidFill>
              </a:rPr>
              <a:t> </a:t>
            </a:r>
            <a:r>
              <a:rPr sz="2400" i="1" spc="113" dirty="0">
                <a:solidFill>
                  <a:srgbClr val="64FFDA"/>
                </a:solidFill>
              </a:rPr>
              <a:t>collected</a:t>
            </a:r>
            <a:r>
              <a:rPr sz="2400" i="1" spc="180" dirty="0">
                <a:solidFill>
                  <a:srgbClr val="64FFDA"/>
                </a:solidFill>
              </a:rPr>
              <a:t> </a:t>
            </a:r>
            <a:r>
              <a:rPr sz="2400" i="1" dirty="0">
                <a:solidFill>
                  <a:srgbClr val="64FFDA"/>
                </a:solidFill>
              </a:rPr>
              <a:t>for</a:t>
            </a:r>
            <a:r>
              <a:rPr sz="2400" i="1" spc="180" dirty="0">
                <a:solidFill>
                  <a:srgbClr val="64FFDA"/>
                </a:solidFill>
              </a:rPr>
              <a:t> </a:t>
            </a:r>
            <a:r>
              <a:rPr sz="2400" i="1" spc="73" dirty="0">
                <a:solidFill>
                  <a:srgbClr val="64FFDA"/>
                </a:solidFill>
              </a:rPr>
              <a:t>human</a:t>
            </a:r>
            <a:r>
              <a:rPr sz="2400" i="1" spc="180" dirty="0">
                <a:solidFill>
                  <a:srgbClr val="64FFDA"/>
                </a:solidFill>
              </a:rPr>
              <a:t> </a:t>
            </a:r>
            <a:r>
              <a:rPr sz="2400" i="1" spc="127" dirty="0">
                <a:solidFill>
                  <a:srgbClr val="64FFDA"/>
                </a:solidFill>
              </a:rPr>
              <a:t>purposes</a:t>
            </a:r>
            <a:r>
              <a:rPr sz="2400" i="1" spc="127" dirty="0">
                <a:solidFill>
                  <a:srgbClr val="FFFFFF"/>
                </a:solidFill>
              </a:rPr>
              <a:t>.</a:t>
            </a:r>
            <a:r>
              <a:rPr sz="2400" i="1" spc="180" dirty="0">
                <a:solidFill>
                  <a:srgbClr val="FFFFFF"/>
                </a:solidFill>
              </a:rPr>
              <a:t> </a:t>
            </a:r>
            <a:r>
              <a:rPr sz="2400" i="1" dirty="0">
                <a:solidFill>
                  <a:srgbClr val="FFFFFF"/>
                </a:solidFill>
              </a:rPr>
              <a:t>If</a:t>
            </a:r>
            <a:r>
              <a:rPr sz="2400" i="1" spc="180" dirty="0">
                <a:solidFill>
                  <a:srgbClr val="FFFFFF"/>
                </a:solidFill>
              </a:rPr>
              <a:t> </a:t>
            </a:r>
            <a:r>
              <a:rPr sz="2400" i="1" dirty="0">
                <a:solidFill>
                  <a:srgbClr val="FFFFFF"/>
                </a:solidFill>
              </a:rPr>
              <a:t>the</a:t>
            </a:r>
            <a:r>
              <a:rPr sz="2400" i="1" spc="180" dirty="0">
                <a:solidFill>
                  <a:srgbClr val="FFFFFF"/>
                </a:solidFill>
              </a:rPr>
              <a:t> </a:t>
            </a:r>
            <a:r>
              <a:rPr sz="2400" i="1" dirty="0">
                <a:solidFill>
                  <a:srgbClr val="FFFFFF"/>
                </a:solidFill>
              </a:rPr>
              <a:t>data</a:t>
            </a:r>
            <a:r>
              <a:rPr sz="2400" i="1" spc="180" dirty="0">
                <a:solidFill>
                  <a:srgbClr val="FFFFFF"/>
                </a:solidFill>
              </a:rPr>
              <a:t> </a:t>
            </a:r>
            <a:r>
              <a:rPr sz="2400" i="1" spc="87" dirty="0">
                <a:solidFill>
                  <a:srgbClr val="FFFFFF"/>
                </a:solidFill>
              </a:rPr>
              <a:t>is</a:t>
            </a:r>
            <a:r>
              <a:rPr sz="2400" i="1" spc="173" dirty="0">
                <a:solidFill>
                  <a:srgbClr val="FFFFFF"/>
                </a:solidFill>
              </a:rPr>
              <a:t> </a:t>
            </a:r>
            <a:r>
              <a:rPr sz="2400" i="1" spc="107" dirty="0">
                <a:solidFill>
                  <a:srgbClr val="FFFFFF"/>
                </a:solidFill>
              </a:rPr>
              <a:t>skewed, even</a:t>
            </a:r>
            <a:r>
              <a:rPr sz="2400" i="1" spc="200" dirty="0">
                <a:solidFill>
                  <a:srgbClr val="FFFFFF"/>
                </a:solidFill>
              </a:rPr>
              <a:t> </a:t>
            </a:r>
            <a:r>
              <a:rPr sz="2400" i="1" spc="120" dirty="0">
                <a:solidFill>
                  <a:srgbClr val="FFFFFF"/>
                </a:solidFill>
              </a:rPr>
              <a:t>by</a:t>
            </a:r>
            <a:r>
              <a:rPr sz="2400" i="1" spc="200" dirty="0">
                <a:solidFill>
                  <a:srgbClr val="FFFFFF"/>
                </a:solidFill>
              </a:rPr>
              <a:t> </a:t>
            </a:r>
            <a:r>
              <a:rPr sz="2400" i="1" spc="100" dirty="0">
                <a:solidFill>
                  <a:srgbClr val="FFFFFF"/>
                </a:solidFill>
              </a:rPr>
              <a:t>accident,</a:t>
            </a:r>
            <a:r>
              <a:rPr sz="2400" i="1" spc="207" dirty="0">
                <a:solidFill>
                  <a:srgbClr val="FFFFFF"/>
                </a:solidFill>
              </a:rPr>
              <a:t> </a:t>
            </a:r>
            <a:r>
              <a:rPr sz="2400" i="1" dirty="0">
                <a:solidFill>
                  <a:srgbClr val="FFFFFF"/>
                </a:solidFill>
              </a:rPr>
              <a:t>the</a:t>
            </a:r>
            <a:r>
              <a:rPr sz="2400" i="1" spc="200" dirty="0">
                <a:solidFill>
                  <a:srgbClr val="FFFFFF"/>
                </a:solidFill>
              </a:rPr>
              <a:t> </a:t>
            </a:r>
            <a:r>
              <a:rPr sz="2400" i="1" spc="120" dirty="0">
                <a:solidFill>
                  <a:srgbClr val="FFFFFF"/>
                </a:solidFill>
              </a:rPr>
              <a:t>computers</a:t>
            </a:r>
            <a:r>
              <a:rPr sz="2400" i="1" spc="200" dirty="0">
                <a:solidFill>
                  <a:srgbClr val="FFFFFF"/>
                </a:solidFill>
              </a:rPr>
              <a:t> </a:t>
            </a:r>
            <a:r>
              <a:rPr sz="2400" i="1" dirty="0">
                <a:solidFill>
                  <a:srgbClr val="FFFFFF"/>
                </a:solidFill>
              </a:rPr>
              <a:t>will</a:t>
            </a:r>
            <a:r>
              <a:rPr sz="2400" i="1" spc="200" dirty="0">
                <a:solidFill>
                  <a:srgbClr val="FFFFFF"/>
                </a:solidFill>
              </a:rPr>
              <a:t> </a:t>
            </a:r>
            <a:r>
              <a:rPr sz="2400" i="1" dirty="0">
                <a:solidFill>
                  <a:srgbClr val="64FFDA"/>
                </a:solidFill>
              </a:rPr>
              <a:t>amplify</a:t>
            </a:r>
            <a:r>
              <a:rPr sz="2400" i="1" spc="207" dirty="0">
                <a:solidFill>
                  <a:srgbClr val="64FFDA"/>
                </a:solidFill>
              </a:rPr>
              <a:t> </a:t>
            </a:r>
            <a:r>
              <a:rPr sz="2400" i="1" spc="47" dirty="0">
                <a:solidFill>
                  <a:srgbClr val="64FFDA"/>
                </a:solidFill>
              </a:rPr>
              <a:t>injustice.”</a:t>
            </a:r>
            <a:endParaRPr sz="2400" dirty="0">
              <a:solidFill>
                <a:srgbClr val="64FFDA"/>
              </a:solidFill>
            </a:endParaRPr>
          </a:p>
        </p:txBody>
      </p:sp>
      <p:sp>
        <p:nvSpPr>
          <p:cNvPr id="3" name="object 3"/>
          <p:cNvSpPr txBox="1"/>
          <p:nvPr/>
        </p:nvSpPr>
        <p:spPr>
          <a:xfrm>
            <a:off x="4792556" y="4159701"/>
            <a:ext cx="2263140" cy="386430"/>
          </a:xfrm>
          <a:prstGeom prst="rect">
            <a:avLst/>
          </a:prstGeom>
        </p:spPr>
        <p:txBody>
          <a:bodyPr vert="horz" wrap="square" lIns="0" tIns="16933" rIns="0" bIns="0" rtlCol="0">
            <a:spAutoFit/>
          </a:bodyPr>
          <a:lstStyle/>
          <a:p>
            <a:pPr marL="16933" defTabSz="1219170" fontAlgn="auto">
              <a:spcBef>
                <a:spcPts val="133"/>
              </a:spcBef>
              <a:spcAft>
                <a:spcPts val="0"/>
              </a:spcAft>
            </a:pPr>
            <a:r>
              <a:rPr sz="2400" kern="0" spc="213" dirty="0">
                <a:solidFill>
                  <a:srgbClr val="FFFFFF"/>
                </a:solidFill>
                <a:latin typeface="Calibri"/>
                <a:cs typeface="Calibri"/>
              </a:rPr>
              <a:t>—</a:t>
            </a:r>
            <a:r>
              <a:rPr sz="2400" kern="0" spc="120" dirty="0">
                <a:solidFill>
                  <a:srgbClr val="FFFFFF"/>
                </a:solidFill>
                <a:latin typeface="Calibri"/>
                <a:cs typeface="Calibri"/>
              </a:rPr>
              <a:t> </a:t>
            </a:r>
            <a:r>
              <a:rPr sz="2400" kern="0" spc="113" dirty="0">
                <a:solidFill>
                  <a:srgbClr val="FFFFFF"/>
                </a:solidFill>
                <a:latin typeface="Calibri"/>
                <a:cs typeface="Calibri"/>
              </a:rPr>
              <a:t>The</a:t>
            </a:r>
            <a:r>
              <a:rPr sz="2400" kern="0" spc="127" dirty="0">
                <a:solidFill>
                  <a:srgbClr val="FFFFFF"/>
                </a:solidFill>
                <a:latin typeface="Calibri"/>
                <a:cs typeface="Calibri"/>
              </a:rPr>
              <a:t> </a:t>
            </a:r>
            <a:r>
              <a:rPr sz="2400" kern="0" spc="73" dirty="0">
                <a:solidFill>
                  <a:srgbClr val="FFFFFF"/>
                </a:solidFill>
                <a:latin typeface="Calibri"/>
                <a:cs typeface="Calibri"/>
              </a:rPr>
              <a:t>Guardian</a:t>
            </a:r>
            <a:endParaRPr sz="2400" kern="0" dirty="0">
              <a:solidFill>
                <a:sysClr val="windowText" lastClr="000000"/>
              </a:solidFill>
              <a:latin typeface="Calibri"/>
              <a:cs typeface="Calibri"/>
            </a:endParaRPr>
          </a:p>
        </p:txBody>
      </p:sp>
      <p:sp>
        <p:nvSpPr>
          <p:cNvPr id="4" name="object 4"/>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object 5"/>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txBox="1"/>
          <p:nvPr/>
        </p:nvSpPr>
        <p:spPr>
          <a:xfrm>
            <a:off x="402167" y="5891446"/>
            <a:ext cx="5521960" cy="643765"/>
          </a:xfrm>
          <a:prstGeom prst="rect">
            <a:avLst/>
          </a:prstGeom>
        </p:spPr>
        <p:txBody>
          <a:bodyPr vert="horz" wrap="square" lIns="0" tIns="86359" rIns="0" bIns="0" rtlCol="0">
            <a:spAutoFit/>
          </a:bodyPr>
          <a:lstStyle/>
          <a:p>
            <a:pPr marL="16933" defTabSz="1219170" fontAlgn="auto">
              <a:spcBef>
                <a:spcPts val="679"/>
              </a:spcBef>
              <a:spcAft>
                <a:spcPts val="0"/>
              </a:spcAft>
            </a:pPr>
            <a:r>
              <a:rPr sz="1600" kern="0" spc="-107" dirty="0">
                <a:solidFill>
                  <a:srgbClr val="CCCCCC"/>
                </a:solidFill>
                <a:latin typeface="Trebuchet MS"/>
                <a:cs typeface="Trebuchet MS"/>
              </a:rPr>
              <a:t>CREDIT</a:t>
            </a:r>
            <a:endParaRPr sz="1600" kern="0" dirty="0">
              <a:solidFill>
                <a:sysClr val="windowText" lastClr="000000"/>
              </a:solidFill>
              <a:latin typeface="Trebuchet MS"/>
              <a:cs typeface="Trebuchet MS"/>
            </a:endParaRPr>
          </a:p>
          <a:p>
            <a:pPr marL="16933" defTabSz="1219170" fontAlgn="auto">
              <a:spcBef>
                <a:spcPts val="545"/>
              </a:spcBef>
              <a:spcAft>
                <a:spcPts val="0"/>
              </a:spcAft>
            </a:pPr>
            <a:r>
              <a:rPr sz="1600" u="heavy" kern="0" spc="7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The</a:t>
            </a:r>
            <a:r>
              <a:rPr sz="1600" u="heavy" kern="0" spc="26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Guardian</a:t>
            </a:r>
            <a:r>
              <a:rPr sz="1600" u="heavy" kern="0" spc="25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view</a:t>
            </a:r>
            <a:r>
              <a:rPr sz="1600" u="heavy" kern="0" spc="26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on</a:t>
            </a:r>
            <a:r>
              <a:rPr sz="1600" u="heavy" kern="0" spc="26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6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machine</a:t>
            </a:r>
            <a:r>
              <a:rPr sz="1600" u="heavy" kern="0" spc="26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learning:</a:t>
            </a:r>
            <a:r>
              <a:rPr sz="1600" u="heavy" kern="0" spc="26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people</a:t>
            </a:r>
            <a:r>
              <a:rPr sz="1600" u="heavy" kern="0" spc="25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must</a:t>
            </a:r>
            <a:r>
              <a:rPr sz="1600" u="heavy" kern="0" spc="26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5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decide</a:t>
            </a:r>
            <a:endParaRPr sz="1600" kern="0" dirty="0">
              <a:solidFill>
                <a:schemeClr val="bg1">
                  <a:lumMod val="95000"/>
                </a:schemeClr>
              </a:solidFill>
              <a:latin typeface="Calibri"/>
              <a:cs typeface="Calibri"/>
            </a:endParaRPr>
          </a:p>
        </p:txBody>
      </p:sp>
      <p:sp>
        <p:nvSpPr>
          <p:cNvPr id="7" name="TextBox 6">
            <a:extLst>
              <a:ext uri="{FF2B5EF4-FFF2-40B4-BE49-F238E27FC236}">
                <a16:creationId xmlns:a16="http://schemas.microsoft.com/office/drawing/2014/main" id="{E994FA69-28E0-4D81-A7D9-4A43BCFBCA70}"/>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57594" y="3050663"/>
            <a:ext cx="8667327" cy="632651"/>
          </a:xfrm>
          <a:prstGeom prst="rect">
            <a:avLst/>
          </a:prstGeom>
        </p:spPr>
        <p:txBody>
          <a:bodyPr vert="horz" wrap="square" lIns="0" tIns="16933" rIns="0" bIns="0" rtlCol="0">
            <a:spAutoFit/>
          </a:bodyPr>
          <a:lstStyle/>
          <a:p>
            <a:pPr marL="16933">
              <a:spcBef>
                <a:spcPts val="133"/>
              </a:spcBef>
            </a:pPr>
            <a:r>
              <a:rPr sz="4000" b="1" spc="267" dirty="0">
                <a:solidFill>
                  <a:srgbClr val="FFFFFF"/>
                </a:solidFill>
              </a:rPr>
              <a:t>Predicting</a:t>
            </a:r>
            <a:r>
              <a:rPr sz="4000" b="1" spc="207" dirty="0">
                <a:solidFill>
                  <a:srgbClr val="FFFFFF"/>
                </a:solidFill>
              </a:rPr>
              <a:t> </a:t>
            </a:r>
            <a:r>
              <a:rPr sz="4000" b="1" spc="227" dirty="0">
                <a:solidFill>
                  <a:srgbClr val="FFFFFF"/>
                </a:solidFill>
              </a:rPr>
              <a:t>Future</a:t>
            </a:r>
            <a:r>
              <a:rPr sz="4000" b="1" spc="200" dirty="0">
                <a:solidFill>
                  <a:srgbClr val="FFFFFF"/>
                </a:solidFill>
              </a:rPr>
              <a:t> </a:t>
            </a:r>
            <a:r>
              <a:rPr sz="4000" b="1" spc="240" dirty="0">
                <a:solidFill>
                  <a:srgbClr val="FFFFFF"/>
                </a:solidFill>
              </a:rPr>
              <a:t>Criminal</a:t>
            </a:r>
            <a:r>
              <a:rPr sz="4000" b="1" spc="207" dirty="0">
                <a:solidFill>
                  <a:srgbClr val="FFFFFF"/>
                </a:solidFill>
              </a:rPr>
              <a:t> </a:t>
            </a:r>
            <a:r>
              <a:rPr sz="4000" b="1" spc="227" dirty="0">
                <a:solidFill>
                  <a:srgbClr val="FFFFFF"/>
                </a:solidFill>
              </a:rPr>
              <a:t>Behavior</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b="1" spc="247" dirty="0">
                <a:solidFill>
                  <a:srgbClr val="FFFFFF"/>
                </a:solidFill>
              </a:rPr>
              <a:t>Predicting</a:t>
            </a:r>
            <a:r>
              <a:rPr b="1" spc="207" dirty="0">
                <a:solidFill>
                  <a:srgbClr val="FFFFFF"/>
                </a:solidFill>
              </a:rPr>
              <a:t> </a:t>
            </a:r>
            <a:r>
              <a:rPr b="1" spc="247" dirty="0">
                <a:solidFill>
                  <a:srgbClr val="FFFFFF"/>
                </a:solidFill>
              </a:rPr>
              <a:t>Policing</a:t>
            </a:r>
          </a:p>
        </p:txBody>
      </p:sp>
      <p:sp>
        <p:nvSpPr>
          <p:cNvPr id="3" name="object 3"/>
          <p:cNvSpPr txBox="1"/>
          <p:nvPr/>
        </p:nvSpPr>
        <p:spPr>
          <a:xfrm>
            <a:off x="633666" y="1877809"/>
            <a:ext cx="3455247" cy="4066477"/>
          </a:xfrm>
          <a:prstGeom prst="rect">
            <a:avLst/>
          </a:prstGeom>
        </p:spPr>
        <p:txBody>
          <a:bodyPr vert="horz" wrap="square" lIns="0" tIns="14393" rIns="0" bIns="0" rtlCol="0">
            <a:spAutoFit/>
          </a:bodyPr>
          <a:lstStyle/>
          <a:p>
            <a:pPr marL="505447" marR="405543" indent="-489361" defTabSz="1219170" fontAlgn="auto">
              <a:lnSpc>
                <a:spcPct val="100699"/>
              </a:lnSpc>
              <a:spcBef>
                <a:spcPts val="113"/>
              </a:spcBef>
              <a:spcAft>
                <a:spcPts val="0"/>
              </a:spcAft>
              <a:buFont typeface="Arial"/>
              <a:buChar char="●"/>
              <a:tabLst>
                <a:tab pos="505447" algn="l"/>
                <a:tab pos="506294" algn="l"/>
              </a:tabLst>
            </a:pPr>
            <a:r>
              <a:rPr sz="2400" kern="0" spc="73" dirty="0">
                <a:solidFill>
                  <a:srgbClr val="FFFFFF"/>
                </a:solidFill>
                <a:latin typeface="Calibri"/>
                <a:cs typeface="Calibri"/>
              </a:rPr>
              <a:t>Algorithms</a:t>
            </a:r>
            <a:r>
              <a:rPr sz="2400" kern="0" spc="140" dirty="0">
                <a:solidFill>
                  <a:srgbClr val="FFFFFF"/>
                </a:solidFill>
                <a:latin typeface="Calibri"/>
                <a:cs typeface="Calibri"/>
              </a:rPr>
              <a:t> </a:t>
            </a:r>
            <a:r>
              <a:rPr sz="2400" kern="0" spc="-13" dirty="0">
                <a:solidFill>
                  <a:srgbClr val="FFFFFF"/>
                </a:solidFill>
                <a:latin typeface="Calibri"/>
                <a:cs typeface="Calibri"/>
              </a:rPr>
              <a:t>identify </a:t>
            </a:r>
            <a:r>
              <a:rPr sz="2400" kern="0" dirty="0">
                <a:solidFill>
                  <a:srgbClr val="FFFFFF"/>
                </a:solidFill>
                <a:latin typeface="Calibri"/>
                <a:cs typeface="Calibri"/>
              </a:rPr>
              <a:t>potential</a:t>
            </a:r>
            <a:r>
              <a:rPr sz="2400" kern="0" spc="453" dirty="0">
                <a:solidFill>
                  <a:srgbClr val="FFFFFF"/>
                </a:solidFill>
                <a:latin typeface="Calibri"/>
                <a:cs typeface="Calibri"/>
              </a:rPr>
              <a:t> </a:t>
            </a:r>
            <a:r>
              <a:rPr sz="2400" kern="0" spc="67" dirty="0">
                <a:solidFill>
                  <a:srgbClr val="FFFFFF"/>
                </a:solidFill>
                <a:latin typeface="Calibri"/>
                <a:cs typeface="Calibri"/>
              </a:rPr>
              <a:t>crime </a:t>
            </a:r>
            <a:r>
              <a:rPr sz="2400" kern="0" spc="73" dirty="0">
                <a:solidFill>
                  <a:srgbClr val="FFFFFF"/>
                </a:solidFill>
                <a:latin typeface="Calibri"/>
                <a:cs typeface="Calibri"/>
              </a:rPr>
              <a:t>hot-</a:t>
            </a:r>
            <a:r>
              <a:rPr sz="2400" kern="0" spc="107" dirty="0">
                <a:solidFill>
                  <a:srgbClr val="FFFFFF"/>
                </a:solidFill>
                <a:latin typeface="Calibri"/>
                <a:cs typeface="Calibri"/>
              </a:rPr>
              <a:t>spots</a:t>
            </a:r>
            <a:endParaRPr sz="2400" kern="0">
              <a:solidFill>
                <a:sysClr val="windowText" lastClr="000000"/>
              </a:solidFill>
              <a:latin typeface="Calibri"/>
              <a:cs typeface="Calibri"/>
            </a:endParaRPr>
          </a:p>
          <a:p>
            <a:pPr marL="505447" marR="6773" indent="-489361" defTabSz="1219170" fontAlgn="auto">
              <a:lnSpc>
                <a:spcPct val="100699"/>
              </a:lnSpc>
              <a:spcBef>
                <a:spcPts val="1300"/>
              </a:spcBef>
              <a:spcAft>
                <a:spcPts val="0"/>
              </a:spcAft>
              <a:buFont typeface="Arial"/>
              <a:buChar char="●"/>
              <a:tabLst>
                <a:tab pos="505447" algn="l"/>
                <a:tab pos="506294" algn="l"/>
              </a:tabLst>
            </a:pPr>
            <a:r>
              <a:rPr sz="2400" kern="0" spc="187" dirty="0">
                <a:solidFill>
                  <a:srgbClr val="FFFFFF"/>
                </a:solidFill>
                <a:latin typeface="Calibri"/>
                <a:cs typeface="Calibri"/>
              </a:rPr>
              <a:t>Based</a:t>
            </a:r>
            <a:r>
              <a:rPr sz="2400" kern="0" spc="133" dirty="0">
                <a:solidFill>
                  <a:srgbClr val="FFFFFF"/>
                </a:solidFill>
                <a:latin typeface="Calibri"/>
                <a:cs typeface="Calibri"/>
              </a:rPr>
              <a:t> </a:t>
            </a:r>
            <a:r>
              <a:rPr sz="2400" kern="0" spc="80" dirty="0">
                <a:solidFill>
                  <a:srgbClr val="FFFFFF"/>
                </a:solidFill>
                <a:latin typeface="Calibri"/>
                <a:cs typeface="Calibri"/>
              </a:rPr>
              <a:t>on</a:t>
            </a:r>
            <a:r>
              <a:rPr sz="2400" kern="0" spc="133" dirty="0">
                <a:solidFill>
                  <a:srgbClr val="FFFFFF"/>
                </a:solidFill>
                <a:latin typeface="Calibri"/>
                <a:cs typeface="Calibri"/>
              </a:rPr>
              <a:t> </a:t>
            </a:r>
            <a:r>
              <a:rPr sz="2400" kern="0" spc="-13" dirty="0">
                <a:solidFill>
                  <a:srgbClr val="FFFFFF"/>
                </a:solidFill>
                <a:latin typeface="Calibri"/>
                <a:cs typeface="Calibri"/>
              </a:rPr>
              <a:t>where </a:t>
            </a:r>
            <a:r>
              <a:rPr sz="2400" kern="0" spc="80" dirty="0">
                <a:solidFill>
                  <a:srgbClr val="FFFFFF"/>
                </a:solidFill>
                <a:latin typeface="Calibri"/>
                <a:cs typeface="Calibri"/>
              </a:rPr>
              <a:t>crime</a:t>
            </a:r>
            <a:r>
              <a:rPr sz="2400" kern="0" spc="127" dirty="0">
                <a:solidFill>
                  <a:srgbClr val="FFFFFF"/>
                </a:solidFill>
                <a:latin typeface="Calibri"/>
                <a:cs typeface="Calibri"/>
              </a:rPr>
              <a:t> </a:t>
            </a:r>
            <a:r>
              <a:rPr sz="2400" kern="0" spc="113" dirty="0">
                <a:solidFill>
                  <a:srgbClr val="FFFFFF"/>
                </a:solidFill>
                <a:latin typeface="Calibri"/>
                <a:cs typeface="Calibri"/>
              </a:rPr>
              <a:t>is</a:t>
            </a:r>
            <a:r>
              <a:rPr sz="2400" kern="0" spc="127" dirty="0">
                <a:solidFill>
                  <a:srgbClr val="FFFFFF"/>
                </a:solidFill>
                <a:latin typeface="Calibri"/>
                <a:cs typeface="Calibri"/>
              </a:rPr>
              <a:t> </a:t>
            </a:r>
            <a:r>
              <a:rPr sz="2400" kern="0" spc="60" dirty="0">
                <a:solidFill>
                  <a:srgbClr val="FFFFFF"/>
                </a:solidFill>
                <a:latin typeface="Calibri"/>
                <a:cs typeface="Calibri"/>
              </a:rPr>
              <a:t>previously </a:t>
            </a:r>
            <a:r>
              <a:rPr sz="2400" kern="0" dirty="0">
                <a:solidFill>
                  <a:srgbClr val="FFFFFF"/>
                </a:solidFill>
                <a:latin typeface="Calibri"/>
                <a:cs typeface="Calibri"/>
              </a:rPr>
              <a:t>reported,</a:t>
            </a:r>
            <a:r>
              <a:rPr sz="2400" kern="0" spc="413" dirty="0">
                <a:solidFill>
                  <a:srgbClr val="FFFFFF"/>
                </a:solidFill>
                <a:latin typeface="Calibri"/>
                <a:cs typeface="Calibri"/>
              </a:rPr>
              <a:t> </a:t>
            </a:r>
            <a:r>
              <a:rPr sz="2400" kern="0" dirty="0">
                <a:solidFill>
                  <a:srgbClr val="FFFFFF"/>
                </a:solidFill>
                <a:latin typeface="Calibri"/>
                <a:cs typeface="Calibri"/>
              </a:rPr>
              <a:t>not</a:t>
            </a:r>
            <a:r>
              <a:rPr sz="2400" kern="0" spc="420" dirty="0">
                <a:solidFill>
                  <a:srgbClr val="FFFFFF"/>
                </a:solidFill>
                <a:latin typeface="Calibri"/>
                <a:cs typeface="Calibri"/>
              </a:rPr>
              <a:t> </a:t>
            </a:r>
            <a:r>
              <a:rPr sz="2400" kern="0" dirty="0">
                <a:solidFill>
                  <a:srgbClr val="FFFFFF"/>
                </a:solidFill>
                <a:latin typeface="Calibri"/>
                <a:cs typeface="Calibri"/>
              </a:rPr>
              <a:t>where</a:t>
            </a:r>
            <a:r>
              <a:rPr sz="2400" kern="0" spc="413" dirty="0">
                <a:solidFill>
                  <a:srgbClr val="FFFFFF"/>
                </a:solidFill>
                <a:latin typeface="Calibri"/>
                <a:cs typeface="Calibri"/>
              </a:rPr>
              <a:t> </a:t>
            </a:r>
            <a:r>
              <a:rPr sz="2400" kern="0" spc="-33" dirty="0">
                <a:solidFill>
                  <a:srgbClr val="FFFFFF"/>
                </a:solidFill>
                <a:latin typeface="Calibri"/>
                <a:cs typeface="Calibri"/>
              </a:rPr>
              <a:t>it </a:t>
            </a:r>
            <a:r>
              <a:rPr sz="2400" kern="0" spc="113" dirty="0">
                <a:solidFill>
                  <a:srgbClr val="FFFFFF"/>
                </a:solidFill>
                <a:latin typeface="Calibri"/>
                <a:cs typeface="Calibri"/>
              </a:rPr>
              <a:t>is</a:t>
            </a:r>
            <a:r>
              <a:rPr sz="2400" kern="0" spc="147" dirty="0">
                <a:solidFill>
                  <a:srgbClr val="FFFFFF"/>
                </a:solidFill>
                <a:latin typeface="Calibri"/>
                <a:cs typeface="Calibri"/>
              </a:rPr>
              <a:t> </a:t>
            </a:r>
            <a:r>
              <a:rPr sz="2400" kern="0" spc="87" dirty="0">
                <a:solidFill>
                  <a:srgbClr val="FFFFFF"/>
                </a:solidFill>
                <a:latin typeface="Calibri"/>
                <a:cs typeface="Calibri"/>
              </a:rPr>
              <a:t>known</a:t>
            </a:r>
            <a:r>
              <a:rPr sz="2400" kern="0" spc="147" dirty="0">
                <a:solidFill>
                  <a:srgbClr val="FFFFFF"/>
                </a:solidFill>
                <a:latin typeface="Calibri"/>
                <a:cs typeface="Calibri"/>
              </a:rPr>
              <a:t> </a:t>
            </a:r>
            <a:r>
              <a:rPr sz="2400" kern="0" dirty="0">
                <a:solidFill>
                  <a:srgbClr val="FFFFFF"/>
                </a:solidFill>
                <a:latin typeface="Calibri"/>
                <a:cs typeface="Calibri"/>
              </a:rPr>
              <a:t>to</a:t>
            </a:r>
            <a:r>
              <a:rPr sz="2400" kern="0" spc="147" dirty="0">
                <a:solidFill>
                  <a:srgbClr val="FFFFFF"/>
                </a:solidFill>
                <a:latin typeface="Calibri"/>
                <a:cs typeface="Calibri"/>
              </a:rPr>
              <a:t> </a:t>
            </a:r>
            <a:r>
              <a:rPr sz="2400" kern="0" spc="67" dirty="0">
                <a:solidFill>
                  <a:srgbClr val="FFFFFF"/>
                </a:solidFill>
                <a:latin typeface="Calibri"/>
                <a:cs typeface="Calibri"/>
              </a:rPr>
              <a:t>have </a:t>
            </a:r>
            <a:r>
              <a:rPr sz="2400" kern="0" spc="87" dirty="0">
                <a:solidFill>
                  <a:srgbClr val="FFFFFF"/>
                </a:solidFill>
                <a:latin typeface="Calibri"/>
                <a:cs typeface="Calibri"/>
              </a:rPr>
              <a:t>occurred</a:t>
            </a:r>
            <a:endParaRPr sz="2400" kern="0">
              <a:solidFill>
                <a:sysClr val="windowText" lastClr="000000"/>
              </a:solidFill>
              <a:latin typeface="Calibri"/>
              <a:cs typeface="Calibri"/>
            </a:endParaRPr>
          </a:p>
          <a:p>
            <a:pPr marL="505447" marR="653610" indent="-448722" defTabSz="1219170" fontAlgn="auto">
              <a:lnSpc>
                <a:spcPct val="100699"/>
              </a:lnSpc>
              <a:spcBef>
                <a:spcPts val="1300"/>
              </a:spcBef>
              <a:spcAft>
                <a:spcPts val="0"/>
              </a:spcAft>
              <a:buSzPct val="77777"/>
              <a:buFont typeface="Arial"/>
              <a:buChar char="●"/>
              <a:tabLst>
                <a:tab pos="505447" algn="l"/>
                <a:tab pos="506294" algn="l"/>
              </a:tabLst>
            </a:pPr>
            <a:r>
              <a:rPr sz="2400" kern="0" spc="113" dirty="0">
                <a:solidFill>
                  <a:srgbClr val="FFFFFF"/>
                </a:solidFill>
                <a:latin typeface="Calibri"/>
                <a:cs typeface="Calibri"/>
              </a:rPr>
              <a:t>Predicts</a:t>
            </a:r>
            <a:r>
              <a:rPr sz="2400" kern="0" spc="133" dirty="0">
                <a:solidFill>
                  <a:srgbClr val="FFFFFF"/>
                </a:solidFill>
                <a:latin typeface="Calibri"/>
                <a:cs typeface="Calibri"/>
              </a:rPr>
              <a:t> </a:t>
            </a:r>
            <a:r>
              <a:rPr sz="2400" kern="0" spc="-13" dirty="0">
                <a:solidFill>
                  <a:srgbClr val="FFFFFF"/>
                </a:solidFill>
                <a:latin typeface="Calibri"/>
                <a:cs typeface="Calibri"/>
              </a:rPr>
              <a:t>future </a:t>
            </a:r>
            <a:r>
              <a:rPr sz="2400" kern="0" spc="87" dirty="0">
                <a:solidFill>
                  <a:srgbClr val="FFFFFF"/>
                </a:solidFill>
                <a:latin typeface="Calibri"/>
                <a:cs typeface="Calibri"/>
              </a:rPr>
              <a:t>events</a:t>
            </a:r>
            <a:r>
              <a:rPr sz="2400" kern="0" spc="213" dirty="0">
                <a:solidFill>
                  <a:srgbClr val="FFFFFF"/>
                </a:solidFill>
                <a:latin typeface="Calibri"/>
                <a:cs typeface="Calibri"/>
              </a:rPr>
              <a:t> </a:t>
            </a:r>
            <a:r>
              <a:rPr sz="2400" kern="0" dirty="0">
                <a:solidFill>
                  <a:srgbClr val="FFFFFF"/>
                </a:solidFill>
                <a:latin typeface="Calibri"/>
                <a:cs typeface="Calibri"/>
              </a:rPr>
              <a:t>from</a:t>
            </a:r>
            <a:r>
              <a:rPr sz="2400" kern="0" spc="220" dirty="0">
                <a:solidFill>
                  <a:srgbClr val="FFFFFF"/>
                </a:solidFill>
                <a:latin typeface="Calibri"/>
                <a:cs typeface="Calibri"/>
              </a:rPr>
              <a:t> </a:t>
            </a:r>
            <a:r>
              <a:rPr sz="2400" kern="0" spc="93" dirty="0">
                <a:solidFill>
                  <a:srgbClr val="FFFFFF"/>
                </a:solidFill>
                <a:latin typeface="Calibri"/>
                <a:cs typeface="Calibri"/>
              </a:rPr>
              <a:t>past</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4401313" y="1792633"/>
            <a:ext cx="7328687" cy="3451299"/>
          </a:xfrm>
          <a:prstGeom prst="rect">
            <a:avLst/>
          </a:prstGeom>
        </p:spPr>
      </p:pic>
      <p:sp>
        <p:nvSpPr>
          <p:cNvPr id="5" name="object 5"/>
          <p:cNvSpPr txBox="1"/>
          <p:nvPr/>
        </p:nvSpPr>
        <p:spPr>
          <a:xfrm>
            <a:off x="397883" y="5874579"/>
            <a:ext cx="7993380" cy="643765"/>
          </a:xfrm>
          <a:prstGeom prst="rect">
            <a:avLst/>
          </a:prstGeom>
        </p:spPr>
        <p:txBody>
          <a:bodyPr vert="horz" wrap="square" lIns="0" tIns="86359" rIns="0" bIns="0" rtlCol="0">
            <a:spAutoFit/>
          </a:bodyPr>
          <a:lstStyle/>
          <a:p>
            <a:pPr marL="16933" defTabSz="1219170" fontAlgn="auto">
              <a:spcBef>
                <a:spcPts val="679"/>
              </a:spcBef>
              <a:spcAft>
                <a:spcPts val="0"/>
              </a:spcAft>
            </a:pPr>
            <a:r>
              <a:rPr sz="1600" kern="0" spc="-107" dirty="0">
                <a:solidFill>
                  <a:srgbClr val="CCCCCC"/>
                </a:solidFill>
                <a:latin typeface="Trebuchet MS"/>
                <a:cs typeface="Trebuchet MS"/>
              </a:rPr>
              <a:t>CREDIT</a:t>
            </a:r>
            <a:endParaRPr sz="1600" kern="0" dirty="0">
              <a:solidFill>
                <a:sysClr val="windowText" lastClr="000000"/>
              </a:solidFill>
              <a:latin typeface="Trebuchet MS"/>
              <a:cs typeface="Trebuchet MS"/>
            </a:endParaRPr>
          </a:p>
          <a:p>
            <a:pPr marL="16933" defTabSz="1219170" fontAlgn="auto">
              <a:spcBef>
                <a:spcPts val="545"/>
              </a:spcBef>
              <a:spcAft>
                <a:spcPts val="0"/>
              </a:spcAft>
            </a:pPr>
            <a:r>
              <a:rPr sz="1600" u="heavy" kern="0" spc="6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Smithsonian.</a:t>
            </a:r>
            <a:r>
              <a:rPr sz="1600" u="heavy" kern="0" spc="14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i="1" u="heavy" kern="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Artificial</a:t>
            </a:r>
            <a:r>
              <a:rPr sz="1600" i="1" u="heavy" kern="0" spc="14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i="1" u="heavy" kern="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Intelligence</a:t>
            </a:r>
            <a:r>
              <a:rPr sz="1600" i="1" u="heavy" kern="0" spc="133"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i="1" u="heavy" kern="0" spc="6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Is</a:t>
            </a:r>
            <a:r>
              <a:rPr sz="1600" i="1" u="heavy" kern="0" spc="133"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i="1" u="heavy" kern="0" spc="8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Now</a:t>
            </a:r>
            <a:r>
              <a:rPr sz="1600" i="1" u="heavy" kern="0" spc="14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i="1" u="heavy" kern="0" spc="113"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Used</a:t>
            </a:r>
            <a:r>
              <a:rPr sz="1600" i="1" u="heavy" kern="0" spc="14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i="1" u="heavy" kern="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to</a:t>
            </a:r>
            <a:r>
              <a:rPr sz="1600" i="1" u="heavy" kern="0" spc="14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i="1" u="heavy" kern="0" spc="73"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Predict</a:t>
            </a:r>
            <a:r>
              <a:rPr sz="1600" i="1" u="heavy" kern="0" spc="14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i="1" u="heavy" kern="0" spc="73"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Crime.</a:t>
            </a:r>
            <a:r>
              <a:rPr sz="1600" i="1" u="heavy" kern="0" spc="14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i="1" u="heavy" kern="0" spc="8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But</a:t>
            </a:r>
            <a:r>
              <a:rPr sz="1600" i="1" u="heavy" kern="0" spc="14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i="1" u="heavy" kern="0" spc="6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Is</a:t>
            </a:r>
            <a:r>
              <a:rPr sz="1600" i="1" u="heavy" kern="0" spc="133"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i="1" u="heavy" kern="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It</a:t>
            </a:r>
            <a:r>
              <a:rPr sz="1600" i="1" u="heavy" kern="0" spc="14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i="1" u="heavy" kern="0" spc="93"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Biased?</a:t>
            </a:r>
            <a:r>
              <a:rPr sz="1600" i="1" u="heavy" kern="0" spc="18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u="heavy" kern="0" spc="-2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2018</a:t>
            </a:r>
            <a:endParaRPr sz="1600" kern="0" dirty="0">
              <a:solidFill>
                <a:schemeClr val="bg1">
                  <a:lumMod val="95000"/>
                </a:schemeClr>
              </a:solidFill>
              <a:latin typeface="Calibri"/>
              <a:cs typeface="Calibri"/>
            </a:endParaRPr>
          </a:p>
        </p:txBody>
      </p:sp>
      <p:sp>
        <p:nvSpPr>
          <p:cNvPr id="6" name="TextBox 5">
            <a:extLst>
              <a:ext uri="{FF2B5EF4-FFF2-40B4-BE49-F238E27FC236}">
                <a16:creationId xmlns:a16="http://schemas.microsoft.com/office/drawing/2014/main" id="{E551C6D6-04AC-1B76-D8DE-722C0740348D}"/>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b="1" spc="247" dirty="0">
                <a:solidFill>
                  <a:srgbClr val="FFFFFF"/>
                </a:solidFill>
              </a:rPr>
              <a:t>Predicting</a:t>
            </a:r>
            <a:r>
              <a:rPr b="1" spc="207" dirty="0">
                <a:solidFill>
                  <a:srgbClr val="FFFFFF"/>
                </a:solidFill>
              </a:rPr>
              <a:t> </a:t>
            </a:r>
            <a:r>
              <a:rPr b="1" spc="267" dirty="0">
                <a:solidFill>
                  <a:srgbClr val="FFFFFF"/>
                </a:solidFill>
              </a:rPr>
              <a:t>Sentencing</a:t>
            </a:r>
          </a:p>
        </p:txBody>
      </p:sp>
      <p:sp>
        <p:nvSpPr>
          <p:cNvPr id="3" name="object 3"/>
          <p:cNvSpPr txBox="1"/>
          <p:nvPr/>
        </p:nvSpPr>
        <p:spPr>
          <a:xfrm>
            <a:off x="633666" y="2111102"/>
            <a:ext cx="10675620" cy="2873971"/>
          </a:xfrm>
          <a:prstGeom prst="rect">
            <a:avLst/>
          </a:prstGeom>
        </p:spPr>
        <p:txBody>
          <a:bodyPr vert="horz" wrap="square" lIns="0" tIns="16933" rIns="0" bIns="0" rtlCol="0">
            <a:spAutoFit/>
          </a:bodyPr>
          <a:lstStyle/>
          <a:p>
            <a:pPr marL="505447" marR="485128" indent="-489361" defTabSz="1219170" fontAlgn="auto">
              <a:lnSpc>
                <a:spcPct val="114599"/>
              </a:lnSpc>
              <a:spcBef>
                <a:spcPts val="133"/>
              </a:spcBef>
              <a:spcAft>
                <a:spcPts val="0"/>
              </a:spcAft>
              <a:buFont typeface="Arial"/>
              <a:buChar char="●"/>
              <a:tabLst>
                <a:tab pos="505447" algn="l"/>
                <a:tab pos="506294" algn="l"/>
              </a:tabLst>
            </a:pPr>
            <a:r>
              <a:rPr sz="2400" kern="0" dirty="0">
                <a:solidFill>
                  <a:srgbClr val="FFFFFF"/>
                </a:solidFill>
                <a:latin typeface="Calibri"/>
                <a:cs typeface="Calibri"/>
              </a:rPr>
              <a:t>Prater</a:t>
            </a:r>
            <a:r>
              <a:rPr sz="2400" kern="0" spc="287" dirty="0">
                <a:solidFill>
                  <a:srgbClr val="FFFFFF"/>
                </a:solidFill>
                <a:latin typeface="Calibri"/>
                <a:cs typeface="Calibri"/>
              </a:rPr>
              <a:t> </a:t>
            </a:r>
            <a:r>
              <a:rPr sz="2400" kern="0" dirty="0">
                <a:solidFill>
                  <a:srgbClr val="FFFFFF"/>
                </a:solidFill>
                <a:latin typeface="Calibri"/>
                <a:cs typeface="Calibri"/>
              </a:rPr>
              <a:t>(who</a:t>
            </a:r>
            <a:r>
              <a:rPr sz="2400" kern="0" spc="287" dirty="0">
                <a:solidFill>
                  <a:srgbClr val="FFFFFF"/>
                </a:solidFill>
                <a:latin typeface="Calibri"/>
                <a:cs typeface="Calibri"/>
              </a:rPr>
              <a:t> </a:t>
            </a:r>
            <a:r>
              <a:rPr sz="2400" kern="0" spc="113" dirty="0">
                <a:solidFill>
                  <a:srgbClr val="FFFFFF"/>
                </a:solidFill>
                <a:latin typeface="Calibri"/>
                <a:cs typeface="Calibri"/>
              </a:rPr>
              <a:t>is</a:t>
            </a:r>
            <a:r>
              <a:rPr sz="2400" kern="0" spc="287" dirty="0">
                <a:solidFill>
                  <a:srgbClr val="FFFFFF"/>
                </a:solidFill>
                <a:latin typeface="Calibri"/>
                <a:cs typeface="Calibri"/>
              </a:rPr>
              <a:t> </a:t>
            </a:r>
            <a:r>
              <a:rPr sz="2400" kern="0" dirty="0">
                <a:solidFill>
                  <a:srgbClr val="FFFFFF"/>
                </a:solidFill>
                <a:latin typeface="Calibri"/>
                <a:cs typeface="Calibri"/>
              </a:rPr>
              <a:t>white)</a:t>
            </a:r>
            <a:r>
              <a:rPr sz="2400" kern="0" spc="287" dirty="0">
                <a:solidFill>
                  <a:srgbClr val="FFFFFF"/>
                </a:solidFill>
                <a:latin typeface="Calibri"/>
                <a:cs typeface="Calibri"/>
              </a:rPr>
              <a:t> </a:t>
            </a:r>
            <a:r>
              <a:rPr sz="2400" kern="0" dirty="0">
                <a:solidFill>
                  <a:srgbClr val="FFFFFF"/>
                </a:solidFill>
                <a:latin typeface="Calibri"/>
                <a:cs typeface="Calibri"/>
              </a:rPr>
              <a:t>rated</a:t>
            </a:r>
            <a:r>
              <a:rPr sz="2400" kern="0" spc="320" dirty="0">
                <a:solidFill>
                  <a:srgbClr val="FFFFFF"/>
                </a:solidFill>
                <a:latin typeface="Calibri"/>
                <a:cs typeface="Calibri"/>
              </a:rPr>
              <a:t> </a:t>
            </a:r>
            <a:r>
              <a:rPr sz="2400" b="1" kern="0" spc="113" dirty="0">
                <a:solidFill>
                  <a:srgbClr val="64FFDA"/>
                </a:solidFill>
                <a:latin typeface="Calibri"/>
                <a:cs typeface="Calibri"/>
              </a:rPr>
              <a:t>low</a:t>
            </a:r>
            <a:r>
              <a:rPr sz="2400" b="1" kern="0" spc="287" dirty="0">
                <a:solidFill>
                  <a:srgbClr val="64FFDA"/>
                </a:solidFill>
                <a:latin typeface="Calibri"/>
                <a:cs typeface="Calibri"/>
              </a:rPr>
              <a:t> </a:t>
            </a:r>
            <a:r>
              <a:rPr sz="2400" b="1" kern="0" spc="152" dirty="0">
                <a:solidFill>
                  <a:srgbClr val="64FFDA"/>
                </a:solidFill>
                <a:latin typeface="Calibri"/>
                <a:cs typeface="Calibri"/>
              </a:rPr>
              <a:t>risk</a:t>
            </a:r>
            <a:r>
              <a:rPr sz="2400" b="1" kern="0" spc="300" dirty="0">
                <a:solidFill>
                  <a:srgbClr val="64FFDA"/>
                </a:solidFill>
                <a:latin typeface="Calibri"/>
                <a:cs typeface="Calibri"/>
              </a:rPr>
              <a:t> </a:t>
            </a:r>
            <a:r>
              <a:rPr sz="2400" kern="0" dirty="0">
                <a:solidFill>
                  <a:srgbClr val="FFFFFF"/>
                </a:solidFill>
                <a:latin typeface="Calibri"/>
                <a:cs typeface="Calibri"/>
              </a:rPr>
              <a:t>after</a:t>
            </a:r>
            <a:r>
              <a:rPr sz="2400" kern="0" spc="287" dirty="0">
                <a:solidFill>
                  <a:srgbClr val="FFFFFF"/>
                </a:solidFill>
                <a:latin typeface="Calibri"/>
                <a:cs typeface="Calibri"/>
              </a:rPr>
              <a:t> </a:t>
            </a:r>
            <a:r>
              <a:rPr sz="2400" kern="0" dirty="0">
                <a:solidFill>
                  <a:srgbClr val="FFFFFF"/>
                </a:solidFill>
                <a:latin typeface="Calibri"/>
                <a:cs typeface="Calibri"/>
              </a:rPr>
              <a:t>shoplifting,</a:t>
            </a:r>
            <a:r>
              <a:rPr sz="2400" kern="0" spc="293" dirty="0">
                <a:solidFill>
                  <a:srgbClr val="FFFFFF"/>
                </a:solidFill>
                <a:latin typeface="Calibri"/>
                <a:cs typeface="Calibri"/>
              </a:rPr>
              <a:t> </a:t>
            </a:r>
            <a:r>
              <a:rPr sz="2400" kern="0" spc="87" dirty="0">
                <a:solidFill>
                  <a:srgbClr val="FFFFFF"/>
                </a:solidFill>
                <a:latin typeface="Calibri"/>
                <a:cs typeface="Calibri"/>
              </a:rPr>
              <a:t>despite</a:t>
            </a:r>
            <a:r>
              <a:rPr sz="2400" kern="0" spc="287" dirty="0">
                <a:solidFill>
                  <a:srgbClr val="FFFFFF"/>
                </a:solidFill>
                <a:latin typeface="Calibri"/>
                <a:cs typeface="Calibri"/>
              </a:rPr>
              <a:t> </a:t>
            </a:r>
            <a:r>
              <a:rPr sz="2400" kern="0" dirty="0">
                <a:solidFill>
                  <a:srgbClr val="FFFFFF"/>
                </a:solidFill>
                <a:latin typeface="Calibri"/>
                <a:cs typeface="Calibri"/>
              </a:rPr>
              <a:t>two</a:t>
            </a:r>
            <a:r>
              <a:rPr sz="2400" kern="0" spc="287" dirty="0">
                <a:solidFill>
                  <a:srgbClr val="FFFFFF"/>
                </a:solidFill>
                <a:latin typeface="Calibri"/>
                <a:cs typeface="Calibri"/>
              </a:rPr>
              <a:t> </a:t>
            </a:r>
            <a:r>
              <a:rPr sz="2400" kern="0" spc="67" dirty="0">
                <a:solidFill>
                  <a:srgbClr val="FFFFFF"/>
                </a:solidFill>
                <a:latin typeface="Calibri"/>
                <a:cs typeface="Calibri"/>
              </a:rPr>
              <a:t>armed robberies;</a:t>
            </a:r>
            <a:r>
              <a:rPr sz="2400" kern="0" spc="272" dirty="0">
                <a:solidFill>
                  <a:srgbClr val="FFFFFF"/>
                </a:solidFill>
                <a:latin typeface="Calibri"/>
                <a:cs typeface="Calibri"/>
              </a:rPr>
              <a:t> </a:t>
            </a:r>
            <a:r>
              <a:rPr sz="2400" kern="0" spc="80" dirty="0">
                <a:solidFill>
                  <a:srgbClr val="FFFFFF"/>
                </a:solidFill>
                <a:latin typeface="Calibri"/>
                <a:cs typeface="Calibri"/>
              </a:rPr>
              <a:t>one</a:t>
            </a:r>
            <a:r>
              <a:rPr sz="2400" kern="0" spc="280" dirty="0">
                <a:solidFill>
                  <a:srgbClr val="FFFFFF"/>
                </a:solidFill>
                <a:latin typeface="Calibri"/>
                <a:cs typeface="Calibri"/>
              </a:rPr>
              <a:t> </a:t>
            </a:r>
            <a:r>
              <a:rPr sz="2400" kern="0" dirty="0">
                <a:solidFill>
                  <a:srgbClr val="FFFFFF"/>
                </a:solidFill>
                <a:latin typeface="Calibri"/>
                <a:cs typeface="Calibri"/>
              </a:rPr>
              <a:t>attempted</a:t>
            </a:r>
            <a:r>
              <a:rPr sz="2400" kern="0" spc="272" dirty="0">
                <a:solidFill>
                  <a:srgbClr val="FFFFFF"/>
                </a:solidFill>
                <a:latin typeface="Calibri"/>
                <a:cs typeface="Calibri"/>
              </a:rPr>
              <a:t> </a:t>
            </a:r>
            <a:r>
              <a:rPr sz="2400" kern="0" spc="80" dirty="0">
                <a:solidFill>
                  <a:srgbClr val="FFFFFF"/>
                </a:solidFill>
                <a:latin typeface="Calibri"/>
                <a:cs typeface="Calibri"/>
              </a:rPr>
              <a:t>armed</a:t>
            </a:r>
            <a:r>
              <a:rPr sz="2400" kern="0" spc="280" dirty="0">
                <a:solidFill>
                  <a:srgbClr val="FFFFFF"/>
                </a:solidFill>
                <a:latin typeface="Calibri"/>
                <a:cs typeface="Calibri"/>
              </a:rPr>
              <a:t> </a:t>
            </a:r>
            <a:r>
              <a:rPr sz="2400" kern="0" spc="53" dirty="0">
                <a:solidFill>
                  <a:srgbClr val="FFFFFF"/>
                </a:solidFill>
                <a:latin typeface="Calibri"/>
                <a:cs typeface="Calibri"/>
              </a:rPr>
              <a:t>robbery.</a:t>
            </a:r>
            <a:endParaRPr sz="2400" kern="0">
              <a:solidFill>
                <a:sysClr val="windowText" lastClr="000000"/>
              </a:solidFill>
              <a:latin typeface="Calibri"/>
              <a:cs typeface="Calibri"/>
            </a:endParaRPr>
          </a:p>
          <a:p>
            <a:pPr marL="505447" marR="827173" indent="-489361" defTabSz="1219170" fontAlgn="auto">
              <a:lnSpc>
                <a:spcPct val="114599"/>
              </a:lnSpc>
              <a:spcBef>
                <a:spcPts val="1300"/>
              </a:spcBef>
              <a:spcAft>
                <a:spcPts val="0"/>
              </a:spcAft>
              <a:buFont typeface="Arial"/>
              <a:buChar char="●"/>
              <a:tabLst>
                <a:tab pos="505447" algn="l"/>
                <a:tab pos="506294" algn="l"/>
              </a:tabLst>
            </a:pPr>
            <a:r>
              <a:rPr sz="2400" kern="0" spc="107" dirty="0">
                <a:solidFill>
                  <a:srgbClr val="FFFFFF"/>
                </a:solidFill>
                <a:latin typeface="Calibri"/>
                <a:cs typeface="Calibri"/>
              </a:rPr>
              <a:t>Borden</a:t>
            </a:r>
            <a:r>
              <a:rPr sz="2400" kern="0" spc="180" dirty="0">
                <a:solidFill>
                  <a:srgbClr val="FFFFFF"/>
                </a:solidFill>
                <a:latin typeface="Calibri"/>
                <a:cs typeface="Calibri"/>
              </a:rPr>
              <a:t> </a:t>
            </a:r>
            <a:r>
              <a:rPr sz="2400" kern="0" dirty="0">
                <a:solidFill>
                  <a:srgbClr val="FFFFFF"/>
                </a:solidFill>
                <a:latin typeface="Calibri"/>
                <a:cs typeface="Calibri"/>
              </a:rPr>
              <a:t>(who</a:t>
            </a:r>
            <a:r>
              <a:rPr sz="2400" kern="0" spc="180" dirty="0">
                <a:solidFill>
                  <a:srgbClr val="FFFFFF"/>
                </a:solidFill>
                <a:latin typeface="Calibri"/>
                <a:cs typeface="Calibri"/>
              </a:rPr>
              <a:t> </a:t>
            </a:r>
            <a:r>
              <a:rPr sz="2400" kern="0" spc="113" dirty="0">
                <a:solidFill>
                  <a:srgbClr val="FFFFFF"/>
                </a:solidFill>
                <a:latin typeface="Calibri"/>
                <a:cs typeface="Calibri"/>
              </a:rPr>
              <a:t>is</a:t>
            </a:r>
            <a:r>
              <a:rPr sz="2400" kern="0" spc="180" dirty="0">
                <a:solidFill>
                  <a:srgbClr val="FFFFFF"/>
                </a:solidFill>
                <a:latin typeface="Calibri"/>
                <a:cs typeface="Calibri"/>
              </a:rPr>
              <a:t> </a:t>
            </a:r>
            <a:r>
              <a:rPr sz="2400" kern="0" spc="87" dirty="0">
                <a:solidFill>
                  <a:srgbClr val="FFFFFF"/>
                </a:solidFill>
                <a:latin typeface="Calibri"/>
                <a:cs typeface="Calibri"/>
              </a:rPr>
              <a:t>black)</a:t>
            </a:r>
            <a:r>
              <a:rPr sz="2400" kern="0" spc="180" dirty="0">
                <a:solidFill>
                  <a:srgbClr val="FFFFFF"/>
                </a:solidFill>
                <a:latin typeface="Calibri"/>
                <a:cs typeface="Calibri"/>
              </a:rPr>
              <a:t> </a:t>
            </a:r>
            <a:r>
              <a:rPr sz="2400" kern="0" dirty="0">
                <a:solidFill>
                  <a:srgbClr val="FFFFFF"/>
                </a:solidFill>
                <a:latin typeface="Calibri"/>
                <a:cs typeface="Calibri"/>
              </a:rPr>
              <a:t>rated</a:t>
            </a:r>
            <a:r>
              <a:rPr sz="2400" kern="0" spc="213" dirty="0">
                <a:solidFill>
                  <a:srgbClr val="FFFFFF"/>
                </a:solidFill>
                <a:latin typeface="Calibri"/>
                <a:cs typeface="Calibri"/>
              </a:rPr>
              <a:t> </a:t>
            </a:r>
            <a:r>
              <a:rPr sz="2400" b="1" kern="0" spc="140" dirty="0">
                <a:solidFill>
                  <a:srgbClr val="64FFDA"/>
                </a:solidFill>
                <a:latin typeface="Calibri"/>
                <a:cs typeface="Calibri"/>
              </a:rPr>
              <a:t>high</a:t>
            </a:r>
            <a:r>
              <a:rPr sz="2400" b="1" kern="0" spc="180" dirty="0">
                <a:solidFill>
                  <a:srgbClr val="64FFDA"/>
                </a:solidFill>
                <a:latin typeface="Calibri"/>
                <a:cs typeface="Calibri"/>
              </a:rPr>
              <a:t> </a:t>
            </a:r>
            <a:r>
              <a:rPr sz="2400" b="1" kern="0" spc="152" dirty="0">
                <a:solidFill>
                  <a:srgbClr val="64FFDA"/>
                </a:solidFill>
                <a:latin typeface="Calibri"/>
                <a:cs typeface="Calibri"/>
              </a:rPr>
              <a:t>risk</a:t>
            </a:r>
            <a:r>
              <a:rPr sz="2400" b="1" kern="0" spc="193" dirty="0">
                <a:solidFill>
                  <a:srgbClr val="64FFDA"/>
                </a:solidFill>
                <a:latin typeface="Calibri"/>
                <a:cs typeface="Calibri"/>
              </a:rPr>
              <a:t> </a:t>
            </a:r>
            <a:r>
              <a:rPr sz="2400" kern="0" dirty="0">
                <a:solidFill>
                  <a:srgbClr val="FFFFFF"/>
                </a:solidFill>
                <a:latin typeface="Calibri"/>
                <a:cs typeface="Calibri"/>
              </a:rPr>
              <a:t>after</a:t>
            </a:r>
            <a:r>
              <a:rPr sz="2400" kern="0" spc="180" dirty="0">
                <a:solidFill>
                  <a:srgbClr val="FFFFFF"/>
                </a:solidFill>
                <a:latin typeface="Calibri"/>
                <a:cs typeface="Calibri"/>
              </a:rPr>
              <a:t> </a:t>
            </a:r>
            <a:r>
              <a:rPr sz="2400" kern="0" spc="133" dirty="0">
                <a:solidFill>
                  <a:srgbClr val="FFFFFF"/>
                </a:solidFill>
                <a:latin typeface="Calibri"/>
                <a:cs typeface="Calibri"/>
              </a:rPr>
              <a:t>she</a:t>
            </a:r>
            <a:r>
              <a:rPr sz="2400" kern="0" spc="180" dirty="0">
                <a:solidFill>
                  <a:srgbClr val="FFFFFF"/>
                </a:solidFill>
                <a:latin typeface="Calibri"/>
                <a:cs typeface="Calibri"/>
              </a:rPr>
              <a:t> </a:t>
            </a:r>
            <a:r>
              <a:rPr sz="2400" kern="0" spc="107" dirty="0">
                <a:solidFill>
                  <a:srgbClr val="FFFFFF"/>
                </a:solidFill>
                <a:latin typeface="Calibri"/>
                <a:cs typeface="Calibri"/>
              </a:rPr>
              <a:t>and</a:t>
            </a:r>
            <a:r>
              <a:rPr sz="2400" kern="0" spc="180" dirty="0">
                <a:solidFill>
                  <a:srgbClr val="FFFFFF"/>
                </a:solidFill>
                <a:latin typeface="Calibri"/>
                <a:cs typeface="Calibri"/>
              </a:rPr>
              <a:t> </a:t>
            </a:r>
            <a:r>
              <a:rPr sz="2400" kern="0" spc="133" dirty="0">
                <a:solidFill>
                  <a:srgbClr val="FFFFFF"/>
                </a:solidFill>
                <a:latin typeface="Calibri"/>
                <a:cs typeface="Calibri"/>
              </a:rPr>
              <a:t>a</a:t>
            </a:r>
            <a:r>
              <a:rPr sz="2400" kern="0" spc="180" dirty="0">
                <a:solidFill>
                  <a:srgbClr val="FFFFFF"/>
                </a:solidFill>
                <a:latin typeface="Calibri"/>
                <a:cs typeface="Calibri"/>
              </a:rPr>
              <a:t> </a:t>
            </a:r>
            <a:r>
              <a:rPr sz="2400" kern="0" dirty="0">
                <a:solidFill>
                  <a:srgbClr val="FFFFFF"/>
                </a:solidFill>
                <a:latin typeface="Calibri"/>
                <a:cs typeface="Calibri"/>
              </a:rPr>
              <a:t>friend</a:t>
            </a:r>
            <a:r>
              <a:rPr sz="2400" kern="0" spc="187" dirty="0">
                <a:solidFill>
                  <a:srgbClr val="FFFFFF"/>
                </a:solidFill>
                <a:latin typeface="Calibri"/>
                <a:cs typeface="Calibri"/>
              </a:rPr>
              <a:t> </a:t>
            </a:r>
            <a:r>
              <a:rPr sz="2400" kern="0" spc="73" dirty="0">
                <a:solidFill>
                  <a:srgbClr val="FFFFFF"/>
                </a:solidFill>
                <a:latin typeface="Calibri"/>
                <a:cs typeface="Calibri"/>
              </a:rPr>
              <a:t>took</a:t>
            </a:r>
            <a:r>
              <a:rPr sz="2400" kern="0" spc="180" dirty="0">
                <a:solidFill>
                  <a:srgbClr val="FFFFFF"/>
                </a:solidFill>
                <a:latin typeface="Calibri"/>
                <a:cs typeface="Calibri"/>
              </a:rPr>
              <a:t> </a:t>
            </a:r>
            <a:r>
              <a:rPr sz="2400" kern="0" spc="-27" dirty="0">
                <a:solidFill>
                  <a:srgbClr val="FFFFFF"/>
                </a:solidFill>
                <a:latin typeface="Calibri"/>
                <a:cs typeface="Calibri"/>
              </a:rPr>
              <a:t>(but </a:t>
            </a:r>
            <a:r>
              <a:rPr sz="2400" kern="0" dirty="0">
                <a:solidFill>
                  <a:srgbClr val="FFFFFF"/>
                </a:solidFill>
                <a:latin typeface="Calibri"/>
                <a:cs typeface="Calibri"/>
              </a:rPr>
              <a:t>returned</a:t>
            </a:r>
            <a:r>
              <a:rPr sz="2400" kern="0" spc="267" dirty="0">
                <a:solidFill>
                  <a:srgbClr val="FFFFFF"/>
                </a:solidFill>
                <a:latin typeface="Calibri"/>
                <a:cs typeface="Calibri"/>
              </a:rPr>
              <a:t> </a:t>
            </a:r>
            <a:r>
              <a:rPr sz="2400" kern="0" dirty="0">
                <a:solidFill>
                  <a:srgbClr val="FFFFFF"/>
                </a:solidFill>
                <a:latin typeface="Calibri"/>
                <a:cs typeface="Calibri"/>
              </a:rPr>
              <a:t>before</a:t>
            </a:r>
            <a:r>
              <a:rPr sz="2400" kern="0" spc="272" dirty="0">
                <a:solidFill>
                  <a:srgbClr val="FFFFFF"/>
                </a:solidFill>
                <a:latin typeface="Calibri"/>
                <a:cs typeface="Calibri"/>
              </a:rPr>
              <a:t> </a:t>
            </a:r>
            <a:r>
              <a:rPr sz="2400" kern="0" spc="87" dirty="0">
                <a:solidFill>
                  <a:srgbClr val="FFFFFF"/>
                </a:solidFill>
                <a:latin typeface="Calibri"/>
                <a:cs typeface="Calibri"/>
              </a:rPr>
              <a:t>police</a:t>
            </a:r>
            <a:r>
              <a:rPr sz="2400" kern="0" spc="267" dirty="0">
                <a:solidFill>
                  <a:srgbClr val="FFFFFF"/>
                </a:solidFill>
                <a:latin typeface="Calibri"/>
                <a:cs typeface="Calibri"/>
              </a:rPr>
              <a:t> </a:t>
            </a:r>
            <a:r>
              <a:rPr sz="2400" kern="0" dirty="0">
                <a:solidFill>
                  <a:srgbClr val="FFFFFF"/>
                </a:solidFill>
                <a:latin typeface="Calibri"/>
                <a:cs typeface="Calibri"/>
              </a:rPr>
              <a:t>arrived)</a:t>
            </a:r>
            <a:r>
              <a:rPr sz="2400" kern="0" spc="272" dirty="0">
                <a:solidFill>
                  <a:srgbClr val="FFFFFF"/>
                </a:solidFill>
                <a:latin typeface="Calibri"/>
                <a:cs typeface="Calibri"/>
              </a:rPr>
              <a:t> </a:t>
            </a:r>
            <a:r>
              <a:rPr sz="2400" kern="0" spc="133" dirty="0">
                <a:solidFill>
                  <a:srgbClr val="FFFFFF"/>
                </a:solidFill>
                <a:latin typeface="Calibri"/>
                <a:cs typeface="Calibri"/>
              </a:rPr>
              <a:t>a</a:t>
            </a:r>
            <a:r>
              <a:rPr sz="2400" kern="0" spc="272" dirty="0">
                <a:solidFill>
                  <a:srgbClr val="FFFFFF"/>
                </a:solidFill>
                <a:latin typeface="Calibri"/>
                <a:cs typeface="Calibri"/>
              </a:rPr>
              <a:t> </a:t>
            </a:r>
            <a:r>
              <a:rPr sz="2400" kern="0" spc="87" dirty="0">
                <a:solidFill>
                  <a:srgbClr val="FFFFFF"/>
                </a:solidFill>
                <a:latin typeface="Calibri"/>
                <a:cs typeface="Calibri"/>
              </a:rPr>
              <a:t>bike</a:t>
            </a:r>
            <a:r>
              <a:rPr sz="2400" kern="0" spc="267" dirty="0">
                <a:solidFill>
                  <a:srgbClr val="FFFFFF"/>
                </a:solidFill>
                <a:latin typeface="Calibri"/>
                <a:cs typeface="Calibri"/>
              </a:rPr>
              <a:t> </a:t>
            </a:r>
            <a:r>
              <a:rPr sz="2400" kern="0" spc="107" dirty="0">
                <a:solidFill>
                  <a:srgbClr val="FFFFFF"/>
                </a:solidFill>
                <a:latin typeface="Calibri"/>
                <a:cs typeface="Calibri"/>
              </a:rPr>
              <a:t>and</a:t>
            </a:r>
            <a:r>
              <a:rPr sz="2400" kern="0" spc="272" dirty="0">
                <a:solidFill>
                  <a:srgbClr val="FFFFFF"/>
                </a:solidFill>
                <a:latin typeface="Calibri"/>
                <a:cs typeface="Calibri"/>
              </a:rPr>
              <a:t> </a:t>
            </a:r>
            <a:r>
              <a:rPr sz="2400" kern="0" spc="93" dirty="0">
                <a:solidFill>
                  <a:srgbClr val="FFFFFF"/>
                </a:solidFill>
                <a:latin typeface="Calibri"/>
                <a:cs typeface="Calibri"/>
              </a:rPr>
              <a:t>scooter</a:t>
            </a:r>
            <a:r>
              <a:rPr sz="2400" kern="0" spc="272" dirty="0">
                <a:solidFill>
                  <a:srgbClr val="FFFFFF"/>
                </a:solidFill>
                <a:latin typeface="Calibri"/>
                <a:cs typeface="Calibri"/>
              </a:rPr>
              <a:t> </a:t>
            </a:r>
            <a:r>
              <a:rPr sz="2400" kern="0" dirty="0">
                <a:solidFill>
                  <a:srgbClr val="FFFFFF"/>
                </a:solidFill>
                <a:latin typeface="Calibri"/>
                <a:cs typeface="Calibri"/>
              </a:rPr>
              <a:t>sitting</a:t>
            </a:r>
            <a:r>
              <a:rPr sz="2400" kern="0" spc="267" dirty="0">
                <a:solidFill>
                  <a:srgbClr val="FFFFFF"/>
                </a:solidFill>
                <a:latin typeface="Calibri"/>
                <a:cs typeface="Calibri"/>
              </a:rPr>
              <a:t> </a:t>
            </a:r>
            <a:r>
              <a:rPr sz="2400" kern="0" spc="60" dirty="0">
                <a:solidFill>
                  <a:srgbClr val="FFFFFF"/>
                </a:solidFill>
                <a:latin typeface="Calibri"/>
                <a:cs typeface="Calibri"/>
              </a:rPr>
              <a:t>outside.</a:t>
            </a:r>
            <a:endParaRPr sz="2400" kern="0">
              <a:solidFill>
                <a:sysClr val="windowText" lastClr="000000"/>
              </a:solidFill>
              <a:latin typeface="Calibri"/>
              <a:cs typeface="Calibri"/>
            </a:endParaRPr>
          </a:p>
          <a:p>
            <a:pPr marL="505447" marR="6773" indent="-489361" defTabSz="1219170" fontAlgn="auto">
              <a:lnSpc>
                <a:spcPct val="114599"/>
              </a:lnSpc>
              <a:spcBef>
                <a:spcPts val="1292"/>
              </a:spcBef>
              <a:spcAft>
                <a:spcPts val="0"/>
              </a:spcAft>
              <a:buFont typeface="Arial"/>
              <a:buChar char="●"/>
              <a:tabLst>
                <a:tab pos="505447" algn="l"/>
                <a:tab pos="506294" algn="l"/>
              </a:tabLst>
            </a:pPr>
            <a:r>
              <a:rPr sz="2400" kern="0" spc="127" dirty="0">
                <a:solidFill>
                  <a:srgbClr val="FFFFFF"/>
                </a:solidFill>
                <a:latin typeface="Calibri"/>
                <a:cs typeface="Calibri"/>
              </a:rPr>
              <a:t>Two</a:t>
            </a:r>
            <a:r>
              <a:rPr sz="2400" kern="0" spc="152" dirty="0">
                <a:solidFill>
                  <a:srgbClr val="FFFFFF"/>
                </a:solidFill>
                <a:latin typeface="Calibri"/>
                <a:cs typeface="Calibri"/>
              </a:rPr>
              <a:t> </a:t>
            </a:r>
            <a:r>
              <a:rPr sz="2400" kern="0" spc="100" dirty="0">
                <a:solidFill>
                  <a:srgbClr val="FFFFFF"/>
                </a:solidFill>
                <a:latin typeface="Calibri"/>
                <a:cs typeface="Calibri"/>
              </a:rPr>
              <a:t>years</a:t>
            </a:r>
            <a:r>
              <a:rPr sz="2400" kern="0" spc="160" dirty="0">
                <a:solidFill>
                  <a:srgbClr val="FFFFFF"/>
                </a:solidFill>
                <a:latin typeface="Calibri"/>
                <a:cs typeface="Calibri"/>
              </a:rPr>
              <a:t> </a:t>
            </a:r>
            <a:r>
              <a:rPr sz="2400" kern="0" dirty="0">
                <a:solidFill>
                  <a:srgbClr val="FFFFFF"/>
                </a:solidFill>
                <a:latin typeface="Calibri"/>
                <a:cs typeface="Calibri"/>
              </a:rPr>
              <a:t>later,</a:t>
            </a:r>
            <a:r>
              <a:rPr sz="2400" kern="0" spc="160" dirty="0">
                <a:solidFill>
                  <a:srgbClr val="FFFFFF"/>
                </a:solidFill>
                <a:latin typeface="Calibri"/>
                <a:cs typeface="Calibri"/>
              </a:rPr>
              <a:t> </a:t>
            </a:r>
            <a:r>
              <a:rPr sz="2400" kern="0" spc="107" dirty="0">
                <a:solidFill>
                  <a:srgbClr val="FFFFFF"/>
                </a:solidFill>
                <a:latin typeface="Calibri"/>
                <a:cs typeface="Calibri"/>
              </a:rPr>
              <a:t>Borden</a:t>
            </a:r>
            <a:r>
              <a:rPr sz="2400" kern="0" spc="160" dirty="0">
                <a:solidFill>
                  <a:srgbClr val="FFFFFF"/>
                </a:solidFill>
                <a:latin typeface="Calibri"/>
                <a:cs typeface="Calibri"/>
              </a:rPr>
              <a:t> </a:t>
            </a:r>
            <a:r>
              <a:rPr sz="2400" kern="0" spc="147" dirty="0">
                <a:solidFill>
                  <a:srgbClr val="FFFFFF"/>
                </a:solidFill>
                <a:latin typeface="Calibri"/>
                <a:cs typeface="Calibri"/>
              </a:rPr>
              <a:t>has</a:t>
            </a:r>
            <a:r>
              <a:rPr sz="2400" kern="0" spc="160" dirty="0">
                <a:solidFill>
                  <a:srgbClr val="FFFFFF"/>
                </a:solidFill>
                <a:latin typeface="Calibri"/>
                <a:cs typeface="Calibri"/>
              </a:rPr>
              <a:t> </a:t>
            </a:r>
            <a:r>
              <a:rPr sz="2400" kern="0" dirty="0">
                <a:solidFill>
                  <a:srgbClr val="FFFFFF"/>
                </a:solidFill>
                <a:latin typeface="Calibri"/>
                <a:cs typeface="Calibri"/>
              </a:rPr>
              <a:t>not</a:t>
            </a:r>
            <a:r>
              <a:rPr sz="2400" kern="0" spc="160" dirty="0">
                <a:solidFill>
                  <a:srgbClr val="FFFFFF"/>
                </a:solidFill>
                <a:latin typeface="Calibri"/>
                <a:cs typeface="Calibri"/>
              </a:rPr>
              <a:t> </a:t>
            </a:r>
            <a:r>
              <a:rPr sz="2400" kern="0" spc="93" dirty="0">
                <a:solidFill>
                  <a:srgbClr val="FFFFFF"/>
                </a:solidFill>
                <a:latin typeface="Calibri"/>
                <a:cs typeface="Calibri"/>
              </a:rPr>
              <a:t>been</a:t>
            </a:r>
            <a:r>
              <a:rPr sz="2400" kern="0" spc="160" dirty="0">
                <a:solidFill>
                  <a:srgbClr val="FFFFFF"/>
                </a:solidFill>
                <a:latin typeface="Calibri"/>
                <a:cs typeface="Calibri"/>
              </a:rPr>
              <a:t> </a:t>
            </a:r>
            <a:r>
              <a:rPr sz="2400" kern="0" spc="127" dirty="0">
                <a:solidFill>
                  <a:srgbClr val="FFFFFF"/>
                </a:solidFill>
                <a:latin typeface="Calibri"/>
                <a:cs typeface="Calibri"/>
              </a:rPr>
              <a:t>charged</a:t>
            </a:r>
            <a:r>
              <a:rPr sz="2400" kern="0" spc="160" dirty="0">
                <a:solidFill>
                  <a:srgbClr val="FFFFFF"/>
                </a:solidFill>
                <a:latin typeface="Calibri"/>
                <a:cs typeface="Calibri"/>
              </a:rPr>
              <a:t> </a:t>
            </a:r>
            <a:r>
              <a:rPr sz="2400" kern="0" dirty="0">
                <a:solidFill>
                  <a:srgbClr val="FFFFFF"/>
                </a:solidFill>
                <a:latin typeface="Calibri"/>
                <a:cs typeface="Calibri"/>
              </a:rPr>
              <a:t>with</a:t>
            </a:r>
            <a:r>
              <a:rPr sz="2400" kern="0" spc="160" dirty="0">
                <a:solidFill>
                  <a:srgbClr val="FFFFFF"/>
                </a:solidFill>
                <a:latin typeface="Calibri"/>
                <a:cs typeface="Calibri"/>
              </a:rPr>
              <a:t> </a:t>
            </a:r>
            <a:r>
              <a:rPr sz="2400" kern="0" spc="100" dirty="0">
                <a:solidFill>
                  <a:srgbClr val="FFFFFF"/>
                </a:solidFill>
                <a:latin typeface="Calibri"/>
                <a:cs typeface="Calibri"/>
              </a:rPr>
              <a:t>any</a:t>
            </a:r>
            <a:r>
              <a:rPr sz="2400" kern="0" spc="160" dirty="0">
                <a:solidFill>
                  <a:srgbClr val="FFFFFF"/>
                </a:solidFill>
                <a:latin typeface="Calibri"/>
                <a:cs typeface="Calibri"/>
              </a:rPr>
              <a:t> </a:t>
            </a:r>
            <a:r>
              <a:rPr sz="2400" kern="0" spc="73" dirty="0">
                <a:solidFill>
                  <a:srgbClr val="FFFFFF"/>
                </a:solidFill>
                <a:latin typeface="Calibri"/>
                <a:cs typeface="Calibri"/>
              </a:rPr>
              <a:t>new</a:t>
            </a:r>
            <a:r>
              <a:rPr sz="2400" kern="0" spc="160" dirty="0">
                <a:solidFill>
                  <a:srgbClr val="FFFFFF"/>
                </a:solidFill>
                <a:latin typeface="Calibri"/>
                <a:cs typeface="Calibri"/>
              </a:rPr>
              <a:t> </a:t>
            </a:r>
            <a:r>
              <a:rPr sz="2400" kern="0" spc="93" dirty="0">
                <a:solidFill>
                  <a:srgbClr val="FFFFFF"/>
                </a:solidFill>
                <a:latin typeface="Calibri"/>
                <a:cs typeface="Calibri"/>
              </a:rPr>
              <a:t>crimes.</a:t>
            </a:r>
            <a:r>
              <a:rPr sz="2400" kern="0" spc="160" dirty="0">
                <a:solidFill>
                  <a:srgbClr val="FFFFFF"/>
                </a:solidFill>
                <a:latin typeface="Calibri"/>
                <a:cs typeface="Calibri"/>
              </a:rPr>
              <a:t> </a:t>
            </a:r>
            <a:r>
              <a:rPr sz="2400" kern="0" spc="-13" dirty="0">
                <a:solidFill>
                  <a:srgbClr val="FFFFFF"/>
                </a:solidFill>
                <a:latin typeface="Calibri"/>
                <a:cs typeface="Calibri"/>
              </a:rPr>
              <a:t>Prater </a:t>
            </a:r>
            <a:r>
              <a:rPr sz="2400" kern="0" spc="93" dirty="0">
                <a:solidFill>
                  <a:srgbClr val="FFFFFF"/>
                </a:solidFill>
                <a:latin typeface="Calibri"/>
                <a:cs typeface="Calibri"/>
              </a:rPr>
              <a:t>serving</a:t>
            </a:r>
            <a:r>
              <a:rPr sz="2400" kern="0" spc="147" dirty="0">
                <a:solidFill>
                  <a:srgbClr val="FFFFFF"/>
                </a:solidFill>
                <a:latin typeface="Calibri"/>
                <a:cs typeface="Calibri"/>
              </a:rPr>
              <a:t> </a:t>
            </a:r>
            <a:r>
              <a:rPr sz="2400" kern="0" spc="87" dirty="0">
                <a:solidFill>
                  <a:srgbClr val="FFFFFF"/>
                </a:solidFill>
                <a:latin typeface="Calibri"/>
                <a:cs typeface="Calibri"/>
              </a:rPr>
              <a:t>8-</a:t>
            </a:r>
            <a:r>
              <a:rPr sz="2400" kern="0" spc="100" dirty="0">
                <a:solidFill>
                  <a:srgbClr val="FFFFFF"/>
                </a:solidFill>
                <a:latin typeface="Calibri"/>
                <a:cs typeface="Calibri"/>
              </a:rPr>
              <a:t>year</a:t>
            </a:r>
            <a:r>
              <a:rPr sz="2400" kern="0" spc="152" dirty="0">
                <a:solidFill>
                  <a:srgbClr val="FFFFFF"/>
                </a:solidFill>
                <a:latin typeface="Calibri"/>
                <a:cs typeface="Calibri"/>
              </a:rPr>
              <a:t> </a:t>
            </a:r>
            <a:r>
              <a:rPr sz="2400" kern="0" spc="87" dirty="0">
                <a:solidFill>
                  <a:srgbClr val="FFFFFF"/>
                </a:solidFill>
                <a:latin typeface="Calibri"/>
                <a:cs typeface="Calibri"/>
              </a:rPr>
              <a:t>prison</a:t>
            </a:r>
            <a:r>
              <a:rPr sz="2400" kern="0" spc="152" dirty="0">
                <a:solidFill>
                  <a:srgbClr val="FFFFFF"/>
                </a:solidFill>
                <a:latin typeface="Calibri"/>
                <a:cs typeface="Calibri"/>
              </a:rPr>
              <a:t> </a:t>
            </a:r>
            <a:r>
              <a:rPr sz="2400" kern="0" dirty="0">
                <a:solidFill>
                  <a:srgbClr val="FFFFFF"/>
                </a:solidFill>
                <a:latin typeface="Calibri"/>
                <a:cs typeface="Calibri"/>
              </a:rPr>
              <a:t>term</a:t>
            </a:r>
            <a:r>
              <a:rPr sz="2400" kern="0" spc="147" dirty="0">
                <a:solidFill>
                  <a:srgbClr val="FFFFFF"/>
                </a:solidFill>
                <a:latin typeface="Calibri"/>
                <a:cs typeface="Calibri"/>
              </a:rPr>
              <a:t> </a:t>
            </a:r>
            <a:r>
              <a:rPr sz="2400" kern="0" dirty="0">
                <a:solidFill>
                  <a:srgbClr val="FFFFFF"/>
                </a:solidFill>
                <a:latin typeface="Calibri"/>
                <a:cs typeface="Calibri"/>
              </a:rPr>
              <a:t>for</a:t>
            </a:r>
            <a:r>
              <a:rPr sz="2400" kern="0" spc="152" dirty="0">
                <a:solidFill>
                  <a:srgbClr val="FFFFFF"/>
                </a:solidFill>
                <a:latin typeface="Calibri"/>
                <a:cs typeface="Calibri"/>
              </a:rPr>
              <a:t> </a:t>
            </a:r>
            <a:r>
              <a:rPr sz="2400" kern="0" spc="107" dirty="0">
                <a:solidFill>
                  <a:srgbClr val="FFFFFF"/>
                </a:solidFill>
                <a:latin typeface="Calibri"/>
                <a:cs typeface="Calibri"/>
              </a:rPr>
              <a:t>grand</a:t>
            </a:r>
            <a:r>
              <a:rPr sz="2400" kern="0" spc="152" dirty="0">
                <a:solidFill>
                  <a:srgbClr val="FFFFFF"/>
                </a:solidFill>
                <a:latin typeface="Calibri"/>
                <a:cs typeface="Calibri"/>
              </a:rPr>
              <a:t> </a:t>
            </a:r>
            <a:r>
              <a:rPr sz="2400" kern="0" spc="-13" dirty="0">
                <a:solidFill>
                  <a:srgbClr val="FFFFFF"/>
                </a:solidFill>
                <a:latin typeface="Calibri"/>
                <a:cs typeface="Calibri"/>
              </a:rPr>
              <a:t>theft.</a:t>
            </a:r>
            <a:endParaRPr sz="2400" kern="0">
              <a:solidFill>
                <a:sysClr val="windowText" lastClr="000000"/>
              </a:solidFill>
              <a:latin typeface="Calibri"/>
              <a:cs typeface="Calibri"/>
            </a:endParaRPr>
          </a:p>
        </p:txBody>
      </p:sp>
      <p:sp>
        <p:nvSpPr>
          <p:cNvPr id="4" name="object 4"/>
          <p:cNvSpPr txBox="1"/>
          <p:nvPr/>
        </p:nvSpPr>
        <p:spPr>
          <a:xfrm>
            <a:off x="391401" y="5874579"/>
            <a:ext cx="5431367" cy="643765"/>
          </a:xfrm>
          <a:prstGeom prst="rect">
            <a:avLst/>
          </a:prstGeom>
        </p:spPr>
        <p:txBody>
          <a:bodyPr vert="horz" wrap="square" lIns="0" tIns="86359" rIns="0" bIns="0" rtlCol="0">
            <a:spAutoFit/>
          </a:bodyPr>
          <a:lstStyle/>
          <a:p>
            <a:pPr marL="16933" defTabSz="1219170" fontAlgn="auto">
              <a:spcBef>
                <a:spcPts val="679"/>
              </a:spcBef>
              <a:spcAft>
                <a:spcPts val="0"/>
              </a:spcAft>
            </a:pPr>
            <a:r>
              <a:rPr sz="1600" kern="0" spc="-107" dirty="0">
                <a:solidFill>
                  <a:srgbClr val="B7B7B7"/>
                </a:solidFill>
                <a:latin typeface="Trebuchet MS"/>
                <a:cs typeface="Trebuchet MS"/>
              </a:rPr>
              <a:t>CREDIT</a:t>
            </a:r>
            <a:endParaRPr sz="1600" kern="0" dirty="0">
              <a:solidFill>
                <a:sysClr val="windowText" lastClr="000000"/>
              </a:solidFill>
              <a:latin typeface="Trebuchet MS"/>
              <a:cs typeface="Trebuchet MS"/>
            </a:endParaRPr>
          </a:p>
          <a:p>
            <a:pPr marL="16933" defTabSz="1219170" fontAlgn="auto">
              <a:spcBef>
                <a:spcPts val="545"/>
              </a:spcBef>
              <a:spcAft>
                <a:spcPts val="0"/>
              </a:spcAft>
            </a:pPr>
            <a:r>
              <a:rPr sz="1600" u="heavy" kern="0" spc="7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ProPublica.</a:t>
            </a:r>
            <a:r>
              <a:rPr sz="1600" u="heavy" kern="0" spc="21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Northpointe:</a:t>
            </a:r>
            <a:r>
              <a:rPr sz="1600" u="heavy" kern="0" spc="22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11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Risk</a:t>
            </a:r>
            <a:r>
              <a:rPr sz="1600" u="heavy" kern="0" spc="22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in</a:t>
            </a:r>
            <a:r>
              <a:rPr sz="1600" u="heavy" kern="0" spc="22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Criminal</a:t>
            </a:r>
            <a:r>
              <a:rPr sz="1600" u="heavy" kern="0" spc="22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Sentencing.</a:t>
            </a:r>
            <a:r>
              <a:rPr sz="1600" u="heavy" kern="0" spc="22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1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2016</a:t>
            </a:r>
            <a:r>
              <a:rPr sz="1600" kern="0" spc="-13" dirty="0">
                <a:solidFill>
                  <a:srgbClr val="B7B7B7"/>
                </a:solidFill>
                <a:latin typeface="Calibri"/>
                <a:cs typeface="Calibri"/>
              </a:rPr>
              <a:t>.</a:t>
            </a:r>
            <a:endParaRPr sz="1600" kern="0" dirty="0">
              <a:solidFill>
                <a:sysClr val="windowText" lastClr="000000"/>
              </a:solidFill>
              <a:latin typeface="Calibri"/>
              <a:cs typeface="Calibri"/>
            </a:endParaRPr>
          </a:p>
        </p:txBody>
      </p:sp>
      <p:sp>
        <p:nvSpPr>
          <p:cNvPr id="5" name="TextBox 4">
            <a:extLst>
              <a:ext uri="{FF2B5EF4-FFF2-40B4-BE49-F238E27FC236}">
                <a16:creationId xmlns:a16="http://schemas.microsoft.com/office/drawing/2014/main" id="{8327256B-CF75-0DE0-AAF6-B5B23A09E2CE}"/>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
            <a:ext cx="12191999" cy="6857999"/>
          </a:xfrm>
          <a:prstGeom prst="rect">
            <a:avLst/>
          </a:prstGeom>
        </p:spPr>
      </p:pic>
      <p:sp>
        <p:nvSpPr>
          <p:cNvPr id="3" name="object 3"/>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333333">
              <a:alpha val="70379"/>
            </a:srgbClr>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txBox="1"/>
          <p:nvPr/>
        </p:nvSpPr>
        <p:spPr>
          <a:xfrm>
            <a:off x="2864333" y="1872081"/>
            <a:ext cx="6410113" cy="3030744"/>
          </a:xfrm>
          <a:prstGeom prst="rect">
            <a:avLst/>
          </a:prstGeom>
        </p:spPr>
        <p:txBody>
          <a:bodyPr vert="horz" wrap="square" lIns="0" tIns="16933" rIns="0" bIns="0" rtlCol="0">
            <a:spAutoFit/>
          </a:bodyPr>
          <a:lstStyle/>
          <a:p>
            <a:pPr marL="18626" defTabSz="1219170" fontAlgn="auto">
              <a:spcBef>
                <a:spcPts val="133"/>
              </a:spcBef>
              <a:spcAft>
                <a:spcPts val="0"/>
              </a:spcAft>
            </a:pPr>
            <a:r>
              <a:rPr sz="4000" b="1" kern="0" spc="193" dirty="0">
                <a:solidFill>
                  <a:srgbClr val="64FFDA"/>
                </a:solidFill>
                <a:latin typeface="Calibri"/>
                <a:cs typeface="Calibri"/>
              </a:rPr>
              <a:t>Automation</a:t>
            </a:r>
            <a:r>
              <a:rPr sz="4000" b="1" kern="0" spc="247" dirty="0">
                <a:solidFill>
                  <a:srgbClr val="64FFDA"/>
                </a:solidFill>
                <a:latin typeface="Calibri"/>
                <a:cs typeface="Calibri"/>
              </a:rPr>
              <a:t> </a:t>
            </a:r>
            <a:r>
              <a:rPr sz="4000" b="1" kern="0" spc="353" dirty="0">
                <a:solidFill>
                  <a:srgbClr val="64FFDA"/>
                </a:solidFill>
                <a:latin typeface="Calibri"/>
                <a:cs typeface="Calibri"/>
              </a:rPr>
              <a:t>Bias</a:t>
            </a:r>
            <a:r>
              <a:rPr sz="4000" b="1" kern="0" spc="280" dirty="0">
                <a:solidFill>
                  <a:srgbClr val="64FFDA"/>
                </a:solidFill>
                <a:latin typeface="Calibri"/>
                <a:cs typeface="Calibri"/>
              </a:rPr>
              <a:t> </a:t>
            </a:r>
            <a:r>
              <a:rPr sz="4000" kern="0" dirty="0">
                <a:solidFill>
                  <a:srgbClr val="FFFFFF"/>
                </a:solidFill>
                <a:latin typeface="Calibri"/>
                <a:cs typeface="Calibri"/>
              </a:rPr>
              <a:t>in</a:t>
            </a:r>
            <a:r>
              <a:rPr sz="4000" kern="0" spc="247" dirty="0">
                <a:solidFill>
                  <a:srgbClr val="FFFFFF"/>
                </a:solidFill>
                <a:latin typeface="Calibri"/>
                <a:cs typeface="Calibri"/>
              </a:rPr>
              <a:t> </a:t>
            </a:r>
            <a:r>
              <a:rPr sz="4000" kern="0" spc="187" dirty="0">
                <a:solidFill>
                  <a:srgbClr val="FFFFFF"/>
                </a:solidFill>
                <a:latin typeface="Calibri"/>
                <a:cs typeface="Calibri"/>
              </a:rPr>
              <a:t>face</a:t>
            </a:r>
            <a:r>
              <a:rPr sz="4000" kern="0" spc="253" dirty="0">
                <a:solidFill>
                  <a:srgbClr val="FFFFFF"/>
                </a:solidFill>
                <a:latin typeface="Calibri"/>
                <a:cs typeface="Calibri"/>
              </a:rPr>
              <a:t> </a:t>
            </a:r>
            <a:r>
              <a:rPr sz="4000" kern="0" spc="-33" dirty="0">
                <a:solidFill>
                  <a:srgbClr val="FFFFFF"/>
                </a:solidFill>
                <a:latin typeface="Calibri"/>
                <a:cs typeface="Calibri"/>
              </a:rPr>
              <a:t>of:</a:t>
            </a:r>
            <a:endParaRPr sz="4000" kern="0">
              <a:solidFill>
                <a:sysClr val="windowText" lastClr="000000"/>
              </a:solidFill>
              <a:latin typeface="Calibri"/>
              <a:cs typeface="Calibri"/>
            </a:endParaRPr>
          </a:p>
          <a:p>
            <a:pPr marL="628211" indent="-612125" defTabSz="1219170" fontAlgn="auto">
              <a:spcBef>
                <a:spcPts val="2867"/>
              </a:spcBef>
              <a:spcAft>
                <a:spcPts val="0"/>
              </a:spcAft>
              <a:buFont typeface="Arial"/>
              <a:buChar char="●"/>
              <a:tabLst>
                <a:tab pos="628211" algn="l"/>
                <a:tab pos="629058" algn="l"/>
              </a:tabLst>
            </a:pPr>
            <a:r>
              <a:rPr sz="4000" kern="0" spc="107" dirty="0">
                <a:solidFill>
                  <a:srgbClr val="FFFFFF"/>
                </a:solidFill>
                <a:latin typeface="Calibri"/>
                <a:cs typeface="Calibri"/>
              </a:rPr>
              <a:t>Overgeneralization</a:t>
            </a:r>
            <a:endParaRPr sz="4000" kern="0">
              <a:solidFill>
                <a:sysClr val="windowText" lastClr="000000"/>
              </a:solidFill>
              <a:latin typeface="Calibri"/>
              <a:cs typeface="Calibri"/>
            </a:endParaRPr>
          </a:p>
          <a:p>
            <a:pPr marL="628211" indent="-612125" defTabSz="1219170" fontAlgn="auto">
              <a:spcBef>
                <a:spcPts val="700"/>
              </a:spcBef>
              <a:spcAft>
                <a:spcPts val="0"/>
              </a:spcAft>
              <a:buFont typeface="Arial"/>
              <a:buChar char="●"/>
              <a:tabLst>
                <a:tab pos="628211" algn="l"/>
                <a:tab pos="629058" algn="l"/>
              </a:tabLst>
            </a:pPr>
            <a:r>
              <a:rPr sz="4000" kern="0" spc="267" dirty="0">
                <a:solidFill>
                  <a:srgbClr val="FFFFFF"/>
                </a:solidFill>
                <a:latin typeface="Calibri"/>
                <a:cs typeface="Calibri"/>
              </a:rPr>
              <a:t>Feedback</a:t>
            </a:r>
            <a:r>
              <a:rPr sz="4000" kern="0" spc="200" dirty="0">
                <a:solidFill>
                  <a:srgbClr val="FFFFFF"/>
                </a:solidFill>
                <a:latin typeface="Calibri"/>
                <a:cs typeface="Calibri"/>
              </a:rPr>
              <a:t> </a:t>
            </a:r>
            <a:r>
              <a:rPr sz="4000" kern="0" spc="287" dirty="0">
                <a:solidFill>
                  <a:srgbClr val="FFFFFF"/>
                </a:solidFill>
                <a:latin typeface="Calibri"/>
                <a:cs typeface="Calibri"/>
              </a:rPr>
              <a:t>Loops</a:t>
            </a:r>
            <a:endParaRPr sz="4000" kern="0">
              <a:solidFill>
                <a:sysClr val="windowText" lastClr="000000"/>
              </a:solidFill>
              <a:latin typeface="Calibri"/>
              <a:cs typeface="Calibri"/>
            </a:endParaRPr>
          </a:p>
          <a:p>
            <a:pPr marL="628211" indent="-612125" defTabSz="1219170" fontAlgn="auto">
              <a:spcBef>
                <a:spcPts val="700"/>
              </a:spcBef>
              <a:spcAft>
                <a:spcPts val="0"/>
              </a:spcAft>
              <a:buFont typeface="Arial"/>
              <a:buChar char="●"/>
              <a:tabLst>
                <a:tab pos="628211" algn="l"/>
                <a:tab pos="629058" algn="l"/>
              </a:tabLst>
            </a:pPr>
            <a:r>
              <a:rPr sz="4000" kern="0" spc="107" dirty="0">
                <a:solidFill>
                  <a:srgbClr val="FFFFFF"/>
                </a:solidFill>
                <a:latin typeface="Calibri"/>
                <a:cs typeface="Calibri"/>
              </a:rPr>
              <a:t>Correlation</a:t>
            </a:r>
            <a:r>
              <a:rPr sz="4000" kern="0" spc="200" dirty="0">
                <a:solidFill>
                  <a:srgbClr val="FFFFFF"/>
                </a:solidFill>
                <a:latin typeface="Calibri"/>
                <a:cs typeface="Calibri"/>
              </a:rPr>
              <a:t> </a:t>
            </a:r>
            <a:r>
              <a:rPr sz="4000" kern="0" spc="180" dirty="0">
                <a:solidFill>
                  <a:srgbClr val="FFFFFF"/>
                </a:solidFill>
                <a:latin typeface="Calibri"/>
                <a:cs typeface="Calibri"/>
              </a:rPr>
              <a:t>Fallacy</a:t>
            </a:r>
            <a:endParaRPr sz="4000" kern="0">
              <a:solidFill>
                <a:sysClr val="windowText" lastClr="000000"/>
              </a:solidFill>
              <a:latin typeface="Calibri"/>
              <a:cs typeface="Calibri"/>
            </a:endParaRPr>
          </a:p>
        </p:txBody>
      </p:sp>
      <p:sp>
        <p:nvSpPr>
          <p:cNvPr id="5" name="object 5"/>
          <p:cNvSpPr/>
          <p:nvPr/>
        </p:nvSpPr>
        <p:spPr>
          <a:xfrm>
            <a:off x="2942199" y="1507699"/>
            <a:ext cx="6307667" cy="0"/>
          </a:xfrm>
          <a:custGeom>
            <a:avLst/>
            <a:gdLst/>
            <a:ahLst/>
            <a:cxnLst/>
            <a:rect l="l" t="t" r="r" b="b"/>
            <a:pathLst>
              <a:path w="4730750">
                <a:moveTo>
                  <a:pt x="0" y="0"/>
                </a:moveTo>
                <a:lnTo>
                  <a:pt x="47306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p:nvPr/>
        </p:nvSpPr>
        <p:spPr>
          <a:xfrm>
            <a:off x="2942199" y="5368500"/>
            <a:ext cx="6307667" cy="0"/>
          </a:xfrm>
          <a:custGeom>
            <a:avLst/>
            <a:gdLst/>
            <a:ahLst/>
            <a:cxnLst/>
            <a:rect l="l" t="t" r="r" b="b"/>
            <a:pathLst>
              <a:path w="4730750">
                <a:moveTo>
                  <a:pt x="0" y="0"/>
                </a:moveTo>
                <a:lnTo>
                  <a:pt x="47306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7" name="TextBox 6">
            <a:extLst>
              <a:ext uri="{FF2B5EF4-FFF2-40B4-BE49-F238E27FC236}">
                <a16:creationId xmlns:a16="http://schemas.microsoft.com/office/drawing/2014/main" id="{435B70C4-8FBB-1D2D-52C9-E39B78AA83E6}"/>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b="1" spc="247" dirty="0">
                <a:solidFill>
                  <a:srgbClr val="FFFFFF"/>
                </a:solidFill>
              </a:rPr>
              <a:t>Predicting</a:t>
            </a:r>
            <a:r>
              <a:rPr b="1" spc="207" dirty="0">
                <a:solidFill>
                  <a:srgbClr val="FFFFFF"/>
                </a:solidFill>
              </a:rPr>
              <a:t> </a:t>
            </a:r>
            <a:r>
              <a:rPr b="1" spc="167" dirty="0">
                <a:solidFill>
                  <a:srgbClr val="FFFFFF"/>
                </a:solidFill>
              </a:rPr>
              <a:t>Criminality</a:t>
            </a:r>
          </a:p>
        </p:txBody>
      </p:sp>
      <p:sp>
        <p:nvSpPr>
          <p:cNvPr id="3" name="object 3"/>
          <p:cNvSpPr txBox="1"/>
          <p:nvPr/>
        </p:nvSpPr>
        <p:spPr>
          <a:xfrm>
            <a:off x="512967" y="1994340"/>
            <a:ext cx="10828867" cy="3718048"/>
          </a:xfrm>
          <a:prstGeom prst="rect">
            <a:avLst/>
          </a:prstGeom>
        </p:spPr>
        <p:txBody>
          <a:bodyPr vert="horz" wrap="square" lIns="0" tIns="16933" rIns="0" bIns="0" rtlCol="0">
            <a:spAutoFit/>
          </a:bodyPr>
          <a:lstStyle/>
          <a:p>
            <a:pPr marL="16933" defTabSz="1219170" fontAlgn="auto">
              <a:spcBef>
                <a:spcPts val="133"/>
              </a:spcBef>
              <a:spcAft>
                <a:spcPts val="0"/>
              </a:spcAft>
            </a:pPr>
            <a:r>
              <a:rPr sz="2400" kern="0" spc="60" dirty="0">
                <a:solidFill>
                  <a:srgbClr val="FFFFFF"/>
                </a:solidFill>
                <a:latin typeface="Calibri"/>
                <a:cs typeface="Calibri"/>
              </a:rPr>
              <a:t>Israeli</a:t>
            </a:r>
            <a:r>
              <a:rPr sz="2400" kern="0" spc="127" dirty="0">
                <a:solidFill>
                  <a:srgbClr val="FFFFFF"/>
                </a:solidFill>
                <a:latin typeface="Calibri"/>
                <a:cs typeface="Calibri"/>
              </a:rPr>
              <a:t> </a:t>
            </a:r>
            <a:r>
              <a:rPr sz="2400" kern="0" spc="60" dirty="0">
                <a:solidFill>
                  <a:srgbClr val="FFFFFF"/>
                </a:solidFill>
                <a:latin typeface="Calibri"/>
                <a:cs typeface="Calibri"/>
              </a:rPr>
              <a:t>startup,</a:t>
            </a:r>
            <a:r>
              <a:rPr sz="2400" kern="0" spc="147" dirty="0">
                <a:solidFill>
                  <a:srgbClr val="FFFFFF"/>
                </a:solidFill>
                <a:latin typeface="Calibri"/>
                <a:cs typeface="Calibri"/>
              </a:rPr>
              <a:t> </a:t>
            </a:r>
            <a:r>
              <a:rPr sz="2400" u="heavy" kern="0" spc="9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Faception</a:t>
            </a:r>
            <a:endParaRPr sz="2400" kern="0" dirty="0">
              <a:solidFill>
                <a:schemeClr val="bg1">
                  <a:lumMod val="85000"/>
                </a:schemeClr>
              </a:solidFill>
              <a:latin typeface="Calibri"/>
              <a:cs typeface="Calibri"/>
            </a:endParaRPr>
          </a:p>
          <a:p>
            <a:pPr defTabSz="1219170" fontAlgn="auto">
              <a:spcBef>
                <a:spcPts val="67"/>
              </a:spcBef>
              <a:spcAft>
                <a:spcPts val="0"/>
              </a:spcAft>
            </a:pPr>
            <a:endParaRPr sz="2333" kern="0" dirty="0">
              <a:solidFill>
                <a:sysClr val="windowText" lastClr="000000"/>
              </a:solidFill>
              <a:latin typeface="Calibri"/>
              <a:cs typeface="Calibri"/>
            </a:endParaRPr>
          </a:p>
          <a:p>
            <a:pPr marL="1202237" marR="233674" indent="33866" defTabSz="1219170" fontAlgn="auto">
              <a:lnSpc>
                <a:spcPct val="100099"/>
              </a:lnSpc>
              <a:spcBef>
                <a:spcPts val="0"/>
              </a:spcBef>
              <a:spcAft>
                <a:spcPts val="0"/>
              </a:spcAft>
            </a:pPr>
            <a:r>
              <a:rPr sz="2400" i="1" kern="0" spc="93" dirty="0">
                <a:solidFill>
                  <a:srgbClr val="FFFFFF"/>
                </a:solidFill>
                <a:latin typeface="Calibri"/>
                <a:cs typeface="Calibri"/>
              </a:rPr>
              <a:t>“Faception</a:t>
            </a:r>
            <a:r>
              <a:rPr sz="2400" i="1" kern="0" spc="247" dirty="0">
                <a:solidFill>
                  <a:srgbClr val="FFFFFF"/>
                </a:solidFill>
                <a:latin typeface="Calibri"/>
                <a:cs typeface="Calibri"/>
              </a:rPr>
              <a:t> </a:t>
            </a:r>
            <a:r>
              <a:rPr sz="2400" i="1" kern="0" spc="87" dirty="0">
                <a:solidFill>
                  <a:srgbClr val="FFFFFF"/>
                </a:solidFill>
                <a:latin typeface="Calibri"/>
                <a:cs typeface="Calibri"/>
              </a:rPr>
              <a:t>is</a:t>
            </a:r>
            <a:r>
              <a:rPr sz="2400" i="1" kern="0" spc="247" dirty="0">
                <a:solidFill>
                  <a:srgbClr val="FFFFFF"/>
                </a:solidFill>
                <a:latin typeface="Calibri"/>
                <a:cs typeface="Calibri"/>
              </a:rPr>
              <a:t> </a:t>
            </a:r>
            <a:r>
              <a:rPr sz="2400" i="1" kern="0" dirty="0">
                <a:solidFill>
                  <a:srgbClr val="FFFFFF"/>
                </a:solidFill>
                <a:latin typeface="Calibri"/>
                <a:cs typeface="Calibri"/>
              </a:rPr>
              <a:t>first-</a:t>
            </a:r>
            <a:r>
              <a:rPr sz="2400" i="1" kern="0" spc="87" dirty="0">
                <a:solidFill>
                  <a:srgbClr val="FFFFFF"/>
                </a:solidFill>
                <a:latin typeface="Calibri"/>
                <a:cs typeface="Calibri"/>
              </a:rPr>
              <a:t>to-</a:t>
            </a:r>
            <a:r>
              <a:rPr sz="2400" i="1" kern="0" spc="93" dirty="0">
                <a:solidFill>
                  <a:srgbClr val="FFFFFF"/>
                </a:solidFill>
                <a:latin typeface="Calibri"/>
                <a:cs typeface="Calibri"/>
              </a:rPr>
              <a:t>technology</a:t>
            </a:r>
            <a:r>
              <a:rPr sz="2400" i="1" kern="0" spc="247" dirty="0">
                <a:solidFill>
                  <a:srgbClr val="FFFFFF"/>
                </a:solidFill>
                <a:latin typeface="Calibri"/>
                <a:cs typeface="Calibri"/>
              </a:rPr>
              <a:t> </a:t>
            </a:r>
            <a:r>
              <a:rPr sz="2400" i="1" kern="0" spc="87" dirty="0">
                <a:solidFill>
                  <a:srgbClr val="FFFFFF"/>
                </a:solidFill>
                <a:latin typeface="Calibri"/>
                <a:cs typeface="Calibri"/>
              </a:rPr>
              <a:t>and</a:t>
            </a:r>
            <a:r>
              <a:rPr sz="2400" i="1" kern="0" spc="247" dirty="0">
                <a:solidFill>
                  <a:srgbClr val="FFFFFF"/>
                </a:solidFill>
                <a:latin typeface="Calibri"/>
                <a:cs typeface="Calibri"/>
              </a:rPr>
              <a:t> </a:t>
            </a:r>
            <a:r>
              <a:rPr sz="2400" i="1" kern="0" dirty="0">
                <a:solidFill>
                  <a:srgbClr val="FFFFFF"/>
                </a:solidFill>
                <a:latin typeface="Calibri"/>
                <a:cs typeface="Calibri"/>
              </a:rPr>
              <a:t>first-to-</a:t>
            </a:r>
            <a:r>
              <a:rPr sz="2400" i="1" kern="0" spc="67" dirty="0">
                <a:solidFill>
                  <a:srgbClr val="FFFFFF"/>
                </a:solidFill>
                <a:latin typeface="Calibri"/>
                <a:cs typeface="Calibri"/>
              </a:rPr>
              <a:t>market</a:t>
            </a:r>
            <a:r>
              <a:rPr sz="2400" i="1" kern="0" spc="253" dirty="0">
                <a:solidFill>
                  <a:srgbClr val="FFFFFF"/>
                </a:solidFill>
                <a:latin typeface="Calibri"/>
                <a:cs typeface="Calibri"/>
              </a:rPr>
              <a:t> </a:t>
            </a:r>
            <a:r>
              <a:rPr sz="2400" i="1" kern="0" dirty="0">
                <a:solidFill>
                  <a:srgbClr val="FFFFFF"/>
                </a:solidFill>
                <a:latin typeface="Calibri"/>
                <a:cs typeface="Calibri"/>
              </a:rPr>
              <a:t>with</a:t>
            </a:r>
            <a:r>
              <a:rPr sz="2400" i="1" kern="0" spc="253" dirty="0">
                <a:solidFill>
                  <a:srgbClr val="FFFFFF"/>
                </a:solidFill>
                <a:latin typeface="Calibri"/>
                <a:cs typeface="Calibri"/>
              </a:rPr>
              <a:t> </a:t>
            </a:r>
            <a:r>
              <a:rPr sz="2400" i="1" kern="0" spc="-13" dirty="0">
                <a:solidFill>
                  <a:srgbClr val="FFFFFF"/>
                </a:solidFill>
                <a:latin typeface="Calibri"/>
                <a:cs typeface="Calibri"/>
              </a:rPr>
              <a:t>proprietary </a:t>
            </a:r>
            <a:r>
              <a:rPr sz="2400" i="1" kern="0" spc="107" dirty="0">
                <a:solidFill>
                  <a:srgbClr val="FFFFFF"/>
                </a:solidFill>
                <a:latin typeface="Calibri"/>
                <a:cs typeface="Calibri"/>
              </a:rPr>
              <a:t>computer</a:t>
            </a:r>
            <a:r>
              <a:rPr sz="2400" i="1" kern="0" spc="227" dirty="0">
                <a:solidFill>
                  <a:srgbClr val="FFFFFF"/>
                </a:solidFill>
                <a:latin typeface="Calibri"/>
                <a:cs typeface="Calibri"/>
              </a:rPr>
              <a:t> </a:t>
            </a:r>
            <a:r>
              <a:rPr sz="2400" i="1" kern="0" spc="73" dirty="0">
                <a:solidFill>
                  <a:srgbClr val="FFFFFF"/>
                </a:solidFill>
                <a:latin typeface="Calibri"/>
                <a:cs typeface="Calibri"/>
              </a:rPr>
              <a:t>vision</a:t>
            </a:r>
            <a:r>
              <a:rPr sz="2400" i="1" kern="0" spc="227" dirty="0">
                <a:solidFill>
                  <a:srgbClr val="FFFFFF"/>
                </a:solidFill>
                <a:latin typeface="Calibri"/>
                <a:cs typeface="Calibri"/>
              </a:rPr>
              <a:t> </a:t>
            </a:r>
            <a:r>
              <a:rPr sz="2400" i="1" kern="0" spc="87" dirty="0">
                <a:solidFill>
                  <a:srgbClr val="FFFFFF"/>
                </a:solidFill>
                <a:latin typeface="Calibri"/>
                <a:cs typeface="Calibri"/>
              </a:rPr>
              <a:t>and</a:t>
            </a:r>
            <a:r>
              <a:rPr sz="2400" i="1" kern="0" spc="227" dirty="0">
                <a:solidFill>
                  <a:srgbClr val="FFFFFF"/>
                </a:solidFill>
                <a:latin typeface="Calibri"/>
                <a:cs typeface="Calibri"/>
              </a:rPr>
              <a:t> </a:t>
            </a:r>
            <a:r>
              <a:rPr sz="2400" i="1" kern="0" spc="100" dirty="0">
                <a:solidFill>
                  <a:srgbClr val="FFFFFF"/>
                </a:solidFill>
                <a:latin typeface="Calibri"/>
                <a:cs typeface="Calibri"/>
              </a:rPr>
              <a:t>machine</a:t>
            </a:r>
            <a:r>
              <a:rPr sz="2400" i="1" kern="0" spc="227" dirty="0">
                <a:solidFill>
                  <a:srgbClr val="FFFFFF"/>
                </a:solidFill>
                <a:latin typeface="Calibri"/>
                <a:cs typeface="Calibri"/>
              </a:rPr>
              <a:t> </a:t>
            </a:r>
            <a:r>
              <a:rPr sz="2400" i="1" kern="0" dirty="0">
                <a:solidFill>
                  <a:srgbClr val="FFFFFF"/>
                </a:solidFill>
                <a:latin typeface="Calibri"/>
                <a:cs typeface="Calibri"/>
              </a:rPr>
              <a:t>learning</a:t>
            </a:r>
            <a:r>
              <a:rPr sz="2400" i="1" kern="0" spc="227" dirty="0">
                <a:solidFill>
                  <a:srgbClr val="FFFFFF"/>
                </a:solidFill>
                <a:latin typeface="Calibri"/>
                <a:cs typeface="Calibri"/>
              </a:rPr>
              <a:t> </a:t>
            </a:r>
            <a:r>
              <a:rPr sz="2400" i="1" kern="0" spc="93" dirty="0">
                <a:solidFill>
                  <a:srgbClr val="FFFFFF"/>
                </a:solidFill>
                <a:latin typeface="Calibri"/>
                <a:cs typeface="Calibri"/>
              </a:rPr>
              <a:t>technology</a:t>
            </a:r>
            <a:r>
              <a:rPr sz="2400" i="1" kern="0" spc="220" dirty="0">
                <a:solidFill>
                  <a:srgbClr val="FFFFFF"/>
                </a:solidFill>
                <a:latin typeface="Calibri"/>
                <a:cs typeface="Calibri"/>
              </a:rPr>
              <a:t> </a:t>
            </a:r>
            <a:r>
              <a:rPr sz="2400" i="1" kern="0" dirty="0">
                <a:solidFill>
                  <a:srgbClr val="FFFFFF"/>
                </a:solidFill>
                <a:latin typeface="Calibri"/>
                <a:cs typeface="Calibri"/>
              </a:rPr>
              <a:t>for</a:t>
            </a:r>
            <a:r>
              <a:rPr sz="2400" i="1" kern="0" spc="227" dirty="0">
                <a:solidFill>
                  <a:srgbClr val="FFFFFF"/>
                </a:solidFill>
                <a:latin typeface="Calibri"/>
                <a:cs typeface="Calibri"/>
              </a:rPr>
              <a:t> </a:t>
            </a:r>
            <a:r>
              <a:rPr sz="2400" i="1" kern="0" dirty="0">
                <a:solidFill>
                  <a:srgbClr val="FFFFFF"/>
                </a:solidFill>
                <a:latin typeface="Calibri"/>
                <a:cs typeface="Calibri"/>
              </a:rPr>
              <a:t>profiling</a:t>
            </a:r>
            <a:r>
              <a:rPr sz="2400" i="1" kern="0" spc="227" dirty="0">
                <a:solidFill>
                  <a:srgbClr val="FFFFFF"/>
                </a:solidFill>
                <a:latin typeface="Calibri"/>
                <a:cs typeface="Calibri"/>
              </a:rPr>
              <a:t> </a:t>
            </a:r>
            <a:r>
              <a:rPr sz="2400" i="1" kern="0" spc="107" dirty="0">
                <a:solidFill>
                  <a:srgbClr val="FFFFFF"/>
                </a:solidFill>
                <a:latin typeface="Calibri"/>
                <a:cs typeface="Calibri"/>
              </a:rPr>
              <a:t>people </a:t>
            </a:r>
            <a:r>
              <a:rPr sz="2400" i="1" kern="0" spc="87" dirty="0">
                <a:solidFill>
                  <a:srgbClr val="FFFFFF"/>
                </a:solidFill>
                <a:latin typeface="Calibri"/>
                <a:cs typeface="Calibri"/>
              </a:rPr>
              <a:t>and</a:t>
            </a:r>
            <a:r>
              <a:rPr sz="2400" i="1" kern="0" spc="140" dirty="0">
                <a:solidFill>
                  <a:srgbClr val="FFFFFF"/>
                </a:solidFill>
                <a:latin typeface="Calibri"/>
                <a:cs typeface="Calibri"/>
              </a:rPr>
              <a:t> </a:t>
            </a:r>
            <a:r>
              <a:rPr sz="2400" b="1" i="1" kern="0" spc="120" dirty="0">
                <a:solidFill>
                  <a:srgbClr val="64FFDA"/>
                </a:solidFill>
                <a:latin typeface="Calibri"/>
                <a:cs typeface="Calibri"/>
              </a:rPr>
              <a:t>revealing</a:t>
            </a:r>
            <a:r>
              <a:rPr sz="2400" b="1" i="1" kern="0" spc="140" dirty="0">
                <a:solidFill>
                  <a:srgbClr val="64FFDA"/>
                </a:solidFill>
                <a:latin typeface="Calibri"/>
                <a:cs typeface="Calibri"/>
              </a:rPr>
              <a:t> </a:t>
            </a:r>
            <a:r>
              <a:rPr sz="2400" b="1" i="1" kern="0" spc="107" dirty="0">
                <a:solidFill>
                  <a:srgbClr val="64FFDA"/>
                </a:solidFill>
                <a:latin typeface="Calibri"/>
                <a:cs typeface="Calibri"/>
              </a:rPr>
              <a:t>their</a:t>
            </a:r>
            <a:r>
              <a:rPr sz="2400" b="1" i="1" kern="0" spc="140" dirty="0">
                <a:solidFill>
                  <a:srgbClr val="64FFDA"/>
                </a:solidFill>
                <a:latin typeface="Calibri"/>
                <a:cs typeface="Calibri"/>
              </a:rPr>
              <a:t> </a:t>
            </a:r>
            <a:r>
              <a:rPr sz="2400" b="1" i="1" kern="0" spc="120" dirty="0">
                <a:solidFill>
                  <a:srgbClr val="64FFDA"/>
                </a:solidFill>
                <a:latin typeface="Calibri"/>
                <a:cs typeface="Calibri"/>
              </a:rPr>
              <a:t>personality</a:t>
            </a:r>
            <a:r>
              <a:rPr sz="2400" b="1" i="1" kern="0" spc="140" dirty="0">
                <a:solidFill>
                  <a:srgbClr val="64FFDA"/>
                </a:solidFill>
                <a:latin typeface="Calibri"/>
                <a:cs typeface="Calibri"/>
              </a:rPr>
              <a:t> </a:t>
            </a:r>
            <a:r>
              <a:rPr sz="2400" b="1" i="1" kern="0" spc="193" dirty="0">
                <a:solidFill>
                  <a:srgbClr val="64FFDA"/>
                </a:solidFill>
                <a:latin typeface="Calibri"/>
                <a:cs typeface="Calibri"/>
              </a:rPr>
              <a:t>based</a:t>
            </a:r>
            <a:r>
              <a:rPr sz="2400" b="1" i="1" kern="0" spc="147" dirty="0">
                <a:solidFill>
                  <a:srgbClr val="64FFDA"/>
                </a:solidFill>
                <a:latin typeface="Calibri"/>
                <a:cs typeface="Calibri"/>
              </a:rPr>
              <a:t> </a:t>
            </a:r>
            <a:r>
              <a:rPr sz="2400" b="1" i="1" kern="0" spc="107" dirty="0">
                <a:solidFill>
                  <a:srgbClr val="64FFDA"/>
                </a:solidFill>
                <a:latin typeface="Calibri"/>
                <a:cs typeface="Calibri"/>
              </a:rPr>
              <a:t>only</a:t>
            </a:r>
            <a:r>
              <a:rPr sz="2400" b="1" i="1" kern="0" spc="140" dirty="0">
                <a:solidFill>
                  <a:srgbClr val="64FFDA"/>
                </a:solidFill>
                <a:latin typeface="Calibri"/>
                <a:cs typeface="Calibri"/>
              </a:rPr>
              <a:t> </a:t>
            </a:r>
            <a:r>
              <a:rPr sz="2400" b="1" i="1" kern="0" spc="160" dirty="0">
                <a:solidFill>
                  <a:srgbClr val="64FFDA"/>
                </a:solidFill>
                <a:latin typeface="Calibri"/>
                <a:cs typeface="Calibri"/>
              </a:rPr>
              <a:t>on</a:t>
            </a:r>
            <a:r>
              <a:rPr sz="2400" b="1" i="1" kern="0" spc="140" dirty="0">
                <a:solidFill>
                  <a:srgbClr val="64FFDA"/>
                </a:solidFill>
                <a:latin typeface="Calibri"/>
                <a:cs typeface="Calibri"/>
              </a:rPr>
              <a:t> </a:t>
            </a:r>
            <a:r>
              <a:rPr sz="2400" b="1" i="1" kern="0" spc="107" dirty="0">
                <a:solidFill>
                  <a:srgbClr val="64FFDA"/>
                </a:solidFill>
                <a:latin typeface="Calibri"/>
                <a:cs typeface="Calibri"/>
              </a:rPr>
              <a:t>their</a:t>
            </a:r>
            <a:r>
              <a:rPr sz="2400" b="1" i="1" kern="0" spc="140" dirty="0">
                <a:solidFill>
                  <a:srgbClr val="64FFDA"/>
                </a:solidFill>
                <a:latin typeface="Calibri"/>
                <a:cs typeface="Calibri"/>
              </a:rPr>
              <a:t> </a:t>
            </a:r>
            <a:r>
              <a:rPr sz="2400" b="1" i="1" kern="0" spc="107" dirty="0">
                <a:solidFill>
                  <a:srgbClr val="64FFDA"/>
                </a:solidFill>
                <a:latin typeface="Calibri"/>
                <a:cs typeface="Calibri"/>
              </a:rPr>
              <a:t>facial</a:t>
            </a:r>
            <a:r>
              <a:rPr sz="2400" b="1" i="1" kern="0" spc="147" dirty="0">
                <a:solidFill>
                  <a:srgbClr val="64FFDA"/>
                </a:solidFill>
                <a:latin typeface="Calibri"/>
                <a:cs typeface="Calibri"/>
              </a:rPr>
              <a:t> </a:t>
            </a:r>
            <a:r>
              <a:rPr sz="2400" b="1" i="1" kern="0" spc="107" dirty="0">
                <a:solidFill>
                  <a:srgbClr val="64FFDA"/>
                </a:solidFill>
                <a:latin typeface="Calibri"/>
                <a:cs typeface="Calibri"/>
              </a:rPr>
              <a:t>image</a:t>
            </a:r>
            <a:r>
              <a:rPr sz="2400" i="1" kern="0" spc="107" dirty="0">
                <a:solidFill>
                  <a:srgbClr val="FFFFFF"/>
                </a:solidFill>
                <a:latin typeface="Calibri"/>
                <a:cs typeface="Calibri"/>
              </a:rPr>
              <a:t>.”</a:t>
            </a:r>
            <a:endParaRPr sz="2400" kern="0" dirty="0">
              <a:solidFill>
                <a:sysClr val="windowText" lastClr="000000"/>
              </a:solidFill>
              <a:latin typeface="Calibri"/>
              <a:cs typeface="Calibri"/>
            </a:endParaRPr>
          </a:p>
          <a:p>
            <a:pPr defTabSz="1219170" fontAlgn="auto">
              <a:spcBef>
                <a:spcPts val="47"/>
              </a:spcBef>
              <a:spcAft>
                <a:spcPts val="0"/>
              </a:spcAft>
            </a:pPr>
            <a:endParaRPr sz="2467" kern="0" dirty="0">
              <a:solidFill>
                <a:sysClr val="windowText" lastClr="000000"/>
              </a:solidFill>
              <a:latin typeface="Calibri"/>
              <a:cs typeface="Calibri"/>
            </a:endParaRPr>
          </a:p>
          <a:p>
            <a:pPr marL="16933" marR="6773" defTabSz="1219170" fontAlgn="auto">
              <a:lnSpc>
                <a:spcPts val="2867"/>
              </a:lnSpc>
              <a:spcBef>
                <a:spcPts val="0"/>
              </a:spcBef>
              <a:spcAft>
                <a:spcPts val="0"/>
              </a:spcAft>
            </a:pPr>
            <a:r>
              <a:rPr sz="2400" kern="0" spc="60" dirty="0">
                <a:solidFill>
                  <a:srgbClr val="FFFFFF"/>
                </a:solidFill>
                <a:latin typeface="Calibri"/>
                <a:cs typeface="Calibri"/>
              </a:rPr>
              <a:t>Offering</a:t>
            </a:r>
            <a:r>
              <a:rPr sz="2400" kern="0" spc="173" dirty="0">
                <a:solidFill>
                  <a:srgbClr val="FFFFFF"/>
                </a:solidFill>
                <a:latin typeface="Calibri"/>
                <a:cs typeface="Calibri"/>
              </a:rPr>
              <a:t> </a:t>
            </a:r>
            <a:r>
              <a:rPr sz="2400" kern="0" spc="107" dirty="0">
                <a:solidFill>
                  <a:srgbClr val="FFFFFF"/>
                </a:solidFill>
                <a:latin typeface="Calibri"/>
                <a:cs typeface="Calibri"/>
              </a:rPr>
              <a:t>specialized</a:t>
            </a:r>
            <a:r>
              <a:rPr sz="2400" kern="0" spc="180" dirty="0">
                <a:solidFill>
                  <a:srgbClr val="FFFFFF"/>
                </a:solidFill>
                <a:latin typeface="Calibri"/>
                <a:cs typeface="Calibri"/>
              </a:rPr>
              <a:t> </a:t>
            </a:r>
            <a:r>
              <a:rPr sz="2400" kern="0" spc="107" dirty="0">
                <a:solidFill>
                  <a:srgbClr val="FFFFFF"/>
                </a:solidFill>
                <a:latin typeface="Calibri"/>
                <a:cs typeface="Calibri"/>
              </a:rPr>
              <a:t>engines</a:t>
            </a:r>
            <a:r>
              <a:rPr sz="2400" kern="0" spc="180" dirty="0">
                <a:solidFill>
                  <a:srgbClr val="FFFFFF"/>
                </a:solidFill>
                <a:latin typeface="Calibri"/>
                <a:cs typeface="Calibri"/>
              </a:rPr>
              <a:t> </a:t>
            </a:r>
            <a:r>
              <a:rPr sz="2400" kern="0" dirty="0">
                <a:solidFill>
                  <a:srgbClr val="FFFFFF"/>
                </a:solidFill>
                <a:latin typeface="Calibri"/>
                <a:cs typeface="Calibri"/>
              </a:rPr>
              <a:t>for</a:t>
            </a:r>
            <a:r>
              <a:rPr sz="2400" kern="0" spc="180" dirty="0">
                <a:solidFill>
                  <a:srgbClr val="FFFFFF"/>
                </a:solidFill>
                <a:latin typeface="Calibri"/>
                <a:cs typeface="Calibri"/>
              </a:rPr>
              <a:t> </a:t>
            </a:r>
            <a:r>
              <a:rPr sz="2400" kern="0" spc="107" dirty="0">
                <a:solidFill>
                  <a:srgbClr val="FFFFFF"/>
                </a:solidFill>
                <a:latin typeface="Calibri"/>
                <a:cs typeface="Calibri"/>
              </a:rPr>
              <a:t>recognizing</a:t>
            </a:r>
            <a:r>
              <a:rPr sz="2400" kern="0" spc="180" dirty="0">
                <a:solidFill>
                  <a:srgbClr val="FFFFFF"/>
                </a:solidFill>
                <a:latin typeface="Calibri"/>
                <a:cs typeface="Calibri"/>
              </a:rPr>
              <a:t> </a:t>
            </a:r>
            <a:r>
              <a:rPr sz="2400" kern="0" spc="100" dirty="0">
                <a:solidFill>
                  <a:srgbClr val="FFFFFF"/>
                </a:solidFill>
                <a:latin typeface="Calibri"/>
                <a:cs typeface="Calibri"/>
              </a:rPr>
              <a:t>“High</a:t>
            </a:r>
            <a:r>
              <a:rPr sz="2400" kern="0" spc="173" dirty="0">
                <a:solidFill>
                  <a:srgbClr val="FFFFFF"/>
                </a:solidFill>
                <a:latin typeface="Calibri"/>
                <a:cs typeface="Calibri"/>
              </a:rPr>
              <a:t> </a:t>
            </a:r>
            <a:r>
              <a:rPr sz="2400" kern="0" spc="67" dirty="0">
                <a:solidFill>
                  <a:srgbClr val="FFFFFF"/>
                </a:solidFill>
                <a:latin typeface="Calibri"/>
                <a:cs typeface="Calibri"/>
              </a:rPr>
              <a:t>IQ”,</a:t>
            </a:r>
            <a:r>
              <a:rPr sz="2400" kern="0" spc="180" dirty="0">
                <a:solidFill>
                  <a:srgbClr val="FFFFFF"/>
                </a:solidFill>
                <a:latin typeface="Calibri"/>
                <a:cs typeface="Calibri"/>
              </a:rPr>
              <a:t> </a:t>
            </a:r>
            <a:r>
              <a:rPr sz="2400" kern="0" dirty="0">
                <a:solidFill>
                  <a:srgbClr val="FFFFFF"/>
                </a:solidFill>
                <a:latin typeface="Calibri"/>
                <a:cs typeface="Calibri"/>
              </a:rPr>
              <a:t>“White-</a:t>
            </a:r>
            <a:r>
              <a:rPr sz="2400" kern="0" spc="107" dirty="0">
                <a:solidFill>
                  <a:srgbClr val="FFFFFF"/>
                </a:solidFill>
                <a:latin typeface="Calibri"/>
                <a:cs typeface="Calibri"/>
              </a:rPr>
              <a:t>Collar</a:t>
            </a:r>
            <a:r>
              <a:rPr sz="2400" kern="0" spc="180" dirty="0">
                <a:solidFill>
                  <a:srgbClr val="FFFFFF"/>
                </a:solidFill>
                <a:latin typeface="Calibri"/>
                <a:cs typeface="Calibri"/>
              </a:rPr>
              <a:t> </a:t>
            </a:r>
            <a:r>
              <a:rPr sz="2400" kern="0" spc="-13" dirty="0">
                <a:solidFill>
                  <a:srgbClr val="FFFFFF"/>
                </a:solidFill>
                <a:latin typeface="Calibri"/>
                <a:cs typeface="Calibri"/>
              </a:rPr>
              <a:t>Offender”, </a:t>
            </a:r>
            <a:r>
              <a:rPr sz="2400" kern="0" spc="73" dirty="0">
                <a:solidFill>
                  <a:srgbClr val="FFFFFF"/>
                </a:solidFill>
                <a:latin typeface="Calibri"/>
                <a:cs typeface="Calibri"/>
              </a:rPr>
              <a:t>“Pedophile”,</a:t>
            </a:r>
            <a:r>
              <a:rPr sz="2400" kern="0" spc="227" dirty="0">
                <a:solidFill>
                  <a:srgbClr val="FFFFFF"/>
                </a:solidFill>
                <a:latin typeface="Calibri"/>
                <a:cs typeface="Calibri"/>
              </a:rPr>
              <a:t> </a:t>
            </a:r>
            <a:r>
              <a:rPr sz="2400" kern="0" spc="107" dirty="0">
                <a:solidFill>
                  <a:srgbClr val="FFFFFF"/>
                </a:solidFill>
                <a:latin typeface="Calibri"/>
                <a:cs typeface="Calibri"/>
              </a:rPr>
              <a:t>and</a:t>
            </a:r>
            <a:r>
              <a:rPr sz="2400" kern="0" spc="233" dirty="0">
                <a:solidFill>
                  <a:srgbClr val="FFFFFF"/>
                </a:solidFill>
                <a:latin typeface="Calibri"/>
                <a:cs typeface="Calibri"/>
              </a:rPr>
              <a:t> </a:t>
            </a:r>
            <a:r>
              <a:rPr sz="2400" kern="0" dirty="0">
                <a:solidFill>
                  <a:srgbClr val="FFFFFF"/>
                </a:solidFill>
                <a:latin typeface="Calibri"/>
                <a:cs typeface="Calibri"/>
              </a:rPr>
              <a:t>“Terrorist”</a:t>
            </a:r>
            <a:r>
              <a:rPr sz="2400" kern="0" spc="233" dirty="0">
                <a:solidFill>
                  <a:srgbClr val="FFFFFF"/>
                </a:solidFill>
                <a:latin typeface="Calibri"/>
                <a:cs typeface="Calibri"/>
              </a:rPr>
              <a:t> </a:t>
            </a:r>
            <a:r>
              <a:rPr sz="2400" kern="0" dirty="0">
                <a:solidFill>
                  <a:srgbClr val="FFFFFF"/>
                </a:solidFill>
                <a:latin typeface="Calibri"/>
                <a:cs typeface="Calibri"/>
              </a:rPr>
              <a:t>from</a:t>
            </a:r>
            <a:r>
              <a:rPr sz="2400" kern="0" spc="233" dirty="0">
                <a:solidFill>
                  <a:srgbClr val="FFFFFF"/>
                </a:solidFill>
                <a:latin typeface="Calibri"/>
                <a:cs typeface="Calibri"/>
              </a:rPr>
              <a:t> </a:t>
            </a:r>
            <a:r>
              <a:rPr sz="2400" kern="0" spc="133" dirty="0">
                <a:solidFill>
                  <a:srgbClr val="FFFFFF"/>
                </a:solidFill>
                <a:latin typeface="Calibri"/>
                <a:cs typeface="Calibri"/>
              </a:rPr>
              <a:t>a</a:t>
            </a:r>
            <a:r>
              <a:rPr sz="2400" kern="0" spc="227" dirty="0">
                <a:solidFill>
                  <a:srgbClr val="FFFFFF"/>
                </a:solidFill>
                <a:latin typeface="Calibri"/>
                <a:cs typeface="Calibri"/>
              </a:rPr>
              <a:t> </a:t>
            </a:r>
            <a:r>
              <a:rPr sz="2400" kern="0" spc="113" dirty="0">
                <a:solidFill>
                  <a:srgbClr val="FFFFFF"/>
                </a:solidFill>
                <a:latin typeface="Calibri"/>
                <a:cs typeface="Calibri"/>
              </a:rPr>
              <a:t>face</a:t>
            </a:r>
            <a:r>
              <a:rPr sz="2400" kern="0" spc="233" dirty="0">
                <a:solidFill>
                  <a:srgbClr val="FFFFFF"/>
                </a:solidFill>
                <a:latin typeface="Calibri"/>
                <a:cs typeface="Calibri"/>
              </a:rPr>
              <a:t> </a:t>
            </a:r>
            <a:r>
              <a:rPr sz="2400" kern="0" spc="87" dirty="0">
                <a:solidFill>
                  <a:srgbClr val="FFFFFF"/>
                </a:solidFill>
                <a:latin typeface="Calibri"/>
                <a:cs typeface="Calibri"/>
              </a:rPr>
              <a:t>image.</a:t>
            </a:r>
            <a:endParaRPr sz="2400" kern="0" dirty="0">
              <a:solidFill>
                <a:sysClr val="windowText" lastClr="000000"/>
              </a:solidFill>
              <a:latin typeface="Calibri"/>
              <a:cs typeface="Calibri"/>
            </a:endParaRPr>
          </a:p>
          <a:p>
            <a:pPr defTabSz="1219170" fontAlgn="auto">
              <a:spcBef>
                <a:spcPts val="13"/>
              </a:spcBef>
              <a:spcAft>
                <a:spcPts val="0"/>
              </a:spcAft>
            </a:pPr>
            <a:endParaRPr sz="2333" kern="0" dirty="0">
              <a:solidFill>
                <a:sysClr val="windowText" lastClr="000000"/>
              </a:solidFill>
              <a:latin typeface="Calibri"/>
              <a:cs typeface="Calibri"/>
            </a:endParaRPr>
          </a:p>
          <a:p>
            <a:pPr marL="16933" defTabSz="1219170" fontAlgn="auto">
              <a:spcBef>
                <a:spcPts val="0"/>
              </a:spcBef>
              <a:spcAft>
                <a:spcPts val="0"/>
              </a:spcAft>
            </a:pPr>
            <a:r>
              <a:rPr sz="2400" kern="0" dirty="0">
                <a:solidFill>
                  <a:srgbClr val="FFFFFF"/>
                </a:solidFill>
                <a:latin typeface="Calibri"/>
                <a:cs typeface="Calibri"/>
              </a:rPr>
              <a:t>Main</a:t>
            </a:r>
            <a:r>
              <a:rPr sz="2400" kern="0" spc="180" dirty="0">
                <a:solidFill>
                  <a:srgbClr val="FFFFFF"/>
                </a:solidFill>
                <a:latin typeface="Calibri"/>
                <a:cs typeface="Calibri"/>
              </a:rPr>
              <a:t> </a:t>
            </a:r>
            <a:r>
              <a:rPr sz="2400" kern="0" spc="73" dirty="0">
                <a:solidFill>
                  <a:srgbClr val="FFFFFF"/>
                </a:solidFill>
                <a:latin typeface="Calibri"/>
                <a:cs typeface="Calibri"/>
              </a:rPr>
              <a:t>clients</a:t>
            </a:r>
            <a:r>
              <a:rPr sz="2400" kern="0" spc="180" dirty="0">
                <a:solidFill>
                  <a:srgbClr val="FFFFFF"/>
                </a:solidFill>
                <a:latin typeface="Calibri"/>
                <a:cs typeface="Calibri"/>
              </a:rPr>
              <a:t> </a:t>
            </a:r>
            <a:r>
              <a:rPr sz="2400" kern="0" dirty="0">
                <a:solidFill>
                  <a:srgbClr val="FFFFFF"/>
                </a:solidFill>
                <a:latin typeface="Calibri"/>
                <a:cs typeface="Calibri"/>
              </a:rPr>
              <a:t>are</a:t>
            </a:r>
            <a:r>
              <a:rPr sz="2400" kern="0" spc="187" dirty="0">
                <a:solidFill>
                  <a:srgbClr val="FFFFFF"/>
                </a:solidFill>
                <a:latin typeface="Calibri"/>
                <a:cs typeface="Calibri"/>
              </a:rPr>
              <a:t> </a:t>
            </a:r>
            <a:r>
              <a:rPr sz="2400" kern="0" dirty="0">
                <a:solidFill>
                  <a:srgbClr val="FFFFFF"/>
                </a:solidFill>
                <a:latin typeface="Calibri"/>
                <a:cs typeface="Calibri"/>
              </a:rPr>
              <a:t>in</a:t>
            </a:r>
            <a:r>
              <a:rPr sz="2400" kern="0" spc="180" dirty="0">
                <a:solidFill>
                  <a:srgbClr val="FFFFFF"/>
                </a:solidFill>
                <a:latin typeface="Calibri"/>
                <a:cs typeface="Calibri"/>
              </a:rPr>
              <a:t> </a:t>
            </a:r>
            <a:r>
              <a:rPr sz="2400" kern="0" spc="87" dirty="0">
                <a:solidFill>
                  <a:srgbClr val="FFFFFF"/>
                </a:solidFill>
                <a:latin typeface="Calibri"/>
                <a:cs typeface="Calibri"/>
              </a:rPr>
              <a:t>homeland</a:t>
            </a:r>
            <a:r>
              <a:rPr sz="2400" kern="0" spc="187" dirty="0">
                <a:solidFill>
                  <a:srgbClr val="FFFFFF"/>
                </a:solidFill>
                <a:latin typeface="Calibri"/>
                <a:cs typeface="Calibri"/>
              </a:rPr>
              <a:t> </a:t>
            </a:r>
            <a:r>
              <a:rPr sz="2400" kern="0" spc="80" dirty="0">
                <a:solidFill>
                  <a:srgbClr val="FFFFFF"/>
                </a:solidFill>
                <a:latin typeface="Calibri"/>
                <a:cs typeface="Calibri"/>
              </a:rPr>
              <a:t>security</a:t>
            </a:r>
            <a:r>
              <a:rPr sz="2400" kern="0" spc="180" dirty="0">
                <a:solidFill>
                  <a:srgbClr val="FFFFFF"/>
                </a:solidFill>
                <a:latin typeface="Calibri"/>
                <a:cs typeface="Calibri"/>
              </a:rPr>
              <a:t> </a:t>
            </a:r>
            <a:r>
              <a:rPr sz="2400" kern="0" spc="107" dirty="0">
                <a:solidFill>
                  <a:srgbClr val="FFFFFF"/>
                </a:solidFill>
                <a:latin typeface="Calibri"/>
                <a:cs typeface="Calibri"/>
              </a:rPr>
              <a:t>and</a:t>
            </a:r>
            <a:r>
              <a:rPr sz="2400" kern="0" spc="187" dirty="0">
                <a:solidFill>
                  <a:srgbClr val="FFFFFF"/>
                </a:solidFill>
                <a:latin typeface="Calibri"/>
                <a:cs typeface="Calibri"/>
              </a:rPr>
              <a:t> </a:t>
            </a:r>
            <a:r>
              <a:rPr sz="2400" kern="0" spc="93" dirty="0">
                <a:solidFill>
                  <a:srgbClr val="FFFFFF"/>
                </a:solidFill>
                <a:latin typeface="Calibri"/>
                <a:cs typeface="Calibri"/>
              </a:rPr>
              <a:t>public</a:t>
            </a:r>
            <a:r>
              <a:rPr sz="2400" kern="0" spc="180" dirty="0">
                <a:solidFill>
                  <a:srgbClr val="FFFFFF"/>
                </a:solidFill>
                <a:latin typeface="Calibri"/>
                <a:cs typeface="Calibri"/>
              </a:rPr>
              <a:t> </a:t>
            </a:r>
            <a:r>
              <a:rPr sz="2400" kern="0" spc="60" dirty="0">
                <a:solidFill>
                  <a:srgbClr val="FFFFFF"/>
                </a:solidFill>
                <a:latin typeface="Calibri"/>
                <a:cs typeface="Calibri"/>
              </a:rPr>
              <a:t>safety.</a:t>
            </a:r>
            <a:endParaRPr sz="2400" kern="0" dirty="0">
              <a:solidFill>
                <a:sysClr val="windowText" lastClr="000000"/>
              </a:solidFill>
              <a:latin typeface="Calibri"/>
              <a:cs typeface="Calibri"/>
            </a:endParaRPr>
          </a:p>
        </p:txBody>
      </p:sp>
      <p:sp>
        <p:nvSpPr>
          <p:cNvPr id="4" name="TextBox 3">
            <a:extLst>
              <a:ext uri="{FF2B5EF4-FFF2-40B4-BE49-F238E27FC236}">
                <a16:creationId xmlns:a16="http://schemas.microsoft.com/office/drawing/2014/main" id="{6A8002EE-93EA-3114-1C9A-5BA0BE03039C}"/>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953500" y="2471034"/>
            <a:ext cx="2827499" cy="3520633"/>
          </a:xfrm>
          <a:prstGeom prst="rect">
            <a:avLst/>
          </a:prstGeom>
        </p:spPr>
      </p:pic>
      <p:pic>
        <p:nvPicPr>
          <p:cNvPr id="3" name="object 3"/>
          <p:cNvPicPr/>
          <p:nvPr/>
        </p:nvPicPr>
        <p:blipFill>
          <a:blip r:embed="rId3" cstate="print"/>
          <a:stretch>
            <a:fillRect/>
          </a:stretch>
        </p:blipFill>
        <p:spPr>
          <a:xfrm>
            <a:off x="8944067" y="2471034"/>
            <a:ext cx="2827499" cy="3520633"/>
          </a:xfrm>
          <a:prstGeom prst="rect">
            <a:avLst/>
          </a:prstGeom>
        </p:spPr>
      </p:pic>
      <p:sp>
        <p:nvSpPr>
          <p:cNvPr id="4" name="object 4"/>
          <p:cNvSpPr txBox="1"/>
          <p:nvPr/>
        </p:nvSpPr>
        <p:spPr>
          <a:xfrm>
            <a:off x="512967" y="1791141"/>
            <a:ext cx="10754360" cy="2241576"/>
          </a:xfrm>
          <a:prstGeom prst="rect">
            <a:avLst/>
          </a:prstGeom>
        </p:spPr>
        <p:txBody>
          <a:bodyPr vert="horz" wrap="square" lIns="0" tIns="30480" rIns="0" bIns="0" rtlCol="0">
            <a:spAutoFit/>
          </a:bodyPr>
          <a:lstStyle/>
          <a:p>
            <a:pPr marL="16933" marR="6773" defTabSz="1219170" fontAlgn="auto">
              <a:lnSpc>
                <a:spcPts val="2867"/>
              </a:lnSpc>
              <a:spcBef>
                <a:spcPts val="240"/>
              </a:spcBef>
              <a:spcAft>
                <a:spcPts val="0"/>
              </a:spcAft>
            </a:pPr>
            <a:r>
              <a:rPr sz="2400" kern="0" spc="60" dirty="0">
                <a:solidFill>
                  <a:srgbClr val="FFFFFF"/>
                </a:solidFill>
                <a:latin typeface="Calibri"/>
                <a:cs typeface="Calibri"/>
              </a:rPr>
              <a:t>“</a:t>
            </a:r>
            <a:r>
              <a:rPr sz="2400" u="heavy" kern="0" spc="6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Automated</a:t>
            </a:r>
            <a:r>
              <a:rPr sz="2400" u="heavy" kern="0" spc="247"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2400" u="heavy" kern="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Inference</a:t>
            </a:r>
            <a:r>
              <a:rPr sz="2400" u="heavy" kern="0" spc="253"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2400" u="heavy" kern="0" spc="73"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on</a:t>
            </a:r>
            <a:r>
              <a:rPr sz="2400" u="heavy" kern="0" spc="253"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2400" u="heavy" kern="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Criminality</a:t>
            </a:r>
            <a:r>
              <a:rPr sz="2400" u="heavy" kern="0" spc="253"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2400" u="heavy" kern="0" spc="113"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using</a:t>
            </a:r>
            <a:r>
              <a:rPr sz="2400" u="heavy" kern="0" spc="253"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2400" u="heavy" kern="0" spc="187"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Face</a:t>
            </a:r>
            <a:r>
              <a:rPr sz="2400" u="heavy" kern="0" spc="247"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2400" u="heavy" kern="0" spc="12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Images</a:t>
            </a:r>
            <a:r>
              <a:rPr sz="2400" kern="0" spc="120" dirty="0">
                <a:solidFill>
                  <a:srgbClr val="FFFFFF"/>
                </a:solidFill>
                <a:latin typeface="Calibri"/>
                <a:cs typeface="Calibri"/>
              </a:rPr>
              <a:t>”</a:t>
            </a:r>
            <a:r>
              <a:rPr sz="2400" kern="0" spc="253" dirty="0">
                <a:solidFill>
                  <a:srgbClr val="FFFFFF"/>
                </a:solidFill>
                <a:latin typeface="Calibri"/>
                <a:cs typeface="Calibri"/>
              </a:rPr>
              <a:t> </a:t>
            </a:r>
            <a:r>
              <a:rPr sz="2400" kern="0" spc="67" dirty="0">
                <a:solidFill>
                  <a:srgbClr val="FFFFFF"/>
                </a:solidFill>
                <a:latin typeface="Calibri"/>
                <a:cs typeface="Calibri"/>
              </a:rPr>
              <a:t>Wu</a:t>
            </a:r>
            <a:r>
              <a:rPr sz="2400" kern="0" spc="253" dirty="0">
                <a:solidFill>
                  <a:srgbClr val="FFFFFF"/>
                </a:solidFill>
                <a:latin typeface="Calibri"/>
                <a:cs typeface="Calibri"/>
              </a:rPr>
              <a:t> </a:t>
            </a:r>
            <a:r>
              <a:rPr sz="2400" kern="0" spc="107" dirty="0">
                <a:solidFill>
                  <a:srgbClr val="FFFFFF"/>
                </a:solidFill>
                <a:latin typeface="Calibri"/>
                <a:cs typeface="Calibri"/>
              </a:rPr>
              <a:t>and</a:t>
            </a:r>
            <a:r>
              <a:rPr sz="2400" kern="0" spc="253" dirty="0">
                <a:solidFill>
                  <a:srgbClr val="FFFFFF"/>
                </a:solidFill>
                <a:latin typeface="Calibri"/>
                <a:cs typeface="Calibri"/>
              </a:rPr>
              <a:t> </a:t>
            </a:r>
            <a:r>
              <a:rPr sz="2400" kern="0" spc="147" dirty="0">
                <a:solidFill>
                  <a:srgbClr val="FFFFFF"/>
                </a:solidFill>
                <a:latin typeface="Calibri"/>
                <a:cs typeface="Calibri"/>
              </a:rPr>
              <a:t>Zhang,</a:t>
            </a:r>
            <a:r>
              <a:rPr sz="2400" kern="0" spc="253" dirty="0">
                <a:solidFill>
                  <a:srgbClr val="FFFFFF"/>
                </a:solidFill>
                <a:latin typeface="Calibri"/>
                <a:cs typeface="Calibri"/>
              </a:rPr>
              <a:t> </a:t>
            </a:r>
            <a:r>
              <a:rPr sz="2400" kern="0" spc="80" dirty="0">
                <a:solidFill>
                  <a:srgbClr val="FFFFFF"/>
                </a:solidFill>
                <a:latin typeface="Calibri"/>
                <a:cs typeface="Calibri"/>
              </a:rPr>
              <a:t>2016. </a:t>
            </a:r>
            <a:r>
              <a:rPr sz="2400" kern="0" spc="60" dirty="0">
                <a:solidFill>
                  <a:srgbClr val="FFFFFF"/>
                </a:solidFill>
                <a:latin typeface="Calibri"/>
                <a:cs typeface="Calibri"/>
              </a:rPr>
              <a:t>arXiv</a:t>
            </a:r>
            <a:endParaRPr sz="2400" kern="0" dirty="0">
              <a:solidFill>
                <a:sysClr val="windowText" lastClr="000000"/>
              </a:solidFill>
              <a:latin typeface="Calibri"/>
              <a:cs typeface="Calibri"/>
            </a:endParaRPr>
          </a:p>
          <a:p>
            <a:pPr defTabSz="1219170" fontAlgn="auto">
              <a:spcBef>
                <a:spcPts val="7"/>
              </a:spcBef>
              <a:spcAft>
                <a:spcPts val="0"/>
              </a:spcAft>
            </a:pPr>
            <a:endParaRPr sz="2333" kern="0" dirty="0">
              <a:solidFill>
                <a:sysClr val="windowText" lastClr="000000"/>
              </a:solidFill>
              <a:latin typeface="Calibri"/>
              <a:cs typeface="Calibri"/>
            </a:endParaRPr>
          </a:p>
          <a:p>
            <a:pPr marL="16933" marR="5388899" defTabSz="1219170" fontAlgn="auto">
              <a:lnSpc>
                <a:spcPct val="100099"/>
              </a:lnSpc>
              <a:spcBef>
                <a:spcPts val="0"/>
              </a:spcBef>
              <a:spcAft>
                <a:spcPts val="0"/>
              </a:spcAft>
            </a:pPr>
            <a:r>
              <a:rPr sz="2400" kern="0" spc="93" dirty="0">
                <a:solidFill>
                  <a:srgbClr val="FFFFFF"/>
                </a:solidFill>
                <a:latin typeface="Calibri"/>
                <a:cs typeface="Calibri"/>
              </a:rPr>
              <a:t>1,856</a:t>
            </a:r>
            <a:r>
              <a:rPr sz="2400" kern="0" spc="140" dirty="0">
                <a:solidFill>
                  <a:srgbClr val="FFFFFF"/>
                </a:solidFill>
                <a:latin typeface="Calibri"/>
                <a:cs typeface="Calibri"/>
              </a:rPr>
              <a:t> </a:t>
            </a:r>
            <a:r>
              <a:rPr sz="2400" kern="0" spc="107" dirty="0">
                <a:solidFill>
                  <a:srgbClr val="FFFFFF"/>
                </a:solidFill>
                <a:latin typeface="Calibri"/>
                <a:cs typeface="Calibri"/>
              </a:rPr>
              <a:t>closely</a:t>
            </a:r>
            <a:r>
              <a:rPr sz="2400" kern="0" spc="140" dirty="0">
                <a:solidFill>
                  <a:srgbClr val="FFFFFF"/>
                </a:solidFill>
                <a:latin typeface="Calibri"/>
                <a:cs typeface="Calibri"/>
              </a:rPr>
              <a:t> </a:t>
            </a:r>
            <a:r>
              <a:rPr sz="2400" kern="0" spc="120" dirty="0">
                <a:solidFill>
                  <a:srgbClr val="FFFFFF"/>
                </a:solidFill>
                <a:latin typeface="Calibri"/>
                <a:cs typeface="Calibri"/>
              </a:rPr>
              <a:t>cropped</a:t>
            </a:r>
            <a:r>
              <a:rPr sz="2400" kern="0" spc="147" dirty="0">
                <a:solidFill>
                  <a:srgbClr val="FFFFFF"/>
                </a:solidFill>
                <a:latin typeface="Calibri"/>
                <a:cs typeface="Calibri"/>
              </a:rPr>
              <a:t> </a:t>
            </a:r>
            <a:r>
              <a:rPr sz="2400" kern="0" spc="127" dirty="0">
                <a:solidFill>
                  <a:srgbClr val="FFFFFF"/>
                </a:solidFill>
                <a:latin typeface="Calibri"/>
                <a:cs typeface="Calibri"/>
              </a:rPr>
              <a:t>images</a:t>
            </a:r>
            <a:r>
              <a:rPr sz="2400" kern="0" spc="140" dirty="0">
                <a:solidFill>
                  <a:srgbClr val="FFFFFF"/>
                </a:solidFill>
                <a:latin typeface="Calibri"/>
                <a:cs typeface="Calibri"/>
              </a:rPr>
              <a:t> </a:t>
            </a:r>
            <a:r>
              <a:rPr sz="2400" kern="0" dirty="0">
                <a:solidFill>
                  <a:srgbClr val="FFFFFF"/>
                </a:solidFill>
                <a:latin typeface="Calibri"/>
                <a:cs typeface="Calibri"/>
              </a:rPr>
              <a:t>of</a:t>
            </a:r>
            <a:r>
              <a:rPr sz="2400" kern="0" spc="147" dirty="0">
                <a:solidFill>
                  <a:srgbClr val="FFFFFF"/>
                </a:solidFill>
                <a:latin typeface="Calibri"/>
                <a:cs typeface="Calibri"/>
              </a:rPr>
              <a:t> </a:t>
            </a:r>
            <a:r>
              <a:rPr sz="2400" kern="0" spc="100" dirty="0">
                <a:solidFill>
                  <a:srgbClr val="FFFFFF"/>
                </a:solidFill>
                <a:latin typeface="Calibri"/>
                <a:cs typeface="Calibri"/>
              </a:rPr>
              <a:t>faces; Includes</a:t>
            </a:r>
            <a:r>
              <a:rPr sz="2400" kern="0" spc="140" dirty="0">
                <a:solidFill>
                  <a:srgbClr val="FFFFFF"/>
                </a:solidFill>
                <a:latin typeface="Calibri"/>
                <a:cs typeface="Calibri"/>
              </a:rPr>
              <a:t> </a:t>
            </a:r>
            <a:r>
              <a:rPr sz="2400" kern="0" spc="60" dirty="0">
                <a:solidFill>
                  <a:srgbClr val="FFFFFF"/>
                </a:solidFill>
                <a:latin typeface="Calibri"/>
                <a:cs typeface="Calibri"/>
              </a:rPr>
              <a:t>“wanted</a:t>
            </a:r>
            <a:r>
              <a:rPr sz="2400" kern="0" spc="140" dirty="0">
                <a:solidFill>
                  <a:srgbClr val="FFFFFF"/>
                </a:solidFill>
                <a:latin typeface="Calibri"/>
                <a:cs typeface="Calibri"/>
              </a:rPr>
              <a:t> </a:t>
            </a:r>
            <a:r>
              <a:rPr sz="2400" kern="0" spc="127" dirty="0">
                <a:solidFill>
                  <a:srgbClr val="FFFFFF"/>
                </a:solidFill>
                <a:latin typeface="Calibri"/>
                <a:cs typeface="Calibri"/>
              </a:rPr>
              <a:t>suspect”</a:t>
            </a:r>
            <a:r>
              <a:rPr sz="2400" kern="0" spc="147" dirty="0">
                <a:solidFill>
                  <a:srgbClr val="FFFFFF"/>
                </a:solidFill>
                <a:latin typeface="Calibri"/>
                <a:cs typeface="Calibri"/>
              </a:rPr>
              <a:t> </a:t>
            </a:r>
            <a:r>
              <a:rPr sz="2400" kern="0" spc="100" dirty="0">
                <a:solidFill>
                  <a:srgbClr val="FFFFFF"/>
                </a:solidFill>
                <a:latin typeface="Calibri"/>
                <a:cs typeface="Calibri"/>
              </a:rPr>
              <a:t>ID</a:t>
            </a:r>
            <a:r>
              <a:rPr sz="2400" kern="0" spc="140" dirty="0">
                <a:solidFill>
                  <a:srgbClr val="FFFFFF"/>
                </a:solidFill>
                <a:latin typeface="Calibri"/>
                <a:cs typeface="Calibri"/>
              </a:rPr>
              <a:t> </a:t>
            </a:r>
            <a:r>
              <a:rPr sz="2400" kern="0" spc="67" dirty="0">
                <a:solidFill>
                  <a:srgbClr val="FFFFFF"/>
                </a:solidFill>
                <a:latin typeface="Calibri"/>
                <a:cs typeface="Calibri"/>
              </a:rPr>
              <a:t>pictures </a:t>
            </a:r>
            <a:r>
              <a:rPr sz="2400" kern="0" dirty="0">
                <a:solidFill>
                  <a:srgbClr val="FFFFFF"/>
                </a:solidFill>
                <a:latin typeface="Calibri"/>
                <a:cs typeface="Calibri"/>
              </a:rPr>
              <a:t>from</a:t>
            </a:r>
            <a:r>
              <a:rPr sz="2400" kern="0" spc="207" dirty="0">
                <a:solidFill>
                  <a:srgbClr val="FFFFFF"/>
                </a:solidFill>
                <a:latin typeface="Calibri"/>
                <a:cs typeface="Calibri"/>
              </a:rPr>
              <a:t> </a:t>
            </a:r>
            <a:r>
              <a:rPr sz="2400" kern="0" spc="113" dirty="0">
                <a:solidFill>
                  <a:srgbClr val="FFFFFF"/>
                </a:solidFill>
                <a:latin typeface="Calibri"/>
                <a:cs typeface="Calibri"/>
              </a:rPr>
              <a:t>specific</a:t>
            </a:r>
            <a:r>
              <a:rPr sz="2400" kern="0" spc="207" dirty="0">
                <a:solidFill>
                  <a:srgbClr val="FFFFFF"/>
                </a:solidFill>
                <a:latin typeface="Calibri"/>
                <a:cs typeface="Calibri"/>
              </a:rPr>
              <a:t> </a:t>
            </a:r>
            <a:r>
              <a:rPr sz="2400" kern="0" spc="80" dirty="0">
                <a:solidFill>
                  <a:srgbClr val="FFFFFF"/>
                </a:solidFill>
                <a:latin typeface="Calibri"/>
                <a:cs typeface="Calibri"/>
              </a:rPr>
              <a:t>regions.</a:t>
            </a:r>
            <a:endParaRPr sz="2400" kern="0" dirty="0">
              <a:solidFill>
                <a:sysClr val="windowText" lastClr="000000"/>
              </a:solidFill>
              <a:latin typeface="Calibri"/>
              <a:cs typeface="Calibri"/>
            </a:endParaRPr>
          </a:p>
        </p:txBody>
      </p:sp>
      <p:sp>
        <p:nvSpPr>
          <p:cNvPr id="5" name="object 5"/>
          <p:cNvSpPr txBox="1"/>
          <p:nvPr/>
        </p:nvSpPr>
        <p:spPr>
          <a:xfrm>
            <a:off x="392001" y="4414732"/>
            <a:ext cx="5094393" cy="1517553"/>
          </a:xfrm>
          <a:prstGeom prst="rect">
            <a:avLst/>
          </a:prstGeom>
          <a:solidFill>
            <a:srgbClr val="64FFDA"/>
          </a:solidFill>
          <a:ln w="9524">
            <a:solidFill>
              <a:srgbClr val="595959"/>
            </a:solidFill>
          </a:ln>
        </p:spPr>
        <p:txBody>
          <a:bodyPr vert="horz" wrap="square" lIns="0" tIns="28787" rIns="0" bIns="0" rtlCol="0">
            <a:spAutoFit/>
          </a:bodyPr>
          <a:lstStyle/>
          <a:p>
            <a:pPr marL="154089" marR="116837" defTabSz="1219170" fontAlgn="auto">
              <a:lnSpc>
                <a:spcPct val="100699"/>
              </a:lnSpc>
              <a:spcBef>
                <a:spcPts val="227"/>
              </a:spcBef>
              <a:spcAft>
                <a:spcPts val="0"/>
              </a:spcAft>
            </a:pPr>
            <a:r>
              <a:rPr sz="2400" i="1" kern="0" spc="120" dirty="0">
                <a:solidFill>
                  <a:srgbClr val="434343"/>
                </a:solidFill>
                <a:latin typeface="Calibri"/>
                <a:cs typeface="Calibri"/>
              </a:rPr>
              <a:t>“[…]</a:t>
            </a:r>
            <a:r>
              <a:rPr sz="2400" i="1" kern="0" spc="167" dirty="0">
                <a:solidFill>
                  <a:srgbClr val="434343"/>
                </a:solidFill>
                <a:latin typeface="Calibri"/>
                <a:cs typeface="Calibri"/>
              </a:rPr>
              <a:t> </a:t>
            </a:r>
            <a:r>
              <a:rPr sz="2400" i="1" kern="0" spc="67" dirty="0">
                <a:solidFill>
                  <a:srgbClr val="434343"/>
                </a:solidFill>
                <a:latin typeface="Calibri"/>
                <a:cs typeface="Calibri"/>
              </a:rPr>
              <a:t>angle</a:t>
            </a:r>
            <a:r>
              <a:rPr sz="2400" i="1" kern="0" spc="173" dirty="0">
                <a:solidFill>
                  <a:srgbClr val="434343"/>
                </a:solidFill>
                <a:latin typeface="Calibri"/>
                <a:cs typeface="Calibri"/>
              </a:rPr>
              <a:t> </a:t>
            </a:r>
            <a:r>
              <a:rPr sz="2400" i="1" kern="0" dirty="0">
                <a:solidFill>
                  <a:srgbClr val="434343"/>
                </a:solidFill>
                <a:latin typeface="Calibri"/>
                <a:cs typeface="Calibri"/>
              </a:rPr>
              <a:t>θ</a:t>
            </a:r>
            <a:r>
              <a:rPr sz="2400" i="1" kern="0" spc="173" dirty="0">
                <a:solidFill>
                  <a:srgbClr val="434343"/>
                </a:solidFill>
                <a:latin typeface="Calibri"/>
                <a:cs typeface="Calibri"/>
              </a:rPr>
              <a:t> </a:t>
            </a:r>
            <a:r>
              <a:rPr sz="2400" i="1" kern="0" dirty="0">
                <a:solidFill>
                  <a:srgbClr val="434343"/>
                </a:solidFill>
                <a:latin typeface="Calibri"/>
                <a:cs typeface="Calibri"/>
              </a:rPr>
              <a:t>from</a:t>
            </a:r>
            <a:r>
              <a:rPr sz="2400" i="1" kern="0" spc="173" dirty="0">
                <a:solidFill>
                  <a:srgbClr val="434343"/>
                </a:solidFill>
                <a:latin typeface="Calibri"/>
                <a:cs typeface="Calibri"/>
              </a:rPr>
              <a:t> </a:t>
            </a:r>
            <a:r>
              <a:rPr sz="2400" i="1" kern="0" spc="140" dirty="0">
                <a:solidFill>
                  <a:srgbClr val="434343"/>
                </a:solidFill>
                <a:latin typeface="Calibri"/>
                <a:cs typeface="Calibri"/>
              </a:rPr>
              <a:t>nose</a:t>
            </a:r>
            <a:r>
              <a:rPr sz="2400" i="1" kern="0" spc="173" dirty="0">
                <a:solidFill>
                  <a:srgbClr val="434343"/>
                </a:solidFill>
                <a:latin typeface="Calibri"/>
                <a:cs typeface="Calibri"/>
              </a:rPr>
              <a:t> </a:t>
            </a:r>
            <a:r>
              <a:rPr sz="2400" i="1" kern="0" dirty="0">
                <a:solidFill>
                  <a:srgbClr val="434343"/>
                </a:solidFill>
                <a:latin typeface="Calibri"/>
                <a:cs typeface="Calibri"/>
              </a:rPr>
              <a:t>tip</a:t>
            </a:r>
            <a:r>
              <a:rPr sz="2400" i="1" kern="0" spc="173" dirty="0">
                <a:solidFill>
                  <a:srgbClr val="434343"/>
                </a:solidFill>
                <a:latin typeface="Calibri"/>
                <a:cs typeface="Calibri"/>
              </a:rPr>
              <a:t> </a:t>
            </a:r>
            <a:r>
              <a:rPr sz="2400" i="1" kern="0" dirty="0">
                <a:solidFill>
                  <a:srgbClr val="434343"/>
                </a:solidFill>
                <a:latin typeface="Calibri"/>
                <a:cs typeface="Calibri"/>
              </a:rPr>
              <a:t>to</a:t>
            </a:r>
            <a:r>
              <a:rPr sz="2400" i="1" kern="0" spc="167" dirty="0">
                <a:solidFill>
                  <a:srgbClr val="434343"/>
                </a:solidFill>
                <a:latin typeface="Calibri"/>
                <a:cs typeface="Calibri"/>
              </a:rPr>
              <a:t> </a:t>
            </a:r>
            <a:r>
              <a:rPr sz="2400" i="1" kern="0" spc="-33" dirty="0">
                <a:solidFill>
                  <a:srgbClr val="434343"/>
                </a:solidFill>
                <a:latin typeface="Calibri"/>
                <a:cs typeface="Calibri"/>
              </a:rPr>
              <a:t>two </a:t>
            </a:r>
            <a:r>
              <a:rPr sz="2400" i="1" kern="0" spc="80" dirty="0">
                <a:solidFill>
                  <a:srgbClr val="434343"/>
                </a:solidFill>
                <a:latin typeface="Calibri"/>
                <a:cs typeface="Calibri"/>
              </a:rPr>
              <a:t>mouth</a:t>
            </a:r>
            <a:r>
              <a:rPr sz="2400" i="1" kern="0" spc="127" dirty="0">
                <a:solidFill>
                  <a:srgbClr val="434343"/>
                </a:solidFill>
                <a:latin typeface="Calibri"/>
                <a:cs typeface="Calibri"/>
              </a:rPr>
              <a:t> </a:t>
            </a:r>
            <a:r>
              <a:rPr sz="2400" i="1" kern="0" spc="113" dirty="0">
                <a:solidFill>
                  <a:srgbClr val="434343"/>
                </a:solidFill>
                <a:latin typeface="Calibri"/>
                <a:cs typeface="Calibri"/>
              </a:rPr>
              <a:t>corners</a:t>
            </a:r>
            <a:r>
              <a:rPr sz="2400" i="1" kern="0" spc="120" dirty="0">
                <a:solidFill>
                  <a:srgbClr val="434343"/>
                </a:solidFill>
                <a:latin typeface="Calibri"/>
                <a:cs typeface="Calibri"/>
              </a:rPr>
              <a:t> </a:t>
            </a:r>
            <a:r>
              <a:rPr sz="2400" i="1" kern="0" spc="87" dirty="0">
                <a:solidFill>
                  <a:srgbClr val="434343"/>
                </a:solidFill>
                <a:latin typeface="Calibri"/>
                <a:cs typeface="Calibri"/>
              </a:rPr>
              <a:t>is</a:t>
            </a:r>
            <a:r>
              <a:rPr sz="2400" i="1" kern="0" spc="120" dirty="0">
                <a:solidFill>
                  <a:srgbClr val="434343"/>
                </a:solidFill>
                <a:latin typeface="Calibri"/>
                <a:cs typeface="Calibri"/>
              </a:rPr>
              <a:t> on</a:t>
            </a:r>
            <a:r>
              <a:rPr sz="2400" i="1" kern="0" spc="133" dirty="0">
                <a:solidFill>
                  <a:srgbClr val="434343"/>
                </a:solidFill>
                <a:latin typeface="Calibri"/>
                <a:cs typeface="Calibri"/>
              </a:rPr>
              <a:t> </a:t>
            </a:r>
            <a:r>
              <a:rPr sz="2400" i="1" kern="0" spc="60" dirty="0">
                <a:solidFill>
                  <a:srgbClr val="434343"/>
                </a:solidFill>
                <a:latin typeface="Calibri"/>
                <a:cs typeface="Calibri"/>
              </a:rPr>
              <a:t>average</a:t>
            </a:r>
            <a:r>
              <a:rPr sz="2400" i="1" kern="0" spc="127" dirty="0">
                <a:solidFill>
                  <a:srgbClr val="434343"/>
                </a:solidFill>
                <a:latin typeface="Calibri"/>
                <a:cs typeface="Calibri"/>
              </a:rPr>
              <a:t> </a:t>
            </a:r>
            <a:r>
              <a:rPr sz="2400" i="1" kern="0" spc="152" dirty="0">
                <a:solidFill>
                  <a:srgbClr val="434343"/>
                </a:solidFill>
                <a:latin typeface="Calibri"/>
                <a:cs typeface="Calibri"/>
              </a:rPr>
              <a:t>19.6% </a:t>
            </a:r>
            <a:r>
              <a:rPr sz="2400" i="1" kern="0" dirty="0">
                <a:solidFill>
                  <a:srgbClr val="434343"/>
                </a:solidFill>
                <a:latin typeface="Calibri"/>
                <a:cs typeface="Calibri"/>
              </a:rPr>
              <a:t>smaller</a:t>
            </a:r>
            <a:r>
              <a:rPr sz="2400" i="1" kern="0" spc="260" dirty="0">
                <a:solidFill>
                  <a:srgbClr val="434343"/>
                </a:solidFill>
                <a:latin typeface="Calibri"/>
                <a:cs typeface="Calibri"/>
              </a:rPr>
              <a:t> </a:t>
            </a:r>
            <a:r>
              <a:rPr sz="2400" i="1" kern="0" dirty="0">
                <a:solidFill>
                  <a:srgbClr val="434343"/>
                </a:solidFill>
                <a:latin typeface="Calibri"/>
                <a:cs typeface="Calibri"/>
              </a:rPr>
              <a:t>for</a:t>
            </a:r>
            <a:r>
              <a:rPr sz="2400" i="1" kern="0" spc="260" dirty="0">
                <a:solidFill>
                  <a:srgbClr val="434343"/>
                </a:solidFill>
                <a:latin typeface="Calibri"/>
                <a:cs typeface="Calibri"/>
              </a:rPr>
              <a:t> </a:t>
            </a:r>
            <a:r>
              <a:rPr sz="2400" i="1" kern="0" spc="67" dirty="0">
                <a:solidFill>
                  <a:srgbClr val="434343"/>
                </a:solidFill>
                <a:latin typeface="Calibri"/>
                <a:cs typeface="Calibri"/>
              </a:rPr>
              <a:t>criminals</a:t>
            </a:r>
            <a:r>
              <a:rPr sz="2400" i="1" kern="0" spc="260" dirty="0">
                <a:solidFill>
                  <a:srgbClr val="434343"/>
                </a:solidFill>
                <a:latin typeface="Calibri"/>
                <a:cs typeface="Calibri"/>
              </a:rPr>
              <a:t> </a:t>
            </a:r>
            <a:r>
              <a:rPr sz="2400" i="1" kern="0" dirty="0">
                <a:solidFill>
                  <a:srgbClr val="434343"/>
                </a:solidFill>
                <a:latin typeface="Calibri"/>
                <a:cs typeface="Calibri"/>
              </a:rPr>
              <a:t>than</a:t>
            </a:r>
            <a:r>
              <a:rPr sz="2400" i="1" kern="0" spc="260" dirty="0">
                <a:solidFill>
                  <a:srgbClr val="434343"/>
                </a:solidFill>
                <a:latin typeface="Calibri"/>
                <a:cs typeface="Calibri"/>
              </a:rPr>
              <a:t> </a:t>
            </a:r>
            <a:r>
              <a:rPr sz="2400" i="1" kern="0" spc="-33" dirty="0">
                <a:solidFill>
                  <a:srgbClr val="434343"/>
                </a:solidFill>
                <a:latin typeface="Calibri"/>
                <a:cs typeface="Calibri"/>
              </a:rPr>
              <a:t>for</a:t>
            </a:r>
            <a:endParaRPr sz="2400" kern="0">
              <a:solidFill>
                <a:sysClr val="windowText" lastClr="000000"/>
              </a:solidFill>
              <a:latin typeface="Calibri"/>
              <a:cs typeface="Calibri"/>
            </a:endParaRPr>
          </a:p>
          <a:p>
            <a:pPr marL="154089" defTabSz="1219170" fontAlgn="auto">
              <a:spcBef>
                <a:spcPts val="20"/>
              </a:spcBef>
              <a:spcAft>
                <a:spcPts val="0"/>
              </a:spcAft>
            </a:pPr>
            <a:r>
              <a:rPr sz="2400" i="1" kern="0" spc="80" dirty="0">
                <a:solidFill>
                  <a:srgbClr val="434343"/>
                </a:solidFill>
                <a:latin typeface="Calibri"/>
                <a:cs typeface="Calibri"/>
              </a:rPr>
              <a:t>non-</a:t>
            </a:r>
            <a:r>
              <a:rPr sz="2400" i="1" kern="0" spc="87" dirty="0">
                <a:solidFill>
                  <a:srgbClr val="434343"/>
                </a:solidFill>
                <a:latin typeface="Calibri"/>
                <a:cs typeface="Calibri"/>
              </a:rPr>
              <a:t>criminals</a:t>
            </a:r>
            <a:r>
              <a:rPr sz="2400" i="1" kern="0" spc="127" dirty="0">
                <a:solidFill>
                  <a:srgbClr val="434343"/>
                </a:solidFill>
                <a:latin typeface="Calibri"/>
                <a:cs typeface="Calibri"/>
              </a:rPr>
              <a:t> </a:t>
            </a:r>
            <a:r>
              <a:rPr sz="2400" i="1" kern="0" spc="-27" dirty="0">
                <a:solidFill>
                  <a:srgbClr val="434343"/>
                </a:solidFill>
                <a:latin typeface="Calibri"/>
                <a:cs typeface="Calibri"/>
              </a:rPr>
              <a:t>...”</a:t>
            </a:r>
            <a:endParaRPr sz="2400" kern="0">
              <a:solidFill>
                <a:sysClr val="windowText" lastClr="000000"/>
              </a:solidFill>
              <a:latin typeface="Calibri"/>
              <a:cs typeface="Calibri"/>
            </a:endParaRPr>
          </a:p>
        </p:txBody>
      </p:sp>
      <p:sp>
        <p:nvSpPr>
          <p:cNvPr id="6" name="object 6"/>
          <p:cNvSpPr/>
          <p:nvPr/>
        </p:nvSpPr>
        <p:spPr>
          <a:xfrm>
            <a:off x="7143267" y="4511366"/>
            <a:ext cx="569807" cy="90593"/>
          </a:xfrm>
          <a:custGeom>
            <a:avLst/>
            <a:gdLst/>
            <a:ahLst/>
            <a:cxnLst/>
            <a:rect l="l" t="t" r="r" b="b"/>
            <a:pathLst>
              <a:path w="427354" h="67945">
                <a:moveTo>
                  <a:pt x="192899" y="24"/>
                </a:moveTo>
                <a:lnTo>
                  <a:pt x="0" y="57024"/>
                </a:lnTo>
              </a:path>
              <a:path w="427354" h="67945">
                <a:moveTo>
                  <a:pt x="426874" y="67499"/>
                </a:moveTo>
                <a:lnTo>
                  <a:pt x="190774"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7" name="object 7"/>
          <p:cNvSpPr/>
          <p:nvPr/>
        </p:nvSpPr>
        <p:spPr>
          <a:xfrm>
            <a:off x="10138834" y="4526868"/>
            <a:ext cx="480060" cy="237913"/>
          </a:xfrm>
          <a:custGeom>
            <a:avLst/>
            <a:gdLst/>
            <a:ahLst/>
            <a:cxnLst/>
            <a:rect l="l" t="t" r="r" b="b"/>
            <a:pathLst>
              <a:path w="360045" h="178435">
                <a:moveTo>
                  <a:pt x="159299" y="0"/>
                </a:moveTo>
                <a:lnTo>
                  <a:pt x="0" y="178199"/>
                </a:lnTo>
              </a:path>
              <a:path w="360045" h="178435">
                <a:moveTo>
                  <a:pt x="359424" y="173274"/>
                </a:moveTo>
                <a:lnTo>
                  <a:pt x="159324" y="1074"/>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8" name="object 8"/>
          <p:cNvSpPr txBox="1"/>
          <p:nvPr/>
        </p:nvSpPr>
        <p:spPr>
          <a:xfrm>
            <a:off x="7313616" y="4116917"/>
            <a:ext cx="16594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dirty="0">
                <a:solidFill>
                  <a:srgbClr val="64FFDA"/>
                </a:solidFill>
                <a:latin typeface="Arial"/>
                <a:cs typeface="Arial"/>
              </a:rPr>
              <a:t>θ</a:t>
            </a:r>
            <a:endParaRPr sz="1867" kern="0">
              <a:solidFill>
                <a:sysClr val="windowText" lastClr="000000"/>
              </a:solidFill>
              <a:latin typeface="Arial"/>
              <a:cs typeface="Arial"/>
            </a:endParaRPr>
          </a:p>
        </p:txBody>
      </p:sp>
      <p:sp>
        <p:nvSpPr>
          <p:cNvPr id="9" name="object 9"/>
          <p:cNvSpPr txBox="1"/>
          <p:nvPr/>
        </p:nvSpPr>
        <p:spPr>
          <a:xfrm>
            <a:off x="10278767" y="4116917"/>
            <a:ext cx="16594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dirty="0">
                <a:solidFill>
                  <a:srgbClr val="64FFDA"/>
                </a:solidFill>
                <a:latin typeface="Arial"/>
                <a:cs typeface="Arial"/>
              </a:rPr>
              <a:t>θ</a:t>
            </a:r>
            <a:endParaRPr sz="1867" kern="0">
              <a:solidFill>
                <a:sysClr val="windowText" lastClr="000000"/>
              </a:solidFill>
              <a:latin typeface="Arial"/>
              <a:cs typeface="Arial"/>
            </a:endParaRPr>
          </a:p>
        </p:txBody>
      </p:sp>
      <p:sp>
        <p:nvSpPr>
          <p:cNvPr id="10" name="object 10"/>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b="1" spc="247" dirty="0">
                <a:solidFill>
                  <a:srgbClr val="FFFFFF"/>
                </a:solidFill>
              </a:rPr>
              <a:t>Predicting</a:t>
            </a:r>
            <a:r>
              <a:rPr b="1" spc="207" dirty="0">
                <a:solidFill>
                  <a:srgbClr val="FFFFFF"/>
                </a:solidFill>
              </a:rPr>
              <a:t> </a:t>
            </a:r>
            <a:r>
              <a:rPr b="1" spc="167" dirty="0">
                <a:solidFill>
                  <a:srgbClr val="FFFFFF"/>
                </a:solidFill>
              </a:rPr>
              <a:t>Criminality</a:t>
            </a:r>
          </a:p>
        </p:txBody>
      </p:sp>
      <p:sp>
        <p:nvSpPr>
          <p:cNvPr id="11" name="object 11"/>
          <p:cNvSpPr txBox="1"/>
          <p:nvPr/>
        </p:nvSpPr>
        <p:spPr>
          <a:xfrm>
            <a:off x="390933" y="6201608"/>
            <a:ext cx="8813800" cy="386430"/>
          </a:xfrm>
          <a:prstGeom prst="rect">
            <a:avLst/>
          </a:prstGeom>
        </p:spPr>
        <p:txBody>
          <a:bodyPr vert="horz" wrap="square" lIns="0" tIns="16933" rIns="0" bIns="0" rtlCol="0">
            <a:spAutoFit/>
          </a:bodyPr>
          <a:lstStyle/>
          <a:p>
            <a:pPr marL="16933" defTabSz="1219170" fontAlgn="auto">
              <a:spcBef>
                <a:spcPts val="133"/>
              </a:spcBef>
              <a:spcAft>
                <a:spcPts val="0"/>
              </a:spcAft>
            </a:pPr>
            <a:r>
              <a:rPr sz="2400" kern="0" spc="200" dirty="0">
                <a:solidFill>
                  <a:srgbClr val="FFFFFF"/>
                </a:solidFill>
                <a:latin typeface="Calibri"/>
                <a:cs typeface="Calibri"/>
              </a:rPr>
              <a:t>See</a:t>
            </a:r>
            <a:r>
              <a:rPr sz="2400" kern="0" spc="152" dirty="0">
                <a:solidFill>
                  <a:srgbClr val="FFFFFF"/>
                </a:solidFill>
                <a:latin typeface="Calibri"/>
                <a:cs typeface="Calibri"/>
              </a:rPr>
              <a:t> </a:t>
            </a:r>
            <a:r>
              <a:rPr sz="2400" kern="0" dirty="0">
                <a:solidFill>
                  <a:srgbClr val="FFFFFF"/>
                </a:solidFill>
                <a:latin typeface="Calibri"/>
                <a:cs typeface="Calibri"/>
              </a:rPr>
              <a:t>our</a:t>
            </a:r>
            <a:r>
              <a:rPr sz="2400" kern="0" spc="152" dirty="0">
                <a:solidFill>
                  <a:srgbClr val="FFFFFF"/>
                </a:solidFill>
                <a:latin typeface="Calibri"/>
                <a:cs typeface="Calibri"/>
              </a:rPr>
              <a:t> </a:t>
            </a:r>
            <a:r>
              <a:rPr sz="2400" kern="0" spc="67" dirty="0">
                <a:solidFill>
                  <a:srgbClr val="FFFFFF"/>
                </a:solidFill>
                <a:latin typeface="Calibri"/>
                <a:cs typeface="Calibri"/>
              </a:rPr>
              <a:t>longer</a:t>
            </a:r>
            <a:r>
              <a:rPr sz="2400" kern="0" spc="160" dirty="0">
                <a:solidFill>
                  <a:srgbClr val="FFFFFF"/>
                </a:solidFill>
                <a:latin typeface="Calibri"/>
                <a:cs typeface="Calibri"/>
              </a:rPr>
              <a:t> </a:t>
            </a:r>
            <a:r>
              <a:rPr sz="2400" kern="0" spc="107" dirty="0">
                <a:solidFill>
                  <a:srgbClr val="FFFFFF"/>
                </a:solidFill>
                <a:latin typeface="Calibri"/>
                <a:cs typeface="Calibri"/>
              </a:rPr>
              <a:t>piece</a:t>
            </a:r>
            <a:r>
              <a:rPr sz="2400" kern="0" spc="152" dirty="0">
                <a:solidFill>
                  <a:srgbClr val="FFFFFF"/>
                </a:solidFill>
                <a:latin typeface="Calibri"/>
                <a:cs typeface="Calibri"/>
              </a:rPr>
              <a:t> </a:t>
            </a:r>
            <a:r>
              <a:rPr sz="2400" kern="0" spc="80" dirty="0">
                <a:solidFill>
                  <a:srgbClr val="FFFFFF"/>
                </a:solidFill>
                <a:latin typeface="Calibri"/>
                <a:cs typeface="Calibri"/>
              </a:rPr>
              <a:t>on</a:t>
            </a:r>
            <a:r>
              <a:rPr sz="2400" kern="0" spc="160" dirty="0">
                <a:solidFill>
                  <a:srgbClr val="FFFFFF"/>
                </a:solidFill>
                <a:latin typeface="Calibri"/>
                <a:cs typeface="Calibri"/>
              </a:rPr>
              <a:t> </a:t>
            </a:r>
            <a:r>
              <a:rPr sz="2400" kern="0" spc="60" dirty="0">
                <a:solidFill>
                  <a:srgbClr val="FFFFFF"/>
                </a:solidFill>
                <a:latin typeface="Calibri"/>
                <a:cs typeface="Calibri"/>
              </a:rPr>
              <a:t>Medium,</a:t>
            </a:r>
            <a:r>
              <a:rPr sz="2400" kern="0" spc="152" dirty="0">
                <a:solidFill>
                  <a:srgbClr val="FFFFFF"/>
                </a:solidFill>
                <a:latin typeface="Calibri"/>
                <a:cs typeface="Calibri"/>
              </a:rPr>
              <a:t> </a:t>
            </a:r>
            <a:r>
              <a:rPr sz="2400" kern="0" spc="120" dirty="0">
                <a:solidFill>
                  <a:srgbClr val="FFFFFF"/>
                </a:solidFill>
                <a:latin typeface="Calibri"/>
                <a:cs typeface="Calibri"/>
              </a:rPr>
              <a:t>“</a:t>
            </a:r>
            <a:r>
              <a:rPr sz="2400" u="heavy" kern="0" spc="12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Physiognomy’s</a:t>
            </a:r>
            <a:r>
              <a:rPr sz="2400" u="heavy" kern="0" spc="152"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2400" u="heavy" kern="0" spc="12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New</a:t>
            </a:r>
            <a:r>
              <a:rPr sz="2400" u="heavy" kern="0" spc="16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2400" u="heavy" kern="0" spc="93"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Clothes</a:t>
            </a:r>
            <a:r>
              <a:rPr sz="2400" kern="0" spc="93" dirty="0">
                <a:solidFill>
                  <a:srgbClr val="FFFFFF"/>
                </a:solidFill>
                <a:latin typeface="Calibri"/>
                <a:cs typeface="Calibri"/>
              </a:rPr>
              <a:t>”</a:t>
            </a:r>
            <a:endParaRPr sz="2400" kern="0" dirty="0">
              <a:solidFill>
                <a:sysClr val="windowText" lastClr="000000"/>
              </a:solidFill>
              <a:latin typeface="Calibri"/>
              <a:cs typeface="Calibri"/>
            </a:endParaRPr>
          </a:p>
        </p:txBody>
      </p:sp>
      <p:sp>
        <p:nvSpPr>
          <p:cNvPr id="12" name="TextBox 11">
            <a:extLst>
              <a:ext uri="{FF2B5EF4-FFF2-40B4-BE49-F238E27FC236}">
                <a16:creationId xmlns:a16="http://schemas.microsoft.com/office/drawing/2014/main" id="{F1E696C8-7933-CC3A-9D02-27E2FD795B81}"/>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60" dirty="0">
                <a:solidFill>
                  <a:srgbClr val="FFFFFF"/>
                </a:solidFill>
              </a:rPr>
              <a:t>What</a:t>
            </a:r>
            <a:r>
              <a:rPr sz="4000" b="1" spc="213" dirty="0">
                <a:solidFill>
                  <a:srgbClr val="FFFFFF"/>
                </a:solidFill>
              </a:rPr>
              <a:t> </a:t>
            </a:r>
            <a:r>
              <a:rPr sz="4000" b="1" spc="272" dirty="0">
                <a:solidFill>
                  <a:srgbClr val="FFFFFF"/>
                </a:solidFill>
              </a:rPr>
              <a:t>do</a:t>
            </a:r>
            <a:r>
              <a:rPr sz="4000" b="1" spc="213" dirty="0">
                <a:solidFill>
                  <a:srgbClr val="FFFFFF"/>
                </a:solidFill>
              </a:rPr>
              <a:t> </a:t>
            </a:r>
            <a:r>
              <a:rPr sz="4000" b="1" spc="220" dirty="0">
                <a:solidFill>
                  <a:srgbClr val="FFFFFF"/>
                </a:solidFill>
              </a:rPr>
              <a:t>you</a:t>
            </a:r>
            <a:r>
              <a:rPr sz="4000" b="1" spc="213" dirty="0">
                <a:solidFill>
                  <a:srgbClr val="FFFFFF"/>
                </a:solidFill>
              </a:rPr>
              <a:t> </a:t>
            </a:r>
            <a:r>
              <a:rPr sz="4000" b="1" spc="320" dirty="0">
                <a:solidFill>
                  <a:srgbClr val="FFFFFF"/>
                </a:solidFill>
              </a:rPr>
              <a:t>see?</a:t>
            </a:r>
            <a:endParaRPr sz="4000"/>
          </a:p>
        </p:txBody>
      </p:sp>
      <p:sp>
        <p:nvSpPr>
          <p:cNvPr id="3" name="object 3"/>
          <p:cNvSpPr txBox="1"/>
          <p:nvPr/>
        </p:nvSpPr>
        <p:spPr>
          <a:xfrm>
            <a:off x="633666" y="1568467"/>
            <a:ext cx="1714500" cy="860918"/>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13" dirty="0">
                <a:solidFill>
                  <a:srgbClr val="FFFFFF"/>
                </a:solidFill>
                <a:latin typeface="Calibri"/>
                <a:cs typeface="Calibri"/>
              </a:rPr>
              <a:t>Stickers</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90B8A1AF-3EE0-2CCA-39B3-E7B8D309A369}"/>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21380" y="2238263"/>
            <a:ext cx="9981353" cy="2103482"/>
          </a:xfrm>
          <a:prstGeom prst="rect">
            <a:avLst/>
          </a:prstGeom>
        </p:spPr>
        <p:txBody>
          <a:bodyPr vert="horz" wrap="square" lIns="0" tIns="21167" rIns="0" bIns="0" rtlCol="0">
            <a:spAutoFit/>
          </a:bodyPr>
          <a:lstStyle/>
          <a:p>
            <a:pPr marL="16086" marR="6773" indent="-847" algn="ctr">
              <a:lnSpc>
                <a:spcPct val="115300"/>
              </a:lnSpc>
              <a:spcBef>
                <a:spcPts val="167"/>
              </a:spcBef>
            </a:pPr>
            <a:r>
              <a:rPr sz="4000" b="1" spc="267" dirty="0">
                <a:solidFill>
                  <a:srgbClr val="FFFFFF"/>
                </a:solidFill>
              </a:rPr>
              <a:t>Selection</a:t>
            </a:r>
            <a:r>
              <a:rPr sz="4000" b="1" spc="227" dirty="0">
                <a:solidFill>
                  <a:srgbClr val="FFFFFF"/>
                </a:solidFill>
              </a:rPr>
              <a:t> </a:t>
            </a:r>
            <a:r>
              <a:rPr sz="4000" b="1" spc="353" dirty="0">
                <a:solidFill>
                  <a:srgbClr val="FFFFFF"/>
                </a:solidFill>
              </a:rPr>
              <a:t>Bias</a:t>
            </a:r>
            <a:r>
              <a:rPr sz="4000" b="1" spc="260" dirty="0">
                <a:solidFill>
                  <a:srgbClr val="FFFFFF"/>
                </a:solidFill>
              </a:rPr>
              <a:t> </a:t>
            </a:r>
            <a:r>
              <a:rPr sz="4000" spc="393" dirty="0">
                <a:solidFill>
                  <a:srgbClr val="FFFFFF"/>
                </a:solidFill>
              </a:rPr>
              <a:t>+</a:t>
            </a:r>
            <a:r>
              <a:rPr sz="4000" spc="233" dirty="0">
                <a:solidFill>
                  <a:srgbClr val="FFFFFF"/>
                </a:solidFill>
              </a:rPr>
              <a:t> </a:t>
            </a:r>
            <a:r>
              <a:rPr sz="4000" b="1" spc="240" dirty="0">
                <a:solidFill>
                  <a:srgbClr val="FFFFFF"/>
                </a:solidFill>
              </a:rPr>
              <a:t>Experimenter’s</a:t>
            </a:r>
            <a:r>
              <a:rPr sz="4000" b="1" spc="227" dirty="0">
                <a:solidFill>
                  <a:srgbClr val="FFFFFF"/>
                </a:solidFill>
              </a:rPr>
              <a:t> </a:t>
            </a:r>
            <a:r>
              <a:rPr sz="4000" b="1" spc="353" dirty="0">
                <a:solidFill>
                  <a:srgbClr val="FFFFFF"/>
                </a:solidFill>
              </a:rPr>
              <a:t>Bias</a:t>
            </a:r>
            <a:r>
              <a:rPr sz="4000" b="1" spc="267" dirty="0">
                <a:solidFill>
                  <a:srgbClr val="FFFFFF"/>
                </a:solidFill>
              </a:rPr>
              <a:t> </a:t>
            </a:r>
            <a:r>
              <a:rPr sz="4000" spc="327" dirty="0">
                <a:solidFill>
                  <a:srgbClr val="FFFFFF"/>
                </a:solidFill>
              </a:rPr>
              <a:t>+ </a:t>
            </a:r>
            <a:r>
              <a:rPr sz="4000" b="1" spc="227" dirty="0">
                <a:solidFill>
                  <a:srgbClr val="FFFFFF"/>
                </a:solidFill>
              </a:rPr>
              <a:t>Confirmation</a:t>
            </a:r>
            <a:r>
              <a:rPr sz="4000" b="1" spc="213" dirty="0">
                <a:solidFill>
                  <a:srgbClr val="FFFFFF"/>
                </a:solidFill>
              </a:rPr>
              <a:t> </a:t>
            </a:r>
            <a:r>
              <a:rPr sz="4000" b="1" spc="353" dirty="0">
                <a:solidFill>
                  <a:srgbClr val="FFFFFF"/>
                </a:solidFill>
              </a:rPr>
              <a:t>Bias</a:t>
            </a:r>
            <a:r>
              <a:rPr sz="4000" b="1" spc="253" dirty="0">
                <a:solidFill>
                  <a:srgbClr val="FFFFFF"/>
                </a:solidFill>
              </a:rPr>
              <a:t> </a:t>
            </a:r>
            <a:r>
              <a:rPr sz="4000" spc="393" dirty="0">
                <a:solidFill>
                  <a:srgbClr val="FFFFFF"/>
                </a:solidFill>
              </a:rPr>
              <a:t>+</a:t>
            </a:r>
            <a:r>
              <a:rPr sz="4000" spc="227" dirty="0">
                <a:solidFill>
                  <a:srgbClr val="FFFFFF"/>
                </a:solidFill>
              </a:rPr>
              <a:t> </a:t>
            </a:r>
            <a:r>
              <a:rPr sz="4000" b="1" spc="227" dirty="0">
                <a:solidFill>
                  <a:srgbClr val="FFFFFF"/>
                </a:solidFill>
              </a:rPr>
              <a:t>Correlation</a:t>
            </a:r>
            <a:r>
              <a:rPr sz="4000" b="1" spc="220" dirty="0">
                <a:solidFill>
                  <a:srgbClr val="FFFFFF"/>
                </a:solidFill>
              </a:rPr>
              <a:t> </a:t>
            </a:r>
            <a:r>
              <a:rPr sz="4000" b="1" spc="280" dirty="0">
                <a:solidFill>
                  <a:srgbClr val="FFFFFF"/>
                </a:solidFill>
              </a:rPr>
              <a:t>Fallacy</a:t>
            </a:r>
            <a:r>
              <a:rPr sz="4000" b="1" spc="260" dirty="0">
                <a:solidFill>
                  <a:srgbClr val="FFFFFF"/>
                </a:solidFill>
              </a:rPr>
              <a:t> </a:t>
            </a:r>
            <a:r>
              <a:rPr sz="4000" spc="327" dirty="0">
                <a:solidFill>
                  <a:srgbClr val="FFFFFF"/>
                </a:solidFill>
              </a:rPr>
              <a:t>+ </a:t>
            </a:r>
            <a:r>
              <a:rPr sz="4000" b="1" spc="360" dirty="0">
                <a:solidFill>
                  <a:srgbClr val="FFFFFF"/>
                </a:solidFill>
              </a:rPr>
              <a:t>Feedback</a:t>
            </a:r>
            <a:r>
              <a:rPr sz="4000" b="1" spc="207" dirty="0">
                <a:solidFill>
                  <a:srgbClr val="FFFFFF"/>
                </a:solidFill>
              </a:rPr>
              <a:t> </a:t>
            </a:r>
            <a:r>
              <a:rPr sz="4000" b="1" spc="393" dirty="0">
                <a:solidFill>
                  <a:srgbClr val="FFFFFF"/>
                </a:solidFill>
              </a:rPr>
              <a:t>Loops</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TextBox 4">
            <a:extLst>
              <a:ext uri="{FF2B5EF4-FFF2-40B4-BE49-F238E27FC236}">
                <a16:creationId xmlns:a16="http://schemas.microsoft.com/office/drawing/2014/main" id="{FE6D53FC-C524-68BD-987F-ACCF3BCF09EA}"/>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
            <a:ext cx="12191999" cy="6857999"/>
          </a:xfrm>
          <a:prstGeom prst="rect">
            <a:avLst/>
          </a:prstGeom>
        </p:spPr>
      </p:pic>
      <p:sp>
        <p:nvSpPr>
          <p:cNvPr id="3" name="object 3"/>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434343">
              <a:alpha val="73849"/>
            </a:srgbClr>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b="1" spc="247" dirty="0">
                <a:solidFill>
                  <a:srgbClr val="FFFFFF"/>
                </a:solidFill>
              </a:rPr>
              <a:t>Predicting</a:t>
            </a:r>
            <a:r>
              <a:rPr b="1" spc="200" dirty="0">
                <a:solidFill>
                  <a:srgbClr val="FFFFFF"/>
                </a:solidFill>
              </a:rPr>
              <a:t> </a:t>
            </a:r>
            <a:r>
              <a:rPr b="1" spc="180" dirty="0">
                <a:solidFill>
                  <a:srgbClr val="FFFFFF"/>
                </a:solidFill>
              </a:rPr>
              <a:t>Criminality</a:t>
            </a:r>
            <a:r>
              <a:rPr b="1" spc="200" dirty="0">
                <a:solidFill>
                  <a:srgbClr val="FFFFFF"/>
                </a:solidFill>
              </a:rPr>
              <a:t> </a:t>
            </a:r>
            <a:r>
              <a:rPr b="1" spc="373" dirty="0">
                <a:solidFill>
                  <a:srgbClr val="FFFFFF"/>
                </a:solidFill>
              </a:rPr>
              <a:t>-</a:t>
            </a:r>
            <a:r>
              <a:rPr b="1" spc="200" dirty="0">
                <a:solidFill>
                  <a:srgbClr val="FFFFFF"/>
                </a:solidFill>
              </a:rPr>
              <a:t> </a:t>
            </a:r>
            <a:r>
              <a:rPr b="1" spc="287" dirty="0">
                <a:solidFill>
                  <a:srgbClr val="FFFFFF"/>
                </a:solidFill>
              </a:rPr>
              <a:t>The</a:t>
            </a:r>
            <a:r>
              <a:rPr b="1" spc="200" dirty="0">
                <a:solidFill>
                  <a:srgbClr val="FFFFFF"/>
                </a:solidFill>
              </a:rPr>
              <a:t> </a:t>
            </a:r>
            <a:r>
              <a:rPr b="1" spc="187" dirty="0">
                <a:solidFill>
                  <a:srgbClr val="FFFFFF"/>
                </a:solidFill>
              </a:rPr>
              <a:t>Media</a:t>
            </a:r>
            <a:r>
              <a:rPr b="1" spc="200" dirty="0">
                <a:solidFill>
                  <a:srgbClr val="FFFFFF"/>
                </a:solidFill>
              </a:rPr>
              <a:t> </a:t>
            </a:r>
            <a:r>
              <a:rPr b="1" spc="193" dirty="0">
                <a:solidFill>
                  <a:srgbClr val="FFFFFF"/>
                </a:solidFill>
              </a:rPr>
              <a:t>Blitz</a:t>
            </a:r>
          </a:p>
        </p:txBody>
      </p:sp>
      <p:pic>
        <p:nvPicPr>
          <p:cNvPr id="5" name="object 5"/>
          <p:cNvPicPr/>
          <p:nvPr/>
        </p:nvPicPr>
        <p:blipFill>
          <a:blip r:embed="rId3" cstate="print"/>
          <a:stretch>
            <a:fillRect/>
          </a:stretch>
        </p:blipFill>
        <p:spPr>
          <a:xfrm>
            <a:off x="3446300" y="1560166"/>
            <a:ext cx="5299397" cy="4993033"/>
          </a:xfrm>
          <a:prstGeom prst="rect">
            <a:avLst/>
          </a:prstGeom>
        </p:spPr>
      </p:pic>
      <p:sp>
        <p:nvSpPr>
          <p:cNvPr id="6" name="TextBox 5">
            <a:extLst>
              <a:ext uri="{FF2B5EF4-FFF2-40B4-BE49-F238E27FC236}">
                <a16:creationId xmlns:a16="http://schemas.microsoft.com/office/drawing/2014/main" id="{9E1A66EE-290E-CDC5-E514-5A880A71EBD9}"/>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81890" y="2612513"/>
            <a:ext cx="9216812" cy="1391321"/>
          </a:xfrm>
          <a:prstGeom prst="rect">
            <a:avLst/>
          </a:prstGeom>
        </p:spPr>
        <p:txBody>
          <a:bodyPr vert="horz" wrap="square" lIns="0" tIns="16933" rIns="0" bIns="0" rtlCol="0">
            <a:spAutoFit/>
          </a:bodyPr>
          <a:lstStyle/>
          <a:p>
            <a:pPr marL="1486709" marR="6773" indent="-1470623">
              <a:lnSpc>
                <a:spcPct val="114599"/>
              </a:lnSpc>
              <a:spcBef>
                <a:spcPts val="133"/>
              </a:spcBef>
            </a:pPr>
            <a:r>
              <a:rPr sz="4000" b="1" spc="247" dirty="0">
                <a:solidFill>
                  <a:srgbClr val="FFFFFF"/>
                </a:solidFill>
              </a:rPr>
              <a:t>(Claiming</a:t>
            </a:r>
            <a:r>
              <a:rPr sz="4000" b="1" spc="233" dirty="0">
                <a:solidFill>
                  <a:srgbClr val="FFFFFF"/>
                </a:solidFill>
              </a:rPr>
              <a:t> </a:t>
            </a:r>
            <a:r>
              <a:rPr sz="4000" b="1" spc="67" dirty="0">
                <a:solidFill>
                  <a:srgbClr val="FFFFFF"/>
                </a:solidFill>
              </a:rPr>
              <a:t>to)</a:t>
            </a:r>
            <a:r>
              <a:rPr sz="4000" b="1" spc="233" dirty="0">
                <a:solidFill>
                  <a:srgbClr val="FFFFFF"/>
                </a:solidFill>
              </a:rPr>
              <a:t> </a:t>
            </a:r>
            <a:r>
              <a:rPr sz="4000" b="1" spc="267" dirty="0">
                <a:solidFill>
                  <a:srgbClr val="FFFFFF"/>
                </a:solidFill>
              </a:rPr>
              <a:t>Predict</a:t>
            </a:r>
            <a:r>
              <a:rPr sz="4000" b="1" spc="233" dirty="0">
                <a:solidFill>
                  <a:srgbClr val="FFFFFF"/>
                </a:solidFill>
              </a:rPr>
              <a:t> </a:t>
            </a:r>
            <a:r>
              <a:rPr sz="4000" b="1" spc="152" dirty="0">
                <a:solidFill>
                  <a:srgbClr val="FFFFFF"/>
                </a:solidFill>
              </a:rPr>
              <a:t>Internal</a:t>
            </a:r>
            <a:r>
              <a:rPr sz="4000" b="1" spc="233" dirty="0">
                <a:solidFill>
                  <a:srgbClr val="FFFFFF"/>
                </a:solidFill>
              </a:rPr>
              <a:t> </a:t>
            </a:r>
            <a:r>
              <a:rPr sz="4000" b="1" spc="187" dirty="0">
                <a:solidFill>
                  <a:srgbClr val="FFFFFF"/>
                </a:solidFill>
              </a:rPr>
              <a:t>Qualities </a:t>
            </a:r>
            <a:r>
              <a:rPr sz="4000" b="1" spc="305" dirty="0">
                <a:solidFill>
                  <a:srgbClr val="FFFFFF"/>
                </a:solidFill>
              </a:rPr>
              <a:t>Subject</a:t>
            </a:r>
            <a:r>
              <a:rPr sz="4000" b="1" spc="213" dirty="0">
                <a:solidFill>
                  <a:srgbClr val="FFFFFF"/>
                </a:solidFill>
              </a:rPr>
              <a:t> </a:t>
            </a:r>
            <a:r>
              <a:rPr sz="4000" b="1" spc="367" dirty="0">
                <a:solidFill>
                  <a:srgbClr val="FFFFFF"/>
                </a:solidFill>
              </a:rPr>
              <a:t>To</a:t>
            </a:r>
            <a:r>
              <a:rPr sz="4000" b="1" spc="213" dirty="0">
                <a:solidFill>
                  <a:srgbClr val="FFFFFF"/>
                </a:solidFill>
              </a:rPr>
              <a:t> </a:t>
            </a:r>
            <a:r>
              <a:rPr sz="4000" b="1" spc="207" dirty="0">
                <a:solidFill>
                  <a:srgbClr val="FFFFFF"/>
                </a:solidFill>
              </a:rPr>
              <a:t>Discrimination</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TextBox 4">
            <a:extLst>
              <a:ext uri="{FF2B5EF4-FFF2-40B4-BE49-F238E27FC236}">
                <a16:creationId xmlns:a16="http://schemas.microsoft.com/office/drawing/2014/main" id="{8B0F05DA-07E0-A4D2-3A8B-3D9E9905FA86}"/>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b="1" spc="247" dirty="0">
                <a:solidFill>
                  <a:srgbClr val="FFFFFF"/>
                </a:solidFill>
              </a:rPr>
              <a:t>Predicting</a:t>
            </a:r>
            <a:r>
              <a:rPr b="1" spc="207" dirty="0">
                <a:solidFill>
                  <a:srgbClr val="FFFFFF"/>
                </a:solidFill>
              </a:rPr>
              <a:t> </a:t>
            </a:r>
            <a:r>
              <a:rPr b="1" spc="213" dirty="0">
                <a:solidFill>
                  <a:srgbClr val="FFFFFF"/>
                </a:solidFill>
              </a:rPr>
              <a:t>Homosexuality</a:t>
            </a:r>
          </a:p>
        </p:txBody>
      </p:sp>
      <p:sp>
        <p:nvSpPr>
          <p:cNvPr id="3" name="object 3"/>
          <p:cNvSpPr txBox="1"/>
          <p:nvPr/>
        </p:nvSpPr>
        <p:spPr>
          <a:xfrm>
            <a:off x="5015132" y="1640433"/>
            <a:ext cx="6798733" cy="4764360"/>
          </a:xfrm>
          <a:prstGeom prst="rect">
            <a:avLst/>
          </a:prstGeom>
        </p:spPr>
        <p:txBody>
          <a:bodyPr vert="horz" wrap="square" lIns="0" tIns="14393" rIns="0" bIns="0" rtlCol="0">
            <a:spAutoFit/>
          </a:bodyPr>
          <a:lstStyle/>
          <a:p>
            <a:pPr marL="505447" marR="6773" indent="-489361" defTabSz="1219170" fontAlgn="auto">
              <a:lnSpc>
                <a:spcPct val="113999"/>
              </a:lnSpc>
              <a:spcBef>
                <a:spcPts val="113"/>
              </a:spcBef>
              <a:spcAft>
                <a:spcPts val="0"/>
              </a:spcAft>
              <a:buFont typeface="Arial"/>
              <a:buChar char="●"/>
              <a:tabLst>
                <a:tab pos="505447" algn="l"/>
                <a:tab pos="506294" algn="l"/>
              </a:tabLst>
            </a:pPr>
            <a:r>
              <a:rPr sz="2400" kern="0" spc="127" dirty="0">
                <a:solidFill>
                  <a:srgbClr val="FFFFFF"/>
                </a:solidFill>
                <a:latin typeface="Calibri"/>
                <a:cs typeface="Calibri"/>
              </a:rPr>
              <a:t>Wang</a:t>
            </a:r>
            <a:r>
              <a:rPr sz="2400" kern="0" spc="180" dirty="0">
                <a:solidFill>
                  <a:srgbClr val="FFFFFF"/>
                </a:solidFill>
                <a:latin typeface="Calibri"/>
                <a:cs typeface="Calibri"/>
              </a:rPr>
              <a:t> </a:t>
            </a:r>
            <a:r>
              <a:rPr sz="2400" kern="0" spc="107" dirty="0">
                <a:solidFill>
                  <a:srgbClr val="FFFFFF"/>
                </a:solidFill>
                <a:latin typeface="Calibri"/>
                <a:cs typeface="Calibri"/>
              </a:rPr>
              <a:t>and</a:t>
            </a:r>
            <a:r>
              <a:rPr sz="2400" kern="0" spc="187" dirty="0">
                <a:solidFill>
                  <a:srgbClr val="FFFFFF"/>
                </a:solidFill>
                <a:latin typeface="Calibri"/>
                <a:cs typeface="Calibri"/>
              </a:rPr>
              <a:t> </a:t>
            </a:r>
            <a:r>
              <a:rPr sz="2400" kern="0" spc="127" dirty="0">
                <a:solidFill>
                  <a:srgbClr val="FFFFFF"/>
                </a:solidFill>
                <a:latin typeface="Calibri"/>
                <a:cs typeface="Calibri"/>
              </a:rPr>
              <a:t>Kosinski,</a:t>
            </a:r>
            <a:r>
              <a:rPr sz="2400" kern="0" spc="193" dirty="0">
                <a:solidFill>
                  <a:srgbClr val="FFFFFF"/>
                </a:solidFill>
                <a:latin typeface="Calibri"/>
                <a:cs typeface="Calibri"/>
              </a:rPr>
              <a:t> </a:t>
            </a:r>
            <a:r>
              <a:rPr sz="2400" u="heavy" kern="0" spc="12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Deep</a:t>
            </a:r>
            <a:r>
              <a:rPr sz="2400" u="heavy" kern="0" spc="18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neural</a:t>
            </a:r>
            <a:r>
              <a:rPr sz="2400" u="heavy" kern="0" spc="18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spc="7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networks</a:t>
            </a:r>
            <a:r>
              <a:rPr sz="2400" u="heavy" kern="0" spc="18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spc="-3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are</a:t>
            </a:r>
            <a:r>
              <a:rPr sz="2400" kern="0" spc="-33" dirty="0">
                <a:solidFill>
                  <a:schemeClr val="bg1">
                    <a:lumMod val="85000"/>
                  </a:schemeClr>
                </a:solidFill>
                <a:latin typeface="Calibri"/>
                <a:cs typeface="Calibri"/>
              </a:rPr>
              <a:t> </a:t>
            </a:r>
            <a:r>
              <a:rPr sz="2400" u="heavy" kern="0" spc="6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more</a:t>
            </a:r>
            <a:r>
              <a:rPr sz="2400" u="heavy" kern="0" spc="18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spc="10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accurate</a:t>
            </a:r>
            <a:r>
              <a:rPr sz="2400" u="heavy" kern="0" spc="18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than</a:t>
            </a:r>
            <a:r>
              <a:rPr sz="2400" u="heavy" kern="0" spc="18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spc="11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humans</a:t>
            </a:r>
            <a:r>
              <a:rPr sz="2400" u="heavy" kern="0" spc="18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at</a:t>
            </a:r>
            <a:r>
              <a:rPr sz="2400" u="heavy" kern="0" spc="18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spc="6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detecting</a:t>
            </a:r>
            <a:r>
              <a:rPr sz="2400" kern="0" spc="67" dirty="0">
                <a:solidFill>
                  <a:schemeClr val="bg1">
                    <a:lumMod val="85000"/>
                  </a:schemeClr>
                </a:solidFill>
                <a:latin typeface="Calibri"/>
                <a:cs typeface="Calibri"/>
              </a:rPr>
              <a:t> </a:t>
            </a:r>
            <a:r>
              <a:rPr sz="2400" u="heavy" kern="0" spc="11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sexual</a:t>
            </a:r>
            <a:r>
              <a:rPr sz="2400" u="heavy" kern="0" spc="22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orientation</a:t>
            </a:r>
            <a:r>
              <a:rPr sz="2400" u="heavy" kern="0" spc="23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from</a:t>
            </a:r>
            <a:r>
              <a:rPr sz="2400" u="heavy" kern="0" spc="22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spc="6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facial</a:t>
            </a:r>
            <a:r>
              <a:rPr sz="2400" u="heavy" kern="0" spc="23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spc="12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images</a:t>
            </a:r>
            <a:r>
              <a:rPr sz="2400" kern="0" spc="120" dirty="0">
                <a:solidFill>
                  <a:srgbClr val="FFFFFF"/>
                </a:solidFill>
                <a:latin typeface="Calibri"/>
                <a:cs typeface="Calibri"/>
              </a:rPr>
              <a:t>,</a:t>
            </a:r>
            <a:r>
              <a:rPr sz="2400" kern="0" spc="233" dirty="0">
                <a:solidFill>
                  <a:srgbClr val="FFFFFF"/>
                </a:solidFill>
                <a:latin typeface="Calibri"/>
                <a:cs typeface="Calibri"/>
              </a:rPr>
              <a:t> </a:t>
            </a:r>
            <a:r>
              <a:rPr sz="2400" kern="0" spc="80" dirty="0">
                <a:solidFill>
                  <a:srgbClr val="FFFFFF"/>
                </a:solidFill>
                <a:latin typeface="Calibri"/>
                <a:cs typeface="Calibri"/>
              </a:rPr>
              <a:t>2017.</a:t>
            </a:r>
            <a:endParaRPr sz="2400" kern="0" dirty="0">
              <a:solidFill>
                <a:sysClr val="windowText" lastClr="000000"/>
              </a:solidFill>
              <a:latin typeface="Calibri"/>
              <a:cs typeface="Calibri"/>
            </a:endParaRPr>
          </a:p>
          <a:p>
            <a:pPr marL="505447" marR="477508" indent="-489361" algn="just" defTabSz="1219170" fontAlgn="auto">
              <a:lnSpc>
                <a:spcPct val="114599"/>
              </a:lnSpc>
              <a:spcBef>
                <a:spcPts val="2100"/>
              </a:spcBef>
              <a:spcAft>
                <a:spcPts val="0"/>
              </a:spcAft>
              <a:buFont typeface="Arial"/>
              <a:buChar char="●"/>
              <a:tabLst>
                <a:tab pos="506294" algn="l"/>
              </a:tabLst>
            </a:pPr>
            <a:r>
              <a:rPr sz="2400" kern="0" spc="127" dirty="0">
                <a:solidFill>
                  <a:srgbClr val="FFFFFF"/>
                </a:solidFill>
                <a:latin typeface="Calibri"/>
                <a:cs typeface="Calibri"/>
              </a:rPr>
              <a:t>“Sexual</a:t>
            </a:r>
            <a:r>
              <a:rPr sz="2400" kern="0" spc="333" dirty="0">
                <a:solidFill>
                  <a:srgbClr val="FFFFFF"/>
                </a:solidFill>
                <a:latin typeface="Calibri"/>
                <a:cs typeface="Calibri"/>
              </a:rPr>
              <a:t> </a:t>
            </a:r>
            <a:r>
              <a:rPr sz="2400" kern="0" dirty="0">
                <a:solidFill>
                  <a:srgbClr val="FFFFFF"/>
                </a:solidFill>
                <a:latin typeface="Calibri"/>
                <a:cs typeface="Calibri"/>
              </a:rPr>
              <a:t>orientation</a:t>
            </a:r>
            <a:r>
              <a:rPr sz="2400" kern="0" spc="339" dirty="0">
                <a:solidFill>
                  <a:srgbClr val="FFFFFF"/>
                </a:solidFill>
                <a:latin typeface="Calibri"/>
                <a:cs typeface="Calibri"/>
              </a:rPr>
              <a:t> </a:t>
            </a:r>
            <a:r>
              <a:rPr sz="2400" kern="0" dirty="0">
                <a:solidFill>
                  <a:srgbClr val="FFFFFF"/>
                </a:solidFill>
                <a:latin typeface="Calibri"/>
                <a:cs typeface="Calibri"/>
              </a:rPr>
              <a:t>detector”</a:t>
            </a:r>
            <a:r>
              <a:rPr sz="2400" kern="0" spc="339" dirty="0">
                <a:solidFill>
                  <a:srgbClr val="FFFFFF"/>
                </a:solidFill>
                <a:latin typeface="Calibri"/>
                <a:cs typeface="Calibri"/>
              </a:rPr>
              <a:t> </a:t>
            </a:r>
            <a:r>
              <a:rPr sz="2400" kern="0" spc="113" dirty="0">
                <a:solidFill>
                  <a:srgbClr val="FFFFFF"/>
                </a:solidFill>
                <a:latin typeface="Calibri"/>
                <a:cs typeface="Calibri"/>
              </a:rPr>
              <a:t>using</a:t>
            </a:r>
            <a:r>
              <a:rPr sz="2400" kern="0" spc="333" dirty="0">
                <a:solidFill>
                  <a:srgbClr val="FFFFFF"/>
                </a:solidFill>
                <a:latin typeface="Calibri"/>
                <a:cs typeface="Calibri"/>
              </a:rPr>
              <a:t> </a:t>
            </a:r>
            <a:r>
              <a:rPr sz="2400" kern="0" spc="80" dirty="0">
                <a:solidFill>
                  <a:srgbClr val="FFFFFF"/>
                </a:solidFill>
                <a:latin typeface="Calibri"/>
                <a:cs typeface="Calibri"/>
              </a:rPr>
              <a:t>35,326 </a:t>
            </a:r>
            <a:r>
              <a:rPr sz="2400" kern="0" spc="127" dirty="0">
                <a:solidFill>
                  <a:srgbClr val="FFFFFF"/>
                </a:solidFill>
                <a:latin typeface="Calibri"/>
                <a:cs typeface="Calibri"/>
              </a:rPr>
              <a:t>images</a:t>
            </a:r>
            <a:r>
              <a:rPr sz="2400" kern="0" spc="213" dirty="0">
                <a:solidFill>
                  <a:srgbClr val="FFFFFF"/>
                </a:solidFill>
                <a:latin typeface="Calibri"/>
                <a:cs typeface="Calibri"/>
              </a:rPr>
              <a:t> </a:t>
            </a:r>
            <a:r>
              <a:rPr sz="2400" kern="0" dirty="0">
                <a:solidFill>
                  <a:srgbClr val="FFFFFF"/>
                </a:solidFill>
                <a:latin typeface="Calibri"/>
                <a:cs typeface="Calibri"/>
              </a:rPr>
              <a:t>from</a:t>
            </a:r>
            <a:r>
              <a:rPr sz="2400" kern="0" spc="213" dirty="0">
                <a:solidFill>
                  <a:srgbClr val="FFFFFF"/>
                </a:solidFill>
                <a:latin typeface="Calibri"/>
                <a:cs typeface="Calibri"/>
              </a:rPr>
              <a:t> </a:t>
            </a:r>
            <a:r>
              <a:rPr sz="2400" kern="0" spc="93" dirty="0">
                <a:solidFill>
                  <a:srgbClr val="FFFFFF"/>
                </a:solidFill>
                <a:latin typeface="Calibri"/>
                <a:cs typeface="Calibri"/>
              </a:rPr>
              <a:t>public</a:t>
            </a:r>
            <a:r>
              <a:rPr sz="2400" kern="0" spc="213" dirty="0">
                <a:solidFill>
                  <a:srgbClr val="FFFFFF"/>
                </a:solidFill>
                <a:latin typeface="Calibri"/>
                <a:cs typeface="Calibri"/>
              </a:rPr>
              <a:t> </a:t>
            </a:r>
            <a:r>
              <a:rPr sz="2400" kern="0" dirty="0">
                <a:solidFill>
                  <a:srgbClr val="FFFFFF"/>
                </a:solidFill>
                <a:latin typeface="Calibri"/>
                <a:cs typeface="Calibri"/>
              </a:rPr>
              <a:t>profiles</a:t>
            </a:r>
            <a:r>
              <a:rPr sz="2400" kern="0" spc="213" dirty="0">
                <a:solidFill>
                  <a:srgbClr val="FFFFFF"/>
                </a:solidFill>
                <a:latin typeface="Calibri"/>
                <a:cs typeface="Calibri"/>
              </a:rPr>
              <a:t> </a:t>
            </a:r>
            <a:r>
              <a:rPr sz="2400" kern="0" spc="80" dirty="0">
                <a:solidFill>
                  <a:srgbClr val="FFFFFF"/>
                </a:solidFill>
                <a:latin typeface="Calibri"/>
                <a:cs typeface="Calibri"/>
              </a:rPr>
              <a:t>on</a:t>
            </a:r>
            <a:r>
              <a:rPr sz="2400" kern="0" spc="220" dirty="0">
                <a:solidFill>
                  <a:srgbClr val="FFFFFF"/>
                </a:solidFill>
                <a:latin typeface="Calibri"/>
                <a:cs typeface="Calibri"/>
              </a:rPr>
              <a:t> </a:t>
            </a:r>
            <a:r>
              <a:rPr sz="2400" kern="0" spc="133" dirty="0">
                <a:solidFill>
                  <a:srgbClr val="FFFFFF"/>
                </a:solidFill>
                <a:latin typeface="Calibri"/>
                <a:cs typeface="Calibri"/>
              </a:rPr>
              <a:t>a</a:t>
            </a:r>
            <a:r>
              <a:rPr sz="2400" kern="0" spc="213" dirty="0">
                <a:solidFill>
                  <a:srgbClr val="FFFFFF"/>
                </a:solidFill>
                <a:latin typeface="Calibri"/>
                <a:cs typeface="Calibri"/>
              </a:rPr>
              <a:t> </a:t>
            </a:r>
            <a:r>
              <a:rPr sz="2400" kern="0" spc="313" dirty="0">
                <a:solidFill>
                  <a:srgbClr val="FFFFFF"/>
                </a:solidFill>
                <a:latin typeface="Calibri"/>
                <a:cs typeface="Calibri"/>
              </a:rPr>
              <a:t>US</a:t>
            </a:r>
            <a:r>
              <a:rPr sz="2400" kern="0" spc="213" dirty="0">
                <a:solidFill>
                  <a:srgbClr val="FFFFFF"/>
                </a:solidFill>
                <a:latin typeface="Calibri"/>
                <a:cs typeface="Calibri"/>
              </a:rPr>
              <a:t> </a:t>
            </a:r>
            <a:r>
              <a:rPr sz="2400" kern="0" spc="67" dirty="0">
                <a:solidFill>
                  <a:srgbClr val="FFFFFF"/>
                </a:solidFill>
                <a:latin typeface="Calibri"/>
                <a:cs typeface="Calibri"/>
              </a:rPr>
              <a:t>dating </a:t>
            </a:r>
            <a:r>
              <a:rPr sz="2400" kern="0" spc="60" dirty="0">
                <a:solidFill>
                  <a:srgbClr val="FFFFFF"/>
                </a:solidFill>
                <a:latin typeface="Calibri"/>
                <a:cs typeface="Calibri"/>
              </a:rPr>
              <a:t>website.</a:t>
            </a:r>
            <a:endParaRPr sz="2400" kern="0" dirty="0">
              <a:solidFill>
                <a:sysClr val="windowText" lastClr="000000"/>
              </a:solidFill>
              <a:latin typeface="Calibri"/>
              <a:cs typeface="Calibri"/>
            </a:endParaRPr>
          </a:p>
          <a:p>
            <a:pPr marL="505447" marR="99058" indent="-489361" defTabSz="1219170" fontAlgn="auto">
              <a:lnSpc>
                <a:spcPct val="114599"/>
              </a:lnSpc>
              <a:spcBef>
                <a:spcPts val="2100"/>
              </a:spcBef>
              <a:spcAft>
                <a:spcPts val="0"/>
              </a:spcAft>
              <a:buFont typeface="Arial"/>
              <a:buChar char="●"/>
              <a:tabLst>
                <a:tab pos="505447" algn="l"/>
                <a:tab pos="506294" algn="l"/>
              </a:tabLst>
            </a:pPr>
            <a:r>
              <a:rPr sz="2400" kern="0" spc="100" dirty="0">
                <a:solidFill>
                  <a:srgbClr val="FFFFFF"/>
                </a:solidFill>
                <a:latin typeface="Calibri"/>
                <a:cs typeface="Calibri"/>
              </a:rPr>
              <a:t>“Consistent</a:t>
            </a:r>
            <a:r>
              <a:rPr sz="2400" kern="0" spc="253" dirty="0">
                <a:solidFill>
                  <a:srgbClr val="FFFFFF"/>
                </a:solidFill>
                <a:latin typeface="Calibri"/>
                <a:cs typeface="Calibri"/>
              </a:rPr>
              <a:t> </a:t>
            </a:r>
            <a:r>
              <a:rPr sz="2400" kern="0" dirty="0">
                <a:solidFill>
                  <a:srgbClr val="FFFFFF"/>
                </a:solidFill>
                <a:latin typeface="Calibri"/>
                <a:cs typeface="Calibri"/>
              </a:rPr>
              <a:t>with</a:t>
            </a:r>
            <a:r>
              <a:rPr sz="2400" kern="0" spc="253" dirty="0">
                <a:solidFill>
                  <a:srgbClr val="FFFFFF"/>
                </a:solidFill>
                <a:latin typeface="Calibri"/>
                <a:cs typeface="Calibri"/>
              </a:rPr>
              <a:t> </a:t>
            </a:r>
            <a:r>
              <a:rPr sz="2400" kern="0" dirty="0">
                <a:solidFill>
                  <a:srgbClr val="FFFFFF"/>
                </a:solidFill>
                <a:latin typeface="Calibri"/>
                <a:cs typeface="Calibri"/>
              </a:rPr>
              <a:t>the</a:t>
            </a:r>
            <a:r>
              <a:rPr sz="2400" kern="0" spc="260" dirty="0">
                <a:solidFill>
                  <a:srgbClr val="FFFFFF"/>
                </a:solidFill>
                <a:latin typeface="Calibri"/>
                <a:cs typeface="Calibri"/>
              </a:rPr>
              <a:t> </a:t>
            </a:r>
            <a:r>
              <a:rPr sz="2400" kern="0" dirty="0">
                <a:solidFill>
                  <a:srgbClr val="FFFFFF"/>
                </a:solidFill>
                <a:latin typeface="Calibri"/>
                <a:cs typeface="Calibri"/>
              </a:rPr>
              <a:t>prenatal</a:t>
            </a:r>
            <a:r>
              <a:rPr sz="2400" kern="0" spc="253" dirty="0">
                <a:solidFill>
                  <a:srgbClr val="FFFFFF"/>
                </a:solidFill>
                <a:latin typeface="Calibri"/>
                <a:cs typeface="Calibri"/>
              </a:rPr>
              <a:t> </a:t>
            </a:r>
            <a:r>
              <a:rPr sz="2400" kern="0" spc="67" dirty="0">
                <a:solidFill>
                  <a:srgbClr val="FFFFFF"/>
                </a:solidFill>
                <a:latin typeface="Calibri"/>
                <a:cs typeface="Calibri"/>
              </a:rPr>
              <a:t>hormone</a:t>
            </a:r>
            <a:r>
              <a:rPr sz="2400" kern="0" spc="253" dirty="0">
                <a:solidFill>
                  <a:srgbClr val="FFFFFF"/>
                </a:solidFill>
                <a:latin typeface="Calibri"/>
                <a:cs typeface="Calibri"/>
              </a:rPr>
              <a:t> </a:t>
            </a:r>
            <a:r>
              <a:rPr sz="2400" kern="0" spc="-13" dirty="0">
                <a:solidFill>
                  <a:srgbClr val="FFFFFF"/>
                </a:solidFill>
                <a:latin typeface="Calibri"/>
                <a:cs typeface="Calibri"/>
              </a:rPr>
              <a:t>theory </a:t>
            </a:r>
            <a:r>
              <a:rPr sz="2400" kern="0" spc="93" dirty="0">
                <a:solidFill>
                  <a:srgbClr val="FFFFFF"/>
                </a:solidFill>
                <a:latin typeface="Calibri"/>
                <a:cs typeface="Calibri"/>
              </a:rPr>
              <a:t>[PHT]</a:t>
            </a:r>
            <a:r>
              <a:rPr sz="2400" kern="0" spc="200" dirty="0">
                <a:solidFill>
                  <a:srgbClr val="FFFFFF"/>
                </a:solidFill>
                <a:latin typeface="Calibri"/>
                <a:cs typeface="Calibri"/>
              </a:rPr>
              <a:t> </a:t>
            </a:r>
            <a:r>
              <a:rPr sz="2400" kern="0" dirty="0">
                <a:solidFill>
                  <a:srgbClr val="FFFFFF"/>
                </a:solidFill>
                <a:latin typeface="Calibri"/>
                <a:cs typeface="Calibri"/>
              </a:rPr>
              <a:t>of</a:t>
            </a:r>
            <a:r>
              <a:rPr sz="2400" kern="0" spc="207" dirty="0">
                <a:solidFill>
                  <a:srgbClr val="FFFFFF"/>
                </a:solidFill>
                <a:latin typeface="Calibri"/>
                <a:cs typeface="Calibri"/>
              </a:rPr>
              <a:t> </a:t>
            </a:r>
            <a:r>
              <a:rPr sz="2400" kern="0" spc="120" dirty="0">
                <a:solidFill>
                  <a:srgbClr val="FFFFFF"/>
                </a:solidFill>
                <a:latin typeface="Calibri"/>
                <a:cs typeface="Calibri"/>
              </a:rPr>
              <a:t>sexual</a:t>
            </a:r>
            <a:r>
              <a:rPr sz="2400" kern="0" spc="207" dirty="0">
                <a:solidFill>
                  <a:srgbClr val="FFFFFF"/>
                </a:solidFill>
                <a:latin typeface="Calibri"/>
                <a:cs typeface="Calibri"/>
              </a:rPr>
              <a:t> </a:t>
            </a:r>
            <a:r>
              <a:rPr sz="2400" kern="0" dirty="0">
                <a:solidFill>
                  <a:srgbClr val="FFFFFF"/>
                </a:solidFill>
                <a:latin typeface="Calibri"/>
                <a:cs typeface="Calibri"/>
              </a:rPr>
              <a:t>orientation,</a:t>
            </a:r>
            <a:r>
              <a:rPr sz="2400" kern="0" spc="200" dirty="0">
                <a:solidFill>
                  <a:srgbClr val="FFFFFF"/>
                </a:solidFill>
                <a:latin typeface="Calibri"/>
                <a:cs typeface="Calibri"/>
              </a:rPr>
              <a:t> </a:t>
            </a:r>
            <a:r>
              <a:rPr sz="2400" kern="0" spc="147" dirty="0">
                <a:solidFill>
                  <a:srgbClr val="FFFFFF"/>
                </a:solidFill>
                <a:latin typeface="Calibri"/>
                <a:cs typeface="Calibri"/>
              </a:rPr>
              <a:t>gay</a:t>
            </a:r>
            <a:r>
              <a:rPr sz="2400" kern="0" spc="207" dirty="0">
                <a:solidFill>
                  <a:srgbClr val="FFFFFF"/>
                </a:solidFill>
                <a:latin typeface="Calibri"/>
                <a:cs typeface="Calibri"/>
              </a:rPr>
              <a:t> </a:t>
            </a:r>
            <a:r>
              <a:rPr sz="2400" kern="0" spc="87" dirty="0">
                <a:solidFill>
                  <a:srgbClr val="FFFFFF"/>
                </a:solidFill>
                <a:latin typeface="Calibri"/>
                <a:cs typeface="Calibri"/>
              </a:rPr>
              <a:t>men</a:t>
            </a:r>
            <a:r>
              <a:rPr sz="2400" kern="0" spc="200" dirty="0">
                <a:solidFill>
                  <a:srgbClr val="FFFFFF"/>
                </a:solidFill>
                <a:latin typeface="Calibri"/>
                <a:cs typeface="Calibri"/>
              </a:rPr>
              <a:t> </a:t>
            </a:r>
            <a:r>
              <a:rPr sz="2400" kern="0" spc="73" dirty="0">
                <a:solidFill>
                  <a:srgbClr val="FFFFFF"/>
                </a:solidFill>
                <a:latin typeface="Calibri"/>
                <a:cs typeface="Calibri"/>
              </a:rPr>
              <a:t>and </a:t>
            </a:r>
            <a:r>
              <a:rPr sz="2400" kern="0" spc="93" dirty="0">
                <a:solidFill>
                  <a:srgbClr val="FFFFFF"/>
                </a:solidFill>
                <a:latin typeface="Calibri"/>
                <a:cs typeface="Calibri"/>
              </a:rPr>
              <a:t>women</a:t>
            </a:r>
            <a:r>
              <a:rPr sz="2400" kern="0" spc="140" dirty="0">
                <a:solidFill>
                  <a:srgbClr val="FFFFFF"/>
                </a:solidFill>
                <a:latin typeface="Calibri"/>
                <a:cs typeface="Calibri"/>
              </a:rPr>
              <a:t> </a:t>
            </a:r>
            <a:r>
              <a:rPr sz="2400" kern="0" spc="73" dirty="0">
                <a:solidFill>
                  <a:srgbClr val="FFFFFF"/>
                </a:solidFill>
                <a:latin typeface="Calibri"/>
                <a:cs typeface="Calibri"/>
              </a:rPr>
              <a:t>tended</a:t>
            </a:r>
            <a:r>
              <a:rPr sz="2400" kern="0" spc="147" dirty="0">
                <a:solidFill>
                  <a:srgbClr val="FFFFFF"/>
                </a:solidFill>
                <a:latin typeface="Calibri"/>
                <a:cs typeface="Calibri"/>
              </a:rPr>
              <a:t> </a:t>
            </a:r>
            <a:r>
              <a:rPr sz="2400" kern="0" dirty="0">
                <a:solidFill>
                  <a:srgbClr val="FFFFFF"/>
                </a:solidFill>
                <a:latin typeface="Calibri"/>
                <a:cs typeface="Calibri"/>
              </a:rPr>
              <a:t>to</a:t>
            </a:r>
            <a:r>
              <a:rPr sz="2400" kern="0" spc="147" dirty="0">
                <a:solidFill>
                  <a:srgbClr val="FFFFFF"/>
                </a:solidFill>
                <a:latin typeface="Calibri"/>
                <a:cs typeface="Calibri"/>
              </a:rPr>
              <a:t> </a:t>
            </a:r>
            <a:r>
              <a:rPr sz="2400" kern="0" spc="100" dirty="0">
                <a:solidFill>
                  <a:srgbClr val="FFFFFF"/>
                </a:solidFill>
                <a:latin typeface="Calibri"/>
                <a:cs typeface="Calibri"/>
              </a:rPr>
              <a:t>have</a:t>
            </a:r>
            <a:r>
              <a:rPr sz="2400" kern="0" spc="147" dirty="0">
                <a:solidFill>
                  <a:srgbClr val="FFFFFF"/>
                </a:solidFill>
                <a:latin typeface="Calibri"/>
                <a:cs typeface="Calibri"/>
              </a:rPr>
              <a:t> </a:t>
            </a:r>
            <a:r>
              <a:rPr sz="2400" kern="0" spc="107" dirty="0">
                <a:solidFill>
                  <a:srgbClr val="FFFFFF"/>
                </a:solidFill>
                <a:latin typeface="Calibri"/>
                <a:cs typeface="Calibri"/>
              </a:rPr>
              <a:t>gender-</a:t>
            </a:r>
            <a:r>
              <a:rPr sz="2400" kern="0" spc="80" dirty="0">
                <a:solidFill>
                  <a:srgbClr val="FFFFFF"/>
                </a:solidFill>
                <a:latin typeface="Calibri"/>
                <a:cs typeface="Calibri"/>
              </a:rPr>
              <a:t>atypical</a:t>
            </a:r>
            <a:r>
              <a:rPr sz="2400" kern="0" spc="140" dirty="0">
                <a:solidFill>
                  <a:srgbClr val="FFFFFF"/>
                </a:solidFill>
                <a:latin typeface="Calibri"/>
                <a:cs typeface="Calibri"/>
              </a:rPr>
              <a:t> </a:t>
            </a:r>
            <a:r>
              <a:rPr sz="2400" kern="0" spc="53" dirty="0">
                <a:solidFill>
                  <a:srgbClr val="FFFFFF"/>
                </a:solidFill>
                <a:latin typeface="Calibri"/>
                <a:cs typeface="Calibri"/>
              </a:rPr>
              <a:t>facial </a:t>
            </a:r>
            <a:r>
              <a:rPr sz="2400" kern="0" spc="60" dirty="0">
                <a:solidFill>
                  <a:srgbClr val="FFFFFF"/>
                </a:solidFill>
                <a:latin typeface="Calibri"/>
                <a:cs typeface="Calibri"/>
              </a:rPr>
              <a:t>morphology.”</a:t>
            </a:r>
            <a:endParaRPr sz="2400" kern="0" dirty="0">
              <a:solidFill>
                <a:sysClr val="windowText" lastClr="000000"/>
              </a:solidFill>
              <a:latin typeface="Calibri"/>
              <a:cs typeface="Calibri"/>
            </a:endParaRPr>
          </a:p>
        </p:txBody>
      </p:sp>
      <p:grpSp>
        <p:nvGrpSpPr>
          <p:cNvPr id="4" name="object 4"/>
          <p:cNvGrpSpPr/>
          <p:nvPr/>
        </p:nvGrpSpPr>
        <p:grpSpPr>
          <a:xfrm>
            <a:off x="507368" y="1807034"/>
            <a:ext cx="4240953" cy="4183380"/>
            <a:chOff x="380525" y="1355275"/>
            <a:chExt cx="3180715" cy="3137535"/>
          </a:xfrm>
        </p:grpSpPr>
        <p:pic>
          <p:nvPicPr>
            <p:cNvPr id="5" name="object 5"/>
            <p:cNvPicPr/>
            <p:nvPr/>
          </p:nvPicPr>
          <p:blipFill>
            <a:blip r:embed="rId3" cstate="print"/>
            <a:stretch>
              <a:fillRect/>
            </a:stretch>
          </p:blipFill>
          <p:spPr>
            <a:xfrm>
              <a:off x="1967002" y="1355275"/>
              <a:ext cx="1593899" cy="1568699"/>
            </a:xfrm>
            <a:prstGeom prst="rect">
              <a:avLst/>
            </a:prstGeom>
          </p:spPr>
        </p:pic>
        <p:pic>
          <p:nvPicPr>
            <p:cNvPr id="6" name="object 6"/>
            <p:cNvPicPr/>
            <p:nvPr/>
          </p:nvPicPr>
          <p:blipFill>
            <a:blip r:embed="rId4" cstate="print"/>
            <a:stretch>
              <a:fillRect/>
            </a:stretch>
          </p:blipFill>
          <p:spPr>
            <a:xfrm>
              <a:off x="380525" y="1355275"/>
              <a:ext cx="1593899" cy="1568699"/>
            </a:xfrm>
            <a:prstGeom prst="rect">
              <a:avLst/>
            </a:prstGeom>
          </p:spPr>
        </p:pic>
        <p:pic>
          <p:nvPicPr>
            <p:cNvPr id="7" name="object 7"/>
            <p:cNvPicPr/>
            <p:nvPr/>
          </p:nvPicPr>
          <p:blipFill>
            <a:blip r:embed="rId5" cstate="print"/>
            <a:stretch>
              <a:fillRect/>
            </a:stretch>
          </p:blipFill>
          <p:spPr>
            <a:xfrm>
              <a:off x="1966999" y="2923975"/>
              <a:ext cx="1593899" cy="1568699"/>
            </a:xfrm>
            <a:prstGeom prst="rect">
              <a:avLst/>
            </a:prstGeom>
          </p:spPr>
        </p:pic>
        <p:pic>
          <p:nvPicPr>
            <p:cNvPr id="8" name="object 8"/>
            <p:cNvPicPr/>
            <p:nvPr/>
          </p:nvPicPr>
          <p:blipFill>
            <a:blip r:embed="rId6" cstate="print"/>
            <a:stretch>
              <a:fillRect/>
            </a:stretch>
          </p:blipFill>
          <p:spPr>
            <a:xfrm>
              <a:off x="380525" y="2923975"/>
              <a:ext cx="1593899" cy="1568699"/>
            </a:xfrm>
            <a:prstGeom prst="rect">
              <a:avLst/>
            </a:prstGeom>
          </p:spPr>
        </p:pic>
      </p:grpSp>
      <p:graphicFrame>
        <p:nvGraphicFramePr>
          <p:cNvPr id="9" name="object 9"/>
          <p:cNvGraphicFramePr>
            <a:graphicFrameLocks noGrp="1"/>
          </p:cNvGraphicFramePr>
          <p:nvPr/>
        </p:nvGraphicFramePr>
        <p:xfrm>
          <a:off x="494668" y="1794333"/>
          <a:ext cx="4253654" cy="4194386"/>
        </p:xfrm>
        <a:graphic>
          <a:graphicData uri="http://schemas.openxmlformats.org/drawingml/2006/table">
            <a:tbl>
              <a:tblPr firstRow="1" bandRow="1">
                <a:tableStyleId>{2D5ABB26-0587-4C30-8999-92F81FD0307C}</a:tableStyleId>
              </a:tblPr>
              <a:tblGrid>
                <a:gridCol w="2126827">
                  <a:extLst>
                    <a:ext uri="{9D8B030D-6E8A-4147-A177-3AD203B41FA5}">
                      <a16:colId xmlns:a16="http://schemas.microsoft.com/office/drawing/2014/main" val="20000"/>
                    </a:ext>
                  </a:extLst>
                </a:gridCol>
                <a:gridCol w="2126827">
                  <a:extLst>
                    <a:ext uri="{9D8B030D-6E8A-4147-A177-3AD203B41FA5}">
                      <a16:colId xmlns:a16="http://schemas.microsoft.com/office/drawing/2014/main" val="20001"/>
                    </a:ext>
                  </a:extLst>
                </a:gridCol>
              </a:tblGrid>
              <a:tr h="2097193">
                <a:tc>
                  <a:txBody>
                    <a:bodyPr/>
                    <a:lstStyle/>
                    <a:p>
                      <a:pPr>
                        <a:lnSpc>
                          <a:spcPct val="100000"/>
                        </a:lnSpc>
                      </a:pPr>
                      <a:endParaRPr sz="23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19050">
                      <a:solidFill>
                        <a:srgbClr val="FFFFFF"/>
                      </a:solidFill>
                      <a:prstDash val="solid"/>
                    </a:lnB>
                  </a:tcPr>
                </a:tc>
                <a:tc>
                  <a:txBody>
                    <a:bodyPr/>
                    <a:lstStyle/>
                    <a:p>
                      <a:pPr>
                        <a:lnSpc>
                          <a:spcPct val="100000"/>
                        </a:lnSpc>
                      </a:pPr>
                      <a:endParaRPr sz="23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19050">
                      <a:solidFill>
                        <a:srgbClr val="FFFFFF"/>
                      </a:solidFill>
                      <a:prstDash val="solid"/>
                    </a:lnB>
                  </a:tcPr>
                </a:tc>
                <a:extLst>
                  <a:ext uri="{0D108BD9-81ED-4DB2-BD59-A6C34878D82A}">
                    <a16:rowId xmlns:a16="http://schemas.microsoft.com/office/drawing/2014/main" val="10000"/>
                  </a:ext>
                </a:extLst>
              </a:tr>
              <a:tr h="2097193">
                <a:tc>
                  <a:txBody>
                    <a:bodyPr/>
                    <a:lstStyle/>
                    <a:p>
                      <a:pPr>
                        <a:lnSpc>
                          <a:spcPct val="100000"/>
                        </a:lnSpc>
                      </a:pPr>
                      <a:endParaRPr sz="2300">
                        <a:latin typeface="Times New Roman"/>
                        <a:cs typeface="Times New Roman"/>
                      </a:endParaRPr>
                    </a:p>
                  </a:txBody>
                  <a:tcPr marL="0" marR="0" marT="0" marB="0">
                    <a:lnL w="9525">
                      <a:solidFill>
                        <a:srgbClr val="FFFFFF"/>
                      </a:solidFill>
                      <a:prstDash val="solid"/>
                    </a:lnL>
                    <a:lnR w="9525">
                      <a:solidFill>
                        <a:srgbClr val="FFFFFF"/>
                      </a:solidFill>
                      <a:prstDash val="solid"/>
                    </a:lnR>
                    <a:lnT w="19050">
                      <a:solidFill>
                        <a:srgbClr val="FFFFFF"/>
                      </a:solidFill>
                      <a:prstDash val="solid"/>
                    </a:lnT>
                    <a:lnB w="9525">
                      <a:solidFill>
                        <a:srgbClr val="FFFFFF"/>
                      </a:solidFill>
                      <a:prstDash val="solid"/>
                    </a:lnB>
                  </a:tcPr>
                </a:tc>
                <a:tc>
                  <a:txBody>
                    <a:bodyPr/>
                    <a:lstStyle/>
                    <a:p>
                      <a:pPr>
                        <a:lnSpc>
                          <a:spcPct val="100000"/>
                        </a:lnSpc>
                      </a:pPr>
                      <a:endParaRPr sz="2300">
                        <a:latin typeface="Times New Roman"/>
                        <a:cs typeface="Times New Roman"/>
                      </a:endParaRPr>
                    </a:p>
                  </a:txBody>
                  <a:tcPr marL="0" marR="0" marT="0" marB="0">
                    <a:lnL w="9525">
                      <a:solidFill>
                        <a:srgbClr val="FFFFFF"/>
                      </a:solidFill>
                      <a:prstDash val="solid"/>
                    </a:lnL>
                    <a:lnR w="9525">
                      <a:solidFill>
                        <a:srgbClr val="FFFFFF"/>
                      </a:solidFill>
                      <a:prstDash val="solid"/>
                    </a:lnR>
                    <a:lnT w="19050">
                      <a:solidFill>
                        <a:srgbClr val="FFFFFF"/>
                      </a:solidFill>
                      <a:prstDash val="solid"/>
                    </a:lnT>
                    <a:lnB w="9525">
                      <a:solidFill>
                        <a:srgbClr val="FFFFFF"/>
                      </a:solidFill>
                      <a:prstDash val="solid"/>
                    </a:lnB>
                  </a:tcPr>
                </a:tc>
                <a:extLst>
                  <a:ext uri="{0D108BD9-81ED-4DB2-BD59-A6C34878D82A}">
                    <a16:rowId xmlns:a16="http://schemas.microsoft.com/office/drawing/2014/main" val="10001"/>
                  </a:ext>
                </a:extLst>
              </a:tr>
            </a:tbl>
          </a:graphicData>
        </a:graphic>
      </p:graphicFrame>
      <p:sp>
        <p:nvSpPr>
          <p:cNvPr id="10" name="object 10"/>
          <p:cNvSpPr txBox="1"/>
          <p:nvPr/>
        </p:nvSpPr>
        <p:spPr>
          <a:xfrm>
            <a:off x="512967" y="1362494"/>
            <a:ext cx="4008120" cy="222219"/>
          </a:xfrm>
          <a:prstGeom prst="rect">
            <a:avLst/>
          </a:prstGeom>
        </p:spPr>
        <p:txBody>
          <a:bodyPr vert="horz" wrap="square" lIns="0" tIns="16933" rIns="0" bIns="0" rtlCol="0">
            <a:spAutoFit/>
          </a:bodyPr>
          <a:lstStyle/>
          <a:p>
            <a:pPr marL="16933" defTabSz="1219170" fontAlgn="auto">
              <a:spcBef>
                <a:spcPts val="133"/>
              </a:spcBef>
              <a:spcAft>
                <a:spcPts val="0"/>
              </a:spcAft>
              <a:tabLst>
                <a:tab pos="2310494" algn="l"/>
              </a:tabLst>
            </a:pPr>
            <a:r>
              <a:rPr sz="1333" kern="0" spc="67" dirty="0">
                <a:solidFill>
                  <a:srgbClr val="FFFFFF"/>
                </a:solidFill>
                <a:latin typeface="Calibri"/>
                <a:cs typeface="Calibri"/>
              </a:rPr>
              <a:t>Composite</a:t>
            </a:r>
            <a:r>
              <a:rPr sz="1333" kern="0" spc="253" dirty="0">
                <a:solidFill>
                  <a:srgbClr val="FFFFFF"/>
                </a:solidFill>
                <a:latin typeface="Calibri"/>
                <a:cs typeface="Calibri"/>
              </a:rPr>
              <a:t> </a:t>
            </a:r>
            <a:r>
              <a:rPr sz="1333" kern="0" dirty="0">
                <a:solidFill>
                  <a:srgbClr val="FFFFFF"/>
                </a:solidFill>
                <a:latin typeface="Calibri"/>
                <a:cs typeface="Calibri"/>
              </a:rPr>
              <a:t>Straight</a:t>
            </a:r>
            <a:r>
              <a:rPr sz="1333" kern="0" spc="253" dirty="0">
                <a:solidFill>
                  <a:srgbClr val="FFFFFF"/>
                </a:solidFill>
                <a:latin typeface="Calibri"/>
                <a:cs typeface="Calibri"/>
              </a:rPr>
              <a:t> </a:t>
            </a:r>
            <a:r>
              <a:rPr sz="1333" kern="0" spc="93" dirty="0">
                <a:solidFill>
                  <a:srgbClr val="FFFFFF"/>
                </a:solidFill>
                <a:latin typeface="Calibri"/>
                <a:cs typeface="Calibri"/>
              </a:rPr>
              <a:t>Faces</a:t>
            </a:r>
            <a:r>
              <a:rPr sz="1333" kern="0" dirty="0">
                <a:solidFill>
                  <a:srgbClr val="FFFFFF"/>
                </a:solidFill>
                <a:latin typeface="Calibri"/>
                <a:cs typeface="Calibri"/>
              </a:rPr>
              <a:t>	</a:t>
            </a:r>
            <a:r>
              <a:rPr sz="1333" kern="0" spc="67" dirty="0">
                <a:solidFill>
                  <a:srgbClr val="FFFFFF"/>
                </a:solidFill>
                <a:latin typeface="Calibri"/>
                <a:cs typeface="Calibri"/>
              </a:rPr>
              <a:t>Composite</a:t>
            </a:r>
            <a:r>
              <a:rPr sz="1333" kern="0" spc="93" dirty="0">
                <a:solidFill>
                  <a:srgbClr val="FFFFFF"/>
                </a:solidFill>
                <a:latin typeface="Calibri"/>
                <a:cs typeface="Calibri"/>
              </a:rPr>
              <a:t> </a:t>
            </a:r>
            <a:r>
              <a:rPr sz="1333" kern="0" spc="87" dirty="0">
                <a:solidFill>
                  <a:srgbClr val="FFFFFF"/>
                </a:solidFill>
                <a:latin typeface="Calibri"/>
                <a:cs typeface="Calibri"/>
              </a:rPr>
              <a:t>Gay</a:t>
            </a:r>
            <a:r>
              <a:rPr sz="1333" kern="0" spc="93" dirty="0">
                <a:solidFill>
                  <a:srgbClr val="FFFFFF"/>
                </a:solidFill>
                <a:latin typeface="Calibri"/>
                <a:cs typeface="Calibri"/>
              </a:rPr>
              <a:t> Faces</a:t>
            </a:r>
            <a:endParaRPr sz="1333" kern="0">
              <a:solidFill>
                <a:sysClr val="windowText" lastClr="000000"/>
              </a:solidFill>
              <a:latin typeface="Calibri"/>
              <a:cs typeface="Calibri"/>
            </a:endParaRPr>
          </a:p>
        </p:txBody>
      </p:sp>
      <p:sp>
        <p:nvSpPr>
          <p:cNvPr id="11" name="object 11"/>
          <p:cNvSpPr txBox="1"/>
          <p:nvPr/>
        </p:nvSpPr>
        <p:spPr>
          <a:xfrm>
            <a:off x="169307" y="4737359"/>
            <a:ext cx="205121" cy="585893"/>
          </a:xfrm>
          <a:prstGeom prst="rect">
            <a:avLst/>
          </a:prstGeom>
        </p:spPr>
        <p:txBody>
          <a:bodyPr vert="vert270" wrap="square" lIns="0" tIns="11853" rIns="0" bIns="0" rtlCol="0">
            <a:spAutoFit/>
          </a:bodyPr>
          <a:lstStyle/>
          <a:p>
            <a:pPr marL="16933" defTabSz="1219170" fontAlgn="auto">
              <a:spcBef>
                <a:spcPts val="93"/>
              </a:spcBef>
              <a:spcAft>
                <a:spcPts val="0"/>
              </a:spcAft>
            </a:pPr>
            <a:r>
              <a:rPr sz="1333" kern="0" spc="-13" dirty="0">
                <a:solidFill>
                  <a:srgbClr val="FFFFFF"/>
                </a:solidFill>
                <a:latin typeface="Calibri"/>
                <a:cs typeface="Calibri"/>
              </a:rPr>
              <a:t>Female</a:t>
            </a:r>
            <a:endParaRPr sz="1333" kern="0">
              <a:solidFill>
                <a:sysClr val="windowText" lastClr="000000"/>
              </a:solidFill>
              <a:latin typeface="Calibri"/>
              <a:cs typeface="Calibri"/>
            </a:endParaRPr>
          </a:p>
        </p:txBody>
      </p:sp>
      <p:sp>
        <p:nvSpPr>
          <p:cNvPr id="12" name="object 12"/>
          <p:cNvSpPr txBox="1"/>
          <p:nvPr/>
        </p:nvSpPr>
        <p:spPr>
          <a:xfrm>
            <a:off x="169307" y="2624249"/>
            <a:ext cx="205121" cy="401320"/>
          </a:xfrm>
          <a:prstGeom prst="rect">
            <a:avLst/>
          </a:prstGeom>
        </p:spPr>
        <p:txBody>
          <a:bodyPr vert="vert270" wrap="square" lIns="0" tIns="11853" rIns="0" bIns="0" rtlCol="0">
            <a:spAutoFit/>
          </a:bodyPr>
          <a:lstStyle/>
          <a:p>
            <a:pPr marL="16933" defTabSz="1219170" fontAlgn="auto">
              <a:spcBef>
                <a:spcPts val="93"/>
              </a:spcBef>
              <a:spcAft>
                <a:spcPts val="0"/>
              </a:spcAft>
            </a:pPr>
            <a:r>
              <a:rPr sz="1333" kern="0" spc="-27" dirty="0">
                <a:solidFill>
                  <a:srgbClr val="FFFFFF"/>
                </a:solidFill>
                <a:latin typeface="Calibri"/>
                <a:cs typeface="Calibri"/>
              </a:rPr>
              <a:t>Male</a:t>
            </a:r>
            <a:endParaRPr sz="1333" kern="0">
              <a:solidFill>
                <a:sysClr val="windowText" lastClr="000000"/>
              </a:solidFill>
              <a:latin typeface="Calibri"/>
              <a:cs typeface="Calibri"/>
            </a:endParaRPr>
          </a:p>
        </p:txBody>
      </p:sp>
      <p:sp>
        <p:nvSpPr>
          <p:cNvPr id="13" name="TextBox 12">
            <a:extLst>
              <a:ext uri="{FF2B5EF4-FFF2-40B4-BE49-F238E27FC236}">
                <a16:creationId xmlns:a16="http://schemas.microsoft.com/office/drawing/2014/main" id="{22C4C08D-32B2-CE95-5346-3EE1AC686FEE}"/>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7">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9101" y="1912443"/>
            <a:ext cx="6596380" cy="4315390"/>
          </a:xfrm>
          <a:prstGeom prst="rect">
            <a:avLst/>
          </a:prstGeom>
        </p:spPr>
        <p:txBody>
          <a:bodyPr vert="horz" wrap="square" lIns="0" tIns="19472" rIns="0" bIns="0" rtlCol="0">
            <a:spAutoFit/>
          </a:bodyPr>
          <a:lstStyle/>
          <a:p>
            <a:pPr marL="50799" marR="6773" defTabSz="1219170" fontAlgn="auto">
              <a:lnSpc>
                <a:spcPct val="99400"/>
              </a:lnSpc>
              <a:spcBef>
                <a:spcPts val="152"/>
              </a:spcBef>
              <a:spcAft>
                <a:spcPts val="0"/>
              </a:spcAft>
            </a:pPr>
            <a:r>
              <a:rPr sz="3200" kern="0" spc="107" dirty="0">
                <a:solidFill>
                  <a:srgbClr val="FFFFFF"/>
                </a:solidFill>
                <a:latin typeface="Calibri"/>
                <a:cs typeface="Calibri"/>
              </a:rPr>
              <a:t>Differences</a:t>
            </a:r>
            <a:r>
              <a:rPr sz="3200" kern="0" spc="200" dirty="0">
                <a:solidFill>
                  <a:srgbClr val="FFFFFF"/>
                </a:solidFill>
                <a:latin typeface="Calibri"/>
                <a:cs typeface="Calibri"/>
              </a:rPr>
              <a:t> </a:t>
            </a:r>
            <a:r>
              <a:rPr sz="3200" kern="0" spc="93" dirty="0">
                <a:solidFill>
                  <a:srgbClr val="FFFFFF"/>
                </a:solidFill>
                <a:latin typeface="Calibri"/>
                <a:cs typeface="Calibri"/>
              </a:rPr>
              <a:t>between</a:t>
            </a:r>
            <a:r>
              <a:rPr sz="3200" kern="0" spc="207" dirty="0">
                <a:solidFill>
                  <a:srgbClr val="FFFFFF"/>
                </a:solidFill>
                <a:latin typeface="Calibri"/>
                <a:cs typeface="Calibri"/>
              </a:rPr>
              <a:t> </a:t>
            </a:r>
            <a:r>
              <a:rPr sz="3200" kern="0" spc="113" dirty="0">
                <a:solidFill>
                  <a:srgbClr val="FFFFFF"/>
                </a:solidFill>
                <a:latin typeface="Calibri"/>
                <a:cs typeface="Calibri"/>
              </a:rPr>
              <a:t>lesbian</a:t>
            </a:r>
            <a:r>
              <a:rPr sz="3200" kern="0" spc="207" dirty="0">
                <a:solidFill>
                  <a:srgbClr val="FFFFFF"/>
                </a:solidFill>
                <a:latin typeface="Calibri"/>
                <a:cs typeface="Calibri"/>
              </a:rPr>
              <a:t> </a:t>
            </a:r>
            <a:r>
              <a:rPr sz="3200" kern="0" dirty="0">
                <a:solidFill>
                  <a:srgbClr val="FFFFFF"/>
                </a:solidFill>
                <a:latin typeface="Calibri"/>
                <a:cs typeface="Calibri"/>
              </a:rPr>
              <a:t>or</a:t>
            </a:r>
            <a:r>
              <a:rPr sz="3200" kern="0" spc="207" dirty="0">
                <a:solidFill>
                  <a:srgbClr val="FFFFFF"/>
                </a:solidFill>
                <a:latin typeface="Calibri"/>
                <a:cs typeface="Calibri"/>
              </a:rPr>
              <a:t> </a:t>
            </a:r>
            <a:r>
              <a:rPr sz="3200" kern="0" spc="167" dirty="0">
                <a:solidFill>
                  <a:srgbClr val="FFFFFF"/>
                </a:solidFill>
                <a:latin typeface="Calibri"/>
                <a:cs typeface="Calibri"/>
              </a:rPr>
              <a:t>gay </a:t>
            </a:r>
            <a:r>
              <a:rPr sz="3200" kern="0" spc="147" dirty="0">
                <a:solidFill>
                  <a:srgbClr val="FFFFFF"/>
                </a:solidFill>
                <a:latin typeface="Calibri"/>
                <a:cs typeface="Calibri"/>
              </a:rPr>
              <a:t>and</a:t>
            </a:r>
            <a:r>
              <a:rPr sz="3200" kern="0" spc="220" dirty="0">
                <a:solidFill>
                  <a:srgbClr val="FFFFFF"/>
                </a:solidFill>
                <a:latin typeface="Calibri"/>
                <a:cs typeface="Calibri"/>
              </a:rPr>
              <a:t> </a:t>
            </a:r>
            <a:r>
              <a:rPr sz="3200" kern="0" spc="87" dirty="0">
                <a:solidFill>
                  <a:srgbClr val="FFFFFF"/>
                </a:solidFill>
                <a:latin typeface="Calibri"/>
                <a:cs typeface="Calibri"/>
              </a:rPr>
              <a:t>straight</a:t>
            </a:r>
            <a:r>
              <a:rPr sz="3200" kern="0" spc="220" dirty="0">
                <a:solidFill>
                  <a:srgbClr val="FFFFFF"/>
                </a:solidFill>
                <a:latin typeface="Calibri"/>
                <a:cs typeface="Calibri"/>
              </a:rPr>
              <a:t> </a:t>
            </a:r>
            <a:r>
              <a:rPr sz="3200" kern="0" spc="180" dirty="0">
                <a:solidFill>
                  <a:srgbClr val="FFFFFF"/>
                </a:solidFill>
                <a:latin typeface="Calibri"/>
                <a:cs typeface="Calibri"/>
              </a:rPr>
              <a:t>faces</a:t>
            </a:r>
            <a:r>
              <a:rPr sz="3200" kern="0" spc="220" dirty="0">
                <a:solidFill>
                  <a:srgbClr val="FFFFFF"/>
                </a:solidFill>
                <a:latin typeface="Calibri"/>
                <a:cs typeface="Calibri"/>
              </a:rPr>
              <a:t> </a:t>
            </a:r>
            <a:r>
              <a:rPr sz="3200" kern="0" dirty="0">
                <a:solidFill>
                  <a:srgbClr val="FFFFFF"/>
                </a:solidFill>
                <a:latin typeface="Calibri"/>
                <a:cs typeface="Calibri"/>
              </a:rPr>
              <a:t>in</a:t>
            </a:r>
            <a:r>
              <a:rPr sz="3200" kern="0" spc="220" dirty="0">
                <a:solidFill>
                  <a:srgbClr val="FFFFFF"/>
                </a:solidFill>
                <a:latin typeface="Calibri"/>
                <a:cs typeface="Calibri"/>
              </a:rPr>
              <a:t> </a:t>
            </a:r>
            <a:r>
              <a:rPr sz="3200" kern="0" spc="113" dirty="0">
                <a:solidFill>
                  <a:srgbClr val="FFFFFF"/>
                </a:solidFill>
                <a:latin typeface="Calibri"/>
                <a:cs typeface="Calibri"/>
              </a:rPr>
              <a:t>selfies</a:t>
            </a:r>
            <a:r>
              <a:rPr sz="3200" kern="0" spc="220" dirty="0">
                <a:solidFill>
                  <a:srgbClr val="FFFFFF"/>
                </a:solidFill>
                <a:latin typeface="Calibri"/>
                <a:cs typeface="Calibri"/>
              </a:rPr>
              <a:t> </a:t>
            </a:r>
            <a:r>
              <a:rPr sz="3200" kern="0" dirty="0">
                <a:solidFill>
                  <a:srgbClr val="FFFFFF"/>
                </a:solidFill>
                <a:latin typeface="Calibri"/>
                <a:cs typeface="Calibri"/>
              </a:rPr>
              <a:t>relate</a:t>
            </a:r>
            <a:r>
              <a:rPr sz="3200" kern="0" spc="220" dirty="0">
                <a:solidFill>
                  <a:srgbClr val="FFFFFF"/>
                </a:solidFill>
                <a:latin typeface="Calibri"/>
                <a:cs typeface="Calibri"/>
              </a:rPr>
              <a:t> </a:t>
            </a:r>
            <a:r>
              <a:rPr sz="3200" kern="0" spc="-33" dirty="0">
                <a:solidFill>
                  <a:srgbClr val="FFFFFF"/>
                </a:solidFill>
                <a:latin typeface="Calibri"/>
                <a:cs typeface="Calibri"/>
              </a:rPr>
              <a:t>to </a:t>
            </a:r>
            <a:r>
              <a:rPr sz="3200" kern="0" spc="127" dirty="0">
                <a:solidFill>
                  <a:srgbClr val="FFFFFF"/>
                </a:solidFill>
                <a:latin typeface="Calibri"/>
                <a:cs typeface="Calibri"/>
              </a:rPr>
              <a:t>grooming,</a:t>
            </a:r>
            <a:r>
              <a:rPr sz="3200" kern="0" spc="187" dirty="0">
                <a:solidFill>
                  <a:srgbClr val="FFFFFF"/>
                </a:solidFill>
                <a:latin typeface="Calibri"/>
                <a:cs typeface="Calibri"/>
              </a:rPr>
              <a:t> </a:t>
            </a:r>
            <a:r>
              <a:rPr sz="3200" kern="0" spc="80" dirty="0">
                <a:solidFill>
                  <a:srgbClr val="FFFFFF"/>
                </a:solidFill>
                <a:latin typeface="Calibri"/>
                <a:cs typeface="Calibri"/>
              </a:rPr>
              <a:t>presentation,</a:t>
            </a:r>
            <a:r>
              <a:rPr sz="3200" kern="0" spc="187" dirty="0">
                <a:solidFill>
                  <a:srgbClr val="FFFFFF"/>
                </a:solidFill>
                <a:latin typeface="Calibri"/>
                <a:cs typeface="Calibri"/>
              </a:rPr>
              <a:t> </a:t>
            </a:r>
            <a:r>
              <a:rPr sz="3200" kern="0" spc="113" dirty="0">
                <a:solidFill>
                  <a:srgbClr val="FFFFFF"/>
                </a:solidFill>
                <a:latin typeface="Calibri"/>
                <a:cs typeface="Calibri"/>
              </a:rPr>
              <a:t>and  </a:t>
            </a:r>
            <a:r>
              <a:rPr sz="3200" kern="0" dirty="0">
                <a:solidFill>
                  <a:srgbClr val="FFFFFF"/>
                </a:solidFill>
                <a:latin typeface="Calibri"/>
                <a:cs typeface="Calibri"/>
              </a:rPr>
              <a:t>lifestyle</a:t>
            </a:r>
            <a:r>
              <a:rPr sz="3200" kern="0" spc="-400" dirty="0">
                <a:solidFill>
                  <a:srgbClr val="FFFFFF"/>
                </a:solidFill>
                <a:latin typeface="Calibri"/>
                <a:cs typeface="Calibri"/>
              </a:rPr>
              <a:t> </a:t>
            </a:r>
            <a:r>
              <a:rPr sz="3200" kern="0" spc="287" dirty="0">
                <a:solidFill>
                  <a:srgbClr val="FFFFFF"/>
                </a:solidFill>
                <a:latin typeface="Calibri"/>
                <a:cs typeface="Calibri"/>
              </a:rPr>
              <a:t>—</a:t>
            </a:r>
            <a:r>
              <a:rPr sz="3200" kern="0" spc="-407" dirty="0">
                <a:solidFill>
                  <a:srgbClr val="FFFFFF"/>
                </a:solidFill>
                <a:latin typeface="Calibri"/>
                <a:cs typeface="Calibri"/>
              </a:rPr>
              <a:t> </a:t>
            </a:r>
            <a:r>
              <a:rPr sz="3200" kern="0" dirty="0">
                <a:solidFill>
                  <a:srgbClr val="FFFFFF"/>
                </a:solidFill>
                <a:latin typeface="Calibri"/>
                <a:cs typeface="Calibri"/>
              </a:rPr>
              <a:t>that</a:t>
            </a:r>
            <a:r>
              <a:rPr sz="3200" kern="0" spc="347" dirty="0">
                <a:solidFill>
                  <a:srgbClr val="FFFFFF"/>
                </a:solidFill>
                <a:latin typeface="Calibri"/>
                <a:cs typeface="Calibri"/>
              </a:rPr>
              <a:t> </a:t>
            </a:r>
            <a:r>
              <a:rPr sz="3200" kern="0" spc="127" dirty="0">
                <a:solidFill>
                  <a:srgbClr val="FFFFFF"/>
                </a:solidFill>
                <a:latin typeface="Calibri"/>
                <a:cs typeface="Calibri"/>
              </a:rPr>
              <a:t>is,</a:t>
            </a:r>
            <a:r>
              <a:rPr sz="3200" kern="0" spc="360" dirty="0">
                <a:solidFill>
                  <a:srgbClr val="FFFFFF"/>
                </a:solidFill>
                <a:latin typeface="Calibri"/>
                <a:cs typeface="Calibri"/>
              </a:rPr>
              <a:t> </a:t>
            </a:r>
            <a:r>
              <a:rPr sz="3200" b="1" kern="0" spc="193" dirty="0">
                <a:solidFill>
                  <a:srgbClr val="64FFDA"/>
                </a:solidFill>
                <a:latin typeface="Calibri"/>
                <a:cs typeface="Calibri"/>
              </a:rPr>
              <a:t>differences</a:t>
            </a:r>
            <a:r>
              <a:rPr sz="3200" b="1" kern="0" spc="347" dirty="0">
                <a:solidFill>
                  <a:srgbClr val="64FFDA"/>
                </a:solidFill>
                <a:latin typeface="Calibri"/>
                <a:cs typeface="Calibri"/>
              </a:rPr>
              <a:t> </a:t>
            </a:r>
            <a:r>
              <a:rPr sz="3200" b="1" kern="0" spc="60" dirty="0">
                <a:solidFill>
                  <a:srgbClr val="64FFDA"/>
                </a:solidFill>
                <a:latin typeface="Calibri"/>
                <a:cs typeface="Calibri"/>
              </a:rPr>
              <a:t>in </a:t>
            </a:r>
            <a:r>
              <a:rPr sz="3200" b="1" kern="0" spc="147" dirty="0">
                <a:solidFill>
                  <a:srgbClr val="64FFDA"/>
                </a:solidFill>
                <a:latin typeface="Calibri"/>
                <a:cs typeface="Calibri"/>
              </a:rPr>
              <a:t>culture,</a:t>
            </a:r>
            <a:r>
              <a:rPr sz="3200" b="1" kern="0" spc="173" dirty="0">
                <a:solidFill>
                  <a:srgbClr val="64FFDA"/>
                </a:solidFill>
                <a:latin typeface="Calibri"/>
                <a:cs typeface="Calibri"/>
              </a:rPr>
              <a:t> </a:t>
            </a:r>
            <a:r>
              <a:rPr sz="3200" b="1" kern="0" spc="133" dirty="0">
                <a:solidFill>
                  <a:srgbClr val="64FFDA"/>
                </a:solidFill>
                <a:latin typeface="Calibri"/>
                <a:cs typeface="Calibri"/>
              </a:rPr>
              <a:t>not</a:t>
            </a:r>
            <a:r>
              <a:rPr sz="3200" b="1" kern="0" spc="180" dirty="0">
                <a:solidFill>
                  <a:srgbClr val="64FFDA"/>
                </a:solidFill>
                <a:latin typeface="Calibri"/>
                <a:cs typeface="Calibri"/>
              </a:rPr>
              <a:t> </a:t>
            </a:r>
            <a:r>
              <a:rPr sz="3200" b="1" kern="0" spc="93" dirty="0">
                <a:solidFill>
                  <a:srgbClr val="64FFDA"/>
                </a:solidFill>
                <a:latin typeface="Calibri"/>
                <a:cs typeface="Calibri"/>
              </a:rPr>
              <a:t>in</a:t>
            </a:r>
            <a:r>
              <a:rPr sz="3200" b="1" kern="0" spc="180" dirty="0">
                <a:solidFill>
                  <a:srgbClr val="64FFDA"/>
                </a:solidFill>
                <a:latin typeface="Calibri"/>
                <a:cs typeface="Calibri"/>
              </a:rPr>
              <a:t> facial</a:t>
            </a:r>
            <a:r>
              <a:rPr sz="3200" b="1" kern="0" spc="173" dirty="0">
                <a:solidFill>
                  <a:srgbClr val="64FFDA"/>
                </a:solidFill>
                <a:latin typeface="Calibri"/>
                <a:cs typeface="Calibri"/>
              </a:rPr>
              <a:t> </a:t>
            </a:r>
            <a:r>
              <a:rPr sz="3200" b="1" kern="0" spc="167" dirty="0">
                <a:solidFill>
                  <a:srgbClr val="64FFDA"/>
                </a:solidFill>
                <a:latin typeface="Calibri"/>
                <a:cs typeface="Calibri"/>
              </a:rPr>
              <a:t>structure</a:t>
            </a:r>
            <a:r>
              <a:rPr sz="3200" kern="0" spc="167" dirty="0">
                <a:solidFill>
                  <a:srgbClr val="FFFFFF"/>
                </a:solidFill>
                <a:latin typeface="Calibri"/>
                <a:cs typeface="Calibri"/>
              </a:rPr>
              <a:t>.</a:t>
            </a:r>
            <a:endParaRPr sz="3200" kern="0" dirty="0">
              <a:solidFill>
                <a:sysClr val="windowText" lastClr="000000"/>
              </a:solidFill>
              <a:latin typeface="Calibri"/>
              <a:cs typeface="Calibri"/>
            </a:endParaRPr>
          </a:p>
          <a:p>
            <a:pPr defTabSz="1219170" fontAlgn="auto">
              <a:spcBef>
                <a:spcPts val="53"/>
              </a:spcBef>
              <a:spcAft>
                <a:spcPts val="0"/>
              </a:spcAft>
            </a:pPr>
            <a:endParaRPr sz="4600" kern="0" dirty="0">
              <a:solidFill>
                <a:sysClr val="windowText" lastClr="000000"/>
              </a:solidFill>
              <a:latin typeface="Calibri"/>
              <a:cs typeface="Calibri"/>
            </a:endParaRPr>
          </a:p>
          <a:p>
            <a:pPr marL="16933" marR="491901" defTabSz="1219170" fontAlgn="auto">
              <a:lnSpc>
                <a:spcPct val="104200"/>
              </a:lnSpc>
              <a:spcBef>
                <a:spcPts val="7"/>
              </a:spcBef>
              <a:spcAft>
                <a:spcPts val="0"/>
              </a:spcAft>
            </a:pPr>
            <a:r>
              <a:rPr sz="2400" kern="0" spc="200" dirty="0">
                <a:solidFill>
                  <a:srgbClr val="FFFFFF"/>
                </a:solidFill>
                <a:latin typeface="Calibri"/>
                <a:cs typeface="Calibri"/>
              </a:rPr>
              <a:t>See</a:t>
            </a:r>
            <a:r>
              <a:rPr sz="2400" kern="0" spc="147" dirty="0">
                <a:solidFill>
                  <a:srgbClr val="FFFFFF"/>
                </a:solidFill>
                <a:latin typeface="Calibri"/>
                <a:cs typeface="Calibri"/>
              </a:rPr>
              <a:t> </a:t>
            </a:r>
            <a:r>
              <a:rPr sz="2400" kern="0" dirty="0">
                <a:solidFill>
                  <a:srgbClr val="FFFFFF"/>
                </a:solidFill>
                <a:latin typeface="Calibri"/>
                <a:cs typeface="Calibri"/>
              </a:rPr>
              <a:t>our</a:t>
            </a:r>
            <a:r>
              <a:rPr sz="2400" kern="0" spc="152" dirty="0">
                <a:solidFill>
                  <a:srgbClr val="FFFFFF"/>
                </a:solidFill>
                <a:latin typeface="Calibri"/>
                <a:cs typeface="Calibri"/>
              </a:rPr>
              <a:t> </a:t>
            </a:r>
            <a:r>
              <a:rPr sz="2400" kern="0" spc="67" dirty="0">
                <a:solidFill>
                  <a:srgbClr val="FFFFFF"/>
                </a:solidFill>
                <a:latin typeface="Calibri"/>
                <a:cs typeface="Calibri"/>
              </a:rPr>
              <a:t>longer</a:t>
            </a:r>
            <a:r>
              <a:rPr sz="2400" kern="0" spc="152" dirty="0">
                <a:solidFill>
                  <a:srgbClr val="FFFFFF"/>
                </a:solidFill>
                <a:latin typeface="Calibri"/>
                <a:cs typeface="Calibri"/>
              </a:rPr>
              <a:t> </a:t>
            </a:r>
            <a:r>
              <a:rPr sz="2400" kern="0" spc="113" dirty="0">
                <a:solidFill>
                  <a:srgbClr val="FFFFFF"/>
                </a:solidFill>
                <a:latin typeface="Calibri"/>
                <a:cs typeface="Calibri"/>
              </a:rPr>
              <a:t>response</a:t>
            </a:r>
            <a:r>
              <a:rPr sz="2400" kern="0" spc="152" dirty="0">
                <a:solidFill>
                  <a:srgbClr val="FFFFFF"/>
                </a:solidFill>
                <a:latin typeface="Calibri"/>
                <a:cs typeface="Calibri"/>
              </a:rPr>
              <a:t> </a:t>
            </a:r>
            <a:r>
              <a:rPr sz="2400" kern="0" spc="80" dirty="0">
                <a:solidFill>
                  <a:srgbClr val="FFFFFF"/>
                </a:solidFill>
                <a:latin typeface="Calibri"/>
                <a:cs typeface="Calibri"/>
              </a:rPr>
              <a:t>on</a:t>
            </a:r>
            <a:r>
              <a:rPr sz="2400" kern="0" spc="152" dirty="0">
                <a:solidFill>
                  <a:srgbClr val="FFFFFF"/>
                </a:solidFill>
                <a:latin typeface="Calibri"/>
                <a:cs typeface="Calibri"/>
              </a:rPr>
              <a:t> </a:t>
            </a:r>
            <a:r>
              <a:rPr sz="2400" kern="0" spc="60" dirty="0">
                <a:solidFill>
                  <a:srgbClr val="FFFFFF"/>
                </a:solidFill>
                <a:latin typeface="Calibri"/>
                <a:cs typeface="Calibri"/>
              </a:rPr>
              <a:t>Medium,</a:t>
            </a:r>
            <a:r>
              <a:rPr sz="2400" kern="0" spc="187" dirty="0">
                <a:solidFill>
                  <a:srgbClr val="FFFFFF"/>
                </a:solidFill>
                <a:latin typeface="Calibri"/>
                <a:cs typeface="Calibri"/>
              </a:rPr>
              <a:t> </a:t>
            </a:r>
            <a:r>
              <a:rPr sz="2400" u="heavy" kern="0" spc="6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“Do</a:t>
            </a:r>
            <a:r>
              <a:rPr sz="2400" kern="0" spc="60" dirty="0">
                <a:solidFill>
                  <a:schemeClr val="bg1">
                    <a:lumMod val="85000"/>
                  </a:schemeClr>
                </a:solidFill>
                <a:latin typeface="Calibri"/>
                <a:cs typeface="Calibri"/>
              </a:rPr>
              <a:t> </a:t>
            </a:r>
            <a:r>
              <a:rPr sz="2400" u="heavy" kern="0" spc="7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Algorithms</a:t>
            </a:r>
            <a:r>
              <a:rPr sz="2400" u="heavy" kern="0" spc="23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spc="11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Reveal</a:t>
            </a:r>
            <a:r>
              <a:rPr sz="2400" u="heavy" kern="0" spc="24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spc="14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Sexual</a:t>
            </a:r>
            <a:r>
              <a:rPr sz="2400" u="heavy" kern="0" spc="23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Orientation</a:t>
            </a:r>
            <a:r>
              <a:rPr sz="2400" u="heavy" kern="0" spc="24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or</a:t>
            </a:r>
            <a:r>
              <a:rPr sz="2400" u="heavy" kern="0" spc="23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spc="152"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Just</a:t>
            </a:r>
            <a:r>
              <a:rPr sz="2400" kern="0" spc="152" dirty="0">
                <a:solidFill>
                  <a:schemeClr val="bg1">
                    <a:lumMod val="85000"/>
                  </a:schemeClr>
                </a:solidFill>
                <a:latin typeface="Calibri"/>
                <a:cs typeface="Calibri"/>
              </a:rPr>
              <a:t> </a:t>
            </a:r>
            <a:r>
              <a:rPr sz="2400" u="heavy" kern="0" spc="17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Expose</a:t>
            </a:r>
            <a:r>
              <a:rPr sz="2400" u="heavy" kern="0" spc="18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our</a:t>
            </a:r>
            <a:r>
              <a:rPr sz="2400" u="heavy" kern="0" spc="18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spc="8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Stereotypes?”</a:t>
            </a:r>
            <a:endParaRPr sz="2400" kern="0" dirty="0">
              <a:solidFill>
                <a:schemeClr val="bg1">
                  <a:lumMod val="85000"/>
                </a:schemeClr>
              </a:solidFill>
              <a:latin typeface="Calibri"/>
              <a:cs typeface="Calibri"/>
            </a:endParaRPr>
          </a:p>
        </p:txBody>
      </p:sp>
      <p:sp>
        <p:nvSpPr>
          <p:cNvPr id="3" name="object 3"/>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b="1" spc="247" dirty="0">
                <a:solidFill>
                  <a:srgbClr val="FFFFFF"/>
                </a:solidFill>
              </a:rPr>
              <a:t>Predicting</a:t>
            </a:r>
            <a:r>
              <a:rPr b="1" spc="207" dirty="0">
                <a:solidFill>
                  <a:srgbClr val="FFFFFF"/>
                </a:solidFill>
              </a:rPr>
              <a:t> </a:t>
            </a:r>
            <a:r>
              <a:rPr b="1" spc="213" dirty="0">
                <a:solidFill>
                  <a:srgbClr val="FFFFFF"/>
                </a:solidFill>
              </a:rPr>
              <a:t>Homosexuality</a:t>
            </a:r>
          </a:p>
        </p:txBody>
      </p:sp>
      <p:pic>
        <p:nvPicPr>
          <p:cNvPr id="4" name="object 4"/>
          <p:cNvPicPr/>
          <p:nvPr/>
        </p:nvPicPr>
        <p:blipFill>
          <a:blip r:embed="rId3" cstate="print"/>
          <a:stretch>
            <a:fillRect/>
          </a:stretch>
        </p:blipFill>
        <p:spPr>
          <a:xfrm>
            <a:off x="8488326" y="1"/>
            <a:ext cx="3288081" cy="6857999"/>
          </a:xfrm>
          <a:prstGeom prst="rect">
            <a:avLst/>
          </a:prstGeom>
        </p:spPr>
      </p:pic>
      <p:sp>
        <p:nvSpPr>
          <p:cNvPr id="5" name="TextBox 4">
            <a:extLst>
              <a:ext uri="{FF2B5EF4-FFF2-40B4-BE49-F238E27FC236}">
                <a16:creationId xmlns:a16="http://schemas.microsoft.com/office/drawing/2014/main" id="{823DE126-66C6-3B1A-5375-AC5F197354B0}"/>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21639" y="2587513"/>
            <a:ext cx="9380220" cy="1449115"/>
          </a:xfrm>
          <a:prstGeom prst="rect">
            <a:avLst/>
          </a:prstGeom>
        </p:spPr>
        <p:txBody>
          <a:bodyPr vert="horz" wrap="square" lIns="0" tIns="114300" rIns="0" bIns="0" rtlCol="0">
            <a:spAutoFit/>
          </a:bodyPr>
          <a:lstStyle/>
          <a:p>
            <a:pPr algn="ctr">
              <a:spcBef>
                <a:spcPts val="900"/>
              </a:spcBef>
            </a:pPr>
            <a:r>
              <a:rPr sz="4000" b="1" spc="267" dirty="0">
                <a:solidFill>
                  <a:srgbClr val="FFFFFF"/>
                </a:solidFill>
              </a:rPr>
              <a:t>Selection</a:t>
            </a:r>
            <a:r>
              <a:rPr sz="4000" b="1" spc="227" dirty="0">
                <a:solidFill>
                  <a:srgbClr val="FFFFFF"/>
                </a:solidFill>
              </a:rPr>
              <a:t> </a:t>
            </a:r>
            <a:r>
              <a:rPr sz="4000" b="1" spc="353" dirty="0">
                <a:solidFill>
                  <a:srgbClr val="FFFFFF"/>
                </a:solidFill>
              </a:rPr>
              <a:t>Bias</a:t>
            </a:r>
            <a:r>
              <a:rPr sz="4000" b="1" spc="260" dirty="0">
                <a:solidFill>
                  <a:srgbClr val="FFFFFF"/>
                </a:solidFill>
              </a:rPr>
              <a:t> </a:t>
            </a:r>
            <a:r>
              <a:rPr sz="4000" spc="393" dirty="0">
                <a:solidFill>
                  <a:srgbClr val="FFFFFF"/>
                </a:solidFill>
              </a:rPr>
              <a:t>+</a:t>
            </a:r>
            <a:r>
              <a:rPr sz="4000" spc="233" dirty="0">
                <a:solidFill>
                  <a:srgbClr val="FFFFFF"/>
                </a:solidFill>
              </a:rPr>
              <a:t> </a:t>
            </a:r>
            <a:r>
              <a:rPr sz="4000" b="1" spc="240" dirty="0">
                <a:solidFill>
                  <a:srgbClr val="FFFFFF"/>
                </a:solidFill>
              </a:rPr>
              <a:t>Experimenter’s</a:t>
            </a:r>
            <a:r>
              <a:rPr sz="4000" b="1" spc="227" dirty="0">
                <a:solidFill>
                  <a:srgbClr val="FFFFFF"/>
                </a:solidFill>
              </a:rPr>
              <a:t> </a:t>
            </a:r>
            <a:r>
              <a:rPr sz="4000" b="1" spc="353" dirty="0">
                <a:solidFill>
                  <a:srgbClr val="FFFFFF"/>
                </a:solidFill>
              </a:rPr>
              <a:t>Bias</a:t>
            </a:r>
            <a:r>
              <a:rPr sz="4000" b="1" spc="267" dirty="0">
                <a:solidFill>
                  <a:srgbClr val="FFFFFF"/>
                </a:solidFill>
              </a:rPr>
              <a:t> </a:t>
            </a:r>
            <a:r>
              <a:rPr sz="4000" spc="327" dirty="0">
                <a:solidFill>
                  <a:srgbClr val="FFFFFF"/>
                </a:solidFill>
              </a:rPr>
              <a:t>+</a:t>
            </a:r>
            <a:endParaRPr sz="4000"/>
          </a:p>
          <a:p>
            <a:pPr algn="ctr">
              <a:spcBef>
                <a:spcPts val="767"/>
              </a:spcBef>
            </a:pPr>
            <a:r>
              <a:rPr sz="4000" b="1" spc="227" dirty="0">
                <a:solidFill>
                  <a:srgbClr val="FFFFFF"/>
                </a:solidFill>
              </a:rPr>
              <a:t>Correlation</a:t>
            </a:r>
            <a:r>
              <a:rPr sz="4000" b="1" spc="200" dirty="0">
                <a:solidFill>
                  <a:srgbClr val="FFFFFF"/>
                </a:solidFill>
              </a:rPr>
              <a:t> </a:t>
            </a:r>
            <a:r>
              <a:rPr sz="4000" b="1" spc="267" dirty="0">
                <a:solidFill>
                  <a:srgbClr val="FFFFFF"/>
                </a:solidFill>
              </a:rPr>
              <a:t>Fallacy</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TextBox 4">
            <a:extLst>
              <a:ext uri="{FF2B5EF4-FFF2-40B4-BE49-F238E27FC236}">
                <a16:creationId xmlns:a16="http://schemas.microsoft.com/office/drawing/2014/main" id="{1BE56DC2-22B5-BC54-BC5F-931DA71DFF48}"/>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36635" y="3086947"/>
            <a:ext cx="6712373" cy="632651"/>
          </a:xfrm>
          <a:prstGeom prst="rect">
            <a:avLst/>
          </a:prstGeom>
        </p:spPr>
        <p:txBody>
          <a:bodyPr vert="horz" wrap="square" lIns="0" tIns="16933" rIns="0" bIns="0" rtlCol="0">
            <a:spAutoFit/>
          </a:bodyPr>
          <a:lstStyle/>
          <a:p>
            <a:pPr marL="16933">
              <a:spcBef>
                <a:spcPts val="133"/>
              </a:spcBef>
            </a:pPr>
            <a:r>
              <a:rPr sz="4000" b="1" spc="260" dirty="0">
                <a:solidFill>
                  <a:srgbClr val="FFFFFF"/>
                </a:solidFill>
              </a:rPr>
              <a:t>Measuring</a:t>
            </a:r>
            <a:r>
              <a:rPr sz="4000" b="1" spc="233" dirty="0">
                <a:solidFill>
                  <a:srgbClr val="FFFFFF"/>
                </a:solidFill>
              </a:rPr>
              <a:t> </a:t>
            </a:r>
            <a:r>
              <a:rPr sz="4000" b="1" spc="227" dirty="0">
                <a:solidFill>
                  <a:srgbClr val="FFFFFF"/>
                </a:solidFill>
              </a:rPr>
              <a:t>Algorithmic</a:t>
            </a:r>
            <a:r>
              <a:rPr sz="4000" b="1" spc="240" dirty="0">
                <a:solidFill>
                  <a:srgbClr val="FFFFFF"/>
                </a:solidFill>
              </a:rPr>
              <a:t> </a:t>
            </a:r>
            <a:r>
              <a:rPr sz="4000" b="1" spc="327" dirty="0">
                <a:solidFill>
                  <a:srgbClr val="FFFFFF"/>
                </a:solidFill>
              </a:rPr>
              <a:t>Bias</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TextBox 4">
            <a:extLst>
              <a:ext uri="{FF2B5EF4-FFF2-40B4-BE49-F238E27FC236}">
                <a16:creationId xmlns:a16="http://schemas.microsoft.com/office/drawing/2014/main" id="{9C5CC892-3EBD-D0D6-124F-D56928FD8486}"/>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2967" y="468567"/>
            <a:ext cx="7417647" cy="591551"/>
          </a:xfrm>
          <a:prstGeom prst="rect">
            <a:avLst/>
          </a:prstGeom>
        </p:spPr>
        <p:txBody>
          <a:bodyPr vert="horz" wrap="square" lIns="0" tIns="16933" rIns="0" bIns="0" rtlCol="0">
            <a:spAutoFit/>
          </a:bodyPr>
          <a:lstStyle/>
          <a:p>
            <a:pPr marL="16933">
              <a:spcBef>
                <a:spcPts val="133"/>
              </a:spcBef>
            </a:pPr>
            <a:r>
              <a:rPr b="1" spc="220" dirty="0">
                <a:solidFill>
                  <a:srgbClr val="FFFFFF"/>
                </a:solidFill>
              </a:rPr>
              <a:t>Evaluate</a:t>
            </a:r>
            <a:r>
              <a:rPr b="1" spc="180" dirty="0">
                <a:solidFill>
                  <a:srgbClr val="FFFFFF"/>
                </a:solidFill>
              </a:rPr>
              <a:t> </a:t>
            </a:r>
            <a:r>
              <a:rPr b="1" spc="140" dirty="0">
                <a:solidFill>
                  <a:srgbClr val="FFFFFF"/>
                </a:solidFill>
              </a:rPr>
              <a:t>for</a:t>
            </a:r>
            <a:r>
              <a:rPr b="1" spc="180" dirty="0">
                <a:solidFill>
                  <a:srgbClr val="FFFFFF"/>
                </a:solidFill>
              </a:rPr>
              <a:t> </a:t>
            </a:r>
            <a:r>
              <a:rPr b="1" spc="293" dirty="0">
                <a:solidFill>
                  <a:srgbClr val="FFFFFF"/>
                </a:solidFill>
              </a:rPr>
              <a:t>Fairness</a:t>
            </a:r>
            <a:r>
              <a:rPr b="1" spc="187" dirty="0">
                <a:solidFill>
                  <a:srgbClr val="FFFFFF"/>
                </a:solidFill>
              </a:rPr>
              <a:t> </a:t>
            </a:r>
            <a:r>
              <a:rPr b="1" dirty="0">
                <a:solidFill>
                  <a:srgbClr val="FFFFFF"/>
                </a:solidFill>
                <a:latin typeface="Calibri"/>
                <a:cs typeface="Calibri"/>
              </a:rPr>
              <a:t>&amp;</a:t>
            </a:r>
            <a:r>
              <a:rPr b="1" spc="180" dirty="0">
                <a:solidFill>
                  <a:srgbClr val="FFFFFF"/>
                </a:solidFill>
              </a:rPr>
              <a:t> </a:t>
            </a:r>
            <a:r>
              <a:rPr b="1" spc="213" dirty="0">
                <a:solidFill>
                  <a:srgbClr val="FFFFFF"/>
                </a:solidFill>
              </a:rPr>
              <a:t>Inclusion</a:t>
            </a:r>
          </a:p>
        </p:txBody>
      </p:sp>
      <p:sp>
        <p:nvSpPr>
          <p:cNvPr id="3" name="object 3"/>
          <p:cNvSpPr txBox="1"/>
          <p:nvPr/>
        </p:nvSpPr>
        <p:spPr>
          <a:xfrm>
            <a:off x="665367" y="1122641"/>
            <a:ext cx="7861300" cy="1955236"/>
          </a:xfrm>
          <a:prstGeom prst="rect">
            <a:avLst/>
          </a:prstGeom>
        </p:spPr>
        <p:txBody>
          <a:bodyPr vert="horz" wrap="square" lIns="0" tIns="242147" rIns="0" bIns="0" rtlCol="0">
            <a:spAutoFit/>
          </a:bodyPr>
          <a:lstStyle/>
          <a:p>
            <a:pPr marL="16933" defTabSz="1219170" fontAlgn="auto">
              <a:spcBef>
                <a:spcPts val="1907"/>
              </a:spcBef>
              <a:spcAft>
                <a:spcPts val="0"/>
              </a:spcAft>
            </a:pPr>
            <a:r>
              <a:rPr sz="3200" b="1" kern="0" spc="247" dirty="0">
                <a:solidFill>
                  <a:srgbClr val="FFFFFF"/>
                </a:solidFill>
                <a:latin typeface="Calibri"/>
                <a:cs typeface="Calibri"/>
              </a:rPr>
              <a:t>Disaggregated</a:t>
            </a:r>
            <a:r>
              <a:rPr sz="3200" b="1" kern="0" spc="233" dirty="0">
                <a:solidFill>
                  <a:srgbClr val="FFFFFF"/>
                </a:solidFill>
                <a:latin typeface="Calibri"/>
                <a:cs typeface="Calibri"/>
              </a:rPr>
              <a:t> </a:t>
            </a:r>
            <a:r>
              <a:rPr sz="3200" b="1" kern="0" spc="160" dirty="0">
                <a:solidFill>
                  <a:srgbClr val="FFFFFF"/>
                </a:solidFill>
                <a:latin typeface="Calibri"/>
                <a:cs typeface="Calibri"/>
              </a:rPr>
              <a:t>Evaluation</a:t>
            </a:r>
            <a:endParaRPr sz="3200" kern="0">
              <a:solidFill>
                <a:sysClr val="windowText" lastClr="000000"/>
              </a:solidFill>
              <a:latin typeface="Calibri"/>
              <a:cs typeface="Calibri"/>
            </a:endParaRPr>
          </a:p>
          <a:p>
            <a:pPr marL="16933" marR="6773" defTabSz="1219170" fontAlgn="auto">
              <a:lnSpc>
                <a:spcPts val="3800"/>
              </a:lnSpc>
              <a:spcBef>
                <a:spcPts val="1933"/>
              </a:spcBef>
              <a:spcAft>
                <a:spcPts val="0"/>
              </a:spcAft>
            </a:pPr>
            <a:r>
              <a:rPr sz="3200" kern="0" spc="140" dirty="0">
                <a:solidFill>
                  <a:srgbClr val="FFFFFF"/>
                </a:solidFill>
                <a:latin typeface="Calibri"/>
                <a:cs typeface="Calibri"/>
              </a:rPr>
              <a:t>Create</a:t>
            </a:r>
            <a:r>
              <a:rPr sz="3200" kern="0" spc="180" dirty="0">
                <a:solidFill>
                  <a:srgbClr val="FFFFFF"/>
                </a:solidFill>
                <a:latin typeface="Calibri"/>
                <a:cs typeface="Calibri"/>
              </a:rPr>
              <a:t> </a:t>
            </a:r>
            <a:r>
              <a:rPr sz="3200" kern="0" dirty="0">
                <a:solidFill>
                  <a:srgbClr val="FFFFFF"/>
                </a:solidFill>
                <a:latin typeface="Calibri"/>
                <a:cs typeface="Calibri"/>
              </a:rPr>
              <a:t>for</a:t>
            </a:r>
            <a:r>
              <a:rPr sz="3200" kern="0" spc="187" dirty="0">
                <a:solidFill>
                  <a:srgbClr val="FFFFFF"/>
                </a:solidFill>
                <a:latin typeface="Calibri"/>
                <a:cs typeface="Calibri"/>
              </a:rPr>
              <a:t> </a:t>
            </a:r>
            <a:r>
              <a:rPr sz="3200" kern="0" spc="173" dirty="0">
                <a:solidFill>
                  <a:srgbClr val="FFFFFF"/>
                </a:solidFill>
                <a:latin typeface="Calibri"/>
                <a:cs typeface="Calibri"/>
              </a:rPr>
              <a:t>each</a:t>
            </a:r>
            <a:r>
              <a:rPr sz="3200" kern="0" spc="187" dirty="0">
                <a:solidFill>
                  <a:srgbClr val="FFFFFF"/>
                </a:solidFill>
                <a:latin typeface="Calibri"/>
                <a:cs typeface="Calibri"/>
              </a:rPr>
              <a:t> </a:t>
            </a:r>
            <a:r>
              <a:rPr sz="3200" kern="0" spc="120" dirty="0">
                <a:solidFill>
                  <a:srgbClr val="FFFFFF"/>
                </a:solidFill>
                <a:latin typeface="Calibri"/>
                <a:cs typeface="Calibri"/>
              </a:rPr>
              <a:t>(</a:t>
            </a:r>
            <a:r>
              <a:rPr sz="3200" kern="0" spc="120" dirty="0">
                <a:solidFill>
                  <a:srgbClr val="7B55FA"/>
                </a:solidFill>
                <a:latin typeface="Calibri"/>
                <a:cs typeface="Calibri"/>
              </a:rPr>
              <a:t>subgroup</a:t>
            </a:r>
            <a:r>
              <a:rPr sz="3200" kern="0" spc="120" dirty="0">
                <a:solidFill>
                  <a:srgbClr val="FFFFFF"/>
                </a:solidFill>
                <a:latin typeface="Calibri"/>
                <a:cs typeface="Calibri"/>
              </a:rPr>
              <a:t>,</a:t>
            </a:r>
            <a:r>
              <a:rPr sz="3200" kern="0" spc="180" dirty="0">
                <a:solidFill>
                  <a:srgbClr val="FFFFFF"/>
                </a:solidFill>
                <a:latin typeface="Calibri"/>
                <a:cs typeface="Calibri"/>
              </a:rPr>
              <a:t> </a:t>
            </a:r>
            <a:r>
              <a:rPr sz="3200" kern="0" spc="67" dirty="0">
                <a:solidFill>
                  <a:srgbClr val="64FFDA"/>
                </a:solidFill>
                <a:latin typeface="Calibri"/>
                <a:cs typeface="Calibri"/>
              </a:rPr>
              <a:t>prediction</a:t>
            </a:r>
            <a:r>
              <a:rPr sz="3200" kern="0" spc="67" dirty="0">
                <a:solidFill>
                  <a:srgbClr val="FFFFFF"/>
                </a:solidFill>
                <a:latin typeface="Calibri"/>
                <a:cs typeface="Calibri"/>
              </a:rPr>
              <a:t>)</a:t>
            </a:r>
            <a:r>
              <a:rPr sz="3200" kern="0" spc="187" dirty="0">
                <a:solidFill>
                  <a:srgbClr val="FFFFFF"/>
                </a:solidFill>
                <a:latin typeface="Calibri"/>
                <a:cs typeface="Calibri"/>
              </a:rPr>
              <a:t> </a:t>
            </a:r>
            <a:r>
              <a:rPr sz="3200" kern="0" spc="53" dirty="0">
                <a:solidFill>
                  <a:srgbClr val="FFFFFF"/>
                </a:solidFill>
                <a:latin typeface="Calibri"/>
                <a:cs typeface="Calibri"/>
              </a:rPr>
              <a:t>pair. </a:t>
            </a:r>
            <a:r>
              <a:rPr sz="3200" kern="0" spc="187" dirty="0">
                <a:solidFill>
                  <a:srgbClr val="FFFFFF"/>
                </a:solidFill>
                <a:latin typeface="Calibri"/>
                <a:cs typeface="Calibri"/>
              </a:rPr>
              <a:t>Compare</a:t>
            </a:r>
            <a:r>
              <a:rPr sz="3200" kern="0" spc="173" dirty="0">
                <a:solidFill>
                  <a:srgbClr val="FFFFFF"/>
                </a:solidFill>
                <a:latin typeface="Calibri"/>
                <a:cs typeface="Calibri"/>
              </a:rPr>
              <a:t> </a:t>
            </a:r>
            <a:r>
              <a:rPr sz="3200" kern="0" spc="207" dirty="0">
                <a:solidFill>
                  <a:srgbClr val="FFFFFF"/>
                </a:solidFill>
                <a:latin typeface="Calibri"/>
                <a:cs typeface="Calibri"/>
              </a:rPr>
              <a:t>across</a:t>
            </a:r>
            <a:r>
              <a:rPr sz="3200" kern="0" spc="180" dirty="0">
                <a:solidFill>
                  <a:srgbClr val="FFFFFF"/>
                </a:solidFill>
                <a:latin typeface="Calibri"/>
                <a:cs typeface="Calibri"/>
              </a:rPr>
              <a:t> </a:t>
            </a:r>
            <a:r>
              <a:rPr sz="3200" kern="0" spc="152" dirty="0">
                <a:solidFill>
                  <a:srgbClr val="FFFFFF"/>
                </a:solidFill>
                <a:latin typeface="Calibri"/>
                <a:cs typeface="Calibri"/>
              </a:rPr>
              <a:t>subgroups.</a:t>
            </a:r>
            <a:endParaRPr sz="3200" kern="0">
              <a:solidFill>
                <a:sysClr val="windowText" lastClr="000000"/>
              </a:solidFill>
              <a:latin typeface="Calibri"/>
              <a:cs typeface="Calibri"/>
            </a:endParaRPr>
          </a:p>
        </p:txBody>
      </p:sp>
      <p:sp>
        <p:nvSpPr>
          <p:cNvPr id="4" name="TextBox 3">
            <a:extLst>
              <a:ext uri="{FF2B5EF4-FFF2-40B4-BE49-F238E27FC236}">
                <a16:creationId xmlns:a16="http://schemas.microsoft.com/office/drawing/2014/main" id="{E7E185FB-029D-D4E6-3791-8BE717B4E254}"/>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2967" y="468567"/>
            <a:ext cx="7417647" cy="591551"/>
          </a:xfrm>
          <a:prstGeom prst="rect">
            <a:avLst/>
          </a:prstGeom>
        </p:spPr>
        <p:txBody>
          <a:bodyPr vert="horz" wrap="square" lIns="0" tIns="16933" rIns="0" bIns="0" rtlCol="0">
            <a:spAutoFit/>
          </a:bodyPr>
          <a:lstStyle/>
          <a:p>
            <a:pPr marL="16933">
              <a:spcBef>
                <a:spcPts val="133"/>
              </a:spcBef>
            </a:pPr>
            <a:r>
              <a:rPr b="1" spc="220" dirty="0">
                <a:solidFill>
                  <a:srgbClr val="FFFFFF"/>
                </a:solidFill>
              </a:rPr>
              <a:t>Evaluate</a:t>
            </a:r>
            <a:r>
              <a:rPr b="1" spc="180" dirty="0">
                <a:solidFill>
                  <a:srgbClr val="FFFFFF"/>
                </a:solidFill>
              </a:rPr>
              <a:t> </a:t>
            </a:r>
            <a:r>
              <a:rPr b="1" spc="140" dirty="0">
                <a:solidFill>
                  <a:srgbClr val="FFFFFF"/>
                </a:solidFill>
              </a:rPr>
              <a:t>for</a:t>
            </a:r>
            <a:r>
              <a:rPr b="1" spc="180" dirty="0">
                <a:solidFill>
                  <a:srgbClr val="FFFFFF"/>
                </a:solidFill>
              </a:rPr>
              <a:t> </a:t>
            </a:r>
            <a:r>
              <a:rPr b="1" spc="293" dirty="0">
                <a:solidFill>
                  <a:srgbClr val="FFFFFF"/>
                </a:solidFill>
              </a:rPr>
              <a:t>Fairness</a:t>
            </a:r>
            <a:r>
              <a:rPr b="1" spc="187" dirty="0">
                <a:solidFill>
                  <a:srgbClr val="FFFFFF"/>
                </a:solidFill>
              </a:rPr>
              <a:t> </a:t>
            </a:r>
            <a:r>
              <a:rPr b="1" dirty="0">
                <a:solidFill>
                  <a:srgbClr val="FFFFFF"/>
                </a:solidFill>
                <a:latin typeface="Calibri"/>
                <a:cs typeface="Calibri"/>
              </a:rPr>
              <a:t>&amp;</a:t>
            </a:r>
            <a:r>
              <a:rPr b="1" spc="180" dirty="0">
                <a:solidFill>
                  <a:srgbClr val="FFFFFF"/>
                </a:solidFill>
              </a:rPr>
              <a:t> </a:t>
            </a:r>
            <a:r>
              <a:rPr b="1" spc="213" dirty="0">
                <a:solidFill>
                  <a:srgbClr val="FFFFFF"/>
                </a:solidFill>
              </a:rPr>
              <a:t>Inclusion</a:t>
            </a:r>
          </a:p>
        </p:txBody>
      </p:sp>
      <p:sp>
        <p:nvSpPr>
          <p:cNvPr id="3" name="object 3"/>
          <p:cNvSpPr txBox="1"/>
          <p:nvPr/>
        </p:nvSpPr>
        <p:spPr>
          <a:xfrm>
            <a:off x="665367" y="1121057"/>
            <a:ext cx="7861300" cy="3394883"/>
          </a:xfrm>
          <a:prstGeom prst="rect">
            <a:avLst/>
          </a:prstGeom>
        </p:spPr>
        <p:txBody>
          <a:bodyPr vert="horz" wrap="square" lIns="0" tIns="242993" rIns="0" bIns="0" rtlCol="0">
            <a:spAutoFit/>
          </a:bodyPr>
          <a:lstStyle/>
          <a:p>
            <a:pPr marL="16933" defTabSz="1219170" fontAlgn="auto">
              <a:spcBef>
                <a:spcPts val="1913"/>
              </a:spcBef>
              <a:spcAft>
                <a:spcPts val="0"/>
              </a:spcAft>
            </a:pPr>
            <a:r>
              <a:rPr sz="3200" b="1" kern="0" spc="247" dirty="0">
                <a:solidFill>
                  <a:srgbClr val="FFFFFF"/>
                </a:solidFill>
                <a:latin typeface="Calibri"/>
                <a:cs typeface="Calibri"/>
              </a:rPr>
              <a:t>Disaggregated</a:t>
            </a:r>
            <a:r>
              <a:rPr sz="3200" b="1" kern="0" spc="233" dirty="0">
                <a:solidFill>
                  <a:srgbClr val="FFFFFF"/>
                </a:solidFill>
                <a:latin typeface="Calibri"/>
                <a:cs typeface="Calibri"/>
              </a:rPr>
              <a:t> </a:t>
            </a:r>
            <a:r>
              <a:rPr sz="3200" b="1" kern="0" spc="160" dirty="0">
                <a:solidFill>
                  <a:srgbClr val="FFFFFF"/>
                </a:solidFill>
                <a:latin typeface="Calibri"/>
                <a:cs typeface="Calibri"/>
              </a:rPr>
              <a:t>Evaluation</a:t>
            </a:r>
            <a:endParaRPr sz="3200" kern="0">
              <a:solidFill>
                <a:sysClr val="windowText" lastClr="000000"/>
              </a:solidFill>
              <a:latin typeface="Calibri"/>
              <a:cs typeface="Calibri"/>
            </a:endParaRPr>
          </a:p>
          <a:p>
            <a:pPr marL="16933" marR="6773" defTabSz="1219170" fontAlgn="auto">
              <a:lnSpc>
                <a:spcPts val="3800"/>
              </a:lnSpc>
              <a:spcBef>
                <a:spcPts val="1947"/>
              </a:spcBef>
              <a:spcAft>
                <a:spcPts val="0"/>
              </a:spcAft>
            </a:pPr>
            <a:r>
              <a:rPr sz="3200" kern="0" spc="140" dirty="0">
                <a:solidFill>
                  <a:srgbClr val="FFFFFF"/>
                </a:solidFill>
                <a:latin typeface="Calibri"/>
                <a:cs typeface="Calibri"/>
              </a:rPr>
              <a:t>Create</a:t>
            </a:r>
            <a:r>
              <a:rPr sz="3200" kern="0" spc="180" dirty="0">
                <a:solidFill>
                  <a:srgbClr val="FFFFFF"/>
                </a:solidFill>
                <a:latin typeface="Calibri"/>
                <a:cs typeface="Calibri"/>
              </a:rPr>
              <a:t> </a:t>
            </a:r>
            <a:r>
              <a:rPr sz="3200" kern="0" dirty="0">
                <a:solidFill>
                  <a:srgbClr val="FFFFFF"/>
                </a:solidFill>
                <a:latin typeface="Calibri"/>
                <a:cs typeface="Calibri"/>
              </a:rPr>
              <a:t>for</a:t>
            </a:r>
            <a:r>
              <a:rPr sz="3200" kern="0" spc="187" dirty="0">
                <a:solidFill>
                  <a:srgbClr val="FFFFFF"/>
                </a:solidFill>
                <a:latin typeface="Calibri"/>
                <a:cs typeface="Calibri"/>
              </a:rPr>
              <a:t> </a:t>
            </a:r>
            <a:r>
              <a:rPr sz="3200" kern="0" spc="173" dirty="0">
                <a:solidFill>
                  <a:srgbClr val="FFFFFF"/>
                </a:solidFill>
                <a:latin typeface="Calibri"/>
                <a:cs typeface="Calibri"/>
              </a:rPr>
              <a:t>each</a:t>
            </a:r>
            <a:r>
              <a:rPr sz="3200" kern="0" spc="187" dirty="0">
                <a:solidFill>
                  <a:srgbClr val="FFFFFF"/>
                </a:solidFill>
                <a:latin typeface="Calibri"/>
                <a:cs typeface="Calibri"/>
              </a:rPr>
              <a:t> </a:t>
            </a:r>
            <a:r>
              <a:rPr sz="3200" kern="0" spc="120" dirty="0">
                <a:solidFill>
                  <a:srgbClr val="FFFFFF"/>
                </a:solidFill>
                <a:latin typeface="Calibri"/>
                <a:cs typeface="Calibri"/>
              </a:rPr>
              <a:t>(</a:t>
            </a:r>
            <a:r>
              <a:rPr sz="3200" kern="0" spc="120" dirty="0">
                <a:solidFill>
                  <a:srgbClr val="7B55FA"/>
                </a:solidFill>
                <a:latin typeface="Calibri"/>
                <a:cs typeface="Calibri"/>
              </a:rPr>
              <a:t>subgroup</a:t>
            </a:r>
            <a:r>
              <a:rPr sz="3200" kern="0" spc="120" dirty="0">
                <a:solidFill>
                  <a:srgbClr val="FFFFFF"/>
                </a:solidFill>
                <a:latin typeface="Calibri"/>
                <a:cs typeface="Calibri"/>
              </a:rPr>
              <a:t>,</a:t>
            </a:r>
            <a:r>
              <a:rPr sz="3200" kern="0" spc="180" dirty="0">
                <a:solidFill>
                  <a:srgbClr val="FFFFFF"/>
                </a:solidFill>
                <a:latin typeface="Calibri"/>
                <a:cs typeface="Calibri"/>
              </a:rPr>
              <a:t> </a:t>
            </a:r>
            <a:r>
              <a:rPr sz="3200" kern="0" spc="67" dirty="0">
                <a:solidFill>
                  <a:srgbClr val="64FFDA"/>
                </a:solidFill>
                <a:latin typeface="Calibri"/>
                <a:cs typeface="Calibri"/>
              </a:rPr>
              <a:t>prediction</a:t>
            </a:r>
            <a:r>
              <a:rPr sz="3200" kern="0" spc="67" dirty="0">
                <a:solidFill>
                  <a:srgbClr val="FFFFFF"/>
                </a:solidFill>
                <a:latin typeface="Calibri"/>
                <a:cs typeface="Calibri"/>
              </a:rPr>
              <a:t>)</a:t>
            </a:r>
            <a:r>
              <a:rPr sz="3200" kern="0" spc="187" dirty="0">
                <a:solidFill>
                  <a:srgbClr val="FFFFFF"/>
                </a:solidFill>
                <a:latin typeface="Calibri"/>
                <a:cs typeface="Calibri"/>
              </a:rPr>
              <a:t> </a:t>
            </a:r>
            <a:r>
              <a:rPr sz="3200" kern="0" spc="53" dirty="0">
                <a:solidFill>
                  <a:srgbClr val="FFFFFF"/>
                </a:solidFill>
                <a:latin typeface="Calibri"/>
                <a:cs typeface="Calibri"/>
              </a:rPr>
              <a:t>pair. </a:t>
            </a:r>
            <a:r>
              <a:rPr sz="3200" kern="0" spc="187" dirty="0">
                <a:solidFill>
                  <a:srgbClr val="FFFFFF"/>
                </a:solidFill>
                <a:latin typeface="Calibri"/>
                <a:cs typeface="Calibri"/>
              </a:rPr>
              <a:t>Compare</a:t>
            </a:r>
            <a:r>
              <a:rPr sz="3200" kern="0" spc="173" dirty="0">
                <a:solidFill>
                  <a:srgbClr val="FFFFFF"/>
                </a:solidFill>
                <a:latin typeface="Calibri"/>
                <a:cs typeface="Calibri"/>
              </a:rPr>
              <a:t> </a:t>
            </a:r>
            <a:r>
              <a:rPr sz="3200" kern="0" spc="207" dirty="0">
                <a:solidFill>
                  <a:srgbClr val="FFFFFF"/>
                </a:solidFill>
                <a:latin typeface="Calibri"/>
                <a:cs typeface="Calibri"/>
              </a:rPr>
              <a:t>across</a:t>
            </a:r>
            <a:r>
              <a:rPr sz="3200" kern="0" spc="180" dirty="0">
                <a:solidFill>
                  <a:srgbClr val="FFFFFF"/>
                </a:solidFill>
                <a:latin typeface="Calibri"/>
                <a:cs typeface="Calibri"/>
              </a:rPr>
              <a:t> </a:t>
            </a:r>
            <a:r>
              <a:rPr sz="3200" kern="0" spc="152" dirty="0">
                <a:solidFill>
                  <a:srgbClr val="FFFFFF"/>
                </a:solidFill>
                <a:latin typeface="Calibri"/>
                <a:cs typeface="Calibri"/>
              </a:rPr>
              <a:t>subgroups.</a:t>
            </a:r>
            <a:endParaRPr sz="3200" kern="0">
              <a:solidFill>
                <a:sysClr val="windowText" lastClr="000000"/>
              </a:solidFill>
              <a:latin typeface="Calibri"/>
              <a:cs typeface="Calibri"/>
            </a:endParaRPr>
          </a:p>
          <a:p>
            <a:pPr defTabSz="1219170" fontAlgn="auto">
              <a:spcBef>
                <a:spcPts val="60"/>
              </a:spcBef>
              <a:spcAft>
                <a:spcPts val="0"/>
              </a:spcAft>
            </a:pPr>
            <a:endParaRPr sz="2933" kern="0">
              <a:solidFill>
                <a:sysClr val="windowText" lastClr="000000"/>
              </a:solidFill>
              <a:latin typeface="Calibri"/>
              <a:cs typeface="Calibri"/>
            </a:endParaRPr>
          </a:p>
          <a:p>
            <a:pPr marL="16933" defTabSz="1219170" fontAlgn="auto">
              <a:lnSpc>
                <a:spcPts val="3820"/>
              </a:lnSpc>
              <a:spcBef>
                <a:spcPts val="0"/>
              </a:spcBef>
              <a:spcAft>
                <a:spcPts val="0"/>
              </a:spcAft>
            </a:pPr>
            <a:r>
              <a:rPr sz="3200" kern="0" spc="152" dirty="0">
                <a:solidFill>
                  <a:srgbClr val="FFFFFF"/>
                </a:solidFill>
                <a:latin typeface="Calibri"/>
                <a:cs typeface="Calibri"/>
              </a:rPr>
              <a:t>Example:</a:t>
            </a:r>
            <a:r>
              <a:rPr sz="3200" kern="0" spc="427" dirty="0">
                <a:solidFill>
                  <a:srgbClr val="FFFFFF"/>
                </a:solidFill>
                <a:latin typeface="Calibri"/>
                <a:cs typeface="Calibri"/>
              </a:rPr>
              <a:t> </a:t>
            </a:r>
            <a:r>
              <a:rPr sz="3200" kern="0" spc="120" dirty="0">
                <a:solidFill>
                  <a:srgbClr val="7B55FA"/>
                </a:solidFill>
                <a:latin typeface="Calibri"/>
                <a:cs typeface="Calibri"/>
              </a:rPr>
              <a:t>women</a:t>
            </a:r>
            <a:r>
              <a:rPr sz="3200" kern="0" spc="120" dirty="0">
                <a:solidFill>
                  <a:srgbClr val="FFFFFF"/>
                </a:solidFill>
                <a:latin typeface="Calibri"/>
                <a:cs typeface="Calibri"/>
              </a:rPr>
              <a:t>,</a:t>
            </a:r>
            <a:r>
              <a:rPr sz="3200" kern="0" spc="180" dirty="0">
                <a:solidFill>
                  <a:srgbClr val="FFFFFF"/>
                </a:solidFill>
                <a:latin typeface="Calibri"/>
                <a:cs typeface="Calibri"/>
              </a:rPr>
              <a:t> </a:t>
            </a:r>
            <a:r>
              <a:rPr sz="3200" kern="0" spc="147" dirty="0">
                <a:solidFill>
                  <a:srgbClr val="64FFDA"/>
                </a:solidFill>
                <a:latin typeface="Calibri"/>
                <a:cs typeface="Calibri"/>
              </a:rPr>
              <a:t>face</a:t>
            </a:r>
            <a:r>
              <a:rPr sz="3200" kern="0" spc="180" dirty="0">
                <a:solidFill>
                  <a:srgbClr val="64FFDA"/>
                </a:solidFill>
                <a:latin typeface="Calibri"/>
                <a:cs typeface="Calibri"/>
              </a:rPr>
              <a:t> </a:t>
            </a:r>
            <a:r>
              <a:rPr sz="3200" kern="0" spc="73" dirty="0">
                <a:solidFill>
                  <a:srgbClr val="64FFDA"/>
                </a:solidFill>
                <a:latin typeface="Calibri"/>
                <a:cs typeface="Calibri"/>
              </a:rPr>
              <a:t>detection</a:t>
            </a:r>
            <a:endParaRPr sz="3200" kern="0">
              <a:solidFill>
                <a:sysClr val="windowText" lastClr="000000"/>
              </a:solidFill>
              <a:latin typeface="Calibri"/>
              <a:cs typeface="Calibri"/>
            </a:endParaRPr>
          </a:p>
          <a:p>
            <a:pPr marR="554553" algn="ctr" defTabSz="1219170" fontAlgn="auto">
              <a:lnSpc>
                <a:spcPts val="3820"/>
              </a:lnSpc>
              <a:spcBef>
                <a:spcPts val="0"/>
              </a:spcBef>
              <a:spcAft>
                <a:spcPts val="0"/>
              </a:spcAft>
            </a:pPr>
            <a:r>
              <a:rPr sz="3200" kern="0" spc="100" dirty="0">
                <a:solidFill>
                  <a:srgbClr val="7B55FA"/>
                </a:solidFill>
                <a:latin typeface="Calibri"/>
                <a:cs typeface="Calibri"/>
              </a:rPr>
              <a:t>men</a:t>
            </a:r>
            <a:r>
              <a:rPr sz="3200" kern="0" spc="100" dirty="0">
                <a:solidFill>
                  <a:srgbClr val="FFFFFF"/>
                </a:solidFill>
                <a:latin typeface="Calibri"/>
                <a:cs typeface="Calibri"/>
              </a:rPr>
              <a:t>,</a:t>
            </a:r>
            <a:r>
              <a:rPr sz="3200" kern="0" spc="180" dirty="0">
                <a:solidFill>
                  <a:srgbClr val="FFFFFF"/>
                </a:solidFill>
                <a:latin typeface="Calibri"/>
                <a:cs typeface="Calibri"/>
              </a:rPr>
              <a:t> </a:t>
            </a:r>
            <a:r>
              <a:rPr sz="3200" kern="0" spc="147" dirty="0">
                <a:solidFill>
                  <a:srgbClr val="64FFDA"/>
                </a:solidFill>
                <a:latin typeface="Calibri"/>
                <a:cs typeface="Calibri"/>
              </a:rPr>
              <a:t>face</a:t>
            </a:r>
            <a:r>
              <a:rPr sz="3200" kern="0" spc="187" dirty="0">
                <a:solidFill>
                  <a:srgbClr val="64FFDA"/>
                </a:solidFill>
                <a:latin typeface="Calibri"/>
                <a:cs typeface="Calibri"/>
              </a:rPr>
              <a:t> </a:t>
            </a:r>
            <a:r>
              <a:rPr sz="3200" kern="0" spc="73" dirty="0">
                <a:solidFill>
                  <a:srgbClr val="64FFDA"/>
                </a:solidFill>
                <a:latin typeface="Calibri"/>
                <a:cs typeface="Calibri"/>
              </a:rPr>
              <a:t>detection</a:t>
            </a:r>
            <a:endParaRPr sz="3200" kern="0">
              <a:solidFill>
                <a:sysClr val="windowText" lastClr="000000"/>
              </a:solidFill>
              <a:latin typeface="Calibri"/>
              <a:cs typeface="Calibri"/>
            </a:endParaRPr>
          </a:p>
        </p:txBody>
      </p:sp>
      <p:sp>
        <p:nvSpPr>
          <p:cNvPr id="4" name="TextBox 3">
            <a:extLst>
              <a:ext uri="{FF2B5EF4-FFF2-40B4-BE49-F238E27FC236}">
                <a16:creationId xmlns:a16="http://schemas.microsoft.com/office/drawing/2014/main" id="{952DFD20-495A-64E7-8805-AE5B6BD4BA70}"/>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2967" y="468567"/>
            <a:ext cx="7417647" cy="591551"/>
          </a:xfrm>
          <a:prstGeom prst="rect">
            <a:avLst/>
          </a:prstGeom>
        </p:spPr>
        <p:txBody>
          <a:bodyPr vert="horz" wrap="square" lIns="0" tIns="16933" rIns="0" bIns="0" rtlCol="0">
            <a:spAutoFit/>
          </a:bodyPr>
          <a:lstStyle/>
          <a:p>
            <a:pPr marL="16933">
              <a:spcBef>
                <a:spcPts val="133"/>
              </a:spcBef>
            </a:pPr>
            <a:r>
              <a:rPr b="1" spc="220" dirty="0">
                <a:solidFill>
                  <a:srgbClr val="FFFFFF"/>
                </a:solidFill>
              </a:rPr>
              <a:t>Evaluate</a:t>
            </a:r>
            <a:r>
              <a:rPr b="1" spc="180" dirty="0">
                <a:solidFill>
                  <a:srgbClr val="FFFFFF"/>
                </a:solidFill>
              </a:rPr>
              <a:t> </a:t>
            </a:r>
            <a:r>
              <a:rPr b="1" spc="140" dirty="0">
                <a:solidFill>
                  <a:srgbClr val="FFFFFF"/>
                </a:solidFill>
              </a:rPr>
              <a:t>for</a:t>
            </a:r>
            <a:r>
              <a:rPr b="1" spc="180" dirty="0">
                <a:solidFill>
                  <a:srgbClr val="FFFFFF"/>
                </a:solidFill>
              </a:rPr>
              <a:t> </a:t>
            </a:r>
            <a:r>
              <a:rPr b="1" spc="293" dirty="0">
                <a:solidFill>
                  <a:srgbClr val="FFFFFF"/>
                </a:solidFill>
              </a:rPr>
              <a:t>Fairness</a:t>
            </a:r>
            <a:r>
              <a:rPr b="1" spc="187" dirty="0">
                <a:solidFill>
                  <a:srgbClr val="FFFFFF"/>
                </a:solidFill>
              </a:rPr>
              <a:t> </a:t>
            </a:r>
            <a:r>
              <a:rPr b="1" dirty="0">
                <a:solidFill>
                  <a:srgbClr val="FFFFFF"/>
                </a:solidFill>
                <a:latin typeface="Calibri"/>
                <a:cs typeface="Calibri"/>
              </a:rPr>
              <a:t>&amp;</a:t>
            </a:r>
            <a:r>
              <a:rPr b="1" spc="180" dirty="0">
                <a:solidFill>
                  <a:srgbClr val="FFFFFF"/>
                </a:solidFill>
              </a:rPr>
              <a:t> </a:t>
            </a:r>
            <a:r>
              <a:rPr b="1" spc="213" dirty="0">
                <a:solidFill>
                  <a:srgbClr val="FFFFFF"/>
                </a:solidFill>
              </a:rPr>
              <a:t>Inclusion</a:t>
            </a:r>
          </a:p>
        </p:txBody>
      </p:sp>
      <p:sp>
        <p:nvSpPr>
          <p:cNvPr id="3" name="object 3"/>
          <p:cNvSpPr txBox="1"/>
          <p:nvPr/>
        </p:nvSpPr>
        <p:spPr>
          <a:xfrm>
            <a:off x="665367" y="1121057"/>
            <a:ext cx="7764780" cy="3410335"/>
          </a:xfrm>
          <a:prstGeom prst="rect">
            <a:avLst/>
          </a:prstGeom>
        </p:spPr>
        <p:txBody>
          <a:bodyPr vert="horz" wrap="square" lIns="0" tIns="242993" rIns="0" bIns="0" rtlCol="0">
            <a:spAutoFit/>
          </a:bodyPr>
          <a:lstStyle/>
          <a:p>
            <a:pPr marL="16933" defTabSz="1219170" fontAlgn="auto">
              <a:spcBef>
                <a:spcPts val="1913"/>
              </a:spcBef>
              <a:spcAft>
                <a:spcPts val="0"/>
              </a:spcAft>
            </a:pPr>
            <a:r>
              <a:rPr sz="3200" b="1" kern="0" spc="167" dirty="0">
                <a:solidFill>
                  <a:srgbClr val="FFFFFF"/>
                </a:solidFill>
                <a:latin typeface="Calibri"/>
                <a:cs typeface="Calibri"/>
              </a:rPr>
              <a:t>Intersectional</a:t>
            </a:r>
            <a:r>
              <a:rPr sz="3200" b="1" kern="0" spc="173" dirty="0">
                <a:solidFill>
                  <a:srgbClr val="FFFFFF"/>
                </a:solidFill>
                <a:latin typeface="Calibri"/>
                <a:cs typeface="Calibri"/>
              </a:rPr>
              <a:t> </a:t>
            </a:r>
            <a:r>
              <a:rPr sz="3200" b="1" kern="0" spc="160" dirty="0">
                <a:solidFill>
                  <a:srgbClr val="FFFFFF"/>
                </a:solidFill>
                <a:latin typeface="Calibri"/>
                <a:cs typeface="Calibri"/>
              </a:rPr>
              <a:t>Evaluation</a:t>
            </a:r>
            <a:endParaRPr sz="3200" kern="0">
              <a:solidFill>
                <a:sysClr val="windowText" lastClr="000000"/>
              </a:solidFill>
              <a:latin typeface="Calibri"/>
              <a:cs typeface="Calibri"/>
            </a:endParaRPr>
          </a:p>
          <a:p>
            <a:pPr marL="16933" defTabSz="1219170" fontAlgn="auto">
              <a:lnSpc>
                <a:spcPts val="3820"/>
              </a:lnSpc>
              <a:spcBef>
                <a:spcPts val="1787"/>
              </a:spcBef>
              <a:spcAft>
                <a:spcPts val="0"/>
              </a:spcAft>
            </a:pPr>
            <a:r>
              <a:rPr sz="3200" kern="0" spc="140" dirty="0">
                <a:solidFill>
                  <a:srgbClr val="FFFFFF"/>
                </a:solidFill>
                <a:latin typeface="Calibri"/>
                <a:cs typeface="Calibri"/>
              </a:rPr>
              <a:t>Create</a:t>
            </a:r>
            <a:r>
              <a:rPr sz="3200" kern="0" spc="187" dirty="0">
                <a:solidFill>
                  <a:srgbClr val="FFFFFF"/>
                </a:solidFill>
                <a:latin typeface="Calibri"/>
                <a:cs typeface="Calibri"/>
              </a:rPr>
              <a:t> </a:t>
            </a:r>
            <a:r>
              <a:rPr sz="3200" kern="0" dirty="0">
                <a:solidFill>
                  <a:srgbClr val="FFFFFF"/>
                </a:solidFill>
                <a:latin typeface="Calibri"/>
                <a:cs typeface="Calibri"/>
              </a:rPr>
              <a:t>for</a:t>
            </a:r>
            <a:r>
              <a:rPr sz="3200" kern="0" spc="193" dirty="0">
                <a:solidFill>
                  <a:srgbClr val="FFFFFF"/>
                </a:solidFill>
                <a:latin typeface="Calibri"/>
                <a:cs typeface="Calibri"/>
              </a:rPr>
              <a:t> </a:t>
            </a:r>
            <a:r>
              <a:rPr sz="3200" kern="0" spc="173" dirty="0">
                <a:solidFill>
                  <a:srgbClr val="FFFFFF"/>
                </a:solidFill>
                <a:latin typeface="Calibri"/>
                <a:cs typeface="Calibri"/>
              </a:rPr>
              <a:t>each</a:t>
            </a:r>
            <a:r>
              <a:rPr sz="3200" kern="0" spc="220" dirty="0">
                <a:solidFill>
                  <a:srgbClr val="FFFFFF"/>
                </a:solidFill>
                <a:latin typeface="Calibri"/>
                <a:cs typeface="Calibri"/>
              </a:rPr>
              <a:t> </a:t>
            </a:r>
            <a:r>
              <a:rPr sz="2400" kern="0" spc="93" dirty="0">
                <a:solidFill>
                  <a:srgbClr val="FFFFFF"/>
                </a:solidFill>
                <a:latin typeface="Calibri"/>
                <a:cs typeface="Calibri"/>
              </a:rPr>
              <a:t>(</a:t>
            </a:r>
            <a:r>
              <a:rPr sz="2400" kern="0" spc="93" dirty="0">
                <a:solidFill>
                  <a:srgbClr val="7B55FA"/>
                </a:solidFill>
                <a:latin typeface="Calibri"/>
                <a:cs typeface="Calibri"/>
              </a:rPr>
              <a:t>subgroup1</a:t>
            </a:r>
            <a:r>
              <a:rPr sz="2400" kern="0" spc="93" dirty="0">
                <a:solidFill>
                  <a:srgbClr val="FFFFFF"/>
                </a:solidFill>
                <a:latin typeface="Calibri"/>
                <a:cs typeface="Calibri"/>
              </a:rPr>
              <a:t>,</a:t>
            </a:r>
            <a:r>
              <a:rPr sz="2400" kern="0" spc="140" dirty="0">
                <a:solidFill>
                  <a:srgbClr val="FFFFFF"/>
                </a:solidFill>
                <a:latin typeface="Calibri"/>
                <a:cs typeface="Calibri"/>
              </a:rPr>
              <a:t> </a:t>
            </a:r>
            <a:r>
              <a:rPr sz="2400" kern="0" spc="113" dirty="0">
                <a:solidFill>
                  <a:srgbClr val="7B55FA"/>
                </a:solidFill>
                <a:latin typeface="Calibri"/>
                <a:cs typeface="Calibri"/>
              </a:rPr>
              <a:t>subgroup2</a:t>
            </a:r>
            <a:r>
              <a:rPr sz="2400" kern="0" spc="113" dirty="0">
                <a:solidFill>
                  <a:srgbClr val="FFFFFF"/>
                </a:solidFill>
                <a:latin typeface="Calibri"/>
                <a:cs typeface="Calibri"/>
              </a:rPr>
              <a:t>,</a:t>
            </a:r>
            <a:r>
              <a:rPr sz="2400" kern="0" spc="147" dirty="0">
                <a:solidFill>
                  <a:srgbClr val="FFFFFF"/>
                </a:solidFill>
                <a:latin typeface="Calibri"/>
                <a:cs typeface="Calibri"/>
              </a:rPr>
              <a:t> </a:t>
            </a:r>
            <a:r>
              <a:rPr sz="2400" kern="0" spc="-13" dirty="0">
                <a:solidFill>
                  <a:srgbClr val="64FFDA"/>
                </a:solidFill>
                <a:latin typeface="Calibri"/>
                <a:cs typeface="Calibri"/>
              </a:rPr>
              <a:t>prediction</a:t>
            </a:r>
            <a:r>
              <a:rPr sz="2400" kern="0" spc="-13" dirty="0">
                <a:solidFill>
                  <a:srgbClr val="FFFFFF"/>
                </a:solidFill>
                <a:latin typeface="Calibri"/>
                <a:cs typeface="Calibri"/>
              </a:rPr>
              <a:t>)</a:t>
            </a:r>
            <a:endParaRPr sz="2400" kern="0">
              <a:solidFill>
                <a:sysClr val="windowText" lastClr="000000"/>
              </a:solidFill>
              <a:latin typeface="Calibri"/>
              <a:cs typeface="Calibri"/>
            </a:endParaRPr>
          </a:p>
          <a:p>
            <a:pPr marL="16933" defTabSz="1219170" fontAlgn="auto">
              <a:lnSpc>
                <a:spcPts val="3820"/>
              </a:lnSpc>
              <a:spcBef>
                <a:spcPts val="0"/>
              </a:spcBef>
              <a:spcAft>
                <a:spcPts val="0"/>
              </a:spcAft>
              <a:tabLst>
                <a:tab pos="1038834" algn="l"/>
              </a:tabLst>
            </a:pPr>
            <a:r>
              <a:rPr sz="3200" kern="0" spc="53" dirty="0">
                <a:solidFill>
                  <a:srgbClr val="FFFFFF"/>
                </a:solidFill>
                <a:latin typeface="Calibri"/>
                <a:cs typeface="Calibri"/>
              </a:rPr>
              <a:t>pair.</a:t>
            </a:r>
            <a:r>
              <a:rPr sz="3200" kern="0" dirty="0">
                <a:solidFill>
                  <a:srgbClr val="FFFFFF"/>
                </a:solidFill>
                <a:latin typeface="Calibri"/>
                <a:cs typeface="Calibri"/>
              </a:rPr>
              <a:t>	</a:t>
            </a:r>
            <a:r>
              <a:rPr sz="3200" kern="0" spc="187" dirty="0">
                <a:solidFill>
                  <a:srgbClr val="FFFFFF"/>
                </a:solidFill>
                <a:latin typeface="Calibri"/>
                <a:cs typeface="Calibri"/>
              </a:rPr>
              <a:t>Compare</a:t>
            </a:r>
            <a:r>
              <a:rPr sz="3200" kern="0" spc="173" dirty="0">
                <a:solidFill>
                  <a:srgbClr val="FFFFFF"/>
                </a:solidFill>
                <a:latin typeface="Calibri"/>
                <a:cs typeface="Calibri"/>
              </a:rPr>
              <a:t> </a:t>
            </a:r>
            <a:r>
              <a:rPr sz="3200" kern="0" spc="207" dirty="0">
                <a:solidFill>
                  <a:srgbClr val="FFFFFF"/>
                </a:solidFill>
                <a:latin typeface="Calibri"/>
                <a:cs typeface="Calibri"/>
              </a:rPr>
              <a:t>across</a:t>
            </a:r>
            <a:r>
              <a:rPr sz="3200" kern="0" spc="180" dirty="0">
                <a:solidFill>
                  <a:srgbClr val="FFFFFF"/>
                </a:solidFill>
                <a:latin typeface="Calibri"/>
                <a:cs typeface="Calibri"/>
              </a:rPr>
              <a:t> </a:t>
            </a:r>
            <a:r>
              <a:rPr sz="3200" kern="0" spc="152" dirty="0">
                <a:solidFill>
                  <a:srgbClr val="FFFFFF"/>
                </a:solidFill>
                <a:latin typeface="Calibri"/>
                <a:cs typeface="Calibri"/>
              </a:rPr>
              <a:t>subgroups.</a:t>
            </a:r>
            <a:endParaRPr sz="3200" kern="0">
              <a:solidFill>
                <a:sysClr val="windowText" lastClr="000000"/>
              </a:solidFill>
              <a:latin typeface="Calibri"/>
              <a:cs typeface="Calibri"/>
            </a:endParaRPr>
          </a:p>
          <a:p>
            <a:pPr defTabSz="1219170" fontAlgn="auto">
              <a:spcBef>
                <a:spcPts val="13"/>
              </a:spcBef>
              <a:spcAft>
                <a:spcPts val="0"/>
              </a:spcAft>
            </a:pPr>
            <a:endParaRPr sz="3200" kern="0">
              <a:solidFill>
                <a:sysClr val="windowText" lastClr="000000"/>
              </a:solidFill>
              <a:latin typeface="Calibri"/>
              <a:cs typeface="Calibri"/>
            </a:endParaRPr>
          </a:p>
          <a:p>
            <a:pPr marL="1845687" marR="671390" indent="-1828754" defTabSz="1219170" fontAlgn="auto">
              <a:lnSpc>
                <a:spcPts val="3800"/>
              </a:lnSpc>
              <a:spcBef>
                <a:spcPts val="0"/>
              </a:spcBef>
              <a:spcAft>
                <a:spcPts val="0"/>
              </a:spcAft>
            </a:pPr>
            <a:r>
              <a:rPr sz="3200" kern="0" spc="152" dirty="0">
                <a:solidFill>
                  <a:srgbClr val="FFFFFF"/>
                </a:solidFill>
                <a:latin typeface="Calibri"/>
                <a:cs typeface="Calibri"/>
              </a:rPr>
              <a:t>Example:</a:t>
            </a:r>
            <a:r>
              <a:rPr sz="3200" kern="0" spc="427" dirty="0">
                <a:solidFill>
                  <a:srgbClr val="FFFFFF"/>
                </a:solidFill>
                <a:latin typeface="Calibri"/>
                <a:cs typeface="Calibri"/>
              </a:rPr>
              <a:t> </a:t>
            </a:r>
            <a:r>
              <a:rPr sz="3200" kern="0" spc="173" dirty="0">
                <a:solidFill>
                  <a:srgbClr val="7B55FA"/>
                </a:solidFill>
                <a:latin typeface="Calibri"/>
                <a:cs typeface="Calibri"/>
              </a:rPr>
              <a:t>black</a:t>
            </a:r>
            <a:r>
              <a:rPr sz="3200" kern="0" spc="180" dirty="0">
                <a:solidFill>
                  <a:srgbClr val="7B55FA"/>
                </a:solidFill>
                <a:latin typeface="Calibri"/>
                <a:cs typeface="Calibri"/>
              </a:rPr>
              <a:t> </a:t>
            </a:r>
            <a:r>
              <a:rPr sz="3200" kern="0" spc="120" dirty="0">
                <a:solidFill>
                  <a:srgbClr val="7B55FA"/>
                </a:solidFill>
                <a:latin typeface="Calibri"/>
                <a:cs typeface="Calibri"/>
              </a:rPr>
              <a:t>women</a:t>
            </a:r>
            <a:r>
              <a:rPr sz="3200" kern="0" spc="120" dirty="0">
                <a:solidFill>
                  <a:srgbClr val="FFFFFF"/>
                </a:solidFill>
                <a:latin typeface="Calibri"/>
                <a:cs typeface="Calibri"/>
              </a:rPr>
              <a:t>,</a:t>
            </a:r>
            <a:r>
              <a:rPr sz="3200" kern="0" spc="187" dirty="0">
                <a:solidFill>
                  <a:srgbClr val="FFFFFF"/>
                </a:solidFill>
                <a:latin typeface="Calibri"/>
                <a:cs typeface="Calibri"/>
              </a:rPr>
              <a:t> </a:t>
            </a:r>
            <a:r>
              <a:rPr sz="3200" kern="0" spc="147" dirty="0">
                <a:solidFill>
                  <a:srgbClr val="64FFDA"/>
                </a:solidFill>
                <a:latin typeface="Calibri"/>
                <a:cs typeface="Calibri"/>
              </a:rPr>
              <a:t>face</a:t>
            </a:r>
            <a:r>
              <a:rPr sz="3200" kern="0" spc="180" dirty="0">
                <a:solidFill>
                  <a:srgbClr val="64FFDA"/>
                </a:solidFill>
                <a:latin typeface="Calibri"/>
                <a:cs typeface="Calibri"/>
              </a:rPr>
              <a:t> </a:t>
            </a:r>
            <a:r>
              <a:rPr sz="3200" kern="0" spc="73" dirty="0">
                <a:solidFill>
                  <a:srgbClr val="64FFDA"/>
                </a:solidFill>
                <a:latin typeface="Calibri"/>
                <a:cs typeface="Calibri"/>
              </a:rPr>
              <a:t>detection </a:t>
            </a:r>
            <a:r>
              <a:rPr sz="3200" kern="0" dirty="0">
                <a:solidFill>
                  <a:srgbClr val="7B55FA"/>
                </a:solidFill>
                <a:latin typeface="Calibri"/>
                <a:cs typeface="Calibri"/>
              </a:rPr>
              <a:t>white</a:t>
            </a:r>
            <a:r>
              <a:rPr sz="3200" kern="0" spc="247" dirty="0">
                <a:solidFill>
                  <a:srgbClr val="7B55FA"/>
                </a:solidFill>
                <a:latin typeface="Calibri"/>
                <a:cs typeface="Calibri"/>
              </a:rPr>
              <a:t> </a:t>
            </a:r>
            <a:r>
              <a:rPr sz="3200" kern="0" spc="107" dirty="0">
                <a:solidFill>
                  <a:srgbClr val="7B55FA"/>
                </a:solidFill>
                <a:latin typeface="Calibri"/>
                <a:cs typeface="Calibri"/>
              </a:rPr>
              <a:t>men</a:t>
            </a:r>
            <a:r>
              <a:rPr sz="3200" kern="0" spc="107" dirty="0">
                <a:solidFill>
                  <a:srgbClr val="FFFFFF"/>
                </a:solidFill>
                <a:latin typeface="Calibri"/>
                <a:cs typeface="Calibri"/>
              </a:rPr>
              <a:t>,</a:t>
            </a:r>
            <a:r>
              <a:rPr sz="3200" kern="0" spc="247" dirty="0">
                <a:solidFill>
                  <a:srgbClr val="FFFFFF"/>
                </a:solidFill>
                <a:latin typeface="Calibri"/>
                <a:cs typeface="Calibri"/>
              </a:rPr>
              <a:t> </a:t>
            </a:r>
            <a:r>
              <a:rPr sz="3200" kern="0" spc="147" dirty="0">
                <a:solidFill>
                  <a:srgbClr val="64FFDA"/>
                </a:solidFill>
                <a:latin typeface="Calibri"/>
                <a:cs typeface="Calibri"/>
              </a:rPr>
              <a:t>face</a:t>
            </a:r>
            <a:r>
              <a:rPr sz="3200" kern="0" spc="247" dirty="0">
                <a:solidFill>
                  <a:srgbClr val="64FFDA"/>
                </a:solidFill>
                <a:latin typeface="Calibri"/>
                <a:cs typeface="Calibri"/>
              </a:rPr>
              <a:t> </a:t>
            </a:r>
            <a:r>
              <a:rPr sz="3200" kern="0" spc="73" dirty="0">
                <a:solidFill>
                  <a:srgbClr val="64FFDA"/>
                </a:solidFill>
                <a:latin typeface="Calibri"/>
                <a:cs typeface="Calibri"/>
              </a:rPr>
              <a:t>detection</a:t>
            </a:r>
            <a:endParaRPr sz="32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7418467" y="4047767"/>
            <a:ext cx="4357935" cy="2451333"/>
          </a:xfrm>
          <a:prstGeom prst="rect">
            <a:avLst/>
          </a:prstGeom>
        </p:spPr>
      </p:pic>
      <p:sp>
        <p:nvSpPr>
          <p:cNvPr id="5" name="TextBox 4">
            <a:extLst>
              <a:ext uri="{FF2B5EF4-FFF2-40B4-BE49-F238E27FC236}">
                <a16:creationId xmlns:a16="http://schemas.microsoft.com/office/drawing/2014/main" id="{BD156EF3-1726-1531-E9D7-9F6BEAB347DC}"/>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60" dirty="0">
                <a:solidFill>
                  <a:srgbClr val="FFFFFF"/>
                </a:solidFill>
              </a:rPr>
              <a:t>What</a:t>
            </a:r>
            <a:r>
              <a:rPr sz="4000" b="1" spc="213" dirty="0">
                <a:solidFill>
                  <a:srgbClr val="FFFFFF"/>
                </a:solidFill>
              </a:rPr>
              <a:t> </a:t>
            </a:r>
            <a:r>
              <a:rPr sz="4000" b="1" spc="272" dirty="0">
                <a:solidFill>
                  <a:srgbClr val="FFFFFF"/>
                </a:solidFill>
              </a:rPr>
              <a:t>do</a:t>
            </a:r>
            <a:r>
              <a:rPr sz="4000" b="1" spc="213" dirty="0">
                <a:solidFill>
                  <a:srgbClr val="FFFFFF"/>
                </a:solidFill>
              </a:rPr>
              <a:t> </a:t>
            </a:r>
            <a:r>
              <a:rPr sz="4000" b="1" spc="220" dirty="0">
                <a:solidFill>
                  <a:srgbClr val="FFFFFF"/>
                </a:solidFill>
              </a:rPr>
              <a:t>you</a:t>
            </a:r>
            <a:r>
              <a:rPr sz="4000" b="1" spc="213" dirty="0">
                <a:solidFill>
                  <a:srgbClr val="FFFFFF"/>
                </a:solidFill>
              </a:rPr>
              <a:t> </a:t>
            </a:r>
            <a:r>
              <a:rPr sz="4000" b="1" spc="320" dirty="0">
                <a:solidFill>
                  <a:srgbClr val="FFFFFF"/>
                </a:solidFill>
              </a:rPr>
              <a:t>see?</a:t>
            </a:r>
            <a:endParaRPr sz="4000"/>
          </a:p>
        </p:txBody>
      </p:sp>
      <p:sp>
        <p:nvSpPr>
          <p:cNvPr id="3" name="object 3"/>
          <p:cNvSpPr txBox="1"/>
          <p:nvPr/>
        </p:nvSpPr>
        <p:spPr>
          <a:xfrm>
            <a:off x="633666" y="1568467"/>
            <a:ext cx="2419773" cy="1281546"/>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13" dirty="0">
                <a:solidFill>
                  <a:srgbClr val="FFFFFF"/>
                </a:solidFill>
                <a:latin typeface="Calibri"/>
                <a:cs typeface="Calibri"/>
              </a:rPr>
              <a:t>Stickers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80" dirty="0">
                <a:solidFill>
                  <a:srgbClr val="FFFFFF"/>
                </a:solidFill>
                <a:latin typeface="Calibri"/>
                <a:cs typeface="Calibri"/>
              </a:rPr>
              <a:t>Dole</a:t>
            </a:r>
            <a:r>
              <a:rPr sz="2400" kern="0" spc="133" dirty="0">
                <a:solidFill>
                  <a:srgbClr val="FFFFFF"/>
                </a:solidFill>
                <a:latin typeface="Calibri"/>
                <a:cs typeface="Calibri"/>
              </a:rPr>
              <a:t> </a:t>
            </a: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CB6E12A9-563B-A519-41C9-B3C58F59690B}"/>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3201" y="2396067"/>
            <a:ext cx="552873" cy="3234267"/>
            <a:chOff x="152400" y="1797050"/>
            <a:chExt cx="414655" cy="2425700"/>
          </a:xfrm>
        </p:grpSpPr>
        <p:sp>
          <p:nvSpPr>
            <p:cNvPr id="3" name="object 3"/>
            <p:cNvSpPr/>
            <p:nvPr/>
          </p:nvSpPr>
          <p:spPr>
            <a:xfrm>
              <a:off x="152400" y="1797050"/>
              <a:ext cx="414655" cy="2425700"/>
            </a:xfrm>
            <a:custGeom>
              <a:avLst/>
              <a:gdLst/>
              <a:ahLst/>
              <a:cxnLst/>
              <a:rect l="l" t="t" r="r" b="b"/>
              <a:pathLst>
                <a:path w="414655" h="2425700">
                  <a:moveTo>
                    <a:pt x="414324" y="2425699"/>
                  </a:moveTo>
                  <a:lnTo>
                    <a:pt x="0" y="2425699"/>
                  </a:lnTo>
                  <a:lnTo>
                    <a:pt x="0" y="0"/>
                  </a:lnTo>
                  <a:lnTo>
                    <a:pt x="414324" y="0"/>
                  </a:lnTo>
                  <a:lnTo>
                    <a:pt x="414324" y="2425699"/>
                  </a:lnTo>
                  <a:close/>
                </a:path>
              </a:pathLst>
            </a:custGeom>
            <a:solidFill>
              <a:srgbClr val="0277BD"/>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4" name="object 4"/>
            <p:cNvPicPr/>
            <p:nvPr/>
          </p:nvPicPr>
          <p:blipFill>
            <a:blip r:embed="rId2" cstate="print"/>
            <a:stretch>
              <a:fillRect/>
            </a:stretch>
          </p:blipFill>
          <p:spPr>
            <a:xfrm>
              <a:off x="260937" y="2305452"/>
              <a:ext cx="200772" cy="1461497"/>
            </a:xfrm>
            <a:prstGeom prst="rect">
              <a:avLst/>
            </a:prstGeom>
          </p:spPr>
        </p:pic>
      </p:grpSp>
      <p:sp>
        <p:nvSpPr>
          <p:cNvPr id="5" name="object 5"/>
          <p:cNvSpPr txBox="1"/>
          <p:nvPr/>
        </p:nvSpPr>
        <p:spPr>
          <a:xfrm>
            <a:off x="1336399" y="1320800"/>
            <a:ext cx="8249920" cy="433452"/>
          </a:xfrm>
          <a:prstGeom prst="rect">
            <a:avLst/>
          </a:prstGeom>
          <a:solidFill>
            <a:srgbClr val="0277BD"/>
          </a:solidFill>
        </p:spPr>
        <p:txBody>
          <a:bodyPr vert="horz" wrap="square" lIns="0" tIns="63500" rIns="0" bIns="0" rtlCol="0">
            <a:spAutoFit/>
          </a:bodyPr>
          <a:lstStyle/>
          <a:p>
            <a:pPr algn="ctr" defTabSz="1219170" fontAlgn="auto">
              <a:spcBef>
                <a:spcPts val="500"/>
              </a:spcBef>
              <a:spcAft>
                <a:spcPts val="0"/>
              </a:spcAft>
            </a:pPr>
            <a:r>
              <a:rPr sz="2400" b="1" kern="0" spc="127" dirty="0">
                <a:solidFill>
                  <a:srgbClr val="FFFFFF"/>
                </a:solidFill>
                <a:latin typeface="Calibri"/>
                <a:cs typeface="Calibri"/>
              </a:rPr>
              <a:t>Model</a:t>
            </a:r>
            <a:r>
              <a:rPr sz="2400" b="1" kern="0" spc="27" dirty="0">
                <a:solidFill>
                  <a:srgbClr val="FFFFFF"/>
                </a:solidFill>
                <a:latin typeface="Calibri"/>
                <a:cs typeface="Calibri"/>
              </a:rPr>
              <a:t> </a:t>
            </a:r>
            <a:r>
              <a:rPr sz="2400" b="1" kern="0" spc="167" dirty="0">
                <a:solidFill>
                  <a:srgbClr val="FFFFFF"/>
                </a:solidFill>
                <a:latin typeface="Calibri"/>
                <a:cs typeface="Calibri"/>
              </a:rPr>
              <a:t>Predictions</a:t>
            </a:r>
            <a:endParaRPr sz="2400" kern="0">
              <a:solidFill>
                <a:sysClr val="windowText" lastClr="000000"/>
              </a:solidFill>
              <a:latin typeface="Calibri"/>
              <a:cs typeface="Calibri"/>
            </a:endParaRPr>
          </a:p>
        </p:txBody>
      </p:sp>
      <p:sp>
        <p:nvSpPr>
          <p:cNvPr id="6" name="object 6"/>
          <p:cNvSpPr txBox="1">
            <a:spLocks noGrp="1"/>
          </p:cNvSpPr>
          <p:nvPr>
            <p:ph type="title"/>
          </p:nvPr>
        </p:nvSpPr>
        <p:spPr>
          <a:xfrm>
            <a:off x="512967" y="469924"/>
            <a:ext cx="10724727" cy="550642"/>
          </a:xfrm>
          <a:prstGeom prst="rect">
            <a:avLst/>
          </a:prstGeom>
        </p:spPr>
        <p:txBody>
          <a:bodyPr vert="horz" wrap="square" lIns="0" tIns="16933" rIns="0" bIns="0" rtlCol="0">
            <a:spAutoFit/>
          </a:bodyPr>
          <a:lstStyle/>
          <a:p>
            <a:pPr marL="16933">
              <a:spcBef>
                <a:spcPts val="133"/>
              </a:spcBef>
            </a:pPr>
            <a:r>
              <a:rPr sz="3467" b="1" spc="207" dirty="0">
                <a:solidFill>
                  <a:srgbClr val="FFFFFF"/>
                </a:solidFill>
              </a:rPr>
              <a:t>Evaluate</a:t>
            </a:r>
            <a:r>
              <a:rPr sz="3467" b="1" spc="167" dirty="0">
                <a:solidFill>
                  <a:srgbClr val="FFFFFF"/>
                </a:solidFill>
              </a:rPr>
              <a:t> </a:t>
            </a:r>
            <a:r>
              <a:rPr sz="3467" b="1" spc="133" dirty="0">
                <a:solidFill>
                  <a:srgbClr val="FFFFFF"/>
                </a:solidFill>
              </a:rPr>
              <a:t>for</a:t>
            </a:r>
            <a:r>
              <a:rPr sz="3467" b="1" spc="173" dirty="0">
                <a:solidFill>
                  <a:srgbClr val="FFFFFF"/>
                </a:solidFill>
              </a:rPr>
              <a:t> </a:t>
            </a:r>
            <a:r>
              <a:rPr sz="3467" b="1" spc="272" dirty="0">
                <a:solidFill>
                  <a:srgbClr val="FFFFFF"/>
                </a:solidFill>
              </a:rPr>
              <a:t>Fairness</a:t>
            </a:r>
            <a:r>
              <a:rPr sz="3467" b="1" spc="167" dirty="0">
                <a:solidFill>
                  <a:srgbClr val="FFFFFF"/>
                </a:solidFill>
              </a:rPr>
              <a:t> </a:t>
            </a:r>
            <a:r>
              <a:rPr sz="3467" b="1" dirty="0">
                <a:solidFill>
                  <a:srgbClr val="FFFFFF"/>
                </a:solidFill>
              </a:rPr>
              <a:t>&amp;</a:t>
            </a:r>
            <a:r>
              <a:rPr sz="3467" b="1" spc="173" dirty="0">
                <a:solidFill>
                  <a:srgbClr val="FFFFFF"/>
                </a:solidFill>
              </a:rPr>
              <a:t> </a:t>
            </a:r>
            <a:r>
              <a:rPr sz="3467" b="1" spc="187" dirty="0">
                <a:solidFill>
                  <a:srgbClr val="FFFFFF"/>
                </a:solidFill>
              </a:rPr>
              <a:t>Inclusion:</a:t>
            </a:r>
            <a:r>
              <a:rPr sz="3467" b="1" spc="167" dirty="0">
                <a:solidFill>
                  <a:srgbClr val="FFFFFF"/>
                </a:solidFill>
              </a:rPr>
              <a:t> </a:t>
            </a:r>
            <a:r>
              <a:rPr sz="3467" b="1" spc="253" dirty="0">
                <a:solidFill>
                  <a:srgbClr val="FFFFFF"/>
                </a:solidFill>
              </a:rPr>
              <a:t>Confusion</a:t>
            </a:r>
            <a:r>
              <a:rPr sz="3467" b="1" spc="173" dirty="0">
                <a:solidFill>
                  <a:srgbClr val="FFFFFF"/>
                </a:solidFill>
              </a:rPr>
              <a:t> </a:t>
            </a:r>
            <a:r>
              <a:rPr sz="3467" b="1" spc="107" dirty="0">
                <a:solidFill>
                  <a:srgbClr val="FFFFFF"/>
                </a:solidFill>
              </a:rPr>
              <a:t>Matrix</a:t>
            </a:r>
            <a:endParaRPr sz="3467"/>
          </a:p>
        </p:txBody>
      </p:sp>
      <p:sp>
        <p:nvSpPr>
          <p:cNvPr id="7" name="TextBox 6">
            <a:extLst>
              <a:ext uri="{FF2B5EF4-FFF2-40B4-BE49-F238E27FC236}">
                <a16:creationId xmlns:a16="http://schemas.microsoft.com/office/drawing/2014/main" id="{494532BC-19C5-81D2-747B-79D83DE5A0B1}"/>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3201" y="2396067"/>
            <a:ext cx="552873" cy="3234267"/>
          </a:xfrm>
          <a:custGeom>
            <a:avLst/>
            <a:gdLst/>
            <a:ahLst/>
            <a:cxnLst/>
            <a:rect l="l" t="t" r="r" b="b"/>
            <a:pathLst>
              <a:path w="414655" h="2425700">
                <a:moveTo>
                  <a:pt x="414324" y="2425699"/>
                </a:moveTo>
                <a:lnTo>
                  <a:pt x="0" y="2425699"/>
                </a:lnTo>
                <a:lnTo>
                  <a:pt x="0" y="0"/>
                </a:lnTo>
                <a:lnTo>
                  <a:pt x="414324" y="0"/>
                </a:lnTo>
                <a:lnTo>
                  <a:pt x="414324" y="2425699"/>
                </a:lnTo>
                <a:close/>
              </a:path>
            </a:pathLst>
          </a:custGeom>
          <a:solidFill>
            <a:srgbClr val="0277BD"/>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txBox="1"/>
          <p:nvPr/>
        </p:nvSpPr>
        <p:spPr>
          <a:xfrm>
            <a:off x="1336399" y="1320800"/>
            <a:ext cx="8249920" cy="433452"/>
          </a:xfrm>
          <a:prstGeom prst="rect">
            <a:avLst/>
          </a:prstGeom>
          <a:solidFill>
            <a:srgbClr val="0277BD"/>
          </a:solidFill>
        </p:spPr>
        <p:txBody>
          <a:bodyPr vert="horz" wrap="square" lIns="0" tIns="63500" rIns="0" bIns="0" rtlCol="0">
            <a:spAutoFit/>
          </a:bodyPr>
          <a:lstStyle/>
          <a:p>
            <a:pPr algn="ctr" defTabSz="1219170" fontAlgn="auto">
              <a:spcBef>
                <a:spcPts val="500"/>
              </a:spcBef>
              <a:spcAft>
                <a:spcPts val="0"/>
              </a:spcAft>
            </a:pPr>
            <a:r>
              <a:rPr sz="2400" b="1" kern="0" spc="127" dirty="0">
                <a:solidFill>
                  <a:srgbClr val="FFFFFF"/>
                </a:solidFill>
                <a:latin typeface="Calibri"/>
                <a:cs typeface="Calibri"/>
              </a:rPr>
              <a:t>Model</a:t>
            </a:r>
            <a:r>
              <a:rPr sz="2400" b="1" kern="0" spc="27" dirty="0">
                <a:solidFill>
                  <a:srgbClr val="FFFFFF"/>
                </a:solidFill>
                <a:latin typeface="Calibri"/>
                <a:cs typeface="Calibri"/>
              </a:rPr>
              <a:t> </a:t>
            </a:r>
            <a:r>
              <a:rPr sz="2400" b="1" kern="0" spc="167" dirty="0">
                <a:solidFill>
                  <a:srgbClr val="FFFFFF"/>
                </a:solidFill>
                <a:latin typeface="Calibri"/>
                <a:cs typeface="Calibri"/>
              </a:rPr>
              <a:t>Predictions</a:t>
            </a:r>
            <a:endParaRPr sz="2400" kern="0">
              <a:solidFill>
                <a:sysClr val="windowText" lastClr="000000"/>
              </a:solidFill>
              <a:latin typeface="Calibri"/>
              <a:cs typeface="Calibri"/>
            </a:endParaRPr>
          </a:p>
        </p:txBody>
      </p:sp>
      <p:sp>
        <p:nvSpPr>
          <p:cNvPr id="4" name="object 4"/>
          <p:cNvSpPr txBox="1"/>
          <p:nvPr/>
        </p:nvSpPr>
        <p:spPr>
          <a:xfrm>
            <a:off x="1336399" y="1858433"/>
            <a:ext cx="4160520" cy="433452"/>
          </a:xfrm>
          <a:prstGeom prst="rect">
            <a:avLst/>
          </a:prstGeom>
          <a:solidFill>
            <a:srgbClr val="0F9D58"/>
          </a:solidFill>
        </p:spPr>
        <p:txBody>
          <a:bodyPr vert="horz" wrap="square" lIns="0" tIns="63500" rIns="0" bIns="0" rtlCol="0">
            <a:spAutoFit/>
          </a:bodyPr>
          <a:lstStyle/>
          <a:p>
            <a:pPr algn="ctr" defTabSz="1219170" fontAlgn="auto">
              <a:spcBef>
                <a:spcPts val="500"/>
              </a:spcBef>
              <a:spcAft>
                <a:spcPts val="0"/>
              </a:spcAft>
            </a:pPr>
            <a:r>
              <a:rPr sz="2400" b="1" kern="0" spc="152" dirty="0">
                <a:solidFill>
                  <a:srgbClr val="FAFAFA"/>
                </a:solidFill>
                <a:latin typeface="Calibri"/>
                <a:cs typeface="Calibri"/>
              </a:rPr>
              <a:t>Positive</a:t>
            </a:r>
            <a:endParaRPr sz="2400" kern="0">
              <a:solidFill>
                <a:sysClr val="windowText" lastClr="000000"/>
              </a:solidFill>
              <a:latin typeface="Calibri"/>
              <a:cs typeface="Calibri"/>
            </a:endParaRPr>
          </a:p>
        </p:txBody>
      </p:sp>
      <p:sp>
        <p:nvSpPr>
          <p:cNvPr id="5" name="object 5"/>
          <p:cNvSpPr txBox="1"/>
          <p:nvPr/>
        </p:nvSpPr>
        <p:spPr>
          <a:xfrm>
            <a:off x="5496266" y="1858433"/>
            <a:ext cx="4090247" cy="433452"/>
          </a:xfrm>
          <a:prstGeom prst="rect">
            <a:avLst/>
          </a:prstGeom>
          <a:solidFill>
            <a:srgbClr val="DB4437"/>
          </a:solidFill>
        </p:spPr>
        <p:txBody>
          <a:bodyPr vert="horz" wrap="square" lIns="0" tIns="63500" rIns="0" bIns="0" rtlCol="0">
            <a:spAutoFit/>
          </a:bodyPr>
          <a:lstStyle/>
          <a:p>
            <a:pPr algn="ctr" defTabSz="1219170" fontAlgn="auto">
              <a:spcBef>
                <a:spcPts val="500"/>
              </a:spcBef>
              <a:spcAft>
                <a:spcPts val="0"/>
              </a:spcAft>
            </a:pPr>
            <a:r>
              <a:rPr sz="2400" b="1" kern="0" spc="180" dirty="0">
                <a:solidFill>
                  <a:srgbClr val="FAFAFA"/>
                </a:solidFill>
                <a:latin typeface="Calibri"/>
                <a:cs typeface="Calibri"/>
              </a:rPr>
              <a:t>Negative</a:t>
            </a:r>
            <a:endParaRPr sz="2400" kern="0">
              <a:solidFill>
                <a:sysClr val="windowText" lastClr="000000"/>
              </a:solidFill>
              <a:latin typeface="Calibri"/>
              <a:cs typeface="Calibri"/>
            </a:endParaRPr>
          </a:p>
        </p:txBody>
      </p:sp>
      <p:grpSp>
        <p:nvGrpSpPr>
          <p:cNvPr id="6" name="object 6"/>
          <p:cNvGrpSpPr/>
          <p:nvPr/>
        </p:nvGrpSpPr>
        <p:grpSpPr>
          <a:xfrm>
            <a:off x="347916" y="2396067"/>
            <a:ext cx="988907" cy="3234267"/>
            <a:chOff x="260937" y="1797050"/>
            <a:chExt cx="741680" cy="2425700"/>
          </a:xfrm>
        </p:grpSpPr>
        <p:pic>
          <p:nvPicPr>
            <p:cNvPr id="7" name="object 7"/>
            <p:cNvPicPr/>
            <p:nvPr/>
          </p:nvPicPr>
          <p:blipFill>
            <a:blip r:embed="rId2" cstate="print"/>
            <a:stretch>
              <a:fillRect/>
            </a:stretch>
          </p:blipFill>
          <p:spPr>
            <a:xfrm>
              <a:off x="566724" y="1797050"/>
              <a:ext cx="435574" cy="2425699"/>
            </a:xfrm>
            <a:prstGeom prst="rect">
              <a:avLst/>
            </a:prstGeom>
          </p:spPr>
        </p:pic>
        <p:pic>
          <p:nvPicPr>
            <p:cNvPr id="8" name="object 8"/>
            <p:cNvPicPr/>
            <p:nvPr/>
          </p:nvPicPr>
          <p:blipFill>
            <a:blip r:embed="rId3" cstate="print"/>
            <a:stretch>
              <a:fillRect/>
            </a:stretch>
          </p:blipFill>
          <p:spPr>
            <a:xfrm>
              <a:off x="260937" y="2305452"/>
              <a:ext cx="200772" cy="1461497"/>
            </a:xfrm>
            <a:prstGeom prst="rect">
              <a:avLst/>
            </a:prstGeom>
          </p:spPr>
        </p:pic>
      </p:grpSp>
      <p:sp>
        <p:nvSpPr>
          <p:cNvPr id="9" name="object 9"/>
          <p:cNvSpPr txBox="1">
            <a:spLocks noGrp="1"/>
          </p:cNvSpPr>
          <p:nvPr>
            <p:ph type="title"/>
          </p:nvPr>
        </p:nvSpPr>
        <p:spPr>
          <a:xfrm>
            <a:off x="512967" y="469924"/>
            <a:ext cx="10724727" cy="550642"/>
          </a:xfrm>
          <a:prstGeom prst="rect">
            <a:avLst/>
          </a:prstGeom>
        </p:spPr>
        <p:txBody>
          <a:bodyPr vert="horz" wrap="square" lIns="0" tIns="16933" rIns="0" bIns="0" rtlCol="0">
            <a:spAutoFit/>
          </a:bodyPr>
          <a:lstStyle/>
          <a:p>
            <a:pPr marL="16933">
              <a:spcBef>
                <a:spcPts val="133"/>
              </a:spcBef>
            </a:pPr>
            <a:r>
              <a:rPr sz="3467" b="1" spc="207" dirty="0">
                <a:solidFill>
                  <a:srgbClr val="FFFFFF"/>
                </a:solidFill>
              </a:rPr>
              <a:t>Evaluate</a:t>
            </a:r>
            <a:r>
              <a:rPr sz="3467" b="1" spc="167" dirty="0">
                <a:solidFill>
                  <a:srgbClr val="FFFFFF"/>
                </a:solidFill>
              </a:rPr>
              <a:t> </a:t>
            </a:r>
            <a:r>
              <a:rPr sz="3467" b="1" spc="133" dirty="0">
                <a:solidFill>
                  <a:srgbClr val="FFFFFF"/>
                </a:solidFill>
              </a:rPr>
              <a:t>for</a:t>
            </a:r>
            <a:r>
              <a:rPr sz="3467" b="1" spc="173" dirty="0">
                <a:solidFill>
                  <a:srgbClr val="FFFFFF"/>
                </a:solidFill>
              </a:rPr>
              <a:t> </a:t>
            </a:r>
            <a:r>
              <a:rPr sz="3467" b="1" spc="272" dirty="0">
                <a:solidFill>
                  <a:srgbClr val="FFFFFF"/>
                </a:solidFill>
              </a:rPr>
              <a:t>Fairness</a:t>
            </a:r>
            <a:r>
              <a:rPr sz="3467" b="1" spc="167" dirty="0">
                <a:solidFill>
                  <a:srgbClr val="FFFFFF"/>
                </a:solidFill>
              </a:rPr>
              <a:t> </a:t>
            </a:r>
            <a:r>
              <a:rPr sz="3467" b="1" dirty="0">
                <a:solidFill>
                  <a:srgbClr val="FFFFFF"/>
                </a:solidFill>
              </a:rPr>
              <a:t>&amp;</a:t>
            </a:r>
            <a:r>
              <a:rPr sz="3467" b="1" spc="173" dirty="0">
                <a:solidFill>
                  <a:srgbClr val="FFFFFF"/>
                </a:solidFill>
              </a:rPr>
              <a:t> </a:t>
            </a:r>
            <a:r>
              <a:rPr sz="3467" b="1" spc="187" dirty="0">
                <a:solidFill>
                  <a:srgbClr val="FFFFFF"/>
                </a:solidFill>
              </a:rPr>
              <a:t>Inclusion:</a:t>
            </a:r>
            <a:r>
              <a:rPr sz="3467" b="1" spc="167" dirty="0">
                <a:solidFill>
                  <a:srgbClr val="FFFFFF"/>
                </a:solidFill>
              </a:rPr>
              <a:t> </a:t>
            </a:r>
            <a:r>
              <a:rPr sz="3467" b="1" spc="253" dirty="0">
                <a:solidFill>
                  <a:srgbClr val="FFFFFF"/>
                </a:solidFill>
              </a:rPr>
              <a:t>Confusion</a:t>
            </a:r>
            <a:r>
              <a:rPr sz="3467" b="1" spc="173" dirty="0">
                <a:solidFill>
                  <a:srgbClr val="FFFFFF"/>
                </a:solidFill>
              </a:rPr>
              <a:t> </a:t>
            </a:r>
            <a:r>
              <a:rPr sz="3467" b="1" spc="107" dirty="0">
                <a:solidFill>
                  <a:srgbClr val="FFFFFF"/>
                </a:solidFill>
              </a:rPr>
              <a:t>Matrix</a:t>
            </a:r>
            <a:endParaRPr sz="3467"/>
          </a:p>
        </p:txBody>
      </p:sp>
      <p:sp>
        <p:nvSpPr>
          <p:cNvPr id="10" name="TextBox 9">
            <a:extLst>
              <a:ext uri="{FF2B5EF4-FFF2-40B4-BE49-F238E27FC236}">
                <a16:creationId xmlns:a16="http://schemas.microsoft.com/office/drawing/2014/main" id="{8451F947-7C7D-2474-074F-1091BF88366B}"/>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3201" y="2396067"/>
            <a:ext cx="1133687" cy="3234267"/>
            <a:chOff x="152400" y="1797050"/>
            <a:chExt cx="850265" cy="2425700"/>
          </a:xfrm>
        </p:grpSpPr>
        <p:sp>
          <p:nvSpPr>
            <p:cNvPr id="3" name="object 3"/>
            <p:cNvSpPr/>
            <p:nvPr/>
          </p:nvSpPr>
          <p:spPr>
            <a:xfrm>
              <a:off x="152400" y="1797050"/>
              <a:ext cx="414655" cy="2425700"/>
            </a:xfrm>
            <a:custGeom>
              <a:avLst/>
              <a:gdLst/>
              <a:ahLst/>
              <a:cxnLst/>
              <a:rect l="l" t="t" r="r" b="b"/>
              <a:pathLst>
                <a:path w="414655" h="2425700">
                  <a:moveTo>
                    <a:pt x="414324" y="2425699"/>
                  </a:moveTo>
                  <a:lnTo>
                    <a:pt x="0" y="2425699"/>
                  </a:lnTo>
                  <a:lnTo>
                    <a:pt x="0" y="0"/>
                  </a:lnTo>
                  <a:lnTo>
                    <a:pt x="414324" y="0"/>
                  </a:lnTo>
                  <a:lnTo>
                    <a:pt x="414324" y="2425699"/>
                  </a:lnTo>
                  <a:close/>
                </a:path>
              </a:pathLst>
            </a:custGeom>
            <a:solidFill>
              <a:srgbClr val="0277BD"/>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566725" y="1797050"/>
              <a:ext cx="435609" cy="1212850"/>
            </a:xfrm>
            <a:custGeom>
              <a:avLst/>
              <a:gdLst/>
              <a:ahLst/>
              <a:cxnLst/>
              <a:rect l="l" t="t" r="r" b="b"/>
              <a:pathLst>
                <a:path w="435609" h="1212850">
                  <a:moveTo>
                    <a:pt x="435574" y="1212849"/>
                  </a:moveTo>
                  <a:lnTo>
                    <a:pt x="0" y="1212849"/>
                  </a:lnTo>
                  <a:lnTo>
                    <a:pt x="0" y="0"/>
                  </a:lnTo>
                  <a:lnTo>
                    <a:pt x="435574" y="0"/>
                  </a:lnTo>
                  <a:lnTo>
                    <a:pt x="435574" y="1212849"/>
                  </a:lnTo>
                  <a:close/>
                </a:path>
              </a:pathLst>
            </a:custGeom>
            <a:solidFill>
              <a:srgbClr val="0F9D58"/>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object 5"/>
            <p:cNvSpPr/>
            <p:nvPr/>
          </p:nvSpPr>
          <p:spPr>
            <a:xfrm>
              <a:off x="566725" y="3009900"/>
              <a:ext cx="435609" cy="1212850"/>
            </a:xfrm>
            <a:custGeom>
              <a:avLst/>
              <a:gdLst/>
              <a:ahLst/>
              <a:cxnLst/>
              <a:rect l="l" t="t" r="r" b="b"/>
              <a:pathLst>
                <a:path w="435609" h="1212850">
                  <a:moveTo>
                    <a:pt x="435574" y="1212849"/>
                  </a:moveTo>
                  <a:lnTo>
                    <a:pt x="0" y="1212849"/>
                  </a:lnTo>
                  <a:lnTo>
                    <a:pt x="0" y="0"/>
                  </a:lnTo>
                  <a:lnTo>
                    <a:pt x="435574" y="0"/>
                  </a:lnTo>
                  <a:lnTo>
                    <a:pt x="435574" y="1212849"/>
                  </a:lnTo>
                  <a:close/>
                </a:path>
              </a:pathLst>
            </a:custGeom>
            <a:solidFill>
              <a:srgbClr val="DB4437"/>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6" name="object 6"/>
          <p:cNvSpPr txBox="1"/>
          <p:nvPr/>
        </p:nvSpPr>
        <p:spPr>
          <a:xfrm>
            <a:off x="1336399" y="1320800"/>
            <a:ext cx="8249920" cy="433452"/>
          </a:xfrm>
          <a:prstGeom prst="rect">
            <a:avLst/>
          </a:prstGeom>
          <a:solidFill>
            <a:srgbClr val="0277BD"/>
          </a:solidFill>
        </p:spPr>
        <p:txBody>
          <a:bodyPr vert="horz" wrap="square" lIns="0" tIns="63500" rIns="0" bIns="0" rtlCol="0">
            <a:spAutoFit/>
          </a:bodyPr>
          <a:lstStyle/>
          <a:p>
            <a:pPr algn="ctr" defTabSz="1219170" fontAlgn="auto">
              <a:spcBef>
                <a:spcPts val="500"/>
              </a:spcBef>
              <a:spcAft>
                <a:spcPts val="0"/>
              </a:spcAft>
            </a:pPr>
            <a:r>
              <a:rPr sz="2400" b="1" kern="0" spc="127" dirty="0">
                <a:solidFill>
                  <a:srgbClr val="FFFFFF"/>
                </a:solidFill>
                <a:latin typeface="Calibri"/>
                <a:cs typeface="Calibri"/>
              </a:rPr>
              <a:t>Model</a:t>
            </a:r>
            <a:r>
              <a:rPr sz="2400" b="1" kern="0" spc="27" dirty="0">
                <a:solidFill>
                  <a:srgbClr val="FFFFFF"/>
                </a:solidFill>
                <a:latin typeface="Calibri"/>
                <a:cs typeface="Calibri"/>
              </a:rPr>
              <a:t> </a:t>
            </a:r>
            <a:r>
              <a:rPr sz="2400" b="1" kern="0" spc="167" dirty="0">
                <a:solidFill>
                  <a:srgbClr val="FFFFFF"/>
                </a:solidFill>
                <a:latin typeface="Calibri"/>
                <a:cs typeface="Calibri"/>
              </a:rPr>
              <a:t>Predictions</a:t>
            </a:r>
            <a:endParaRPr sz="2400" kern="0">
              <a:solidFill>
                <a:sysClr val="windowText" lastClr="000000"/>
              </a:solidFill>
              <a:latin typeface="Calibri"/>
              <a:cs typeface="Calibri"/>
            </a:endParaRPr>
          </a:p>
        </p:txBody>
      </p:sp>
      <p:sp>
        <p:nvSpPr>
          <p:cNvPr id="7" name="object 7"/>
          <p:cNvSpPr txBox="1"/>
          <p:nvPr/>
        </p:nvSpPr>
        <p:spPr>
          <a:xfrm>
            <a:off x="1336399" y="1858433"/>
            <a:ext cx="4160520" cy="433452"/>
          </a:xfrm>
          <a:prstGeom prst="rect">
            <a:avLst/>
          </a:prstGeom>
          <a:solidFill>
            <a:srgbClr val="0F9D58"/>
          </a:solidFill>
        </p:spPr>
        <p:txBody>
          <a:bodyPr vert="horz" wrap="square" lIns="0" tIns="63500" rIns="0" bIns="0" rtlCol="0">
            <a:spAutoFit/>
          </a:bodyPr>
          <a:lstStyle/>
          <a:p>
            <a:pPr algn="ctr" defTabSz="1219170" fontAlgn="auto">
              <a:spcBef>
                <a:spcPts val="500"/>
              </a:spcBef>
              <a:spcAft>
                <a:spcPts val="0"/>
              </a:spcAft>
            </a:pPr>
            <a:r>
              <a:rPr sz="2400" b="1" kern="0" spc="152" dirty="0">
                <a:solidFill>
                  <a:srgbClr val="FAFAFA"/>
                </a:solidFill>
                <a:latin typeface="Calibri"/>
                <a:cs typeface="Calibri"/>
              </a:rPr>
              <a:t>Positive</a:t>
            </a:r>
            <a:endParaRPr sz="2400" kern="0">
              <a:solidFill>
                <a:sysClr val="windowText" lastClr="000000"/>
              </a:solidFill>
              <a:latin typeface="Calibri"/>
              <a:cs typeface="Calibri"/>
            </a:endParaRPr>
          </a:p>
        </p:txBody>
      </p:sp>
      <p:sp>
        <p:nvSpPr>
          <p:cNvPr id="8" name="object 8"/>
          <p:cNvSpPr txBox="1"/>
          <p:nvPr/>
        </p:nvSpPr>
        <p:spPr>
          <a:xfrm>
            <a:off x="5496266" y="1858433"/>
            <a:ext cx="4090247" cy="433452"/>
          </a:xfrm>
          <a:prstGeom prst="rect">
            <a:avLst/>
          </a:prstGeom>
          <a:solidFill>
            <a:srgbClr val="DB4437"/>
          </a:solidFill>
        </p:spPr>
        <p:txBody>
          <a:bodyPr vert="horz" wrap="square" lIns="0" tIns="63500" rIns="0" bIns="0" rtlCol="0">
            <a:spAutoFit/>
          </a:bodyPr>
          <a:lstStyle/>
          <a:p>
            <a:pPr algn="ctr" defTabSz="1219170" fontAlgn="auto">
              <a:spcBef>
                <a:spcPts val="500"/>
              </a:spcBef>
              <a:spcAft>
                <a:spcPts val="0"/>
              </a:spcAft>
            </a:pPr>
            <a:r>
              <a:rPr sz="2400" b="1" kern="0" spc="180" dirty="0">
                <a:solidFill>
                  <a:srgbClr val="FAFAFA"/>
                </a:solidFill>
                <a:latin typeface="Calibri"/>
                <a:cs typeface="Calibri"/>
              </a:rPr>
              <a:t>Negative</a:t>
            </a:r>
            <a:endParaRPr sz="2400" kern="0">
              <a:solidFill>
                <a:sysClr val="windowText" lastClr="000000"/>
              </a:solidFill>
              <a:latin typeface="Calibri"/>
              <a:cs typeface="Calibri"/>
            </a:endParaRPr>
          </a:p>
        </p:txBody>
      </p:sp>
      <p:sp>
        <p:nvSpPr>
          <p:cNvPr id="9" name="object 9"/>
          <p:cNvSpPr txBox="1"/>
          <p:nvPr/>
        </p:nvSpPr>
        <p:spPr>
          <a:xfrm>
            <a:off x="1336399" y="2396067"/>
            <a:ext cx="4160520" cy="1274708"/>
          </a:xfrm>
          <a:prstGeom prst="rect">
            <a:avLst/>
          </a:prstGeom>
          <a:solidFill>
            <a:srgbClr val="D9EAD3"/>
          </a:solidFill>
        </p:spPr>
        <p:txBody>
          <a:bodyPr vert="horz" wrap="square" lIns="0" tIns="63500" rIns="0" bIns="0" rtlCol="0">
            <a:spAutoFit/>
          </a:bodyPr>
          <a:lstStyle/>
          <a:p>
            <a:pPr marL="684936" indent="-488514" defTabSz="1219170" fontAlgn="auto">
              <a:spcBef>
                <a:spcPts val="500"/>
              </a:spcBef>
              <a:spcAft>
                <a:spcPts val="0"/>
              </a:spcAft>
              <a:buFont typeface="Arial"/>
              <a:buChar char="●"/>
              <a:tabLst>
                <a:tab pos="684936" algn="l"/>
                <a:tab pos="685783" algn="l"/>
              </a:tabLst>
            </a:pPr>
            <a:r>
              <a:rPr sz="2400" kern="0" spc="100" dirty="0">
                <a:solidFill>
                  <a:srgbClr val="0F9D58"/>
                </a:solidFill>
                <a:latin typeface="Calibri"/>
                <a:cs typeface="Calibri"/>
              </a:rPr>
              <a:t>Exists</a:t>
            </a:r>
            <a:endParaRPr sz="2400" kern="0">
              <a:solidFill>
                <a:sysClr val="windowText" lastClr="000000"/>
              </a:solidFill>
              <a:latin typeface="Calibri"/>
              <a:cs typeface="Calibri"/>
            </a:endParaRPr>
          </a:p>
          <a:p>
            <a:pPr marL="684936" indent="-488514" defTabSz="1219170" fontAlgn="auto">
              <a:spcBef>
                <a:spcPts val="420"/>
              </a:spcBef>
              <a:spcAft>
                <a:spcPts val="0"/>
              </a:spcAft>
              <a:buFont typeface="Arial"/>
              <a:buChar char="●"/>
              <a:tabLst>
                <a:tab pos="684936" algn="l"/>
                <a:tab pos="685783" algn="l"/>
              </a:tabLst>
            </a:pPr>
            <a:r>
              <a:rPr sz="2400" kern="0" spc="120" dirty="0">
                <a:solidFill>
                  <a:srgbClr val="0F9D58"/>
                </a:solidFill>
                <a:latin typeface="Calibri"/>
                <a:cs typeface="Calibri"/>
              </a:rPr>
              <a:t>Predicted</a:t>
            </a:r>
            <a:endParaRPr sz="2400" kern="0">
              <a:solidFill>
                <a:sysClr val="windowText" lastClr="000000"/>
              </a:solidFill>
              <a:latin typeface="Calibri"/>
              <a:cs typeface="Calibri"/>
            </a:endParaRPr>
          </a:p>
          <a:p>
            <a:pPr marL="1043067" defTabSz="1219170" fontAlgn="auto">
              <a:spcBef>
                <a:spcPts val="420"/>
              </a:spcBef>
              <a:spcAft>
                <a:spcPts val="0"/>
              </a:spcAft>
            </a:pPr>
            <a:r>
              <a:rPr sz="2400" b="1" kern="0" spc="180" dirty="0">
                <a:solidFill>
                  <a:srgbClr val="424242"/>
                </a:solidFill>
                <a:latin typeface="Calibri"/>
                <a:cs typeface="Calibri"/>
              </a:rPr>
              <a:t>True</a:t>
            </a:r>
            <a:r>
              <a:rPr sz="2400" b="1" kern="0" spc="13" dirty="0">
                <a:solidFill>
                  <a:srgbClr val="424242"/>
                </a:solidFill>
                <a:latin typeface="Calibri"/>
                <a:cs typeface="Calibri"/>
              </a:rPr>
              <a:t> </a:t>
            </a:r>
            <a:r>
              <a:rPr sz="2400" b="1" kern="0" spc="160" dirty="0">
                <a:solidFill>
                  <a:srgbClr val="424242"/>
                </a:solidFill>
                <a:latin typeface="Calibri"/>
                <a:cs typeface="Calibri"/>
              </a:rPr>
              <a:t>Positives</a:t>
            </a:r>
            <a:endParaRPr sz="2400" kern="0">
              <a:solidFill>
                <a:sysClr val="windowText" lastClr="000000"/>
              </a:solidFill>
              <a:latin typeface="Calibri"/>
              <a:cs typeface="Calibri"/>
            </a:endParaRPr>
          </a:p>
        </p:txBody>
      </p:sp>
      <p:sp>
        <p:nvSpPr>
          <p:cNvPr id="10" name="object 10"/>
          <p:cNvSpPr txBox="1"/>
          <p:nvPr/>
        </p:nvSpPr>
        <p:spPr>
          <a:xfrm>
            <a:off x="5496266" y="4013200"/>
            <a:ext cx="4090247" cy="1274708"/>
          </a:xfrm>
          <a:prstGeom prst="rect">
            <a:avLst/>
          </a:prstGeom>
          <a:solidFill>
            <a:srgbClr val="F4CCCC"/>
          </a:solidFill>
        </p:spPr>
        <p:txBody>
          <a:bodyPr vert="horz" wrap="square" lIns="0" tIns="63500" rIns="0" bIns="0" rtlCol="0">
            <a:spAutoFit/>
          </a:bodyPr>
          <a:lstStyle/>
          <a:p>
            <a:pPr marL="684936" indent="-488514" defTabSz="1219170" fontAlgn="auto">
              <a:spcBef>
                <a:spcPts val="500"/>
              </a:spcBef>
              <a:spcAft>
                <a:spcPts val="0"/>
              </a:spcAft>
              <a:buFont typeface="Arial"/>
              <a:buChar char="●"/>
              <a:tabLst>
                <a:tab pos="684936" algn="l"/>
                <a:tab pos="685783" algn="l"/>
              </a:tabLst>
            </a:pPr>
            <a:r>
              <a:rPr sz="2400" kern="0" spc="107" dirty="0">
                <a:solidFill>
                  <a:srgbClr val="DB4437"/>
                </a:solidFill>
                <a:latin typeface="Calibri"/>
                <a:cs typeface="Calibri"/>
              </a:rPr>
              <a:t>Doesn’t</a:t>
            </a:r>
            <a:r>
              <a:rPr sz="2400" kern="0" spc="20" dirty="0">
                <a:solidFill>
                  <a:srgbClr val="DB4437"/>
                </a:solidFill>
                <a:latin typeface="Calibri"/>
                <a:cs typeface="Calibri"/>
              </a:rPr>
              <a:t> </a:t>
            </a:r>
            <a:r>
              <a:rPr sz="2400" kern="0" spc="93" dirty="0">
                <a:solidFill>
                  <a:srgbClr val="DB4437"/>
                </a:solidFill>
                <a:latin typeface="Calibri"/>
                <a:cs typeface="Calibri"/>
              </a:rPr>
              <a:t>exist</a:t>
            </a:r>
            <a:endParaRPr sz="2400" kern="0">
              <a:solidFill>
                <a:sysClr val="windowText" lastClr="000000"/>
              </a:solidFill>
              <a:latin typeface="Calibri"/>
              <a:cs typeface="Calibri"/>
            </a:endParaRPr>
          </a:p>
          <a:p>
            <a:pPr marL="684936" indent="-488514" defTabSz="1219170" fontAlgn="auto">
              <a:spcBef>
                <a:spcPts val="420"/>
              </a:spcBef>
              <a:spcAft>
                <a:spcPts val="0"/>
              </a:spcAft>
              <a:buFont typeface="Arial"/>
              <a:buChar char="●"/>
              <a:tabLst>
                <a:tab pos="684936" algn="l"/>
                <a:tab pos="685783" algn="l"/>
              </a:tabLst>
            </a:pPr>
            <a:r>
              <a:rPr sz="2400" kern="0" spc="120" dirty="0">
                <a:solidFill>
                  <a:srgbClr val="DB4437"/>
                </a:solidFill>
                <a:latin typeface="Calibri"/>
                <a:cs typeface="Calibri"/>
              </a:rPr>
              <a:t>Not</a:t>
            </a:r>
            <a:r>
              <a:rPr sz="2400" kern="0" spc="13" dirty="0">
                <a:solidFill>
                  <a:srgbClr val="DB4437"/>
                </a:solidFill>
                <a:latin typeface="Calibri"/>
                <a:cs typeface="Calibri"/>
              </a:rPr>
              <a:t> </a:t>
            </a:r>
            <a:r>
              <a:rPr sz="2400" kern="0" spc="120" dirty="0">
                <a:solidFill>
                  <a:srgbClr val="DB4437"/>
                </a:solidFill>
                <a:latin typeface="Calibri"/>
                <a:cs typeface="Calibri"/>
              </a:rPr>
              <a:t>predicted</a:t>
            </a:r>
            <a:endParaRPr sz="2400" kern="0">
              <a:solidFill>
                <a:sysClr val="windowText" lastClr="000000"/>
              </a:solidFill>
              <a:latin typeface="Calibri"/>
              <a:cs typeface="Calibri"/>
            </a:endParaRPr>
          </a:p>
          <a:p>
            <a:pPr marL="929617" defTabSz="1219170" fontAlgn="auto">
              <a:spcBef>
                <a:spcPts val="420"/>
              </a:spcBef>
              <a:spcAft>
                <a:spcPts val="0"/>
              </a:spcAft>
            </a:pPr>
            <a:r>
              <a:rPr sz="2400" b="1" kern="0" spc="180" dirty="0">
                <a:solidFill>
                  <a:srgbClr val="424242"/>
                </a:solidFill>
                <a:latin typeface="Calibri"/>
                <a:cs typeface="Calibri"/>
              </a:rPr>
              <a:t>True</a:t>
            </a:r>
            <a:r>
              <a:rPr sz="2400" b="1" kern="0" spc="13" dirty="0">
                <a:solidFill>
                  <a:srgbClr val="424242"/>
                </a:solidFill>
                <a:latin typeface="Calibri"/>
                <a:cs typeface="Calibri"/>
              </a:rPr>
              <a:t> </a:t>
            </a:r>
            <a:r>
              <a:rPr sz="2400" b="1" kern="0" spc="193" dirty="0">
                <a:solidFill>
                  <a:srgbClr val="424242"/>
                </a:solidFill>
                <a:latin typeface="Calibri"/>
                <a:cs typeface="Calibri"/>
              </a:rPr>
              <a:t>Negatives</a:t>
            </a:r>
            <a:endParaRPr sz="2400" kern="0">
              <a:solidFill>
                <a:sysClr val="windowText" lastClr="000000"/>
              </a:solidFill>
              <a:latin typeface="Calibri"/>
              <a:cs typeface="Calibri"/>
            </a:endParaRPr>
          </a:p>
        </p:txBody>
      </p:sp>
      <p:grpSp>
        <p:nvGrpSpPr>
          <p:cNvPr id="11" name="object 11"/>
          <p:cNvGrpSpPr/>
          <p:nvPr/>
        </p:nvGrpSpPr>
        <p:grpSpPr>
          <a:xfrm>
            <a:off x="347917" y="2553792"/>
            <a:ext cx="886460" cy="2949787"/>
            <a:chOff x="260937" y="1915344"/>
            <a:chExt cx="664845" cy="2212340"/>
          </a:xfrm>
        </p:grpSpPr>
        <p:pic>
          <p:nvPicPr>
            <p:cNvPr id="12" name="object 12"/>
            <p:cNvPicPr/>
            <p:nvPr/>
          </p:nvPicPr>
          <p:blipFill>
            <a:blip r:embed="rId2" cstate="print"/>
            <a:stretch>
              <a:fillRect/>
            </a:stretch>
          </p:blipFill>
          <p:spPr>
            <a:xfrm>
              <a:off x="260937" y="2305452"/>
              <a:ext cx="200772" cy="1461497"/>
            </a:xfrm>
            <a:prstGeom prst="rect">
              <a:avLst/>
            </a:prstGeom>
          </p:spPr>
        </p:pic>
        <p:pic>
          <p:nvPicPr>
            <p:cNvPr id="13" name="object 13"/>
            <p:cNvPicPr/>
            <p:nvPr/>
          </p:nvPicPr>
          <p:blipFill>
            <a:blip r:embed="rId3" cstate="print"/>
            <a:stretch>
              <a:fillRect/>
            </a:stretch>
          </p:blipFill>
          <p:spPr>
            <a:xfrm>
              <a:off x="668292" y="3984587"/>
              <a:ext cx="194285" cy="143087"/>
            </a:xfrm>
            <a:prstGeom prst="rect">
              <a:avLst/>
            </a:prstGeom>
          </p:spPr>
        </p:pic>
        <p:pic>
          <p:nvPicPr>
            <p:cNvPr id="14" name="object 14"/>
            <p:cNvPicPr/>
            <p:nvPr/>
          </p:nvPicPr>
          <p:blipFill>
            <a:blip r:embed="rId4" cstate="print"/>
            <a:stretch>
              <a:fillRect/>
            </a:stretch>
          </p:blipFill>
          <p:spPr>
            <a:xfrm>
              <a:off x="719833" y="3680811"/>
              <a:ext cx="205680" cy="274610"/>
            </a:xfrm>
            <a:prstGeom prst="rect">
              <a:avLst/>
            </a:prstGeom>
          </p:spPr>
        </p:pic>
        <p:pic>
          <p:nvPicPr>
            <p:cNvPr id="15" name="object 15"/>
            <p:cNvPicPr/>
            <p:nvPr/>
          </p:nvPicPr>
          <p:blipFill>
            <a:blip r:embed="rId5" cstate="print"/>
            <a:stretch>
              <a:fillRect/>
            </a:stretch>
          </p:blipFill>
          <p:spPr>
            <a:xfrm>
              <a:off x="719885" y="3540425"/>
              <a:ext cx="147020" cy="115934"/>
            </a:xfrm>
            <a:prstGeom prst="rect">
              <a:avLst/>
            </a:prstGeom>
          </p:spPr>
        </p:pic>
        <p:pic>
          <p:nvPicPr>
            <p:cNvPr id="16" name="object 16"/>
            <p:cNvPicPr/>
            <p:nvPr/>
          </p:nvPicPr>
          <p:blipFill>
            <a:blip r:embed="rId6" cstate="print"/>
            <a:stretch>
              <a:fillRect/>
            </a:stretch>
          </p:blipFill>
          <p:spPr>
            <a:xfrm>
              <a:off x="685119" y="3433188"/>
              <a:ext cx="179622" cy="86246"/>
            </a:xfrm>
            <a:prstGeom prst="rect">
              <a:avLst/>
            </a:prstGeom>
          </p:spPr>
        </p:pic>
        <p:pic>
          <p:nvPicPr>
            <p:cNvPr id="17" name="object 17"/>
            <p:cNvPicPr/>
            <p:nvPr/>
          </p:nvPicPr>
          <p:blipFill>
            <a:blip r:embed="rId7" cstate="print"/>
            <a:stretch>
              <a:fillRect/>
            </a:stretch>
          </p:blipFill>
          <p:spPr>
            <a:xfrm>
              <a:off x="663124" y="3076293"/>
              <a:ext cx="203781" cy="333636"/>
            </a:xfrm>
            <a:prstGeom prst="rect">
              <a:avLst/>
            </a:prstGeom>
          </p:spPr>
        </p:pic>
        <p:pic>
          <p:nvPicPr>
            <p:cNvPr id="18" name="object 18"/>
            <p:cNvPicPr/>
            <p:nvPr/>
          </p:nvPicPr>
          <p:blipFill>
            <a:blip r:embed="rId8" cstate="print"/>
            <a:stretch>
              <a:fillRect/>
            </a:stretch>
          </p:blipFill>
          <p:spPr>
            <a:xfrm>
              <a:off x="695167" y="2452605"/>
              <a:ext cx="198600" cy="408419"/>
            </a:xfrm>
            <a:prstGeom prst="rect">
              <a:avLst/>
            </a:prstGeom>
          </p:spPr>
        </p:pic>
        <p:sp>
          <p:nvSpPr>
            <p:cNvPr id="19" name="object 19"/>
            <p:cNvSpPr/>
            <p:nvPr/>
          </p:nvSpPr>
          <p:spPr>
            <a:xfrm>
              <a:off x="689999" y="2388688"/>
              <a:ext cx="200025" cy="43180"/>
            </a:xfrm>
            <a:custGeom>
              <a:avLst/>
              <a:gdLst/>
              <a:ahLst/>
              <a:cxnLst/>
              <a:rect l="l" t="t" r="r" b="b"/>
              <a:pathLst>
                <a:path w="200025" h="43180">
                  <a:moveTo>
                    <a:pt x="29118" y="42673"/>
                  </a:moveTo>
                  <a:lnTo>
                    <a:pt x="16458" y="42673"/>
                  </a:lnTo>
                  <a:lnTo>
                    <a:pt x="11084" y="40577"/>
                  </a:lnTo>
                  <a:lnTo>
                    <a:pt x="2222" y="32162"/>
                  </a:lnTo>
                  <a:lnTo>
                    <a:pt x="0" y="27106"/>
                  </a:lnTo>
                  <a:lnTo>
                    <a:pt x="0" y="15320"/>
                  </a:lnTo>
                  <a:lnTo>
                    <a:pt x="2222" y="10318"/>
                  </a:lnTo>
                  <a:lnTo>
                    <a:pt x="6668" y="6207"/>
                  </a:lnTo>
                  <a:lnTo>
                    <a:pt x="11084" y="2069"/>
                  </a:lnTo>
                  <a:lnTo>
                    <a:pt x="16458" y="0"/>
                  </a:lnTo>
                  <a:lnTo>
                    <a:pt x="29118" y="0"/>
                  </a:lnTo>
                  <a:lnTo>
                    <a:pt x="34550" y="2069"/>
                  </a:lnTo>
                  <a:lnTo>
                    <a:pt x="43588" y="10318"/>
                  </a:lnTo>
                  <a:lnTo>
                    <a:pt x="45841" y="15320"/>
                  </a:lnTo>
                  <a:lnTo>
                    <a:pt x="45841" y="27106"/>
                  </a:lnTo>
                  <a:lnTo>
                    <a:pt x="43588" y="32162"/>
                  </a:lnTo>
                  <a:lnTo>
                    <a:pt x="39084" y="36383"/>
                  </a:lnTo>
                  <a:lnTo>
                    <a:pt x="34550" y="40577"/>
                  </a:lnTo>
                  <a:lnTo>
                    <a:pt x="29118" y="42673"/>
                  </a:lnTo>
                  <a:close/>
                </a:path>
                <a:path w="200025" h="43180">
                  <a:moveTo>
                    <a:pt x="199440" y="37904"/>
                  </a:moveTo>
                  <a:lnTo>
                    <a:pt x="61077" y="37904"/>
                  </a:lnTo>
                  <a:lnTo>
                    <a:pt x="61077" y="4809"/>
                  </a:lnTo>
                  <a:lnTo>
                    <a:pt x="199440" y="4809"/>
                  </a:lnTo>
                  <a:lnTo>
                    <a:pt x="199440" y="37904"/>
                  </a:lnTo>
                  <a:close/>
                </a:path>
              </a:pathLst>
            </a:custGeom>
            <a:solidFill>
              <a:srgbClr val="FAFAF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0" name="object 20"/>
            <p:cNvPicPr/>
            <p:nvPr/>
          </p:nvPicPr>
          <p:blipFill>
            <a:blip r:embed="rId6" cstate="print"/>
            <a:stretch>
              <a:fillRect/>
            </a:stretch>
          </p:blipFill>
          <p:spPr>
            <a:xfrm>
              <a:off x="711993" y="2280087"/>
              <a:ext cx="179610" cy="88143"/>
            </a:xfrm>
            <a:prstGeom prst="rect">
              <a:avLst/>
            </a:prstGeom>
          </p:spPr>
        </p:pic>
        <p:pic>
          <p:nvPicPr>
            <p:cNvPr id="21" name="object 21"/>
            <p:cNvPicPr/>
            <p:nvPr/>
          </p:nvPicPr>
          <p:blipFill>
            <a:blip r:embed="rId9" cstate="print"/>
            <a:stretch>
              <a:fillRect/>
            </a:stretch>
          </p:blipFill>
          <p:spPr>
            <a:xfrm>
              <a:off x="689999" y="1915344"/>
              <a:ext cx="203768" cy="340972"/>
            </a:xfrm>
            <a:prstGeom prst="rect">
              <a:avLst/>
            </a:prstGeom>
          </p:spPr>
        </p:pic>
      </p:grpSp>
      <p:sp>
        <p:nvSpPr>
          <p:cNvPr id="22" name="object 22"/>
          <p:cNvSpPr txBox="1">
            <a:spLocks noGrp="1"/>
          </p:cNvSpPr>
          <p:nvPr>
            <p:ph type="title"/>
          </p:nvPr>
        </p:nvSpPr>
        <p:spPr>
          <a:xfrm>
            <a:off x="512967" y="469924"/>
            <a:ext cx="10724727" cy="550642"/>
          </a:xfrm>
          <a:prstGeom prst="rect">
            <a:avLst/>
          </a:prstGeom>
        </p:spPr>
        <p:txBody>
          <a:bodyPr vert="horz" wrap="square" lIns="0" tIns="16933" rIns="0" bIns="0" rtlCol="0">
            <a:spAutoFit/>
          </a:bodyPr>
          <a:lstStyle/>
          <a:p>
            <a:pPr marL="16933">
              <a:spcBef>
                <a:spcPts val="133"/>
              </a:spcBef>
            </a:pPr>
            <a:r>
              <a:rPr sz="3467" b="1" spc="207" dirty="0">
                <a:solidFill>
                  <a:srgbClr val="FFFFFF"/>
                </a:solidFill>
              </a:rPr>
              <a:t>Evaluate</a:t>
            </a:r>
            <a:r>
              <a:rPr sz="3467" b="1" spc="167" dirty="0">
                <a:solidFill>
                  <a:srgbClr val="FFFFFF"/>
                </a:solidFill>
              </a:rPr>
              <a:t> </a:t>
            </a:r>
            <a:r>
              <a:rPr sz="3467" b="1" spc="133" dirty="0">
                <a:solidFill>
                  <a:srgbClr val="FFFFFF"/>
                </a:solidFill>
              </a:rPr>
              <a:t>for</a:t>
            </a:r>
            <a:r>
              <a:rPr sz="3467" b="1" spc="173" dirty="0">
                <a:solidFill>
                  <a:srgbClr val="FFFFFF"/>
                </a:solidFill>
              </a:rPr>
              <a:t> </a:t>
            </a:r>
            <a:r>
              <a:rPr sz="3467" b="1" spc="272" dirty="0">
                <a:solidFill>
                  <a:srgbClr val="FFFFFF"/>
                </a:solidFill>
              </a:rPr>
              <a:t>Fairness</a:t>
            </a:r>
            <a:r>
              <a:rPr sz="3467" b="1" spc="167" dirty="0">
                <a:solidFill>
                  <a:srgbClr val="FFFFFF"/>
                </a:solidFill>
              </a:rPr>
              <a:t> </a:t>
            </a:r>
            <a:r>
              <a:rPr sz="3467" b="1" dirty="0">
                <a:solidFill>
                  <a:srgbClr val="FFFFFF"/>
                </a:solidFill>
              </a:rPr>
              <a:t>&amp;</a:t>
            </a:r>
            <a:r>
              <a:rPr sz="3467" b="1" spc="173" dirty="0">
                <a:solidFill>
                  <a:srgbClr val="FFFFFF"/>
                </a:solidFill>
              </a:rPr>
              <a:t> </a:t>
            </a:r>
            <a:r>
              <a:rPr sz="3467" b="1" spc="187" dirty="0">
                <a:solidFill>
                  <a:srgbClr val="FFFFFF"/>
                </a:solidFill>
              </a:rPr>
              <a:t>Inclusion:</a:t>
            </a:r>
            <a:r>
              <a:rPr sz="3467" b="1" spc="167" dirty="0">
                <a:solidFill>
                  <a:srgbClr val="FFFFFF"/>
                </a:solidFill>
              </a:rPr>
              <a:t> </a:t>
            </a:r>
            <a:r>
              <a:rPr sz="3467" b="1" spc="253" dirty="0">
                <a:solidFill>
                  <a:srgbClr val="FFFFFF"/>
                </a:solidFill>
              </a:rPr>
              <a:t>Confusion</a:t>
            </a:r>
            <a:r>
              <a:rPr sz="3467" b="1" spc="173" dirty="0">
                <a:solidFill>
                  <a:srgbClr val="FFFFFF"/>
                </a:solidFill>
              </a:rPr>
              <a:t> </a:t>
            </a:r>
            <a:r>
              <a:rPr sz="3467" b="1" spc="107" dirty="0">
                <a:solidFill>
                  <a:srgbClr val="FFFFFF"/>
                </a:solidFill>
              </a:rPr>
              <a:t>Matrix</a:t>
            </a:r>
            <a:endParaRPr sz="3467"/>
          </a:p>
        </p:txBody>
      </p:sp>
      <p:sp>
        <p:nvSpPr>
          <p:cNvPr id="23" name="TextBox 22">
            <a:extLst>
              <a:ext uri="{FF2B5EF4-FFF2-40B4-BE49-F238E27FC236}">
                <a16:creationId xmlns:a16="http://schemas.microsoft.com/office/drawing/2014/main" id="{1A78B458-BBB9-1AC6-2585-2D64C33CA2C6}"/>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0">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336399" y="1320800"/>
            <a:ext cx="8249920" cy="1075267"/>
            <a:chOff x="1002299" y="990600"/>
            <a:chExt cx="6187440" cy="806450"/>
          </a:xfrm>
        </p:grpSpPr>
        <p:sp>
          <p:nvSpPr>
            <p:cNvPr id="3" name="object 3"/>
            <p:cNvSpPr/>
            <p:nvPr/>
          </p:nvSpPr>
          <p:spPr>
            <a:xfrm>
              <a:off x="1002299" y="990600"/>
              <a:ext cx="6187440" cy="403225"/>
            </a:xfrm>
            <a:custGeom>
              <a:avLst/>
              <a:gdLst/>
              <a:ahLst/>
              <a:cxnLst/>
              <a:rect l="l" t="t" r="r" b="b"/>
              <a:pathLst>
                <a:path w="6187440" h="403225">
                  <a:moveTo>
                    <a:pt x="6187324" y="403224"/>
                  </a:moveTo>
                  <a:lnTo>
                    <a:pt x="0" y="403224"/>
                  </a:lnTo>
                  <a:lnTo>
                    <a:pt x="0" y="0"/>
                  </a:lnTo>
                  <a:lnTo>
                    <a:pt x="6187324" y="0"/>
                  </a:lnTo>
                  <a:lnTo>
                    <a:pt x="6187324" y="403224"/>
                  </a:lnTo>
                  <a:close/>
                </a:path>
              </a:pathLst>
            </a:custGeom>
            <a:solidFill>
              <a:srgbClr val="0277BD"/>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1002299" y="1393825"/>
              <a:ext cx="3120390" cy="403225"/>
            </a:xfrm>
            <a:custGeom>
              <a:avLst/>
              <a:gdLst/>
              <a:ahLst/>
              <a:cxnLst/>
              <a:rect l="l" t="t" r="r" b="b"/>
              <a:pathLst>
                <a:path w="3120390" h="403225">
                  <a:moveTo>
                    <a:pt x="3119899" y="403224"/>
                  </a:moveTo>
                  <a:lnTo>
                    <a:pt x="0" y="403224"/>
                  </a:lnTo>
                  <a:lnTo>
                    <a:pt x="0" y="0"/>
                  </a:lnTo>
                  <a:lnTo>
                    <a:pt x="3119899" y="0"/>
                  </a:lnTo>
                  <a:lnTo>
                    <a:pt x="3119899" y="403224"/>
                  </a:lnTo>
                  <a:close/>
                </a:path>
              </a:pathLst>
            </a:custGeom>
            <a:solidFill>
              <a:srgbClr val="0F9D58"/>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object 5"/>
            <p:cNvSpPr/>
            <p:nvPr/>
          </p:nvSpPr>
          <p:spPr>
            <a:xfrm>
              <a:off x="4122200" y="1393825"/>
              <a:ext cx="3067685" cy="403225"/>
            </a:xfrm>
            <a:custGeom>
              <a:avLst/>
              <a:gdLst/>
              <a:ahLst/>
              <a:cxnLst/>
              <a:rect l="l" t="t" r="r" b="b"/>
              <a:pathLst>
                <a:path w="3067684" h="403225">
                  <a:moveTo>
                    <a:pt x="3067424" y="403224"/>
                  </a:moveTo>
                  <a:lnTo>
                    <a:pt x="0" y="403224"/>
                  </a:lnTo>
                  <a:lnTo>
                    <a:pt x="0" y="0"/>
                  </a:lnTo>
                  <a:lnTo>
                    <a:pt x="3067424" y="0"/>
                  </a:lnTo>
                  <a:lnTo>
                    <a:pt x="3067424" y="403224"/>
                  </a:lnTo>
                  <a:close/>
                </a:path>
              </a:pathLst>
            </a:custGeom>
            <a:solidFill>
              <a:srgbClr val="DB4437"/>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6" name="object 6"/>
          <p:cNvGrpSpPr/>
          <p:nvPr/>
        </p:nvGrpSpPr>
        <p:grpSpPr>
          <a:xfrm>
            <a:off x="203201" y="2396067"/>
            <a:ext cx="9383607" cy="3234267"/>
            <a:chOff x="152400" y="1797050"/>
            <a:chExt cx="7037705" cy="2425700"/>
          </a:xfrm>
        </p:grpSpPr>
        <p:sp>
          <p:nvSpPr>
            <p:cNvPr id="7" name="object 7"/>
            <p:cNvSpPr/>
            <p:nvPr/>
          </p:nvSpPr>
          <p:spPr>
            <a:xfrm>
              <a:off x="152400" y="1797050"/>
              <a:ext cx="414655" cy="2425700"/>
            </a:xfrm>
            <a:custGeom>
              <a:avLst/>
              <a:gdLst/>
              <a:ahLst/>
              <a:cxnLst/>
              <a:rect l="l" t="t" r="r" b="b"/>
              <a:pathLst>
                <a:path w="414655" h="2425700">
                  <a:moveTo>
                    <a:pt x="414324" y="2425699"/>
                  </a:moveTo>
                  <a:lnTo>
                    <a:pt x="0" y="2425699"/>
                  </a:lnTo>
                  <a:lnTo>
                    <a:pt x="0" y="0"/>
                  </a:lnTo>
                  <a:lnTo>
                    <a:pt x="414324" y="0"/>
                  </a:lnTo>
                  <a:lnTo>
                    <a:pt x="414324" y="2425699"/>
                  </a:lnTo>
                  <a:close/>
                </a:path>
              </a:pathLst>
            </a:custGeom>
            <a:solidFill>
              <a:srgbClr val="0277BD"/>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8" name="object 8"/>
            <p:cNvSpPr/>
            <p:nvPr/>
          </p:nvSpPr>
          <p:spPr>
            <a:xfrm>
              <a:off x="566725" y="1797050"/>
              <a:ext cx="435609" cy="1212850"/>
            </a:xfrm>
            <a:custGeom>
              <a:avLst/>
              <a:gdLst/>
              <a:ahLst/>
              <a:cxnLst/>
              <a:rect l="l" t="t" r="r" b="b"/>
              <a:pathLst>
                <a:path w="435609" h="1212850">
                  <a:moveTo>
                    <a:pt x="435574" y="1212849"/>
                  </a:moveTo>
                  <a:lnTo>
                    <a:pt x="0" y="1212849"/>
                  </a:lnTo>
                  <a:lnTo>
                    <a:pt x="0" y="0"/>
                  </a:lnTo>
                  <a:lnTo>
                    <a:pt x="435574" y="0"/>
                  </a:lnTo>
                  <a:lnTo>
                    <a:pt x="435574" y="1212849"/>
                  </a:lnTo>
                  <a:close/>
                </a:path>
              </a:pathLst>
            </a:custGeom>
            <a:solidFill>
              <a:srgbClr val="0F9D58"/>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9" name="object 9"/>
            <p:cNvSpPr/>
            <p:nvPr/>
          </p:nvSpPr>
          <p:spPr>
            <a:xfrm>
              <a:off x="1002299" y="1797050"/>
              <a:ext cx="3120390" cy="1212850"/>
            </a:xfrm>
            <a:custGeom>
              <a:avLst/>
              <a:gdLst/>
              <a:ahLst/>
              <a:cxnLst/>
              <a:rect l="l" t="t" r="r" b="b"/>
              <a:pathLst>
                <a:path w="3120390" h="1212850">
                  <a:moveTo>
                    <a:pt x="3119899" y="1212849"/>
                  </a:moveTo>
                  <a:lnTo>
                    <a:pt x="0" y="1212849"/>
                  </a:lnTo>
                  <a:lnTo>
                    <a:pt x="0" y="0"/>
                  </a:lnTo>
                  <a:lnTo>
                    <a:pt x="3119899" y="0"/>
                  </a:lnTo>
                  <a:lnTo>
                    <a:pt x="3119899" y="1212849"/>
                  </a:lnTo>
                  <a:close/>
                </a:path>
              </a:pathLst>
            </a:custGeom>
            <a:solidFill>
              <a:srgbClr val="D9EAD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0" name="object 10"/>
            <p:cNvSpPr/>
            <p:nvPr/>
          </p:nvSpPr>
          <p:spPr>
            <a:xfrm>
              <a:off x="4122199" y="1797050"/>
              <a:ext cx="3067685" cy="1212850"/>
            </a:xfrm>
            <a:custGeom>
              <a:avLst/>
              <a:gdLst/>
              <a:ahLst/>
              <a:cxnLst/>
              <a:rect l="l" t="t" r="r" b="b"/>
              <a:pathLst>
                <a:path w="3067684" h="1212850">
                  <a:moveTo>
                    <a:pt x="3067424" y="1212849"/>
                  </a:moveTo>
                  <a:lnTo>
                    <a:pt x="0" y="1212849"/>
                  </a:lnTo>
                  <a:lnTo>
                    <a:pt x="0" y="0"/>
                  </a:lnTo>
                  <a:lnTo>
                    <a:pt x="3067424" y="0"/>
                  </a:lnTo>
                  <a:lnTo>
                    <a:pt x="3067424" y="1212849"/>
                  </a:lnTo>
                  <a:close/>
                </a:path>
              </a:pathLst>
            </a:custGeom>
            <a:solidFill>
              <a:srgbClr val="FFD966"/>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1" name="object 11"/>
            <p:cNvSpPr/>
            <p:nvPr/>
          </p:nvSpPr>
          <p:spPr>
            <a:xfrm>
              <a:off x="566725" y="3009900"/>
              <a:ext cx="435609" cy="1212850"/>
            </a:xfrm>
            <a:custGeom>
              <a:avLst/>
              <a:gdLst/>
              <a:ahLst/>
              <a:cxnLst/>
              <a:rect l="l" t="t" r="r" b="b"/>
              <a:pathLst>
                <a:path w="435609" h="1212850">
                  <a:moveTo>
                    <a:pt x="435574" y="1212849"/>
                  </a:moveTo>
                  <a:lnTo>
                    <a:pt x="0" y="1212849"/>
                  </a:lnTo>
                  <a:lnTo>
                    <a:pt x="0" y="0"/>
                  </a:lnTo>
                  <a:lnTo>
                    <a:pt x="435574" y="0"/>
                  </a:lnTo>
                  <a:lnTo>
                    <a:pt x="435574" y="1212849"/>
                  </a:lnTo>
                  <a:close/>
                </a:path>
              </a:pathLst>
            </a:custGeom>
            <a:solidFill>
              <a:srgbClr val="DB4437"/>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2" name="object 12"/>
            <p:cNvSpPr/>
            <p:nvPr/>
          </p:nvSpPr>
          <p:spPr>
            <a:xfrm>
              <a:off x="1002299" y="3009900"/>
              <a:ext cx="3120390" cy="1212850"/>
            </a:xfrm>
            <a:custGeom>
              <a:avLst/>
              <a:gdLst/>
              <a:ahLst/>
              <a:cxnLst/>
              <a:rect l="l" t="t" r="r" b="b"/>
              <a:pathLst>
                <a:path w="3120390" h="1212850">
                  <a:moveTo>
                    <a:pt x="3119899" y="1212849"/>
                  </a:moveTo>
                  <a:lnTo>
                    <a:pt x="0" y="1212849"/>
                  </a:lnTo>
                  <a:lnTo>
                    <a:pt x="0" y="0"/>
                  </a:lnTo>
                  <a:lnTo>
                    <a:pt x="3119899" y="0"/>
                  </a:lnTo>
                  <a:lnTo>
                    <a:pt x="3119899" y="1212849"/>
                  </a:lnTo>
                  <a:close/>
                </a:path>
              </a:pathLst>
            </a:custGeom>
            <a:solidFill>
              <a:srgbClr val="FFD966"/>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3" name="object 13"/>
            <p:cNvSpPr/>
            <p:nvPr/>
          </p:nvSpPr>
          <p:spPr>
            <a:xfrm>
              <a:off x="4122199" y="3009900"/>
              <a:ext cx="3067685" cy="1212850"/>
            </a:xfrm>
            <a:custGeom>
              <a:avLst/>
              <a:gdLst/>
              <a:ahLst/>
              <a:cxnLst/>
              <a:rect l="l" t="t" r="r" b="b"/>
              <a:pathLst>
                <a:path w="3067684" h="1212850">
                  <a:moveTo>
                    <a:pt x="3067424" y="1212849"/>
                  </a:moveTo>
                  <a:lnTo>
                    <a:pt x="0" y="1212849"/>
                  </a:lnTo>
                  <a:lnTo>
                    <a:pt x="0" y="0"/>
                  </a:lnTo>
                  <a:lnTo>
                    <a:pt x="3067424" y="0"/>
                  </a:lnTo>
                  <a:lnTo>
                    <a:pt x="3067424" y="1212849"/>
                  </a:lnTo>
                  <a:close/>
                </a:path>
              </a:pathLst>
            </a:custGeom>
            <a:solidFill>
              <a:srgbClr val="F4CCCC"/>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14" name="object 14"/>
          <p:cNvSpPr txBox="1"/>
          <p:nvPr/>
        </p:nvSpPr>
        <p:spPr>
          <a:xfrm>
            <a:off x="4112074" y="1367873"/>
            <a:ext cx="2699173" cy="386430"/>
          </a:xfrm>
          <a:prstGeom prst="rect">
            <a:avLst/>
          </a:prstGeom>
        </p:spPr>
        <p:txBody>
          <a:bodyPr vert="horz" wrap="square" lIns="0" tIns="16933" rIns="0" bIns="0" rtlCol="0">
            <a:spAutoFit/>
          </a:bodyPr>
          <a:lstStyle/>
          <a:p>
            <a:pPr marL="16933" defTabSz="1219170" fontAlgn="auto">
              <a:spcBef>
                <a:spcPts val="133"/>
              </a:spcBef>
              <a:spcAft>
                <a:spcPts val="0"/>
              </a:spcAft>
            </a:pPr>
            <a:r>
              <a:rPr sz="2400" b="1" kern="0" spc="127" dirty="0">
                <a:solidFill>
                  <a:srgbClr val="FFFFFF"/>
                </a:solidFill>
                <a:latin typeface="Calibri"/>
                <a:cs typeface="Calibri"/>
              </a:rPr>
              <a:t>Model</a:t>
            </a:r>
            <a:r>
              <a:rPr sz="2400" b="1" kern="0" spc="27" dirty="0">
                <a:solidFill>
                  <a:srgbClr val="FFFFFF"/>
                </a:solidFill>
                <a:latin typeface="Calibri"/>
                <a:cs typeface="Calibri"/>
              </a:rPr>
              <a:t> </a:t>
            </a:r>
            <a:r>
              <a:rPr sz="2400" b="1" kern="0" spc="167" dirty="0">
                <a:solidFill>
                  <a:srgbClr val="FFFFFF"/>
                </a:solidFill>
                <a:latin typeface="Calibri"/>
                <a:cs typeface="Calibri"/>
              </a:rPr>
              <a:t>Predictions</a:t>
            </a:r>
            <a:endParaRPr sz="2400" kern="0">
              <a:solidFill>
                <a:sysClr val="windowText" lastClr="000000"/>
              </a:solidFill>
              <a:latin typeface="Calibri"/>
              <a:cs typeface="Calibri"/>
            </a:endParaRPr>
          </a:p>
        </p:txBody>
      </p:sp>
      <p:sp>
        <p:nvSpPr>
          <p:cNvPr id="15" name="object 15"/>
          <p:cNvSpPr txBox="1"/>
          <p:nvPr/>
        </p:nvSpPr>
        <p:spPr>
          <a:xfrm>
            <a:off x="2810681" y="1905507"/>
            <a:ext cx="1211580" cy="386430"/>
          </a:xfrm>
          <a:prstGeom prst="rect">
            <a:avLst/>
          </a:prstGeom>
        </p:spPr>
        <p:txBody>
          <a:bodyPr vert="horz" wrap="square" lIns="0" tIns="16933" rIns="0" bIns="0" rtlCol="0">
            <a:spAutoFit/>
          </a:bodyPr>
          <a:lstStyle/>
          <a:p>
            <a:pPr marL="16933" defTabSz="1219170" fontAlgn="auto">
              <a:spcBef>
                <a:spcPts val="133"/>
              </a:spcBef>
              <a:spcAft>
                <a:spcPts val="0"/>
              </a:spcAft>
            </a:pPr>
            <a:r>
              <a:rPr sz="2400" b="1" kern="0" spc="152" dirty="0">
                <a:solidFill>
                  <a:srgbClr val="FAFAFA"/>
                </a:solidFill>
                <a:latin typeface="Calibri"/>
                <a:cs typeface="Calibri"/>
              </a:rPr>
              <a:t>Positive</a:t>
            </a:r>
            <a:endParaRPr sz="2400" kern="0">
              <a:solidFill>
                <a:sysClr val="windowText" lastClr="000000"/>
              </a:solidFill>
              <a:latin typeface="Calibri"/>
              <a:cs typeface="Calibri"/>
            </a:endParaRPr>
          </a:p>
        </p:txBody>
      </p:sp>
      <p:sp>
        <p:nvSpPr>
          <p:cNvPr id="16" name="object 16"/>
          <p:cNvSpPr txBox="1"/>
          <p:nvPr/>
        </p:nvSpPr>
        <p:spPr>
          <a:xfrm>
            <a:off x="6857841" y="1905507"/>
            <a:ext cx="1367367" cy="386430"/>
          </a:xfrm>
          <a:prstGeom prst="rect">
            <a:avLst/>
          </a:prstGeom>
        </p:spPr>
        <p:txBody>
          <a:bodyPr vert="horz" wrap="square" lIns="0" tIns="16933" rIns="0" bIns="0" rtlCol="0">
            <a:spAutoFit/>
          </a:bodyPr>
          <a:lstStyle/>
          <a:p>
            <a:pPr marL="16933" defTabSz="1219170" fontAlgn="auto">
              <a:spcBef>
                <a:spcPts val="133"/>
              </a:spcBef>
              <a:spcAft>
                <a:spcPts val="0"/>
              </a:spcAft>
            </a:pPr>
            <a:r>
              <a:rPr sz="2400" b="1" kern="0" spc="180" dirty="0">
                <a:solidFill>
                  <a:srgbClr val="FAFAFA"/>
                </a:solidFill>
                <a:latin typeface="Calibri"/>
                <a:cs typeface="Calibri"/>
              </a:rPr>
              <a:t>Negative</a:t>
            </a:r>
            <a:endParaRPr sz="2400" kern="0">
              <a:solidFill>
                <a:sysClr val="windowText" lastClr="000000"/>
              </a:solidFill>
              <a:latin typeface="Calibri"/>
              <a:cs typeface="Calibri"/>
            </a:endParaRPr>
          </a:p>
        </p:txBody>
      </p:sp>
      <p:sp>
        <p:nvSpPr>
          <p:cNvPr id="17" name="object 17"/>
          <p:cNvSpPr txBox="1"/>
          <p:nvPr/>
        </p:nvSpPr>
        <p:spPr>
          <a:xfrm>
            <a:off x="1516366" y="2389802"/>
            <a:ext cx="2954020" cy="1281546"/>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00" dirty="0">
                <a:solidFill>
                  <a:srgbClr val="0F9D58"/>
                </a:solidFill>
                <a:latin typeface="Calibri"/>
                <a:cs typeface="Calibri"/>
              </a:rPr>
              <a:t>Exists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20" dirty="0">
                <a:solidFill>
                  <a:srgbClr val="0F9D58"/>
                </a:solidFill>
                <a:latin typeface="Calibri"/>
                <a:cs typeface="Calibri"/>
              </a:rPr>
              <a:t>Predicted</a:t>
            </a:r>
            <a:endParaRPr sz="2400" kern="0">
              <a:solidFill>
                <a:sysClr val="windowText" lastClr="000000"/>
              </a:solidFill>
              <a:latin typeface="Calibri"/>
              <a:cs typeface="Calibri"/>
            </a:endParaRPr>
          </a:p>
          <a:p>
            <a:pPr marL="862732" defTabSz="1219170" fontAlgn="auto">
              <a:spcBef>
                <a:spcPts val="420"/>
              </a:spcBef>
              <a:spcAft>
                <a:spcPts val="0"/>
              </a:spcAft>
            </a:pPr>
            <a:r>
              <a:rPr sz="2400" b="1" kern="0" spc="180" dirty="0">
                <a:solidFill>
                  <a:srgbClr val="424242"/>
                </a:solidFill>
                <a:latin typeface="Calibri"/>
                <a:cs typeface="Calibri"/>
              </a:rPr>
              <a:t>True</a:t>
            </a:r>
            <a:r>
              <a:rPr sz="2400" b="1" kern="0" spc="13" dirty="0">
                <a:solidFill>
                  <a:srgbClr val="424242"/>
                </a:solidFill>
                <a:latin typeface="Calibri"/>
                <a:cs typeface="Calibri"/>
              </a:rPr>
              <a:t> </a:t>
            </a:r>
            <a:r>
              <a:rPr sz="2400" b="1" kern="0" spc="160" dirty="0">
                <a:solidFill>
                  <a:srgbClr val="424242"/>
                </a:solidFill>
                <a:latin typeface="Calibri"/>
                <a:cs typeface="Calibri"/>
              </a:rPr>
              <a:t>Positives</a:t>
            </a:r>
            <a:endParaRPr sz="2400" kern="0">
              <a:solidFill>
                <a:sysClr val="windowText" lastClr="000000"/>
              </a:solidFill>
              <a:latin typeface="Calibri"/>
              <a:cs typeface="Calibri"/>
            </a:endParaRPr>
          </a:p>
        </p:txBody>
      </p:sp>
      <p:sp>
        <p:nvSpPr>
          <p:cNvPr id="18" name="object 18"/>
          <p:cNvSpPr txBox="1"/>
          <p:nvPr/>
        </p:nvSpPr>
        <p:spPr>
          <a:xfrm>
            <a:off x="5676234" y="2389801"/>
            <a:ext cx="3040380" cy="1281546"/>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00" dirty="0">
                <a:solidFill>
                  <a:srgbClr val="0F9D58"/>
                </a:solidFill>
                <a:latin typeface="Calibri"/>
                <a:cs typeface="Calibri"/>
              </a:rPr>
              <a:t>Exists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20" dirty="0">
                <a:solidFill>
                  <a:srgbClr val="DB4437"/>
                </a:solidFill>
                <a:latin typeface="Calibri"/>
                <a:cs typeface="Calibri"/>
              </a:rPr>
              <a:t>Not</a:t>
            </a:r>
            <a:r>
              <a:rPr sz="2400" kern="0" spc="13" dirty="0">
                <a:solidFill>
                  <a:srgbClr val="DB4437"/>
                </a:solidFill>
                <a:latin typeface="Calibri"/>
                <a:cs typeface="Calibri"/>
              </a:rPr>
              <a:t> </a:t>
            </a:r>
            <a:r>
              <a:rPr sz="2400" kern="0" spc="120" dirty="0">
                <a:solidFill>
                  <a:srgbClr val="DB4437"/>
                </a:solidFill>
                <a:latin typeface="Calibri"/>
                <a:cs typeface="Calibri"/>
              </a:rPr>
              <a:t>predicted</a:t>
            </a:r>
            <a:endParaRPr sz="2400" kern="0">
              <a:solidFill>
                <a:sysClr val="windowText" lastClr="000000"/>
              </a:solidFill>
              <a:latin typeface="Calibri"/>
              <a:cs typeface="Calibri"/>
            </a:endParaRPr>
          </a:p>
          <a:p>
            <a:pPr marL="706949" defTabSz="1219170" fontAlgn="auto">
              <a:spcBef>
                <a:spcPts val="420"/>
              </a:spcBef>
              <a:spcAft>
                <a:spcPts val="0"/>
              </a:spcAft>
            </a:pPr>
            <a:r>
              <a:rPr sz="2400" b="1" kern="0" spc="180" dirty="0">
                <a:solidFill>
                  <a:srgbClr val="424242"/>
                </a:solidFill>
                <a:latin typeface="Calibri"/>
                <a:cs typeface="Calibri"/>
              </a:rPr>
              <a:t>False</a:t>
            </a:r>
            <a:r>
              <a:rPr sz="2400" b="1" kern="0" spc="20" dirty="0">
                <a:solidFill>
                  <a:srgbClr val="424242"/>
                </a:solidFill>
                <a:latin typeface="Calibri"/>
                <a:cs typeface="Calibri"/>
              </a:rPr>
              <a:t> </a:t>
            </a:r>
            <a:r>
              <a:rPr sz="2400" b="1" kern="0" spc="193" dirty="0">
                <a:solidFill>
                  <a:srgbClr val="424242"/>
                </a:solidFill>
                <a:latin typeface="Calibri"/>
                <a:cs typeface="Calibri"/>
              </a:rPr>
              <a:t>Negatives</a:t>
            </a:r>
            <a:endParaRPr sz="2400" kern="0">
              <a:solidFill>
                <a:sysClr val="windowText" lastClr="000000"/>
              </a:solidFill>
              <a:latin typeface="Calibri"/>
              <a:cs typeface="Calibri"/>
            </a:endParaRPr>
          </a:p>
        </p:txBody>
      </p:sp>
      <p:sp>
        <p:nvSpPr>
          <p:cNvPr id="19" name="object 19"/>
          <p:cNvSpPr txBox="1"/>
          <p:nvPr/>
        </p:nvSpPr>
        <p:spPr>
          <a:xfrm>
            <a:off x="1516365" y="4006935"/>
            <a:ext cx="2997200" cy="1281546"/>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07" dirty="0">
                <a:solidFill>
                  <a:srgbClr val="DB4437"/>
                </a:solidFill>
                <a:latin typeface="Calibri"/>
                <a:cs typeface="Calibri"/>
              </a:rPr>
              <a:t>Doesn’t</a:t>
            </a:r>
            <a:r>
              <a:rPr sz="2400" kern="0" spc="20" dirty="0">
                <a:solidFill>
                  <a:srgbClr val="DB4437"/>
                </a:solidFill>
                <a:latin typeface="Calibri"/>
                <a:cs typeface="Calibri"/>
              </a:rPr>
              <a:t> </a:t>
            </a:r>
            <a:r>
              <a:rPr sz="2400" kern="0" spc="93" dirty="0">
                <a:solidFill>
                  <a:srgbClr val="DB4437"/>
                </a:solidFill>
                <a:latin typeface="Calibri"/>
                <a:cs typeface="Calibri"/>
              </a:rPr>
              <a:t>exist</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20" dirty="0">
                <a:solidFill>
                  <a:srgbClr val="0F9D58"/>
                </a:solidFill>
                <a:latin typeface="Calibri"/>
                <a:cs typeface="Calibri"/>
              </a:rPr>
              <a:t>Predicted</a:t>
            </a:r>
            <a:endParaRPr sz="2400" kern="0">
              <a:solidFill>
                <a:sysClr val="windowText" lastClr="000000"/>
              </a:solidFill>
              <a:latin typeface="Calibri"/>
              <a:cs typeface="Calibri"/>
            </a:endParaRPr>
          </a:p>
          <a:p>
            <a:pPr marL="819553" defTabSz="1219170" fontAlgn="auto">
              <a:spcBef>
                <a:spcPts val="420"/>
              </a:spcBef>
              <a:spcAft>
                <a:spcPts val="0"/>
              </a:spcAft>
            </a:pPr>
            <a:r>
              <a:rPr sz="2400" b="1" kern="0" spc="180" dirty="0">
                <a:solidFill>
                  <a:srgbClr val="424242"/>
                </a:solidFill>
                <a:latin typeface="Calibri"/>
                <a:cs typeface="Calibri"/>
              </a:rPr>
              <a:t>False</a:t>
            </a:r>
            <a:r>
              <a:rPr sz="2400" b="1" kern="0" spc="20" dirty="0">
                <a:solidFill>
                  <a:srgbClr val="424242"/>
                </a:solidFill>
                <a:latin typeface="Calibri"/>
                <a:cs typeface="Calibri"/>
              </a:rPr>
              <a:t> </a:t>
            </a:r>
            <a:r>
              <a:rPr sz="2400" b="1" kern="0" spc="160" dirty="0">
                <a:solidFill>
                  <a:srgbClr val="424242"/>
                </a:solidFill>
                <a:latin typeface="Calibri"/>
                <a:cs typeface="Calibri"/>
              </a:rPr>
              <a:t>Positives</a:t>
            </a:r>
            <a:endParaRPr sz="2400" kern="0">
              <a:solidFill>
                <a:sysClr val="windowText" lastClr="000000"/>
              </a:solidFill>
              <a:latin typeface="Calibri"/>
              <a:cs typeface="Calibri"/>
            </a:endParaRPr>
          </a:p>
        </p:txBody>
      </p:sp>
      <p:sp>
        <p:nvSpPr>
          <p:cNvPr id="20" name="object 20"/>
          <p:cNvSpPr txBox="1"/>
          <p:nvPr/>
        </p:nvSpPr>
        <p:spPr>
          <a:xfrm>
            <a:off x="5676233" y="4006935"/>
            <a:ext cx="2997200" cy="1281546"/>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07" dirty="0">
                <a:solidFill>
                  <a:srgbClr val="DB4437"/>
                </a:solidFill>
                <a:latin typeface="Calibri"/>
                <a:cs typeface="Calibri"/>
              </a:rPr>
              <a:t>Doesn’t</a:t>
            </a:r>
            <a:r>
              <a:rPr sz="2400" kern="0" spc="20" dirty="0">
                <a:solidFill>
                  <a:srgbClr val="DB4437"/>
                </a:solidFill>
                <a:latin typeface="Calibri"/>
                <a:cs typeface="Calibri"/>
              </a:rPr>
              <a:t> </a:t>
            </a:r>
            <a:r>
              <a:rPr sz="2400" kern="0" spc="93" dirty="0">
                <a:solidFill>
                  <a:srgbClr val="DB4437"/>
                </a:solidFill>
                <a:latin typeface="Calibri"/>
                <a:cs typeface="Calibri"/>
              </a:rPr>
              <a:t>exist</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20" dirty="0">
                <a:solidFill>
                  <a:srgbClr val="DB4437"/>
                </a:solidFill>
                <a:latin typeface="Calibri"/>
                <a:cs typeface="Calibri"/>
              </a:rPr>
              <a:t>Not</a:t>
            </a:r>
            <a:r>
              <a:rPr sz="2400" kern="0" spc="13" dirty="0">
                <a:solidFill>
                  <a:srgbClr val="DB4437"/>
                </a:solidFill>
                <a:latin typeface="Calibri"/>
                <a:cs typeface="Calibri"/>
              </a:rPr>
              <a:t> </a:t>
            </a:r>
            <a:r>
              <a:rPr sz="2400" kern="0" spc="120" dirty="0">
                <a:solidFill>
                  <a:srgbClr val="DB4437"/>
                </a:solidFill>
                <a:latin typeface="Calibri"/>
                <a:cs typeface="Calibri"/>
              </a:rPr>
              <a:t>predicted</a:t>
            </a:r>
            <a:endParaRPr sz="2400" kern="0">
              <a:solidFill>
                <a:sysClr val="windowText" lastClr="000000"/>
              </a:solidFill>
              <a:latin typeface="Calibri"/>
              <a:cs typeface="Calibri"/>
            </a:endParaRPr>
          </a:p>
          <a:p>
            <a:pPr marL="750128" defTabSz="1219170" fontAlgn="auto">
              <a:spcBef>
                <a:spcPts val="420"/>
              </a:spcBef>
              <a:spcAft>
                <a:spcPts val="0"/>
              </a:spcAft>
            </a:pPr>
            <a:r>
              <a:rPr sz="2400" b="1" kern="0" spc="180" dirty="0">
                <a:solidFill>
                  <a:srgbClr val="424242"/>
                </a:solidFill>
                <a:latin typeface="Calibri"/>
                <a:cs typeface="Calibri"/>
              </a:rPr>
              <a:t>True</a:t>
            </a:r>
            <a:r>
              <a:rPr sz="2400" b="1" kern="0" spc="13" dirty="0">
                <a:solidFill>
                  <a:srgbClr val="424242"/>
                </a:solidFill>
                <a:latin typeface="Calibri"/>
                <a:cs typeface="Calibri"/>
              </a:rPr>
              <a:t> </a:t>
            </a:r>
            <a:r>
              <a:rPr sz="2400" b="1" kern="0" spc="193" dirty="0">
                <a:solidFill>
                  <a:srgbClr val="424242"/>
                </a:solidFill>
                <a:latin typeface="Calibri"/>
                <a:cs typeface="Calibri"/>
              </a:rPr>
              <a:t>Negatives</a:t>
            </a:r>
            <a:endParaRPr sz="2400" kern="0">
              <a:solidFill>
                <a:sysClr val="windowText" lastClr="000000"/>
              </a:solidFill>
              <a:latin typeface="Calibri"/>
              <a:cs typeface="Calibri"/>
            </a:endParaRPr>
          </a:p>
        </p:txBody>
      </p:sp>
      <p:grpSp>
        <p:nvGrpSpPr>
          <p:cNvPr id="21" name="object 21"/>
          <p:cNvGrpSpPr/>
          <p:nvPr/>
        </p:nvGrpSpPr>
        <p:grpSpPr>
          <a:xfrm>
            <a:off x="347917" y="2553792"/>
            <a:ext cx="886460" cy="2949787"/>
            <a:chOff x="260937" y="1915344"/>
            <a:chExt cx="664845" cy="2212340"/>
          </a:xfrm>
        </p:grpSpPr>
        <p:pic>
          <p:nvPicPr>
            <p:cNvPr id="22" name="object 22"/>
            <p:cNvPicPr/>
            <p:nvPr/>
          </p:nvPicPr>
          <p:blipFill>
            <a:blip r:embed="rId2" cstate="print"/>
            <a:stretch>
              <a:fillRect/>
            </a:stretch>
          </p:blipFill>
          <p:spPr>
            <a:xfrm>
              <a:off x="260937" y="2305452"/>
              <a:ext cx="200772" cy="1461497"/>
            </a:xfrm>
            <a:prstGeom prst="rect">
              <a:avLst/>
            </a:prstGeom>
          </p:spPr>
        </p:pic>
        <p:pic>
          <p:nvPicPr>
            <p:cNvPr id="23" name="object 23"/>
            <p:cNvPicPr/>
            <p:nvPr/>
          </p:nvPicPr>
          <p:blipFill>
            <a:blip r:embed="rId3" cstate="print"/>
            <a:stretch>
              <a:fillRect/>
            </a:stretch>
          </p:blipFill>
          <p:spPr>
            <a:xfrm>
              <a:off x="668292" y="3984587"/>
              <a:ext cx="194285" cy="143087"/>
            </a:xfrm>
            <a:prstGeom prst="rect">
              <a:avLst/>
            </a:prstGeom>
          </p:spPr>
        </p:pic>
        <p:pic>
          <p:nvPicPr>
            <p:cNvPr id="24" name="object 24"/>
            <p:cNvPicPr/>
            <p:nvPr/>
          </p:nvPicPr>
          <p:blipFill>
            <a:blip r:embed="rId4" cstate="print"/>
            <a:stretch>
              <a:fillRect/>
            </a:stretch>
          </p:blipFill>
          <p:spPr>
            <a:xfrm>
              <a:off x="719833" y="3680811"/>
              <a:ext cx="205680" cy="274610"/>
            </a:xfrm>
            <a:prstGeom prst="rect">
              <a:avLst/>
            </a:prstGeom>
          </p:spPr>
        </p:pic>
        <p:pic>
          <p:nvPicPr>
            <p:cNvPr id="25" name="object 25"/>
            <p:cNvPicPr/>
            <p:nvPr/>
          </p:nvPicPr>
          <p:blipFill>
            <a:blip r:embed="rId5" cstate="print"/>
            <a:stretch>
              <a:fillRect/>
            </a:stretch>
          </p:blipFill>
          <p:spPr>
            <a:xfrm>
              <a:off x="719885" y="3540425"/>
              <a:ext cx="147020" cy="115934"/>
            </a:xfrm>
            <a:prstGeom prst="rect">
              <a:avLst/>
            </a:prstGeom>
          </p:spPr>
        </p:pic>
        <p:pic>
          <p:nvPicPr>
            <p:cNvPr id="26" name="object 26"/>
            <p:cNvPicPr/>
            <p:nvPr/>
          </p:nvPicPr>
          <p:blipFill>
            <a:blip r:embed="rId6" cstate="print"/>
            <a:stretch>
              <a:fillRect/>
            </a:stretch>
          </p:blipFill>
          <p:spPr>
            <a:xfrm>
              <a:off x="685119" y="3433188"/>
              <a:ext cx="179622" cy="86246"/>
            </a:xfrm>
            <a:prstGeom prst="rect">
              <a:avLst/>
            </a:prstGeom>
          </p:spPr>
        </p:pic>
        <p:pic>
          <p:nvPicPr>
            <p:cNvPr id="27" name="object 27"/>
            <p:cNvPicPr/>
            <p:nvPr/>
          </p:nvPicPr>
          <p:blipFill>
            <a:blip r:embed="rId7" cstate="print"/>
            <a:stretch>
              <a:fillRect/>
            </a:stretch>
          </p:blipFill>
          <p:spPr>
            <a:xfrm>
              <a:off x="663124" y="3076293"/>
              <a:ext cx="203781" cy="333636"/>
            </a:xfrm>
            <a:prstGeom prst="rect">
              <a:avLst/>
            </a:prstGeom>
          </p:spPr>
        </p:pic>
        <p:pic>
          <p:nvPicPr>
            <p:cNvPr id="28" name="object 28"/>
            <p:cNvPicPr/>
            <p:nvPr/>
          </p:nvPicPr>
          <p:blipFill>
            <a:blip r:embed="rId8" cstate="print"/>
            <a:stretch>
              <a:fillRect/>
            </a:stretch>
          </p:blipFill>
          <p:spPr>
            <a:xfrm>
              <a:off x="695167" y="2452605"/>
              <a:ext cx="198600" cy="408419"/>
            </a:xfrm>
            <a:prstGeom prst="rect">
              <a:avLst/>
            </a:prstGeom>
          </p:spPr>
        </p:pic>
        <p:sp>
          <p:nvSpPr>
            <p:cNvPr id="29" name="object 29"/>
            <p:cNvSpPr/>
            <p:nvPr/>
          </p:nvSpPr>
          <p:spPr>
            <a:xfrm>
              <a:off x="689999" y="2388688"/>
              <a:ext cx="200025" cy="43180"/>
            </a:xfrm>
            <a:custGeom>
              <a:avLst/>
              <a:gdLst/>
              <a:ahLst/>
              <a:cxnLst/>
              <a:rect l="l" t="t" r="r" b="b"/>
              <a:pathLst>
                <a:path w="200025" h="43180">
                  <a:moveTo>
                    <a:pt x="29118" y="42673"/>
                  </a:moveTo>
                  <a:lnTo>
                    <a:pt x="16458" y="42673"/>
                  </a:lnTo>
                  <a:lnTo>
                    <a:pt x="11084" y="40577"/>
                  </a:lnTo>
                  <a:lnTo>
                    <a:pt x="2222" y="32162"/>
                  </a:lnTo>
                  <a:lnTo>
                    <a:pt x="0" y="27106"/>
                  </a:lnTo>
                  <a:lnTo>
                    <a:pt x="0" y="15320"/>
                  </a:lnTo>
                  <a:lnTo>
                    <a:pt x="2222" y="10318"/>
                  </a:lnTo>
                  <a:lnTo>
                    <a:pt x="6668" y="6207"/>
                  </a:lnTo>
                  <a:lnTo>
                    <a:pt x="11084" y="2069"/>
                  </a:lnTo>
                  <a:lnTo>
                    <a:pt x="16458" y="0"/>
                  </a:lnTo>
                  <a:lnTo>
                    <a:pt x="29118" y="0"/>
                  </a:lnTo>
                  <a:lnTo>
                    <a:pt x="34550" y="2069"/>
                  </a:lnTo>
                  <a:lnTo>
                    <a:pt x="43588" y="10318"/>
                  </a:lnTo>
                  <a:lnTo>
                    <a:pt x="45841" y="15320"/>
                  </a:lnTo>
                  <a:lnTo>
                    <a:pt x="45841" y="27106"/>
                  </a:lnTo>
                  <a:lnTo>
                    <a:pt x="43588" y="32162"/>
                  </a:lnTo>
                  <a:lnTo>
                    <a:pt x="39084" y="36383"/>
                  </a:lnTo>
                  <a:lnTo>
                    <a:pt x="34550" y="40577"/>
                  </a:lnTo>
                  <a:lnTo>
                    <a:pt x="29118" y="42673"/>
                  </a:lnTo>
                  <a:close/>
                </a:path>
                <a:path w="200025" h="43180">
                  <a:moveTo>
                    <a:pt x="199440" y="37904"/>
                  </a:moveTo>
                  <a:lnTo>
                    <a:pt x="61077" y="37904"/>
                  </a:lnTo>
                  <a:lnTo>
                    <a:pt x="61077" y="4809"/>
                  </a:lnTo>
                  <a:lnTo>
                    <a:pt x="199440" y="4809"/>
                  </a:lnTo>
                  <a:lnTo>
                    <a:pt x="199440" y="37904"/>
                  </a:lnTo>
                  <a:close/>
                </a:path>
              </a:pathLst>
            </a:custGeom>
            <a:solidFill>
              <a:srgbClr val="FAFAF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30" name="object 30"/>
            <p:cNvPicPr/>
            <p:nvPr/>
          </p:nvPicPr>
          <p:blipFill>
            <a:blip r:embed="rId6" cstate="print"/>
            <a:stretch>
              <a:fillRect/>
            </a:stretch>
          </p:blipFill>
          <p:spPr>
            <a:xfrm>
              <a:off x="711993" y="2280087"/>
              <a:ext cx="179610" cy="88143"/>
            </a:xfrm>
            <a:prstGeom prst="rect">
              <a:avLst/>
            </a:prstGeom>
          </p:spPr>
        </p:pic>
        <p:pic>
          <p:nvPicPr>
            <p:cNvPr id="31" name="object 31"/>
            <p:cNvPicPr/>
            <p:nvPr/>
          </p:nvPicPr>
          <p:blipFill>
            <a:blip r:embed="rId9" cstate="print"/>
            <a:stretch>
              <a:fillRect/>
            </a:stretch>
          </p:blipFill>
          <p:spPr>
            <a:xfrm>
              <a:off x="689999" y="1915344"/>
              <a:ext cx="203768" cy="340972"/>
            </a:xfrm>
            <a:prstGeom prst="rect">
              <a:avLst/>
            </a:prstGeom>
          </p:spPr>
        </p:pic>
      </p:grpSp>
      <p:sp>
        <p:nvSpPr>
          <p:cNvPr id="32" name="object 32"/>
          <p:cNvSpPr txBox="1">
            <a:spLocks noGrp="1"/>
          </p:cNvSpPr>
          <p:nvPr>
            <p:ph type="title"/>
          </p:nvPr>
        </p:nvSpPr>
        <p:spPr>
          <a:xfrm>
            <a:off x="671691" y="352016"/>
            <a:ext cx="14912620" cy="758563"/>
          </a:xfrm>
          <a:prstGeom prst="rect">
            <a:avLst/>
          </a:prstGeom>
        </p:spPr>
        <p:txBody>
          <a:bodyPr vert="horz" wrap="square" lIns="0" tIns="222843" rIns="0" bIns="0" rtlCol="0">
            <a:spAutoFit/>
          </a:bodyPr>
          <a:lstStyle/>
          <a:p>
            <a:pPr marL="25399">
              <a:spcBef>
                <a:spcPts val="133"/>
              </a:spcBef>
            </a:pPr>
            <a:r>
              <a:rPr sz="3467" b="1" spc="207" dirty="0">
                <a:solidFill>
                  <a:srgbClr val="FFFFFF"/>
                </a:solidFill>
              </a:rPr>
              <a:t>Evaluate</a:t>
            </a:r>
            <a:r>
              <a:rPr sz="3467" b="1" spc="167" dirty="0">
                <a:solidFill>
                  <a:srgbClr val="FFFFFF"/>
                </a:solidFill>
              </a:rPr>
              <a:t> </a:t>
            </a:r>
            <a:r>
              <a:rPr sz="3467" b="1" spc="133" dirty="0">
                <a:solidFill>
                  <a:srgbClr val="FFFFFF"/>
                </a:solidFill>
              </a:rPr>
              <a:t>for</a:t>
            </a:r>
            <a:r>
              <a:rPr sz="3467" b="1" spc="173" dirty="0">
                <a:solidFill>
                  <a:srgbClr val="FFFFFF"/>
                </a:solidFill>
              </a:rPr>
              <a:t> </a:t>
            </a:r>
            <a:r>
              <a:rPr sz="3467" b="1" spc="272" dirty="0">
                <a:solidFill>
                  <a:srgbClr val="FFFFFF"/>
                </a:solidFill>
              </a:rPr>
              <a:t>Fairness</a:t>
            </a:r>
            <a:r>
              <a:rPr sz="3467" b="1" spc="167" dirty="0">
                <a:solidFill>
                  <a:srgbClr val="FFFFFF"/>
                </a:solidFill>
              </a:rPr>
              <a:t> </a:t>
            </a:r>
            <a:r>
              <a:rPr sz="3467" b="1" dirty="0">
                <a:solidFill>
                  <a:srgbClr val="FFFFFF"/>
                </a:solidFill>
              </a:rPr>
              <a:t>&amp;</a:t>
            </a:r>
            <a:r>
              <a:rPr sz="3467" b="1" spc="173" dirty="0">
                <a:solidFill>
                  <a:srgbClr val="FFFFFF"/>
                </a:solidFill>
              </a:rPr>
              <a:t> </a:t>
            </a:r>
            <a:r>
              <a:rPr sz="3467" b="1" spc="187" dirty="0">
                <a:solidFill>
                  <a:srgbClr val="FFFFFF"/>
                </a:solidFill>
              </a:rPr>
              <a:t>Inclusion:</a:t>
            </a:r>
            <a:r>
              <a:rPr sz="3467" b="1" spc="167" dirty="0">
                <a:solidFill>
                  <a:srgbClr val="FFFFFF"/>
                </a:solidFill>
              </a:rPr>
              <a:t> </a:t>
            </a:r>
            <a:r>
              <a:rPr sz="3467" b="1" spc="253" dirty="0">
                <a:solidFill>
                  <a:srgbClr val="FFFFFF"/>
                </a:solidFill>
              </a:rPr>
              <a:t>Confusion</a:t>
            </a:r>
            <a:r>
              <a:rPr sz="3467" b="1" spc="173" dirty="0">
                <a:solidFill>
                  <a:srgbClr val="FFFFFF"/>
                </a:solidFill>
              </a:rPr>
              <a:t> </a:t>
            </a:r>
            <a:r>
              <a:rPr sz="3467" b="1" spc="107" dirty="0">
                <a:solidFill>
                  <a:srgbClr val="FFFFFF"/>
                </a:solidFill>
              </a:rPr>
              <a:t>Matrix</a:t>
            </a:r>
            <a:endParaRPr sz="3467"/>
          </a:p>
        </p:txBody>
      </p:sp>
      <p:sp>
        <p:nvSpPr>
          <p:cNvPr id="33" name="TextBox 32">
            <a:extLst>
              <a:ext uri="{FF2B5EF4-FFF2-40B4-BE49-F238E27FC236}">
                <a16:creationId xmlns:a16="http://schemas.microsoft.com/office/drawing/2014/main" id="{EB15DB56-F04F-27BB-C2BD-B5D15ADF4B86}"/>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0">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336399" y="1320800"/>
            <a:ext cx="8249920" cy="1075267"/>
            <a:chOff x="1002299" y="990600"/>
            <a:chExt cx="6187440" cy="806450"/>
          </a:xfrm>
        </p:grpSpPr>
        <p:sp>
          <p:nvSpPr>
            <p:cNvPr id="3" name="object 3"/>
            <p:cNvSpPr/>
            <p:nvPr/>
          </p:nvSpPr>
          <p:spPr>
            <a:xfrm>
              <a:off x="1002299" y="990600"/>
              <a:ext cx="6187440" cy="403225"/>
            </a:xfrm>
            <a:custGeom>
              <a:avLst/>
              <a:gdLst/>
              <a:ahLst/>
              <a:cxnLst/>
              <a:rect l="l" t="t" r="r" b="b"/>
              <a:pathLst>
                <a:path w="6187440" h="403225">
                  <a:moveTo>
                    <a:pt x="6187324" y="403224"/>
                  </a:moveTo>
                  <a:lnTo>
                    <a:pt x="0" y="403224"/>
                  </a:lnTo>
                  <a:lnTo>
                    <a:pt x="0" y="0"/>
                  </a:lnTo>
                  <a:lnTo>
                    <a:pt x="6187324" y="0"/>
                  </a:lnTo>
                  <a:lnTo>
                    <a:pt x="6187324" y="403224"/>
                  </a:lnTo>
                  <a:close/>
                </a:path>
              </a:pathLst>
            </a:custGeom>
            <a:solidFill>
              <a:srgbClr val="0277BD"/>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1002299" y="1393825"/>
              <a:ext cx="3120390" cy="403225"/>
            </a:xfrm>
            <a:custGeom>
              <a:avLst/>
              <a:gdLst/>
              <a:ahLst/>
              <a:cxnLst/>
              <a:rect l="l" t="t" r="r" b="b"/>
              <a:pathLst>
                <a:path w="3120390" h="403225">
                  <a:moveTo>
                    <a:pt x="3119899" y="403224"/>
                  </a:moveTo>
                  <a:lnTo>
                    <a:pt x="0" y="403224"/>
                  </a:lnTo>
                  <a:lnTo>
                    <a:pt x="0" y="0"/>
                  </a:lnTo>
                  <a:lnTo>
                    <a:pt x="3119899" y="0"/>
                  </a:lnTo>
                  <a:lnTo>
                    <a:pt x="3119899" y="403224"/>
                  </a:lnTo>
                  <a:close/>
                </a:path>
              </a:pathLst>
            </a:custGeom>
            <a:solidFill>
              <a:srgbClr val="0F9D58"/>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object 5"/>
            <p:cNvSpPr/>
            <p:nvPr/>
          </p:nvSpPr>
          <p:spPr>
            <a:xfrm>
              <a:off x="4122200" y="1393825"/>
              <a:ext cx="3067685" cy="403225"/>
            </a:xfrm>
            <a:custGeom>
              <a:avLst/>
              <a:gdLst/>
              <a:ahLst/>
              <a:cxnLst/>
              <a:rect l="l" t="t" r="r" b="b"/>
              <a:pathLst>
                <a:path w="3067684" h="403225">
                  <a:moveTo>
                    <a:pt x="3067424" y="403224"/>
                  </a:moveTo>
                  <a:lnTo>
                    <a:pt x="0" y="403224"/>
                  </a:lnTo>
                  <a:lnTo>
                    <a:pt x="0" y="0"/>
                  </a:lnTo>
                  <a:lnTo>
                    <a:pt x="3067424" y="0"/>
                  </a:lnTo>
                  <a:lnTo>
                    <a:pt x="3067424" y="403224"/>
                  </a:lnTo>
                  <a:close/>
                </a:path>
              </a:pathLst>
            </a:custGeom>
            <a:solidFill>
              <a:srgbClr val="DB4437"/>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6" name="object 6"/>
          <p:cNvGrpSpPr/>
          <p:nvPr/>
        </p:nvGrpSpPr>
        <p:grpSpPr>
          <a:xfrm>
            <a:off x="203201" y="2396067"/>
            <a:ext cx="11867727" cy="3962400"/>
            <a:chOff x="152400" y="1797050"/>
            <a:chExt cx="8900795" cy="2971800"/>
          </a:xfrm>
        </p:grpSpPr>
        <p:sp>
          <p:nvSpPr>
            <p:cNvPr id="7" name="object 7"/>
            <p:cNvSpPr/>
            <p:nvPr/>
          </p:nvSpPr>
          <p:spPr>
            <a:xfrm>
              <a:off x="152400" y="1797050"/>
              <a:ext cx="414655" cy="2425700"/>
            </a:xfrm>
            <a:custGeom>
              <a:avLst/>
              <a:gdLst/>
              <a:ahLst/>
              <a:cxnLst/>
              <a:rect l="l" t="t" r="r" b="b"/>
              <a:pathLst>
                <a:path w="414655" h="2425700">
                  <a:moveTo>
                    <a:pt x="414324" y="2425699"/>
                  </a:moveTo>
                  <a:lnTo>
                    <a:pt x="0" y="2425699"/>
                  </a:lnTo>
                  <a:lnTo>
                    <a:pt x="0" y="0"/>
                  </a:lnTo>
                  <a:lnTo>
                    <a:pt x="414324" y="0"/>
                  </a:lnTo>
                  <a:lnTo>
                    <a:pt x="414324" y="2425699"/>
                  </a:lnTo>
                  <a:close/>
                </a:path>
              </a:pathLst>
            </a:custGeom>
            <a:solidFill>
              <a:srgbClr val="0277BD"/>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8" name="object 8"/>
            <p:cNvSpPr/>
            <p:nvPr/>
          </p:nvSpPr>
          <p:spPr>
            <a:xfrm>
              <a:off x="566725" y="1797050"/>
              <a:ext cx="435609" cy="1212850"/>
            </a:xfrm>
            <a:custGeom>
              <a:avLst/>
              <a:gdLst/>
              <a:ahLst/>
              <a:cxnLst/>
              <a:rect l="l" t="t" r="r" b="b"/>
              <a:pathLst>
                <a:path w="435609" h="1212850">
                  <a:moveTo>
                    <a:pt x="435574" y="1212849"/>
                  </a:moveTo>
                  <a:lnTo>
                    <a:pt x="0" y="1212849"/>
                  </a:lnTo>
                  <a:lnTo>
                    <a:pt x="0" y="0"/>
                  </a:lnTo>
                  <a:lnTo>
                    <a:pt x="435574" y="0"/>
                  </a:lnTo>
                  <a:lnTo>
                    <a:pt x="435574" y="1212849"/>
                  </a:lnTo>
                  <a:close/>
                </a:path>
              </a:pathLst>
            </a:custGeom>
            <a:solidFill>
              <a:srgbClr val="0F9D58"/>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9" name="object 9"/>
            <p:cNvSpPr/>
            <p:nvPr/>
          </p:nvSpPr>
          <p:spPr>
            <a:xfrm>
              <a:off x="1002299" y="1797050"/>
              <a:ext cx="3120390" cy="1212850"/>
            </a:xfrm>
            <a:custGeom>
              <a:avLst/>
              <a:gdLst/>
              <a:ahLst/>
              <a:cxnLst/>
              <a:rect l="l" t="t" r="r" b="b"/>
              <a:pathLst>
                <a:path w="3120390" h="1212850">
                  <a:moveTo>
                    <a:pt x="3119899" y="1212849"/>
                  </a:moveTo>
                  <a:lnTo>
                    <a:pt x="0" y="1212849"/>
                  </a:lnTo>
                  <a:lnTo>
                    <a:pt x="0" y="0"/>
                  </a:lnTo>
                  <a:lnTo>
                    <a:pt x="3119899" y="0"/>
                  </a:lnTo>
                  <a:lnTo>
                    <a:pt x="3119899" y="1212849"/>
                  </a:lnTo>
                  <a:close/>
                </a:path>
              </a:pathLst>
            </a:custGeom>
            <a:solidFill>
              <a:srgbClr val="D9EAD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0" name="object 10"/>
            <p:cNvSpPr/>
            <p:nvPr/>
          </p:nvSpPr>
          <p:spPr>
            <a:xfrm>
              <a:off x="4122199" y="1797050"/>
              <a:ext cx="3067685" cy="1212850"/>
            </a:xfrm>
            <a:custGeom>
              <a:avLst/>
              <a:gdLst/>
              <a:ahLst/>
              <a:cxnLst/>
              <a:rect l="l" t="t" r="r" b="b"/>
              <a:pathLst>
                <a:path w="3067684" h="1212850">
                  <a:moveTo>
                    <a:pt x="3067424" y="1212849"/>
                  </a:moveTo>
                  <a:lnTo>
                    <a:pt x="0" y="1212849"/>
                  </a:lnTo>
                  <a:lnTo>
                    <a:pt x="0" y="0"/>
                  </a:lnTo>
                  <a:lnTo>
                    <a:pt x="3067424" y="0"/>
                  </a:lnTo>
                  <a:lnTo>
                    <a:pt x="3067424" y="1212849"/>
                  </a:lnTo>
                  <a:close/>
                </a:path>
              </a:pathLst>
            </a:custGeom>
            <a:solidFill>
              <a:srgbClr val="FFD966"/>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1" name="object 11"/>
            <p:cNvSpPr/>
            <p:nvPr/>
          </p:nvSpPr>
          <p:spPr>
            <a:xfrm>
              <a:off x="7189624" y="1797050"/>
              <a:ext cx="1863725" cy="1212850"/>
            </a:xfrm>
            <a:custGeom>
              <a:avLst/>
              <a:gdLst/>
              <a:ahLst/>
              <a:cxnLst/>
              <a:rect l="l" t="t" r="r" b="b"/>
              <a:pathLst>
                <a:path w="1863725" h="1212850">
                  <a:moveTo>
                    <a:pt x="1863324" y="1212849"/>
                  </a:moveTo>
                  <a:lnTo>
                    <a:pt x="0" y="1212849"/>
                  </a:lnTo>
                  <a:lnTo>
                    <a:pt x="0" y="0"/>
                  </a:lnTo>
                  <a:lnTo>
                    <a:pt x="1863324" y="0"/>
                  </a:lnTo>
                  <a:lnTo>
                    <a:pt x="1863324" y="1212849"/>
                  </a:lnTo>
                  <a:close/>
                </a:path>
              </a:pathLst>
            </a:custGeom>
            <a:solidFill>
              <a:srgbClr val="0277BD"/>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2" name="object 12"/>
            <p:cNvSpPr/>
            <p:nvPr/>
          </p:nvSpPr>
          <p:spPr>
            <a:xfrm>
              <a:off x="566725" y="3009900"/>
              <a:ext cx="435609" cy="1212850"/>
            </a:xfrm>
            <a:custGeom>
              <a:avLst/>
              <a:gdLst/>
              <a:ahLst/>
              <a:cxnLst/>
              <a:rect l="l" t="t" r="r" b="b"/>
              <a:pathLst>
                <a:path w="435609" h="1212850">
                  <a:moveTo>
                    <a:pt x="435574" y="1212849"/>
                  </a:moveTo>
                  <a:lnTo>
                    <a:pt x="0" y="1212849"/>
                  </a:lnTo>
                  <a:lnTo>
                    <a:pt x="0" y="0"/>
                  </a:lnTo>
                  <a:lnTo>
                    <a:pt x="435574" y="0"/>
                  </a:lnTo>
                  <a:lnTo>
                    <a:pt x="435574" y="1212849"/>
                  </a:lnTo>
                  <a:close/>
                </a:path>
              </a:pathLst>
            </a:custGeom>
            <a:solidFill>
              <a:srgbClr val="DB4437"/>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3" name="object 13"/>
            <p:cNvSpPr/>
            <p:nvPr/>
          </p:nvSpPr>
          <p:spPr>
            <a:xfrm>
              <a:off x="1002299" y="3009900"/>
              <a:ext cx="3120390" cy="1212850"/>
            </a:xfrm>
            <a:custGeom>
              <a:avLst/>
              <a:gdLst/>
              <a:ahLst/>
              <a:cxnLst/>
              <a:rect l="l" t="t" r="r" b="b"/>
              <a:pathLst>
                <a:path w="3120390" h="1212850">
                  <a:moveTo>
                    <a:pt x="3119899" y="1212849"/>
                  </a:moveTo>
                  <a:lnTo>
                    <a:pt x="0" y="1212849"/>
                  </a:lnTo>
                  <a:lnTo>
                    <a:pt x="0" y="0"/>
                  </a:lnTo>
                  <a:lnTo>
                    <a:pt x="3119899" y="0"/>
                  </a:lnTo>
                  <a:lnTo>
                    <a:pt x="3119899" y="1212849"/>
                  </a:lnTo>
                  <a:close/>
                </a:path>
              </a:pathLst>
            </a:custGeom>
            <a:solidFill>
              <a:srgbClr val="FFD966"/>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4" name="object 14"/>
            <p:cNvSpPr/>
            <p:nvPr/>
          </p:nvSpPr>
          <p:spPr>
            <a:xfrm>
              <a:off x="4122199" y="3009900"/>
              <a:ext cx="3067685" cy="1212850"/>
            </a:xfrm>
            <a:custGeom>
              <a:avLst/>
              <a:gdLst/>
              <a:ahLst/>
              <a:cxnLst/>
              <a:rect l="l" t="t" r="r" b="b"/>
              <a:pathLst>
                <a:path w="3067684" h="1212850">
                  <a:moveTo>
                    <a:pt x="3067424" y="1212849"/>
                  </a:moveTo>
                  <a:lnTo>
                    <a:pt x="0" y="1212849"/>
                  </a:lnTo>
                  <a:lnTo>
                    <a:pt x="0" y="0"/>
                  </a:lnTo>
                  <a:lnTo>
                    <a:pt x="3067424" y="0"/>
                  </a:lnTo>
                  <a:lnTo>
                    <a:pt x="3067424" y="1212849"/>
                  </a:lnTo>
                  <a:close/>
                </a:path>
              </a:pathLst>
            </a:custGeom>
            <a:solidFill>
              <a:srgbClr val="F4CCCC"/>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5" name="object 15"/>
            <p:cNvSpPr/>
            <p:nvPr/>
          </p:nvSpPr>
          <p:spPr>
            <a:xfrm>
              <a:off x="1002296" y="3009912"/>
              <a:ext cx="8051165" cy="1758950"/>
            </a:xfrm>
            <a:custGeom>
              <a:avLst/>
              <a:gdLst/>
              <a:ahLst/>
              <a:cxnLst/>
              <a:rect l="l" t="t" r="r" b="b"/>
              <a:pathLst>
                <a:path w="8051165" h="1758950">
                  <a:moveTo>
                    <a:pt x="8050644" y="0"/>
                  </a:moveTo>
                  <a:lnTo>
                    <a:pt x="6187325" y="0"/>
                  </a:lnTo>
                  <a:lnTo>
                    <a:pt x="6187325" y="1212850"/>
                  </a:lnTo>
                  <a:lnTo>
                    <a:pt x="3119894" y="1212850"/>
                  </a:lnTo>
                  <a:lnTo>
                    <a:pt x="0" y="1212850"/>
                  </a:lnTo>
                  <a:lnTo>
                    <a:pt x="0" y="1758950"/>
                  </a:lnTo>
                  <a:lnTo>
                    <a:pt x="3119894" y="1758950"/>
                  </a:lnTo>
                  <a:lnTo>
                    <a:pt x="6187325" y="1758950"/>
                  </a:lnTo>
                  <a:lnTo>
                    <a:pt x="8050644" y="1758950"/>
                  </a:lnTo>
                  <a:lnTo>
                    <a:pt x="8050644" y="1212850"/>
                  </a:lnTo>
                  <a:lnTo>
                    <a:pt x="8050644" y="0"/>
                  </a:lnTo>
                  <a:close/>
                </a:path>
              </a:pathLst>
            </a:custGeom>
            <a:solidFill>
              <a:srgbClr val="0277BD"/>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16" name="object 16"/>
          <p:cNvSpPr txBox="1"/>
          <p:nvPr/>
        </p:nvSpPr>
        <p:spPr>
          <a:xfrm>
            <a:off x="4112074" y="1367873"/>
            <a:ext cx="2699173" cy="386430"/>
          </a:xfrm>
          <a:prstGeom prst="rect">
            <a:avLst/>
          </a:prstGeom>
        </p:spPr>
        <p:txBody>
          <a:bodyPr vert="horz" wrap="square" lIns="0" tIns="16933" rIns="0" bIns="0" rtlCol="0">
            <a:spAutoFit/>
          </a:bodyPr>
          <a:lstStyle/>
          <a:p>
            <a:pPr marL="16933" defTabSz="1219170" fontAlgn="auto">
              <a:spcBef>
                <a:spcPts val="133"/>
              </a:spcBef>
              <a:spcAft>
                <a:spcPts val="0"/>
              </a:spcAft>
            </a:pPr>
            <a:r>
              <a:rPr sz="2400" b="1" kern="0" spc="127" dirty="0">
                <a:solidFill>
                  <a:srgbClr val="FFFFFF"/>
                </a:solidFill>
                <a:latin typeface="Calibri"/>
                <a:cs typeface="Calibri"/>
              </a:rPr>
              <a:t>Model</a:t>
            </a:r>
            <a:r>
              <a:rPr sz="2400" b="1" kern="0" spc="27" dirty="0">
                <a:solidFill>
                  <a:srgbClr val="FFFFFF"/>
                </a:solidFill>
                <a:latin typeface="Calibri"/>
                <a:cs typeface="Calibri"/>
              </a:rPr>
              <a:t> </a:t>
            </a:r>
            <a:r>
              <a:rPr sz="2400" b="1" kern="0" spc="167" dirty="0">
                <a:solidFill>
                  <a:srgbClr val="FFFFFF"/>
                </a:solidFill>
                <a:latin typeface="Calibri"/>
                <a:cs typeface="Calibri"/>
              </a:rPr>
              <a:t>Predictions</a:t>
            </a:r>
            <a:endParaRPr sz="2400" kern="0">
              <a:solidFill>
                <a:sysClr val="windowText" lastClr="000000"/>
              </a:solidFill>
              <a:latin typeface="Calibri"/>
              <a:cs typeface="Calibri"/>
            </a:endParaRPr>
          </a:p>
        </p:txBody>
      </p:sp>
      <p:sp>
        <p:nvSpPr>
          <p:cNvPr id="17" name="object 17"/>
          <p:cNvSpPr txBox="1"/>
          <p:nvPr/>
        </p:nvSpPr>
        <p:spPr>
          <a:xfrm>
            <a:off x="2810681" y="1905507"/>
            <a:ext cx="1211580" cy="386430"/>
          </a:xfrm>
          <a:prstGeom prst="rect">
            <a:avLst/>
          </a:prstGeom>
        </p:spPr>
        <p:txBody>
          <a:bodyPr vert="horz" wrap="square" lIns="0" tIns="16933" rIns="0" bIns="0" rtlCol="0">
            <a:spAutoFit/>
          </a:bodyPr>
          <a:lstStyle/>
          <a:p>
            <a:pPr marL="16933" defTabSz="1219170" fontAlgn="auto">
              <a:spcBef>
                <a:spcPts val="133"/>
              </a:spcBef>
              <a:spcAft>
                <a:spcPts val="0"/>
              </a:spcAft>
            </a:pPr>
            <a:r>
              <a:rPr sz="2400" b="1" kern="0" spc="152" dirty="0">
                <a:solidFill>
                  <a:srgbClr val="FAFAFA"/>
                </a:solidFill>
                <a:latin typeface="Calibri"/>
                <a:cs typeface="Calibri"/>
              </a:rPr>
              <a:t>Positive</a:t>
            </a:r>
            <a:endParaRPr sz="2400" kern="0">
              <a:solidFill>
                <a:sysClr val="windowText" lastClr="000000"/>
              </a:solidFill>
              <a:latin typeface="Calibri"/>
              <a:cs typeface="Calibri"/>
            </a:endParaRPr>
          </a:p>
        </p:txBody>
      </p:sp>
      <p:sp>
        <p:nvSpPr>
          <p:cNvPr id="18" name="object 18"/>
          <p:cNvSpPr txBox="1"/>
          <p:nvPr/>
        </p:nvSpPr>
        <p:spPr>
          <a:xfrm>
            <a:off x="6857841" y="1905507"/>
            <a:ext cx="1367367" cy="386430"/>
          </a:xfrm>
          <a:prstGeom prst="rect">
            <a:avLst/>
          </a:prstGeom>
        </p:spPr>
        <p:txBody>
          <a:bodyPr vert="horz" wrap="square" lIns="0" tIns="16933" rIns="0" bIns="0" rtlCol="0">
            <a:spAutoFit/>
          </a:bodyPr>
          <a:lstStyle/>
          <a:p>
            <a:pPr marL="16933" defTabSz="1219170" fontAlgn="auto">
              <a:spcBef>
                <a:spcPts val="133"/>
              </a:spcBef>
              <a:spcAft>
                <a:spcPts val="0"/>
              </a:spcAft>
            </a:pPr>
            <a:r>
              <a:rPr sz="2400" b="1" kern="0" spc="180" dirty="0">
                <a:solidFill>
                  <a:srgbClr val="FAFAFA"/>
                </a:solidFill>
                <a:latin typeface="Calibri"/>
                <a:cs typeface="Calibri"/>
              </a:rPr>
              <a:t>Negative</a:t>
            </a:r>
            <a:endParaRPr sz="2400" kern="0">
              <a:solidFill>
                <a:sysClr val="windowText" lastClr="000000"/>
              </a:solidFill>
              <a:latin typeface="Calibri"/>
              <a:cs typeface="Calibri"/>
            </a:endParaRPr>
          </a:p>
        </p:txBody>
      </p:sp>
      <p:sp>
        <p:nvSpPr>
          <p:cNvPr id="19" name="object 19"/>
          <p:cNvSpPr txBox="1"/>
          <p:nvPr/>
        </p:nvSpPr>
        <p:spPr>
          <a:xfrm>
            <a:off x="1516366" y="2389802"/>
            <a:ext cx="2954020" cy="1281546"/>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00" dirty="0">
                <a:solidFill>
                  <a:srgbClr val="0F9D58"/>
                </a:solidFill>
                <a:latin typeface="Calibri"/>
                <a:cs typeface="Calibri"/>
              </a:rPr>
              <a:t>Exists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20" dirty="0">
                <a:solidFill>
                  <a:srgbClr val="0F9D58"/>
                </a:solidFill>
                <a:latin typeface="Calibri"/>
                <a:cs typeface="Calibri"/>
              </a:rPr>
              <a:t>Predicted</a:t>
            </a:r>
            <a:endParaRPr sz="2400" kern="0">
              <a:solidFill>
                <a:sysClr val="windowText" lastClr="000000"/>
              </a:solidFill>
              <a:latin typeface="Calibri"/>
              <a:cs typeface="Calibri"/>
            </a:endParaRPr>
          </a:p>
          <a:p>
            <a:pPr marL="862732" defTabSz="1219170" fontAlgn="auto">
              <a:spcBef>
                <a:spcPts val="420"/>
              </a:spcBef>
              <a:spcAft>
                <a:spcPts val="0"/>
              </a:spcAft>
            </a:pPr>
            <a:r>
              <a:rPr sz="2400" b="1" kern="0" spc="180" dirty="0">
                <a:solidFill>
                  <a:srgbClr val="424242"/>
                </a:solidFill>
                <a:latin typeface="Calibri"/>
                <a:cs typeface="Calibri"/>
              </a:rPr>
              <a:t>True</a:t>
            </a:r>
            <a:r>
              <a:rPr sz="2400" b="1" kern="0" spc="13" dirty="0">
                <a:solidFill>
                  <a:srgbClr val="424242"/>
                </a:solidFill>
                <a:latin typeface="Calibri"/>
                <a:cs typeface="Calibri"/>
              </a:rPr>
              <a:t> </a:t>
            </a:r>
            <a:r>
              <a:rPr sz="2400" b="1" kern="0" spc="160" dirty="0">
                <a:solidFill>
                  <a:srgbClr val="424242"/>
                </a:solidFill>
                <a:latin typeface="Calibri"/>
                <a:cs typeface="Calibri"/>
              </a:rPr>
              <a:t>Positives</a:t>
            </a:r>
            <a:endParaRPr sz="2400" kern="0">
              <a:solidFill>
                <a:sysClr val="windowText" lastClr="000000"/>
              </a:solidFill>
              <a:latin typeface="Calibri"/>
              <a:cs typeface="Calibri"/>
            </a:endParaRPr>
          </a:p>
        </p:txBody>
      </p:sp>
      <p:sp>
        <p:nvSpPr>
          <p:cNvPr id="20" name="object 20"/>
          <p:cNvSpPr txBox="1"/>
          <p:nvPr/>
        </p:nvSpPr>
        <p:spPr>
          <a:xfrm>
            <a:off x="5676234" y="2389801"/>
            <a:ext cx="3040380" cy="1281546"/>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00" dirty="0">
                <a:solidFill>
                  <a:srgbClr val="0F9D58"/>
                </a:solidFill>
                <a:latin typeface="Calibri"/>
                <a:cs typeface="Calibri"/>
              </a:rPr>
              <a:t>Exists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20" dirty="0">
                <a:solidFill>
                  <a:srgbClr val="DB4437"/>
                </a:solidFill>
                <a:latin typeface="Calibri"/>
                <a:cs typeface="Calibri"/>
              </a:rPr>
              <a:t>Not</a:t>
            </a:r>
            <a:r>
              <a:rPr sz="2400" kern="0" spc="13" dirty="0">
                <a:solidFill>
                  <a:srgbClr val="DB4437"/>
                </a:solidFill>
                <a:latin typeface="Calibri"/>
                <a:cs typeface="Calibri"/>
              </a:rPr>
              <a:t> </a:t>
            </a:r>
            <a:r>
              <a:rPr sz="2400" kern="0" spc="120" dirty="0">
                <a:solidFill>
                  <a:srgbClr val="DB4437"/>
                </a:solidFill>
                <a:latin typeface="Calibri"/>
                <a:cs typeface="Calibri"/>
              </a:rPr>
              <a:t>predicted</a:t>
            </a:r>
            <a:endParaRPr sz="2400" kern="0">
              <a:solidFill>
                <a:sysClr val="windowText" lastClr="000000"/>
              </a:solidFill>
              <a:latin typeface="Calibri"/>
              <a:cs typeface="Calibri"/>
            </a:endParaRPr>
          </a:p>
          <a:p>
            <a:pPr marL="706949" defTabSz="1219170" fontAlgn="auto">
              <a:spcBef>
                <a:spcPts val="420"/>
              </a:spcBef>
              <a:spcAft>
                <a:spcPts val="0"/>
              </a:spcAft>
            </a:pPr>
            <a:r>
              <a:rPr sz="2400" b="1" kern="0" spc="180" dirty="0">
                <a:solidFill>
                  <a:srgbClr val="424242"/>
                </a:solidFill>
                <a:latin typeface="Calibri"/>
                <a:cs typeface="Calibri"/>
              </a:rPr>
              <a:t>False</a:t>
            </a:r>
            <a:r>
              <a:rPr sz="2400" b="1" kern="0" spc="20" dirty="0">
                <a:solidFill>
                  <a:srgbClr val="424242"/>
                </a:solidFill>
                <a:latin typeface="Calibri"/>
                <a:cs typeface="Calibri"/>
              </a:rPr>
              <a:t> </a:t>
            </a:r>
            <a:r>
              <a:rPr sz="2400" b="1" kern="0" spc="193" dirty="0">
                <a:solidFill>
                  <a:srgbClr val="424242"/>
                </a:solidFill>
                <a:latin typeface="Calibri"/>
                <a:cs typeface="Calibri"/>
              </a:rPr>
              <a:t>Negatives</a:t>
            </a:r>
            <a:endParaRPr sz="2400" kern="0">
              <a:solidFill>
                <a:sysClr val="windowText" lastClr="000000"/>
              </a:solidFill>
              <a:latin typeface="Calibri"/>
              <a:cs typeface="Calibri"/>
            </a:endParaRPr>
          </a:p>
        </p:txBody>
      </p:sp>
      <p:sp>
        <p:nvSpPr>
          <p:cNvPr id="21" name="object 21"/>
          <p:cNvSpPr txBox="1"/>
          <p:nvPr/>
        </p:nvSpPr>
        <p:spPr>
          <a:xfrm>
            <a:off x="9682814" y="3004651"/>
            <a:ext cx="2292773" cy="581355"/>
          </a:xfrm>
          <a:prstGeom prst="rect">
            <a:avLst/>
          </a:prstGeom>
        </p:spPr>
        <p:txBody>
          <a:bodyPr vert="horz" wrap="square" lIns="0" tIns="16933" rIns="0" bIns="0" rtlCol="0">
            <a:spAutoFit/>
          </a:bodyPr>
          <a:lstStyle/>
          <a:p>
            <a:pPr algn="ctr" defTabSz="1219170" fontAlgn="auto">
              <a:lnSpc>
                <a:spcPts val="2219"/>
              </a:lnSpc>
              <a:spcBef>
                <a:spcPts val="133"/>
              </a:spcBef>
              <a:spcAft>
                <a:spcPts val="0"/>
              </a:spcAft>
            </a:pPr>
            <a:r>
              <a:rPr sz="1867" b="1" kern="0" spc="93" dirty="0">
                <a:solidFill>
                  <a:srgbClr val="FFFFFF"/>
                </a:solidFill>
                <a:latin typeface="Calibri"/>
                <a:cs typeface="Calibri"/>
              </a:rPr>
              <a:t>Recall,</a:t>
            </a:r>
            <a:endParaRPr sz="1867" kern="0">
              <a:solidFill>
                <a:sysClr val="windowText" lastClr="000000"/>
              </a:solidFill>
              <a:latin typeface="Calibri"/>
              <a:cs typeface="Calibri"/>
            </a:endParaRPr>
          </a:p>
          <a:p>
            <a:pPr algn="ctr" defTabSz="1219170" fontAlgn="auto">
              <a:lnSpc>
                <a:spcPts val="2219"/>
              </a:lnSpc>
              <a:spcBef>
                <a:spcPts val="0"/>
              </a:spcBef>
              <a:spcAft>
                <a:spcPts val="0"/>
              </a:spcAft>
            </a:pPr>
            <a:r>
              <a:rPr sz="1867" b="1" kern="0" spc="140" dirty="0">
                <a:solidFill>
                  <a:srgbClr val="FFFFFF"/>
                </a:solidFill>
                <a:latin typeface="Calibri"/>
                <a:cs typeface="Calibri"/>
              </a:rPr>
              <a:t>False</a:t>
            </a:r>
            <a:r>
              <a:rPr sz="1867" b="1" kern="0" spc="20" dirty="0">
                <a:solidFill>
                  <a:srgbClr val="FFFFFF"/>
                </a:solidFill>
                <a:latin typeface="Calibri"/>
                <a:cs typeface="Calibri"/>
              </a:rPr>
              <a:t> </a:t>
            </a:r>
            <a:r>
              <a:rPr sz="1867" b="1" kern="0" spc="152" dirty="0">
                <a:solidFill>
                  <a:srgbClr val="FFFFFF"/>
                </a:solidFill>
                <a:latin typeface="Calibri"/>
                <a:cs typeface="Calibri"/>
              </a:rPr>
              <a:t>Negative</a:t>
            </a:r>
            <a:r>
              <a:rPr sz="1867" b="1" kern="0" spc="27" dirty="0">
                <a:solidFill>
                  <a:srgbClr val="FFFFFF"/>
                </a:solidFill>
                <a:latin typeface="Calibri"/>
                <a:cs typeface="Calibri"/>
              </a:rPr>
              <a:t> </a:t>
            </a:r>
            <a:r>
              <a:rPr sz="1867" b="1" kern="0" spc="107" dirty="0">
                <a:solidFill>
                  <a:srgbClr val="FFFFFF"/>
                </a:solidFill>
                <a:latin typeface="Calibri"/>
                <a:cs typeface="Calibri"/>
              </a:rPr>
              <a:t>Rate</a:t>
            </a:r>
            <a:endParaRPr sz="1867" kern="0">
              <a:solidFill>
                <a:sysClr val="windowText" lastClr="000000"/>
              </a:solidFill>
              <a:latin typeface="Calibri"/>
              <a:cs typeface="Calibri"/>
            </a:endParaRPr>
          </a:p>
        </p:txBody>
      </p:sp>
      <p:sp>
        <p:nvSpPr>
          <p:cNvPr id="22" name="object 22"/>
          <p:cNvSpPr txBox="1"/>
          <p:nvPr/>
        </p:nvSpPr>
        <p:spPr>
          <a:xfrm>
            <a:off x="1516365" y="4006935"/>
            <a:ext cx="2997200" cy="1281546"/>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07" dirty="0">
                <a:solidFill>
                  <a:srgbClr val="DB4437"/>
                </a:solidFill>
                <a:latin typeface="Calibri"/>
                <a:cs typeface="Calibri"/>
              </a:rPr>
              <a:t>Doesn’t</a:t>
            </a:r>
            <a:r>
              <a:rPr sz="2400" kern="0" spc="20" dirty="0">
                <a:solidFill>
                  <a:srgbClr val="DB4437"/>
                </a:solidFill>
                <a:latin typeface="Calibri"/>
                <a:cs typeface="Calibri"/>
              </a:rPr>
              <a:t> </a:t>
            </a:r>
            <a:r>
              <a:rPr sz="2400" kern="0" spc="93" dirty="0">
                <a:solidFill>
                  <a:srgbClr val="DB4437"/>
                </a:solidFill>
                <a:latin typeface="Calibri"/>
                <a:cs typeface="Calibri"/>
              </a:rPr>
              <a:t>exist</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20" dirty="0">
                <a:solidFill>
                  <a:srgbClr val="0F9D58"/>
                </a:solidFill>
                <a:latin typeface="Calibri"/>
                <a:cs typeface="Calibri"/>
              </a:rPr>
              <a:t>Predicted</a:t>
            </a:r>
            <a:endParaRPr sz="2400" kern="0">
              <a:solidFill>
                <a:sysClr val="windowText" lastClr="000000"/>
              </a:solidFill>
              <a:latin typeface="Calibri"/>
              <a:cs typeface="Calibri"/>
            </a:endParaRPr>
          </a:p>
          <a:p>
            <a:pPr marL="819553" defTabSz="1219170" fontAlgn="auto">
              <a:spcBef>
                <a:spcPts val="420"/>
              </a:spcBef>
              <a:spcAft>
                <a:spcPts val="0"/>
              </a:spcAft>
            </a:pPr>
            <a:r>
              <a:rPr sz="2400" b="1" kern="0" spc="180" dirty="0">
                <a:solidFill>
                  <a:srgbClr val="424242"/>
                </a:solidFill>
                <a:latin typeface="Calibri"/>
                <a:cs typeface="Calibri"/>
              </a:rPr>
              <a:t>False</a:t>
            </a:r>
            <a:r>
              <a:rPr sz="2400" b="1" kern="0" spc="20" dirty="0">
                <a:solidFill>
                  <a:srgbClr val="424242"/>
                </a:solidFill>
                <a:latin typeface="Calibri"/>
                <a:cs typeface="Calibri"/>
              </a:rPr>
              <a:t> </a:t>
            </a:r>
            <a:r>
              <a:rPr sz="2400" b="1" kern="0" spc="160" dirty="0">
                <a:solidFill>
                  <a:srgbClr val="424242"/>
                </a:solidFill>
                <a:latin typeface="Calibri"/>
                <a:cs typeface="Calibri"/>
              </a:rPr>
              <a:t>Positives</a:t>
            </a:r>
            <a:endParaRPr sz="2400" kern="0">
              <a:solidFill>
                <a:sysClr val="windowText" lastClr="000000"/>
              </a:solidFill>
              <a:latin typeface="Calibri"/>
              <a:cs typeface="Calibri"/>
            </a:endParaRPr>
          </a:p>
        </p:txBody>
      </p:sp>
      <p:sp>
        <p:nvSpPr>
          <p:cNvPr id="23" name="object 23"/>
          <p:cNvSpPr txBox="1"/>
          <p:nvPr/>
        </p:nvSpPr>
        <p:spPr>
          <a:xfrm>
            <a:off x="5676233" y="4006935"/>
            <a:ext cx="2997200" cy="1281546"/>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07" dirty="0">
                <a:solidFill>
                  <a:srgbClr val="DB4437"/>
                </a:solidFill>
                <a:latin typeface="Calibri"/>
                <a:cs typeface="Calibri"/>
              </a:rPr>
              <a:t>Doesn’t</a:t>
            </a:r>
            <a:r>
              <a:rPr sz="2400" kern="0" spc="20" dirty="0">
                <a:solidFill>
                  <a:srgbClr val="DB4437"/>
                </a:solidFill>
                <a:latin typeface="Calibri"/>
                <a:cs typeface="Calibri"/>
              </a:rPr>
              <a:t> </a:t>
            </a:r>
            <a:r>
              <a:rPr sz="2400" kern="0" spc="93" dirty="0">
                <a:solidFill>
                  <a:srgbClr val="DB4437"/>
                </a:solidFill>
                <a:latin typeface="Calibri"/>
                <a:cs typeface="Calibri"/>
              </a:rPr>
              <a:t>exist</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20" dirty="0">
                <a:solidFill>
                  <a:srgbClr val="DB4437"/>
                </a:solidFill>
                <a:latin typeface="Calibri"/>
                <a:cs typeface="Calibri"/>
              </a:rPr>
              <a:t>Not</a:t>
            </a:r>
            <a:r>
              <a:rPr sz="2400" kern="0" spc="13" dirty="0">
                <a:solidFill>
                  <a:srgbClr val="DB4437"/>
                </a:solidFill>
                <a:latin typeface="Calibri"/>
                <a:cs typeface="Calibri"/>
              </a:rPr>
              <a:t> </a:t>
            </a:r>
            <a:r>
              <a:rPr sz="2400" kern="0" spc="120" dirty="0">
                <a:solidFill>
                  <a:srgbClr val="DB4437"/>
                </a:solidFill>
                <a:latin typeface="Calibri"/>
                <a:cs typeface="Calibri"/>
              </a:rPr>
              <a:t>predicted</a:t>
            </a:r>
            <a:endParaRPr sz="2400" kern="0">
              <a:solidFill>
                <a:sysClr val="windowText" lastClr="000000"/>
              </a:solidFill>
              <a:latin typeface="Calibri"/>
              <a:cs typeface="Calibri"/>
            </a:endParaRPr>
          </a:p>
          <a:p>
            <a:pPr marL="750128" defTabSz="1219170" fontAlgn="auto">
              <a:spcBef>
                <a:spcPts val="420"/>
              </a:spcBef>
              <a:spcAft>
                <a:spcPts val="0"/>
              </a:spcAft>
            </a:pPr>
            <a:r>
              <a:rPr sz="2400" b="1" kern="0" spc="180" dirty="0">
                <a:solidFill>
                  <a:srgbClr val="424242"/>
                </a:solidFill>
                <a:latin typeface="Calibri"/>
                <a:cs typeface="Calibri"/>
              </a:rPr>
              <a:t>True</a:t>
            </a:r>
            <a:r>
              <a:rPr sz="2400" b="1" kern="0" spc="13" dirty="0">
                <a:solidFill>
                  <a:srgbClr val="424242"/>
                </a:solidFill>
                <a:latin typeface="Calibri"/>
                <a:cs typeface="Calibri"/>
              </a:rPr>
              <a:t> </a:t>
            </a:r>
            <a:r>
              <a:rPr sz="2400" b="1" kern="0" spc="193" dirty="0">
                <a:solidFill>
                  <a:srgbClr val="424242"/>
                </a:solidFill>
                <a:latin typeface="Calibri"/>
                <a:cs typeface="Calibri"/>
              </a:rPr>
              <a:t>Negatives</a:t>
            </a:r>
            <a:endParaRPr sz="2400" kern="0">
              <a:solidFill>
                <a:sysClr val="windowText" lastClr="000000"/>
              </a:solidFill>
              <a:latin typeface="Calibri"/>
              <a:cs typeface="Calibri"/>
            </a:endParaRPr>
          </a:p>
        </p:txBody>
      </p:sp>
      <p:sp>
        <p:nvSpPr>
          <p:cNvPr id="24" name="object 24"/>
          <p:cNvSpPr txBox="1"/>
          <p:nvPr/>
        </p:nvSpPr>
        <p:spPr>
          <a:xfrm>
            <a:off x="9709113" y="4621785"/>
            <a:ext cx="2240280" cy="595035"/>
          </a:xfrm>
          <a:prstGeom prst="rect">
            <a:avLst/>
          </a:prstGeom>
        </p:spPr>
        <p:txBody>
          <a:bodyPr vert="horz" wrap="square" lIns="0" tIns="30480" rIns="0" bIns="0" rtlCol="0">
            <a:spAutoFit/>
          </a:bodyPr>
          <a:lstStyle/>
          <a:p>
            <a:pPr marL="504601" marR="6773" indent="-488514" defTabSz="1219170" fontAlgn="auto">
              <a:lnSpc>
                <a:spcPts val="2200"/>
              </a:lnSpc>
              <a:spcBef>
                <a:spcPts val="240"/>
              </a:spcBef>
              <a:spcAft>
                <a:spcPts val="0"/>
              </a:spcAft>
            </a:pPr>
            <a:r>
              <a:rPr sz="1867" b="1" kern="0" spc="140" dirty="0">
                <a:solidFill>
                  <a:srgbClr val="FFFFFF"/>
                </a:solidFill>
                <a:latin typeface="Calibri"/>
                <a:cs typeface="Calibri"/>
              </a:rPr>
              <a:t>False</a:t>
            </a:r>
            <a:r>
              <a:rPr sz="1867" b="1" kern="0" spc="27" dirty="0">
                <a:solidFill>
                  <a:srgbClr val="FFFFFF"/>
                </a:solidFill>
                <a:latin typeface="Calibri"/>
                <a:cs typeface="Calibri"/>
              </a:rPr>
              <a:t> </a:t>
            </a:r>
            <a:r>
              <a:rPr sz="1867" b="1" kern="0" spc="127" dirty="0">
                <a:solidFill>
                  <a:srgbClr val="FFFFFF"/>
                </a:solidFill>
                <a:latin typeface="Calibri"/>
                <a:cs typeface="Calibri"/>
              </a:rPr>
              <a:t>Positive</a:t>
            </a:r>
            <a:r>
              <a:rPr sz="1867" b="1" kern="0" spc="33" dirty="0">
                <a:solidFill>
                  <a:srgbClr val="FFFFFF"/>
                </a:solidFill>
                <a:latin typeface="Calibri"/>
                <a:cs typeface="Calibri"/>
              </a:rPr>
              <a:t> </a:t>
            </a:r>
            <a:r>
              <a:rPr sz="1867" b="1" kern="0" spc="80" dirty="0">
                <a:solidFill>
                  <a:srgbClr val="FFFFFF"/>
                </a:solidFill>
                <a:latin typeface="Calibri"/>
                <a:cs typeface="Calibri"/>
              </a:rPr>
              <a:t>Rate, </a:t>
            </a:r>
            <a:r>
              <a:rPr sz="1867" b="1" kern="0" spc="140" dirty="0">
                <a:solidFill>
                  <a:srgbClr val="FFFFFF"/>
                </a:solidFill>
                <a:latin typeface="Calibri"/>
                <a:cs typeface="Calibri"/>
              </a:rPr>
              <a:t>Specificity</a:t>
            </a:r>
            <a:endParaRPr sz="1867" kern="0">
              <a:solidFill>
                <a:sysClr val="windowText" lastClr="000000"/>
              </a:solidFill>
              <a:latin typeface="Calibri"/>
              <a:cs typeface="Calibri"/>
            </a:endParaRPr>
          </a:p>
        </p:txBody>
      </p:sp>
      <p:sp>
        <p:nvSpPr>
          <p:cNvPr id="25" name="object 25"/>
          <p:cNvSpPr txBox="1"/>
          <p:nvPr/>
        </p:nvSpPr>
        <p:spPr>
          <a:xfrm>
            <a:off x="2211173" y="5680118"/>
            <a:ext cx="2412152" cy="595035"/>
          </a:xfrm>
          <a:prstGeom prst="rect">
            <a:avLst/>
          </a:prstGeom>
        </p:spPr>
        <p:txBody>
          <a:bodyPr vert="horz" wrap="square" lIns="0" tIns="30480" rIns="0" bIns="0" rtlCol="0">
            <a:spAutoFit/>
          </a:bodyPr>
          <a:lstStyle/>
          <a:p>
            <a:pPr marL="16933" marR="6773" indent="624824" defTabSz="1219170" fontAlgn="auto">
              <a:lnSpc>
                <a:spcPts val="2200"/>
              </a:lnSpc>
              <a:spcBef>
                <a:spcPts val="240"/>
              </a:spcBef>
              <a:spcAft>
                <a:spcPts val="0"/>
              </a:spcAft>
            </a:pPr>
            <a:r>
              <a:rPr sz="1867" b="1" kern="0" spc="113" dirty="0">
                <a:solidFill>
                  <a:srgbClr val="FFFFFF"/>
                </a:solidFill>
                <a:latin typeface="Calibri"/>
                <a:cs typeface="Calibri"/>
              </a:rPr>
              <a:t>Precision,</a:t>
            </a:r>
            <a:r>
              <a:rPr sz="1867" b="1" kern="0" spc="667" dirty="0">
                <a:solidFill>
                  <a:srgbClr val="FFFFFF"/>
                </a:solidFill>
                <a:latin typeface="Calibri"/>
                <a:cs typeface="Calibri"/>
              </a:rPr>
              <a:t> </a:t>
            </a:r>
            <a:r>
              <a:rPr sz="1867" b="1" kern="0" spc="140" dirty="0">
                <a:solidFill>
                  <a:srgbClr val="FFFFFF"/>
                </a:solidFill>
                <a:latin typeface="Calibri"/>
                <a:cs typeface="Calibri"/>
              </a:rPr>
              <a:t>False</a:t>
            </a:r>
            <a:r>
              <a:rPr sz="1867" b="1" kern="0" spc="13" dirty="0">
                <a:solidFill>
                  <a:srgbClr val="FFFFFF"/>
                </a:solidFill>
                <a:latin typeface="Calibri"/>
                <a:cs typeface="Calibri"/>
              </a:rPr>
              <a:t> </a:t>
            </a:r>
            <a:r>
              <a:rPr sz="1867" b="1" kern="0" spc="167" dirty="0">
                <a:solidFill>
                  <a:srgbClr val="FFFFFF"/>
                </a:solidFill>
                <a:latin typeface="Calibri"/>
                <a:cs typeface="Calibri"/>
              </a:rPr>
              <a:t>Discovery</a:t>
            </a:r>
            <a:r>
              <a:rPr sz="1867" b="1" kern="0" spc="20" dirty="0">
                <a:solidFill>
                  <a:srgbClr val="FFFFFF"/>
                </a:solidFill>
                <a:latin typeface="Calibri"/>
                <a:cs typeface="Calibri"/>
              </a:rPr>
              <a:t> </a:t>
            </a:r>
            <a:r>
              <a:rPr sz="1867" b="1" kern="0" spc="107" dirty="0">
                <a:solidFill>
                  <a:srgbClr val="FFFFFF"/>
                </a:solidFill>
                <a:latin typeface="Calibri"/>
                <a:cs typeface="Calibri"/>
              </a:rPr>
              <a:t>Rate</a:t>
            </a:r>
            <a:endParaRPr sz="1867" kern="0">
              <a:solidFill>
                <a:sysClr val="windowText" lastClr="000000"/>
              </a:solidFill>
              <a:latin typeface="Calibri"/>
              <a:cs typeface="Calibri"/>
            </a:endParaRPr>
          </a:p>
        </p:txBody>
      </p:sp>
      <p:sp>
        <p:nvSpPr>
          <p:cNvPr id="26" name="object 26"/>
          <p:cNvSpPr txBox="1"/>
          <p:nvPr/>
        </p:nvSpPr>
        <p:spPr>
          <a:xfrm>
            <a:off x="6010154" y="5680118"/>
            <a:ext cx="3064087" cy="595035"/>
          </a:xfrm>
          <a:prstGeom prst="rect">
            <a:avLst/>
          </a:prstGeom>
        </p:spPr>
        <p:txBody>
          <a:bodyPr vert="horz" wrap="square" lIns="0" tIns="30480" rIns="0" bIns="0" rtlCol="0">
            <a:spAutoFit/>
          </a:bodyPr>
          <a:lstStyle/>
          <a:p>
            <a:pPr marL="384377" marR="6773" indent="-368291" defTabSz="1219170" fontAlgn="auto">
              <a:lnSpc>
                <a:spcPts val="2200"/>
              </a:lnSpc>
              <a:spcBef>
                <a:spcPts val="240"/>
              </a:spcBef>
              <a:spcAft>
                <a:spcPts val="0"/>
              </a:spcAft>
            </a:pPr>
            <a:r>
              <a:rPr sz="1867" b="1" kern="0" spc="152" dirty="0">
                <a:solidFill>
                  <a:srgbClr val="FFFFFF"/>
                </a:solidFill>
                <a:latin typeface="Calibri"/>
                <a:cs typeface="Calibri"/>
              </a:rPr>
              <a:t>Negative</a:t>
            </a:r>
            <a:r>
              <a:rPr sz="1867" b="1" kern="0" spc="20" dirty="0">
                <a:solidFill>
                  <a:srgbClr val="FFFFFF"/>
                </a:solidFill>
                <a:latin typeface="Calibri"/>
                <a:cs typeface="Calibri"/>
              </a:rPr>
              <a:t> </a:t>
            </a:r>
            <a:r>
              <a:rPr sz="1867" b="1" kern="0" spc="147" dirty="0">
                <a:solidFill>
                  <a:srgbClr val="FFFFFF"/>
                </a:solidFill>
                <a:latin typeface="Calibri"/>
                <a:cs typeface="Calibri"/>
              </a:rPr>
              <a:t>Predictive</a:t>
            </a:r>
            <a:r>
              <a:rPr sz="1867" b="1" kern="0" spc="27" dirty="0">
                <a:solidFill>
                  <a:srgbClr val="FFFFFF"/>
                </a:solidFill>
                <a:latin typeface="Calibri"/>
                <a:cs typeface="Calibri"/>
              </a:rPr>
              <a:t> </a:t>
            </a:r>
            <a:r>
              <a:rPr sz="1867" b="1" kern="0" spc="87" dirty="0">
                <a:solidFill>
                  <a:srgbClr val="FFFFFF"/>
                </a:solidFill>
                <a:latin typeface="Calibri"/>
                <a:cs typeface="Calibri"/>
              </a:rPr>
              <a:t>Value, </a:t>
            </a:r>
            <a:r>
              <a:rPr sz="1867" b="1" kern="0" spc="140" dirty="0">
                <a:solidFill>
                  <a:srgbClr val="FFFFFF"/>
                </a:solidFill>
                <a:latin typeface="Calibri"/>
                <a:cs typeface="Calibri"/>
              </a:rPr>
              <a:t>False</a:t>
            </a:r>
            <a:r>
              <a:rPr sz="1867" b="1" kern="0" spc="40" dirty="0">
                <a:solidFill>
                  <a:srgbClr val="FFFFFF"/>
                </a:solidFill>
                <a:latin typeface="Calibri"/>
                <a:cs typeface="Calibri"/>
              </a:rPr>
              <a:t> </a:t>
            </a:r>
            <a:r>
              <a:rPr sz="1867" b="1" kern="0" spc="147" dirty="0">
                <a:solidFill>
                  <a:srgbClr val="FFFFFF"/>
                </a:solidFill>
                <a:latin typeface="Calibri"/>
                <a:cs typeface="Calibri"/>
              </a:rPr>
              <a:t>Omission</a:t>
            </a:r>
            <a:r>
              <a:rPr sz="1867" b="1" kern="0" spc="40" dirty="0">
                <a:solidFill>
                  <a:srgbClr val="FFFFFF"/>
                </a:solidFill>
                <a:latin typeface="Calibri"/>
                <a:cs typeface="Calibri"/>
              </a:rPr>
              <a:t> </a:t>
            </a:r>
            <a:r>
              <a:rPr sz="1867" b="1" kern="0" spc="107" dirty="0">
                <a:solidFill>
                  <a:srgbClr val="FFFFFF"/>
                </a:solidFill>
                <a:latin typeface="Calibri"/>
                <a:cs typeface="Calibri"/>
              </a:rPr>
              <a:t>Rate</a:t>
            </a:r>
            <a:endParaRPr sz="1867" kern="0">
              <a:solidFill>
                <a:sysClr val="windowText" lastClr="000000"/>
              </a:solidFill>
              <a:latin typeface="Calibri"/>
              <a:cs typeface="Calibri"/>
            </a:endParaRPr>
          </a:p>
        </p:txBody>
      </p:sp>
      <p:sp>
        <p:nvSpPr>
          <p:cNvPr id="27" name="object 27"/>
          <p:cNvSpPr txBox="1"/>
          <p:nvPr/>
        </p:nvSpPr>
        <p:spPr>
          <a:xfrm>
            <a:off x="10344689" y="5680118"/>
            <a:ext cx="96858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b="1" kern="0" spc="140" dirty="0">
                <a:solidFill>
                  <a:srgbClr val="FFFFFF"/>
                </a:solidFill>
                <a:latin typeface="Calibri"/>
                <a:cs typeface="Calibri"/>
              </a:rPr>
              <a:t>LR+,</a:t>
            </a:r>
            <a:r>
              <a:rPr sz="1867" b="1" kern="0" spc="33" dirty="0">
                <a:solidFill>
                  <a:srgbClr val="FFFFFF"/>
                </a:solidFill>
                <a:latin typeface="Calibri"/>
                <a:cs typeface="Calibri"/>
              </a:rPr>
              <a:t> </a:t>
            </a:r>
            <a:r>
              <a:rPr sz="1867" b="1" kern="0" spc="180" dirty="0">
                <a:solidFill>
                  <a:srgbClr val="FFFFFF"/>
                </a:solidFill>
                <a:latin typeface="Calibri"/>
                <a:cs typeface="Calibri"/>
              </a:rPr>
              <a:t>LR-</a:t>
            </a:r>
            <a:endParaRPr sz="1867" kern="0">
              <a:solidFill>
                <a:sysClr val="windowText" lastClr="000000"/>
              </a:solidFill>
              <a:latin typeface="Calibri"/>
              <a:cs typeface="Calibri"/>
            </a:endParaRPr>
          </a:p>
        </p:txBody>
      </p:sp>
      <p:grpSp>
        <p:nvGrpSpPr>
          <p:cNvPr id="28" name="object 28"/>
          <p:cNvGrpSpPr/>
          <p:nvPr/>
        </p:nvGrpSpPr>
        <p:grpSpPr>
          <a:xfrm>
            <a:off x="347917" y="2553792"/>
            <a:ext cx="886460" cy="2949787"/>
            <a:chOff x="260937" y="1915344"/>
            <a:chExt cx="664845" cy="2212340"/>
          </a:xfrm>
        </p:grpSpPr>
        <p:pic>
          <p:nvPicPr>
            <p:cNvPr id="29" name="object 29"/>
            <p:cNvPicPr/>
            <p:nvPr/>
          </p:nvPicPr>
          <p:blipFill>
            <a:blip r:embed="rId2" cstate="print"/>
            <a:stretch>
              <a:fillRect/>
            </a:stretch>
          </p:blipFill>
          <p:spPr>
            <a:xfrm>
              <a:off x="260937" y="2305452"/>
              <a:ext cx="200772" cy="1461497"/>
            </a:xfrm>
            <a:prstGeom prst="rect">
              <a:avLst/>
            </a:prstGeom>
          </p:spPr>
        </p:pic>
        <p:pic>
          <p:nvPicPr>
            <p:cNvPr id="30" name="object 30"/>
            <p:cNvPicPr/>
            <p:nvPr/>
          </p:nvPicPr>
          <p:blipFill>
            <a:blip r:embed="rId3" cstate="print"/>
            <a:stretch>
              <a:fillRect/>
            </a:stretch>
          </p:blipFill>
          <p:spPr>
            <a:xfrm>
              <a:off x="668292" y="3984587"/>
              <a:ext cx="194285" cy="143087"/>
            </a:xfrm>
            <a:prstGeom prst="rect">
              <a:avLst/>
            </a:prstGeom>
          </p:spPr>
        </p:pic>
        <p:pic>
          <p:nvPicPr>
            <p:cNvPr id="31" name="object 31"/>
            <p:cNvPicPr/>
            <p:nvPr/>
          </p:nvPicPr>
          <p:blipFill>
            <a:blip r:embed="rId4" cstate="print"/>
            <a:stretch>
              <a:fillRect/>
            </a:stretch>
          </p:blipFill>
          <p:spPr>
            <a:xfrm>
              <a:off x="719833" y="3680811"/>
              <a:ext cx="205680" cy="274610"/>
            </a:xfrm>
            <a:prstGeom prst="rect">
              <a:avLst/>
            </a:prstGeom>
          </p:spPr>
        </p:pic>
        <p:pic>
          <p:nvPicPr>
            <p:cNvPr id="32" name="object 32"/>
            <p:cNvPicPr/>
            <p:nvPr/>
          </p:nvPicPr>
          <p:blipFill>
            <a:blip r:embed="rId5" cstate="print"/>
            <a:stretch>
              <a:fillRect/>
            </a:stretch>
          </p:blipFill>
          <p:spPr>
            <a:xfrm>
              <a:off x="719885" y="3540425"/>
              <a:ext cx="147020" cy="115934"/>
            </a:xfrm>
            <a:prstGeom prst="rect">
              <a:avLst/>
            </a:prstGeom>
          </p:spPr>
        </p:pic>
        <p:pic>
          <p:nvPicPr>
            <p:cNvPr id="33" name="object 33"/>
            <p:cNvPicPr/>
            <p:nvPr/>
          </p:nvPicPr>
          <p:blipFill>
            <a:blip r:embed="rId6" cstate="print"/>
            <a:stretch>
              <a:fillRect/>
            </a:stretch>
          </p:blipFill>
          <p:spPr>
            <a:xfrm>
              <a:off x="685119" y="3433188"/>
              <a:ext cx="179622" cy="86246"/>
            </a:xfrm>
            <a:prstGeom prst="rect">
              <a:avLst/>
            </a:prstGeom>
          </p:spPr>
        </p:pic>
        <p:pic>
          <p:nvPicPr>
            <p:cNvPr id="34" name="object 34"/>
            <p:cNvPicPr/>
            <p:nvPr/>
          </p:nvPicPr>
          <p:blipFill>
            <a:blip r:embed="rId7" cstate="print"/>
            <a:stretch>
              <a:fillRect/>
            </a:stretch>
          </p:blipFill>
          <p:spPr>
            <a:xfrm>
              <a:off x="663124" y="3076293"/>
              <a:ext cx="203781" cy="333636"/>
            </a:xfrm>
            <a:prstGeom prst="rect">
              <a:avLst/>
            </a:prstGeom>
          </p:spPr>
        </p:pic>
        <p:pic>
          <p:nvPicPr>
            <p:cNvPr id="35" name="object 35"/>
            <p:cNvPicPr/>
            <p:nvPr/>
          </p:nvPicPr>
          <p:blipFill>
            <a:blip r:embed="rId8" cstate="print"/>
            <a:stretch>
              <a:fillRect/>
            </a:stretch>
          </p:blipFill>
          <p:spPr>
            <a:xfrm>
              <a:off x="695167" y="2452605"/>
              <a:ext cx="198600" cy="408419"/>
            </a:xfrm>
            <a:prstGeom prst="rect">
              <a:avLst/>
            </a:prstGeom>
          </p:spPr>
        </p:pic>
        <p:sp>
          <p:nvSpPr>
            <p:cNvPr id="36" name="object 36"/>
            <p:cNvSpPr/>
            <p:nvPr/>
          </p:nvSpPr>
          <p:spPr>
            <a:xfrm>
              <a:off x="689999" y="2388688"/>
              <a:ext cx="200025" cy="43180"/>
            </a:xfrm>
            <a:custGeom>
              <a:avLst/>
              <a:gdLst/>
              <a:ahLst/>
              <a:cxnLst/>
              <a:rect l="l" t="t" r="r" b="b"/>
              <a:pathLst>
                <a:path w="200025" h="43180">
                  <a:moveTo>
                    <a:pt x="29118" y="42673"/>
                  </a:moveTo>
                  <a:lnTo>
                    <a:pt x="16458" y="42673"/>
                  </a:lnTo>
                  <a:lnTo>
                    <a:pt x="11084" y="40577"/>
                  </a:lnTo>
                  <a:lnTo>
                    <a:pt x="2222" y="32162"/>
                  </a:lnTo>
                  <a:lnTo>
                    <a:pt x="0" y="27106"/>
                  </a:lnTo>
                  <a:lnTo>
                    <a:pt x="0" y="15320"/>
                  </a:lnTo>
                  <a:lnTo>
                    <a:pt x="2222" y="10318"/>
                  </a:lnTo>
                  <a:lnTo>
                    <a:pt x="6668" y="6207"/>
                  </a:lnTo>
                  <a:lnTo>
                    <a:pt x="11084" y="2069"/>
                  </a:lnTo>
                  <a:lnTo>
                    <a:pt x="16458" y="0"/>
                  </a:lnTo>
                  <a:lnTo>
                    <a:pt x="29118" y="0"/>
                  </a:lnTo>
                  <a:lnTo>
                    <a:pt x="34550" y="2069"/>
                  </a:lnTo>
                  <a:lnTo>
                    <a:pt x="43588" y="10318"/>
                  </a:lnTo>
                  <a:lnTo>
                    <a:pt x="45841" y="15320"/>
                  </a:lnTo>
                  <a:lnTo>
                    <a:pt x="45841" y="27106"/>
                  </a:lnTo>
                  <a:lnTo>
                    <a:pt x="43588" y="32162"/>
                  </a:lnTo>
                  <a:lnTo>
                    <a:pt x="39084" y="36383"/>
                  </a:lnTo>
                  <a:lnTo>
                    <a:pt x="34550" y="40577"/>
                  </a:lnTo>
                  <a:lnTo>
                    <a:pt x="29118" y="42673"/>
                  </a:lnTo>
                  <a:close/>
                </a:path>
                <a:path w="200025" h="43180">
                  <a:moveTo>
                    <a:pt x="199440" y="37904"/>
                  </a:moveTo>
                  <a:lnTo>
                    <a:pt x="61077" y="37904"/>
                  </a:lnTo>
                  <a:lnTo>
                    <a:pt x="61077" y="4809"/>
                  </a:lnTo>
                  <a:lnTo>
                    <a:pt x="199440" y="4809"/>
                  </a:lnTo>
                  <a:lnTo>
                    <a:pt x="199440" y="37904"/>
                  </a:lnTo>
                  <a:close/>
                </a:path>
              </a:pathLst>
            </a:custGeom>
            <a:solidFill>
              <a:srgbClr val="FAFAF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37" name="object 37"/>
            <p:cNvPicPr/>
            <p:nvPr/>
          </p:nvPicPr>
          <p:blipFill>
            <a:blip r:embed="rId6" cstate="print"/>
            <a:stretch>
              <a:fillRect/>
            </a:stretch>
          </p:blipFill>
          <p:spPr>
            <a:xfrm>
              <a:off x="711993" y="2280087"/>
              <a:ext cx="179610" cy="88143"/>
            </a:xfrm>
            <a:prstGeom prst="rect">
              <a:avLst/>
            </a:prstGeom>
          </p:spPr>
        </p:pic>
        <p:pic>
          <p:nvPicPr>
            <p:cNvPr id="38" name="object 38"/>
            <p:cNvPicPr/>
            <p:nvPr/>
          </p:nvPicPr>
          <p:blipFill>
            <a:blip r:embed="rId9" cstate="print"/>
            <a:stretch>
              <a:fillRect/>
            </a:stretch>
          </p:blipFill>
          <p:spPr>
            <a:xfrm>
              <a:off x="689999" y="1915344"/>
              <a:ext cx="203768" cy="340972"/>
            </a:xfrm>
            <a:prstGeom prst="rect">
              <a:avLst/>
            </a:prstGeom>
          </p:spPr>
        </p:pic>
      </p:grpSp>
      <p:sp>
        <p:nvSpPr>
          <p:cNvPr id="39" name="object 39"/>
          <p:cNvSpPr txBox="1">
            <a:spLocks noGrp="1"/>
          </p:cNvSpPr>
          <p:nvPr>
            <p:ph type="title"/>
          </p:nvPr>
        </p:nvSpPr>
        <p:spPr>
          <a:xfrm>
            <a:off x="671691" y="352016"/>
            <a:ext cx="14912620" cy="758563"/>
          </a:xfrm>
          <a:prstGeom prst="rect">
            <a:avLst/>
          </a:prstGeom>
        </p:spPr>
        <p:txBody>
          <a:bodyPr vert="horz" wrap="square" lIns="0" tIns="222843" rIns="0" bIns="0" rtlCol="0">
            <a:spAutoFit/>
          </a:bodyPr>
          <a:lstStyle/>
          <a:p>
            <a:pPr marL="25399">
              <a:spcBef>
                <a:spcPts val="133"/>
              </a:spcBef>
            </a:pPr>
            <a:r>
              <a:rPr sz="3467" b="1" spc="207" dirty="0">
                <a:solidFill>
                  <a:srgbClr val="FFFFFF"/>
                </a:solidFill>
              </a:rPr>
              <a:t>Evaluate</a:t>
            </a:r>
            <a:r>
              <a:rPr sz="3467" b="1" spc="167" dirty="0">
                <a:solidFill>
                  <a:srgbClr val="FFFFFF"/>
                </a:solidFill>
              </a:rPr>
              <a:t> </a:t>
            </a:r>
            <a:r>
              <a:rPr sz="3467" b="1" spc="133" dirty="0">
                <a:solidFill>
                  <a:srgbClr val="FFFFFF"/>
                </a:solidFill>
              </a:rPr>
              <a:t>for</a:t>
            </a:r>
            <a:r>
              <a:rPr sz="3467" b="1" spc="173" dirty="0">
                <a:solidFill>
                  <a:srgbClr val="FFFFFF"/>
                </a:solidFill>
              </a:rPr>
              <a:t> </a:t>
            </a:r>
            <a:r>
              <a:rPr sz="3467" b="1" spc="272" dirty="0">
                <a:solidFill>
                  <a:srgbClr val="FFFFFF"/>
                </a:solidFill>
              </a:rPr>
              <a:t>Fairness</a:t>
            </a:r>
            <a:r>
              <a:rPr sz="3467" b="1" spc="167" dirty="0">
                <a:solidFill>
                  <a:srgbClr val="FFFFFF"/>
                </a:solidFill>
              </a:rPr>
              <a:t> </a:t>
            </a:r>
            <a:r>
              <a:rPr sz="3467" b="1" dirty="0">
                <a:solidFill>
                  <a:srgbClr val="FFFFFF"/>
                </a:solidFill>
              </a:rPr>
              <a:t>&amp;</a:t>
            </a:r>
            <a:r>
              <a:rPr sz="3467" b="1" spc="173" dirty="0">
                <a:solidFill>
                  <a:srgbClr val="FFFFFF"/>
                </a:solidFill>
              </a:rPr>
              <a:t> </a:t>
            </a:r>
            <a:r>
              <a:rPr sz="3467" b="1" spc="187" dirty="0">
                <a:solidFill>
                  <a:srgbClr val="FFFFFF"/>
                </a:solidFill>
              </a:rPr>
              <a:t>Inclusion:</a:t>
            </a:r>
            <a:r>
              <a:rPr sz="3467" b="1" spc="167" dirty="0">
                <a:solidFill>
                  <a:srgbClr val="FFFFFF"/>
                </a:solidFill>
              </a:rPr>
              <a:t> </a:t>
            </a:r>
            <a:r>
              <a:rPr sz="3467" b="1" spc="253" dirty="0">
                <a:solidFill>
                  <a:srgbClr val="FFFFFF"/>
                </a:solidFill>
              </a:rPr>
              <a:t>Confusion</a:t>
            </a:r>
            <a:r>
              <a:rPr sz="3467" b="1" spc="173" dirty="0">
                <a:solidFill>
                  <a:srgbClr val="FFFFFF"/>
                </a:solidFill>
              </a:rPr>
              <a:t> </a:t>
            </a:r>
            <a:r>
              <a:rPr sz="3467" b="1" spc="107" dirty="0">
                <a:solidFill>
                  <a:srgbClr val="FFFFFF"/>
                </a:solidFill>
              </a:rPr>
              <a:t>Matrix</a:t>
            </a:r>
            <a:endParaRPr sz="3467"/>
          </a:p>
        </p:txBody>
      </p:sp>
      <p:sp>
        <p:nvSpPr>
          <p:cNvPr id="40" name="TextBox 39">
            <a:extLst>
              <a:ext uri="{FF2B5EF4-FFF2-40B4-BE49-F238E27FC236}">
                <a16:creationId xmlns:a16="http://schemas.microsoft.com/office/drawing/2014/main" id="{5B740AA8-DDAB-0E69-C6D0-AD19778A2180}"/>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0">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798103"/>
          </a:xfrm>
          <a:prstGeom prst="rect">
            <a:avLst/>
          </a:prstGeom>
        </p:spPr>
        <p:txBody>
          <a:bodyPr vert="horz" wrap="square" lIns="0" tIns="221487" rIns="0" bIns="0" rtlCol="0">
            <a:spAutoFit/>
          </a:bodyPr>
          <a:lstStyle/>
          <a:p>
            <a:pPr marL="25399">
              <a:spcBef>
                <a:spcPts val="133"/>
              </a:spcBef>
            </a:pPr>
            <a:r>
              <a:rPr b="1" spc="220" dirty="0">
                <a:solidFill>
                  <a:srgbClr val="FFFFFF"/>
                </a:solidFill>
              </a:rPr>
              <a:t>Evaluate</a:t>
            </a:r>
            <a:r>
              <a:rPr b="1" spc="180" dirty="0">
                <a:solidFill>
                  <a:srgbClr val="FFFFFF"/>
                </a:solidFill>
              </a:rPr>
              <a:t> </a:t>
            </a:r>
            <a:r>
              <a:rPr b="1" spc="140" dirty="0">
                <a:solidFill>
                  <a:srgbClr val="FFFFFF"/>
                </a:solidFill>
              </a:rPr>
              <a:t>for</a:t>
            </a:r>
            <a:r>
              <a:rPr b="1" spc="180" dirty="0">
                <a:solidFill>
                  <a:srgbClr val="FFFFFF"/>
                </a:solidFill>
              </a:rPr>
              <a:t> </a:t>
            </a:r>
            <a:r>
              <a:rPr b="1" spc="293" dirty="0">
                <a:solidFill>
                  <a:srgbClr val="FFFFFF"/>
                </a:solidFill>
              </a:rPr>
              <a:t>Fairness</a:t>
            </a:r>
            <a:r>
              <a:rPr b="1" spc="187" dirty="0">
                <a:solidFill>
                  <a:srgbClr val="FFFFFF"/>
                </a:solidFill>
              </a:rPr>
              <a:t> </a:t>
            </a:r>
            <a:r>
              <a:rPr b="1" dirty="0">
                <a:solidFill>
                  <a:srgbClr val="FFFFFF"/>
                </a:solidFill>
                <a:latin typeface="Calibri"/>
                <a:cs typeface="Calibri"/>
              </a:rPr>
              <a:t>&amp;</a:t>
            </a:r>
            <a:r>
              <a:rPr b="1" spc="180" dirty="0">
                <a:solidFill>
                  <a:srgbClr val="FFFFFF"/>
                </a:solidFill>
              </a:rPr>
              <a:t> </a:t>
            </a:r>
            <a:r>
              <a:rPr b="1" spc="213" dirty="0">
                <a:solidFill>
                  <a:srgbClr val="FFFFFF"/>
                </a:solidFill>
              </a:rPr>
              <a:t>Inclusion</a:t>
            </a:r>
          </a:p>
        </p:txBody>
      </p:sp>
      <p:graphicFrame>
        <p:nvGraphicFramePr>
          <p:cNvPr id="3" name="object 3"/>
          <p:cNvGraphicFramePr>
            <a:graphicFrameLocks noGrp="1"/>
          </p:cNvGraphicFramePr>
          <p:nvPr/>
        </p:nvGraphicFramePr>
        <p:xfrm>
          <a:off x="662933" y="2058733"/>
          <a:ext cx="4986020" cy="948266"/>
        </p:xfrm>
        <a:graphic>
          <a:graphicData uri="http://schemas.openxmlformats.org/drawingml/2006/table">
            <a:tbl>
              <a:tblPr firstRow="1" bandRow="1">
                <a:tableStyleId>{2D5ABB26-0587-4C30-8999-92F81FD0307C}</a:tableStyleId>
              </a:tblPr>
              <a:tblGrid>
                <a:gridCol w="2396913">
                  <a:extLst>
                    <a:ext uri="{9D8B030D-6E8A-4147-A177-3AD203B41FA5}">
                      <a16:colId xmlns:a16="http://schemas.microsoft.com/office/drawing/2014/main" val="20000"/>
                    </a:ext>
                  </a:extLst>
                </a:gridCol>
                <a:gridCol w="2589107">
                  <a:extLst>
                    <a:ext uri="{9D8B030D-6E8A-4147-A177-3AD203B41FA5}">
                      <a16:colId xmlns:a16="http://schemas.microsoft.com/office/drawing/2014/main" val="20001"/>
                    </a:ext>
                  </a:extLst>
                </a:gridCol>
              </a:tblGrid>
              <a:tr h="474133">
                <a:tc>
                  <a:txBody>
                    <a:bodyPr/>
                    <a:lstStyle/>
                    <a:p>
                      <a:pPr marL="85725">
                        <a:lnSpc>
                          <a:spcPct val="100000"/>
                        </a:lnSpc>
                        <a:spcBef>
                          <a:spcPts val="680"/>
                        </a:spcBef>
                      </a:pPr>
                      <a:r>
                        <a:rPr sz="1500" b="1" spc="65" dirty="0">
                          <a:latin typeface="Calibri"/>
                          <a:cs typeface="Calibri"/>
                        </a:rPr>
                        <a:t>True</a:t>
                      </a:r>
                      <a:r>
                        <a:rPr sz="1500" b="1" spc="60" dirty="0">
                          <a:latin typeface="Calibri"/>
                          <a:cs typeface="Calibri"/>
                        </a:rPr>
                        <a:t> </a:t>
                      </a:r>
                      <a:r>
                        <a:rPr sz="1500" b="1" spc="65" dirty="0">
                          <a:latin typeface="Calibri"/>
                          <a:cs typeface="Calibri"/>
                        </a:rPr>
                        <a:t>Positives</a:t>
                      </a:r>
                      <a:r>
                        <a:rPr sz="1500" b="1" spc="70" dirty="0">
                          <a:latin typeface="Calibri"/>
                          <a:cs typeface="Calibri"/>
                        </a:rPr>
                        <a:t> </a:t>
                      </a:r>
                      <a:r>
                        <a:rPr sz="1500" b="1" spc="55" dirty="0">
                          <a:latin typeface="Calibri"/>
                          <a:cs typeface="Calibri"/>
                        </a:rPr>
                        <a:t>(TP)</a:t>
                      </a:r>
                      <a:r>
                        <a:rPr sz="1500" b="1" spc="65" dirty="0">
                          <a:latin typeface="Calibri"/>
                          <a:cs typeface="Calibri"/>
                        </a:rPr>
                        <a:t> </a:t>
                      </a:r>
                      <a:r>
                        <a:rPr sz="1500" b="1" spc="105" dirty="0">
                          <a:latin typeface="Calibri"/>
                          <a:cs typeface="Calibri"/>
                        </a:rPr>
                        <a:t>=</a:t>
                      </a:r>
                      <a:r>
                        <a:rPr sz="1500" b="1" spc="70" dirty="0">
                          <a:latin typeface="Calibri"/>
                          <a:cs typeface="Calibri"/>
                        </a:rPr>
                        <a:t> </a:t>
                      </a:r>
                      <a:r>
                        <a:rPr sz="1500" b="1" spc="-25" dirty="0">
                          <a:latin typeface="Calibri"/>
                          <a:cs typeface="Calibri"/>
                        </a:rPr>
                        <a:t>10</a:t>
                      </a:r>
                      <a:endParaRPr sz="1500">
                        <a:latin typeface="Calibri"/>
                        <a:cs typeface="Calibri"/>
                      </a:endParaRPr>
                    </a:p>
                  </a:txBody>
                  <a:tcPr marL="0" marR="0" marT="115147" marB="0">
                    <a:solidFill>
                      <a:srgbClr val="D9EAD3"/>
                    </a:solidFill>
                  </a:tcPr>
                </a:tc>
                <a:tc>
                  <a:txBody>
                    <a:bodyPr/>
                    <a:lstStyle/>
                    <a:p>
                      <a:pPr marL="85090">
                        <a:lnSpc>
                          <a:spcPct val="100000"/>
                        </a:lnSpc>
                        <a:spcBef>
                          <a:spcPts val="680"/>
                        </a:spcBef>
                      </a:pPr>
                      <a:r>
                        <a:rPr sz="1500" b="1" spc="85" dirty="0">
                          <a:latin typeface="Calibri"/>
                          <a:cs typeface="Calibri"/>
                        </a:rPr>
                        <a:t>False</a:t>
                      </a:r>
                      <a:r>
                        <a:rPr sz="1500" b="1" spc="65" dirty="0">
                          <a:latin typeface="Calibri"/>
                          <a:cs typeface="Calibri"/>
                        </a:rPr>
                        <a:t> Positives</a:t>
                      </a:r>
                      <a:r>
                        <a:rPr sz="1500" b="1" spc="70" dirty="0">
                          <a:latin typeface="Calibri"/>
                          <a:cs typeface="Calibri"/>
                        </a:rPr>
                        <a:t> </a:t>
                      </a:r>
                      <a:r>
                        <a:rPr sz="1500" b="1" spc="55" dirty="0">
                          <a:latin typeface="Calibri"/>
                          <a:cs typeface="Calibri"/>
                        </a:rPr>
                        <a:t>(FP)</a:t>
                      </a:r>
                      <a:r>
                        <a:rPr sz="1500" b="1" spc="70" dirty="0">
                          <a:latin typeface="Calibri"/>
                          <a:cs typeface="Calibri"/>
                        </a:rPr>
                        <a:t> </a:t>
                      </a:r>
                      <a:r>
                        <a:rPr sz="1500" b="1" spc="105" dirty="0">
                          <a:latin typeface="Calibri"/>
                          <a:cs typeface="Calibri"/>
                        </a:rPr>
                        <a:t>=</a:t>
                      </a:r>
                      <a:r>
                        <a:rPr sz="1500" b="1" spc="70" dirty="0">
                          <a:latin typeface="Calibri"/>
                          <a:cs typeface="Calibri"/>
                        </a:rPr>
                        <a:t> </a:t>
                      </a:r>
                      <a:r>
                        <a:rPr sz="1500" b="1" dirty="0">
                          <a:latin typeface="Calibri"/>
                          <a:cs typeface="Calibri"/>
                        </a:rPr>
                        <a:t>1</a:t>
                      </a:r>
                      <a:endParaRPr sz="1500">
                        <a:latin typeface="Calibri"/>
                        <a:cs typeface="Calibri"/>
                      </a:endParaRPr>
                    </a:p>
                  </a:txBody>
                  <a:tcPr marL="0" marR="0" marT="115147" marB="0">
                    <a:solidFill>
                      <a:srgbClr val="FFF1CC"/>
                    </a:solidFill>
                  </a:tcPr>
                </a:tc>
                <a:extLst>
                  <a:ext uri="{0D108BD9-81ED-4DB2-BD59-A6C34878D82A}">
                    <a16:rowId xmlns:a16="http://schemas.microsoft.com/office/drawing/2014/main" val="10000"/>
                  </a:ext>
                </a:extLst>
              </a:tr>
              <a:tr h="474133">
                <a:tc>
                  <a:txBody>
                    <a:bodyPr/>
                    <a:lstStyle/>
                    <a:p>
                      <a:pPr marL="85725">
                        <a:lnSpc>
                          <a:spcPct val="100000"/>
                        </a:lnSpc>
                        <a:spcBef>
                          <a:spcPts val="680"/>
                        </a:spcBef>
                      </a:pPr>
                      <a:r>
                        <a:rPr sz="1500" b="1" spc="85" dirty="0">
                          <a:latin typeface="Calibri"/>
                          <a:cs typeface="Calibri"/>
                        </a:rPr>
                        <a:t>False</a:t>
                      </a:r>
                      <a:r>
                        <a:rPr sz="1500" b="1" spc="100" dirty="0">
                          <a:latin typeface="Calibri"/>
                          <a:cs typeface="Calibri"/>
                        </a:rPr>
                        <a:t> </a:t>
                      </a:r>
                      <a:r>
                        <a:rPr sz="1500" b="1" spc="70" dirty="0">
                          <a:latin typeface="Calibri"/>
                          <a:cs typeface="Calibri"/>
                        </a:rPr>
                        <a:t>Negatives</a:t>
                      </a:r>
                      <a:r>
                        <a:rPr sz="1500" b="1" spc="105" dirty="0">
                          <a:latin typeface="Calibri"/>
                          <a:cs typeface="Calibri"/>
                        </a:rPr>
                        <a:t> </a:t>
                      </a:r>
                      <a:r>
                        <a:rPr sz="1500" b="1" dirty="0">
                          <a:latin typeface="Calibri"/>
                          <a:cs typeface="Calibri"/>
                        </a:rPr>
                        <a:t>(FN)</a:t>
                      </a:r>
                      <a:r>
                        <a:rPr sz="1500" b="1" spc="100" dirty="0">
                          <a:latin typeface="Calibri"/>
                          <a:cs typeface="Calibri"/>
                        </a:rPr>
                        <a:t> </a:t>
                      </a:r>
                      <a:r>
                        <a:rPr sz="1500" b="1" spc="105" dirty="0">
                          <a:latin typeface="Calibri"/>
                          <a:cs typeface="Calibri"/>
                        </a:rPr>
                        <a:t>= </a:t>
                      </a:r>
                      <a:r>
                        <a:rPr sz="1500" b="1" dirty="0">
                          <a:latin typeface="Calibri"/>
                          <a:cs typeface="Calibri"/>
                        </a:rPr>
                        <a:t>1</a:t>
                      </a:r>
                      <a:endParaRPr sz="1500">
                        <a:latin typeface="Calibri"/>
                        <a:cs typeface="Calibri"/>
                      </a:endParaRPr>
                    </a:p>
                  </a:txBody>
                  <a:tcPr marL="0" marR="0" marT="115147" marB="0">
                    <a:solidFill>
                      <a:srgbClr val="FFF1CC"/>
                    </a:solidFill>
                  </a:tcPr>
                </a:tc>
                <a:tc>
                  <a:txBody>
                    <a:bodyPr/>
                    <a:lstStyle/>
                    <a:p>
                      <a:pPr marL="85725">
                        <a:lnSpc>
                          <a:spcPct val="100000"/>
                        </a:lnSpc>
                        <a:spcBef>
                          <a:spcPts val="680"/>
                        </a:spcBef>
                      </a:pPr>
                      <a:r>
                        <a:rPr sz="1500" b="1" spc="65" dirty="0">
                          <a:latin typeface="Calibri"/>
                          <a:cs typeface="Calibri"/>
                        </a:rPr>
                        <a:t>True</a:t>
                      </a:r>
                      <a:r>
                        <a:rPr sz="1500" b="1" spc="95" dirty="0">
                          <a:latin typeface="Calibri"/>
                          <a:cs typeface="Calibri"/>
                        </a:rPr>
                        <a:t> </a:t>
                      </a:r>
                      <a:r>
                        <a:rPr sz="1500" b="1" spc="70" dirty="0">
                          <a:latin typeface="Calibri"/>
                          <a:cs typeface="Calibri"/>
                        </a:rPr>
                        <a:t>Negatives</a:t>
                      </a:r>
                      <a:r>
                        <a:rPr sz="1500" b="1" spc="100" dirty="0">
                          <a:latin typeface="Calibri"/>
                          <a:cs typeface="Calibri"/>
                        </a:rPr>
                        <a:t> </a:t>
                      </a:r>
                      <a:r>
                        <a:rPr sz="1500" b="1" dirty="0">
                          <a:latin typeface="Calibri"/>
                          <a:cs typeface="Calibri"/>
                        </a:rPr>
                        <a:t>(TN)</a:t>
                      </a:r>
                      <a:r>
                        <a:rPr sz="1500" b="1" spc="100" dirty="0">
                          <a:latin typeface="Calibri"/>
                          <a:cs typeface="Calibri"/>
                        </a:rPr>
                        <a:t> </a:t>
                      </a:r>
                      <a:r>
                        <a:rPr sz="1500" b="1" spc="105" dirty="0">
                          <a:latin typeface="Calibri"/>
                          <a:cs typeface="Calibri"/>
                        </a:rPr>
                        <a:t>=</a:t>
                      </a:r>
                      <a:r>
                        <a:rPr sz="1500" b="1" spc="100" dirty="0">
                          <a:latin typeface="Calibri"/>
                          <a:cs typeface="Calibri"/>
                        </a:rPr>
                        <a:t> </a:t>
                      </a:r>
                      <a:r>
                        <a:rPr sz="1500" b="1" spc="-25" dirty="0">
                          <a:latin typeface="Calibri"/>
                          <a:cs typeface="Calibri"/>
                        </a:rPr>
                        <a:t>488</a:t>
                      </a:r>
                      <a:endParaRPr sz="1500">
                        <a:latin typeface="Calibri"/>
                        <a:cs typeface="Calibri"/>
                      </a:endParaRPr>
                    </a:p>
                  </a:txBody>
                  <a:tcPr marL="0" marR="0" marT="115147" marB="0">
                    <a:solidFill>
                      <a:srgbClr val="F4CCCC"/>
                    </a:solidFill>
                  </a:tcPr>
                </a:tc>
                <a:extLst>
                  <a:ext uri="{0D108BD9-81ED-4DB2-BD59-A6C34878D82A}">
                    <a16:rowId xmlns:a16="http://schemas.microsoft.com/office/drawing/2014/main" val="10001"/>
                  </a:ext>
                </a:extLst>
              </a:tr>
            </a:tbl>
          </a:graphicData>
        </a:graphic>
      </p:graphicFrame>
      <p:graphicFrame>
        <p:nvGraphicFramePr>
          <p:cNvPr id="4" name="object 4"/>
          <p:cNvGraphicFramePr>
            <a:graphicFrameLocks noGrp="1"/>
          </p:cNvGraphicFramePr>
          <p:nvPr/>
        </p:nvGraphicFramePr>
        <p:xfrm>
          <a:off x="6512967" y="2058733"/>
          <a:ext cx="4986020" cy="948266"/>
        </p:xfrm>
        <a:graphic>
          <a:graphicData uri="http://schemas.openxmlformats.org/drawingml/2006/table">
            <a:tbl>
              <a:tblPr firstRow="1" bandRow="1">
                <a:tableStyleId>{2D5ABB26-0587-4C30-8999-92F81FD0307C}</a:tableStyleId>
              </a:tblPr>
              <a:tblGrid>
                <a:gridCol w="2396913">
                  <a:extLst>
                    <a:ext uri="{9D8B030D-6E8A-4147-A177-3AD203B41FA5}">
                      <a16:colId xmlns:a16="http://schemas.microsoft.com/office/drawing/2014/main" val="20000"/>
                    </a:ext>
                  </a:extLst>
                </a:gridCol>
                <a:gridCol w="2589107">
                  <a:extLst>
                    <a:ext uri="{9D8B030D-6E8A-4147-A177-3AD203B41FA5}">
                      <a16:colId xmlns:a16="http://schemas.microsoft.com/office/drawing/2014/main" val="20001"/>
                    </a:ext>
                  </a:extLst>
                </a:gridCol>
              </a:tblGrid>
              <a:tr h="474133">
                <a:tc>
                  <a:txBody>
                    <a:bodyPr/>
                    <a:lstStyle/>
                    <a:p>
                      <a:pPr marL="85725">
                        <a:lnSpc>
                          <a:spcPct val="100000"/>
                        </a:lnSpc>
                        <a:spcBef>
                          <a:spcPts val="680"/>
                        </a:spcBef>
                      </a:pPr>
                      <a:r>
                        <a:rPr sz="1500" b="1" spc="65" dirty="0">
                          <a:latin typeface="Calibri"/>
                          <a:cs typeface="Calibri"/>
                        </a:rPr>
                        <a:t>True</a:t>
                      </a:r>
                      <a:r>
                        <a:rPr sz="1500" b="1" spc="60" dirty="0">
                          <a:latin typeface="Calibri"/>
                          <a:cs typeface="Calibri"/>
                        </a:rPr>
                        <a:t> </a:t>
                      </a:r>
                      <a:r>
                        <a:rPr sz="1500" b="1" spc="65" dirty="0">
                          <a:latin typeface="Calibri"/>
                          <a:cs typeface="Calibri"/>
                        </a:rPr>
                        <a:t>Positives</a:t>
                      </a:r>
                      <a:r>
                        <a:rPr sz="1500" b="1" spc="70" dirty="0">
                          <a:latin typeface="Calibri"/>
                          <a:cs typeface="Calibri"/>
                        </a:rPr>
                        <a:t> </a:t>
                      </a:r>
                      <a:r>
                        <a:rPr sz="1500" b="1" spc="55" dirty="0">
                          <a:latin typeface="Calibri"/>
                          <a:cs typeface="Calibri"/>
                        </a:rPr>
                        <a:t>(TP)</a:t>
                      </a:r>
                      <a:r>
                        <a:rPr sz="1500" b="1" spc="65" dirty="0">
                          <a:latin typeface="Calibri"/>
                          <a:cs typeface="Calibri"/>
                        </a:rPr>
                        <a:t> </a:t>
                      </a:r>
                      <a:r>
                        <a:rPr sz="1500" b="1" spc="105" dirty="0">
                          <a:latin typeface="Calibri"/>
                          <a:cs typeface="Calibri"/>
                        </a:rPr>
                        <a:t>=</a:t>
                      </a:r>
                      <a:r>
                        <a:rPr sz="1500" b="1" spc="70" dirty="0">
                          <a:latin typeface="Calibri"/>
                          <a:cs typeface="Calibri"/>
                        </a:rPr>
                        <a:t> </a:t>
                      </a:r>
                      <a:r>
                        <a:rPr sz="1500" b="1" dirty="0">
                          <a:latin typeface="Calibri"/>
                          <a:cs typeface="Calibri"/>
                        </a:rPr>
                        <a:t>6</a:t>
                      </a:r>
                      <a:endParaRPr sz="1500">
                        <a:latin typeface="Calibri"/>
                        <a:cs typeface="Calibri"/>
                      </a:endParaRPr>
                    </a:p>
                  </a:txBody>
                  <a:tcPr marL="0" marR="0" marT="115147" marB="0">
                    <a:solidFill>
                      <a:srgbClr val="D9EAD3"/>
                    </a:solidFill>
                  </a:tcPr>
                </a:tc>
                <a:tc>
                  <a:txBody>
                    <a:bodyPr/>
                    <a:lstStyle/>
                    <a:p>
                      <a:pPr marL="85090">
                        <a:lnSpc>
                          <a:spcPct val="100000"/>
                        </a:lnSpc>
                        <a:spcBef>
                          <a:spcPts val="680"/>
                        </a:spcBef>
                      </a:pPr>
                      <a:r>
                        <a:rPr sz="1500" b="1" spc="85" dirty="0">
                          <a:latin typeface="Calibri"/>
                          <a:cs typeface="Calibri"/>
                        </a:rPr>
                        <a:t>False</a:t>
                      </a:r>
                      <a:r>
                        <a:rPr sz="1500" b="1" spc="65" dirty="0">
                          <a:latin typeface="Calibri"/>
                          <a:cs typeface="Calibri"/>
                        </a:rPr>
                        <a:t> Positives</a:t>
                      </a:r>
                      <a:r>
                        <a:rPr sz="1500" b="1" spc="70" dirty="0">
                          <a:latin typeface="Calibri"/>
                          <a:cs typeface="Calibri"/>
                        </a:rPr>
                        <a:t> </a:t>
                      </a:r>
                      <a:r>
                        <a:rPr sz="1500" b="1" spc="55" dirty="0">
                          <a:latin typeface="Calibri"/>
                          <a:cs typeface="Calibri"/>
                        </a:rPr>
                        <a:t>(FP)</a:t>
                      </a:r>
                      <a:r>
                        <a:rPr sz="1500" b="1" spc="70" dirty="0">
                          <a:latin typeface="Calibri"/>
                          <a:cs typeface="Calibri"/>
                        </a:rPr>
                        <a:t> </a:t>
                      </a:r>
                      <a:r>
                        <a:rPr sz="1500" b="1" spc="105" dirty="0">
                          <a:latin typeface="Calibri"/>
                          <a:cs typeface="Calibri"/>
                        </a:rPr>
                        <a:t>=</a:t>
                      </a:r>
                      <a:r>
                        <a:rPr sz="1500" b="1" spc="70" dirty="0">
                          <a:latin typeface="Calibri"/>
                          <a:cs typeface="Calibri"/>
                        </a:rPr>
                        <a:t> </a:t>
                      </a:r>
                      <a:r>
                        <a:rPr sz="1500" b="1" dirty="0">
                          <a:latin typeface="Calibri"/>
                          <a:cs typeface="Calibri"/>
                        </a:rPr>
                        <a:t>3</a:t>
                      </a:r>
                      <a:endParaRPr sz="1500">
                        <a:latin typeface="Calibri"/>
                        <a:cs typeface="Calibri"/>
                      </a:endParaRPr>
                    </a:p>
                  </a:txBody>
                  <a:tcPr marL="0" marR="0" marT="115147" marB="0">
                    <a:solidFill>
                      <a:srgbClr val="FFF1CC"/>
                    </a:solidFill>
                  </a:tcPr>
                </a:tc>
                <a:extLst>
                  <a:ext uri="{0D108BD9-81ED-4DB2-BD59-A6C34878D82A}">
                    <a16:rowId xmlns:a16="http://schemas.microsoft.com/office/drawing/2014/main" val="10000"/>
                  </a:ext>
                </a:extLst>
              </a:tr>
              <a:tr h="474133">
                <a:tc>
                  <a:txBody>
                    <a:bodyPr/>
                    <a:lstStyle/>
                    <a:p>
                      <a:pPr marL="85725">
                        <a:lnSpc>
                          <a:spcPct val="100000"/>
                        </a:lnSpc>
                        <a:spcBef>
                          <a:spcPts val="680"/>
                        </a:spcBef>
                      </a:pPr>
                      <a:r>
                        <a:rPr sz="1500" b="1" spc="85" dirty="0">
                          <a:latin typeface="Calibri"/>
                          <a:cs typeface="Calibri"/>
                        </a:rPr>
                        <a:t>False</a:t>
                      </a:r>
                      <a:r>
                        <a:rPr sz="1500" b="1" spc="100" dirty="0">
                          <a:latin typeface="Calibri"/>
                          <a:cs typeface="Calibri"/>
                        </a:rPr>
                        <a:t> </a:t>
                      </a:r>
                      <a:r>
                        <a:rPr sz="1500" b="1" spc="70" dirty="0">
                          <a:latin typeface="Calibri"/>
                          <a:cs typeface="Calibri"/>
                        </a:rPr>
                        <a:t>Negatives</a:t>
                      </a:r>
                      <a:r>
                        <a:rPr sz="1500" b="1" spc="105" dirty="0">
                          <a:latin typeface="Calibri"/>
                          <a:cs typeface="Calibri"/>
                        </a:rPr>
                        <a:t> </a:t>
                      </a:r>
                      <a:r>
                        <a:rPr sz="1500" b="1" dirty="0">
                          <a:latin typeface="Calibri"/>
                          <a:cs typeface="Calibri"/>
                        </a:rPr>
                        <a:t>(FN)</a:t>
                      </a:r>
                      <a:r>
                        <a:rPr sz="1500" b="1" spc="100" dirty="0">
                          <a:latin typeface="Calibri"/>
                          <a:cs typeface="Calibri"/>
                        </a:rPr>
                        <a:t> </a:t>
                      </a:r>
                      <a:r>
                        <a:rPr sz="1500" b="1" spc="105" dirty="0">
                          <a:latin typeface="Calibri"/>
                          <a:cs typeface="Calibri"/>
                        </a:rPr>
                        <a:t>= </a:t>
                      </a:r>
                      <a:r>
                        <a:rPr sz="1500" b="1" dirty="0">
                          <a:latin typeface="Calibri"/>
                          <a:cs typeface="Calibri"/>
                        </a:rPr>
                        <a:t>5</a:t>
                      </a:r>
                      <a:endParaRPr sz="1500">
                        <a:latin typeface="Calibri"/>
                        <a:cs typeface="Calibri"/>
                      </a:endParaRPr>
                    </a:p>
                  </a:txBody>
                  <a:tcPr marL="0" marR="0" marT="115147" marB="0">
                    <a:solidFill>
                      <a:srgbClr val="FFF1CC"/>
                    </a:solidFill>
                  </a:tcPr>
                </a:tc>
                <a:tc>
                  <a:txBody>
                    <a:bodyPr/>
                    <a:lstStyle/>
                    <a:p>
                      <a:pPr marL="85725">
                        <a:lnSpc>
                          <a:spcPct val="100000"/>
                        </a:lnSpc>
                        <a:spcBef>
                          <a:spcPts val="680"/>
                        </a:spcBef>
                      </a:pPr>
                      <a:r>
                        <a:rPr sz="1500" b="1" spc="65" dirty="0">
                          <a:latin typeface="Calibri"/>
                          <a:cs typeface="Calibri"/>
                        </a:rPr>
                        <a:t>True</a:t>
                      </a:r>
                      <a:r>
                        <a:rPr sz="1500" b="1" spc="95" dirty="0">
                          <a:latin typeface="Calibri"/>
                          <a:cs typeface="Calibri"/>
                        </a:rPr>
                        <a:t> </a:t>
                      </a:r>
                      <a:r>
                        <a:rPr sz="1500" b="1" spc="70" dirty="0">
                          <a:latin typeface="Calibri"/>
                          <a:cs typeface="Calibri"/>
                        </a:rPr>
                        <a:t>Negatives</a:t>
                      </a:r>
                      <a:r>
                        <a:rPr sz="1500" b="1" spc="100" dirty="0">
                          <a:latin typeface="Calibri"/>
                          <a:cs typeface="Calibri"/>
                        </a:rPr>
                        <a:t> </a:t>
                      </a:r>
                      <a:r>
                        <a:rPr sz="1500" b="1" dirty="0">
                          <a:latin typeface="Calibri"/>
                          <a:cs typeface="Calibri"/>
                        </a:rPr>
                        <a:t>(TN)</a:t>
                      </a:r>
                      <a:r>
                        <a:rPr sz="1500" b="1" spc="100" dirty="0">
                          <a:latin typeface="Calibri"/>
                          <a:cs typeface="Calibri"/>
                        </a:rPr>
                        <a:t> </a:t>
                      </a:r>
                      <a:r>
                        <a:rPr sz="1500" b="1" spc="105" dirty="0">
                          <a:latin typeface="Calibri"/>
                          <a:cs typeface="Calibri"/>
                        </a:rPr>
                        <a:t>=</a:t>
                      </a:r>
                      <a:r>
                        <a:rPr sz="1500" b="1" spc="100" dirty="0">
                          <a:latin typeface="Calibri"/>
                          <a:cs typeface="Calibri"/>
                        </a:rPr>
                        <a:t> </a:t>
                      </a:r>
                      <a:r>
                        <a:rPr sz="1500" b="1" spc="-35" dirty="0">
                          <a:latin typeface="Calibri"/>
                          <a:cs typeface="Calibri"/>
                        </a:rPr>
                        <a:t>48</a:t>
                      </a:r>
                      <a:endParaRPr sz="1500">
                        <a:latin typeface="Calibri"/>
                        <a:cs typeface="Calibri"/>
                      </a:endParaRPr>
                    </a:p>
                  </a:txBody>
                  <a:tcPr marL="0" marR="0" marT="115147" marB="0">
                    <a:solidFill>
                      <a:srgbClr val="F4CCCC"/>
                    </a:solidFill>
                  </a:tcPr>
                </a:tc>
                <a:extLst>
                  <a:ext uri="{0D108BD9-81ED-4DB2-BD59-A6C34878D82A}">
                    <a16:rowId xmlns:a16="http://schemas.microsoft.com/office/drawing/2014/main" val="10001"/>
                  </a:ext>
                </a:extLst>
              </a:tr>
            </a:tbl>
          </a:graphicData>
        </a:graphic>
      </p:graphicFrame>
      <p:sp>
        <p:nvSpPr>
          <p:cNvPr id="5" name="object 5"/>
          <p:cNvSpPr txBox="1"/>
          <p:nvPr/>
        </p:nvSpPr>
        <p:spPr>
          <a:xfrm>
            <a:off x="768567" y="4434485"/>
            <a:ext cx="8915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93" dirty="0">
                <a:solidFill>
                  <a:srgbClr val="FFFFFF"/>
                </a:solidFill>
                <a:latin typeface="Calibri"/>
                <a:cs typeface="Calibri"/>
              </a:rPr>
              <a:t>Recall</a:t>
            </a:r>
            <a:r>
              <a:rPr sz="1867" kern="0" spc="127" dirty="0">
                <a:solidFill>
                  <a:srgbClr val="FFFFFF"/>
                </a:solidFill>
                <a:latin typeface="Calibri"/>
                <a:cs typeface="Calibri"/>
              </a:rPr>
              <a:t> </a:t>
            </a:r>
            <a:r>
              <a:rPr sz="1867" kern="0" spc="113" dirty="0">
                <a:solidFill>
                  <a:srgbClr val="FFFFFF"/>
                </a:solidFill>
                <a:latin typeface="Calibri"/>
                <a:cs typeface="Calibri"/>
              </a:rPr>
              <a:t>=</a:t>
            </a:r>
            <a:endParaRPr sz="1867" kern="0">
              <a:solidFill>
                <a:sysClr val="windowText" lastClr="000000"/>
              </a:solidFill>
              <a:latin typeface="Calibri"/>
              <a:cs typeface="Calibri"/>
            </a:endParaRPr>
          </a:p>
        </p:txBody>
      </p:sp>
      <p:sp>
        <p:nvSpPr>
          <p:cNvPr id="6" name="object 6"/>
          <p:cNvSpPr txBox="1"/>
          <p:nvPr/>
        </p:nvSpPr>
        <p:spPr>
          <a:xfrm>
            <a:off x="6661367" y="3317085"/>
            <a:ext cx="1220892"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80" dirty="0">
                <a:solidFill>
                  <a:srgbClr val="FFFFFF"/>
                </a:solidFill>
                <a:latin typeface="Calibri"/>
                <a:cs typeface="Calibri"/>
              </a:rPr>
              <a:t>Precision</a:t>
            </a:r>
            <a:r>
              <a:rPr sz="1867" kern="0" spc="140" dirty="0">
                <a:solidFill>
                  <a:srgbClr val="FFFFFF"/>
                </a:solidFill>
                <a:latin typeface="Calibri"/>
                <a:cs typeface="Calibri"/>
              </a:rPr>
              <a:t> </a:t>
            </a:r>
            <a:r>
              <a:rPr sz="1867" kern="0" spc="113" dirty="0">
                <a:solidFill>
                  <a:srgbClr val="FFFFFF"/>
                </a:solidFill>
                <a:latin typeface="Calibri"/>
                <a:cs typeface="Calibri"/>
              </a:rPr>
              <a:t>=</a:t>
            </a:r>
            <a:endParaRPr sz="1867" kern="0">
              <a:solidFill>
                <a:sysClr val="windowText" lastClr="000000"/>
              </a:solidFill>
              <a:latin typeface="Calibri"/>
              <a:cs typeface="Calibri"/>
            </a:endParaRPr>
          </a:p>
        </p:txBody>
      </p:sp>
      <p:sp>
        <p:nvSpPr>
          <p:cNvPr id="7" name="object 7"/>
          <p:cNvSpPr txBox="1"/>
          <p:nvPr/>
        </p:nvSpPr>
        <p:spPr>
          <a:xfrm>
            <a:off x="6661367" y="4434485"/>
            <a:ext cx="8915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93" dirty="0">
                <a:solidFill>
                  <a:srgbClr val="FFFFFF"/>
                </a:solidFill>
                <a:latin typeface="Calibri"/>
                <a:cs typeface="Calibri"/>
              </a:rPr>
              <a:t>Recall</a:t>
            </a:r>
            <a:r>
              <a:rPr sz="1867" kern="0" spc="127" dirty="0">
                <a:solidFill>
                  <a:srgbClr val="FFFFFF"/>
                </a:solidFill>
                <a:latin typeface="Calibri"/>
                <a:cs typeface="Calibri"/>
              </a:rPr>
              <a:t> </a:t>
            </a:r>
            <a:r>
              <a:rPr sz="1867" kern="0" spc="113" dirty="0">
                <a:solidFill>
                  <a:srgbClr val="FFFFFF"/>
                </a:solidFill>
                <a:latin typeface="Calibri"/>
                <a:cs typeface="Calibri"/>
              </a:rPr>
              <a:t>=</a:t>
            </a:r>
            <a:endParaRPr sz="1867" kern="0">
              <a:solidFill>
                <a:sysClr val="windowText" lastClr="000000"/>
              </a:solidFill>
              <a:latin typeface="Calibri"/>
              <a:cs typeface="Calibri"/>
            </a:endParaRPr>
          </a:p>
        </p:txBody>
      </p:sp>
      <p:sp>
        <p:nvSpPr>
          <p:cNvPr id="8" name="object 8"/>
          <p:cNvSpPr txBox="1"/>
          <p:nvPr/>
        </p:nvSpPr>
        <p:spPr>
          <a:xfrm>
            <a:off x="717767" y="3316884"/>
            <a:ext cx="4594860" cy="461835"/>
          </a:xfrm>
          <a:prstGeom prst="rect">
            <a:avLst/>
          </a:prstGeom>
        </p:spPr>
        <p:txBody>
          <a:bodyPr vert="horz" wrap="square" lIns="0" tIns="16933" rIns="0" bIns="0" rtlCol="0">
            <a:spAutoFit/>
          </a:bodyPr>
          <a:lstStyle/>
          <a:p>
            <a:pPr marL="67732" defTabSz="1219170" fontAlgn="auto">
              <a:lnSpc>
                <a:spcPts val="1700"/>
              </a:lnSpc>
              <a:spcBef>
                <a:spcPts val="133"/>
              </a:spcBef>
              <a:spcAft>
                <a:spcPts val="0"/>
              </a:spcAft>
              <a:tabLst>
                <a:tab pos="1662812" algn="l"/>
                <a:tab pos="1934585" algn="l"/>
                <a:tab pos="2558563" algn="l"/>
                <a:tab pos="3639729" algn="l"/>
              </a:tabLst>
            </a:pPr>
            <a:r>
              <a:rPr sz="1867" kern="0" spc="80" dirty="0">
                <a:solidFill>
                  <a:srgbClr val="FFFFFF"/>
                </a:solidFill>
                <a:latin typeface="Calibri"/>
                <a:cs typeface="Calibri"/>
              </a:rPr>
              <a:t>Precision</a:t>
            </a:r>
            <a:r>
              <a:rPr sz="1867" kern="0" spc="140" dirty="0">
                <a:solidFill>
                  <a:srgbClr val="FFFFFF"/>
                </a:solidFill>
                <a:latin typeface="Calibri"/>
                <a:cs typeface="Calibri"/>
              </a:rPr>
              <a:t> </a:t>
            </a:r>
            <a:r>
              <a:rPr sz="1867" kern="0" spc="113" dirty="0">
                <a:solidFill>
                  <a:srgbClr val="FFFFFF"/>
                </a:solidFill>
                <a:latin typeface="Calibri"/>
                <a:cs typeface="Calibri"/>
              </a:rPr>
              <a:t>=</a:t>
            </a:r>
            <a:r>
              <a:rPr sz="1867" kern="0" dirty="0">
                <a:solidFill>
                  <a:srgbClr val="FFFFFF"/>
                </a:solidFill>
                <a:latin typeface="Calibri"/>
                <a:cs typeface="Calibri"/>
              </a:rPr>
              <a:t>	</a:t>
            </a:r>
            <a:r>
              <a:rPr sz="2800" u="heavy" kern="0" baseline="31746" dirty="0">
                <a:solidFill>
                  <a:srgbClr val="FFFFFF"/>
                </a:solidFill>
                <a:uFill>
                  <a:solidFill>
                    <a:srgbClr val="FFFFFF"/>
                  </a:solidFill>
                </a:uFill>
                <a:latin typeface="Times New Roman"/>
                <a:cs typeface="Times New Roman"/>
              </a:rPr>
              <a:t>	</a:t>
            </a:r>
            <a:r>
              <a:rPr sz="2800" i="1" u="heavy" kern="0" spc="239" baseline="31746" dirty="0">
                <a:solidFill>
                  <a:srgbClr val="FFFFFF"/>
                </a:solidFill>
                <a:uFill>
                  <a:solidFill>
                    <a:srgbClr val="FFFFFF"/>
                  </a:solidFill>
                </a:uFill>
                <a:latin typeface="Calibri"/>
                <a:cs typeface="Calibri"/>
              </a:rPr>
              <a:t>TP</a:t>
            </a:r>
            <a:r>
              <a:rPr sz="2800" i="1" u="heavy" kern="0" baseline="31746" dirty="0">
                <a:solidFill>
                  <a:srgbClr val="FFFFFF"/>
                </a:solidFill>
                <a:uFill>
                  <a:solidFill>
                    <a:srgbClr val="FFFFFF"/>
                  </a:solidFill>
                </a:uFill>
                <a:latin typeface="Calibri"/>
                <a:cs typeface="Calibri"/>
              </a:rPr>
              <a:t>	</a:t>
            </a:r>
            <a:r>
              <a:rPr sz="2800" i="1" kern="0" spc="1000" baseline="31746" dirty="0">
                <a:solidFill>
                  <a:srgbClr val="FFFFFF"/>
                </a:solidFill>
                <a:latin typeface="Calibri"/>
                <a:cs typeface="Calibri"/>
              </a:rPr>
              <a:t> </a:t>
            </a:r>
            <a:r>
              <a:rPr sz="1867" kern="0" spc="180" dirty="0">
                <a:solidFill>
                  <a:srgbClr val="FFFFFF"/>
                </a:solidFill>
                <a:latin typeface="Calibri"/>
                <a:cs typeface="Calibri"/>
              </a:rPr>
              <a:t>=</a:t>
            </a:r>
            <a:r>
              <a:rPr sz="1867" kern="0" spc="533" dirty="0">
                <a:solidFill>
                  <a:srgbClr val="FFFFFF"/>
                </a:solidFill>
                <a:latin typeface="Calibri"/>
                <a:cs typeface="Calibri"/>
              </a:rPr>
              <a:t> </a:t>
            </a:r>
            <a:r>
              <a:rPr sz="2800" u="heavy" kern="0" spc="659" baseline="31746" dirty="0">
                <a:solidFill>
                  <a:srgbClr val="FFFFFF"/>
                </a:solidFill>
                <a:uFill>
                  <a:solidFill>
                    <a:srgbClr val="FFFFFF"/>
                  </a:solidFill>
                </a:uFill>
                <a:latin typeface="Times New Roman"/>
                <a:cs typeface="Times New Roman"/>
              </a:rPr>
              <a:t>  </a:t>
            </a:r>
            <a:r>
              <a:rPr sz="2800" u="heavy" kern="0" spc="119" baseline="31746" dirty="0">
                <a:solidFill>
                  <a:srgbClr val="FFFFFF"/>
                </a:solidFill>
                <a:uFill>
                  <a:solidFill>
                    <a:srgbClr val="FFFFFF"/>
                  </a:solidFill>
                </a:uFill>
                <a:latin typeface="Calibri"/>
                <a:cs typeface="Calibri"/>
              </a:rPr>
              <a:t>10</a:t>
            </a:r>
            <a:r>
              <a:rPr sz="2800" u="heavy" kern="0" baseline="31746" dirty="0">
                <a:solidFill>
                  <a:srgbClr val="FFFFFF"/>
                </a:solidFill>
                <a:uFill>
                  <a:solidFill>
                    <a:srgbClr val="FFFFFF"/>
                  </a:solidFill>
                </a:uFill>
                <a:latin typeface="Calibri"/>
                <a:cs typeface="Calibri"/>
              </a:rPr>
              <a:t>	</a:t>
            </a:r>
            <a:r>
              <a:rPr sz="2800" kern="0" spc="269" baseline="31746" dirty="0">
                <a:solidFill>
                  <a:srgbClr val="FFFFFF"/>
                </a:solidFill>
                <a:latin typeface="Calibri"/>
                <a:cs typeface="Calibri"/>
              </a:rPr>
              <a:t> </a:t>
            </a:r>
            <a:r>
              <a:rPr sz="1867" kern="0" spc="180" dirty="0">
                <a:solidFill>
                  <a:srgbClr val="FFFFFF"/>
                </a:solidFill>
                <a:latin typeface="Calibri"/>
                <a:cs typeface="Calibri"/>
              </a:rPr>
              <a:t>= </a:t>
            </a:r>
            <a:r>
              <a:rPr sz="1867" kern="0" spc="67" dirty="0">
                <a:solidFill>
                  <a:srgbClr val="FFFFFF"/>
                </a:solidFill>
                <a:latin typeface="Calibri"/>
                <a:cs typeface="Calibri"/>
              </a:rPr>
              <a:t>0.909</a:t>
            </a:r>
            <a:endParaRPr sz="1867" kern="0">
              <a:solidFill>
                <a:sysClr val="windowText" lastClr="000000"/>
              </a:solidFill>
              <a:latin typeface="Calibri"/>
              <a:cs typeface="Calibri"/>
            </a:endParaRPr>
          </a:p>
          <a:p>
            <a:pPr marL="1671278" defTabSz="1219170" fontAlgn="auto">
              <a:lnSpc>
                <a:spcPts val="1700"/>
              </a:lnSpc>
              <a:spcBef>
                <a:spcPts val="0"/>
              </a:spcBef>
              <a:spcAft>
                <a:spcPts val="0"/>
              </a:spcAft>
              <a:tabLst>
                <a:tab pos="2955639" algn="l"/>
              </a:tabLst>
            </a:pPr>
            <a:r>
              <a:rPr sz="1867" i="1" kern="0" spc="193" dirty="0">
                <a:solidFill>
                  <a:srgbClr val="FFFFFF"/>
                </a:solidFill>
                <a:latin typeface="Calibri"/>
                <a:cs typeface="Calibri"/>
              </a:rPr>
              <a:t>TP</a:t>
            </a:r>
            <a:r>
              <a:rPr sz="1867" i="1" kern="0" spc="93" dirty="0">
                <a:solidFill>
                  <a:srgbClr val="FFFFFF"/>
                </a:solidFill>
                <a:latin typeface="Calibri"/>
                <a:cs typeface="Calibri"/>
              </a:rPr>
              <a:t> </a:t>
            </a:r>
            <a:r>
              <a:rPr sz="1867" i="1" kern="0" spc="180" dirty="0">
                <a:solidFill>
                  <a:srgbClr val="FFFFFF"/>
                </a:solidFill>
                <a:latin typeface="Calibri"/>
                <a:cs typeface="Calibri"/>
              </a:rPr>
              <a:t>+</a:t>
            </a:r>
            <a:r>
              <a:rPr sz="1867" i="1" kern="0" spc="100" dirty="0">
                <a:solidFill>
                  <a:srgbClr val="FFFFFF"/>
                </a:solidFill>
                <a:latin typeface="Calibri"/>
                <a:cs typeface="Calibri"/>
              </a:rPr>
              <a:t> </a:t>
            </a:r>
            <a:r>
              <a:rPr sz="1867" i="1" kern="0" spc="173" dirty="0">
                <a:solidFill>
                  <a:srgbClr val="FFFFFF"/>
                </a:solidFill>
                <a:latin typeface="Calibri"/>
                <a:cs typeface="Calibri"/>
              </a:rPr>
              <a:t>FP</a:t>
            </a:r>
            <a:r>
              <a:rPr sz="1867" i="1" kern="0" dirty="0">
                <a:solidFill>
                  <a:srgbClr val="FFFFFF"/>
                </a:solidFill>
                <a:latin typeface="Calibri"/>
                <a:cs typeface="Calibri"/>
              </a:rPr>
              <a:t>	</a:t>
            </a:r>
            <a:r>
              <a:rPr sz="1867" kern="0" spc="80" dirty="0">
                <a:solidFill>
                  <a:srgbClr val="FFFFFF"/>
                </a:solidFill>
                <a:latin typeface="Calibri"/>
                <a:cs typeface="Calibri"/>
              </a:rPr>
              <a:t>10</a:t>
            </a:r>
            <a:r>
              <a:rPr sz="1867" kern="0" spc="93" dirty="0">
                <a:solidFill>
                  <a:srgbClr val="FFFFFF"/>
                </a:solidFill>
                <a:latin typeface="Calibri"/>
                <a:cs typeface="Calibri"/>
              </a:rPr>
              <a:t> </a:t>
            </a:r>
            <a:r>
              <a:rPr sz="1867" kern="0" spc="180" dirty="0">
                <a:solidFill>
                  <a:srgbClr val="FFFFFF"/>
                </a:solidFill>
                <a:latin typeface="Calibri"/>
                <a:cs typeface="Calibri"/>
              </a:rPr>
              <a:t>+</a:t>
            </a:r>
            <a:r>
              <a:rPr sz="1867" kern="0" spc="100" dirty="0">
                <a:solidFill>
                  <a:srgbClr val="FFFFFF"/>
                </a:solidFill>
                <a:latin typeface="Calibri"/>
                <a:cs typeface="Calibri"/>
              </a:rPr>
              <a:t> </a:t>
            </a:r>
            <a:r>
              <a:rPr sz="1867" kern="0" spc="13" dirty="0">
                <a:solidFill>
                  <a:srgbClr val="FFFFFF"/>
                </a:solidFill>
                <a:latin typeface="Calibri"/>
                <a:cs typeface="Calibri"/>
              </a:rPr>
              <a:t>1</a:t>
            </a:r>
            <a:endParaRPr sz="1867" kern="0">
              <a:solidFill>
                <a:sysClr val="windowText" lastClr="000000"/>
              </a:solidFill>
              <a:latin typeface="Calibri"/>
              <a:cs typeface="Calibri"/>
            </a:endParaRPr>
          </a:p>
        </p:txBody>
      </p:sp>
      <p:sp>
        <p:nvSpPr>
          <p:cNvPr id="9" name="object 9"/>
          <p:cNvSpPr txBox="1"/>
          <p:nvPr/>
        </p:nvSpPr>
        <p:spPr>
          <a:xfrm>
            <a:off x="8205866" y="3317084"/>
            <a:ext cx="2998893" cy="461835"/>
          </a:xfrm>
          <a:prstGeom prst="rect">
            <a:avLst/>
          </a:prstGeom>
        </p:spPr>
        <p:txBody>
          <a:bodyPr vert="horz" wrap="square" lIns="0" tIns="16933" rIns="0" bIns="0" rtlCol="0">
            <a:spAutoFit/>
          </a:bodyPr>
          <a:lstStyle/>
          <a:p>
            <a:pPr marL="67732" defTabSz="1219170" fontAlgn="auto">
              <a:lnSpc>
                <a:spcPts val="1693"/>
              </a:lnSpc>
              <a:spcBef>
                <a:spcPts val="133"/>
              </a:spcBef>
              <a:spcAft>
                <a:spcPts val="0"/>
              </a:spcAft>
              <a:tabLst>
                <a:tab pos="345430" algn="l"/>
                <a:tab pos="963483" algn="l"/>
                <a:tab pos="1629793" algn="l"/>
                <a:tab pos="2048882" algn="l"/>
              </a:tabLst>
            </a:pPr>
            <a:r>
              <a:rPr sz="2800" u="heavy" kern="0" baseline="31746" dirty="0">
                <a:solidFill>
                  <a:srgbClr val="FFFFFF"/>
                </a:solidFill>
                <a:uFill>
                  <a:solidFill>
                    <a:srgbClr val="FFFFFF"/>
                  </a:solidFill>
                </a:uFill>
                <a:latin typeface="Times New Roman"/>
                <a:cs typeface="Times New Roman"/>
              </a:rPr>
              <a:t>	</a:t>
            </a:r>
            <a:r>
              <a:rPr sz="2800" i="1" u="heavy" kern="0" spc="239" baseline="31746" dirty="0">
                <a:solidFill>
                  <a:srgbClr val="FFFFFF"/>
                </a:solidFill>
                <a:uFill>
                  <a:solidFill>
                    <a:srgbClr val="FFFFFF"/>
                  </a:solidFill>
                </a:uFill>
                <a:latin typeface="Calibri"/>
                <a:cs typeface="Calibri"/>
              </a:rPr>
              <a:t>TP</a:t>
            </a:r>
            <a:r>
              <a:rPr sz="2800" i="1" u="heavy" kern="0" baseline="31746" dirty="0">
                <a:solidFill>
                  <a:srgbClr val="FFFFFF"/>
                </a:solidFill>
                <a:uFill>
                  <a:solidFill>
                    <a:srgbClr val="FFFFFF"/>
                  </a:solidFill>
                </a:uFill>
                <a:latin typeface="Calibri"/>
                <a:cs typeface="Calibri"/>
              </a:rPr>
              <a:t>	</a:t>
            </a:r>
            <a:r>
              <a:rPr sz="2800" i="1" kern="0" spc="1000" baseline="31746" dirty="0">
                <a:solidFill>
                  <a:srgbClr val="FFFFFF"/>
                </a:solidFill>
                <a:latin typeface="Calibri"/>
                <a:cs typeface="Calibri"/>
              </a:rPr>
              <a:t> </a:t>
            </a:r>
            <a:r>
              <a:rPr sz="1867" kern="0" spc="180" dirty="0">
                <a:solidFill>
                  <a:srgbClr val="FFFFFF"/>
                </a:solidFill>
                <a:latin typeface="Calibri"/>
                <a:cs typeface="Calibri"/>
              </a:rPr>
              <a:t>=</a:t>
            </a:r>
            <a:r>
              <a:rPr sz="1867" kern="0" spc="560" dirty="0">
                <a:solidFill>
                  <a:srgbClr val="FFFFFF"/>
                </a:solidFill>
                <a:latin typeface="Calibri"/>
                <a:cs typeface="Calibri"/>
              </a:rPr>
              <a:t> </a:t>
            </a:r>
            <a:r>
              <a:rPr sz="2800" u="heavy" kern="0" baseline="31746" dirty="0">
                <a:solidFill>
                  <a:srgbClr val="FFFFFF"/>
                </a:solidFill>
                <a:uFill>
                  <a:solidFill>
                    <a:srgbClr val="FFFFFF"/>
                  </a:solidFill>
                </a:uFill>
                <a:latin typeface="Times New Roman"/>
                <a:cs typeface="Times New Roman"/>
              </a:rPr>
              <a:t>	</a:t>
            </a:r>
            <a:r>
              <a:rPr sz="2800" u="heavy" kern="0" spc="20" baseline="31746" dirty="0">
                <a:solidFill>
                  <a:srgbClr val="FFFFFF"/>
                </a:solidFill>
                <a:uFill>
                  <a:solidFill>
                    <a:srgbClr val="FFFFFF"/>
                  </a:solidFill>
                </a:uFill>
                <a:latin typeface="Calibri"/>
                <a:cs typeface="Calibri"/>
              </a:rPr>
              <a:t>6</a:t>
            </a:r>
            <a:r>
              <a:rPr sz="2800" u="heavy" kern="0" baseline="31746" dirty="0">
                <a:solidFill>
                  <a:srgbClr val="FFFFFF"/>
                </a:solidFill>
                <a:uFill>
                  <a:solidFill>
                    <a:srgbClr val="FFFFFF"/>
                  </a:solidFill>
                </a:uFill>
                <a:latin typeface="Calibri"/>
                <a:cs typeface="Calibri"/>
              </a:rPr>
              <a:t>	</a:t>
            </a:r>
            <a:r>
              <a:rPr sz="2800" kern="0" spc="269" baseline="31746" dirty="0">
                <a:solidFill>
                  <a:srgbClr val="FFFFFF"/>
                </a:solidFill>
                <a:latin typeface="Calibri"/>
                <a:cs typeface="Calibri"/>
              </a:rPr>
              <a:t> </a:t>
            </a:r>
            <a:r>
              <a:rPr sz="1867" kern="0" spc="180" dirty="0">
                <a:solidFill>
                  <a:srgbClr val="FFFFFF"/>
                </a:solidFill>
                <a:latin typeface="Calibri"/>
                <a:cs typeface="Calibri"/>
              </a:rPr>
              <a:t>= </a:t>
            </a:r>
            <a:r>
              <a:rPr sz="1867" kern="0" spc="67" dirty="0">
                <a:solidFill>
                  <a:srgbClr val="FFFFFF"/>
                </a:solidFill>
                <a:latin typeface="Calibri"/>
                <a:cs typeface="Calibri"/>
              </a:rPr>
              <a:t>0.667</a:t>
            </a:r>
            <a:endParaRPr sz="1867" kern="0">
              <a:solidFill>
                <a:sysClr val="windowText" lastClr="000000"/>
              </a:solidFill>
              <a:latin typeface="Calibri"/>
              <a:cs typeface="Calibri"/>
            </a:endParaRPr>
          </a:p>
          <a:p>
            <a:pPr marL="82123" defTabSz="1219170" fontAlgn="auto">
              <a:lnSpc>
                <a:spcPts val="1693"/>
              </a:lnSpc>
              <a:spcBef>
                <a:spcPts val="0"/>
              </a:spcBef>
              <a:spcAft>
                <a:spcPts val="0"/>
              </a:spcAft>
              <a:tabLst>
                <a:tab pos="1432524" algn="l"/>
              </a:tabLst>
            </a:pPr>
            <a:r>
              <a:rPr sz="1867" i="1" kern="0" spc="193" dirty="0">
                <a:solidFill>
                  <a:srgbClr val="FFFFFF"/>
                </a:solidFill>
                <a:latin typeface="Calibri"/>
                <a:cs typeface="Calibri"/>
              </a:rPr>
              <a:t>TP</a:t>
            </a:r>
            <a:r>
              <a:rPr sz="1867" i="1" kern="0" spc="93" dirty="0">
                <a:solidFill>
                  <a:srgbClr val="FFFFFF"/>
                </a:solidFill>
                <a:latin typeface="Calibri"/>
                <a:cs typeface="Calibri"/>
              </a:rPr>
              <a:t> </a:t>
            </a:r>
            <a:r>
              <a:rPr sz="1867" i="1" kern="0" spc="180" dirty="0">
                <a:solidFill>
                  <a:srgbClr val="FFFFFF"/>
                </a:solidFill>
                <a:latin typeface="Calibri"/>
                <a:cs typeface="Calibri"/>
              </a:rPr>
              <a:t>+</a:t>
            </a:r>
            <a:r>
              <a:rPr sz="1867" i="1" kern="0" spc="100" dirty="0">
                <a:solidFill>
                  <a:srgbClr val="FFFFFF"/>
                </a:solidFill>
                <a:latin typeface="Calibri"/>
                <a:cs typeface="Calibri"/>
              </a:rPr>
              <a:t> </a:t>
            </a:r>
            <a:r>
              <a:rPr sz="1867" i="1" kern="0" spc="173" dirty="0">
                <a:solidFill>
                  <a:srgbClr val="FFFFFF"/>
                </a:solidFill>
                <a:latin typeface="Calibri"/>
                <a:cs typeface="Calibri"/>
              </a:rPr>
              <a:t>FP</a:t>
            </a:r>
            <a:r>
              <a:rPr sz="1867" i="1" kern="0" dirty="0">
                <a:solidFill>
                  <a:srgbClr val="FFFFFF"/>
                </a:solidFill>
                <a:latin typeface="Calibri"/>
                <a:cs typeface="Calibri"/>
              </a:rPr>
              <a:t>	</a:t>
            </a:r>
            <a:r>
              <a:rPr sz="1867" kern="0" spc="80" dirty="0">
                <a:solidFill>
                  <a:srgbClr val="FFFFFF"/>
                </a:solidFill>
                <a:latin typeface="Calibri"/>
                <a:cs typeface="Calibri"/>
              </a:rPr>
              <a:t>6</a:t>
            </a:r>
            <a:r>
              <a:rPr sz="1867" kern="0" spc="93" dirty="0">
                <a:solidFill>
                  <a:srgbClr val="FFFFFF"/>
                </a:solidFill>
                <a:latin typeface="Calibri"/>
                <a:cs typeface="Calibri"/>
              </a:rPr>
              <a:t> </a:t>
            </a:r>
            <a:r>
              <a:rPr sz="1867" kern="0" spc="180" dirty="0">
                <a:solidFill>
                  <a:srgbClr val="FFFFFF"/>
                </a:solidFill>
                <a:latin typeface="Calibri"/>
                <a:cs typeface="Calibri"/>
              </a:rPr>
              <a:t>+</a:t>
            </a:r>
            <a:r>
              <a:rPr sz="1867" kern="0" spc="100" dirty="0">
                <a:solidFill>
                  <a:srgbClr val="FFFFFF"/>
                </a:solidFill>
                <a:latin typeface="Calibri"/>
                <a:cs typeface="Calibri"/>
              </a:rPr>
              <a:t> </a:t>
            </a:r>
            <a:r>
              <a:rPr sz="1867" kern="0" spc="13" dirty="0">
                <a:solidFill>
                  <a:srgbClr val="FFFFFF"/>
                </a:solidFill>
                <a:latin typeface="Calibri"/>
                <a:cs typeface="Calibri"/>
              </a:rPr>
              <a:t>3</a:t>
            </a:r>
            <a:endParaRPr sz="1867" kern="0">
              <a:solidFill>
                <a:sysClr val="windowText" lastClr="000000"/>
              </a:solidFill>
              <a:latin typeface="Calibri"/>
              <a:cs typeface="Calibri"/>
            </a:endParaRPr>
          </a:p>
        </p:txBody>
      </p:sp>
      <p:sp>
        <p:nvSpPr>
          <p:cNvPr id="10" name="object 10"/>
          <p:cNvSpPr txBox="1"/>
          <p:nvPr/>
        </p:nvSpPr>
        <p:spPr>
          <a:xfrm>
            <a:off x="2330000" y="4316518"/>
            <a:ext cx="1218353" cy="304421"/>
          </a:xfrm>
          <a:prstGeom prst="rect">
            <a:avLst/>
          </a:prstGeom>
        </p:spPr>
        <p:txBody>
          <a:bodyPr vert="horz" wrap="square" lIns="0" tIns="16933" rIns="0" bIns="0" rtlCol="0">
            <a:spAutoFit/>
          </a:bodyPr>
          <a:lstStyle/>
          <a:p>
            <a:pPr marL="50799" defTabSz="1219170" fontAlgn="auto">
              <a:spcBef>
                <a:spcPts val="133"/>
              </a:spcBef>
              <a:spcAft>
                <a:spcPts val="0"/>
              </a:spcAft>
              <a:tabLst>
                <a:tab pos="322572" algn="l"/>
                <a:tab pos="946550" algn="l"/>
              </a:tabLst>
            </a:pPr>
            <a:r>
              <a:rPr sz="1867" u="heavy" kern="0" dirty="0">
                <a:solidFill>
                  <a:srgbClr val="FFFFFF"/>
                </a:solidFill>
                <a:uFill>
                  <a:solidFill>
                    <a:srgbClr val="FFFFFF"/>
                  </a:solidFill>
                </a:uFill>
                <a:latin typeface="Times New Roman"/>
                <a:cs typeface="Times New Roman"/>
              </a:rPr>
              <a:t>	</a:t>
            </a:r>
            <a:r>
              <a:rPr sz="1867" i="1" u="heavy" kern="0" spc="160" dirty="0">
                <a:solidFill>
                  <a:srgbClr val="FFFFFF"/>
                </a:solidFill>
                <a:uFill>
                  <a:solidFill>
                    <a:srgbClr val="FFFFFF"/>
                  </a:solidFill>
                </a:uFill>
                <a:latin typeface="Calibri"/>
                <a:cs typeface="Calibri"/>
              </a:rPr>
              <a:t>TP</a:t>
            </a:r>
            <a:r>
              <a:rPr sz="1867" i="1" u="heavy" kern="0" dirty="0">
                <a:solidFill>
                  <a:srgbClr val="FFFFFF"/>
                </a:solidFill>
                <a:uFill>
                  <a:solidFill>
                    <a:srgbClr val="FFFFFF"/>
                  </a:solidFill>
                </a:uFill>
                <a:latin typeface="Calibri"/>
                <a:cs typeface="Calibri"/>
              </a:rPr>
              <a:t>	</a:t>
            </a:r>
            <a:r>
              <a:rPr sz="1867" i="1" kern="0" dirty="0">
                <a:solidFill>
                  <a:srgbClr val="FFFFFF"/>
                </a:solidFill>
                <a:latin typeface="Calibri"/>
                <a:cs typeface="Calibri"/>
              </a:rPr>
              <a:t> </a:t>
            </a:r>
            <a:r>
              <a:rPr sz="2800" kern="0" spc="269" baseline="-27777" dirty="0">
                <a:solidFill>
                  <a:srgbClr val="FFFFFF"/>
                </a:solidFill>
                <a:latin typeface="Calibri"/>
                <a:cs typeface="Calibri"/>
              </a:rPr>
              <a:t>=</a:t>
            </a:r>
            <a:endParaRPr sz="2800" kern="0" baseline="-27777">
              <a:solidFill>
                <a:sysClr val="windowText" lastClr="000000"/>
              </a:solidFill>
              <a:latin typeface="Calibri"/>
              <a:cs typeface="Calibri"/>
            </a:endParaRPr>
          </a:p>
        </p:txBody>
      </p:sp>
      <p:sp>
        <p:nvSpPr>
          <p:cNvPr id="11" name="object 11"/>
          <p:cNvSpPr txBox="1"/>
          <p:nvPr/>
        </p:nvSpPr>
        <p:spPr>
          <a:xfrm>
            <a:off x="3634099" y="4434485"/>
            <a:ext cx="1661160" cy="304421"/>
          </a:xfrm>
          <a:prstGeom prst="rect">
            <a:avLst/>
          </a:prstGeom>
        </p:spPr>
        <p:txBody>
          <a:bodyPr vert="horz" wrap="square" lIns="0" tIns="16933" rIns="0" bIns="0" rtlCol="0">
            <a:spAutoFit/>
          </a:bodyPr>
          <a:lstStyle/>
          <a:p>
            <a:pPr marL="50799" defTabSz="1219170" fontAlgn="auto">
              <a:spcBef>
                <a:spcPts val="133"/>
              </a:spcBef>
              <a:spcAft>
                <a:spcPts val="0"/>
              </a:spcAft>
              <a:tabLst>
                <a:tab pos="723882" algn="l"/>
              </a:tabLst>
            </a:pPr>
            <a:r>
              <a:rPr sz="2800" u="heavy" kern="0" spc="400" baseline="27777" dirty="0">
                <a:solidFill>
                  <a:srgbClr val="FFFFFF"/>
                </a:solidFill>
                <a:uFill>
                  <a:solidFill>
                    <a:srgbClr val="FFFFFF"/>
                  </a:solidFill>
                </a:uFill>
                <a:latin typeface="Times New Roman"/>
                <a:cs typeface="Times New Roman"/>
              </a:rPr>
              <a:t>  </a:t>
            </a:r>
            <a:r>
              <a:rPr sz="2800" u="heavy" kern="0" spc="69" baseline="27777" dirty="0">
                <a:solidFill>
                  <a:srgbClr val="FFFFFF"/>
                </a:solidFill>
                <a:uFill>
                  <a:solidFill>
                    <a:srgbClr val="FFFFFF"/>
                  </a:solidFill>
                </a:uFill>
                <a:latin typeface="Calibri"/>
                <a:cs typeface="Calibri"/>
              </a:rPr>
              <a:t>10</a:t>
            </a:r>
            <a:r>
              <a:rPr sz="2800" u="heavy" kern="0" baseline="27777" dirty="0">
                <a:solidFill>
                  <a:srgbClr val="FFFFFF"/>
                </a:solidFill>
                <a:uFill>
                  <a:solidFill>
                    <a:srgbClr val="FFFFFF"/>
                  </a:solidFill>
                </a:uFill>
                <a:latin typeface="Calibri"/>
                <a:cs typeface="Calibri"/>
              </a:rPr>
              <a:t>	</a:t>
            </a:r>
            <a:r>
              <a:rPr sz="2800" kern="0" spc="269" baseline="27777" dirty="0">
                <a:solidFill>
                  <a:srgbClr val="FFFFFF"/>
                </a:solidFill>
                <a:latin typeface="Calibri"/>
                <a:cs typeface="Calibri"/>
              </a:rPr>
              <a:t> </a:t>
            </a:r>
            <a:r>
              <a:rPr sz="1867" kern="0" spc="180" dirty="0">
                <a:solidFill>
                  <a:srgbClr val="FFFFFF"/>
                </a:solidFill>
                <a:latin typeface="Calibri"/>
                <a:cs typeface="Calibri"/>
              </a:rPr>
              <a:t>= </a:t>
            </a:r>
            <a:r>
              <a:rPr sz="1867" kern="0" spc="67" dirty="0">
                <a:solidFill>
                  <a:srgbClr val="FFFFFF"/>
                </a:solidFill>
                <a:latin typeface="Calibri"/>
                <a:cs typeface="Calibri"/>
              </a:rPr>
              <a:t>0.909</a:t>
            </a:r>
            <a:endParaRPr sz="1867" kern="0">
              <a:solidFill>
                <a:sysClr val="windowText" lastClr="000000"/>
              </a:solidFill>
              <a:latin typeface="Calibri"/>
              <a:cs typeface="Calibri"/>
            </a:endParaRPr>
          </a:p>
        </p:txBody>
      </p:sp>
      <p:sp>
        <p:nvSpPr>
          <p:cNvPr id="12" name="object 12"/>
          <p:cNvSpPr txBox="1"/>
          <p:nvPr/>
        </p:nvSpPr>
        <p:spPr>
          <a:xfrm>
            <a:off x="2372567" y="4595918"/>
            <a:ext cx="1987973" cy="304421"/>
          </a:xfrm>
          <a:prstGeom prst="rect">
            <a:avLst/>
          </a:prstGeom>
        </p:spPr>
        <p:txBody>
          <a:bodyPr vert="horz" wrap="square" lIns="0" tIns="16933" rIns="0" bIns="0" rtlCol="0">
            <a:spAutoFit/>
          </a:bodyPr>
          <a:lstStyle/>
          <a:p>
            <a:pPr marL="16933" defTabSz="1219170" fontAlgn="auto">
              <a:spcBef>
                <a:spcPts val="133"/>
              </a:spcBef>
              <a:spcAft>
                <a:spcPts val="0"/>
              </a:spcAft>
              <a:tabLst>
                <a:tab pos="1301293" algn="l"/>
              </a:tabLst>
            </a:pPr>
            <a:r>
              <a:rPr sz="1867" i="1" kern="0" spc="193" dirty="0">
                <a:solidFill>
                  <a:srgbClr val="FFFFFF"/>
                </a:solidFill>
                <a:latin typeface="Calibri"/>
                <a:cs typeface="Calibri"/>
              </a:rPr>
              <a:t>TP</a:t>
            </a:r>
            <a:r>
              <a:rPr sz="1867" i="1" kern="0" spc="93" dirty="0">
                <a:solidFill>
                  <a:srgbClr val="FFFFFF"/>
                </a:solidFill>
                <a:latin typeface="Calibri"/>
                <a:cs typeface="Calibri"/>
              </a:rPr>
              <a:t> </a:t>
            </a:r>
            <a:r>
              <a:rPr sz="1867" i="1" kern="0" spc="180" dirty="0">
                <a:solidFill>
                  <a:srgbClr val="FFFFFF"/>
                </a:solidFill>
                <a:latin typeface="Calibri"/>
                <a:cs typeface="Calibri"/>
              </a:rPr>
              <a:t>+</a:t>
            </a:r>
            <a:r>
              <a:rPr sz="1867" i="1" kern="0" spc="100" dirty="0">
                <a:solidFill>
                  <a:srgbClr val="FFFFFF"/>
                </a:solidFill>
                <a:latin typeface="Calibri"/>
                <a:cs typeface="Calibri"/>
              </a:rPr>
              <a:t> </a:t>
            </a:r>
            <a:r>
              <a:rPr sz="1867" i="1" kern="0" spc="120" dirty="0">
                <a:solidFill>
                  <a:srgbClr val="FFFFFF"/>
                </a:solidFill>
                <a:latin typeface="Calibri"/>
                <a:cs typeface="Calibri"/>
              </a:rPr>
              <a:t>FN</a:t>
            </a:r>
            <a:r>
              <a:rPr sz="1867" i="1" kern="0" dirty="0">
                <a:solidFill>
                  <a:srgbClr val="FFFFFF"/>
                </a:solidFill>
                <a:latin typeface="Calibri"/>
                <a:cs typeface="Calibri"/>
              </a:rPr>
              <a:t>	</a:t>
            </a:r>
            <a:r>
              <a:rPr sz="1867" kern="0" spc="80" dirty="0">
                <a:solidFill>
                  <a:srgbClr val="FFFFFF"/>
                </a:solidFill>
                <a:latin typeface="Calibri"/>
                <a:cs typeface="Calibri"/>
              </a:rPr>
              <a:t>10</a:t>
            </a:r>
            <a:r>
              <a:rPr sz="1867" kern="0" spc="93" dirty="0">
                <a:solidFill>
                  <a:srgbClr val="FFFFFF"/>
                </a:solidFill>
                <a:latin typeface="Calibri"/>
                <a:cs typeface="Calibri"/>
              </a:rPr>
              <a:t> </a:t>
            </a:r>
            <a:r>
              <a:rPr sz="1867" kern="0" spc="180" dirty="0">
                <a:solidFill>
                  <a:srgbClr val="FFFFFF"/>
                </a:solidFill>
                <a:latin typeface="Calibri"/>
                <a:cs typeface="Calibri"/>
              </a:rPr>
              <a:t>+</a:t>
            </a:r>
            <a:r>
              <a:rPr sz="1867" kern="0" spc="100" dirty="0">
                <a:solidFill>
                  <a:srgbClr val="FFFFFF"/>
                </a:solidFill>
                <a:latin typeface="Calibri"/>
                <a:cs typeface="Calibri"/>
              </a:rPr>
              <a:t> </a:t>
            </a:r>
            <a:r>
              <a:rPr sz="1867" kern="0" spc="13" dirty="0">
                <a:solidFill>
                  <a:srgbClr val="FFFFFF"/>
                </a:solidFill>
                <a:latin typeface="Calibri"/>
                <a:cs typeface="Calibri"/>
              </a:rPr>
              <a:t>1</a:t>
            </a:r>
            <a:endParaRPr sz="1867" kern="0">
              <a:solidFill>
                <a:sysClr val="windowText" lastClr="000000"/>
              </a:solidFill>
              <a:latin typeface="Calibri"/>
              <a:cs typeface="Calibri"/>
            </a:endParaRPr>
          </a:p>
        </p:txBody>
      </p:sp>
      <p:sp>
        <p:nvSpPr>
          <p:cNvPr id="13" name="object 13"/>
          <p:cNvSpPr txBox="1"/>
          <p:nvPr/>
        </p:nvSpPr>
        <p:spPr>
          <a:xfrm>
            <a:off x="8222799" y="4434485"/>
            <a:ext cx="2965027" cy="304421"/>
          </a:xfrm>
          <a:prstGeom prst="rect">
            <a:avLst/>
          </a:prstGeom>
        </p:spPr>
        <p:txBody>
          <a:bodyPr vert="horz" wrap="square" lIns="0" tIns="16933" rIns="0" bIns="0" rtlCol="0">
            <a:spAutoFit/>
          </a:bodyPr>
          <a:lstStyle/>
          <a:p>
            <a:pPr marL="50799" defTabSz="1219170" fontAlgn="auto">
              <a:spcBef>
                <a:spcPts val="133"/>
              </a:spcBef>
              <a:spcAft>
                <a:spcPts val="0"/>
              </a:spcAft>
              <a:tabLst>
                <a:tab pos="328497" algn="l"/>
                <a:tab pos="946550" algn="l"/>
                <a:tab pos="1546821" algn="l"/>
                <a:tab pos="1970144" algn="l"/>
              </a:tabLst>
            </a:pPr>
            <a:r>
              <a:rPr sz="2800" u="heavy" kern="0" baseline="27777" dirty="0">
                <a:solidFill>
                  <a:srgbClr val="FFFFFF"/>
                </a:solidFill>
                <a:uFill>
                  <a:solidFill>
                    <a:srgbClr val="FFFFFF"/>
                  </a:solidFill>
                </a:uFill>
                <a:latin typeface="Times New Roman"/>
                <a:cs typeface="Times New Roman"/>
              </a:rPr>
              <a:t>	</a:t>
            </a:r>
            <a:r>
              <a:rPr sz="2800" i="1" u="heavy" kern="0" spc="239" baseline="27777" dirty="0">
                <a:solidFill>
                  <a:srgbClr val="FFFFFF"/>
                </a:solidFill>
                <a:uFill>
                  <a:solidFill>
                    <a:srgbClr val="FFFFFF"/>
                  </a:solidFill>
                </a:uFill>
                <a:latin typeface="Calibri"/>
                <a:cs typeface="Calibri"/>
              </a:rPr>
              <a:t>TP</a:t>
            </a:r>
            <a:r>
              <a:rPr sz="2800" i="1" u="heavy" kern="0" baseline="27777" dirty="0">
                <a:solidFill>
                  <a:srgbClr val="FFFFFF"/>
                </a:solidFill>
                <a:uFill>
                  <a:solidFill>
                    <a:srgbClr val="FFFFFF"/>
                  </a:solidFill>
                </a:uFill>
                <a:latin typeface="Calibri"/>
                <a:cs typeface="Calibri"/>
              </a:rPr>
              <a:t>	</a:t>
            </a:r>
            <a:r>
              <a:rPr sz="2800" i="1" kern="0" baseline="27777" dirty="0">
                <a:solidFill>
                  <a:srgbClr val="FFFFFF"/>
                </a:solidFill>
                <a:latin typeface="Calibri"/>
                <a:cs typeface="Calibri"/>
              </a:rPr>
              <a:t> </a:t>
            </a:r>
            <a:r>
              <a:rPr sz="1867" kern="0" spc="180" dirty="0">
                <a:solidFill>
                  <a:srgbClr val="FFFFFF"/>
                </a:solidFill>
                <a:latin typeface="Calibri"/>
                <a:cs typeface="Calibri"/>
              </a:rPr>
              <a:t>=</a:t>
            </a:r>
            <a:r>
              <a:rPr sz="1867" kern="0" spc="600" dirty="0">
                <a:solidFill>
                  <a:srgbClr val="FFFFFF"/>
                </a:solidFill>
                <a:latin typeface="Calibri"/>
                <a:cs typeface="Calibri"/>
              </a:rPr>
              <a:t> </a:t>
            </a:r>
            <a:r>
              <a:rPr sz="2800" u="heavy" kern="0" baseline="27777" dirty="0">
                <a:solidFill>
                  <a:srgbClr val="FFFFFF"/>
                </a:solidFill>
                <a:uFill>
                  <a:solidFill>
                    <a:srgbClr val="FFFFFF"/>
                  </a:solidFill>
                </a:uFill>
                <a:latin typeface="Times New Roman"/>
                <a:cs typeface="Times New Roman"/>
              </a:rPr>
              <a:t>	</a:t>
            </a:r>
            <a:r>
              <a:rPr sz="2800" u="heavy" kern="0" spc="20" baseline="27777" dirty="0">
                <a:solidFill>
                  <a:srgbClr val="FFFFFF"/>
                </a:solidFill>
                <a:uFill>
                  <a:solidFill>
                    <a:srgbClr val="FFFFFF"/>
                  </a:solidFill>
                </a:uFill>
                <a:latin typeface="Calibri"/>
                <a:cs typeface="Calibri"/>
              </a:rPr>
              <a:t>6</a:t>
            </a:r>
            <a:r>
              <a:rPr sz="2800" u="heavy" kern="0" baseline="27777" dirty="0">
                <a:solidFill>
                  <a:srgbClr val="FFFFFF"/>
                </a:solidFill>
                <a:uFill>
                  <a:solidFill>
                    <a:srgbClr val="FFFFFF"/>
                  </a:solidFill>
                </a:uFill>
                <a:latin typeface="Calibri"/>
                <a:cs typeface="Calibri"/>
              </a:rPr>
              <a:t>	</a:t>
            </a:r>
            <a:r>
              <a:rPr sz="2800" kern="0" spc="1000" baseline="27777" dirty="0">
                <a:solidFill>
                  <a:srgbClr val="FFFFFF"/>
                </a:solidFill>
                <a:latin typeface="Calibri"/>
                <a:cs typeface="Calibri"/>
              </a:rPr>
              <a:t> </a:t>
            </a:r>
            <a:r>
              <a:rPr sz="1867" kern="0" spc="180" dirty="0">
                <a:solidFill>
                  <a:srgbClr val="FFFFFF"/>
                </a:solidFill>
                <a:latin typeface="Calibri"/>
                <a:cs typeface="Calibri"/>
              </a:rPr>
              <a:t>=</a:t>
            </a:r>
            <a:r>
              <a:rPr sz="1867" kern="0" spc="167" dirty="0">
                <a:solidFill>
                  <a:srgbClr val="FFFFFF"/>
                </a:solidFill>
                <a:latin typeface="Calibri"/>
                <a:cs typeface="Calibri"/>
              </a:rPr>
              <a:t> </a:t>
            </a:r>
            <a:r>
              <a:rPr sz="1867" kern="0" spc="67" dirty="0">
                <a:solidFill>
                  <a:srgbClr val="FFFFFF"/>
                </a:solidFill>
                <a:latin typeface="Calibri"/>
                <a:cs typeface="Calibri"/>
              </a:rPr>
              <a:t>0.545</a:t>
            </a:r>
            <a:endParaRPr sz="1867" kern="0">
              <a:solidFill>
                <a:sysClr val="windowText" lastClr="000000"/>
              </a:solidFill>
              <a:latin typeface="Calibri"/>
              <a:cs typeface="Calibri"/>
            </a:endParaRPr>
          </a:p>
        </p:txBody>
      </p:sp>
      <p:sp>
        <p:nvSpPr>
          <p:cNvPr id="14" name="object 14"/>
          <p:cNvSpPr txBox="1"/>
          <p:nvPr/>
        </p:nvSpPr>
        <p:spPr>
          <a:xfrm>
            <a:off x="8271667" y="4595918"/>
            <a:ext cx="1856740" cy="304421"/>
          </a:xfrm>
          <a:prstGeom prst="rect">
            <a:avLst/>
          </a:prstGeom>
        </p:spPr>
        <p:txBody>
          <a:bodyPr vert="horz" wrap="square" lIns="0" tIns="16933" rIns="0" bIns="0" rtlCol="0">
            <a:spAutoFit/>
          </a:bodyPr>
          <a:lstStyle/>
          <a:p>
            <a:pPr marL="16933" defTabSz="1219170" fontAlgn="auto">
              <a:spcBef>
                <a:spcPts val="133"/>
              </a:spcBef>
              <a:spcAft>
                <a:spcPts val="0"/>
              </a:spcAft>
              <a:tabLst>
                <a:tab pos="1301293" algn="l"/>
              </a:tabLst>
            </a:pPr>
            <a:r>
              <a:rPr sz="1867" i="1" kern="0" spc="193" dirty="0">
                <a:solidFill>
                  <a:srgbClr val="FFFFFF"/>
                </a:solidFill>
                <a:latin typeface="Calibri"/>
                <a:cs typeface="Calibri"/>
              </a:rPr>
              <a:t>TP</a:t>
            </a:r>
            <a:r>
              <a:rPr sz="1867" i="1" kern="0" spc="93" dirty="0">
                <a:solidFill>
                  <a:srgbClr val="FFFFFF"/>
                </a:solidFill>
                <a:latin typeface="Calibri"/>
                <a:cs typeface="Calibri"/>
              </a:rPr>
              <a:t> </a:t>
            </a:r>
            <a:r>
              <a:rPr sz="1867" i="1" kern="0" spc="180" dirty="0">
                <a:solidFill>
                  <a:srgbClr val="FFFFFF"/>
                </a:solidFill>
                <a:latin typeface="Calibri"/>
                <a:cs typeface="Calibri"/>
              </a:rPr>
              <a:t>+</a:t>
            </a:r>
            <a:r>
              <a:rPr sz="1867" i="1" kern="0" spc="100" dirty="0">
                <a:solidFill>
                  <a:srgbClr val="FFFFFF"/>
                </a:solidFill>
                <a:latin typeface="Calibri"/>
                <a:cs typeface="Calibri"/>
              </a:rPr>
              <a:t> </a:t>
            </a:r>
            <a:r>
              <a:rPr sz="1867" i="1" kern="0" spc="120" dirty="0">
                <a:solidFill>
                  <a:srgbClr val="FFFFFF"/>
                </a:solidFill>
                <a:latin typeface="Calibri"/>
                <a:cs typeface="Calibri"/>
              </a:rPr>
              <a:t>FN</a:t>
            </a:r>
            <a:r>
              <a:rPr sz="1867" i="1" kern="0" dirty="0">
                <a:solidFill>
                  <a:srgbClr val="FFFFFF"/>
                </a:solidFill>
                <a:latin typeface="Calibri"/>
                <a:cs typeface="Calibri"/>
              </a:rPr>
              <a:t>	</a:t>
            </a:r>
            <a:r>
              <a:rPr sz="1867" kern="0" spc="80" dirty="0">
                <a:solidFill>
                  <a:srgbClr val="FFFFFF"/>
                </a:solidFill>
                <a:latin typeface="Calibri"/>
                <a:cs typeface="Calibri"/>
              </a:rPr>
              <a:t>6</a:t>
            </a:r>
            <a:r>
              <a:rPr sz="1867" kern="0" spc="93" dirty="0">
                <a:solidFill>
                  <a:srgbClr val="FFFFFF"/>
                </a:solidFill>
                <a:latin typeface="Calibri"/>
                <a:cs typeface="Calibri"/>
              </a:rPr>
              <a:t> </a:t>
            </a:r>
            <a:r>
              <a:rPr sz="1867" kern="0" spc="180" dirty="0">
                <a:solidFill>
                  <a:srgbClr val="FFFFFF"/>
                </a:solidFill>
                <a:latin typeface="Calibri"/>
                <a:cs typeface="Calibri"/>
              </a:rPr>
              <a:t>+</a:t>
            </a:r>
            <a:r>
              <a:rPr sz="1867" kern="0" spc="100" dirty="0">
                <a:solidFill>
                  <a:srgbClr val="FFFFFF"/>
                </a:solidFill>
                <a:latin typeface="Calibri"/>
                <a:cs typeface="Calibri"/>
              </a:rPr>
              <a:t> </a:t>
            </a:r>
            <a:r>
              <a:rPr sz="1867" kern="0" spc="13" dirty="0">
                <a:solidFill>
                  <a:srgbClr val="FFFFFF"/>
                </a:solidFill>
                <a:latin typeface="Calibri"/>
                <a:cs typeface="Calibri"/>
              </a:rPr>
              <a:t>5</a:t>
            </a:r>
            <a:endParaRPr sz="1867" kern="0">
              <a:solidFill>
                <a:sysClr val="windowText" lastClr="000000"/>
              </a:solidFill>
              <a:latin typeface="Calibri"/>
              <a:cs typeface="Calibri"/>
            </a:endParaRPr>
          </a:p>
        </p:txBody>
      </p:sp>
      <p:sp>
        <p:nvSpPr>
          <p:cNvPr id="15" name="object 15"/>
          <p:cNvSpPr txBox="1"/>
          <p:nvPr/>
        </p:nvSpPr>
        <p:spPr>
          <a:xfrm>
            <a:off x="1992967" y="1501151"/>
            <a:ext cx="263482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b="1" kern="0" spc="133" dirty="0">
                <a:solidFill>
                  <a:srgbClr val="FFFFFF"/>
                </a:solidFill>
                <a:latin typeface="Calibri"/>
                <a:cs typeface="Calibri"/>
              </a:rPr>
              <a:t>Female</a:t>
            </a:r>
            <a:r>
              <a:rPr sz="1867" b="1" kern="0" spc="107" dirty="0">
                <a:solidFill>
                  <a:srgbClr val="FFFFFF"/>
                </a:solidFill>
                <a:latin typeface="Calibri"/>
                <a:cs typeface="Calibri"/>
              </a:rPr>
              <a:t> </a:t>
            </a:r>
            <a:r>
              <a:rPr sz="1867" b="1" kern="0" spc="87" dirty="0">
                <a:solidFill>
                  <a:srgbClr val="FFFFFF"/>
                </a:solidFill>
                <a:latin typeface="Calibri"/>
                <a:cs typeface="Calibri"/>
              </a:rPr>
              <a:t>Patient</a:t>
            </a:r>
            <a:r>
              <a:rPr sz="1867" b="1" kern="0" spc="107" dirty="0">
                <a:solidFill>
                  <a:srgbClr val="FFFFFF"/>
                </a:solidFill>
                <a:latin typeface="Calibri"/>
                <a:cs typeface="Calibri"/>
              </a:rPr>
              <a:t> </a:t>
            </a:r>
            <a:r>
              <a:rPr sz="1867" b="1" kern="0" spc="127" dirty="0">
                <a:solidFill>
                  <a:srgbClr val="FFFFFF"/>
                </a:solidFill>
                <a:latin typeface="Calibri"/>
                <a:cs typeface="Calibri"/>
              </a:rPr>
              <a:t>Results</a:t>
            </a:r>
            <a:endParaRPr sz="1867" kern="0">
              <a:solidFill>
                <a:sysClr val="windowText" lastClr="000000"/>
              </a:solidFill>
              <a:latin typeface="Calibri"/>
              <a:cs typeface="Calibri"/>
            </a:endParaRPr>
          </a:p>
        </p:txBody>
      </p:sp>
      <p:sp>
        <p:nvSpPr>
          <p:cNvPr id="16" name="object 16"/>
          <p:cNvSpPr txBox="1"/>
          <p:nvPr/>
        </p:nvSpPr>
        <p:spPr>
          <a:xfrm>
            <a:off x="7683766" y="1501117"/>
            <a:ext cx="2358813"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b="1" kern="0" spc="80" dirty="0">
                <a:solidFill>
                  <a:srgbClr val="FFFFFF"/>
                </a:solidFill>
                <a:latin typeface="Calibri"/>
                <a:cs typeface="Calibri"/>
              </a:rPr>
              <a:t>Male</a:t>
            </a:r>
            <a:r>
              <a:rPr sz="1867" b="1" kern="0" spc="107" dirty="0">
                <a:solidFill>
                  <a:srgbClr val="FFFFFF"/>
                </a:solidFill>
                <a:latin typeface="Calibri"/>
                <a:cs typeface="Calibri"/>
              </a:rPr>
              <a:t> </a:t>
            </a:r>
            <a:r>
              <a:rPr sz="1867" b="1" kern="0" spc="87" dirty="0">
                <a:solidFill>
                  <a:srgbClr val="FFFFFF"/>
                </a:solidFill>
                <a:latin typeface="Calibri"/>
                <a:cs typeface="Calibri"/>
              </a:rPr>
              <a:t>Patient</a:t>
            </a:r>
            <a:r>
              <a:rPr sz="1867" b="1" kern="0" spc="107" dirty="0">
                <a:solidFill>
                  <a:srgbClr val="FFFFFF"/>
                </a:solidFill>
                <a:latin typeface="Calibri"/>
                <a:cs typeface="Calibri"/>
              </a:rPr>
              <a:t> </a:t>
            </a:r>
            <a:r>
              <a:rPr sz="1867" b="1" kern="0" spc="127" dirty="0">
                <a:solidFill>
                  <a:srgbClr val="FFFFFF"/>
                </a:solidFill>
                <a:latin typeface="Calibri"/>
                <a:cs typeface="Calibri"/>
              </a:rPr>
              <a:t>Results</a:t>
            </a:r>
            <a:endParaRPr sz="1867" kern="0">
              <a:solidFill>
                <a:sysClr val="windowText" lastClr="000000"/>
              </a:solidFill>
              <a:latin typeface="Calibri"/>
              <a:cs typeface="Calibri"/>
            </a:endParaRPr>
          </a:p>
        </p:txBody>
      </p:sp>
      <p:sp>
        <p:nvSpPr>
          <p:cNvPr id="17" name="TextBox 16">
            <a:extLst>
              <a:ext uri="{FF2B5EF4-FFF2-40B4-BE49-F238E27FC236}">
                <a16:creationId xmlns:a16="http://schemas.microsoft.com/office/drawing/2014/main" id="{AEAE2F05-CC47-C004-FF86-14A4B6728594}"/>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798103"/>
          </a:xfrm>
          <a:prstGeom prst="rect">
            <a:avLst/>
          </a:prstGeom>
        </p:spPr>
        <p:txBody>
          <a:bodyPr vert="horz" wrap="square" lIns="0" tIns="221487" rIns="0" bIns="0" rtlCol="0">
            <a:spAutoFit/>
          </a:bodyPr>
          <a:lstStyle/>
          <a:p>
            <a:pPr marL="25399">
              <a:spcBef>
                <a:spcPts val="133"/>
              </a:spcBef>
            </a:pPr>
            <a:r>
              <a:rPr b="1" spc="220" dirty="0">
                <a:solidFill>
                  <a:srgbClr val="FFFFFF"/>
                </a:solidFill>
              </a:rPr>
              <a:t>Evaluate</a:t>
            </a:r>
            <a:r>
              <a:rPr b="1" spc="180" dirty="0">
                <a:solidFill>
                  <a:srgbClr val="FFFFFF"/>
                </a:solidFill>
              </a:rPr>
              <a:t> </a:t>
            </a:r>
            <a:r>
              <a:rPr b="1" spc="140" dirty="0">
                <a:solidFill>
                  <a:srgbClr val="FFFFFF"/>
                </a:solidFill>
              </a:rPr>
              <a:t>for</a:t>
            </a:r>
            <a:r>
              <a:rPr b="1" spc="180" dirty="0">
                <a:solidFill>
                  <a:srgbClr val="FFFFFF"/>
                </a:solidFill>
              </a:rPr>
              <a:t> </a:t>
            </a:r>
            <a:r>
              <a:rPr b="1" spc="293" dirty="0">
                <a:solidFill>
                  <a:srgbClr val="FFFFFF"/>
                </a:solidFill>
              </a:rPr>
              <a:t>Fairness</a:t>
            </a:r>
            <a:r>
              <a:rPr b="1" spc="187" dirty="0">
                <a:solidFill>
                  <a:srgbClr val="FFFFFF"/>
                </a:solidFill>
              </a:rPr>
              <a:t> </a:t>
            </a:r>
            <a:r>
              <a:rPr b="1" dirty="0">
                <a:solidFill>
                  <a:srgbClr val="FFFFFF"/>
                </a:solidFill>
                <a:latin typeface="Calibri"/>
                <a:cs typeface="Calibri"/>
              </a:rPr>
              <a:t>&amp;</a:t>
            </a:r>
            <a:r>
              <a:rPr b="1" spc="180" dirty="0">
                <a:solidFill>
                  <a:srgbClr val="FFFFFF"/>
                </a:solidFill>
              </a:rPr>
              <a:t> </a:t>
            </a:r>
            <a:r>
              <a:rPr b="1" spc="213" dirty="0">
                <a:solidFill>
                  <a:srgbClr val="FFFFFF"/>
                </a:solidFill>
              </a:rPr>
              <a:t>Inclusion</a:t>
            </a:r>
          </a:p>
        </p:txBody>
      </p:sp>
      <p:graphicFrame>
        <p:nvGraphicFramePr>
          <p:cNvPr id="3" name="object 3"/>
          <p:cNvGraphicFramePr>
            <a:graphicFrameLocks noGrp="1"/>
          </p:cNvGraphicFramePr>
          <p:nvPr/>
        </p:nvGraphicFramePr>
        <p:xfrm>
          <a:off x="662933" y="2058733"/>
          <a:ext cx="4986020" cy="948266"/>
        </p:xfrm>
        <a:graphic>
          <a:graphicData uri="http://schemas.openxmlformats.org/drawingml/2006/table">
            <a:tbl>
              <a:tblPr firstRow="1" bandRow="1">
                <a:tableStyleId>{2D5ABB26-0587-4C30-8999-92F81FD0307C}</a:tableStyleId>
              </a:tblPr>
              <a:tblGrid>
                <a:gridCol w="2396913">
                  <a:extLst>
                    <a:ext uri="{9D8B030D-6E8A-4147-A177-3AD203B41FA5}">
                      <a16:colId xmlns:a16="http://schemas.microsoft.com/office/drawing/2014/main" val="20000"/>
                    </a:ext>
                  </a:extLst>
                </a:gridCol>
                <a:gridCol w="2589107">
                  <a:extLst>
                    <a:ext uri="{9D8B030D-6E8A-4147-A177-3AD203B41FA5}">
                      <a16:colId xmlns:a16="http://schemas.microsoft.com/office/drawing/2014/main" val="20001"/>
                    </a:ext>
                  </a:extLst>
                </a:gridCol>
              </a:tblGrid>
              <a:tr h="474133">
                <a:tc>
                  <a:txBody>
                    <a:bodyPr/>
                    <a:lstStyle/>
                    <a:p>
                      <a:pPr marL="85725">
                        <a:lnSpc>
                          <a:spcPct val="100000"/>
                        </a:lnSpc>
                        <a:spcBef>
                          <a:spcPts val="680"/>
                        </a:spcBef>
                      </a:pPr>
                      <a:r>
                        <a:rPr sz="1500" b="1" spc="65" dirty="0">
                          <a:latin typeface="Calibri"/>
                          <a:cs typeface="Calibri"/>
                        </a:rPr>
                        <a:t>True</a:t>
                      </a:r>
                      <a:r>
                        <a:rPr sz="1500" b="1" spc="60" dirty="0">
                          <a:latin typeface="Calibri"/>
                          <a:cs typeface="Calibri"/>
                        </a:rPr>
                        <a:t> </a:t>
                      </a:r>
                      <a:r>
                        <a:rPr sz="1500" b="1" spc="65" dirty="0">
                          <a:latin typeface="Calibri"/>
                          <a:cs typeface="Calibri"/>
                        </a:rPr>
                        <a:t>Positives</a:t>
                      </a:r>
                      <a:r>
                        <a:rPr sz="1500" b="1" spc="70" dirty="0">
                          <a:latin typeface="Calibri"/>
                          <a:cs typeface="Calibri"/>
                        </a:rPr>
                        <a:t> </a:t>
                      </a:r>
                      <a:r>
                        <a:rPr sz="1500" b="1" spc="55" dirty="0">
                          <a:latin typeface="Calibri"/>
                          <a:cs typeface="Calibri"/>
                        </a:rPr>
                        <a:t>(TP)</a:t>
                      </a:r>
                      <a:r>
                        <a:rPr sz="1500" b="1" spc="65" dirty="0">
                          <a:latin typeface="Calibri"/>
                          <a:cs typeface="Calibri"/>
                        </a:rPr>
                        <a:t> </a:t>
                      </a:r>
                      <a:r>
                        <a:rPr sz="1500" b="1" spc="105" dirty="0">
                          <a:latin typeface="Calibri"/>
                          <a:cs typeface="Calibri"/>
                        </a:rPr>
                        <a:t>=</a:t>
                      </a:r>
                      <a:r>
                        <a:rPr sz="1500" b="1" spc="70" dirty="0">
                          <a:latin typeface="Calibri"/>
                          <a:cs typeface="Calibri"/>
                        </a:rPr>
                        <a:t> </a:t>
                      </a:r>
                      <a:r>
                        <a:rPr sz="1500" b="1" spc="-25" dirty="0">
                          <a:latin typeface="Calibri"/>
                          <a:cs typeface="Calibri"/>
                        </a:rPr>
                        <a:t>10</a:t>
                      </a:r>
                      <a:endParaRPr sz="1500">
                        <a:latin typeface="Calibri"/>
                        <a:cs typeface="Calibri"/>
                      </a:endParaRPr>
                    </a:p>
                  </a:txBody>
                  <a:tcPr marL="0" marR="0" marT="115147" marB="0">
                    <a:solidFill>
                      <a:srgbClr val="D9EAD3"/>
                    </a:solidFill>
                  </a:tcPr>
                </a:tc>
                <a:tc>
                  <a:txBody>
                    <a:bodyPr/>
                    <a:lstStyle/>
                    <a:p>
                      <a:pPr marL="85090">
                        <a:lnSpc>
                          <a:spcPct val="100000"/>
                        </a:lnSpc>
                        <a:spcBef>
                          <a:spcPts val="680"/>
                        </a:spcBef>
                      </a:pPr>
                      <a:r>
                        <a:rPr sz="1500" b="1" spc="85" dirty="0">
                          <a:latin typeface="Calibri"/>
                          <a:cs typeface="Calibri"/>
                        </a:rPr>
                        <a:t>False</a:t>
                      </a:r>
                      <a:r>
                        <a:rPr sz="1500" b="1" spc="65" dirty="0">
                          <a:latin typeface="Calibri"/>
                          <a:cs typeface="Calibri"/>
                        </a:rPr>
                        <a:t> Positives</a:t>
                      </a:r>
                      <a:r>
                        <a:rPr sz="1500" b="1" spc="70" dirty="0">
                          <a:latin typeface="Calibri"/>
                          <a:cs typeface="Calibri"/>
                        </a:rPr>
                        <a:t> </a:t>
                      </a:r>
                      <a:r>
                        <a:rPr sz="1500" b="1" spc="55" dirty="0">
                          <a:latin typeface="Calibri"/>
                          <a:cs typeface="Calibri"/>
                        </a:rPr>
                        <a:t>(FP)</a:t>
                      </a:r>
                      <a:r>
                        <a:rPr sz="1500" b="1" spc="70" dirty="0">
                          <a:latin typeface="Calibri"/>
                          <a:cs typeface="Calibri"/>
                        </a:rPr>
                        <a:t> </a:t>
                      </a:r>
                      <a:r>
                        <a:rPr sz="1500" b="1" spc="105" dirty="0">
                          <a:latin typeface="Calibri"/>
                          <a:cs typeface="Calibri"/>
                        </a:rPr>
                        <a:t>=</a:t>
                      </a:r>
                      <a:r>
                        <a:rPr sz="1500" b="1" spc="70" dirty="0">
                          <a:latin typeface="Calibri"/>
                          <a:cs typeface="Calibri"/>
                        </a:rPr>
                        <a:t> </a:t>
                      </a:r>
                      <a:r>
                        <a:rPr sz="1500" b="1" dirty="0">
                          <a:latin typeface="Calibri"/>
                          <a:cs typeface="Calibri"/>
                        </a:rPr>
                        <a:t>1</a:t>
                      </a:r>
                      <a:endParaRPr sz="1500">
                        <a:latin typeface="Calibri"/>
                        <a:cs typeface="Calibri"/>
                      </a:endParaRPr>
                    </a:p>
                  </a:txBody>
                  <a:tcPr marL="0" marR="0" marT="115147" marB="0">
                    <a:solidFill>
                      <a:srgbClr val="FFF1CC"/>
                    </a:solidFill>
                  </a:tcPr>
                </a:tc>
                <a:extLst>
                  <a:ext uri="{0D108BD9-81ED-4DB2-BD59-A6C34878D82A}">
                    <a16:rowId xmlns:a16="http://schemas.microsoft.com/office/drawing/2014/main" val="10000"/>
                  </a:ext>
                </a:extLst>
              </a:tr>
              <a:tr h="474133">
                <a:tc>
                  <a:txBody>
                    <a:bodyPr/>
                    <a:lstStyle/>
                    <a:p>
                      <a:pPr marL="85725">
                        <a:lnSpc>
                          <a:spcPct val="100000"/>
                        </a:lnSpc>
                        <a:spcBef>
                          <a:spcPts val="680"/>
                        </a:spcBef>
                      </a:pPr>
                      <a:r>
                        <a:rPr sz="1500" b="1" spc="85" dirty="0">
                          <a:latin typeface="Calibri"/>
                          <a:cs typeface="Calibri"/>
                        </a:rPr>
                        <a:t>False</a:t>
                      </a:r>
                      <a:r>
                        <a:rPr sz="1500" b="1" spc="100" dirty="0">
                          <a:latin typeface="Calibri"/>
                          <a:cs typeface="Calibri"/>
                        </a:rPr>
                        <a:t> </a:t>
                      </a:r>
                      <a:r>
                        <a:rPr sz="1500" b="1" spc="70" dirty="0">
                          <a:latin typeface="Calibri"/>
                          <a:cs typeface="Calibri"/>
                        </a:rPr>
                        <a:t>Negatives</a:t>
                      </a:r>
                      <a:r>
                        <a:rPr sz="1500" b="1" spc="105" dirty="0">
                          <a:latin typeface="Calibri"/>
                          <a:cs typeface="Calibri"/>
                        </a:rPr>
                        <a:t> </a:t>
                      </a:r>
                      <a:r>
                        <a:rPr sz="1500" b="1" dirty="0">
                          <a:latin typeface="Calibri"/>
                          <a:cs typeface="Calibri"/>
                        </a:rPr>
                        <a:t>(FN)</a:t>
                      </a:r>
                      <a:r>
                        <a:rPr sz="1500" b="1" spc="100" dirty="0">
                          <a:latin typeface="Calibri"/>
                          <a:cs typeface="Calibri"/>
                        </a:rPr>
                        <a:t> </a:t>
                      </a:r>
                      <a:r>
                        <a:rPr sz="1500" b="1" spc="105" dirty="0">
                          <a:latin typeface="Calibri"/>
                          <a:cs typeface="Calibri"/>
                        </a:rPr>
                        <a:t>= </a:t>
                      </a:r>
                      <a:r>
                        <a:rPr sz="1500" b="1" dirty="0">
                          <a:latin typeface="Calibri"/>
                          <a:cs typeface="Calibri"/>
                        </a:rPr>
                        <a:t>1</a:t>
                      </a:r>
                      <a:endParaRPr sz="1500">
                        <a:latin typeface="Calibri"/>
                        <a:cs typeface="Calibri"/>
                      </a:endParaRPr>
                    </a:p>
                  </a:txBody>
                  <a:tcPr marL="0" marR="0" marT="115147" marB="0">
                    <a:solidFill>
                      <a:srgbClr val="FFF1CC"/>
                    </a:solidFill>
                  </a:tcPr>
                </a:tc>
                <a:tc>
                  <a:txBody>
                    <a:bodyPr/>
                    <a:lstStyle/>
                    <a:p>
                      <a:pPr marL="85725">
                        <a:lnSpc>
                          <a:spcPct val="100000"/>
                        </a:lnSpc>
                        <a:spcBef>
                          <a:spcPts val="680"/>
                        </a:spcBef>
                      </a:pPr>
                      <a:r>
                        <a:rPr sz="1500" b="1" spc="65" dirty="0">
                          <a:latin typeface="Calibri"/>
                          <a:cs typeface="Calibri"/>
                        </a:rPr>
                        <a:t>True</a:t>
                      </a:r>
                      <a:r>
                        <a:rPr sz="1500" b="1" spc="95" dirty="0">
                          <a:latin typeface="Calibri"/>
                          <a:cs typeface="Calibri"/>
                        </a:rPr>
                        <a:t> </a:t>
                      </a:r>
                      <a:r>
                        <a:rPr sz="1500" b="1" spc="70" dirty="0">
                          <a:latin typeface="Calibri"/>
                          <a:cs typeface="Calibri"/>
                        </a:rPr>
                        <a:t>Negatives</a:t>
                      </a:r>
                      <a:r>
                        <a:rPr sz="1500" b="1" spc="100" dirty="0">
                          <a:latin typeface="Calibri"/>
                          <a:cs typeface="Calibri"/>
                        </a:rPr>
                        <a:t> </a:t>
                      </a:r>
                      <a:r>
                        <a:rPr sz="1500" b="1" dirty="0">
                          <a:latin typeface="Calibri"/>
                          <a:cs typeface="Calibri"/>
                        </a:rPr>
                        <a:t>(TN)</a:t>
                      </a:r>
                      <a:r>
                        <a:rPr sz="1500" b="1" spc="100" dirty="0">
                          <a:latin typeface="Calibri"/>
                          <a:cs typeface="Calibri"/>
                        </a:rPr>
                        <a:t> </a:t>
                      </a:r>
                      <a:r>
                        <a:rPr sz="1500" b="1" spc="105" dirty="0">
                          <a:latin typeface="Calibri"/>
                          <a:cs typeface="Calibri"/>
                        </a:rPr>
                        <a:t>=</a:t>
                      </a:r>
                      <a:r>
                        <a:rPr sz="1500" b="1" spc="100" dirty="0">
                          <a:latin typeface="Calibri"/>
                          <a:cs typeface="Calibri"/>
                        </a:rPr>
                        <a:t> </a:t>
                      </a:r>
                      <a:r>
                        <a:rPr sz="1500" b="1" spc="-25" dirty="0">
                          <a:latin typeface="Calibri"/>
                          <a:cs typeface="Calibri"/>
                        </a:rPr>
                        <a:t>488</a:t>
                      </a:r>
                      <a:endParaRPr sz="1500">
                        <a:latin typeface="Calibri"/>
                        <a:cs typeface="Calibri"/>
                      </a:endParaRPr>
                    </a:p>
                  </a:txBody>
                  <a:tcPr marL="0" marR="0" marT="115147" marB="0">
                    <a:solidFill>
                      <a:srgbClr val="F4CCCC"/>
                    </a:solidFill>
                  </a:tcPr>
                </a:tc>
                <a:extLst>
                  <a:ext uri="{0D108BD9-81ED-4DB2-BD59-A6C34878D82A}">
                    <a16:rowId xmlns:a16="http://schemas.microsoft.com/office/drawing/2014/main" val="10001"/>
                  </a:ext>
                </a:extLst>
              </a:tr>
            </a:tbl>
          </a:graphicData>
        </a:graphic>
      </p:graphicFrame>
      <p:graphicFrame>
        <p:nvGraphicFramePr>
          <p:cNvPr id="4" name="object 4"/>
          <p:cNvGraphicFramePr>
            <a:graphicFrameLocks noGrp="1"/>
          </p:cNvGraphicFramePr>
          <p:nvPr/>
        </p:nvGraphicFramePr>
        <p:xfrm>
          <a:off x="6512967" y="2058733"/>
          <a:ext cx="4986020" cy="948266"/>
        </p:xfrm>
        <a:graphic>
          <a:graphicData uri="http://schemas.openxmlformats.org/drawingml/2006/table">
            <a:tbl>
              <a:tblPr firstRow="1" bandRow="1">
                <a:tableStyleId>{2D5ABB26-0587-4C30-8999-92F81FD0307C}</a:tableStyleId>
              </a:tblPr>
              <a:tblGrid>
                <a:gridCol w="2396913">
                  <a:extLst>
                    <a:ext uri="{9D8B030D-6E8A-4147-A177-3AD203B41FA5}">
                      <a16:colId xmlns:a16="http://schemas.microsoft.com/office/drawing/2014/main" val="20000"/>
                    </a:ext>
                  </a:extLst>
                </a:gridCol>
                <a:gridCol w="2589107">
                  <a:extLst>
                    <a:ext uri="{9D8B030D-6E8A-4147-A177-3AD203B41FA5}">
                      <a16:colId xmlns:a16="http://schemas.microsoft.com/office/drawing/2014/main" val="20001"/>
                    </a:ext>
                  </a:extLst>
                </a:gridCol>
              </a:tblGrid>
              <a:tr h="474133">
                <a:tc>
                  <a:txBody>
                    <a:bodyPr/>
                    <a:lstStyle/>
                    <a:p>
                      <a:pPr marL="85725">
                        <a:lnSpc>
                          <a:spcPct val="100000"/>
                        </a:lnSpc>
                        <a:spcBef>
                          <a:spcPts val="680"/>
                        </a:spcBef>
                      </a:pPr>
                      <a:r>
                        <a:rPr sz="1500" b="1" spc="65" dirty="0">
                          <a:latin typeface="Calibri"/>
                          <a:cs typeface="Calibri"/>
                        </a:rPr>
                        <a:t>True</a:t>
                      </a:r>
                      <a:r>
                        <a:rPr sz="1500" b="1" spc="60" dirty="0">
                          <a:latin typeface="Calibri"/>
                          <a:cs typeface="Calibri"/>
                        </a:rPr>
                        <a:t> </a:t>
                      </a:r>
                      <a:r>
                        <a:rPr sz="1500" b="1" spc="65" dirty="0">
                          <a:latin typeface="Calibri"/>
                          <a:cs typeface="Calibri"/>
                        </a:rPr>
                        <a:t>Positives</a:t>
                      </a:r>
                      <a:r>
                        <a:rPr sz="1500" b="1" spc="70" dirty="0">
                          <a:latin typeface="Calibri"/>
                          <a:cs typeface="Calibri"/>
                        </a:rPr>
                        <a:t> </a:t>
                      </a:r>
                      <a:r>
                        <a:rPr sz="1500" b="1" spc="55" dirty="0">
                          <a:latin typeface="Calibri"/>
                          <a:cs typeface="Calibri"/>
                        </a:rPr>
                        <a:t>(TP)</a:t>
                      </a:r>
                      <a:r>
                        <a:rPr sz="1500" b="1" spc="65" dirty="0">
                          <a:latin typeface="Calibri"/>
                          <a:cs typeface="Calibri"/>
                        </a:rPr>
                        <a:t> </a:t>
                      </a:r>
                      <a:r>
                        <a:rPr sz="1500" b="1" spc="105" dirty="0">
                          <a:latin typeface="Calibri"/>
                          <a:cs typeface="Calibri"/>
                        </a:rPr>
                        <a:t>=</a:t>
                      </a:r>
                      <a:r>
                        <a:rPr sz="1500" b="1" spc="70" dirty="0">
                          <a:latin typeface="Calibri"/>
                          <a:cs typeface="Calibri"/>
                        </a:rPr>
                        <a:t> </a:t>
                      </a:r>
                      <a:r>
                        <a:rPr sz="1500" b="1" dirty="0">
                          <a:latin typeface="Calibri"/>
                          <a:cs typeface="Calibri"/>
                        </a:rPr>
                        <a:t>6</a:t>
                      </a:r>
                      <a:endParaRPr sz="1500">
                        <a:latin typeface="Calibri"/>
                        <a:cs typeface="Calibri"/>
                      </a:endParaRPr>
                    </a:p>
                  </a:txBody>
                  <a:tcPr marL="0" marR="0" marT="115147" marB="0">
                    <a:solidFill>
                      <a:srgbClr val="D9EAD3"/>
                    </a:solidFill>
                  </a:tcPr>
                </a:tc>
                <a:tc>
                  <a:txBody>
                    <a:bodyPr/>
                    <a:lstStyle/>
                    <a:p>
                      <a:pPr marL="85090">
                        <a:lnSpc>
                          <a:spcPct val="100000"/>
                        </a:lnSpc>
                        <a:spcBef>
                          <a:spcPts val="680"/>
                        </a:spcBef>
                      </a:pPr>
                      <a:r>
                        <a:rPr sz="1500" b="1" spc="85" dirty="0">
                          <a:latin typeface="Calibri"/>
                          <a:cs typeface="Calibri"/>
                        </a:rPr>
                        <a:t>False</a:t>
                      </a:r>
                      <a:r>
                        <a:rPr sz="1500" b="1" spc="65" dirty="0">
                          <a:latin typeface="Calibri"/>
                          <a:cs typeface="Calibri"/>
                        </a:rPr>
                        <a:t> Positives</a:t>
                      </a:r>
                      <a:r>
                        <a:rPr sz="1500" b="1" spc="70" dirty="0">
                          <a:latin typeface="Calibri"/>
                          <a:cs typeface="Calibri"/>
                        </a:rPr>
                        <a:t> </a:t>
                      </a:r>
                      <a:r>
                        <a:rPr sz="1500" b="1" spc="55" dirty="0">
                          <a:latin typeface="Calibri"/>
                          <a:cs typeface="Calibri"/>
                        </a:rPr>
                        <a:t>(FP)</a:t>
                      </a:r>
                      <a:r>
                        <a:rPr sz="1500" b="1" spc="70" dirty="0">
                          <a:latin typeface="Calibri"/>
                          <a:cs typeface="Calibri"/>
                        </a:rPr>
                        <a:t> </a:t>
                      </a:r>
                      <a:r>
                        <a:rPr sz="1500" b="1" spc="105" dirty="0">
                          <a:latin typeface="Calibri"/>
                          <a:cs typeface="Calibri"/>
                        </a:rPr>
                        <a:t>=</a:t>
                      </a:r>
                      <a:r>
                        <a:rPr sz="1500" b="1" spc="70" dirty="0">
                          <a:latin typeface="Calibri"/>
                          <a:cs typeface="Calibri"/>
                        </a:rPr>
                        <a:t> </a:t>
                      </a:r>
                      <a:r>
                        <a:rPr sz="1500" b="1" dirty="0">
                          <a:latin typeface="Calibri"/>
                          <a:cs typeface="Calibri"/>
                        </a:rPr>
                        <a:t>3</a:t>
                      </a:r>
                      <a:endParaRPr sz="1500">
                        <a:latin typeface="Calibri"/>
                        <a:cs typeface="Calibri"/>
                      </a:endParaRPr>
                    </a:p>
                  </a:txBody>
                  <a:tcPr marL="0" marR="0" marT="115147" marB="0">
                    <a:solidFill>
                      <a:srgbClr val="FFF1CC"/>
                    </a:solidFill>
                  </a:tcPr>
                </a:tc>
                <a:extLst>
                  <a:ext uri="{0D108BD9-81ED-4DB2-BD59-A6C34878D82A}">
                    <a16:rowId xmlns:a16="http://schemas.microsoft.com/office/drawing/2014/main" val="10000"/>
                  </a:ext>
                </a:extLst>
              </a:tr>
              <a:tr h="474133">
                <a:tc>
                  <a:txBody>
                    <a:bodyPr/>
                    <a:lstStyle/>
                    <a:p>
                      <a:pPr marL="85725">
                        <a:lnSpc>
                          <a:spcPct val="100000"/>
                        </a:lnSpc>
                        <a:spcBef>
                          <a:spcPts val="680"/>
                        </a:spcBef>
                      </a:pPr>
                      <a:r>
                        <a:rPr sz="1500" b="1" spc="85" dirty="0">
                          <a:latin typeface="Calibri"/>
                          <a:cs typeface="Calibri"/>
                        </a:rPr>
                        <a:t>False</a:t>
                      </a:r>
                      <a:r>
                        <a:rPr sz="1500" b="1" spc="100" dirty="0">
                          <a:latin typeface="Calibri"/>
                          <a:cs typeface="Calibri"/>
                        </a:rPr>
                        <a:t> </a:t>
                      </a:r>
                      <a:r>
                        <a:rPr sz="1500" b="1" spc="70" dirty="0">
                          <a:latin typeface="Calibri"/>
                          <a:cs typeface="Calibri"/>
                        </a:rPr>
                        <a:t>Negatives</a:t>
                      </a:r>
                      <a:r>
                        <a:rPr sz="1500" b="1" spc="105" dirty="0">
                          <a:latin typeface="Calibri"/>
                          <a:cs typeface="Calibri"/>
                        </a:rPr>
                        <a:t> </a:t>
                      </a:r>
                      <a:r>
                        <a:rPr sz="1500" b="1" dirty="0">
                          <a:latin typeface="Calibri"/>
                          <a:cs typeface="Calibri"/>
                        </a:rPr>
                        <a:t>(FN)</a:t>
                      </a:r>
                      <a:r>
                        <a:rPr sz="1500" b="1" spc="100" dirty="0">
                          <a:latin typeface="Calibri"/>
                          <a:cs typeface="Calibri"/>
                        </a:rPr>
                        <a:t> </a:t>
                      </a:r>
                      <a:r>
                        <a:rPr sz="1500" b="1" spc="105" dirty="0">
                          <a:latin typeface="Calibri"/>
                          <a:cs typeface="Calibri"/>
                        </a:rPr>
                        <a:t>= </a:t>
                      </a:r>
                      <a:r>
                        <a:rPr sz="1500" b="1" dirty="0">
                          <a:latin typeface="Calibri"/>
                          <a:cs typeface="Calibri"/>
                        </a:rPr>
                        <a:t>5</a:t>
                      </a:r>
                      <a:endParaRPr sz="1500">
                        <a:latin typeface="Calibri"/>
                        <a:cs typeface="Calibri"/>
                      </a:endParaRPr>
                    </a:p>
                  </a:txBody>
                  <a:tcPr marL="0" marR="0" marT="115147" marB="0">
                    <a:solidFill>
                      <a:srgbClr val="FFF1CC"/>
                    </a:solidFill>
                  </a:tcPr>
                </a:tc>
                <a:tc>
                  <a:txBody>
                    <a:bodyPr/>
                    <a:lstStyle/>
                    <a:p>
                      <a:pPr marL="85725">
                        <a:lnSpc>
                          <a:spcPct val="100000"/>
                        </a:lnSpc>
                        <a:spcBef>
                          <a:spcPts val="680"/>
                        </a:spcBef>
                      </a:pPr>
                      <a:r>
                        <a:rPr sz="1500" b="1" spc="65" dirty="0">
                          <a:latin typeface="Calibri"/>
                          <a:cs typeface="Calibri"/>
                        </a:rPr>
                        <a:t>True</a:t>
                      </a:r>
                      <a:r>
                        <a:rPr sz="1500" b="1" spc="95" dirty="0">
                          <a:latin typeface="Calibri"/>
                          <a:cs typeface="Calibri"/>
                        </a:rPr>
                        <a:t> </a:t>
                      </a:r>
                      <a:r>
                        <a:rPr sz="1500" b="1" spc="70" dirty="0">
                          <a:latin typeface="Calibri"/>
                          <a:cs typeface="Calibri"/>
                        </a:rPr>
                        <a:t>Negatives</a:t>
                      </a:r>
                      <a:r>
                        <a:rPr sz="1500" b="1" spc="100" dirty="0">
                          <a:latin typeface="Calibri"/>
                          <a:cs typeface="Calibri"/>
                        </a:rPr>
                        <a:t> </a:t>
                      </a:r>
                      <a:r>
                        <a:rPr sz="1500" b="1" dirty="0">
                          <a:latin typeface="Calibri"/>
                          <a:cs typeface="Calibri"/>
                        </a:rPr>
                        <a:t>(TN)</a:t>
                      </a:r>
                      <a:r>
                        <a:rPr sz="1500" b="1" spc="100" dirty="0">
                          <a:latin typeface="Calibri"/>
                          <a:cs typeface="Calibri"/>
                        </a:rPr>
                        <a:t> </a:t>
                      </a:r>
                      <a:r>
                        <a:rPr sz="1500" b="1" spc="105" dirty="0">
                          <a:latin typeface="Calibri"/>
                          <a:cs typeface="Calibri"/>
                        </a:rPr>
                        <a:t>=</a:t>
                      </a:r>
                      <a:r>
                        <a:rPr sz="1500" b="1" spc="100" dirty="0">
                          <a:latin typeface="Calibri"/>
                          <a:cs typeface="Calibri"/>
                        </a:rPr>
                        <a:t> </a:t>
                      </a:r>
                      <a:r>
                        <a:rPr sz="1500" b="1" spc="-35" dirty="0">
                          <a:latin typeface="Calibri"/>
                          <a:cs typeface="Calibri"/>
                        </a:rPr>
                        <a:t>48</a:t>
                      </a:r>
                      <a:endParaRPr sz="1500">
                        <a:latin typeface="Calibri"/>
                        <a:cs typeface="Calibri"/>
                      </a:endParaRPr>
                    </a:p>
                  </a:txBody>
                  <a:tcPr marL="0" marR="0" marT="115147" marB="0">
                    <a:solidFill>
                      <a:srgbClr val="F4CCCC"/>
                    </a:solidFill>
                  </a:tcPr>
                </a:tc>
                <a:extLst>
                  <a:ext uri="{0D108BD9-81ED-4DB2-BD59-A6C34878D82A}">
                    <a16:rowId xmlns:a16="http://schemas.microsoft.com/office/drawing/2014/main" val="10001"/>
                  </a:ext>
                </a:extLst>
              </a:tr>
            </a:tbl>
          </a:graphicData>
        </a:graphic>
      </p:graphicFrame>
      <p:sp>
        <p:nvSpPr>
          <p:cNvPr id="5" name="object 5"/>
          <p:cNvSpPr txBox="1"/>
          <p:nvPr/>
        </p:nvSpPr>
        <p:spPr>
          <a:xfrm>
            <a:off x="768567" y="4434485"/>
            <a:ext cx="8915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93" dirty="0">
                <a:solidFill>
                  <a:srgbClr val="FFFFFF"/>
                </a:solidFill>
                <a:latin typeface="Calibri"/>
                <a:cs typeface="Calibri"/>
              </a:rPr>
              <a:t>Recall</a:t>
            </a:r>
            <a:r>
              <a:rPr sz="1867" kern="0" spc="127" dirty="0">
                <a:solidFill>
                  <a:srgbClr val="FFFFFF"/>
                </a:solidFill>
                <a:latin typeface="Calibri"/>
                <a:cs typeface="Calibri"/>
              </a:rPr>
              <a:t> </a:t>
            </a:r>
            <a:r>
              <a:rPr sz="1867" kern="0" spc="113" dirty="0">
                <a:solidFill>
                  <a:srgbClr val="FFFFFF"/>
                </a:solidFill>
                <a:latin typeface="Calibri"/>
                <a:cs typeface="Calibri"/>
              </a:rPr>
              <a:t>=</a:t>
            </a:r>
            <a:endParaRPr sz="1867" kern="0">
              <a:solidFill>
                <a:sysClr val="windowText" lastClr="000000"/>
              </a:solidFill>
              <a:latin typeface="Calibri"/>
              <a:cs typeface="Calibri"/>
            </a:endParaRPr>
          </a:p>
        </p:txBody>
      </p:sp>
      <p:sp>
        <p:nvSpPr>
          <p:cNvPr id="6" name="object 6"/>
          <p:cNvSpPr txBox="1"/>
          <p:nvPr/>
        </p:nvSpPr>
        <p:spPr>
          <a:xfrm>
            <a:off x="6661367" y="3317085"/>
            <a:ext cx="1220892"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80" dirty="0">
                <a:solidFill>
                  <a:srgbClr val="FFFFFF"/>
                </a:solidFill>
                <a:latin typeface="Calibri"/>
                <a:cs typeface="Calibri"/>
              </a:rPr>
              <a:t>Precision</a:t>
            </a:r>
            <a:r>
              <a:rPr sz="1867" kern="0" spc="140" dirty="0">
                <a:solidFill>
                  <a:srgbClr val="FFFFFF"/>
                </a:solidFill>
                <a:latin typeface="Calibri"/>
                <a:cs typeface="Calibri"/>
              </a:rPr>
              <a:t> </a:t>
            </a:r>
            <a:r>
              <a:rPr sz="1867" kern="0" spc="113" dirty="0">
                <a:solidFill>
                  <a:srgbClr val="FFFFFF"/>
                </a:solidFill>
                <a:latin typeface="Calibri"/>
                <a:cs typeface="Calibri"/>
              </a:rPr>
              <a:t>=</a:t>
            </a:r>
            <a:endParaRPr sz="1867" kern="0">
              <a:solidFill>
                <a:sysClr val="windowText" lastClr="000000"/>
              </a:solidFill>
              <a:latin typeface="Calibri"/>
              <a:cs typeface="Calibri"/>
            </a:endParaRPr>
          </a:p>
        </p:txBody>
      </p:sp>
      <p:sp>
        <p:nvSpPr>
          <p:cNvPr id="7" name="object 7"/>
          <p:cNvSpPr txBox="1"/>
          <p:nvPr/>
        </p:nvSpPr>
        <p:spPr>
          <a:xfrm>
            <a:off x="6661367" y="4434485"/>
            <a:ext cx="8915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93" dirty="0">
                <a:solidFill>
                  <a:srgbClr val="FFFFFF"/>
                </a:solidFill>
                <a:latin typeface="Calibri"/>
                <a:cs typeface="Calibri"/>
              </a:rPr>
              <a:t>Recall</a:t>
            </a:r>
            <a:r>
              <a:rPr sz="1867" kern="0" spc="127" dirty="0">
                <a:solidFill>
                  <a:srgbClr val="FFFFFF"/>
                </a:solidFill>
                <a:latin typeface="Calibri"/>
                <a:cs typeface="Calibri"/>
              </a:rPr>
              <a:t> </a:t>
            </a:r>
            <a:r>
              <a:rPr sz="1867" kern="0" spc="113" dirty="0">
                <a:solidFill>
                  <a:srgbClr val="FFFFFF"/>
                </a:solidFill>
                <a:latin typeface="Calibri"/>
                <a:cs typeface="Calibri"/>
              </a:rPr>
              <a:t>=</a:t>
            </a:r>
            <a:endParaRPr sz="1867" kern="0">
              <a:solidFill>
                <a:sysClr val="windowText" lastClr="000000"/>
              </a:solidFill>
              <a:latin typeface="Calibri"/>
              <a:cs typeface="Calibri"/>
            </a:endParaRPr>
          </a:p>
        </p:txBody>
      </p:sp>
      <p:sp>
        <p:nvSpPr>
          <p:cNvPr id="8" name="object 8"/>
          <p:cNvSpPr txBox="1"/>
          <p:nvPr/>
        </p:nvSpPr>
        <p:spPr>
          <a:xfrm>
            <a:off x="717767" y="3316884"/>
            <a:ext cx="4594860" cy="461835"/>
          </a:xfrm>
          <a:prstGeom prst="rect">
            <a:avLst/>
          </a:prstGeom>
        </p:spPr>
        <p:txBody>
          <a:bodyPr vert="horz" wrap="square" lIns="0" tIns="16933" rIns="0" bIns="0" rtlCol="0">
            <a:spAutoFit/>
          </a:bodyPr>
          <a:lstStyle/>
          <a:p>
            <a:pPr marL="67732" defTabSz="1219170" fontAlgn="auto">
              <a:lnSpc>
                <a:spcPts val="1700"/>
              </a:lnSpc>
              <a:spcBef>
                <a:spcPts val="133"/>
              </a:spcBef>
              <a:spcAft>
                <a:spcPts val="0"/>
              </a:spcAft>
              <a:tabLst>
                <a:tab pos="1662812" algn="l"/>
                <a:tab pos="1934585" algn="l"/>
                <a:tab pos="2558563" algn="l"/>
                <a:tab pos="3639729" algn="l"/>
              </a:tabLst>
            </a:pPr>
            <a:r>
              <a:rPr sz="1867" kern="0" spc="80" dirty="0">
                <a:solidFill>
                  <a:srgbClr val="FFFFFF"/>
                </a:solidFill>
                <a:latin typeface="Calibri"/>
                <a:cs typeface="Calibri"/>
              </a:rPr>
              <a:t>Precision</a:t>
            </a:r>
            <a:r>
              <a:rPr sz="1867" kern="0" spc="140" dirty="0">
                <a:solidFill>
                  <a:srgbClr val="FFFFFF"/>
                </a:solidFill>
                <a:latin typeface="Calibri"/>
                <a:cs typeface="Calibri"/>
              </a:rPr>
              <a:t> </a:t>
            </a:r>
            <a:r>
              <a:rPr sz="1867" kern="0" spc="113" dirty="0">
                <a:solidFill>
                  <a:srgbClr val="FFFFFF"/>
                </a:solidFill>
                <a:latin typeface="Calibri"/>
                <a:cs typeface="Calibri"/>
              </a:rPr>
              <a:t>=</a:t>
            </a:r>
            <a:r>
              <a:rPr sz="1867" kern="0" dirty="0">
                <a:solidFill>
                  <a:srgbClr val="FFFFFF"/>
                </a:solidFill>
                <a:latin typeface="Calibri"/>
                <a:cs typeface="Calibri"/>
              </a:rPr>
              <a:t>	</a:t>
            </a:r>
            <a:r>
              <a:rPr sz="2800" u="heavy" kern="0" baseline="31746" dirty="0">
                <a:solidFill>
                  <a:srgbClr val="FFFFFF"/>
                </a:solidFill>
                <a:uFill>
                  <a:solidFill>
                    <a:srgbClr val="FFFFFF"/>
                  </a:solidFill>
                </a:uFill>
                <a:latin typeface="Times New Roman"/>
                <a:cs typeface="Times New Roman"/>
              </a:rPr>
              <a:t>	</a:t>
            </a:r>
            <a:r>
              <a:rPr sz="2800" i="1" u="heavy" kern="0" spc="239" baseline="31746" dirty="0">
                <a:solidFill>
                  <a:srgbClr val="FFFFFF"/>
                </a:solidFill>
                <a:uFill>
                  <a:solidFill>
                    <a:srgbClr val="FFFFFF"/>
                  </a:solidFill>
                </a:uFill>
                <a:latin typeface="Calibri"/>
                <a:cs typeface="Calibri"/>
              </a:rPr>
              <a:t>TP</a:t>
            </a:r>
            <a:r>
              <a:rPr sz="2800" i="1" u="heavy" kern="0" baseline="31746" dirty="0">
                <a:solidFill>
                  <a:srgbClr val="FFFFFF"/>
                </a:solidFill>
                <a:uFill>
                  <a:solidFill>
                    <a:srgbClr val="FFFFFF"/>
                  </a:solidFill>
                </a:uFill>
                <a:latin typeface="Calibri"/>
                <a:cs typeface="Calibri"/>
              </a:rPr>
              <a:t>	</a:t>
            </a:r>
            <a:r>
              <a:rPr sz="2800" i="1" kern="0" spc="1000" baseline="31746" dirty="0">
                <a:solidFill>
                  <a:srgbClr val="FFFFFF"/>
                </a:solidFill>
                <a:latin typeface="Calibri"/>
                <a:cs typeface="Calibri"/>
              </a:rPr>
              <a:t> </a:t>
            </a:r>
            <a:r>
              <a:rPr sz="1867" kern="0" spc="180" dirty="0">
                <a:solidFill>
                  <a:srgbClr val="FFFFFF"/>
                </a:solidFill>
                <a:latin typeface="Calibri"/>
                <a:cs typeface="Calibri"/>
              </a:rPr>
              <a:t>=</a:t>
            </a:r>
            <a:r>
              <a:rPr sz="1867" kern="0" spc="533" dirty="0">
                <a:solidFill>
                  <a:srgbClr val="FFFFFF"/>
                </a:solidFill>
                <a:latin typeface="Calibri"/>
                <a:cs typeface="Calibri"/>
              </a:rPr>
              <a:t> </a:t>
            </a:r>
            <a:r>
              <a:rPr sz="2800" u="heavy" kern="0" spc="659" baseline="31746" dirty="0">
                <a:solidFill>
                  <a:srgbClr val="FFFFFF"/>
                </a:solidFill>
                <a:uFill>
                  <a:solidFill>
                    <a:srgbClr val="FFFFFF"/>
                  </a:solidFill>
                </a:uFill>
                <a:latin typeface="Times New Roman"/>
                <a:cs typeface="Times New Roman"/>
              </a:rPr>
              <a:t>  </a:t>
            </a:r>
            <a:r>
              <a:rPr sz="2800" u="heavy" kern="0" spc="119" baseline="31746" dirty="0">
                <a:solidFill>
                  <a:srgbClr val="FFFFFF"/>
                </a:solidFill>
                <a:uFill>
                  <a:solidFill>
                    <a:srgbClr val="FFFFFF"/>
                  </a:solidFill>
                </a:uFill>
                <a:latin typeface="Calibri"/>
                <a:cs typeface="Calibri"/>
              </a:rPr>
              <a:t>10</a:t>
            </a:r>
            <a:r>
              <a:rPr sz="2800" u="heavy" kern="0" baseline="31746" dirty="0">
                <a:solidFill>
                  <a:srgbClr val="FFFFFF"/>
                </a:solidFill>
                <a:uFill>
                  <a:solidFill>
                    <a:srgbClr val="FFFFFF"/>
                  </a:solidFill>
                </a:uFill>
                <a:latin typeface="Calibri"/>
                <a:cs typeface="Calibri"/>
              </a:rPr>
              <a:t>	</a:t>
            </a:r>
            <a:r>
              <a:rPr sz="2800" kern="0" spc="269" baseline="31746" dirty="0">
                <a:solidFill>
                  <a:srgbClr val="FFFFFF"/>
                </a:solidFill>
                <a:latin typeface="Calibri"/>
                <a:cs typeface="Calibri"/>
              </a:rPr>
              <a:t> </a:t>
            </a:r>
            <a:r>
              <a:rPr sz="1867" kern="0" spc="180" dirty="0">
                <a:solidFill>
                  <a:srgbClr val="FFFFFF"/>
                </a:solidFill>
                <a:latin typeface="Calibri"/>
                <a:cs typeface="Calibri"/>
              </a:rPr>
              <a:t>= </a:t>
            </a:r>
            <a:r>
              <a:rPr sz="1867" kern="0" spc="67" dirty="0">
                <a:solidFill>
                  <a:srgbClr val="FFFFFF"/>
                </a:solidFill>
                <a:latin typeface="Calibri"/>
                <a:cs typeface="Calibri"/>
              </a:rPr>
              <a:t>0.909</a:t>
            </a:r>
            <a:endParaRPr sz="1867" kern="0">
              <a:solidFill>
                <a:sysClr val="windowText" lastClr="000000"/>
              </a:solidFill>
              <a:latin typeface="Calibri"/>
              <a:cs typeface="Calibri"/>
            </a:endParaRPr>
          </a:p>
          <a:p>
            <a:pPr marL="1671278" defTabSz="1219170" fontAlgn="auto">
              <a:lnSpc>
                <a:spcPts val="1700"/>
              </a:lnSpc>
              <a:spcBef>
                <a:spcPts val="0"/>
              </a:spcBef>
              <a:spcAft>
                <a:spcPts val="0"/>
              </a:spcAft>
              <a:tabLst>
                <a:tab pos="2955639" algn="l"/>
              </a:tabLst>
            </a:pPr>
            <a:r>
              <a:rPr sz="1867" i="1" kern="0" spc="193" dirty="0">
                <a:solidFill>
                  <a:srgbClr val="FFFFFF"/>
                </a:solidFill>
                <a:latin typeface="Calibri"/>
                <a:cs typeface="Calibri"/>
              </a:rPr>
              <a:t>TP</a:t>
            </a:r>
            <a:r>
              <a:rPr sz="1867" i="1" kern="0" spc="93" dirty="0">
                <a:solidFill>
                  <a:srgbClr val="FFFFFF"/>
                </a:solidFill>
                <a:latin typeface="Calibri"/>
                <a:cs typeface="Calibri"/>
              </a:rPr>
              <a:t> </a:t>
            </a:r>
            <a:r>
              <a:rPr sz="1867" i="1" kern="0" spc="180" dirty="0">
                <a:solidFill>
                  <a:srgbClr val="FFFFFF"/>
                </a:solidFill>
                <a:latin typeface="Calibri"/>
                <a:cs typeface="Calibri"/>
              </a:rPr>
              <a:t>+</a:t>
            </a:r>
            <a:r>
              <a:rPr sz="1867" i="1" kern="0" spc="100" dirty="0">
                <a:solidFill>
                  <a:srgbClr val="FFFFFF"/>
                </a:solidFill>
                <a:latin typeface="Calibri"/>
                <a:cs typeface="Calibri"/>
              </a:rPr>
              <a:t> </a:t>
            </a:r>
            <a:r>
              <a:rPr sz="1867" i="1" kern="0" spc="173" dirty="0">
                <a:solidFill>
                  <a:srgbClr val="FFFFFF"/>
                </a:solidFill>
                <a:latin typeface="Calibri"/>
                <a:cs typeface="Calibri"/>
              </a:rPr>
              <a:t>FP</a:t>
            </a:r>
            <a:r>
              <a:rPr sz="1867" i="1" kern="0" dirty="0">
                <a:solidFill>
                  <a:srgbClr val="FFFFFF"/>
                </a:solidFill>
                <a:latin typeface="Calibri"/>
                <a:cs typeface="Calibri"/>
              </a:rPr>
              <a:t>	</a:t>
            </a:r>
            <a:r>
              <a:rPr sz="1867" kern="0" spc="80" dirty="0">
                <a:solidFill>
                  <a:srgbClr val="FFFFFF"/>
                </a:solidFill>
                <a:latin typeface="Calibri"/>
                <a:cs typeface="Calibri"/>
              </a:rPr>
              <a:t>10</a:t>
            </a:r>
            <a:r>
              <a:rPr sz="1867" kern="0" spc="93" dirty="0">
                <a:solidFill>
                  <a:srgbClr val="FFFFFF"/>
                </a:solidFill>
                <a:latin typeface="Calibri"/>
                <a:cs typeface="Calibri"/>
              </a:rPr>
              <a:t> </a:t>
            </a:r>
            <a:r>
              <a:rPr sz="1867" kern="0" spc="180" dirty="0">
                <a:solidFill>
                  <a:srgbClr val="FFFFFF"/>
                </a:solidFill>
                <a:latin typeface="Calibri"/>
                <a:cs typeface="Calibri"/>
              </a:rPr>
              <a:t>+</a:t>
            </a:r>
            <a:r>
              <a:rPr sz="1867" kern="0" spc="100" dirty="0">
                <a:solidFill>
                  <a:srgbClr val="FFFFFF"/>
                </a:solidFill>
                <a:latin typeface="Calibri"/>
                <a:cs typeface="Calibri"/>
              </a:rPr>
              <a:t> </a:t>
            </a:r>
            <a:r>
              <a:rPr sz="1867" kern="0" spc="13" dirty="0">
                <a:solidFill>
                  <a:srgbClr val="FFFFFF"/>
                </a:solidFill>
                <a:latin typeface="Calibri"/>
                <a:cs typeface="Calibri"/>
              </a:rPr>
              <a:t>1</a:t>
            </a:r>
            <a:endParaRPr sz="1867" kern="0">
              <a:solidFill>
                <a:sysClr val="windowText" lastClr="000000"/>
              </a:solidFill>
              <a:latin typeface="Calibri"/>
              <a:cs typeface="Calibri"/>
            </a:endParaRPr>
          </a:p>
        </p:txBody>
      </p:sp>
      <p:sp>
        <p:nvSpPr>
          <p:cNvPr id="9" name="object 9"/>
          <p:cNvSpPr txBox="1"/>
          <p:nvPr/>
        </p:nvSpPr>
        <p:spPr>
          <a:xfrm>
            <a:off x="8205866" y="3317084"/>
            <a:ext cx="2998893" cy="461835"/>
          </a:xfrm>
          <a:prstGeom prst="rect">
            <a:avLst/>
          </a:prstGeom>
        </p:spPr>
        <p:txBody>
          <a:bodyPr vert="horz" wrap="square" lIns="0" tIns="16933" rIns="0" bIns="0" rtlCol="0">
            <a:spAutoFit/>
          </a:bodyPr>
          <a:lstStyle/>
          <a:p>
            <a:pPr marL="67732" defTabSz="1219170" fontAlgn="auto">
              <a:lnSpc>
                <a:spcPts val="1693"/>
              </a:lnSpc>
              <a:spcBef>
                <a:spcPts val="133"/>
              </a:spcBef>
              <a:spcAft>
                <a:spcPts val="0"/>
              </a:spcAft>
              <a:tabLst>
                <a:tab pos="345430" algn="l"/>
                <a:tab pos="963483" algn="l"/>
                <a:tab pos="1629793" algn="l"/>
                <a:tab pos="2048882" algn="l"/>
              </a:tabLst>
            </a:pPr>
            <a:r>
              <a:rPr sz="2800" u="heavy" kern="0" baseline="31746" dirty="0">
                <a:solidFill>
                  <a:srgbClr val="FFFFFF"/>
                </a:solidFill>
                <a:uFill>
                  <a:solidFill>
                    <a:srgbClr val="FFFFFF"/>
                  </a:solidFill>
                </a:uFill>
                <a:latin typeface="Times New Roman"/>
                <a:cs typeface="Times New Roman"/>
              </a:rPr>
              <a:t>	</a:t>
            </a:r>
            <a:r>
              <a:rPr sz="2800" i="1" u="heavy" kern="0" spc="239" baseline="31746" dirty="0">
                <a:solidFill>
                  <a:srgbClr val="FFFFFF"/>
                </a:solidFill>
                <a:uFill>
                  <a:solidFill>
                    <a:srgbClr val="FFFFFF"/>
                  </a:solidFill>
                </a:uFill>
                <a:latin typeface="Calibri"/>
                <a:cs typeface="Calibri"/>
              </a:rPr>
              <a:t>TP</a:t>
            </a:r>
            <a:r>
              <a:rPr sz="2800" i="1" u="heavy" kern="0" baseline="31746" dirty="0">
                <a:solidFill>
                  <a:srgbClr val="FFFFFF"/>
                </a:solidFill>
                <a:uFill>
                  <a:solidFill>
                    <a:srgbClr val="FFFFFF"/>
                  </a:solidFill>
                </a:uFill>
                <a:latin typeface="Calibri"/>
                <a:cs typeface="Calibri"/>
              </a:rPr>
              <a:t>	</a:t>
            </a:r>
            <a:r>
              <a:rPr sz="2800" i="1" kern="0" spc="1000" baseline="31746" dirty="0">
                <a:solidFill>
                  <a:srgbClr val="FFFFFF"/>
                </a:solidFill>
                <a:latin typeface="Calibri"/>
                <a:cs typeface="Calibri"/>
              </a:rPr>
              <a:t> </a:t>
            </a:r>
            <a:r>
              <a:rPr sz="1867" kern="0" spc="180" dirty="0">
                <a:solidFill>
                  <a:srgbClr val="FFFFFF"/>
                </a:solidFill>
                <a:latin typeface="Calibri"/>
                <a:cs typeface="Calibri"/>
              </a:rPr>
              <a:t>=</a:t>
            </a:r>
            <a:r>
              <a:rPr sz="1867" kern="0" spc="560" dirty="0">
                <a:solidFill>
                  <a:srgbClr val="FFFFFF"/>
                </a:solidFill>
                <a:latin typeface="Calibri"/>
                <a:cs typeface="Calibri"/>
              </a:rPr>
              <a:t> </a:t>
            </a:r>
            <a:r>
              <a:rPr sz="2800" u="heavy" kern="0" baseline="31746" dirty="0">
                <a:solidFill>
                  <a:srgbClr val="FFFFFF"/>
                </a:solidFill>
                <a:uFill>
                  <a:solidFill>
                    <a:srgbClr val="FFFFFF"/>
                  </a:solidFill>
                </a:uFill>
                <a:latin typeface="Times New Roman"/>
                <a:cs typeface="Times New Roman"/>
              </a:rPr>
              <a:t>	</a:t>
            </a:r>
            <a:r>
              <a:rPr sz="2800" u="heavy" kern="0" spc="20" baseline="31746" dirty="0">
                <a:solidFill>
                  <a:srgbClr val="FFFFFF"/>
                </a:solidFill>
                <a:uFill>
                  <a:solidFill>
                    <a:srgbClr val="FFFFFF"/>
                  </a:solidFill>
                </a:uFill>
                <a:latin typeface="Calibri"/>
                <a:cs typeface="Calibri"/>
              </a:rPr>
              <a:t>6</a:t>
            </a:r>
            <a:r>
              <a:rPr sz="2800" u="heavy" kern="0" baseline="31746" dirty="0">
                <a:solidFill>
                  <a:srgbClr val="FFFFFF"/>
                </a:solidFill>
                <a:uFill>
                  <a:solidFill>
                    <a:srgbClr val="FFFFFF"/>
                  </a:solidFill>
                </a:uFill>
                <a:latin typeface="Calibri"/>
                <a:cs typeface="Calibri"/>
              </a:rPr>
              <a:t>	</a:t>
            </a:r>
            <a:r>
              <a:rPr sz="2800" kern="0" spc="269" baseline="31746" dirty="0">
                <a:solidFill>
                  <a:srgbClr val="FFFFFF"/>
                </a:solidFill>
                <a:latin typeface="Calibri"/>
                <a:cs typeface="Calibri"/>
              </a:rPr>
              <a:t> </a:t>
            </a:r>
            <a:r>
              <a:rPr sz="1867" kern="0" spc="180" dirty="0">
                <a:solidFill>
                  <a:srgbClr val="FFFFFF"/>
                </a:solidFill>
                <a:latin typeface="Calibri"/>
                <a:cs typeface="Calibri"/>
              </a:rPr>
              <a:t>= </a:t>
            </a:r>
            <a:r>
              <a:rPr sz="1867" kern="0" spc="67" dirty="0">
                <a:solidFill>
                  <a:srgbClr val="FFFFFF"/>
                </a:solidFill>
                <a:latin typeface="Calibri"/>
                <a:cs typeface="Calibri"/>
              </a:rPr>
              <a:t>0.667</a:t>
            </a:r>
            <a:endParaRPr sz="1867" kern="0">
              <a:solidFill>
                <a:sysClr val="windowText" lastClr="000000"/>
              </a:solidFill>
              <a:latin typeface="Calibri"/>
              <a:cs typeface="Calibri"/>
            </a:endParaRPr>
          </a:p>
          <a:p>
            <a:pPr marL="82123" defTabSz="1219170" fontAlgn="auto">
              <a:lnSpc>
                <a:spcPts val="1693"/>
              </a:lnSpc>
              <a:spcBef>
                <a:spcPts val="0"/>
              </a:spcBef>
              <a:spcAft>
                <a:spcPts val="0"/>
              </a:spcAft>
              <a:tabLst>
                <a:tab pos="1432524" algn="l"/>
              </a:tabLst>
            </a:pPr>
            <a:r>
              <a:rPr sz="1867" i="1" kern="0" spc="193" dirty="0">
                <a:solidFill>
                  <a:srgbClr val="FFFFFF"/>
                </a:solidFill>
                <a:latin typeface="Calibri"/>
                <a:cs typeface="Calibri"/>
              </a:rPr>
              <a:t>TP</a:t>
            </a:r>
            <a:r>
              <a:rPr sz="1867" i="1" kern="0" spc="93" dirty="0">
                <a:solidFill>
                  <a:srgbClr val="FFFFFF"/>
                </a:solidFill>
                <a:latin typeface="Calibri"/>
                <a:cs typeface="Calibri"/>
              </a:rPr>
              <a:t> </a:t>
            </a:r>
            <a:r>
              <a:rPr sz="1867" i="1" kern="0" spc="180" dirty="0">
                <a:solidFill>
                  <a:srgbClr val="FFFFFF"/>
                </a:solidFill>
                <a:latin typeface="Calibri"/>
                <a:cs typeface="Calibri"/>
              </a:rPr>
              <a:t>+</a:t>
            </a:r>
            <a:r>
              <a:rPr sz="1867" i="1" kern="0" spc="100" dirty="0">
                <a:solidFill>
                  <a:srgbClr val="FFFFFF"/>
                </a:solidFill>
                <a:latin typeface="Calibri"/>
                <a:cs typeface="Calibri"/>
              </a:rPr>
              <a:t> </a:t>
            </a:r>
            <a:r>
              <a:rPr sz="1867" i="1" kern="0" spc="173" dirty="0">
                <a:solidFill>
                  <a:srgbClr val="FFFFFF"/>
                </a:solidFill>
                <a:latin typeface="Calibri"/>
                <a:cs typeface="Calibri"/>
              </a:rPr>
              <a:t>FP</a:t>
            </a:r>
            <a:r>
              <a:rPr sz="1867" i="1" kern="0" dirty="0">
                <a:solidFill>
                  <a:srgbClr val="FFFFFF"/>
                </a:solidFill>
                <a:latin typeface="Calibri"/>
                <a:cs typeface="Calibri"/>
              </a:rPr>
              <a:t>	</a:t>
            </a:r>
            <a:r>
              <a:rPr sz="1867" kern="0" spc="80" dirty="0">
                <a:solidFill>
                  <a:srgbClr val="FFFFFF"/>
                </a:solidFill>
                <a:latin typeface="Calibri"/>
                <a:cs typeface="Calibri"/>
              </a:rPr>
              <a:t>6</a:t>
            </a:r>
            <a:r>
              <a:rPr sz="1867" kern="0" spc="93" dirty="0">
                <a:solidFill>
                  <a:srgbClr val="FFFFFF"/>
                </a:solidFill>
                <a:latin typeface="Calibri"/>
                <a:cs typeface="Calibri"/>
              </a:rPr>
              <a:t> </a:t>
            </a:r>
            <a:r>
              <a:rPr sz="1867" kern="0" spc="180" dirty="0">
                <a:solidFill>
                  <a:srgbClr val="FFFFFF"/>
                </a:solidFill>
                <a:latin typeface="Calibri"/>
                <a:cs typeface="Calibri"/>
              </a:rPr>
              <a:t>+</a:t>
            </a:r>
            <a:r>
              <a:rPr sz="1867" kern="0" spc="100" dirty="0">
                <a:solidFill>
                  <a:srgbClr val="FFFFFF"/>
                </a:solidFill>
                <a:latin typeface="Calibri"/>
                <a:cs typeface="Calibri"/>
              </a:rPr>
              <a:t> </a:t>
            </a:r>
            <a:r>
              <a:rPr sz="1867" kern="0" spc="13" dirty="0">
                <a:solidFill>
                  <a:srgbClr val="FFFFFF"/>
                </a:solidFill>
                <a:latin typeface="Calibri"/>
                <a:cs typeface="Calibri"/>
              </a:rPr>
              <a:t>3</a:t>
            </a:r>
            <a:endParaRPr sz="1867" kern="0">
              <a:solidFill>
                <a:sysClr val="windowText" lastClr="000000"/>
              </a:solidFill>
              <a:latin typeface="Calibri"/>
              <a:cs typeface="Calibri"/>
            </a:endParaRPr>
          </a:p>
        </p:txBody>
      </p:sp>
      <p:sp>
        <p:nvSpPr>
          <p:cNvPr id="10" name="object 10"/>
          <p:cNvSpPr txBox="1"/>
          <p:nvPr/>
        </p:nvSpPr>
        <p:spPr>
          <a:xfrm>
            <a:off x="2330000" y="4316518"/>
            <a:ext cx="1218353" cy="304421"/>
          </a:xfrm>
          <a:prstGeom prst="rect">
            <a:avLst/>
          </a:prstGeom>
        </p:spPr>
        <p:txBody>
          <a:bodyPr vert="horz" wrap="square" lIns="0" tIns="16933" rIns="0" bIns="0" rtlCol="0">
            <a:spAutoFit/>
          </a:bodyPr>
          <a:lstStyle/>
          <a:p>
            <a:pPr marL="50799" defTabSz="1219170" fontAlgn="auto">
              <a:spcBef>
                <a:spcPts val="133"/>
              </a:spcBef>
              <a:spcAft>
                <a:spcPts val="0"/>
              </a:spcAft>
              <a:tabLst>
                <a:tab pos="322572" algn="l"/>
                <a:tab pos="946550" algn="l"/>
              </a:tabLst>
            </a:pPr>
            <a:r>
              <a:rPr sz="1867" u="heavy" kern="0" dirty="0">
                <a:solidFill>
                  <a:srgbClr val="FFFFFF"/>
                </a:solidFill>
                <a:uFill>
                  <a:solidFill>
                    <a:srgbClr val="FFFFFF"/>
                  </a:solidFill>
                </a:uFill>
                <a:latin typeface="Times New Roman"/>
                <a:cs typeface="Times New Roman"/>
              </a:rPr>
              <a:t>	</a:t>
            </a:r>
            <a:r>
              <a:rPr sz="1867" i="1" u="heavy" kern="0" spc="160" dirty="0">
                <a:solidFill>
                  <a:srgbClr val="FFFFFF"/>
                </a:solidFill>
                <a:uFill>
                  <a:solidFill>
                    <a:srgbClr val="FFFFFF"/>
                  </a:solidFill>
                </a:uFill>
                <a:latin typeface="Calibri"/>
                <a:cs typeface="Calibri"/>
              </a:rPr>
              <a:t>TP</a:t>
            </a:r>
            <a:r>
              <a:rPr sz="1867" i="1" u="heavy" kern="0" dirty="0">
                <a:solidFill>
                  <a:srgbClr val="FFFFFF"/>
                </a:solidFill>
                <a:uFill>
                  <a:solidFill>
                    <a:srgbClr val="FFFFFF"/>
                  </a:solidFill>
                </a:uFill>
                <a:latin typeface="Calibri"/>
                <a:cs typeface="Calibri"/>
              </a:rPr>
              <a:t>	</a:t>
            </a:r>
            <a:r>
              <a:rPr sz="1867" i="1" kern="0" dirty="0">
                <a:solidFill>
                  <a:srgbClr val="FFFFFF"/>
                </a:solidFill>
                <a:latin typeface="Calibri"/>
                <a:cs typeface="Calibri"/>
              </a:rPr>
              <a:t> </a:t>
            </a:r>
            <a:r>
              <a:rPr sz="2800" kern="0" spc="269" baseline="-27777" dirty="0">
                <a:solidFill>
                  <a:srgbClr val="FFFFFF"/>
                </a:solidFill>
                <a:latin typeface="Calibri"/>
                <a:cs typeface="Calibri"/>
              </a:rPr>
              <a:t>=</a:t>
            </a:r>
            <a:endParaRPr sz="2800" kern="0" baseline="-27777">
              <a:solidFill>
                <a:sysClr val="windowText" lastClr="000000"/>
              </a:solidFill>
              <a:latin typeface="Calibri"/>
              <a:cs typeface="Calibri"/>
            </a:endParaRPr>
          </a:p>
        </p:txBody>
      </p:sp>
      <p:sp>
        <p:nvSpPr>
          <p:cNvPr id="11" name="object 11"/>
          <p:cNvSpPr txBox="1"/>
          <p:nvPr/>
        </p:nvSpPr>
        <p:spPr>
          <a:xfrm>
            <a:off x="3634099" y="4434485"/>
            <a:ext cx="1661160" cy="304421"/>
          </a:xfrm>
          <a:prstGeom prst="rect">
            <a:avLst/>
          </a:prstGeom>
        </p:spPr>
        <p:txBody>
          <a:bodyPr vert="horz" wrap="square" lIns="0" tIns="16933" rIns="0" bIns="0" rtlCol="0">
            <a:spAutoFit/>
          </a:bodyPr>
          <a:lstStyle/>
          <a:p>
            <a:pPr marL="50799" defTabSz="1219170" fontAlgn="auto">
              <a:spcBef>
                <a:spcPts val="133"/>
              </a:spcBef>
              <a:spcAft>
                <a:spcPts val="0"/>
              </a:spcAft>
              <a:tabLst>
                <a:tab pos="723882" algn="l"/>
              </a:tabLst>
            </a:pPr>
            <a:r>
              <a:rPr sz="2800" u="heavy" kern="0" spc="400" baseline="27777" dirty="0">
                <a:solidFill>
                  <a:srgbClr val="FFFFFF"/>
                </a:solidFill>
                <a:uFill>
                  <a:solidFill>
                    <a:srgbClr val="FFFFFF"/>
                  </a:solidFill>
                </a:uFill>
                <a:latin typeface="Times New Roman"/>
                <a:cs typeface="Times New Roman"/>
              </a:rPr>
              <a:t>  </a:t>
            </a:r>
            <a:r>
              <a:rPr sz="2800" u="heavy" kern="0" spc="69" baseline="27777" dirty="0">
                <a:solidFill>
                  <a:srgbClr val="FFFFFF"/>
                </a:solidFill>
                <a:uFill>
                  <a:solidFill>
                    <a:srgbClr val="FFFFFF"/>
                  </a:solidFill>
                </a:uFill>
                <a:latin typeface="Calibri"/>
                <a:cs typeface="Calibri"/>
              </a:rPr>
              <a:t>10</a:t>
            </a:r>
            <a:r>
              <a:rPr sz="2800" u="heavy" kern="0" baseline="27777" dirty="0">
                <a:solidFill>
                  <a:srgbClr val="FFFFFF"/>
                </a:solidFill>
                <a:uFill>
                  <a:solidFill>
                    <a:srgbClr val="FFFFFF"/>
                  </a:solidFill>
                </a:uFill>
                <a:latin typeface="Calibri"/>
                <a:cs typeface="Calibri"/>
              </a:rPr>
              <a:t>	</a:t>
            </a:r>
            <a:r>
              <a:rPr sz="2800" kern="0" spc="269" baseline="27777" dirty="0">
                <a:solidFill>
                  <a:srgbClr val="FFFFFF"/>
                </a:solidFill>
                <a:latin typeface="Calibri"/>
                <a:cs typeface="Calibri"/>
              </a:rPr>
              <a:t> </a:t>
            </a:r>
            <a:r>
              <a:rPr sz="1867" kern="0" spc="180" dirty="0">
                <a:solidFill>
                  <a:srgbClr val="FFFFFF"/>
                </a:solidFill>
                <a:latin typeface="Calibri"/>
                <a:cs typeface="Calibri"/>
              </a:rPr>
              <a:t>= </a:t>
            </a:r>
            <a:r>
              <a:rPr sz="1867" kern="0" spc="67" dirty="0">
                <a:solidFill>
                  <a:srgbClr val="FFFFFF"/>
                </a:solidFill>
                <a:latin typeface="Calibri"/>
                <a:cs typeface="Calibri"/>
              </a:rPr>
              <a:t>0.909</a:t>
            </a:r>
            <a:endParaRPr sz="1867" kern="0">
              <a:solidFill>
                <a:sysClr val="windowText" lastClr="000000"/>
              </a:solidFill>
              <a:latin typeface="Calibri"/>
              <a:cs typeface="Calibri"/>
            </a:endParaRPr>
          </a:p>
        </p:txBody>
      </p:sp>
      <p:sp>
        <p:nvSpPr>
          <p:cNvPr id="12" name="object 12"/>
          <p:cNvSpPr txBox="1"/>
          <p:nvPr/>
        </p:nvSpPr>
        <p:spPr>
          <a:xfrm>
            <a:off x="2372567" y="4595918"/>
            <a:ext cx="1987973" cy="304421"/>
          </a:xfrm>
          <a:prstGeom prst="rect">
            <a:avLst/>
          </a:prstGeom>
        </p:spPr>
        <p:txBody>
          <a:bodyPr vert="horz" wrap="square" lIns="0" tIns="16933" rIns="0" bIns="0" rtlCol="0">
            <a:spAutoFit/>
          </a:bodyPr>
          <a:lstStyle/>
          <a:p>
            <a:pPr marL="16933" defTabSz="1219170" fontAlgn="auto">
              <a:spcBef>
                <a:spcPts val="133"/>
              </a:spcBef>
              <a:spcAft>
                <a:spcPts val="0"/>
              </a:spcAft>
              <a:tabLst>
                <a:tab pos="1301293" algn="l"/>
              </a:tabLst>
            </a:pPr>
            <a:r>
              <a:rPr sz="1867" i="1" kern="0" spc="193" dirty="0">
                <a:solidFill>
                  <a:srgbClr val="FFFFFF"/>
                </a:solidFill>
                <a:latin typeface="Calibri"/>
                <a:cs typeface="Calibri"/>
              </a:rPr>
              <a:t>TP</a:t>
            </a:r>
            <a:r>
              <a:rPr sz="1867" i="1" kern="0" spc="93" dirty="0">
                <a:solidFill>
                  <a:srgbClr val="FFFFFF"/>
                </a:solidFill>
                <a:latin typeface="Calibri"/>
                <a:cs typeface="Calibri"/>
              </a:rPr>
              <a:t> </a:t>
            </a:r>
            <a:r>
              <a:rPr sz="1867" i="1" kern="0" spc="180" dirty="0">
                <a:solidFill>
                  <a:srgbClr val="FFFFFF"/>
                </a:solidFill>
                <a:latin typeface="Calibri"/>
                <a:cs typeface="Calibri"/>
              </a:rPr>
              <a:t>+</a:t>
            </a:r>
            <a:r>
              <a:rPr sz="1867" i="1" kern="0" spc="100" dirty="0">
                <a:solidFill>
                  <a:srgbClr val="FFFFFF"/>
                </a:solidFill>
                <a:latin typeface="Calibri"/>
                <a:cs typeface="Calibri"/>
              </a:rPr>
              <a:t> </a:t>
            </a:r>
            <a:r>
              <a:rPr sz="1867" i="1" kern="0" spc="120" dirty="0">
                <a:solidFill>
                  <a:srgbClr val="FFFFFF"/>
                </a:solidFill>
                <a:latin typeface="Calibri"/>
                <a:cs typeface="Calibri"/>
              </a:rPr>
              <a:t>FN</a:t>
            </a:r>
            <a:r>
              <a:rPr sz="1867" i="1" kern="0" dirty="0">
                <a:solidFill>
                  <a:srgbClr val="FFFFFF"/>
                </a:solidFill>
                <a:latin typeface="Calibri"/>
                <a:cs typeface="Calibri"/>
              </a:rPr>
              <a:t>	</a:t>
            </a:r>
            <a:r>
              <a:rPr sz="1867" kern="0" spc="80" dirty="0">
                <a:solidFill>
                  <a:srgbClr val="FFFFFF"/>
                </a:solidFill>
                <a:latin typeface="Calibri"/>
                <a:cs typeface="Calibri"/>
              </a:rPr>
              <a:t>10</a:t>
            </a:r>
            <a:r>
              <a:rPr sz="1867" kern="0" spc="93" dirty="0">
                <a:solidFill>
                  <a:srgbClr val="FFFFFF"/>
                </a:solidFill>
                <a:latin typeface="Calibri"/>
                <a:cs typeface="Calibri"/>
              </a:rPr>
              <a:t> </a:t>
            </a:r>
            <a:r>
              <a:rPr sz="1867" kern="0" spc="180" dirty="0">
                <a:solidFill>
                  <a:srgbClr val="FFFFFF"/>
                </a:solidFill>
                <a:latin typeface="Calibri"/>
                <a:cs typeface="Calibri"/>
              </a:rPr>
              <a:t>+</a:t>
            </a:r>
            <a:r>
              <a:rPr sz="1867" kern="0" spc="100" dirty="0">
                <a:solidFill>
                  <a:srgbClr val="FFFFFF"/>
                </a:solidFill>
                <a:latin typeface="Calibri"/>
                <a:cs typeface="Calibri"/>
              </a:rPr>
              <a:t> </a:t>
            </a:r>
            <a:r>
              <a:rPr sz="1867" kern="0" spc="13" dirty="0">
                <a:solidFill>
                  <a:srgbClr val="FFFFFF"/>
                </a:solidFill>
                <a:latin typeface="Calibri"/>
                <a:cs typeface="Calibri"/>
              </a:rPr>
              <a:t>1</a:t>
            </a:r>
            <a:endParaRPr sz="1867" kern="0">
              <a:solidFill>
                <a:sysClr val="windowText" lastClr="000000"/>
              </a:solidFill>
              <a:latin typeface="Calibri"/>
              <a:cs typeface="Calibri"/>
            </a:endParaRPr>
          </a:p>
        </p:txBody>
      </p:sp>
      <p:sp>
        <p:nvSpPr>
          <p:cNvPr id="13" name="object 13"/>
          <p:cNvSpPr txBox="1"/>
          <p:nvPr/>
        </p:nvSpPr>
        <p:spPr>
          <a:xfrm>
            <a:off x="8222799" y="4434485"/>
            <a:ext cx="2965027" cy="304421"/>
          </a:xfrm>
          <a:prstGeom prst="rect">
            <a:avLst/>
          </a:prstGeom>
        </p:spPr>
        <p:txBody>
          <a:bodyPr vert="horz" wrap="square" lIns="0" tIns="16933" rIns="0" bIns="0" rtlCol="0">
            <a:spAutoFit/>
          </a:bodyPr>
          <a:lstStyle/>
          <a:p>
            <a:pPr marL="50799" defTabSz="1219170" fontAlgn="auto">
              <a:spcBef>
                <a:spcPts val="133"/>
              </a:spcBef>
              <a:spcAft>
                <a:spcPts val="0"/>
              </a:spcAft>
              <a:tabLst>
                <a:tab pos="328497" algn="l"/>
                <a:tab pos="946550" algn="l"/>
                <a:tab pos="1546821" algn="l"/>
                <a:tab pos="1970144" algn="l"/>
              </a:tabLst>
            </a:pPr>
            <a:r>
              <a:rPr sz="2800" u="heavy" kern="0" baseline="27777" dirty="0">
                <a:solidFill>
                  <a:srgbClr val="FFFFFF"/>
                </a:solidFill>
                <a:uFill>
                  <a:solidFill>
                    <a:srgbClr val="FFFFFF"/>
                  </a:solidFill>
                </a:uFill>
                <a:latin typeface="Times New Roman"/>
                <a:cs typeface="Times New Roman"/>
              </a:rPr>
              <a:t>	</a:t>
            </a:r>
            <a:r>
              <a:rPr sz="2800" i="1" u="heavy" kern="0" spc="239" baseline="27777" dirty="0">
                <a:solidFill>
                  <a:srgbClr val="FFFFFF"/>
                </a:solidFill>
                <a:uFill>
                  <a:solidFill>
                    <a:srgbClr val="FFFFFF"/>
                  </a:solidFill>
                </a:uFill>
                <a:latin typeface="Calibri"/>
                <a:cs typeface="Calibri"/>
              </a:rPr>
              <a:t>TP</a:t>
            </a:r>
            <a:r>
              <a:rPr sz="2800" i="1" u="heavy" kern="0" baseline="27777" dirty="0">
                <a:solidFill>
                  <a:srgbClr val="FFFFFF"/>
                </a:solidFill>
                <a:uFill>
                  <a:solidFill>
                    <a:srgbClr val="FFFFFF"/>
                  </a:solidFill>
                </a:uFill>
                <a:latin typeface="Calibri"/>
                <a:cs typeface="Calibri"/>
              </a:rPr>
              <a:t>	</a:t>
            </a:r>
            <a:r>
              <a:rPr sz="2800" i="1" kern="0" baseline="27777" dirty="0">
                <a:solidFill>
                  <a:srgbClr val="FFFFFF"/>
                </a:solidFill>
                <a:latin typeface="Calibri"/>
                <a:cs typeface="Calibri"/>
              </a:rPr>
              <a:t> </a:t>
            </a:r>
            <a:r>
              <a:rPr sz="1867" kern="0" spc="180" dirty="0">
                <a:solidFill>
                  <a:srgbClr val="FFFFFF"/>
                </a:solidFill>
                <a:latin typeface="Calibri"/>
                <a:cs typeface="Calibri"/>
              </a:rPr>
              <a:t>=</a:t>
            </a:r>
            <a:r>
              <a:rPr sz="1867" kern="0" spc="600" dirty="0">
                <a:solidFill>
                  <a:srgbClr val="FFFFFF"/>
                </a:solidFill>
                <a:latin typeface="Calibri"/>
                <a:cs typeface="Calibri"/>
              </a:rPr>
              <a:t> </a:t>
            </a:r>
            <a:r>
              <a:rPr sz="2800" u="heavy" kern="0" baseline="27777" dirty="0">
                <a:solidFill>
                  <a:srgbClr val="FFFFFF"/>
                </a:solidFill>
                <a:uFill>
                  <a:solidFill>
                    <a:srgbClr val="FFFFFF"/>
                  </a:solidFill>
                </a:uFill>
                <a:latin typeface="Times New Roman"/>
                <a:cs typeface="Times New Roman"/>
              </a:rPr>
              <a:t>	</a:t>
            </a:r>
            <a:r>
              <a:rPr sz="2800" u="heavy" kern="0" spc="20" baseline="27777" dirty="0">
                <a:solidFill>
                  <a:srgbClr val="FFFFFF"/>
                </a:solidFill>
                <a:uFill>
                  <a:solidFill>
                    <a:srgbClr val="FFFFFF"/>
                  </a:solidFill>
                </a:uFill>
                <a:latin typeface="Calibri"/>
                <a:cs typeface="Calibri"/>
              </a:rPr>
              <a:t>6</a:t>
            </a:r>
            <a:r>
              <a:rPr sz="2800" u="heavy" kern="0" baseline="27777" dirty="0">
                <a:solidFill>
                  <a:srgbClr val="FFFFFF"/>
                </a:solidFill>
                <a:uFill>
                  <a:solidFill>
                    <a:srgbClr val="FFFFFF"/>
                  </a:solidFill>
                </a:uFill>
                <a:latin typeface="Calibri"/>
                <a:cs typeface="Calibri"/>
              </a:rPr>
              <a:t>	</a:t>
            </a:r>
            <a:r>
              <a:rPr sz="2800" kern="0" spc="1000" baseline="27777" dirty="0">
                <a:solidFill>
                  <a:srgbClr val="FFFFFF"/>
                </a:solidFill>
                <a:latin typeface="Calibri"/>
                <a:cs typeface="Calibri"/>
              </a:rPr>
              <a:t> </a:t>
            </a:r>
            <a:r>
              <a:rPr sz="1867" kern="0" spc="180" dirty="0">
                <a:solidFill>
                  <a:srgbClr val="FFFFFF"/>
                </a:solidFill>
                <a:latin typeface="Calibri"/>
                <a:cs typeface="Calibri"/>
              </a:rPr>
              <a:t>=</a:t>
            </a:r>
            <a:r>
              <a:rPr sz="1867" kern="0" spc="167" dirty="0">
                <a:solidFill>
                  <a:srgbClr val="FFFFFF"/>
                </a:solidFill>
                <a:latin typeface="Calibri"/>
                <a:cs typeface="Calibri"/>
              </a:rPr>
              <a:t> </a:t>
            </a:r>
            <a:r>
              <a:rPr sz="1867" kern="0" spc="67" dirty="0">
                <a:solidFill>
                  <a:srgbClr val="FFFFFF"/>
                </a:solidFill>
                <a:latin typeface="Calibri"/>
                <a:cs typeface="Calibri"/>
              </a:rPr>
              <a:t>0.545</a:t>
            </a:r>
            <a:endParaRPr sz="1867" kern="0">
              <a:solidFill>
                <a:sysClr val="windowText" lastClr="000000"/>
              </a:solidFill>
              <a:latin typeface="Calibri"/>
              <a:cs typeface="Calibri"/>
            </a:endParaRPr>
          </a:p>
        </p:txBody>
      </p:sp>
      <p:sp>
        <p:nvSpPr>
          <p:cNvPr id="14" name="object 14"/>
          <p:cNvSpPr txBox="1"/>
          <p:nvPr/>
        </p:nvSpPr>
        <p:spPr>
          <a:xfrm>
            <a:off x="8271667" y="4595918"/>
            <a:ext cx="1856740" cy="304421"/>
          </a:xfrm>
          <a:prstGeom prst="rect">
            <a:avLst/>
          </a:prstGeom>
        </p:spPr>
        <p:txBody>
          <a:bodyPr vert="horz" wrap="square" lIns="0" tIns="16933" rIns="0" bIns="0" rtlCol="0">
            <a:spAutoFit/>
          </a:bodyPr>
          <a:lstStyle/>
          <a:p>
            <a:pPr marL="16933" defTabSz="1219170" fontAlgn="auto">
              <a:spcBef>
                <a:spcPts val="133"/>
              </a:spcBef>
              <a:spcAft>
                <a:spcPts val="0"/>
              </a:spcAft>
              <a:tabLst>
                <a:tab pos="1301293" algn="l"/>
              </a:tabLst>
            </a:pPr>
            <a:r>
              <a:rPr sz="1867" i="1" kern="0" spc="193" dirty="0">
                <a:solidFill>
                  <a:srgbClr val="FFFFFF"/>
                </a:solidFill>
                <a:latin typeface="Calibri"/>
                <a:cs typeface="Calibri"/>
              </a:rPr>
              <a:t>TP</a:t>
            </a:r>
            <a:r>
              <a:rPr sz="1867" i="1" kern="0" spc="93" dirty="0">
                <a:solidFill>
                  <a:srgbClr val="FFFFFF"/>
                </a:solidFill>
                <a:latin typeface="Calibri"/>
                <a:cs typeface="Calibri"/>
              </a:rPr>
              <a:t> </a:t>
            </a:r>
            <a:r>
              <a:rPr sz="1867" i="1" kern="0" spc="180" dirty="0">
                <a:solidFill>
                  <a:srgbClr val="FFFFFF"/>
                </a:solidFill>
                <a:latin typeface="Calibri"/>
                <a:cs typeface="Calibri"/>
              </a:rPr>
              <a:t>+</a:t>
            </a:r>
            <a:r>
              <a:rPr sz="1867" i="1" kern="0" spc="100" dirty="0">
                <a:solidFill>
                  <a:srgbClr val="FFFFFF"/>
                </a:solidFill>
                <a:latin typeface="Calibri"/>
                <a:cs typeface="Calibri"/>
              </a:rPr>
              <a:t> </a:t>
            </a:r>
            <a:r>
              <a:rPr sz="1867" i="1" kern="0" spc="120" dirty="0">
                <a:solidFill>
                  <a:srgbClr val="FFFFFF"/>
                </a:solidFill>
                <a:latin typeface="Calibri"/>
                <a:cs typeface="Calibri"/>
              </a:rPr>
              <a:t>FN</a:t>
            </a:r>
            <a:r>
              <a:rPr sz="1867" i="1" kern="0" dirty="0">
                <a:solidFill>
                  <a:srgbClr val="FFFFFF"/>
                </a:solidFill>
                <a:latin typeface="Calibri"/>
                <a:cs typeface="Calibri"/>
              </a:rPr>
              <a:t>	</a:t>
            </a:r>
            <a:r>
              <a:rPr sz="1867" kern="0" spc="80" dirty="0">
                <a:solidFill>
                  <a:srgbClr val="FFFFFF"/>
                </a:solidFill>
                <a:latin typeface="Calibri"/>
                <a:cs typeface="Calibri"/>
              </a:rPr>
              <a:t>6</a:t>
            </a:r>
            <a:r>
              <a:rPr sz="1867" kern="0" spc="93" dirty="0">
                <a:solidFill>
                  <a:srgbClr val="FFFFFF"/>
                </a:solidFill>
                <a:latin typeface="Calibri"/>
                <a:cs typeface="Calibri"/>
              </a:rPr>
              <a:t> </a:t>
            </a:r>
            <a:r>
              <a:rPr sz="1867" kern="0" spc="180" dirty="0">
                <a:solidFill>
                  <a:srgbClr val="FFFFFF"/>
                </a:solidFill>
                <a:latin typeface="Calibri"/>
                <a:cs typeface="Calibri"/>
              </a:rPr>
              <a:t>+</a:t>
            </a:r>
            <a:r>
              <a:rPr sz="1867" kern="0" spc="100" dirty="0">
                <a:solidFill>
                  <a:srgbClr val="FFFFFF"/>
                </a:solidFill>
                <a:latin typeface="Calibri"/>
                <a:cs typeface="Calibri"/>
              </a:rPr>
              <a:t> </a:t>
            </a:r>
            <a:r>
              <a:rPr sz="1867" kern="0" spc="13" dirty="0">
                <a:solidFill>
                  <a:srgbClr val="FFFFFF"/>
                </a:solidFill>
                <a:latin typeface="Calibri"/>
                <a:cs typeface="Calibri"/>
              </a:rPr>
              <a:t>5</a:t>
            </a:r>
            <a:endParaRPr sz="1867" kern="0">
              <a:solidFill>
                <a:sysClr val="windowText" lastClr="000000"/>
              </a:solidFill>
              <a:latin typeface="Calibri"/>
              <a:cs typeface="Calibri"/>
            </a:endParaRPr>
          </a:p>
        </p:txBody>
      </p:sp>
      <p:sp>
        <p:nvSpPr>
          <p:cNvPr id="15" name="object 15"/>
          <p:cNvSpPr txBox="1"/>
          <p:nvPr/>
        </p:nvSpPr>
        <p:spPr>
          <a:xfrm>
            <a:off x="1992967" y="1501151"/>
            <a:ext cx="263482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b="1" kern="0" spc="133" dirty="0">
                <a:solidFill>
                  <a:srgbClr val="FFFFFF"/>
                </a:solidFill>
                <a:latin typeface="Calibri"/>
                <a:cs typeface="Calibri"/>
              </a:rPr>
              <a:t>Female</a:t>
            </a:r>
            <a:r>
              <a:rPr sz="1867" b="1" kern="0" spc="107" dirty="0">
                <a:solidFill>
                  <a:srgbClr val="FFFFFF"/>
                </a:solidFill>
                <a:latin typeface="Calibri"/>
                <a:cs typeface="Calibri"/>
              </a:rPr>
              <a:t> </a:t>
            </a:r>
            <a:r>
              <a:rPr sz="1867" b="1" kern="0" spc="87" dirty="0">
                <a:solidFill>
                  <a:srgbClr val="FFFFFF"/>
                </a:solidFill>
                <a:latin typeface="Calibri"/>
                <a:cs typeface="Calibri"/>
              </a:rPr>
              <a:t>Patient</a:t>
            </a:r>
            <a:r>
              <a:rPr sz="1867" b="1" kern="0" spc="107" dirty="0">
                <a:solidFill>
                  <a:srgbClr val="FFFFFF"/>
                </a:solidFill>
                <a:latin typeface="Calibri"/>
                <a:cs typeface="Calibri"/>
              </a:rPr>
              <a:t> </a:t>
            </a:r>
            <a:r>
              <a:rPr sz="1867" b="1" kern="0" spc="127" dirty="0">
                <a:solidFill>
                  <a:srgbClr val="FFFFFF"/>
                </a:solidFill>
                <a:latin typeface="Calibri"/>
                <a:cs typeface="Calibri"/>
              </a:rPr>
              <a:t>Results</a:t>
            </a:r>
            <a:endParaRPr sz="1867" kern="0">
              <a:solidFill>
                <a:sysClr val="windowText" lastClr="000000"/>
              </a:solidFill>
              <a:latin typeface="Calibri"/>
              <a:cs typeface="Calibri"/>
            </a:endParaRPr>
          </a:p>
        </p:txBody>
      </p:sp>
      <p:sp>
        <p:nvSpPr>
          <p:cNvPr id="16" name="object 16"/>
          <p:cNvSpPr txBox="1"/>
          <p:nvPr/>
        </p:nvSpPr>
        <p:spPr>
          <a:xfrm>
            <a:off x="7683766" y="1501117"/>
            <a:ext cx="2358813"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b="1" kern="0" spc="80" dirty="0">
                <a:solidFill>
                  <a:srgbClr val="FFFFFF"/>
                </a:solidFill>
                <a:latin typeface="Calibri"/>
                <a:cs typeface="Calibri"/>
              </a:rPr>
              <a:t>Male</a:t>
            </a:r>
            <a:r>
              <a:rPr sz="1867" b="1" kern="0" spc="107" dirty="0">
                <a:solidFill>
                  <a:srgbClr val="FFFFFF"/>
                </a:solidFill>
                <a:latin typeface="Calibri"/>
                <a:cs typeface="Calibri"/>
              </a:rPr>
              <a:t> </a:t>
            </a:r>
            <a:r>
              <a:rPr sz="1867" b="1" kern="0" spc="87" dirty="0">
                <a:solidFill>
                  <a:srgbClr val="FFFFFF"/>
                </a:solidFill>
                <a:latin typeface="Calibri"/>
                <a:cs typeface="Calibri"/>
              </a:rPr>
              <a:t>Patient</a:t>
            </a:r>
            <a:r>
              <a:rPr sz="1867" b="1" kern="0" spc="107" dirty="0">
                <a:solidFill>
                  <a:srgbClr val="FFFFFF"/>
                </a:solidFill>
                <a:latin typeface="Calibri"/>
                <a:cs typeface="Calibri"/>
              </a:rPr>
              <a:t> </a:t>
            </a:r>
            <a:r>
              <a:rPr sz="1867" b="1" kern="0" spc="127" dirty="0">
                <a:solidFill>
                  <a:srgbClr val="FFFFFF"/>
                </a:solidFill>
                <a:latin typeface="Calibri"/>
                <a:cs typeface="Calibri"/>
              </a:rPr>
              <a:t>Results</a:t>
            </a:r>
            <a:endParaRPr sz="1867" kern="0">
              <a:solidFill>
                <a:sysClr val="windowText" lastClr="000000"/>
              </a:solidFill>
              <a:latin typeface="Calibri"/>
              <a:cs typeface="Calibri"/>
            </a:endParaRPr>
          </a:p>
        </p:txBody>
      </p:sp>
      <p:sp>
        <p:nvSpPr>
          <p:cNvPr id="17" name="object 17"/>
          <p:cNvSpPr/>
          <p:nvPr/>
        </p:nvSpPr>
        <p:spPr>
          <a:xfrm>
            <a:off x="262033" y="4008467"/>
            <a:ext cx="11833860" cy="1402927"/>
          </a:xfrm>
          <a:custGeom>
            <a:avLst/>
            <a:gdLst/>
            <a:ahLst/>
            <a:cxnLst/>
            <a:rect l="l" t="t" r="r" b="b"/>
            <a:pathLst>
              <a:path w="8875395" h="1052195">
                <a:moveTo>
                  <a:pt x="0" y="525899"/>
                </a:moveTo>
                <a:lnTo>
                  <a:pt x="1663" y="511492"/>
                </a:lnTo>
                <a:lnTo>
                  <a:pt x="6637" y="497133"/>
                </a:lnTo>
                <a:lnTo>
                  <a:pt x="41167" y="454416"/>
                </a:lnTo>
                <a:lnTo>
                  <a:pt x="80274" y="426311"/>
                </a:lnTo>
                <a:lnTo>
                  <a:pt x="132015" y="398571"/>
                </a:lnTo>
                <a:lnTo>
                  <a:pt x="196187" y="371256"/>
                </a:lnTo>
                <a:lnTo>
                  <a:pt x="232871" y="357775"/>
                </a:lnTo>
                <a:lnTo>
                  <a:pt x="272588" y="344421"/>
                </a:lnTo>
                <a:lnTo>
                  <a:pt x="315311" y="331203"/>
                </a:lnTo>
                <a:lnTo>
                  <a:pt x="361015" y="318126"/>
                </a:lnTo>
                <a:lnTo>
                  <a:pt x="409675" y="305199"/>
                </a:lnTo>
                <a:lnTo>
                  <a:pt x="461266" y="292429"/>
                </a:lnTo>
                <a:lnTo>
                  <a:pt x="515763" y="279822"/>
                </a:lnTo>
                <a:lnTo>
                  <a:pt x="573139" y="267387"/>
                </a:lnTo>
                <a:lnTo>
                  <a:pt x="633370" y="255129"/>
                </a:lnTo>
                <a:lnTo>
                  <a:pt x="696431" y="243058"/>
                </a:lnTo>
                <a:lnTo>
                  <a:pt x="762296" y="231179"/>
                </a:lnTo>
                <a:lnTo>
                  <a:pt x="830940" y="219500"/>
                </a:lnTo>
                <a:lnTo>
                  <a:pt x="902337" y="208028"/>
                </a:lnTo>
                <a:lnTo>
                  <a:pt x="976463" y="196771"/>
                </a:lnTo>
                <a:lnTo>
                  <a:pt x="1053292" y="185736"/>
                </a:lnTo>
                <a:lnTo>
                  <a:pt x="1132798" y="174929"/>
                </a:lnTo>
                <a:lnTo>
                  <a:pt x="1214957" y="164359"/>
                </a:lnTo>
                <a:lnTo>
                  <a:pt x="1299742" y="154032"/>
                </a:lnTo>
                <a:lnTo>
                  <a:pt x="1340241" y="149294"/>
                </a:lnTo>
                <a:lnTo>
                  <a:pt x="1381196" y="144623"/>
                </a:lnTo>
                <a:lnTo>
                  <a:pt x="1422602" y="140020"/>
                </a:lnTo>
                <a:lnTo>
                  <a:pt x="1464451" y="135486"/>
                </a:lnTo>
                <a:lnTo>
                  <a:pt x="1506739" y="131021"/>
                </a:lnTo>
                <a:lnTo>
                  <a:pt x="1549458" y="126624"/>
                </a:lnTo>
                <a:lnTo>
                  <a:pt x="1592602" y="122297"/>
                </a:lnTo>
                <a:lnTo>
                  <a:pt x="1636165" y="118039"/>
                </a:lnTo>
                <a:lnTo>
                  <a:pt x="1680142" y="113852"/>
                </a:lnTo>
                <a:lnTo>
                  <a:pt x="1724524" y="109734"/>
                </a:lnTo>
                <a:lnTo>
                  <a:pt x="1769307" y="105687"/>
                </a:lnTo>
                <a:lnTo>
                  <a:pt x="1814484" y="101711"/>
                </a:lnTo>
                <a:lnTo>
                  <a:pt x="1860049" y="97806"/>
                </a:lnTo>
                <a:lnTo>
                  <a:pt x="1905995" y="93973"/>
                </a:lnTo>
                <a:lnTo>
                  <a:pt x="1952317" y="90211"/>
                </a:lnTo>
                <a:lnTo>
                  <a:pt x="1999008" y="86521"/>
                </a:lnTo>
                <a:lnTo>
                  <a:pt x="2046061" y="82904"/>
                </a:lnTo>
                <a:lnTo>
                  <a:pt x="2093471" y="79359"/>
                </a:lnTo>
                <a:lnTo>
                  <a:pt x="2141232" y="75887"/>
                </a:lnTo>
                <a:lnTo>
                  <a:pt x="2189336" y="72489"/>
                </a:lnTo>
                <a:lnTo>
                  <a:pt x="2237778" y="69164"/>
                </a:lnTo>
                <a:lnTo>
                  <a:pt x="2286552" y="65913"/>
                </a:lnTo>
                <a:lnTo>
                  <a:pt x="2335651" y="62737"/>
                </a:lnTo>
                <a:lnTo>
                  <a:pt x="2385069" y="59634"/>
                </a:lnTo>
                <a:lnTo>
                  <a:pt x="2434800" y="56607"/>
                </a:lnTo>
                <a:lnTo>
                  <a:pt x="2484837" y="53655"/>
                </a:lnTo>
                <a:lnTo>
                  <a:pt x="2535175" y="50778"/>
                </a:lnTo>
                <a:lnTo>
                  <a:pt x="2585807" y="47977"/>
                </a:lnTo>
                <a:lnTo>
                  <a:pt x="2636726" y="45252"/>
                </a:lnTo>
                <a:lnTo>
                  <a:pt x="2687927" y="42603"/>
                </a:lnTo>
                <a:lnTo>
                  <a:pt x="2739404" y="40031"/>
                </a:lnTo>
                <a:lnTo>
                  <a:pt x="2791149" y="37536"/>
                </a:lnTo>
                <a:lnTo>
                  <a:pt x="2843157" y="35119"/>
                </a:lnTo>
                <a:lnTo>
                  <a:pt x="2895422" y="32778"/>
                </a:lnTo>
                <a:lnTo>
                  <a:pt x="2947936" y="30516"/>
                </a:lnTo>
                <a:lnTo>
                  <a:pt x="3000695" y="28332"/>
                </a:lnTo>
                <a:lnTo>
                  <a:pt x="3053692" y="26227"/>
                </a:lnTo>
                <a:lnTo>
                  <a:pt x="3106920" y="24200"/>
                </a:lnTo>
                <a:lnTo>
                  <a:pt x="3160374" y="22252"/>
                </a:lnTo>
                <a:lnTo>
                  <a:pt x="3214046" y="20384"/>
                </a:lnTo>
                <a:lnTo>
                  <a:pt x="3267931" y="18596"/>
                </a:lnTo>
                <a:lnTo>
                  <a:pt x="3322023" y="16887"/>
                </a:lnTo>
                <a:lnTo>
                  <a:pt x="3376315" y="15259"/>
                </a:lnTo>
                <a:lnTo>
                  <a:pt x="3430801" y="13712"/>
                </a:lnTo>
                <a:lnTo>
                  <a:pt x="3485475" y="12245"/>
                </a:lnTo>
                <a:lnTo>
                  <a:pt x="3540330" y="10860"/>
                </a:lnTo>
                <a:lnTo>
                  <a:pt x="3595361" y="9556"/>
                </a:lnTo>
                <a:lnTo>
                  <a:pt x="3650560" y="8335"/>
                </a:lnTo>
                <a:lnTo>
                  <a:pt x="3705923" y="7195"/>
                </a:lnTo>
                <a:lnTo>
                  <a:pt x="3761442" y="6138"/>
                </a:lnTo>
                <a:lnTo>
                  <a:pt x="3817111" y="5164"/>
                </a:lnTo>
                <a:lnTo>
                  <a:pt x="3872924" y="4273"/>
                </a:lnTo>
                <a:lnTo>
                  <a:pt x="3928875" y="3465"/>
                </a:lnTo>
                <a:lnTo>
                  <a:pt x="3984957" y="2741"/>
                </a:lnTo>
                <a:lnTo>
                  <a:pt x="4041164" y="2101"/>
                </a:lnTo>
                <a:lnTo>
                  <a:pt x="4097491" y="1545"/>
                </a:lnTo>
                <a:lnTo>
                  <a:pt x="4153930" y="1074"/>
                </a:lnTo>
                <a:lnTo>
                  <a:pt x="4210476" y="688"/>
                </a:lnTo>
                <a:lnTo>
                  <a:pt x="4267122" y="387"/>
                </a:lnTo>
                <a:lnTo>
                  <a:pt x="4323862" y="172"/>
                </a:lnTo>
                <a:lnTo>
                  <a:pt x="4380690" y="43"/>
                </a:lnTo>
                <a:lnTo>
                  <a:pt x="4437599" y="0"/>
                </a:lnTo>
                <a:lnTo>
                  <a:pt x="4516495" y="81"/>
                </a:lnTo>
                <a:lnTo>
                  <a:pt x="4595058" y="324"/>
                </a:lnTo>
                <a:lnTo>
                  <a:pt x="4673276" y="728"/>
                </a:lnTo>
                <a:lnTo>
                  <a:pt x="4751138" y="1292"/>
                </a:lnTo>
                <a:lnTo>
                  <a:pt x="4828632" y="2013"/>
                </a:lnTo>
                <a:lnTo>
                  <a:pt x="4905748" y="2891"/>
                </a:lnTo>
                <a:lnTo>
                  <a:pt x="4982474" y="3924"/>
                </a:lnTo>
                <a:lnTo>
                  <a:pt x="5058798" y="5111"/>
                </a:lnTo>
                <a:lnTo>
                  <a:pt x="5134710" y="6451"/>
                </a:lnTo>
                <a:lnTo>
                  <a:pt x="5210197" y="7942"/>
                </a:lnTo>
                <a:lnTo>
                  <a:pt x="5285249" y="9583"/>
                </a:lnTo>
                <a:lnTo>
                  <a:pt x="5359854" y="11372"/>
                </a:lnTo>
                <a:lnTo>
                  <a:pt x="5434001" y="13309"/>
                </a:lnTo>
                <a:lnTo>
                  <a:pt x="5507679" y="15391"/>
                </a:lnTo>
                <a:lnTo>
                  <a:pt x="5580875" y="17618"/>
                </a:lnTo>
                <a:lnTo>
                  <a:pt x="5653579" y="19988"/>
                </a:lnTo>
                <a:lnTo>
                  <a:pt x="5725780" y="22500"/>
                </a:lnTo>
                <a:lnTo>
                  <a:pt x="5797465" y="25152"/>
                </a:lnTo>
                <a:lnTo>
                  <a:pt x="5868624" y="27943"/>
                </a:lnTo>
                <a:lnTo>
                  <a:pt x="5939245" y="30873"/>
                </a:lnTo>
                <a:lnTo>
                  <a:pt x="6009318" y="33938"/>
                </a:lnTo>
                <a:lnTo>
                  <a:pt x="6078829" y="37139"/>
                </a:lnTo>
                <a:lnTo>
                  <a:pt x="6147769" y="40473"/>
                </a:lnTo>
                <a:lnTo>
                  <a:pt x="6216126" y="43940"/>
                </a:lnTo>
                <a:lnTo>
                  <a:pt x="6283888" y="47537"/>
                </a:lnTo>
                <a:lnTo>
                  <a:pt x="6351045" y="51265"/>
                </a:lnTo>
                <a:lnTo>
                  <a:pt x="6417584" y="55121"/>
                </a:lnTo>
                <a:lnTo>
                  <a:pt x="6483495" y="59103"/>
                </a:lnTo>
                <a:lnTo>
                  <a:pt x="6548765" y="63212"/>
                </a:lnTo>
                <a:lnTo>
                  <a:pt x="6613385" y="67445"/>
                </a:lnTo>
                <a:lnTo>
                  <a:pt x="6677341" y="71800"/>
                </a:lnTo>
                <a:lnTo>
                  <a:pt x="6740624" y="76278"/>
                </a:lnTo>
                <a:lnTo>
                  <a:pt x="6803221" y="80875"/>
                </a:lnTo>
                <a:lnTo>
                  <a:pt x="6865121" y="85592"/>
                </a:lnTo>
                <a:lnTo>
                  <a:pt x="6926314" y="90426"/>
                </a:lnTo>
                <a:lnTo>
                  <a:pt x="6986787" y="95376"/>
                </a:lnTo>
                <a:lnTo>
                  <a:pt x="7046529" y="100441"/>
                </a:lnTo>
                <a:lnTo>
                  <a:pt x="7105529" y="105620"/>
                </a:lnTo>
                <a:lnTo>
                  <a:pt x="7163775" y="110911"/>
                </a:lnTo>
                <a:lnTo>
                  <a:pt x="7221256" y="116312"/>
                </a:lnTo>
                <a:lnTo>
                  <a:pt x="7277961" y="121823"/>
                </a:lnTo>
                <a:lnTo>
                  <a:pt x="7333879" y="127443"/>
                </a:lnTo>
                <a:lnTo>
                  <a:pt x="7388998" y="133169"/>
                </a:lnTo>
                <a:lnTo>
                  <a:pt x="7443306" y="139001"/>
                </a:lnTo>
                <a:lnTo>
                  <a:pt x="7496792" y="144936"/>
                </a:lnTo>
                <a:lnTo>
                  <a:pt x="7549446" y="150975"/>
                </a:lnTo>
                <a:lnTo>
                  <a:pt x="7601255" y="157115"/>
                </a:lnTo>
                <a:lnTo>
                  <a:pt x="7652208" y="163355"/>
                </a:lnTo>
                <a:lnTo>
                  <a:pt x="7702294" y="169693"/>
                </a:lnTo>
                <a:lnTo>
                  <a:pt x="7751502" y="176129"/>
                </a:lnTo>
                <a:lnTo>
                  <a:pt x="7799820" y="182661"/>
                </a:lnTo>
                <a:lnTo>
                  <a:pt x="7847236" y="189288"/>
                </a:lnTo>
                <a:lnTo>
                  <a:pt x="7893740" y="196008"/>
                </a:lnTo>
                <a:lnTo>
                  <a:pt x="7939320" y="202820"/>
                </a:lnTo>
                <a:lnTo>
                  <a:pt x="7983965" y="209723"/>
                </a:lnTo>
                <a:lnTo>
                  <a:pt x="8027663" y="216715"/>
                </a:lnTo>
                <a:lnTo>
                  <a:pt x="8070404" y="223795"/>
                </a:lnTo>
                <a:lnTo>
                  <a:pt x="8112174" y="230962"/>
                </a:lnTo>
                <a:lnTo>
                  <a:pt x="8152965" y="238214"/>
                </a:lnTo>
                <a:lnTo>
                  <a:pt x="8192763" y="245550"/>
                </a:lnTo>
                <a:lnTo>
                  <a:pt x="8231557" y="252968"/>
                </a:lnTo>
                <a:lnTo>
                  <a:pt x="8269337" y="260468"/>
                </a:lnTo>
                <a:lnTo>
                  <a:pt x="8341807" y="275705"/>
                </a:lnTo>
                <a:lnTo>
                  <a:pt x="8410081" y="291252"/>
                </a:lnTo>
                <a:lnTo>
                  <a:pt x="8474069" y="307096"/>
                </a:lnTo>
                <a:lnTo>
                  <a:pt x="8533680" y="323227"/>
                </a:lnTo>
                <a:lnTo>
                  <a:pt x="8588822" y="339635"/>
                </a:lnTo>
                <a:lnTo>
                  <a:pt x="8639406" y="356309"/>
                </a:lnTo>
                <a:lnTo>
                  <a:pt x="8685340" y="373237"/>
                </a:lnTo>
                <a:lnTo>
                  <a:pt x="8726533" y="390410"/>
                </a:lnTo>
                <a:lnTo>
                  <a:pt x="8762895" y="407816"/>
                </a:lnTo>
                <a:lnTo>
                  <a:pt x="8808179" y="434339"/>
                </a:lnTo>
                <a:lnTo>
                  <a:pt x="8842081" y="461326"/>
                </a:lnTo>
                <a:lnTo>
                  <a:pt x="8869048" y="497970"/>
                </a:lnTo>
                <a:lnTo>
                  <a:pt x="8875199" y="525899"/>
                </a:lnTo>
                <a:lnTo>
                  <a:pt x="8864294" y="563057"/>
                </a:lnTo>
                <a:lnTo>
                  <a:pt x="8832064" y="599518"/>
                </a:lnTo>
                <a:lnTo>
                  <a:pt x="8794334" y="626354"/>
                </a:lnTo>
                <a:lnTo>
                  <a:pt x="8745323" y="652715"/>
                </a:lnTo>
                <a:lnTo>
                  <a:pt x="8706535" y="670005"/>
                </a:lnTo>
                <a:lnTo>
                  <a:pt x="8662960" y="687057"/>
                </a:lnTo>
                <a:lnTo>
                  <a:pt x="8614690" y="703860"/>
                </a:lnTo>
                <a:lnTo>
                  <a:pt x="8561815" y="720402"/>
                </a:lnTo>
                <a:lnTo>
                  <a:pt x="8504427" y="736673"/>
                </a:lnTo>
                <a:lnTo>
                  <a:pt x="8442616" y="752662"/>
                </a:lnTo>
                <a:lnTo>
                  <a:pt x="8376474" y="768359"/>
                </a:lnTo>
                <a:lnTo>
                  <a:pt x="8306091" y="783752"/>
                </a:lnTo>
                <a:lnTo>
                  <a:pt x="8231557" y="798831"/>
                </a:lnTo>
                <a:lnTo>
                  <a:pt x="8192763" y="806249"/>
                </a:lnTo>
                <a:lnTo>
                  <a:pt x="8152965" y="813585"/>
                </a:lnTo>
                <a:lnTo>
                  <a:pt x="8112174" y="820837"/>
                </a:lnTo>
                <a:lnTo>
                  <a:pt x="8070404" y="828004"/>
                </a:lnTo>
                <a:lnTo>
                  <a:pt x="8027663" y="835084"/>
                </a:lnTo>
                <a:lnTo>
                  <a:pt x="7983965" y="842076"/>
                </a:lnTo>
                <a:lnTo>
                  <a:pt x="7939320" y="848979"/>
                </a:lnTo>
                <a:lnTo>
                  <a:pt x="7893740" y="855791"/>
                </a:lnTo>
                <a:lnTo>
                  <a:pt x="7847236" y="862511"/>
                </a:lnTo>
                <a:lnTo>
                  <a:pt x="7799820" y="869138"/>
                </a:lnTo>
                <a:lnTo>
                  <a:pt x="7751502" y="875670"/>
                </a:lnTo>
                <a:lnTo>
                  <a:pt x="7702294" y="882106"/>
                </a:lnTo>
                <a:lnTo>
                  <a:pt x="7652208" y="888444"/>
                </a:lnTo>
                <a:lnTo>
                  <a:pt x="7601255" y="894684"/>
                </a:lnTo>
                <a:lnTo>
                  <a:pt x="7549446" y="900824"/>
                </a:lnTo>
                <a:lnTo>
                  <a:pt x="7496792" y="906863"/>
                </a:lnTo>
                <a:lnTo>
                  <a:pt x="7443306" y="912798"/>
                </a:lnTo>
                <a:lnTo>
                  <a:pt x="7388998" y="918630"/>
                </a:lnTo>
                <a:lnTo>
                  <a:pt x="7333879" y="924356"/>
                </a:lnTo>
                <a:lnTo>
                  <a:pt x="7277961" y="929976"/>
                </a:lnTo>
                <a:lnTo>
                  <a:pt x="7221256" y="935487"/>
                </a:lnTo>
                <a:lnTo>
                  <a:pt x="7163775" y="940888"/>
                </a:lnTo>
                <a:lnTo>
                  <a:pt x="7105529" y="946179"/>
                </a:lnTo>
                <a:lnTo>
                  <a:pt x="7046529" y="951358"/>
                </a:lnTo>
                <a:lnTo>
                  <a:pt x="6986787" y="956423"/>
                </a:lnTo>
                <a:lnTo>
                  <a:pt x="6926314" y="961373"/>
                </a:lnTo>
                <a:lnTo>
                  <a:pt x="6865121" y="966207"/>
                </a:lnTo>
                <a:lnTo>
                  <a:pt x="6803221" y="970924"/>
                </a:lnTo>
                <a:lnTo>
                  <a:pt x="6740624" y="975521"/>
                </a:lnTo>
                <a:lnTo>
                  <a:pt x="6677341" y="979999"/>
                </a:lnTo>
                <a:lnTo>
                  <a:pt x="6613385" y="984354"/>
                </a:lnTo>
                <a:lnTo>
                  <a:pt x="6548765" y="988587"/>
                </a:lnTo>
                <a:lnTo>
                  <a:pt x="6483495" y="992696"/>
                </a:lnTo>
                <a:lnTo>
                  <a:pt x="6417584" y="996678"/>
                </a:lnTo>
                <a:lnTo>
                  <a:pt x="6351045" y="1000534"/>
                </a:lnTo>
                <a:lnTo>
                  <a:pt x="6283888" y="1004262"/>
                </a:lnTo>
                <a:lnTo>
                  <a:pt x="6216126" y="1007859"/>
                </a:lnTo>
                <a:lnTo>
                  <a:pt x="6147769" y="1011326"/>
                </a:lnTo>
                <a:lnTo>
                  <a:pt x="6078829" y="1014660"/>
                </a:lnTo>
                <a:lnTo>
                  <a:pt x="6009318" y="1017861"/>
                </a:lnTo>
                <a:lnTo>
                  <a:pt x="5939245" y="1020926"/>
                </a:lnTo>
                <a:lnTo>
                  <a:pt x="5868624" y="1023856"/>
                </a:lnTo>
                <a:lnTo>
                  <a:pt x="5797465" y="1026647"/>
                </a:lnTo>
                <a:lnTo>
                  <a:pt x="5725780" y="1029299"/>
                </a:lnTo>
                <a:lnTo>
                  <a:pt x="5653579" y="1031811"/>
                </a:lnTo>
                <a:lnTo>
                  <a:pt x="5580875" y="1034181"/>
                </a:lnTo>
                <a:lnTo>
                  <a:pt x="5507679" y="1036408"/>
                </a:lnTo>
                <a:lnTo>
                  <a:pt x="5434001" y="1038490"/>
                </a:lnTo>
                <a:lnTo>
                  <a:pt x="5359854" y="1040427"/>
                </a:lnTo>
                <a:lnTo>
                  <a:pt x="5285249" y="1042216"/>
                </a:lnTo>
                <a:lnTo>
                  <a:pt x="5210197" y="1043857"/>
                </a:lnTo>
                <a:lnTo>
                  <a:pt x="5134710" y="1045348"/>
                </a:lnTo>
                <a:lnTo>
                  <a:pt x="5058798" y="1046688"/>
                </a:lnTo>
                <a:lnTo>
                  <a:pt x="4982474" y="1047875"/>
                </a:lnTo>
                <a:lnTo>
                  <a:pt x="4905748" y="1048908"/>
                </a:lnTo>
                <a:lnTo>
                  <a:pt x="4828632" y="1049786"/>
                </a:lnTo>
                <a:lnTo>
                  <a:pt x="4751138" y="1050507"/>
                </a:lnTo>
                <a:lnTo>
                  <a:pt x="4673276" y="1051071"/>
                </a:lnTo>
                <a:lnTo>
                  <a:pt x="4595058" y="1051475"/>
                </a:lnTo>
                <a:lnTo>
                  <a:pt x="4516495" y="1051718"/>
                </a:lnTo>
                <a:lnTo>
                  <a:pt x="4437599" y="1051799"/>
                </a:lnTo>
                <a:lnTo>
                  <a:pt x="4358704" y="1051718"/>
                </a:lnTo>
                <a:lnTo>
                  <a:pt x="4280141" y="1051475"/>
                </a:lnTo>
                <a:lnTo>
                  <a:pt x="4201923" y="1051071"/>
                </a:lnTo>
                <a:lnTo>
                  <a:pt x="4124061" y="1050507"/>
                </a:lnTo>
                <a:lnTo>
                  <a:pt x="4046567" y="1049786"/>
                </a:lnTo>
                <a:lnTo>
                  <a:pt x="3969451" y="1048908"/>
                </a:lnTo>
                <a:lnTo>
                  <a:pt x="3892725" y="1047875"/>
                </a:lnTo>
                <a:lnTo>
                  <a:pt x="3816401" y="1046688"/>
                </a:lnTo>
                <a:lnTo>
                  <a:pt x="3740489" y="1045348"/>
                </a:lnTo>
                <a:lnTo>
                  <a:pt x="3665002" y="1043857"/>
                </a:lnTo>
                <a:lnTo>
                  <a:pt x="3589950" y="1042216"/>
                </a:lnTo>
                <a:lnTo>
                  <a:pt x="3515344" y="1040427"/>
                </a:lnTo>
                <a:lnTo>
                  <a:pt x="3441198" y="1038490"/>
                </a:lnTo>
                <a:lnTo>
                  <a:pt x="3367520" y="1036408"/>
                </a:lnTo>
                <a:lnTo>
                  <a:pt x="3294324" y="1034181"/>
                </a:lnTo>
                <a:lnTo>
                  <a:pt x="3221620" y="1031811"/>
                </a:lnTo>
                <a:lnTo>
                  <a:pt x="3149419" y="1029299"/>
                </a:lnTo>
                <a:lnTo>
                  <a:pt x="3077734" y="1026647"/>
                </a:lnTo>
                <a:lnTo>
                  <a:pt x="3006575" y="1023856"/>
                </a:lnTo>
                <a:lnTo>
                  <a:pt x="2935954" y="1020926"/>
                </a:lnTo>
                <a:lnTo>
                  <a:pt x="2865881" y="1017861"/>
                </a:lnTo>
                <a:lnTo>
                  <a:pt x="2796370" y="1014660"/>
                </a:lnTo>
                <a:lnTo>
                  <a:pt x="2727430" y="1011326"/>
                </a:lnTo>
                <a:lnTo>
                  <a:pt x="2659073" y="1007859"/>
                </a:lnTo>
                <a:lnTo>
                  <a:pt x="2591311" y="1004262"/>
                </a:lnTo>
                <a:lnTo>
                  <a:pt x="2524154" y="1000534"/>
                </a:lnTo>
                <a:lnTo>
                  <a:pt x="2457615" y="996678"/>
                </a:lnTo>
                <a:lnTo>
                  <a:pt x="2391704" y="992696"/>
                </a:lnTo>
                <a:lnTo>
                  <a:pt x="2326434" y="988587"/>
                </a:lnTo>
                <a:lnTo>
                  <a:pt x="2261814" y="984354"/>
                </a:lnTo>
                <a:lnTo>
                  <a:pt x="2197858" y="979999"/>
                </a:lnTo>
                <a:lnTo>
                  <a:pt x="2134575" y="975521"/>
                </a:lnTo>
                <a:lnTo>
                  <a:pt x="2071978" y="970924"/>
                </a:lnTo>
                <a:lnTo>
                  <a:pt x="2010078" y="966207"/>
                </a:lnTo>
                <a:lnTo>
                  <a:pt x="1948885" y="961373"/>
                </a:lnTo>
                <a:lnTo>
                  <a:pt x="1888412" y="956423"/>
                </a:lnTo>
                <a:lnTo>
                  <a:pt x="1828670" y="951358"/>
                </a:lnTo>
                <a:lnTo>
                  <a:pt x="1769670" y="946179"/>
                </a:lnTo>
                <a:lnTo>
                  <a:pt x="1711424" y="940888"/>
                </a:lnTo>
                <a:lnTo>
                  <a:pt x="1653943" y="935487"/>
                </a:lnTo>
                <a:lnTo>
                  <a:pt x="1597238" y="929976"/>
                </a:lnTo>
                <a:lnTo>
                  <a:pt x="1541320" y="924356"/>
                </a:lnTo>
                <a:lnTo>
                  <a:pt x="1486201" y="918630"/>
                </a:lnTo>
                <a:lnTo>
                  <a:pt x="1431893" y="912798"/>
                </a:lnTo>
                <a:lnTo>
                  <a:pt x="1378407" y="906863"/>
                </a:lnTo>
                <a:lnTo>
                  <a:pt x="1325753" y="900824"/>
                </a:lnTo>
                <a:lnTo>
                  <a:pt x="1273944" y="894684"/>
                </a:lnTo>
                <a:lnTo>
                  <a:pt x="1222991" y="888444"/>
                </a:lnTo>
                <a:lnTo>
                  <a:pt x="1172905" y="882106"/>
                </a:lnTo>
                <a:lnTo>
                  <a:pt x="1123697" y="875670"/>
                </a:lnTo>
                <a:lnTo>
                  <a:pt x="1075379" y="869138"/>
                </a:lnTo>
                <a:lnTo>
                  <a:pt x="1027963" y="862511"/>
                </a:lnTo>
                <a:lnTo>
                  <a:pt x="981459" y="855791"/>
                </a:lnTo>
                <a:lnTo>
                  <a:pt x="935879" y="848979"/>
                </a:lnTo>
                <a:lnTo>
                  <a:pt x="891234" y="842076"/>
                </a:lnTo>
                <a:lnTo>
                  <a:pt x="847536" y="835084"/>
                </a:lnTo>
                <a:lnTo>
                  <a:pt x="804795" y="828004"/>
                </a:lnTo>
                <a:lnTo>
                  <a:pt x="763025" y="820837"/>
                </a:lnTo>
                <a:lnTo>
                  <a:pt x="722234" y="813585"/>
                </a:lnTo>
                <a:lnTo>
                  <a:pt x="682436" y="806249"/>
                </a:lnTo>
                <a:lnTo>
                  <a:pt x="643642" y="798831"/>
                </a:lnTo>
                <a:lnTo>
                  <a:pt x="605862" y="791331"/>
                </a:lnTo>
                <a:lnTo>
                  <a:pt x="533392" y="776094"/>
                </a:lnTo>
                <a:lnTo>
                  <a:pt x="465118" y="760547"/>
                </a:lnTo>
                <a:lnTo>
                  <a:pt x="401130" y="744703"/>
                </a:lnTo>
                <a:lnTo>
                  <a:pt x="341519" y="728572"/>
                </a:lnTo>
                <a:lnTo>
                  <a:pt x="286377" y="712164"/>
                </a:lnTo>
                <a:lnTo>
                  <a:pt x="235793" y="695490"/>
                </a:lnTo>
                <a:lnTo>
                  <a:pt x="189859" y="678562"/>
                </a:lnTo>
                <a:lnTo>
                  <a:pt x="148666" y="661389"/>
                </a:lnTo>
                <a:lnTo>
                  <a:pt x="112304" y="643983"/>
                </a:lnTo>
                <a:lnTo>
                  <a:pt x="67020" y="617460"/>
                </a:lnTo>
                <a:lnTo>
                  <a:pt x="33118" y="590473"/>
                </a:lnTo>
                <a:lnTo>
                  <a:pt x="6151" y="553829"/>
                </a:lnTo>
                <a:lnTo>
                  <a:pt x="687" y="535249"/>
                </a:lnTo>
                <a:lnTo>
                  <a:pt x="0" y="525899"/>
                </a:lnTo>
                <a:close/>
              </a:path>
            </a:pathLst>
          </a:custGeom>
          <a:ln w="28574">
            <a:solidFill>
              <a:srgbClr val="FFFFFF"/>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8" name="object 18"/>
          <p:cNvSpPr txBox="1"/>
          <p:nvPr/>
        </p:nvSpPr>
        <p:spPr>
          <a:xfrm>
            <a:off x="2950178" y="5785675"/>
            <a:ext cx="6284807" cy="748645"/>
          </a:xfrm>
          <a:prstGeom prst="rect">
            <a:avLst/>
          </a:prstGeom>
        </p:spPr>
        <p:txBody>
          <a:bodyPr vert="horz" wrap="square" lIns="0" tIns="14393" rIns="0" bIns="0" rtlCol="0">
            <a:spAutoFit/>
          </a:bodyPr>
          <a:lstStyle/>
          <a:p>
            <a:pPr marL="739122" marR="6773" indent="-723035" defTabSz="1219170" fontAlgn="auto">
              <a:lnSpc>
                <a:spcPct val="100699"/>
              </a:lnSpc>
              <a:spcBef>
                <a:spcPts val="113"/>
              </a:spcBef>
              <a:spcAft>
                <a:spcPts val="0"/>
              </a:spcAft>
            </a:pPr>
            <a:r>
              <a:rPr sz="2400" b="1" kern="0" spc="113" dirty="0">
                <a:solidFill>
                  <a:srgbClr val="FFFFFF"/>
                </a:solidFill>
                <a:latin typeface="Calibri"/>
                <a:cs typeface="Calibri"/>
              </a:rPr>
              <a:t>“Equality</a:t>
            </a:r>
            <a:r>
              <a:rPr sz="2400" b="1" kern="0" spc="133" dirty="0">
                <a:solidFill>
                  <a:srgbClr val="FFFFFF"/>
                </a:solidFill>
                <a:latin typeface="Calibri"/>
                <a:cs typeface="Calibri"/>
              </a:rPr>
              <a:t> </a:t>
            </a:r>
            <a:r>
              <a:rPr sz="2400" b="1" kern="0" spc="93" dirty="0">
                <a:solidFill>
                  <a:srgbClr val="FFFFFF"/>
                </a:solidFill>
                <a:latin typeface="Calibri"/>
                <a:cs typeface="Calibri"/>
              </a:rPr>
              <a:t>of</a:t>
            </a:r>
            <a:r>
              <a:rPr sz="2400" b="1" kern="0" spc="133" dirty="0">
                <a:solidFill>
                  <a:srgbClr val="FFFFFF"/>
                </a:solidFill>
                <a:latin typeface="Calibri"/>
                <a:cs typeface="Calibri"/>
              </a:rPr>
              <a:t> </a:t>
            </a:r>
            <a:r>
              <a:rPr sz="2400" b="1" kern="0" spc="100" dirty="0">
                <a:solidFill>
                  <a:srgbClr val="FFFFFF"/>
                </a:solidFill>
                <a:latin typeface="Calibri"/>
                <a:cs typeface="Calibri"/>
              </a:rPr>
              <a:t>Opportunity”</a:t>
            </a:r>
            <a:r>
              <a:rPr sz="2400" b="1" kern="0" spc="140" dirty="0">
                <a:solidFill>
                  <a:srgbClr val="FFFFFF"/>
                </a:solidFill>
                <a:latin typeface="Calibri"/>
                <a:cs typeface="Calibri"/>
              </a:rPr>
              <a:t> </a:t>
            </a:r>
            <a:r>
              <a:rPr sz="2400" b="1" kern="0" spc="152" dirty="0">
                <a:solidFill>
                  <a:srgbClr val="FFFFFF"/>
                </a:solidFill>
                <a:latin typeface="Calibri"/>
                <a:cs typeface="Calibri"/>
              </a:rPr>
              <a:t>fairness</a:t>
            </a:r>
            <a:r>
              <a:rPr sz="2400" b="1" kern="0" spc="133" dirty="0">
                <a:solidFill>
                  <a:srgbClr val="FFFFFF"/>
                </a:solidFill>
                <a:latin typeface="Calibri"/>
                <a:cs typeface="Calibri"/>
              </a:rPr>
              <a:t> </a:t>
            </a:r>
            <a:r>
              <a:rPr sz="2400" b="1" kern="0" spc="80" dirty="0">
                <a:solidFill>
                  <a:srgbClr val="FFFFFF"/>
                </a:solidFill>
                <a:latin typeface="Calibri"/>
                <a:cs typeface="Calibri"/>
              </a:rPr>
              <a:t>criterion: </a:t>
            </a:r>
            <a:r>
              <a:rPr sz="2400" b="1" kern="0" spc="180" dirty="0">
                <a:solidFill>
                  <a:srgbClr val="FFFFFF"/>
                </a:solidFill>
                <a:latin typeface="Calibri"/>
                <a:cs typeface="Calibri"/>
              </a:rPr>
              <a:t>Recall</a:t>
            </a:r>
            <a:r>
              <a:rPr sz="2400" b="1" kern="0" spc="140" dirty="0">
                <a:solidFill>
                  <a:srgbClr val="FFFFFF"/>
                </a:solidFill>
                <a:latin typeface="Calibri"/>
                <a:cs typeface="Calibri"/>
              </a:rPr>
              <a:t> </a:t>
            </a:r>
            <a:r>
              <a:rPr sz="2400" b="1" kern="0" spc="167" dirty="0">
                <a:solidFill>
                  <a:srgbClr val="FFFFFF"/>
                </a:solidFill>
                <a:latin typeface="Calibri"/>
                <a:cs typeface="Calibri"/>
              </a:rPr>
              <a:t>is</a:t>
            </a:r>
            <a:r>
              <a:rPr sz="2400" b="1" kern="0" spc="140" dirty="0">
                <a:solidFill>
                  <a:srgbClr val="FFFFFF"/>
                </a:solidFill>
                <a:latin typeface="Calibri"/>
                <a:cs typeface="Calibri"/>
              </a:rPr>
              <a:t> </a:t>
            </a:r>
            <a:r>
              <a:rPr sz="2400" b="1" kern="0" spc="127" dirty="0">
                <a:solidFill>
                  <a:srgbClr val="FFFFFF"/>
                </a:solidFill>
                <a:latin typeface="Calibri"/>
                <a:cs typeface="Calibri"/>
              </a:rPr>
              <a:t>equal</a:t>
            </a:r>
            <a:r>
              <a:rPr sz="2400" b="1" kern="0" spc="147" dirty="0">
                <a:solidFill>
                  <a:srgbClr val="FFFFFF"/>
                </a:solidFill>
                <a:latin typeface="Calibri"/>
                <a:cs typeface="Calibri"/>
              </a:rPr>
              <a:t> </a:t>
            </a:r>
            <a:r>
              <a:rPr sz="2400" b="1" kern="0" spc="233" dirty="0">
                <a:solidFill>
                  <a:srgbClr val="FFFFFF"/>
                </a:solidFill>
                <a:latin typeface="Calibri"/>
                <a:cs typeface="Calibri"/>
              </a:rPr>
              <a:t>across</a:t>
            </a:r>
            <a:r>
              <a:rPr sz="2400" b="1" kern="0" spc="140" dirty="0">
                <a:solidFill>
                  <a:srgbClr val="FFFFFF"/>
                </a:solidFill>
                <a:latin typeface="Calibri"/>
                <a:cs typeface="Calibri"/>
              </a:rPr>
              <a:t> </a:t>
            </a:r>
            <a:r>
              <a:rPr sz="2400" b="1" kern="0" spc="180" dirty="0">
                <a:solidFill>
                  <a:srgbClr val="FFFFFF"/>
                </a:solidFill>
                <a:latin typeface="Calibri"/>
                <a:cs typeface="Calibri"/>
              </a:rPr>
              <a:t>subgroups</a:t>
            </a:r>
            <a:endParaRPr sz="2400" kern="0">
              <a:solidFill>
                <a:sysClr val="windowText" lastClr="000000"/>
              </a:solidFill>
              <a:latin typeface="Calibri"/>
              <a:cs typeface="Calibri"/>
            </a:endParaRPr>
          </a:p>
        </p:txBody>
      </p:sp>
      <p:sp>
        <p:nvSpPr>
          <p:cNvPr id="19" name="TextBox 18">
            <a:extLst>
              <a:ext uri="{FF2B5EF4-FFF2-40B4-BE49-F238E27FC236}">
                <a16:creationId xmlns:a16="http://schemas.microsoft.com/office/drawing/2014/main" id="{25ED9C0C-6385-736A-EBC2-30E5ECC82794}"/>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798103"/>
          </a:xfrm>
          <a:prstGeom prst="rect">
            <a:avLst/>
          </a:prstGeom>
        </p:spPr>
        <p:txBody>
          <a:bodyPr vert="horz" wrap="square" lIns="0" tIns="221487" rIns="0" bIns="0" rtlCol="0">
            <a:spAutoFit/>
          </a:bodyPr>
          <a:lstStyle/>
          <a:p>
            <a:pPr marL="25399">
              <a:spcBef>
                <a:spcPts val="133"/>
              </a:spcBef>
            </a:pPr>
            <a:r>
              <a:rPr b="1" spc="220" dirty="0">
                <a:solidFill>
                  <a:srgbClr val="FFFFFF"/>
                </a:solidFill>
              </a:rPr>
              <a:t>Evaluate</a:t>
            </a:r>
            <a:r>
              <a:rPr b="1" spc="180" dirty="0">
                <a:solidFill>
                  <a:srgbClr val="FFFFFF"/>
                </a:solidFill>
              </a:rPr>
              <a:t> </a:t>
            </a:r>
            <a:r>
              <a:rPr b="1" spc="140" dirty="0">
                <a:solidFill>
                  <a:srgbClr val="FFFFFF"/>
                </a:solidFill>
              </a:rPr>
              <a:t>for</a:t>
            </a:r>
            <a:r>
              <a:rPr b="1" spc="180" dirty="0">
                <a:solidFill>
                  <a:srgbClr val="FFFFFF"/>
                </a:solidFill>
              </a:rPr>
              <a:t> </a:t>
            </a:r>
            <a:r>
              <a:rPr b="1" spc="293" dirty="0">
                <a:solidFill>
                  <a:srgbClr val="FFFFFF"/>
                </a:solidFill>
              </a:rPr>
              <a:t>Fairness</a:t>
            </a:r>
            <a:r>
              <a:rPr b="1" spc="187" dirty="0">
                <a:solidFill>
                  <a:srgbClr val="FFFFFF"/>
                </a:solidFill>
              </a:rPr>
              <a:t> </a:t>
            </a:r>
            <a:r>
              <a:rPr b="1" dirty="0">
                <a:solidFill>
                  <a:srgbClr val="FFFFFF"/>
                </a:solidFill>
                <a:latin typeface="Calibri"/>
                <a:cs typeface="Calibri"/>
              </a:rPr>
              <a:t>&amp;</a:t>
            </a:r>
            <a:r>
              <a:rPr b="1" spc="180" dirty="0">
                <a:solidFill>
                  <a:srgbClr val="FFFFFF"/>
                </a:solidFill>
              </a:rPr>
              <a:t> </a:t>
            </a:r>
            <a:r>
              <a:rPr b="1" spc="213" dirty="0">
                <a:solidFill>
                  <a:srgbClr val="FFFFFF"/>
                </a:solidFill>
              </a:rPr>
              <a:t>Inclusion</a:t>
            </a:r>
          </a:p>
        </p:txBody>
      </p:sp>
      <p:graphicFrame>
        <p:nvGraphicFramePr>
          <p:cNvPr id="3" name="object 3"/>
          <p:cNvGraphicFramePr>
            <a:graphicFrameLocks noGrp="1"/>
          </p:cNvGraphicFramePr>
          <p:nvPr/>
        </p:nvGraphicFramePr>
        <p:xfrm>
          <a:off x="662933" y="2058733"/>
          <a:ext cx="4986020" cy="948266"/>
        </p:xfrm>
        <a:graphic>
          <a:graphicData uri="http://schemas.openxmlformats.org/drawingml/2006/table">
            <a:tbl>
              <a:tblPr firstRow="1" bandRow="1">
                <a:tableStyleId>{2D5ABB26-0587-4C30-8999-92F81FD0307C}</a:tableStyleId>
              </a:tblPr>
              <a:tblGrid>
                <a:gridCol w="2396913">
                  <a:extLst>
                    <a:ext uri="{9D8B030D-6E8A-4147-A177-3AD203B41FA5}">
                      <a16:colId xmlns:a16="http://schemas.microsoft.com/office/drawing/2014/main" val="20000"/>
                    </a:ext>
                  </a:extLst>
                </a:gridCol>
                <a:gridCol w="2589107">
                  <a:extLst>
                    <a:ext uri="{9D8B030D-6E8A-4147-A177-3AD203B41FA5}">
                      <a16:colId xmlns:a16="http://schemas.microsoft.com/office/drawing/2014/main" val="20001"/>
                    </a:ext>
                  </a:extLst>
                </a:gridCol>
              </a:tblGrid>
              <a:tr h="474133">
                <a:tc>
                  <a:txBody>
                    <a:bodyPr/>
                    <a:lstStyle/>
                    <a:p>
                      <a:pPr marL="85725">
                        <a:lnSpc>
                          <a:spcPct val="100000"/>
                        </a:lnSpc>
                        <a:spcBef>
                          <a:spcPts val="680"/>
                        </a:spcBef>
                      </a:pPr>
                      <a:r>
                        <a:rPr sz="1500" b="1" spc="65" dirty="0">
                          <a:latin typeface="Calibri"/>
                          <a:cs typeface="Calibri"/>
                        </a:rPr>
                        <a:t>True</a:t>
                      </a:r>
                      <a:r>
                        <a:rPr sz="1500" b="1" spc="60" dirty="0">
                          <a:latin typeface="Calibri"/>
                          <a:cs typeface="Calibri"/>
                        </a:rPr>
                        <a:t> </a:t>
                      </a:r>
                      <a:r>
                        <a:rPr sz="1500" b="1" spc="65" dirty="0">
                          <a:latin typeface="Calibri"/>
                          <a:cs typeface="Calibri"/>
                        </a:rPr>
                        <a:t>Positives</a:t>
                      </a:r>
                      <a:r>
                        <a:rPr sz="1500" b="1" spc="70" dirty="0">
                          <a:latin typeface="Calibri"/>
                          <a:cs typeface="Calibri"/>
                        </a:rPr>
                        <a:t> </a:t>
                      </a:r>
                      <a:r>
                        <a:rPr sz="1500" b="1" spc="55" dirty="0">
                          <a:latin typeface="Calibri"/>
                          <a:cs typeface="Calibri"/>
                        </a:rPr>
                        <a:t>(TP)</a:t>
                      </a:r>
                      <a:r>
                        <a:rPr sz="1500" b="1" spc="65" dirty="0">
                          <a:latin typeface="Calibri"/>
                          <a:cs typeface="Calibri"/>
                        </a:rPr>
                        <a:t> </a:t>
                      </a:r>
                      <a:r>
                        <a:rPr sz="1500" b="1" spc="105" dirty="0">
                          <a:latin typeface="Calibri"/>
                          <a:cs typeface="Calibri"/>
                        </a:rPr>
                        <a:t>=</a:t>
                      </a:r>
                      <a:r>
                        <a:rPr sz="1500" b="1" spc="70" dirty="0">
                          <a:latin typeface="Calibri"/>
                          <a:cs typeface="Calibri"/>
                        </a:rPr>
                        <a:t> </a:t>
                      </a:r>
                      <a:r>
                        <a:rPr sz="1500" b="1" spc="-25" dirty="0">
                          <a:latin typeface="Calibri"/>
                          <a:cs typeface="Calibri"/>
                        </a:rPr>
                        <a:t>10</a:t>
                      </a:r>
                      <a:endParaRPr sz="1500">
                        <a:latin typeface="Calibri"/>
                        <a:cs typeface="Calibri"/>
                      </a:endParaRPr>
                    </a:p>
                  </a:txBody>
                  <a:tcPr marL="0" marR="0" marT="115147" marB="0">
                    <a:solidFill>
                      <a:srgbClr val="D9EAD3"/>
                    </a:solidFill>
                  </a:tcPr>
                </a:tc>
                <a:tc>
                  <a:txBody>
                    <a:bodyPr/>
                    <a:lstStyle/>
                    <a:p>
                      <a:pPr marL="85090">
                        <a:lnSpc>
                          <a:spcPct val="100000"/>
                        </a:lnSpc>
                        <a:spcBef>
                          <a:spcPts val="680"/>
                        </a:spcBef>
                      </a:pPr>
                      <a:r>
                        <a:rPr sz="1500" b="1" spc="85" dirty="0">
                          <a:latin typeface="Calibri"/>
                          <a:cs typeface="Calibri"/>
                        </a:rPr>
                        <a:t>False</a:t>
                      </a:r>
                      <a:r>
                        <a:rPr sz="1500" b="1" spc="65" dirty="0">
                          <a:latin typeface="Calibri"/>
                          <a:cs typeface="Calibri"/>
                        </a:rPr>
                        <a:t> Positives</a:t>
                      </a:r>
                      <a:r>
                        <a:rPr sz="1500" b="1" spc="70" dirty="0">
                          <a:latin typeface="Calibri"/>
                          <a:cs typeface="Calibri"/>
                        </a:rPr>
                        <a:t> </a:t>
                      </a:r>
                      <a:r>
                        <a:rPr sz="1500" b="1" spc="55" dirty="0">
                          <a:latin typeface="Calibri"/>
                          <a:cs typeface="Calibri"/>
                        </a:rPr>
                        <a:t>(FP)</a:t>
                      </a:r>
                      <a:r>
                        <a:rPr sz="1500" b="1" spc="70" dirty="0">
                          <a:latin typeface="Calibri"/>
                          <a:cs typeface="Calibri"/>
                        </a:rPr>
                        <a:t> </a:t>
                      </a:r>
                      <a:r>
                        <a:rPr sz="1500" b="1" spc="105" dirty="0">
                          <a:latin typeface="Calibri"/>
                          <a:cs typeface="Calibri"/>
                        </a:rPr>
                        <a:t>=</a:t>
                      </a:r>
                      <a:r>
                        <a:rPr sz="1500" b="1" spc="70" dirty="0">
                          <a:latin typeface="Calibri"/>
                          <a:cs typeface="Calibri"/>
                        </a:rPr>
                        <a:t> </a:t>
                      </a:r>
                      <a:r>
                        <a:rPr sz="1500" b="1" dirty="0">
                          <a:latin typeface="Calibri"/>
                          <a:cs typeface="Calibri"/>
                        </a:rPr>
                        <a:t>1</a:t>
                      </a:r>
                      <a:endParaRPr sz="1500">
                        <a:latin typeface="Calibri"/>
                        <a:cs typeface="Calibri"/>
                      </a:endParaRPr>
                    </a:p>
                  </a:txBody>
                  <a:tcPr marL="0" marR="0" marT="115147" marB="0">
                    <a:solidFill>
                      <a:srgbClr val="FFF1CC"/>
                    </a:solidFill>
                  </a:tcPr>
                </a:tc>
                <a:extLst>
                  <a:ext uri="{0D108BD9-81ED-4DB2-BD59-A6C34878D82A}">
                    <a16:rowId xmlns:a16="http://schemas.microsoft.com/office/drawing/2014/main" val="10000"/>
                  </a:ext>
                </a:extLst>
              </a:tr>
              <a:tr h="474133">
                <a:tc>
                  <a:txBody>
                    <a:bodyPr/>
                    <a:lstStyle/>
                    <a:p>
                      <a:pPr marL="85725">
                        <a:lnSpc>
                          <a:spcPct val="100000"/>
                        </a:lnSpc>
                        <a:spcBef>
                          <a:spcPts val="680"/>
                        </a:spcBef>
                      </a:pPr>
                      <a:r>
                        <a:rPr sz="1500" b="1" spc="85" dirty="0">
                          <a:latin typeface="Calibri"/>
                          <a:cs typeface="Calibri"/>
                        </a:rPr>
                        <a:t>False</a:t>
                      </a:r>
                      <a:r>
                        <a:rPr sz="1500" b="1" spc="100" dirty="0">
                          <a:latin typeface="Calibri"/>
                          <a:cs typeface="Calibri"/>
                        </a:rPr>
                        <a:t> </a:t>
                      </a:r>
                      <a:r>
                        <a:rPr sz="1500" b="1" spc="70" dirty="0">
                          <a:latin typeface="Calibri"/>
                          <a:cs typeface="Calibri"/>
                        </a:rPr>
                        <a:t>Negatives</a:t>
                      </a:r>
                      <a:r>
                        <a:rPr sz="1500" b="1" spc="105" dirty="0">
                          <a:latin typeface="Calibri"/>
                          <a:cs typeface="Calibri"/>
                        </a:rPr>
                        <a:t> </a:t>
                      </a:r>
                      <a:r>
                        <a:rPr sz="1500" b="1" dirty="0">
                          <a:latin typeface="Calibri"/>
                          <a:cs typeface="Calibri"/>
                        </a:rPr>
                        <a:t>(FN)</a:t>
                      </a:r>
                      <a:r>
                        <a:rPr sz="1500" b="1" spc="100" dirty="0">
                          <a:latin typeface="Calibri"/>
                          <a:cs typeface="Calibri"/>
                        </a:rPr>
                        <a:t> </a:t>
                      </a:r>
                      <a:r>
                        <a:rPr sz="1500" b="1" spc="105" dirty="0">
                          <a:latin typeface="Calibri"/>
                          <a:cs typeface="Calibri"/>
                        </a:rPr>
                        <a:t>= </a:t>
                      </a:r>
                      <a:r>
                        <a:rPr sz="1500" b="1" dirty="0">
                          <a:latin typeface="Calibri"/>
                          <a:cs typeface="Calibri"/>
                        </a:rPr>
                        <a:t>1</a:t>
                      </a:r>
                      <a:endParaRPr sz="1500">
                        <a:latin typeface="Calibri"/>
                        <a:cs typeface="Calibri"/>
                      </a:endParaRPr>
                    </a:p>
                  </a:txBody>
                  <a:tcPr marL="0" marR="0" marT="115147" marB="0">
                    <a:solidFill>
                      <a:srgbClr val="FFF1CC"/>
                    </a:solidFill>
                  </a:tcPr>
                </a:tc>
                <a:tc>
                  <a:txBody>
                    <a:bodyPr/>
                    <a:lstStyle/>
                    <a:p>
                      <a:pPr marL="85725">
                        <a:lnSpc>
                          <a:spcPct val="100000"/>
                        </a:lnSpc>
                        <a:spcBef>
                          <a:spcPts val="680"/>
                        </a:spcBef>
                      </a:pPr>
                      <a:r>
                        <a:rPr sz="1500" b="1" spc="65" dirty="0">
                          <a:latin typeface="Calibri"/>
                          <a:cs typeface="Calibri"/>
                        </a:rPr>
                        <a:t>True</a:t>
                      </a:r>
                      <a:r>
                        <a:rPr sz="1500" b="1" spc="95" dirty="0">
                          <a:latin typeface="Calibri"/>
                          <a:cs typeface="Calibri"/>
                        </a:rPr>
                        <a:t> </a:t>
                      </a:r>
                      <a:r>
                        <a:rPr sz="1500" b="1" spc="70" dirty="0">
                          <a:latin typeface="Calibri"/>
                          <a:cs typeface="Calibri"/>
                        </a:rPr>
                        <a:t>Negatives</a:t>
                      </a:r>
                      <a:r>
                        <a:rPr sz="1500" b="1" spc="100" dirty="0">
                          <a:latin typeface="Calibri"/>
                          <a:cs typeface="Calibri"/>
                        </a:rPr>
                        <a:t> </a:t>
                      </a:r>
                      <a:r>
                        <a:rPr sz="1500" b="1" dirty="0">
                          <a:latin typeface="Calibri"/>
                          <a:cs typeface="Calibri"/>
                        </a:rPr>
                        <a:t>(TN)</a:t>
                      </a:r>
                      <a:r>
                        <a:rPr sz="1500" b="1" spc="100" dirty="0">
                          <a:latin typeface="Calibri"/>
                          <a:cs typeface="Calibri"/>
                        </a:rPr>
                        <a:t> </a:t>
                      </a:r>
                      <a:r>
                        <a:rPr sz="1500" b="1" spc="105" dirty="0">
                          <a:latin typeface="Calibri"/>
                          <a:cs typeface="Calibri"/>
                        </a:rPr>
                        <a:t>=</a:t>
                      </a:r>
                      <a:r>
                        <a:rPr sz="1500" b="1" spc="100" dirty="0">
                          <a:latin typeface="Calibri"/>
                          <a:cs typeface="Calibri"/>
                        </a:rPr>
                        <a:t> </a:t>
                      </a:r>
                      <a:r>
                        <a:rPr sz="1500" b="1" spc="-25" dirty="0">
                          <a:latin typeface="Calibri"/>
                          <a:cs typeface="Calibri"/>
                        </a:rPr>
                        <a:t>488</a:t>
                      </a:r>
                      <a:endParaRPr sz="1500">
                        <a:latin typeface="Calibri"/>
                        <a:cs typeface="Calibri"/>
                      </a:endParaRPr>
                    </a:p>
                  </a:txBody>
                  <a:tcPr marL="0" marR="0" marT="115147" marB="0">
                    <a:solidFill>
                      <a:srgbClr val="F4CCCC"/>
                    </a:solidFill>
                  </a:tcPr>
                </a:tc>
                <a:extLst>
                  <a:ext uri="{0D108BD9-81ED-4DB2-BD59-A6C34878D82A}">
                    <a16:rowId xmlns:a16="http://schemas.microsoft.com/office/drawing/2014/main" val="10001"/>
                  </a:ext>
                </a:extLst>
              </a:tr>
            </a:tbl>
          </a:graphicData>
        </a:graphic>
      </p:graphicFrame>
      <p:graphicFrame>
        <p:nvGraphicFramePr>
          <p:cNvPr id="4" name="object 4"/>
          <p:cNvGraphicFramePr>
            <a:graphicFrameLocks noGrp="1"/>
          </p:cNvGraphicFramePr>
          <p:nvPr/>
        </p:nvGraphicFramePr>
        <p:xfrm>
          <a:off x="6512967" y="2058733"/>
          <a:ext cx="4986020" cy="948266"/>
        </p:xfrm>
        <a:graphic>
          <a:graphicData uri="http://schemas.openxmlformats.org/drawingml/2006/table">
            <a:tbl>
              <a:tblPr firstRow="1" bandRow="1">
                <a:tableStyleId>{2D5ABB26-0587-4C30-8999-92F81FD0307C}</a:tableStyleId>
              </a:tblPr>
              <a:tblGrid>
                <a:gridCol w="2396913">
                  <a:extLst>
                    <a:ext uri="{9D8B030D-6E8A-4147-A177-3AD203B41FA5}">
                      <a16:colId xmlns:a16="http://schemas.microsoft.com/office/drawing/2014/main" val="20000"/>
                    </a:ext>
                  </a:extLst>
                </a:gridCol>
                <a:gridCol w="2589107">
                  <a:extLst>
                    <a:ext uri="{9D8B030D-6E8A-4147-A177-3AD203B41FA5}">
                      <a16:colId xmlns:a16="http://schemas.microsoft.com/office/drawing/2014/main" val="20001"/>
                    </a:ext>
                  </a:extLst>
                </a:gridCol>
              </a:tblGrid>
              <a:tr h="474133">
                <a:tc>
                  <a:txBody>
                    <a:bodyPr/>
                    <a:lstStyle/>
                    <a:p>
                      <a:pPr marL="85725">
                        <a:lnSpc>
                          <a:spcPct val="100000"/>
                        </a:lnSpc>
                        <a:spcBef>
                          <a:spcPts val="680"/>
                        </a:spcBef>
                      </a:pPr>
                      <a:r>
                        <a:rPr sz="1500" b="1" spc="65" dirty="0">
                          <a:latin typeface="Calibri"/>
                          <a:cs typeface="Calibri"/>
                        </a:rPr>
                        <a:t>True</a:t>
                      </a:r>
                      <a:r>
                        <a:rPr sz="1500" b="1" spc="60" dirty="0">
                          <a:latin typeface="Calibri"/>
                          <a:cs typeface="Calibri"/>
                        </a:rPr>
                        <a:t> </a:t>
                      </a:r>
                      <a:r>
                        <a:rPr sz="1500" b="1" spc="65" dirty="0">
                          <a:latin typeface="Calibri"/>
                          <a:cs typeface="Calibri"/>
                        </a:rPr>
                        <a:t>Positives</a:t>
                      </a:r>
                      <a:r>
                        <a:rPr sz="1500" b="1" spc="70" dirty="0">
                          <a:latin typeface="Calibri"/>
                          <a:cs typeface="Calibri"/>
                        </a:rPr>
                        <a:t> </a:t>
                      </a:r>
                      <a:r>
                        <a:rPr sz="1500" b="1" spc="55" dirty="0">
                          <a:latin typeface="Calibri"/>
                          <a:cs typeface="Calibri"/>
                        </a:rPr>
                        <a:t>(TP)</a:t>
                      </a:r>
                      <a:r>
                        <a:rPr sz="1500" b="1" spc="65" dirty="0">
                          <a:latin typeface="Calibri"/>
                          <a:cs typeface="Calibri"/>
                        </a:rPr>
                        <a:t> </a:t>
                      </a:r>
                      <a:r>
                        <a:rPr sz="1500" b="1" spc="105" dirty="0">
                          <a:latin typeface="Calibri"/>
                          <a:cs typeface="Calibri"/>
                        </a:rPr>
                        <a:t>=</a:t>
                      </a:r>
                      <a:r>
                        <a:rPr sz="1500" b="1" spc="70" dirty="0">
                          <a:latin typeface="Calibri"/>
                          <a:cs typeface="Calibri"/>
                        </a:rPr>
                        <a:t> </a:t>
                      </a:r>
                      <a:r>
                        <a:rPr sz="1500" b="1" dirty="0">
                          <a:latin typeface="Calibri"/>
                          <a:cs typeface="Calibri"/>
                        </a:rPr>
                        <a:t>6</a:t>
                      </a:r>
                      <a:endParaRPr sz="1500">
                        <a:latin typeface="Calibri"/>
                        <a:cs typeface="Calibri"/>
                      </a:endParaRPr>
                    </a:p>
                  </a:txBody>
                  <a:tcPr marL="0" marR="0" marT="115147" marB="0">
                    <a:solidFill>
                      <a:srgbClr val="D9EAD3"/>
                    </a:solidFill>
                  </a:tcPr>
                </a:tc>
                <a:tc>
                  <a:txBody>
                    <a:bodyPr/>
                    <a:lstStyle/>
                    <a:p>
                      <a:pPr marL="85090">
                        <a:lnSpc>
                          <a:spcPct val="100000"/>
                        </a:lnSpc>
                        <a:spcBef>
                          <a:spcPts val="680"/>
                        </a:spcBef>
                      </a:pPr>
                      <a:r>
                        <a:rPr sz="1500" b="1" spc="85" dirty="0">
                          <a:latin typeface="Calibri"/>
                          <a:cs typeface="Calibri"/>
                        </a:rPr>
                        <a:t>False</a:t>
                      </a:r>
                      <a:r>
                        <a:rPr sz="1500" b="1" spc="65" dirty="0">
                          <a:latin typeface="Calibri"/>
                          <a:cs typeface="Calibri"/>
                        </a:rPr>
                        <a:t> Positives</a:t>
                      </a:r>
                      <a:r>
                        <a:rPr sz="1500" b="1" spc="70" dirty="0">
                          <a:latin typeface="Calibri"/>
                          <a:cs typeface="Calibri"/>
                        </a:rPr>
                        <a:t> </a:t>
                      </a:r>
                      <a:r>
                        <a:rPr sz="1500" b="1" spc="55" dirty="0">
                          <a:latin typeface="Calibri"/>
                          <a:cs typeface="Calibri"/>
                        </a:rPr>
                        <a:t>(FP)</a:t>
                      </a:r>
                      <a:r>
                        <a:rPr sz="1500" b="1" spc="70" dirty="0">
                          <a:latin typeface="Calibri"/>
                          <a:cs typeface="Calibri"/>
                        </a:rPr>
                        <a:t> </a:t>
                      </a:r>
                      <a:r>
                        <a:rPr sz="1500" b="1" spc="105" dirty="0">
                          <a:latin typeface="Calibri"/>
                          <a:cs typeface="Calibri"/>
                        </a:rPr>
                        <a:t>=</a:t>
                      </a:r>
                      <a:r>
                        <a:rPr sz="1500" b="1" spc="70" dirty="0">
                          <a:latin typeface="Calibri"/>
                          <a:cs typeface="Calibri"/>
                        </a:rPr>
                        <a:t> </a:t>
                      </a:r>
                      <a:r>
                        <a:rPr sz="1500" b="1" dirty="0">
                          <a:latin typeface="Calibri"/>
                          <a:cs typeface="Calibri"/>
                        </a:rPr>
                        <a:t>3</a:t>
                      </a:r>
                      <a:endParaRPr sz="1500">
                        <a:latin typeface="Calibri"/>
                        <a:cs typeface="Calibri"/>
                      </a:endParaRPr>
                    </a:p>
                  </a:txBody>
                  <a:tcPr marL="0" marR="0" marT="115147" marB="0">
                    <a:solidFill>
                      <a:srgbClr val="FFF1CC"/>
                    </a:solidFill>
                  </a:tcPr>
                </a:tc>
                <a:extLst>
                  <a:ext uri="{0D108BD9-81ED-4DB2-BD59-A6C34878D82A}">
                    <a16:rowId xmlns:a16="http://schemas.microsoft.com/office/drawing/2014/main" val="10000"/>
                  </a:ext>
                </a:extLst>
              </a:tr>
              <a:tr h="474133">
                <a:tc>
                  <a:txBody>
                    <a:bodyPr/>
                    <a:lstStyle/>
                    <a:p>
                      <a:pPr marL="85725">
                        <a:lnSpc>
                          <a:spcPct val="100000"/>
                        </a:lnSpc>
                        <a:spcBef>
                          <a:spcPts val="680"/>
                        </a:spcBef>
                      </a:pPr>
                      <a:r>
                        <a:rPr sz="1500" b="1" spc="85" dirty="0">
                          <a:latin typeface="Calibri"/>
                          <a:cs typeface="Calibri"/>
                        </a:rPr>
                        <a:t>False</a:t>
                      </a:r>
                      <a:r>
                        <a:rPr sz="1500" b="1" spc="100" dirty="0">
                          <a:latin typeface="Calibri"/>
                          <a:cs typeface="Calibri"/>
                        </a:rPr>
                        <a:t> </a:t>
                      </a:r>
                      <a:r>
                        <a:rPr sz="1500" b="1" spc="70" dirty="0">
                          <a:latin typeface="Calibri"/>
                          <a:cs typeface="Calibri"/>
                        </a:rPr>
                        <a:t>Negatives</a:t>
                      </a:r>
                      <a:r>
                        <a:rPr sz="1500" b="1" spc="105" dirty="0">
                          <a:latin typeface="Calibri"/>
                          <a:cs typeface="Calibri"/>
                        </a:rPr>
                        <a:t> </a:t>
                      </a:r>
                      <a:r>
                        <a:rPr sz="1500" b="1" dirty="0">
                          <a:latin typeface="Calibri"/>
                          <a:cs typeface="Calibri"/>
                        </a:rPr>
                        <a:t>(FN)</a:t>
                      </a:r>
                      <a:r>
                        <a:rPr sz="1500" b="1" spc="100" dirty="0">
                          <a:latin typeface="Calibri"/>
                          <a:cs typeface="Calibri"/>
                        </a:rPr>
                        <a:t> </a:t>
                      </a:r>
                      <a:r>
                        <a:rPr sz="1500" b="1" spc="105" dirty="0">
                          <a:latin typeface="Calibri"/>
                          <a:cs typeface="Calibri"/>
                        </a:rPr>
                        <a:t>= </a:t>
                      </a:r>
                      <a:r>
                        <a:rPr sz="1500" b="1" dirty="0">
                          <a:latin typeface="Calibri"/>
                          <a:cs typeface="Calibri"/>
                        </a:rPr>
                        <a:t>5</a:t>
                      </a:r>
                      <a:endParaRPr sz="1500">
                        <a:latin typeface="Calibri"/>
                        <a:cs typeface="Calibri"/>
                      </a:endParaRPr>
                    </a:p>
                  </a:txBody>
                  <a:tcPr marL="0" marR="0" marT="115147" marB="0">
                    <a:solidFill>
                      <a:srgbClr val="FFF1CC"/>
                    </a:solidFill>
                  </a:tcPr>
                </a:tc>
                <a:tc>
                  <a:txBody>
                    <a:bodyPr/>
                    <a:lstStyle/>
                    <a:p>
                      <a:pPr marL="85725">
                        <a:lnSpc>
                          <a:spcPct val="100000"/>
                        </a:lnSpc>
                        <a:spcBef>
                          <a:spcPts val="680"/>
                        </a:spcBef>
                      </a:pPr>
                      <a:r>
                        <a:rPr sz="1500" b="1" spc="65" dirty="0">
                          <a:latin typeface="Calibri"/>
                          <a:cs typeface="Calibri"/>
                        </a:rPr>
                        <a:t>True</a:t>
                      </a:r>
                      <a:r>
                        <a:rPr sz="1500" b="1" spc="95" dirty="0">
                          <a:latin typeface="Calibri"/>
                          <a:cs typeface="Calibri"/>
                        </a:rPr>
                        <a:t> </a:t>
                      </a:r>
                      <a:r>
                        <a:rPr sz="1500" b="1" spc="70" dirty="0">
                          <a:latin typeface="Calibri"/>
                          <a:cs typeface="Calibri"/>
                        </a:rPr>
                        <a:t>Negatives</a:t>
                      </a:r>
                      <a:r>
                        <a:rPr sz="1500" b="1" spc="100" dirty="0">
                          <a:latin typeface="Calibri"/>
                          <a:cs typeface="Calibri"/>
                        </a:rPr>
                        <a:t> </a:t>
                      </a:r>
                      <a:r>
                        <a:rPr sz="1500" b="1" dirty="0">
                          <a:latin typeface="Calibri"/>
                          <a:cs typeface="Calibri"/>
                        </a:rPr>
                        <a:t>(TN)</a:t>
                      </a:r>
                      <a:r>
                        <a:rPr sz="1500" b="1" spc="100" dirty="0">
                          <a:latin typeface="Calibri"/>
                          <a:cs typeface="Calibri"/>
                        </a:rPr>
                        <a:t> </a:t>
                      </a:r>
                      <a:r>
                        <a:rPr sz="1500" b="1" spc="105" dirty="0">
                          <a:latin typeface="Calibri"/>
                          <a:cs typeface="Calibri"/>
                        </a:rPr>
                        <a:t>=</a:t>
                      </a:r>
                      <a:r>
                        <a:rPr sz="1500" b="1" spc="100" dirty="0">
                          <a:latin typeface="Calibri"/>
                          <a:cs typeface="Calibri"/>
                        </a:rPr>
                        <a:t> </a:t>
                      </a:r>
                      <a:r>
                        <a:rPr sz="1500" b="1" spc="-35" dirty="0">
                          <a:latin typeface="Calibri"/>
                          <a:cs typeface="Calibri"/>
                        </a:rPr>
                        <a:t>48</a:t>
                      </a:r>
                      <a:endParaRPr sz="1500">
                        <a:latin typeface="Calibri"/>
                        <a:cs typeface="Calibri"/>
                      </a:endParaRPr>
                    </a:p>
                  </a:txBody>
                  <a:tcPr marL="0" marR="0" marT="115147" marB="0">
                    <a:solidFill>
                      <a:srgbClr val="F4CCCC"/>
                    </a:solidFill>
                  </a:tcPr>
                </a:tc>
                <a:extLst>
                  <a:ext uri="{0D108BD9-81ED-4DB2-BD59-A6C34878D82A}">
                    <a16:rowId xmlns:a16="http://schemas.microsoft.com/office/drawing/2014/main" val="10001"/>
                  </a:ext>
                </a:extLst>
              </a:tr>
            </a:tbl>
          </a:graphicData>
        </a:graphic>
      </p:graphicFrame>
      <p:sp>
        <p:nvSpPr>
          <p:cNvPr id="5" name="object 5"/>
          <p:cNvSpPr txBox="1"/>
          <p:nvPr/>
        </p:nvSpPr>
        <p:spPr>
          <a:xfrm>
            <a:off x="768567" y="4434485"/>
            <a:ext cx="8915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93" dirty="0">
                <a:solidFill>
                  <a:srgbClr val="FFFFFF"/>
                </a:solidFill>
                <a:latin typeface="Calibri"/>
                <a:cs typeface="Calibri"/>
              </a:rPr>
              <a:t>Recall</a:t>
            </a:r>
            <a:r>
              <a:rPr sz="1867" kern="0" spc="127" dirty="0">
                <a:solidFill>
                  <a:srgbClr val="FFFFFF"/>
                </a:solidFill>
                <a:latin typeface="Calibri"/>
                <a:cs typeface="Calibri"/>
              </a:rPr>
              <a:t> </a:t>
            </a:r>
            <a:r>
              <a:rPr sz="1867" kern="0" spc="113" dirty="0">
                <a:solidFill>
                  <a:srgbClr val="FFFFFF"/>
                </a:solidFill>
                <a:latin typeface="Calibri"/>
                <a:cs typeface="Calibri"/>
              </a:rPr>
              <a:t>=</a:t>
            </a:r>
            <a:endParaRPr sz="1867" kern="0">
              <a:solidFill>
                <a:sysClr val="windowText" lastClr="000000"/>
              </a:solidFill>
              <a:latin typeface="Calibri"/>
              <a:cs typeface="Calibri"/>
            </a:endParaRPr>
          </a:p>
        </p:txBody>
      </p:sp>
      <p:sp>
        <p:nvSpPr>
          <p:cNvPr id="6" name="object 6"/>
          <p:cNvSpPr txBox="1"/>
          <p:nvPr/>
        </p:nvSpPr>
        <p:spPr>
          <a:xfrm>
            <a:off x="6661367" y="3317085"/>
            <a:ext cx="1220892"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80" dirty="0">
                <a:solidFill>
                  <a:srgbClr val="FFFFFF"/>
                </a:solidFill>
                <a:latin typeface="Calibri"/>
                <a:cs typeface="Calibri"/>
              </a:rPr>
              <a:t>Precision</a:t>
            </a:r>
            <a:r>
              <a:rPr sz="1867" kern="0" spc="140" dirty="0">
                <a:solidFill>
                  <a:srgbClr val="FFFFFF"/>
                </a:solidFill>
                <a:latin typeface="Calibri"/>
                <a:cs typeface="Calibri"/>
              </a:rPr>
              <a:t> </a:t>
            </a:r>
            <a:r>
              <a:rPr sz="1867" kern="0" spc="113" dirty="0">
                <a:solidFill>
                  <a:srgbClr val="FFFFFF"/>
                </a:solidFill>
                <a:latin typeface="Calibri"/>
                <a:cs typeface="Calibri"/>
              </a:rPr>
              <a:t>=</a:t>
            </a:r>
            <a:endParaRPr sz="1867" kern="0">
              <a:solidFill>
                <a:sysClr val="windowText" lastClr="000000"/>
              </a:solidFill>
              <a:latin typeface="Calibri"/>
              <a:cs typeface="Calibri"/>
            </a:endParaRPr>
          </a:p>
        </p:txBody>
      </p:sp>
      <p:sp>
        <p:nvSpPr>
          <p:cNvPr id="7" name="object 7"/>
          <p:cNvSpPr txBox="1"/>
          <p:nvPr/>
        </p:nvSpPr>
        <p:spPr>
          <a:xfrm>
            <a:off x="6661367" y="4434485"/>
            <a:ext cx="8915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93" dirty="0">
                <a:solidFill>
                  <a:srgbClr val="FFFFFF"/>
                </a:solidFill>
                <a:latin typeface="Calibri"/>
                <a:cs typeface="Calibri"/>
              </a:rPr>
              <a:t>Recall</a:t>
            </a:r>
            <a:r>
              <a:rPr sz="1867" kern="0" spc="127" dirty="0">
                <a:solidFill>
                  <a:srgbClr val="FFFFFF"/>
                </a:solidFill>
                <a:latin typeface="Calibri"/>
                <a:cs typeface="Calibri"/>
              </a:rPr>
              <a:t> </a:t>
            </a:r>
            <a:r>
              <a:rPr sz="1867" kern="0" spc="113" dirty="0">
                <a:solidFill>
                  <a:srgbClr val="FFFFFF"/>
                </a:solidFill>
                <a:latin typeface="Calibri"/>
                <a:cs typeface="Calibri"/>
              </a:rPr>
              <a:t>=</a:t>
            </a:r>
            <a:endParaRPr sz="1867" kern="0">
              <a:solidFill>
                <a:sysClr val="windowText" lastClr="000000"/>
              </a:solidFill>
              <a:latin typeface="Calibri"/>
              <a:cs typeface="Calibri"/>
            </a:endParaRPr>
          </a:p>
        </p:txBody>
      </p:sp>
      <p:sp>
        <p:nvSpPr>
          <p:cNvPr id="8" name="object 8"/>
          <p:cNvSpPr txBox="1"/>
          <p:nvPr/>
        </p:nvSpPr>
        <p:spPr>
          <a:xfrm>
            <a:off x="717767" y="3316884"/>
            <a:ext cx="4594860" cy="461835"/>
          </a:xfrm>
          <a:prstGeom prst="rect">
            <a:avLst/>
          </a:prstGeom>
        </p:spPr>
        <p:txBody>
          <a:bodyPr vert="horz" wrap="square" lIns="0" tIns="16933" rIns="0" bIns="0" rtlCol="0">
            <a:spAutoFit/>
          </a:bodyPr>
          <a:lstStyle/>
          <a:p>
            <a:pPr marL="67732" defTabSz="1219170" fontAlgn="auto">
              <a:lnSpc>
                <a:spcPts val="1700"/>
              </a:lnSpc>
              <a:spcBef>
                <a:spcPts val="133"/>
              </a:spcBef>
              <a:spcAft>
                <a:spcPts val="0"/>
              </a:spcAft>
              <a:tabLst>
                <a:tab pos="1662812" algn="l"/>
                <a:tab pos="1934585" algn="l"/>
                <a:tab pos="2558563" algn="l"/>
                <a:tab pos="3639729" algn="l"/>
              </a:tabLst>
            </a:pPr>
            <a:r>
              <a:rPr sz="1867" kern="0" spc="80" dirty="0">
                <a:solidFill>
                  <a:srgbClr val="FFFFFF"/>
                </a:solidFill>
                <a:latin typeface="Calibri"/>
                <a:cs typeface="Calibri"/>
              </a:rPr>
              <a:t>Precision</a:t>
            </a:r>
            <a:r>
              <a:rPr sz="1867" kern="0" spc="140" dirty="0">
                <a:solidFill>
                  <a:srgbClr val="FFFFFF"/>
                </a:solidFill>
                <a:latin typeface="Calibri"/>
                <a:cs typeface="Calibri"/>
              </a:rPr>
              <a:t> </a:t>
            </a:r>
            <a:r>
              <a:rPr sz="1867" kern="0" spc="113" dirty="0">
                <a:solidFill>
                  <a:srgbClr val="FFFFFF"/>
                </a:solidFill>
                <a:latin typeface="Calibri"/>
                <a:cs typeface="Calibri"/>
              </a:rPr>
              <a:t>=</a:t>
            </a:r>
            <a:r>
              <a:rPr sz="1867" kern="0" dirty="0">
                <a:solidFill>
                  <a:srgbClr val="FFFFFF"/>
                </a:solidFill>
                <a:latin typeface="Calibri"/>
                <a:cs typeface="Calibri"/>
              </a:rPr>
              <a:t>	</a:t>
            </a:r>
            <a:r>
              <a:rPr sz="2800" u="heavy" kern="0" baseline="31746" dirty="0">
                <a:solidFill>
                  <a:srgbClr val="FFFFFF"/>
                </a:solidFill>
                <a:uFill>
                  <a:solidFill>
                    <a:srgbClr val="FFFFFF"/>
                  </a:solidFill>
                </a:uFill>
                <a:latin typeface="Times New Roman"/>
                <a:cs typeface="Times New Roman"/>
              </a:rPr>
              <a:t>	</a:t>
            </a:r>
            <a:r>
              <a:rPr sz="2800" i="1" u="heavy" kern="0" spc="239" baseline="31746" dirty="0">
                <a:solidFill>
                  <a:srgbClr val="FFFFFF"/>
                </a:solidFill>
                <a:uFill>
                  <a:solidFill>
                    <a:srgbClr val="FFFFFF"/>
                  </a:solidFill>
                </a:uFill>
                <a:latin typeface="Calibri"/>
                <a:cs typeface="Calibri"/>
              </a:rPr>
              <a:t>TP</a:t>
            </a:r>
            <a:r>
              <a:rPr sz="2800" i="1" u="heavy" kern="0" baseline="31746" dirty="0">
                <a:solidFill>
                  <a:srgbClr val="FFFFFF"/>
                </a:solidFill>
                <a:uFill>
                  <a:solidFill>
                    <a:srgbClr val="FFFFFF"/>
                  </a:solidFill>
                </a:uFill>
                <a:latin typeface="Calibri"/>
                <a:cs typeface="Calibri"/>
              </a:rPr>
              <a:t>	</a:t>
            </a:r>
            <a:r>
              <a:rPr sz="2800" i="1" kern="0" spc="1000" baseline="31746" dirty="0">
                <a:solidFill>
                  <a:srgbClr val="FFFFFF"/>
                </a:solidFill>
                <a:latin typeface="Calibri"/>
                <a:cs typeface="Calibri"/>
              </a:rPr>
              <a:t> </a:t>
            </a:r>
            <a:r>
              <a:rPr sz="1867" kern="0" spc="180" dirty="0">
                <a:solidFill>
                  <a:srgbClr val="FFFFFF"/>
                </a:solidFill>
                <a:latin typeface="Calibri"/>
                <a:cs typeface="Calibri"/>
              </a:rPr>
              <a:t>=</a:t>
            </a:r>
            <a:r>
              <a:rPr sz="1867" kern="0" spc="533" dirty="0">
                <a:solidFill>
                  <a:srgbClr val="FFFFFF"/>
                </a:solidFill>
                <a:latin typeface="Calibri"/>
                <a:cs typeface="Calibri"/>
              </a:rPr>
              <a:t> </a:t>
            </a:r>
            <a:r>
              <a:rPr sz="2800" u="heavy" kern="0" spc="659" baseline="31746" dirty="0">
                <a:solidFill>
                  <a:srgbClr val="FFFFFF"/>
                </a:solidFill>
                <a:uFill>
                  <a:solidFill>
                    <a:srgbClr val="FFFFFF"/>
                  </a:solidFill>
                </a:uFill>
                <a:latin typeface="Times New Roman"/>
                <a:cs typeface="Times New Roman"/>
              </a:rPr>
              <a:t>  </a:t>
            </a:r>
            <a:r>
              <a:rPr sz="2800" u="heavy" kern="0" spc="119" baseline="31746" dirty="0">
                <a:solidFill>
                  <a:srgbClr val="FFFFFF"/>
                </a:solidFill>
                <a:uFill>
                  <a:solidFill>
                    <a:srgbClr val="FFFFFF"/>
                  </a:solidFill>
                </a:uFill>
                <a:latin typeface="Calibri"/>
                <a:cs typeface="Calibri"/>
              </a:rPr>
              <a:t>10</a:t>
            </a:r>
            <a:r>
              <a:rPr sz="2800" u="heavy" kern="0" baseline="31746" dirty="0">
                <a:solidFill>
                  <a:srgbClr val="FFFFFF"/>
                </a:solidFill>
                <a:uFill>
                  <a:solidFill>
                    <a:srgbClr val="FFFFFF"/>
                  </a:solidFill>
                </a:uFill>
                <a:latin typeface="Calibri"/>
                <a:cs typeface="Calibri"/>
              </a:rPr>
              <a:t>	</a:t>
            </a:r>
            <a:r>
              <a:rPr sz="2800" kern="0" spc="269" baseline="31746" dirty="0">
                <a:solidFill>
                  <a:srgbClr val="FFFFFF"/>
                </a:solidFill>
                <a:latin typeface="Calibri"/>
                <a:cs typeface="Calibri"/>
              </a:rPr>
              <a:t> </a:t>
            </a:r>
            <a:r>
              <a:rPr sz="1867" kern="0" spc="180" dirty="0">
                <a:solidFill>
                  <a:srgbClr val="FFFFFF"/>
                </a:solidFill>
                <a:latin typeface="Calibri"/>
                <a:cs typeface="Calibri"/>
              </a:rPr>
              <a:t>= </a:t>
            </a:r>
            <a:r>
              <a:rPr sz="1867" kern="0" spc="67" dirty="0">
                <a:solidFill>
                  <a:srgbClr val="FFFFFF"/>
                </a:solidFill>
                <a:latin typeface="Calibri"/>
                <a:cs typeface="Calibri"/>
              </a:rPr>
              <a:t>0.909</a:t>
            </a:r>
            <a:endParaRPr sz="1867" kern="0">
              <a:solidFill>
                <a:sysClr val="windowText" lastClr="000000"/>
              </a:solidFill>
              <a:latin typeface="Calibri"/>
              <a:cs typeface="Calibri"/>
            </a:endParaRPr>
          </a:p>
          <a:p>
            <a:pPr marL="1671278" defTabSz="1219170" fontAlgn="auto">
              <a:lnSpc>
                <a:spcPts val="1700"/>
              </a:lnSpc>
              <a:spcBef>
                <a:spcPts val="0"/>
              </a:spcBef>
              <a:spcAft>
                <a:spcPts val="0"/>
              </a:spcAft>
              <a:tabLst>
                <a:tab pos="2955639" algn="l"/>
              </a:tabLst>
            </a:pPr>
            <a:r>
              <a:rPr sz="1867" i="1" kern="0" spc="193" dirty="0">
                <a:solidFill>
                  <a:srgbClr val="FFFFFF"/>
                </a:solidFill>
                <a:latin typeface="Calibri"/>
                <a:cs typeface="Calibri"/>
              </a:rPr>
              <a:t>TP</a:t>
            </a:r>
            <a:r>
              <a:rPr sz="1867" i="1" kern="0" spc="93" dirty="0">
                <a:solidFill>
                  <a:srgbClr val="FFFFFF"/>
                </a:solidFill>
                <a:latin typeface="Calibri"/>
                <a:cs typeface="Calibri"/>
              </a:rPr>
              <a:t> </a:t>
            </a:r>
            <a:r>
              <a:rPr sz="1867" i="1" kern="0" spc="180" dirty="0">
                <a:solidFill>
                  <a:srgbClr val="FFFFFF"/>
                </a:solidFill>
                <a:latin typeface="Calibri"/>
                <a:cs typeface="Calibri"/>
              </a:rPr>
              <a:t>+</a:t>
            </a:r>
            <a:r>
              <a:rPr sz="1867" i="1" kern="0" spc="100" dirty="0">
                <a:solidFill>
                  <a:srgbClr val="FFFFFF"/>
                </a:solidFill>
                <a:latin typeface="Calibri"/>
                <a:cs typeface="Calibri"/>
              </a:rPr>
              <a:t> </a:t>
            </a:r>
            <a:r>
              <a:rPr sz="1867" i="1" kern="0" spc="173" dirty="0">
                <a:solidFill>
                  <a:srgbClr val="FFFFFF"/>
                </a:solidFill>
                <a:latin typeface="Calibri"/>
                <a:cs typeface="Calibri"/>
              </a:rPr>
              <a:t>FP</a:t>
            </a:r>
            <a:r>
              <a:rPr sz="1867" i="1" kern="0" dirty="0">
                <a:solidFill>
                  <a:srgbClr val="FFFFFF"/>
                </a:solidFill>
                <a:latin typeface="Calibri"/>
                <a:cs typeface="Calibri"/>
              </a:rPr>
              <a:t>	</a:t>
            </a:r>
            <a:r>
              <a:rPr sz="1867" kern="0" spc="80" dirty="0">
                <a:solidFill>
                  <a:srgbClr val="FFFFFF"/>
                </a:solidFill>
                <a:latin typeface="Calibri"/>
                <a:cs typeface="Calibri"/>
              </a:rPr>
              <a:t>10</a:t>
            </a:r>
            <a:r>
              <a:rPr sz="1867" kern="0" spc="93" dirty="0">
                <a:solidFill>
                  <a:srgbClr val="FFFFFF"/>
                </a:solidFill>
                <a:latin typeface="Calibri"/>
                <a:cs typeface="Calibri"/>
              </a:rPr>
              <a:t> </a:t>
            </a:r>
            <a:r>
              <a:rPr sz="1867" kern="0" spc="180" dirty="0">
                <a:solidFill>
                  <a:srgbClr val="FFFFFF"/>
                </a:solidFill>
                <a:latin typeface="Calibri"/>
                <a:cs typeface="Calibri"/>
              </a:rPr>
              <a:t>+</a:t>
            </a:r>
            <a:r>
              <a:rPr sz="1867" kern="0" spc="100" dirty="0">
                <a:solidFill>
                  <a:srgbClr val="FFFFFF"/>
                </a:solidFill>
                <a:latin typeface="Calibri"/>
                <a:cs typeface="Calibri"/>
              </a:rPr>
              <a:t> </a:t>
            </a:r>
            <a:r>
              <a:rPr sz="1867" kern="0" spc="13" dirty="0">
                <a:solidFill>
                  <a:srgbClr val="FFFFFF"/>
                </a:solidFill>
                <a:latin typeface="Calibri"/>
                <a:cs typeface="Calibri"/>
              </a:rPr>
              <a:t>1</a:t>
            </a:r>
            <a:endParaRPr sz="1867" kern="0">
              <a:solidFill>
                <a:sysClr val="windowText" lastClr="000000"/>
              </a:solidFill>
              <a:latin typeface="Calibri"/>
              <a:cs typeface="Calibri"/>
            </a:endParaRPr>
          </a:p>
        </p:txBody>
      </p:sp>
      <p:sp>
        <p:nvSpPr>
          <p:cNvPr id="9" name="object 9"/>
          <p:cNvSpPr txBox="1"/>
          <p:nvPr/>
        </p:nvSpPr>
        <p:spPr>
          <a:xfrm>
            <a:off x="8205866" y="3317084"/>
            <a:ext cx="2998893" cy="461835"/>
          </a:xfrm>
          <a:prstGeom prst="rect">
            <a:avLst/>
          </a:prstGeom>
        </p:spPr>
        <p:txBody>
          <a:bodyPr vert="horz" wrap="square" lIns="0" tIns="16933" rIns="0" bIns="0" rtlCol="0">
            <a:spAutoFit/>
          </a:bodyPr>
          <a:lstStyle/>
          <a:p>
            <a:pPr marL="67732" defTabSz="1219170" fontAlgn="auto">
              <a:lnSpc>
                <a:spcPts val="1693"/>
              </a:lnSpc>
              <a:spcBef>
                <a:spcPts val="133"/>
              </a:spcBef>
              <a:spcAft>
                <a:spcPts val="0"/>
              </a:spcAft>
              <a:tabLst>
                <a:tab pos="345430" algn="l"/>
                <a:tab pos="963483" algn="l"/>
                <a:tab pos="1629793" algn="l"/>
                <a:tab pos="2048882" algn="l"/>
              </a:tabLst>
            </a:pPr>
            <a:r>
              <a:rPr sz="2800" u="heavy" kern="0" baseline="31746" dirty="0">
                <a:solidFill>
                  <a:srgbClr val="FFFFFF"/>
                </a:solidFill>
                <a:uFill>
                  <a:solidFill>
                    <a:srgbClr val="FFFFFF"/>
                  </a:solidFill>
                </a:uFill>
                <a:latin typeface="Times New Roman"/>
                <a:cs typeface="Times New Roman"/>
              </a:rPr>
              <a:t>	</a:t>
            </a:r>
            <a:r>
              <a:rPr sz="2800" i="1" u="heavy" kern="0" spc="239" baseline="31746" dirty="0">
                <a:solidFill>
                  <a:srgbClr val="FFFFFF"/>
                </a:solidFill>
                <a:uFill>
                  <a:solidFill>
                    <a:srgbClr val="FFFFFF"/>
                  </a:solidFill>
                </a:uFill>
                <a:latin typeface="Calibri"/>
                <a:cs typeface="Calibri"/>
              </a:rPr>
              <a:t>TP</a:t>
            </a:r>
            <a:r>
              <a:rPr sz="2800" i="1" u="heavy" kern="0" baseline="31746" dirty="0">
                <a:solidFill>
                  <a:srgbClr val="FFFFFF"/>
                </a:solidFill>
                <a:uFill>
                  <a:solidFill>
                    <a:srgbClr val="FFFFFF"/>
                  </a:solidFill>
                </a:uFill>
                <a:latin typeface="Calibri"/>
                <a:cs typeface="Calibri"/>
              </a:rPr>
              <a:t>	</a:t>
            </a:r>
            <a:r>
              <a:rPr sz="2800" i="1" kern="0" spc="1000" baseline="31746" dirty="0">
                <a:solidFill>
                  <a:srgbClr val="FFFFFF"/>
                </a:solidFill>
                <a:latin typeface="Calibri"/>
                <a:cs typeface="Calibri"/>
              </a:rPr>
              <a:t> </a:t>
            </a:r>
            <a:r>
              <a:rPr sz="1867" kern="0" spc="180" dirty="0">
                <a:solidFill>
                  <a:srgbClr val="FFFFFF"/>
                </a:solidFill>
                <a:latin typeface="Calibri"/>
                <a:cs typeface="Calibri"/>
              </a:rPr>
              <a:t>=</a:t>
            </a:r>
            <a:r>
              <a:rPr sz="1867" kern="0" spc="560" dirty="0">
                <a:solidFill>
                  <a:srgbClr val="FFFFFF"/>
                </a:solidFill>
                <a:latin typeface="Calibri"/>
                <a:cs typeface="Calibri"/>
              </a:rPr>
              <a:t> </a:t>
            </a:r>
            <a:r>
              <a:rPr sz="2800" u="heavy" kern="0" baseline="31746" dirty="0">
                <a:solidFill>
                  <a:srgbClr val="FFFFFF"/>
                </a:solidFill>
                <a:uFill>
                  <a:solidFill>
                    <a:srgbClr val="FFFFFF"/>
                  </a:solidFill>
                </a:uFill>
                <a:latin typeface="Times New Roman"/>
                <a:cs typeface="Times New Roman"/>
              </a:rPr>
              <a:t>	</a:t>
            </a:r>
            <a:r>
              <a:rPr sz="2800" u="heavy" kern="0" spc="20" baseline="31746" dirty="0">
                <a:solidFill>
                  <a:srgbClr val="FFFFFF"/>
                </a:solidFill>
                <a:uFill>
                  <a:solidFill>
                    <a:srgbClr val="FFFFFF"/>
                  </a:solidFill>
                </a:uFill>
                <a:latin typeface="Calibri"/>
                <a:cs typeface="Calibri"/>
              </a:rPr>
              <a:t>6</a:t>
            </a:r>
            <a:r>
              <a:rPr sz="2800" u="heavy" kern="0" baseline="31746" dirty="0">
                <a:solidFill>
                  <a:srgbClr val="FFFFFF"/>
                </a:solidFill>
                <a:uFill>
                  <a:solidFill>
                    <a:srgbClr val="FFFFFF"/>
                  </a:solidFill>
                </a:uFill>
                <a:latin typeface="Calibri"/>
                <a:cs typeface="Calibri"/>
              </a:rPr>
              <a:t>	</a:t>
            </a:r>
            <a:r>
              <a:rPr sz="2800" kern="0" spc="269" baseline="31746" dirty="0">
                <a:solidFill>
                  <a:srgbClr val="FFFFFF"/>
                </a:solidFill>
                <a:latin typeface="Calibri"/>
                <a:cs typeface="Calibri"/>
              </a:rPr>
              <a:t> </a:t>
            </a:r>
            <a:r>
              <a:rPr sz="1867" kern="0" spc="180" dirty="0">
                <a:solidFill>
                  <a:srgbClr val="FFFFFF"/>
                </a:solidFill>
                <a:latin typeface="Calibri"/>
                <a:cs typeface="Calibri"/>
              </a:rPr>
              <a:t>= </a:t>
            </a:r>
            <a:r>
              <a:rPr sz="1867" kern="0" spc="67" dirty="0">
                <a:solidFill>
                  <a:srgbClr val="FFFFFF"/>
                </a:solidFill>
                <a:latin typeface="Calibri"/>
                <a:cs typeface="Calibri"/>
              </a:rPr>
              <a:t>0.667</a:t>
            </a:r>
            <a:endParaRPr sz="1867" kern="0">
              <a:solidFill>
                <a:sysClr val="windowText" lastClr="000000"/>
              </a:solidFill>
              <a:latin typeface="Calibri"/>
              <a:cs typeface="Calibri"/>
            </a:endParaRPr>
          </a:p>
          <a:p>
            <a:pPr marL="82123" defTabSz="1219170" fontAlgn="auto">
              <a:lnSpc>
                <a:spcPts val="1693"/>
              </a:lnSpc>
              <a:spcBef>
                <a:spcPts val="0"/>
              </a:spcBef>
              <a:spcAft>
                <a:spcPts val="0"/>
              </a:spcAft>
              <a:tabLst>
                <a:tab pos="1432524" algn="l"/>
              </a:tabLst>
            </a:pPr>
            <a:r>
              <a:rPr sz="1867" i="1" kern="0" spc="193" dirty="0">
                <a:solidFill>
                  <a:srgbClr val="FFFFFF"/>
                </a:solidFill>
                <a:latin typeface="Calibri"/>
                <a:cs typeface="Calibri"/>
              </a:rPr>
              <a:t>TP</a:t>
            </a:r>
            <a:r>
              <a:rPr sz="1867" i="1" kern="0" spc="93" dirty="0">
                <a:solidFill>
                  <a:srgbClr val="FFFFFF"/>
                </a:solidFill>
                <a:latin typeface="Calibri"/>
                <a:cs typeface="Calibri"/>
              </a:rPr>
              <a:t> </a:t>
            </a:r>
            <a:r>
              <a:rPr sz="1867" i="1" kern="0" spc="180" dirty="0">
                <a:solidFill>
                  <a:srgbClr val="FFFFFF"/>
                </a:solidFill>
                <a:latin typeface="Calibri"/>
                <a:cs typeface="Calibri"/>
              </a:rPr>
              <a:t>+</a:t>
            </a:r>
            <a:r>
              <a:rPr sz="1867" i="1" kern="0" spc="100" dirty="0">
                <a:solidFill>
                  <a:srgbClr val="FFFFFF"/>
                </a:solidFill>
                <a:latin typeface="Calibri"/>
                <a:cs typeface="Calibri"/>
              </a:rPr>
              <a:t> </a:t>
            </a:r>
            <a:r>
              <a:rPr sz="1867" i="1" kern="0" spc="173" dirty="0">
                <a:solidFill>
                  <a:srgbClr val="FFFFFF"/>
                </a:solidFill>
                <a:latin typeface="Calibri"/>
                <a:cs typeface="Calibri"/>
              </a:rPr>
              <a:t>FP</a:t>
            </a:r>
            <a:r>
              <a:rPr sz="1867" i="1" kern="0" dirty="0">
                <a:solidFill>
                  <a:srgbClr val="FFFFFF"/>
                </a:solidFill>
                <a:latin typeface="Calibri"/>
                <a:cs typeface="Calibri"/>
              </a:rPr>
              <a:t>	</a:t>
            </a:r>
            <a:r>
              <a:rPr sz="1867" kern="0" spc="80" dirty="0">
                <a:solidFill>
                  <a:srgbClr val="FFFFFF"/>
                </a:solidFill>
                <a:latin typeface="Calibri"/>
                <a:cs typeface="Calibri"/>
              </a:rPr>
              <a:t>6</a:t>
            </a:r>
            <a:r>
              <a:rPr sz="1867" kern="0" spc="93" dirty="0">
                <a:solidFill>
                  <a:srgbClr val="FFFFFF"/>
                </a:solidFill>
                <a:latin typeface="Calibri"/>
                <a:cs typeface="Calibri"/>
              </a:rPr>
              <a:t> </a:t>
            </a:r>
            <a:r>
              <a:rPr sz="1867" kern="0" spc="180" dirty="0">
                <a:solidFill>
                  <a:srgbClr val="FFFFFF"/>
                </a:solidFill>
                <a:latin typeface="Calibri"/>
                <a:cs typeface="Calibri"/>
              </a:rPr>
              <a:t>+</a:t>
            </a:r>
            <a:r>
              <a:rPr sz="1867" kern="0" spc="100" dirty="0">
                <a:solidFill>
                  <a:srgbClr val="FFFFFF"/>
                </a:solidFill>
                <a:latin typeface="Calibri"/>
                <a:cs typeface="Calibri"/>
              </a:rPr>
              <a:t> </a:t>
            </a:r>
            <a:r>
              <a:rPr sz="1867" kern="0" spc="13" dirty="0">
                <a:solidFill>
                  <a:srgbClr val="FFFFFF"/>
                </a:solidFill>
                <a:latin typeface="Calibri"/>
                <a:cs typeface="Calibri"/>
              </a:rPr>
              <a:t>3</a:t>
            </a:r>
            <a:endParaRPr sz="1867" kern="0">
              <a:solidFill>
                <a:sysClr val="windowText" lastClr="000000"/>
              </a:solidFill>
              <a:latin typeface="Calibri"/>
              <a:cs typeface="Calibri"/>
            </a:endParaRPr>
          </a:p>
        </p:txBody>
      </p:sp>
      <p:sp>
        <p:nvSpPr>
          <p:cNvPr id="10" name="object 10"/>
          <p:cNvSpPr txBox="1"/>
          <p:nvPr/>
        </p:nvSpPr>
        <p:spPr>
          <a:xfrm>
            <a:off x="2330000" y="4316518"/>
            <a:ext cx="1218353" cy="304421"/>
          </a:xfrm>
          <a:prstGeom prst="rect">
            <a:avLst/>
          </a:prstGeom>
        </p:spPr>
        <p:txBody>
          <a:bodyPr vert="horz" wrap="square" lIns="0" tIns="16933" rIns="0" bIns="0" rtlCol="0">
            <a:spAutoFit/>
          </a:bodyPr>
          <a:lstStyle/>
          <a:p>
            <a:pPr marL="50799" defTabSz="1219170" fontAlgn="auto">
              <a:spcBef>
                <a:spcPts val="133"/>
              </a:spcBef>
              <a:spcAft>
                <a:spcPts val="0"/>
              </a:spcAft>
              <a:tabLst>
                <a:tab pos="322572" algn="l"/>
                <a:tab pos="946550" algn="l"/>
              </a:tabLst>
            </a:pPr>
            <a:r>
              <a:rPr sz="1867" u="heavy" kern="0" dirty="0">
                <a:solidFill>
                  <a:srgbClr val="FFFFFF"/>
                </a:solidFill>
                <a:uFill>
                  <a:solidFill>
                    <a:srgbClr val="FFFFFF"/>
                  </a:solidFill>
                </a:uFill>
                <a:latin typeface="Times New Roman"/>
                <a:cs typeface="Times New Roman"/>
              </a:rPr>
              <a:t>	</a:t>
            </a:r>
            <a:r>
              <a:rPr sz="1867" i="1" u="heavy" kern="0" spc="160" dirty="0">
                <a:solidFill>
                  <a:srgbClr val="FFFFFF"/>
                </a:solidFill>
                <a:uFill>
                  <a:solidFill>
                    <a:srgbClr val="FFFFFF"/>
                  </a:solidFill>
                </a:uFill>
                <a:latin typeface="Calibri"/>
                <a:cs typeface="Calibri"/>
              </a:rPr>
              <a:t>TP</a:t>
            </a:r>
            <a:r>
              <a:rPr sz="1867" i="1" u="heavy" kern="0" dirty="0">
                <a:solidFill>
                  <a:srgbClr val="FFFFFF"/>
                </a:solidFill>
                <a:uFill>
                  <a:solidFill>
                    <a:srgbClr val="FFFFFF"/>
                  </a:solidFill>
                </a:uFill>
                <a:latin typeface="Calibri"/>
                <a:cs typeface="Calibri"/>
              </a:rPr>
              <a:t>	</a:t>
            </a:r>
            <a:r>
              <a:rPr sz="1867" i="1" kern="0" dirty="0">
                <a:solidFill>
                  <a:srgbClr val="FFFFFF"/>
                </a:solidFill>
                <a:latin typeface="Calibri"/>
                <a:cs typeface="Calibri"/>
              </a:rPr>
              <a:t> </a:t>
            </a:r>
            <a:r>
              <a:rPr sz="2800" kern="0" spc="269" baseline="-27777" dirty="0">
                <a:solidFill>
                  <a:srgbClr val="FFFFFF"/>
                </a:solidFill>
                <a:latin typeface="Calibri"/>
                <a:cs typeface="Calibri"/>
              </a:rPr>
              <a:t>=</a:t>
            </a:r>
            <a:endParaRPr sz="2800" kern="0" baseline="-27777">
              <a:solidFill>
                <a:sysClr val="windowText" lastClr="000000"/>
              </a:solidFill>
              <a:latin typeface="Calibri"/>
              <a:cs typeface="Calibri"/>
            </a:endParaRPr>
          </a:p>
        </p:txBody>
      </p:sp>
      <p:sp>
        <p:nvSpPr>
          <p:cNvPr id="11" name="object 11"/>
          <p:cNvSpPr txBox="1"/>
          <p:nvPr/>
        </p:nvSpPr>
        <p:spPr>
          <a:xfrm>
            <a:off x="3634099" y="4434485"/>
            <a:ext cx="1661160" cy="304421"/>
          </a:xfrm>
          <a:prstGeom prst="rect">
            <a:avLst/>
          </a:prstGeom>
        </p:spPr>
        <p:txBody>
          <a:bodyPr vert="horz" wrap="square" lIns="0" tIns="16933" rIns="0" bIns="0" rtlCol="0">
            <a:spAutoFit/>
          </a:bodyPr>
          <a:lstStyle/>
          <a:p>
            <a:pPr marL="50799" defTabSz="1219170" fontAlgn="auto">
              <a:spcBef>
                <a:spcPts val="133"/>
              </a:spcBef>
              <a:spcAft>
                <a:spcPts val="0"/>
              </a:spcAft>
              <a:tabLst>
                <a:tab pos="723882" algn="l"/>
              </a:tabLst>
            </a:pPr>
            <a:r>
              <a:rPr sz="2800" u="heavy" kern="0" spc="400" baseline="27777" dirty="0">
                <a:solidFill>
                  <a:srgbClr val="FFFFFF"/>
                </a:solidFill>
                <a:uFill>
                  <a:solidFill>
                    <a:srgbClr val="FFFFFF"/>
                  </a:solidFill>
                </a:uFill>
                <a:latin typeface="Times New Roman"/>
                <a:cs typeface="Times New Roman"/>
              </a:rPr>
              <a:t>  </a:t>
            </a:r>
            <a:r>
              <a:rPr sz="2800" u="heavy" kern="0" spc="69" baseline="27777" dirty="0">
                <a:solidFill>
                  <a:srgbClr val="FFFFFF"/>
                </a:solidFill>
                <a:uFill>
                  <a:solidFill>
                    <a:srgbClr val="FFFFFF"/>
                  </a:solidFill>
                </a:uFill>
                <a:latin typeface="Calibri"/>
                <a:cs typeface="Calibri"/>
              </a:rPr>
              <a:t>10</a:t>
            </a:r>
            <a:r>
              <a:rPr sz="2800" u="heavy" kern="0" baseline="27777" dirty="0">
                <a:solidFill>
                  <a:srgbClr val="FFFFFF"/>
                </a:solidFill>
                <a:uFill>
                  <a:solidFill>
                    <a:srgbClr val="FFFFFF"/>
                  </a:solidFill>
                </a:uFill>
                <a:latin typeface="Calibri"/>
                <a:cs typeface="Calibri"/>
              </a:rPr>
              <a:t>	</a:t>
            </a:r>
            <a:r>
              <a:rPr sz="2800" kern="0" spc="269" baseline="27777" dirty="0">
                <a:solidFill>
                  <a:srgbClr val="FFFFFF"/>
                </a:solidFill>
                <a:latin typeface="Calibri"/>
                <a:cs typeface="Calibri"/>
              </a:rPr>
              <a:t> </a:t>
            </a:r>
            <a:r>
              <a:rPr sz="1867" kern="0" spc="180" dirty="0">
                <a:solidFill>
                  <a:srgbClr val="FFFFFF"/>
                </a:solidFill>
                <a:latin typeface="Calibri"/>
                <a:cs typeface="Calibri"/>
              </a:rPr>
              <a:t>= </a:t>
            </a:r>
            <a:r>
              <a:rPr sz="1867" kern="0" spc="67" dirty="0">
                <a:solidFill>
                  <a:srgbClr val="FFFFFF"/>
                </a:solidFill>
                <a:latin typeface="Calibri"/>
                <a:cs typeface="Calibri"/>
              </a:rPr>
              <a:t>0.909</a:t>
            </a:r>
            <a:endParaRPr sz="1867" kern="0">
              <a:solidFill>
                <a:sysClr val="windowText" lastClr="000000"/>
              </a:solidFill>
              <a:latin typeface="Calibri"/>
              <a:cs typeface="Calibri"/>
            </a:endParaRPr>
          </a:p>
        </p:txBody>
      </p:sp>
      <p:sp>
        <p:nvSpPr>
          <p:cNvPr id="12" name="object 12"/>
          <p:cNvSpPr txBox="1"/>
          <p:nvPr/>
        </p:nvSpPr>
        <p:spPr>
          <a:xfrm>
            <a:off x="2372567" y="4595918"/>
            <a:ext cx="1987973" cy="304421"/>
          </a:xfrm>
          <a:prstGeom prst="rect">
            <a:avLst/>
          </a:prstGeom>
        </p:spPr>
        <p:txBody>
          <a:bodyPr vert="horz" wrap="square" lIns="0" tIns="16933" rIns="0" bIns="0" rtlCol="0">
            <a:spAutoFit/>
          </a:bodyPr>
          <a:lstStyle/>
          <a:p>
            <a:pPr marL="16933" defTabSz="1219170" fontAlgn="auto">
              <a:spcBef>
                <a:spcPts val="133"/>
              </a:spcBef>
              <a:spcAft>
                <a:spcPts val="0"/>
              </a:spcAft>
              <a:tabLst>
                <a:tab pos="1301293" algn="l"/>
              </a:tabLst>
            </a:pPr>
            <a:r>
              <a:rPr sz="1867" i="1" kern="0" spc="193" dirty="0">
                <a:solidFill>
                  <a:srgbClr val="FFFFFF"/>
                </a:solidFill>
                <a:latin typeface="Calibri"/>
                <a:cs typeface="Calibri"/>
              </a:rPr>
              <a:t>TP</a:t>
            </a:r>
            <a:r>
              <a:rPr sz="1867" i="1" kern="0" spc="93" dirty="0">
                <a:solidFill>
                  <a:srgbClr val="FFFFFF"/>
                </a:solidFill>
                <a:latin typeface="Calibri"/>
                <a:cs typeface="Calibri"/>
              </a:rPr>
              <a:t> </a:t>
            </a:r>
            <a:r>
              <a:rPr sz="1867" i="1" kern="0" spc="180" dirty="0">
                <a:solidFill>
                  <a:srgbClr val="FFFFFF"/>
                </a:solidFill>
                <a:latin typeface="Calibri"/>
                <a:cs typeface="Calibri"/>
              </a:rPr>
              <a:t>+</a:t>
            </a:r>
            <a:r>
              <a:rPr sz="1867" i="1" kern="0" spc="100" dirty="0">
                <a:solidFill>
                  <a:srgbClr val="FFFFFF"/>
                </a:solidFill>
                <a:latin typeface="Calibri"/>
                <a:cs typeface="Calibri"/>
              </a:rPr>
              <a:t> </a:t>
            </a:r>
            <a:r>
              <a:rPr sz="1867" i="1" kern="0" spc="120" dirty="0">
                <a:solidFill>
                  <a:srgbClr val="FFFFFF"/>
                </a:solidFill>
                <a:latin typeface="Calibri"/>
                <a:cs typeface="Calibri"/>
              </a:rPr>
              <a:t>FN</a:t>
            </a:r>
            <a:r>
              <a:rPr sz="1867" i="1" kern="0" dirty="0">
                <a:solidFill>
                  <a:srgbClr val="FFFFFF"/>
                </a:solidFill>
                <a:latin typeface="Calibri"/>
                <a:cs typeface="Calibri"/>
              </a:rPr>
              <a:t>	</a:t>
            </a:r>
            <a:r>
              <a:rPr sz="1867" kern="0" spc="80" dirty="0">
                <a:solidFill>
                  <a:srgbClr val="FFFFFF"/>
                </a:solidFill>
                <a:latin typeface="Calibri"/>
                <a:cs typeface="Calibri"/>
              </a:rPr>
              <a:t>10</a:t>
            </a:r>
            <a:r>
              <a:rPr sz="1867" kern="0" spc="93" dirty="0">
                <a:solidFill>
                  <a:srgbClr val="FFFFFF"/>
                </a:solidFill>
                <a:latin typeface="Calibri"/>
                <a:cs typeface="Calibri"/>
              </a:rPr>
              <a:t> </a:t>
            </a:r>
            <a:r>
              <a:rPr sz="1867" kern="0" spc="180" dirty="0">
                <a:solidFill>
                  <a:srgbClr val="FFFFFF"/>
                </a:solidFill>
                <a:latin typeface="Calibri"/>
                <a:cs typeface="Calibri"/>
              </a:rPr>
              <a:t>+</a:t>
            </a:r>
            <a:r>
              <a:rPr sz="1867" kern="0" spc="100" dirty="0">
                <a:solidFill>
                  <a:srgbClr val="FFFFFF"/>
                </a:solidFill>
                <a:latin typeface="Calibri"/>
                <a:cs typeface="Calibri"/>
              </a:rPr>
              <a:t> </a:t>
            </a:r>
            <a:r>
              <a:rPr sz="1867" kern="0" spc="13" dirty="0">
                <a:solidFill>
                  <a:srgbClr val="FFFFFF"/>
                </a:solidFill>
                <a:latin typeface="Calibri"/>
                <a:cs typeface="Calibri"/>
              </a:rPr>
              <a:t>1</a:t>
            </a:r>
            <a:endParaRPr sz="1867" kern="0">
              <a:solidFill>
                <a:sysClr val="windowText" lastClr="000000"/>
              </a:solidFill>
              <a:latin typeface="Calibri"/>
              <a:cs typeface="Calibri"/>
            </a:endParaRPr>
          </a:p>
        </p:txBody>
      </p:sp>
      <p:sp>
        <p:nvSpPr>
          <p:cNvPr id="13" name="object 13"/>
          <p:cNvSpPr txBox="1"/>
          <p:nvPr/>
        </p:nvSpPr>
        <p:spPr>
          <a:xfrm>
            <a:off x="8222799" y="4434485"/>
            <a:ext cx="2965027" cy="304421"/>
          </a:xfrm>
          <a:prstGeom prst="rect">
            <a:avLst/>
          </a:prstGeom>
        </p:spPr>
        <p:txBody>
          <a:bodyPr vert="horz" wrap="square" lIns="0" tIns="16933" rIns="0" bIns="0" rtlCol="0">
            <a:spAutoFit/>
          </a:bodyPr>
          <a:lstStyle/>
          <a:p>
            <a:pPr marL="50799" defTabSz="1219170" fontAlgn="auto">
              <a:spcBef>
                <a:spcPts val="133"/>
              </a:spcBef>
              <a:spcAft>
                <a:spcPts val="0"/>
              </a:spcAft>
              <a:tabLst>
                <a:tab pos="328497" algn="l"/>
                <a:tab pos="946550" algn="l"/>
                <a:tab pos="1546821" algn="l"/>
                <a:tab pos="1970144" algn="l"/>
              </a:tabLst>
            </a:pPr>
            <a:r>
              <a:rPr sz="2800" u="heavy" kern="0" baseline="27777" dirty="0">
                <a:solidFill>
                  <a:srgbClr val="FFFFFF"/>
                </a:solidFill>
                <a:uFill>
                  <a:solidFill>
                    <a:srgbClr val="FFFFFF"/>
                  </a:solidFill>
                </a:uFill>
                <a:latin typeface="Times New Roman"/>
                <a:cs typeface="Times New Roman"/>
              </a:rPr>
              <a:t>	</a:t>
            </a:r>
            <a:r>
              <a:rPr sz="2800" i="1" u="heavy" kern="0" spc="239" baseline="27777" dirty="0">
                <a:solidFill>
                  <a:srgbClr val="FFFFFF"/>
                </a:solidFill>
                <a:uFill>
                  <a:solidFill>
                    <a:srgbClr val="FFFFFF"/>
                  </a:solidFill>
                </a:uFill>
                <a:latin typeface="Calibri"/>
                <a:cs typeface="Calibri"/>
              </a:rPr>
              <a:t>TP</a:t>
            </a:r>
            <a:r>
              <a:rPr sz="2800" i="1" u="heavy" kern="0" baseline="27777" dirty="0">
                <a:solidFill>
                  <a:srgbClr val="FFFFFF"/>
                </a:solidFill>
                <a:uFill>
                  <a:solidFill>
                    <a:srgbClr val="FFFFFF"/>
                  </a:solidFill>
                </a:uFill>
                <a:latin typeface="Calibri"/>
                <a:cs typeface="Calibri"/>
              </a:rPr>
              <a:t>	</a:t>
            </a:r>
            <a:r>
              <a:rPr sz="2800" i="1" kern="0" baseline="27777" dirty="0">
                <a:solidFill>
                  <a:srgbClr val="FFFFFF"/>
                </a:solidFill>
                <a:latin typeface="Calibri"/>
                <a:cs typeface="Calibri"/>
              </a:rPr>
              <a:t> </a:t>
            </a:r>
            <a:r>
              <a:rPr sz="1867" kern="0" spc="180" dirty="0">
                <a:solidFill>
                  <a:srgbClr val="FFFFFF"/>
                </a:solidFill>
                <a:latin typeface="Calibri"/>
                <a:cs typeface="Calibri"/>
              </a:rPr>
              <a:t>=</a:t>
            </a:r>
            <a:r>
              <a:rPr sz="1867" kern="0" spc="600" dirty="0">
                <a:solidFill>
                  <a:srgbClr val="FFFFFF"/>
                </a:solidFill>
                <a:latin typeface="Calibri"/>
                <a:cs typeface="Calibri"/>
              </a:rPr>
              <a:t> </a:t>
            </a:r>
            <a:r>
              <a:rPr sz="2800" u="heavy" kern="0" baseline="27777" dirty="0">
                <a:solidFill>
                  <a:srgbClr val="FFFFFF"/>
                </a:solidFill>
                <a:uFill>
                  <a:solidFill>
                    <a:srgbClr val="FFFFFF"/>
                  </a:solidFill>
                </a:uFill>
                <a:latin typeface="Times New Roman"/>
                <a:cs typeface="Times New Roman"/>
              </a:rPr>
              <a:t>	</a:t>
            </a:r>
            <a:r>
              <a:rPr sz="2800" u="heavy" kern="0" spc="20" baseline="27777" dirty="0">
                <a:solidFill>
                  <a:srgbClr val="FFFFFF"/>
                </a:solidFill>
                <a:uFill>
                  <a:solidFill>
                    <a:srgbClr val="FFFFFF"/>
                  </a:solidFill>
                </a:uFill>
                <a:latin typeface="Calibri"/>
                <a:cs typeface="Calibri"/>
              </a:rPr>
              <a:t>6</a:t>
            </a:r>
            <a:r>
              <a:rPr sz="2800" u="heavy" kern="0" baseline="27777" dirty="0">
                <a:solidFill>
                  <a:srgbClr val="FFFFFF"/>
                </a:solidFill>
                <a:uFill>
                  <a:solidFill>
                    <a:srgbClr val="FFFFFF"/>
                  </a:solidFill>
                </a:uFill>
                <a:latin typeface="Calibri"/>
                <a:cs typeface="Calibri"/>
              </a:rPr>
              <a:t>	</a:t>
            </a:r>
            <a:r>
              <a:rPr sz="2800" kern="0" spc="1000" baseline="27777" dirty="0">
                <a:solidFill>
                  <a:srgbClr val="FFFFFF"/>
                </a:solidFill>
                <a:latin typeface="Calibri"/>
                <a:cs typeface="Calibri"/>
              </a:rPr>
              <a:t> </a:t>
            </a:r>
            <a:r>
              <a:rPr sz="1867" kern="0" spc="180" dirty="0">
                <a:solidFill>
                  <a:srgbClr val="FFFFFF"/>
                </a:solidFill>
                <a:latin typeface="Calibri"/>
                <a:cs typeface="Calibri"/>
              </a:rPr>
              <a:t>=</a:t>
            </a:r>
            <a:r>
              <a:rPr sz="1867" kern="0" spc="167" dirty="0">
                <a:solidFill>
                  <a:srgbClr val="FFFFFF"/>
                </a:solidFill>
                <a:latin typeface="Calibri"/>
                <a:cs typeface="Calibri"/>
              </a:rPr>
              <a:t> </a:t>
            </a:r>
            <a:r>
              <a:rPr sz="1867" kern="0" spc="67" dirty="0">
                <a:solidFill>
                  <a:srgbClr val="FFFFFF"/>
                </a:solidFill>
                <a:latin typeface="Calibri"/>
                <a:cs typeface="Calibri"/>
              </a:rPr>
              <a:t>0.545</a:t>
            </a:r>
            <a:endParaRPr sz="1867" kern="0">
              <a:solidFill>
                <a:sysClr val="windowText" lastClr="000000"/>
              </a:solidFill>
              <a:latin typeface="Calibri"/>
              <a:cs typeface="Calibri"/>
            </a:endParaRPr>
          </a:p>
        </p:txBody>
      </p:sp>
      <p:sp>
        <p:nvSpPr>
          <p:cNvPr id="14" name="object 14"/>
          <p:cNvSpPr txBox="1"/>
          <p:nvPr/>
        </p:nvSpPr>
        <p:spPr>
          <a:xfrm>
            <a:off x="8271667" y="4595918"/>
            <a:ext cx="1856740" cy="304421"/>
          </a:xfrm>
          <a:prstGeom prst="rect">
            <a:avLst/>
          </a:prstGeom>
        </p:spPr>
        <p:txBody>
          <a:bodyPr vert="horz" wrap="square" lIns="0" tIns="16933" rIns="0" bIns="0" rtlCol="0">
            <a:spAutoFit/>
          </a:bodyPr>
          <a:lstStyle/>
          <a:p>
            <a:pPr marL="16933" defTabSz="1219170" fontAlgn="auto">
              <a:spcBef>
                <a:spcPts val="133"/>
              </a:spcBef>
              <a:spcAft>
                <a:spcPts val="0"/>
              </a:spcAft>
              <a:tabLst>
                <a:tab pos="1301293" algn="l"/>
              </a:tabLst>
            </a:pPr>
            <a:r>
              <a:rPr sz="1867" i="1" kern="0" spc="193" dirty="0">
                <a:solidFill>
                  <a:srgbClr val="FFFFFF"/>
                </a:solidFill>
                <a:latin typeface="Calibri"/>
                <a:cs typeface="Calibri"/>
              </a:rPr>
              <a:t>TP</a:t>
            </a:r>
            <a:r>
              <a:rPr sz="1867" i="1" kern="0" spc="93" dirty="0">
                <a:solidFill>
                  <a:srgbClr val="FFFFFF"/>
                </a:solidFill>
                <a:latin typeface="Calibri"/>
                <a:cs typeface="Calibri"/>
              </a:rPr>
              <a:t> </a:t>
            </a:r>
            <a:r>
              <a:rPr sz="1867" i="1" kern="0" spc="180" dirty="0">
                <a:solidFill>
                  <a:srgbClr val="FFFFFF"/>
                </a:solidFill>
                <a:latin typeface="Calibri"/>
                <a:cs typeface="Calibri"/>
              </a:rPr>
              <a:t>+</a:t>
            </a:r>
            <a:r>
              <a:rPr sz="1867" i="1" kern="0" spc="100" dirty="0">
                <a:solidFill>
                  <a:srgbClr val="FFFFFF"/>
                </a:solidFill>
                <a:latin typeface="Calibri"/>
                <a:cs typeface="Calibri"/>
              </a:rPr>
              <a:t> </a:t>
            </a:r>
            <a:r>
              <a:rPr sz="1867" i="1" kern="0" spc="120" dirty="0">
                <a:solidFill>
                  <a:srgbClr val="FFFFFF"/>
                </a:solidFill>
                <a:latin typeface="Calibri"/>
                <a:cs typeface="Calibri"/>
              </a:rPr>
              <a:t>FN</a:t>
            </a:r>
            <a:r>
              <a:rPr sz="1867" i="1" kern="0" dirty="0">
                <a:solidFill>
                  <a:srgbClr val="FFFFFF"/>
                </a:solidFill>
                <a:latin typeface="Calibri"/>
                <a:cs typeface="Calibri"/>
              </a:rPr>
              <a:t>	</a:t>
            </a:r>
            <a:r>
              <a:rPr sz="1867" kern="0" spc="80" dirty="0">
                <a:solidFill>
                  <a:srgbClr val="FFFFFF"/>
                </a:solidFill>
                <a:latin typeface="Calibri"/>
                <a:cs typeface="Calibri"/>
              </a:rPr>
              <a:t>6</a:t>
            </a:r>
            <a:r>
              <a:rPr sz="1867" kern="0" spc="93" dirty="0">
                <a:solidFill>
                  <a:srgbClr val="FFFFFF"/>
                </a:solidFill>
                <a:latin typeface="Calibri"/>
                <a:cs typeface="Calibri"/>
              </a:rPr>
              <a:t> </a:t>
            </a:r>
            <a:r>
              <a:rPr sz="1867" kern="0" spc="180" dirty="0">
                <a:solidFill>
                  <a:srgbClr val="FFFFFF"/>
                </a:solidFill>
                <a:latin typeface="Calibri"/>
                <a:cs typeface="Calibri"/>
              </a:rPr>
              <a:t>+</a:t>
            </a:r>
            <a:r>
              <a:rPr sz="1867" kern="0" spc="100" dirty="0">
                <a:solidFill>
                  <a:srgbClr val="FFFFFF"/>
                </a:solidFill>
                <a:latin typeface="Calibri"/>
                <a:cs typeface="Calibri"/>
              </a:rPr>
              <a:t> </a:t>
            </a:r>
            <a:r>
              <a:rPr sz="1867" kern="0" spc="13" dirty="0">
                <a:solidFill>
                  <a:srgbClr val="FFFFFF"/>
                </a:solidFill>
                <a:latin typeface="Calibri"/>
                <a:cs typeface="Calibri"/>
              </a:rPr>
              <a:t>5</a:t>
            </a:r>
            <a:endParaRPr sz="1867" kern="0">
              <a:solidFill>
                <a:sysClr val="windowText" lastClr="000000"/>
              </a:solidFill>
              <a:latin typeface="Calibri"/>
              <a:cs typeface="Calibri"/>
            </a:endParaRPr>
          </a:p>
        </p:txBody>
      </p:sp>
      <p:sp>
        <p:nvSpPr>
          <p:cNvPr id="15" name="object 15"/>
          <p:cNvSpPr txBox="1"/>
          <p:nvPr/>
        </p:nvSpPr>
        <p:spPr>
          <a:xfrm>
            <a:off x="1992967" y="1501151"/>
            <a:ext cx="263482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b="1" kern="0" spc="133" dirty="0">
                <a:solidFill>
                  <a:srgbClr val="FFFFFF"/>
                </a:solidFill>
                <a:latin typeface="Calibri"/>
                <a:cs typeface="Calibri"/>
              </a:rPr>
              <a:t>Female</a:t>
            </a:r>
            <a:r>
              <a:rPr sz="1867" b="1" kern="0" spc="107" dirty="0">
                <a:solidFill>
                  <a:srgbClr val="FFFFFF"/>
                </a:solidFill>
                <a:latin typeface="Calibri"/>
                <a:cs typeface="Calibri"/>
              </a:rPr>
              <a:t> </a:t>
            </a:r>
            <a:r>
              <a:rPr sz="1867" b="1" kern="0" spc="87" dirty="0">
                <a:solidFill>
                  <a:srgbClr val="FFFFFF"/>
                </a:solidFill>
                <a:latin typeface="Calibri"/>
                <a:cs typeface="Calibri"/>
              </a:rPr>
              <a:t>Patient</a:t>
            </a:r>
            <a:r>
              <a:rPr sz="1867" b="1" kern="0" spc="107" dirty="0">
                <a:solidFill>
                  <a:srgbClr val="FFFFFF"/>
                </a:solidFill>
                <a:latin typeface="Calibri"/>
                <a:cs typeface="Calibri"/>
              </a:rPr>
              <a:t> </a:t>
            </a:r>
            <a:r>
              <a:rPr sz="1867" b="1" kern="0" spc="127" dirty="0">
                <a:solidFill>
                  <a:srgbClr val="FFFFFF"/>
                </a:solidFill>
                <a:latin typeface="Calibri"/>
                <a:cs typeface="Calibri"/>
              </a:rPr>
              <a:t>Results</a:t>
            </a:r>
            <a:endParaRPr sz="1867" kern="0">
              <a:solidFill>
                <a:sysClr val="windowText" lastClr="000000"/>
              </a:solidFill>
              <a:latin typeface="Calibri"/>
              <a:cs typeface="Calibri"/>
            </a:endParaRPr>
          </a:p>
        </p:txBody>
      </p:sp>
      <p:sp>
        <p:nvSpPr>
          <p:cNvPr id="16" name="object 16"/>
          <p:cNvSpPr txBox="1"/>
          <p:nvPr/>
        </p:nvSpPr>
        <p:spPr>
          <a:xfrm>
            <a:off x="7683766" y="1501117"/>
            <a:ext cx="2358813"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b="1" kern="0" spc="80" dirty="0">
                <a:solidFill>
                  <a:srgbClr val="FFFFFF"/>
                </a:solidFill>
                <a:latin typeface="Calibri"/>
                <a:cs typeface="Calibri"/>
              </a:rPr>
              <a:t>Male</a:t>
            </a:r>
            <a:r>
              <a:rPr sz="1867" b="1" kern="0" spc="107" dirty="0">
                <a:solidFill>
                  <a:srgbClr val="FFFFFF"/>
                </a:solidFill>
                <a:latin typeface="Calibri"/>
                <a:cs typeface="Calibri"/>
              </a:rPr>
              <a:t> </a:t>
            </a:r>
            <a:r>
              <a:rPr sz="1867" b="1" kern="0" spc="87" dirty="0">
                <a:solidFill>
                  <a:srgbClr val="FFFFFF"/>
                </a:solidFill>
                <a:latin typeface="Calibri"/>
                <a:cs typeface="Calibri"/>
              </a:rPr>
              <a:t>Patient</a:t>
            </a:r>
            <a:r>
              <a:rPr sz="1867" b="1" kern="0" spc="107" dirty="0">
                <a:solidFill>
                  <a:srgbClr val="FFFFFF"/>
                </a:solidFill>
                <a:latin typeface="Calibri"/>
                <a:cs typeface="Calibri"/>
              </a:rPr>
              <a:t> </a:t>
            </a:r>
            <a:r>
              <a:rPr sz="1867" b="1" kern="0" spc="127" dirty="0">
                <a:solidFill>
                  <a:srgbClr val="FFFFFF"/>
                </a:solidFill>
                <a:latin typeface="Calibri"/>
                <a:cs typeface="Calibri"/>
              </a:rPr>
              <a:t>Results</a:t>
            </a:r>
            <a:endParaRPr sz="1867" kern="0">
              <a:solidFill>
                <a:sysClr val="windowText" lastClr="000000"/>
              </a:solidFill>
              <a:latin typeface="Calibri"/>
              <a:cs typeface="Calibri"/>
            </a:endParaRPr>
          </a:p>
        </p:txBody>
      </p:sp>
      <p:sp>
        <p:nvSpPr>
          <p:cNvPr id="17" name="object 17"/>
          <p:cNvSpPr/>
          <p:nvPr/>
        </p:nvSpPr>
        <p:spPr>
          <a:xfrm>
            <a:off x="262033" y="3008334"/>
            <a:ext cx="11833860" cy="1064260"/>
          </a:xfrm>
          <a:custGeom>
            <a:avLst/>
            <a:gdLst/>
            <a:ahLst/>
            <a:cxnLst/>
            <a:rect l="l" t="t" r="r" b="b"/>
            <a:pathLst>
              <a:path w="8875395" h="798194">
                <a:moveTo>
                  <a:pt x="0" y="398999"/>
                </a:moveTo>
                <a:lnTo>
                  <a:pt x="1784" y="387679"/>
                </a:lnTo>
                <a:lnTo>
                  <a:pt x="7118" y="376398"/>
                </a:lnTo>
                <a:lnTo>
                  <a:pt x="44139" y="342851"/>
                </a:lnTo>
                <a:lnTo>
                  <a:pt x="86055" y="320795"/>
                </a:lnTo>
                <a:lnTo>
                  <a:pt x="141495" y="299042"/>
                </a:lnTo>
                <a:lnTo>
                  <a:pt x="210235" y="277642"/>
                </a:lnTo>
                <a:lnTo>
                  <a:pt x="249523" y="267089"/>
                </a:lnTo>
                <a:lnTo>
                  <a:pt x="292051" y="256643"/>
                </a:lnTo>
                <a:lnTo>
                  <a:pt x="337792" y="246309"/>
                </a:lnTo>
                <a:lnTo>
                  <a:pt x="386717" y="236094"/>
                </a:lnTo>
                <a:lnTo>
                  <a:pt x="438799" y="226003"/>
                </a:lnTo>
                <a:lnTo>
                  <a:pt x="494008" y="216043"/>
                </a:lnTo>
                <a:lnTo>
                  <a:pt x="552319" y="206220"/>
                </a:lnTo>
                <a:lnTo>
                  <a:pt x="613701" y="196540"/>
                </a:lnTo>
                <a:lnTo>
                  <a:pt x="678127" y="187010"/>
                </a:lnTo>
                <a:lnTo>
                  <a:pt x="745568" y="177634"/>
                </a:lnTo>
                <a:lnTo>
                  <a:pt x="815998" y="168420"/>
                </a:lnTo>
                <a:lnTo>
                  <a:pt x="889387" y="159373"/>
                </a:lnTo>
                <a:lnTo>
                  <a:pt x="965708" y="150500"/>
                </a:lnTo>
                <a:lnTo>
                  <a:pt x="1044932" y="141806"/>
                </a:lnTo>
                <a:lnTo>
                  <a:pt x="1127031" y="133298"/>
                </a:lnTo>
                <a:lnTo>
                  <a:pt x="1211977" y="124982"/>
                </a:lnTo>
                <a:lnTo>
                  <a:pt x="1299742" y="116864"/>
                </a:lnTo>
                <a:lnTo>
                  <a:pt x="1340241" y="113269"/>
                </a:lnTo>
                <a:lnTo>
                  <a:pt x="1381196" y="109725"/>
                </a:lnTo>
                <a:lnTo>
                  <a:pt x="1422602" y="106233"/>
                </a:lnTo>
                <a:lnTo>
                  <a:pt x="1464451" y="102793"/>
                </a:lnTo>
                <a:lnTo>
                  <a:pt x="1506739" y="99405"/>
                </a:lnTo>
                <a:lnTo>
                  <a:pt x="1549458" y="96070"/>
                </a:lnTo>
                <a:lnTo>
                  <a:pt x="1592602" y="92787"/>
                </a:lnTo>
                <a:lnTo>
                  <a:pt x="1636165" y="89556"/>
                </a:lnTo>
                <a:lnTo>
                  <a:pt x="1680142" y="86379"/>
                </a:lnTo>
                <a:lnTo>
                  <a:pt x="1724524" y="83255"/>
                </a:lnTo>
                <a:lnTo>
                  <a:pt x="1769307" y="80185"/>
                </a:lnTo>
                <a:lnTo>
                  <a:pt x="1814484" y="77168"/>
                </a:lnTo>
                <a:lnTo>
                  <a:pt x="1860049" y="74205"/>
                </a:lnTo>
                <a:lnTo>
                  <a:pt x="1905995" y="71297"/>
                </a:lnTo>
                <a:lnTo>
                  <a:pt x="1952317" y="68443"/>
                </a:lnTo>
                <a:lnTo>
                  <a:pt x="1999008" y="65643"/>
                </a:lnTo>
                <a:lnTo>
                  <a:pt x="2046061" y="62899"/>
                </a:lnTo>
                <a:lnTo>
                  <a:pt x="2093471" y="60209"/>
                </a:lnTo>
                <a:lnTo>
                  <a:pt x="2141232" y="57576"/>
                </a:lnTo>
                <a:lnTo>
                  <a:pt x="2189336" y="54997"/>
                </a:lnTo>
                <a:lnTo>
                  <a:pt x="2237778" y="52475"/>
                </a:lnTo>
                <a:lnTo>
                  <a:pt x="2286552" y="50008"/>
                </a:lnTo>
                <a:lnTo>
                  <a:pt x="2335651" y="47598"/>
                </a:lnTo>
                <a:lnTo>
                  <a:pt x="2385069" y="45244"/>
                </a:lnTo>
                <a:lnTo>
                  <a:pt x="2434800" y="42948"/>
                </a:lnTo>
                <a:lnTo>
                  <a:pt x="2484837" y="40708"/>
                </a:lnTo>
                <a:lnTo>
                  <a:pt x="2535175" y="38525"/>
                </a:lnTo>
                <a:lnTo>
                  <a:pt x="2585807" y="36400"/>
                </a:lnTo>
                <a:lnTo>
                  <a:pt x="2636726" y="34332"/>
                </a:lnTo>
                <a:lnTo>
                  <a:pt x="2687927" y="32323"/>
                </a:lnTo>
                <a:lnTo>
                  <a:pt x="2739404" y="30372"/>
                </a:lnTo>
                <a:lnTo>
                  <a:pt x="2791149" y="28479"/>
                </a:lnTo>
                <a:lnTo>
                  <a:pt x="2843157" y="26644"/>
                </a:lnTo>
                <a:lnTo>
                  <a:pt x="2895422" y="24869"/>
                </a:lnTo>
                <a:lnTo>
                  <a:pt x="2947936" y="23152"/>
                </a:lnTo>
                <a:lnTo>
                  <a:pt x="3000695" y="21495"/>
                </a:lnTo>
                <a:lnTo>
                  <a:pt x="3053692" y="19898"/>
                </a:lnTo>
                <a:lnTo>
                  <a:pt x="3106920" y="18360"/>
                </a:lnTo>
                <a:lnTo>
                  <a:pt x="3160374" y="16883"/>
                </a:lnTo>
                <a:lnTo>
                  <a:pt x="3214046" y="15465"/>
                </a:lnTo>
                <a:lnTo>
                  <a:pt x="3267931" y="14108"/>
                </a:lnTo>
                <a:lnTo>
                  <a:pt x="3322023" y="12812"/>
                </a:lnTo>
                <a:lnTo>
                  <a:pt x="3376315" y="11577"/>
                </a:lnTo>
                <a:lnTo>
                  <a:pt x="3430801" y="10403"/>
                </a:lnTo>
                <a:lnTo>
                  <a:pt x="3485475" y="9290"/>
                </a:lnTo>
                <a:lnTo>
                  <a:pt x="3540330" y="8239"/>
                </a:lnTo>
                <a:lnTo>
                  <a:pt x="3595361" y="7250"/>
                </a:lnTo>
                <a:lnTo>
                  <a:pt x="3650560" y="6323"/>
                </a:lnTo>
                <a:lnTo>
                  <a:pt x="3705923" y="5459"/>
                </a:lnTo>
                <a:lnTo>
                  <a:pt x="3761442" y="4657"/>
                </a:lnTo>
                <a:lnTo>
                  <a:pt x="3817111" y="3918"/>
                </a:lnTo>
                <a:lnTo>
                  <a:pt x="3872924" y="3241"/>
                </a:lnTo>
                <a:lnTo>
                  <a:pt x="3928875" y="2629"/>
                </a:lnTo>
                <a:lnTo>
                  <a:pt x="3984957" y="2079"/>
                </a:lnTo>
                <a:lnTo>
                  <a:pt x="4041164" y="1594"/>
                </a:lnTo>
                <a:lnTo>
                  <a:pt x="4097491" y="1172"/>
                </a:lnTo>
                <a:lnTo>
                  <a:pt x="4153930" y="815"/>
                </a:lnTo>
                <a:lnTo>
                  <a:pt x="4210476" y="522"/>
                </a:lnTo>
                <a:lnTo>
                  <a:pt x="4267122" y="294"/>
                </a:lnTo>
                <a:lnTo>
                  <a:pt x="4323862" y="130"/>
                </a:lnTo>
                <a:lnTo>
                  <a:pt x="4380690" y="32"/>
                </a:lnTo>
                <a:lnTo>
                  <a:pt x="4437599" y="0"/>
                </a:lnTo>
                <a:lnTo>
                  <a:pt x="4517351" y="63"/>
                </a:lnTo>
                <a:lnTo>
                  <a:pt x="4596762" y="251"/>
                </a:lnTo>
                <a:lnTo>
                  <a:pt x="4675820" y="565"/>
                </a:lnTo>
                <a:lnTo>
                  <a:pt x="4754515" y="1001"/>
                </a:lnTo>
                <a:lnTo>
                  <a:pt x="4832833" y="1560"/>
                </a:lnTo>
                <a:lnTo>
                  <a:pt x="4910764" y="2241"/>
                </a:lnTo>
                <a:lnTo>
                  <a:pt x="4988296" y="3042"/>
                </a:lnTo>
                <a:lnTo>
                  <a:pt x="5065416" y="3962"/>
                </a:lnTo>
                <a:lnTo>
                  <a:pt x="5142113" y="5000"/>
                </a:lnTo>
                <a:lnTo>
                  <a:pt x="5218377" y="6155"/>
                </a:lnTo>
                <a:lnTo>
                  <a:pt x="5294193" y="7427"/>
                </a:lnTo>
                <a:lnTo>
                  <a:pt x="5369552" y="8813"/>
                </a:lnTo>
                <a:lnTo>
                  <a:pt x="5444441" y="10314"/>
                </a:lnTo>
                <a:lnTo>
                  <a:pt x="5518849" y="11927"/>
                </a:lnTo>
                <a:lnTo>
                  <a:pt x="5592763" y="13652"/>
                </a:lnTo>
                <a:lnTo>
                  <a:pt x="5666172" y="15488"/>
                </a:lnTo>
                <a:lnTo>
                  <a:pt x="5739065" y="17434"/>
                </a:lnTo>
                <a:lnTo>
                  <a:pt x="5811429" y="19489"/>
                </a:lnTo>
                <a:lnTo>
                  <a:pt x="5883253" y="21651"/>
                </a:lnTo>
                <a:lnTo>
                  <a:pt x="5954526" y="23920"/>
                </a:lnTo>
                <a:lnTo>
                  <a:pt x="6025234" y="26294"/>
                </a:lnTo>
                <a:lnTo>
                  <a:pt x="6095367" y="28773"/>
                </a:lnTo>
                <a:lnTo>
                  <a:pt x="6164914" y="31355"/>
                </a:lnTo>
                <a:lnTo>
                  <a:pt x="6233861" y="34039"/>
                </a:lnTo>
                <a:lnTo>
                  <a:pt x="6302198" y="36825"/>
                </a:lnTo>
                <a:lnTo>
                  <a:pt x="6369912" y="39711"/>
                </a:lnTo>
                <a:lnTo>
                  <a:pt x="6436993" y="42697"/>
                </a:lnTo>
                <a:lnTo>
                  <a:pt x="6503428" y="45780"/>
                </a:lnTo>
                <a:lnTo>
                  <a:pt x="6569205" y="48961"/>
                </a:lnTo>
                <a:lnTo>
                  <a:pt x="6634313" y="52237"/>
                </a:lnTo>
                <a:lnTo>
                  <a:pt x="6698740" y="55609"/>
                </a:lnTo>
                <a:lnTo>
                  <a:pt x="6762475" y="59075"/>
                </a:lnTo>
                <a:lnTo>
                  <a:pt x="6825505" y="62633"/>
                </a:lnTo>
                <a:lnTo>
                  <a:pt x="6887819" y="66283"/>
                </a:lnTo>
                <a:lnTo>
                  <a:pt x="6949405" y="70024"/>
                </a:lnTo>
                <a:lnTo>
                  <a:pt x="7010252" y="73855"/>
                </a:lnTo>
                <a:lnTo>
                  <a:pt x="7070347" y="77774"/>
                </a:lnTo>
                <a:lnTo>
                  <a:pt x="7129679" y="81781"/>
                </a:lnTo>
                <a:lnTo>
                  <a:pt x="7188236" y="85875"/>
                </a:lnTo>
                <a:lnTo>
                  <a:pt x="7246007" y="90054"/>
                </a:lnTo>
                <a:lnTo>
                  <a:pt x="7302979" y="94317"/>
                </a:lnTo>
                <a:lnTo>
                  <a:pt x="7359142" y="98664"/>
                </a:lnTo>
                <a:lnTo>
                  <a:pt x="7414482" y="103093"/>
                </a:lnTo>
                <a:lnTo>
                  <a:pt x="7468989" y="107604"/>
                </a:lnTo>
                <a:lnTo>
                  <a:pt x="7522651" y="112194"/>
                </a:lnTo>
                <a:lnTo>
                  <a:pt x="7575457" y="116864"/>
                </a:lnTo>
                <a:lnTo>
                  <a:pt x="7627393" y="121612"/>
                </a:lnTo>
                <a:lnTo>
                  <a:pt x="7678449" y="126437"/>
                </a:lnTo>
                <a:lnTo>
                  <a:pt x="7728613" y="131338"/>
                </a:lnTo>
                <a:lnTo>
                  <a:pt x="7777873" y="136314"/>
                </a:lnTo>
                <a:lnTo>
                  <a:pt x="7826217" y="141363"/>
                </a:lnTo>
                <a:lnTo>
                  <a:pt x="7873634" y="146486"/>
                </a:lnTo>
                <a:lnTo>
                  <a:pt x="7920112" y="151680"/>
                </a:lnTo>
                <a:lnTo>
                  <a:pt x="7965639" y="156945"/>
                </a:lnTo>
                <a:lnTo>
                  <a:pt x="8010204" y="162280"/>
                </a:lnTo>
                <a:lnTo>
                  <a:pt x="8053794" y="167683"/>
                </a:lnTo>
                <a:lnTo>
                  <a:pt x="8096398" y="173154"/>
                </a:lnTo>
                <a:lnTo>
                  <a:pt x="8138005" y="178692"/>
                </a:lnTo>
                <a:lnTo>
                  <a:pt x="8178602" y="184295"/>
                </a:lnTo>
                <a:lnTo>
                  <a:pt x="8218178" y="189962"/>
                </a:lnTo>
                <a:lnTo>
                  <a:pt x="8256721" y="195693"/>
                </a:lnTo>
                <a:lnTo>
                  <a:pt x="8330661" y="207339"/>
                </a:lnTo>
                <a:lnTo>
                  <a:pt x="8400329" y="219227"/>
                </a:lnTo>
                <a:lnTo>
                  <a:pt x="8465630" y="231347"/>
                </a:lnTo>
                <a:lnTo>
                  <a:pt x="8526471" y="243691"/>
                </a:lnTo>
                <a:lnTo>
                  <a:pt x="8582758" y="256250"/>
                </a:lnTo>
                <a:lnTo>
                  <a:pt x="8634396" y="269016"/>
                </a:lnTo>
                <a:lnTo>
                  <a:pt x="8681293" y="281980"/>
                </a:lnTo>
                <a:lnTo>
                  <a:pt x="8723354" y="295135"/>
                </a:lnTo>
                <a:lnTo>
                  <a:pt x="8760486" y="308471"/>
                </a:lnTo>
                <a:lnTo>
                  <a:pt x="8806735" y="328797"/>
                </a:lnTo>
                <a:lnTo>
                  <a:pt x="8841364" y="349485"/>
                </a:lnTo>
                <a:lnTo>
                  <a:pt x="8868914" y="377580"/>
                </a:lnTo>
                <a:lnTo>
                  <a:pt x="8875199" y="398999"/>
                </a:lnTo>
                <a:lnTo>
                  <a:pt x="8857839" y="434536"/>
                </a:lnTo>
                <a:lnTo>
                  <a:pt x="8819585" y="462345"/>
                </a:lnTo>
                <a:lnTo>
                  <a:pt x="8777174" y="482795"/>
                </a:lnTo>
                <a:lnTo>
                  <a:pt x="8723354" y="502864"/>
                </a:lnTo>
                <a:lnTo>
                  <a:pt x="8681293" y="516019"/>
                </a:lnTo>
                <a:lnTo>
                  <a:pt x="8634396" y="528983"/>
                </a:lnTo>
                <a:lnTo>
                  <a:pt x="8582758" y="541749"/>
                </a:lnTo>
                <a:lnTo>
                  <a:pt x="8526471" y="554308"/>
                </a:lnTo>
                <a:lnTo>
                  <a:pt x="8465630" y="566652"/>
                </a:lnTo>
                <a:lnTo>
                  <a:pt x="8400329" y="578772"/>
                </a:lnTo>
                <a:lnTo>
                  <a:pt x="8330661" y="590660"/>
                </a:lnTo>
                <a:lnTo>
                  <a:pt x="8256721" y="602306"/>
                </a:lnTo>
                <a:lnTo>
                  <a:pt x="8218178" y="608037"/>
                </a:lnTo>
                <a:lnTo>
                  <a:pt x="8178602" y="613704"/>
                </a:lnTo>
                <a:lnTo>
                  <a:pt x="8138005" y="619307"/>
                </a:lnTo>
                <a:lnTo>
                  <a:pt x="8096398" y="624845"/>
                </a:lnTo>
                <a:lnTo>
                  <a:pt x="8053794" y="630316"/>
                </a:lnTo>
                <a:lnTo>
                  <a:pt x="8010204" y="635719"/>
                </a:lnTo>
                <a:lnTo>
                  <a:pt x="7965639" y="641054"/>
                </a:lnTo>
                <a:lnTo>
                  <a:pt x="7920112" y="646319"/>
                </a:lnTo>
                <a:lnTo>
                  <a:pt x="7873634" y="651513"/>
                </a:lnTo>
                <a:lnTo>
                  <a:pt x="7826217" y="656636"/>
                </a:lnTo>
                <a:lnTo>
                  <a:pt x="7777873" y="661685"/>
                </a:lnTo>
                <a:lnTo>
                  <a:pt x="7728613" y="666661"/>
                </a:lnTo>
                <a:lnTo>
                  <a:pt x="7678449" y="671562"/>
                </a:lnTo>
                <a:lnTo>
                  <a:pt x="7627393" y="676387"/>
                </a:lnTo>
                <a:lnTo>
                  <a:pt x="7575457" y="681135"/>
                </a:lnTo>
                <a:lnTo>
                  <a:pt x="7522651" y="685805"/>
                </a:lnTo>
                <a:lnTo>
                  <a:pt x="7468989" y="690395"/>
                </a:lnTo>
                <a:lnTo>
                  <a:pt x="7414482" y="694906"/>
                </a:lnTo>
                <a:lnTo>
                  <a:pt x="7359142" y="699335"/>
                </a:lnTo>
                <a:lnTo>
                  <a:pt x="7302979" y="703682"/>
                </a:lnTo>
                <a:lnTo>
                  <a:pt x="7246007" y="707945"/>
                </a:lnTo>
                <a:lnTo>
                  <a:pt x="7188236" y="712124"/>
                </a:lnTo>
                <a:lnTo>
                  <a:pt x="7129679" y="716218"/>
                </a:lnTo>
                <a:lnTo>
                  <a:pt x="7070347" y="720225"/>
                </a:lnTo>
                <a:lnTo>
                  <a:pt x="7010252" y="724144"/>
                </a:lnTo>
                <a:lnTo>
                  <a:pt x="6949405" y="727975"/>
                </a:lnTo>
                <a:lnTo>
                  <a:pt x="6887819" y="731716"/>
                </a:lnTo>
                <a:lnTo>
                  <a:pt x="6825505" y="735366"/>
                </a:lnTo>
                <a:lnTo>
                  <a:pt x="6762475" y="738924"/>
                </a:lnTo>
                <a:lnTo>
                  <a:pt x="6698740" y="742390"/>
                </a:lnTo>
                <a:lnTo>
                  <a:pt x="6634313" y="745762"/>
                </a:lnTo>
                <a:lnTo>
                  <a:pt x="6569205" y="749038"/>
                </a:lnTo>
                <a:lnTo>
                  <a:pt x="6503428" y="752219"/>
                </a:lnTo>
                <a:lnTo>
                  <a:pt x="6436993" y="755302"/>
                </a:lnTo>
                <a:lnTo>
                  <a:pt x="6369912" y="758288"/>
                </a:lnTo>
                <a:lnTo>
                  <a:pt x="6302198" y="761174"/>
                </a:lnTo>
                <a:lnTo>
                  <a:pt x="6233861" y="763960"/>
                </a:lnTo>
                <a:lnTo>
                  <a:pt x="6164914" y="766644"/>
                </a:lnTo>
                <a:lnTo>
                  <a:pt x="6095367" y="769226"/>
                </a:lnTo>
                <a:lnTo>
                  <a:pt x="6025234" y="771705"/>
                </a:lnTo>
                <a:lnTo>
                  <a:pt x="5954526" y="774079"/>
                </a:lnTo>
                <a:lnTo>
                  <a:pt x="5883253" y="776348"/>
                </a:lnTo>
                <a:lnTo>
                  <a:pt x="5811429" y="778510"/>
                </a:lnTo>
                <a:lnTo>
                  <a:pt x="5739065" y="780565"/>
                </a:lnTo>
                <a:lnTo>
                  <a:pt x="5666172" y="782511"/>
                </a:lnTo>
                <a:lnTo>
                  <a:pt x="5592763" y="784347"/>
                </a:lnTo>
                <a:lnTo>
                  <a:pt x="5518849" y="786072"/>
                </a:lnTo>
                <a:lnTo>
                  <a:pt x="5444441" y="787685"/>
                </a:lnTo>
                <a:lnTo>
                  <a:pt x="5369552" y="789186"/>
                </a:lnTo>
                <a:lnTo>
                  <a:pt x="5294193" y="790572"/>
                </a:lnTo>
                <a:lnTo>
                  <a:pt x="5218377" y="791844"/>
                </a:lnTo>
                <a:lnTo>
                  <a:pt x="5142113" y="792999"/>
                </a:lnTo>
                <a:lnTo>
                  <a:pt x="5065416" y="794037"/>
                </a:lnTo>
                <a:lnTo>
                  <a:pt x="4988296" y="794957"/>
                </a:lnTo>
                <a:lnTo>
                  <a:pt x="4910764" y="795758"/>
                </a:lnTo>
                <a:lnTo>
                  <a:pt x="4832833" y="796439"/>
                </a:lnTo>
                <a:lnTo>
                  <a:pt x="4754515" y="796998"/>
                </a:lnTo>
                <a:lnTo>
                  <a:pt x="4675820" y="797434"/>
                </a:lnTo>
                <a:lnTo>
                  <a:pt x="4596762" y="797748"/>
                </a:lnTo>
                <a:lnTo>
                  <a:pt x="4517351" y="797936"/>
                </a:lnTo>
                <a:lnTo>
                  <a:pt x="4437599" y="797999"/>
                </a:lnTo>
                <a:lnTo>
                  <a:pt x="4357848" y="797936"/>
                </a:lnTo>
                <a:lnTo>
                  <a:pt x="4278437" y="797748"/>
                </a:lnTo>
                <a:lnTo>
                  <a:pt x="4199379" y="797434"/>
                </a:lnTo>
                <a:lnTo>
                  <a:pt x="4120684" y="796998"/>
                </a:lnTo>
                <a:lnTo>
                  <a:pt x="4042366" y="796439"/>
                </a:lnTo>
                <a:lnTo>
                  <a:pt x="3964435" y="795758"/>
                </a:lnTo>
                <a:lnTo>
                  <a:pt x="3886903" y="794957"/>
                </a:lnTo>
                <a:lnTo>
                  <a:pt x="3809783" y="794037"/>
                </a:lnTo>
                <a:lnTo>
                  <a:pt x="3733085" y="792999"/>
                </a:lnTo>
                <a:lnTo>
                  <a:pt x="3656822" y="791844"/>
                </a:lnTo>
                <a:lnTo>
                  <a:pt x="3581006" y="790572"/>
                </a:lnTo>
                <a:lnTo>
                  <a:pt x="3505647" y="789186"/>
                </a:lnTo>
                <a:lnTo>
                  <a:pt x="3430758" y="787685"/>
                </a:lnTo>
                <a:lnTo>
                  <a:pt x="3356350" y="786072"/>
                </a:lnTo>
                <a:lnTo>
                  <a:pt x="3282436" y="784347"/>
                </a:lnTo>
                <a:lnTo>
                  <a:pt x="3209027" y="782511"/>
                </a:lnTo>
                <a:lnTo>
                  <a:pt x="3136134" y="780565"/>
                </a:lnTo>
                <a:lnTo>
                  <a:pt x="3063770" y="778510"/>
                </a:lnTo>
                <a:lnTo>
                  <a:pt x="2991946" y="776348"/>
                </a:lnTo>
                <a:lnTo>
                  <a:pt x="2920673" y="774079"/>
                </a:lnTo>
                <a:lnTo>
                  <a:pt x="2849965" y="771705"/>
                </a:lnTo>
                <a:lnTo>
                  <a:pt x="2779832" y="769226"/>
                </a:lnTo>
                <a:lnTo>
                  <a:pt x="2710285" y="766644"/>
                </a:lnTo>
                <a:lnTo>
                  <a:pt x="2641338" y="763960"/>
                </a:lnTo>
                <a:lnTo>
                  <a:pt x="2573001" y="761174"/>
                </a:lnTo>
                <a:lnTo>
                  <a:pt x="2505287" y="758288"/>
                </a:lnTo>
                <a:lnTo>
                  <a:pt x="2438206" y="755302"/>
                </a:lnTo>
                <a:lnTo>
                  <a:pt x="2371771" y="752219"/>
                </a:lnTo>
                <a:lnTo>
                  <a:pt x="2305994" y="749038"/>
                </a:lnTo>
                <a:lnTo>
                  <a:pt x="2240886" y="745762"/>
                </a:lnTo>
                <a:lnTo>
                  <a:pt x="2176458" y="742390"/>
                </a:lnTo>
                <a:lnTo>
                  <a:pt x="2112724" y="738924"/>
                </a:lnTo>
                <a:lnTo>
                  <a:pt x="2049694" y="735366"/>
                </a:lnTo>
                <a:lnTo>
                  <a:pt x="1987380" y="731716"/>
                </a:lnTo>
                <a:lnTo>
                  <a:pt x="1925794" y="727975"/>
                </a:lnTo>
                <a:lnTo>
                  <a:pt x="1864947" y="724144"/>
                </a:lnTo>
                <a:lnTo>
                  <a:pt x="1804852" y="720225"/>
                </a:lnTo>
                <a:lnTo>
                  <a:pt x="1745520" y="716218"/>
                </a:lnTo>
                <a:lnTo>
                  <a:pt x="1686963" y="712124"/>
                </a:lnTo>
                <a:lnTo>
                  <a:pt x="1629192" y="707945"/>
                </a:lnTo>
                <a:lnTo>
                  <a:pt x="1572220" y="703682"/>
                </a:lnTo>
                <a:lnTo>
                  <a:pt x="1516057" y="699335"/>
                </a:lnTo>
                <a:lnTo>
                  <a:pt x="1460717" y="694906"/>
                </a:lnTo>
                <a:lnTo>
                  <a:pt x="1406210" y="690395"/>
                </a:lnTo>
                <a:lnTo>
                  <a:pt x="1352548" y="685805"/>
                </a:lnTo>
                <a:lnTo>
                  <a:pt x="1299742" y="681135"/>
                </a:lnTo>
                <a:lnTo>
                  <a:pt x="1247806" y="676387"/>
                </a:lnTo>
                <a:lnTo>
                  <a:pt x="1196750" y="671562"/>
                </a:lnTo>
                <a:lnTo>
                  <a:pt x="1146586" y="666661"/>
                </a:lnTo>
                <a:lnTo>
                  <a:pt x="1097326" y="661685"/>
                </a:lnTo>
                <a:lnTo>
                  <a:pt x="1048982" y="656636"/>
                </a:lnTo>
                <a:lnTo>
                  <a:pt x="1001565" y="651513"/>
                </a:lnTo>
                <a:lnTo>
                  <a:pt x="955087" y="646319"/>
                </a:lnTo>
                <a:lnTo>
                  <a:pt x="909560" y="641054"/>
                </a:lnTo>
                <a:lnTo>
                  <a:pt x="864995" y="635719"/>
                </a:lnTo>
                <a:lnTo>
                  <a:pt x="821405" y="630316"/>
                </a:lnTo>
                <a:lnTo>
                  <a:pt x="778801" y="624845"/>
                </a:lnTo>
                <a:lnTo>
                  <a:pt x="737194" y="619307"/>
                </a:lnTo>
                <a:lnTo>
                  <a:pt x="696597" y="613704"/>
                </a:lnTo>
                <a:lnTo>
                  <a:pt x="657021" y="608037"/>
                </a:lnTo>
                <a:lnTo>
                  <a:pt x="618478" y="602306"/>
                </a:lnTo>
                <a:lnTo>
                  <a:pt x="544538" y="590660"/>
                </a:lnTo>
                <a:lnTo>
                  <a:pt x="474870" y="578772"/>
                </a:lnTo>
                <a:lnTo>
                  <a:pt x="409569" y="566652"/>
                </a:lnTo>
                <a:lnTo>
                  <a:pt x="348728" y="554308"/>
                </a:lnTo>
                <a:lnTo>
                  <a:pt x="292441" y="541749"/>
                </a:lnTo>
                <a:lnTo>
                  <a:pt x="240803" y="528983"/>
                </a:lnTo>
                <a:lnTo>
                  <a:pt x="193906" y="516019"/>
                </a:lnTo>
                <a:lnTo>
                  <a:pt x="151844" y="502864"/>
                </a:lnTo>
                <a:lnTo>
                  <a:pt x="114713" y="489528"/>
                </a:lnTo>
                <a:lnTo>
                  <a:pt x="68464" y="469202"/>
                </a:lnTo>
                <a:lnTo>
                  <a:pt x="33835" y="448514"/>
                </a:lnTo>
                <a:lnTo>
                  <a:pt x="6284" y="420419"/>
                </a:lnTo>
                <a:lnTo>
                  <a:pt x="702" y="406170"/>
                </a:lnTo>
                <a:lnTo>
                  <a:pt x="0" y="398999"/>
                </a:lnTo>
                <a:close/>
              </a:path>
            </a:pathLst>
          </a:custGeom>
          <a:ln w="28574">
            <a:solidFill>
              <a:srgbClr val="FFFFFF"/>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8" name="object 18"/>
          <p:cNvSpPr txBox="1"/>
          <p:nvPr/>
        </p:nvSpPr>
        <p:spPr>
          <a:xfrm>
            <a:off x="3432307" y="5649374"/>
            <a:ext cx="5322147" cy="748645"/>
          </a:xfrm>
          <a:prstGeom prst="rect">
            <a:avLst/>
          </a:prstGeom>
        </p:spPr>
        <p:txBody>
          <a:bodyPr vert="horz" wrap="square" lIns="0" tIns="14393" rIns="0" bIns="0" rtlCol="0">
            <a:spAutoFit/>
          </a:bodyPr>
          <a:lstStyle/>
          <a:p>
            <a:pPr marL="27939" marR="6773" indent="-11853" defTabSz="1219170" fontAlgn="auto">
              <a:lnSpc>
                <a:spcPct val="100699"/>
              </a:lnSpc>
              <a:spcBef>
                <a:spcPts val="113"/>
              </a:spcBef>
              <a:spcAft>
                <a:spcPts val="0"/>
              </a:spcAft>
            </a:pPr>
            <a:r>
              <a:rPr sz="2400" b="1" kern="0" spc="127" dirty="0">
                <a:solidFill>
                  <a:srgbClr val="FFFFFF"/>
                </a:solidFill>
                <a:latin typeface="Calibri"/>
                <a:cs typeface="Calibri"/>
              </a:rPr>
              <a:t>“Predictive</a:t>
            </a:r>
            <a:r>
              <a:rPr sz="2400" b="1" kern="0" spc="140" dirty="0">
                <a:solidFill>
                  <a:srgbClr val="FFFFFF"/>
                </a:solidFill>
                <a:latin typeface="Calibri"/>
                <a:cs typeface="Calibri"/>
              </a:rPr>
              <a:t> </a:t>
            </a:r>
            <a:r>
              <a:rPr sz="2400" b="1" kern="0" spc="107" dirty="0">
                <a:solidFill>
                  <a:srgbClr val="FFFFFF"/>
                </a:solidFill>
                <a:latin typeface="Calibri"/>
                <a:cs typeface="Calibri"/>
              </a:rPr>
              <a:t>Parity”</a:t>
            </a:r>
            <a:r>
              <a:rPr sz="2400" b="1" kern="0" spc="140" dirty="0">
                <a:solidFill>
                  <a:srgbClr val="FFFFFF"/>
                </a:solidFill>
                <a:latin typeface="Calibri"/>
                <a:cs typeface="Calibri"/>
              </a:rPr>
              <a:t> </a:t>
            </a:r>
            <a:r>
              <a:rPr sz="2400" b="1" kern="0" spc="152" dirty="0">
                <a:solidFill>
                  <a:srgbClr val="FFFFFF"/>
                </a:solidFill>
                <a:latin typeface="Calibri"/>
                <a:cs typeface="Calibri"/>
              </a:rPr>
              <a:t>fairness</a:t>
            </a:r>
            <a:r>
              <a:rPr sz="2400" b="1" kern="0" spc="147" dirty="0">
                <a:solidFill>
                  <a:srgbClr val="FFFFFF"/>
                </a:solidFill>
                <a:latin typeface="Calibri"/>
                <a:cs typeface="Calibri"/>
              </a:rPr>
              <a:t> </a:t>
            </a:r>
            <a:r>
              <a:rPr sz="2400" b="1" kern="0" spc="80" dirty="0">
                <a:solidFill>
                  <a:srgbClr val="FFFFFF"/>
                </a:solidFill>
                <a:latin typeface="Calibri"/>
                <a:cs typeface="Calibri"/>
              </a:rPr>
              <a:t>criterion: </a:t>
            </a:r>
            <a:r>
              <a:rPr sz="2400" b="1" kern="0" spc="167" dirty="0">
                <a:solidFill>
                  <a:srgbClr val="FFFFFF"/>
                </a:solidFill>
                <a:latin typeface="Calibri"/>
                <a:cs typeface="Calibri"/>
              </a:rPr>
              <a:t>Precision</a:t>
            </a:r>
            <a:r>
              <a:rPr sz="2400" b="1" kern="0" spc="147" dirty="0">
                <a:solidFill>
                  <a:srgbClr val="FFFFFF"/>
                </a:solidFill>
                <a:latin typeface="Calibri"/>
                <a:cs typeface="Calibri"/>
              </a:rPr>
              <a:t> </a:t>
            </a:r>
            <a:r>
              <a:rPr sz="2400" b="1" kern="0" spc="167" dirty="0">
                <a:solidFill>
                  <a:srgbClr val="FFFFFF"/>
                </a:solidFill>
                <a:latin typeface="Calibri"/>
                <a:cs typeface="Calibri"/>
              </a:rPr>
              <a:t>is</a:t>
            </a:r>
            <a:r>
              <a:rPr sz="2400" b="1" kern="0" spc="147" dirty="0">
                <a:solidFill>
                  <a:srgbClr val="FFFFFF"/>
                </a:solidFill>
                <a:latin typeface="Calibri"/>
                <a:cs typeface="Calibri"/>
              </a:rPr>
              <a:t> </a:t>
            </a:r>
            <a:r>
              <a:rPr sz="2400" b="1" kern="0" spc="127" dirty="0">
                <a:solidFill>
                  <a:srgbClr val="FFFFFF"/>
                </a:solidFill>
                <a:latin typeface="Calibri"/>
                <a:cs typeface="Calibri"/>
              </a:rPr>
              <a:t>equal</a:t>
            </a:r>
            <a:r>
              <a:rPr sz="2400" b="1" kern="0" spc="147" dirty="0">
                <a:solidFill>
                  <a:srgbClr val="FFFFFF"/>
                </a:solidFill>
                <a:latin typeface="Calibri"/>
                <a:cs typeface="Calibri"/>
              </a:rPr>
              <a:t> </a:t>
            </a:r>
            <a:r>
              <a:rPr sz="2400" b="1" kern="0" spc="233" dirty="0">
                <a:solidFill>
                  <a:srgbClr val="FFFFFF"/>
                </a:solidFill>
                <a:latin typeface="Calibri"/>
                <a:cs typeface="Calibri"/>
              </a:rPr>
              <a:t>across</a:t>
            </a:r>
            <a:r>
              <a:rPr sz="2400" b="1" kern="0" spc="147" dirty="0">
                <a:solidFill>
                  <a:srgbClr val="FFFFFF"/>
                </a:solidFill>
                <a:latin typeface="Calibri"/>
                <a:cs typeface="Calibri"/>
              </a:rPr>
              <a:t> </a:t>
            </a:r>
            <a:r>
              <a:rPr sz="2400" b="1" kern="0" spc="180" dirty="0">
                <a:solidFill>
                  <a:srgbClr val="FFFFFF"/>
                </a:solidFill>
                <a:latin typeface="Calibri"/>
                <a:cs typeface="Calibri"/>
              </a:rPr>
              <a:t>subgroups</a:t>
            </a:r>
            <a:endParaRPr sz="2400" kern="0">
              <a:solidFill>
                <a:sysClr val="windowText" lastClr="000000"/>
              </a:solidFill>
              <a:latin typeface="Calibri"/>
              <a:cs typeface="Calibri"/>
            </a:endParaRPr>
          </a:p>
        </p:txBody>
      </p:sp>
      <p:sp>
        <p:nvSpPr>
          <p:cNvPr id="19" name="TextBox 18">
            <a:extLst>
              <a:ext uri="{FF2B5EF4-FFF2-40B4-BE49-F238E27FC236}">
                <a16:creationId xmlns:a16="http://schemas.microsoft.com/office/drawing/2014/main" id="{0315FEED-8E3F-D4B3-C6E9-962E76571502}"/>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74993" y="2477347"/>
            <a:ext cx="8837507" cy="1863758"/>
          </a:xfrm>
          <a:prstGeom prst="rect">
            <a:avLst/>
          </a:prstGeom>
        </p:spPr>
        <p:txBody>
          <a:bodyPr vert="horz" wrap="square" lIns="0" tIns="16933" rIns="0" bIns="0" rtlCol="0">
            <a:spAutoFit/>
          </a:bodyPr>
          <a:lstStyle/>
          <a:p>
            <a:pPr marL="746741" marR="6773" indent="-730655">
              <a:spcBef>
                <a:spcPts val="133"/>
              </a:spcBef>
            </a:pPr>
            <a:r>
              <a:rPr sz="4000" spc="293" dirty="0">
                <a:solidFill>
                  <a:srgbClr val="FFFFFF"/>
                </a:solidFill>
              </a:rPr>
              <a:t>Choose</a:t>
            </a:r>
            <a:r>
              <a:rPr sz="4000" spc="227" dirty="0">
                <a:solidFill>
                  <a:srgbClr val="FFFFFF"/>
                </a:solidFill>
              </a:rPr>
              <a:t> </a:t>
            </a:r>
            <a:r>
              <a:rPr sz="4000" spc="87" dirty="0">
                <a:solidFill>
                  <a:srgbClr val="FFFFFF"/>
                </a:solidFill>
              </a:rPr>
              <a:t>your</a:t>
            </a:r>
            <a:r>
              <a:rPr sz="4000" spc="233" dirty="0">
                <a:solidFill>
                  <a:srgbClr val="FFFFFF"/>
                </a:solidFill>
              </a:rPr>
              <a:t> </a:t>
            </a:r>
            <a:r>
              <a:rPr sz="4000" spc="93" dirty="0">
                <a:solidFill>
                  <a:srgbClr val="FFFFFF"/>
                </a:solidFill>
              </a:rPr>
              <a:t>evaluation</a:t>
            </a:r>
            <a:r>
              <a:rPr sz="4000" spc="233" dirty="0">
                <a:solidFill>
                  <a:srgbClr val="FFFFFF"/>
                </a:solidFill>
              </a:rPr>
              <a:t> </a:t>
            </a:r>
            <a:r>
              <a:rPr sz="4000" spc="147" dirty="0">
                <a:solidFill>
                  <a:srgbClr val="FFFFFF"/>
                </a:solidFill>
              </a:rPr>
              <a:t>metrics</a:t>
            </a:r>
            <a:r>
              <a:rPr sz="4000" spc="233" dirty="0">
                <a:solidFill>
                  <a:srgbClr val="FFFFFF"/>
                </a:solidFill>
              </a:rPr>
              <a:t> </a:t>
            </a:r>
            <a:r>
              <a:rPr sz="4000" dirty="0">
                <a:solidFill>
                  <a:srgbClr val="FFFFFF"/>
                </a:solidFill>
              </a:rPr>
              <a:t>in</a:t>
            </a:r>
            <a:r>
              <a:rPr sz="4000" spc="233" dirty="0">
                <a:solidFill>
                  <a:srgbClr val="FFFFFF"/>
                </a:solidFill>
              </a:rPr>
              <a:t> </a:t>
            </a:r>
            <a:r>
              <a:rPr sz="4000" spc="53" dirty="0">
                <a:solidFill>
                  <a:srgbClr val="FFFFFF"/>
                </a:solidFill>
              </a:rPr>
              <a:t>light </a:t>
            </a:r>
            <a:r>
              <a:rPr sz="4000" dirty="0">
                <a:solidFill>
                  <a:srgbClr val="FFFFFF"/>
                </a:solidFill>
              </a:rPr>
              <a:t>of</a:t>
            </a:r>
            <a:r>
              <a:rPr sz="4000" spc="253" dirty="0">
                <a:solidFill>
                  <a:srgbClr val="FFFFFF"/>
                </a:solidFill>
              </a:rPr>
              <a:t> </a:t>
            </a:r>
            <a:r>
              <a:rPr sz="4000" spc="193" dirty="0">
                <a:solidFill>
                  <a:srgbClr val="FFFFFF"/>
                </a:solidFill>
              </a:rPr>
              <a:t>acceptable</a:t>
            </a:r>
            <a:r>
              <a:rPr sz="4000" spc="260" dirty="0">
                <a:solidFill>
                  <a:srgbClr val="FFFFFF"/>
                </a:solidFill>
              </a:rPr>
              <a:t> </a:t>
            </a:r>
            <a:r>
              <a:rPr sz="4000" spc="100" dirty="0">
                <a:solidFill>
                  <a:srgbClr val="FFFFFF"/>
                </a:solidFill>
              </a:rPr>
              <a:t>tradeoffs</a:t>
            </a:r>
            <a:r>
              <a:rPr sz="4000" spc="260" dirty="0">
                <a:solidFill>
                  <a:srgbClr val="FFFFFF"/>
                </a:solidFill>
              </a:rPr>
              <a:t> </a:t>
            </a:r>
            <a:r>
              <a:rPr sz="4000" spc="107" dirty="0">
                <a:solidFill>
                  <a:srgbClr val="FFFFFF"/>
                </a:solidFill>
              </a:rPr>
              <a:t>between</a:t>
            </a:r>
            <a:endParaRPr sz="4000"/>
          </a:p>
          <a:p>
            <a:pPr marL="121917"/>
            <a:r>
              <a:rPr sz="4000" b="1" spc="333" dirty="0">
                <a:solidFill>
                  <a:srgbClr val="FFFFFF"/>
                </a:solidFill>
              </a:rPr>
              <a:t>False</a:t>
            </a:r>
            <a:r>
              <a:rPr sz="4000" b="1" spc="220" dirty="0">
                <a:solidFill>
                  <a:srgbClr val="FFFFFF"/>
                </a:solidFill>
              </a:rPr>
              <a:t> </a:t>
            </a:r>
            <a:r>
              <a:rPr sz="4000" b="1" spc="260" dirty="0">
                <a:solidFill>
                  <a:srgbClr val="FFFFFF"/>
                </a:solidFill>
              </a:rPr>
              <a:t>Positives</a:t>
            </a:r>
            <a:r>
              <a:rPr sz="4000" b="1" spc="253" dirty="0">
                <a:solidFill>
                  <a:srgbClr val="FFFFFF"/>
                </a:solidFill>
              </a:rPr>
              <a:t> </a:t>
            </a:r>
            <a:r>
              <a:rPr sz="4000" spc="187" dirty="0">
                <a:solidFill>
                  <a:srgbClr val="FFFFFF"/>
                </a:solidFill>
              </a:rPr>
              <a:t>and</a:t>
            </a:r>
            <a:r>
              <a:rPr sz="4000" spc="227" dirty="0">
                <a:solidFill>
                  <a:srgbClr val="FFFFFF"/>
                </a:solidFill>
              </a:rPr>
              <a:t> </a:t>
            </a:r>
            <a:r>
              <a:rPr sz="4000" b="1" spc="333" dirty="0">
                <a:solidFill>
                  <a:srgbClr val="FFFFFF"/>
                </a:solidFill>
              </a:rPr>
              <a:t>False</a:t>
            </a:r>
            <a:r>
              <a:rPr sz="4000" b="1" spc="227" dirty="0">
                <a:solidFill>
                  <a:srgbClr val="FFFFFF"/>
                </a:solidFill>
              </a:rPr>
              <a:t> </a:t>
            </a:r>
            <a:r>
              <a:rPr sz="4000" b="1" spc="253" dirty="0">
                <a:solidFill>
                  <a:srgbClr val="FFFFFF"/>
                </a:solidFill>
              </a:rPr>
              <a:t>Negatives</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TextBox 4">
            <a:extLst>
              <a:ext uri="{FF2B5EF4-FFF2-40B4-BE49-F238E27FC236}">
                <a16:creationId xmlns:a16="http://schemas.microsoft.com/office/drawing/2014/main" id="{057C2FC5-F232-414F-2B22-B851510F84A2}"/>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3968" y="1503432"/>
            <a:ext cx="5399193" cy="2507973"/>
          </a:xfrm>
          <a:prstGeom prst="rect">
            <a:avLst/>
          </a:prstGeom>
        </p:spPr>
        <p:txBody>
          <a:bodyPr vert="horz" wrap="square" lIns="0" tIns="16933" rIns="0" bIns="0" rtlCol="0">
            <a:spAutoFit/>
          </a:bodyPr>
          <a:lstStyle/>
          <a:p>
            <a:pPr marL="16933" defTabSz="1219170" fontAlgn="auto">
              <a:spcBef>
                <a:spcPts val="133"/>
              </a:spcBef>
              <a:spcAft>
                <a:spcPts val="0"/>
              </a:spcAft>
            </a:pPr>
            <a:r>
              <a:rPr sz="2933" b="1" kern="0" spc="200" dirty="0">
                <a:solidFill>
                  <a:srgbClr val="FFFFFF"/>
                </a:solidFill>
                <a:latin typeface="Calibri"/>
                <a:cs typeface="Calibri"/>
              </a:rPr>
              <a:t>Privacy</a:t>
            </a:r>
            <a:r>
              <a:rPr sz="2933" b="1" kern="0" spc="152" dirty="0">
                <a:solidFill>
                  <a:srgbClr val="FFFFFF"/>
                </a:solidFill>
                <a:latin typeface="Calibri"/>
                <a:cs typeface="Calibri"/>
              </a:rPr>
              <a:t> </a:t>
            </a:r>
            <a:r>
              <a:rPr sz="2933" b="1" kern="0" spc="87" dirty="0">
                <a:solidFill>
                  <a:srgbClr val="FFFFFF"/>
                </a:solidFill>
                <a:latin typeface="Calibri"/>
                <a:cs typeface="Calibri"/>
              </a:rPr>
              <a:t>in</a:t>
            </a:r>
            <a:r>
              <a:rPr sz="2933" b="1" kern="0" spc="160" dirty="0">
                <a:solidFill>
                  <a:srgbClr val="FFFFFF"/>
                </a:solidFill>
                <a:latin typeface="Calibri"/>
                <a:cs typeface="Calibri"/>
              </a:rPr>
              <a:t> </a:t>
            </a:r>
            <a:r>
              <a:rPr sz="2933" b="1" kern="0" spc="240" dirty="0">
                <a:solidFill>
                  <a:srgbClr val="FFFFFF"/>
                </a:solidFill>
                <a:latin typeface="Calibri"/>
                <a:cs typeface="Calibri"/>
              </a:rPr>
              <a:t>Images</a:t>
            </a:r>
            <a:endParaRPr sz="2933" kern="0">
              <a:solidFill>
                <a:sysClr val="windowText" lastClr="000000"/>
              </a:solidFill>
              <a:latin typeface="Calibri"/>
              <a:cs typeface="Calibri"/>
            </a:endParaRPr>
          </a:p>
          <a:p>
            <a:pPr marL="16933" marR="6773" defTabSz="1219170" fontAlgn="auto">
              <a:lnSpc>
                <a:spcPct val="114599"/>
              </a:lnSpc>
              <a:spcBef>
                <a:spcPts val="2680"/>
              </a:spcBef>
              <a:spcAft>
                <a:spcPts val="0"/>
              </a:spcAft>
            </a:pPr>
            <a:r>
              <a:rPr sz="2400" b="1" kern="0" spc="193" dirty="0">
                <a:solidFill>
                  <a:srgbClr val="FFFFFF"/>
                </a:solidFill>
                <a:latin typeface="Calibri"/>
                <a:cs typeface="Calibri"/>
              </a:rPr>
              <a:t>False</a:t>
            </a:r>
            <a:r>
              <a:rPr sz="2400" b="1" kern="0" spc="147" dirty="0">
                <a:solidFill>
                  <a:srgbClr val="FFFFFF"/>
                </a:solidFill>
                <a:latin typeface="Calibri"/>
                <a:cs typeface="Calibri"/>
              </a:rPr>
              <a:t> </a:t>
            </a:r>
            <a:r>
              <a:rPr sz="2400" b="1" kern="0" spc="127" dirty="0">
                <a:solidFill>
                  <a:srgbClr val="FFFFFF"/>
                </a:solidFill>
                <a:latin typeface="Calibri"/>
                <a:cs typeface="Calibri"/>
              </a:rPr>
              <a:t>Positive</a:t>
            </a:r>
            <a:r>
              <a:rPr sz="2400" kern="0" spc="127" dirty="0">
                <a:solidFill>
                  <a:srgbClr val="FFFFFF"/>
                </a:solidFill>
                <a:latin typeface="Calibri"/>
                <a:cs typeface="Calibri"/>
              </a:rPr>
              <a:t>:</a:t>
            </a:r>
            <a:r>
              <a:rPr sz="2400" kern="0" spc="147" dirty="0">
                <a:solidFill>
                  <a:srgbClr val="FFFFFF"/>
                </a:solidFill>
                <a:latin typeface="Calibri"/>
                <a:cs typeface="Calibri"/>
              </a:rPr>
              <a:t> </a:t>
            </a:r>
            <a:r>
              <a:rPr sz="2400" kern="0" spc="113" dirty="0">
                <a:solidFill>
                  <a:srgbClr val="FFFFFF"/>
                </a:solidFill>
                <a:latin typeface="Calibri"/>
                <a:cs typeface="Calibri"/>
              </a:rPr>
              <a:t>Something</a:t>
            </a:r>
            <a:r>
              <a:rPr sz="2400" kern="0" spc="152" dirty="0">
                <a:solidFill>
                  <a:srgbClr val="FFFFFF"/>
                </a:solidFill>
                <a:latin typeface="Calibri"/>
                <a:cs typeface="Calibri"/>
              </a:rPr>
              <a:t> </a:t>
            </a:r>
            <a:r>
              <a:rPr sz="2400" kern="0" dirty="0">
                <a:solidFill>
                  <a:srgbClr val="FFFFFF"/>
                </a:solidFill>
                <a:latin typeface="Calibri"/>
                <a:cs typeface="Calibri"/>
              </a:rPr>
              <a:t>that</a:t>
            </a:r>
            <a:r>
              <a:rPr sz="2400" kern="0" spc="147" dirty="0">
                <a:solidFill>
                  <a:srgbClr val="FFFFFF"/>
                </a:solidFill>
                <a:latin typeface="Calibri"/>
                <a:cs typeface="Calibri"/>
              </a:rPr>
              <a:t> </a:t>
            </a:r>
            <a:r>
              <a:rPr sz="2400" kern="0" spc="73" dirty="0">
                <a:solidFill>
                  <a:srgbClr val="FFFFFF"/>
                </a:solidFill>
                <a:latin typeface="Calibri"/>
                <a:cs typeface="Calibri"/>
              </a:rPr>
              <a:t>doesn’t </a:t>
            </a:r>
            <a:r>
              <a:rPr sz="2400" kern="0" spc="93" dirty="0">
                <a:solidFill>
                  <a:srgbClr val="FFFFFF"/>
                </a:solidFill>
                <a:latin typeface="Calibri"/>
                <a:cs typeface="Calibri"/>
              </a:rPr>
              <a:t>need</a:t>
            </a:r>
            <a:r>
              <a:rPr sz="2400" kern="0" spc="193" dirty="0">
                <a:solidFill>
                  <a:srgbClr val="FFFFFF"/>
                </a:solidFill>
                <a:latin typeface="Calibri"/>
                <a:cs typeface="Calibri"/>
              </a:rPr>
              <a:t> </a:t>
            </a:r>
            <a:r>
              <a:rPr sz="2400" kern="0" dirty="0">
                <a:solidFill>
                  <a:srgbClr val="FFFFFF"/>
                </a:solidFill>
                <a:latin typeface="Calibri"/>
                <a:cs typeface="Calibri"/>
              </a:rPr>
              <a:t>to</a:t>
            </a:r>
            <a:r>
              <a:rPr sz="2400" kern="0" spc="193" dirty="0">
                <a:solidFill>
                  <a:srgbClr val="FFFFFF"/>
                </a:solidFill>
                <a:latin typeface="Calibri"/>
                <a:cs typeface="Calibri"/>
              </a:rPr>
              <a:t> </a:t>
            </a:r>
            <a:r>
              <a:rPr sz="2400" kern="0" spc="113" dirty="0">
                <a:solidFill>
                  <a:srgbClr val="FFFFFF"/>
                </a:solidFill>
                <a:latin typeface="Calibri"/>
                <a:cs typeface="Calibri"/>
              </a:rPr>
              <a:t>be</a:t>
            </a:r>
            <a:r>
              <a:rPr sz="2400" kern="0" spc="193" dirty="0">
                <a:solidFill>
                  <a:srgbClr val="FFFFFF"/>
                </a:solidFill>
                <a:latin typeface="Calibri"/>
                <a:cs typeface="Calibri"/>
              </a:rPr>
              <a:t> </a:t>
            </a:r>
            <a:r>
              <a:rPr sz="2400" kern="0" dirty="0">
                <a:solidFill>
                  <a:srgbClr val="FFFFFF"/>
                </a:solidFill>
                <a:latin typeface="Calibri"/>
                <a:cs typeface="Calibri"/>
              </a:rPr>
              <a:t>blurred</a:t>
            </a:r>
            <a:r>
              <a:rPr sz="2400" kern="0" spc="193" dirty="0">
                <a:solidFill>
                  <a:srgbClr val="FFFFFF"/>
                </a:solidFill>
                <a:latin typeface="Calibri"/>
                <a:cs typeface="Calibri"/>
              </a:rPr>
              <a:t> </a:t>
            </a:r>
            <a:r>
              <a:rPr sz="2400" kern="0" spc="127" dirty="0">
                <a:solidFill>
                  <a:srgbClr val="FFFFFF"/>
                </a:solidFill>
                <a:latin typeface="Calibri"/>
                <a:cs typeface="Calibri"/>
              </a:rPr>
              <a:t>gets</a:t>
            </a:r>
            <a:r>
              <a:rPr sz="2400" kern="0" spc="200" dirty="0">
                <a:solidFill>
                  <a:srgbClr val="FFFFFF"/>
                </a:solidFill>
                <a:latin typeface="Calibri"/>
                <a:cs typeface="Calibri"/>
              </a:rPr>
              <a:t> </a:t>
            </a:r>
            <a:r>
              <a:rPr sz="2400" kern="0" spc="-13" dirty="0">
                <a:solidFill>
                  <a:srgbClr val="FFFFFF"/>
                </a:solidFill>
                <a:latin typeface="Calibri"/>
                <a:cs typeface="Calibri"/>
              </a:rPr>
              <a:t>blurred.</a:t>
            </a:r>
            <a:endParaRPr sz="2400" kern="0">
              <a:solidFill>
                <a:sysClr val="windowText" lastClr="000000"/>
              </a:solidFill>
              <a:latin typeface="Calibri"/>
              <a:cs typeface="Calibri"/>
            </a:endParaRPr>
          </a:p>
          <a:p>
            <a:pPr defTabSz="1219170" fontAlgn="auto">
              <a:spcBef>
                <a:spcPts val="53"/>
              </a:spcBef>
              <a:spcAft>
                <a:spcPts val="0"/>
              </a:spcAft>
            </a:pPr>
            <a:endParaRPr sz="3000" kern="0">
              <a:solidFill>
                <a:sysClr val="windowText" lastClr="000000"/>
              </a:solidFill>
              <a:latin typeface="Calibri"/>
              <a:cs typeface="Calibri"/>
            </a:endParaRPr>
          </a:p>
          <a:p>
            <a:pPr marL="16933" defTabSz="1219170" fontAlgn="auto">
              <a:spcBef>
                <a:spcPts val="7"/>
              </a:spcBef>
              <a:spcAft>
                <a:spcPts val="0"/>
              </a:spcAft>
            </a:pPr>
            <a:r>
              <a:rPr sz="2400" kern="0" spc="213" dirty="0">
                <a:solidFill>
                  <a:srgbClr val="FFFFFF"/>
                </a:solidFill>
                <a:latin typeface="Calibri"/>
                <a:cs typeface="Calibri"/>
              </a:rPr>
              <a:t>Can</a:t>
            </a:r>
            <a:r>
              <a:rPr sz="2400" kern="0" spc="120" dirty="0">
                <a:solidFill>
                  <a:srgbClr val="FFFFFF"/>
                </a:solidFill>
                <a:latin typeface="Calibri"/>
                <a:cs typeface="Calibri"/>
              </a:rPr>
              <a:t> </a:t>
            </a:r>
            <a:r>
              <a:rPr sz="2400" kern="0" spc="113" dirty="0">
                <a:solidFill>
                  <a:srgbClr val="FFFFFF"/>
                </a:solidFill>
                <a:latin typeface="Calibri"/>
                <a:cs typeface="Calibri"/>
              </a:rPr>
              <a:t>be</a:t>
            </a:r>
            <a:r>
              <a:rPr sz="2400" kern="0" spc="127" dirty="0">
                <a:solidFill>
                  <a:srgbClr val="FFFFFF"/>
                </a:solidFill>
                <a:latin typeface="Calibri"/>
                <a:cs typeface="Calibri"/>
              </a:rPr>
              <a:t> </a:t>
            </a:r>
            <a:r>
              <a:rPr sz="2400" kern="0" spc="133" dirty="0">
                <a:solidFill>
                  <a:srgbClr val="FFFFFF"/>
                </a:solidFill>
                <a:latin typeface="Calibri"/>
                <a:cs typeface="Calibri"/>
              </a:rPr>
              <a:t>a</a:t>
            </a:r>
            <a:r>
              <a:rPr sz="2400" kern="0" spc="127" dirty="0">
                <a:solidFill>
                  <a:srgbClr val="FFFFFF"/>
                </a:solidFill>
                <a:latin typeface="Calibri"/>
                <a:cs typeface="Calibri"/>
              </a:rPr>
              <a:t> </a:t>
            </a:r>
            <a:r>
              <a:rPr sz="2400" kern="0" spc="60" dirty="0">
                <a:solidFill>
                  <a:srgbClr val="FFFFFF"/>
                </a:solidFill>
                <a:latin typeface="Calibri"/>
                <a:cs typeface="Calibri"/>
              </a:rPr>
              <a:t>bummer.</a:t>
            </a:r>
            <a:endParaRPr sz="2400" kern="0">
              <a:solidFill>
                <a:sysClr val="windowText" lastClr="000000"/>
              </a:solidFill>
              <a:latin typeface="Calibri"/>
              <a:cs typeface="Calibri"/>
            </a:endParaRPr>
          </a:p>
        </p:txBody>
      </p:sp>
      <p:sp>
        <p:nvSpPr>
          <p:cNvPr id="3" name="object 3"/>
          <p:cNvSpPr txBox="1"/>
          <p:nvPr/>
        </p:nvSpPr>
        <p:spPr>
          <a:xfrm>
            <a:off x="6444700" y="2301242"/>
            <a:ext cx="4659205" cy="1501800"/>
          </a:xfrm>
          <a:prstGeom prst="rect">
            <a:avLst/>
          </a:prstGeom>
        </p:spPr>
        <p:txBody>
          <a:bodyPr vert="horz" wrap="square" lIns="0" tIns="14393" rIns="0" bIns="0" rtlCol="0">
            <a:spAutoFit/>
          </a:bodyPr>
          <a:lstStyle/>
          <a:p>
            <a:pPr marL="16933" marR="6773" defTabSz="1219170" fontAlgn="auto">
              <a:lnSpc>
                <a:spcPct val="100699"/>
              </a:lnSpc>
              <a:spcBef>
                <a:spcPts val="113"/>
              </a:spcBef>
              <a:spcAft>
                <a:spcPts val="0"/>
              </a:spcAft>
            </a:pPr>
            <a:r>
              <a:rPr sz="2400" b="1" kern="0" spc="193" dirty="0">
                <a:solidFill>
                  <a:srgbClr val="FFFFFF"/>
                </a:solidFill>
                <a:latin typeface="Calibri"/>
                <a:cs typeface="Calibri"/>
              </a:rPr>
              <a:t>False</a:t>
            </a:r>
            <a:r>
              <a:rPr sz="2400" b="1" kern="0" spc="133" dirty="0">
                <a:solidFill>
                  <a:srgbClr val="FFFFFF"/>
                </a:solidFill>
                <a:latin typeface="Calibri"/>
                <a:cs typeface="Calibri"/>
              </a:rPr>
              <a:t> </a:t>
            </a:r>
            <a:r>
              <a:rPr sz="2400" b="1" kern="0" spc="127" dirty="0">
                <a:solidFill>
                  <a:srgbClr val="FFFFFF"/>
                </a:solidFill>
                <a:latin typeface="Calibri"/>
                <a:cs typeface="Calibri"/>
              </a:rPr>
              <a:t>Negative:</a:t>
            </a:r>
            <a:r>
              <a:rPr sz="2400" b="1" kern="0" spc="147" dirty="0">
                <a:solidFill>
                  <a:srgbClr val="FFFFFF"/>
                </a:solidFill>
                <a:latin typeface="Calibri"/>
                <a:cs typeface="Calibri"/>
              </a:rPr>
              <a:t> </a:t>
            </a:r>
            <a:r>
              <a:rPr sz="2400" kern="0" spc="113" dirty="0">
                <a:solidFill>
                  <a:srgbClr val="FFFFFF"/>
                </a:solidFill>
                <a:latin typeface="Calibri"/>
                <a:cs typeface="Calibri"/>
              </a:rPr>
              <a:t>Something</a:t>
            </a:r>
            <a:r>
              <a:rPr sz="2400" kern="0" spc="133" dirty="0">
                <a:solidFill>
                  <a:srgbClr val="FFFFFF"/>
                </a:solidFill>
                <a:latin typeface="Calibri"/>
                <a:cs typeface="Calibri"/>
              </a:rPr>
              <a:t> </a:t>
            </a:r>
            <a:r>
              <a:rPr sz="2400" kern="0" spc="-27" dirty="0">
                <a:solidFill>
                  <a:srgbClr val="FFFFFF"/>
                </a:solidFill>
                <a:latin typeface="Calibri"/>
                <a:cs typeface="Calibri"/>
              </a:rPr>
              <a:t>that </a:t>
            </a:r>
            <a:r>
              <a:rPr sz="2400" kern="0" spc="127" dirty="0">
                <a:solidFill>
                  <a:srgbClr val="FFFFFF"/>
                </a:solidFill>
                <a:latin typeface="Calibri"/>
                <a:cs typeface="Calibri"/>
              </a:rPr>
              <a:t>needs</a:t>
            </a:r>
            <a:r>
              <a:rPr sz="2400" kern="0" spc="193" dirty="0">
                <a:solidFill>
                  <a:srgbClr val="FFFFFF"/>
                </a:solidFill>
                <a:latin typeface="Calibri"/>
                <a:cs typeface="Calibri"/>
              </a:rPr>
              <a:t> </a:t>
            </a:r>
            <a:r>
              <a:rPr sz="2400" kern="0" dirty="0">
                <a:solidFill>
                  <a:srgbClr val="FFFFFF"/>
                </a:solidFill>
                <a:latin typeface="Calibri"/>
                <a:cs typeface="Calibri"/>
              </a:rPr>
              <a:t>to</a:t>
            </a:r>
            <a:r>
              <a:rPr sz="2400" kern="0" spc="200" dirty="0">
                <a:solidFill>
                  <a:srgbClr val="FFFFFF"/>
                </a:solidFill>
                <a:latin typeface="Calibri"/>
                <a:cs typeface="Calibri"/>
              </a:rPr>
              <a:t> </a:t>
            </a:r>
            <a:r>
              <a:rPr sz="2400" kern="0" spc="113" dirty="0">
                <a:solidFill>
                  <a:srgbClr val="FFFFFF"/>
                </a:solidFill>
                <a:latin typeface="Calibri"/>
                <a:cs typeface="Calibri"/>
              </a:rPr>
              <a:t>be</a:t>
            </a:r>
            <a:r>
              <a:rPr sz="2400" kern="0" spc="200" dirty="0">
                <a:solidFill>
                  <a:srgbClr val="FFFFFF"/>
                </a:solidFill>
                <a:latin typeface="Calibri"/>
                <a:cs typeface="Calibri"/>
              </a:rPr>
              <a:t> </a:t>
            </a:r>
            <a:r>
              <a:rPr sz="2400" kern="0" dirty="0">
                <a:solidFill>
                  <a:srgbClr val="FFFFFF"/>
                </a:solidFill>
                <a:latin typeface="Calibri"/>
                <a:cs typeface="Calibri"/>
              </a:rPr>
              <a:t>blurred</a:t>
            </a:r>
            <a:r>
              <a:rPr sz="2400" kern="0" spc="200" dirty="0">
                <a:solidFill>
                  <a:srgbClr val="FFFFFF"/>
                </a:solidFill>
                <a:latin typeface="Calibri"/>
                <a:cs typeface="Calibri"/>
              </a:rPr>
              <a:t> </a:t>
            </a:r>
            <a:r>
              <a:rPr sz="2400" kern="0" spc="113" dirty="0">
                <a:solidFill>
                  <a:srgbClr val="FFFFFF"/>
                </a:solidFill>
                <a:latin typeface="Calibri"/>
                <a:cs typeface="Calibri"/>
              </a:rPr>
              <a:t>is</a:t>
            </a:r>
            <a:r>
              <a:rPr sz="2400" kern="0" spc="200" dirty="0">
                <a:solidFill>
                  <a:srgbClr val="FFFFFF"/>
                </a:solidFill>
                <a:latin typeface="Calibri"/>
                <a:cs typeface="Calibri"/>
              </a:rPr>
              <a:t> </a:t>
            </a:r>
            <a:r>
              <a:rPr sz="2400" kern="0" dirty="0">
                <a:solidFill>
                  <a:srgbClr val="FFFFFF"/>
                </a:solidFill>
                <a:latin typeface="Calibri"/>
                <a:cs typeface="Calibri"/>
              </a:rPr>
              <a:t>not</a:t>
            </a:r>
            <a:r>
              <a:rPr sz="2400" kern="0" spc="200" dirty="0">
                <a:solidFill>
                  <a:srgbClr val="FFFFFF"/>
                </a:solidFill>
                <a:latin typeface="Calibri"/>
                <a:cs typeface="Calibri"/>
              </a:rPr>
              <a:t> </a:t>
            </a:r>
            <a:r>
              <a:rPr sz="2400" kern="0" spc="-13" dirty="0">
                <a:solidFill>
                  <a:srgbClr val="FFFFFF"/>
                </a:solidFill>
                <a:latin typeface="Calibri"/>
                <a:cs typeface="Calibri"/>
              </a:rPr>
              <a:t>blurred.</a:t>
            </a:r>
            <a:endParaRPr sz="2400" kern="0">
              <a:solidFill>
                <a:sysClr val="windowText" lastClr="000000"/>
              </a:solidFill>
              <a:latin typeface="Calibri"/>
              <a:cs typeface="Calibri"/>
            </a:endParaRPr>
          </a:p>
          <a:p>
            <a:pPr defTabSz="1219170" fontAlgn="auto">
              <a:spcBef>
                <a:spcPts val="67"/>
              </a:spcBef>
              <a:spcAft>
                <a:spcPts val="0"/>
              </a:spcAft>
            </a:pPr>
            <a:endParaRPr sz="2333" kern="0">
              <a:solidFill>
                <a:sysClr val="windowText" lastClr="000000"/>
              </a:solidFill>
              <a:latin typeface="Calibri"/>
              <a:cs typeface="Calibri"/>
            </a:endParaRPr>
          </a:p>
          <a:p>
            <a:pPr marL="16933" defTabSz="1219170" fontAlgn="auto">
              <a:spcBef>
                <a:spcPts val="0"/>
              </a:spcBef>
              <a:spcAft>
                <a:spcPts val="0"/>
              </a:spcAft>
            </a:pPr>
            <a:r>
              <a:rPr sz="2400" kern="0" dirty="0">
                <a:solidFill>
                  <a:srgbClr val="FFFFFF"/>
                </a:solidFill>
                <a:latin typeface="Calibri"/>
                <a:cs typeface="Calibri"/>
              </a:rPr>
              <a:t>Identity</a:t>
            </a:r>
            <a:r>
              <a:rPr sz="2400" kern="0" spc="373" dirty="0">
                <a:solidFill>
                  <a:srgbClr val="FFFFFF"/>
                </a:solidFill>
                <a:latin typeface="Calibri"/>
                <a:cs typeface="Calibri"/>
              </a:rPr>
              <a:t> </a:t>
            </a:r>
            <a:r>
              <a:rPr sz="2400" kern="0" spc="-13" dirty="0">
                <a:solidFill>
                  <a:srgbClr val="FFFFFF"/>
                </a:solidFill>
                <a:latin typeface="Calibri"/>
                <a:cs typeface="Calibri"/>
              </a:rPr>
              <a:t>theft.</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1744932" y="4348133"/>
            <a:ext cx="3507400" cy="2339400"/>
          </a:xfrm>
          <a:prstGeom prst="rect">
            <a:avLst/>
          </a:prstGeom>
        </p:spPr>
      </p:pic>
      <p:pic>
        <p:nvPicPr>
          <p:cNvPr id="5" name="object 5"/>
          <p:cNvPicPr/>
          <p:nvPr/>
        </p:nvPicPr>
        <p:blipFill>
          <a:blip r:embed="rId3" cstate="print"/>
          <a:stretch>
            <a:fillRect/>
          </a:stretch>
        </p:blipFill>
        <p:spPr>
          <a:xfrm>
            <a:off x="6699955" y="4348134"/>
            <a:ext cx="3747111" cy="2339399"/>
          </a:xfrm>
          <a:prstGeom prst="rect">
            <a:avLst/>
          </a:prstGeom>
        </p:spPr>
      </p:pic>
      <p:sp>
        <p:nvSpPr>
          <p:cNvPr id="6" name="object 6"/>
          <p:cNvSpPr txBox="1">
            <a:spLocks noGrp="1"/>
          </p:cNvSpPr>
          <p:nvPr>
            <p:ph type="title"/>
          </p:nvPr>
        </p:nvSpPr>
        <p:spPr>
          <a:xfrm>
            <a:off x="671691" y="352016"/>
            <a:ext cx="14912620" cy="963748"/>
          </a:xfrm>
          <a:prstGeom prst="rect">
            <a:avLst/>
          </a:prstGeom>
        </p:spPr>
        <p:txBody>
          <a:bodyPr vert="horz" wrap="square" lIns="0" tIns="426043" rIns="0" bIns="0" rtlCol="0">
            <a:spAutoFit/>
          </a:bodyPr>
          <a:lstStyle/>
          <a:p>
            <a:pPr marL="25399">
              <a:spcBef>
                <a:spcPts val="133"/>
              </a:spcBef>
            </a:pPr>
            <a:r>
              <a:rPr sz="3467" b="1" spc="287" dirty="0">
                <a:solidFill>
                  <a:srgbClr val="FFFFFF"/>
                </a:solidFill>
              </a:rPr>
              <a:t>False</a:t>
            </a:r>
            <a:r>
              <a:rPr sz="3467" b="1" spc="187" dirty="0">
                <a:solidFill>
                  <a:srgbClr val="FFFFFF"/>
                </a:solidFill>
              </a:rPr>
              <a:t> </a:t>
            </a:r>
            <a:r>
              <a:rPr sz="3467" b="1" spc="227" dirty="0">
                <a:solidFill>
                  <a:srgbClr val="FFFFFF"/>
                </a:solidFill>
              </a:rPr>
              <a:t>Positives</a:t>
            </a:r>
            <a:r>
              <a:rPr sz="3467" b="1" spc="193" dirty="0">
                <a:solidFill>
                  <a:srgbClr val="FFFFFF"/>
                </a:solidFill>
              </a:rPr>
              <a:t> </a:t>
            </a:r>
            <a:r>
              <a:rPr sz="3467" b="1" spc="152" dirty="0">
                <a:solidFill>
                  <a:srgbClr val="FFFFFF"/>
                </a:solidFill>
              </a:rPr>
              <a:t>Might</a:t>
            </a:r>
            <a:r>
              <a:rPr sz="3467" b="1" spc="193" dirty="0">
                <a:solidFill>
                  <a:srgbClr val="FFFFFF"/>
                </a:solidFill>
              </a:rPr>
              <a:t> </a:t>
            </a:r>
            <a:r>
              <a:rPr sz="3467" b="1" spc="233" dirty="0">
                <a:solidFill>
                  <a:srgbClr val="FFFFFF"/>
                </a:solidFill>
              </a:rPr>
              <a:t>be</a:t>
            </a:r>
            <a:r>
              <a:rPr sz="3467" b="1" spc="193" dirty="0">
                <a:solidFill>
                  <a:srgbClr val="FFFFFF"/>
                </a:solidFill>
              </a:rPr>
              <a:t> </a:t>
            </a:r>
            <a:r>
              <a:rPr sz="3467" b="1" spc="173" dirty="0">
                <a:solidFill>
                  <a:srgbClr val="FFFFFF"/>
                </a:solidFill>
              </a:rPr>
              <a:t>Better</a:t>
            </a:r>
            <a:r>
              <a:rPr sz="3467" b="1" spc="193" dirty="0">
                <a:solidFill>
                  <a:srgbClr val="FFFFFF"/>
                </a:solidFill>
              </a:rPr>
              <a:t> </a:t>
            </a:r>
            <a:r>
              <a:rPr sz="3467" b="1" spc="152" dirty="0">
                <a:solidFill>
                  <a:srgbClr val="FFFFFF"/>
                </a:solidFill>
              </a:rPr>
              <a:t>than</a:t>
            </a:r>
            <a:r>
              <a:rPr sz="3467" b="1" spc="193" dirty="0">
                <a:solidFill>
                  <a:srgbClr val="FFFFFF"/>
                </a:solidFill>
              </a:rPr>
              <a:t> </a:t>
            </a:r>
            <a:r>
              <a:rPr sz="3467" b="1" spc="287" dirty="0">
                <a:solidFill>
                  <a:srgbClr val="FFFFFF"/>
                </a:solidFill>
              </a:rPr>
              <a:t>False</a:t>
            </a:r>
            <a:r>
              <a:rPr sz="3467" b="1" spc="193" dirty="0">
                <a:solidFill>
                  <a:srgbClr val="FFFFFF"/>
                </a:solidFill>
              </a:rPr>
              <a:t> </a:t>
            </a:r>
            <a:r>
              <a:rPr sz="3467" b="1" spc="220" dirty="0">
                <a:solidFill>
                  <a:srgbClr val="FFFFFF"/>
                </a:solidFill>
              </a:rPr>
              <a:t>Negatives</a:t>
            </a:r>
            <a:endParaRPr sz="3467"/>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60" dirty="0">
                <a:solidFill>
                  <a:srgbClr val="FFFFFF"/>
                </a:solidFill>
              </a:rPr>
              <a:t>What</a:t>
            </a:r>
            <a:r>
              <a:rPr sz="4000" b="1" spc="213" dirty="0">
                <a:solidFill>
                  <a:srgbClr val="FFFFFF"/>
                </a:solidFill>
              </a:rPr>
              <a:t> </a:t>
            </a:r>
            <a:r>
              <a:rPr sz="4000" b="1" spc="272" dirty="0">
                <a:solidFill>
                  <a:srgbClr val="FFFFFF"/>
                </a:solidFill>
              </a:rPr>
              <a:t>do</a:t>
            </a:r>
            <a:r>
              <a:rPr sz="4000" b="1" spc="213" dirty="0">
                <a:solidFill>
                  <a:srgbClr val="FFFFFF"/>
                </a:solidFill>
              </a:rPr>
              <a:t> </a:t>
            </a:r>
            <a:r>
              <a:rPr sz="4000" b="1" spc="220" dirty="0">
                <a:solidFill>
                  <a:srgbClr val="FFFFFF"/>
                </a:solidFill>
              </a:rPr>
              <a:t>you</a:t>
            </a:r>
            <a:r>
              <a:rPr sz="4000" b="1" spc="213" dirty="0">
                <a:solidFill>
                  <a:srgbClr val="FFFFFF"/>
                </a:solidFill>
              </a:rPr>
              <a:t> </a:t>
            </a:r>
            <a:r>
              <a:rPr sz="4000" b="1" spc="320" dirty="0">
                <a:solidFill>
                  <a:srgbClr val="FFFFFF"/>
                </a:solidFill>
              </a:rPr>
              <a:t>see?</a:t>
            </a:r>
            <a:endParaRPr sz="4000"/>
          </a:p>
        </p:txBody>
      </p:sp>
      <p:sp>
        <p:nvSpPr>
          <p:cNvPr id="3" name="object 3"/>
          <p:cNvSpPr txBox="1"/>
          <p:nvPr/>
        </p:nvSpPr>
        <p:spPr>
          <a:xfrm>
            <a:off x="633666" y="1568467"/>
            <a:ext cx="3079327" cy="1702174"/>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13" dirty="0">
                <a:solidFill>
                  <a:srgbClr val="FFFFFF"/>
                </a:solidFill>
                <a:latin typeface="Calibri"/>
                <a:cs typeface="Calibri"/>
              </a:rPr>
              <a:t>Stickers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80" dirty="0">
                <a:solidFill>
                  <a:srgbClr val="FFFFFF"/>
                </a:solidFill>
                <a:latin typeface="Calibri"/>
                <a:cs typeface="Calibri"/>
              </a:rPr>
              <a:t>Dole</a:t>
            </a:r>
            <a:r>
              <a:rPr sz="2400" kern="0" spc="133" dirty="0">
                <a:solidFill>
                  <a:srgbClr val="FFFFFF"/>
                </a:solidFill>
                <a:latin typeface="Calibri"/>
                <a:cs typeface="Calibri"/>
              </a:rPr>
              <a:t> </a:t>
            </a: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60" dirty="0">
                <a:solidFill>
                  <a:srgbClr val="FFFFFF"/>
                </a:solidFill>
                <a:latin typeface="Calibri"/>
                <a:cs typeface="Calibri"/>
              </a:rPr>
              <a:t> </a:t>
            </a:r>
            <a:r>
              <a:rPr sz="2400" kern="0" dirty="0">
                <a:solidFill>
                  <a:srgbClr val="FFFFFF"/>
                </a:solidFill>
                <a:latin typeface="Calibri"/>
                <a:cs typeface="Calibri"/>
              </a:rPr>
              <a:t>at</a:t>
            </a:r>
            <a:r>
              <a:rPr sz="2400" kern="0" spc="160" dirty="0">
                <a:solidFill>
                  <a:srgbClr val="FFFFFF"/>
                </a:solidFill>
                <a:latin typeface="Calibri"/>
                <a:cs typeface="Calibri"/>
              </a:rPr>
              <a:t> </a:t>
            </a:r>
            <a:r>
              <a:rPr sz="2400" kern="0" spc="133" dirty="0">
                <a:solidFill>
                  <a:srgbClr val="FFFFFF"/>
                </a:solidFill>
                <a:latin typeface="Calibri"/>
                <a:cs typeface="Calibri"/>
              </a:rPr>
              <a:t>a</a:t>
            </a:r>
            <a:r>
              <a:rPr sz="2400" kern="0" spc="160" dirty="0">
                <a:solidFill>
                  <a:srgbClr val="FFFFFF"/>
                </a:solidFill>
                <a:latin typeface="Calibri"/>
                <a:cs typeface="Calibri"/>
              </a:rPr>
              <a:t> </a:t>
            </a:r>
            <a:r>
              <a:rPr sz="2400" kern="0" spc="53" dirty="0">
                <a:solidFill>
                  <a:srgbClr val="FFFFFF"/>
                </a:solidFill>
                <a:latin typeface="Calibri"/>
                <a:cs typeface="Calibri"/>
              </a:rPr>
              <a:t>store</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3D2C2D5C-DDB1-05C8-950E-795E9844747C}"/>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3967" y="1503432"/>
            <a:ext cx="5309447" cy="2507973"/>
          </a:xfrm>
          <a:prstGeom prst="rect">
            <a:avLst/>
          </a:prstGeom>
        </p:spPr>
        <p:txBody>
          <a:bodyPr vert="horz" wrap="square" lIns="0" tIns="16933" rIns="0" bIns="0" rtlCol="0">
            <a:spAutoFit/>
          </a:bodyPr>
          <a:lstStyle/>
          <a:p>
            <a:pPr marL="16933" defTabSz="1219170" fontAlgn="auto">
              <a:spcBef>
                <a:spcPts val="133"/>
              </a:spcBef>
              <a:spcAft>
                <a:spcPts val="0"/>
              </a:spcAft>
            </a:pPr>
            <a:r>
              <a:rPr sz="2933" b="1" kern="0" spc="293" dirty="0">
                <a:solidFill>
                  <a:srgbClr val="FFFFFF"/>
                </a:solidFill>
                <a:latin typeface="Calibri"/>
                <a:cs typeface="Calibri"/>
              </a:rPr>
              <a:t>Spam</a:t>
            </a:r>
            <a:r>
              <a:rPr sz="2933" b="1" kern="0" spc="152" dirty="0">
                <a:solidFill>
                  <a:srgbClr val="FFFFFF"/>
                </a:solidFill>
                <a:latin typeface="Calibri"/>
                <a:cs typeface="Calibri"/>
              </a:rPr>
              <a:t> </a:t>
            </a:r>
            <a:r>
              <a:rPr sz="2933" b="1" kern="0" spc="127" dirty="0">
                <a:solidFill>
                  <a:srgbClr val="FFFFFF"/>
                </a:solidFill>
                <a:latin typeface="Calibri"/>
                <a:cs typeface="Calibri"/>
              </a:rPr>
              <a:t>Filtering</a:t>
            </a:r>
            <a:endParaRPr sz="2933" kern="0">
              <a:solidFill>
                <a:sysClr val="windowText" lastClr="000000"/>
              </a:solidFill>
              <a:latin typeface="Calibri"/>
              <a:cs typeface="Calibri"/>
            </a:endParaRPr>
          </a:p>
          <a:p>
            <a:pPr marL="16933" marR="6773" defTabSz="1219170" fontAlgn="auto">
              <a:lnSpc>
                <a:spcPct val="114599"/>
              </a:lnSpc>
              <a:spcBef>
                <a:spcPts val="2680"/>
              </a:spcBef>
              <a:spcAft>
                <a:spcPts val="0"/>
              </a:spcAft>
            </a:pPr>
            <a:r>
              <a:rPr sz="2400" b="1" kern="0" spc="193" dirty="0">
                <a:solidFill>
                  <a:srgbClr val="FFFFFF"/>
                </a:solidFill>
                <a:latin typeface="Calibri"/>
                <a:cs typeface="Calibri"/>
              </a:rPr>
              <a:t>False</a:t>
            </a:r>
            <a:r>
              <a:rPr sz="2400" b="1" kern="0" spc="147" dirty="0">
                <a:solidFill>
                  <a:srgbClr val="FFFFFF"/>
                </a:solidFill>
                <a:latin typeface="Calibri"/>
                <a:cs typeface="Calibri"/>
              </a:rPr>
              <a:t> </a:t>
            </a:r>
            <a:r>
              <a:rPr sz="2400" b="1" kern="0" spc="127" dirty="0">
                <a:solidFill>
                  <a:srgbClr val="FFFFFF"/>
                </a:solidFill>
                <a:latin typeface="Calibri"/>
                <a:cs typeface="Calibri"/>
              </a:rPr>
              <a:t>Negative</a:t>
            </a:r>
            <a:r>
              <a:rPr sz="2400" kern="0" spc="127" dirty="0">
                <a:solidFill>
                  <a:srgbClr val="FFFFFF"/>
                </a:solidFill>
                <a:latin typeface="Calibri"/>
                <a:cs typeface="Calibri"/>
              </a:rPr>
              <a:t>:</a:t>
            </a:r>
            <a:r>
              <a:rPr sz="2400" kern="0" spc="147" dirty="0">
                <a:solidFill>
                  <a:srgbClr val="FFFFFF"/>
                </a:solidFill>
                <a:latin typeface="Calibri"/>
                <a:cs typeface="Calibri"/>
              </a:rPr>
              <a:t> </a:t>
            </a:r>
            <a:r>
              <a:rPr sz="2400" kern="0" spc="93" dirty="0">
                <a:solidFill>
                  <a:srgbClr val="FFFFFF"/>
                </a:solidFill>
                <a:latin typeface="Calibri"/>
                <a:cs typeface="Calibri"/>
              </a:rPr>
              <a:t>Email</a:t>
            </a:r>
            <a:r>
              <a:rPr sz="2400" kern="0" spc="147" dirty="0">
                <a:solidFill>
                  <a:srgbClr val="FFFFFF"/>
                </a:solidFill>
                <a:latin typeface="Calibri"/>
                <a:cs typeface="Calibri"/>
              </a:rPr>
              <a:t> </a:t>
            </a:r>
            <a:r>
              <a:rPr sz="2400" kern="0" dirty="0">
                <a:solidFill>
                  <a:srgbClr val="FFFFFF"/>
                </a:solidFill>
                <a:latin typeface="Calibri"/>
                <a:cs typeface="Calibri"/>
              </a:rPr>
              <a:t>that</a:t>
            </a:r>
            <a:r>
              <a:rPr sz="2400" kern="0" spc="152" dirty="0">
                <a:solidFill>
                  <a:srgbClr val="FFFFFF"/>
                </a:solidFill>
                <a:latin typeface="Calibri"/>
                <a:cs typeface="Calibri"/>
              </a:rPr>
              <a:t> </a:t>
            </a:r>
            <a:r>
              <a:rPr sz="2400" kern="0" spc="113" dirty="0">
                <a:solidFill>
                  <a:srgbClr val="FFFFFF"/>
                </a:solidFill>
                <a:latin typeface="Calibri"/>
                <a:cs typeface="Calibri"/>
              </a:rPr>
              <a:t>is</a:t>
            </a:r>
            <a:r>
              <a:rPr sz="2400" kern="0" spc="147" dirty="0">
                <a:solidFill>
                  <a:srgbClr val="FFFFFF"/>
                </a:solidFill>
                <a:latin typeface="Calibri"/>
                <a:cs typeface="Calibri"/>
              </a:rPr>
              <a:t> </a:t>
            </a:r>
            <a:r>
              <a:rPr sz="2400" kern="0" spc="233" dirty="0">
                <a:solidFill>
                  <a:srgbClr val="FFFFFF"/>
                </a:solidFill>
                <a:latin typeface="Calibri"/>
                <a:cs typeface="Calibri"/>
              </a:rPr>
              <a:t>SPAM</a:t>
            </a:r>
            <a:r>
              <a:rPr sz="2400" kern="0" spc="147" dirty="0">
                <a:solidFill>
                  <a:srgbClr val="FFFFFF"/>
                </a:solidFill>
                <a:latin typeface="Calibri"/>
                <a:cs typeface="Calibri"/>
              </a:rPr>
              <a:t> </a:t>
            </a:r>
            <a:r>
              <a:rPr sz="2400" kern="0" spc="73" dirty="0">
                <a:solidFill>
                  <a:srgbClr val="FFFFFF"/>
                </a:solidFill>
                <a:latin typeface="Calibri"/>
                <a:cs typeface="Calibri"/>
              </a:rPr>
              <a:t>is </a:t>
            </a:r>
            <a:r>
              <a:rPr sz="2400" kern="0" dirty="0">
                <a:solidFill>
                  <a:srgbClr val="FFFFFF"/>
                </a:solidFill>
                <a:latin typeface="Calibri"/>
                <a:cs typeface="Calibri"/>
              </a:rPr>
              <a:t>not</a:t>
            </a:r>
            <a:r>
              <a:rPr sz="2400" kern="0" spc="160" dirty="0">
                <a:solidFill>
                  <a:srgbClr val="FFFFFF"/>
                </a:solidFill>
                <a:latin typeface="Calibri"/>
                <a:cs typeface="Calibri"/>
              </a:rPr>
              <a:t> </a:t>
            </a:r>
            <a:r>
              <a:rPr sz="2400" kern="0" spc="100" dirty="0">
                <a:solidFill>
                  <a:srgbClr val="FFFFFF"/>
                </a:solidFill>
                <a:latin typeface="Calibri"/>
                <a:cs typeface="Calibri"/>
              </a:rPr>
              <a:t>caught,</a:t>
            </a:r>
            <a:r>
              <a:rPr sz="2400" kern="0" spc="167" dirty="0">
                <a:solidFill>
                  <a:srgbClr val="FFFFFF"/>
                </a:solidFill>
                <a:latin typeface="Calibri"/>
                <a:cs typeface="Calibri"/>
              </a:rPr>
              <a:t> </a:t>
            </a:r>
            <a:r>
              <a:rPr sz="2400" kern="0" spc="173" dirty="0">
                <a:solidFill>
                  <a:srgbClr val="FFFFFF"/>
                </a:solidFill>
                <a:latin typeface="Calibri"/>
                <a:cs typeface="Calibri"/>
              </a:rPr>
              <a:t>so</a:t>
            </a:r>
            <a:r>
              <a:rPr sz="2400" kern="0" spc="167" dirty="0">
                <a:solidFill>
                  <a:srgbClr val="FFFFFF"/>
                </a:solidFill>
                <a:latin typeface="Calibri"/>
                <a:cs typeface="Calibri"/>
              </a:rPr>
              <a:t> </a:t>
            </a:r>
            <a:r>
              <a:rPr sz="2400" kern="0" spc="93" dirty="0">
                <a:solidFill>
                  <a:srgbClr val="FFFFFF"/>
                </a:solidFill>
                <a:latin typeface="Calibri"/>
                <a:cs typeface="Calibri"/>
              </a:rPr>
              <a:t>you</a:t>
            </a:r>
            <a:r>
              <a:rPr sz="2400" kern="0" spc="167" dirty="0">
                <a:solidFill>
                  <a:srgbClr val="FFFFFF"/>
                </a:solidFill>
                <a:latin typeface="Calibri"/>
                <a:cs typeface="Calibri"/>
              </a:rPr>
              <a:t> </a:t>
            </a:r>
            <a:r>
              <a:rPr sz="2400" kern="0" spc="140" dirty="0">
                <a:solidFill>
                  <a:srgbClr val="FFFFFF"/>
                </a:solidFill>
                <a:latin typeface="Calibri"/>
                <a:cs typeface="Calibri"/>
              </a:rPr>
              <a:t>see</a:t>
            </a:r>
            <a:r>
              <a:rPr sz="2400" kern="0" spc="167" dirty="0">
                <a:solidFill>
                  <a:srgbClr val="FFFFFF"/>
                </a:solidFill>
                <a:latin typeface="Calibri"/>
                <a:cs typeface="Calibri"/>
              </a:rPr>
              <a:t> </a:t>
            </a:r>
            <a:r>
              <a:rPr sz="2400" kern="0" dirty="0">
                <a:solidFill>
                  <a:srgbClr val="FFFFFF"/>
                </a:solidFill>
                <a:latin typeface="Calibri"/>
                <a:cs typeface="Calibri"/>
              </a:rPr>
              <a:t>it</a:t>
            </a:r>
            <a:r>
              <a:rPr sz="2400" kern="0" spc="167" dirty="0">
                <a:solidFill>
                  <a:srgbClr val="FFFFFF"/>
                </a:solidFill>
                <a:latin typeface="Calibri"/>
                <a:cs typeface="Calibri"/>
              </a:rPr>
              <a:t> </a:t>
            </a:r>
            <a:r>
              <a:rPr sz="2400" kern="0" dirty="0">
                <a:solidFill>
                  <a:srgbClr val="FFFFFF"/>
                </a:solidFill>
                <a:latin typeface="Calibri"/>
                <a:cs typeface="Calibri"/>
              </a:rPr>
              <a:t>in</a:t>
            </a:r>
            <a:r>
              <a:rPr sz="2400" kern="0" spc="167" dirty="0">
                <a:solidFill>
                  <a:srgbClr val="FFFFFF"/>
                </a:solidFill>
                <a:latin typeface="Calibri"/>
                <a:cs typeface="Calibri"/>
              </a:rPr>
              <a:t> </a:t>
            </a:r>
            <a:r>
              <a:rPr sz="2400" kern="0" dirty="0">
                <a:solidFill>
                  <a:srgbClr val="FFFFFF"/>
                </a:solidFill>
                <a:latin typeface="Calibri"/>
                <a:cs typeface="Calibri"/>
              </a:rPr>
              <a:t>your</a:t>
            </a:r>
            <a:r>
              <a:rPr sz="2400" kern="0" spc="160" dirty="0">
                <a:solidFill>
                  <a:srgbClr val="FFFFFF"/>
                </a:solidFill>
                <a:latin typeface="Calibri"/>
                <a:cs typeface="Calibri"/>
              </a:rPr>
              <a:t> </a:t>
            </a:r>
            <a:r>
              <a:rPr sz="2400" kern="0" spc="73" dirty="0">
                <a:solidFill>
                  <a:srgbClr val="FFFFFF"/>
                </a:solidFill>
                <a:latin typeface="Calibri"/>
                <a:cs typeface="Calibri"/>
              </a:rPr>
              <a:t>inbox.</a:t>
            </a:r>
            <a:endParaRPr sz="2400" kern="0">
              <a:solidFill>
                <a:sysClr val="windowText" lastClr="000000"/>
              </a:solidFill>
              <a:latin typeface="Calibri"/>
              <a:cs typeface="Calibri"/>
            </a:endParaRPr>
          </a:p>
          <a:p>
            <a:pPr defTabSz="1219170" fontAlgn="auto">
              <a:spcBef>
                <a:spcPts val="53"/>
              </a:spcBef>
              <a:spcAft>
                <a:spcPts val="0"/>
              </a:spcAft>
            </a:pPr>
            <a:endParaRPr sz="3000" kern="0">
              <a:solidFill>
                <a:sysClr val="windowText" lastClr="000000"/>
              </a:solidFill>
              <a:latin typeface="Calibri"/>
              <a:cs typeface="Calibri"/>
            </a:endParaRPr>
          </a:p>
          <a:p>
            <a:pPr marL="16933" defTabSz="1219170" fontAlgn="auto">
              <a:spcBef>
                <a:spcPts val="7"/>
              </a:spcBef>
              <a:spcAft>
                <a:spcPts val="0"/>
              </a:spcAft>
            </a:pPr>
            <a:r>
              <a:rPr sz="2400" kern="0" spc="93" dirty="0">
                <a:solidFill>
                  <a:srgbClr val="FFFFFF"/>
                </a:solidFill>
                <a:latin typeface="Calibri"/>
                <a:cs typeface="Calibri"/>
              </a:rPr>
              <a:t>Usually</a:t>
            </a:r>
            <a:r>
              <a:rPr sz="2400" kern="0" spc="193" dirty="0">
                <a:solidFill>
                  <a:srgbClr val="FFFFFF"/>
                </a:solidFill>
                <a:latin typeface="Calibri"/>
                <a:cs typeface="Calibri"/>
              </a:rPr>
              <a:t> </a:t>
            </a:r>
            <a:r>
              <a:rPr sz="2400" kern="0" dirty="0">
                <a:solidFill>
                  <a:srgbClr val="FFFFFF"/>
                </a:solidFill>
                <a:latin typeface="Calibri"/>
                <a:cs typeface="Calibri"/>
              </a:rPr>
              <a:t>just</a:t>
            </a:r>
            <a:r>
              <a:rPr sz="2400" kern="0" spc="193" dirty="0">
                <a:solidFill>
                  <a:srgbClr val="FFFFFF"/>
                </a:solidFill>
                <a:latin typeface="Calibri"/>
                <a:cs typeface="Calibri"/>
              </a:rPr>
              <a:t> </a:t>
            </a:r>
            <a:r>
              <a:rPr sz="2400" kern="0" spc="133" dirty="0">
                <a:solidFill>
                  <a:srgbClr val="FFFFFF"/>
                </a:solidFill>
                <a:latin typeface="Calibri"/>
                <a:cs typeface="Calibri"/>
              </a:rPr>
              <a:t>a</a:t>
            </a:r>
            <a:r>
              <a:rPr sz="2400" kern="0" spc="193" dirty="0">
                <a:solidFill>
                  <a:srgbClr val="FFFFFF"/>
                </a:solidFill>
                <a:latin typeface="Calibri"/>
                <a:cs typeface="Calibri"/>
              </a:rPr>
              <a:t> </a:t>
            </a:r>
            <a:r>
              <a:rPr sz="2400" kern="0" dirty="0">
                <a:solidFill>
                  <a:srgbClr val="FFFFFF"/>
                </a:solidFill>
                <a:latin typeface="Calibri"/>
                <a:cs typeface="Calibri"/>
              </a:rPr>
              <a:t>bit</a:t>
            </a:r>
            <a:r>
              <a:rPr sz="2400" kern="0" spc="193" dirty="0">
                <a:solidFill>
                  <a:srgbClr val="FFFFFF"/>
                </a:solidFill>
                <a:latin typeface="Calibri"/>
                <a:cs typeface="Calibri"/>
              </a:rPr>
              <a:t> </a:t>
            </a:r>
            <a:r>
              <a:rPr sz="2400" kern="0" spc="73" dirty="0">
                <a:solidFill>
                  <a:srgbClr val="FFFFFF"/>
                </a:solidFill>
                <a:latin typeface="Calibri"/>
                <a:cs typeface="Calibri"/>
              </a:rPr>
              <a:t>annoying.</a:t>
            </a:r>
            <a:endParaRPr sz="2400" kern="0">
              <a:solidFill>
                <a:sysClr val="windowText" lastClr="000000"/>
              </a:solidFill>
              <a:latin typeface="Calibri"/>
              <a:cs typeface="Calibri"/>
            </a:endParaRPr>
          </a:p>
        </p:txBody>
      </p:sp>
      <p:sp>
        <p:nvSpPr>
          <p:cNvPr id="3" name="object 3"/>
          <p:cNvSpPr txBox="1"/>
          <p:nvPr/>
        </p:nvSpPr>
        <p:spPr>
          <a:xfrm>
            <a:off x="6059568" y="2209802"/>
            <a:ext cx="5399193" cy="2101515"/>
          </a:xfrm>
          <a:prstGeom prst="rect">
            <a:avLst/>
          </a:prstGeom>
        </p:spPr>
        <p:txBody>
          <a:bodyPr vert="horz" wrap="square" lIns="0" tIns="16933" rIns="0" bIns="0" rtlCol="0">
            <a:spAutoFit/>
          </a:bodyPr>
          <a:lstStyle/>
          <a:p>
            <a:pPr marL="16933" marR="6773" defTabSz="1219170" fontAlgn="auto">
              <a:lnSpc>
                <a:spcPct val="114599"/>
              </a:lnSpc>
              <a:spcBef>
                <a:spcPts val="133"/>
              </a:spcBef>
              <a:spcAft>
                <a:spcPts val="0"/>
              </a:spcAft>
            </a:pPr>
            <a:r>
              <a:rPr sz="2400" b="1" kern="0" spc="193" dirty="0">
                <a:solidFill>
                  <a:srgbClr val="FFFFFF"/>
                </a:solidFill>
                <a:latin typeface="Calibri"/>
                <a:cs typeface="Calibri"/>
              </a:rPr>
              <a:t>False</a:t>
            </a:r>
            <a:r>
              <a:rPr sz="2400" b="1" kern="0" spc="127" dirty="0">
                <a:solidFill>
                  <a:srgbClr val="FFFFFF"/>
                </a:solidFill>
                <a:latin typeface="Calibri"/>
                <a:cs typeface="Calibri"/>
              </a:rPr>
              <a:t> Positive</a:t>
            </a:r>
            <a:r>
              <a:rPr sz="2400" kern="0" spc="127" dirty="0">
                <a:solidFill>
                  <a:srgbClr val="FFFFFF"/>
                </a:solidFill>
                <a:latin typeface="Calibri"/>
                <a:cs typeface="Calibri"/>
              </a:rPr>
              <a:t>:</a:t>
            </a:r>
            <a:r>
              <a:rPr sz="2400" kern="0" spc="133" dirty="0">
                <a:solidFill>
                  <a:srgbClr val="FFFFFF"/>
                </a:solidFill>
                <a:latin typeface="Calibri"/>
                <a:cs typeface="Calibri"/>
              </a:rPr>
              <a:t> </a:t>
            </a:r>
            <a:r>
              <a:rPr sz="2400" kern="0" spc="93" dirty="0">
                <a:solidFill>
                  <a:srgbClr val="FFFFFF"/>
                </a:solidFill>
                <a:latin typeface="Calibri"/>
                <a:cs typeface="Calibri"/>
              </a:rPr>
              <a:t>Email</a:t>
            </a:r>
            <a:r>
              <a:rPr sz="2400" kern="0" spc="133" dirty="0">
                <a:solidFill>
                  <a:srgbClr val="FFFFFF"/>
                </a:solidFill>
                <a:latin typeface="Calibri"/>
                <a:cs typeface="Calibri"/>
              </a:rPr>
              <a:t> </a:t>
            </a:r>
            <a:r>
              <a:rPr sz="2400" kern="0" spc="107" dirty="0">
                <a:solidFill>
                  <a:srgbClr val="FFFFFF"/>
                </a:solidFill>
                <a:latin typeface="Calibri"/>
                <a:cs typeface="Calibri"/>
              </a:rPr>
              <a:t>flagged</a:t>
            </a:r>
            <a:r>
              <a:rPr sz="2400" kern="0" spc="133" dirty="0">
                <a:solidFill>
                  <a:srgbClr val="FFFFFF"/>
                </a:solidFill>
                <a:latin typeface="Calibri"/>
                <a:cs typeface="Calibri"/>
              </a:rPr>
              <a:t> </a:t>
            </a:r>
            <a:r>
              <a:rPr sz="2400" kern="0" spc="193" dirty="0">
                <a:solidFill>
                  <a:srgbClr val="FFFFFF"/>
                </a:solidFill>
                <a:latin typeface="Calibri"/>
                <a:cs typeface="Calibri"/>
              </a:rPr>
              <a:t>as</a:t>
            </a:r>
            <a:r>
              <a:rPr sz="2400" kern="0" spc="133" dirty="0">
                <a:solidFill>
                  <a:srgbClr val="FFFFFF"/>
                </a:solidFill>
                <a:latin typeface="Calibri"/>
                <a:cs typeface="Calibri"/>
              </a:rPr>
              <a:t> </a:t>
            </a:r>
            <a:r>
              <a:rPr sz="2400" kern="0" spc="207" dirty="0">
                <a:solidFill>
                  <a:srgbClr val="FFFFFF"/>
                </a:solidFill>
                <a:latin typeface="Calibri"/>
                <a:cs typeface="Calibri"/>
              </a:rPr>
              <a:t>SPAM </a:t>
            </a:r>
            <a:r>
              <a:rPr sz="2400" kern="0" spc="113" dirty="0">
                <a:solidFill>
                  <a:srgbClr val="FFFFFF"/>
                </a:solidFill>
                <a:latin typeface="Calibri"/>
                <a:cs typeface="Calibri"/>
              </a:rPr>
              <a:t>is</a:t>
            </a:r>
            <a:r>
              <a:rPr sz="2400" kern="0" spc="213" dirty="0">
                <a:solidFill>
                  <a:srgbClr val="FFFFFF"/>
                </a:solidFill>
                <a:latin typeface="Calibri"/>
                <a:cs typeface="Calibri"/>
              </a:rPr>
              <a:t> </a:t>
            </a:r>
            <a:r>
              <a:rPr sz="2400" kern="0" spc="80" dirty="0">
                <a:solidFill>
                  <a:srgbClr val="FFFFFF"/>
                </a:solidFill>
                <a:latin typeface="Calibri"/>
                <a:cs typeface="Calibri"/>
              </a:rPr>
              <a:t>removed</a:t>
            </a:r>
            <a:r>
              <a:rPr sz="2400" kern="0" spc="227" dirty="0">
                <a:solidFill>
                  <a:srgbClr val="FFFFFF"/>
                </a:solidFill>
                <a:latin typeface="Calibri"/>
                <a:cs typeface="Calibri"/>
              </a:rPr>
              <a:t> </a:t>
            </a:r>
            <a:r>
              <a:rPr sz="2400" kern="0" dirty="0">
                <a:solidFill>
                  <a:srgbClr val="FFFFFF"/>
                </a:solidFill>
                <a:latin typeface="Calibri"/>
                <a:cs typeface="Calibri"/>
              </a:rPr>
              <a:t>from</a:t>
            </a:r>
            <a:r>
              <a:rPr sz="2400" kern="0" spc="227" dirty="0">
                <a:solidFill>
                  <a:srgbClr val="FFFFFF"/>
                </a:solidFill>
                <a:latin typeface="Calibri"/>
                <a:cs typeface="Calibri"/>
              </a:rPr>
              <a:t> </a:t>
            </a:r>
            <a:r>
              <a:rPr sz="2400" kern="0" dirty="0">
                <a:solidFill>
                  <a:srgbClr val="FFFFFF"/>
                </a:solidFill>
                <a:latin typeface="Calibri"/>
                <a:cs typeface="Calibri"/>
              </a:rPr>
              <a:t>your</a:t>
            </a:r>
            <a:r>
              <a:rPr sz="2400" kern="0" spc="233" dirty="0">
                <a:solidFill>
                  <a:srgbClr val="FFFFFF"/>
                </a:solidFill>
                <a:latin typeface="Calibri"/>
                <a:cs typeface="Calibri"/>
              </a:rPr>
              <a:t> </a:t>
            </a:r>
            <a:r>
              <a:rPr sz="2400" kern="0" spc="73" dirty="0">
                <a:solidFill>
                  <a:srgbClr val="FFFFFF"/>
                </a:solidFill>
                <a:latin typeface="Calibri"/>
                <a:cs typeface="Calibri"/>
              </a:rPr>
              <a:t>inbox.</a:t>
            </a:r>
            <a:endParaRPr sz="2400" kern="0">
              <a:solidFill>
                <a:sysClr val="windowText" lastClr="000000"/>
              </a:solidFill>
              <a:latin typeface="Calibri"/>
              <a:cs typeface="Calibri"/>
            </a:endParaRPr>
          </a:p>
          <a:p>
            <a:pPr defTabSz="1219170" fontAlgn="auto">
              <a:spcBef>
                <a:spcPts val="40"/>
              </a:spcBef>
              <a:spcAft>
                <a:spcPts val="0"/>
              </a:spcAft>
            </a:pPr>
            <a:endParaRPr sz="2667" kern="0">
              <a:solidFill>
                <a:sysClr val="windowText" lastClr="000000"/>
              </a:solidFill>
              <a:latin typeface="Calibri"/>
              <a:cs typeface="Calibri"/>
            </a:endParaRPr>
          </a:p>
          <a:p>
            <a:pPr marL="16933" marR="307331" defTabSz="1219170" fontAlgn="auto">
              <a:lnSpc>
                <a:spcPct val="114599"/>
              </a:lnSpc>
              <a:spcBef>
                <a:spcPts val="0"/>
              </a:spcBef>
              <a:spcAft>
                <a:spcPts val="0"/>
              </a:spcAft>
            </a:pPr>
            <a:r>
              <a:rPr sz="2400" kern="0" dirty="0">
                <a:solidFill>
                  <a:srgbClr val="FFFFFF"/>
                </a:solidFill>
                <a:latin typeface="Calibri"/>
                <a:cs typeface="Calibri"/>
              </a:rPr>
              <a:t>If</a:t>
            </a:r>
            <a:r>
              <a:rPr sz="2400" kern="0" spc="200" dirty="0">
                <a:solidFill>
                  <a:srgbClr val="FFFFFF"/>
                </a:solidFill>
                <a:latin typeface="Calibri"/>
                <a:cs typeface="Calibri"/>
              </a:rPr>
              <a:t> </a:t>
            </a:r>
            <a:r>
              <a:rPr sz="2400" kern="0" dirty="0">
                <a:solidFill>
                  <a:srgbClr val="FFFFFF"/>
                </a:solidFill>
                <a:latin typeface="Calibri"/>
                <a:cs typeface="Calibri"/>
              </a:rPr>
              <a:t>it’s</a:t>
            </a:r>
            <a:r>
              <a:rPr sz="2400" kern="0" spc="220" dirty="0">
                <a:solidFill>
                  <a:srgbClr val="FFFFFF"/>
                </a:solidFill>
                <a:latin typeface="Calibri"/>
                <a:cs typeface="Calibri"/>
              </a:rPr>
              <a:t> </a:t>
            </a:r>
            <a:r>
              <a:rPr sz="2400" kern="0" dirty="0">
                <a:solidFill>
                  <a:srgbClr val="FFFFFF"/>
                </a:solidFill>
                <a:latin typeface="Calibri"/>
                <a:cs typeface="Calibri"/>
              </a:rPr>
              <a:t>from</a:t>
            </a:r>
            <a:r>
              <a:rPr sz="2400" kern="0" spc="213" dirty="0">
                <a:solidFill>
                  <a:srgbClr val="FFFFFF"/>
                </a:solidFill>
                <a:latin typeface="Calibri"/>
                <a:cs typeface="Calibri"/>
              </a:rPr>
              <a:t> </a:t>
            </a:r>
            <a:r>
              <a:rPr sz="2400" kern="0" spc="133" dirty="0">
                <a:solidFill>
                  <a:srgbClr val="FFFFFF"/>
                </a:solidFill>
                <a:latin typeface="Calibri"/>
                <a:cs typeface="Calibri"/>
              </a:rPr>
              <a:t>a</a:t>
            </a:r>
            <a:r>
              <a:rPr sz="2400" kern="0" spc="220" dirty="0">
                <a:solidFill>
                  <a:srgbClr val="FFFFFF"/>
                </a:solidFill>
                <a:latin typeface="Calibri"/>
                <a:cs typeface="Calibri"/>
              </a:rPr>
              <a:t> </a:t>
            </a:r>
            <a:r>
              <a:rPr sz="2400" kern="0" dirty="0">
                <a:solidFill>
                  <a:srgbClr val="FFFFFF"/>
                </a:solidFill>
                <a:latin typeface="Calibri"/>
                <a:cs typeface="Calibri"/>
              </a:rPr>
              <a:t>friend</a:t>
            </a:r>
            <a:r>
              <a:rPr sz="2400" kern="0" spc="213" dirty="0">
                <a:solidFill>
                  <a:srgbClr val="FFFFFF"/>
                </a:solidFill>
                <a:latin typeface="Calibri"/>
                <a:cs typeface="Calibri"/>
              </a:rPr>
              <a:t> </a:t>
            </a:r>
            <a:r>
              <a:rPr sz="2400" kern="0" dirty="0">
                <a:solidFill>
                  <a:srgbClr val="FFFFFF"/>
                </a:solidFill>
                <a:latin typeface="Calibri"/>
                <a:cs typeface="Calibri"/>
              </a:rPr>
              <a:t>or</a:t>
            </a:r>
            <a:r>
              <a:rPr sz="2400" kern="0" spc="220" dirty="0">
                <a:solidFill>
                  <a:srgbClr val="FFFFFF"/>
                </a:solidFill>
                <a:latin typeface="Calibri"/>
                <a:cs typeface="Calibri"/>
              </a:rPr>
              <a:t> </a:t>
            </a:r>
            <a:r>
              <a:rPr sz="2400" kern="0" spc="80" dirty="0">
                <a:solidFill>
                  <a:srgbClr val="FFFFFF"/>
                </a:solidFill>
                <a:latin typeface="Calibri"/>
                <a:cs typeface="Calibri"/>
              </a:rPr>
              <a:t>loved</a:t>
            </a:r>
            <a:r>
              <a:rPr sz="2400" kern="0" spc="213" dirty="0">
                <a:solidFill>
                  <a:srgbClr val="FFFFFF"/>
                </a:solidFill>
                <a:latin typeface="Calibri"/>
                <a:cs typeface="Calibri"/>
              </a:rPr>
              <a:t> </a:t>
            </a:r>
            <a:r>
              <a:rPr sz="2400" kern="0" spc="73" dirty="0">
                <a:solidFill>
                  <a:srgbClr val="FFFFFF"/>
                </a:solidFill>
                <a:latin typeface="Calibri"/>
                <a:cs typeface="Calibri"/>
              </a:rPr>
              <a:t>one,</a:t>
            </a:r>
            <a:r>
              <a:rPr sz="2400" kern="0" spc="220" dirty="0">
                <a:solidFill>
                  <a:srgbClr val="FFFFFF"/>
                </a:solidFill>
                <a:latin typeface="Calibri"/>
                <a:cs typeface="Calibri"/>
              </a:rPr>
              <a:t> </a:t>
            </a:r>
            <a:r>
              <a:rPr sz="2400" kern="0" dirty="0">
                <a:solidFill>
                  <a:srgbClr val="FFFFFF"/>
                </a:solidFill>
                <a:latin typeface="Calibri"/>
                <a:cs typeface="Calibri"/>
              </a:rPr>
              <a:t>it’s</a:t>
            </a:r>
            <a:r>
              <a:rPr sz="2400" kern="0" spc="220" dirty="0">
                <a:solidFill>
                  <a:srgbClr val="FFFFFF"/>
                </a:solidFill>
                <a:latin typeface="Calibri"/>
                <a:cs typeface="Calibri"/>
              </a:rPr>
              <a:t> </a:t>
            </a:r>
            <a:r>
              <a:rPr sz="2400" kern="0" spc="67" dirty="0">
                <a:solidFill>
                  <a:srgbClr val="FFFFFF"/>
                </a:solidFill>
                <a:latin typeface="Calibri"/>
                <a:cs typeface="Calibri"/>
              </a:rPr>
              <a:t>a loss!</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3928800" y="4469134"/>
            <a:ext cx="3928000" cy="2209500"/>
          </a:xfrm>
          <a:prstGeom prst="rect">
            <a:avLst/>
          </a:prstGeom>
        </p:spPr>
      </p:pic>
      <p:sp>
        <p:nvSpPr>
          <p:cNvPr id="5" name="object 5"/>
          <p:cNvSpPr txBox="1">
            <a:spLocks noGrp="1"/>
          </p:cNvSpPr>
          <p:nvPr>
            <p:ph type="title"/>
          </p:nvPr>
        </p:nvSpPr>
        <p:spPr>
          <a:xfrm>
            <a:off x="671691" y="352016"/>
            <a:ext cx="14912620" cy="963748"/>
          </a:xfrm>
          <a:prstGeom prst="rect">
            <a:avLst/>
          </a:prstGeom>
        </p:spPr>
        <p:txBody>
          <a:bodyPr vert="horz" wrap="square" lIns="0" tIns="426043" rIns="0" bIns="0" rtlCol="0">
            <a:spAutoFit/>
          </a:bodyPr>
          <a:lstStyle/>
          <a:p>
            <a:pPr marL="25399">
              <a:spcBef>
                <a:spcPts val="133"/>
              </a:spcBef>
            </a:pPr>
            <a:r>
              <a:rPr sz="3467" b="1" spc="287" dirty="0">
                <a:solidFill>
                  <a:srgbClr val="FFFFFF"/>
                </a:solidFill>
              </a:rPr>
              <a:t>False</a:t>
            </a:r>
            <a:r>
              <a:rPr sz="3467" b="1" spc="187" dirty="0">
                <a:solidFill>
                  <a:srgbClr val="FFFFFF"/>
                </a:solidFill>
              </a:rPr>
              <a:t> </a:t>
            </a:r>
            <a:r>
              <a:rPr sz="3467" b="1" spc="233" dirty="0">
                <a:solidFill>
                  <a:srgbClr val="FFFFFF"/>
                </a:solidFill>
              </a:rPr>
              <a:t>Negatives</a:t>
            </a:r>
            <a:r>
              <a:rPr sz="3467" b="1" spc="193" dirty="0">
                <a:solidFill>
                  <a:srgbClr val="FFFFFF"/>
                </a:solidFill>
              </a:rPr>
              <a:t> </a:t>
            </a:r>
            <a:r>
              <a:rPr sz="3467" b="1" spc="152" dirty="0">
                <a:solidFill>
                  <a:srgbClr val="FFFFFF"/>
                </a:solidFill>
              </a:rPr>
              <a:t>Might</a:t>
            </a:r>
            <a:r>
              <a:rPr sz="3467" b="1" spc="193" dirty="0">
                <a:solidFill>
                  <a:srgbClr val="FFFFFF"/>
                </a:solidFill>
              </a:rPr>
              <a:t> </a:t>
            </a:r>
            <a:r>
              <a:rPr sz="3467" b="1" spc="360" dirty="0">
                <a:solidFill>
                  <a:srgbClr val="FFFFFF"/>
                </a:solidFill>
              </a:rPr>
              <a:t>Be</a:t>
            </a:r>
            <a:r>
              <a:rPr sz="3467" b="1" spc="193" dirty="0">
                <a:solidFill>
                  <a:srgbClr val="FFFFFF"/>
                </a:solidFill>
              </a:rPr>
              <a:t> </a:t>
            </a:r>
            <a:r>
              <a:rPr sz="3467" b="1" spc="173" dirty="0">
                <a:solidFill>
                  <a:srgbClr val="FFFFFF"/>
                </a:solidFill>
              </a:rPr>
              <a:t>Better</a:t>
            </a:r>
            <a:r>
              <a:rPr sz="3467" b="1" spc="187" dirty="0">
                <a:solidFill>
                  <a:srgbClr val="FFFFFF"/>
                </a:solidFill>
              </a:rPr>
              <a:t> </a:t>
            </a:r>
            <a:r>
              <a:rPr sz="3467" b="1" spc="152" dirty="0">
                <a:solidFill>
                  <a:srgbClr val="FFFFFF"/>
                </a:solidFill>
              </a:rPr>
              <a:t>than</a:t>
            </a:r>
            <a:r>
              <a:rPr sz="3467" b="1" spc="193" dirty="0">
                <a:solidFill>
                  <a:srgbClr val="FFFFFF"/>
                </a:solidFill>
              </a:rPr>
              <a:t> </a:t>
            </a:r>
            <a:r>
              <a:rPr sz="3467" b="1" spc="287" dirty="0">
                <a:solidFill>
                  <a:srgbClr val="FFFFFF"/>
                </a:solidFill>
              </a:rPr>
              <a:t>False</a:t>
            </a:r>
            <a:r>
              <a:rPr sz="3467" b="1" spc="193" dirty="0">
                <a:solidFill>
                  <a:srgbClr val="FFFFFF"/>
                </a:solidFill>
              </a:rPr>
              <a:t> </a:t>
            </a:r>
            <a:r>
              <a:rPr sz="3467" b="1" spc="213" dirty="0">
                <a:solidFill>
                  <a:srgbClr val="FFFFFF"/>
                </a:solidFill>
              </a:rPr>
              <a:t>Positives</a:t>
            </a:r>
            <a:endParaRPr sz="3467"/>
          </a:p>
        </p:txBody>
      </p:sp>
      <p:sp>
        <p:nvSpPr>
          <p:cNvPr id="6" name="TextBox 5">
            <a:extLst>
              <a:ext uri="{FF2B5EF4-FFF2-40B4-BE49-F238E27FC236}">
                <a16:creationId xmlns:a16="http://schemas.microsoft.com/office/drawing/2014/main" id="{12A65466-4DE4-6BDD-54D2-0B201E42A832}"/>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b="1" spc="193" dirty="0">
                <a:solidFill>
                  <a:srgbClr val="FFFFFF"/>
                </a:solidFill>
              </a:rPr>
              <a:t>AI</a:t>
            </a:r>
            <a:r>
              <a:rPr b="1" spc="200" dirty="0">
                <a:solidFill>
                  <a:srgbClr val="FFFFFF"/>
                </a:solidFill>
              </a:rPr>
              <a:t> </a:t>
            </a:r>
            <a:r>
              <a:rPr b="1" spc="413" dirty="0">
                <a:solidFill>
                  <a:srgbClr val="FFFFFF"/>
                </a:solidFill>
              </a:rPr>
              <a:t>Can</a:t>
            </a:r>
            <a:r>
              <a:rPr b="1" spc="207" dirty="0">
                <a:solidFill>
                  <a:srgbClr val="FFFFFF"/>
                </a:solidFill>
              </a:rPr>
              <a:t> </a:t>
            </a:r>
            <a:r>
              <a:rPr b="1" spc="140" dirty="0">
                <a:solidFill>
                  <a:srgbClr val="FFFFFF"/>
                </a:solidFill>
              </a:rPr>
              <a:t>Unintentionally</a:t>
            </a:r>
            <a:r>
              <a:rPr b="1" spc="207" dirty="0">
                <a:solidFill>
                  <a:srgbClr val="FFFFFF"/>
                </a:solidFill>
              </a:rPr>
              <a:t> </a:t>
            </a:r>
            <a:r>
              <a:rPr b="1" spc="353" dirty="0">
                <a:solidFill>
                  <a:srgbClr val="FFFFFF"/>
                </a:solidFill>
              </a:rPr>
              <a:t>Lead</a:t>
            </a:r>
            <a:r>
              <a:rPr b="1" spc="207" dirty="0">
                <a:solidFill>
                  <a:srgbClr val="FFFFFF"/>
                </a:solidFill>
              </a:rPr>
              <a:t> </a:t>
            </a:r>
            <a:r>
              <a:rPr b="1" spc="133" dirty="0">
                <a:solidFill>
                  <a:srgbClr val="FFFFFF"/>
                </a:solidFill>
              </a:rPr>
              <a:t>to</a:t>
            </a:r>
            <a:r>
              <a:rPr b="1" spc="207" dirty="0">
                <a:solidFill>
                  <a:srgbClr val="FFFFFF"/>
                </a:solidFill>
              </a:rPr>
              <a:t> </a:t>
            </a:r>
            <a:r>
              <a:rPr b="1" spc="213" dirty="0">
                <a:solidFill>
                  <a:srgbClr val="FFFFFF"/>
                </a:solidFill>
              </a:rPr>
              <a:t>Unjust</a:t>
            </a:r>
            <a:r>
              <a:rPr b="1" spc="207" dirty="0">
                <a:solidFill>
                  <a:srgbClr val="FFFFFF"/>
                </a:solidFill>
              </a:rPr>
              <a:t> </a:t>
            </a:r>
            <a:r>
              <a:rPr b="1" spc="300" dirty="0">
                <a:solidFill>
                  <a:srgbClr val="FFFFFF"/>
                </a:solidFill>
              </a:rPr>
              <a:t>Outcomes</a:t>
            </a:r>
          </a:p>
        </p:txBody>
      </p:sp>
      <p:sp>
        <p:nvSpPr>
          <p:cNvPr id="3" name="object 3"/>
          <p:cNvSpPr txBox="1"/>
          <p:nvPr/>
        </p:nvSpPr>
        <p:spPr>
          <a:xfrm>
            <a:off x="613290" y="1580487"/>
            <a:ext cx="5294205" cy="4294167"/>
          </a:xfrm>
          <a:prstGeom prst="rect">
            <a:avLst/>
          </a:prstGeom>
        </p:spPr>
        <p:txBody>
          <a:bodyPr vert="horz" wrap="square" lIns="0" tIns="16933" rIns="0" bIns="0" rtlCol="0">
            <a:spAutoFit/>
          </a:bodyPr>
          <a:lstStyle/>
          <a:p>
            <a:pPr marL="525767" marR="92284" indent="-509681" defTabSz="1219170" fontAlgn="auto">
              <a:lnSpc>
                <a:spcPct val="115599"/>
              </a:lnSpc>
              <a:spcBef>
                <a:spcPts val="133"/>
              </a:spcBef>
              <a:spcAft>
                <a:spcPts val="0"/>
              </a:spcAft>
              <a:buFont typeface="Arial"/>
              <a:buChar char="●"/>
              <a:tabLst>
                <a:tab pos="525767" algn="l"/>
                <a:tab pos="526614" algn="l"/>
              </a:tabLst>
            </a:pPr>
            <a:r>
              <a:rPr sz="2667" kern="0" spc="227" dirty="0">
                <a:solidFill>
                  <a:srgbClr val="FFFFFF"/>
                </a:solidFill>
                <a:latin typeface="Calibri"/>
                <a:cs typeface="Calibri"/>
              </a:rPr>
              <a:t>Lack</a:t>
            </a:r>
            <a:r>
              <a:rPr sz="2667" kern="0" spc="173" dirty="0">
                <a:solidFill>
                  <a:srgbClr val="FFFFFF"/>
                </a:solidFill>
                <a:latin typeface="Calibri"/>
                <a:cs typeface="Calibri"/>
              </a:rPr>
              <a:t> </a:t>
            </a:r>
            <a:r>
              <a:rPr sz="2667" kern="0" dirty="0">
                <a:solidFill>
                  <a:srgbClr val="FFFFFF"/>
                </a:solidFill>
                <a:latin typeface="Calibri"/>
                <a:cs typeface="Calibri"/>
              </a:rPr>
              <a:t>of</a:t>
            </a:r>
            <a:r>
              <a:rPr sz="2667" kern="0" spc="180" dirty="0">
                <a:solidFill>
                  <a:srgbClr val="FFFFFF"/>
                </a:solidFill>
                <a:latin typeface="Calibri"/>
                <a:cs typeface="Calibri"/>
              </a:rPr>
              <a:t> </a:t>
            </a:r>
            <a:r>
              <a:rPr sz="2667" kern="0" spc="73" dirty="0">
                <a:solidFill>
                  <a:srgbClr val="FFFFFF"/>
                </a:solidFill>
                <a:latin typeface="Calibri"/>
                <a:cs typeface="Calibri"/>
              </a:rPr>
              <a:t>insight</a:t>
            </a:r>
            <a:r>
              <a:rPr sz="2667" kern="0" spc="180" dirty="0">
                <a:solidFill>
                  <a:srgbClr val="FFFFFF"/>
                </a:solidFill>
                <a:latin typeface="Calibri"/>
                <a:cs typeface="Calibri"/>
              </a:rPr>
              <a:t> </a:t>
            </a:r>
            <a:r>
              <a:rPr sz="2667" kern="0" dirty="0">
                <a:solidFill>
                  <a:srgbClr val="FFFFFF"/>
                </a:solidFill>
                <a:latin typeface="Calibri"/>
                <a:cs typeface="Calibri"/>
              </a:rPr>
              <a:t>into</a:t>
            </a:r>
            <a:r>
              <a:rPr sz="2667" kern="0" spc="193" dirty="0">
                <a:solidFill>
                  <a:srgbClr val="FFFFFF"/>
                </a:solidFill>
                <a:latin typeface="Calibri"/>
                <a:cs typeface="Calibri"/>
              </a:rPr>
              <a:t> </a:t>
            </a:r>
            <a:r>
              <a:rPr sz="2667" b="1" kern="0" spc="240" dirty="0">
                <a:solidFill>
                  <a:srgbClr val="FFFFFF"/>
                </a:solidFill>
                <a:latin typeface="Calibri"/>
                <a:cs typeface="Calibri"/>
              </a:rPr>
              <a:t>sources</a:t>
            </a:r>
            <a:r>
              <a:rPr sz="2667" b="1" kern="0" spc="180" dirty="0">
                <a:solidFill>
                  <a:srgbClr val="FFFFFF"/>
                </a:solidFill>
                <a:latin typeface="Calibri"/>
                <a:cs typeface="Calibri"/>
              </a:rPr>
              <a:t> </a:t>
            </a:r>
            <a:r>
              <a:rPr sz="2667" b="1" kern="0" spc="73" dirty="0">
                <a:solidFill>
                  <a:srgbClr val="FFFFFF"/>
                </a:solidFill>
                <a:latin typeface="Calibri"/>
                <a:cs typeface="Calibri"/>
              </a:rPr>
              <a:t>of </a:t>
            </a:r>
            <a:r>
              <a:rPr sz="2667" b="1" kern="0" spc="193" dirty="0">
                <a:solidFill>
                  <a:srgbClr val="FFFFFF"/>
                </a:solidFill>
                <a:latin typeface="Calibri"/>
                <a:cs typeface="Calibri"/>
              </a:rPr>
              <a:t>bias</a:t>
            </a:r>
            <a:r>
              <a:rPr sz="2667" b="1" kern="0" spc="133" dirty="0">
                <a:solidFill>
                  <a:srgbClr val="FFFFFF"/>
                </a:solidFill>
                <a:latin typeface="Calibri"/>
                <a:cs typeface="Calibri"/>
              </a:rPr>
              <a:t> </a:t>
            </a:r>
            <a:r>
              <a:rPr sz="2667" b="1" kern="0" spc="80" dirty="0">
                <a:solidFill>
                  <a:srgbClr val="FFFFFF"/>
                </a:solidFill>
                <a:latin typeface="Calibri"/>
                <a:cs typeface="Calibri"/>
              </a:rPr>
              <a:t>in</a:t>
            </a:r>
            <a:r>
              <a:rPr sz="2667" b="1" kern="0" spc="140" dirty="0">
                <a:solidFill>
                  <a:srgbClr val="FFFFFF"/>
                </a:solidFill>
                <a:latin typeface="Calibri"/>
                <a:cs typeface="Calibri"/>
              </a:rPr>
              <a:t> </a:t>
            </a:r>
            <a:r>
              <a:rPr sz="2667" b="1" kern="0" spc="107" dirty="0">
                <a:solidFill>
                  <a:srgbClr val="FFFFFF"/>
                </a:solidFill>
                <a:latin typeface="Calibri"/>
                <a:cs typeface="Calibri"/>
              </a:rPr>
              <a:t>the</a:t>
            </a:r>
            <a:r>
              <a:rPr sz="2667" b="1" kern="0" spc="140" dirty="0">
                <a:solidFill>
                  <a:srgbClr val="FFFFFF"/>
                </a:solidFill>
                <a:latin typeface="Calibri"/>
                <a:cs typeface="Calibri"/>
              </a:rPr>
              <a:t> </a:t>
            </a:r>
            <a:r>
              <a:rPr sz="2667" b="1" kern="0" spc="147" dirty="0">
                <a:solidFill>
                  <a:srgbClr val="FFFFFF"/>
                </a:solidFill>
                <a:latin typeface="Calibri"/>
                <a:cs typeface="Calibri"/>
              </a:rPr>
              <a:t>data</a:t>
            </a:r>
            <a:r>
              <a:rPr sz="2667" b="1" kern="0" spc="152" dirty="0">
                <a:solidFill>
                  <a:srgbClr val="FFFFFF"/>
                </a:solidFill>
                <a:latin typeface="Calibri"/>
                <a:cs typeface="Calibri"/>
              </a:rPr>
              <a:t> </a:t>
            </a:r>
            <a:r>
              <a:rPr sz="2667" kern="0" spc="120" dirty="0">
                <a:solidFill>
                  <a:srgbClr val="FFFFFF"/>
                </a:solidFill>
                <a:latin typeface="Calibri"/>
                <a:cs typeface="Calibri"/>
              </a:rPr>
              <a:t>and</a:t>
            </a:r>
            <a:r>
              <a:rPr sz="2667" kern="0" spc="140" dirty="0">
                <a:solidFill>
                  <a:srgbClr val="FFFFFF"/>
                </a:solidFill>
                <a:latin typeface="Calibri"/>
                <a:cs typeface="Calibri"/>
              </a:rPr>
              <a:t> </a:t>
            </a:r>
            <a:r>
              <a:rPr sz="2667" kern="0" spc="73" dirty="0">
                <a:solidFill>
                  <a:srgbClr val="FFFFFF"/>
                </a:solidFill>
                <a:latin typeface="Calibri"/>
                <a:cs typeface="Calibri"/>
              </a:rPr>
              <a:t>model</a:t>
            </a:r>
            <a:endParaRPr sz="2667" kern="0">
              <a:solidFill>
                <a:sysClr val="windowText" lastClr="000000"/>
              </a:solidFill>
              <a:latin typeface="Calibri"/>
              <a:cs typeface="Calibri"/>
            </a:endParaRPr>
          </a:p>
          <a:p>
            <a:pPr marL="525767" indent="-509681" defTabSz="1219170" fontAlgn="auto">
              <a:spcBef>
                <a:spcPts val="1800"/>
              </a:spcBef>
              <a:spcAft>
                <a:spcPts val="0"/>
              </a:spcAft>
              <a:buFont typeface="Arial"/>
              <a:buChar char="●"/>
              <a:tabLst>
                <a:tab pos="525767" algn="l"/>
                <a:tab pos="526614" algn="l"/>
              </a:tabLst>
            </a:pPr>
            <a:r>
              <a:rPr sz="2667" kern="0" spc="227" dirty="0">
                <a:solidFill>
                  <a:srgbClr val="FFFFFF"/>
                </a:solidFill>
                <a:latin typeface="Calibri"/>
                <a:cs typeface="Calibri"/>
              </a:rPr>
              <a:t>Lack</a:t>
            </a:r>
            <a:r>
              <a:rPr sz="2667" kern="0" spc="187" dirty="0">
                <a:solidFill>
                  <a:srgbClr val="FFFFFF"/>
                </a:solidFill>
                <a:latin typeface="Calibri"/>
                <a:cs typeface="Calibri"/>
              </a:rPr>
              <a:t> </a:t>
            </a:r>
            <a:r>
              <a:rPr sz="2667" kern="0" dirty="0">
                <a:solidFill>
                  <a:srgbClr val="FFFFFF"/>
                </a:solidFill>
                <a:latin typeface="Calibri"/>
                <a:cs typeface="Calibri"/>
              </a:rPr>
              <a:t>of</a:t>
            </a:r>
            <a:r>
              <a:rPr sz="2667" kern="0" spc="187" dirty="0">
                <a:solidFill>
                  <a:srgbClr val="FFFFFF"/>
                </a:solidFill>
                <a:latin typeface="Calibri"/>
                <a:cs typeface="Calibri"/>
              </a:rPr>
              <a:t> </a:t>
            </a:r>
            <a:r>
              <a:rPr sz="2667" kern="0" spc="73" dirty="0">
                <a:solidFill>
                  <a:srgbClr val="FFFFFF"/>
                </a:solidFill>
                <a:latin typeface="Calibri"/>
                <a:cs typeface="Calibri"/>
              </a:rPr>
              <a:t>insight</a:t>
            </a:r>
            <a:r>
              <a:rPr sz="2667" kern="0" spc="187" dirty="0">
                <a:solidFill>
                  <a:srgbClr val="FFFFFF"/>
                </a:solidFill>
                <a:latin typeface="Calibri"/>
                <a:cs typeface="Calibri"/>
              </a:rPr>
              <a:t> </a:t>
            </a:r>
            <a:r>
              <a:rPr sz="2667" kern="0" dirty="0">
                <a:solidFill>
                  <a:srgbClr val="FFFFFF"/>
                </a:solidFill>
                <a:latin typeface="Calibri"/>
                <a:cs typeface="Calibri"/>
              </a:rPr>
              <a:t>into</a:t>
            </a:r>
            <a:r>
              <a:rPr sz="2667" kern="0" spc="187" dirty="0">
                <a:solidFill>
                  <a:srgbClr val="FFFFFF"/>
                </a:solidFill>
                <a:latin typeface="Calibri"/>
                <a:cs typeface="Calibri"/>
              </a:rPr>
              <a:t> </a:t>
            </a:r>
            <a:r>
              <a:rPr sz="2667" kern="0" spc="-33" dirty="0">
                <a:solidFill>
                  <a:srgbClr val="FFFFFF"/>
                </a:solidFill>
                <a:latin typeface="Calibri"/>
                <a:cs typeface="Calibri"/>
              </a:rPr>
              <a:t>the</a:t>
            </a:r>
            <a:endParaRPr sz="2667" kern="0">
              <a:solidFill>
                <a:sysClr val="windowText" lastClr="000000"/>
              </a:solidFill>
              <a:latin typeface="Calibri"/>
              <a:cs typeface="Calibri"/>
            </a:endParaRPr>
          </a:p>
          <a:p>
            <a:pPr marL="525767" defTabSz="1219170" fontAlgn="auto">
              <a:spcBef>
                <a:spcPts val="500"/>
              </a:spcBef>
              <a:spcAft>
                <a:spcPts val="0"/>
              </a:spcAft>
            </a:pPr>
            <a:r>
              <a:rPr sz="2667" b="1" kern="0" spc="193" dirty="0">
                <a:solidFill>
                  <a:srgbClr val="FFFFFF"/>
                </a:solidFill>
                <a:latin typeface="Calibri"/>
                <a:cs typeface="Calibri"/>
              </a:rPr>
              <a:t>feedback</a:t>
            </a:r>
            <a:r>
              <a:rPr sz="2667" b="1" kern="0" spc="173" dirty="0">
                <a:solidFill>
                  <a:srgbClr val="FFFFFF"/>
                </a:solidFill>
                <a:latin typeface="Calibri"/>
                <a:cs typeface="Calibri"/>
              </a:rPr>
              <a:t> </a:t>
            </a:r>
            <a:r>
              <a:rPr sz="2667" b="1" kern="0" spc="167" dirty="0">
                <a:solidFill>
                  <a:srgbClr val="FFFFFF"/>
                </a:solidFill>
                <a:latin typeface="Calibri"/>
                <a:cs typeface="Calibri"/>
              </a:rPr>
              <a:t>loops</a:t>
            </a:r>
            <a:endParaRPr sz="2667" kern="0">
              <a:solidFill>
                <a:sysClr val="windowText" lastClr="000000"/>
              </a:solidFill>
              <a:latin typeface="Calibri"/>
              <a:cs typeface="Calibri"/>
            </a:endParaRPr>
          </a:p>
          <a:p>
            <a:pPr marL="525767" marR="6773" indent="-509681" defTabSz="1219170" fontAlgn="auto">
              <a:lnSpc>
                <a:spcPct val="115599"/>
              </a:lnSpc>
              <a:spcBef>
                <a:spcPts val="1300"/>
              </a:spcBef>
              <a:spcAft>
                <a:spcPts val="0"/>
              </a:spcAft>
              <a:buFont typeface="Arial"/>
              <a:buChar char="●"/>
              <a:tabLst>
                <a:tab pos="525767" algn="l"/>
                <a:tab pos="526614" algn="l"/>
              </a:tabLst>
            </a:pPr>
            <a:r>
              <a:rPr sz="2667" kern="0" spc="227" dirty="0">
                <a:solidFill>
                  <a:srgbClr val="FFFFFF"/>
                </a:solidFill>
                <a:latin typeface="Calibri"/>
                <a:cs typeface="Calibri"/>
              </a:rPr>
              <a:t>Lack</a:t>
            </a:r>
            <a:r>
              <a:rPr sz="2667" kern="0" spc="173" dirty="0">
                <a:solidFill>
                  <a:srgbClr val="FFFFFF"/>
                </a:solidFill>
                <a:latin typeface="Calibri"/>
                <a:cs typeface="Calibri"/>
              </a:rPr>
              <a:t> </a:t>
            </a:r>
            <a:r>
              <a:rPr sz="2667" kern="0" dirty="0">
                <a:solidFill>
                  <a:srgbClr val="FFFFFF"/>
                </a:solidFill>
                <a:latin typeface="Calibri"/>
                <a:cs typeface="Calibri"/>
              </a:rPr>
              <a:t>of</a:t>
            </a:r>
            <a:r>
              <a:rPr sz="2667" kern="0" spc="173" dirty="0">
                <a:solidFill>
                  <a:srgbClr val="FFFFFF"/>
                </a:solidFill>
                <a:latin typeface="Calibri"/>
                <a:cs typeface="Calibri"/>
              </a:rPr>
              <a:t> </a:t>
            </a:r>
            <a:r>
              <a:rPr sz="2667" kern="0" spc="67" dirty="0">
                <a:solidFill>
                  <a:srgbClr val="FFFFFF"/>
                </a:solidFill>
                <a:latin typeface="Calibri"/>
                <a:cs typeface="Calibri"/>
              </a:rPr>
              <a:t>careful,</a:t>
            </a:r>
            <a:r>
              <a:rPr sz="2667" kern="0" spc="187" dirty="0">
                <a:solidFill>
                  <a:srgbClr val="FFFFFF"/>
                </a:solidFill>
                <a:latin typeface="Calibri"/>
                <a:cs typeface="Calibri"/>
              </a:rPr>
              <a:t> </a:t>
            </a:r>
            <a:r>
              <a:rPr sz="2667" b="1" kern="0" spc="187" dirty="0">
                <a:solidFill>
                  <a:srgbClr val="FFFFFF"/>
                </a:solidFill>
                <a:latin typeface="Calibri"/>
                <a:cs typeface="Calibri"/>
              </a:rPr>
              <a:t>disaggregated </a:t>
            </a:r>
            <a:r>
              <a:rPr sz="2667" b="1" kern="0" spc="100" dirty="0">
                <a:solidFill>
                  <a:srgbClr val="FFFFFF"/>
                </a:solidFill>
                <a:latin typeface="Calibri"/>
                <a:cs typeface="Calibri"/>
              </a:rPr>
              <a:t>evaluation</a:t>
            </a:r>
            <a:endParaRPr sz="2667" kern="0">
              <a:solidFill>
                <a:sysClr val="windowText" lastClr="000000"/>
              </a:solidFill>
              <a:latin typeface="Calibri"/>
              <a:cs typeface="Calibri"/>
            </a:endParaRPr>
          </a:p>
          <a:p>
            <a:pPr marL="525767" marR="171022" indent="-509681" defTabSz="1219170" fontAlgn="auto">
              <a:lnSpc>
                <a:spcPct val="115599"/>
              </a:lnSpc>
              <a:spcBef>
                <a:spcPts val="1300"/>
              </a:spcBef>
              <a:spcAft>
                <a:spcPts val="0"/>
              </a:spcAft>
              <a:buFont typeface="Arial"/>
              <a:buChar char="●"/>
              <a:tabLst>
                <a:tab pos="525767" algn="l"/>
                <a:tab pos="526614" algn="l"/>
              </a:tabLst>
            </a:pPr>
            <a:r>
              <a:rPr sz="2667" kern="0" spc="133" dirty="0">
                <a:solidFill>
                  <a:srgbClr val="FFFFFF"/>
                </a:solidFill>
                <a:latin typeface="Calibri"/>
                <a:cs typeface="Calibri"/>
              </a:rPr>
              <a:t>Human</a:t>
            </a:r>
            <a:r>
              <a:rPr sz="2667" kern="0" spc="140" dirty="0">
                <a:solidFill>
                  <a:srgbClr val="FFFFFF"/>
                </a:solidFill>
                <a:latin typeface="Calibri"/>
                <a:cs typeface="Calibri"/>
              </a:rPr>
              <a:t> </a:t>
            </a:r>
            <a:r>
              <a:rPr sz="2667" b="1" kern="0" spc="213" dirty="0">
                <a:solidFill>
                  <a:srgbClr val="FFFFFF"/>
                </a:solidFill>
                <a:latin typeface="Calibri"/>
                <a:cs typeface="Calibri"/>
              </a:rPr>
              <a:t>biases</a:t>
            </a:r>
            <a:r>
              <a:rPr sz="2667" b="1" kern="0" spc="147" dirty="0">
                <a:solidFill>
                  <a:srgbClr val="FFFFFF"/>
                </a:solidFill>
                <a:latin typeface="Calibri"/>
                <a:cs typeface="Calibri"/>
              </a:rPr>
              <a:t> </a:t>
            </a:r>
            <a:r>
              <a:rPr sz="2667" b="1" kern="0" spc="80" dirty="0">
                <a:solidFill>
                  <a:srgbClr val="FFFFFF"/>
                </a:solidFill>
                <a:latin typeface="Calibri"/>
                <a:cs typeface="Calibri"/>
              </a:rPr>
              <a:t>in</a:t>
            </a:r>
            <a:r>
              <a:rPr sz="2667" b="1" kern="0" spc="140" dirty="0">
                <a:solidFill>
                  <a:srgbClr val="FFFFFF"/>
                </a:solidFill>
                <a:latin typeface="Calibri"/>
                <a:cs typeface="Calibri"/>
              </a:rPr>
              <a:t> </a:t>
            </a:r>
            <a:r>
              <a:rPr sz="2667" b="1" kern="0" spc="100" dirty="0">
                <a:solidFill>
                  <a:srgbClr val="FFFFFF"/>
                </a:solidFill>
                <a:latin typeface="Calibri"/>
                <a:cs typeface="Calibri"/>
              </a:rPr>
              <a:t>interpreting </a:t>
            </a:r>
            <a:r>
              <a:rPr sz="2667" b="1" kern="0" spc="180" dirty="0">
                <a:solidFill>
                  <a:srgbClr val="FFFFFF"/>
                </a:solidFill>
                <a:latin typeface="Calibri"/>
                <a:cs typeface="Calibri"/>
              </a:rPr>
              <a:t>and</a:t>
            </a:r>
            <a:r>
              <a:rPr sz="2667" b="1" kern="0" spc="152" dirty="0">
                <a:solidFill>
                  <a:srgbClr val="FFFFFF"/>
                </a:solidFill>
                <a:latin typeface="Calibri"/>
                <a:cs typeface="Calibri"/>
              </a:rPr>
              <a:t> </a:t>
            </a:r>
            <a:r>
              <a:rPr sz="2667" b="1" kern="0" spc="207" dirty="0">
                <a:solidFill>
                  <a:srgbClr val="FFFFFF"/>
                </a:solidFill>
                <a:latin typeface="Calibri"/>
                <a:cs typeface="Calibri"/>
              </a:rPr>
              <a:t>accepting</a:t>
            </a:r>
            <a:r>
              <a:rPr sz="2667" b="1" kern="0" spc="152" dirty="0">
                <a:solidFill>
                  <a:srgbClr val="FFFFFF"/>
                </a:solidFill>
                <a:latin typeface="Calibri"/>
                <a:cs typeface="Calibri"/>
              </a:rPr>
              <a:t> </a:t>
            </a:r>
            <a:r>
              <a:rPr sz="2667" b="1" kern="0" spc="147" dirty="0">
                <a:solidFill>
                  <a:srgbClr val="FFFFFF"/>
                </a:solidFill>
                <a:latin typeface="Calibri"/>
                <a:cs typeface="Calibri"/>
              </a:rPr>
              <a:t>results</a:t>
            </a:r>
            <a:endParaRPr sz="2667"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084400" y="1560166"/>
            <a:ext cx="5904400" cy="4722367"/>
          </a:xfrm>
          <a:prstGeom prst="rect">
            <a:avLst/>
          </a:prstGeom>
        </p:spPr>
      </p:pic>
      <p:sp>
        <p:nvSpPr>
          <p:cNvPr id="5" name="TextBox 4">
            <a:extLst>
              <a:ext uri="{FF2B5EF4-FFF2-40B4-BE49-F238E27FC236}">
                <a16:creationId xmlns:a16="http://schemas.microsoft.com/office/drawing/2014/main" id="{917CAA9D-999A-3B0E-A9B6-AFE98D2C3906}"/>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80277" y="2587514"/>
            <a:ext cx="7227147" cy="1401239"/>
          </a:xfrm>
          <a:prstGeom prst="rect">
            <a:avLst/>
          </a:prstGeom>
        </p:spPr>
        <p:txBody>
          <a:bodyPr vert="horz" wrap="square" lIns="0" tIns="16087" rIns="0" bIns="0" rtlCol="0">
            <a:spAutoFit/>
          </a:bodyPr>
          <a:lstStyle/>
          <a:p>
            <a:pPr marL="2688946" marR="6773" indent="-2672013">
              <a:lnSpc>
                <a:spcPct val="115999"/>
              </a:lnSpc>
              <a:spcBef>
                <a:spcPts val="127"/>
              </a:spcBef>
            </a:pPr>
            <a:r>
              <a:rPr sz="4000" spc="107" dirty="0">
                <a:solidFill>
                  <a:srgbClr val="FFFFFF"/>
                </a:solidFill>
              </a:rPr>
              <a:t>It’s</a:t>
            </a:r>
            <a:r>
              <a:rPr sz="4000" spc="227" dirty="0">
                <a:solidFill>
                  <a:srgbClr val="FFFFFF"/>
                </a:solidFill>
              </a:rPr>
              <a:t> </a:t>
            </a:r>
            <a:r>
              <a:rPr sz="4000" spc="173" dirty="0">
                <a:solidFill>
                  <a:srgbClr val="FFFFFF"/>
                </a:solidFill>
              </a:rPr>
              <a:t>up</a:t>
            </a:r>
            <a:r>
              <a:rPr sz="4000" spc="227" dirty="0">
                <a:solidFill>
                  <a:srgbClr val="FFFFFF"/>
                </a:solidFill>
              </a:rPr>
              <a:t> </a:t>
            </a:r>
            <a:r>
              <a:rPr sz="4000" dirty="0">
                <a:solidFill>
                  <a:srgbClr val="FFFFFF"/>
                </a:solidFill>
              </a:rPr>
              <a:t>to</a:t>
            </a:r>
            <a:r>
              <a:rPr sz="4000" spc="253" dirty="0">
                <a:solidFill>
                  <a:srgbClr val="FFFFFF"/>
                </a:solidFill>
              </a:rPr>
              <a:t> </a:t>
            </a:r>
            <a:r>
              <a:rPr sz="4000" b="1" spc="373" dirty="0">
                <a:solidFill>
                  <a:srgbClr val="64FFDA"/>
                </a:solidFill>
              </a:rPr>
              <a:t>us</a:t>
            </a:r>
            <a:r>
              <a:rPr sz="4000" b="1" spc="233" dirty="0">
                <a:solidFill>
                  <a:srgbClr val="64FFDA"/>
                </a:solidFill>
              </a:rPr>
              <a:t> </a:t>
            </a:r>
            <a:r>
              <a:rPr sz="4000" dirty="0">
                <a:solidFill>
                  <a:srgbClr val="FFFFFF"/>
                </a:solidFill>
              </a:rPr>
              <a:t>to</a:t>
            </a:r>
            <a:r>
              <a:rPr sz="4000" spc="227" dirty="0">
                <a:solidFill>
                  <a:srgbClr val="FFFFFF"/>
                </a:solidFill>
              </a:rPr>
              <a:t> </a:t>
            </a:r>
            <a:r>
              <a:rPr sz="4000" spc="107" dirty="0">
                <a:solidFill>
                  <a:srgbClr val="FFFFFF"/>
                </a:solidFill>
              </a:rPr>
              <a:t>influence</a:t>
            </a:r>
            <a:r>
              <a:rPr sz="4000" spc="227" dirty="0">
                <a:solidFill>
                  <a:srgbClr val="FFFFFF"/>
                </a:solidFill>
              </a:rPr>
              <a:t> </a:t>
            </a:r>
            <a:r>
              <a:rPr sz="4000" spc="147" dirty="0">
                <a:solidFill>
                  <a:srgbClr val="FFFFFF"/>
                </a:solidFill>
              </a:rPr>
              <a:t>how</a:t>
            </a:r>
            <a:r>
              <a:rPr sz="4000" spc="227" dirty="0">
                <a:solidFill>
                  <a:srgbClr val="FFFFFF"/>
                </a:solidFill>
              </a:rPr>
              <a:t> </a:t>
            </a:r>
            <a:r>
              <a:rPr sz="4000" spc="107" dirty="0">
                <a:solidFill>
                  <a:srgbClr val="FFFFFF"/>
                </a:solidFill>
              </a:rPr>
              <a:t>AI </a:t>
            </a:r>
            <a:r>
              <a:rPr sz="4000" spc="140" dirty="0">
                <a:solidFill>
                  <a:srgbClr val="FFFFFF"/>
                </a:solidFill>
              </a:rPr>
              <a:t>evolves.</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TextBox 4">
            <a:extLst>
              <a:ext uri="{FF2B5EF4-FFF2-40B4-BE49-F238E27FC236}">
                <a16:creationId xmlns:a16="http://schemas.microsoft.com/office/drawing/2014/main" id="{380615A1-7220-A5D6-5680-C12413324FF3}"/>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6400" y="5486299"/>
            <a:ext cx="11277600" cy="64347"/>
          </a:xfrm>
          <a:custGeom>
            <a:avLst/>
            <a:gdLst/>
            <a:ahLst/>
            <a:cxnLst/>
            <a:rect l="l" t="t" r="r" b="b"/>
            <a:pathLst>
              <a:path w="8458200" h="48260">
                <a:moveTo>
                  <a:pt x="0" y="47699"/>
                </a:moveTo>
                <a:lnTo>
                  <a:pt x="84581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txBox="1"/>
          <p:nvPr/>
        </p:nvSpPr>
        <p:spPr>
          <a:xfrm>
            <a:off x="945676" y="5752085"/>
            <a:ext cx="11836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87" dirty="0">
                <a:solidFill>
                  <a:srgbClr val="64FFDA"/>
                </a:solidFill>
                <a:latin typeface="Calibri"/>
                <a:cs typeface="Calibri"/>
              </a:rPr>
              <a:t>Short-</a:t>
            </a:r>
            <a:r>
              <a:rPr sz="1867" kern="0" spc="-27" dirty="0">
                <a:solidFill>
                  <a:srgbClr val="64FFDA"/>
                </a:solidFill>
                <a:latin typeface="Calibri"/>
                <a:cs typeface="Calibri"/>
              </a:rPr>
              <a:t>term</a:t>
            </a:r>
            <a:endParaRPr sz="1867" kern="0">
              <a:solidFill>
                <a:sysClr val="windowText" lastClr="000000"/>
              </a:solidFill>
              <a:latin typeface="Calibri"/>
              <a:cs typeface="Calibri"/>
            </a:endParaRPr>
          </a:p>
        </p:txBody>
      </p:sp>
      <p:sp>
        <p:nvSpPr>
          <p:cNvPr id="4" name="object 4"/>
          <p:cNvSpPr txBox="1"/>
          <p:nvPr/>
        </p:nvSpPr>
        <p:spPr>
          <a:xfrm>
            <a:off x="9502748" y="5752085"/>
            <a:ext cx="135128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100" dirty="0">
                <a:solidFill>
                  <a:srgbClr val="64FFDA"/>
                </a:solidFill>
                <a:latin typeface="Calibri"/>
                <a:cs typeface="Calibri"/>
              </a:rPr>
              <a:t>Longer-</a:t>
            </a:r>
            <a:r>
              <a:rPr sz="1867" kern="0" spc="-27" dirty="0">
                <a:solidFill>
                  <a:srgbClr val="64FFDA"/>
                </a:solidFill>
                <a:latin typeface="Calibri"/>
                <a:cs typeface="Calibri"/>
              </a:rPr>
              <a:t>term</a:t>
            </a:r>
            <a:endParaRPr sz="1867" kern="0">
              <a:solidFill>
                <a:sysClr val="windowText" lastClr="000000"/>
              </a:solidFill>
              <a:latin typeface="Calibri"/>
              <a:cs typeface="Calibri"/>
            </a:endParaRPr>
          </a:p>
        </p:txBody>
      </p:sp>
      <p:sp>
        <p:nvSpPr>
          <p:cNvPr id="5" name="object 5"/>
          <p:cNvSpPr txBox="1"/>
          <p:nvPr/>
        </p:nvSpPr>
        <p:spPr>
          <a:xfrm>
            <a:off x="2806701" y="1333774"/>
            <a:ext cx="9258300" cy="2757037"/>
          </a:xfrm>
          <a:prstGeom prst="rect">
            <a:avLst/>
          </a:prstGeom>
        </p:spPr>
        <p:txBody>
          <a:bodyPr vert="horz" wrap="square" lIns="0" tIns="0" rIns="0" bIns="0" rtlCol="0">
            <a:spAutoFit/>
          </a:bodyPr>
          <a:lstStyle/>
          <a:p>
            <a:pPr marL="6045049" defTabSz="1219170" fontAlgn="auto">
              <a:lnSpc>
                <a:spcPts val="2040"/>
              </a:lnSpc>
              <a:spcBef>
                <a:spcPts val="0"/>
              </a:spcBef>
              <a:spcAft>
                <a:spcPts val="0"/>
              </a:spcAft>
            </a:pPr>
            <a:r>
              <a:rPr sz="1867" kern="0" dirty="0">
                <a:solidFill>
                  <a:srgbClr val="FFFFFF"/>
                </a:solidFill>
                <a:latin typeface="Arial"/>
                <a:cs typeface="Arial"/>
              </a:rPr>
              <a:t>Global</a:t>
            </a:r>
            <a:r>
              <a:rPr sz="1867" kern="0" spc="-40" dirty="0">
                <a:solidFill>
                  <a:srgbClr val="FFFFFF"/>
                </a:solidFill>
                <a:latin typeface="Arial"/>
                <a:cs typeface="Arial"/>
              </a:rPr>
              <a:t> </a:t>
            </a:r>
            <a:r>
              <a:rPr sz="1867" kern="0" spc="-13" dirty="0">
                <a:solidFill>
                  <a:srgbClr val="FFFFFF"/>
                </a:solidFill>
                <a:latin typeface="Arial"/>
                <a:cs typeface="Arial"/>
              </a:rPr>
              <a:t>optimum</a:t>
            </a:r>
            <a:endParaRPr sz="1867" kern="0">
              <a:solidFill>
                <a:sysClr val="windowText" lastClr="000000"/>
              </a:solidFill>
              <a:latin typeface="Arial"/>
              <a:cs typeface="Arial"/>
            </a:endParaRPr>
          </a:p>
          <a:p>
            <a:pPr marL="6045049" defTabSz="1219170" fontAlgn="auto">
              <a:lnSpc>
                <a:spcPts val="2200"/>
              </a:lnSpc>
              <a:spcBef>
                <a:spcPts val="87"/>
              </a:spcBef>
              <a:spcAft>
                <a:spcPts val="0"/>
              </a:spcAft>
            </a:pPr>
            <a:r>
              <a:rPr sz="1867" kern="0" dirty="0">
                <a:solidFill>
                  <a:srgbClr val="FFFFFF"/>
                </a:solidFill>
                <a:latin typeface="Arial"/>
                <a:cs typeface="Arial"/>
              </a:rPr>
              <a:t>for</a:t>
            </a:r>
            <a:r>
              <a:rPr sz="1867" kern="0" spc="-33" dirty="0">
                <a:solidFill>
                  <a:srgbClr val="FFFFFF"/>
                </a:solidFill>
                <a:latin typeface="Arial"/>
                <a:cs typeface="Arial"/>
              </a:rPr>
              <a:t> </a:t>
            </a:r>
            <a:r>
              <a:rPr sz="1867" kern="0" dirty="0">
                <a:solidFill>
                  <a:srgbClr val="FFFFFF"/>
                </a:solidFill>
                <a:latin typeface="Arial"/>
                <a:cs typeface="Arial"/>
              </a:rPr>
              <a:t>humans,</a:t>
            </a:r>
            <a:r>
              <a:rPr sz="1867" kern="0" spc="-33" dirty="0">
                <a:solidFill>
                  <a:srgbClr val="FFFFFF"/>
                </a:solidFill>
                <a:latin typeface="Arial"/>
                <a:cs typeface="Arial"/>
              </a:rPr>
              <a:t> </a:t>
            </a:r>
            <a:r>
              <a:rPr sz="1867" kern="0" dirty="0">
                <a:solidFill>
                  <a:srgbClr val="FFFFFF"/>
                </a:solidFill>
                <a:latin typeface="Arial"/>
                <a:cs typeface="Arial"/>
              </a:rPr>
              <a:t>their</a:t>
            </a:r>
            <a:r>
              <a:rPr sz="1867" kern="0" spc="-33" dirty="0">
                <a:solidFill>
                  <a:srgbClr val="FFFFFF"/>
                </a:solidFill>
                <a:latin typeface="Arial"/>
                <a:cs typeface="Arial"/>
              </a:rPr>
              <a:t> </a:t>
            </a:r>
            <a:r>
              <a:rPr sz="1867" kern="0" spc="-13" dirty="0">
                <a:solidFill>
                  <a:srgbClr val="FFFFFF"/>
                </a:solidFill>
                <a:latin typeface="Arial"/>
                <a:cs typeface="Arial"/>
              </a:rPr>
              <a:t>environment, </a:t>
            </a:r>
            <a:r>
              <a:rPr sz="1867" kern="0" dirty="0">
                <a:solidFill>
                  <a:srgbClr val="FFFFFF"/>
                </a:solidFill>
                <a:latin typeface="Arial"/>
                <a:cs typeface="Arial"/>
              </a:rPr>
              <a:t>and</a:t>
            </a:r>
            <a:r>
              <a:rPr sz="1867" kern="0" spc="-33" dirty="0">
                <a:solidFill>
                  <a:srgbClr val="FFFFFF"/>
                </a:solidFill>
                <a:latin typeface="Arial"/>
                <a:cs typeface="Arial"/>
              </a:rPr>
              <a:t> </a:t>
            </a:r>
            <a:r>
              <a:rPr sz="1867" kern="0" dirty="0">
                <a:solidFill>
                  <a:srgbClr val="FFFFFF"/>
                </a:solidFill>
                <a:latin typeface="Arial"/>
                <a:cs typeface="Arial"/>
              </a:rPr>
              <a:t>Artificial</a:t>
            </a:r>
            <a:r>
              <a:rPr sz="1867" kern="0" spc="-27" dirty="0">
                <a:solidFill>
                  <a:srgbClr val="FFFFFF"/>
                </a:solidFill>
                <a:latin typeface="Arial"/>
                <a:cs typeface="Arial"/>
              </a:rPr>
              <a:t> </a:t>
            </a:r>
            <a:r>
              <a:rPr sz="1867" kern="0" spc="-13" dirty="0">
                <a:solidFill>
                  <a:srgbClr val="FFFFFF"/>
                </a:solidFill>
                <a:latin typeface="Arial"/>
                <a:cs typeface="Arial"/>
              </a:rPr>
              <a:t>Intelligence</a:t>
            </a:r>
            <a:endParaRPr sz="1867" kern="0">
              <a:solidFill>
                <a:sysClr val="windowText" lastClr="000000"/>
              </a:solidFill>
              <a:latin typeface="Arial"/>
              <a:cs typeface="Arial"/>
            </a:endParaRPr>
          </a:p>
          <a:p>
            <a:pPr defTabSz="1219170" fontAlgn="auto">
              <a:spcBef>
                <a:spcPts val="13"/>
              </a:spcBef>
              <a:spcAft>
                <a:spcPts val="0"/>
              </a:spcAft>
            </a:pPr>
            <a:endParaRPr sz="2800" kern="0">
              <a:solidFill>
                <a:sysClr val="windowText" lastClr="000000"/>
              </a:solidFill>
              <a:latin typeface="Arial"/>
              <a:cs typeface="Arial"/>
            </a:endParaRPr>
          </a:p>
          <a:p>
            <a:pPr marR="6263483" indent="1219170" defTabSz="1219170" fontAlgn="auto">
              <a:lnSpc>
                <a:spcPct val="285700"/>
              </a:lnSpc>
              <a:spcBef>
                <a:spcPts val="0"/>
              </a:spcBef>
              <a:spcAft>
                <a:spcPts val="0"/>
              </a:spcAft>
            </a:pPr>
            <a:r>
              <a:rPr sz="1867" kern="0" dirty="0">
                <a:solidFill>
                  <a:srgbClr val="FFFFFF"/>
                </a:solidFill>
                <a:latin typeface="Arial"/>
                <a:cs typeface="Arial"/>
              </a:rPr>
              <a:t>Get</a:t>
            </a:r>
            <a:r>
              <a:rPr sz="1867" kern="0" spc="-27" dirty="0">
                <a:solidFill>
                  <a:srgbClr val="FFFFFF"/>
                </a:solidFill>
                <a:latin typeface="Arial"/>
                <a:cs typeface="Arial"/>
              </a:rPr>
              <a:t> </a:t>
            </a:r>
            <a:r>
              <a:rPr sz="1867" kern="0" dirty="0">
                <a:solidFill>
                  <a:srgbClr val="FFFFFF"/>
                </a:solidFill>
                <a:latin typeface="Arial"/>
                <a:cs typeface="Arial"/>
              </a:rPr>
              <a:t>paper</a:t>
            </a:r>
            <a:r>
              <a:rPr sz="1867" kern="0" spc="-27" dirty="0">
                <a:solidFill>
                  <a:srgbClr val="FFFFFF"/>
                </a:solidFill>
                <a:latin typeface="Arial"/>
                <a:cs typeface="Arial"/>
              </a:rPr>
              <a:t> </a:t>
            </a:r>
            <a:r>
              <a:rPr sz="1867" kern="0" spc="-13" dirty="0">
                <a:solidFill>
                  <a:srgbClr val="FFFFFF"/>
                </a:solidFill>
                <a:latin typeface="Arial"/>
                <a:cs typeface="Arial"/>
              </a:rPr>
              <a:t>award </a:t>
            </a:r>
            <a:r>
              <a:rPr sz="1867" kern="0" dirty="0">
                <a:solidFill>
                  <a:srgbClr val="FFFFFF"/>
                </a:solidFill>
                <a:latin typeface="Arial"/>
                <a:cs typeface="Arial"/>
              </a:rPr>
              <a:t>Get</a:t>
            </a:r>
            <a:r>
              <a:rPr sz="1867" kern="0" spc="-27" dirty="0">
                <a:solidFill>
                  <a:srgbClr val="FFFFFF"/>
                </a:solidFill>
                <a:latin typeface="Arial"/>
                <a:cs typeface="Arial"/>
              </a:rPr>
              <a:t> </a:t>
            </a:r>
            <a:r>
              <a:rPr sz="1867" kern="0" dirty="0">
                <a:solidFill>
                  <a:srgbClr val="FFFFFF"/>
                </a:solidFill>
                <a:latin typeface="Arial"/>
                <a:cs typeface="Arial"/>
              </a:rPr>
              <a:t>paper</a:t>
            </a:r>
            <a:r>
              <a:rPr sz="1867" kern="0" spc="-27" dirty="0">
                <a:solidFill>
                  <a:srgbClr val="FFFFFF"/>
                </a:solidFill>
                <a:latin typeface="Arial"/>
                <a:cs typeface="Arial"/>
              </a:rPr>
              <a:t> </a:t>
            </a:r>
            <a:r>
              <a:rPr sz="1867" kern="0" spc="-13" dirty="0">
                <a:solidFill>
                  <a:srgbClr val="FFFFFF"/>
                </a:solidFill>
                <a:latin typeface="Arial"/>
                <a:cs typeface="Arial"/>
              </a:rPr>
              <a:t>published</a:t>
            </a:r>
            <a:endParaRPr sz="1867" kern="0">
              <a:solidFill>
                <a:sysClr val="windowText" lastClr="000000"/>
              </a:solidFill>
              <a:latin typeface="Arial"/>
              <a:cs typeface="Arial"/>
            </a:endParaRPr>
          </a:p>
        </p:txBody>
      </p:sp>
      <p:pic>
        <p:nvPicPr>
          <p:cNvPr id="6" name="object 6"/>
          <p:cNvPicPr/>
          <p:nvPr/>
        </p:nvPicPr>
        <p:blipFill>
          <a:blip r:embed="rId2" cstate="print"/>
          <a:stretch>
            <a:fillRect/>
          </a:stretch>
        </p:blipFill>
        <p:spPr>
          <a:xfrm>
            <a:off x="1035049" y="4743449"/>
            <a:ext cx="291899" cy="291899"/>
          </a:xfrm>
          <a:prstGeom prst="rect">
            <a:avLst/>
          </a:prstGeom>
        </p:spPr>
      </p:pic>
      <p:sp>
        <p:nvSpPr>
          <p:cNvPr id="7" name="object 7"/>
          <p:cNvSpPr/>
          <p:nvPr/>
        </p:nvSpPr>
        <p:spPr>
          <a:xfrm>
            <a:off x="1936368" y="203167"/>
            <a:ext cx="10255673" cy="4114800"/>
          </a:xfrm>
          <a:custGeom>
            <a:avLst/>
            <a:gdLst/>
            <a:ahLst/>
            <a:cxnLst/>
            <a:rect l="l" t="t" r="r" b="b"/>
            <a:pathLst>
              <a:path w="7691755" h="3086100">
                <a:moveTo>
                  <a:pt x="0" y="0"/>
                </a:moveTo>
                <a:lnTo>
                  <a:pt x="7691724" y="0"/>
                </a:lnTo>
                <a:lnTo>
                  <a:pt x="7691724" y="3086099"/>
                </a:lnTo>
                <a:lnTo>
                  <a:pt x="0" y="3086099"/>
                </a:lnTo>
                <a:lnTo>
                  <a:pt x="0" y="0"/>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8" name="object 8"/>
          <p:cNvSpPr txBox="1"/>
          <p:nvPr/>
        </p:nvSpPr>
        <p:spPr>
          <a:xfrm>
            <a:off x="859367" y="5015485"/>
            <a:ext cx="692573"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13" dirty="0">
                <a:solidFill>
                  <a:srgbClr val="FFFFFF"/>
                </a:solidFill>
                <a:latin typeface="Arial"/>
                <a:cs typeface="Arial"/>
              </a:rPr>
              <a:t>Today</a:t>
            </a:r>
            <a:endParaRPr sz="1867" kern="0">
              <a:solidFill>
                <a:sysClr val="windowText" lastClr="000000"/>
              </a:solidFill>
              <a:latin typeface="Arial"/>
              <a:cs typeface="Arial"/>
            </a:endParaRPr>
          </a:p>
        </p:txBody>
      </p:sp>
      <p:sp>
        <p:nvSpPr>
          <p:cNvPr id="9" name="TextBox 8">
            <a:extLst>
              <a:ext uri="{FF2B5EF4-FFF2-40B4-BE49-F238E27FC236}">
                <a16:creationId xmlns:a16="http://schemas.microsoft.com/office/drawing/2014/main" id="{90979B3B-40BA-2BFD-733F-A224EF73FA0D}"/>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6400" y="5486299"/>
            <a:ext cx="11277600" cy="64347"/>
          </a:xfrm>
          <a:custGeom>
            <a:avLst/>
            <a:gdLst/>
            <a:ahLst/>
            <a:cxnLst/>
            <a:rect l="l" t="t" r="r" b="b"/>
            <a:pathLst>
              <a:path w="8458200" h="48260">
                <a:moveTo>
                  <a:pt x="0" y="47699"/>
                </a:moveTo>
                <a:lnTo>
                  <a:pt x="84581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txBox="1"/>
          <p:nvPr/>
        </p:nvSpPr>
        <p:spPr>
          <a:xfrm>
            <a:off x="945676" y="5752085"/>
            <a:ext cx="11836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87" dirty="0">
                <a:solidFill>
                  <a:srgbClr val="64FFDA"/>
                </a:solidFill>
                <a:latin typeface="Calibri"/>
                <a:cs typeface="Calibri"/>
              </a:rPr>
              <a:t>Short-</a:t>
            </a:r>
            <a:r>
              <a:rPr sz="1867" kern="0" spc="-27" dirty="0">
                <a:solidFill>
                  <a:srgbClr val="64FFDA"/>
                </a:solidFill>
                <a:latin typeface="Calibri"/>
                <a:cs typeface="Calibri"/>
              </a:rPr>
              <a:t>term</a:t>
            </a:r>
            <a:endParaRPr sz="1867" kern="0">
              <a:solidFill>
                <a:sysClr val="windowText" lastClr="000000"/>
              </a:solidFill>
              <a:latin typeface="Calibri"/>
              <a:cs typeface="Calibri"/>
            </a:endParaRPr>
          </a:p>
        </p:txBody>
      </p:sp>
      <p:sp>
        <p:nvSpPr>
          <p:cNvPr id="4" name="object 4"/>
          <p:cNvSpPr txBox="1"/>
          <p:nvPr/>
        </p:nvSpPr>
        <p:spPr>
          <a:xfrm>
            <a:off x="9502748" y="5752085"/>
            <a:ext cx="135128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100" dirty="0">
                <a:solidFill>
                  <a:srgbClr val="64FFDA"/>
                </a:solidFill>
                <a:latin typeface="Calibri"/>
                <a:cs typeface="Calibri"/>
              </a:rPr>
              <a:t>Longer-</a:t>
            </a:r>
            <a:r>
              <a:rPr sz="1867" kern="0" spc="-27" dirty="0">
                <a:solidFill>
                  <a:srgbClr val="64FFDA"/>
                </a:solidFill>
                <a:latin typeface="Calibri"/>
                <a:cs typeface="Calibri"/>
              </a:rPr>
              <a:t>term</a:t>
            </a:r>
            <a:endParaRPr sz="1867" kern="0">
              <a:solidFill>
                <a:sysClr val="windowText" lastClr="000000"/>
              </a:solidFill>
              <a:latin typeface="Calibri"/>
              <a:cs typeface="Calibri"/>
            </a:endParaRPr>
          </a:p>
        </p:txBody>
      </p:sp>
      <p:sp>
        <p:nvSpPr>
          <p:cNvPr id="5" name="object 5"/>
          <p:cNvSpPr/>
          <p:nvPr/>
        </p:nvSpPr>
        <p:spPr>
          <a:xfrm>
            <a:off x="1117601" y="2165566"/>
            <a:ext cx="11074400" cy="2711873"/>
          </a:xfrm>
          <a:custGeom>
            <a:avLst/>
            <a:gdLst/>
            <a:ahLst/>
            <a:cxnLst/>
            <a:rect l="l" t="t" r="r" b="b"/>
            <a:pathLst>
              <a:path w="8305800" h="2033904">
                <a:moveTo>
                  <a:pt x="0" y="2033540"/>
                </a:moveTo>
                <a:lnTo>
                  <a:pt x="46190" y="2006132"/>
                </a:lnTo>
                <a:lnTo>
                  <a:pt x="97701" y="1972397"/>
                </a:lnTo>
                <a:lnTo>
                  <a:pt x="154360" y="1933027"/>
                </a:lnTo>
                <a:lnTo>
                  <a:pt x="215996" y="1888717"/>
                </a:lnTo>
                <a:lnTo>
                  <a:pt x="248626" y="1864925"/>
                </a:lnTo>
                <a:lnTo>
                  <a:pt x="282436" y="1840158"/>
                </a:lnTo>
                <a:lnTo>
                  <a:pt x="317405" y="1814502"/>
                </a:lnTo>
                <a:lnTo>
                  <a:pt x="353510" y="1788043"/>
                </a:lnTo>
                <a:lnTo>
                  <a:pt x="390731" y="1760868"/>
                </a:lnTo>
                <a:lnTo>
                  <a:pt x="429046" y="1733065"/>
                </a:lnTo>
                <a:lnTo>
                  <a:pt x="468433" y="1704718"/>
                </a:lnTo>
                <a:lnTo>
                  <a:pt x="508872" y="1675916"/>
                </a:lnTo>
                <a:lnTo>
                  <a:pt x="550340" y="1646744"/>
                </a:lnTo>
                <a:lnTo>
                  <a:pt x="592816" y="1617289"/>
                </a:lnTo>
                <a:lnTo>
                  <a:pt x="636280" y="1587638"/>
                </a:lnTo>
                <a:lnTo>
                  <a:pt x="680708" y="1557878"/>
                </a:lnTo>
                <a:lnTo>
                  <a:pt x="726080" y="1528094"/>
                </a:lnTo>
                <a:lnTo>
                  <a:pt x="772375" y="1498374"/>
                </a:lnTo>
                <a:lnTo>
                  <a:pt x="819570" y="1468804"/>
                </a:lnTo>
                <a:lnTo>
                  <a:pt x="867645" y="1439470"/>
                </a:lnTo>
                <a:lnTo>
                  <a:pt x="916578" y="1410460"/>
                </a:lnTo>
                <a:lnTo>
                  <a:pt x="966348" y="1381860"/>
                </a:lnTo>
                <a:lnTo>
                  <a:pt x="1016933" y="1353756"/>
                </a:lnTo>
                <a:lnTo>
                  <a:pt x="1068311" y="1326235"/>
                </a:lnTo>
                <a:lnTo>
                  <a:pt x="1120462" y="1299384"/>
                </a:lnTo>
                <a:lnTo>
                  <a:pt x="1173364" y="1273289"/>
                </a:lnTo>
                <a:lnTo>
                  <a:pt x="1226994" y="1248037"/>
                </a:lnTo>
                <a:lnTo>
                  <a:pt x="1281333" y="1223714"/>
                </a:lnTo>
                <a:lnTo>
                  <a:pt x="1336358" y="1200407"/>
                </a:lnTo>
                <a:lnTo>
                  <a:pt x="1392048" y="1178203"/>
                </a:lnTo>
                <a:lnTo>
                  <a:pt x="1448382" y="1157187"/>
                </a:lnTo>
                <a:lnTo>
                  <a:pt x="1505338" y="1137448"/>
                </a:lnTo>
                <a:lnTo>
                  <a:pt x="1562894" y="1119071"/>
                </a:lnTo>
                <a:lnTo>
                  <a:pt x="1621029" y="1102143"/>
                </a:lnTo>
                <a:lnTo>
                  <a:pt x="1679723" y="1086750"/>
                </a:lnTo>
                <a:lnTo>
                  <a:pt x="1738952" y="1072980"/>
                </a:lnTo>
                <a:lnTo>
                  <a:pt x="1809959" y="1059150"/>
                </a:lnTo>
                <a:lnTo>
                  <a:pt x="1878972" y="1048828"/>
                </a:lnTo>
                <a:lnTo>
                  <a:pt x="1946308" y="1041744"/>
                </a:lnTo>
                <a:lnTo>
                  <a:pt x="2012283" y="1037629"/>
                </a:lnTo>
                <a:lnTo>
                  <a:pt x="2077216" y="1036214"/>
                </a:lnTo>
                <a:lnTo>
                  <a:pt x="2109391" y="1036434"/>
                </a:lnTo>
                <a:lnTo>
                  <a:pt x="2173354" y="1038563"/>
                </a:lnTo>
                <a:lnTo>
                  <a:pt x="2237066" y="1042719"/>
                </a:lnTo>
                <a:lnTo>
                  <a:pt x="2300846" y="1048631"/>
                </a:lnTo>
                <a:lnTo>
                  <a:pt x="2365009" y="1056031"/>
                </a:lnTo>
                <a:lnTo>
                  <a:pt x="2429874" y="1064649"/>
                </a:lnTo>
                <a:lnTo>
                  <a:pt x="2495757" y="1074216"/>
                </a:lnTo>
                <a:lnTo>
                  <a:pt x="2562974" y="1084463"/>
                </a:lnTo>
                <a:lnTo>
                  <a:pt x="2597183" y="1089757"/>
                </a:lnTo>
                <a:lnTo>
                  <a:pt x="2631844" y="1095119"/>
                </a:lnTo>
                <a:lnTo>
                  <a:pt x="2702684" y="1105917"/>
                </a:lnTo>
                <a:lnTo>
                  <a:pt x="2775809" y="1116586"/>
                </a:lnTo>
                <a:lnTo>
                  <a:pt x="2851539" y="1126857"/>
                </a:lnTo>
                <a:lnTo>
                  <a:pt x="2890479" y="1131759"/>
                </a:lnTo>
                <a:lnTo>
                  <a:pt x="2930188" y="1136461"/>
                </a:lnTo>
                <a:lnTo>
                  <a:pt x="2970707" y="1140929"/>
                </a:lnTo>
                <a:lnTo>
                  <a:pt x="3012076" y="1145129"/>
                </a:lnTo>
                <a:lnTo>
                  <a:pt x="3054332" y="1149027"/>
                </a:lnTo>
                <a:lnTo>
                  <a:pt x="3097517" y="1152590"/>
                </a:lnTo>
                <a:lnTo>
                  <a:pt x="3141671" y="1155785"/>
                </a:lnTo>
                <a:lnTo>
                  <a:pt x="3186831" y="1158577"/>
                </a:lnTo>
                <a:lnTo>
                  <a:pt x="3233039" y="1160932"/>
                </a:lnTo>
                <a:lnTo>
                  <a:pt x="3280334" y="1162818"/>
                </a:lnTo>
                <a:lnTo>
                  <a:pt x="3328755" y="1164201"/>
                </a:lnTo>
                <a:lnTo>
                  <a:pt x="3378342" y="1165046"/>
                </a:lnTo>
                <a:lnTo>
                  <a:pt x="3429135" y="1165321"/>
                </a:lnTo>
                <a:lnTo>
                  <a:pt x="3481174" y="1164991"/>
                </a:lnTo>
                <a:lnTo>
                  <a:pt x="3534497" y="1164023"/>
                </a:lnTo>
                <a:lnTo>
                  <a:pt x="3589145" y="1162383"/>
                </a:lnTo>
                <a:lnTo>
                  <a:pt x="3645157" y="1160037"/>
                </a:lnTo>
                <a:lnTo>
                  <a:pt x="3702574" y="1156953"/>
                </a:lnTo>
                <a:lnTo>
                  <a:pt x="3761433" y="1153095"/>
                </a:lnTo>
                <a:lnTo>
                  <a:pt x="3821776" y="1148431"/>
                </a:lnTo>
                <a:lnTo>
                  <a:pt x="3883642" y="1142927"/>
                </a:lnTo>
                <a:lnTo>
                  <a:pt x="3947070" y="1136549"/>
                </a:lnTo>
                <a:lnTo>
                  <a:pt x="4012101" y="1129264"/>
                </a:lnTo>
                <a:lnTo>
                  <a:pt x="4078773" y="1121037"/>
                </a:lnTo>
                <a:lnTo>
                  <a:pt x="4147126" y="1111836"/>
                </a:lnTo>
                <a:lnTo>
                  <a:pt x="4217201" y="1101626"/>
                </a:lnTo>
                <a:lnTo>
                  <a:pt x="4289036" y="1090374"/>
                </a:lnTo>
                <a:lnTo>
                  <a:pt x="4362671" y="1078046"/>
                </a:lnTo>
                <a:lnTo>
                  <a:pt x="4438146" y="1064609"/>
                </a:lnTo>
                <a:lnTo>
                  <a:pt x="4515501" y="1050028"/>
                </a:lnTo>
                <a:lnTo>
                  <a:pt x="4594775" y="1034271"/>
                </a:lnTo>
                <a:lnTo>
                  <a:pt x="4676007" y="1017303"/>
                </a:lnTo>
                <a:lnTo>
                  <a:pt x="4759238" y="999090"/>
                </a:lnTo>
                <a:lnTo>
                  <a:pt x="4827541" y="983594"/>
                </a:lnTo>
                <a:lnTo>
                  <a:pt x="4898425" y="967093"/>
                </a:lnTo>
                <a:lnTo>
                  <a:pt x="4971821" y="949612"/>
                </a:lnTo>
                <a:lnTo>
                  <a:pt x="5009439" y="940512"/>
                </a:lnTo>
                <a:lnTo>
                  <a:pt x="5047660" y="931177"/>
                </a:lnTo>
                <a:lnTo>
                  <a:pt x="5086474" y="921609"/>
                </a:lnTo>
                <a:lnTo>
                  <a:pt x="5125873" y="911811"/>
                </a:lnTo>
                <a:lnTo>
                  <a:pt x="5165848" y="901788"/>
                </a:lnTo>
                <a:lnTo>
                  <a:pt x="5206390" y="891541"/>
                </a:lnTo>
                <a:lnTo>
                  <a:pt x="5247492" y="881074"/>
                </a:lnTo>
                <a:lnTo>
                  <a:pt x="5289143" y="870390"/>
                </a:lnTo>
                <a:lnTo>
                  <a:pt x="5331337" y="859493"/>
                </a:lnTo>
                <a:lnTo>
                  <a:pt x="5374063" y="848385"/>
                </a:lnTo>
                <a:lnTo>
                  <a:pt x="5417313" y="837069"/>
                </a:lnTo>
                <a:lnTo>
                  <a:pt x="5461080" y="825549"/>
                </a:lnTo>
                <a:lnTo>
                  <a:pt x="5505353" y="813828"/>
                </a:lnTo>
                <a:lnTo>
                  <a:pt x="5550125" y="801908"/>
                </a:lnTo>
                <a:lnTo>
                  <a:pt x="5595386" y="789794"/>
                </a:lnTo>
                <a:lnTo>
                  <a:pt x="5641128" y="777487"/>
                </a:lnTo>
                <a:lnTo>
                  <a:pt x="5687343" y="764992"/>
                </a:lnTo>
                <a:lnTo>
                  <a:pt x="5734022" y="752311"/>
                </a:lnTo>
                <a:lnTo>
                  <a:pt x="5781156" y="739447"/>
                </a:lnTo>
                <a:lnTo>
                  <a:pt x="5828737" y="726404"/>
                </a:lnTo>
                <a:lnTo>
                  <a:pt x="5876755" y="713184"/>
                </a:lnTo>
                <a:lnTo>
                  <a:pt x="5925203" y="699791"/>
                </a:lnTo>
                <a:lnTo>
                  <a:pt x="5974071" y="686228"/>
                </a:lnTo>
                <a:lnTo>
                  <a:pt x="6023351" y="672499"/>
                </a:lnTo>
                <a:lnTo>
                  <a:pt x="6073034" y="658605"/>
                </a:lnTo>
                <a:lnTo>
                  <a:pt x="6123112" y="644550"/>
                </a:lnTo>
                <a:lnTo>
                  <a:pt x="6173577" y="630338"/>
                </a:lnTo>
                <a:lnTo>
                  <a:pt x="6224418" y="615971"/>
                </a:lnTo>
                <a:lnTo>
                  <a:pt x="6275628" y="601453"/>
                </a:lnTo>
                <a:lnTo>
                  <a:pt x="6327199" y="586786"/>
                </a:lnTo>
                <a:lnTo>
                  <a:pt x="6379120" y="571975"/>
                </a:lnTo>
                <a:lnTo>
                  <a:pt x="6431385" y="557021"/>
                </a:lnTo>
                <a:lnTo>
                  <a:pt x="6483984" y="541928"/>
                </a:lnTo>
                <a:lnTo>
                  <a:pt x="6536908" y="526700"/>
                </a:lnTo>
                <a:lnTo>
                  <a:pt x="6590149" y="511339"/>
                </a:lnTo>
                <a:lnTo>
                  <a:pt x="6643698" y="495848"/>
                </a:lnTo>
                <a:lnTo>
                  <a:pt x="6697547" y="480230"/>
                </a:lnTo>
                <a:lnTo>
                  <a:pt x="6751687" y="464490"/>
                </a:lnTo>
                <a:lnTo>
                  <a:pt x="6806109" y="448629"/>
                </a:lnTo>
                <a:lnTo>
                  <a:pt x="6860805" y="432651"/>
                </a:lnTo>
                <a:lnTo>
                  <a:pt x="6915766" y="416559"/>
                </a:lnTo>
                <a:lnTo>
                  <a:pt x="6970983" y="400356"/>
                </a:lnTo>
                <a:lnTo>
                  <a:pt x="7026448" y="384045"/>
                </a:lnTo>
                <a:lnTo>
                  <a:pt x="7082152" y="367630"/>
                </a:lnTo>
                <a:lnTo>
                  <a:pt x="7138086" y="351113"/>
                </a:lnTo>
                <a:lnTo>
                  <a:pt x="7194243" y="334498"/>
                </a:lnTo>
                <a:lnTo>
                  <a:pt x="7250612" y="317787"/>
                </a:lnTo>
                <a:lnTo>
                  <a:pt x="7307186" y="300984"/>
                </a:lnTo>
                <a:lnTo>
                  <a:pt x="7363956" y="284092"/>
                </a:lnTo>
                <a:lnTo>
                  <a:pt x="7420913" y="267114"/>
                </a:lnTo>
                <a:lnTo>
                  <a:pt x="7478048" y="250054"/>
                </a:lnTo>
                <a:lnTo>
                  <a:pt x="7535354" y="232913"/>
                </a:lnTo>
                <a:lnTo>
                  <a:pt x="7592820" y="215696"/>
                </a:lnTo>
                <a:lnTo>
                  <a:pt x="7650440" y="198406"/>
                </a:lnTo>
                <a:lnTo>
                  <a:pt x="7708203" y="181045"/>
                </a:lnTo>
                <a:lnTo>
                  <a:pt x="7766102" y="163617"/>
                </a:lnTo>
                <a:lnTo>
                  <a:pt x="7824127" y="146125"/>
                </a:lnTo>
                <a:lnTo>
                  <a:pt x="7882271" y="128572"/>
                </a:lnTo>
                <a:lnTo>
                  <a:pt x="7940524" y="110960"/>
                </a:lnTo>
                <a:lnTo>
                  <a:pt x="7998878" y="93295"/>
                </a:lnTo>
                <a:lnTo>
                  <a:pt x="8057323" y="75577"/>
                </a:lnTo>
                <a:lnTo>
                  <a:pt x="8115853" y="57811"/>
                </a:lnTo>
                <a:lnTo>
                  <a:pt x="8174457" y="39999"/>
                </a:lnTo>
                <a:lnTo>
                  <a:pt x="8233127" y="22146"/>
                </a:lnTo>
                <a:lnTo>
                  <a:pt x="8291855" y="4253"/>
                </a:lnTo>
                <a:lnTo>
                  <a:pt x="8305798" y="0"/>
                </a:lnTo>
              </a:path>
            </a:pathLst>
          </a:custGeom>
          <a:ln w="28574">
            <a:solidFill>
              <a:srgbClr val="7B55F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txBox="1"/>
          <p:nvPr/>
        </p:nvSpPr>
        <p:spPr>
          <a:xfrm>
            <a:off x="859367" y="3085084"/>
            <a:ext cx="4948767" cy="2271883"/>
          </a:xfrm>
          <a:prstGeom prst="rect">
            <a:avLst/>
          </a:prstGeom>
        </p:spPr>
        <p:txBody>
          <a:bodyPr vert="horz" wrap="square" lIns="0" tIns="16933" rIns="0" bIns="0" rtlCol="0">
            <a:spAutoFit/>
          </a:bodyPr>
          <a:lstStyle/>
          <a:p>
            <a:pPr marL="3166454" defTabSz="1219170" fontAlgn="auto">
              <a:spcBef>
                <a:spcPts val="133"/>
              </a:spcBef>
              <a:spcAft>
                <a:spcPts val="0"/>
              </a:spcAft>
            </a:pPr>
            <a:r>
              <a:rPr sz="1867" kern="0" dirty="0">
                <a:solidFill>
                  <a:srgbClr val="FFFFFF"/>
                </a:solidFill>
                <a:latin typeface="Arial"/>
                <a:cs typeface="Arial"/>
              </a:rPr>
              <a:t>Get</a:t>
            </a:r>
            <a:r>
              <a:rPr sz="1867" kern="0" spc="-27" dirty="0">
                <a:solidFill>
                  <a:srgbClr val="FFFFFF"/>
                </a:solidFill>
                <a:latin typeface="Arial"/>
                <a:cs typeface="Arial"/>
              </a:rPr>
              <a:t> </a:t>
            </a:r>
            <a:r>
              <a:rPr sz="1867" kern="0" dirty="0">
                <a:solidFill>
                  <a:srgbClr val="FFFFFF"/>
                </a:solidFill>
                <a:latin typeface="Arial"/>
                <a:cs typeface="Arial"/>
              </a:rPr>
              <a:t>paper</a:t>
            </a:r>
            <a:r>
              <a:rPr sz="1867" kern="0" spc="-27" dirty="0">
                <a:solidFill>
                  <a:srgbClr val="FFFFFF"/>
                </a:solidFill>
                <a:latin typeface="Arial"/>
                <a:cs typeface="Arial"/>
              </a:rPr>
              <a:t> </a:t>
            </a:r>
            <a:r>
              <a:rPr sz="1867" kern="0" spc="-13" dirty="0">
                <a:solidFill>
                  <a:srgbClr val="FFFFFF"/>
                </a:solidFill>
                <a:latin typeface="Arial"/>
                <a:cs typeface="Arial"/>
              </a:rPr>
              <a:t>award</a:t>
            </a:r>
            <a:endParaRPr sz="1867" kern="0">
              <a:solidFill>
                <a:sysClr val="windowText" lastClr="000000"/>
              </a:solidFill>
              <a:latin typeface="Arial"/>
              <a:cs typeface="Arial"/>
            </a:endParaRPr>
          </a:p>
          <a:p>
            <a:pPr defTabSz="1219170" fontAlgn="auto">
              <a:spcBef>
                <a:spcPts val="20"/>
              </a:spcBef>
              <a:spcAft>
                <a:spcPts val="0"/>
              </a:spcAft>
            </a:pPr>
            <a:endParaRPr sz="2067" kern="0">
              <a:solidFill>
                <a:sysClr val="windowText" lastClr="000000"/>
              </a:solidFill>
              <a:latin typeface="Arial"/>
              <a:cs typeface="Arial"/>
            </a:endParaRPr>
          </a:p>
          <a:p>
            <a:pPr marL="931310" marR="856805" indent="1015975" defTabSz="1219170" fontAlgn="auto">
              <a:lnSpc>
                <a:spcPct val="178600"/>
              </a:lnSpc>
              <a:spcBef>
                <a:spcPts val="0"/>
              </a:spcBef>
              <a:spcAft>
                <a:spcPts val="0"/>
              </a:spcAft>
            </a:pPr>
            <a:r>
              <a:rPr sz="1867" kern="0" dirty="0">
                <a:solidFill>
                  <a:srgbClr val="FFFFFF"/>
                </a:solidFill>
                <a:latin typeface="Arial"/>
                <a:cs typeface="Arial"/>
              </a:rPr>
              <a:t>Get</a:t>
            </a:r>
            <a:r>
              <a:rPr sz="1867" kern="0" spc="-27" dirty="0">
                <a:solidFill>
                  <a:srgbClr val="FFFFFF"/>
                </a:solidFill>
                <a:latin typeface="Arial"/>
                <a:cs typeface="Arial"/>
              </a:rPr>
              <a:t> </a:t>
            </a:r>
            <a:r>
              <a:rPr sz="1867" kern="0" dirty="0">
                <a:solidFill>
                  <a:srgbClr val="FFFFFF"/>
                </a:solidFill>
                <a:latin typeface="Arial"/>
                <a:cs typeface="Arial"/>
              </a:rPr>
              <a:t>paper</a:t>
            </a:r>
            <a:r>
              <a:rPr sz="1867" kern="0" spc="-27" dirty="0">
                <a:solidFill>
                  <a:srgbClr val="FFFFFF"/>
                </a:solidFill>
                <a:latin typeface="Arial"/>
                <a:cs typeface="Arial"/>
              </a:rPr>
              <a:t> </a:t>
            </a:r>
            <a:r>
              <a:rPr sz="1867" kern="0" spc="-13" dirty="0">
                <a:solidFill>
                  <a:srgbClr val="FFFFFF"/>
                </a:solidFill>
                <a:latin typeface="Arial"/>
                <a:cs typeface="Arial"/>
              </a:rPr>
              <a:t>published </a:t>
            </a:r>
            <a:r>
              <a:rPr sz="1867" kern="0" dirty="0">
                <a:solidFill>
                  <a:srgbClr val="FFFFFF"/>
                </a:solidFill>
                <a:latin typeface="Arial"/>
                <a:cs typeface="Arial"/>
              </a:rPr>
              <a:t>Find</a:t>
            </a:r>
            <a:r>
              <a:rPr sz="1867" kern="0" spc="-33" dirty="0">
                <a:solidFill>
                  <a:srgbClr val="FFFFFF"/>
                </a:solidFill>
                <a:latin typeface="Arial"/>
                <a:cs typeface="Arial"/>
              </a:rPr>
              <a:t> </a:t>
            </a:r>
            <a:r>
              <a:rPr sz="1867" kern="0" dirty="0">
                <a:solidFill>
                  <a:srgbClr val="FFFFFF"/>
                </a:solidFill>
                <a:latin typeface="Arial"/>
                <a:cs typeface="Arial"/>
              </a:rPr>
              <a:t>local</a:t>
            </a:r>
            <a:r>
              <a:rPr sz="1867" kern="0" spc="-27" dirty="0">
                <a:solidFill>
                  <a:srgbClr val="FFFFFF"/>
                </a:solidFill>
                <a:latin typeface="Arial"/>
                <a:cs typeface="Arial"/>
              </a:rPr>
              <a:t> </a:t>
            </a:r>
            <a:r>
              <a:rPr sz="1867" kern="0" spc="-13" dirty="0">
                <a:solidFill>
                  <a:srgbClr val="FFFFFF"/>
                </a:solidFill>
                <a:latin typeface="Arial"/>
                <a:cs typeface="Arial"/>
              </a:rPr>
              <a:t>optimum</a:t>
            </a:r>
            <a:endParaRPr sz="1867" kern="0">
              <a:solidFill>
                <a:sysClr val="windowText" lastClr="000000"/>
              </a:solidFill>
              <a:latin typeface="Arial"/>
              <a:cs typeface="Arial"/>
            </a:endParaRPr>
          </a:p>
          <a:p>
            <a:pPr marL="931310" defTabSz="1219170" fontAlgn="auto">
              <a:lnSpc>
                <a:spcPts val="2200"/>
              </a:lnSpc>
              <a:spcBef>
                <a:spcPts val="0"/>
              </a:spcBef>
              <a:spcAft>
                <a:spcPts val="0"/>
              </a:spcAft>
            </a:pPr>
            <a:r>
              <a:rPr sz="1867" kern="0" dirty="0">
                <a:solidFill>
                  <a:srgbClr val="FFFFFF"/>
                </a:solidFill>
                <a:latin typeface="Arial"/>
                <a:cs typeface="Arial"/>
              </a:rPr>
              <a:t>given</a:t>
            </a:r>
            <a:r>
              <a:rPr sz="1867" kern="0" spc="-33" dirty="0">
                <a:solidFill>
                  <a:srgbClr val="FFFFFF"/>
                </a:solidFill>
                <a:latin typeface="Arial"/>
                <a:cs typeface="Arial"/>
              </a:rPr>
              <a:t> </a:t>
            </a:r>
            <a:r>
              <a:rPr sz="1867" kern="0" dirty="0">
                <a:solidFill>
                  <a:srgbClr val="FFFFFF"/>
                </a:solidFill>
                <a:latin typeface="Arial"/>
                <a:cs typeface="Arial"/>
              </a:rPr>
              <a:t>task,</a:t>
            </a:r>
            <a:r>
              <a:rPr sz="1867" kern="0" spc="-27" dirty="0">
                <a:solidFill>
                  <a:srgbClr val="FFFFFF"/>
                </a:solidFill>
                <a:latin typeface="Arial"/>
                <a:cs typeface="Arial"/>
              </a:rPr>
              <a:t> </a:t>
            </a:r>
            <a:r>
              <a:rPr sz="1867" kern="0" dirty="0">
                <a:solidFill>
                  <a:srgbClr val="FFFFFF"/>
                </a:solidFill>
                <a:latin typeface="Arial"/>
                <a:cs typeface="Arial"/>
              </a:rPr>
              <a:t>data,</a:t>
            </a:r>
            <a:r>
              <a:rPr sz="1867" kern="0" spc="-27" dirty="0">
                <a:solidFill>
                  <a:srgbClr val="FFFFFF"/>
                </a:solidFill>
                <a:latin typeface="Arial"/>
                <a:cs typeface="Arial"/>
              </a:rPr>
              <a:t> </a:t>
            </a:r>
            <a:r>
              <a:rPr sz="1867" kern="0" spc="-33" dirty="0">
                <a:solidFill>
                  <a:srgbClr val="FFFFFF"/>
                </a:solidFill>
                <a:latin typeface="Arial"/>
                <a:cs typeface="Arial"/>
              </a:rPr>
              <a:t>etc</a:t>
            </a:r>
            <a:endParaRPr sz="1867" kern="0">
              <a:solidFill>
                <a:sysClr val="windowText" lastClr="000000"/>
              </a:solidFill>
              <a:latin typeface="Arial"/>
              <a:cs typeface="Arial"/>
            </a:endParaRPr>
          </a:p>
          <a:p>
            <a:pPr marL="16933" defTabSz="1219170" fontAlgn="auto">
              <a:spcBef>
                <a:spcPts val="360"/>
              </a:spcBef>
              <a:spcAft>
                <a:spcPts val="0"/>
              </a:spcAft>
            </a:pPr>
            <a:r>
              <a:rPr sz="1867" kern="0" spc="-13" dirty="0">
                <a:solidFill>
                  <a:srgbClr val="FFFFFF"/>
                </a:solidFill>
                <a:latin typeface="Arial"/>
                <a:cs typeface="Arial"/>
              </a:rPr>
              <a:t>Today</a:t>
            </a:r>
            <a:endParaRPr sz="1867" kern="0">
              <a:solidFill>
                <a:sysClr val="windowText" lastClr="000000"/>
              </a:solidFill>
              <a:latin typeface="Arial"/>
              <a:cs typeface="Arial"/>
            </a:endParaRPr>
          </a:p>
        </p:txBody>
      </p:sp>
      <p:sp>
        <p:nvSpPr>
          <p:cNvPr id="7" name="object 7"/>
          <p:cNvSpPr txBox="1"/>
          <p:nvPr/>
        </p:nvSpPr>
        <p:spPr>
          <a:xfrm>
            <a:off x="8834967" y="1294384"/>
            <a:ext cx="3246967" cy="876308"/>
          </a:xfrm>
          <a:prstGeom prst="rect">
            <a:avLst/>
          </a:prstGeom>
        </p:spPr>
        <p:txBody>
          <a:bodyPr vert="horz" wrap="square" lIns="0" tIns="16933" rIns="0" bIns="0" rtlCol="0">
            <a:spAutoFit/>
          </a:bodyPr>
          <a:lstStyle/>
          <a:p>
            <a:pPr marL="16933" defTabSz="1219170" fontAlgn="auto">
              <a:lnSpc>
                <a:spcPts val="2219"/>
              </a:lnSpc>
              <a:spcBef>
                <a:spcPts val="133"/>
              </a:spcBef>
              <a:spcAft>
                <a:spcPts val="0"/>
              </a:spcAft>
            </a:pPr>
            <a:r>
              <a:rPr sz="1867" kern="0" dirty="0">
                <a:solidFill>
                  <a:srgbClr val="FFFFFF"/>
                </a:solidFill>
                <a:latin typeface="Arial"/>
                <a:cs typeface="Arial"/>
              </a:rPr>
              <a:t>Global</a:t>
            </a:r>
            <a:r>
              <a:rPr sz="1867" kern="0" spc="-40" dirty="0">
                <a:solidFill>
                  <a:srgbClr val="FFFFFF"/>
                </a:solidFill>
                <a:latin typeface="Arial"/>
                <a:cs typeface="Arial"/>
              </a:rPr>
              <a:t> </a:t>
            </a:r>
            <a:r>
              <a:rPr sz="1867" kern="0" spc="-13" dirty="0">
                <a:solidFill>
                  <a:srgbClr val="FFFFFF"/>
                </a:solidFill>
                <a:latin typeface="Arial"/>
                <a:cs typeface="Arial"/>
              </a:rPr>
              <a:t>optimum</a:t>
            </a:r>
            <a:endParaRPr sz="1867" kern="0">
              <a:solidFill>
                <a:sysClr val="windowText" lastClr="000000"/>
              </a:solidFill>
              <a:latin typeface="Arial"/>
              <a:cs typeface="Arial"/>
            </a:endParaRPr>
          </a:p>
          <a:p>
            <a:pPr marL="16933" marR="6773" defTabSz="1219170" fontAlgn="auto">
              <a:lnSpc>
                <a:spcPts val="2200"/>
              </a:lnSpc>
              <a:spcBef>
                <a:spcPts val="87"/>
              </a:spcBef>
              <a:spcAft>
                <a:spcPts val="0"/>
              </a:spcAft>
            </a:pPr>
            <a:r>
              <a:rPr sz="1867" kern="0" dirty="0">
                <a:solidFill>
                  <a:srgbClr val="FFFFFF"/>
                </a:solidFill>
                <a:latin typeface="Arial"/>
                <a:cs typeface="Arial"/>
              </a:rPr>
              <a:t>for</a:t>
            </a:r>
            <a:r>
              <a:rPr sz="1867" kern="0" spc="-33" dirty="0">
                <a:solidFill>
                  <a:srgbClr val="FFFFFF"/>
                </a:solidFill>
                <a:latin typeface="Arial"/>
                <a:cs typeface="Arial"/>
              </a:rPr>
              <a:t> </a:t>
            </a:r>
            <a:r>
              <a:rPr sz="1867" kern="0" dirty="0">
                <a:solidFill>
                  <a:srgbClr val="FFFFFF"/>
                </a:solidFill>
                <a:latin typeface="Arial"/>
                <a:cs typeface="Arial"/>
              </a:rPr>
              <a:t>humans,</a:t>
            </a:r>
            <a:r>
              <a:rPr sz="1867" kern="0" spc="-33" dirty="0">
                <a:solidFill>
                  <a:srgbClr val="FFFFFF"/>
                </a:solidFill>
                <a:latin typeface="Arial"/>
                <a:cs typeface="Arial"/>
              </a:rPr>
              <a:t> </a:t>
            </a:r>
            <a:r>
              <a:rPr sz="1867" kern="0" dirty="0">
                <a:solidFill>
                  <a:srgbClr val="FFFFFF"/>
                </a:solidFill>
                <a:latin typeface="Arial"/>
                <a:cs typeface="Arial"/>
              </a:rPr>
              <a:t>their</a:t>
            </a:r>
            <a:r>
              <a:rPr sz="1867" kern="0" spc="-33" dirty="0">
                <a:solidFill>
                  <a:srgbClr val="FFFFFF"/>
                </a:solidFill>
                <a:latin typeface="Arial"/>
                <a:cs typeface="Arial"/>
              </a:rPr>
              <a:t> </a:t>
            </a:r>
            <a:r>
              <a:rPr sz="1867" kern="0" spc="-13" dirty="0">
                <a:solidFill>
                  <a:srgbClr val="FFFFFF"/>
                </a:solidFill>
                <a:latin typeface="Arial"/>
                <a:cs typeface="Arial"/>
              </a:rPr>
              <a:t>environment, </a:t>
            </a:r>
            <a:r>
              <a:rPr sz="1867" kern="0" dirty="0">
                <a:solidFill>
                  <a:srgbClr val="FFFFFF"/>
                </a:solidFill>
                <a:latin typeface="Arial"/>
                <a:cs typeface="Arial"/>
              </a:rPr>
              <a:t>and</a:t>
            </a:r>
            <a:r>
              <a:rPr sz="1867" kern="0" spc="-33" dirty="0">
                <a:solidFill>
                  <a:srgbClr val="FFFFFF"/>
                </a:solidFill>
                <a:latin typeface="Arial"/>
                <a:cs typeface="Arial"/>
              </a:rPr>
              <a:t> </a:t>
            </a:r>
            <a:r>
              <a:rPr sz="1867" kern="0" dirty="0">
                <a:solidFill>
                  <a:srgbClr val="FFFFFF"/>
                </a:solidFill>
                <a:latin typeface="Arial"/>
                <a:cs typeface="Arial"/>
              </a:rPr>
              <a:t>Artificial</a:t>
            </a:r>
            <a:r>
              <a:rPr sz="1867" kern="0" spc="-27" dirty="0">
                <a:solidFill>
                  <a:srgbClr val="FFFFFF"/>
                </a:solidFill>
                <a:latin typeface="Arial"/>
                <a:cs typeface="Arial"/>
              </a:rPr>
              <a:t> </a:t>
            </a:r>
            <a:r>
              <a:rPr sz="1867" kern="0" spc="-13" dirty="0">
                <a:solidFill>
                  <a:srgbClr val="FFFFFF"/>
                </a:solidFill>
                <a:latin typeface="Arial"/>
                <a:cs typeface="Arial"/>
              </a:rPr>
              <a:t>Intelligence</a:t>
            </a:r>
            <a:endParaRPr sz="1867" kern="0">
              <a:solidFill>
                <a:sysClr val="windowText" lastClr="000000"/>
              </a:solidFill>
              <a:latin typeface="Arial"/>
              <a:cs typeface="Arial"/>
            </a:endParaRPr>
          </a:p>
        </p:txBody>
      </p:sp>
      <p:sp>
        <p:nvSpPr>
          <p:cNvPr id="8" name="object 8"/>
          <p:cNvSpPr/>
          <p:nvPr/>
        </p:nvSpPr>
        <p:spPr>
          <a:xfrm>
            <a:off x="1936368" y="203167"/>
            <a:ext cx="10255673" cy="4114800"/>
          </a:xfrm>
          <a:custGeom>
            <a:avLst/>
            <a:gdLst/>
            <a:ahLst/>
            <a:cxnLst/>
            <a:rect l="l" t="t" r="r" b="b"/>
            <a:pathLst>
              <a:path w="7691755" h="3086100">
                <a:moveTo>
                  <a:pt x="0" y="0"/>
                </a:moveTo>
                <a:lnTo>
                  <a:pt x="7691724" y="0"/>
                </a:lnTo>
                <a:lnTo>
                  <a:pt x="7691724" y="3086099"/>
                </a:lnTo>
                <a:lnTo>
                  <a:pt x="0" y="3086099"/>
                </a:lnTo>
                <a:lnTo>
                  <a:pt x="0" y="0"/>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nvGrpSpPr>
          <p:cNvPr id="9" name="object 9"/>
          <p:cNvGrpSpPr/>
          <p:nvPr/>
        </p:nvGrpSpPr>
        <p:grpSpPr>
          <a:xfrm>
            <a:off x="1035050" y="4133850"/>
            <a:ext cx="1003300" cy="901700"/>
            <a:chOff x="776287" y="3100387"/>
            <a:chExt cx="752475" cy="676275"/>
          </a:xfrm>
        </p:grpSpPr>
        <p:pic>
          <p:nvPicPr>
            <p:cNvPr id="10" name="object 10"/>
            <p:cNvPicPr/>
            <p:nvPr/>
          </p:nvPicPr>
          <p:blipFill>
            <a:blip r:embed="rId2" cstate="print"/>
            <a:stretch>
              <a:fillRect/>
            </a:stretch>
          </p:blipFill>
          <p:spPr>
            <a:xfrm>
              <a:off x="776287" y="3557587"/>
              <a:ext cx="218924" cy="218924"/>
            </a:xfrm>
            <a:prstGeom prst="rect">
              <a:avLst/>
            </a:prstGeom>
          </p:spPr>
        </p:pic>
        <p:pic>
          <p:nvPicPr>
            <p:cNvPr id="11" name="object 11"/>
            <p:cNvPicPr/>
            <p:nvPr/>
          </p:nvPicPr>
          <p:blipFill>
            <a:blip r:embed="rId2" cstate="print"/>
            <a:stretch>
              <a:fillRect/>
            </a:stretch>
          </p:blipFill>
          <p:spPr>
            <a:xfrm>
              <a:off x="1309687" y="3100387"/>
              <a:ext cx="218924" cy="218924"/>
            </a:xfrm>
            <a:prstGeom prst="rect">
              <a:avLst/>
            </a:prstGeom>
          </p:spPr>
        </p:pic>
      </p:grpSp>
      <p:sp>
        <p:nvSpPr>
          <p:cNvPr id="12" name="TextBox 11">
            <a:extLst>
              <a:ext uri="{FF2B5EF4-FFF2-40B4-BE49-F238E27FC236}">
                <a16:creationId xmlns:a16="http://schemas.microsoft.com/office/drawing/2014/main" id="{411F9FF5-FA50-4D3B-C175-56B5739DACC1}"/>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6400" y="5486299"/>
            <a:ext cx="11277600" cy="64347"/>
          </a:xfrm>
          <a:custGeom>
            <a:avLst/>
            <a:gdLst/>
            <a:ahLst/>
            <a:cxnLst/>
            <a:rect l="l" t="t" r="r" b="b"/>
            <a:pathLst>
              <a:path w="8458200" h="48260">
                <a:moveTo>
                  <a:pt x="0" y="47699"/>
                </a:moveTo>
                <a:lnTo>
                  <a:pt x="84581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txBox="1"/>
          <p:nvPr/>
        </p:nvSpPr>
        <p:spPr>
          <a:xfrm>
            <a:off x="945676" y="5752085"/>
            <a:ext cx="11836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87" dirty="0">
                <a:solidFill>
                  <a:srgbClr val="64FFDA"/>
                </a:solidFill>
                <a:latin typeface="Calibri"/>
                <a:cs typeface="Calibri"/>
              </a:rPr>
              <a:t>Short-</a:t>
            </a:r>
            <a:r>
              <a:rPr sz="1867" kern="0" spc="-27" dirty="0">
                <a:solidFill>
                  <a:srgbClr val="64FFDA"/>
                </a:solidFill>
                <a:latin typeface="Calibri"/>
                <a:cs typeface="Calibri"/>
              </a:rPr>
              <a:t>term</a:t>
            </a:r>
            <a:endParaRPr sz="1867" kern="0">
              <a:solidFill>
                <a:sysClr val="windowText" lastClr="000000"/>
              </a:solidFill>
              <a:latin typeface="Calibri"/>
              <a:cs typeface="Calibri"/>
            </a:endParaRPr>
          </a:p>
        </p:txBody>
      </p:sp>
      <p:sp>
        <p:nvSpPr>
          <p:cNvPr id="4" name="object 4"/>
          <p:cNvSpPr txBox="1"/>
          <p:nvPr/>
        </p:nvSpPr>
        <p:spPr>
          <a:xfrm>
            <a:off x="9502748" y="5752085"/>
            <a:ext cx="135128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100" dirty="0">
                <a:solidFill>
                  <a:srgbClr val="64FFDA"/>
                </a:solidFill>
                <a:latin typeface="Calibri"/>
                <a:cs typeface="Calibri"/>
              </a:rPr>
              <a:t>Longer-</a:t>
            </a:r>
            <a:r>
              <a:rPr sz="1867" kern="0" spc="-27" dirty="0">
                <a:solidFill>
                  <a:srgbClr val="64FFDA"/>
                </a:solidFill>
                <a:latin typeface="Calibri"/>
                <a:cs typeface="Calibri"/>
              </a:rPr>
              <a:t>term</a:t>
            </a:r>
            <a:endParaRPr sz="1867" kern="0">
              <a:solidFill>
                <a:sysClr val="windowText" lastClr="000000"/>
              </a:solidFill>
              <a:latin typeface="Calibri"/>
              <a:cs typeface="Calibri"/>
            </a:endParaRPr>
          </a:p>
        </p:txBody>
      </p:sp>
      <p:sp>
        <p:nvSpPr>
          <p:cNvPr id="5" name="object 5"/>
          <p:cNvSpPr/>
          <p:nvPr/>
        </p:nvSpPr>
        <p:spPr>
          <a:xfrm>
            <a:off x="1117601" y="2165566"/>
            <a:ext cx="11074400" cy="2711873"/>
          </a:xfrm>
          <a:custGeom>
            <a:avLst/>
            <a:gdLst/>
            <a:ahLst/>
            <a:cxnLst/>
            <a:rect l="l" t="t" r="r" b="b"/>
            <a:pathLst>
              <a:path w="8305800" h="2033904">
                <a:moveTo>
                  <a:pt x="0" y="2033540"/>
                </a:moveTo>
                <a:lnTo>
                  <a:pt x="46190" y="2006132"/>
                </a:lnTo>
                <a:lnTo>
                  <a:pt x="97701" y="1972397"/>
                </a:lnTo>
                <a:lnTo>
                  <a:pt x="154360" y="1933027"/>
                </a:lnTo>
                <a:lnTo>
                  <a:pt x="215996" y="1888717"/>
                </a:lnTo>
                <a:lnTo>
                  <a:pt x="248626" y="1864925"/>
                </a:lnTo>
                <a:lnTo>
                  <a:pt x="282436" y="1840158"/>
                </a:lnTo>
                <a:lnTo>
                  <a:pt x="317405" y="1814502"/>
                </a:lnTo>
                <a:lnTo>
                  <a:pt x="353510" y="1788043"/>
                </a:lnTo>
                <a:lnTo>
                  <a:pt x="390731" y="1760868"/>
                </a:lnTo>
                <a:lnTo>
                  <a:pt x="429046" y="1733065"/>
                </a:lnTo>
                <a:lnTo>
                  <a:pt x="468433" y="1704718"/>
                </a:lnTo>
                <a:lnTo>
                  <a:pt x="508872" y="1675916"/>
                </a:lnTo>
                <a:lnTo>
                  <a:pt x="550340" y="1646744"/>
                </a:lnTo>
                <a:lnTo>
                  <a:pt x="592816" y="1617289"/>
                </a:lnTo>
                <a:lnTo>
                  <a:pt x="636280" y="1587638"/>
                </a:lnTo>
                <a:lnTo>
                  <a:pt x="680708" y="1557878"/>
                </a:lnTo>
                <a:lnTo>
                  <a:pt x="726080" y="1528094"/>
                </a:lnTo>
                <a:lnTo>
                  <a:pt x="772375" y="1498374"/>
                </a:lnTo>
                <a:lnTo>
                  <a:pt x="819570" y="1468804"/>
                </a:lnTo>
                <a:lnTo>
                  <a:pt x="867645" y="1439470"/>
                </a:lnTo>
                <a:lnTo>
                  <a:pt x="916578" y="1410460"/>
                </a:lnTo>
                <a:lnTo>
                  <a:pt x="966348" y="1381860"/>
                </a:lnTo>
                <a:lnTo>
                  <a:pt x="1016933" y="1353756"/>
                </a:lnTo>
                <a:lnTo>
                  <a:pt x="1068311" y="1326235"/>
                </a:lnTo>
                <a:lnTo>
                  <a:pt x="1120462" y="1299384"/>
                </a:lnTo>
                <a:lnTo>
                  <a:pt x="1173364" y="1273289"/>
                </a:lnTo>
                <a:lnTo>
                  <a:pt x="1226994" y="1248037"/>
                </a:lnTo>
                <a:lnTo>
                  <a:pt x="1281333" y="1223714"/>
                </a:lnTo>
                <a:lnTo>
                  <a:pt x="1336358" y="1200407"/>
                </a:lnTo>
                <a:lnTo>
                  <a:pt x="1392048" y="1178203"/>
                </a:lnTo>
                <a:lnTo>
                  <a:pt x="1448382" y="1157187"/>
                </a:lnTo>
                <a:lnTo>
                  <a:pt x="1505338" y="1137448"/>
                </a:lnTo>
                <a:lnTo>
                  <a:pt x="1562894" y="1119071"/>
                </a:lnTo>
                <a:lnTo>
                  <a:pt x="1621029" y="1102143"/>
                </a:lnTo>
                <a:lnTo>
                  <a:pt x="1679723" y="1086750"/>
                </a:lnTo>
                <a:lnTo>
                  <a:pt x="1738952" y="1072980"/>
                </a:lnTo>
                <a:lnTo>
                  <a:pt x="1809959" y="1059150"/>
                </a:lnTo>
                <a:lnTo>
                  <a:pt x="1878972" y="1048828"/>
                </a:lnTo>
                <a:lnTo>
                  <a:pt x="1946308" y="1041744"/>
                </a:lnTo>
                <a:lnTo>
                  <a:pt x="2012283" y="1037629"/>
                </a:lnTo>
                <a:lnTo>
                  <a:pt x="2077216" y="1036214"/>
                </a:lnTo>
                <a:lnTo>
                  <a:pt x="2109391" y="1036434"/>
                </a:lnTo>
                <a:lnTo>
                  <a:pt x="2173354" y="1038563"/>
                </a:lnTo>
                <a:lnTo>
                  <a:pt x="2237066" y="1042719"/>
                </a:lnTo>
                <a:lnTo>
                  <a:pt x="2300846" y="1048631"/>
                </a:lnTo>
                <a:lnTo>
                  <a:pt x="2365009" y="1056031"/>
                </a:lnTo>
                <a:lnTo>
                  <a:pt x="2429874" y="1064649"/>
                </a:lnTo>
                <a:lnTo>
                  <a:pt x="2495757" y="1074216"/>
                </a:lnTo>
                <a:lnTo>
                  <a:pt x="2562974" y="1084463"/>
                </a:lnTo>
                <a:lnTo>
                  <a:pt x="2597183" y="1089757"/>
                </a:lnTo>
                <a:lnTo>
                  <a:pt x="2631844" y="1095119"/>
                </a:lnTo>
                <a:lnTo>
                  <a:pt x="2702684" y="1105917"/>
                </a:lnTo>
                <a:lnTo>
                  <a:pt x="2775809" y="1116586"/>
                </a:lnTo>
                <a:lnTo>
                  <a:pt x="2851539" y="1126857"/>
                </a:lnTo>
                <a:lnTo>
                  <a:pt x="2890479" y="1131759"/>
                </a:lnTo>
                <a:lnTo>
                  <a:pt x="2930188" y="1136461"/>
                </a:lnTo>
                <a:lnTo>
                  <a:pt x="2970707" y="1140929"/>
                </a:lnTo>
                <a:lnTo>
                  <a:pt x="3012076" y="1145129"/>
                </a:lnTo>
                <a:lnTo>
                  <a:pt x="3054332" y="1149027"/>
                </a:lnTo>
                <a:lnTo>
                  <a:pt x="3097517" y="1152590"/>
                </a:lnTo>
                <a:lnTo>
                  <a:pt x="3141671" y="1155785"/>
                </a:lnTo>
                <a:lnTo>
                  <a:pt x="3186831" y="1158577"/>
                </a:lnTo>
                <a:lnTo>
                  <a:pt x="3233039" y="1160932"/>
                </a:lnTo>
                <a:lnTo>
                  <a:pt x="3280334" y="1162818"/>
                </a:lnTo>
                <a:lnTo>
                  <a:pt x="3328755" y="1164201"/>
                </a:lnTo>
                <a:lnTo>
                  <a:pt x="3378342" y="1165046"/>
                </a:lnTo>
                <a:lnTo>
                  <a:pt x="3429135" y="1165321"/>
                </a:lnTo>
                <a:lnTo>
                  <a:pt x="3481174" y="1164991"/>
                </a:lnTo>
                <a:lnTo>
                  <a:pt x="3534497" y="1164023"/>
                </a:lnTo>
                <a:lnTo>
                  <a:pt x="3589145" y="1162383"/>
                </a:lnTo>
                <a:lnTo>
                  <a:pt x="3645157" y="1160037"/>
                </a:lnTo>
                <a:lnTo>
                  <a:pt x="3702574" y="1156953"/>
                </a:lnTo>
                <a:lnTo>
                  <a:pt x="3761433" y="1153095"/>
                </a:lnTo>
                <a:lnTo>
                  <a:pt x="3821776" y="1148431"/>
                </a:lnTo>
                <a:lnTo>
                  <a:pt x="3883642" y="1142927"/>
                </a:lnTo>
                <a:lnTo>
                  <a:pt x="3947070" y="1136549"/>
                </a:lnTo>
                <a:lnTo>
                  <a:pt x="4012101" y="1129264"/>
                </a:lnTo>
                <a:lnTo>
                  <a:pt x="4078773" y="1121037"/>
                </a:lnTo>
                <a:lnTo>
                  <a:pt x="4147126" y="1111836"/>
                </a:lnTo>
                <a:lnTo>
                  <a:pt x="4217201" y="1101626"/>
                </a:lnTo>
                <a:lnTo>
                  <a:pt x="4289036" y="1090374"/>
                </a:lnTo>
                <a:lnTo>
                  <a:pt x="4362671" y="1078046"/>
                </a:lnTo>
                <a:lnTo>
                  <a:pt x="4438146" y="1064609"/>
                </a:lnTo>
                <a:lnTo>
                  <a:pt x="4515501" y="1050028"/>
                </a:lnTo>
                <a:lnTo>
                  <a:pt x="4594775" y="1034271"/>
                </a:lnTo>
                <a:lnTo>
                  <a:pt x="4676007" y="1017303"/>
                </a:lnTo>
                <a:lnTo>
                  <a:pt x="4759238" y="999090"/>
                </a:lnTo>
                <a:lnTo>
                  <a:pt x="4827541" y="983594"/>
                </a:lnTo>
                <a:lnTo>
                  <a:pt x="4898425" y="967093"/>
                </a:lnTo>
                <a:lnTo>
                  <a:pt x="4971821" y="949612"/>
                </a:lnTo>
                <a:lnTo>
                  <a:pt x="5009439" y="940512"/>
                </a:lnTo>
                <a:lnTo>
                  <a:pt x="5047660" y="931177"/>
                </a:lnTo>
                <a:lnTo>
                  <a:pt x="5086474" y="921609"/>
                </a:lnTo>
                <a:lnTo>
                  <a:pt x="5125873" y="911811"/>
                </a:lnTo>
                <a:lnTo>
                  <a:pt x="5165848" y="901788"/>
                </a:lnTo>
                <a:lnTo>
                  <a:pt x="5206390" y="891541"/>
                </a:lnTo>
                <a:lnTo>
                  <a:pt x="5247492" y="881074"/>
                </a:lnTo>
                <a:lnTo>
                  <a:pt x="5289143" y="870390"/>
                </a:lnTo>
                <a:lnTo>
                  <a:pt x="5331337" y="859493"/>
                </a:lnTo>
                <a:lnTo>
                  <a:pt x="5374063" y="848385"/>
                </a:lnTo>
                <a:lnTo>
                  <a:pt x="5417313" y="837069"/>
                </a:lnTo>
                <a:lnTo>
                  <a:pt x="5461080" y="825549"/>
                </a:lnTo>
                <a:lnTo>
                  <a:pt x="5505353" y="813828"/>
                </a:lnTo>
                <a:lnTo>
                  <a:pt x="5550125" y="801908"/>
                </a:lnTo>
                <a:lnTo>
                  <a:pt x="5595386" y="789794"/>
                </a:lnTo>
                <a:lnTo>
                  <a:pt x="5641128" y="777487"/>
                </a:lnTo>
                <a:lnTo>
                  <a:pt x="5687343" y="764992"/>
                </a:lnTo>
                <a:lnTo>
                  <a:pt x="5734022" y="752311"/>
                </a:lnTo>
                <a:lnTo>
                  <a:pt x="5781156" y="739447"/>
                </a:lnTo>
                <a:lnTo>
                  <a:pt x="5828737" y="726404"/>
                </a:lnTo>
                <a:lnTo>
                  <a:pt x="5876755" y="713184"/>
                </a:lnTo>
                <a:lnTo>
                  <a:pt x="5925203" y="699791"/>
                </a:lnTo>
                <a:lnTo>
                  <a:pt x="5974071" y="686228"/>
                </a:lnTo>
                <a:lnTo>
                  <a:pt x="6023351" y="672499"/>
                </a:lnTo>
                <a:lnTo>
                  <a:pt x="6073034" y="658605"/>
                </a:lnTo>
                <a:lnTo>
                  <a:pt x="6123112" y="644550"/>
                </a:lnTo>
                <a:lnTo>
                  <a:pt x="6173577" y="630338"/>
                </a:lnTo>
                <a:lnTo>
                  <a:pt x="6224418" y="615971"/>
                </a:lnTo>
                <a:lnTo>
                  <a:pt x="6275628" y="601453"/>
                </a:lnTo>
                <a:lnTo>
                  <a:pt x="6327199" y="586786"/>
                </a:lnTo>
                <a:lnTo>
                  <a:pt x="6379120" y="571975"/>
                </a:lnTo>
                <a:lnTo>
                  <a:pt x="6431385" y="557021"/>
                </a:lnTo>
                <a:lnTo>
                  <a:pt x="6483984" y="541928"/>
                </a:lnTo>
                <a:lnTo>
                  <a:pt x="6536908" y="526700"/>
                </a:lnTo>
                <a:lnTo>
                  <a:pt x="6590149" y="511339"/>
                </a:lnTo>
                <a:lnTo>
                  <a:pt x="6643698" y="495848"/>
                </a:lnTo>
                <a:lnTo>
                  <a:pt x="6697547" y="480230"/>
                </a:lnTo>
                <a:lnTo>
                  <a:pt x="6751687" y="464490"/>
                </a:lnTo>
                <a:lnTo>
                  <a:pt x="6806109" y="448629"/>
                </a:lnTo>
                <a:lnTo>
                  <a:pt x="6860805" y="432651"/>
                </a:lnTo>
                <a:lnTo>
                  <a:pt x="6915766" y="416559"/>
                </a:lnTo>
                <a:lnTo>
                  <a:pt x="6970983" y="400356"/>
                </a:lnTo>
                <a:lnTo>
                  <a:pt x="7026448" y="384045"/>
                </a:lnTo>
                <a:lnTo>
                  <a:pt x="7082152" y="367630"/>
                </a:lnTo>
                <a:lnTo>
                  <a:pt x="7138086" y="351113"/>
                </a:lnTo>
                <a:lnTo>
                  <a:pt x="7194243" y="334498"/>
                </a:lnTo>
                <a:lnTo>
                  <a:pt x="7250612" y="317787"/>
                </a:lnTo>
                <a:lnTo>
                  <a:pt x="7307186" y="300984"/>
                </a:lnTo>
                <a:lnTo>
                  <a:pt x="7363956" y="284092"/>
                </a:lnTo>
                <a:lnTo>
                  <a:pt x="7420913" y="267114"/>
                </a:lnTo>
                <a:lnTo>
                  <a:pt x="7478048" y="250054"/>
                </a:lnTo>
                <a:lnTo>
                  <a:pt x="7535354" y="232913"/>
                </a:lnTo>
                <a:lnTo>
                  <a:pt x="7592820" y="215696"/>
                </a:lnTo>
                <a:lnTo>
                  <a:pt x="7650440" y="198406"/>
                </a:lnTo>
                <a:lnTo>
                  <a:pt x="7708203" y="181045"/>
                </a:lnTo>
                <a:lnTo>
                  <a:pt x="7766102" y="163617"/>
                </a:lnTo>
                <a:lnTo>
                  <a:pt x="7824127" y="146125"/>
                </a:lnTo>
                <a:lnTo>
                  <a:pt x="7882271" y="128572"/>
                </a:lnTo>
                <a:lnTo>
                  <a:pt x="7940524" y="110960"/>
                </a:lnTo>
                <a:lnTo>
                  <a:pt x="7998878" y="93295"/>
                </a:lnTo>
                <a:lnTo>
                  <a:pt x="8057323" y="75577"/>
                </a:lnTo>
                <a:lnTo>
                  <a:pt x="8115853" y="57811"/>
                </a:lnTo>
                <a:lnTo>
                  <a:pt x="8174457" y="39999"/>
                </a:lnTo>
                <a:lnTo>
                  <a:pt x="8233127" y="22146"/>
                </a:lnTo>
                <a:lnTo>
                  <a:pt x="8291855" y="4253"/>
                </a:lnTo>
                <a:lnTo>
                  <a:pt x="8305798" y="0"/>
                </a:lnTo>
              </a:path>
            </a:pathLst>
          </a:custGeom>
          <a:ln w="28574">
            <a:solidFill>
              <a:srgbClr val="7B55F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txBox="1"/>
          <p:nvPr/>
        </p:nvSpPr>
        <p:spPr>
          <a:xfrm>
            <a:off x="4025901" y="1333773"/>
            <a:ext cx="8039100" cy="2105769"/>
          </a:xfrm>
          <a:prstGeom prst="rect">
            <a:avLst/>
          </a:prstGeom>
        </p:spPr>
        <p:txBody>
          <a:bodyPr vert="horz" wrap="square" lIns="0" tIns="0" rIns="0" bIns="0" rtlCol="0">
            <a:spAutoFit/>
          </a:bodyPr>
          <a:lstStyle/>
          <a:p>
            <a:pPr marL="4825879" defTabSz="1219170" fontAlgn="auto">
              <a:lnSpc>
                <a:spcPts val="2040"/>
              </a:lnSpc>
              <a:spcBef>
                <a:spcPts val="0"/>
              </a:spcBef>
              <a:spcAft>
                <a:spcPts val="0"/>
              </a:spcAft>
            </a:pPr>
            <a:r>
              <a:rPr sz="1867" kern="0" dirty="0">
                <a:solidFill>
                  <a:srgbClr val="FFFFFF"/>
                </a:solidFill>
                <a:latin typeface="Arial"/>
                <a:cs typeface="Arial"/>
              </a:rPr>
              <a:t>Global</a:t>
            </a:r>
            <a:r>
              <a:rPr sz="1867" kern="0" spc="-40" dirty="0">
                <a:solidFill>
                  <a:srgbClr val="FFFFFF"/>
                </a:solidFill>
                <a:latin typeface="Arial"/>
                <a:cs typeface="Arial"/>
              </a:rPr>
              <a:t> </a:t>
            </a:r>
            <a:r>
              <a:rPr sz="1867" kern="0" spc="-13" dirty="0">
                <a:solidFill>
                  <a:srgbClr val="FFFFFF"/>
                </a:solidFill>
                <a:latin typeface="Arial"/>
                <a:cs typeface="Arial"/>
              </a:rPr>
              <a:t>optimum</a:t>
            </a:r>
            <a:endParaRPr sz="1867" kern="0">
              <a:solidFill>
                <a:sysClr val="windowText" lastClr="000000"/>
              </a:solidFill>
              <a:latin typeface="Arial"/>
              <a:cs typeface="Arial"/>
            </a:endParaRPr>
          </a:p>
          <a:p>
            <a:pPr marL="4825879" defTabSz="1219170" fontAlgn="auto">
              <a:lnSpc>
                <a:spcPts val="2200"/>
              </a:lnSpc>
              <a:spcBef>
                <a:spcPts val="87"/>
              </a:spcBef>
              <a:spcAft>
                <a:spcPts val="0"/>
              </a:spcAft>
            </a:pPr>
            <a:r>
              <a:rPr sz="1867" kern="0" dirty="0">
                <a:solidFill>
                  <a:srgbClr val="FFFFFF"/>
                </a:solidFill>
                <a:latin typeface="Arial"/>
                <a:cs typeface="Arial"/>
              </a:rPr>
              <a:t>for</a:t>
            </a:r>
            <a:r>
              <a:rPr sz="1867" kern="0" spc="-33" dirty="0">
                <a:solidFill>
                  <a:srgbClr val="FFFFFF"/>
                </a:solidFill>
                <a:latin typeface="Arial"/>
                <a:cs typeface="Arial"/>
              </a:rPr>
              <a:t> </a:t>
            </a:r>
            <a:r>
              <a:rPr sz="1867" kern="0" dirty="0">
                <a:solidFill>
                  <a:srgbClr val="FFFFFF"/>
                </a:solidFill>
                <a:latin typeface="Arial"/>
                <a:cs typeface="Arial"/>
              </a:rPr>
              <a:t>humans,</a:t>
            </a:r>
            <a:r>
              <a:rPr sz="1867" kern="0" spc="-33" dirty="0">
                <a:solidFill>
                  <a:srgbClr val="FFFFFF"/>
                </a:solidFill>
                <a:latin typeface="Arial"/>
                <a:cs typeface="Arial"/>
              </a:rPr>
              <a:t> </a:t>
            </a:r>
            <a:r>
              <a:rPr sz="1867" kern="0" dirty="0">
                <a:solidFill>
                  <a:srgbClr val="FFFFFF"/>
                </a:solidFill>
                <a:latin typeface="Arial"/>
                <a:cs typeface="Arial"/>
              </a:rPr>
              <a:t>their</a:t>
            </a:r>
            <a:r>
              <a:rPr sz="1867" kern="0" spc="-33" dirty="0">
                <a:solidFill>
                  <a:srgbClr val="FFFFFF"/>
                </a:solidFill>
                <a:latin typeface="Arial"/>
                <a:cs typeface="Arial"/>
              </a:rPr>
              <a:t> </a:t>
            </a:r>
            <a:r>
              <a:rPr sz="1867" kern="0" spc="-13" dirty="0">
                <a:solidFill>
                  <a:srgbClr val="FFFFFF"/>
                </a:solidFill>
                <a:latin typeface="Arial"/>
                <a:cs typeface="Arial"/>
              </a:rPr>
              <a:t>environment, </a:t>
            </a:r>
            <a:r>
              <a:rPr sz="1867" kern="0" dirty="0">
                <a:solidFill>
                  <a:srgbClr val="FFFFFF"/>
                </a:solidFill>
                <a:latin typeface="Arial"/>
                <a:cs typeface="Arial"/>
              </a:rPr>
              <a:t>and</a:t>
            </a:r>
            <a:r>
              <a:rPr sz="1867" kern="0" spc="-33" dirty="0">
                <a:solidFill>
                  <a:srgbClr val="FFFFFF"/>
                </a:solidFill>
                <a:latin typeface="Arial"/>
                <a:cs typeface="Arial"/>
              </a:rPr>
              <a:t> </a:t>
            </a:r>
            <a:r>
              <a:rPr sz="1867" kern="0" dirty="0">
                <a:solidFill>
                  <a:srgbClr val="FFFFFF"/>
                </a:solidFill>
                <a:latin typeface="Arial"/>
                <a:cs typeface="Arial"/>
              </a:rPr>
              <a:t>Artificial</a:t>
            </a:r>
            <a:r>
              <a:rPr sz="1867" kern="0" spc="-27" dirty="0">
                <a:solidFill>
                  <a:srgbClr val="FFFFFF"/>
                </a:solidFill>
                <a:latin typeface="Arial"/>
                <a:cs typeface="Arial"/>
              </a:rPr>
              <a:t> </a:t>
            </a:r>
            <a:r>
              <a:rPr sz="1867" kern="0" spc="-13" dirty="0">
                <a:solidFill>
                  <a:srgbClr val="FFFFFF"/>
                </a:solidFill>
                <a:latin typeface="Arial"/>
                <a:cs typeface="Arial"/>
              </a:rPr>
              <a:t>Intelligence</a:t>
            </a:r>
            <a:endParaRPr sz="1867" kern="0">
              <a:solidFill>
                <a:sysClr val="windowText" lastClr="000000"/>
              </a:solidFill>
              <a:latin typeface="Arial"/>
              <a:cs typeface="Arial"/>
            </a:endParaRPr>
          </a:p>
          <a:p>
            <a:pPr defTabSz="1219170" fontAlgn="auto">
              <a:spcBef>
                <a:spcPts val="0"/>
              </a:spcBef>
              <a:spcAft>
                <a:spcPts val="0"/>
              </a:spcAft>
            </a:pPr>
            <a:endParaRPr sz="2000" kern="0">
              <a:solidFill>
                <a:sysClr val="windowText" lastClr="000000"/>
              </a:solidFill>
              <a:latin typeface="Arial"/>
              <a:cs typeface="Arial"/>
            </a:endParaRPr>
          </a:p>
          <a:p>
            <a:pPr defTabSz="1219170" fontAlgn="auto">
              <a:spcBef>
                <a:spcPts val="0"/>
              </a:spcBef>
              <a:spcAft>
                <a:spcPts val="0"/>
              </a:spcAft>
            </a:pPr>
            <a:endParaRPr sz="2000" kern="0">
              <a:solidFill>
                <a:sysClr val="windowText" lastClr="000000"/>
              </a:solidFill>
              <a:latin typeface="Arial"/>
              <a:cs typeface="Arial"/>
            </a:endParaRPr>
          </a:p>
          <a:p>
            <a:pPr defTabSz="1219170" fontAlgn="auto">
              <a:spcBef>
                <a:spcPts val="33"/>
              </a:spcBef>
              <a:spcAft>
                <a:spcPts val="0"/>
              </a:spcAft>
            </a:pPr>
            <a:endParaRPr sz="2400" kern="0">
              <a:solidFill>
                <a:sysClr val="windowText" lastClr="000000"/>
              </a:solidFill>
              <a:latin typeface="Arial"/>
              <a:cs typeface="Arial"/>
            </a:endParaRPr>
          </a:p>
          <a:p>
            <a:pPr defTabSz="1219170" fontAlgn="auto">
              <a:spcBef>
                <a:spcPts val="0"/>
              </a:spcBef>
              <a:spcAft>
                <a:spcPts val="0"/>
              </a:spcAft>
            </a:pPr>
            <a:r>
              <a:rPr sz="1867" kern="0" dirty="0">
                <a:solidFill>
                  <a:srgbClr val="FFFFFF"/>
                </a:solidFill>
                <a:latin typeface="Arial"/>
                <a:cs typeface="Arial"/>
              </a:rPr>
              <a:t>Get</a:t>
            </a:r>
            <a:r>
              <a:rPr sz="1867" kern="0" spc="-27" dirty="0">
                <a:solidFill>
                  <a:srgbClr val="FFFFFF"/>
                </a:solidFill>
                <a:latin typeface="Arial"/>
                <a:cs typeface="Arial"/>
              </a:rPr>
              <a:t> </a:t>
            </a:r>
            <a:r>
              <a:rPr sz="1867" kern="0" dirty="0">
                <a:solidFill>
                  <a:srgbClr val="FFFFFF"/>
                </a:solidFill>
                <a:latin typeface="Arial"/>
                <a:cs typeface="Arial"/>
              </a:rPr>
              <a:t>paper</a:t>
            </a:r>
            <a:r>
              <a:rPr sz="1867" kern="0" spc="-27" dirty="0">
                <a:solidFill>
                  <a:srgbClr val="FFFFFF"/>
                </a:solidFill>
                <a:latin typeface="Arial"/>
                <a:cs typeface="Arial"/>
              </a:rPr>
              <a:t> </a:t>
            </a:r>
            <a:r>
              <a:rPr sz="1867" kern="0" spc="-13" dirty="0">
                <a:solidFill>
                  <a:srgbClr val="FFFFFF"/>
                </a:solidFill>
                <a:latin typeface="Arial"/>
                <a:cs typeface="Arial"/>
              </a:rPr>
              <a:t>award</a:t>
            </a:r>
            <a:endParaRPr sz="1867" kern="0">
              <a:solidFill>
                <a:sysClr val="windowText" lastClr="000000"/>
              </a:solidFill>
              <a:latin typeface="Arial"/>
              <a:cs typeface="Arial"/>
            </a:endParaRPr>
          </a:p>
        </p:txBody>
      </p:sp>
      <p:grpSp>
        <p:nvGrpSpPr>
          <p:cNvPr id="7" name="object 7"/>
          <p:cNvGrpSpPr/>
          <p:nvPr/>
        </p:nvGrpSpPr>
        <p:grpSpPr>
          <a:xfrm>
            <a:off x="1035050" y="203167"/>
            <a:ext cx="11157373" cy="4832772"/>
            <a:chOff x="776287" y="152375"/>
            <a:chExt cx="8368030" cy="3624579"/>
          </a:xfrm>
        </p:grpSpPr>
        <p:pic>
          <p:nvPicPr>
            <p:cNvPr id="8" name="object 8"/>
            <p:cNvPicPr/>
            <p:nvPr/>
          </p:nvPicPr>
          <p:blipFill>
            <a:blip r:embed="rId2" cstate="print"/>
            <a:stretch>
              <a:fillRect/>
            </a:stretch>
          </p:blipFill>
          <p:spPr>
            <a:xfrm>
              <a:off x="776287" y="3557587"/>
              <a:ext cx="218924" cy="218924"/>
            </a:xfrm>
            <a:prstGeom prst="rect">
              <a:avLst/>
            </a:prstGeom>
          </p:spPr>
        </p:pic>
        <p:sp>
          <p:nvSpPr>
            <p:cNvPr id="9" name="object 9"/>
            <p:cNvSpPr/>
            <p:nvPr/>
          </p:nvSpPr>
          <p:spPr>
            <a:xfrm>
              <a:off x="2116849" y="152375"/>
              <a:ext cx="7027545" cy="3086100"/>
            </a:xfrm>
            <a:custGeom>
              <a:avLst/>
              <a:gdLst/>
              <a:ahLst/>
              <a:cxnLst/>
              <a:rect l="l" t="t" r="r" b="b"/>
              <a:pathLst>
                <a:path w="7027545" h="3086100">
                  <a:moveTo>
                    <a:pt x="0" y="0"/>
                  </a:moveTo>
                  <a:lnTo>
                    <a:pt x="7027149" y="0"/>
                  </a:lnTo>
                  <a:lnTo>
                    <a:pt x="7027149" y="3086099"/>
                  </a:lnTo>
                  <a:lnTo>
                    <a:pt x="0" y="3086099"/>
                  </a:lnTo>
                  <a:lnTo>
                    <a:pt x="0" y="0"/>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0" name="object 10"/>
            <p:cNvPicPr/>
            <p:nvPr/>
          </p:nvPicPr>
          <p:blipFill>
            <a:blip r:embed="rId2" cstate="print"/>
            <a:stretch>
              <a:fillRect/>
            </a:stretch>
          </p:blipFill>
          <p:spPr>
            <a:xfrm>
              <a:off x="1309687" y="3100387"/>
              <a:ext cx="218924" cy="218924"/>
            </a:xfrm>
            <a:prstGeom prst="rect">
              <a:avLst/>
            </a:prstGeom>
          </p:spPr>
        </p:pic>
        <p:pic>
          <p:nvPicPr>
            <p:cNvPr id="11" name="object 11"/>
            <p:cNvPicPr/>
            <p:nvPr/>
          </p:nvPicPr>
          <p:blipFill>
            <a:blip r:embed="rId2" cstate="print"/>
            <a:stretch>
              <a:fillRect/>
            </a:stretch>
          </p:blipFill>
          <p:spPr>
            <a:xfrm>
              <a:off x="1995487" y="2719387"/>
              <a:ext cx="218924" cy="218924"/>
            </a:xfrm>
            <a:prstGeom prst="rect">
              <a:avLst/>
            </a:prstGeom>
          </p:spPr>
        </p:pic>
      </p:grpSp>
      <p:sp>
        <p:nvSpPr>
          <p:cNvPr id="12" name="object 12"/>
          <p:cNvSpPr txBox="1"/>
          <p:nvPr/>
        </p:nvSpPr>
        <p:spPr>
          <a:xfrm>
            <a:off x="859368" y="3694685"/>
            <a:ext cx="4367105" cy="1638975"/>
          </a:xfrm>
          <a:prstGeom prst="rect">
            <a:avLst/>
          </a:prstGeom>
        </p:spPr>
        <p:txBody>
          <a:bodyPr vert="horz" wrap="square" lIns="0" tIns="30480" rIns="0" bIns="0" rtlCol="0">
            <a:spAutoFit/>
          </a:bodyPr>
          <a:lstStyle/>
          <a:p>
            <a:pPr marL="2150480" marR="6773" defTabSz="1219170" fontAlgn="auto">
              <a:lnSpc>
                <a:spcPts val="2200"/>
              </a:lnSpc>
              <a:spcBef>
                <a:spcPts val="240"/>
              </a:spcBef>
              <a:spcAft>
                <a:spcPts val="0"/>
              </a:spcAft>
            </a:pPr>
            <a:r>
              <a:rPr sz="1867" kern="0" dirty="0">
                <a:solidFill>
                  <a:srgbClr val="FFFFFF"/>
                </a:solidFill>
                <a:latin typeface="Arial"/>
                <a:cs typeface="Arial"/>
              </a:rPr>
              <a:t>Get</a:t>
            </a:r>
            <a:r>
              <a:rPr sz="1867" kern="0" spc="-27" dirty="0">
                <a:solidFill>
                  <a:srgbClr val="FFFFFF"/>
                </a:solidFill>
                <a:latin typeface="Arial"/>
                <a:cs typeface="Arial"/>
              </a:rPr>
              <a:t> </a:t>
            </a:r>
            <a:r>
              <a:rPr sz="1867" kern="0" dirty="0">
                <a:solidFill>
                  <a:srgbClr val="FFFFFF"/>
                </a:solidFill>
                <a:latin typeface="Arial"/>
                <a:cs typeface="Arial"/>
              </a:rPr>
              <a:t>paper</a:t>
            </a:r>
            <a:r>
              <a:rPr sz="1867" kern="0" spc="-27" dirty="0">
                <a:solidFill>
                  <a:srgbClr val="FFFFFF"/>
                </a:solidFill>
                <a:latin typeface="Arial"/>
                <a:cs typeface="Arial"/>
              </a:rPr>
              <a:t> </a:t>
            </a:r>
            <a:r>
              <a:rPr sz="1867" kern="0" spc="-13" dirty="0">
                <a:solidFill>
                  <a:srgbClr val="FFFFFF"/>
                </a:solidFill>
                <a:latin typeface="Arial"/>
                <a:cs typeface="Arial"/>
              </a:rPr>
              <a:t>published, </a:t>
            </a:r>
            <a:r>
              <a:rPr sz="1867" kern="0" dirty="0">
                <a:solidFill>
                  <a:srgbClr val="FFFFFF"/>
                </a:solidFill>
                <a:latin typeface="Arial"/>
                <a:cs typeface="Arial"/>
              </a:rPr>
              <a:t>product</a:t>
            </a:r>
            <a:r>
              <a:rPr sz="1867" kern="0" spc="-47" dirty="0">
                <a:solidFill>
                  <a:srgbClr val="FFFFFF"/>
                </a:solidFill>
                <a:latin typeface="Arial"/>
                <a:cs typeface="Arial"/>
              </a:rPr>
              <a:t> </a:t>
            </a:r>
            <a:r>
              <a:rPr sz="1867" kern="0" spc="-13" dirty="0">
                <a:solidFill>
                  <a:srgbClr val="FFFFFF"/>
                </a:solidFill>
                <a:latin typeface="Arial"/>
                <a:cs typeface="Arial"/>
              </a:rPr>
              <a:t>launched</a:t>
            </a:r>
            <a:endParaRPr sz="1867" kern="0">
              <a:solidFill>
                <a:sysClr val="windowText" lastClr="000000"/>
              </a:solidFill>
              <a:latin typeface="Arial"/>
              <a:cs typeface="Arial"/>
            </a:endParaRPr>
          </a:p>
          <a:p>
            <a:pPr marL="931310" marR="1318226" defTabSz="1219170" fontAlgn="auto">
              <a:lnSpc>
                <a:spcPts val="2200"/>
              </a:lnSpc>
              <a:spcBef>
                <a:spcPts val="1200"/>
              </a:spcBef>
              <a:spcAft>
                <a:spcPts val="0"/>
              </a:spcAft>
            </a:pPr>
            <a:r>
              <a:rPr sz="1867" kern="0" dirty="0">
                <a:solidFill>
                  <a:srgbClr val="FFFFFF"/>
                </a:solidFill>
                <a:latin typeface="Arial"/>
                <a:cs typeface="Arial"/>
              </a:rPr>
              <a:t>Find</a:t>
            </a:r>
            <a:r>
              <a:rPr sz="1867" kern="0" spc="-33" dirty="0">
                <a:solidFill>
                  <a:srgbClr val="FFFFFF"/>
                </a:solidFill>
                <a:latin typeface="Arial"/>
                <a:cs typeface="Arial"/>
              </a:rPr>
              <a:t> </a:t>
            </a:r>
            <a:r>
              <a:rPr sz="1867" kern="0" dirty="0">
                <a:solidFill>
                  <a:srgbClr val="FFFFFF"/>
                </a:solidFill>
                <a:latin typeface="Arial"/>
                <a:cs typeface="Arial"/>
              </a:rPr>
              <a:t>local</a:t>
            </a:r>
            <a:r>
              <a:rPr sz="1867" kern="0" spc="-27" dirty="0">
                <a:solidFill>
                  <a:srgbClr val="FFFFFF"/>
                </a:solidFill>
                <a:latin typeface="Arial"/>
                <a:cs typeface="Arial"/>
              </a:rPr>
              <a:t> </a:t>
            </a:r>
            <a:r>
              <a:rPr sz="1867" kern="0" spc="-13" dirty="0">
                <a:solidFill>
                  <a:srgbClr val="FFFFFF"/>
                </a:solidFill>
                <a:latin typeface="Arial"/>
                <a:cs typeface="Arial"/>
              </a:rPr>
              <a:t>optimum </a:t>
            </a:r>
            <a:r>
              <a:rPr sz="1867" kern="0" dirty="0">
                <a:solidFill>
                  <a:srgbClr val="FFFFFF"/>
                </a:solidFill>
                <a:latin typeface="Arial"/>
                <a:cs typeface="Arial"/>
              </a:rPr>
              <a:t>given</a:t>
            </a:r>
            <a:r>
              <a:rPr sz="1867" kern="0" spc="-33" dirty="0">
                <a:solidFill>
                  <a:srgbClr val="FFFFFF"/>
                </a:solidFill>
                <a:latin typeface="Arial"/>
                <a:cs typeface="Arial"/>
              </a:rPr>
              <a:t> </a:t>
            </a:r>
            <a:r>
              <a:rPr sz="1867" kern="0" dirty="0">
                <a:solidFill>
                  <a:srgbClr val="FFFFFF"/>
                </a:solidFill>
                <a:latin typeface="Arial"/>
                <a:cs typeface="Arial"/>
              </a:rPr>
              <a:t>task,</a:t>
            </a:r>
            <a:r>
              <a:rPr sz="1867" kern="0" spc="-27" dirty="0">
                <a:solidFill>
                  <a:srgbClr val="FFFFFF"/>
                </a:solidFill>
                <a:latin typeface="Arial"/>
                <a:cs typeface="Arial"/>
              </a:rPr>
              <a:t> </a:t>
            </a:r>
            <a:r>
              <a:rPr sz="1867" kern="0" dirty="0">
                <a:solidFill>
                  <a:srgbClr val="FFFFFF"/>
                </a:solidFill>
                <a:latin typeface="Arial"/>
                <a:cs typeface="Arial"/>
              </a:rPr>
              <a:t>data,</a:t>
            </a:r>
            <a:r>
              <a:rPr sz="1867" kern="0" spc="-27" dirty="0">
                <a:solidFill>
                  <a:srgbClr val="FFFFFF"/>
                </a:solidFill>
                <a:latin typeface="Arial"/>
                <a:cs typeface="Arial"/>
              </a:rPr>
              <a:t> </a:t>
            </a:r>
            <a:r>
              <a:rPr sz="1867" kern="0" spc="-33" dirty="0">
                <a:solidFill>
                  <a:srgbClr val="FFFFFF"/>
                </a:solidFill>
                <a:latin typeface="Arial"/>
                <a:cs typeface="Arial"/>
              </a:rPr>
              <a:t>etc</a:t>
            </a:r>
            <a:endParaRPr sz="1867" kern="0">
              <a:solidFill>
                <a:sysClr val="windowText" lastClr="000000"/>
              </a:solidFill>
              <a:latin typeface="Arial"/>
              <a:cs typeface="Arial"/>
            </a:endParaRPr>
          </a:p>
          <a:p>
            <a:pPr marL="16933" defTabSz="1219170" fontAlgn="auto">
              <a:spcBef>
                <a:spcPts val="293"/>
              </a:spcBef>
              <a:spcAft>
                <a:spcPts val="0"/>
              </a:spcAft>
            </a:pPr>
            <a:r>
              <a:rPr sz="1867" kern="0" spc="-13" dirty="0">
                <a:solidFill>
                  <a:srgbClr val="FFFFFF"/>
                </a:solidFill>
                <a:latin typeface="Arial"/>
                <a:cs typeface="Arial"/>
              </a:rPr>
              <a:t>Today</a:t>
            </a:r>
            <a:endParaRPr sz="1867" kern="0">
              <a:solidFill>
                <a:sysClr val="windowText" lastClr="000000"/>
              </a:solidFill>
              <a:latin typeface="Arial"/>
              <a:cs typeface="Arial"/>
            </a:endParaRPr>
          </a:p>
        </p:txBody>
      </p:sp>
      <p:sp>
        <p:nvSpPr>
          <p:cNvPr id="13" name="TextBox 12">
            <a:extLst>
              <a:ext uri="{FF2B5EF4-FFF2-40B4-BE49-F238E27FC236}">
                <a16:creationId xmlns:a16="http://schemas.microsoft.com/office/drawing/2014/main" id="{4D990DF3-BA41-EF06-169E-6E51968AA8A1}"/>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6400" y="5486299"/>
            <a:ext cx="11277600" cy="64347"/>
          </a:xfrm>
          <a:custGeom>
            <a:avLst/>
            <a:gdLst/>
            <a:ahLst/>
            <a:cxnLst/>
            <a:rect l="l" t="t" r="r" b="b"/>
            <a:pathLst>
              <a:path w="8458200" h="48260">
                <a:moveTo>
                  <a:pt x="0" y="47699"/>
                </a:moveTo>
                <a:lnTo>
                  <a:pt x="84581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txBox="1"/>
          <p:nvPr/>
        </p:nvSpPr>
        <p:spPr>
          <a:xfrm>
            <a:off x="945676" y="5752085"/>
            <a:ext cx="11836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87" dirty="0">
                <a:solidFill>
                  <a:srgbClr val="64FFDA"/>
                </a:solidFill>
                <a:latin typeface="Calibri"/>
                <a:cs typeface="Calibri"/>
              </a:rPr>
              <a:t>Short-</a:t>
            </a:r>
            <a:r>
              <a:rPr sz="1867" kern="0" spc="-27" dirty="0">
                <a:solidFill>
                  <a:srgbClr val="64FFDA"/>
                </a:solidFill>
                <a:latin typeface="Calibri"/>
                <a:cs typeface="Calibri"/>
              </a:rPr>
              <a:t>term</a:t>
            </a:r>
            <a:endParaRPr sz="1867" kern="0">
              <a:solidFill>
                <a:sysClr val="windowText" lastClr="000000"/>
              </a:solidFill>
              <a:latin typeface="Calibri"/>
              <a:cs typeface="Calibri"/>
            </a:endParaRPr>
          </a:p>
        </p:txBody>
      </p:sp>
      <p:sp>
        <p:nvSpPr>
          <p:cNvPr id="4" name="object 4"/>
          <p:cNvSpPr txBox="1"/>
          <p:nvPr/>
        </p:nvSpPr>
        <p:spPr>
          <a:xfrm>
            <a:off x="9502748" y="5752085"/>
            <a:ext cx="135128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100" dirty="0">
                <a:solidFill>
                  <a:srgbClr val="64FFDA"/>
                </a:solidFill>
                <a:latin typeface="Calibri"/>
                <a:cs typeface="Calibri"/>
              </a:rPr>
              <a:t>Longer-</a:t>
            </a:r>
            <a:r>
              <a:rPr sz="1867" kern="0" spc="-27" dirty="0">
                <a:solidFill>
                  <a:srgbClr val="64FFDA"/>
                </a:solidFill>
                <a:latin typeface="Calibri"/>
                <a:cs typeface="Calibri"/>
              </a:rPr>
              <a:t>term</a:t>
            </a:r>
            <a:endParaRPr sz="1867" kern="0">
              <a:solidFill>
                <a:sysClr val="windowText" lastClr="000000"/>
              </a:solidFill>
              <a:latin typeface="Calibri"/>
              <a:cs typeface="Calibri"/>
            </a:endParaRPr>
          </a:p>
        </p:txBody>
      </p:sp>
      <p:sp>
        <p:nvSpPr>
          <p:cNvPr id="5" name="object 5"/>
          <p:cNvSpPr/>
          <p:nvPr/>
        </p:nvSpPr>
        <p:spPr>
          <a:xfrm>
            <a:off x="1117601" y="2165566"/>
            <a:ext cx="11074400" cy="2711873"/>
          </a:xfrm>
          <a:custGeom>
            <a:avLst/>
            <a:gdLst/>
            <a:ahLst/>
            <a:cxnLst/>
            <a:rect l="l" t="t" r="r" b="b"/>
            <a:pathLst>
              <a:path w="8305800" h="2033904">
                <a:moveTo>
                  <a:pt x="0" y="2033540"/>
                </a:moveTo>
                <a:lnTo>
                  <a:pt x="46190" y="2006132"/>
                </a:lnTo>
                <a:lnTo>
                  <a:pt x="97701" y="1972397"/>
                </a:lnTo>
                <a:lnTo>
                  <a:pt x="154360" y="1933027"/>
                </a:lnTo>
                <a:lnTo>
                  <a:pt x="215996" y="1888717"/>
                </a:lnTo>
                <a:lnTo>
                  <a:pt x="248626" y="1864925"/>
                </a:lnTo>
                <a:lnTo>
                  <a:pt x="282436" y="1840158"/>
                </a:lnTo>
                <a:lnTo>
                  <a:pt x="317405" y="1814502"/>
                </a:lnTo>
                <a:lnTo>
                  <a:pt x="353510" y="1788043"/>
                </a:lnTo>
                <a:lnTo>
                  <a:pt x="390731" y="1760868"/>
                </a:lnTo>
                <a:lnTo>
                  <a:pt x="429046" y="1733065"/>
                </a:lnTo>
                <a:lnTo>
                  <a:pt x="468433" y="1704718"/>
                </a:lnTo>
                <a:lnTo>
                  <a:pt x="508872" y="1675916"/>
                </a:lnTo>
                <a:lnTo>
                  <a:pt x="550340" y="1646744"/>
                </a:lnTo>
                <a:lnTo>
                  <a:pt x="592816" y="1617289"/>
                </a:lnTo>
                <a:lnTo>
                  <a:pt x="636280" y="1587638"/>
                </a:lnTo>
                <a:lnTo>
                  <a:pt x="680708" y="1557878"/>
                </a:lnTo>
                <a:lnTo>
                  <a:pt x="726080" y="1528094"/>
                </a:lnTo>
                <a:lnTo>
                  <a:pt x="772375" y="1498374"/>
                </a:lnTo>
                <a:lnTo>
                  <a:pt x="819570" y="1468804"/>
                </a:lnTo>
                <a:lnTo>
                  <a:pt x="867645" y="1439470"/>
                </a:lnTo>
                <a:lnTo>
                  <a:pt x="916578" y="1410460"/>
                </a:lnTo>
                <a:lnTo>
                  <a:pt x="966348" y="1381860"/>
                </a:lnTo>
                <a:lnTo>
                  <a:pt x="1016933" y="1353756"/>
                </a:lnTo>
                <a:lnTo>
                  <a:pt x="1068311" y="1326235"/>
                </a:lnTo>
                <a:lnTo>
                  <a:pt x="1120462" y="1299384"/>
                </a:lnTo>
                <a:lnTo>
                  <a:pt x="1173364" y="1273289"/>
                </a:lnTo>
                <a:lnTo>
                  <a:pt x="1226994" y="1248037"/>
                </a:lnTo>
                <a:lnTo>
                  <a:pt x="1281333" y="1223714"/>
                </a:lnTo>
                <a:lnTo>
                  <a:pt x="1336358" y="1200407"/>
                </a:lnTo>
                <a:lnTo>
                  <a:pt x="1392048" y="1178203"/>
                </a:lnTo>
                <a:lnTo>
                  <a:pt x="1448382" y="1157187"/>
                </a:lnTo>
                <a:lnTo>
                  <a:pt x="1505338" y="1137448"/>
                </a:lnTo>
                <a:lnTo>
                  <a:pt x="1562894" y="1119071"/>
                </a:lnTo>
                <a:lnTo>
                  <a:pt x="1621029" y="1102143"/>
                </a:lnTo>
                <a:lnTo>
                  <a:pt x="1679723" y="1086750"/>
                </a:lnTo>
                <a:lnTo>
                  <a:pt x="1738952" y="1072980"/>
                </a:lnTo>
                <a:lnTo>
                  <a:pt x="1809959" y="1059150"/>
                </a:lnTo>
                <a:lnTo>
                  <a:pt x="1878972" y="1048828"/>
                </a:lnTo>
                <a:lnTo>
                  <a:pt x="1946308" y="1041744"/>
                </a:lnTo>
                <a:lnTo>
                  <a:pt x="2012283" y="1037629"/>
                </a:lnTo>
                <a:lnTo>
                  <a:pt x="2077216" y="1036214"/>
                </a:lnTo>
                <a:lnTo>
                  <a:pt x="2109391" y="1036434"/>
                </a:lnTo>
                <a:lnTo>
                  <a:pt x="2173354" y="1038563"/>
                </a:lnTo>
                <a:lnTo>
                  <a:pt x="2237066" y="1042719"/>
                </a:lnTo>
                <a:lnTo>
                  <a:pt x="2300846" y="1048631"/>
                </a:lnTo>
                <a:lnTo>
                  <a:pt x="2365009" y="1056031"/>
                </a:lnTo>
                <a:lnTo>
                  <a:pt x="2429874" y="1064649"/>
                </a:lnTo>
                <a:lnTo>
                  <a:pt x="2495757" y="1074216"/>
                </a:lnTo>
                <a:lnTo>
                  <a:pt x="2562974" y="1084463"/>
                </a:lnTo>
                <a:lnTo>
                  <a:pt x="2597183" y="1089757"/>
                </a:lnTo>
                <a:lnTo>
                  <a:pt x="2631844" y="1095119"/>
                </a:lnTo>
                <a:lnTo>
                  <a:pt x="2702684" y="1105917"/>
                </a:lnTo>
                <a:lnTo>
                  <a:pt x="2775809" y="1116586"/>
                </a:lnTo>
                <a:lnTo>
                  <a:pt x="2851539" y="1126857"/>
                </a:lnTo>
                <a:lnTo>
                  <a:pt x="2890479" y="1131759"/>
                </a:lnTo>
                <a:lnTo>
                  <a:pt x="2930188" y="1136461"/>
                </a:lnTo>
                <a:lnTo>
                  <a:pt x="2970707" y="1140929"/>
                </a:lnTo>
                <a:lnTo>
                  <a:pt x="3012076" y="1145129"/>
                </a:lnTo>
                <a:lnTo>
                  <a:pt x="3054332" y="1149027"/>
                </a:lnTo>
                <a:lnTo>
                  <a:pt x="3097517" y="1152590"/>
                </a:lnTo>
                <a:lnTo>
                  <a:pt x="3141671" y="1155785"/>
                </a:lnTo>
                <a:lnTo>
                  <a:pt x="3186831" y="1158577"/>
                </a:lnTo>
                <a:lnTo>
                  <a:pt x="3233039" y="1160932"/>
                </a:lnTo>
                <a:lnTo>
                  <a:pt x="3280334" y="1162818"/>
                </a:lnTo>
                <a:lnTo>
                  <a:pt x="3328755" y="1164201"/>
                </a:lnTo>
                <a:lnTo>
                  <a:pt x="3378342" y="1165046"/>
                </a:lnTo>
                <a:lnTo>
                  <a:pt x="3429135" y="1165321"/>
                </a:lnTo>
                <a:lnTo>
                  <a:pt x="3481174" y="1164991"/>
                </a:lnTo>
                <a:lnTo>
                  <a:pt x="3534497" y="1164023"/>
                </a:lnTo>
                <a:lnTo>
                  <a:pt x="3589145" y="1162383"/>
                </a:lnTo>
                <a:lnTo>
                  <a:pt x="3645157" y="1160037"/>
                </a:lnTo>
                <a:lnTo>
                  <a:pt x="3702574" y="1156953"/>
                </a:lnTo>
                <a:lnTo>
                  <a:pt x="3761433" y="1153095"/>
                </a:lnTo>
                <a:lnTo>
                  <a:pt x="3821776" y="1148431"/>
                </a:lnTo>
                <a:lnTo>
                  <a:pt x="3883642" y="1142927"/>
                </a:lnTo>
                <a:lnTo>
                  <a:pt x="3947070" y="1136549"/>
                </a:lnTo>
                <a:lnTo>
                  <a:pt x="4012101" y="1129264"/>
                </a:lnTo>
                <a:lnTo>
                  <a:pt x="4078773" y="1121037"/>
                </a:lnTo>
                <a:lnTo>
                  <a:pt x="4147126" y="1111836"/>
                </a:lnTo>
                <a:lnTo>
                  <a:pt x="4217201" y="1101626"/>
                </a:lnTo>
                <a:lnTo>
                  <a:pt x="4289036" y="1090374"/>
                </a:lnTo>
                <a:lnTo>
                  <a:pt x="4362671" y="1078046"/>
                </a:lnTo>
                <a:lnTo>
                  <a:pt x="4438146" y="1064609"/>
                </a:lnTo>
                <a:lnTo>
                  <a:pt x="4515501" y="1050028"/>
                </a:lnTo>
                <a:lnTo>
                  <a:pt x="4594775" y="1034271"/>
                </a:lnTo>
                <a:lnTo>
                  <a:pt x="4676007" y="1017303"/>
                </a:lnTo>
                <a:lnTo>
                  <a:pt x="4759238" y="999090"/>
                </a:lnTo>
                <a:lnTo>
                  <a:pt x="4827541" y="983594"/>
                </a:lnTo>
                <a:lnTo>
                  <a:pt x="4898425" y="967093"/>
                </a:lnTo>
                <a:lnTo>
                  <a:pt x="4971821" y="949612"/>
                </a:lnTo>
                <a:lnTo>
                  <a:pt x="5009439" y="940512"/>
                </a:lnTo>
                <a:lnTo>
                  <a:pt x="5047660" y="931177"/>
                </a:lnTo>
                <a:lnTo>
                  <a:pt x="5086474" y="921609"/>
                </a:lnTo>
                <a:lnTo>
                  <a:pt x="5125873" y="911811"/>
                </a:lnTo>
                <a:lnTo>
                  <a:pt x="5165848" y="901788"/>
                </a:lnTo>
                <a:lnTo>
                  <a:pt x="5206390" y="891541"/>
                </a:lnTo>
                <a:lnTo>
                  <a:pt x="5247492" y="881074"/>
                </a:lnTo>
                <a:lnTo>
                  <a:pt x="5289143" y="870390"/>
                </a:lnTo>
                <a:lnTo>
                  <a:pt x="5331337" y="859493"/>
                </a:lnTo>
                <a:lnTo>
                  <a:pt x="5374063" y="848385"/>
                </a:lnTo>
                <a:lnTo>
                  <a:pt x="5417313" y="837069"/>
                </a:lnTo>
                <a:lnTo>
                  <a:pt x="5461080" y="825549"/>
                </a:lnTo>
                <a:lnTo>
                  <a:pt x="5505353" y="813828"/>
                </a:lnTo>
                <a:lnTo>
                  <a:pt x="5550125" y="801908"/>
                </a:lnTo>
                <a:lnTo>
                  <a:pt x="5595386" y="789794"/>
                </a:lnTo>
                <a:lnTo>
                  <a:pt x="5641128" y="777487"/>
                </a:lnTo>
                <a:lnTo>
                  <a:pt x="5687343" y="764992"/>
                </a:lnTo>
                <a:lnTo>
                  <a:pt x="5734022" y="752311"/>
                </a:lnTo>
                <a:lnTo>
                  <a:pt x="5781156" y="739447"/>
                </a:lnTo>
                <a:lnTo>
                  <a:pt x="5828737" y="726404"/>
                </a:lnTo>
                <a:lnTo>
                  <a:pt x="5876755" y="713184"/>
                </a:lnTo>
                <a:lnTo>
                  <a:pt x="5925203" y="699791"/>
                </a:lnTo>
                <a:lnTo>
                  <a:pt x="5974071" y="686228"/>
                </a:lnTo>
                <a:lnTo>
                  <a:pt x="6023351" y="672499"/>
                </a:lnTo>
                <a:lnTo>
                  <a:pt x="6073034" y="658605"/>
                </a:lnTo>
                <a:lnTo>
                  <a:pt x="6123112" y="644550"/>
                </a:lnTo>
                <a:lnTo>
                  <a:pt x="6173577" y="630338"/>
                </a:lnTo>
                <a:lnTo>
                  <a:pt x="6224418" y="615971"/>
                </a:lnTo>
                <a:lnTo>
                  <a:pt x="6275628" y="601453"/>
                </a:lnTo>
                <a:lnTo>
                  <a:pt x="6327199" y="586786"/>
                </a:lnTo>
                <a:lnTo>
                  <a:pt x="6379120" y="571975"/>
                </a:lnTo>
                <a:lnTo>
                  <a:pt x="6431385" y="557021"/>
                </a:lnTo>
                <a:lnTo>
                  <a:pt x="6483984" y="541928"/>
                </a:lnTo>
                <a:lnTo>
                  <a:pt x="6536908" y="526700"/>
                </a:lnTo>
                <a:lnTo>
                  <a:pt x="6590149" y="511339"/>
                </a:lnTo>
                <a:lnTo>
                  <a:pt x="6643698" y="495848"/>
                </a:lnTo>
                <a:lnTo>
                  <a:pt x="6697547" y="480230"/>
                </a:lnTo>
                <a:lnTo>
                  <a:pt x="6751687" y="464490"/>
                </a:lnTo>
                <a:lnTo>
                  <a:pt x="6806109" y="448629"/>
                </a:lnTo>
                <a:lnTo>
                  <a:pt x="6860805" y="432651"/>
                </a:lnTo>
                <a:lnTo>
                  <a:pt x="6915766" y="416559"/>
                </a:lnTo>
                <a:lnTo>
                  <a:pt x="6970983" y="400356"/>
                </a:lnTo>
                <a:lnTo>
                  <a:pt x="7026448" y="384045"/>
                </a:lnTo>
                <a:lnTo>
                  <a:pt x="7082152" y="367630"/>
                </a:lnTo>
                <a:lnTo>
                  <a:pt x="7138086" y="351113"/>
                </a:lnTo>
                <a:lnTo>
                  <a:pt x="7194243" y="334498"/>
                </a:lnTo>
                <a:lnTo>
                  <a:pt x="7250612" y="317787"/>
                </a:lnTo>
                <a:lnTo>
                  <a:pt x="7307186" y="300984"/>
                </a:lnTo>
                <a:lnTo>
                  <a:pt x="7363956" y="284092"/>
                </a:lnTo>
                <a:lnTo>
                  <a:pt x="7420913" y="267114"/>
                </a:lnTo>
                <a:lnTo>
                  <a:pt x="7478048" y="250054"/>
                </a:lnTo>
                <a:lnTo>
                  <a:pt x="7535354" y="232913"/>
                </a:lnTo>
                <a:lnTo>
                  <a:pt x="7592820" y="215696"/>
                </a:lnTo>
                <a:lnTo>
                  <a:pt x="7650440" y="198406"/>
                </a:lnTo>
                <a:lnTo>
                  <a:pt x="7708203" y="181045"/>
                </a:lnTo>
                <a:lnTo>
                  <a:pt x="7766102" y="163617"/>
                </a:lnTo>
                <a:lnTo>
                  <a:pt x="7824127" y="146125"/>
                </a:lnTo>
                <a:lnTo>
                  <a:pt x="7882271" y="128572"/>
                </a:lnTo>
                <a:lnTo>
                  <a:pt x="7940524" y="110960"/>
                </a:lnTo>
                <a:lnTo>
                  <a:pt x="7998878" y="93295"/>
                </a:lnTo>
                <a:lnTo>
                  <a:pt x="8057323" y="75577"/>
                </a:lnTo>
                <a:lnTo>
                  <a:pt x="8115853" y="57811"/>
                </a:lnTo>
                <a:lnTo>
                  <a:pt x="8174457" y="39999"/>
                </a:lnTo>
                <a:lnTo>
                  <a:pt x="8233127" y="22146"/>
                </a:lnTo>
                <a:lnTo>
                  <a:pt x="8291855" y="4253"/>
                </a:lnTo>
                <a:lnTo>
                  <a:pt x="8305798" y="0"/>
                </a:lnTo>
              </a:path>
            </a:pathLst>
          </a:custGeom>
          <a:ln w="28574">
            <a:solidFill>
              <a:srgbClr val="7B55F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txBox="1"/>
          <p:nvPr/>
        </p:nvSpPr>
        <p:spPr>
          <a:xfrm>
            <a:off x="8851901" y="1333773"/>
            <a:ext cx="3213100" cy="820738"/>
          </a:xfrm>
          <a:prstGeom prst="rect">
            <a:avLst/>
          </a:prstGeom>
        </p:spPr>
        <p:txBody>
          <a:bodyPr vert="horz" wrap="square" lIns="0" tIns="0" rIns="0" bIns="0" rtlCol="0">
            <a:spAutoFit/>
          </a:bodyPr>
          <a:lstStyle/>
          <a:p>
            <a:pPr defTabSz="1219170" fontAlgn="auto">
              <a:lnSpc>
                <a:spcPts val="2040"/>
              </a:lnSpc>
              <a:spcBef>
                <a:spcPts val="0"/>
              </a:spcBef>
              <a:spcAft>
                <a:spcPts val="0"/>
              </a:spcAft>
            </a:pPr>
            <a:r>
              <a:rPr sz="1867" kern="0" dirty="0">
                <a:solidFill>
                  <a:srgbClr val="FFFFFF"/>
                </a:solidFill>
                <a:latin typeface="Arial"/>
                <a:cs typeface="Arial"/>
              </a:rPr>
              <a:t>Global</a:t>
            </a:r>
            <a:r>
              <a:rPr sz="1867" kern="0" spc="-40" dirty="0">
                <a:solidFill>
                  <a:srgbClr val="FFFFFF"/>
                </a:solidFill>
                <a:latin typeface="Arial"/>
                <a:cs typeface="Arial"/>
              </a:rPr>
              <a:t> </a:t>
            </a:r>
            <a:r>
              <a:rPr sz="1867" kern="0" spc="-13" dirty="0">
                <a:solidFill>
                  <a:srgbClr val="FFFFFF"/>
                </a:solidFill>
                <a:latin typeface="Arial"/>
                <a:cs typeface="Arial"/>
              </a:rPr>
              <a:t>optimum</a:t>
            </a:r>
            <a:endParaRPr sz="1867" kern="0">
              <a:solidFill>
                <a:sysClr val="windowText" lastClr="000000"/>
              </a:solidFill>
              <a:latin typeface="Arial"/>
              <a:cs typeface="Arial"/>
            </a:endParaRPr>
          </a:p>
          <a:p>
            <a:pPr defTabSz="1219170" fontAlgn="auto">
              <a:lnSpc>
                <a:spcPts val="2200"/>
              </a:lnSpc>
              <a:spcBef>
                <a:spcPts val="40"/>
              </a:spcBef>
              <a:spcAft>
                <a:spcPts val="0"/>
              </a:spcAft>
            </a:pPr>
            <a:r>
              <a:rPr sz="1867" kern="0" dirty="0">
                <a:solidFill>
                  <a:srgbClr val="FFFFFF"/>
                </a:solidFill>
                <a:latin typeface="Arial"/>
                <a:cs typeface="Arial"/>
              </a:rPr>
              <a:t>for</a:t>
            </a:r>
            <a:r>
              <a:rPr sz="1867" kern="0" spc="-33" dirty="0">
                <a:solidFill>
                  <a:srgbClr val="FFFFFF"/>
                </a:solidFill>
                <a:latin typeface="Arial"/>
                <a:cs typeface="Arial"/>
              </a:rPr>
              <a:t> </a:t>
            </a:r>
            <a:r>
              <a:rPr sz="1867" kern="0" dirty="0">
                <a:solidFill>
                  <a:srgbClr val="FFFFFF"/>
                </a:solidFill>
                <a:latin typeface="Arial"/>
                <a:cs typeface="Arial"/>
              </a:rPr>
              <a:t>humans,</a:t>
            </a:r>
            <a:r>
              <a:rPr sz="1867" kern="0" spc="-33" dirty="0">
                <a:solidFill>
                  <a:srgbClr val="FFFFFF"/>
                </a:solidFill>
                <a:latin typeface="Arial"/>
                <a:cs typeface="Arial"/>
              </a:rPr>
              <a:t> </a:t>
            </a:r>
            <a:r>
              <a:rPr sz="1867" kern="0" dirty="0">
                <a:solidFill>
                  <a:srgbClr val="FFFFFF"/>
                </a:solidFill>
                <a:latin typeface="Arial"/>
                <a:cs typeface="Arial"/>
              </a:rPr>
              <a:t>their</a:t>
            </a:r>
            <a:r>
              <a:rPr sz="1867" kern="0" spc="-33" dirty="0">
                <a:solidFill>
                  <a:srgbClr val="FFFFFF"/>
                </a:solidFill>
                <a:latin typeface="Arial"/>
                <a:cs typeface="Arial"/>
              </a:rPr>
              <a:t> </a:t>
            </a:r>
            <a:r>
              <a:rPr sz="1867" kern="0" spc="-13" dirty="0">
                <a:solidFill>
                  <a:srgbClr val="FFFFFF"/>
                </a:solidFill>
                <a:latin typeface="Arial"/>
                <a:cs typeface="Arial"/>
              </a:rPr>
              <a:t>environment, </a:t>
            </a:r>
            <a:r>
              <a:rPr sz="1867" kern="0" dirty="0">
                <a:solidFill>
                  <a:srgbClr val="FFFFFF"/>
                </a:solidFill>
                <a:latin typeface="Arial"/>
                <a:cs typeface="Arial"/>
              </a:rPr>
              <a:t>and</a:t>
            </a:r>
            <a:r>
              <a:rPr sz="1867" kern="0" spc="-33" dirty="0">
                <a:solidFill>
                  <a:srgbClr val="FFFFFF"/>
                </a:solidFill>
                <a:latin typeface="Arial"/>
                <a:cs typeface="Arial"/>
              </a:rPr>
              <a:t> </a:t>
            </a:r>
            <a:r>
              <a:rPr sz="1867" kern="0" dirty="0">
                <a:solidFill>
                  <a:srgbClr val="FFFFFF"/>
                </a:solidFill>
                <a:latin typeface="Arial"/>
                <a:cs typeface="Arial"/>
              </a:rPr>
              <a:t>Artificial</a:t>
            </a:r>
            <a:r>
              <a:rPr sz="1867" kern="0" spc="-27" dirty="0">
                <a:solidFill>
                  <a:srgbClr val="FFFFFF"/>
                </a:solidFill>
                <a:latin typeface="Arial"/>
                <a:cs typeface="Arial"/>
              </a:rPr>
              <a:t> </a:t>
            </a:r>
            <a:r>
              <a:rPr sz="1867" kern="0" spc="-13" dirty="0">
                <a:solidFill>
                  <a:srgbClr val="FFFFFF"/>
                </a:solidFill>
                <a:latin typeface="Arial"/>
                <a:cs typeface="Arial"/>
              </a:rPr>
              <a:t>Intelligence</a:t>
            </a:r>
            <a:endParaRPr sz="1867" kern="0">
              <a:solidFill>
                <a:sysClr val="windowText" lastClr="000000"/>
              </a:solidFill>
              <a:latin typeface="Arial"/>
              <a:cs typeface="Arial"/>
            </a:endParaRPr>
          </a:p>
        </p:txBody>
      </p:sp>
      <p:grpSp>
        <p:nvGrpSpPr>
          <p:cNvPr id="7" name="object 7"/>
          <p:cNvGrpSpPr/>
          <p:nvPr/>
        </p:nvGrpSpPr>
        <p:grpSpPr>
          <a:xfrm>
            <a:off x="1035050" y="203167"/>
            <a:ext cx="11157373" cy="4832772"/>
            <a:chOff x="776287" y="152375"/>
            <a:chExt cx="8368030" cy="3624579"/>
          </a:xfrm>
        </p:grpSpPr>
        <p:pic>
          <p:nvPicPr>
            <p:cNvPr id="8" name="object 8"/>
            <p:cNvPicPr/>
            <p:nvPr/>
          </p:nvPicPr>
          <p:blipFill>
            <a:blip r:embed="rId2" cstate="print"/>
            <a:stretch>
              <a:fillRect/>
            </a:stretch>
          </p:blipFill>
          <p:spPr>
            <a:xfrm>
              <a:off x="776287" y="3557587"/>
              <a:ext cx="218924" cy="218924"/>
            </a:xfrm>
            <a:prstGeom prst="rect">
              <a:avLst/>
            </a:prstGeom>
          </p:spPr>
        </p:pic>
        <p:sp>
          <p:nvSpPr>
            <p:cNvPr id="9" name="object 9"/>
            <p:cNvSpPr/>
            <p:nvPr/>
          </p:nvSpPr>
          <p:spPr>
            <a:xfrm>
              <a:off x="2953724" y="152375"/>
              <a:ext cx="6190615" cy="3086100"/>
            </a:xfrm>
            <a:custGeom>
              <a:avLst/>
              <a:gdLst/>
              <a:ahLst/>
              <a:cxnLst/>
              <a:rect l="l" t="t" r="r" b="b"/>
              <a:pathLst>
                <a:path w="6190615" h="3086100">
                  <a:moveTo>
                    <a:pt x="0" y="0"/>
                  </a:moveTo>
                  <a:lnTo>
                    <a:pt x="6190274" y="0"/>
                  </a:lnTo>
                  <a:lnTo>
                    <a:pt x="6190274" y="3086099"/>
                  </a:lnTo>
                  <a:lnTo>
                    <a:pt x="0" y="3086099"/>
                  </a:lnTo>
                  <a:lnTo>
                    <a:pt x="0" y="0"/>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0" name="object 10"/>
            <p:cNvPicPr/>
            <p:nvPr/>
          </p:nvPicPr>
          <p:blipFill>
            <a:blip r:embed="rId2" cstate="print"/>
            <a:stretch>
              <a:fillRect/>
            </a:stretch>
          </p:blipFill>
          <p:spPr>
            <a:xfrm>
              <a:off x="1309687" y="3100387"/>
              <a:ext cx="218924" cy="218924"/>
            </a:xfrm>
            <a:prstGeom prst="rect">
              <a:avLst/>
            </a:prstGeom>
          </p:spPr>
        </p:pic>
        <p:pic>
          <p:nvPicPr>
            <p:cNvPr id="11" name="object 11"/>
            <p:cNvPicPr/>
            <p:nvPr/>
          </p:nvPicPr>
          <p:blipFill>
            <a:blip r:embed="rId2" cstate="print"/>
            <a:stretch>
              <a:fillRect/>
            </a:stretch>
          </p:blipFill>
          <p:spPr>
            <a:xfrm>
              <a:off x="1995487" y="2719387"/>
              <a:ext cx="218924" cy="218924"/>
            </a:xfrm>
            <a:prstGeom prst="rect">
              <a:avLst/>
            </a:prstGeom>
          </p:spPr>
        </p:pic>
        <p:pic>
          <p:nvPicPr>
            <p:cNvPr id="12" name="object 12"/>
            <p:cNvPicPr/>
            <p:nvPr/>
          </p:nvPicPr>
          <p:blipFill>
            <a:blip r:embed="rId2" cstate="print"/>
            <a:stretch>
              <a:fillRect/>
            </a:stretch>
          </p:blipFill>
          <p:spPr>
            <a:xfrm>
              <a:off x="2833687" y="2566987"/>
              <a:ext cx="218924" cy="218924"/>
            </a:xfrm>
            <a:prstGeom prst="rect">
              <a:avLst/>
            </a:prstGeom>
          </p:spPr>
        </p:pic>
      </p:grpSp>
      <p:sp>
        <p:nvSpPr>
          <p:cNvPr id="13" name="object 13"/>
          <p:cNvSpPr txBox="1"/>
          <p:nvPr/>
        </p:nvSpPr>
        <p:spPr>
          <a:xfrm>
            <a:off x="859367" y="2881884"/>
            <a:ext cx="6604000" cy="2469907"/>
          </a:xfrm>
          <a:prstGeom prst="rect">
            <a:avLst/>
          </a:prstGeom>
        </p:spPr>
        <p:txBody>
          <a:bodyPr vert="horz" wrap="square" lIns="0" tIns="30480" rIns="0" bIns="0" rtlCol="0">
            <a:spAutoFit/>
          </a:bodyPr>
          <a:lstStyle/>
          <a:p>
            <a:pPr marL="3268052" marR="6773" defTabSz="1219170" fontAlgn="auto">
              <a:lnSpc>
                <a:spcPts val="2200"/>
              </a:lnSpc>
              <a:spcBef>
                <a:spcPts val="240"/>
              </a:spcBef>
              <a:spcAft>
                <a:spcPts val="0"/>
              </a:spcAft>
              <a:tabLst>
                <a:tab pos="4465208" algn="l"/>
                <a:tab pos="5299154" algn="l"/>
              </a:tabLst>
            </a:pPr>
            <a:r>
              <a:rPr sz="1867" kern="0" dirty="0">
                <a:solidFill>
                  <a:srgbClr val="FFFFFF"/>
                </a:solidFill>
                <a:latin typeface="Arial"/>
                <a:cs typeface="Arial"/>
              </a:rPr>
              <a:t>Get</a:t>
            </a:r>
            <a:r>
              <a:rPr sz="1867" kern="0" spc="-27" dirty="0">
                <a:solidFill>
                  <a:srgbClr val="FFFFFF"/>
                </a:solidFill>
                <a:latin typeface="Arial"/>
                <a:cs typeface="Arial"/>
              </a:rPr>
              <a:t> </a:t>
            </a:r>
            <a:r>
              <a:rPr sz="1867" kern="0" dirty="0">
                <a:solidFill>
                  <a:srgbClr val="FFFFFF"/>
                </a:solidFill>
                <a:latin typeface="Arial"/>
                <a:cs typeface="Arial"/>
              </a:rPr>
              <a:t>paper</a:t>
            </a:r>
            <a:r>
              <a:rPr sz="1867" kern="0" spc="-27" dirty="0">
                <a:solidFill>
                  <a:srgbClr val="FFFFFF"/>
                </a:solidFill>
                <a:latin typeface="Arial"/>
                <a:cs typeface="Arial"/>
              </a:rPr>
              <a:t> </a:t>
            </a:r>
            <a:r>
              <a:rPr sz="1867" kern="0" dirty="0">
                <a:solidFill>
                  <a:srgbClr val="FFFFFF"/>
                </a:solidFill>
                <a:latin typeface="Arial"/>
                <a:cs typeface="Arial"/>
              </a:rPr>
              <a:t>award,</a:t>
            </a:r>
            <a:r>
              <a:rPr sz="1867" kern="0" spc="-27" dirty="0">
                <a:solidFill>
                  <a:srgbClr val="FFFFFF"/>
                </a:solidFill>
                <a:latin typeface="Arial"/>
                <a:cs typeface="Arial"/>
              </a:rPr>
              <a:t> </a:t>
            </a:r>
            <a:r>
              <a:rPr sz="1867" kern="0" dirty="0">
                <a:solidFill>
                  <a:srgbClr val="FFFFFF"/>
                </a:solidFill>
                <a:latin typeface="Arial"/>
                <a:cs typeface="Arial"/>
              </a:rPr>
              <a:t>15</a:t>
            </a:r>
            <a:r>
              <a:rPr sz="1867" kern="0" spc="-27" dirty="0">
                <a:solidFill>
                  <a:srgbClr val="FFFFFF"/>
                </a:solidFill>
                <a:latin typeface="Arial"/>
                <a:cs typeface="Arial"/>
              </a:rPr>
              <a:t> </a:t>
            </a:r>
            <a:r>
              <a:rPr sz="1867" kern="0" dirty="0">
                <a:solidFill>
                  <a:srgbClr val="FFFFFF"/>
                </a:solidFill>
                <a:latin typeface="Arial"/>
                <a:cs typeface="Arial"/>
              </a:rPr>
              <a:t>minutes</a:t>
            </a:r>
            <a:r>
              <a:rPr sz="1867" kern="0" spc="-20" dirty="0">
                <a:solidFill>
                  <a:srgbClr val="FFFFFF"/>
                </a:solidFill>
                <a:latin typeface="Arial"/>
                <a:cs typeface="Arial"/>
              </a:rPr>
              <a:t> </a:t>
            </a:r>
            <a:r>
              <a:rPr sz="1867" kern="0" spc="-33" dirty="0">
                <a:solidFill>
                  <a:srgbClr val="FFFFFF"/>
                </a:solidFill>
                <a:latin typeface="Arial"/>
                <a:cs typeface="Arial"/>
              </a:rPr>
              <a:t>of </a:t>
            </a:r>
            <a:r>
              <a:rPr sz="1867" kern="0" dirty="0">
                <a:solidFill>
                  <a:srgbClr val="FFFFFF"/>
                </a:solidFill>
                <a:latin typeface="Arial"/>
                <a:cs typeface="Arial"/>
              </a:rPr>
              <a:t>fame for </a:t>
            </a:r>
            <a:r>
              <a:rPr sz="1867" u="sng" kern="0" dirty="0">
                <a:solidFill>
                  <a:srgbClr val="FFFFFF"/>
                </a:solidFill>
                <a:uFill>
                  <a:solidFill>
                    <a:srgbClr val="FEFEFE"/>
                  </a:solidFill>
                </a:uFill>
                <a:latin typeface="Times New Roman"/>
                <a:cs typeface="Times New Roman"/>
              </a:rPr>
              <a:t>	</a:t>
            </a:r>
            <a:r>
              <a:rPr sz="1867" kern="0" spc="-13" dirty="0">
                <a:solidFill>
                  <a:srgbClr val="FFFFFF"/>
                </a:solidFill>
                <a:latin typeface="Arial"/>
                <a:cs typeface="Arial"/>
              </a:rPr>
              <a:t>thing</a:t>
            </a:r>
            <a:r>
              <a:rPr sz="1867" u="sng" kern="0" dirty="0">
                <a:solidFill>
                  <a:srgbClr val="FFFFFF"/>
                </a:solidFill>
                <a:uFill>
                  <a:solidFill>
                    <a:srgbClr val="FEFEFE"/>
                  </a:solidFill>
                </a:uFill>
                <a:latin typeface="Times New Roman"/>
                <a:cs typeface="Times New Roman"/>
              </a:rPr>
              <a:t>	</a:t>
            </a:r>
            <a:endParaRPr sz="1867" kern="0">
              <a:solidFill>
                <a:sysClr val="windowText" lastClr="000000"/>
              </a:solidFill>
              <a:latin typeface="Times New Roman"/>
              <a:cs typeface="Times New Roman"/>
            </a:endParaRPr>
          </a:p>
          <a:p>
            <a:pPr defTabSz="1219170" fontAlgn="auto">
              <a:spcBef>
                <a:spcPts val="7"/>
              </a:spcBef>
              <a:spcAft>
                <a:spcPts val="0"/>
              </a:spcAft>
            </a:pPr>
            <a:endParaRPr sz="1733" kern="0">
              <a:solidFill>
                <a:sysClr val="windowText" lastClr="000000"/>
              </a:solidFill>
              <a:latin typeface="Times New Roman"/>
              <a:cs typeface="Times New Roman"/>
            </a:endParaRPr>
          </a:p>
          <a:p>
            <a:pPr marL="2150480" marR="2242763" defTabSz="1219170" fontAlgn="auto">
              <a:lnSpc>
                <a:spcPts val="2200"/>
              </a:lnSpc>
              <a:spcBef>
                <a:spcPts val="0"/>
              </a:spcBef>
              <a:spcAft>
                <a:spcPts val="0"/>
              </a:spcAft>
            </a:pPr>
            <a:r>
              <a:rPr sz="1867" kern="0" dirty="0">
                <a:solidFill>
                  <a:srgbClr val="FFFFFF"/>
                </a:solidFill>
                <a:latin typeface="Arial"/>
                <a:cs typeface="Arial"/>
              </a:rPr>
              <a:t>Get</a:t>
            </a:r>
            <a:r>
              <a:rPr sz="1867" kern="0" spc="-27" dirty="0">
                <a:solidFill>
                  <a:srgbClr val="FFFFFF"/>
                </a:solidFill>
                <a:latin typeface="Arial"/>
                <a:cs typeface="Arial"/>
              </a:rPr>
              <a:t> </a:t>
            </a:r>
            <a:r>
              <a:rPr sz="1867" kern="0" dirty="0">
                <a:solidFill>
                  <a:srgbClr val="FFFFFF"/>
                </a:solidFill>
                <a:latin typeface="Arial"/>
                <a:cs typeface="Arial"/>
              </a:rPr>
              <a:t>paper</a:t>
            </a:r>
            <a:r>
              <a:rPr sz="1867" kern="0" spc="-27" dirty="0">
                <a:solidFill>
                  <a:srgbClr val="FFFFFF"/>
                </a:solidFill>
                <a:latin typeface="Arial"/>
                <a:cs typeface="Arial"/>
              </a:rPr>
              <a:t> </a:t>
            </a:r>
            <a:r>
              <a:rPr sz="1867" kern="0" spc="-13" dirty="0">
                <a:solidFill>
                  <a:srgbClr val="FFFFFF"/>
                </a:solidFill>
                <a:latin typeface="Arial"/>
                <a:cs typeface="Arial"/>
              </a:rPr>
              <a:t>published, </a:t>
            </a:r>
            <a:r>
              <a:rPr sz="1867" kern="0" dirty="0">
                <a:solidFill>
                  <a:srgbClr val="FFFFFF"/>
                </a:solidFill>
                <a:latin typeface="Arial"/>
                <a:cs typeface="Arial"/>
              </a:rPr>
              <a:t>product</a:t>
            </a:r>
            <a:r>
              <a:rPr sz="1867" kern="0" spc="-47" dirty="0">
                <a:solidFill>
                  <a:srgbClr val="FFFFFF"/>
                </a:solidFill>
                <a:latin typeface="Arial"/>
                <a:cs typeface="Arial"/>
              </a:rPr>
              <a:t> </a:t>
            </a:r>
            <a:r>
              <a:rPr sz="1867" kern="0" spc="-13" dirty="0">
                <a:solidFill>
                  <a:srgbClr val="FFFFFF"/>
                </a:solidFill>
                <a:latin typeface="Arial"/>
                <a:cs typeface="Arial"/>
              </a:rPr>
              <a:t>launched</a:t>
            </a:r>
            <a:endParaRPr sz="1867" kern="0">
              <a:solidFill>
                <a:sysClr val="windowText" lastClr="000000"/>
              </a:solidFill>
              <a:latin typeface="Arial"/>
              <a:cs typeface="Arial"/>
            </a:endParaRPr>
          </a:p>
          <a:p>
            <a:pPr marL="931310" marR="3554218" defTabSz="1219170" fontAlgn="auto">
              <a:lnSpc>
                <a:spcPts val="2200"/>
              </a:lnSpc>
              <a:spcBef>
                <a:spcPts val="1200"/>
              </a:spcBef>
              <a:spcAft>
                <a:spcPts val="0"/>
              </a:spcAft>
            </a:pPr>
            <a:r>
              <a:rPr sz="1867" kern="0" dirty="0">
                <a:solidFill>
                  <a:srgbClr val="FFFFFF"/>
                </a:solidFill>
                <a:latin typeface="Arial"/>
                <a:cs typeface="Arial"/>
              </a:rPr>
              <a:t>Find</a:t>
            </a:r>
            <a:r>
              <a:rPr sz="1867" kern="0" spc="-33" dirty="0">
                <a:solidFill>
                  <a:srgbClr val="FFFFFF"/>
                </a:solidFill>
                <a:latin typeface="Arial"/>
                <a:cs typeface="Arial"/>
              </a:rPr>
              <a:t> </a:t>
            </a:r>
            <a:r>
              <a:rPr sz="1867" kern="0" dirty="0">
                <a:solidFill>
                  <a:srgbClr val="FFFFFF"/>
                </a:solidFill>
                <a:latin typeface="Arial"/>
                <a:cs typeface="Arial"/>
              </a:rPr>
              <a:t>local</a:t>
            </a:r>
            <a:r>
              <a:rPr sz="1867" kern="0" spc="-27" dirty="0">
                <a:solidFill>
                  <a:srgbClr val="FFFFFF"/>
                </a:solidFill>
                <a:latin typeface="Arial"/>
                <a:cs typeface="Arial"/>
              </a:rPr>
              <a:t> </a:t>
            </a:r>
            <a:r>
              <a:rPr sz="1867" kern="0" spc="-13" dirty="0">
                <a:solidFill>
                  <a:srgbClr val="FFFFFF"/>
                </a:solidFill>
                <a:latin typeface="Arial"/>
                <a:cs typeface="Arial"/>
              </a:rPr>
              <a:t>optimum </a:t>
            </a:r>
            <a:r>
              <a:rPr sz="1867" kern="0" dirty="0">
                <a:solidFill>
                  <a:srgbClr val="FFFFFF"/>
                </a:solidFill>
                <a:latin typeface="Arial"/>
                <a:cs typeface="Arial"/>
              </a:rPr>
              <a:t>given</a:t>
            </a:r>
            <a:r>
              <a:rPr sz="1867" kern="0" spc="-33" dirty="0">
                <a:solidFill>
                  <a:srgbClr val="FFFFFF"/>
                </a:solidFill>
                <a:latin typeface="Arial"/>
                <a:cs typeface="Arial"/>
              </a:rPr>
              <a:t> </a:t>
            </a:r>
            <a:r>
              <a:rPr sz="1867" kern="0" dirty="0">
                <a:solidFill>
                  <a:srgbClr val="FFFFFF"/>
                </a:solidFill>
                <a:latin typeface="Arial"/>
                <a:cs typeface="Arial"/>
              </a:rPr>
              <a:t>task,</a:t>
            </a:r>
            <a:r>
              <a:rPr sz="1867" kern="0" spc="-27" dirty="0">
                <a:solidFill>
                  <a:srgbClr val="FFFFFF"/>
                </a:solidFill>
                <a:latin typeface="Arial"/>
                <a:cs typeface="Arial"/>
              </a:rPr>
              <a:t> </a:t>
            </a:r>
            <a:r>
              <a:rPr sz="1867" kern="0" dirty="0">
                <a:solidFill>
                  <a:srgbClr val="FFFFFF"/>
                </a:solidFill>
                <a:latin typeface="Arial"/>
                <a:cs typeface="Arial"/>
              </a:rPr>
              <a:t>data,</a:t>
            </a:r>
            <a:r>
              <a:rPr sz="1867" kern="0" spc="-27" dirty="0">
                <a:solidFill>
                  <a:srgbClr val="FFFFFF"/>
                </a:solidFill>
                <a:latin typeface="Arial"/>
                <a:cs typeface="Arial"/>
              </a:rPr>
              <a:t> </a:t>
            </a:r>
            <a:r>
              <a:rPr sz="1867" kern="0" spc="-33" dirty="0">
                <a:solidFill>
                  <a:srgbClr val="FFFFFF"/>
                </a:solidFill>
                <a:latin typeface="Arial"/>
                <a:cs typeface="Arial"/>
              </a:rPr>
              <a:t>etc</a:t>
            </a:r>
            <a:endParaRPr sz="1867" kern="0">
              <a:solidFill>
                <a:sysClr val="windowText" lastClr="000000"/>
              </a:solidFill>
              <a:latin typeface="Arial"/>
              <a:cs typeface="Arial"/>
            </a:endParaRPr>
          </a:p>
          <a:p>
            <a:pPr marL="16933" defTabSz="1219170" fontAlgn="auto">
              <a:spcBef>
                <a:spcPts val="293"/>
              </a:spcBef>
              <a:spcAft>
                <a:spcPts val="0"/>
              </a:spcAft>
            </a:pPr>
            <a:r>
              <a:rPr sz="1867" kern="0" spc="-13" dirty="0">
                <a:solidFill>
                  <a:srgbClr val="FFFFFF"/>
                </a:solidFill>
                <a:latin typeface="Arial"/>
                <a:cs typeface="Arial"/>
              </a:rPr>
              <a:t>Today</a:t>
            </a:r>
            <a:endParaRPr sz="1867" kern="0">
              <a:solidFill>
                <a:sysClr val="windowText" lastClr="000000"/>
              </a:solidFill>
              <a:latin typeface="Arial"/>
              <a:cs typeface="Arial"/>
            </a:endParaRPr>
          </a:p>
        </p:txBody>
      </p:sp>
      <p:sp>
        <p:nvSpPr>
          <p:cNvPr id="14" name="TextBox 13">
            <a:extLst>
              <a:ext uri="{FF2B5EF4-FFF2-40B4-BE49-F238E27FC236}">
                <a16:creationId xmlns:a16="http://schemas.microsoft.com/office/drawing/2014/main" id="{1A2A3115-78A4-6811-BD2C-625EBAE47147}"/>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6400" y="5486299"/>
            <a:ext cx="11277600" cy="64347"/>
          </a:xfrm>
          <a:custGeom>
            <a:avLst/>
            <a:gdLst/>
            <a:ahLst/>
            <a:cxnLst/>
            <a:rect l="l" t="t" r="r" b="b"/>
            <a:pathLst>
              <a:path w="8458200" h="48260">
                <a:moveTo>
                  <a:pt x="0" y="47699"/>
                </a:moveTo>
                <a:lnTo>
                  <a:pt x="84581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txBox="1"/>
          <p:nvPr/>
        </p:nvSpPr>
        <p:spPr>
          <a:xfrm>
            <a:off x="945676" y="5752085"/>
            <a:ext cx="11836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87" dirty="0">
                <a:solidFill>
                  <a:srgbClr val="64FFDA"/>
                </a:solidFill>
                <a:latin typeface="Calibri"/>
                <a:cs typeface="Calibri"/>
              </a:rPr>
              <a:t>Short-</a:t>
            </a:r>
            <a:r>
              <a:rPr sz="1867" kern="0" spc="-27" dirty="0">
                <a:solidFill>
                  <a:srgbClr val="64FFDA"/>
                </a:solidFill>
                <a:latin typeface="Calibri"/>
                <a:cs typeface="Calibri"/>
              </a:rPr>
              <a:t>term</a:t>
            </a:r>
            <a:endParaRPr sz="1867" kern="0">
              <a:solidFill>
                <a:sysClr val="windowText" lastClr="000000"/>
              </a:solidFill>
              <a:latin typeface="Calibri"/>
              <a:cs typeface="Calibri"/>
            </a:endParaRPr>
          </a:p>
        </p:txBody>
      </p:sp>
      <p:sp>
        <p:nvSpPr>
          <p:cNvPr id="4" name="object 4"/>
          <p:cNvSpPr txBox="1"/>
          <p:nvPr/>
        </p:nvSpPr>
        <p:spPr>
          <a:xfrm>
            <a:off x="9502748" y="5752085"/>
            <a:ext cx="135128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100" dirty="0">
                <a:solidFill>
                  <a:srgbClr val="64FFDA"/>
                </a:solidFill>
                <a:latin typeface="Calibri"/>
                <a:cs typeface="Calibri"/>
              </a:rPr>
              <a:t>Longer-</a:t>
            </a:r>
            <a:r>
              <a:rPr sz="1867" kern="0" spc="-27" dirty="0">
                <a:solidFill>
                  <a:srgbClr val="64FFDA"/>
                </a:solidFill>
                <a:latin typeface="Calibri"/>
                <a:cs typeface="Calibri"/>
              </a:rPr>
              <a:t>term</a:t>
            </a:r>
            <a:endParaRPr sz="1867" kern="0">
              <a:solidFill>
                <a:sysClr val="windowText" lastClr="000000"/>
              </a:solidFill>
              <a:latin typeface="Calibri"/>
              <a:cs typeface="Calibri"/>
            </a:endParaRPr>
          </a:p>
        </p:txBody>
      </p:sp>
      <p:grpSp>
        <p:nvGrpSpPr>
          <p:cNvPr id="5" name="object 5"/>
          <p:cNvGrpSpPr/>
          <p:nvPr/>
        </p:nvGrpSpPr>
        <p:grpSpPr>
          <a:xfrm>
            <a:off x="1035049" y="2146515"/>
            <a:ext cx="11176000" cy="2888827"/>
            <a:chOff x="776287" y="1609886"/>
            <a:chExt cx="8382000" cy="2166620"/>
          </a:xfrm>
        </p:grpSpPr>
        <p:sp>
          <p:nvSpPr>
            <p:cNvPr id="6" name="object 6"/>
            <p:cNvSpPr/>
            <p:nvPr/>
          </p:nvSpPr>
          <p:spPr>
            <a:xfrm>
              <a:off x="838201" y="1624174"/>
              <a:ext cx="8305800" cy="2033905"/>
            </a:xfrm>
            <a:custGeom>
              <a:avLst/>
              <a:gdLst/>
              <a:ahLst/>
              <a:cxnLst/>
              <a:rect l="l" t="t" r="r" b="b"/>
              <a:pathLst>
                <a:path w="8305800" h="2033904">
                  <a:moveTo>
                    <a:pt x="0" y="2033540"/>
                  </a:moveTo>
                  <a:lnTo>
                    <a:pt x="46190" y="2006132"/>
                  </a:lnTo>
                  <a:lnTo>
                    <a:pt x="97701" y="1972397"/>
                  </a:lnTo>
                  <a:lnTo>
                    <a:pt x="154360" y="1933027"/>
                  </a:lnTo>
                  <a:lnTo>
                    <a:pt x="215996" y="1888717"/>
                  </a:lnTo>
                  <a:lnTo>
                    <a:pt x="248626" y="1864925"/>
                  </a:lnTo>
                  <a:lnTo>
                    <a:pt x="282436" y="1840158"/>
                  </a:lnTo>
                  <a:lnTo>
                    <a:pt x="317405" y="1814502"/>
                  </a:lnTo>
                  <a:lnTo>
                    <a:pt x="353510" y="1788043"/>
                  </a:lnTo>
                  <a:lnTo>
                    <a:pt x="390731" y="1760868"/>
                  </a:lnTo>
                  <a:lnTo>
                    <a:pt x="429046" y="1733065"/>
                  </a:lnTo>
                  <a:lnTo>
                    <a:pt x="468433" y="1704718"/>
                  </a:lnTo>
                  <a:lnTo>
                    <a:pt x="508872" y="1675916"/>
                  </a:lnTo>
                  <a:lnTo>
                    <a:pt x="550340" y="1646744"/>
                  </a:lnTo>
                  <a:lnTo>
                    <a:pt x="592816" y="1617289"/>
                  </a:lnTo>
                  <a:lnTo>
                    <a:pt x="636280" y="1587638"/>
                  </a:lnTo>
                  <a:lnTo>
                    <a:pt x="680708" y="1557878"/>
                  </a:lnTo>
                  <a:lnTo>
                    <a:pt x="726080" y="1528094"/>
                  </a:lnTo>
                  <a:lnTo>
                    <a:pt x="772375" y="1498374"/>
                  </a:lnTo>
                  <a:lnTo>
                    <a:pt x="819570" y="1468804"/>
                  </a:lnTo>
                  <a:lnTo>
                    <a:pt x="867645" y="1439470"/>
                  </a:lnTo>
                  <a:lnTo>
                    <a:pt x="916578" y="1410460"/>
                  </a:lnTo>
                  <a:lnTo>
                    <a:pt x="966348" y="1381860"/>
                  </a:lnTo>
                  <a:lnTo>
                    <a:pt x="1016933" y="1353756"/>
                  </a:lnTo>
                  <a:lnTo>
                    <a:pt x="1068311" y="1326235"/>
                  </a:lnTo>
                  <a:lnTo>
                    <a:pt x="1120462" y="1299384"/>
                  </a:lnTo>
                  <a:lnTo>
                    <a:pt x="1173364" y="1273289"/>
                  </a:lnTo>
                  <a:lnTo>
                    <a:pt x="1226994" y="1248037"/>
                  </a:lnTo>
                  <a:lnTo>
                    <a:pt x="1281333" y="1223714"/>
                  </a:lnTo>
                  <a:lnTo>
                    <a:pt x="1336358" y="1200407"/>
                  </a:lnTo>
                  <a:lnTo>
                    <a:pt x="1392048" y="1178203"/>
                  </a:lnTo>
                  <a:lnTo>
                    <a:pt x="1448382" y="1157187"/>
                  </a:lnTo>
                  <a:lnTo>
                    <a:pt x="1505338" y="1137448"/>
                  </a:lnTo>
                  <a:lnTo>
                    <a:pt x="1562894" y="1119071"/>
                  </a:lnTo>
                  <a:lnTo>
                    <a:pt x="1621029" y="1102143"/>
                  </a:lnTo>
                  <a:lnTo>
                    <a:pt x="1679723" y="1086750"/>
                  </a:lnTo>
                  <a:lnTo>
                    <a:pt x="1738952" y="1072980"/>
                  </a:lnTo>
                  <a:lnTo>
                    <a:pt x="1809959" y="1059150"/>
                  </a:lnTo>
                  <a:lnTo>
                    <a:pt x="1878972" y="1048828"/>
                  </a:lnTo>
                  <a:lnTo>
                    <a:pt x="1946308" y="1041744"/>
                  </a:lnTo>
                  <a:lnTo>
                    <a:pt x="2012283" y="1037629"/>
                  </a:lnTo>
                  <a:lnTo>
                    <a:pt x="2077216" y="1036214"/>
                  </a:lnTo>
                  <a:lnTo>
                    <a:pt x="2109391" y="1036434"/>
                  </a:lnTo>
                  <a:lnTo>
                    <a:pt x="2173354" y="1038563"/>
                  </a:lnTo>
                  <a:lnTo>
                    <a:pt x="2237066" y="1042719"/>
                  </a:lnTo>
                  <a:lnTo>
                    <a:pt x="2300846" y="1048631"/>
                  </a:lnTo>
                  <a:lnTo>
                    <a:pt x="2365009" y="1056031"/>
                  </a:lnTo>
                  <a:lnTo>
                    <a:pt x="2429874" y="1064649"/>
                  </a:lnTo>
                  <a:lnTo>
                    <a:pt x="2495757" y="1074216"/>
                  </a:lnTo>
                  <a:lnTo>
                    <a:pt x="2562974" y="1084463"/>
                  </a:lnTo>
                  <a:lnTo>
                    <a:pt x="2597183" y="1089757"/>
                  </a:lnTo>
                  <a:lnTo>
                    <a:pt x="2631844" y="1095119"/>
                  </a:lnTo>
                  <a:lnTo>
                    <a:pt x="2702684" y="1105917"/>
                  </a:lnTo>
                  <a:lnTo>
                    <a:pt x="2775809" y="1116586"/>
                  </a:lnTo>
                  <a:lnTo>
                    <a:pt x="2851539" y="1126857"/>
                  </a:lnTo>
                  <a:lnTo>
                    <a:pt x="2890479" y="1131759"/>
                  </a:lnTo>
                  <a:lnTo>
                    <a:pt x="2930188" y="1136461"/>
                  </a:lnTo>
                  <a:lnTo>
                    <a:pt x="2970707" y="1140929"/>
                  </a:lnTo>
                  <a:lnTo>
                    <a:pt x="3012076" y="1145129"/>
                  </a:lnTo>
                  <a:lnTo>
                    <a:pt x="3054332" y="1149027"/>
                  </a:lnTo>
                  <a:lnTo>
                    <a:pt x="3097517" y="1152590"/>
                  </a:lnTo>
                  <a:lnTo>
                    <a:pt x="3141671" y="1155785"/>
                  </a:lnTo>
                  <a:lnTo>
                    <a:pt x="3186831" y="1158577"/>
                  </a:lnTo>
                  <a:lnTo>
                    <a:pt x="3233039" y="1160932"/>
                  </a:lnTo>
                  <a:lnTo>
                    <a:pt x="3280334" y="1162818"/>
                  </a:lnTo>
                  <a:lnTo>
                    <a:pt x="3328755" y="1164201"/>
                  </a:lnTo>
                  <a:lnTo>
                    <a:pt x="3378342" y="1165046"/>
                  </a:lnTo>
                  <a:lnTo>
                    <a:pt x="3429135" y="1165321"/>
                  </a:lnTo>
                  <a:lnTo>
                    <a:pt x="3481174" y="1164991"/>
                  </a:lnTo>
                  <a:lnTo>
                    <a:pt x="3534497" y="1164023"/>
                  </a:lnTo>
                  <a:lnTo>
                    <a:pt x="3589145" y="1162383"/>
                  </a:lnTo>
                  <a:lnTo>
                    <a:pt x="3645157" y="1160037"/>
                  </a:lnTo>
                  <a:lnTo>
                    <a:pt x="3702574" y="1156953"/>
                  </a:lnTo>
                  <a:lnTo>
                    <a:pt x="3761433" y="1153095"/>
                  </a:lnTo>
                  <a:lnTo>
                    <a:pt x="3821776" y="1148431"/>
                  </a:lnTo>
                  <a:lnTo>
                    <a:pt x="3883642" y="1142927"/>
                  </a:lnTo>
                  <a:lnTo>
                    <a:pt x="3947070" y="1136549"/>
                  </a:lnTo>
                  <a:lnTo>
                    <a:pt x="4012101" y="1129264"/>
                  </a:lnTo>
                  <a:lnTo>
                    <a:pt x="4078773" y="1121037"/>
                  </a:lnTo>
                  <a:lnTo>
                    <a:pt x="4147126" y="1111836"/>
                  </a:lnTo>
                  <a:lnTo>
                    <a:pt x="4217201" y="1101626"/>
                  </a:lnTo>
                  <a:lnTo>
                    <a:pt x="4289036" y="1090374"/>
                  </a:lnTo>
                  <a:lnTo>
                    <a:pt x="4362671" y="1078046"/>
                  </a:lnTo>
                  <a:lnTo>
                    <a:pt x="4438146" y="1064609"/>
                  </a:lnTo>
                  <a:lnTo>
                    <a:pt x="4515501" y="1050028"/>
                  </a:lnTo>
                  <a:lnTo>
                    <a:pt x="4594775" y="1034271"/>
                  </a:lnTo>
                  <a:lnTo>
                    <a:pt x="4676007" y="1017303"/>
                  </a:lnTo>
                  <a:lnTo>
                    <a:pt x="4759238" y="999090"/>
                  </a:lnTo>
                  <a:lnTo>
                    <a:pt x="4827541" y="983594"/>
                  </a:lnTo>
                  <a:lnTo>
                    <a:pt x="4898425" y="967093"/>
                  </a:lnTo>
                  <a:lnTo>
                    <a:pt x="4971821" y="949612"/>
                  </a:lnTo>
                  <a:lnTo>
                    <a:pt x="5009439" y="940512"/>
                  </a:lnTo>
                  <a:lnTo>
                    <a:pt x="5047660" y="931177"/>
                  </a:lnTo>
                  <a:lnTo>
                    <a:pt x="5086474" y="921609"/>
                  </a:lnTo>
                  <a:lnTo>
                    <a:pt x="5125873" y="911811"/>
                  </a:lnTo>
                  <a:lnTo>
                    <a:pt x="5165848" y="901788"/>
                  </a:lnTo>
                  <a:lnTo>
                    <a:pt x="5206390" y="891541"/>
                  </a:lnTo>
                  <a:lnTo>
                    <a:pt x="5247492" y="881074"/>
                  </a:lnTo>
                  <a:lnTo>
                    <a:pt x="5289143" y="870390"/>
                  </a:lnTo>
                  <a:lnTo>
                    <a:pt x="5331337" y="859493"/>
                  </a:lnTo>
                  <a:lnTo>
                    <a:pt x="5374063" y="848385"/>
                  </a:lnTo>
                  <a:lnTo>
                    <a:pt x="5417313" y="837069"/>
                  </a:lnTo>
                  <a:lnTo>
                    <a:pt x="5461080" y="825549"/>
                  </a:lnTo>
                  <a:lnTo>
                    <a:pt x="5505353" y="813828"/>
                  </a:lnTo>
                  <a:lnTo>
                    <a:pt x="5550125" y="801908"/>
                  </a:lnTo>
                  <a:lnTo>
                    <a:pt x="5595386" y="789794"/>
                  </a:lnTo>
                  <a:lnTo>
                    <a:pt x="5641128" y="777487"/>
                  </a:lnTo>
                  <a:lnTo>
                    <a:pt x="5687343" y="764992"/>
                  </a:lnTo>
                  <a:lnTo>
                    <a:pt x="5734022" y="752311"/>
                  </a:lnTo>
                  <a:lnTo>
                    <a:pt x="5781156" y="739447"/>
                  </a:lnTo>
                  <a:lnTo>
                    <a:pt x="5828737" y="726404"/>
                  </a:lnTo>
                  <a:lnTo>
                    <a:pt x="5876755" y="713184"/>
                  </a:lnTo>
                  <a:lnTo>
                    <a:pt x="5925203" y="699791"/>
                  </a:lnTo>
                  <a:lnTo>
                    <a:pt x="5974071" y="686228"/>
                  </a:lnTo>
                  <a:lnTo>
                    <a:pt x="6023351" y="672499"/>
                  </a:lnTo>
                  <a:lnTo>
                    <a:pt x="6073034" y="658605"/>
                  </a:lnTo>
                  <a:lnTo>
                    <a:pt x="6123112" y="644550"/>
                  </a:lnTo>
                  <a:lnTo>
                    <a:pt x="6173577" y="630338"/>
                  </a:lnTo>
                  <a:lnTo>
                    <a:pt x="6224418" y="615971"/>
                  </a:lnTo>
                  <a:lnTo>
                    <a:pt x="6275628" y="601453"/>
                  </a:lnTo>
                  <a:lnTo>
                    <a:pt x="6327199" y="586786"/>
                  </a:lnTo>
                  <a:lnTo>
                    <a:pt x="6379120" y="571975"/>
                  </a:lnTo>
                  <a:lnTo>
                    <a:pt x="6431385" y="557021"/>
                  </a:lnTo>
                  <a:lnTo>
                    <a:pt x="6483984" y="541928"/>
                  </a:lnTo>
                  <a:lnTo>
                    <a:pt x="6536908" y="526700"/>
                  </a:lnTo>
                  <a:lnTo>
                    <a:pt x="6590149" y="511339"/>
                  </a:lnTo>
                  <a:lnTo>
                    <a:pt x="6643698" y="495848"/>
                  </a:lnTo>
                  <a:lnTo>
                    <a:pt x="6697547" y="480230"/>
                  </a:lnTo>
                  <a:lnTo>
                    <a:pt x="6751687" y="464490"/>
                  </a:lnTo>
                  <a:lnTo>
                    <a:pt x="6806109" y="448629"/>
                  </a:lnTo>
                  <a:lnTo>
                    <a:pt x="6860805" y="432651"/>
                  </a:lnTo>
                  <a:lnTo>
                    <a:pt x="6915766" y="416559"/>
                  </a:lnTo>
                  <a:lnTo>
                    <a:pt x="6970983" y="400356"/>
                  </a:lnTo>
                  <a:lnTo>
                    <a:pt x="7026448" y="384045"/>
                  </a:lnTo>
                  <a:lnTo>
                    <a:pt x="7082152" y="367630"/>
                  </a:lnTo>
                  <a:lnTo>
                    <a:pt x="7138086" y="351113"/>
                  </a:lnTo>
                  <a:lnTo>
                    <a:pt x="7194243" y="334498"/>
                  </a:lnTo>
                  <a:lnTo>
                    <a:pt x="7250612" y="317787"/>
                  </a:lnTo>
                  <a:lnTo>
                    <a:pt x="7307186" y="300984"/>
                  </a:lnTo>
                  <a:lnTo>
                    <a:pt x="7363956" y="284092"/>
                  </a:lnTo>
                  <a:lnTo>
                    <a:pt x="7420913" y="267114"/>
                  </a:lnTo>
                  <a:lnTo>
                    <a:pt x="7478048" y="250054"/>
                  </a:lnTo>
                  <a:lnTo>
                    <a:pt x="7535354" y="232913"/>
                  </a:lnTo>
                  <a:lnTo>
                    <a:pt x="7592820" y="215696"/>
                  </a:lnTo>
                  <a:lnTo>
                    <a:pt x="7650440" y="198406"/>
                  </a:lnTo>
                  <a:lnTo>
                    <a:pt x="7708203" y="181045"/>
                  </a:lnTo>
                  <a:lnTo>
                    <a:pt x="7766102" y="163617"/>
                  </a:lnTo>
                  <a:lnTo>
                    <a:pt x="7824127" y="146125"/>
                  </a:lnTo>
                  <a:lnTo>
                    <a:pt x="7882271" y="128572"/>
                  </a:lnTo>
                  <a:lnTo>
                    <a:pt x="7940524" y="110960"/>
                  </a:lnTo>
                  <a:lnTo>
                    <a:pt x="7998878" y="93295"/>
                  </a:lnTo>
                  <a:lnTo>
                    <a:pt x="8057323" y="75577"/>
                  </a:lnTo>
                  <a:lnTo>
                    <a:pt x="8115853" y="57811"/>
                  </a:lnTo>
                  <a:lnTo>
                    <a:pt x="8174457" y="39999"/>
                  </a:lnTo>
                  <a:lnTo>
                    <a:pt x="8233127" y="22146"/>
                  </a:lnTo>
                  <a:lnTo>
                    <a:pt x="8291855" y="4253"/>
                  </a:lnTo>
                  <a:lnTo>
                    <a:pt x="8305798" y="0"/>
                  </a:lnTo>
                </a:path>
              </a:pathLst>
            </a:custGeom>
            <a:ln w="28574">
              <a:solidFill>
                <a:srgbClr val="7B55F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7" name="object 7"/>
            <p:cNvPicPr/>
            <p:nvPr/>
          </p:nvPicPr>
          <p:blipFill>
            <a:blip r:embed="rId2" cstate="print"/>
            <a:stretch>
              <a:fillRect/>
            </a:stretch>
          </p:blipFill>
          <p:spPr>
            <a:xfrm>
              <a:off x="776287" y="3557587"/>
              <a:ext cx="218924" cy="218924"/>
            </a:xfrm>
            <a:prstGeom prst="rect">
              <a:avLst/>
            </a:prstGeom>
          </p:spPr>
        </p:pic>
        <p:pic>
          <p:nvPicPr>
            <p:cNvPr id="8" name="object 8"/>
            <p:cNvPicPr/>
            <p:nvPr/>
          </p:nvPicPr>
          <p:blipFill>
            <a:blip r:embed="rId2" cstate="print"/>
            <a:stretch>
              <a:fillRect/>
            </a:stretch>
          </p:blipFill>
          <p:spPr>
            <a:xfrm>
              <a:off x="1309687" y="3100387"/>
              <a:ext cx="218924" cy="218924"/>
            </a:xfrm>
            <a:prstGeom prst="rect">
              <a:avLst/>
            </a:prstGeom>
          </p:spPr>
        </p:pic>
        <p:pic>
          <p:nvPicPr>
            <p:cNvPr id="9" name="object 9"/>
            <p:cNvPicPr/>
            <p:nvPr/>
          </p:nvPicPr>
          <p:blipFill>
            <a:blip r:embed="rId2" cstate="print"/>
            <a:stretch>
              <a:fillRect/>
            </a:stretch>
          </p:blipFill>
          <p:spPr>
            <a:xfrm>
              <a:off x="1995487" y="2719387"/>
              <a:ext cx="218924" cy="218924"/>
            </a:xfrm>
            <a:prstGeom prst="rect">
              <a:avLst/>
            </a:prstGeom>
          </p:spPr>
        </p:pic>
        <p:pic>
          <p:nvPicPr>
            <p:cNvPr id="10" name="object 10"/>
            <p:cNvPicPr/>
            <p:nvPr/>
          </p:nvPicPr>
          <p:blipFill>
            <a:blip r:embed="rId2" cstate="print"/>
            <a:stretch>
              <a:fillRect/>
            </a:stretch>
          </p:blipFill>
          <p:spPr>
            <a:xfrm>
              <a:off x="2833687" y="2566987"/>
              <a:ext cx="218924" cy="218924"/>
            </a:xfrm>
            <a:prstGeom prst="rect">
              <a:avLst/>
            </a:prstGeom>
          </p:spPr>
        </p:pic>
      </p:grpSp>
      <p:sp>
        <p:nvSpPr>
          <p:cNvPr id="11" name="object 11"/>
          <p:cNvSpPr txBox="1"/>
          <p:nvPr/>
        </p:nvSpPr>
        <p:spPr>
          <a:xfrm>
            <a:off x="859367" y="2881884"/>
            <a:ext cx="6604000" cy="2469907"/>
          </a:xfrm>
          <a:prstGeom prst="rect">
            <a:avLst/>
          </a:prstGeom>
        </p:spPr>
        <p:txBody>
          <a:bodyPr vert="horz" wrap="square" lIns="0" tIns="30480" rIns="0" bIns="0" rtlCol="0">
            <a:spAutoFit/>
          </a:bodyPr>
          <a:lstStyle/>
          <a:p>
            <a:pPr marL="3268052" marR="6773" defTabSz="1219170" fontAlgn="auto">
              <a:lnSpc>
                <a:spcPts val="2200"/>
              </a:lnSpc>
              <a:spcBef>
                <a:spcPts val="240"/>
              </a:spcBef>
              <a:spcAft>
                <a:spcPts val="0"/>
              </a:spcAft>
              <a:tabLst>
                <a:tab pos="4465208" algn="l"/>
                <a:tab pos="5299154" algn="l"/>
              </a:tabLst>
            </a:pPr>
            <a:r>
              <a:rPr sz="1867" kern="0" dirty="0">
                <a:solidFill>
                  <a:srgbClr val="FFFFFF"/>
                </a:solidFill>
                <a:latin typeface="Arial"/>
                <a:cs typeface="Arial"/>
              </a:rPr>
              <a:t>Get</a:t>
            </a:r>
            <a:r>
              <a:rPr sz="1867" kern="0" spc="-27" dirty="0">
                <a:solidFill>
                  <a:srgbClr val="FFFFFF"/>
                </a:solidFill>
                <a:latin typeface="Arial"/>
                <a:cs typeface="Arial"/>
              </a:rPr>
              <a:t> </a:t>
            </a:r>
            <a:r>
              <a:rPr sz="1867" kern="0" dirty="0">
                <a:solidFill>
                  <a:srgbClr val="FFFFFF"/>
                </a:solidFill>
                <a:latin typeface="Arial"/>
                <a:cs typeface="Arial"/>
              </a:rPr>
              <a:t>paper</a:t>
            </a:r>
            <a:r>
              <a:rPr sz="1867" kern="0" spc="-27" dirty="0">
                <a:solidFill>
                  <a:srgbClr val="FFFFFF"/>
                </a:solidFill>
                <a:latin typeface="Arial"/>
                <a:cs typeface="Arial"/>
              </a:rPr>
              <a:t> </a:t>
            </a:r>
            <a:r>
              <a:rPr sz="1867" kern="0" dirty="0">
                <a:solidFill>
                  <a:srgbClr val="FFFFFF"/>
                </a:solidFill>
                <a:latin typeface="Arial"/>
                <a:cs typeface="Arial"/>
              </a:rPr>
              <a:t>award,</a:t>
            </a:r>
            <a:r>
              <a:rPr sz="1867" kern="0" spc="-27" dirty="0">
                <a:solidFill>
                  <a:srgbClr val="FFFFFF"/>
                </a:solidFill>
                <a:latin typeface="Arial"/>
                <a:cs typeface="Arial"/>
              </a:rPr>
              <a:t> </a:t>
            </a:r>
            <a:r>
              <a:rPr sz="1867" kern="0" dirty="0">
                <a:solidFill>
                  <a:srgbClr val="FFFFFF"/>
                </a:solidFill>
                <a:latin typeface="Arial"/>
                <a:cs typeface="Arial"/>
              </a:rPr>
              <a:t>15</a:t>
            </a:r>
            <a:r>
              <a:rPr sz="1867" kern="0" spc="-27" dirty="0">
                <a:solidFill>
                  <a:srgbClr val="FFFFFF"/>
                </a:solidFill>
                <a:latin typeface="Arial"/>
                <a:cs typeface="Arial"/>
              </a:rPr>
              <a:t> </a:t>
            </a:r>
            <a:r>
              <a:rPr sz="1867" kern="0" dirty="0">
                <a:solidFill>
                  <a:srgbClr val="FFFFFF"/>
                </a:solidFill>
                <a:latin typeface="Arial"/>
                <a:cs typeface="Arial"/>
              </a:rPr>
              <a:t>minutes</a:t>
            </a:r>
            <a:r>
              <a:rPr sz="1867" kern="0" spc="-20" dirty="0">
                <a:solidFill>
                  <a:srgbClr val="FFFFFF"/>
                </a:solidFill>
                <a:latin typeface="Arial"/>
                <a:cs typeface="Arial"/>
              </a:rPr>
              <a:t> </a:t>
            </a:r>
            <a:r>
              <a:rPr sz="1867" kern="0" spc="-33" dirty="0">
                <a:solidFill>
                  <a:srgbClr val="FFFFFF"/>
                </a:solidFill>
                <a:latin typeface="Arial"/>
                <a:cs typeface="Arial"/>
              </a:rPr>
              <a:t>of </a:t>
            </a:r>
            <a:r>
              <a:rPr sz="1867" kern="0" dirty="0">
                <a:solidFill>
                  <a:srgbClr val="FFFFFF"/>
                </a:solidFill>
                <a:latin typeface="Arial"/>
                <a:cs typeface="Arial"/>
              </a:rPr>
              <a:t>fame for </a:t>
            </a:r>
            <a:r>
              <a:rPr sz="1867" u="sng" kern="0" dirty="0">
                <a:solidFill>
                  <a:srgbClr val="FFFFFF"/>
                </a:solidFill>
                <a:uFill>
                  <a:solidFill>
                    <a:srgbClr val="FEFEFE"/>
                  </a:solidFill>
                </a:uFill>
                <a:latin typeface="Times New Roman"/>
                <a:cs typeface="Times New Roman"/>
              </a:rPr>
              <a:t>	</a:t>
            </a:r>
            <a:r>
              <a:rPr sz="1867" kern="0" spc="-13" dirty="0">
                <a:solidFill>
                  <a:srgbClr val="FFFFFF"/>
                </a:solidFill>
                <a:latin typeface="Arial"/>
                <a:cs typeface="Arial"/>
              </a:rPr>
              <a:t>thing</a:t>
            </a:r>
            <a:r>
              <a:rPr sz="1867" u="sng" kern="0" dirty="0">
                <a:solidFill>
                  <a:srgbClr val="FFFFFF"/>
                </a:solidFill>
                <a:uFill>
                  <a:solidFill>
                    <a:srgbClr val="FEFEFE"/>
                  </a:solidFill>
                </a:uFill>
                <a:latin typeface="Times New Roman"/>
                <a:cs typeface="Times New Roman"/>
              </a:rPr>
              <a:t>	</a:t>
            </a:r>
            <a:endParaRPr sz="1867" kern="0">
              <a:solidFill>
                <a:sysClr val="windowText" lastClr="000000"/>
              </a:solidFill>
              <a:latin typeface="Times New Roman"/>
              <a:cs typeface="Times New Roman"/>
            </a:endParaRPr>
          </a:p>
          <a:p>
            <a:pPr defTabSz="1219170" fontAlgn="auto">
              <a:spcBef>
                <a:spcPts val="7"/>
              </a:spcBef>
              <a:spcAft>
                <a:spcPts val="0"/>
              </a:spcAft>
            </a:pPr>
            <a:endParaRPr sz="1733" kern="0">
              <a:solidFill>
                <a:sysClr val="windowText" lastClr="000000"/>
              </a:solidFill>
              <a:latin typeface="Times New Roman"/>
              <a:cs typeface="Times New Roman"/>
            </a:endParaRPr>
          </a:p>
          <a:p>
            <a:pPr marL="2150480" marR="2242763" defTabSz="1219170" fontAlgn="auto">
              <a:lnSpc>
                <a:spcPts val="2200"/>
              </a:lnSpc>
              <a:spcBef>
                <a:spcPts val="0"/>
              </a:spcBef>
              <a:spcAft>
                <a:spcPts val="0"/>
              </a:spcAft>
            </a:pPr>
            <a:r>
              <a:rPr sz="1867" kern="0" dirty="0">
                <a:solidFill>
                  <a:srgbClr val="FFFFFF"/>
                </a:solidFill>
                <a:latin typeface="Arial"/>
                <a:cs typeface="Arial"/>
              </a:rPr>
              <a:t>Get</a:t>
            </a:r>
            <a:r>
              <a:rPr sz="1867" kern="0" spc="-27" dirty="0">
                <a:solidFill>
                  <a:srgbClr val="FFFFFF"/>
                </a:solidFill>
                <a:latin typeface="Arial"/>
                <a:cs typeface="Arial"/>
              </a:rPr>
              <a:t> </a:t>
            </a:r>
            <a:r>
              <a:rPr sz="1867" kern="0" dirty="0">
                <a:solidFill>
                  <a:srgbClr val="FFFFFF"/>
                </a:solidFill>
                <a:latin typeface="Arial"/>
                <a:cs typeface="Arial"/>
              </a:rPr>
              <a:t>paper</a:t>
            </a:r>
            <a:r>
              <a:rPr sz="1867" kern="0" spc="-27" dirty="0">
                <a:solidFill>
                  <a:srgbClr val="FFFFFF"/>
                </a:solidFill>
                <a:latin typeface="Arial"/>
                <a:cs typeface="Arial"/>
              </a:rPr>
              <a:t> </a:t>
            </a:r>
            <a:r>
              <a:rPr sz="1867" kern="0" spc="-13" dirty="0">
                <a:solidFill>
                  <a:srgbClr val="FFFFFF"/>
                </a:solidFill>
                <a:latin typeface="Arial"/>
                <a:cs typeface="Arial"/>
              </a:rPr>
              <a:t>published, </a:t>
            </a:r>
            <a:r>
              <a:rPr sz="1867" kern="0" dirty="0">
                <a:solidFill>
                  <a:srgbClr val="FFFFFF"/>
                </a:solidFill>
                <a:latin typeface="Arial"/>
                <a:cs typeface="Arial"/>
              </a:rPr>
              <a:t>product</a:t>
            </a:r>
            <a:r>
              <a:rPr sz="1867" kern="0" spc="-47" dirty="0">
                <a:solidFill>
                  <a:srgbClr val="FFFFFF"/>
                </a:solidFill>
                <a:latin typeface="Arial"/>
                <a:cs typeface="Arial"/>
              </a:rPr>
              <a:t> </a:t>
            </a:r>
            <a:r>
              <a:rPr sz="1867" kern="0" spc="-13" dirty="0">
                <a:solidFill>
                  <a:srgbClr val="FFFFFF"/>
                </a:solidFill>
                <a:latin typeface="Arial"/>
                <a:cs typeface="Arial"/>
              </a:rPr>
              <a:t>launched</a:t>
            </a:r>
            <a:endParaRPr sz="1867" kern="0">
              <a:solidFill>
                <a:sysClr val="windowText" lastClr="000000"/>
              </a:solidFill>
              <a:latin typeface="Arial"/>
              <a:cs typeface="Arial"/>
            </a:endParaRPr>
          </a:p>
          <a:p>
            <a:pPr marL="931310" marR="3554218" defTabSz="1219170" fontAlgn="auto">
              <a:lnSpc>
                <a:spcPts val="2200"/>
              </a:lnSpc>
              <a:spcBef>
                <a:spcPts val="1200"/>
              </a:spcBef>
              <a:spcAft>
                <a:spcPts val="0"/>
              </a:spcAft>
            </a:pPr>
            <a:r>
              <a:rPr sz="1867" kern="0" dirty="0">
                <a:solidFill>
                  <a:srgbClr val="FFFFFF"/>
                </a:solidFill>
                <a:latin typeface="Arial"/>
                <a:cs typeface="Arial"/>
              </a:rPr>
              <a:t>Find</a:t>
            </a:r>
            <a:r>
              <a:rPr sz="1867" kern="0" spc="-33" dirty="0">
                <a:solidFill>
                  <a:srgbClr val="FFFFFF"/>
                </a:solidFill>
                <a:latin typeface="Arial"/>
                <a:cs typeface="Arial"/>
              </a:rPr>
              <a:t> </a:t>
            </a:r>
            <a:r>
              <a:rPr sz="1867" kern="0" dirty="0">
                <a:solidFill>
                  <a:srgbClr val="FFFFFF"/>
                </a:solidFill>
                <a:latin typeface="Arial"/>
                <a:cs typeface="Arial"/>
              </a:rPr>
              <a:t>local</a:t>
            </a:r>
            <a:r>
              <a:rPr sz="1867" kern="0" spc="-27" dirty="0">
                <a:solidFill>
                  <a:srgbClr val="FFFFFF"/>
                </a:solidFill>
                <a:latin typeface="Arial"/>
                <a:cs typeface="Arial"/>
              </a:rPr>
              <a:t> </a:t>
            </a:r>
            <a:r>
              <a:rPr sz="1867" kern="0" spc="-13" dirty="0">
                <a:solidFill>
                  <a:srgbClr val="FFFFFF"/>
                </a:solidFill>
                <a:latin typeface="Arial"/>
                <a:cs typeface="Arial"/>
              </a:rPr>
              <a:t>optimum </a:t>
            </a:r>
            <a:r>
              <a:rPr sz="1867" kern="0" dirty="0">
                <a:solidFill>
                  <a:srgbClr val="FFFFFF"/>
                </a:solidFill>
                <a:latin typeface="Arial"/>
                <a:cs typeface="Arial"/>
              </a:rPr>
              <a:t>given</a:t>
            </a:r>
            <a:r>
              <a:rPr sz="1867" kern="0" spc="-33" dirty="0">
                <a:solidFill>
                  <a:srgbClr val="FFFFFF"/>
                </a:solidFill>
                <a:latin typeface="Arial"/>
                <a:cs typeface="Arial"/>
              </a:rPr>
              <a:t> </a:t>
            </a:r>
            <a:r>
              <a:rPr sz="1867" kern="0" dirty="0">
                <a:solidFill>
                  <a:srgbClr val="FFFFFF"/>
                </a:solidFill>
                <a:latin typeface="Arial"/>
                <a:cs typeface="Arial"/>
              </a:rPr>
              <a:t>task,</a:t>
            </a:r>
            <a:r>
              <a:rPr sz="1867" kern="0" spc="-27" dirty="0">
                <a:solidFill>
                  <a:srgbClr val="FFFFFF"/>
                </a:solidFill>
                <a:latin typeface="Arial"/>
                <a:cs typeface="Arial"/>
              </a:rPr>
              <a:t> </a:t>
            </a:r>
            <a:r>
              <a:rPr sz="1867" kern="0" dirty="0">
                <a:solidFill>
                  <a:srgbClr val="FFFFFF"/>
                </a:solidFill>
                <a:latin typeface="Arial"/>
                <a:cs typeface="Arial"/>
              </a:rPr>
              <a:t>data,</a:t>
            </a:r>
            <a:r>
              <a:rPr sz="1867" kern="0" spc="-27" dirty="0">
                <a:solidFill>
                  <a:srgbClr val="FFFFFF"/>
                </a:solidFill>
                <a:latin typeface="Arial"/>
                <a:cs typeface="Arial"/>
              </a:rPr>
              <a:t> </a:t>
            </a:r>
            <a:r>
              <a:rPr sz="1867" kern="0" spc="-33" dirty="0">
                <a:solidFill>
                  <a:srgbClr val="FFFFFF"/>
                </a:solidFill>
                <a:latin typeface="Arial"/>
                <a:cs typeface="Arial"/>
              </a:rPr>
              <a:t>etc</a:t>
            </a:r>
            <a:endParaRPr sz="1867" kern="0">
              <a:solidFill>
                <a:sysClr val="windowText" lastClr="000000"/>
              </a:solidFill>
              <a:latin typeface="Arial"/>
              <a:cs typeface="Arial"/>
            </a:endParaRPr>
          </a:p>
          <a:p>
            <a:pPr marL="16933" defTabSz="1219170" fontAlgn="auto">
              <a:spcBef>
                <a:spcPts val="293"/>
              </a:spcBef>
              <a:spcAft>
                <a:spcPts val="0"/>
              </a:spcAft>
            </a:pPr>
            <a:r>
              <a:rPr sz="1867" kern="0" spc="-13" dirty="0">
                <a:solidFill>
                  <a:srgbClr val="FFFFFF"/>
                </a:solidFill>
                <a:latin typeface="Arial"/>
                <a:cs typeface="Arial"/>
              </a:rPr>
              <a:t>Today</a:t>
            </a:r>
            <a:endParaRPr sz="1867" kern="0">
              <a:solidFill>
                <a:sysClr val="windowText" lastClr="000000"/>
              </a:solidFill>
              <a:latin typeface="Arial"/>
              <a:cs typeface="Arial"/>
            </a:endParaRPr>
          </a:p>
        </p:txBody>
      </p:sp>
      <p:sp>
        <p:nvSpPr>
          <p:cNvPr id="12" name="object 12"/>
          <p:cNvSpPr/>
          <p:nvPr/>
        </p:nvSpPr>
        <p:spPr>
          <a:xfrm>
            <a:off x="11842200" y="203167"/>
            <a:ext cx="350520" cy="4114800"/>
          </a:xfrm>
          <a:custGeom>
            <a:avLst/>
            <a:gdLst/>
            <a:ahLst/>
            <a:cxnLst/>
            <a:rect l="l" t="t" r="r" b="b"/>
            <a:pathLst>
              <a:path w="262890" h="3086100">
                <a:moveTo>
                  <a:pt x="262499" y="3086099"/>
                </a:moveTo>
                <a:lnTo>
                  <a:pt x="0" y="3086099"/>
                </a:lnTo>
                <a:lnTo>
                  <a:pt x="0" y="0"/>
                </a:lnTo>
                <a:lnTo>
                  <a:pt x="262499" y="0"/>
                </a:lnTo>
                <a:lnTo>
                  <a:pt x="262499" y="30860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3" name="object 13"/>
          <p:cNvSpPr txBox="1"/>
          <p:nvPr/>
        </p:nvSpPr>
        <p:spPr>
          <a:xfrm>
            <a:off x="9647734" y="1471749"/>
            <a:ext cx="2298700" cy="877163"/>
          </a:xfrm>
          <a:prstGeom prst="rect">
            <a:avLst/>
          </a:prstGeom>
        </p:spPr>
        <p:txBody>
          <a:bodyPr vert="horz" wrap="square" lIns="0" tIns="30480" rIns="0" bIns="0" rtlCol="0">
            <a:spAutoFit/>
          </a:bodyPr>
          <a:lstStyle/>
          <a:p>
            <a:pPr marL="16933" marR="6773" defTabSz="1219170" fontAlgn="auto">
              <a:lnSpc>
                <a:spcPts val="2200"/>
              </a:lnSpc>
              <a:spcBef>
                <a:spcPts val="240"/>
              </a:spcBef>
              <a:spcAft>
                <a:spcPts val="0"/>
              </a:spcAft>
            </a:pPr>
            <a:r>
              <a:rPr sz="1867" kern="0" dirty="0">
                <a:solidFill>
                  <a:srgbClr val="FFFFFF"/>
                </a:solidFill>
                <a:latin typeface="Arial"/>
                <a:cs typeface="Arial"/>
              </a:rPr>
              <a:t>Positive</a:t>
            </a:r>
            <a:r>
              <a:rPr sz="1867" kern="0" spc="-53" dirty="0">
                <a:solidFill>
                  <a:srgbClr val="FFFFFF"/>
                </a:solidFill>
                <a:latin typeface="Arial"/>
                <a:cs typeface="Arial"/>
              </a:rPr>
              <a:t> </a:t>
            </a:r>
            <a:r>
              <a:rPr sz="1867" kern="0" dirty="0">
                <a:solidFill>
                  <a:srgbClr val="FFFFFF"/>
                </a:solidFill>
                <a:latin typeface="Arial"/>
                <a:cs typeface="Arial"/>
              </a:rPr>
              <a:t>outcomes</a:t>
            </a:r>
            <a:r>
              <a:rPr sz="1867" kern="0" spc="-53" dirty="0">
                <a:solidFill>
                  <a:srgbClr val="FFFFFF"/>
                </a:solidFill>
                <a:latin typeface="Arial"/>
                <a:cs typeface="Arial"/>
              </a:rPr>
              <a:t> </a:t>
            </a:r>
            <a:r>
              <a:rPr sz="1867" kern="0" spc="-33" dirty="0">
                <a:solidFill>
                  <a:srgbClr val="FFFFFF"/>
                </a:solidFill>
                <a:latin typeface="Arial"/>
                <a:cs typeface="Arial"/>
              </a:rPr>
              <a:t>for </a:t>
            </a:r>
            <a:r>
              <a:rPr sz="1867" kern="0" dirty="0">
                <a:solidFill>
                  <a:srgbClr val="FFFFFF"/>
                </a:solidFill>
                <a:latin typeface="Arial"/>
                <a:cs typeface="Arial"/>
              </a:rPr>
              <a:t>humans</a:t>
            </a:r>
            <a:r>
              <a:rPr sz="1867" kern="0" spc="-33" dirty="0">
                <a:solidFill>
                  <a:srgbClr val="FFFFFF"/>
                </a:solidFill>
                <a:latin typeface="Arial"/>
                <a:cs typeface="Arial"/>
              </a:rPr>
              <a:t> </a:t>
            </a:r>
            <a:r>
              <a:rPr sz="1867" kern="0" dirty="0">
                <a:solidFill>
                  <a:srgbClr val="FFFFFF"/>
                </a:solidFill>
                <a:latin typeface="Arial"/>
                <a:cs typeface="Arial"/>
              </a:rPr>
              <a:t>and</a:t>
            </a:r>
            <a:r>
              <a:rPr sz="1867" kern="0" spc="-27" dirty="0">
                <a:solidFill>
                  <a:srgbClr val="FFFFFF"/>
                </a:solidFill>
                <a:latin typeface="Arial"/>
                <a:cs typeface="Arial"/>
              </a:rPr>
              <a:t> </a:t>
            </a:r>
            <a:r>
              <a:rPr sz="1867" kern="0" spc="-13" dirty="0">
                <a:solidFill>
                  <a:srgbClr val="FFFFFF"/>
                </a:solidFill>
                <a:latin typeface="Arial"/>
                <a:cs typeface="Arial"/>
              </a:rPr>
              <a:t>their environment.</a:t>
            </a:r>
            <a:endParaRPr sz="1867" kern="0">
              <a:solidFill>
                <a:sysClr val="windowText" lastClr="000000"/>
              </a:solidFill>
              <a:latin typeface="Arial"/>
              <a:cs typeface="Arial"/>
            </a:endParaRPr>
          </a:p>
        </p:txBody>
      </p:sp>
      <p:pic>
        <p:nvPicPr>
          <p:cNvPr id="14" name="object 14"/>
          <p:cNvPicPr/>
          <p:nvPr/>
        </p:nvPicPr>
        <p:blipFill>
          <a:blip r:embed="rId2" cstate="print"/>
          <a:stretch>
            <a:fillRect/>
          </a:stretch>
        </p:blipFill>
        <p:spPr>
          <a:xfrm>
            <a:off x="11556649" y="2169083"/>
            <a:ext cx="291899" cy="291899"/>
          </a:xfrm>
          <a:prstGeom prst="rect">
            <a:avLst/>
          </a:prstGeom>
        </p:spPr>
      </p:pic>
      <p:sp>
        <p:nvSpPr>
          <p:cNvPr id="15" name="TextBox 14">
            <a:extLst>
              <a:ext uri="{FF2B5EF4-FFF2-40B4-BE49-F238E27FC236}">
                <a16:creationId xmlns:a16="http://schemas.microsoft.com/office/drawing/2014/main" id="{42C6ADCB-12E0-66CF-5290-C359CC1439CF}"/>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6400" y="5486299"/>
            <a:ext cx="11277600" cy="64347"/>
          </a:xfrm>
          <a:custGeom>
            <a:avLst/>
            <a:gdLst/>
            <a:ahLst/>
            <a:cxnLst/>
            <a:rect l="l" t="t" r="r" b="b"/>
            <a:pathLst>
              <a:path w="8458200" h="48260">
                <a:moveTo>
                  <a:pt x="0" y="47699"/>
                </a:moveTo>
                <a:lnTo>
                  <a:pt x="84581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txBox="1"/>
          <p:nvPr/>
        </p:nvSpPr>
        <p:spPr>
          <a:xfrm>
            <a:off x="945676" y="5752085"/>
            <a:ext cx="11836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87" dirty="0">
                <a:solidFill>
                  <a:srgbClr val="64FFDA"/>
                </a:solidFill>
                <a:latin typeface="Calibri"/>
                <a:cs typeface="Calibri"/>
              </a:rPr>
              <a:t>Short-</a:t>
            </a:r>
            <a:r>
              <a:rPr sz="1867" kern="0" spc="-27" dirty="0">
                <a:solidFill>
                  <a:srgbClr val="64FFDA"/>
                </a:solidFill>
                <a:latin typeface="Calibri"/>
                <a:cs typeface="Calibri"/>
              </a:rPr>
              <a:t>term</a:t>
            </a:r>
            <a:endParaRPr sz="1867" kern="0">
              <a:solidFill>
                <a:sysClr val="windowText" lastClr="000000"/>
              </a:solidFill>
              <a:latin typeface="Calibri"/>
              <a:cs typeface="Calibri"/>
            </a:endParaRPr>
          </a:p>
        </p:txBody>
      </p:sp>
      <p:sp>
        <p:nvSpPr>
          <p:cNvPr id="4" name="object 4"/>
          <p:cNvSpPr txBox="1"/>
          <p:nvPr/>
        </p:nvSpPr>
        <p:spPr>
          <a:xfrm>
            <a:off x="9502748" y="5752085"/>
            <a:ext cx="135128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100" dirty="0">
                <a:solidFill>
                  <a:srgbClr val="64FFDA"/>
                </a:solidFill>
                <a:latin typeface="Calibri"/>
                <a:cs typeface="Calibri"/>
              </a:rPr>
              <a:t>Longer-</a:t>
            </a:r>
            <a:r>
              <a:rPr sz="1867" kern="0" spc="-27" dirty="0">
                <a:solidFill>
                  <a:srgbClr val="64FFDA"/>
                </a:solidFill>
                <a:latin typeface="Calibri"/>
                <a:cs typeface="Calibri"/>
              </a:rPr>
              <a:t>term</a:t>
            </a:r>
            <a:endParaRPr sz="1867" kern="0">
              <a:solidFill>
                <a:sysClr val="windowText" lastClr="000000"/>
              </a:solidFill>
              <a:latin typeface="Calibri"/>
              <a:cs typeface="Calibri"/>
            </a:endParaRPr>
          </a:p>
        </p:txBody>
      </p:sp>
      <p:sp>
        <p:nvSpPr>
          <p:cNvPr id="5" name="object 5"/>
          <p:cNvSpPr/>
          <p:nvPr/>
        </p:nvSpPr>
        <p:spPr>
          <a:xfrm>
            <a:off x="1117601" y="2165566"/>
            <a:ext cx="11074400" cy="2711873"/>
          </a:xfrm>
          <a:custGeom>
            <a:avLst/>
            <a:gdLst/>
            <a:ahLst/>
            <a:cxnLst/>
            <a:rect l="l" t="t" r="r" b="b"/>
            <a:pathLst>
              <a:path w="8305800" h="2033904">
                <a:moveTo>
                  <a:pt x="0" y="2033540"/>
                </a:moveTo>
                <a:lnTo>
                  <a:pt x="46190" y="2006132"/>
                </a:lnTo>
                <a:lnTo>
                  <a:pt x="97701" y="1972397"/>
                </a:lnTo>
                <a:lnTo>
                  <a:pt x="154360" y="1933027"/>
                </a:lnTo>
                <a:lnTo>
                  <a:pt x="215996" y="1888717"/>
                </a:lnTo>
                <a:lnTo>
                  <a:pt x="248626" y="1864925"/>
                </a:lnTo>
                <a:lnTo>
                  <a:pt x="282436" y="1840158"/>
                </a:lnTo>
                <a:lnTo>
                  <a:pt x="317405" y="1814502"/>
                </a:lnTo>
                <a:lnTo>
                  <a:pt x="353510" y="1788043"/>
                </a:lnTo>
                <a:lnTo>
                  <a:pt x="390731" y="1760868"/>
                </a:lnTo>
                <a:lnTo>
                  <a:pt x="429046" y="1733065"/>
                </a:lnTo>
                <a:lnTo>
                  <a:pt x="468433" y="1704718"/>
                </a:lnTo>
                <a:lnTo>
                  <a:pt x="508872" y="1675916"/>
                </a:lnTo>
                <a:lnTo>
                  <a:pt x="550340" y="1646744"/>
                </a:lnTo>
                <a:lnTo>
                  <a:pt x="592816" y="1617289"/>
                </a:lnTo>
                <a:lnTo>
                  <a:pt x="636280" y="1587638"/>
                </a:lnTo>
                <a:lnTo>
                  <a:pt x="680708" y="1557878"/>
                </a:lnTo>
                <a:lnTo>
                  <a:pt x="726080" y="1528094"/>
                </a:lnTo>
                <a:lnTo>
                  <a:pt x="772375" y="1498374"/>
                </a:lnTo>
                <a:lnTo>
                  <a:pt x="819570" y="1468804"/>
                </a:lnTo>
                <a:lnTo>
                  <a:pt x="867645" y="1439470"/>
                </a:lnTo>
                <a:lnTo>
                  <a:pt x="916578" y="1410460"/>
                </a:lnTo>
                <a:lnTo>
                  <a:pt x="966348" y="1381860"/>
                </a:lnTo>
                <a:lnTo>
                  <a:pt x="1016933" y="1353756"/>
                </a:lnTo>
                <a:lnTo>
                  <a:pt x="1068311" y="1326235"/>
                </a:lnTo>
                <a:lnTo>
                  <a:pt x="1120462" y="1299384"/>
                </a:lnTo>
                <a:lnTo>
                  <a:pt x="1173364" y="1273289"/>
                </a:lnTo>
                <a:lnTo>
                  <a:pt x="1226994" y="1248037"/>
                </a:lnTo>
                <a:lnTo>
                  <a:pt x="1281333" y="1223714"/>
                </a:lnTo>
                <a:lnTo>
                  <a:pt x="1336358" y="1200407"/>
                </a:lnTo>
                <a:lnTo>
                  <a:pt x="1392048" y="1178203"/>
                </a:lnTo>
                <a:lnTo>
                  <a:pt x="1448382" y="1157187"/>
                </a:lnTo>
                <a:lnTo>
                  <a:pt x="1505338" y="1137448"/>
                </a:lnTo>
                <a:lnTo>
                  <a:pt x="1562894" y="1119071"/>
                </a:lnTo>
                <a:lnTo>
                  <a:pt x="1621029" y="1102143"/>
                </a:lnTo>
                <a:lnTo>
                  <a:pt x="1679723" y="1086750"/>
                </a:lnTo>
                <a:lnTo>
                  <a:pt x="1738952" y="1072980"/>
                </a:lnTo>
                <a:lnTo>
                  <a:pt x="1809959" y="1059150"/>
                </a:lnTo>
                <a:lnTo>
                  <a:pt x="1878972" y="1048828"/>
                </a:lnTo>
                <a:lnTo>
                  <a:pt x="1946308" y="1041744"/>
                </a:lnTo>
                <a:lnTo>
                  <a:pt x="2012283" y="1037629"/>
                </a:lnTo>
                <a:lnTo>
                  <a:pt x="2077216" y="1036214"/>
                </a:lnTo>
                <a:lnTo>
                  <a:pt x="2109391" y="1036434"/>
                </a:lnTo>
                <a:lnTo>
                  <a:pt x="2173354" y="1038563"/>
                </a:lnTo>
                <a:lnTo>
                  <a:pt x="2237066" y="1042719"/>
                </a:lnTo>
                <a:lnTo>
                  <a:pt x="2300846" y="1048631"/>
                </a:lnTo>
                <a:lnTo>
                  <a:pt x="2365009" y="1056031"/>
                </a:lnTo>
                <a:lnTo>
                  <a:pt x="2429874" y="1064649"/>
                </a:lnTo>
                <a:lnTo>
                  <a:pt x="2495757" y="1074216"/>
                </a:lnTo>
                <a:lnTo>
                  <a:pt x="2562974" y="1084463"/>
                </a:lnTo>
                <a:lnTo>
                  <a:pt x="2597183" y="1089757"/>
                </a:lnTo>
                <a:lnTo>
                  <a:pt x="2631844" y="1095119"/>
                </a:lnTo>
                <a:lnTo>
                  <a:pt x="2702684" y="1105917"/>
                </a:lnTo>
                <a:lnTo>
                  <a:pt x="2775809" y="1116586"/>
                </a:lnTo>
                <a:lnTo>
                  <a:pt x="2851539" y="1126857"/>
                </a:lnTo>
                <a:lnTo>
                  <a:pt x="2890479" y="1131759"/>
                </a:lnTo>
                <a:lnTo>
                  <a:pt x="2930188" y="1136461"/>
                </a:lnTo>
                <a:lnTo>
                  <a:pt x="2970707" y="1140929"/>
                </a:lnTo>
                <a:lnTo>
                  <a:pt x="3012076" y="1145129"/>
                </a:lnTo>
                <a:lnTo>
                  <a:pt x="3054332" y="1149027"/>
                </a:lnTo>
                <a:lnTo>
                  <a:pt x="3097517" y="1152590"/>
                </a:lnTo>
                <a:lnTo>
                  <a:pt x="3141671" y="1155785"/>
                </a:lnTo>
                <a:lnTo>
                  <a:pt x="3186831" y="1158577"/>
                </a:lnTo>
                <a:lnTo>
                  <a:pt x="3233039" y="1160932"/>
                </a:lnTo>
                <a:lnTo>
                  <a:pt x="3280334" y="1162818"/>
                </a:lnTo>
                <a:lnTo>
                  <a:pt x="3328755" y="1164201"/>
                </a:lnTo>
                <a:lnTo>
                  <a:pt x="3378342" y="1165046"/>
                </a:lnTo>
                <a:lnTo>
                  <a:pt x="3429135" y="1165321"/>
                </a:lnTo>
                <a:lnTo>
                  <a:pt x="3481174" y="1164991"/>
                </a:lnTo>
                <a:lnTo>
                  <a:pt x="3534497" y="1164023"/>
                </a:lnTo>
                <a:lnTo>
                  <a:pt x="3589145" y="1162383"/>
                </a:lnTo>
                <a:lnTo>
                  <a:pt x="3645157" y="1160037"/>
                </a:lnTo>
                <a:lnTo>
                  <a:pt x="3702574" y="1156953"/>
                </a:lnTo>
                <a:lnTo>
                  <a:pt x="3761433" y="1153095"/>
                </a:lnTo>
                <a:lnTo>
                  <a:pt x="3821776" y="1148431"/>
                </a:lnTo>
                <a:lnTo>
                  <a:pt x="3883642" y="1142927"/>
                </a:lnTo>
                <a:lnTo>
                  <a:pt x="3947070" y="1136549"/>
                </a:lnTo>
                <a:lnTo>
                  <a:pt x="4012101" y="1129264"/>
                </a:lnTo>
                <a:lnTo>
                  <a:pt x="4078773" y="1121037"/>
                </a:lnTo>
                <a:lnTo>
                  <a:pt x="4147126" y="1111836"/>
                </a:lnTo>
                <a:lnTo>
                  <a:pt x="4217201" y="1101626"/>
                </a:lnTo>
                <a:lnTo>
                  <a:pt x="4289036" y="1090374"/>
                </a:lnTo>
                <a:lnTo>
                  <a:pt x="4362671" y="1078046"/>
                </a:lnTo>
                <a:lnTo>
                  <a:pt x="4438146" y="1064609"/>
                </a:lnTo>
                <a:lnTo>
                  <a:pt x="4515501" y="1050028"/>
                </a:lnTo>
                <a:lnTo>
                  <a:pt x="4594775" y="1034271"/>
                </a:lnTo>
                <a:lnTo>
                  <a:pt x="4676007" y="1017303"/>
                </a:lnTo>
                <a:lnTo>
                  <a:pt x="4759238" y="999090"/>
                </a:lnTo>
                <a:lnTo>
                  <a:pt x="4827541" y="983594"/>
                </a:lnTo>
                <a:lnTo>
                  <a:pt x="4898425" y="967093"/>
                </a:lnTo>
                <a:lnTo>
                  <a:pt x="4971821" y="949612"/>
                </a:lnTo>
                <a:lnTo>
                  <a:pt x="5009439" y="940512"/>
                </a:lnTo>
                <a:lnTo>
                  <a:pt x="5047660" y="931177"/>
                </a:lnTo>
                <a:lnTo>
                  <a:pt x="5086474" y="921609"/>
                </a:lnTo>
                <a:lnTo>
                  <a:pt x="5125873" y="911811"/>
                </a:lnTo>
                <a:lnTo>
                  <a:pt x="5165848" y="901788"/>
                </a:lnTo>
                <a:lnTo>
                  <a:pt x="5206390" y="891541"/>
                </a:lnTo>
                <a:lnTo>
                  <a:pt x="5247492" y="881074"/>
                </a:lnTo>
                <a:lnTo>
                  <a:pt x="5289143" y="870390"/>
                </a:lnTo>
                <a:lnTo>
                  <a:pt x="5331337" y="859493"/>
                </a:lnTo>
                <a:lnTo>
                  <a:pt x="5374063" y="848385"/>
                </a:lnTo>
                <a:lnTo>
                  <a:pt x="5417313" y="837069"/>
                </a:lnTo>
                <a:lnTo>
                  <a:pt x="5461080" y="825549"/>
                </a:lnTo>
                <a:lnTo>
                  <a:pt x="5505353" y="813828"/>
                </a:lnTo>
                <a:lnTo>
                  <a:pt x="5550125" y="801908"/>
                </a:lnTo>
                <a:lnTo>
                  <a:pt x="5595386" y="789794"/>
                </a:lnTo>
                <a:lnTo>
                  <a:pt x="5641128" y="777487"/>
                </a:lnTo>
                <a:lnTo>
                  <a:pt x="5687343" y="764992"/>
                </a:lnTo>
                <a:lnTo>
                  <a:pt x="5734022" y="752311"/>
                </a:lnTo>
                <a:lnTo>
                  <a:pt x="5781156" y="739447"/>
                </a:lnTo>
                <a:lnTo>
                  <a:pt x="5828737" y="726404"/>
                </a:lnTo>
                <a:lnTo>
                  <a:pt x="5876755" y="713184"/>
                </a:lnTo>
                <a:lnTo>
                  <a:pt x="5925203" y="699791"/>
                </a:lnTo>
                <a:lnTo>
                  <a:pt x="5974071" y="686228"/>
                </a:lnTo>
                <a:lnTo>
                  <a:pt x="6023351" y="672499"/>
                </a:lnTo>
                <a:lnTo>
                  <a:pt x="6073034" y="658605"/>
                </a:lnTo>
                <a:lnTo>
                  <a:pt x="6123112" y="644550"/>
                </a:lnTo>
                <a:lnTo>
                  <a:pt x="6173577" y="630338"/>
                </a:lnTo>
                <a:lnTo>
                  <a:pt x="6224418" y="615971"/>
                </a:lnTo>
                <a:lnTo>
                  <a:pt x="6275628" y="601453"/>
                </a:lnTo>
                <a:lnTo>
                  <a:pt x="6327199" y="586786"/>
                </a:lnTo>
                <a:lnTo>
                  <a:pt x="6379120" y="571975"/>
                </a:lnTo>
                <a:lnTo>
                  <a:pt x="6431385" y="557021"/>
                </a:lnTo>
                <a:lnTo>
                  <a:pt x="6483984" y="541928"/>
                </a:lnTo>
                <a:lnTo>
                  <a:pt x="6536908" y="526700"/>
                </a:lnTo>
                <a:lnTo>
                  <a:pt x="6590149" y="511339"/>
                </a:lnTo>
                <a:lnTo>
                  <a:pt x="6643698" y="495848"/>
                </a:lnTo>
                <a:lnTo>
                  <a:pt x="6697547" y="480230"/>
                </a:lnTo>
                <a:lnTo>
                  <a:pt x="6751687" y="464490"/>
                </a:lnTo>
                <a:lnTo>
                  <a:pt x="6806109" y="448629"/>
                </a:lnTo>
                <a:lnTo>
                  <a:pt x="6860805" y="432651"/>
                </a:lnTo>
                <a:lnTo>
                  <a:pt x="6915766" y="416559"/>
                </a:lnTo>
                <a:lnTo>
                  <a:pt x="6970983" y="400356"/>
                </a:lnTo>
                <a:lnTo>
                  <a:pt x="7026448" y="384045"/>
                </a:lnTo>
                <a:lnTo>
                  <a:pt x="7082152" y="367630"/>
                </a:lnTo>
                <a:lnTo>
                  <a:pt x="7138086" y="351113"/>
                </a:lnTo>
                <a:lnTo>
                  <a:pt x="7194243" y="334498"/>
                </a:lnTo>
                <a:lnTo>
                  <a:pt x="7250612" y="317787"/>
                </a:lnTo>
                <a:lnTo>
                  <a:pt x="7307186" y="300984"/>
                </a:lnTo>
                <a:lnTo>
                  <a:pt x="7363956" y="284092"/>
                </a:lnTo>
                <a:lnTo>
                  <a:pt x="7420913" y="267114"/>
                </a:lnTo>
                <a:lnTo>
                  <a:pt x="7478048" y="250054"/>
                </a:lnTo>
                <a:lnTo>
                  <a:pt x="7535354" y="232913"/>
                </a:lnTo>
                <a:lnTo>
                  <a:pt x="7592820" y="215696"/>
                </a:lnTo>
                <a:lnTo>
                  <a:pt x="7650440" y="198406"/>
                </a:lnTo>
                <a:lnTo>
                  <a:pt x="7708203" y="181045"/>
                </a:lnTo>
                <a:lnTo>
                  <a:pt x="7766102" y="163617"/>
                </a:lnTo>
                <a:lnTo>
                  <a:pt x="7824127" y="146125"/>
                </a:lnTo>
                <a:lnTo>
                  <a:pt x="7882271" y="128572"/>
                </a:lnTo>
                <a:lnTo>
                  <a:pt x="7940524" y="110960"/>
                </a:lnTo>
                <a:lnTo>
                  <a:pt x="7998878" y="93295"/>
                </a:lnTo>
                <a:lnTo>
                  <a:pt x="8057323" y="75577"/>
                </a:lnTo>
                <a:lnTo>
                  <a:pt x="8115853" y="57811"/>
                </a:lnTo>
                <a:lnTo>
                  <a:pt x="8174457" y="39999"/>
                </a:lnTo>
                <a:lnTo>
                  <a:pt x="8233127" y="22146"/>
                </a:lnTo>
                <a:lnTo>
                  <a:pt x="8291855" y="4253"/>
                </a:lnTo>
                <a:lnTo>
                  <a:pt x="8305798" y="0"/>
                </a:lnTo>
              </a:path>
            </a:pathLst>
          </a:custGeom>
          <a:ln w="28574">
            <a:solidFill>
              <a:srgbClr val="7B55F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txBox="1"/>
          <p:nvPr/>
        </p:nvSpPr>
        <p:spPr>
          <a:xfrm>
            <a:off x="859367" y="5015485"/>
            <a:ext cx="692573"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13" dirty="0">
                <a:solidFill>
                  <a:srgbClr val="FFFFFF"/>
                </a:solidFill>
                <a:latin typeface="Arial"/>
                <a:cs typeface="Arial"/>
              </a:rPr>
              <a:t>Today</a:t>
            </a:r>
            <a:endParaRPr sz="1867" kern="0">
              <a:solidFill>
                <a:sysClr val="windowText" lastClr="000000"/>
              </a:solidFill>
              <a:latin typeface="Arial"/>
              <a:cs typeface="Arial"/>
            </a:endParaRPr>
          </a:p>
        </p:txBody>
      </p:sp>
      <p:grpSp>
        <p:nvGrpSpPr>
          <p:cNvPr id="7" name="object 7"/>
          <p:cNvGrpSpPr/>
          <p:nvPr/>
        </p:nvGrpSpPr>
        <p:grpSpPr>
          <a:xfrm>
            <a:off x="1035050" y="3625850"/>
            <a:ext cx="1917700" cy="1409700"/>
            <a:chOff x="776287" y="2719387"/>
            <a:chExt cx="1438275" cy="1057275"/>
          </a:xfrm>
        </p:grpSpPr>
        <p:pic>
          <p:nvPicPr>
            <p:cNvPr id="8" name="object 8"/>
            <p:cNvPicPr/>
            <p:nvPr/>
          </p:nvPicPr>
          <p:blipFill>
            <a:blip r:embed="rId2" cstate="print"/>
            <a:stretch>
              <a:fillRect/>
            </a:stretch>
          </p:blipFill>
          <p:spPr>
            <a:xfrm>
              <a:off x="776287" y="3557587"/>
              <a:ext cx="218924" cy="218924"/>
            </a:xfrm>
            <a:prstGeom prst="rect">
              <a:avLst/>
            </a:prstGeom>
          </p:spPr>
        </p:pic>
        <p:pic>
          <p:nvPicPr>
            <p:cNvPr id="9" name="object 9"/>
            <p:cNvPicPr/>
            <p:nvPr/>
          </p:nvPicPr>
          <p:blipFill>
            <a:blip r:embed="rId2" cstate="print"/>
            <a:stretch>
              <a:fillRect/>
            </a:stretch>
          </p:blipFill>
          <p:spPr>
            <a:xfrm>
              <a:off x="1309687" y="3100387"/>
              <a:ext cx="218924" cy="218924"/>
            </a:xfrm>
            <a:prstGeom prst="rect">
              <a:avLst/>
            </a:prstGeom>
          </p:spPr>
        </p:pic>
        <p:pic>
          <p:nvPicPr>
            <p:cNvPr id="10" name="object 10"/>
            <p:cNvPicPr/>
            <p:nvPr/>
          </p:nvPicPr>
          <p:blipFill>
            <a:blip r:embed="rId2" cstate="print"/>
            <a:stretch>
              <a:fillRect/>
            </a:stretch>
          </p:blipFill>
          <p:spPr>
            <a:xfrm>
              <a:off x="1995487" y="2719387"/>
              <a:ext cx="218924" cy="218924"/>
            </a:xfrm>
            <a:prstGeom prst="rect">
              <a:avLst/>
            </a:prstGeom>
          </p:spPr>
        </p:pic>
      </p:grpSp>
      <p:sp>
        <p:nvSpPr>
          <p:cNvPr id="11" name="object 11"/>
          <p:cNvSpPr txBox="1"/>
          <p:nvPr/>
        </p:nvSpPr>
        <p:spPr>
          <a:xfrm>
            <a:off x="1773767" y="3694684"/>
            <a:ext cx="3452707" cy="1313180"/>
          </a:xfrm>
          <a:prstGeom prst="rect">
            <a:avLst/>
          </a:prstGeom>
        </p:spPr>
        <p:txBody>
          <a:bodyPr vert="horz" wrap="square" lIns="0" tIns="30480" rIns="0" bIns="0" rtlCol="0">
            <a:spAutoFit/>
          </a:bodyPr>
          <a:lstStyle/>
          <a:p>
            <a:pPr marL="1236102" marR="6773" defTabSz="1219170" fontAlgn="auto">
              <a:lnSpc>
                <a:spcPts val="2200"/>
              </a:lnSpc>
              <a:spcBef>
                <a:spcPts val="240"/>
              </a:spcBef>
              <a:spcAft>
                <a:spcPts val="0"/>
              </a:spcAft>
            </a:pPr>
            <a:r>
              <a:rPr sz="1867" kern="0" dirty="0">
                <a:solidFill>
                  <a:srgbClr val="FFFFFF"/>
                </a:solidFill>
                <a:latin typeface="Arial"/>
                <a:cs typeface="Arial"/>
              </a:rPr>
              <a:t>Get</a:t>
            </a:r>
            <a:r>
              <a:rPr sz="1867" kern="0" spc="-27" dirty="0">
                <a:solidFill>
                  <a:srgbClr val="FFFFFF"/>
                </a:solidFill>
                <a:latin typeface="Arial"/>
                <a:cs typeface="Arial"/>
              </a:rPr>
              <a:t> </a:t>
            </a:r>
            <a:r>
              <a:rPr sz="1867" kern="0" dirty="0">
                <a:solidFill>
                  <a:srgbClr val="FFFFFF"/>
                </a:solidFill>
                <a:latin typeface="Arial"/>
                <a:cs typeface="Arial"/>
              </a:rPr>
              <a:t>paper</a:t>
            </a:r>
            <a:r>
              <a:rPr sz="1867" kern="0" spc="-27" dirty="0">
                <a:solidFill>
                  <a:srgbClr val="FFFFFF"/>
                </a:solidFill>
                <a:latin typeface="Arial"/>
                <a:cs typeface="Arial"/>
              </a:rPr>
              <a:t> </a:t>
            </a:r>
            <a:r>
              <a:rPr sz="1867" kern="0" spc="-13" dirty="0">
                <a:solidFill>
                  <a:srgbClr val="FFFFFF"/>
                </a:solidFill>
                <a:latin typeface="Arial"/>
                <a:cs typeface="Arial"/>
              </a:rPr>
              <a:t>published, </a:t>
            </a:r>
            <a:r>
              <a:rPr sz="1867" kern="0" dirty="0">
                <a:solidFill>
                  <a:srgbClr val="FFFFFF"/>
                </a:solidFill>
                <a:latin typeface="Arial"/>
                <a:cs typeface="Arial"/>
              </a:rPr>
              <a:t>product</a:t>
            </a:r>
            <a:r>
              <a:rPr sz="1867" kern="0" spc="-47" dirty="0">
                <a:solidFill>
                  <a:srgbClr val="FFFFFF"/>
                </a:solidFill>
                <a:latin typeface="Arial"/>
                <a:cs typeface="Arial"/>
              </a:rPr>
              <a:t> </a:t>
            </a:r>
            <a:r>
              <a:rPr sz="1867" kern="0" spc="-13" dirty="0">
                <a:solidFill>
                  <a:srgbClr val="FFFFFF"/>
                </a:solidFill>
                <a:latin typeface="Arial"/>
                <a:cs typeface="Arial"/>
              </a:rPr>
              <a:t>launched</a:t>
            </a:r>
            <a:endParaRPr sz="1867" kern="0">
              <a:solidFill>
                <a:sysClr val="windowText" lastClr="000000"/>
              </a:solidFill>
              <a:latin typeface="Arial"/>
              <a:cs typeface="Arial"/>
            </a:endParaRPr>
          </a:p>
          <a:p>
            <a:pPr marL="16933" marR="1318226" defTabSz="1219170" fontAlgn="auto">
              <a:lnSpc>
                <a:spcPts val="2200"/>
              </a:lnSpc>
              <a:spcBef>
                <a:spcPts val="1200"/>
              </a:spcBef>
              <a:spcAft>
                <a:spcPts val="0"/>
              </a:spcAft>
            </a:pPr>
            <a:r>
              <a:rPr sz="1867" kern="0" dirty="0">
                <a:solidFill>
                  <a:srgbClr val="FFFFFF"/>
                </a:solidFill>
                <a:latin typeface="Arial"/>
                <a:cs typeface="Arial"/>
              </a:rPr>
              <a:t>Find</a:t>
            </a:r>
            <a:r>
              <a:rPr sz="1867" kern="0" spc="-33" dirty="0">
                <a:solidFill>
                  <a:srgbClr val="FFFFFF"/>
                </a:solidFill>
                <a:latin typeface="Arial"/>
                <a:cs typeface="Arial"/>
              </a:rPr>
              <a:t> </a:t>
            </a:r>
            <a:r>
              <a:rPr sz="1867" kern="0" dirty="0">
                <a:solidFill>
                  <a:srgbClr val="FFFFFF"/>
                </a:solidFill>
                <a:latin typeface="Arial"/>
                <a:cs typeface="Arial"/>
              </a:rPr>
              <a:t>local</a:t>
            </a:r>
            <a:r>
              <a:rPr sz="1867" kern="0" spc="-27" dirty="0">
                <a:solidFill>
                  <a:srgbClr val="FFFFFF"/>
                </a:solidFill>
                <a:latin typeface="Arial"/>
                <a:cs typeface="Arial"/>
              </a:rPr>
              <a:t> </a:t>
            </a:r>
            <a:r>
              <a:rPr sz="1867" kern="0" spc="-13" dirty="0">
                <a:solidFill>
                  <a:srgbClr val="FFFFFF"/>
                </a:solidFill>
                <a:latin typeface="Arial"/>
                <a:cs typeface="Arial"/>
              </a:rPr>
              <a:t>optimum </a:t>
            </a:r>
            <a:r>
              <a:rPr sz="1867" kern="0" dirty="0">
                <a:solidFill>
                  <a:srgbClr val="FFFFFF"/>
                </a:solidFill>
                <a:latin typeface="Arial"/>
                <a:cs typeface="Arial"/>
              </a:rPr>
              <a:t>given</a:t>
            </a:r>
            <a:r>
              <a:rPr sz="1867" kern="0" spc="-33" dirty="0">
                <a:solidFill>
                  <a:srgbClr val="FFFFFF"/>
                </a:solidFill>
                <a:latin typeface="Arial"/>
                <a:cs typeface="Arial"/>
              </a:rPr>
              <a:t> </a:t>
            </a:r>
            <a:r>
              <a:rPr sz="1867" kern="0" dirty="0">
                <a:solidFill>
                  <a:srgbClr val="FFFFFF"/>
                </a:solidFill>
                <a:latin typeface="Arial"/>
                <a:cs typeface="Arial"/>
              </a:rPr>
              <a:t>task,</a:t>
            </a:r>
            <a:r>
              <a:rPr sz="1867" kern="0" spc="-27" dirty="0">
                <a:solidFill>
                  <a:srgbClr val="FFFFFF"/>
                </a:solidFill>
                <a:latin typeface="Arial"/>
                <a:cs typeface="Arial"/>
              </a:rPr>
              <a:t> </a:t>
            </a:r>
            <a:r>
              <a:rPr sz="1867" kern="0" dirty="0">
                <a:solidFill>
                  <a:srgbClr val="FFFFFF"/>
                </a:solidFill>
                <a:latin typeface="Arial"/>
                <a:cs typeface="Arial"/>
              </a:rPr>
              <a:t>data,</a:t>
            </a:r>
            <a:r>
              <a:rPr sz="1867" kern="0" spc="-27" dirty="0">
                <a:solidFill>
                  <a:srgbClr val="FFFFFF"/>
                </a:solidFill>
                <a:latin typeface="Arial"/>
                <a:cs typeface="Arial"/>
              </a:rPr>
              <a:t> </a:t>
            </a:r>
            <a:r>
              <a:rPr sz="1867" kern="0" spc="-33" dirty="0">
                <a:solidFill>
                  <a:srgbClr val="FFFFFF"/>
                </a:solidFill>
                <a:latin typeface="Arial"/>
                <a:cs typeface="Arial"/>
              </a:rPr>
              <a:t>etc</a:t>
            </a:r>
            <a:endParaRPr sz="1867" kern="0">
              <a:solidFill>
                <a:sysClr val="windowText" lastClr="000000"/>
              </a:solidFill>
              <a:latin typeface="Arial"/>
              <a:cs typeface="Arial"/>
            </a:endParaRPr>
          </a:p>
        </p:txBody>
      </p:sp>
      <p:pic>
        <p:nvPicPr>
          <p:cNvPr id="12" name="object 12"/>
          <p:cNvPicPr/>
          <p:nvPr/>
        </p:nvPicPr>
        <p:blipFill>
          <a:blip r:embed="rId2" cstate="print"/>
          <a:stretch>
            <a:fillRect/>
          </a:stretch>
        </p:blipFill>
        <p:spPr>
          <a:xfrm>
            <a:off x="3778249" y="3422649"/>
            <a:ext cx="291899" cy="291899"/>
          </a:xfrm>
          <a:prstGeom prst="rect">
            <a:avLst/>
          </a:prstGeom>
        </p:spPr>
      </p:pic>
      <p:sp>
        <p:nvSpPr>
          <p:cNvPr id="13" name="object 13"/>
          <p:cNvSpPr txBox="1"/>
          <p:nvPr/>
        </p:nvSpPr>
        <p:spPr>
          <a:xfrm>
            <a:off x="4110567" y="2881885"/>
            <a:ext cx="3352800" cy="595035"/>
          </a:xfrm>
          <a:prstGeom prst="rect">
            <a:avLst/>
          </a:prstGeom>
        </p:spPr>
        <p:txBody>
          <a:bodyPr vert="horz" wrap="square" lIns="0" tIns="30480" rIns="0" bIns="0" rtlCol="0">
            <a:spAutoFit/>
          </a:bodyPr>
          <a:lstStyle/>
          <a:p>
            <a:pPr marL="16933" marR="6773" defTabSz="1219170" fontAlgn="auto">
              <a:lnSpc>
                <a:spcPts val="2200"/>
              </a:lnSpc>
              <a:spcBef>
                <a:spcPts val="240"/>
              </a:spcBef>
              <a:spcAft>
                <a:spcPts val="0"/>
              </a:spcAft>
              <a:tabLst>
                <a:tab pos="1214090" algn="l"/>
                <a:tab pos="2048035" algn="l"/>
              </a:tabLst>
            </a:pPr>
            <a:r>
              <a:rPr sz="1867" kern="0" dirty="0">
                <a:solidFill>
                  <a:srgbClr val="FFFFFF"/>
                </a:solidFill>
                <a:latin typeface="Arial"/>
                <a:cs typeface="Arial"/>
              </a:rPr>
              <a:t>Get</a:t>
            </a:r>
            <a:r>
              <a:rPr sz="1867" kern="0" spc="-27" dirty="0">
                <a:solidFill>
                  <a:srgbClr val="FFFFFF"/>
                </a:solidFill>
                <a:latin typeface="Arial"/>
                <a:cs typeface="Arial"/>
              </a:rPr>
              <a:t> </a:t>
            </a:r>
            <a:r>
              <a:rPr sz="1867" kern="0" dirty="0">
                <a:solidFill>
                  <a:srgbClr val="FFFFFF"/>
                </a:solidFill>
                <a:latin typeface="Arial"/>
                <a:cs typeface="Arial"/>
              </a:rPr>
              <a:t>paper</a:t>
            </a:r>
            <a:r>
              <a:rPr sz="1867" kern="0" spc="-27" dirty="0">
                <a:solidFill>
                  <a:srgbClr val="FFFFFF"/>
                </a:solidFill>
                <a:latin typeface="Arial"/>
                <a:cs typeface="Arial"/>
              </a:rPr>
              <a:t> </a:t>
            </a:r>
            <a:r>
              <a:rPr sz="1867" kern="0" dirty="0">
                <a:solidFill>
                  <a:srgbClr val="FFFFFF"/>
                </a:solidFill>
                <a:latin typeface="Arial"/>
                <a:cs typeface="Arial"/>
              </a:rPr>
              <a:t>award,</a:t>
            </a:r>
            <a:r>
              <a:rPr sz="1867" kern="0" spc="-27" dirty="0">
                <a:solidFill>
                  <a:srgbClr val="FFFFFF"/>
                </a:solidFill>
                <a:latin typeface="Arial"/>
                <a:cs typeface="Arial"/>
              </a:rPr>
              <a:t> </a:t>
            </a:r>
            <a:r>
              <a:rPr sz="1867" kern="0" dirty="0">
                <a:solidFill>
                  <a:srgbClr val="FFFFFF"/>
                </a:solidFill>
                <a:latin typeface="Arial"/>
                <a:cs typeface="Arial"/>
              </a:rPr>
              <a:t>15</a:t>
            </a:r>
            <a:r>
              <a:rPr sz="1867" kern="0" spc="-27" dirty="0">
                <a:solidFill>
                  <a:srgbClr val="FFFFFF"/>
                </a:solidFill>
                <a:latin typeface="Arial"/>
                <a:cs typeface="Arial"/>
              </a:rPr>
              <a:t> </a:t>
            </a:r>
            <a:r>
              <a:rPr sz="1867" kern="0" dirty="0">
                <a:solidFill>
                  <a:srgbClr val="FFFFFF"/>
                </a:solidFill>
                <a:latin typeface="Arial"/>
                <a:cs typeface="Arial"/>
              </a:rPr>
              <a:t>minutes</a:t>
            </a:r>
            <a:r>
              <a:rPr sz="1867" kern="0" spc="-20" dirty="0">
                <a:solidFill>
                  <a:srgbClr val="FFFFFF"/>
                </a:solidFill>
                <a:latin typeface="Arial"/>
                <a:cs typeface="Arial"/>
              </a:rPr>
              <a:t> </a:t>
            </a:r>
            <a:r>
              <a:rPr sz="1867" kern="0" spc="-33" dirty="0">
                <a:solidFill>
                  <a:srgbClr val="FFFFFF"/>
                </a:solidFill>
                <a:latin typeface="Arial"/>
                <a:cs typeface="Arial"/>
              </a:rPr>
              <a:t>of </a:t>
            </a:r>
            <a:r>
              <a:rPr sz="1867" kern="0" dirty="0">
                <a:solidFill>
                  <a:srgbClr val="FFFFFF"/>
                </a:solidFill>
                <a:latin typeface="Arial"/>
                <a:cs typeface="Arial"/>
              </a:rPr>
              <a:t>fame for </a:t>
            </a:r>
            <a:r>
              <a:rPr sz="1867" u="sng" kern="0" dirty="0">
                <a:solidFill>
                  <a:srgbClr val="FFFFFF"/>
                </a:solidFill>
                <a:uFill>
                  <a:solidFill>
                    <a:srgbClr val="FEFEFE"/>
                  </a:solidFill>
                </a:uFill>
                <a:latin typeface="Times New Roman"/>
                <a:cs typeface="Times New Roman"/>
              </a:rPr>
              <a:t>	</a:t>
            </a:r>
            <a:r>
              <a:rPr sz="1867" kern="0" spc="-13" dirty="0">
                <a:solidFill>
                  <a:srgbClr val="FFFFFF"/>
                </a:solidFill>
                <a:latin typeface="Arial"/>
                <a:cs typeface="Arial"/>
              </a:rPr>
              <a:t>thing</a:t>
            </a:r>
            <a:r>
              <a:rPr sz="1867" u="sng" kern="0" dirty="0">
                <a:solidFill>
                  <a:srgbClr val="FFFFFF"/>
                </a:solidFill>
                <a:uFill>
                  <a:solidFill>
                    <a:srgbClr val="FEFEFE"/>
                  </a:solidFill>
                </a:uFill>
                <a:latin typeface="Times New Roman"/>
                <a:cs typeface="Times New Roman"/>
              </a:rPr>
              <a:t>	</a:t>
            </a:r>
            <a:endParaRPr sz="1867" kern="0">
              <a:solidFill>
                <a:sysClr val="windowText" lastClr="000000"/>
              </a:solidFill>
              <a:latin typeface="Times New Roman"/>
              <a:cs typeface="Times New Roman"/>
            </a:endParaRPr>
          </a:p>
        </p:txBody>
      </p:sp>
      <p:sp>
        <p:nvSpPr>
          <p:cNvPr id="14" name="object 14"/>
          <p:cNvSpPr/>
          <p:nvPr/>
        </p:nvSpPr>
        <p:spPr>
          <a:xfrm>
            <a:off x="11842200" y="203167"/>
            <a:ext cx="350520" cy="4114800"/>
          </a:xfrm>
          <a:custGeom>
            <a:avLst/>
            <a:gdLst/>
            <a:ahLst/>
            <a:cxnLst/>
            <a:rect l="l" t="t" r="r" b="b"/>
            <a:pathLst>
              <a:path w="262890" h="3086100">
                <a:moveTo>
                  <a:pt x="262499" y="3086099"/>
                </a:moveTo>
                <a:lnTo>
                  <a:pt x="0" y="3086099"/>
                </a:lnTo>
                <a:lnTo>
                  <a:pt x="0" y="0"/>
                </a:lnTo>
                <a:lnTo>
                  <a:pt x="262499" y="0"/>
                </a:lnTo>
                <a:lnTo>
                  <a:pt x="262499" y="30860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5" name="object 15"/>
          <p:cNvSpPr txBox="1"/>
          <p:nvPr/>
        </p:nvSpPr>
        <p:spPr>
          <a:xfrm>
            <a:off x="9647734" y="1471750"/>
            <a:ext cx="229870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dirty="0">
                <a:solidFill>
                  <a:srgbClr val="FFFFFF"/>
                </a:solidFill>
                <a:latin typeface="Arial"/>
                <a:cs typeface="Arial"/>
              </a:rPr>
              <a:t>Positive</a:t>
            </a:r>
            <a:r>
              <a:rPr sz="1867" kern="0" spc="-53" dirty="0">
                <a:solidFill>
                  <a:srgbClr val="FFFFFF"/>
                </a:solidFill>
                <a:latin typeface="Arial"/>
                <a:cs typeface="Arial"/>
              </a:rPr>
              <a:t> </a:t>
            </a:r>
            <a:r>
              <a:rPr sz="1867" kern="0" dirty="0">
                <a:solidFill>
                  <a:srgbClr val="FFFFFF"/>
                </a:solidFill>
                <a:latin typeface="Arial"/>
                <a:cs typeface="Arial"/>
              </a:rPr>
              <a:t>outcomes</a:t>
            </a:r>
            <a:r>
              <a:rPr sz="1867" kern="0" spc="-53" dirty="0">
                <a:solidFill>
                  <a:srgbClr val="FFFFFF"/>
                </a:solidFill>
                <a:latin typeface="Arial"/>
                <a:cs typeface="Arial"/>
              </a:rPr>
              <a:t> </a:t>
            </a:r>
            <a:r>
              <a:rPr sz="1867" kern="0" spc="-33" dirty="0">
                <a:solidFill>
                  <a:srgbClr val="FFFFFF"/>
                </a:solidFill>
                <a:latin typeface="Arial"/>
                <a:cs typeface="Arial"/>
              </a:rPr>
              <a:t>for</a:t>
            </a:r>
            <a:endParaRPr sz="1867" kern="0">
              <a:solidFill>
                <a:sysClr val="windowText" lastClr="000000"/>
              </a:solidFill>
              <a:latin typeface="Arial"/>
              <a:cs typeface="Arial"/>
            </a:endParaRPr>
          </a:p>
        </p:txBody>
      </p:sp>
      <p:sp>
        <p:nvSpPr>
          <p:cNvPr id="16" name="object 16"/>
          <p:cNvSpPr txBox="1"/>
          <p:nvPr/>
        </p:nvSpPr>
        <p:spPr>
          <a:xfrm>
            <a:off x="9647733" y="1751151"/>
            <a:ext cx="1864360" cy="595035"/>
          </a:xfrm>
          <a:prstGeom prst="rect">
            <a:avLst/>
          </a:prstGeom>
        </p:spPr>
        <p:txBody>
          <a:bodyPr vert="horz" wrap="square" lIns="0" tIns="30480" rIns="0" bIns="0" rtlCol="0">
            <a:spAutoFit/>
          </a:bodyPr>
          <a:lstStyle/>
          <a:p>
            <a:pPr marL="16933" marR="6773" defTabSz="1219170" fontAlgn="auto">
              <a:lnSpc>
                <a:spcPts val="2200"/>
              </a:lnSpc>
              <a:spcBef>
                <a:spcPts val="240"/>
              </a:spcBef>
              <a:spcAft>
                <a:spcPts val="0"/>
              </a:spcAft>
            </a:pPr>
            <a:r>
              <a:rPr sz="1867" kern="0" dirty="0">
                <a:solidFill>
                  <a:srgbClr val="FFFFFF"/>
                </a:solidFill>
                <a:latin typeface="Arial"/>
                <a:cs typeface="Arial"/>
              </a:rPr>
              <a:t>humans</a:t>
            </a:r>
            <a:r>
              <a:rPr sz="1867" kern="0" spc="-33" dirty="0">
                <a:solidFill>
                  <a:srgbClr val="FFFFFF"/>
                </a:solidFill>
                <a:latin typeface="Arial"/>
                <a:cs typeface="Arial"/>
              </a:rPr>
              <a:t> </a:t>
            </a:r>
            <a:r>
              <a:rPr sz="1867" kern="0" dirty="0">
                <a:solidFill>
                  <a:srgbClr val="FFFFFF"/>
                </a:solidFill>
                <a:latin typeface="Arial"/>
                <a:cs typeface="Arial"/>
              </a:rPr>
              <a:t>and</a:t>
            </a:r>
            <a:r>
              <a:rPr sz="1867" kern="0" spc="-27" dirty="0">
                <a:solidFill>
                  <a:srgbClr val="FFFFFF"/>
                </a:solidFill>
                <a:latin typeface="Arial"/>
                <a:cs typeface="Arial"/>
              </a:rPr>
              <a:t> </a:t>
            </a:r>
            <a:r>
              <a:rPr sz="1867" kern="0" spc="-13" dirty="0">
                <a:solidFill>
                  <a:srgbClr val="FFFFFF"/>
                </a:solidFill>
                <a:latin typeface="Arial"/>
                <a:cs typeface="Arial"/>
              </a:rPr>
              <a:t>their environment.</a:t>
            </a:r>
            <a:endParaRPr sz="1867" kern="0">
              <a:solidFill>
                <a:sysClr val="windowText" lastClr="000000"/>
              </a:solidFill>
              <a:latin typeface="Arial"/>
              <a:cs typeface="Arial"/>
            </a:endParaRPr>
          </a:p>
        </p:txBody>
      </p:sp>
      <p:pic>
        <p:nvPicPr>
          <p:cNvPr id="17" name="object 17"/>
          <p:cNvPicPr/>
          <p:nvPr/>
        </p:nvPicPr>
        <p:blipFill>
          <a:blip r:embed="rId2" cstate="print"/>
          <a:stretch>
            <a:fillRect/>
          </a:stretch>
        </p:blipFill>
        <p:spPr>
          <a:xfrm>
            <a:off x="11556649" y="2169083"/>
            <a:ext cx="291899" cy="291899"/>
          </a:xfrm>
          <a:prstGeom prst="rect">
            <a:avLst/>
          </a:prstGeom>
        </p:spPr>
      </p:pic>
      <p:sp>
        <p:nvSpPr>
          <p:cNvPr id="18" name="object 18"/>
          <p:cNvSpPr txBox="1">
            <a:spLocks noGrp="1"/>
          </p:cNvSpPr>
          <p:nvPr>
            <p:ph type="title"/>
          </p:nvPr>
        </p:nvSpPr>
        <p:spPr>
          <a:xfrm>
            <a:off x="630767" y="484801"/>
            <a:ext cx="9706187" cy="591551"/>
          </a:xfrm>
          <a:prstGeom prst="rect">
            <a:avLst/>
          </a:prstGeom>
        </p:spPr>
        <p:txBody>
          <a:bodyPr vert="horz" wrap="square" lIns="0" tIns="16933" rIns="0" bIns="0" rtlCol="0">
            <a:spAutoFit/>
          </a:bodyPr>
          <a:lstStyle/>
          <a:p>
            <a:pPr marL="16933">
              <a:spcBef>
                <a:spcPts val="133"/>
              </a:spcBef>
            </a:pPr>
            <a:r>
              <a:rPr b="1" spc="300" dirty="0">
                <a:solidFill>
                  <a:srgbClr val="FFFFFF"/>
                </a:solidFill>
              </a:rPr>
              <a:t>Begin</a:t>
            </a:r>
            <a:r>
              <a:rPr b="1" spc="180" dirty="0">
                <a:solidFill>
                  <a:srgbClr val="FFFFFF"/>
                </a:solidFill>
              </a:rPr>
              <a:t> </a:t>
            </a:r>
            <a:r>
              <a:rPr b="1" spc="247" dirty="0">
                <a:solidFill>
                  <a:srgbClr val="FFFFFF"/>
                </a:solidFill>
              </a:rPr>
              <a:t>tracing</a:t>
            </a:r>
            <a:r>
              <a:rPr b="1" spc="193" dirty="0">
                <a:solidFill>
                  <a:srgbClr val="FFFFFF"/>
                </a:solidFill>
              </a:rPr>
              <a:t> </a:t>
            </a:r>
            <a:r>
              <a:rPr b="1" spc="160" dirty="0">
                <a:solidFill>
                  <a:srgbClr val="FFFFFF"/>
                </a:solidFill>
              </a:rPr>
              <a:t>out</a:t>
            </a:r>
            <a:r>
              <a:rPr b="1" spc="200" dirty="0">
                <a:solidFill>
                  <a:srgbClr val="FFFFFF"/>
                </a:solidFill>
              </a:rPr>
              <a:t> </a:t>
            </a:r>
            <a:r>
              <a:rPr b="1" spc="247" dirty="0">
                <a:solidFill>
                  <a:srgbClr val="FFFFFF"/>
                </a:solidFill>
              </a:rPr>
              <a:t>paths</a:t>
            </a:r>
            <a:r>
              <a:rPr b="1" spc="193" dirty="0">
                <a:solidFill>
                  <a:srgbClr val="FFFFFF"/>
                </a:solidFill>
              </a:rPr>
              <a:t> </a:t>
            </a:r>
            <a:r>
              <a:rPr b="1" spc="140" dirty="0">
                <a:solidFill>
                  <a:srgbClr val="FFFFFF"/>
                </a:solidFill>
              </a:rPr>
              <a:t>for</a:t>
            </a:r>
            <a:r>
              <a:rPr b="1" spc="200" dirty="0">
                <a:solidFill>
                  <a:srgbClr val="FFFFFF"/>
                </a:solidFill>
              </a:rPr>
              <a:t> </a:t>
            </a:r>
            <a:r>
              <a:rPr b="1" spc="152" dirty="0">
                <a:solidFill>
                  <a:srgbClr val="FFFFFF"/>
                </a:solidFill>
              </a:rPr>
              <a:t>the</a:t>
            </a:r>
            <a:r>
              <a:rPr b="1" spc="193" dirty="0">
                <a:solidFill>
                  <a:srgbClr val="FFFFFF"/>
                </a:solidFill>
              </a:rPr>
              <a:t> </a:t>
            </a:r>
            <a:r>
              <a:rPr b="1" spc="152" dirty="0">
                <a:solidFill>
                  <a:srgbClr val="FFFFFF"/>
                </a:solidFill>
              </a:rPr>
              <a:t>evolution</a:t>
            </a:r>
            <a:r>
              <a:rPr b="1" spc="200" dirty="0">
                <a:solidFill>
                  <a:srgbClr val="FFFFFF"/>
                </a:solidFill>
              </a:rPr>
              <a:t> </a:t>
            </a:r>
            <a:r>
              <a:rPr b="1" spc="120" dirty="0">
                <a:solidFill>
                  <a:srgbClr val="FFFFFF"/>
                </a:solidFill>
              </a:rPr>
              <a:t>of</a:t>
            </a:r>
          </a:p>
        </p:txBody>
      </p:sp>
      <p:sp>
        <p:nvSpPr>
          <p:cNvPr id="19" name="object 19"/>
          <p:cNvSpPr txBox="1"/>
          <p:nvPr/>
        </p:nvSpPr>
        <p:spPr>
          <a:xfrm>
            <a:off x="630768" y="1056301"/>
            <a:ext cx="2137833" cy="591551"/>
          </a:xfrm>
          <a:prstGeom prst="rect">
            <a:avLst/>
          </a:prstGeom>
        </p:spPr>
        <p:txBody>
          <a:bodyPr vert="horz" wrap="square" lIns="0" tIns="16933" rIns="0" bIns="0" rtlCol="0">
            <a:spAutoFit/>
          </a:bodyPr>
          <a:lstStyle/>
          <a:p>
            <a:pPr marL="16933" defTabSz="1219170" fontAlgn="auto">
              <a:spcBef>
                <a:spcPts val="133"/>
              </a:spcBef>
              <a:spcAft>
                <a:spcPts val="0"/>
              </a:spcAft>
            </a:pPr>
            <a:r>
              <a:rPr sz="3733" b="1" kern="0" spc="187" dirty="0">
                <a:solidFill>
                  <a:srgbClr val="FFFFFF"/>
                </a:solidFill>
                <a:latin typeface="Calibri"/>
                <a:cs typeface="Calibri"/>
              </a:rPr>
              <a:t>ethical</a:t>
            </a:r>
            <a:r>
              <a:rPr sz="3733" b="1" kern="0" spc="213" dirty="0">
                <a:solidFill>
                  <a:srgbClr val="FFFFFF"/>
                </a:solidFill>
                <a:latin typeface="Calibri"/>
                <a:cs typeface="Calibri"/>
              </a:rPr>
              <a:t> </a:t>
            </a:r>
            <a:r>
              <a:rPr sz="3733" b="1" kern="0" spc="160" dirty="0">
                <a:solidFill>
                  <a:srgbClr val="FFFFFF"/>
                </a:solidFill>
                <a:latin typeface="Calibri"/>
                <a:cs typeface="Calibri"/>
              </a:rPr>
              <a:t>AI</a:t>
            </a:r>
            <a:endParaRPr sz="3733" kern="0">
              <a:solidFill>
                <a:sysClr val="windowText" lastClr="000000"/>
              </a:solidFill>
              <a:latin typeface="Calibri"/>
              <a:cs typeface="Calibri"/>
            </a:endParaRPr>
          </a:p>
        </p:txBody>
      </p:sp>
      <p:sp>
        <p:nvSpPr>
          <p:cNvPr id="20" name="object 20"/>
          <p:cNvSpPr txBox="1"/>
          <p:nvPr/>
        </p:nvSpPr>
        <p:spPr>
          <a:xfrm>
            <a:off x="8626368" y="3632940"/>
            <a:ext cx="2945553" cy="1483525"/>
          </a:xfrm>
          <a:prstGeom prst="rect">
            <a:avLst/>
          </a:prstGeom>
        </p:spPr>
        <p:txBody>
          <a:bodyPr vert="horz" wrap="square" lIns="0" tIns="14393" rIns="0" bIns="0" rtlCol="0">
            <a:spAutoFit/>
          </a:bodyPr>
          <a:lstStyle/>
          <a:p>
            <a:pPr marL="16933" marR="6773" defTabSz="1219170" fontAlgn="auto">
              <a:lnSpc>
                <a:spcPct val="100699"/>
              </a:lnSpc>
              <a:spcBef>
                <a:spcPts val="113"/>
              </a:spcBef>
              <a:spcAft>
                <a:spcPts val="0"/>
              </a:spcAft>
            </a:pPr>
            <a:r>
              <a:rPr sz="2400" i="1" kern="0" dirty="0">
                <a:solidFill>
                  <a:srgbClr val="FFFFFF"/>
                </a:solidFill>
                <a:latin typeface="Arial"/>
                <a:cs typeface="Arial"/>
              </a:rPr>
              <a:t>How</a:t>
            </a:r>
            <a:r>
              <a:rPr sz="2400" i="1" kern="0" spc="-20" dirty="0">
                <a:solidFill>
                  <a:srgbClr val="FFFFFF"/>
                </a:solidFill>
                <a:latin typeface="Arial"/>
                <a:cs typeface="Arial"/>
              </a:rPr>
              <a:t> </a:t>
            </a:r>
            <a:r>
              <a:rPr sz="2400" i="1" kern="0" dirty="0">
                <a:solidFill>
                  <a:srgbClr val="FFFFFF"/>
                </a:solidFill>
                <a:latin typeface="Arial"/>
                <a:cs typeface="Arial"/>
              </a:rPr>
              <a:t>can</a:t>
            </a:r>
            <a:r>
              <a:rPr sz="2400" i="1" kern="0" spc="-20" dirty="0">
                <a:solidFill>
                  <a:srgbClr val="FFFFFF"/>
                </a:solidFill>
                <a:latin typeface="Arial"/>
                <a:cs typeface="Arial"/>
              </a:rPr>
              <a:t> </a:t>
            </a:r>
            <a:r>
              <a:rPr sz="2400" i="1" kern="0" dirty="0">
                <a:solidFill>
                  <a:srgbClr val="FFFFFF"/>
                </a:solidFill>
                <a:latin typeface="Arial"/>
                <a:cs typeface="Arial"/>
              </a:rPr>
              <a:t>the</a:t>
            </a:r>
            <a:r>
              <a:rPr sz="2400" i="1" kern="0" spc="-20" dirty="0">
                <a:solidFill>
                  <a:srgbClr val="FFFFFF"/>
                </a:solidFill>
                <a:latin typeface="Arial"/>
                <a:cs typeface="Arial"/>
              </a:rPr>
              <a:t> </a:t>
            </a:r>
            <a:r>
              <a:rPr sz="2400" i="1" kern="0" dirty="0">
                <a:solidFill>
                  <a:srgbClr val="FFFFFF"/>
                </a:solidFill>
                <a:latin typeface="Arial"/>
                <a:cs typeface="Arial"/>
              </a:rPr>
              <a:t>work</a:t>
            </a:r>
            <a:r>
              <a:rPr sz="2400" i="1" kern="0" spc="-13" dirty="0">
                <a:solidFill>
                  <a:srgbClr val="FFFFFF"/>
                </a:solidFill>
                <a:latin typeface="Arial"/>
                <a:cs typeface="Arial"/>
              </a:rPr>
              <a:t> </a:t>
            </a:r>
            <a:r>
              <a:rPr sz="2400" i="1" kern="0" spc="-33" dirty="0">
                <a:solidFill>
                  <a:srgbClr val="FFFFFF"/>
                </a:solidFill>
                <a:latin typeface="Arial"/>
                <a:cs typeface="Arial"/>
              </a:rPr>
              <a:t>I’m </a:t>
            </a:r>
            <a:r>
              <a:rPr sz="2400" i="1" kern="0" dirty="0">
                <a:solidFill>
                  <a:srgbClr val="FFFFFF"/>
                </a:solidFill>
                <a:latin typeface="Arial"/>
                <a:cs typeface="Arial"/>
              </a:rPr>
              <a:t>interested</a:t>
            </a:r>
            <a:r>
              <a:rPr sz="2400" i="1" kern="0" spc="-33" dirty="0">
                <a:solidFill>
                  <a:srgbClr val="FFFFFF"/>
                </a:solidFill>
                <a:latin typeface="Arial"/>
                <a:cs typeface="Arial"/>
              </a:rPr>
              <a:t> </a:t>
            </a:r>
            <a:r>
              <a:rPr sz="2400" i="1" kern="0" dirty="0">
                <a:solidFill>
                  <a:srgbClr val="FFFFFF"/>
                </a:solidFill>
                <a:latin typeface="Arial"/>
                <a:cs typeface="Arial"/>
              </a:rPr>
              <a:t>in</a:t>
            </a:r>
            <a:r>
              <a:rPr sz="2400" i="1" kern="0" spc="-33" dirty="0">
                <a:solidFill>
                  <a:srgbClr val="FFFFFF"/>
                </a:solidFill>
                <a:latin typeface="Arial"/>
                <a:cs typeface="Arial"/>
              </a:rPr>
              <a:t> </a:t>
            </a:r>
            <a:r>
              <a:rPr sz="2400" i="1" kern="0" dirty="0">
                <a:solidFill>
                  <a:srgbClr val="FFFFFF"/>
                </a:solidFill>
                <a:latin typeface="Arial"/>
                <a:cs typeface="Arial"/>
              </a:rPr>
              <a:t>now</a:t>
            </a:r>
            <a:r>
              <a:rPr sz="2400" i="1" kern="0" spc="-33" dirty="0">
                <a:solidFill>
                  <a:srgbClr val="FFFFFF"/>
                </a:solidFill>
                <a:latin typeface="Arial"/>
                <a:cs typeface="Arial"/>
              </a:rPr>
              <a:t> be </a:t>
            </a:r>
            <a:r>
              <a:rPr sz="2400" i="1" kern="0" dirty="0">
                <a:solidFill>
                  <a:srgbClr val="FFFFFF"/>
                </a:solidFill>
                <a:latin typeface="Arial"/>
                <a:cs typeface="Arial"/>
              </a:rPr>
              <a:t>best</a:t>
            </a:r>
            <a:r>
              <a:rPr sz="2400" i="1" kern="0" spc="-33" dirty="0">
                <a:solidFill>
                  <a:srgbClr val="FFFFFF"/>
                </a:solidFill>
                <a:latin typeface="Arial"/>
                <a:cs typeface="Arial"/>
              </a:rPr>
              <a:t> </a:t>
            </a:r>
            <a:r>
              <a:rPr sz="2400" i="1" kern="0" dirty="0">
                <a:solidFill>
                  <a:srgbClr val="FFFFFF"/>
                </a:solidFill>
                <a:latin typeface="Arial"/>
                <a:cs typeface="Arial"/>
              </a:rPr>
              <a:t>focused</a:t>
            </a:r>
            <a:r>
              <a:rPr sz="2400" i="1" kern="0" spc="-27" dirty="0">
                <a:solidFill>
                  <a:srgbClr val="FFFFFF"/>
                </a:solidFill>
                <a:latin typeface="Arial"/>
                <a:cs typeface="Arial"/>
              </a:rPr>
              <a:t> </a:t>
            </a:r>
            <a:r>
              <a:rPr sz="2400" i="1" kern="0" dirty="0">
                <a:solidFill>
                  <a:srgbClr val="FFFFFF"/>
                </a:solidFill>
                <a:latin typeface="Arial"/>
                <a:cs typeface="Arial"/>
              </a:rPr>
              <a:t>to</a:t>
            </a:r>
            <a:r>
              <a:rPr sz="2400" i="1" kern="0" spc="-27" dirty="0">
                <a:solidFill>
                  <a:srgbClr val="FFFFFF"/>
                </a:solidFill>
                <a:latin typeface="Arial"/>
                <a:cs typeface="Arial"/>
              </a:rPr>
              <a:t> help </a:t>
            </a:r>
            <a:r>
              <a:rPr sz="2400" i="1" kern="0" spc="-13" dirty="0">
                <a:solidFill>
                  <a:srgbClr val="FFFFFF"/>
                </a:solidFill>
                <a:latin typeface="Arial"/>
                <a:cs typeface="Arial"/>
              </a:rPr>
              <a:t>others?</a:t>
            </a:r>
            <a:endParaRPr sz="2400" kern="0">
              <a:solidFill>
                <a:sysClr val="windowText" lastClr="000000"/>
              </a:solidFill>
              <a:latin typeface="Arial"/>
              <a:cs typeface="Arial"/>
            </a:endParaRPr>
          </a:p>
        </p:txBody>
      </p:sp>
      <p:sp>
        <p:nvSpPr>
          <p:cNvPr id="21" name="TextBox 20">
            <a:extLst>
              <a:ext uri="{FF2B5EF4-FFF2-40B4-BE49-F238E27FC236}">
                <a16:creationId xmlns:a16="http://schemas.microsoft.com/office/drawing/2014/main" id="{41671054-9426-9C02-43B6-E8A6E48F5D64}"/>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
            <a:ext cx="12191999" cy="6857999"/>
          </a:xfrm>
          <a:prstGeom prst="rect">
            <a:avLst/>
          </a:prstGeom>
        </p:spPr>
      </p:pic>
      <p:sp>
        <p:nvSpPr>
          <p:cNvPr id="3" name="object 3"/>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333333">
              <a:alpha val="70379"/>
            </a:srgbClr>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txBox="1"/>
          <p:nvPr/>
        </p:nvSpPr>
        <p:spPr>
          <a:xfrm>
            <a:off x="2480277" y="2098563"/>
            <a:ext cx="7227147" cy="1401239"/>
          </a:xfrm>
          <a:prstGeom prst="rect">
            <a:avLst/>
          </a:prstGeom>
        </p:spPr>
        <p:txBody>
          <a:bodyPr vert="horz" wrap="square" lIns="0" tIns="16087" rIns="0" bIns="0" rtlCol="0">
            <a:spAutoFit/>
          </a:bodyPr>
          <a:lstStyle/>
          <a:p>
            <a:pPr marL="2688946" marR="6773" indent="-2672013" defTabSz="1219170" fontAlgn="auto">
              <a:lnSpc>
                <a:spcPct val="115999"/>
              </a:lnSpc>
              <a:spcBef>
                <a:spcPts val="127"/>
              </a:spcBef>
              <a:spcAft>
                <a:spcPts val="0"/>
              </a:spcAft>
            </a:pPr>
            <a:r>
              <a:rPr sz="4000" kern="0" spc="107" dirty="0">
                <a:solidFill>
                  <a:srgbClr val="FFFFFF"/>
                </a:solidFill>
                <a:latin typeface="Calibri"/>
                <a:cs typeface="Calibri"/>
              </a:rPr>
              <a:t>It’s</a:t>
            </a:r>
            <a:r>
              <a:rPr sz="4000" kern="0" spc="227" dirty="0">
                <a:solidFill>
                  <a:srgbClr val="FFFFFF"/>
                </a:solidFill>
                <a:latin typeface="Calibri"/>
                <a:cs typeface="Calibri"/>
              </a:rPr>
              <a:t> </a:t>
            </a:r>
            <a:r>
              <a:rPr sz="4000" kern="0" spc="173" dirty="0">
                <a:solidFill>
                  <a:srgbClr val="FFFFFF"/>
                </a:solidFill>
                <a:latin typeface="Calibri"/>
                <a:cs typeface="Calibri"/>
              </a:rPr>
              <a:t>up</a:t>
            </a:r>
            <a:r>
              <a:rPr sz="4000" kern="0" spc="227" dirty="0">
                <a:solidFill>
                  <a:srgbClr val="FFFFFF"/>
                </a:solidFill>
                <a:latin typeface="Calibri"/>
                <a:cs typeface="Calibri"/>
              </a:rPr>
              <a:t> </a:t>
            </a:r>
            <a:r>
              <a:rPr sz="4000" kern="0" dirty="0">
                <a:solidFill>
                  <a:srgbClr val="FFFFFF"/>
                </a:solidFill>
                <a:latin typeface="Calibri"/>
                <a:cs typeface="Calibri"/>
              </a:rPr>
              <a:t>to</a:t>
            </a:r>
            <a:r>
              <a:rPr sz="4000" kern="0" spc="253" dirty="0">
                <a:solidFill>
                  <a:srgbClr val="FFFFFF"/>
                </a:solidFill>
                <a:latin typeface="Calibri"/>
                <a:cs typeface="Calibri"/>
              </a:rPr>
              <a:t> </a:t>
            </a:r>
            <a:r>
              <a:rPr sz="4000" b="1" kern="0" spc="373" dirty="0">
                <a:solidFill>
                  <a:srgbClr val="64FFDA"/>
                </a:solidFill>
                <a:latin typeface="Calibri"/>
                <a:cs typeface="Calibri"/>
              </a:rPr>
              <a:t>us</a:t>
            </a:r>
            <a:r>
              <a:rPr sz="4000" b="1" kern="0" spc="233" dirty="0">
                <a:solidFill>
                  <a:srgbClr val="64FFDA"/>
                </a:solidFill>
                <a:latin typeface="Calibri"/>
                <a:cs typeface="Calibri"/>
              </a:rPr>
              <a:t> </a:t>
            </a:r>
            <a:r>
              <a:rPr sz="4000" kern="0" dirty="0">
                <a:solidFill>
                  <a:srgbClr val="FFFFFF"/>
                </a:solidFill>
                <a:latin typeface="Calibri"/>
                <a:cs typeface="Calibri"/>
              </a:rPr>
              <a:t>to</a:t>
            </a:r>
            <a:r>
              <a:rPr sz="4000" kern="0" spc="227" dirty="0">
                <a:solidFill>
                  <a:srgbClr val="FFFFFF"/>
                </a:solidFill>
                <a:latin typeface="Calibri"/>
                <a:cs typeface="Calibri"/>
              </a:rPr>
              <a:t> </a:t>
            </a:r>
            <a:r>
              <a:rPr sz="4000" kern="0" spc="107" dirty="0">
                <a:solidFill>
                  <a:srgbClr val="FFFFFF"/>
                </a:solidFill>
                <a:latin typeface="Calibri"/>
                <a:cs typeface="Calibri"/>
              </a:rPr>
              <a:t>influence</a:t>
            </a:r>
            <a:r>
              <a:rPr sz="4000" kern="0" spc="227" dirty="0">
                <a:solidFill>
                  <a:srgbClr val="FFFFFF"/>
                </a:solidFill>
                <a:latin typeface="Calibri"/>
                <a:cs typeface="Calibri"/>
              </a:rPr>
              <a:t> </a:t>
            </a:r>
            <a:r>
              <a:rPr sz="4000" kern="0" spc="147" dirty="0">
                <a:solidFill>
                  <a:srgbClr val="FFFFFF"/>
                </a:solidFill>
                <a:latin typeface="Calibri"/>
                <a:cs typeface="Calibri"/>
              </a:rPr>
              <a:t>how</a:t>
            </a:r>
            <a:r>
              <a:rPr sz="4000" kern="0" spc="227" dirty="0">
                <a:solidFill>
                  <a:srgbClr val="FFFFFF"/>
                </a:solidFill>
                <a:latin typeface="Calibri"/>
                <a:cs typeface="Calibri"/>
              </a:rPr>
              <a:t> </a:t>
            </a:r>
            <a:r>
              <a:rPr sz="4000" kern="0" spc="107" dirty="0">
                <a:solidFill>
                  <a:srgbClr val="FFFFFF"/>
                </a:solidFill>
                <a:latin typeface="Calibri"/>
                <a:cs typeface="Calibri"/>
              </a:rPr>
              <a:t>AI </a:t>
            </a:r>
            <a:r>
              <a:rPr sz="4000" kern="0" spc="140" dirty="0">
                <a:solidFill>
                  <a:srgbClr val="FFFFFF"/>
                </a:solidFill>
                <a:latin typeface="Calibri"/>
                <a:cs typeface="Calibri"/>
              </a:rPr>
              <a:t>evolves.</a:t>
            </a:r>
            <a:endParaRPr sz="4000" kern="0">
              <a:solidFill>
                <a:sysClr val="windowText" lastClr="000000"/>
              </a:solidFill>
              <a:latin typeface="Calibri"/>
              <a:cs typeface="Calibri"/>
            </a:endParaRPr>
          </a:p>
        </p:txBody>
      </p:sp>
      <p:sp>
        <p:nvSpPr>
          <p:cNvPr id="5" name="object 5"/>
          <p:cNvSpPr txBox="1"/>
          <p:nvPr/>
        </p:nvSpPr>
        <p:spPr>
          <a:xfrm>
            <a:off x="2095434" y="3880796"/>
            <a:ext cx="7993380" cy="632651"/>
          </a:xfrm>
          <a:prstGeom prst="rect">
            <a:avLst/>
          </a:prstGeom>
        </p:spPr>
        <p:txBody>
          <a:bodyPr vert="horz" wrap="square" lIns="0" tIns="16933" rIns="0" bIns="0" rtlCol="0">
            <a:spAutoFit/>
          </a:bodyPr>
          <a:lstStyle/>
          <a:p>
            <a:pPr marL="16933" defTabSz="1219170" fontAlgn="auto">
              <a:spcBef>
                <a:spcPts val="133"/>
              </a:spcBef>
              <a:spcAft>
                <a:spcPts val="0"/>
              </a:spcAft>
            </a:pPr>
            <a:r>
              <a:rPr sz="4000" b="1" kern="0" spc="272" dirty="0">
                <a:solidFill>
                  <a:srgbClr val="FFFFFF"/>
                </a:solidFill>
                <a:latin typeface="Calibri"/>
                <a:cs typeface="Calibri"/>
              </a:rPr>
              <a:t>Here</a:t>
            </a:r>
            <a:r>
              <a:rPr sz="4000" b="1" kern="0" spc="207" dirty="0">
                <a:solidFill>
                  <a:srgbClr val="FFFFFF"/>
                </a:solidFill>
                <a:latin typeface="Calibri"/>
                <a:cs typeface="Calibri"/>
              </a:rPr>
              <a:t> </a:t>
            </a:r>
            <a:r>
              <a:rPr sz="4000" b="1" kern="0" spc="227" dirty="0">
                <a:solidFill>
                  <a:srgbClr val="FFFFFF"/>
                </a:solidFill>
                <a:latin typeface="Calibri"/>
                <a:cs typeface="Calibri"/>
              </a:rPr>
              <a:t>are</a:t>
            </a:r>
            <a:r>
              <a:rPr sz="4000" b="1" kern="0" spc="207" dirty="0">
                <a:solidFill>
                  <a:srgbClr val="FFFFFF"/>
                </a:solidFill>
                <a:latin typeface="Calibri"/>
                <a:cs typeface="Calibri"/>
              </a:rPr>
              <a:t> </a:t>
            </a:r>
            <a:r>
              <a:rPr sz="4000" b="1" kern="0" spc="360" dirty="0">
                <a:solidFill>
                  <a:srgbClr val="FFFFFF"/>
                </a:solidFill>
                <a:latin typeface="Calibri"/>
                <a:cs typeface="Calibri"/>
              </a:rPr>
              <a:t>some</a:t>
            </a:r>
            <a:r>
              <a:rPr sz="4000" b="1" kern="0" spc="213" dirty="0">
                <a:solidFill>
                  <a:srgbClr val="FFFFFF"/>
                </a:solidFill>
                <a:latin typeface="Calibri"/>
                <a:cs typeface="Calibri"/>
              </a:rPr>
              <a:t> </a:t>
            </a:r>
            <a:r>
              <a:rPr sz="4000" b="1" kern="0" spc="253" dirty="0">
                <a:solidFill>
                  <a:srgbClr val="FFFFFF"/>
                </a:solidFill>
                <a:latin typeface="Calibri"/>
                <a:cs typeface="Calibri"/>
              </a:rPr>
              <a:t>things</a:t>
            </a:r>
            <a:r>
              <a:rPr sz="4000" b="1" kern="0" spc="207" dirty="0">
                <a:solidFill>
                  <a:srgbClr val="FFFFFF"/>
                </a:solidFill>
                <a:latin typeface="Calibri"/>
                <a:cs typeface="Calibri"/>
              </a:rPr>
              <a:t> </a:t>
            </a:r>
            <a:r>
              <a:rPr sz="4000" b="1" kern="0" spc="267" dirty="0">
                <a:solidFill>
                  <a:srgbClr val="FFFFFF"/>
                </a:solidFill>
                <a:latin typeface="Calibri"/>
                <a:cs typeface="Calibri"/>
              </a:rPr>
              <a:t>we</a:t>
            </a:r>
            <a:r>
              <a:rPr sz="4000" b="1" kern="0" spc="213" dirty="0">
                <a:solidFill>
                  <a:srgbClr val="FFFFFF"/>
                </a:solidFill>
                <a:latin typeface="Calibri"/>
                <a:cs typeface="Calibri"/>
              </a:rPr>
              <a:t> </a:t>
            </a:r>
            <a:r>
              <a:rPr sz="4000" b="1" kern="0" spc="367" dirty="0">
                <a:solidFill>
                  <a:srgbClr val="FFFFFF"/>
                </a:solidFill>
                <a:latin typeface="Calibri"/>
                <a:cs typeface="Calibri"/>
              </a:rPr>
              <a:t>can</a:t>
            </a:r>
            <a:r>
              <a:rPr sz="4000" b="1" kern="0" spc="207" dirty="0">
                <a:solidFill>
                  <a:srgbClr val="FFFFFF"/>
                </a:solidFill>
                <a:latin typeface="Calibri"/>
                <a:cs typeface="Calibri"/>
              </a:rPr>
              <a:t> </a:t>
            </a:r>
            <a:r>
              <a:rPr sz="4000" b="1" kern="0" spc="152" dirty="0">
                <a:solidFill>
                  <a:srgbClr val="FFFFFF"/>
                </a:solidFill>
                <a:latin typeface="Calibri"/>
                <a:cs typeface="Calibri"/>
              </a:rPr>
              <a:t>do.</a:t>
            </a:r>
            <a:endParaRPr sz="4000" kern="0">
              <a:solidFill>
                <a:sysClr val="windowText" lastClr="000000"/>
              </a:solidFill>
              <a:latin typeface="Calibri"/>
              <a:cs typeface="Calibri"/>
            </a:endParaRPr>
          </a:p>
        </p:txBody>
      </p:sp>
      <p:sp>
        <p:nvSpPr>
          <p:cNvPr id="6" name="object 6"/>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7" name="object 7"/>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8" name="TextBox 7">
            <a:extLst>
              <a:ext uri="{FF2B5EF4-FFF2-40B4-BE49-F238E27FC236}">
                <a16:creationId xmlns:a16="http://schemas.microsoft.com/office/drawing/2014/main" id="{6CEFFDE8-2876-B406-2745-102D46968D73}"/>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60" dirty="0">
                <a:solidFill>
                  <a:srgbClr val="FFFFFF"/>
                </a:solidFill>
              </a:rPr>
              <a:t>What</a:t>
            </a:r>
            <a:r>
              <a:rPr sz="4000" b="1" spc="213" dirty="0">
                <a:solidFill>
                  <a:srgbClr val="FFFFFF"/>
                </a:solidFill>
              </a:rPr>
              <a:t> </a:t>
            </a:r>
            <a:r>
              <a:rPr sz="4000" b="1" spc="272" dirty="0">
                <a:solidFill>
                  <a:srgbClr val="FFFFFF"/>
                </a:solidFill>
              </a:rPr>
              <a:t>do</a:t>
            </a:r>
            <a:r>
              <a:rPr sz="4000" b="1" spc="213" dirty="0">
                <a:solidFill>
                  <a:srgbClr val="FFFFFF"/>
                </a:solidFill>
              </a:rPr>
              <a:t> </a:t>
            </a:r>
            <a:r>
              <a:rPr sz="4000" b="1" spc="220" dirty="0">
                <a:solidFill>
                  <a:srgbClr val="FFFFFF"/>
                </a:solidFill>
              </a:rPr>
              <a:t>you</a:t>
            </a:r>
            <a:r>
              <a:rPr sz="4000" b="1" spc="213" dirty="0">
                <a:solidFill>
                  <a:srgbClr val="FFFFFF"/>
                </a:solidFill>
              </a:rPr>
              <a:t> </a:t>
            </a:r>
            <a:r>
              <a:rPr sz="4000" b="1" spc="320" dirty="0">
                <a:solidFill>
                  <a:srgbClr val="FFFFFF"/>
                </a:solidFill>
              </a:rPr>
              <a:t>see?</a:t>
            </a:r>
            <a:endParaRPr sz="4000"/>
          </a:p>
        </p:txBody>
      </p:sp>
      <p:sp>
        <p:nvSpPr>
          <p:cNvPr id="3" name="object 3"/>
          <p:cNvSpPr txBox="1"/>
          <p:nvPr/>
        </p:nvSpPr>
        <p:spPr>
          <a:xfrm>
            <a:off x="633665" y="1568467"/>
            <a:ext cx="3249507" cy="2122802"/>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13" dirty="0">
                <a:solidFill>
                  <a:srgbClr val="FFFFFF"/>
                </a:solidFill>
                <a:latin typeface="Calibri"/>
                <a:cs typeface="Calibri"/>
              </a:rPr>
              <a:t>Stickers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80" dirty="0">
                <a:solidFill>
                  <a:srgbClr val="FFFFFF"/>
                </a:solidFill>
                <a:latin typeface="Calibri"/>
                <a:cs typeface="Calibri"/>
              </a:rPr>
              <a:t>Dole</a:t>
            </a:r>
            <a:r>
              <a:rPr sz="2400" kern="0" spc="133" dirty="0">
                <a:solidFill>
                  <a:srgbClr val="FFFFFF"/>
                </a:solidFill>
                <a:latin typeface="Calibri"/>
                <a:cs typeface="Calibri"/>
              </a:rPr>
              <a:t> </a:t>
            </a: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60" dirty="0">
                <a:solidFill>
                  <a:srgbClr val="FFFFFF"/>
                </a:solidFill>
                <a:latin typeface="Calibri"/>
                <a:cs typeface="Calibri"/>
              </a:rPr>
              <a:t> </a:t>
            </a:r>
            <a:r>
              <a:rPr sz="2400" kern="0" dirty="0">
                <a:solidFill>
                  <a:srgbClr val="FFFFFF"/>
                </a:solidFill>
                <a:latin typeface="Calibri"/>
                <a:cs typeface="Calibri"/>
              </a:rPr>
              <a:t>at</a:t>
            </a:r>
            <a:r>
              <a:rPr sz="2400" kern="0" spc="160" dirty="0">
                <a:solidFill>
                  <a:srgbClr val="FFFFFF"/>
                </a:solidFill>
                <a:latin typeface="Calibri"/>
                <a:cs typeface="Calibri"/>
              </a:rPr>
              <a:t> </a:t>
            </a:r>
            <a:r>
              <a:rPr sz="2400" kern="0" spc="133" dirty="0">
                <a:solidFill>
                  <a:srgbClr val="FFFFFF"/>
                </a:solidFill>
                <a:latin typeface="Calibri"/>
                <a:cs typeface="Calibri"/>
              </a:rPr>
              <a:t>a</a:t>
            </a:r>
            <a:r>
              <a:rPr sz="2400" kern="0" spc="160" dirty="0">
                <a:solidFill>
                  <a:srgbClr val="FFFFFF"/>
                </a:solidFill>
                <a:latin typeface="Calibri"/>
                <a:cs typeface="Calibri"/>
              </a:rPr>
              <a:t> </a:t>
            </a:r>
            <a:r>
              <a:rPr sz="2400" kern="0" spc="53" dirty="0">
                <a:solidFill>
                  <a:srgbClr val="FFFFFF"/>
                </a:solidFill>
                <a:latin typeface="Calibri"/>
                <a:cs typeface="Calibri"/>
              </a:rPr>
              <a:t>store</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40" dirty="0">
                <a:solidFill>
                  <a:srgbClr val="FFFFFF"/>
                </a:solidFill>
                <a:latin typeface="Calibri"/>
                <a:cs typeface="Calibri"/>
              </a:rPr>
              <a:t> </a:t>
            </a:r>
            <a:r>
              <a:rPr sz="2400" kern="0" spc="80" dirty="0">
                <a:solidFill>
                  <a:srgbClr val="FFFFFF"/>
                </a:solidFill>
                <a:latin typeface="Calibri"/>
                <a:cs typeface="Calibri"/>
              </a:rPr>
              <a:t>on</a:t>
            </a:r>
            <a:r>
              <a:rPr sz="2400" kern="0" spc="147" dirty="0">
                <a:solidFill>
                  <a:srgbClr val="FFFFFF"/>
                </a:solidFill>
                <a:latin typeface="Calibri"/>
                <a:cs typeface="Calibri"/>
              </a:rPr>
              <a:t> </a:t>
            </a:r>
            <a:r>
              <a:rPr sz="2400" kern="0" spc="107" dirty="0">
                <a:solidFill>
                  <a:srgbClr val="FFFFFF"/>
                </a:solidFill>
                <a:latin typeface="Calibri"/>
                <a:cs typeface="Calibri"/>
              </a:rPr>
              <a:t>shelves</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33990183-70E7-42E5-7254-9C8CC42CC6F2}"/>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9676" y="3086947"/>
            <a:ext cx="1172633" cy="632651"/>
          </a:xfrm>
          <a:prstGeom prst="rect">
            <a:avLst/>
          </a:prstGeom>
        </p:spPr>
        <p:txBody>
          <a:bodyPr vert="horz" wrap="square" lIns="0" tIns="16933" rIns="0" bIns="0" rtlCol="0">
            <a:spAutoFit/>
          </a:bodyPr>
          <a:lstStyle/>
          <a:p>
            <a:pPr marL="16933">
              <a:spcBef>
                <a:spcPts val="133"/>
              </a:spcBef>
            </a:pPr>
            <a:r>
              <a:rPr sz="4000" b="1" spc="240" dirty="0">
                <a:solidFill>
                  <a:srgbClr val="FFFFFF"/>
                </a:solidFill>
              </a:rPr>
              <a:t>Data</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TextBox 4">
            <a:extLst>
              <a:ext uri="{FF2B5EF4-FFF2-40B4-BE49-F238E27FC236}">
                <a16:creationId xmlns:a16="http://schemas.microsoft.com/office/drawing/2014/main" id="{03268C31-CA1C-0BFA-B875-A1F9D5BCA03B}"/>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b="1" spc="247" dirty="0">
                <a:solidFill>
                  <a:srgbClr val="FFFFFF"/>
                </a:solidFill>
              </a:rPr>
              <a:t>Data</a:t>
            </a:r>
            <a:r>
              <a:rPr b="1" spc="200" dirty="0">
                <a:solidFill>
                  <a:srgbClr val="FFFFFF"/>
                </a:solidFill>
              </a:rPr>
              <a:t> </a:t>
            </a:r>
            <a:r>
              <a:rPr b="1" spc="193" dirty="0">
                <a:solidFill>
                  <a:srgbClr val="FFFFFF"/>
                </a:solidFill>
              </a:rPr>
              <a:t>Really,</a:t>
            </a:r>
            <a:r>
              <a:rPr b="1" spc="207" dirty="0">
                <a:solidFill>
                  <a:srgbClr val="FFFFFF"/>
                </a:solidFill>
              </a:rPr>
              <a:t> </a:t>
            </a:r>
            <a:r>
              <a:rPr b="1" spc="213" dirty="0">
                <a:solidFill>
                  <a:srgbClr val="FFFFFF"/>
                </a:solidFill>
              </a:rPr>
              <a:t>Really</a:t>
            </a:r>
            <a:r>
              <a:rPr b="1" spc="207" dirty="0">
                <a:solidFill>
                  <a:srgbClr val="FFFFFF"/>
                </a:solidFill>
              </a:rPr>
              <a:t> </a:t>
            </a:r>
            <a:r>
              <a:rPr b="1" spc="173" dirty="0">
                <a:solidFill>
                  <a:srgbClr val="FFFFFF"/>
                </a:solidFill>
              </a:rPr>
              <a:t>Matters</a:t>
            </a:r>
          </a:p>
        </p:txBody>
      </p:sp>
      <p:sp>
        <p:nvSpPr>
          <p:cNvPr id="3" name="object 3"/>
          <p:cNvSpPr txBox="1"/>
          <p:nvPr/>
        </p:nvSpPr>
        <p:spPr>
          <a:xfrm>
            <a:off x="633666" y="1791140"/>
            <a:ext cx="6316980" cy="3587819"/>
          </a:xfrm>
          <a:prstGeom prst="rect">
            <a:avLst/>
          </a:prstGeom>
        </p:spPr>
        <p:txBody>
          <a:bodyPr vert="horz" wrap="square" lIns="0" tIns="16933" rIns="0" bIns="0" rtlCol="0">
            <a:spAutoFit/>
          </a:bodyPr>
          <a:lstStyle/>
          <a:p>
            <a:pPr marL="505447" indent="-489361" defTabSz="1219170" fontAlgn="auto">
              <a:spcBef>
                <a:spcPts val="133"/>
              </a:spcBef>
              <a:spcAft>
                <a:spcPts val="0"/>
              </a:spcAft>
              <a:buFont typeface="Arial"/>
              <a:buChar char="●"/>
              <a:tabLst>
                <a:tab pos="505447" algn="l"/>
                <a:tab pos="506294" algn="l"/>
              </a:tabLst>
            </a:pPr>
            <a:r>
              <a:rPr sz="2400" kern="0" spc="93" dirty="0">
                <a:solidFill>
                  <a:srgbClr val="FFFFFF"/>
                </a:solidFill>
                <a:latin typeface="Calibri"/>
                <a:cs typeface="Calibri"/>
              </a:rPr>
              <a:t>Understand</a:t>
            </a:r>
            <a:r>
              <a:rPr sz="2400" kern="0" spc="187" dirty="0">
                <a:solidFill>
                  <a:srgbClr val="FFFFFF"/>
                </a:solidFill>
                <a:latin typeface="Calibri"/>
                <a:cs typeface="Calibri"/>
              </a:rPr>
              <a:t> </a:t>
            </a:r>
            <a:r>
              <a:rPr sz="2400" kern="0" dirty="0">
                <a:solidFill>
                  <a:srgbClr val="FFFFFF"/>
                </a:solidFill>
                <a:latin typeface="Calibri"/>
                <a:cs typeface="Calibri"/>
              </a:rPr>
              <a:t>your</a:t>
            </a:r>
            <a:r>
              <a:rPr sz="2400" kern="0" spc="187" dirty="0">
                <a:solidFill>
                  <a:srgbClr val="FFFFFF"/>
                </a:solidFill>
                <a:latin typeface="Calibri"/>
                <a:cs typeface="Calibri"/>
              </a:rPr>
              <a:t> </a:t>
            </a:r>
            <a:r>
              <a:rPr sz="2400" kern="0" spc="80" dirty="0">
                <a:solidFill>
                  <a:srgbClr val="FFFFFF"/>
                </a:solidFill>
                <a:latin typeface="Calibri"/>
                <a:cs typeface="Calibri"/>
              </a:rPr>
              <a:t>Data:</a:t>
            </a:r>
            <a:r>
              <a:rPr sz="2400" kern="0" spc="187" dirty="0">
                <a:solidFill>
                  <a:srgbClr val="FFFFFF"/>
                </a:solidFill>
                <a:latin typeface="Calibri"/>
                <a:cs typeface="Calibri"/>
              </a:rPr>
              <a:t> </a:t>
            </a:r>
            <a:r>
              <a:rPr sz="2400" kern="0" spc="147" dirty="0">
                <a:solidFill>
                  <a:srgbClr val="FFFFFF"/>
                </a:solidFill>
                <a:latin typeface="Calibri"/>
                <a:cs typeface="Calibri"/>
              </a:rPr>
              <a:t>skews,</a:t>
            </a:r>
            <a:r>
              <a:rPr sz="2400" kern="0" spc="187" dirty="0">
                <a:solidFill>
                  <a:srgbClr val="FFFFFF"/>
                </a:solidFill>
                <a:latin typeface="Calibri"/>
                <a:cs typeface="Calibri"/>
              </a:rPr>
              <a:t> </a:t>
            </a:r>
            <a:r>
              <a:rPr sz="2400" kern="0" spc="-13" dirty="0">
                <a:solidFill>
                  <a:srgbClr val="FFFFFF"/>
                </a:solidFill>
                <a:latin typeface="Calibri"/>
                <a:cs typeface="Calibri"/>
              </a:rPr>
              <a:t>correlations</a:t>
            </a:r>
            <a:endParaRPr sz="2400" kern="0">
              <a:solidFill>
                <a:sysClr val="windowText" lastClr="000000"/>
              </a:solidFill>
              <a:latin typeface="Calibri"/>
              <a:cs typeface="Calibri"/>
            </a:endParaRPr>
          </a:p>
          <a:p>
            <a:pPr marL="505447" marR="338658" indent="-489361" defTabSz="1219170" fontAlgn="auto">
              <a:lnSpc>
                <a:spcPct val="114599"/>
              </a:lnSpc>
              <a:spcBef>
                <a:spcPts val="2167"/>
              </a:spcBef>
              <a:spcAft>
                <a:spcPts val="0"/>
              </a:spcAft>
              <a:buFont typeface="Arial"/>
              <a:buChar char="●"/>
              <a:tabLst>
                <a:tab pos="505447" algn="l"/>
                <a:tab pos="506294" algn="l"/>
              </a:tabLst>
            </a:pPr>
            <a:r>
              <a:rPr sz="2400" kern="0" spc="107" dirty="0">
                <a:solidFill>
                  <a:srgbClr val="FFFFFF"/>
                </a:solidFill>
                <a:latin typeface="Calibri"/>
                <a:cs typeface="Calibri"/>
              </a:rPr>
              <a:t>Abandon</a:t>
            </a:r>
            <a:r>
              <a:rPr sz="2400" kern="0" spc="152" dirty="0">
                <a:solidFill>
                  <a:srgbClr val="FFFFFF"/>
                </a:solidFill>
                <a:latin typeface="Calibri"/>
                <a:cs typeface="Calibri"/>
              </a:rPr>
              <a:t> </a:t>
            </a:r>
            <a:r>
              <a:rPr sz="2400" kern="0" spc="100" dirty="0">
                <a:solidFill>
                  <a:srgbClr val="FFFFFF"/>
                </a:solidFill>
                <a:latin typeface="Calibri"/>
                <a:cs typeface="Calibri"/>
              </a:rPr>
              <a:t>single</a:t>
            </a:r>
            <a:r>
              <a:rPr sz="2400" kern="0" spc="152" dirty="0">
                <a:solidFill>
                  <a:srgbClr val="FFFFFF"/>
                </a:solidFill>
                <a:latin typeface="Calibri"/>
                <a:cs typeface="Calibri"/>
              </a:rPr>
              <a:t> </a:t>
            </a:r>
            <a:r>
              <a:rPr sz="2400" kern="0" spc="73" dirty="0">
                <a:solidFill>
                  <a:srgbClr val="FFFFFF"/>
                </a:solidFill>
                <a:latin typeface="Calibri"/>
                <a:cs typeface="Calibri"/>
              </a:rPr>
              <a:t>training-</a:t>
            </a:r>
            <a:r>
              <a:rPr sz="2400" kern="0" dirty="0">
                <a:solidFill>
                  <a:srgbClr val="FFFFFF"/>
                </a:solidFill>
                <a:latin typeface="Calibri"/>
                <a:cs typeface="Calibri"/>
              </a:rPr>
              <a:t>set</a:t>
            </a:r>
            <a:r>
              <a:rPr sz="2400" kern="0" spc="152" dirty="0">
                <a:solidFill>
                  <a:srgbClr val="FFFFFF"/>
                </a:solidFill>
                <a:latin typeface="Calibri"/>
                <a:cs typeface="Calibri"/>
              </a:rPr>
              <a:t> </a:t>
            </a:r>
            <a:r>
              <a:rPr sz="2400" kern="0" dirty="0">
                <a:solidFill>
                  <a:srgbClr val="FFFFFF"/>
                </a:solidFill>
                <a:latin typeface="Calibri"/>
                <a:cs typeface="Calibri"/>
              </a:rPr>
              <a:t>/</a:t>
            </a:r>
            <a:r>
              <a:rPr sz="2400" kern="0" spc="152" dirty="0">
                <a:solidFill>
                  <a:srgbClr val="FFFFFF"/>
                </a:solidFill>
                <a:latin typeface="Calibri"/>
                <a:cs typeface="Calibri"/>
              </a:rPr>
              <a:t> </a:t>
            </a:r>
            <a:r>
              <a:rPr sz="2400" kern="0" spc="87" dirty="0">
                <a:solidFill>
                  <a:srgbClr val="FFFFFF"/>
                </a:solidFill>
                <a:latin typeface="Calibri"/>
                <a:cs typeface="Calibri"/>
              </a:rPr>
              <a:t>testing-</a:t>
            </a:r>
            <a:r>
              <a:rPr sz="2400" kern="0" spc="40" dirty="0">
                <a:solidFill>
                  <a:srgbClr val="FFFFFF"/>
                </a:solidFill>
                <a:latin typeface="Calibri"/>
                <a:cs typeface="Calibri"/>
              </a:rPr>
              <a:t>set </a:t>
            </a:r>
            <a:r>
              <a:rPr sz="2400" kern="0" dirty="0">
                <a:solidFill>
                  <a:srgbClr val="FFFFFF"/>
                </a:solidFill>
                <a:latin typeface="Calibri"/>
                <a:cs typeface="Calibri"/>
              </a:rPr>
              <a:t>from</a:t>
            </a:r>
            <a:r>
              <a:rPr sz="2400" kern="0" spc="393" dirty="0">
                <a:solidFill>
                  <a:srgbClr val="FFFFFF"/>
                </a:solidFill>
                <a:latin typeface="Calibri"/>
                <a:cs typeface="Calibri"/>
              </a:rPr>
              <a:t> </a:t>
            </a:r>
            <a:r>
              <a:rPr sz="2400" kern="0" dirty="0">
                <a:solidFill>
                  <a:srgbClr val="FFFFFF"/>
                </a:solidFill>
                <a:latin typeface="Calibri"/>
                <a:cs typeface="Calibri"/>
              </a:rPr>
              <a:t>similar</a:t>
            </a:r>
            <a:r>
              <a:rPr sz="2400" kern="0" spc="400" dirty="0">
                <a:solidFill>
                  <a:srgbClr val="FFFFFF"/>
                </a:solidFill>
                <a:latin typeface="Calibri"/>
                <a:cs typeface="Calibri"/>
              </a:rPr>
              <a:t> </a:t>
            </a:r>
            <a:r>
              <a:rPr sz="2400" kern="0" spc="-13" dirty="0">
                <a:solidFill>
                  <a:srgbClr val="FFFFFF"/>
                </a:solidFill>
                <a:latin typeface="Calibri"/>
                <a:cs typeface="Calibri"/>
              </a:rPr>
              <a:t>distribution</a:t>
            </a:r>
            <a:endParaRPr sz="2400" kern="0">
              <a:solidFill>
                <a:sysClr val="windowText" lastClr="000000"/>
              </a:solidFill>
              <a:latin typeface="Calibri"/>
              <a:cs typeface="Calibri"/>
            </a:endParaRPr>
          </a:p>
          <a:p>
            <a:pPr marL="505447" indent="-489361" defTabSz="1219170" fontAlgn="auto">
              <a:spcBef>
                <a:spcPts val="2520"/>
              </a:spcBef>
              <a:spcAft>
                <a:spcPts val="0"/>
              </a:spcAft>
              <a:buFont typeface="Arial"/>
              <a:buChar char="●"/>
              <a:tabLst>
                <a:tab pos="505447" algn="l"/>
                <a:tab pos="506294" algn="l"/>
              </a:tabLst>
            </a:pPr>
            <a:r>
              <a:rPr sz="2400" kern="0" spc="127" dirty="0">
                <a:solidFill>
                  <a:srgbClr val="FFFFFF"/>
                </a:solidFill>
                <a:latin typeface="Calibri"/>
                <a:cs typeface="Calibri"/>
              </a:rPr>
              <a:t>Combine</a:t>
            </a:r>
            <a:r>
              <a:rPr sz="2400" kern="0" spc="240" dirty="0">
                <a:solidFill>
                  <a:srgbClr val="FFFFFF"/>
                </a:solidFill>
                <a:latin typeface="Calibri"/>
                <a:cs typeface="Calibri"/>
              </a:rPr>
              <a:t> </a:t>
            </a:r>
            <a:r>
              <a:rPr sz="2400" kern="0" spc="73" dirty="0">
                <a:solidFill>
                  <a:srgbClr val="FFFFFF"/>
                </a:solidFill>
                <a:latin typeface="Calibri"/>
                <a:cs typeface="Calibri"/>
              </a:rPr>
              <a:t>inputs</a:t>
            </a:r>
            <a:r>
              <a:rPr sz="2400" kern="0" spc="240" dirty="0">
                <a:solidFill>
                  <a:srgbClr val="FFFFFF"/>
                </a:solidFill>
                <a:latin typeface="Calibri"/>
                <a:cs typeface="Calibri"/>
              </a:rPr>
              <a:t> </a:t>
            </a:r>
            <a:r>
              <a:rPr sz="2400" kern="0" dirty="0">
                <a:solidFill>
                  <a:srgbClr val="FFFFFF"/>
                </a:solidFill>
                <a:latin typeface="Calibri"/>
                <a:cs typeface="Calibri"/>
              </a:rPr>
              <a:t>from</a:t>
            </a:r>
            <a:r>
              <a:rPr sz="2400" kern="0" spc="240" dirty="0">
                <a:solidFill>
                  <a:srgbClr val="FFFFFF"/>
                </a:solidFill>
                <a:latin typeface="Calibri"/>
                <a:cs typeface="Calibri"/>
              </a:rPr>
              <a:t> </a:t>
            </a:r>
            <a:r>
              <a:rPr sz="2400" kern="0" dirty="0">
                <a:solidFill>
                  <a:srgbClr val="FFFFFF"/>
                </a:solidFill>
                <a:latin typeface="Calibri"/>
                <a:cs typeface="Calibri"/>
              </a:rPr>
              <a:t>multiple</a:t>
            </a:r>
            <a:r>
              <a:rPr sz="2400" kern="0" spc="240" dirty="0">
                <a:solidFill>
                  <a:srgbClr val="FFFFFF"/>
                </a:solidFill>
                <a:latin typeface="Calibri"/>
                <a:cs typeface="Calibri"/>
              </a:rPr>
              <a:t> </a:t>
            </a:r>
            <a:r>
              <a:rPr sz="2400" kern="0" spc="120" dirty="0">
                <a:solidFill>
                  <a:srgbClr val="FFFFFF"/>
                </a:solidFill>
                <a:latin typeface="Calibri"/>
                <a:cs typeface="Calibri"/>
              </a:rPr>
              <a:t>sources</a:t>
            </a:r>
            <a:endParaRPr sz="2400" kern="0">
              <a:solidFill>
                <a:sysClr val="windowText" lastClr="000000"/>
              </a:solidFill>
              <a:latin typeface="Calibri"/>
              <a:cs typeface="Calibri"/>
            </a:endParaRPr>
          </a:p>
          <a:p>
            <a:pPr marL="505447" indent="-489361" defTabSz="1219170" fontAlgn="auto">
              <a:spcBef>
                <a:spcPts val="2520"/>
              </a:spcBef>
              <a:spcAft>
                <a:spcPts val="0"/>
              </a:spcAft>
              <a:buFont typeface="Arial"/>
              <a:buChar char="●"/>
              <a:tabLst>
                <a:tab pos="505447" algn="l"/>
                <a:tab pos="506294" algn="l"/>
              </a:tabLst>
            </a:pPr>
            <a:r>
              <a:rPr sz="2400" kern="0" spc="167" dirty="0">
                <a:solidFill>
                  <a:srgbClr val="FFFFFF"/>
                </a:solidFill>
                <a:latin typeface="Calibri"/>
                <a:cs typeface="Calibri"/>
              </a:rPr>
              <a:t>Use</a:t>
            </a:r>
            <a:r>
              <a:rPr sz="2400" kern="0" spc="133" dirty="0">
                <a:solidFill>
                  <a:srgbClr val="FFFFFF"/>
                </a:solidFill>
                <a:latin typeface="Calibri"/>
                <a:cs typeface="Calibri"/>
              </a:rPr>
              <a:t> </a:t>
            </a:r>
            <a:r>
              <a:rPr sz="2400" b="1" kern="0" spc="120" dirty="0">
                <a:solidFill>
                  <a:srgbClr val="FFFFFF"/>
                </a:solidFill>
                <a:latin typeface="Calibri"/>
                <a:cs typeface="Calibri"/>
              </a:rPr>
              <a:t>held-</a:t>
            </a:r>
            <a:r>
              <a:rPr sz="2400" b="1" kern="0" spc="107" dirty="0">
                <a:solidFill>
                  <a:srgbClr val="FFFFFF"/>
                </a:solidFill>
                <a:latin typeface="Calibri"/>
                <a:cs typeface="Calibri"/>
              </a:rPr>
              <a:t>out</a:t>
            </a:r>
            <a:r>
              <a:rPr sz="2400" b="1" kern="0" spc="140" dirty="0">
                <a:solidFill>
                  <a:srgbClr val="FFFFFF"/>
                </a:solidFill>
                <a:latin typeface="Calibri"/>
                <a:cs typeface="Calibri"/>
              </a:rPr>
              <a:t> </a:t>
            </a:r>
            <a:r>
              <a:rPr sz="2400" b="1" kern="0" spc="113" dirty="0">
                <a:solidFill>
                  <a:srgbClr val="FFFFFF"/>
                </a:solidFill>
                <a:latin typeface="Calibri"/>
                <a:cs typeface="Calibri"/>
              </a:rPr>
              <a:t>test</a:t>
            </a:r>
            <a:r>
              <a:rPr sz="2400" b="1" kern="0" spc="133" dirty="0">
                <a:solidFill>
                  <a:srgbClr val="FFFFFF"/>
                </a:solidFill>
                <a:latin typeface="Calibri"/>
                <a:cs typeface="Calibri"/>
              </a:rPr>
              <a:t> </a:t>
            </a:r>
            <a:r>
              <a:rPr sz="2400" b="1" kern="0" spc="160" dirty="0">
                <a:solidFill>
                  <a:srgbClr val="FFFFFF"/>
                </a:solidFill>
                <a:latin typeface="Calibri"/>
                <a:cs typeface="Calibri"/>
              </a:rPr>
              <a:t>set </a:t>
            </a:r>
            <a:r>
              <a:rPr sz="2400" kern="0" dirty="0">
                <a:solidFill>
                  <a:srgbClr val="FFFFFF"/>
                </a:solidFill>
                <a:latin typeface="Calibri"/>
                <a:cs typeface="Calibri"/>
              </a:rPr>
              <a:t>for</a:t>
            </a:r>
            <a:r>
              <a:rPr sz="2400" kern="0" spc="133" dirty="0">
                <a:solidFill>
                  <a:srgbClr val="FFFFFF"/>
                </a:solidFill>
                <a:latin typeface="Calibri"/>
                <a:cs typeface="Calibri"/>
              </a:rPr>
              <a:t> </a:t>
            </a:r>
            <a:r>
              <a:rPr sz="2400" kern="0" spc="73" dirty="0">
                <a:solidFill>
                  <a:srgbClr val="FFFFFF"/>
                </a:solidFill>
                <a:latin typeface="Calibri"/>
                <a:cs typeface="Calibri"/>
              </a:rPr>
              <a:t>hard</a:t>
            </a:r>
            <a:r>
              <a:rPr sz="2400" kern="0" spc="140" dirty="0">
                <a:solidFill>
                  <a:srgbClr val="FFFFFF"/>
                </a:solidFill>
                <a:latin typeface="Calibri"/>
                <a:cs typeface="Calibri"/>
              </a:rPr>
              <a:t> </a:t>
            </a:r>
            <a:r>
              <a:rPr sz="2400" kern="0" spc="127" dirty="0">
                <a:solidFill>
                  <a:srgbClr val="FFFFFF"/>
                </a:solidFill>
                <a:latin typeface="Calibri"/>
                <a:cs typeface="Calibri"/>
              </a:rPr>
              <a:t>use</a:t>
            </a:r>
            <a:r>
              <a:rPr sz="2400" kern="0" spc="133" dirty="0">
                <a:solidFill>
                  <a:srgbClr val="FFFFFF"/>
                </a:solidFill>
                <a:latin typeface="Calibri"/>
                <a:cs typeface="Calibri"/>
              </a:rPr>
              <a:t> </a:t>
            </a:r>
            <a:r>
              <a:rPr sz="2400" kern="0" spc="173" dirty="0">
                <a:solidFill>
                  <a:srgbClr val="FFFFFF"/>
                </a:solidFill>
                <a:latin typeface="Calibri"/>
                <a:cs typeface="Calibri"/>
              </a:rPr>
              <a:t>cases</a:t>
            </a:r>
            <a:endParaRPr sz="2400" kern="0">
              <a:solidFill>
                <a:sysClr val="windowText" lastClr="000000"/>
              </a:solidFill>
              <a:latin typeface="Calibri"/>
              <a:cs typeface="Calibri"/>
            </a:endParaRPr>
          </a:p>
          <a:p>
            <a:pPr marL="505447" indent="-489361" defTabSz="1219170" fontAlgn="auto">
              <a:spcBef>
                <a:spcPts val="2520"/>
              </a:spcBef>
              <a:spcAft>
                <a:spcPts val="0"/>
              </a:spcAft>
              <a:buFont typeface="Arial"/>
              <a:buChar char="●"/>
              <a:tabLst>
                <a:tab pos="505447" algn="l"/>
                <a:tab pos="506294" algn="l"/>
              </a:tabLst>
            </a:pPr>
            <a:r>
              <a:rPr sz="2400" kern="0" spc="113" dirty="0">
                <a:solidFill>
                  <a:srgbClr val="FFFFFF"/>
                </a:solidFill>
                <a:latin typeface="Calibri"/>
                <a:cs typeface="Calibri"/>
              </a:rPr>
              <a:t>Talk</a:t>
            </a:r>
            <a:r>
              <a:rPr sz="2400" kern="0" spc="253" dirty="0">
                <a:solidFill>
                  <a:srgbClr val="FFFFFF"/>
                </a:solidFill>
                <a:latin typeface="Calibri"/>
                <a:cs typeface="Calibri"/>
              </a:rPr>
              <a:t> </a:t>
            </a:r>
            <a:r>
              <a:rPr sz="2400" kern="0" dirty="0">
                <a:solidFill>
                  <a:srgbClr val="FFFFFF"/>
                </a:solidFill>
                <a:latin typeface="Calibri"/>
                <a:cs typeface="Calibri"/>
              </a:rPr>
              <a:t>to</a:t>
            </a:r>
            <a:r>
              <a:rPr sz="2400" kern="0" spc="260" dirty="0">
                <a:solidFill>
                  <a:srgbClr val="FFFFFF"/>
                </a:solidFill>
                <a:latin typeface="Calibri"/>
                <a:cs typeface="Calibri"/>
              </a:rPr>
              <a:t> </a:t>
            </a:r>
            <a:r>
              <a:rPr sz="2400" kern="0" spc="87" dirty="0">
                <a:solidFill>
                  <a:srgbClr val="FFFFFF"/>
                </a:solidFill>
                <a:latin typeface="Calibri"/>
                <a:cs typeface="Calibri"/>
              </a:rPr>
              <a:t>experts</a:t>
            </a:r>
            <a:r>
              <a:rPr sz="2400" kern="0" spc="260" dirty="0">
                <a:solidFill>
                  <a:srgbClr val="FFFFFF"/>
                </a:solidFill>
                <a:latin typeface="Calibri"/>
                <a:cs typeface="Calibri"/>
              </a:rPr>
              <a:t> </a:t>
            </a:r>
            <a:r>
              <a:rPr sz="2400" kern="0" spc="73" dirty="0">
                <a:solidFill>
                  <a:srgbClr val="FFFFFF"/>
                </a:solidFill>
                <a:latin typeface="Calibri"/>
                <a:cs typeface="Calibri"/>
              </a:rPr>
              <a:t>about</a:t>
            </a:r>
            <a:r>
              <a:rPr sz="2400" kern="0" spc="260" dirty="0">
                <a:solidFill>
                  <a:srgbClr val="FFFFFF"/>
                </a:solidFill>
                <a:latin typeface="Calibri"/>
                <a:cs typeface="Calibri"/>
              </a:rPr>
              <a:t> </a:t>
            </a:r>
            <a:r>
              <a:rPr sz="2400" kern="0" dirty="0">
                <a:solidFill>
                  <a:srgbClr val="FFFFFF"/>
                </a:solidFill>
                <a:latin typeface="Calibri"/>
                <a:cs typeface="Calibri"/>
              </a:rPr>
              <a:t>additional</a:t>
            </a:r>
            <a:r>
              <a:rPr sz="2400" kern="0" spc="260" dirty="0">
                <a:solidFill>
                  <a:srgbClr val="FFFFFF"/>
                </a:solidFill>
                <a:latin typeface="Calibri"/>
                <a:cs typeface="Calibri"/>
              </a:rPr>
              <a:t> </a:t>
            </a:r>
            <a:r>
              <a:rPr sz="2400" kern="0" spc="113" dirty="0">
                <a:solidFill>
                  <a:srgbClr val="FFFFFF"/>
                </a:solidFill>
                <a:latin typeface="Calibri"/>
                <a:cs typeface="Calibri"/>
              </a:rPr>
              <a:t>signals</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7086866" y="1142001"/>
            <a:ext cx="4555199" cy="4555199"/>
          </a:xfrm>
          <a:prstGeom prst="rect">
            <a:avLst/>
          </a:prstGeom>
        </p:spPr>
      </p:pic>
      <p:sp>
        <p:nvSpPr>
          <p:cNvPr id="5" name="TextBox 4">
            <a:extLst>
              <a:ext uri="{FF2B5EF4-FFF2-40B4-BE49-F238E27FC236}">
                <a16:creationId xmlns:a16="http://schemas.microsoft.com/office/drawing/2014/main" id="{A34B0073-20CD-6EA3-6397-F9A532E79C99}"/>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txBox="1"/>
          <p:nvPr/>
        </p:nvSpPr>
        <p:spPr>
          <a:xfrm>
            <a:off x="4244165" y="6337324"/>
            <a:ext cx="3700780" cy="386430"/>
          </a:xfrm>
          <a:prstGeom prst="rect">
            <a:avLst/>
          </a:prstGeom>
        </p:spPr>
        <p:txBody>
          <a:bodyPr vert="horz" wrap="square" lIns="0" tIns="16933" rIns="0" bIns="0" rtlCol="0">
            <a:spAutoFit/>
          </a:bodyPr>
          <a:lstStyle/>
          <a:p>
            <a:pPr marL="16933" defTabSz="1219170" fontAlgn="auto">
              <a:spcBef>
                <a:spcPts val="133"/>
              </a:spcBef>
              <a:spcAft>
                <a:spcPts val="0"/>
              </a:spcAft>
            </a:pPr>
            <a:r>
              <a:rPr sz="2400" kern="0" spc="133" dirty="0">
                <a:solidFill>
                  <a:srgbClr val="64FFDA"/>
                </a:solidFill>
                <a:latin typeface="Calibri"/>
                <a:cs typeface="Calibri"/>
              </a:rPr>
              <a:t>Facets:</a:t>
            </a:r>
            <a:r>
              <a:rPr sz="2400" kern="0" spc="147" dirty="0">
                <a:solidFill>
                  <a:srgbClr val="64FFDA"/>
                </a:solidFill>
                <a:latin typeface="Calibri"/>
                <a:cs typeface="Calibri"/>
              </a:rPr>
              <a:t> </a:t>
            </a:r>
            <a:r>
              <a:rPr sz="2400" kern="0" spc="100" dirty="0">
                <a:solidFill>
                  <a:srgbClr val="64FFDA"/>
                </a:solidFill>
                <a:latin typeface="Calibri"/>
                <a:cs typeface="Calibri"/>
              </a:rPr>
              <a:t>pair-</a:t>
            </a:r>
            <a:r>
              <a:rPr sz="2400" kern="0" spc="60" dirty="0">
                <a:solidFill>
                  <a:srgbClr val="64FFDA"/>
                </a:solidFill>
                <a:latin typeface="Calibri"/>
                <a:cs typeface="Calibri"/>
              </a:rPr>
              <a:t>code.github.io</a:t>
            </a:r>
            <a:endParaRPr sz="2400" kern="0" dirty="0">
              <a:solidFill>
                <a:sysClr val="windowText" lastClr="000000"/>
              </a:solidFill>
              <a:latin typeface="Calibri"/>
              <a:cs typeface="Calibri"/>
            </a:endParaRPr>
          </a:p>
        </p:txBody>
      </p:sp>
      <p:sp>
        <p:nvSpPr>
          <p:cNvPr id="4" name="object 4"/>
          <p:cNvSpPr txBox="1">
            <a:spLocks noGrp="1"/>
          </p:cNvSpPr>
          <p:nvPr>
            <p:ph type="title"/>
          </p:nvPr>
        </p:nvSpPr>
        <p:spPr>
          <a:xfrm>
            <a:off x="671691" y="352017"/>
            <a:ext cx="14912620" cy="657585"/>
          </a:xfrm>
          <a:prstGeom prst="rect">
            <a:avLst/>
          </a:prstGeom>
        </p:spPr>
        <p:txBody>
          <a:bodyPr vert="horz" wrap="square" lIns="0" tIns="122841" rIns="0" bIns="0" rtlCol="0">
            <a:spAutoFit/>
          </a:bodyPr>
          <a:lstStyle/>
          <a:p>
            <a:pPr marL="25399">
              <a:spcBef>
                <a:spcPts val="133"/>
              </a:spcBef>
            </a:pPr>
            <a:r>
              <a:rPr sz="3467" b="1" spc="220" dirty="0">
                <a:solidFill>
                  <a:srgbClr val="FFFFFF"/>
                </a:solidFill>
              </a:rPr>
              <a:t>Understand</a:t>
            </a:r>
            <a:r>
              <a:rPr sz="3467" b="1" spc="180" dirty="0">
                <a:solidFill>
                  <a:srgbClr val="FFFFFF"/>
                </a:solidFill>
              </a:rPr>
              <a:t> </a:t>
            </a:r>
            <a:r>
              <a:rPr sz="3467" b="1" spc="253" dirty="0">
                <a:solidFill>
                  <a:srgbClr val="FFFFFF"/>
                </a:solidFill>
              </a:rPr>
              <a:t>Your</a:t>
            </a:r>
            <a:r>
              <a:rPr sz="3467" b="1" spc="187" dirty="0">
                <a:solidFill>
                  <a:srgbClr val="FFFFFF"/>
                </a:solidFill>
              </a:rPr>
              <a:t> </a:t>
            </a:r>
            <a:r>
              <a:rPr sz="3467" b="1" spc="233" dirty="0">
                <a:solidFill>
                  <a:srgbClr val="FFFFFF"/>
                </a:solidFill>
              </a:rPr>
              <a:t>Data</a:t>
            </a:r>
            <a:r>
              <a:rPr sz="3467" b="1" spc="187" dirty="0">
                <a:solidFill>
                  <a:srgbClr val="FFFFFF"/>
                </a:solidFill>
              </a:rPr>
              <a:t> </a:t>
            </a:r>
            <a:r>
              <a:rPr sz="3467" b="1" spc="333" dirty="0">
                <a:solidFill>
                  <a:srgbClr val="FFFFFF"/>
                </a:solidFill>
              </a:rPr>
              <a:t>Skews</a:t>
            </a:r>
            <a:endParaRPr sz="3467"/>
          </a:p>
        </p:txBody>
      </p:sp>
      <p:grpSp>
        <p:nvGrpSpPr>
          <p:cNvPr id="5" name="object 5"/>
          <p:cNvGrpSpPr/>
          <p:nvPr/>
        </p:nvGrpSpPr>
        <p:grpSpPr>
          <a:xfrm>
            <a:off x="6268034" y="1334116"/>
            <a:ext cx="5323839" cy="4334933"/>
            <a:chOff x="4701025" y="1000587"/>
            <a:chExt cx="3992879" cy="3251200"/>
          </a:xfrm>
        </p:grpSpPr>
        <p:pic>
          <p:nvPicPr>
            <p:cNvPr id="6" name="object 6"/>
            <p:cNvPicPr/>
            <p:nvPr/>
          </p:nvPicPr>
          <p:blipFill>
            <a:blip r:embed="rId2" cstate="print"/>
            <a:stretch>
              <a:fillRect/>
            </a:stretch>
          </p:blipFill>
          <p:spPr>
            <a:xfrm>
              <a:off x="4710550" y="1085092"/>
              <a:ext cx="3973624" cy="3156895"/>
            </a:xfrm>
            <a:prstGeom prst="rect">
              <a:avLst/>
            </a:prstGeom>
          </p:spPr>
        </p:pic>
        <p:sp>
          <p:nvSpPr>
            <p:cNvPr id="7" name="object 7"/>
            <p:cNvSpPr/>
            <p:nvPr/>
          </p:nvSpPr>
          <p:spPr>
            <a:xfrm>
              <a:off x="4705787" y="1005349"/>
              <a:ext cx="3983354" cy="3241675"/>
            </a:xfrm>
            <a:custGeom>
              <a:avLst/>
              <a:gdLst/>
              <a:ahLst/>
              <a:cxnLst/>
              <a:rect l="l" t="t" r="r" b="b"/>
              <a:pathLst>
                <a:path w="3983354" h="3241675">
                  <a:moveTo>
                    <a:pt x="0" y="0"/>
                  </a:moveTo>
                  <a:lnTo>
                    <a:pt x="3983149" y="0"/>
                  </a:lnTo>
                  <a:lnTo>
                    <a:pt x="3983149" y="3241400"/>
                  </a:lnTo>
                  <a:lnTo>
                    <a:pt x="0" y="3241400"/>
                  </a:lnTo>
                  <a:lnTo>
                    <a:pt x="0" y="0"/>
                  </a:lnTo>
                  <a:close/>
                </a:path>
              </a:pathLst>
            </a:custGeom>
            <a:ln w="9524">
              <a:solidFill>
                <a:srgbClr val="D9D9D9"/>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8" name="object 8"/>
          <p:cNvGrpSpPr/>
          <p:nvPr/>
        </p:nvGrpSpPr>
        <p:grpSpPr>
          <a:xfrm>
            <a:off x="543032" y="1166500"/>
            <a:ext cx="4873413" cy="4779433"/>
            <a:chOff x="407274" y="874874"/>
            <a:chExt cx="3655060" cy="3584575"/>
          </a:xfrm>
        </p:grpSpPr>
        <p:pic>
          <p:nvPicPr>
            <p:cNvPr id="9" name="object 9"/>
            <p:cNvPicPr/>
            <p:nvPr/>
          </p:nvPicPr>
          <p:blipFill>
            <a:blip r:embed="rId3" cstate="print"/>
            <a:stretch>
              <a:fillRect/>
            </a:stretch>
          </p:blipFill>
          <p:spPr>
            <a:xfrm>
              <a:off x="416800" y="884400"/>
              <a:ext cx="3635699" cy="3565525"/>
            </a:xfrm>
            <a:prstGeom prst="rect">
              <a:avLst/>
            </a:prstGeom>
          </p:spPr>
        </p:pic>
        <p:sp>
          <p:nvSpPr>
            <p:cNvPr id="10" name="object 10"/>
            <p:cNvSpPr/>
            <p:nvPr/>
          </p:nvSpPr>
          <p:spPr>
            <a:xfrm>
              <a:off x="412037" y="879637"/>
              <a:ext cx="3645535" cy="3575050"/>
            </a:xfrm>
            <a:custGeom>
              <a:avLst/>
              <a:gdLst/>
              <a:ahLst/>
              <a:cxnLst/>
              <a:rect l="l" t="t" r="r" b="b"/>
              <a:pathLst>
                <a:path w="3645535" h="3575050">
                  <a:moveTo>
                    <a:pt x="0" y="0"/>
                  </a:moveTo>
                  <a:lnTo>
                    <a:pt x="3645224" y="0"/>
                  </a:lnTo>
                  <a:lnTo>
                    <a:pt x="3645224" y="3575050"/>
                  </a:lnTo>
                  <a:lnTo>
                    <a:pt x="0" y="3575050"/>
                  </a:lnTo>
                  <a:lnTo>
                    <a:pt x="0" y="0"/>
                  </a:lnTo>
                  <a:close/>
                </a:path>
              </a:pathLst>
            </a:custGeom>
            <a:ln w="9524">
              <a:solidFill>
                <a:srgbClr val="D9D9D9"/>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11" name="TextBox 10">
            <a:extLst>
              <a:ext uri="{FF2B5EF4-FFF2-40B4-BE49-F238E27FC236}">
                <a16:creationId xmlns:a16="http://schemas.microsoft.com/office/drawing/2014/main" id="{435F2034-D711-83FC-097D-DE19BD66FDC2}"/>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3200" y="154600"/>
            <a:ext cx="11785600" cy="2245133"/>
          </a:xfrm>
          <a:prstGeom prst="rect">
            <a:avLst/>
          </a:prstGeom>
        </p:spPr>
      </p:pic>
      <p:grpSp>
        <p:nvGrpSpPr>
          <p:cNvPr id="3" name="object 3"/>
          <p:cNvGrpSpPr/>
          <p:nvPr/>
        </p:nvGrpSpPr>
        <p:grpSpPr>
          <a:xfrm>
            <a:off x="616099" y="2581601"/>
            <a:ext cx="4997027" cy="3956473"/>
            <a:chOff x="462074" y="1936200"/>
            <a:chExt cx="3747770" cy="2967355"/>
          </a:xfrm>
        </p:grpSpPr>
        <p:pic>
          <p:nvPicPr>
            <p:cNvPr id="4" name="object 4"/>
            <p:cNvPicPr/>
            <p:nvPr/>
          </p:nvPicPr>
          <p:blipFill>
            <a:blip r:embed="rId3" cstate="print"/>
            <a:stretch>
              <a:fillRect/>
            </a:stretch>
          </p:blipFill>
          <p:spPr>
            <a:xfrm>
              <a:off x="471600" y="1945725"/>
              <a:ext cx="3728626" cy="2947699"/>
            </a:xfrm>
            <a:prstGeom prst="rect">
              <a:avLst/>
            </a:prstGeom>
          </p:spPr>
        </p:pic>
        <p:sp>
          <p:nvSpPr>
            <p:cNvPr id="5" name="object 5"/>
            <p:cNvSpPr/>
            <p:nvPr/>
          </p:nvSpPr>
          <p:spPr>
            <a:xfrm>
              <a:off x="466837" y="1940962"/>
              <a:ext cx="3738245" cy="2957830"/>
            </a:xfrm>
            <a:custGeom>
              <a:avLst/>
              <a:gdLst/>
              <a:ahLst/>
              <a:cxnLst/>
              <a:rect l="l" t="t" r="r" b="b"/>
              <a:pathLst>
                <a:path w="3738245" h="2957829">
                  <a:moveTo>
                    <a:pt x="0" y="0"/>
                  </a:moveTo>
                  <a:lnTo>
                    <a:pt x="3738151" y="0"/>
                  </a:lnTo>
                  <a:lnTo>
                    <a:pt x="3738151" y="2957224"/>
                  </a:lnTo>
                  <a:lnTo>
                    <a:pt x="0" y="2957224"/>
                  </a:lnTo>
                  <a:lnTo>
                    <a:pt x="0" y="0"/>
                  </a:lnTo>
                  <a:close/>
                </a:path>
              </a:pathLst>
            </a:custGeom>
            <a:ln w="9524">
              <a:solidFill>
                <a:srgbClr val="BDC1C6"/>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6" name="object 6"/>
          <p:cNvGrpSpPr/>
          <p:nvPr/>
        </p:nvGrpSpPr>
        <p:grpSpPr>
          <a:xfrm>
            <a:off x="6147077" y="2581600"/>
            <a:ext cx="5598160" cy="3956473"/>
            <a:chOff x="4610308" y="1936199"/>
            <a:chExt cx="4198620" cy="2967355"/>
          </a:xfrm>
        </p:grpSpPr>
        <p:pic>
          <p:nvPicPr>
            <p:cNvPr id="7" name="object 7"/>
            <p:cNvPicPr/>
            <p:nvPr/>
          </p:nvPicPr>
          <p:blipFill>
            <a:blip r:embed="rId4" cstate="print"/>
            <a:stretch>
              <a:fillRect/>
            </a:stretch>
          </p:blipFill>
          <p:spPr>
            <a:xfrm>
              <a:off x="4619833" y="1945724"/>
              <a:ext cx="4179523" cy="2947700"/>
            </a:xfrm>
            <a:prstGeom prst="rect">
              <a:avLst/>
            </a:prstGeom>
          </p:spPr>
        </p:pic>
        <p:sp>
          <p:nvSpPr>
            <p:cNvPr id="8" name="object 8"/>
            <p:cNvSpPr/>
            <p:nvPr/>
          </p:nvSpPr>
          <p:spPr>
            <a:xfrm>
              <a:off x="4615070" y="1940961"/>
              <a:ext cx="4189095" cy="2957830"/>
            </a:xfrm>
            <a:custGeom>
              <a:avLst/>
              <a:gdLst/>
              <a:ahLst/>
              <a:cxnLst/>
              <a:rect l="l" t="t" r="r" b="b"/>
              <a:pathLst>
                <a:path w="4189095" h="2957829">
                  <a:moveTo>
                    <a:pt x="0" y="0"/>
                  </a:moveTo>
                  <a:lnTo>
                    <a:pt x="4189048" y="0"/>
                  </a:lnTo>
                  <a:lnTo>
                    <a:pt x="4189048" y="2957225"/>
                  </a:lnTo>
                  <a:lnTo>
                    <a:pt x="0" y="2957225"/>
                  </a:lnTo>
                  <a:lnTo>
                    <a:pt x="0" y="0"/>
                  </a:lnTo>
                  <a:close/>
                </a:path>
              </a:pathLst>
            </a:custGeom>
            <a:ln w="9524">
              <a:solidFill>
                <a:srgbClr val="BDC1C6"/>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9" name="TextBox 8">
            <a:extLst>
              <a:ext uri="{FF2B5EF4-FFF2-40B4-BE49-F238E27FC236}">
                <a16:creationId xmlns:a16="http://schemas.microsoft.com/office/drawing/2014/main" id="{707F91A5-9338-06B7-F97B-44CE0425BB15}"/>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11013" y="3086947"/>
            <a:ext cx="4366260" cy="632651"/>
          </a:xfrm>
          <a:prstGeom prst="rect">
            <a:avLst/>
          </a:prstGeom>
        </p:spPr>
        <p:txBody>
          <a:bodyPr vert="horz" wrap="square" lIns="0" tIns="16933" rIns="0" bIns="0" rtlCol="0">
            <a:spAutoFit/>
          </a:bodyPr>
          <a:lstStyle/>
          <a:p>
            <a:pPr marL="16933">
              <a:spcBef>
                <a:spcPts val="133"/>
              </a:spcBef>
            </a:pPr>
            <a:r>
              <a:rPr sz="4000" b="1" spc="253" dirty="0">
                <a:solidFill>
                  <a:srgbClr val="FFFFFF"/>
                </a:solidFill>
              </a:rPr>
              <a:t>Machine</a:t>
            </a:r>
            <a:r>
              <a:rPr sz="4000" b="1" spc="213" dirty="0">
                <a:solidFill>
                  <a:srgbClr val="FFFFFF"/>
                </a:solidFill>
              </a:rPr>
              <a:t> </a:t>
            </a:r>
            <a:r>
              <a:rPr sz="4000" b="1" spc="272" dirty="0">
                <a:solidFill>
                  <a:srgbClr val="FFFFFF"/>
                </a:solidFill>
              </a:rPr>
              <a:t>Learning</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758563"/>
          </a:xfrm>
          <a:prstGeom prst="rect">
            <a:avLst/>
          </a:prstGeom>
        </p:spPr>
        <p:txBody>
          <a:bodyPr vert="horz" wrap="square" lIns="0" tIns="222843" rIns="0" bIns="0" rtlCol="0">
            <a:spAutoFit/>
          </a:bodyPr>
          <a:lstStyle/>
          <a:p>
            <a:pPr marL="25399">
              <a:spcBef>
                <a:spcPts val="133"/>
              </a:spcBef>
            </a:pPr>
            <a:r>
              <a:rPr sz="3467" b="1" spc="333" dirty="0">
                <a:solidFill>
                  <a:srgbClr val="FFFFFF"/>
                </a:solidFill>
              </a:rPr>
              <a:t>Use</a:t>
            </a:r>
            <a:r>
              <a:rPr sz="3467" b="1" spc="193" dirty="0">
                <a:solidFill>
                  <a:srgbClr val="FFFFFF"/>
                </a:solidFill>
              </a:rPr>
              <a:t> </a:t>
            </a:r>
            <a:r>
              <a:rPr sz="3467" b="1" spc="333" dirty="0">
                <a:solidFill>
                  <a:srgbClr val="FFFFFF"/>
                </a:solidFill>
              </a:rPr>
              <a:t>ML</a:t>
            </a:r>
            <a:r>
              <a:rPr sz="3467" b="1" spc="193" dirty="0">
                <a:solidFill>
                  <a:srgbClr val="FFFFFF"/>
                </a:solidFill>
              </a:rPr>
              <a:t> </a:t>
            </a:r>
            <a:r>
              <a:rPr sz="3467" b="1" spc="260" dirty="0">
                <a:solidFill>
                  <a:srgbClr val="FFFFFF"/>
                </a:solidFill>
              </a:rPr>
              <a:t>Techniques</a:t>
            </a:r>
            <a:r>
              <a:rPr sz="3467" b="1" spc="193" dirty="0">
                <a:solidFill>
                  <a:srgbClr val="FFFFFF"/>
                </a:solidFill>
              </a:rPr>
              <a:t> </a:t>
            </a:r>
            <a:r>
              <a:rPr sz="3467" b="1" spc="133" dirty="0">
                <a:solidFill>
                  <a:srgbClr val="FFFFFF"/>
                </a:solidFill>
              </a:rPr>
              <a:t>for</a:t>
            </a:r>
            <a:r>
              <a:rPr sz="3467" b="1" spc="193" dirty="0">
                <a:solidFill>
                  <a:srgbClr val="FFFFFF"/>
                </a:solidFill>
              </a:rPr>
              <a:t> </a:t>
            </a:r>
            <a:r>
              <a:rPr sz="3467" b="1" spc="305" dirty="0">
                <a:solidFill>
                  <a:srgbClr val="FFFFFF"/>
                </a:solidFill>
              </a:rPr>
              <a:t>Bias</a:t>
            </a:r>
            <a:r>
              <a:rPr sz="3467" b="1" spc="193" dirty="0">
                <a:solidFill>
                  <a:srgbClr val="FFFFFF"/>
                </a:solidFill>
              </a:rPr>
              <a:t> </a:t>
            </a:r>
            <a:r>
              <a:rPr sz="3467" b="1" spc="127" dirty="0">
                <a:solidFill>
                  <a:srgbClr val="FFFFFF"/>
                </a:solidFill>
              </a:rPr>
              <a:t>Mitigation</a:t>
            </a:r>
            <a:r>
              <a:rPr sz="3467" b="1" spc="200" dirty="0">
                <a:solidFill>
                  <a:srgbClr val="FFFFFF"/>
                </a:solidFill>
              </a:rPr>
              <a:t> </a:t>
            </a:r>
            <a:r>
              <a:rPr sz="3467" b="1" spc="233" dirty="0">
                <a:solidFill>
                  <a:srgbClr val="FFFFFF"/>
                </a:solidFill>
              </a:rPr>
              <a:t>and</a:t>
            </a:r>
            <a:r>
              <a:rPr sz="3467" b="1" spc="193" dirty="0">
                <a:solidFill>
                  <a:srgbClr val="FFFFFF"/>
                </a:solidFill>
              </a:rPr>
              <a:t> Inclusion</a:t>
            </a:r>
            <a:endParaRPr sz="3467"/>
          </a:p>
        </p:txBody>
      </p:sp>
      <p:sp>
        <p:nvSpPr>
          <p:cNvPr id="3" name="object 3"/>
          <p:cNvSpPr txBox="1"/>
          <p:nvPr/>
        </p:nvSpPr>
        <p:spPr>
          <a:xfrm>
            <a:off x="465567" y="1595067"/>
            <a:ext cx="2357967" cy="412933"/>
          </a:xfrm>
          <a:prstGeom prst="rect">
            <a:avLst/>
          </a:prstGeom>
          <a:solidFill>
            <a:srgbClr val="64FFDA"/>
          </a:solidFill>
          <a:ln w="9524">
            <a:solidFill>
              <a:srgbClr val="595959"/>
            </a:solidFill>
          </a:ln>
        </p:spPr>
        <p:txBody>
          <a:bodyPr vert="horz" wrap="square" lIns="0" tIns="43179" rIns="0" bIns="0" rtlCol="0">
            <a:spAutoFit/>
          </a:bodyPr>
          <a:lstStyle/>
          <a:p>
            <a:pPr marL="63498" defTabSz="1219170" fontAlgn="auto">
              <a:spcBef>
                <a:spcPts val="339"/>
              </a:spcBef>
              <a:spcAft>
                <a:spcPts val="0"/>
              </a:spcAft>
            </a:pPr>
            <a:r>
              <a:rPr sz="2400" b="1" kern="0" spc="213" dirty="0">
                <a:solidFill>
                  <a:srgbClr val="434343"/>
                </a:solidFill>
                <a:latin typeface="Calibri"/>
                <a:cs typeface="Calibri"/>
              </a:rPr>
              <a:t>Bias</a:t>
            </a:r>
            <a:r>
              <a:rPr sz="2400" b="1" kern="0" spc="120" dirty="0">
                <a:solidFill>
                  <a:srgbClr val="434343"/>
                </a:solidFill>
                <a:latin typeface="Calibri"/>
                <a:cs typeface="Calibri"/>
              </a:rPr>
              <a:t> </a:t>
            </a:r>
            <a:r>
              <a:rPr sz="2400" b="1" kern="0" spc="73" dirty="0">
                <a:solidFill>
                  <a:srgbClr val="434343"/>
                </a:solidFill>
                <a:latin typeface="Calibri"/>
                <a:cs typeface="Calibri"/>
              </a:rPr>
              <a:t>Mitigation</a:t>
            </a:r>
            <a:endParaRPr sz="2400" kern="0">
              <a:solidFill>
                <a:sysClr val="windowText" lastClr="000000"/>
              </a:solidFill>
              <a:latin typeface="Calibri"/>
              <a:cs typeface="Calibri"/>
            </a:endParaRPr>
          </a:p>
        </p:txBody>
      </p:sp>
      <p:sp>
        <p:nvSpPr>
          <p:cNvPr id="4" name="object 4"/>
          <p:cNvSpPr txBox="1"/>
          <p:nvPr/>
        </p:nvSpPr>
        <p:spPr>
          <a:xfrm>
            <a:off x="633665" y="2235545"/>
            <a:ext cx="6414347" cy="1474956"/>
          </a:xfrm>
          <a:prstGeom prst="rect">
            <a:avLst/>
          </a:prstGeom>
        </p:spPr>
        <p:txBody>
          <a:bodyPr vert="horz" wrap="square" lIns="0" tIns="88900" rIns="0" bIns="0" rtlCol="0">
            <a:spAutoFit/>
          </a:bodyPr>
          <a:lstStyle/>
          <a:p>
            <a:pPr marL="505447" indent="-489361" defTabSz="1219170" fontAlgn="auto">
              <a:spcBef>
                <a:spcPts val="700"/>
              </a:spcBef>
              <a:spcAft>
                <a:spcPts val="0"/>
              </a:spcAft>
              <a:buFont typeface="Arial"/>
              <a:buChar char="●"/>
              <a:tabLst>
                <a:tab pos="505447" algn="l"/>
                <a:tab pos="506294" algn="l"/>
              </a:tabLst>
            </a:pPr>
            <a:r>
              <a:rPr sz="2400" kern="0" spc="127" dirty="0">
                <a:solidFill>
                  <a:srgbClr val="FFFFFF"/>
                </a:solidFill>
                <a:latin typeface="Calibri"/>
                <a:cs typeface="Calibri"/>
              </a:rPr>
              <a:t>Removing</a:t>
            </a:r>
            <a:r>
              <a:rPr sz="2400" kern="0" spc="152" dirty="0">
                <a:solidFill>
                  <a:srgbClr val="FFFFFF"/>
                </a:solidFill>
                <a:latin typeface="Calibri"/>
                <a:cs typeface="Calibri"/>
              </a:rPr>
              <a:t> </a:t>
            </a:r>
            <a:r>
              <a:rPr sz="2400" kern="0" dirty="0">
                <a:solidFill>
                  <a:srgbClr val="FFFFFF"/>
                </a:solidFill>
                <a:latin typeface="Calibri"/>
                <a:cs typeface="Calibri"/>
              </a:rPr>
              <a:t>the</a:t>
            </a:r>
            <a:r>
              <a:rPr sz="2400" kern="0" spc="160" dirty="0">
                <a:solidFill>
                  <a:srgbClr val="FFFFFF"/>
                </a:solidFill>
                <a:latin typeface="Calibri"/>
                <a:cs typeface="Calibri"/>
              </a:rPr>
              <a:t> </a:t>
            </a:r>
            <a:r>
              <a:rPr sz="2400" kern="0" spc="107" dirty="0">
                <a:solidFill>
                  <a:srgbClr val="FFFFFF"/>
                </a:solidFill>
                <a:latin typeface="Calibri"/>
                <a:cs typeface="Calibri"/>
              </a:rPr>
              <a:t>signal</a:t>
            </a:r>
            <a:r>
              <a:rPr sz="2400" kern="0" spc="152" dirty="0">
                <a:solidFill>
                  <a:srgbClr val="FFFFFF"/>
                </a:solidFill>
                <a:latin typeface="Calibri"/>
                <a:cs typeface="Calibri"/>
              </a:rPr>
              <a:t> </a:t>
            </a:r>
            <a:r>
              <a:rPr sz="2400" kern="0" dirty="0">
                <a:solidFill>
                  <a:srgbClr val="FFFFFF"/>
                </a:solidFill>
                <a:latin typeface="Calibri"/>
                <a:cs typeface="Calibri"/>
              </a:rPr>
              <a:t>for</a:t>
            </a:r>
            <a:r>
              <a:rPr sz="2400" kern="0" spc="160" dirty="0">
                <a:solidFill>
                  <a:srgbClr val="FFFFFF"/>
                </a:solidFill>
                <a:latin typeface="Calibri"/>
                <a:cs typeface="Calibri"/>
              </a:rPr>
              <a:t> </a:t>
            </a:r>
            <a:r>
              <a:rPr sz="2400" kern="0" spc="73" dirty="0">
                <a:solidFill>
                  <a:srgbClr val="FFFFFF"/>
                </a:solidFill>
                <a:latin typeface="Calibri"/>
                <a:cs typeface="Calibri"/>
              </a:rPr>
              <a:t>problematic</a:t>
            </a:r>
            <a:r>
              <a:rPr sz="2400" kern="0" spc="160" dirty="0">
                <a:solidFill>
                  <a:srgbClr val="FFFFFF"/>
                </a:solidFill>
                <a:latin typeface="Calibri"/>
                <a:cs typeface="Calibri"/>
              </a:rPr>
              <a:t> </a:t>
            </a:r>
            <a:r>
              <a:rPr sz="2400" kern="0" spc="-13" dirty="0">
                <a:solidFill>
                  <a:srgbClr val="FFFFFF"/>
                </a:solidFill>
                <a:latin typeface="Calibri"/>
                <a:cs typeface="Calibri"/>
              </a:rPr>
              <a:t>output</a:t>
            </a:r>
            <a:endParaRPr sz="2400" kern="0">
              <a:solidFill>
                <a:sysClr val="windowText" lastClr="000000"/>
              </a:solidFill>
              <a:latin typeface="Calibri"/>
              <a:cs typeface="Calibri"/>
            </a:endParaRPr>
          </a:p>
          <a:p>
            <a:pPr marL="1115031" lvl="1" indent="-448722" defTabSz="1219170" fontAlgn="auto">
              <a:spcBef>
                <a:spcPts val="440"/>
              </a:spcBef>
              <a:spcAft>
                <a:spcPts val="0"/>
              </a:spcAft>
              <a:buFont typeface="Arial"/>
              <a:buChar char="○"/>
              <a:tabLst>
                <a:tab pos="1115031" algn="l"/>
                <a:tab pos="1115879" algn="l"/>
              </a:tabLst>
            </a:pPr>
            <a:r>
              <a:rPr sz="1867" kern="0" spc="53" dirty="0">
                <a:solidFill>
                  <a:srgbClr val="FFFFFF"/>
                </a:solidFill>
                <a:latin typeface="Calibri"/>
                <a:cs typeface="Calibri"/>
              </a:rPr>
              <a:t>Stereotyping</a:t>
            </a:r>
            <a:endParaRPr sz="1867" kern="0">
              <a:solidFill>
                <a:sysClr val="windowText" lastClr="000000"/>
              </a:solidFill>
              <a:latin typeface="Calibri"/>
              <a:cs typeface="Calibri"/>
            </a:endParaRPr>
          </a:p>
          <a:p>
            <a:pPr marL="1115031" lvl="1" indent="-448722" defTabSz="1219170" fontAlgn="auto">
              <a:spcBef>
                <a:spcPts val="360"/>
              </a:spcBef>
              <a:spcAft>
                <a:spcPts val="0"/>
              </a:spcAft>
              <a:buFont typeface="Arial"/>
              <a:buChar char="○"/>
              <a:tabLst>
                <a:tab pos="1115031" algn="l"/>
                <a:tab pos="1115879" algn="l"/>
              </a:tabLst>
            </a:pPr>
            <a:r>
              <a:rPr sz="1867" kern="0" spc="120" dirty="0">
                <a:solidFill>
                  <a:srgbClr val="FFFFFF"/>
                </a:solidFill>
                <a:latin typeface="Calibri"/>
                <a:cs typeface="Calibri"/>
              </a:rPr>
              <a:t>Sexism,</a:t>
            </a:r>
            <a:r>
              <a:rPr sz="1867" kern="0" spc="127" dirty="0">
                <a:solidFill>
                  <a:srgbClr val="FFFFFF"/>
                </a:solidFill>
                <a:latin typeface="Calibri"/>
                <a:cs typeface="Calibri"/>
              </a:rPr>
              <a:t> </a:t>
            </a:r>
            <a:r>
              <a:rPr sz="1867" kern="0" spc="120" dirty="0">
                <a:solidFill>
                  <a:srgbClr val="FFFFFF"/>
                </a:solidFill>
                <a:latin typeface="Calibri"/>
                <a:cs typeface="Calibri"/>
              </a:rPr>
              <a:t>Racism,</a:t>
            </a:r>
            <a:r>
              <a:rPr sz="1867" kern="0" spc="133" dirty="0">
                <a:solidFill>
                  <a:srgbClr val="FFFFFF"/>
                </a:solidFill>
                <a:latin typeface="Calibri"/>
                <a:cs typeface="Calibri"/>
              </a:rPr>
              <a:t> </a:t>
            </a:r>
            <a:r>
              <a:rPr sz="1867" kern="0" dirty="0">
                <a:solidFill>
                  <a:srgbClr val="FFFFFF"/>
                </a:solidFill>
                <a:latin typeface="Calibri"/>
                <a:cs typeface="Calibri"/>
              </a:rPr>
              <a:t>*-</a:t>
            </a:r>
            <a:r>
              <a:rPr sz="1867" kern="0" spc="-33" dirty="0">
                <a:solidFill>
                  <a:srgbClr val="FFFFFF"/>
                </a:solidFill>
                <a:latin typeface="Calibri"/>
                <a:cs typeface="Calibri"/>
              </a:rPr>
              <a:t>ism</a:t>
            </a:r>
            <a:endParaRPr sz="1867" kern="0">
              <a:solidFill>
                <a:sysClr val="windowText" lastClr="000000"/>
              </a:solidFill>
              <a:latin typeface="Calibri"/>
              <a:cs typeface="Calibri"/>
            </a:endParaRPr>
          </a:p>
          <a:p>
            <a:pPr marL="1115031" lvl="1" indent="-448722" defTabSz="1219170" fontAlgn="auto">
              <a:spcBef>
                <a:spcPts val="360"/>
              </a:spcBef>
              <a:spcAft>
                <a:spcPts val="0"/>
              </a:spcAft>
              <a:buFont typeface="Arial"/>
              <a:buChar char="○"/>
              <a:tabLst>
                <a:tab pos="1115031" algn="l"/>
                <a:tab pos="1115879" algn="l"/>
              </a:tabLst>
            </a:pPr>
            <a:r>
              <a:rPr sz="1867" kern="0" spc="60" dirty="0">
                <a:solidFill>
                  <a:srgbClr val="FFFFFF"/>
                </a:solidFill>
                <a:latin typeface="Calibri"/>
                <a:cs typeface="Calibri"/>
              </a:rPr>
              <a:t>“Debiasing”</a:t>
            </a:r>
            <a:endParaRPr sz="1867" kern="0">
              <a:solidFill>
                <a:sysClr val="windowText" lastClr="000000"/>
              </a:solidFill>
              <a:latin typeface="Calibri"/>
              <a:cs typeface="Calibri"/>
            </a:endParaRPr>
          </a:p>
        </p:txBody>
      </p:sp>
      <p:sp>
        <p:nvSpPr>
          <p:cNvPr id="5" name="TextBox 4">
            <a:extLst>
              <a:ext uri="{FF2B5EF4-FFF2-40B4-BE49-F238E27FC236}">
                <a16:creationId xmlns:a16="http://schemas.microsoft.com/office/drawing/2014/main" id="{7BF83426-6EEB-84BE-8211-9301AFACB834}"/>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65567" y="1595067"/>
            <a:ext cx="2357967" cy="412933"/>
          </a:xfrm>
          <a:prstGeom prst="rect">
            <a:avLst/>
          </a:prstGeom>
          <a:solidFill>
            <a:srgbClr val="64FFDA"/>
          </a:solidFill>
          <a:ln w="9524">
            <a:solidFill>
              <a:srgbClr val="595959"/>
            </a:solidFill>
          </a:ln>
        </p:spPr>
        <p:txBody>
          <a:bodyPr vert="horz" wrap="square" lIns="0" tIns="43179" rIns="0" bIns="0" rtlCol="0">
            <a:spAutoFit/>
          </a:bodyPr>
          <a:lstStyle/>
          <a:p>
            <a:pPr marL="63498" defTabSz="1219170" fontAlgn="auto">
              <a:spcBef>
                <a:spcPts val="339"/>
              </a:spcBef>
              <a:spcAft>
                <a:spcPts val="0"/>
              </a:spcAft>
            </a:pPr>
            <a:r>
              <a:rPr sz="2400" b="1" kern="0" spc="213" dirty="0">
                <a:solidFill>
                  <a:srgbClr val="434343"/>
                </a:solidFill>
                <a:latin typeface="Calibri"/>
                <a:cs typeface="Calibri"/>
              </a:rPr>
              <a:t>Bias</a:t>
            </a:r>
            <a:r>
              <a:rPr sz="2400" b="1" kern="0" spc="120" dirty="0">
                <a:solidFill>
                  <a:srgbClr val="434343"/>
                </a:solidFill>
                <a:latin typeface="Calibri"/>
                <a:cs typeface="Calibri"/>
              </a:rPr>
              <a:t> </a:t>
            </a:r>
            <a:r>
              <a:rPr sz="2400" b="1" kern="0" spc="73" dirty="0">
                <a:solidFill>
                  <a:srgbClr val="434343"/>
                </a:solidFill>
                <a:latin typeface="Calibri"/>
                <a:cs typeface="Calibri"/>
              </a:rPr>
              <a:t>Mitigation</a:t>
            </a:r>
            <a:endParaRPr sz="2400" kern="0">
              <a:solidFill>
                <a:sysClr val="windowText" lastClr="000000"/>
              </a:solidFill>
              <a:latin typeface="Calibri"/>
              <a:cs typeface="Calibri"/>
            </a:endParaRPr>
          </a:p>
        </p:txBody>
      </p:sp>
      <p:sp>
        <p:nvSpPr>
          <p:cNvPr id="3" name="object 3"/>
          <p:cNvSpPr txBox="1"/>
          <p:nvPr/>
        </p:nvSpPr>
        <p:spPr>
          <a:xfrm>
            <a:off x="633665" y="2235545"/>
            <a:ext cx="6414347" cy="1474956"/>
          </a:xfrm>
          <a:prstGeom prst="rect">
            <a:avLst/>
          </a:prstGeom>
        </p:spPr>
        <p:txBody>
          <a:bodyPr vert="horz" wrap="square" lIns="0" tIns="88900" rIns="0" bIns="0" rtlCol="0">
            <a:spAutoFit/>
          </a:bodyPr>
          <a:lstStyle/>
          <a:p>
            <a:pPr marL="505447" indent="-489361" defTabSz="1219170" fontAlgn="auto">
              <a:spcBef>
                <a:spcPts val="700"/>
              </a:spcBef>
              <a:spcAft>
                <a:spcPts val="0"/>
              </a:spcAft>
              <a:buFont typeface="Arial"/>
              <a:buChar char="●"/>
              <a:tabLst>
                <a:tab pos="505447" algn="l"/>
                <a:tab pos="506294" algn="l"/>
              </a:tabLst>
            </a:pPr>
            <a:r>
              <a:rPr sz="2400" kern="0" spc="127" dirty="0">
                <a:solidFill>
                  <a:srgbClr val="FFFFFF"/>
                </a:solidFill>
                <a:latin typeface="Calibri"/>
                <a:cs typeface="Calibri"/>
              </a:rPr>
              <a:t>Removing</a:t>
            </a:r>
            <a:r>
              <a:rPr sz="2400" kern="0" spc="152" dirty="0">
                <a:solidFill>
                  <a:srgbClr val="FFFFFF"/>
                </a:solidFill>
                <a:latin typeface="Calibri"/>
                <a:cs typeface="Calibri"/>
              </a:rPr>
              <a:t> </a:t>
            </a:r>
            <a:r>
              <a:rPr sz="2400" kern="0" dirty="0">
                <a:solidFill>
                  <a:srgbClr val="FFFFFF"/>
                </a:solidFill>
                <a:latin typeface="Calibri"/>
                <a:cs typeface="Calibri"/>
              </a:rPr>
              <a:t>the</a:t>
            </a:r>
            <a:r>
              <a:rPr sz="2400" kern="0" spc="160" dirty="0">
                <a:solidFill>
                  <a:srgbClr val="FFFFFF"/>
                </a:solidFill>
                <a:latin typeface="Calibri"/>
                <a:cs typeface="Calibri"/>
              </a:rPr>
              <a:t> </a:t>
            </a:r>
            <a:r>
              <a:rPr sz="2400" kern="0" spc="107" dirty="0">
                <a:solidFill>
                  <a:srgbClr val="FFFFFF"/>
                </a:solidFill>
                <a:latin typeface="Calibri"/>
                <a:cs typeface="Calibri"/>
              </a:rPr>
              <a:t>signal</a:t>
            </a:r>
            <a:r>
              <a:rPr sz="2400" kern="0" spc="152" dirty="0">
                <a:solidFill>
                  <a:srgbClr val="FFFFFF"/>
                </a:solidFill>
                <a:latin typeface="Calibri"/>
                <a:cs typeface="Calibri"/>
              </a:rPr>
              <a:t> </a:t>
            </a:r>
            <a:r>
              <a:rPr sz="2400" kern="0" dirty="0">
                <a:solidFill>
                  <a:srgbClr val="FFFFFF"/>
                </a:solidFill>
                <a:latin typeface="Calibri"/>
                <a:cs typeface="Calibri"/>
              </a:rPr>
              <a:t>for</a:t>
            </a:r>
            <a:r>
              <a:rPr sz="2400" kern="0" spc="160" dirty="0">
                <a:solidFill>
                  <a:srgbClr val="FFFFFF"/>
                </a:solidFill>
                <a:latin typeface="Calibri"/>
                <a:cs typeface="Calibri"/>
              </a:rPr>
              <a:t> </a:t>
            </a:r>
            <a:r>
              <a:rPr sz="2400" kern="0" spc="73" dirty="0">
                <a:solidFill>
                  <a:srgbClr val="FFFFFF"/>
                </a:solidFill>
                <a:latin typeface="Calibri"/>
                <a:cs typeface="Calibri"/>
              </a:rPr>
              <a:t>problematic</a:t>
            </a:r>
            <a:r>
              <a:rPr sz="2400" kern="0" spc="160" dirty="0">
                <a:solidFill>
                  <a:srgbClr val="FFFFFF"/>
                </a:solidFill>
                <a:latin typeface="Calibri"/>
                <a:cs typeface="Calibri"/>
              </a:rPr>
              <a:t> </a:t>
            </a:r>
            <a:r>
              <a:rPr sz="2400" kern="0" spc="-13" dirty="0">
                <a:solidFill>
                  <a:srgbClr val="FFFFFF"/>
                </a:solidFill>
                <a:latin typeface="Calibri"/>
                <a:cs typeface="Calibri"/>
              </a:rPr>
              <a:t>output</a:t>
            </a:r>
            <a:endParaRPr sz="2400" kern="0" dirty="0">
              <a:solidFill>
                <a:sysClr val="windowText" lastClr="000000"/>
              </a:solidFill>
              <a:latin typeface="Calibri"/>
              <a:cs typeface="Calibri"/>
            </a:endParaRPr>
          </a:p>
          <a:p>
            <a:pPr marL="1115031" lvl="1" indent="-448722" defTabSz="1219170" fontAlgn="auto">
              <a:spcBef>
                <a:spcPts val="440"/>
              </a:spcBef>
              <a:spcAft>
                <a:spcPts val="0"/>
              </a:spcAft>
              <a:buFont typeface="Arial"/>
              <a:buChar char="○"/>
              <a:tabLst>
                <a:tab pos="1115031" algn="l"/>
                <a:tab pos="1115879" algn="l"/>
              </a:tabLst>
            </a:pPr>
            <a:r>
              <a:rPr sz="1867" kern="0" spc="53" dirty="0">
                <a:solidFill>
                  <a:srgbClr val="FFFFFF"/>
                </a:solidFill>
                <a:latin typeface="Calibri"/>
                <a:cs typeface="Calibri"/>
              </a:rPr>
              <a:t>Stereotyping</a:t>
            </a:r>
            <a:endParaRPr sz="1867" kern="0" dirty="0">
              <a:solidFill>
                <a:sysClr val="windowText" lastClr="000000"/>
              </a:solidFill>
              <a:latin typeface="Calibri"/>
              <a:cs typeface="Calibri"/>
            </a:endParaRPr>
          </a:p>
          <a:p>
            <a:pPr marL="1115031" lvl="1" indent="-448722" defTabSz="1219170" fontAlgn="auto">
              <a:spcBef>
                <a:spcPts val="360"/>
              </a:spcBef>
              <a:spcAft>
                <a:spcPts val="0"/>
              </a:spcAft>
              <a:buFont typeface="Arial"/>
              <a:buChar char="○"/>
              <a:tabLst>
                <a:tab pos="1115031" algn="l"/>
                <a:tab pos="1115879" algn="l"/>
              </a:tabLst>
            </a:pPr>
            <a:r>
              <a:rPr sz="1867" kern="0" spc="120" dirty="0">
                <a:solidFill>
                  <a:srgbClr val="FFFFFF"/>
                </a:solidFill>
                <a:latin typeface="Calibri"/>
                <a:cs typeface="Calibri"/>
              </a:rPr>
              <a:t>Sexism,</a:t>
            </a:r>
            <a:r>
              <a:rPr sz="1867" kern="0" spc="127" dirty="0">
                <a:solidFill>
                  <a:srgbClr val="FFFFFF"/>
                </a:solidFill>
                <a:latin typeface="Calibri"/>
                <a:cs typeface="Calibri"/>
              </a:rPr>
              <a:t> </a:t>
            </a:r>
            <a:r>
              <a:rPr sz="1867" kern="0" spc="120" dirty="0">
                <a:solidFill>
                  <a:srgbClr val="FFFFFF"/>
                </a:solidFill>
                <a:latin typeface="Calibri"/>
                <a:cs typeface="Calibri"/>
              </a:rPr>
              <a:t>Racism,</a:t>
            </a:r>
            <a:r>
              <a:rPr sz="1867" kern="0" spc="133" dirty="0">
                <a:solidFill>
                  <a:srgbClr val="FFFFFF"/>
                </a:solidFill>
                <a:latin typeface="Calibri"/>
                <a:cs typeface="Calibri"/>
              </a:rPr>
              <a:t> </a:t>
            </a:r>
            <a:r>
              <a:rPr sz="1867" kern="0" dirty="0">
                <a:solidFill>
                  <a:srgbClr val="FFFFFF"/>
                </a:solidFill>
                <a:latin typeface="Calibri"/>
                <a:cs typeface="Calibri"/>
              </a:rPr>
              <a:t>*-</a:t>
            </a:r>
            <a:r>
              <a:rPr sz="1867" kern="0" spc="-33" dirty="0">
                <a:solidFill>
                  <a:srgbClr val="FFFFFF"/>
                </a:solidFill>
                <a:latin typeface="Calibri"/>
                <a:cs typeface="Calibri"/>
              </a:rPr>
              <a:t>ism</a:t>
            </a:r>
            <a:endParaRPr sz="1867" kern="0" dirty="0">
              <a:solidFill>
                <a:sysClr val="windowText" lastClr="000000"/>
              </a:solidFill>
              <a:latin typeface="Calibri"/>
              <a:cs typeface="Calibri"/>
            </a:endParaRPr>
          </a:p>
          <a:p>
            <a:pPr marL="1115031" lvl="1" indent="-448722" defTabSz="1219170" fontAlgn="auto">
              <a:spcBef>
                <a:spcPts val="360"/>
              </a:spcBef>
              <a:spcAft>
                <a:spcPts val="0"/>
              </a:spcAft>
              <a:buFont typeface="Arial"/>
              <a:buChar char="○"/>
              <a:tabLst>
                <a:tab pos="1115031" algn="l"/>
                <a:tab pos="1115879" algn="l"/>
              </a:tabLst>
            </a:pPr>
            <a:r>
              <a:rPr sz="1867" kern="0" spc="60" dirty="0">
                <a:solidFill>
                  <a:srgbClr val="FFFFFF"/>
                </a:solidFill>
                <a:latin typeface="Calibri"/>
                <a:cs typeface="Calibri"/>
              </a:rPr>
              <a:t>“Debiasing”</a:t>
            </a:r>
            <a:endParaRPr sz="1867" kern="0" dirty="0">
              <a:solidFill>
                <a:sysClr val="windowText" lastClr="000000"/>
              </a:solidFill>
              <a:latin typeface="Calibri"/>
              <a:cs typeface="Calibri"/>
            </a:endParaRPr>
          </a:p>
        </p:txBody>
      </p:sp>
      <p:sp>
        <p:nvSpPr>
          <p:cNvPr id="4" name="object 4"/>
          <p:cNvSpPr txBox="1"/>
          <p:nvPr/>
        </p:nvSpPr>
        <p:spPr>
          <a:xfrm>
            <a:off x="465567" y="3941432"/>
            <a:ext cx="2357967" cy="429178"/>
          </a:xfrm>
          <a:prstGeom prst="rect">
            <a:avLst/>
          </a:prstGeom>
          <a:solidFill>
            <a:srgbClr val="7B55FA"/>
          </a:solidFill>
          <a:ln w="9524">
            <a:solidFill>
              <a:srgbClr val="595959"/>
            </a:solidFill>
          </a:ln>
        </p:spPr>
        <p:txBody>
          <a:bodyPr vert="horz" wrap="square" lIns="0" tIns="59267" rIns="0" bIns="0" rtlCol="0">
            <a:spAutoFit/>
          </a:bodyPr>
          <a:lstStyle/>
          <a:p>
            <a:pPr marL="485975" defTabSz="1219170" fontAlgn="auto">
              <a:spcBef>
                <a:spcPts val="467"/>
              </a:spcBef>
              <a:spcAft>
                <a:spcPts val="0"/>
              </a:spcAft>
            </a:pPr>
            <a:r>
              <a:rPr sz="2400" b="1" kern="0" spc="127" dirty="0">
                <a:solidFill>
                  <a:srgbClr val="FFFFFF"/>
                </a:solidFill>
                <a:latin typeface="Calibri"/>
                <a:cs typeface="Calibri"/>
              </a:rPr>
              <a:t>Inclusion</a:t>
            </a:r>
            <a:endParaRPr sz="2400" kern="0">
              <a:solidFill>
                <a:sysClr val="windowText" lastClr="000000"/>
              </a:solidFill>
              <a:latin typeface="Calibri"/>
              <a:cs typeface="Calibri"/>
            </a:endParaRPr>
          </a:p>
        </p:txBody>
      </p:sp>
      <p:sp>
        <p:nvSpPr>
          <p:cNvPr id="5" name="object 5"/>
          <p:cNvSpPr txBox="1"/>
          <p:nvPr/>
        </p:nvSpPr>
        <p:spPr>
          <a:xfrm>
            <a:off x="633666" y="4597745"/>
            <a:ext cx="7611533" cy="1136337"/>
          </a:xfrm>
          <a:prstGeom prst="rect">
            <a:avLst/>
          </a:prstGeom>
        </p:spPr>
        <p:txBody>
          <a:bodyPr vert="horz" wrap="square" lIns="0" tIns="88900" rIns="0" bIns="0" rtlCol="0">
            <a:spAutoFit/>
          </a:bodyPr>
          <a:lstStyle/>
          <a:p>
            <a:pPr marL="505447" indent="-489361" defTabSz="1219170" fontAlgn="auto">
              <a:spcBef>
                <a:spcPts val="700"/>
              </a:spcBef>
              <a:spcAft>
                <a:spcPts val="0"/>
              </a:spcAft>
              <a:buFont typeface="Arial"/>
              <a:buChar char="●"/>
              <a:tabLst>
                <a:tab pos="505447" algn="l"/>
                <a:tab pos="506294" algn="l"/>
              </a:tabLst>
            </a:pPr>
            <a:r>
              <a:rPr sz="2400" kern="0" spc="120" dirty="0">
                <a:solidFill>
                  <a:srgbClr val="FFFFFF"/>
                </a:solidFill>
                <a:latin typeface="Calibri"/>
                <a:cs typeface="Calibri"/>
              </a:rPr>
              <a:t>Adding</a:t>
            </a:r>
            <a:r>
              <a:rPr sz="2400" kern="0" spc="127" dirty="0">
                <a:solidFill>
                  <a:srgbClr val="FFFFFF"/>
                </a:solidFill>
                <a:latin typeface="Calibri"/>
                <a:cs typeface="Calibri"/>
              </a:rPr>
              <a:t> </a:t>
            </a:r>
            <a:r>
              <a:rPr sz="2400" kern="0" spc="107" dirty="0">
                <a:solidFill>
                  <a:srgbClr val="FFFFFF"/>
                </a:solidFill>
                <a:latin typeface="Calibri"/>
                <a:cs typeface="Calibri"/>
              </a:rPr>
              <a:t>signal</a:t>
            </a:r>
            <a:r>
              <a:rPr sz="2400" kern="0" spc="147" dirty="0">
                <a:solidFill>
                  <a:srgbClr val="FFFFFF"/>
                </a:solidFill>
                <a:latin typeface="Calibri"/>
                <a:cs typeface="Calibri"/>
              </a:rPr>
              <a:t> </a:t>
            </a:r>
            <a:r>
              <a:rPr sz="2400" kern="0" dirty="0">
                <a:solidFill>
                  <a:srgbClr val="FFFFFF"/>
                </a:solidFill>
                <a:latin typeface="Calibri"/>
                <a:cs typeface="Calibri"/>
              </a:rPr>
              <a:t>for</a:t>
            </a:r>
            <a:r>
              <a:rPr sz="2400" kern="0" spc="140" dirty="0">
                <a:solidFill>
                  <a:srgbClr val="FFFFFF"/>
                </a:solidFill>
                <a:latin typeface="Calibri"/>
                <a:cs typeface="Calibri"/>
              </a:rPr>
              <a:t> </a:t>
            </a:r>
            <a:r>
              <a:rPr sz="2400" kern="0" spc="87" dirty="0">
                <a:solidFill>
                  <a:srgbClr val="FFFFFF"/>
                </a:solidFill>
                <a:latin typeface="Calibri"/>
                <a:cs typeface="Calibri"/>
              </a:rPr>
              <a:t>desired</a:t>
            </a:r>
            <a:r>
              <a:rPr sz="2400" kern="0" spc="147" dirty="0">
                <a:solidFill>
                  <a:srgbClr val="FFFFFF"/>
                </a:solidFill>
                <a:latin typeface="Calibri"/>
                <a:cs typeface="Calibri"/>
              </a:rPr>
              <a:t> </a:t>
            </a:r>
            <a:r>
              <a:rPr sz="2400" kern="0" spc="73" dirty="0">
                <a:solidFill>
                  <a:srgbClr val="FFFFFF"/>
                </a:solidFill>
                <a:latin typeface="Calibri"/>
                <a:cs typeface="Calibri"/>
              </a:rPr>
              <a:t>variables</a:t>
            </a:r>
            <a:endParaRPr sz="2400" kern="0">
              <a:solidFill>
                <a:sysClr val="windowText" lastClr="000000"/>
              </a:solidFill>
              <a:latin typeface="Calibri"/>
              <a:cs typeface="Calibri"/>
            </a:endParaRPr>
          </a:p>
          <a:p>
            <a:pPr marL="1115031" lvl="1" indent="-448722" defTabSz="1219170" fontAlgn="auto">
              <a:spcBef>
                <a:spcPts val="440"/>
              </a:spcBef>
              <a:spcAft>
                <a:spcPts val="0"/>
              </a:spcAft>
              <a:buFont typeface="Arial"/>
              <a:buChar char="○"/>
              <a:tabLst>
                <a:tab pos="1115031" algn="l"/>
                <a:tab pos="1115879" algn="l"/>
              </a:tabLst>
            </a:pPr>
            <a:r>
              <a:rPr sz="1867" kern="0" spc="73" dirty="0">
                <a:solidFill>
                  <a:srgbClr val="FFFFFF"/>
                </a:solidFill>
                <a:latin typeface="Calibri"/>
                <a:cs typeface="Calibri"/>
              </a:rPr>
              <a:t>Increasing</a:t>
            </a:r>
            <a:r>
              <a:rPr sz="1867" kern="0" spc="287" dirty="0">
                <a:solidFill>
                  <a:srgbClr val="FFFFFF"/>
                </a:solidFill>
                <a:latin typeface="Calibri"/>
                <a:cs typeface="Calibri"/>
              </a:rPr>
              <a:t> </a:t>
            </a:r>
            <a:r>
              <a:rPr sz="1867" kern="0" dirty="0">
                <a:solidFill>
                  <a:srgbClr val="FFFFFF"/>
                </a:solidFill>
                <a:latin typeface="Calibri"/>
                <a:cs typeface="Calibri"/>
              </a:rPr>
              <a:t>model</a:t>
            </a:r>
            <a:r>
              <a:rPr sz="1867" kern="0" spc="287" dirty="0">
                <a:solidFill>
                  <a:srgbClr val="FFFFFF"/>
                </a:solidFill>
                <a:latin typeface="Calibri"/>
                <a:cs typeface="Calibri"/>
              </a:rPr>
              <a:t> </a:t>
            </a:r>
            <a:r>
              <a:rPr sz="1867" kern="0" spc="-13" dirty="0">
                <a:solidFill>
                  <a:srgbClr val="FFFFFF"/>
                </a:solidFill>
                <a:latin typeface="Calibri"/>
                <a:cs typeface="Calibri"/>
              </a:rPr>
              <a:t>performance</a:t>
            </a:r>
            <a:endParaRPr sz="1867" kern="0">
              <a:solidFill>
                <a:sysClr val="windowText" lastClr="000000"/>
              </a:solidFill>
              <a:latin typeface="Calibri"/>
              <a:cs typeface="Calibri"/>
            </a:endParaRPr>
          </a:p>
          <a:p>
            <a:pPr marL="1115031" lvl="1" indent="-448722" defTabSz="1219170" fontAlgn="auto">
              <a:spcBef>
                <a:spcPts val="360"/>
              </a:spcBef>
              <a:spcAft>
                <a:spcPts val="0"/>
              </a:spcAft>
              <a:buFont typeface="Arial"/>
              <a:buChar char="○"/>
              <a:tabLst>
                <a:tab pos="1115031" algn="l"/>
                <a:tab pos="1115879" algn="l"/>
              </a:tabLst>
            </a:pPr>
            <a:r>
              <a:rPr sz="1867" kern="0" dirty="0">
                <a:solidFill>
                  <a:srgbClr val="FFFFFF"/>
                </a:solidFill>
                <a:latin typeface="Calibri"/>
                <a:cs typeface="Calibri"/>
              </a:rPr>
              <a:t>Attention</a:t>
            </a:r>
            <a:r>
              <a:rPr sz="1867" kern="0" spc="200" dirty="0">
                <a:solidFill>
                  <a:srgbClr val="FFFFFF"/>
                </a:solidFill>
                <a:latin typeface="Calibri"/>
                <a:cs typeface="Calibri"/>
              </a:rPr>
              <a:t> </a:t>
            </a:r>
            <a:r>
              <a:rPr sz="1867" kern="0" dirty="0">
                <a:solidFill>
                  <a:srgbClr val="FFFFFF"/>
                </a:solidFill>
                <a:latin typeface="Calibri"/>
                <a:cs typeface="Calibri"/>
              </a:rPr>
              <a:t>to</a:t>
            </a:r>
            <a:r>
              <a:rPr sz="1867" kern="0" spc="200" dirty="0">
                <a:solidFill>
                  <a:srgbClr val="FFFFFF"/>
                </a:solidFill>
                <a:latin typeface="Calibri"/>
                <a:cs typeface="Calibri"/>
              </a:rPr>
              <a:t> </a:t>
            </a:r>
            <a:r>
              <a:rPr sz="1867" kern="0" spc="107" dirty="0">
                <a:solidFill>
                  <a:srgbClr val="FFFFFF"/>
                </a:solidFill>
                <a:latin typeface="Calibri"/>
                <a:cs typeface="Calibri"/>
              </a:rPr>
              <a:t>subgroups</a:t>
            </a:r>
            <a:r>
              <a:rPr sz="1867" kern="0" spc="200" dirty="0">
                <a:solidFill>
                  <a:srgbClr val="FFFFFF"/>
                </a:solidFill>
                <a:latin typeface="Calibri"/>
                <a:cs typeface="Calibri"/>
              </a:rPr>
              <a:t> </a:t>
            </a:r>
            <a:r>
              <a:rPr sz="1867" kern="0" dirty="0">
                <a:solidFill>
                  <a:srgbClr val="FFFFFF"/>
                </a:solidFill>
                <a:latin typeface="Calibri"/>
                <a:cs typeface="Calibri"/>
              </a:rPr>
              <a:t>or</a:t>
            </a:r>
            <a:r>
              <a:rPr sz="1867" kern="0" spc="200" dirty="0">
                <a:solidFill>
                  <a:srgbClr val="FFFFFF"/>
                </a:solidFill>
                <a:latin typeface="Calibri"/>
                <a:cs typeface="Calibri"/>
              </a:rPr>
              <a:t> </a:t>
            </a:r>
            <a:r>
              <a:rPr sz="1867" kern="0" dirty="0">
                <a:solidFill>
                  <a:srgbClr val="FFFFFF"/>
                </a:solidFill>
                <a:latin typeface="Calibri"/>
                <a:cs typeface="Calibri"/>
              </a:rPr>
              <a:t>data</a:t>
            </a:r>
            <a:r>
              <a:rPr sz="1867" kern="0" spc="200" dirty="0">
                <a:solidFill>
                  <a:srgbClr val="FFFFFF"/>
                </a:solidFill>
                <a:latin typeface="Calibri"/>
                <a:cs typeface="Calibri"/>
              </a:rPr>
              <a:t> </a:t>
            </a:r>
            <a:r>
              <a:rPr sz="1867" kern="0" spc="107" dirty="0">
                <a:solidFill>
                  <a:srgbClr val="FFFFFF"/>
                </a:solidFill>
                <a:latin typeface="Calibri"/>
                <a:cs typeface="Calibri"/>
              </a:rPr>
              <a:t>slices</a:t>
            </a:r>
            <a:r>
              <a:rPr sz="1867" kern="0" spc="200" dirty="0">
                <a:solidFill>
                  <a:srgbClr val="FFFFFF"/>
                </a:solidFill>
                <a:latin typeface="Calibri"/>
                <a:cs typeface="Calibri"/>
              </a:rPr>
              <a:t> </a:t>
            </a:r>
            <a:r>
              <a:rPr sz="1867" kern="0" dirty="0">
                <a:solidFill>
                  <a:srgbClr val="FFFFFF"/>
                </a:solidFill>
                <a:latin typeface="Calibri"/>
                <a:cs typeface="Calibri"/>
              </a:rPr>
              <a:t>with</a:t>
            </a:r>
            <a:r>
              <a:rPr sz="1867" kern="0" spc="200" dirty="0">
                <a:solidFill>
                  <a:srgbClr val="FFFFFF"/>
                </a:solidFill>
                <a:latin typeface="Calibri"/>
                <a:cs typeface="Calibri"/>
              </a:rPr>
              <a:t> </a:t>
            </a:r>
            <a:r>
              <a:rPr sz="1867" kern="0" dirty="0">
                <a:solidFill>
                  <a:srgbClr val="FFFFFF"/>
                </a:solidFill>
                <a:latin typeface="Calibri"/>
                <a:cs typeface="Calibri"/>
              </a:rPr>
              <a:t>worst</a:t>
            </a:r>
            <a:r>
              <a:rPr sz="1867" kern="0" spc="207" dirty="0">
                <a:solidFill>
                  <a:srgbClr val="FFFFFF"/>
                </a:solidFill>
                <a:latin typeface="Calibri"/>
                <a:cs typeface="Calibri"/>
              </a:rPr>
              <a:t> </a:t>
            </a:r>
            <a:r>
              <a:rPr sz="1867" kern="0" spc="-13" dirty="0">
                <a:solidFill>
                  <a:srgbClr val="FFFFFF"/>
                </a:solidFill>
                <a:latin typeface="Calibri"/>
                <a:cs typeface="Calibri"/>
              </a:rPr>
              <a:t>performance</a:t>
            </a:r>
            <a:endParaRPr sz="1867" kern="0">
              <a:solidFill>
                <a:sysClr val="windowText" lastClr="000000"/>
              </a:solidFill>
              <a:latin typeface="Calibri"/>
              <a:cs typeface="Calibri"/>
            </a:endParaRPr>
          </a:p>
        </p:txBody>
      </p:sp>
      <p:sp>
        <p:nvSpPr>
          <p:cNvPr id="6" name="object 6"/>
          <p:cNvSpPr txBox="1">
            <a:spLocks noGrp="1"/>
          </p:cNvSpPr>
          <p:nvPr>
            <p:ph type="title"/>
          </p:nvPr>
        </p:nvSpPr>
        <p:spPr>
          <a:xfrm>
            <a:off x="671691" y="352016"/>
            <a:ext cx="14912620" cy="758563"/>
          </a:xfrm>
          <a:prstGeom prst="rect">
            <a:avLst/>
          </a:prstGeom>
        </p:spPr>
        <p:txBody>
          <a:bodyPr vert="horz" wrap="square" lIns="0" tIns="222843" rIns="0" bIns="0" rtlCol="0">
            <a:spAutoFit/>
          </a:bodyPr>
          <a:lstStyle/>
          <a:p>
            <a:pPr marL="25399">
              <a:spcBef>
                <a:spcPts val="133"/>
              </a:spcBef>
            </a:pPr>
            <a:r>
              <a:rPr sz="3467" b="1" spc="333" dirty="0">
                <a:solidFill>
                  <a:srgbClr val="FFFFFF"/>
                </a:solidFill>
              </a:rPr>
              <a:t>Use</a:t>
            </a:r>
            <a:r>
              <a:rPr sz="3467" b="1" spc="193" dirty="0">
                <a:solidFill>
                  <a:srgbClr val="FFFFFF"/>
                </a:solidFill>
              </a:rPr>
              <a:t> </a:t>
            </a:r>
            <a:r>
              <a:rPr sz="3467" b="1" spc="333" dirty="0">
                <a:solidFill>
                  <a:srgbClr val="FFFFFF"/>
                </a:solidFill>
              </a:rPr>
              <a:t>ML</a:t>
            </a:r>
            <a:r>
              <a:rPr sz="3467" b="1" spc="193" dirty="0">
                <a:solidFill>
                  <a:srgbClr val="FFFFFF"/>
                </a:solidFill>
              </a:rPr>
              <a:t> </a:t>
            </a:r>
            <a:r>
              <a:rPr sz="3467" b="1" spc="260" dirty="0">
                <a:solidFill>
                  <a:srgbClr val="FFFFFF"/>
                </a:solidFill>
              </a:rPr>
              <a:t>Techniques</a:t>
            </a:r>
            <a:r>
              <a:rPr sz="3467" b="1" spc="193" dirty="0">
                <a:solidFill>
                  <a:srgbClr val="FFFFFF"/>
                </a:solidFill>
              </a:rPr>
              <a:t> </a:t>
            </a:r>
            <a:r>
              <a:rPr sz="3467" b="1" spc="133" dirty="0">
                <a:solidFill>
                  <a:srgbClr val="FFFFFF"/>
                </a:solidFill>
              </a:rPr>
              <a:t>for</a:t>
            </a:r>
            <a:r>
              <a:rPr sz="3467" b="1" spc="193" dirty="0">
                <a:solidFill>
                  <a:srgbClr val="FFFFFF"/>
                </a:solidFill>
              </a:rPr>
              <a:t> </a:t>
            </a:r>
            <a:r>
              <a:rPr sz="3467" b="1" spc="305" dirty="0">
                <a:solidFill>
                  <a:srgbClr val="FFFFFF"/>
                </a:solidFill>
              </a:rPr>
              <a:t>Bias</a:t>
            </a:r>
            <a:r>
              <a:rPr sz="3467" b="1" spc="193" dirty="0">
                <a:solidFill>
                  <a:srgbClr val="FFFFFF"/>
                </a:solidFill>
              </a:rPr>
              <a:t> </a:t>
            </a:r>
            <a:r>
              <a:rPr sz="3467" b="1" spc="127" dirty="0">
                <a:solidFill>
                  <a:srgbClr val="FFFFFF"/>
                </a:solidFill>
              </a:rPr>
              <a:t>Mitigation</a:t>
            </a:r>
            <a:r>
              <a:rPr sz="3467" b="1" spc="200" dirty="0">
                <a:solidFill>
                  <a:srgbClr val="FFFFFF"/>
                </a:solidFill>
              </a:rPr>
              <a:t> </a:t>
            </a:r>
            <a:r>
              <a:rPr sz="3467" b="1" spc="233" dirty="0">
                <a:solidFill>
                  <a:srgbClr val="FFFFFF"/>
                </a:solidFill>
              </a:rPr>
              <a:t>and</a:t>
            </a:r>
            <a:r>
              <a:rPr sz="3467" b="1" spc="193" dirty="0">
                <a:solidFill>
                  <a:srgbClr val="FFFFFF"/>
                </a:solidFill>
              </a:rPr>
              <a:t> Inclusion</a:t>
            </a:r>
            <a:endParaRPr sz="3467"/>
          </a:p>
        </p:txBody>
      </p:sp>
      <p:sp>
        <p:nvSpPr>
          <p:cNvPr id="7" name="TextBox 6">
            <a:extLst>
              <a:ext uri="{FF2B5EF4-FFF2-40B4-BE49-F238E27FC236}">
                <a16:creationId xmlns:a16="http://schemas.microsoft.com/office/drawing/2014/main" id="{D543535B-CAE5-A0D5-9396-95EF85CB0759}"/>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
            <a:ext cx="12191999" cy="6857999"/>
          </a:xfrm>
          <a:prstGeom prst="rect">
            <a:avLst/>
          </a:prstGeom>
        </p:spPr>
      </p:pic>
      <p:sp>
        <p:nvSpPr>
          <p:cNvPr id="3" name="object 3"/>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333333">
              <a:alpha val="70379"/>
            </a:srgbClr>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object 5"/>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txBox="1"/>
          <p:nvPr/>
        </p:nvSpPr>
        <p:spPr>
          <a:xfrm>
            <a:off x="1127401" y="3033117"/>
            <a:ext cx="9937327" cy="559127"/>
          </a:xfrm>
          <a:prstGeom prst="rect">
            <a:avLst/>
          </a:prstGeom>
          <a:solidFill>
            <a:srgbClr val="7B55FA"/>
          </a:solidFill>
          <a:ln w="9524">
            <a:solidFill>
              <a:srgbClr val="595959"/>
            </a:solidFill>
          </a:ln>
        </p:spPr>
        <p:txBody>
          <a:bodyPr vert="horz" wrap="square" lIns="0" tIns="187960" rIns="0" bIns="0" rtlCol="0">
            <a:spAutoFit/>
          </a:bodyPr>
          <a:lstStyle/>
          <a:p>
            <a:pPr algn="ctr" defTabSz="1219170" fontAlgn="auto">
              <a:spcBef>
                <a:spcPts val="1480"/>
              </a:spcBef>
              <a:spcAft>
                <a:spcPts val="0"/>
              </a:spcAft>
            </a:pPr>
            <a:r>
              <a:rPr sz="2400" b="1" kern="0" dirty="0">
                <a:solidFill>
                  <a:srgbClr val="FFFFFF"/>
                </a:solidFill>
                <a:latin typeface="Calibri"/>
                <a:cs typeface="Calibri"/>
              </a:rPr>
              <a:t>Multi-</a:t>
            </a:r>
            <a:r>
              <a:rPr sz="2400" b="1" kern="0" spc="200" dirty="0">
                <a:solidFill>
                  <a:srgbClr val="FFFFFF"/>
                </a:solidFill>
                <a:latin typeface="Calibri"/>
                <a:cs typeface="Calibri"/>
              </a:rPr>
              <a:t>task</a:t>
            </a:r>
            <a:r>
              <a:rPr sz="2400" b="1" kern="0" spc="233" dirty="0">
                <a:solidFill>
                  <a:srgbClr val="FFFFFF"/>
                </a:solidFill>
                <a:latin typeface="Calibri"/>
                <a:cs typeface="Calibri"/>
              </a:rPr>
              <a:t> </a:t>
            </a:r>
            <a:r>
              <a:rPr sz="2400" b="1" kern="0" spc="167" dirty="0">
                <a:solidFill>
                  <a:srgbClr val="FFFFFF"/>
                </a:solidFill>
                <a:latin typeface="Calibri"/>
                <a:cs typeface="Calibri"/>
              </a:rPr>
              <a:t>Learning</a:t>
            </a:r>
            <a:r>
              <a:rPr sz="2400" b="1" kern="0" spc="240" dirty="0">
                <a:solidFill>
                  <a:srgbClr val="FFFFFF"/>
                </a:solidFill>
                <a:latin typeface="Calibri"/>
                <a:cs typeface="Calibri"/>
              </a:rPr>
              <a:t> </a:t>
            </a:r>
            <a:r>
              <a:rPr sz="2400" b="1" kern="0" spc="80" dirty="0">
                <a:solidFill>
                  <a:srgbClr val="FFFFFF"/>
                </a:solidFill>
                <a:latin typeface="Calibri"/>
                <a:cs typeface="Calibri"/>
              </a:rPr>
              <a:t>to</a:t>
            </a:r>
            <a:r>
              <a:rPr sz="2400" b="1" kern="0" spc="240" dirty="0">
                <a:solidFill>
                  <a:srgbClr val="FFFFFF"/>
                </a:solidFill>
                <a:latin typeface="Calibri"/>
                <a:cs typeface="Calibri"/>
              </a:rPr>
              <a:t> </a:t>
            </a:r>
            <a:r>
              <a:rPr sz="2400" b="1" kern="0" spc="173" dirty="0">
                <a:solidFill>
                  <a:srgbClr val="FFFFFF"/>
                </a:solidFill>
                <a:latin typeface="Calibri"/>
                <a:cs typeface="Calibri"/>
              </a:rPr>
              <a:t>Increase</a:t>
            </a:r>
            <a:r>
              <a:rPr sz="2400" b="1" kern="0" spc="233" dirty="0">
                <a:solidFill>
                  <a:srgbClr val="FFFFFF"/>
                </a:solidFill>
                <a:latin typeface="Calibri"/>
                <a:cs typeface="Calibri"/>
              </a:rPr>
              <a:t> </a:t>
            </a:r>
            <a:r>
              <a:rPr sz="2400" b="1" kern="0" spc="127" dirty="0">
                <a:solidFill>
                  <a:srgbClr val="FFFFFF"/>
                </a:solidFill>
                <a:latin typeface="Calibri"/>
                <a:cs typeface="Calibri"/>
              </a:rPr>
              <a:t>Inclusion</a:t>
            </a:r>
            <a:endParaRPr sz="2400" kern="0">
              <a:solidFill>
                <a:sysClr val="windowText" lastClr="000000"/>
              </a:solidFill>
              <a:latin typeface="Calibri"/>
              <a:cs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50832" y="2075373"/>
            <a:ext cx="5706533" cy="2605307"/>
          </a:xfrm>
          <a:prstGeom prst="rect">
            <a:avLst/>
          </a:prstGeom>
        </p:spPr>
        <p:txBody>
          <a:bodyPr vert="horz" wrap="square" lIns="0" tIns="16933" rIns="0" bIns="0" rtlCol="0">
            <a:spAutoFit/>
          </a:bodyPr>
          <a:lstStyle/>
          <a:p>
            <a:pPr marL="505447" indent="-489361" defTabSz="1219170" fontAlgn="auto">
              <a:spcBef>
                <a:spcPts val="133"/>
              </a:spcBef>
              <a:spcAft>
                <a:spcPts val="0"/>
              </a:spcAft>
              <a:buFont typeface="Arial"/>
              <a:buChar char="●"/>
              <a:tabLst>
                <a:tab pos="505447" algn="l"/>
                <a:tab pos="506294" algn="l"/>
              </a:tabLst>
            </a:pPr>
            <a:r>
              <a:rPr sz="2400" kern="0" spc="73" dirty="0">
                <a:solidFill>
                  <a:srgbClr val="FFFFFF"/>
                </a:solidFill>
                <a:latin typeface="Calibri"/>
                <a:cs typeface="Calibri"/>
              </a:rPr>
              <a:t>Collaboration</a:t>
            </a:r>
            <a:r>
              <a:rPr sz="2400" kern="0" spc="173" dirty="0">
                <a:solidFill>
                  <a:srgbClr val="FFFFFF"/>
                </a:solidFill>
                <a:latin typeface="Calibri"/>
                <a:cs typeface="Calibri"/>
              </a:rPr>
              <a:t> </a:t>
            </a:r>
            <a:r>
              <a:rPr sz="2400" kern="0" dirty="0">
                <a:solidFill>
                  <a:srgbClr val="FFFFFF"/>
                </a:solidFill>
                <a:latin typeface="Calibri"/>
                <a:cs typeface="Calibri"/>
              </a:rPr>
              <a:t>with</a:t>
            </a:r>
            <a:r>
              <a:rPr sz="2400" kern="0" spc="173" dirty="0">
                <a:solidFill>
                  <a:srgbClr val="FFFFFF"/>
                </a:solidFill>
                <a:latin typeface="Calibri"/>
                <a:cs typeface="Calibri"/>
              </a:rPr>
              <a:t> </a:t>
            </a:r>
            <a:r>
              <a:rPr sz="2400" kern="0" spc="133" dirty="0">
                <a:solidFill>
                  <a:srgbClr val="FFFFFF"/>
                </a:solidFill>
                <a:latin typeface="Calibri"/>
                <a:cs typeface="Calibri"/>
              </a:rPr>
              <a:t>UPenn</a:t>
            </a:r>
            <a:r>
              <a:rPr sz="2400" kern="0" spc="173" dirty="0">
                <a:solidFill>
                  <a:srgbClr val="FFFFFF"/>
                </a:solidFill>
                <a:latin typeface="Calibri"/>
                <a:cs typeface="Calibri"/>
              </a:rPr>
              <a:t> </a:t>
            </a:r>
            <a:r>
              <a:rPr sz="2400" kern="0" spc="107" dirty="0">
                <a:solidFill>
                  <a:srgbClr val="FFFFFF"/>
                </a:solidFill>
                <a:latin typeface="Calibri"/>
                <a:cs typeface="Calibri"/>
              </a:rPr>
              <a:t>WWP</a:t>
            </a:r>
            <a:endParaRPr sz="2400" kern="0">
              <a:solidFill>
                <a:sysClr val="windowText" lastClr="000000"/>
              </a:solidFill>
              <a:latin typeface="Calibri"/>
              <a:cs typeface="Calibri"/>
            </a:endParaRPr>
          </a:p>
          <a:p>
            <a:pPr marL="505447" indent="-489361" defTabSz="1219170" fontAlgn="auto">
              <a:spcBef>
                <a:spcPts val="20"/>
              </a:spcBef>
              <a:spcAft>
                <a:spcPts val="0"/>
              </a:spcAft>
              <a:buFont typeface="Arial"/>
              <a:buChar char="●"/>
              <a:tabLst>
                <a:tab pos="505447" algn="l"/>
                <a:tab pos="506294" algn="l"/>
              </a:tabLst>
            </a:pPr>
            <a:r>
              <a:rPr sz="2400" kern="0" spc="73" dirty="0">
                <a:solidFill>
                  <a:srgbClr val="FFFFFF"/>
                </a:solidFill>
                <a:latin typeface="Calibri"/>
                <a:cs typeface="Calibri"/>
              </a:rPr>
              <a:t>Working</a:t>
            </a:r>
            <a:r>
              <a:rPr sz="2400" kern="0" spc="293" dirty="0">
                <a:solidFill>
                  <a:srgbClr val="FFFFFF"/>
                </a:solidFill>
                <a:latin typeface="Calibri"/>
                <a:cs typeface="Calibri"/>
              </a:rPr>
              <a:t> </a:t>
            </a:r>
            <a:r>
              <a:rPr sz="2400" kern="0" dirty="0">
                <a:solidFill>
                  <a:srgbClr val="FFFFFF"/>
                </a:solidFill>
                <a:latin typeface="Calibri"/>
                <a:cs typeface="Calibri"/>
              </a:rPr>
              <a:t>directly</a:t>
            </a:r>
            <a:r>
              <a:rPr sz="2400" kern="0" spc="293" dirty="0">
                <a:solidFill>
                  <a:srgbClr val="FFFFFF"/>
                </a:solidFill>
                <a:latin typeface="Calibri"/>
                <a:cs typeface="Calibri"/>
              </a:rPr>
              <a:t> </a:t>
            </a:r>
            <a:r>
              <a:rPr sz="2400" kern="0" dirty="0">
                <a:solidFill>
                  <a:srgbClr val="FFFFFF"/>
                </a:solidFill>
                <a:latin typeface="Calibri"/>
                <a:cs typeface="Calibri"/>
              </a:rPr>
              <a:t>with</a:t>
            </a:r>
            <a:r>
              <a:rPr sz="2400" kern="0" spc="293" dirty="0">
                <a:solidFill>
                  <a:srgbClr val="FFFFFF"/>
                </a:solidFill>
                <a:latin typeface="Calibri"/>
                <a:cs typeface="Calibri"/>
              </a:rPr>
              <a:t> </a:t>
            </a:r>
            <a:r>
              <a:rPr sz="2400" kern="0" spc="73" dirty="0">
                <a:solidFill>
                  <a:srgbClr val="FFFFFF"/>
                </a:solidFill>
                <a:latin typeface="Calibri"/>
                <a:cs typeface="Calibri"/>
              </a:rPr>
              <a:t>clinicians</a:t>
            </a:r>
            <a:endParaRPr sz="2400" kern="0">
              <a:solidFill>
                <a:sysClr val="windowText" lastClr="000000"/>
              </a:solidFill>
              <a:latin typeface="Calibri"/>
              <a:cs typeface="Calibri"/>
            </a:endParaRPr>
          </a:p>
          <a:p>
            <a:pPr marL="505447" indent="-489361" defTabSz="1219170" fontAlgn="auto">
              <a:spcBef>
                <a:spcPts val="20"/>
              </a:spcBef>
              <a:spcAft>
                <a:spcPts val="0"/>
              </a:spcAft>
              <a:buFont typeface="Arial"/>
              <a:buChar char="●"/>
              <a:tabLst>
                <a:tab pos="505447" algn="l"/>
                <a:tab pos="506294" algn="l"/>
              </a:tabLst>
            </a:pPr>
            <a:r>
              <a:rPr sz="2400" b="1" kern="0" spc="140" dirty="0">
                <a:solidFill>
                  <a:srgbClr val="FFFFFF"/>
                </a:solidFill>
                <a:latin typeface="Calibri"/>
                <a:cs typeface="Calibri"/>
              </a:rPr>
              <a:t>Goals:</a:t>
            </a:r>
            <a:endParaRPr sz="2400" kern="0">
              <a:solidFill>
                <a:sysClr val="windowText" lastClr="000000"/>
              </a:solidFill>
              <a:latin typeface="Calibri"/>
              <a:cs typeface="Calibri"/>
            </a:endParaRPr>
          </a:p>
          <a:p>
            <a:pPr marL="1115031" marR="112604" lvl="1" indent="-489361" defTabSz="1219170" fontAlgn="auto">
              <a:lnSpc>
                <a:spcPct val="100699"/>
              </a:lnSpc>
              <a:spcBef>
                <a:spcPts val="0"/>
              </a:spcBef>
              <a:spcAft>
                <a:spcPts val="0"/>
              </a:spcAft>
              <a:buFont typeface="Arial"/>
              <a:buChar char="○"/>
              <a:tabLst>
                <a:tab pos="1115031" algn="l"/>
                <a:tab pos="1115879" algn="l"/>
              </a:tabLst>
            </a:pPr>
            <a:r>
              <a:rPr sz="2400" kern="0" spc="160" dirty="0">
                <a:solidFill>
                  <a:srgbClr val="FFFFFF"/>
                </a:solidFill>
                <a:latin typeface="Calibri"/>
                <a:cs typeface="Calibri"/>
              </a:rPr>
              <a:t>System </a:t>
            </a:r>
            <a:r>
              <a:rPr sz="2400" kern="0" dirty="0">
                <a:solidFill>
                  <a:srgbClr val="FFFFFF"/>
                </a:solidFill>
                <a:latin typeface="Calibri"/>
                <a:cs typeface="Calibri"/>
              </a:rPr>
              <a:t>that</a:t>
            </a:r>
            <a:r>
              <a:rPr sz="2400" kern="0" spc="160" dirty="0">
                <a:solidFill>
                  <a:srgbClr val="FFFFFF"/>
                </a:solidFill>
                <a:latin typeface="Calibri"/>
                <a:cs typeface="Calibri"/>
              </a:rPr>
              <a:t> </a:t>
            </a:r>
            <a:r>
              <a:rPr sz="2400" kern="0" spc="152" dirty="0">
                <a:solidFill>
                  <a:srgbClr val="FFFFFF"/>
                </a:solidFill>
                <a:latin typeface="Calibri"/>
                <a:cs typeface="Calibri"/>
              </a:rPr>
              <a:t>can</a:t>
            </a:r>
            <a:r>
              <a:rPr sz="2400" kern="0" spc="160" dirty="0">
                <a:solidFill>
                  <a:srgbClr val="FFFFFF"/>
                </a:solidFill>
                <a:latin typeface="Calibri"/>
                <a:cs typeface="Calibri"/>
              </a:rPr>
              <a:t> </a:t>
            </a:r>
            <a:r>
              <a:rPr sz="2400" kern="0" dirty="0">
                <a:solidFill>
                  <a:srgbClr val="FFFFFF"/>
                </a:solidFill>
                <a:latin typeface="Calibri"/>
                <a:cs typeface="Calibri"/>
              </a:rPr>
              <a:t>alert</a:t>
            </a:r>
            <a:r>
              <a:rPr sz="2400" kern="0" spc="167" dirty="0">
                <a:solidFill>
                  <a:srgbClr val="FFFFFF"/>
                </a:solidFill>
                <a:latin typeface="Calibri"/>
                <a:cs typeface="Calibri"/>
              </a:rPr>
              <a:t> </a:t>
            </a:r>
            <a:r>
              <a:rPr sz="2400" kern="0" spc="87" dirty="0">
                <a:solidFill>
                  <a:srgbClr val="FFFFFF"/>
                </a:solidFill>
                <a:latin typeface="Calibri"/>
                <a:cs typeface="Calibri"/>
              </a:rPr>
              <a:t>clinicians</a:t>
            </a:r>
            <a:r>
              <a:rPr sz="2400" kern="0" spc="160" dirty="0">
                <a:solidFill>
                  <a:srgbClr val="FFFFFF"/>
                </a:solidFill>
                <a:latin typeface="Calibri"/>
                <a:cs typeface="Calibri"/>
              </a:rPr>
              <a:t> </a:t>
            </a:r>
            <a:r>
              <a:rPr sz="2400" kern="0" spc="-33" dirty="0">
                <a:solidFill>
                  <a:srgbClr val="FFFFFF"/>
                </a:solidFill>
                <a:latin typeface="Calibri"/>
                <a:cs typeface="Calibri"/>
              </a:rPr>
              <a:t>if </a:t>
            </a:r>
            <a:r>
              <a:rPr sz="2400" kern="0" spc="107" dirty="0">
                <a:solidFill>
                  <a:srgbClr val="FFFFFF"/>
                </a:solidFill>
                <a:latin typeface="Calibri"/>
                <a:cs typeface="Calibri"/>
              </a:rPr>
              <a:t>suicide</a:t>
            </a:r>
            <a:r>
              <a:rPr sz="2400" kern="0" spc="240" dirty="0">
                <a:solidFill>
                  <a:srgbClr val="FFFFFF"/>
                </a:solidFill>
                <a:latin typeface="Calibri"/>
                <a:cs typeface="Calibri"/>
              </a:rPr>
              <a:t> </a:t>
            </a:r>
            <a:r>
              <a:rPr sz="2400" kern="0" dirty="0">
                <a:solidFill>
                  <a:srgbClr val="FFFFFF"/>
                </a:solidFill>
                <a:latin typeface="Calibri"/>
                <a:cs typeface="Calibri"/>
              </a:rPr>
              <a:t>attempt</a:t>
            </a:r>
            <a:r>
              <a:rPr sz="2400" kern="0" spc="240" dirty="0">
                <a:solidFill>
                  <a:srgbClr val="FFFFFF"/>
                </a:solidFill>
                <a:latin typeface="Calibri"/>
                <a:cs typeface="Calibri"/>
              </a:rPr>
              <a:t> </a:t>
            </a:r>
            <a:r>
              <a:rPr sz="2400" kern="0" spc="113" dirty="0">
                <a:solidFill>
                  <a:srgbClr val="FFFFFF"/>
                </a:solidFill>
                <a:latin typeface="Calibri"/>
                <a:cs typeface="Calibri"/>
              </a:rPr>
              <a:t>is</a:t>
            </a:r>
            <a:r>
              <a:rPr sz="2400" kern="0" spc="260" dirty="0">
                <a:solidFill>
                  <a:srgbClr val="FFFFFF"/>
                </a:solidFill>
                <a:latin typeface="Calibri"/>
                <a:cs typeface="Calibri"/>
              </a:rPr>
              <a:t> </a:t>
            </a:r>
            <a:r>
              <a:rPr sz="2400" b="1" kern="0" spc="87" dirty="0">
                <a:solidFill>
                  <a:srgbClr val="FFFFFF"/>
                </a:solidFill>
                <a:latin typeface="Calibri"/>
                <a:cs typeface="Calibri"/>
              </a:rPr>
              <a:t>imminent</a:t>
            </a:r>
            <a:endParaRPr sz="2400" kern="0">
              <a:solidFill>
                <a:sysClr val="windowText" lastClr="000000"/>
              </a:solidFill>
              <a:latin typeface="Calibri"/>
              <a:cs typeface="Calibri"/>
            </a:endParaRPr>
          </a:p>
          <a:p>
            <a:pPr marL="1115031" marR="6773" lvl="1" indent="-489361" defTabSz="1219170" fontAlgn="auto">
              <a:lnSpc>
                <a:spcPct val="100699"/>
              </a:lnSpc>
              <a:spcBef>
                <a:spcPts val="0"/>
              </a:spcBef>
              <a:spcAft>
                <a:spcPts val="0"/>
              </a:spcAft>
              <a:buFont typeface="Arial"/>
              <a:buChar char="○"/>
              <a:tabLst>
                <a:tab pos="1115031" algn="l"/>
                <a:tab pos="1115879" algn="l"/>
              </a:tabLst>
            </a:pPr>
            <a:r>
              <a:rPr sz="2400" kern="0" spc="67" dirty="0">
                <a:solidFill>
                  <a:srgbClr val="FFFFFF"/>
                </a:solidFill>
                <a:latin typeface="Calibri"/>
                <a:cs typeface="Calibri"/>
              </a:rPr>
              <a:t>Feasibility</a:t>
            </a:r>
            <a:r>
              <a:rPr sz="2400" kern="0" spc="160" dirty="0">
                <a:solidFill>
                  <a:srgbClr val="FFFFFF"/>
                </a:solidFill>
                <a:latin typeface="Calibri"/>
                <a:cs typeface="Calibri"/>
              </a:rPr>
              <a:t> </a:t>
            </a:r>
            <a:r>
              <a:rPr sz="2400" kern="0" dirty="0">
                <a:solidFill>
                  <a:srgbClr val="FFFFFF"/>
                </a:solidFill>
                <a:latin typeface="Calibri"/>
                <a:cs typeface="Calibri"/>
              </a:rPr>
              <a:t>of</a:t>
            </a:r>
            <a:r>
              <a:rPr sz="2400" kern="0" spc="167" dirty="0">
                <a:solidFill>
                  <a:srgbClr val="FFFFFF"/>
                </a:solidFill>
                <a:latin typeface="Calibri"/>
                <a:cs typeface="Calibri"/>
              </a:rPr>
              <a:t> </a:t>
            </a:r>
            <a:r>
              <a:rPr sz="2400" kern="0" spc="127" dirty="0">
                <a:solidFill>
                  <a:srgbClr val="FFFFFF"/>
                </a:solidFill>
                <a:latin typeface="Calibri"/>
                <a:cs typeface="Calibri"/>
              </a:rPr>
              <a:t>diagnoses</a:t>
            </a:r>
            <a:r>
              <a:rPr sz="2400" kern="0" spc="160" dirty="0">
                <a:solidFill>
                  <a:srgbClr val="FFFFFF"/>
                </a:solidFill>
                <a:latin typeface="Calibri"/>
                <a:cs typeface="Calibri"/>
              </a:rPr>
              <a:t> </a:t>
            </a:r>
            <a:r>
              <a:rPr sz="2400" kern="0" spc="73" dirty="0">
                <a:solidFill>
                  <a:srgbClr val="FFFFFF"/>
                </a:solidFill>
                <a:latin typeface="Calibri"/>
                <a:cs typeface="Calibri"/>
              </a:rPr>
              <a:t>when</a:t>
            </a:r>
            <a:r>
              <a:rPr sz="2400" kern="0" spc="167" dirty="0">
                <a:solidFill>
                  <a:srgbClr val="FFFFFF"/>
                </a:solidFill>
                <a:latin typeface="Calibri"/>
                <a:cs typeface="Calibri"/>
              </a:rPr>
              <a:t> </a:t>
            </a:r>
            <a:r>
              <a:rPr sz="2400" kern="0" spc="-33" dirty="0">
                <a:solidFill>
                  <a:srgbClr val="FFFFFF"/>
                </a:solidFill>
                <a:latin typeface="Calibri"/>
                <a:cs typeface="Calibri"/>
              </a:rPr>
              <a:t>few </a:t>
            </a:r>
            <a:r>
              <a:rPr sz="2400" kern="0" dirty="0">
                <a:solidFill>
                  <a:srgbClr val="FFFFFF"/>
                </a:solidFill>
                <a:latin typeface="Calibri"/>
                <a:cs typeface="Calibri"/>
              </a:rPr>
              <a:t>training</a:t>
            </a:r>
            <a:r>
              <a:rPr sz="2400" kern="0" spc="300" dirty="0">
                <a:solidFill>
                  <a:srgbClr val="FFFFFF"/>
                </a:solidFill>
                <a:latin typeface="Calibri"/>
                <a:cs typeface="Calibri"/>
              </a:rPr>
              <a:t> </a:t>
            </a:r>
            <a:r>
              <a:rPr sz="2400" kern="0" spc="113" dirty="0">
                <a:solidFill>
                  <a:srgbClr val="FFFFFF"/>
                </a:solidFill>
                <a:latin typeface="Calibri"/>
                <a:cs typeface="Calibri"/>
              </a:rPr>
              <a:t>instances</a:t>
            </a:r>
            <a:r>
              <a:rPr sz="2400" kern="0" spc="300" dirty="0">
                <a:solidFill>
                  <a:srgbClr val="FFFFFF"/>
                </a:solidFill>
                <a:latin typeface="Calibri"/>
                <a:cs typeface="Calibri"/>
              </a:rPr>
              <a:t> </a:t>
            </a:r>
            <a:r>
              <a:rPr sz="2400" kern="0" dirty="0">
                <a:solidFill>
                  <a:srgbClr val="FFFFFF"/>
                </a:solidFill>
                <a:latin typeface="Calibri"/>
                <a:cs typeface="Calibri"/>
              </a:rPr>
              <a:t>are</a:t>
            </a:r>
            <a:r>
              <a:rPr sz="2400" kern="0" spc="300" dirty="0">
                <a:solidFill>
                  <a:srgbClr val="FFFFFF"/>
                </a:solidFill>
                <a:latin typeface="Calibri"/>
                <a:cs typeface="Calibri"/>
              </a:rPr>
              <a:t> </a:t>
            </a:r>
            <a:r>
              <a:rPr sz="2400" kern="0" spc="53" dirty="0">
                <a:solidFill>
                  <a:srgbClr val="FFFFFF"/>
                </a:solidFill>
                <a:latin typeface="Calibri"/>
                <a:cs typeface="Calibri"/>
              </a:rPr>
              <a:t>available</a:t>
            </a:r>
            <a:endParaRPr sz="2400" kern="0">
              <a:solidFill>
                <a:sysClr val="windowText" lastClr="000000"/>
              </a:solidFill>
              <a:latin typeface="Calibri"/>
              <a:cs typeface="Calibri"/>
            </a:endParaRPr>
          </a:p>
        </p:txBody>
      </p:sp>
      <p:pic>
        <p:nvPicPr>
          <p:cNvPr id="3" name="object 3"/>
          <p:cNvPicPr/>
          <p:nvPr/>
        </p:nvPicPr>
        <p:blipFill>
          <a:blip r:embed="rId2" cstate="print"/>
          <a:stretch>
            <a:fillRect/>
          </a:stretch>
        </p:blipFill>
        <p:spPr>
          <a:xfrm>
            <a:off x="415601" y="4874334"/>
            <a:ext cx="5554332" cy="1184665"/>
          </a:xfrm>
          <a:prstGeom prst="rect">
            <a:avLst/>
          </a:prstGeom>
        </p:spPr>
      </p:pic>
      <p:pic>
        <p:nvPicPr>
          <p:cNvPr id="4" name="object 4"/>
          <p:cNvPicPr/>
          <p:nvPr/>
        </p:nvPicPr>
        <p:blipFill>
          <a:blip r:embed="rId3" cstate="print"/>
          <a:stretch>
            <a:fillRect/>
          </a:stretch>
        </p:blipFill>
        <p:spPr>
          <a:xfrm>
            <a:off x="6687632" y="1"/>
            <a:ext cx="5504365" cy="6857999"/>
          </a:xfrm>
          <a:prstGeom prst="rect">
            <a:avLst/>
          </a:prstGeom>
        </p:spPr>
      </p:pic>
      <p:sp>
        <p:nvSpPr>
          <p:cNvPr id="5" name="object 5"/>
          <p:cNvSpPr txBox="1">
            <a:spLocks noGrp="1"/>
          </p:cNvSpPr>
          <p:nvPr>
            <p:ph type="title"/>
          </p:nvPr>
        </p:nvSpPr>
        <p:spPr>
          <a:xfrm>
            <a:off x="512967" y="365613"/>
            <a:ext cx="10952479" cy="1248205"/>
          </a:xfrm>
          <a:prstGeom prst="rect">
            <a:avLst/>
          </a:prstGeom>
        </p:spPr>
        <p:txBody>
          <a:bodyPr vert="horz" wrap="square" lIns="0" tIns="16933" rIns="0" bIns="0" rtlCol="0">
            <a:spAutoFit/>
          </a:bodyPr>
          <a:lstStyle/>
          <a:p>
            <a:pPr marL="16933" marR="6773">
              <a:spcBef>
                <a:spcPts val="133"/>
              </a:spcBef>
            </a:pPr>
            <a:r>
              <a:rPr sz="4000" b="1" spc="120" dirty="0">
                <a:solidFill>
                  <a:srgbClr val="FFFFFF"/>
                </a:solidFill>
              </a:rPr>
              <a:t>Multiple</a:t>
            </a:r>
            <a:r>
              <a:rPr sz="4000" b="1" spc="213" dirty="0">
                <a:solidFill>
                  <a:srgbClr val="FFFFFF"/>
                </a:solidFill>
              </a:rPr>
              <a:t> </a:t>
            </a:r>
            <a:r>
              <a:rPr sz="4000" b="1" spc="440" dirty="0">
                <a:solidFill>
                  <a:srgbClr val="FFFFFF"/>
                </a:solidFill>
              </a:rPr>
              <a:t>Tasks</a:t>
            </a:r>
            <a:r>
              <a:rPr sz="4000" b="1" spc="213" dirty="0">
                <a:solidFill>
                  <a:srgbClr val="FFFFFF"/>
                </a:solidFill>
              </a:rPr>
              <a:t> </a:t>
            </a:r>
            <a:r>
              <a:rPr sz="4000" b="1" spc="393" dirty="0">
                <a:solidFill>
                  <a:srgbClr val="FFFFFF"/>
                </a:solidFill>
              </a:rPr>
              <a:t>+</a:t>
            </a:r>
            <a:r>
              <a:rPr sz="4000" b="1" spc="213" dirty="0">
                <a:solidFill>
                  <a:srgbClr val="FFFFFF"/>
                </a:solidFill>
              </a:rPr>
              <a:t> </a:t>
            </a:r>
            <a:r>
              <a:rPr sz="4000" b="1" spc="305" dirty="0">
                <a:solidFill>
                  <a:srgbClr val="FFFFFF"/>
                </a:solidFill>
              </a:rPr>
              <a:t>Deep</a:t>
            </a:r>
            <a:r>
              <a:rPr sz="4000" b="1" spc="213" dirty="0">
                <a:solidFill>
                  <a:srgbClr val="FFFFFF"/>
                </a:solidFill>
              </a:rPr>
              <a:t> </a:t>
            </a:r>
            <a:r>
              <a:rPr sz="4000" b="1" spc="287" dirty="0">
                <a:solidFill>
                  <a:srgbClr val="FFFFFF"/>
                </a:solidFill>
              </a:rPr>
              <a:t>Learning</a:t>
            </a:r>
            <a:r>
              <a:rPr sz="4000" b="1" spc="213" dirty="0">
                <a:solidFill>
                  <a:srgbClr val="FFFFFF"/>
                </a:solidFill>
              </a:rPr>
              <a:t> </a:t>
            </a:r>
            <a:r>
              <a:rPr sz="4000" b="1" spc="152" dirty="0">
                <a:solidFill>
                  <a:srgbClr val="FFFFFF"/>
                </a:solidFill>
              </a:rPr>
              <a:t>for</a:t>
            </a:r>
            <a:r>
              <a:rPr sz="4000" b="1" spc="213" dirty="0">
                <a:solidFill>
                  <a:srgbClr val="FFFFFF"/>
                </a:solidFill>
              </a:rPr>
              <a:t> </a:t>
            </a:r>
            <a:r>
              <a:rPr sz="4000" b="1" spc="200" dirty="0">
                <a:solidFill>
                  <a:srgbClr val="FFFFFF"/>
                </a:solidFill>
              </a:rPr>
              <a:t>Inclusion: </a:t>
            </a:r>
            <a:r>
              <a:rPr sz="4000" b="1" spc="100" dirty="0">
                <a:solidFill>
                  <a:srgbClr val="FFFFFF"/>
                </a:solidFill>
              </a:rPr>
              <a:t>Multi-</a:t>
            </a:r>
            <a:r>
              <a:rPr sz="4000" b="1" spc="333" dirty="0">
                <a:solidFill>
                  <a:srgbClr val="FFFFFF"/>
                </a:solidFill>
              </a:rPr>
              <a:t>task</a:t>
            </a:r>
            <a:r>
              <a:rPr sz="4000" b="1" spc="233" dirty="0">
                <a:solidFill>
                  <a:srgbClr val="FFFFFF"/>
                </a:solidFill>
              </a:rPr>
              <a:t> </a:t>
            </a:r>
            <a:r>
              <a:rPr sz="4000" b="1" spc="287" dirty="0">
                <a:solidFill>
                  <a:srgbClr val="FFFFFF"/>
                </a:solidFill>
              </a:rPr>
              <a:t>Learning</a:t>
            </a:r>
            <a:r>
              <a:rPr sz="4000" b="1" spc="240" dirty="0">
                <a:solidFill>
                  <a:srgbClr val="FFFFFF"/>
                </a:solidFill>
              </a:rPr>
              <a:t> </a:t>
            </a:r>
            <a:r>
              <a:rPr sz="4000" b="1" spc="293" dirty="0">
                <a:solidFill>
                  <a:srgbClr val="FFFFFF"/>
                </a:solidFill>
              </a:rPr>
              <a:t>Example</a:t>
            </a:r>
            <a:endParaRPr sz="4000"/>
          </a:p>
        </p:txBody>
      </p:sp>
      <p:sp>
        <p:nvSpPr>
          <p:cNvPr id="6" name="object 6"/>
          <p:cNvSpPr txBox="1"/>
          <p:nvPr/>
        </p:nvSpPr>
        <p:spPr>
          <a:xfrm>
            <a:off x="304801" y="6311999"/>
            <a:ext cx="11054079" cy="383011"/>
          </a:xfrm>
          <a:prstGeom prst="rect">
            <a:avLst/>
          </a:prstGeom>
          <a:solidFill>
            <a:srgbClr val="7B55FA"/>
          </a:solidFill>
          <a:ln w="9524">
            <a:solidFill>
              <a:srgbClr val="595959"/>
            </a:solidFill>
          </a:ln>
        </p:spPr>
        <p:txBody>
          <a:bodyPr vert="horz" wrap="square" lIns="0" tIns="135467" rIns="0" bIns="0" rtlCol="0">
            <a:spAutoFit/>
          </a:bodyPr>
          <a:lstStyle/>
          <a:p>
            <a:pPr marL="114297" defTabSz="1219170" fontAlgn="auto">
              <a:spcBef>
                <a:spcPts val="1067"/>
              </a:spcBef>
              <a:spcAft>
                <a:spcPts val="0"/>
              </a:spcAft>
              <a:tabLst>
                <a:tab pos="2395159" algn="l"/>
              </a:tabLst>
            </a:pPr>
            <a:r>
              <a:rPr sz="1600" kern="0" dirty="0">
                <a:solidFill>
                  <a:schemeClr val="bg1">
                    <a:lumMod val="95000"/>
                  </a:schemeClr>
                </a:solidFill>
                <a:latin typeface="Calibri"/>
                <a:cs typeface="Calibri"/>
                <a:hlinkClick r:id="rId4">
                  <a:extLst>
                    <a:ext uri="{A12FA001-AC4F-418D-AE19-62706E023703}">
                      <ahyp:hlinkClr xmlns:ahyp="http://schemas.microsoft.com/office/drawing/2018/hyperlinkcolor" val="tx"/>
                    </a:ext>
                  </a:extLst>
                </a:hlinkClick>
              </a:rPr>
              <a:t>Benton,</a:t>
            </a:r>
            <a:r>
              <a:rPr sz="1600" kern="0" spc="400" dirty="0">
                <a:solidFill>
                  <a:schemeClr val="bg1">
                    <a:lumMod val="95000"/>
                  </a:schemeClr>
                </a:solidFill>
                <a:latin typeface="Calibri"/>
                <a:cs typeface="Calibri"/>
                <a:hlinkClick r:id="rId4">
                  <a:extLst>
                    <a:ext uri="{A12FA001-AC4F-418D-AE19-62706E023703}">
                      <ahyp:hlinkClr xmlns:ahyp="http://schemas.microsoft.com/office/drawing/2018/hyperlinkcolor" val="tx"/>
                    </a:ext>
                  </a:extLst>
                </a:hlinkClick>
              </a:rPr>
              <a:t> </a:t>
            </a:r>
            <a:r>
              <a:rPr sz="1600" kern="0" dirty="0">
                <a:solidFill>
                  <a:schemeClr val="bg1">
                    <a:lumMod val="95000"/>
                  </a:schemeClr>
                </a:solidFill>
                <a:latin typeface="Calibri"/>
                <a:cs typeface="Calibri"/>
                <a:hlinkClick r:id="rId4">
                  <a:extLst>
                    <a:ext uri="{A12FA001-AC4F-418D-AE19-62706E023703}">
                      <ahyp:hlinkClr xmlns:ahyp="http://schemas.microsoft.com/office/drawing/2018/hyperlinkcolor" val="tx"/>
                    </a:ext>
                  </a:extLst>
                </a:hlinkClick>
              </a:rPr>
              <a:t>Mitchell,</a:t>
            </a:r>
            <a:r>
              <a:rPr sz="1600" kern="0" spc="400" dirty="0">
                <a:solidFill>
                  <a:schemeClr val="bg1">
                    <a:lumMod val="95000"/>
                  </a:schemeClr>
                </a:solidFill>
                <a:latin typeface="Calibri"/>
                <a:cs typeface="Calibri"/>
                <a:hlinkClick r:id="rId4">
                  <a:extLst>
                    <a:ext uri="{A12FA001-AC4F-418D-AE19-62706E023703}">
                      <ahyp:hlinkClr xmlns:ahyp="http://schemas.microsoft.com/office/drawing/2018/hyperlinkcolor" val="tx"/>
                    </a:ext>
                  </a:extLst>
                </a:hlinkClick>
              </a:rPr>
              <a:t> </a:t>
            </a:r>
            <a:r>
              <a:rPr sz="1600" kern="0" spc="60" dirty="0">
                <a:solidFill>
                  <a:schemeClr val="bg1">
                    <a:lumMod val="95000"/>
                  </a:schemeClr>
                </a:solidFill>
                <a:latin typeface="Calibri"/>
                <a:cs typeface="Calibri"/>
                <a:hlinkClick r:id="rId4">
                  <a:extLst>
                    <a:ext uri="{A12FA001-AC4F-418D-AE19-62706E023703}">
                      <ahyp:hlinkClr xmlns:ahyp="http://schemas.microsoft.com/office/drawing/2018/hyperlinkcolor" val="tx"/>
                    </a:ext>
                  </a:extLst>
                </a:hlinkClick>
              </a:rPr>
              <a:t>Hovy.</a:t>
            </a:r>
            <a:r>
              <a:rPr sz="1600" kern="0" dirty="0">
                <a:solidFill>
                  <a:schemeClr val="bg1">
                    <a:lumMod val="95000"/>
                  </a:schemeClr>
                </a:solidFill>
                <a:latin typeface="Calibri"/>
                <a:cs typeface="Calibri"/>
                <a:hlinkClick r:id="rId4">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Multi-</a:t>
            </a:r>
            <a:r>
              <a:rPr sz="1600" u="heavy" kern="0" spc="8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task</a:t>
            </a:r>
            <a:r>
              <a:rPr sz="1600" u="heavy" kern="0" spc="20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learning</a:t>
            </a:r>
            <a:r>
              <a:rPr sz="1600" u="heavy" kern="0" spc="20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for</a:t>
            </a:r>
            <a:r>
              <a:rPr sz="1600" u="heavy" kern="0" spc="20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Mental</a:t>
            </a:r>
            <a:r>
              <a:rPr sz="1600" u="heavy" kern="0" spc="20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Health</a:t>
            </a:r>
            <a:r>
              <a:rPr sz="1600" u="heavy" kern="0" spc="20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Conditions</a:t>
            </a:r>
            <a:r>
              <a:rPr sz="1600" u="heavy" kern="0" spc="20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with</a:t>
            </a:r>
            <a:r>
              <a:rPr sz="1600" u="heavy" kern="0" spc="187"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Limited</a:t>
            </a:r>
            <a:r>
              <a:rPr sz="1600" u="heavy" kern="0" spc="20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1600" u="heavy" kern="0" spc="93"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Social</a:t>
            </a:r>
            <a:r>
              <a:rPr sz="1600" u="heavy" kern="0" spc="20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Media</a:t>
            </a:r>
            <a:r>
              <a:rPr sz="1600" u="heavy" kern="0" spc="207"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Data</a:t>
            </a:r>
            <a:r>
              <a:rPr sz="1600" kern="0" spc="67" dirty="0">
                <a:solidFill>
                  <a:srgbClr val="FFFFFF"/>
                </a:solidFill>
                <a:latin typeface="Calibri"/>
                <a:cs typeface="Calibri"/>
              </a:rPr>
              <a:t>.</a:t>
            </a:r>
            <a:r>
              <a:rPr sz="1600" kern="0" spc="200" dirty="0">
                <a:solidFill>
                  <a:srgbClr val="FFFFFF"/>
                </a:solidFill>
                <a:latin typeface="Calibri"/>
                <a:cs typeface="Calibri"/>
              </a:rPr>
              <a:t> </a:t>
            </a:r>
            <a:r>
              <a:rPr sz="1600" i="1" kern="0" spc="173" dirty="0">
                <a:solidFill>
                  <a:srgbClr val="FFFFFF"/>
                </a:solidFill>
                <a:latin typeface="Calibri"/>
                <a:cs typeface="Calibri"/>
              </a:rPr>
              <a:t>EACL,</a:t>
            </a:r>
            <a:r>
              <a:rPr sz="1600" i="1" kern="0" spc="200" dirty="0">
                <a:solidFill>
                  <a:srgbClr val="FFFFFF"/>
                </a:solidFill>
                <a:latin typeface="Calibri"/>
                <a:cs typeface="Calibri"/>
              </a:rPr>
              <a:t> </a:t>
            </a:r>
            <a:r>
              <a:rPr sz="1600" i="1" kern="0" spc="-13" dirty="0">
                <a:solidFill>
                  <a:srgbClr val="FFFFFF"/>
                </a:solidFill>
                <a:latin typeface="Calibri"/>
                <a:cs typeface="Calibri"/>
              </a:rPr>
              <a:t>2017.</a:t>
            </a:r>
            <a:endParaRPr sz="1600" kern="0" dirty="0">
              <a:solidFill>
                <a:sysClr val="windowText" lastClr="000000"/>
              </a:solidFill>
              <a:latin typeface="Calibri"/>
              <a:cs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2967" y="365613"/>
            <a:ext cx="10952479" cy="1248205"/>
          </a:xfrm>
          <a:prstGeom prst="rect">
            <a:avLst/>
          </a:prstGeom>
        </p:spPr>
        <p:txBody>
          <a:bodyPr vert="horz" wrap="square" lIns="0" tIns="16933" rIns="0" bIns="0" rtlCol="0">
            <a:spAutoFit/>
          </a:bodyPr>
          <a:lstStyle/>
          <a:p>
            <a:pPr marL="16933" marR="6773">
              <a:spcBef>
                <a:spcPts val="133"/>
              </a:spcBef>
            </a:pPr>
            <a:r>
              <a:rPr sz="4000" b="1" spc="120" dirty="0">
                <a:solidFill>
                  <a:srgbClr val="FFFFFF"/>
                </a:solidFill>
              </a:rPr>
              <a:t>Multiple</a:t>
            </a:r>
            <a:r>
              <a:rPr sz="4000" b="1" spc="213" dirty="0">
                <a:solidFill>
                  <a:srgbClr val="FFFFFF"/>
                </a:solidFill>
              </a:rPr>
              <a:t> </a:t>
            </a:r>
            <a:r>
              <a:rPr sz="4000" b="1" spc="440" dirty="0">
                <a:solidFill>
                  <a:srgbClr val="FFFFFF"/>
                </a:solidFill>
              </a:rPr>
              <a:t>Tasks</a:t>
            </a:r>
            <a:r>
              <a:rPr sz="4000" b="1" spc="213" dirty="0">
                <a:solidFill>
                  <a:srgbClr val="FFFFFF"/>
                </a:solidFill>
              </a:rPr>
              <a:t> </a:t>
            </a:r>
            <a:r>
              <a:rPr sz="4000" b="1" spc="393" dirty="0">
                <a:solidFill>
                  <a:srgbClr val="FFFFFF"/>
                </a:solidFill>
              </a:rPr>
              <a:t>+</a:t>
            </a:r>
            <a:r>
              <a:rPr sz="4000" b="1" spc="213" dirty="0">
                <a:solidFill>
                  <a:srgbClr val="FFFFFF"/>
                </a:solidFill>
              </a:rPr>
              <a:t> </a:t>
            </a:r>
            <a:r>
              <a:rPr sz="4000" b="1" spc="305" dirty="0">
                <a:solidFill>
                  <a:srgbClr val="FFFFFF"/>
                </a:solidFill>
              </a:rPr>
              <a:t>Deep</a:t>
            </a:r>
            <a:r>
              <a:rPr sz="4000" b="1" spc="213" dirty="0">
                <a:solidFill>
                  <a:srgbClr val="FFFFFF"/>
                </a:solidFill>
              </a:rPr>
              <a:t> </a:t>
            </a:r>
            <a:r>
              <a:rPr sz="4000" b="1" spc="287" dirty="0">
                <a:solidFill>
                  <a:srgbClr val="FFFFFF"/>
                </a:solidFill>
              </a:rPr>
              <a:t>Learning</a:t>
            </a:r>
            <a:r>
              <a:rPr sz="4000" b="1" spc="213" dirty="0">
                <a:solidFill>
                  <a:srgbClr val="FFFFFF"/>
                </a:solidFill>
              </a:rPr>
              <a:t> </a:t>
            </a:r>
            <a:r>
              <a:rPr sz="4000" b="1" spc="152" dirty="0">
                <a:solidFill>
                  <a:srgbClr val="FFFFFF"/>
                </a:solidFill>
              </a:rPr>
              <a:t>for</a:t>
            </a:r>
            <a:r>
              <a:rPr sz="4000" b="1" spc="213" dirty="0">
                <a:solidFill>
                  <a:srgbClr val="FFFFFF"/>
                </a:solidFill>
              </a:rPr>
              <a:t> </a:t>
            </a:r>
            <a:r>
              <a:rPr sz="4000" b="1" spc="200" dirty="0">
                <a:solidFill>
                  <a:srgbClr val="FFFFFF"/>
                </a:solidFill>
              </a:rPr>
              <a:t>Inclusion: </a:t>
            </a:r>
            <a:r>
              <a:rPr sz="4000" b="1" spc="100" dirty="0">
                <a:solidFill>
                  <a:srgbClr val="FFFFFF"/>
                </a:solidFill>
              </a:rPr>
              <a:t>Multi-</a:t>
            </a:r>
            <a:r>
              <a:rPr sz="4000" b="1" spc="333" dirty="0">
                <a:solidFill>
                  <a:srgbClr val="FFFFFF"/>
                </a:solidFill>
              </a:rPr>
              <a:t>task</a:t>
            </a:r>
            <a:r>
              <a:rPr sz="4000" b="1" spc="233" dirty="0">
                <a:solidFill>
                  <a:srgbClr val="FFFFFF"/>
                </a:solidFill>
              </a:rPr>
              <a:t> </a:t>
            </a:r>
            <a:r>
              <a:rPr sz="4000" b="1" spc="287" dirty="0">
                <a:solidFill>
                  <a:srgbClr val="FFFFFF"/>
                </a:solidFill>
              </a:rPr>
              <a:t>Learning</a:t>
            </a:r>
            <a:r>
              <a:rPr sz="4000" b="1" spc="240" dirty="0">
                <a:solidFill>
                  <a:srgbClr val="FFFFFF"/>
                </a:solidFill>
              </a:rPr>
              <a:t> </a:t>
            </a:r>
            <a:r>
              <a:rPr sz="4000" b="1" spc="293" dirty="0">
                <a:solidFill>
                  <a:srgbClr val="FFFFFF"/>
                </a:solidFill>
              </a:rPr>
              <a:t>Example</a:t>
            </a:r>
            <a:endParaRPr sz="4000"/>
          </a:p>
        </p:txBody>
      </p:sp>
      <p:sp>
        <p:nvSpPr>
          <p:cNvPr id="3" name="object 3"/>
          <p:cNvSpPr txBox="1"/>
          <p:nvPr/>
        </p:nvSpPr>
        <p:spPr>
          <a:xfrm>
            <a:off x="402167" y="2076053"/>
            <a:ext cx="10776373" cy="4646507"/>
          </a:xfrm>
          <a:prstGeom prst="rect">
            <a:avLst/>
          </a:prstGeom>
        </p:spPr>
        <p:txBody>
          <a:bodyPr vert="horz" wrap="square" lIns="0" tIns="16933" rIns="0" bIns="0" rtlCol="0">
            <a:spAutoFit/>
          </a:bodyPr>
          <a:lstStyle/>
          <a:p>
            <a:pPr marL="954169" indent="-479201" defTabSz="1219170" fontAlgn="auto">
              <a:lnSpc>
                <a:spcPts val="2707"/>
              </a:lnSpc>
              <a:spcBef>
                <a:spcPts val="133"/>
              </a:spcBef>
              <a:spcAft>
                <a:spcPts val="0"/>
              </a:spcAft>
              <a:buFont typeface="Arial"/>
              <a:buChar char="●"/>
              <a:tabLst>
                <a:tab pos="954169" algn="l"/>
                <a:tab pos="955016" algn="l"/>
              </a:tabLst>
            </a:pPr>
            <a:r>
              <a:rPr sz="2267" b="1" kern="0" spc="87" dirty="0">
                <a:solidFill>
                  <a:srgbClr val="FFFFFF"/>
                </a:solidFill>
                <a:latin typeface="Calibri"/>
                <a:cs typeface="Calibri"/>
              </a:rPr>
              <a:t>Internal</a:t>
            </a:r>
            <a:r>
              <a:rPr sz="2267" b="1" kern="0" spc="113" dirty="0">
                <a:solidFill>
                  <a:srgbClr val="FFFFFF"/>
                </a:solidFill>
                <a:latin typeface="Calibri"/>
                <a:cs typeface="Calibri"/>
              </a:rPr>
              <a:t> </a:t>
            </a:r>
            <a:r>
              <a:rPr sz="2267" b="1" kern="0" spc="87" dirty="0">
                <a:solidFill>
                  <a:srgbClr val="FFFFFF"/>
                </a:solidFill>
                <a:latin typeface="Calibri"/>
                <a:cs typeface="Calibri"/>
              </a:rPr>
              <a:t>Data:</a:t>
            </a:r>
            <a:endParaRPr sz="2267" kern="0" dirty="0">
              <a:solidFill>
                <a:sysClr val="windowText" lastClr="000000"/>
              </a:solidFill>
              <a:latin typeface="Calibri"/>
              <a:cs typeface="Calibri"/>
            </a:endParaRPr>
          </a:p>
          <a:p>
            <a:pPr marL="1563754" lvl="1" indent="-479201" defTabSz="1219170" fontAlgn="auto">
              <a:lnSpc>
                <a:spcPts val="2700"/>
              </a:lnSpc>
              <a:spcBef>
                <a:spcPts val="0"/>
              </a:spcBef>
              <a:spcAft>
                <a:spcPts val="0"/>
              </a:spcAft>
              <a:buFont typeface="Arial"/>
              <a:buChar char="○"/>
              <a:tabLst>
                <a:tab pos="1563754" algn="l"/>
                <a:tab pos="1564601" algn="l"/>
              </a:tabLst>
            </a:pPr>
            <a:r>
              <a:rPr sz="2267" kern="0" spc="87" dirty="0">
                <a:solidFill>
                  <a:srgbClr val="FFFFFF"/>
                </a:solidFill>
                <a:latin typeface="Calibri"/>
                <a:cs typeface="Calibri"/>
              </a:rPr>
              <a:t>Electronic</a:t>
            </a:r>
            <a:r>
              <a:rPr sz="2267" kern="0" spc="313" dirty="0">
                <a:solidFill>
                  <a:srgbClr val="FFFFFF"/>
                </a:solidFill>
                <a:latin typeface="Calibri"/>
                <a:cs typeface="Calibri"/>
              </a:rPr>
              <a:t> </a:t>
            </a:r>
            <a:r>
              <a:rPr sz="2267" kern="0" dirty="0">
                <a:solidFill>
                  <a:srgbClr val="FFFFFF"/>
                </a:solidFill>
                <a:latin typeface="Calibri"/>
                <a:cs typeface="Calibri"/>
              </a:rPr>
              <a:t>Health</a:t>
            </a:r>
            <a:r>
              <a:rPr sz="2267" kern="0" spc="320" dirty="0">
                <a:solidFill>
                  <a:srgbClr val="FFFFFF"/>
                </a:solidFill>
                <a:latin typeface="Calibri"/>
                <a:cs typeface="Calibri"/>
              </a:rPr>
              <a:t> </a:t>
            </a:r>
            <a:r>
              <a:rPr sz="2267" kern="0" spc="133" dirty="0">
                <a:solidFill>
                  <a:srgbClr val="FFFFFF"/>
                </a:solidFill>
                <a:latin typeface="Calibri"/>
                <a:cs typeface="Calibri"/>
              </a:rPr>
              <a:t>Records</a:t>
            </a:r>
            <a:endParaRPr sz="2267" kern="0" dirty="0">
              <a:solidFill>
                <a:sysClr val="windowText" lastClr="000000"/>
              </a:solidFill>
              <a:latin typeface="Calibri"/>
              <a:cs typeface="Calibri"/>
            </a:endParaRPr>
          </a:p>
          <a:p>
            <a:pPr marL="2173339" lvl="2" indent="-479201" defTabSz="1219170" fontAlgn="auto">
              <a:lnSpc>
                <a:spcPts val="2700"/>
              </a:lnSpc>
              <a:spcBef>
                <a:spcPts val="0"/>
              </a:spcBef>
              <a:spcAft>
                <a:spcPts val="0"/>
              </a:spcAft>
              <a:buFont typeface="Arial"/>
              <a:buChar char="■"/>
              <a:tabLst>
                <a:tab pos="2173339" algn="l"/>
                <a:tab pos="2174186" algn="l"/>
              </a:tabLst>
            </a:pPr>
            <a:r>
              <a:rPr sz="2267" kern="0" spc="60" dirty="0">
                <a:solidFill>
                  <a:srgbClr val="FFFFFF"/>
                </a:solidFill>
                <a:latin typeface="Calibri"/>
                <a:cs typeface="Calibri"/>
              </a:rPr>
              <a:t>Patient</a:t>
            </a:r>
            <a:r>
              <a:rPr sz="2267" kern="0" spc="260" dirty="0">
                <a:solidFill>
                  <a:srgbClr val="FFFFFF"/>
                </a:solidFill>
                <a:latin typeface="Calibri"/>
                <a:cs typeface="Calibri"/>
              </a:rPr>
              <a:t> </a:t>
            </a:r>
            <a:r>
              <a:rPr sz="2267" kern="0" dirty="0">
                <a:solidFill>
                  <a:srgbClr val="FFFFFF"/>
                </a:solidFill>
                <a:latin typeface="Calibri"/>
                <a:cs typeface="Calibri"/>
              </a:rPr>
              <a:t>or</a:t>
            </a:r>
            <a:r>
              <a:rPr sz="2267" kern="0" spc="260" dirty="0">
                <a:solidFill>
                  <a:srgbClr val="FFFFFF"/>
                </a:solidFill>
                <a:latin typeface="Calibri"/>
                <a:cs typeface="Calibri"/>
              </a:rPr>
              <a:t> </a:t>
            </a:r>
            <a:r>
              <a:rPr sz="2267" kern="0" dirty="0">
                <a:solidFill>
                  <a:srgbClr val="FFFFFF"/>
                </a:solidFill>
                <a:latin typeface="Calibri"/>
                <a:cs typeface="Calibri"/>
              </a:rPr>
              <a:t>patient</a:t>
            </a:r>
            <a:r>
              <a:rPr sz="2267" kern="0" spc="260" dirty="0">
                <a:solidFill>
                  <a:srgbClr val="FFFFFF"/>
                </a:solidFill>
                <a:latin typeface="Calibri"/>
                <a:cs typeface="Calibri"/>
              </a:rPr>
              <a:t> </a:t>
            </a:r>
            <a:r>
              <a:rPr sz="2267" kern="0" dirty="0">
                <a:solidFill>
                  <a:srgbClr val="FFFFFF"/>
                </a:solidFill>
                <a:latin typeface="Calibri"/>
                <a:cs typeface="Calibri"/>
              </a:rPr>
              <a:t>family</a:t>
            </a:r>
            <a:r>
              <a:rPr sz="2267" kern="0" spc="260" dirty="0">
                <a:solidFill>
                  <a:srgbClr val="FFFFFF"/>
                </a:solidFill>
                <a:latin typeface="Calibri"/>
                <a:cs typeface="Calibri"/>
              </a:rPr>
              <a:t> </a:t>
            </a:r>
            <a:r>
              <a:rPr sz="2267" kern="0" spc="60" dirty="0">
                <a:solidFill>
                  <a:srgbClr val="FFFFFF"/>
                </a:solidFill>
                <a:latin typeface="Calibri"/>
                <a:cs typeface="Calibri"/>
              </a:rPr>
              <a:t>provided</a:t>
            </a:r>
            <a:endParaRPr sz="2267" kern="0" dirty="0">
              <a:solidFill>
                <a:sysClr val="windowText" lastClr="000000"/>
              </a:solidFill>
              <a:latin typeface="Calibri"/>
              <a:cs typeface="Calibri"/>
            </a:endParaRPr>
          </a:p>
          <a:p>
            <a:pPr marL="2173339" marR="1269122" lvl="2" indent="-479201" defTabSz="1219170" fontAlgn="auto">
              <a:lnSpc>
                <a:spcPts val="2707"/>
              </a:lnSpc>
              <a:spcBef>
                <a:spcPts val="87"/>
              </a:spcBef>
              <a:spcAft>
                <a:spcPts val="0"/>
              </a:spcAft>
              <a:buFont typeface="Arial"/>
              <a:buChar char="■"/>
              <a:tabLst>
                <a:tab pos="2173339" algn="l"/>
                <a:tab pos="2174186" algn="l"/>
              </a:tabLst>
            </a:pPr>
            <a:r>
              <a:rPr sz="2267" kern="0" spc="80" dirty="0">
                <a:solidFill>
                  <a:srgbClr val="FFFFFF"/>
                </a:solidFill>
                <a:latin typeface="Calibri"/>
                <a:cs typeface="Calibri"/>
              </a:rPr>
              <a:t>Including</a:t>
            </a:r>
            <a:r>
              <a:rPr sz="2267" kern="0" spc="313" dirty="0">
                <a:solidFill>
                  <a:srgbClr val="FFFFFF"/>
                </a:solidFill>
                <a:latin typeface="Calibri"/>
                <a:cs typeface="Calibri"/>
              </a:rPr>
              <a:t> </a:t>
            </a:r>
            <a:r>
              <a:rPr sz="2267" kern="0" dirty="0">
                <a:solidFill>
                  <a:srgbClr val="FFFFFF"/>
                </a:solidFill>
                <a:latin typeface="Calibri"/>
                <a:cs typeface="Calibri"/>
              </a:rPr>
              <a:t>mental</a:t>
            </a:r>
            <a:r>
              <a:rPr sz="2267" kern="0" spc="313" dirty="0">
                <a:solidFill>
                  <a:srgbClr val="FFFFFF"/>
                </a:solidFill>
                <a:latin typeface="Calibri"/>
                <a:cs typeface="Calibri"/>
              </a:rPr>
              <a:t> </a:t>
            </a:r>
            <a:r>
              <a:rPr sz="2267" kern="0" dirty="0">
                <a:solidFill>
                  <a:srgbClr val="FFFFFF"/>
                </a:solidFill>
                <a:latin typeface="Calibri"/>
                <a:cs typeface="Calibri"/>
              </a:rPr>
              <a:t>health</a:t>
            </a:r>
            <a:r>
              <a:rPr sz="2267" kern="0" spc="313" dirty="0">
                <a:solidFill>
                  <a:srgbClr val="FFFFFF"/>
                </a:solidFill>
                <a:latin typeface="Calibri"/>
                <a:cs typeface="Calibri"/>
              </a:rPr>
              <a:t> </a:t>
            </a:r>
            <a:r>
              <a:rPr sz="2267" kern="0" spc="113" dirty="0">
                <a:solidFill>
                  <a:srgbClr val="FFFFFF"/>
                </a:solidFill>
                <a:latin typeface="Calibri"/>
                <a:cs typeface="Calibri"/>
              </a:rPr>
              <a:t>diagnoses,</a:t>
            </a:r>
            <a:r>
              <a:rPr sz="2267" kern="0" spc="320" dirty="0">
                <a:solidFill>
                  <a:srgbClr val="FFFFFF"/>
                </a:solidFill>
                <a:latin typeface="Calibri"/>
                <a:cs typeface="Calibri"/>
              </a:rPr>
              <a:t> </a:t>
            </a:r>
            <a:r>
              <a:rPr sz="2267" kern="0" spc="100" dirty="0">
                <a:solidFill>
                  <a:srgbClr val="FFFFFF"/>
                </a:solidFill>
                <a:latin typeface="Calibri"/>
                <a:cs typeface="Calibri"/>
              </a:rPr>
              <a:t>suicide</a:t>
            </a:r>
            <a:r>
              <a:rPr sz="2267" kern="0" spc="313" dirty="0">
                <a:solidFill>
                  <a:srgbClr val="FFFFFF"/>
                </a:solidFill>
                <a:latin typeface="Calibri"/>
                <a:cs typeface="Calibri"/>
              </a:rPr>
              <a:t> </a:t>
            </a:r>
            <a:r>
              <a:rPr sz="2267" kern="0" dirty="0">
                <a:solidFill>
                  <a:srgbClr val="FFFFFF"/>
                </a:solidFill>
                <a:latin typeface="Calibri"/>
                <a:cs typeface="Calibri"/>
              </a:rPr>
              <a:t>attempts,</a:t>
            </a:r>
            <a:r>
              <a:rPr sz="2267" kern="0" spc="313" dirty="0">
                <a:solidFill>
                  <a:srgbClr val="FFFFFF"/>
                </a:solidFill>
                <a:latin typeface="Calibri"/>
                <a:cs typeface="Calibri"/>
              </a:rPr>
              <a:t> </a:t>
            </a:r>
            <a:r>
              <a:rPr sz="2267" kern="0" spc="67" dirty="0">
                <a:solidFill>
                  <a:srgbClr val="FFFFFF"/>
                </a:solidFill>
                <a:latin typeface="Calibri"/>
                <a:cs typeface="Calibri"/>
              </a:rPr>
              <a:t>and completions</a:t>
            </a:r>
            <a:endParaRPr sz="2267" kern="0" dirty="0">
              <a:solidFill>
                <a:sysClr val="windowText" lastClr="000000"/>
              </a:solidFill>
              <a:latin typeface="Calibri"/>
              <a:cs typeface="Calibri"/>
            </a:endParaRPr>
          </a:p>
          <a:p>
            <a:pPr marL="1563754" lvl="1" indent="-479201" defTabSz="1219170" fontAlgn="auto">
              <a:lnSpc>
                <a:spcPts val="2593"/>
              </a:lnSpc>
              <a:spcBef>
                <a:spcPts val="0"/>
              </a:spcBef>
              <a:spcAft>
                <a:spcPts val="0"/>
              </a:spcAft>
              <a:buFont typeface="Arial"/>
              <a:buChar char="○"/>
              <a:tabLst>
                <a:tab pos="1563754" algn="l"/>
                <a:tab pos="1564601" algn="l"/>
              </a:tabLst>
            </a:pPr>
            <a:r>
              <a:rPr sz="2267" kern="0" spc="133" dirty="0">
                <a:solidFill>
                  <a:srgbClr val="FFFFFF"/>
                </a:solidFill>
                <a:latin typeface="Calibri"/>
                <a:cs typeface="Calibri"/>
              </a:rPr>
              <a:t>Social</a:t>
            </a:r>
            <a:r>
              <a:rPr sz="2267" kern="0" spc="127" dirty="0">
                <a:solidFill>
                  <a:srgbClr val="FFFFFF"/>
                </a:solidFill>
                <a:latin typeface="Calibri"/>
                <a:cs typeface="Calibri"/>
              </a:rPr>
              <a:t> </a:t>
            </a:r>
            <a:r>
              <a:rPr sz="2267" kern="0" spc="67" dirty="0">
                <a:solidFill>
                  <a:srgbClr val="FFFFFF"/>
                </a:solidFill>
                <a:latin typeface="Calibri"/>
                <a:cs typeface="Calibri"/>
              </a:rPr>
              <a:t>Media</a:t>
            </a:r>
            <a:r>
              <a:rPr sz="2267" kern="0" spc="133" dirty="0">
                <a:solidFill>
                  <a:srgbClr val="FFFFFF"/>
                </a:solidFill>
                <a:latin typeface="Calibri"/>
                <a:cs typeface="Calibri"/>
              </a:rPr>
              <a:t> </a:t>
            </a:r>
            <a:r>
              <a:rPr sz="2267" kern="0" spc="53" dirty="0">
                <a:solidFill>
                  <a:srgbClr val="FFFFFF"/>
                </a:solidFill>
                <a:latin typeface="Calibri"/>
                <a:cs typeface="Calibri"/>
              </a:rPr>
              <a:t>data</a:t>
            </a:r>
            <a:endParaRPr sz="2267" kern="0" dirty="0">
              <a:solidFill>
                <a:sysClr val="windowText" lastClr="000000"/>
              </a:solidFill>
              <a:latin typeface="Calibri"/>
              <a:cs typeface="Calibri"/>
            </a:endParaRPr>
          </a:p>
          <a:p>
            <a:pPr marL="954169" indent="-479201" defTabSz="1219170" fontAlgn="auto">
              <a:lnSpc>
                <a:spcPts val="2700"/>
              </a:lnSpc>
              <a:spcBef>
                <a:spcPts val="0"/>
              </a:spcBef>
              <a:spcAft>
                <a:spcPts val="0"/>
              </a:spcAft>
              <a:buFont typeface="Arial"/>
              <a:buChar char="●"/>
              <a:tabLst>
                <a:tab pos="954169" algn="l"/>
                <a:tab pos="955016" algn="l"/>
              </a:tabLst>
            </a:pPr>
            <a:r>
              <a:rPr sz="2267" b="1" kern="0" spc="152" dirty="0">
                <a:solidFill>
                  <a:srgbClr val="FFFFFF"/>
                </a:solidFill>
                <a:latin typeface="Calibri"/>
                <a:cs typeface="Calibri"/>
              </a:rPr>
              <a:t>Proxy</a:t>
            </a:r>
            <a:r>
              <a:rPr sz="2267" b="1" kern="0" spc="127" dirty="0">
                <a:solidFill>
                  <a:srgbClr val="FFFFFF"/>
                </a:solidFill>
                <a:latin typeface="Calibri"/>
                <a:cs typeface="Calibri"/>
              </a:rPr>
              <a:t> </a:t>
            </a:r>
            <a:r>
              <a:rPr sz="2267" b="1" kern="0" spc="87" dirty="0">
                <a:solidFill>
                  <a:srgbClr val="FFFFFF"/>
                </a:solidFill>
                <a:latin typeface="Calibri"/>
                <a:cs typeface="Calibri"/>
              </a:rPr>
              <a:t>Data:</a:t>
            </a:r>
            <a:endParaRPr sz="2267" kern="0" dirty="0">
              <a:solidFill>
                <a:sysClr val="windowText" lastClr="000000"/>
              </a:solidFill>
              <a:latin typeface="Calibri"/>
              <a:cs typeface="Calibri"/>
            </a:endParaRPr>
          </a:p>
          <a:p>
            <a:pPr marL="1563754" lvl="1" indent="-479201" defTabSz="1219170" fontAlgn="auto">
              <a:lnSpc>
                <a:spcPts val="2700"/>
              </a:lnSpc>
              <a:spcBef>
                <a:spcPts val="0"/>
              </a:spcBef>
              <a:spcAft>
                <a:spcPts val="0"/>
              </a:spcAft>
              <a:buFont typeface="Arial"/>
              <a:buChar char="○"/>
              <a:tabLst>
                <a:tab pos="1563754" algn="l"/>
                <a:tab pos="1564601" algn="l"/>
              </a:tabLst>
            </a:pPr>
            <a:r>
              <a:rPr sz="2267" kern="0" dirty="0">
                <a:solidFill>
                  <a:srgbClr val="FFFFFF"/>
                </a:solidFill>
                <a:latin typeface="Calibri"/>
                <a:cs typeface="Calibri"/>
              </a:rPr>
              <a:t>Twitter</a:t>
            </a:r>
            <a:r>
              <a:rPr sz="2267" kern="0" spc="200" dirty="0">
                <a:solidFill>
                  <a:srgbClr val="FFFFFF"/>
                </a:solidFill>
                <a:latin typeface="Calibri"/>
                <a:cs typeface="Calibri"/>
              </a:rPr>
              <a:t> </a:t>
            </a:r>
            <a:r>
              <a:rPr sz="2267" kern="0" spc="87" dirty="0">
                <a:solidFill>
                  <a:srgbClr val="FFFFFF"/>
                </a:solidFill>
                <a:latin typeface="Calibri"/>
                <a:cs typeface="Calibri"/>
              </a:rPr>
              <a:t>media</a:t>
            </a:r>
            <a:r>
              <a:rPr sz="2267" kern="0" spc="207" dirty="0">
                <a:solidFill>
                  <a:srgbClr val="FFFFFF"/>
                </a:solidFill>
                <a:latin typeface="Calibri"/>
                <a:cs typeface="Calibri"/>
              </a:rPr>
              <a:t> </a:t>
            </a:r>
            <a:r>
              <a:rPr sz="2267" kern="0" spc="53" dirty="0">
                <a:solidFill>
                  <a:srgbClr val="FFFFFF"/>
                </a:solidFill>
                <a:latin typeface="Calibri"/>
                <a:cs typeface="Calibri"/>
              </a:rPr>
              <a:t>data</a:t>
            </a:r>
            <a:endParaRPr sz="2267" kern="0" dirty="0">
              <a:solidFill>
                <a:sysClr val="windowText" lastClr="000000"/>
              </a:solidFill>
              <a:latin typeface="Calibri"/>
              <a:cs typeface="Calibri"/>
            </a:endParaRPr>
          </a:p>
          <a:p>
            <a:pPr marL="1563754" lvl="1" indent="-479201" defTabSz="1219170" fontAlgn="auto">
              <a:lnSpc>
                <a:spcPts val="2700"/>
              </a:lnSpc>
              <a:spcBef>
                <a:spcPts val="0"/>
              </a:spcBef>
              <a:spcAft>
                <a:spcPts val="0"/>
              </a:spcAft>
              <a:buFont typeface="Arial"/>
              <a:buChar char="○"/>
              <a:tabLst>
                <a:tab pos="1563754" algn="l"/>
                <a:tab pos="1564601" algn="l"/>
              </a:tabLst>
            </a:pPr>
            <a:r>
              <a:rPr sz="2267" kern="0" spc="127" dirty="0">
                <a:solidFill>
                  <a:srgbClr val="FFFFFF"/>
                </a:solidFill>
                <a:latin typeface="Calibri"/>
                <a:cs typeface="Calibri"/>
              </a:rPr>
              <a:t>Proxy</a:t>
            </a:r>
            <a:r>
              <a:rPr sz="2267" kern="0" spc="207" dirty="0">
                <a:solidFill>
                  <a:srgbClr val="FFFFFF"/>
                </a:solidFill>
                <a:latin typeface="Calibri"/>
                <a:cs typeface="Calibri"/>
              </a:rPr>
              <a:t> </a:t>
            </a:r>
            <a:r>
              <a:rPr sz="2267" kern="0" dirty="0">
                <a:solidFill>
                  <a:srgbClr val="FFFFFF"/>
                </a:solidFill>
                <a:latin typeface="Calibri"/>
                <a:cs typeface="Calibri"/>
              </a:rPr>
              <a:t>mental</a:t>
            </a:r>
            <a:r>
              <a:rPr sz="2267" kern="0" spc="207" dirty="0">
                <a:solidFill>
                  <a:srgbClr val="FFFFFF"/>
                </a:solidFill>
                <a:latin typeface="Calibri"/>
                <a:cs typeface="Calibri"/>
              </a:rPr>
              <a:t> </a:t>
            </a:r>
            <a:r>
              <a:rPr sz="2267" kern="0" dirty="0">
                <a:solidFill>
                  <a:srgbClr val="FFFFFF"/>
                </a:solidFill>
                <a:latin typeface="Calibri"/>
                <a:cs typeface="Calibri"/>
              </a:rPr>
              <a:t>health</a:t>
            </a:r>
            <a:r>
              <a:rPr sz="2267" kern="0" spc="207" dirty="0">
                <a:solidFill>
                  <a:srgbClr val="FFFFFF"/>
                </a:solidFill>
                <a:latin typeface="Calibri"/>
                <a:cs typeface="Calibri"/>
              </a:rPr>
              <a:t> </a:t>
            </a:r>
            <a:r>
              <a:rPr sz="2267" kern="0" spc="120" dirty="0">
                <a:solidFill>
                  <a:srgbClr val="FFFFFF"/>
                </a:solidFill>
                <a:latin typeface="Calibri"/>
                <a:cs typeface="Calibri"/>
              </a:rPr>
              <a:t>diagnoses</a:t>
            </a:r>
            <a:r>
              <a:rPr sz="2267" kern="0" spc="207" dirty="0">
                <a:solidFill>
                  <a:srgbClr val="FFFFFF"/>
                </a:solidFill>
                <a:latin typeface="Calibri"/>
                <a:cs typeface="Calibri"/>
              </a:rPr>
              <a:t> </a:t>
            </a:r>
            <a:r>
              <a:rPr sz="2267" kern="0" spc="107" dirty="0">
                <a:solidFill>
                  <a:srgbClr val="FFFFFF"/>
                </a:solidFill>
                <a:latin typeface="Calibri"/>
                <a:cs typeface="Calibri"/>
              </a:rPr>
              <a:t>using</a:t>
            </a:r>
            <a:r>
              <a:rPr sz="2267" kern="0" spc="207" dirty="0">
                <a:solidFill>
                  <a:srgbClr val="FFFFFF"/>
                </a:solidFill>
                <a:latin typeface="Calibri"/>
                <a:cs typeface="Calibri"/>
              </a:rPr>
              <a:t> </a:t>
            </a:r>
            <a:r>
              <a:rPr sz="2267" kern="0" spc="87" dirty="0">
                <a:solidFill>
                  <a:srgbClr val="FFFFFF"/>
                </a:solidFill>
                <a:latin typeface="Calibri"/>
                <a:cs typeface="Calibri"/>
              </a:rPr>
              <a:t>self-declared</a:t>
            </a:r>
            <a:r>
              <a:rPr sz="2267" kern="0" spc="207" dirty="0">
                <a:solidFill>
                  <a:srgbClr val="FFFFFF"/>
                </a:solidFill>
                <a:latin typeface="Calibri"/>
                <a:cs typeface="Calibri"/>
              </a:rPr>
              <a:t> </a:t>
            </a:r>
            <a:r>
              <a:rPr sz="2267" kern="0" spc="120" dirty="0">
                <a:solidFill>
                  <a:srgbClr val="FFFFFF"/>
                </a:solidFill>
                <a:latin typeface="Calibri"/>
                <a:cs typeface="Calibri"/>
              </a:rPr>
              <a:t>diagnoses</a:t>
            </a:r>
            <a:r>
              <a:rPr sz="2267" kern="0" spc="207" dirty="0">
                <a:solidFill>
                  <a:srgbClr val="FFFFFF"/>
                </a:solidFill>
                <a:latin typeface="Calibri"/>
                <a:cs typeface="Calibri"/>
              </a:rPr>
              <a:t> </a:t>
            </a:r>
            <a:r>
              <a:rPr sz="2267" kern="0" dirty="0">
                <a:solidFill>
                  <a:srgbClr val="FFFFFF"/>
                </a:solidFill>
                <a:latin typeface="Calibri"/>
                <a:cs typeface="Calibri"/>
              </a:rPr>
              <a:t>in</a:t>
            </a:r>
            <a:r>
              <a:rPr sz="2267" kern="0" spc="213" dirty="0">
                <a:solidFill>
                  <a:srgbClr val="FFFFFF"/>
                </a:solidFill>
                <a:latin typeface="Calibri"/>
                <a:cs typeface="Calibri"/>
              </a:rPr>
              <a:t> </a:t>
            </a:r>
            <a:r>
              <a:rPr sz="2267" kern="0" spc="-13" dirty="0">
                <a:solidFill>
                  <a:srgbClr val="FFFFFF"/>
                </a:solidFill>
                <a:latin typeface="Calibri"/>
                <a:cs typeface="Calibri"/>
              </a:rPr>
              <a:t>tweets</a:t>
            </a:r>
            <a:endParaRPr sz="2267" kern="0" dirty="0">
              <a:solidFill>
                <a:sysClr val="windowText" lastClr="000000"/>
              </a:solidFill>
              <a:latin typeface="Calibri"/>
              <a:cs typeface="Calibri"/>
            </a:endParaRPr>
          </a:p>
          <a:p>
            <a:pPr marL="2173339" lvl="2" indent="-479201" defTabSz="1219170" fontAlgn="auto">
              <a:lnSpc>
                <a:spcPts val="2700"/>
              </a:lnSpc>
              <a:spcBef>
                <a:spcPts val="0"/>
              </a:spcBef>
              <a:spcAft>
                <a:spcPts val="0"/>
              </a:spcAft>
              <a:buFont typeface="Arial"/>
              <a:buChar char="■"/>
              <a:tabLst>
                <a:tab pos="2173339" algn="l"/>
                <a:tab pos="2174186" algn="l"/>
              </a:tabLst>
            </a:pPr>
            <a:r>
              <a:rPr sz="2267" kern="0" dirty="0">
                <a:solidFill>
                  <a:srgbClr val="FFFFFF"/>
                </a:solidFill>
                <a:latin typeface="Calibri"/>
                <a:cs typeface="Calibri"/>
              </a:rPr>
              <a:t>“I’ve</a:t>
            </a:r>
            <a:r>
              <a:rPr sz="2267" kern="0" spc="193" dirty="0">
                <a:solidFill>
                  <a:srgbClr val="FFFFFF"/>
                </a:solidFill>
                <a:latin typeface="Calibri"/>
                <a:cs typeface="Calibri"/>
              </a:rPr>
              <a:t> </a:t>
            </a:r>
            <a:r>
              <a:rPr sz="2267" kern="0" spc="87" dirty="0">
                <a:solidFill>
                  <a:srgbClr val="FFFFFF"/>
                </a:solidFill>
                <a:latin typeface="Calibri"/>
                <a:cs typeface="Calibri"/>
              </a:rPr>
              <a:t>been</a:t>
            </a:r>
            <a:r>
              <a:rPr sz="2267" kern="0" spc="200" dirty="0">
                <a:solidFill>
                  <a:srgbClr val="FFFFFF"/>
                </a:solidFill>
                <a:latin typeface="Calibri"/>
                <a:cs typeface="Calibri"/>
              </a:rPr>
              <a:t> </a:t>
            </a:r>
            <a:r>
              <a:rPr sz="2267" kern="0" spc="120" dirty="0">
                <a:solidFill>
                  <a:srgbClr val="FFFFFF"/>
                </a:solidFill>
                <a:latin typeface="Calibri"/>
                <a:cs typeface="Calibri"/>
              </a:rPr>
              <a:t>diagnosed</a:t>
            </a:r>
            <a:r>
              <a:rPr sz="2267" kern="0" spc="200" dirty="0">
                <a:solidFill>
                  <a:srgbClr val="FFFFFF"/>
                </a:solidFill>
                <a:latin typeface="Calibri"/>
                <a:cs typeface="Calibri"/>
              </a:rPr>
              <a:t> </a:t>
            </a:r>
            <a:r>
              <a:rPr sz="2267" kern="0" dirty="0">
                <a:solidFill>
                  <a:srgbClr val="FFFFFF"/>
                </a:solidFill>
                <a:latin typeface="Calibri"/>
                <a:cs typeface="Calibri"/>
              </a:rPr>
              <a:t>with</a:t>
            </a:r>
            <a:r>
              <a:rPr sz="2267" kern="0" spc="200" dirty="0">
                <a:solidFill>
                  <a:srgbClr val="FFFFFF"/>
                </a:solidFill>
                <a:latin typeface="Calibri"/>
                <a:cs typeface="Calibri"/>
              </a:rPr>
              <a:t> </a:t>
            </a:r>
            <a:r>
              <a:rPr sz="2267" kern="0" spc="60" dirty="0">
                <a:solidFill>
                  <a:srgbClr val="FFFFFF"/>
                </a:solidFill>
                <a:latin typeface="Calibri"/>
                <a:cs typeface="Calibri"/>
              </a:rPr>
              <a:t>X”</a:t>
            </a:r>
            <a:endParaRPr sz="2267" kern="0" dirty="0">
              <a:solidFill>
                <a:sysClr val="windowText" lastClr="000000"/>
              </a:solidFill>
              <a:latin typeface="Calibri"/>
              <a:cs typeface="Calibri"/>
            </a:endParaRPr>
          </a:p>
          <a:p>
            <a:pPr marL="2173339" lvl="2" indent="-479201" defTabSz="1219170" fontAlgn="auto">
              <a:lnSpc>
                <a:spcPts val="2707"/>
              </a:lnSpc>
              <a:spcBef>
                <a:spcPts val="0"/>
              </a:spcBef>
              <a:spcAft>
                <a:spcPts val="0"/>
              </a:spcAft>
              <a:buFont typeface="Arial"/>
              <a:buChar char="■"/>
              <a:tabLst>
                <a:tab pos="2173339" algn="l"/>
                <a:tab pos="2174186" algn="l"/>
              </a:tabLst>
            </a:pPr>
            <a:r>
              <a:rPr sz="2267" kern="0" dirty="0">
                <a:solidFill>
                  <a:srgbClr val="FFFFFF"/>
                </a:solidFill>
                <a:latin typeface="Calibri"/>
                <a:cs typeface="Calibri"/>
              </a:rPr>
              <a:t>“I</a:t>
            </a:r>
            <a:r>
              <a:rPr sz="2267" kern="0" spc="160" dirty="0">
                <a:solidFill>
                  <a:srgbClr val="FFFFFF"/>
                </a:solidFill>
                <a:latin typeface="Calibri"/>
                <a:cs typeface="Calibri"/>
              </a:rPr>
              <a:t> </a:t>
            </a:r>
            <a:r>
              <a:rPr sz="2267" kern="0" dirty="0">
                <a:solidFill>
                  <a:srgbClr val="FFFFFF"/>
                </a:solidFill>
                <a:latin typeface="Calibri"/>
                <a:cs typeface="Calibri"/>
              </a:rPr>
              <a:t>tried</a:t>
            </a:r>
            <a:r>
              <a:rPr sz="2267" kern="0" spc="160" dirty="0">
                <a:solidFill>
                  <a:srgbClr val="FFFFFF"/>
                </a:solidFill>
                <a:latin typeface="Calibri"/>
                <a:cs typeface="Calibri"/>
              </a:rPr>
              <a:t> </a:t>
            </a:r>
            <a:r>
              <a:rPr sz="2267" kern="0" dirty="0">
                <a:solidFill>
                  <a:srgbClr val="FFFFFF"/>
                </a:solidFill>
                <a:latin typeface="Calibri"/>
                <a:cs typeface="Calibri"/>
              </a:rPr>
              <a:t>to</a:t>
            </a:r>
            <a:r>
              <a:rPr sz="2267" kern="0" spc="160" dirty="0">
                <a:solidFill>
                  <a:srgbClr val="FFFFFF"/>
                </a:solidFill>
                <a:latin typeface="Calibri"/>
                <a:cs typeface="Calibri"/>
              </a:rPr>
              <a:t> </a:t>
            </a:r>
            <a:r>
              <a:rPr sz="2267" kern="0" spc="80" dirty="0">
                <a:solidFill>
                  <a:srgbClr val="FFFFFF"/>
                </a:solidFill>
                <a:latin typeface="Calibri"/>
                <a:cs typeface="Calibri"/>
              </a:rPr>
              <a:t>commit</a:t>
            </a:r>
            <a:r>
              <a:rPr sz="2267" kern="0" spc="160" dirty="0">
                <a:solidFill>
                  <a:srgbClr val="FFFFFF"/>
                </a:solidFill>
                <a:latin typeface="Calibri"/>
                <a:cs typeface="Calibri"/>
              </a:rPr>
              <a:t> </a:t>
            </a:r>
            <a:r>
              <a:rPr sz="2267" kern="0" spc="80" dirty="0">
                <a:solidFill>
                  <a:srgbClr val="FFFFFF"/>
                </a:solidFill>
                <a:latin typeface="Calibri"/>
                <a:cs typeface="Calibri"/>
              </a:rPr>
              <a:t>suicide”</a:t>
            </a:r>
            <a:endParaRPr sz="2267" kern="0" dirty="0">
              <a:solidFill>
                <a:sysClr val="windowText" lastClr="000000"/>
              </a:solidFill>
              <a:latin typeface="Calibri"/>
              <a:cs typeface="Calibri"/>
            </a:endParaRPr>
          </a:p>
          <a:p>
            <a:pPr defTabSz="1219170" fontAlgn="auto">
              <a:spcBef>
                <a:spcPts val="13"/>
              </a:spcBef>
              <a:spcAft>
                <a:spcPts val="0"/>
              </a:spcAft>
            </a:pPr>
            <a:endParaRPr sz="3733" kern="0" dirty="0">
              <a:solidFill>
                <a:sysClr val="windowText" lastClr="000000"/>
              </a:solidFill>
              <a:latin typeface="Calibri"/>
              <a:cs typeface="Calibri"/>
            </a:endParaRPr>
          </a:p>
          <a:p>
            <a:pPr marL="16933" defTabSz="1219170" fontAlgn="auto">
              <a:spcBef>
                <a:spcPts val="0"/>
              </a:spcBef>
              <a:spcAft>
                <a:spcPts val="0"/>
              </a:spcAft>
              <a:tabLst>
                <a:tab pos="2297795" algn="l"/>
              </a:tabLst>
            </a:pPr>
            <a:r>
              <a:rPr sz="1600" kern="0" dirty="0">
                <a:solidFill>
                  <a:schemeClr val="bg1">
                    <a:lumMod val="95000"/>
                  </a:schemeClr>
                </a:solidFill>
                <a:latin typeface="Calibri"/>
                <a:cs typeface="Calibri"/>
                <a:hlinkClick r:id="rId2">
                  <a:extLst>
                    <a:ext uri="{A12FA001-AC4F-418D-AE19-62706E023703}">
                      <ahyp:hlinkClr xmlns:ahyp="http://schemas.microsoft.com/office/drawing/2018/hyperlinkcolor" val="tx"/>
                    </a:ext>
                  </a:extLst>
                </a:hlinkClick>
              </a:rPr>
              <a:t>Benton,</a:t>
            </a:r>
            <a:r>
              <a:rPr sz="1600" kern="0" spc="400" dirty="0">
                <a:solidFill>
                  <a:schemeClr val="bg1">
                    <a:lumMod val="95000"/>
                  </a:schemeClr>
                </a:solidFill>
                <a:latin typeface="Calibri"/>
                <a:cs typeface="Calibri"/>
                <a:hlinkClick r:id="rId2">
                  <a:extLst>
                    <a:ext uri="{A12FA001-AC4F-418D-AE19-62706E023703}">
                      <ahyp:hlinkClr xmlns:ahyp="http://schemas.microsoft.com/office/drawing/2018/hyperlinkcolor" val="tx"/>
                    </a:ext>
                  </a:extLst>
                </a:hlinkClick>
              </a:rPr>
              <a:t> </a:t>
            </a:r>
            <a:r>
              <a:rPr sz="1600" kern="0" dirty="0">
                <a:solidFill>
                  <a:schemeClr val="bg1">
                    <a:lumMod val="95000"/>
                  </a:schemeClr>
                </a:solidFill>
                <a:latin typeface="Calibri"/>
                <a:cs typeface="Calibri"/>
                <a:hlinkClick r:id="rId2">
                  <a:extLst>
                    <a:ext uri="{A12FA001-AC4F-418D-AE19-62706E023703}">
                      <ahyp:hlinkClr xmlns:ahyp="http://schemas.microsoft.com/office/drawing/2018/hyperlinkcolor" val="tx"/>
                    </a:ext>
                  </a:extLst>
                </a:hlinkClick>
              </a:rPr>
              <a:t>Mitchell,</a:t>
            </a:r>
            <a:r>
              <a:rPr sz="1600" kern="0" spc="400" dirty="0">
                <a:solidFill>
                  <a:schemeClr val="bg1">
                    <a:lumMod val="95000"/>
                  </a:schemeClr>
                </a:solidFill>
                <a:latin typeface="Calibri"/>
                <a:cs typeface="Calibri"/>
                <a:hlinkClick r:id="rId2">
                  <a:extLst>
                    <a:ext uri="{A12FA001-AC4F-418D-AE19-62706E023703}">
                      <ahyp:hlinkClr xmlns:ahyp="http://schemas.microsoft.com/office/drawing/2018/hyperlinkcolor" val="tx"/>
                    </a:ext>
                  </a:extLst>
                </a:hlinkClick>
              </a:rPr>
              <a:t> </a:t>
            </a:r>
            <a:r>
              <a:rPr sz="1600" kern="0" spc="60" dirty="0">
                <a:solidFill>
                  <a:schemeClr val="bg1">
                    <a:lumMod val="95000"/>
                  </a:schemeClr>
                </a:solidFill>
                <a:latin typeface="Calibri"/>
                <a:cs typeface="Calibri"/>
                <a:hlinkClick r:id="rId2">
                  <a:extLst>
                    <a:ext uri="{A12FA001-AC4F-418D-AE19-62706E023703}">
                      <ahyp:hlinkClr xmlns:ahyp="http://schemas.microsoft.com/office/drawing/2018/hyperlinkcolor" val="tx"/>
                    </a:ext>
                  </a:extLst>
                </a:hlinkClick>
              </a:rPr>
              <a:t>Hovy.</a:t>
            </a:r>
            <a:r>
              <a:rPr sz="1600" kern="0" dirty="0">
                <a:solidFill>
                  <a:schemeClr val="bg1">
                    <a:lumMod val="95000"/>
                  </a:schemeClr>
                </a:solid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Multi-</a:t>
            </a:r>
            <a:r>
              <a:rPr sz="1600" u="heavy" kern="0" spc="8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task</a:t>
            </a:r>
            <a:r>
              <a:rPr sz="1600" u="heavy" kern="0" spc="20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learning</a:t>
            </a:r>
            <a:r>
              <a:rPr sz="1600" u="heavy" kern="0" spc="20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for</a:t>
            </a:r>
            <a:r>
              <a:rPr sz="1600" u="heavy" kern="0" spc="20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Mental</a:t>
            </a:r>
            <a:r>
              <a:rPr sz="1600" u="heavy" kern="0" spc="20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Health</a:t>
            </a:r>
            <a:r>
              <a:rPr sz="1600" u="heavy" kern="0" spc="20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Conditions</a:t>
            </a:r>
            <a:r>
              <a:rPr sz="1600" u="heavy" kern="0" spc="20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with</a:t>
            </a:r>
            <a:r>
              <a:rPr sz="1600" u="heavy" kern="0" spc="187"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Limited</a:t>
            </a:r>
            <a:r>
              <a:rPr sz="1600" u="heavy" kern="0" spc="20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93"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Social</a:t>
            </a:r>
            <a:r>
              <a:rPr sz="1600" u="heavy" kern="0" spc="20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Media</a:t>
            </a:r>
            <a:r>
              <a:rPr sz="1600" u="heavy" kern="0" spc="207"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Data</a:t>
            </a:r>
            <a:r>
              <a:rPr sz="1600" kern="0" spc="67" dirty="0">
                <a:solidFill>
                  <a:schemeClr val="bg1">
                    <a:lumMod val="95000"/>
                  </a:schemeClr>
                </a:solidFill>
                <a:latin typeface="Calibri"/>
                <a:cs typeface="Calibri"/>
              </a:rPr>
              <a:t>.</a:t>
            </a:r>
            <a:r>
              <a:rPr sz="1600" kern="0" spc="200" dirty="0">
                <a:solidFill>
                  <a:schemeClr val="bg1">
                    <a:lumMod val="95000"/>
                  </a:schemeClr>
                </a:solidFill>
                <a:latin typeface="Calibri"/>
                <a:cs typeface="Calibri"/>
              </a:rPr>
              <a:t> </a:t>
            </a:r>
            <a:r>
              <a:rPr sz="1600" i="1" kern="0" spc="173" dirty="0">
                <a:solidFill>
                  <a:srgbClr val="FFFFFF"/>
                </a:solidFill>
                <a:latin typeface="Calibri"/>
                <a:cs typeface="Calibri"/>
              </a:rPr>
              <a:t>EACL,</a:t>
            </a:r>
            <a:r>
              <a:rPr sz="1600" i="1" kern="0" spc="200" dirty="0">
                <a:solidFill>
                  <a:srgbClr val="FFFFFF"/>
                </a:solidFill>
                <a:latin typeface="Calibri"/>
                <a:cs typeface="Calibri"/>
              </a:rPr>
              <a:t> </a:t>
            </a:r>
            <a:r>
              <a:rPr sz="1600" i="1" kern="0" spc="-13" dirty="0">
                <a:solidFill>
                  <a:srgbClr val="FFFFFF"/>
                </a:solidFill>
                <a:latin typeface="Calibri"/>
                <a:cs typeface="Calibri"/>
              </a:rPr>
              <a:t>2017.</a:t>
            </a:r>
            <a:endParaRPr sz="1600" kern="0" dirty="0">
              <a:solidFill>
                <a:sysClr val="windowText" lastClr="000000"/>
              </a:solidFill>
              <a:latin typeface="Calibri"/>
              <a:cs typeface="Calibri"/>
            </a:endParaRPr>
          </a:p>
        </p:txBody>
      </p:sp>
      <p:sp>
        <p:nvSpPr>
          <p:cNvPr id="4" name="TextBox 3">
            <a:extLst>
              <a:ext uri="{FF2B5EF4-FFF2-40B4-BE49-F238E27FC236}">
                <a16:creationId xmlns:a16="http://schemas.microsoft.com/office/drawing/2014/main" id="{38FACCD3-7729-386A-59EA-1A406BE879C8}"/>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118880</TotalTime>
  <Words>5614</Words>
  <Application>Microsoft Office PowerPoint</Application>
  <PresentationFormat>Widescreen</PresentationFormat>
  <Paragraphs>909</Paragraphs>
  <Slides>135</Slides>
  <Notes>1</Notes>
  <HiddenSlides>21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135</vt:i4>
      </vt:variant>
    </vt:vector>
  </HeadingPairs>
  <TitlesOfParts>
    <vt:vector size="143" baseType="lpstr">
      <vt:lpstr>MS PGothic</vt:lpstr>
      <vt:lpstr>Arial</vt:lpstr>
      <vt:lpstr>Calibri</vt:lpstr>
      <vt:lpstr>Courier New</vt:lpstr>
      <vt:lpstr>Times New Roman</vt:lpstr>
      <vt:lpstr>Trebuchet MS</vt:lpstr>
      <vt:lpstr>Office Theme</vt:lpstr>
      <vt:lpstr>1_Office Theme</vt:lpstr>
      <vt:lpstr>Data Bias and Fair ML</vt:lpstr>
      <vt:lpstr>Today’s lecture</vt:lpstr>
      <vt:lpstr>Bias in the Vision and Language of</vt:lpstr>
      <vt:lpstr>What do you see?</vt:lpstr>
      <vt:lpstr>What do you see?</vt:lpstr>
      <vt:lpstr>What do you see?</vt:lpstr>
      <vt:lpstr>What do you see?</vt:lpstr>
      <vt:lpstr>What do you see?</vt:lpstr>
      <vt:lpstr>What do you see?</vt:lpstr>
      <vt:lpstr>What do you see?</vt:lpstr>
      <vt:lpstr>What do you see?</vt:lpstr>
      <vt:lpstr>What do you see?</vt:lpstr>
      <vt:lpstr>What do you see?</vt:lpstr>
      <vt:lpstr>PowerPoint Presentation</vt:lpstr>
      <vt:lpstr>PowerPoint Presentation</vt:lpstr>
      <vt:lpstr>What do you see?</vt:lpstr>
      <vt:lpstr>What do you see?</vt:lpstr>
      <vt:lpstr>Prototype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Reporting Bias</vt:lpstr>
      <vt:lpstr>PowerPoint Presentation</vt:lpstr>
      <vt:lpstr>PowerPoint Presentation</vt:lpstr>
      <vt:lpstr>PowerPoint Presentation</vt:lpstr>
      <vt:lpstr>PowerPoint Presentation</vt:lpstr>
      <vt:lpstr>PowerPoint Presentation</vt:lpstr>
      <vt:lpstr>PowerPoint Presentation</vt:lpstr>
      <vt:lpstr>Reporting bias: What people share is not a reflection of real-world frequencies</vt:lpstr>
      <vt:lpstr>Biases in Data</vt:lpstr>
      <vt:lpstr>Biases in Data Selection Bias: Selection does not reflect a random sample</vt:lpstr>
      <vt:lpstr>Biases in Data</vt:lpstr>
      <vt:lpstr>Biases in Data → Biased Data Representation</vt:lpstr>
      <vt:lpstr>Biases in Data → Biased Labels</vt:lpstr>
      <vt:lpstr>Biases in Interpretation</vt:lpstr>
      <vt:lpstr>Biases in Interpretation</vt:lpstr>
      <vt:lpstr>Biases in Interpretation</vt:lpstr>
      <vt:lpstr>Biases in Interpretation Correlation fallacy: Confusing correlation with causation</vt:lpstr>
      <vt:lpstr>Biases in Interpretation</vt:lpstr>
      <vt:lpstr>PowerPoint Presentation</vt:lpstr>
      <vt:lpstr>PowerPoint Presentation</vt:lpstr>
      <vt:lpstr>PowerPoint Presentation</vt:lpstr>
      <vt:lpstr>PowerPoint Presentation</vt:lpstr>
      <vt:lpstr>PowerPoint Presentation</vt:lpstr>
      <vt:lpstr>PowerPoint Presentation</vt:lpstr>
      <vt:lpstr>BIAS = BAD ??</vt:lpstr>
      <vt:lpstr>“Bias” can be Good, Bad, Neutral</vt:lpstr>
      <vt:lpstr>“Bias” can be Good, Bad, Neutral</vt:lpstr>
      <vt:lpstr>“Although neural networks might be said to write their own programs, they do so towards goals set by humans, using data collected for human purposes. If the data is skewed, even by accident, the computers will amplify injustice.”</vt:lpstr>
      <vt:lpstr>Predicting Future Criminal Behavior</vt:lpstr>
      <vt:lpstr>Predicting Policing</vt:lpstr>
      <vt:lpstr>Predicting Sentencing</vt:lpstr>
      <vt:lpstr>PowerPoint Presentation</vt:lpstr>
      <vt:lpstr>Predicting Criminality</vt:lpstr>
      <vt:lpstr>Predicting Criminality</vt:lpstr>
      <vt:lpstr>Selection Bias + Experimenter’s Bias + Confirmation Bias + Correlation Fallacy + Feedback Loops</vt:lpstr>
      <vt:lpstr>Predicting Criminality - The Media Blitz</vt:lpstr>
      <vt:lpstr>(Claiming to) Predict Internal Qualities Subject To Discrimination</vt:lpstr>
      <vt:lpstr>Predicting Homosexuality</vt:lpstr>
      <vt:lpstr>Predicting Homosexuality</vt:lpstr>
      <vt:lpstr>Selection Bias + Experimenter’s Bias + Correlation Fallacy</vt:lpstr>
      <vt:lpstr>Measuring Algorithmic Bias</vt:lpstr>
      <vt:lpstr>Evaluate for Fairness &amp; Inclusion</vt:lpstr>
      <vt:lpstr>Evaluate for Fairness &amp; Inclusion</vt:lpstr>
      <vt:lpstr>Evaluate for Fairness &amp; Inclusion</vt:lpstr>
      <vt:lpstr>Evaluate for Fairness &amp; Inclusion: Confusion Matrix</vt:lpstr>
      <vt:lpstr>Evaluate for Fairness &amp; Inclusion: Confusion Matrix</vt:lpstr>
      <vt:lpstr>Evaluate for Fairness &amp; Inclusion: Confusion Matrix</vt:lpstr>
      <vt:lpstr>Evaluate for Fairness &amp; Inclusion: Confusion Matrix</vt:lpstr>
      <vt:lpstr>Evaluate for Fairness &amp; Inclusion: Confusion Matrix</vt:lpstr>
      <vt:lpstr>Evaluate for Fairness &amp; Inclusion</vt:lpstr>
      <vt:lpstr>Evaluate for Fairness &amp; Inclusion</vt:lpstr>
      <vt:lpstr>Evaluate for Fairness &amp; Inclusion</vt:lpstr>
      <vt:lpstr>Choose your evaluation metrics in light of acceptable tradeoffs between False Positives and False Negatives</vt:lpstr>
      <vt:lpstr>False Positives Might be Better than False Negatives</vt:lpstr>
      <vt:lpstr>False Negatives Might Be Better than False Positives</vt:lpstr>
      <vt:lpstr>AI Can Unintentionally Lead to Unjust Outcomes</vt:lpstr>
      <vt:lpstr>It’s up to us to influence how AI evolves.</vt:lpstr>
      <vt:lpstr>PowerPoint Presentation</vt:lpstr>
      <vt:lpstr>PowerPoint Presentation</vt:lpstr>
      <vt:lpstr>PowerPoint Presentation</vt:lpstr>
      <vt:lpstr>PowerPoint Presentation</vt:lpstr>
      <vt:lpstr>PowerPoint Presentation</vt:lpstr>
      <vt:lpstr>Begin tracing out paths for the evolution of</vt:lpstr>
      <vt:lpstr>PowerPoint Presentation</vt:lpstr>
      <vt:lpstr>Data</vt:lpstr>
      <vt:lpstr>Data Really, Really Matters</vt:lpstr>
      <vt:lpstr>Understand Your Data Skews</vt:lpstr>
      <vt:lpstr>PowerPoint Presentation</vt:lpstr>
      <vt:lpstr>Machine Learning</vt:lpstr>
      <vt:lpstr>Use ML Techniques for Bias Mitigation and Inclusion</vt:lpstr>
      <vt:lpstr>Use ML Techniques for Bias Mitigation and Inclusion</vt:lpstr>
      <vt:lpstr>PowerPoint Presentation</vt:lpstr>
      <vt:lpstr>Multiple Tasks + Deep Learning for Inclusion: Multi-task Learning Example</vt:lpstr>
      <vt:lpstr>Multiple Tasks + Deep Learning for Inclusion: Multi-task Learning Example</vt:lpstr>
      <vt:lpstr>Single-Task: Logistic Regression</vt:lpstr>
      <vt:lpstr>Single-Task: Deep Learning</vt:lpstr>
      <vt:lpstr>Multiple Tasks with Basic Logistic Regression</vt:lpstr>
      <vt:lpstr>Multi-task Learning</vt:lpstr>
      <vt:lpstr>Multi-task Learning</vt:lpstr>
      <vt:lpstr>Multi-task Learning</vt:lpstr>
      <vt:lpstr>Multi-task Learning</vt:lpstr>
      <vt:lpstr>Improved Performance across Subgroups 0.6</vt:lpstr>
      <vt:lpstr>PowerPoint Presentation</vt:lpstr>
      <vt:lpstr>PowerPoint Presentation</vt:lpstr>
      <vt:lpstr>Multitask Adversarial Learning</vt:lpstr>
      <vt:lpstr>PowerPoint Presentation</vt:lpstr>
      <vt:lpstr>Case Study: Conversation AI Toxicity</vt:lpstr>
      <vt:lpstr>Measuring and Mitigating Unintended Bias in Text Classification</vt:lpstr>
      <vt:lpstr>Conversation-AI ML to improve online conversations at scale</vt:lpstr>
      <vt:lpstr>Perspective API</vt:lpstr>
      <vt:lpstr>Unintended Bias</vt:lpstr>
      <vt:lpstr>Bias Source and Mitigation</vt:lpstr>
      <vt:lpstr>Measuring Unintended Bias - Synthetic Datasets</vt:lpstr>
      <vt:lpstr>Assumptions</vt:lpstr>
      <vt:lpstr>Deep Learning Model</vt:lpstr>
      <vt:lpstr>Measuring Model Performance</vt:lpstr>
      <vt:lpstr>Measuring Model Performance</vt:lpstr>
      <vt:lpstr>Types of Bias</vt:lpstr>
      <vt:lpstr>Types of Bias</vt:lpstr>
      <vt:lpstr>Types of Bias</vt:lpstr>
      <vt:lpstr>Types of Bias</vt:lpstr>
      <vt:lpstr>Types of Bias</vt:lpstr>
      <vt:lpstr>Results</vt:lpstr>
      <vt:lpstr>Release Responsibly</vt:lpstr>
      <vt:lpstr>Model Cards for Model Reporting</vt:lpstr>
      <vt:lpstr>Intended Use, Factors and Subgroups</vt:lpstr>
      <vt:lpstr>Metrics and Data</vt:lpstr>
      <vt:lpstr>Considerations, Recommendations</vt:lpstr>
      <vt:lpstr>Disaggregated Intersectional Evaluation</vt:lpstr>
      <vt:lpstr>Things to 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Hoiem, Derek W</cp:lastModifiedBy>
  <cp:revision>288</cp:revision>
  <cp:lastPrinted>2023-01-18T22:14:20Z</cp:lastPrinted>
  <dcterms:created xsi:type="dcterms:W3CDTF">2009-12-16T02:55:56Z</dcterms:created>
  <dcterms:modified xsi:type="dcterms:W3CDTF">2023-03-28T02:05:38Z</dcterms:modified>
</cp:coreProperties>
</file>