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810" r:id="rId3"/>
    <p:sldId id="787" r:id="rId4"/>
    <p:sldId id="788" r:id="rId5"/>
    <p:sldId id="789" r:id="rId6"/>
    <p:sldId id="790" r:id="rId7"/>
    <p:sldId id="791" r:id="rId8"/>
    <p:sldId id="793" r:id="rId9"/>
    <p:sldId id="421" r:id="rId10"/>
    <p:sldId id="794" r:id="rId11"/>
    <p:sldId id="811" r:id="rId12"/>
    <p:sldId id="798" r:id="rId13"/>
    <p:sldId id="799" r:id="rId14"/>
    <p:sldId id="797" r:id="rId15"/>
    <p:sldId id="800" r:id="rId16"/>
    <p:sldId id="801" r:id="rId17"/>
    <p:sldId id="802" r:id="rId18"/>
    <p:sldId id="803" r:id="rId19"/>
    <p:sldId id="804" r:id="rId20"/>
    <p:sldId id="812" r:id="rId21"/>
    <p:sldId id="805" r:id="rId22"/>
    <p:sldId id="806" r:id="rId23"/>
    <p:sldId id="807" r:id="rId24"/>
    <p:sldId id="808" r:id="rId25"/>
    <p:sldId id="351" r:id="rId26"/>
    <p:sldId id="368" r:id="rId27"/>
    <p:sldId id="366" r:id="rId28"/>
    <p:sldId id="367" r:id="rId29"/>
    <p:sldId id="795" r:id="rId30"/>
    <p:sldId id="809" r:id="rId31"/>
    <p:sldId id="782" r:id="rId32"/>
    <p:sldId id="792" r:id="rId33"/>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88601" autoAdjust="0"/>
  </p:normalViewPr>
  <p:slideViewPr>
    <p:cSldViewPr>
      <p:cViewPr varScale="1">
        <p:scale>
          <a:sx n="77" d="100"/>
          <a:sy n="77" d="100"/>
        </p:scale>
        <p:origin x="294" y="84"/>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2/27/2023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4</a:t>
            </a:fld>
            <a:endParaRPr lang="en-US"/>
          </a:p>
        </p:txBody>
      </p:sp>
    </p:spTree>
    <p:extLst>
      <p:ext uri="{BB962C8B-B14F-4D97-AF65-F5344CB8AC3E}">
        <p14:creationId xmlns:p14="http://schemas.microsoft.com/office/powerpoint/2010/main" val="123787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2/27/2023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2/27/2023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2/27/2023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826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2/27/2023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2/27/2023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2/27/2023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2/27/2023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2/27/2023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2/27/2023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2/27/2023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2/27/2023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2/27/2023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arxiv.org/abs/1810.0480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arxiv.org/abs/2010.1192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lp.seas.harvard.edu/annotated-transforme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unified-io.allenai.org/" TargetMode="External"/><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s://unified-io.allenai.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arxiv.org/abs/1706.0376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ocs.google.com/document/d/1f3O7RKvBKk1n15aISehYRxCHCh-ExPaDN6Ijqpgw0aY/edit?usp=sharing"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rxiv.org/abs/1706.0376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abs/1706.03762"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6745735" y="640081"/>
            <a:ext cx="4806184" cy="3637373"/>
          </a:xfrm>
          <a:noFill/>
        </p:spPr>
        <p:txBody>
          <a:bodyPr vert="horz" lIns="91440" tIns="45720" rIns="91440" bIns="45720" rtlCol="0" anchor="b">
            <a:normAutofit/>
          </a:bodyPr>
          <a:lstStyle/>
          <a:p>
            <a:pPr algn="l" eaLnBrk="1" hangingPunct="1">
              <a:lnSpc>
                <a:spcPct val="90000"/>
              </a:lnSpc>
            </a:pPr>
            <a:r>
              <a:rPr lang="en-US" sz="6000">
                <a:solidFill>
                  <a:schemeClr val="bg1"/>
                </a:solidFill>
              </a:rPr>
              <a:t>Transformers in Vision and Language</a:t>
            </a: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6745735" y="4415883"/>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pic>
        <p:nvPicPr>
          <p:cNvPr id="8" name="Picture 7" descr="A picture containing store&#10;&#10;Description automatically generated">
            <a:extLst>
              <a:ext uri="{FF2B5EF4-FFF2-40B4-BE49-F238E27FC236}">
                <a16:creationId xmlns:a16="http://schemas.microsoft.com/office/drawing/2014/main" id="{F385AFC2-EBE3-2408-3E0F-8E262B17CD0D}"/>
              </a:ext>
            </a:extLst>
          </p:cNvPr>
          <p:cNvPicPr>
            <a:picLocks noChangeAspect="1"/>
          </p:cNvPicPr>
          <p:nvPr/>
        </p:nvPicPr>
        <p:blipFill rotWithShape="1">
          <a:blip r:embed="rId3">
            <a:extLst>
              <a:ext uri="{28A0092B-C50C-407E-A947-70E740481C1C}">
                <a14:useLocalDpi xmlns:a14="http://schemas.microsoft.com/office/drawing/2010/main" val="0"/>
              </a:ext>
            </a:extLst>
          </a:blip>
          <a:srcRect l="10970"/>
          <a:stretch/>
        </p:blipFill>
        <p:spPr>
          <a:xfrm>
            <a:off x="20" y="10"/>
            <a:ext cx="6105635" cy="6857990"/>
          </a:xfrm>
          <a:prstGeom prst="rect">
            <a:avLst/>
          </a:prstGeom>
        </p:spPr>
      </p:pic>
      <p:sp>
        <p:nvSpPr>
          <p:cNvPr id="10" name="TextBox 9">
            <a:extLst>
              <a:ext uri="{FF2B5EF4-FFF2-40B4-BE49-F238E27FC236}">
                <a16:creationId xmlns:a16="http://schemas.microsoft.com/office/drawing/2014/main" id="{7505388E-9844-B90B-A930-CB2EA1FE2DD7}"/>
              </a:ext>
            </a:extLst>
          </p:cNvPr>
          <p:cNvSpPr txBox="1"/>
          <p:nvPr/>
        </p:nvSpPr>
        <p:spPr>
          <a:xfrm>
            <a:off x="6069449" y="6550213"/>
            <a:ext cx="673582" cy="307777"/>
          </a:xfrm>
          <a:prstGeom prst="rect">
            <a:avLst/>
          </a:prstGeom>
          <a:noFill/>
        </p:spPr>
        <p:txBody>
          <a:bodyPr wrap="none" rtlCol="0">
            <a:spAutoFit/>
          </a:bodyPr>
          <a:lstStyle/>
          <a:p>
            <a:pPr>
              <a:spcAft>
                <a:spcPts val="600"/>
              </a:spcAft>
            </a:pPr>
            <a:r>
              <a:rPr lang="en-US" sz="1400" dirty="0">
                <a:solidFill>
                  <a:schemeClr val="tx1">
                    <a:lumMod val="85000"/>
                  </a:schemeClr>
                </a:solidFill>
              </a:rPr>
              <a:t>Dall-E</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DE10-9A9D-4916-2792-5650A051FCBC}"/>
              </a:ext>
            </a:extLst>
          </p:cNvPr>
          <p:cNvSpPr>
            <a:spLocks noGrp="1"/>
          </p:cNvSpPr>
          <p:nvPr>
            <p:ph type="title"/>
          </p:nvPr>
        </p:nvSpPr>
        <p:spPr/>
        <p:txBody>
          <a:bodyPr/>
          <a:lstStyle/>
          <a:p>
            <a:r>
              <a:rPr lang="en-US" dirty="0"/>
              <a:t>BERT (Devlin et al. 2019)</a:t>
            </a:r>
          </a:p>
        </p:txBody>
      </p:sp>
      <p:sp>
        <p:nvSpPr>
          <p:cNvPr id="12" name="Content Placeholder 11">
            <a:extLst>
              <a:ext uri="{FF2B5EF4-FFF2-40B4-BE49-F238E27FC236}">
                <a16:creationId xmlns:a16="http://schemas.microsoft.com/office/drawing/2014/main" id="{CC59BE5E-A733-E487-3C1C-D6D6501D07FC}"/>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9F875E56-D972-E6F8-F215-FEF9EBA77449}"/>
              </a:ext>
            </a:extLst>
          </p:cNvPr>
          <p:cNvSpPr txBox="1"/>
          <p:nvPr/>
        </p:nvSpPr>
        <p:spPr>
          <a:xfrm>
            <a:off x="2458" y="6486210"/>
            <a:ext cx="6098458" cy="369332"/>
          </a:xfrm>
          <a:prstGeom prst="rect">
            <a:avLst/>
          </a:prstGeom>
          <a:noFill/>
        </p:spPr>
        <p:txBody>
          <a:bodyPr wrap="square">
            <a:spAutoFit/>
          </a:bodyPr>
          <a:lstStyle/>
          <a:p>
            <a:r>
              <a:rPr lang="en-US" dirty="0">
                <a:hlinkClick r:id="rId2"/>
              </a:rPr>
              <a:t>https://arxiv.org/abs/1810.04805</a:t>
            </a:r>
            <a:r>
              <a:rPr lang="en-US" dirty="0"/>
              <a:t> </a:t>
            </a:r>
          </a:p>
        </p:txBody>
      </p:sp>
      <p:pic>
        <p:nvPicPr>
          <p:cNvPr id="11" name="Picture 10">
            <a:extLst>
              <a:ext uri="{FF2B5EF4-FFF2-40B4-BE49-F238E27FC236}">
                <a16:creationId xmlns:a16="http://schemas.microsoft.com/office/drawing/2014/main" id="{A94B9879-6936-8EA1-7A65-87AB54B1E9A1}"/>
              </a:ext>
            </a:extLst>
          </p:cNvPr>
          <p:cNvPicPr>
            <a:picLocks noChangeAspect="1"/>
          </p:cNvPicPr>
          <p:nvPr/>
        </p:nvPicPr>
        <p:blipFill>
          <a:blip r:embed="rId3"/>
          <a:stretch>
            <a:fillRect/>
          </a:stretch>
        </p:blipFill>
        <p:spPr>
          <a:xfrm>
            <a:off x="11185" y="1469593"/>
            <a:ext cx="12180815" cy="5016617"/>
          </a:xfrm>
          <a:prstGeom prst="rect">
            <a:avLst/>
          </a:prstGeom>
        </p:spPr>
      </p:pic>
    </p:spTree>
    <p:extLst>
      <p:ext uri="{BB962C8B-B14F-4D97-AF65-F5344CB8AC3E}">
        <p14:creationId xmlns:p14="http://schemas.microsoft.com/office/powerpoint/2010/main" val="363049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F630-3994-696F-B78B-352C0D2F9567}"/>
              </a:ext>
            </a:extLst>
          </p:cNvPr>
          <p:cNvSpPr>
            <a:spLocks noGrp="1"/>
          </p:cNvSpPr>
          <p:nvPr>
            <p:ph type="title"/>
          </p:nvPr>
        </p:nvSpPr>
        <p:spPr>
          <a:xfrm>
            <a:off x="609600" y="0"/>
            <a:ext cx="11277600" cy="914400"/>
          </a:xfrm>
        </p:spPr>
        <p:txBody>
          <a:bodyPr>
            <a:normAutofit fontScale="90000"/>
          </a:bodyPr>
          <a:lstStyle/>
          <a:p>
            <a:r>
              <a:rPr kumimoji="0" lang="en-US" altLang="en-US" sz="4000" b="0" i="0" u="none" strike="noStrike" cap="none" normalizeH="0" baseline="0" dirty="0">
                <a:ln>
                  <a:noFill/>
                </a:ln>
                <a:solidFill>
                  <a:schemeClr val="tx1"/>
                </a:solidFill>
                <a:effectLst/>
                <a:latin typeface="Söhne"/>
              </a:rPr>
              <a:t>Why is BERT worth knowing about? (according to Chat GPT)</a:t>
            </a:r>
            <a:endParaRPr lang="en-US" dirty="0"/>
          </a:p>
        </p:txBody>
      </p:sp>
      <p:sp>
        <p:nvSpPr>
          <p:cNvPr id="4" name="Rectangle 1">
            <a:extLst>
              <a:ext uri="{FF2B5EF4-FFF2-40B4-BE49-F238E27FC236}">
                <a16:creationId xmlns:a16="http://schemas.microsoft.com/office/drawing/2014/main" id="{F46FCE18-AC42-8DD7-E578-5790A8D11B23}"/>
              </a:ext>
            </a:extLst>
          </p:cNvPr>
          <p:cNvSpPr>
            <a:spLocks noGrp="1" noChangeArrowheads="1"/>
          </p:cNvSpPr>
          <p:nvPr>
            <p:ph idx="1"/>
          </p:nvPr>
        </p:nvSpPr>
        <p:spPr bwMode="auto">
          <a:xfrm>
            <a:off x="762000" y="1156901"/>
            <a:ext cx="975359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Söhne"/>
              </a:rPr>
              <a:t>BERT (Bidirectional Encoder Representations from Transformers) is worth knowing about because it represents a </a:t>
            </a:r>
            <a:r>
              <a:rPr kumimoji="0" lang="en-US" altLang="en-US" sz="1800" b="1" i="0" u="none" strike="noStrike" cap="none" normalizeH="0" baseline="0" dirty="0">
                <a:ln>
                  <a:noFill/>
                </a:ln>
                <a:solidFill>
                  <a:schemeClr val="tx1"/>
                </a:solidFill>
                <a:effectLst/>
                <a:latin typeface="Söhne"/>
              </a:rPr>
              <a:t>significant breakthrough in natural language processing </a:t>
            </a:r>
            <a:r>
              <a:rPr kumimoji="0" lang="en-US" altLang="en-US" sz="1800" b="0" i="0" u="none" strike="noStrike" cap="none" normalizeH="0" baseline="0" dirty="0">
                <a:ln>
                  <a:noFill/>
                </a:ln>
                <a:solidFill>
                  <a:schemeClr val="tx1"/>
                </a:solidFill>
                <a:effectLst/>
                <a:latin typeface="Söhne"/>
              </a:rPr>
              <a:t>(NLP) technology.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Söhne"/>
              </a:rPr>
              <a:t>Before BERT, NLP models typically processed text in a unidirectional manner, meaning they would only look at words to the left or right of the target word to try to understand its meaning. BERT, on the other hand, is a </a:t>
            </a:r>
            <a:r>
              <a:rPr kumimoji="0" lang="en-US" altLang="en-US" sz="1800" b="1" i="0" u="none" strike="noStrike" cap="none" normalizeH="0" baseline="0" dirty="0">
                <a:ln>
                  <a:noFill/>
                </a:ln>
                <a:solidFill>
                  <a:schemeClr val="tx1"/>
                </a:solidFill>
                <a:effectLst/>
                <a:latin typeface="Söhne"/>
              </a:rPr>
              <a:t>bidirectional model</a:t>
            </a:r>
            <a:r>
              <a:rPr kumimoji="0" lang="en-US" altLang="en-US" sz="1800" b="0" i="0" u="none" strike="noStrike" cap="none" normalizeH="0" baseline="0" dirty="0">
                <a:ln>
                  <a:noFill/>
                </a:ln>
                <a:solidFill>
                  <a:schemeClr val="tx1"/>
                </a:solidFill>
                <a:effectLst/>
                <a:latin typeface="Söhne"/>
              </a:rPr>
              <a:t>, which means it considers the entire context of a word, including the words that come before and after it. This allows BERT to better understand the meaning of a sentence and make more accurate predictions about what might come next.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Söhne"/>
              </a:rPr>
              <a:t>BERT is also </a:t>
            </a:r>
            <a:r>
              <a:rPr kumimoji="0" lang="en-US" altLang="en-US" sz="1800" b="1" i="0" u="none" strike="noStrike" cap="none" normalizeH="0" baseline="0" dirty="0">
                <a:ln>
                  <a:noFill/>
                </a:ln>
                <a:solidFill>
                  <a:schemeClr val="tx1"/>
                </a:solidFill>
                <a:effectLst/>
                <a:latin typeface="Söhne"/>
              </a:rPr>
              <a:t>pre-trained on large amounts of text data</a:t>
            </a:r>
            <a:r>
              <a:rPr kumimoji="0" lang="en-US" altLang="en-US" sz="1800" b="0" i="0" u="none" strike="noStrike" cap="none" normalizeH="0" baseline="0" dirty="0">
                <a:ln>
                  <a:noFill/>
                </a:ln>
                <a:solidFill>
                  <a:schemeClr val="tx1"/>
                </a:solidFill>
                <a:effectLst/>
                <a:latin typeface="Söhne"/>
              </a:rPr>
              <a:t>, which allows it to generate high-quality, contextually relevant representations of words and phrases. These </a:t>
            </a:r>
            <a:r>
              <a:rPr kumimoji="0" lang="en-US" altLang="en-US" sz="1800" b="1" i="0" u="none" strike="noStrike" cap="none" normalizeH="0" baseline="0" dirty="0">
                <a:ln>
                  <a:noFill/>
                </a:ln>
                <a:solidFill>
                  <a:schemeClr val="tx1"/>
                </a:solidFill>
                <a:effectLst/>
                <a:latin typeface="Söhne"/>
              </a:rPr>
              <a:t>pre-trained models can then be fine-tuned on specific NLP tasks</a:t>
            </a:r>
            <a:r>
              <a:rPr kumimoji="0" lang="en-US" altLang="en-US" sz="1800" b="0" i="0" u="none" strike="noStrike" cap="none" normalizeH="0" baseline="0" dirty="0">
                <a:ln>
                  <a:noFill/>
                </a:ln>
                <a:solidFill>
                  <a:schemeClr val="tx1"/>
                </a:solidFill>
                <a:effectLst/>
                <a:latin typeface="Söhne"/>
              </a:rPr>
              <a:t>, such as sentiment analysis, question answering, or language translation, to achieve state-of-the-art results.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Söhne"/>
              </a:rPr>
              <a:t>Overall, </a:t>
            </a:r>
            <a:r>
              <a:rPr kumimoji="0" lang="en-US" altLang="en-US" sz="1800" b="1" i="0" u="none" strike="noStrike" cap="none" normalizeH="0" baseline="0" dirty="0">
                <a:ln>
                  <a:noFill/>
                </a:ln>
                <a:solidFill>
                  <a:schemeClr val="tx1"/>
                </a:solidFill>
                <a:effectLst/>
                <a:latin typeface="Söhne"/>
              </a:rPr>
              <a:t>BERT has revolutionized the field of NLP </a:t>
            </a:r>
            <a:r>
              <a:rPr kumimoji="0" lang="en-US" altLang="en-US" sz="1800" b="0" i="0" u="none" strike="noStrike" cap="none" normalizeH="0" baseline="0" dirty="0">
                <a:ln>
                  <a:noFill/>
                </a:ln>
                <a:solidFill>
                  <a:schemeClr val="tx1"/>
                </a:solidFill>
                <a:effectLst/>
                <a:latin typeface="Söhne"/>
              </a:rPr>
              <a:t>and has led to significant improvements in language understanding and natural language generation tasks. As such, it is an important technology to be aware of for anyone working in NLP or interested in the development of artificial intelligence more broadly.</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375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DE10-9A9D-4916-2792-5650A051FCBC}"/>
              </a:ext>
            </a:extLst>
          </p:cNvPr>
          <p:cNvSpPr>
            <a:spLocks noGrp="1"/>
          </p:cNvSpPr>
          <p:nvPr>
            <p:ph type="title"/>
          </p:nvPr>
        </p:nvSpPr>
        <p:spPr/>
        <p:txBody>
          <a:bodyPr/>
          <a:lstStyle/>
          <a:p>
            <a:r>
              <a:rPr lang="en-US" dirty="0"/>
              <a:t>Overview of BERT</a:t>
            </a:r>
          </a:p>
        </p:txBody>
      </p:sp>
      <p:sp>
        <p:nvSpPr>
          <p:cNvPr id="12" name="Content Placeholder 11">
            <a:extLst>
              <a:ext uri="{FF2B5EF4-FFF2-40B4-BE49-F238E27FC236}">
                <a16:creationId xmlns:a16="http://schemas.microsoft.com/office/drawing/2014/main" id="{CC59BE5E-A733-E487-3C1C-D6D6501D07FC}"/>
              </a:ext>
            </a:extLst>
          </p:cNvPr>
          <p:cNvSpPr>
            <a:spLocks noGrp="1"/>
          </p:cNvSpPr>
          <p:nvPr>
            <p:ph idx="1"/>
          </p:nvPr>
        </p:nvSpPr>
        <p:spPr/>
        <p:txBody>
          <a:bodyPr>
            <a:normAutofit/>
          </a:bodyPr>
          <a:lstStyle/>
          <a:p>
            <a:r>
              <a:rPr lang="en-US" dirty="0"/>
              <a:t>Uses standard transformer blocks</a:t>
            </a:r>
          </a:p>
          <a:p>
            <a:pPr lvl="1"/>
            <a:r>
              <a:rPr lang="en-US" dirty="0"/>
              <a:t>Base: 12 layers, 768-dim, 12 heads; 110M parameters</a:t>
            </a:r>
          </a:p>
          <a:p>
            <a:pPr lvl="1"/>
            <a:r>
              <a:rPr lang="en-US" dirty="0"/>
              <a:t>Large: 24 layers, 1024-dim, 16 heads; 340M parameters</a:t>
            </a:r>
          </a:p>
          <a:p>
            <a:r>
              <a:rPr lang="en-US" dirty="0" err="1"/>
              <a:t>WordPiece</a:t>
            </a:r>
            <a:r>
              <a:rPr lang="en-US" dirty="0"/>
              <a:t>: 30K tokens</a:t>
            </a:r>
          </a:p>
          <a:p>
            <a:pPr lvl="1"/>
            <a:r>
              <a:rPr lang="en-US" dirty="0"/>
              <a:t>Special [CLS] and [SEP] tokens</a:t>
            </a:r>
          </a:p>
          <a:p>
            <a:pPr lvl="1"/>
            <a:r>
              <a:rPr lang="en-US" dirty="0"/>
              <a:t>Positional and sentence embeddings</a:t>
            </a:r>
          </a:p>
          <a:p>
            <a:r>
              <a:rPr lang="en-US" dirty="0"/>
              <a:t>Pre-trained with masked language modeling (MLM) and next sentence prediction</a:t>
            </a:r>
          </a:p>
          <a:p>
            <a:r>
              <a:rPr lang="en-US" dirty="0"/>
              <a:t>Fine-tuned for other tasks</a:t>
            </a:r>
          </a:p>
        </p:txBody>
      </p:sp>
    </p:spTree>
    <p:extLst>
      <p:ext uri="{BB962C8B-B14F-4D97-AF65-F5344CB8AC3E}">
        <p14:creationId xmlns:p14="http://schemas.microsoft.com/office/powerpoint/2010/main" val="168601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D5CC-44A9-CBB2-ADB6-AE84AFD517DA}"/>
              </a:ext>
            </a:extLst>
          </p:cNvPr>
          <p:cNvSpPr>
            <a:spLocks noGrp="1"/>
          </p:cNvSpPr>
          <p:nvPr>
            <p:ph type="title"/>
          </p:nvPr>
        </p:nvSpPr>
        <p:spPr/>
        <p:txBody>
          <a:bodyPr/>
          <a:lstStyle/>
          <a:p>
            <a:r>
              <a:rPr lang="en-US" dirty="0"/>
              <a:t>BERT: Input representation</a:t>
            </a:r>
          </a:p>
        </p:txBody>
      </p:sp>
      <p:sp>
        <p:nvSpPr>
          <p:cNvPr id="3" name="Content Placeholder 2">
            <a:extLst>
              <a:ext uri="{FF2B5EF4-FFF2-40B4-BE49-F238E27FC236}">
                <a16:creationId xmlns:a16="http://schemas.microsoft.com/office/drawing/2014/main" id="{0EB52541-5F45-F469-B90C-5A4464766D3B}"/>
              </a:ext>
            </a:extLst>
          </p:cNvPr>
          <p:cNvSpPr>
            <a:spLocks noGrp="1"/>
          </p:cNvSpPr>
          <p:nvPr>
            <p:ph idx="1"/>
          </p:nvPr>
        </p:nvSpPr>
        <p:spPr>
          <a:xfrm>
            <a:off x="609600" y="4191000"/>
            <a:ext cx="10972800" cy="2590800"/>
          </a:xfrm>
        </p:spPr>
        <p:txBody>
          <a:bodyPr>
            <a:normAutofit/>
          </a:bodyPr>
          <a:lstStyle/>
          <a:p>
            <a:r>
              <a:rPr lang="en-US" dirty="0" err="1"/>
              <a:t>WordPiece</a:t>
            </a:r>
            <a:r>
              <a:rPr lang="en-US" dirty="0"/>
              <a:t>: 30K tokens</a:t>
            </a:r>
          </a:p>
          <a:p>
            <a:pPr lvl="1"/>
            <a:r>
              <a:rPr lang="en-US" dirty="0"/>
              <a:t>Special tokens</a:t>
            </a:r>
          </a:p>
          <a:p>
            <a:pPr lvl="2"/>
            <a:r>
              <a:rPr lang="en-US" dirty="0"/>
              <a:t>[CLS] at start to encode sentence summary</a:t>
            </a:r>
          </a:p>
          <a:p>
            <a:pPr lvl="2"/>
            <a:r>
              <a:rPr lang="en-US" dirty="0"/>
              <a:t>[SEP] to separate sentences or question and answer</a:t>
            </a:r>
          </a:p>
          <a:p>
            <a:pPr lvl="1"/>
            <a:r>
              <a:rPr lang="en-US" dirty="0"/>
              <a:t>Positional and sentence embeddings</a:t>
            </a:r>
          </a:p>
          <a:p>
            <a:endParaRPr lang="en-US" dirty="0"/>
          </a:p>
        </p:txBody>
      </p:sp>
      <p:pic>
        <p:nvPicPr>
          <p:cNvPr id="7" name="Picture 6">
            <a:extLst>
              <a:ext uri="{FF2B5EF4-FFF2-40B4-BE49-F238E27FC236}">
                <a16:creationId xmlns:a16="http://schemas.microsoft.com/office/drawing/2014/main" id="{736DBF05-FE3F-EF38-B0B7-16950391B887}"/>
              </a:ext>
            </a:extLst>
          </p:cNvPr>
          <p:cNvPicPr>
            <a:picLocks noChangeAspect="1"/>
          </p:cNvPicPr>
          <p:nvPr/>
        </p:nvPicPr>
        <p:blipFill>
          <a:blip r:embed="rId2"/>
          <a:stretch>
            <a:fillRect/>
          </a:stretch>
        </p:blipFill>
        <p:spPr>
          <a:xfrm>
            <a:off x="2455178" y="1305465"/>
            <a:ext cx="7281644" cy="2139193"/>
          </a:xfrm>
          <a:prstGeom prst="rect">
            <a:avLst/>
          </a:prstGeom>
        </p:spPr>
      </p:pic>
    </p:spTree>
    <p:extLst>
      <p:ext uri="{BB962C8B-B14F-4D97-AF65-F5344CB8AC3E}">
        <p14:creationId xmlns:p14="http://schemas.microsoft.com/office/powerpoint/2010/main" val="219966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A344-12D7-B189-E449-FF03874BF295}"/>
              </a:ext>
            </a:extLst>
          </p:cNvPr>
          <p:cNvSpPr>
            <a:spLocks noGrp="1"/>
          </p:cNvSpPr>
          <p:nvPr>
            <p:ph type="title"/>
          </p:nvPr>
        </p:nvSpPr>
        <p:spPr/>
        <p:txBody>
          <a:bodyPr/>
          <a:lstStyle/>
          <a:p>
            <a:r>
              <a:rPr lang="en-US" dirty="0"/>
              <a:t>Pre-training with masked language modeling (MLM)</a:t>
            </a:r>
          </a:p>
        </p:txBody>
      </p:sp>
      <p:sp>
        <p:nvSpPr>
          <p:cNvPr id="3" name="Content Placeholder 2">
            <a:extLst>
              <a:ext uri="{FF2B5EF4-FFF2-40B4-BE49-F238E27FC236}">
                <a16:creationId xmlns:a16="http://schemas.microsoft.com/office/drawing/2014/main" id="{EC82186A-6911-E98E-6823-7FFC346F4777}"/>
              </a:ext>
            </a:extLst>
          </p:cNvPr>
          <p:cNvSpPr>
            <a:spLocks noGrp="1"/>
          </p:cNvSpPr>
          <p:nvPr>
            <p:ph idx="1"/>
          </p:nvPr>
        </p:nvSpPr>
        <p:spPr>
          <a:xfrm>
            <a:off x="609600" y="990600"/>
            <a:ext cx="5715000" cy="5486400"/>
          </a:xfrm>
        </p:spPr>
        <p:txBody>
          <a:bodyPr>
            <a:normAutofit/>
          </a:bodyPr>
          <a:lstStyle/>
          <a:p>
            <a:r>
              <a:rPr lang="en-US" sz="2800" dirty="0"/>
              <a:t>Randomly select 15% of text tokens to be “masked” and predicted by based on surrounding tokens</a:t>
            </a:r>
          </a:p>
          <a:p>
            <a:r>
              <a:rPr lang="en-US" sz="2800" dirty="0"/>
              <a:t>Masked tokens are replaced by</a:t>
            </a:r>
          </a:p>
          <a:p>
            <a:pPr lvl="1"/>
            <a:r>
              <a:rPr lang="en-US" sz="2400" dirty="0"/>
              <a:t>[MASK] token (80% of the time)</a:t>
            </a:r>
          </a:p>
          <a:p>
            <a:pPr lvl="1"/>
            <a:r>
              <a:rPr lang="en-US" sz="2400" dirty="0"/>
              <a:t>Random token (10%)</a:t>
            </a:r>
          </a:p>
          <a:p>
            <a:pPr lvl="1"/>
            <a:r>
              <a:rPr lang="en-US" sz="2400" dirty="0"/>
              <a:t>Unchanged token (10%)</a:t>
            </a:r>
          </a:p>
          <a:p>
            <a:r>
              <a:rPr lang="en-US" sz="2800" dirty="0"/>
              <a:t>Only masked tokens are predicted</a:t>
            </a:r>
          </a:p>
        </p:txBody>
      </p:sp>
      <p:pic>
        <p:nvPicPr>
          <p:cNvPr id="5" name="Picture 4">
            <a:extLst>
              <a:ext uri="{FF2B5EF4-FFF2-40B4-BE49-F238E27FC236}">
                <a16:creationId xmlns:a16="http://schemas.microsoft.com/office/drawing/2014/main" id="{CE12D965-BE21-E8B5-161D-763BFB539423}"/>
              </a:ext>
            </a:extLst>
          </p:cNvPr>
          <p:cNvPicPr>
            <a:picLocks noChangeAspect="1"/>
          </p:cNvPicPr>
          <p:nvPr/>
        </p:nvPicPr>
        <p:blipFill>
          <a:blip r:embed="rId2"/>
          <a:stretch>
            <a:fillRect/>
          </a:stretch>
        </p:blipFill>
        <p:spPr>
          <a:xfrm>
            <a:off x="6896276" y="886216"/>
            <a:ext cx="4932727" cy="4723002"/>
          </a:xfrm>
          <a:prstGeom prst="rect">
            <a:avLst/>
          </a:prstGeom>
        </p:spPr>
      </p:pic>
      <p:sp>
        <p:nvSpPr>
          <p:cNvPr id="4" name="TextBox 3">
            <a:extLst>
              <a:ext uri="{FF2B5EF4-FFF2-40B4-BE49-F238E27FC236}">
                <a16:creationId xmlns:a16="http://schemas.microsoft.com/office/drawing/2014/main" id="{83FB90E2-1B1F-17D4-BE4D-A7761C841936}"/>
              </a:ext>
            </a:extLst>
          </p:cNvPr>
          <p:cNvSpPr txBox="1"/>
          <p:nvPr/>
        </p:nvSpPr>
        <p:spPr>
          <a:xfrm>
            <a:off x="2097696" y="5580531"/>
            <a:ext cx="5365571" cy="369332"/>
          </a:xfrm>
          <a:prstGeom prst="rect">
            <a:avLst/>
          </a:prstGeom>
          <a:noFill/>
        </p:spPr>
        <p:txBody>
          <a:bodyPr wrap="none" rtlCol="0">
            <a:spAutoFit/>
          </a:bodyPr>
          <a:lstStyle/>
          <a:p>
            <a:r>
              <a:rPr lang="en-US" dirty="0"/>
              <a:t>[</a:t>
            </a:r>
            <a:r>
              <a:rPr lang="en-US" dirty="0" err="1"/>
              <a:t>cls</a:t>
            </a:r>
            <a:r>
              <a:rPr lang="en-US" dirty="0"/>
              <a:t>] </a:t>
            </a:r>
            <a:r>
              <a:rPr lang="en-US" b="1" i="1" dirty="0">
                <a:solidFill>
                  <a:srgbClr val="FF0000"/>
                </a:solidFill>
              </a:rPr>
              <a:t>My</a:t>
            </a:r>
            <a:r>
              <a:rPr lang="en-US" dirty="0"/>
              <a:t> dog is </a:t>
            </a:r>
            <a:r>
              <a:rPr lang="en-US" b="1" i="1" dirty="0">
                <a:solidFill>
                  <a:srgbClr val="00B050"/>
                </a:solidFill>
              </a:rPr>
              <a:t>cute</a:t>
            </a:r>
            <a:r>
              <a:rPr lang="en-US" dirty="0"/>
              <a:t> [</a:t>
            </a:r>
            <a:r>
              <a:rPr lang="en-US" dirty="0" err="1"/>
              <a:t>sep</a:t>
            </a:r>
            <a:r>
              <a:rPr lang="en-US" dirty="0"/>
              <a:t>] He </a:t>
            </a:r>
            <a:r>
              <a:rPr lang="en-US" b="1" i="1" dirty="0">
                <a:solidFill>
                  <a:srgbClr val="002060"/>
                </a:solidFill>
              </a:rPr>
              <a:t>likes</a:t>
            </a:r>
            <a:r>
              <a:rPr lang="en-US" dirty="0"/>
              <a:t> play ##ing [</a:t>
            </a:r>
            <a:r>
              <a:rPr lang="en-US" dirty="0" err="1"/>
              <a:t>sep</a:t>
            </a:r>
            <a:r>
              <a:rPr lang="en-US" dirty="0"/>
              <a:t>]</a:t>
            </a:r>
          </a:p>
        </p:txBody>
      </p:sp>
      <p:sp>
        <p:nvSpPr>
          <p:cNvPr id="6" name="TextBox 5">
            <a:extLst>
              <a:ext uri="{FF2B5EF4-FFF2-40B4-BE49-F238E27FC236}">
                <a16:creationId xmlns:a16="http://schemas.microsoft.com/office/drawing/2014/main" id="{273CA924-ECC6-ADFD-AB69-C60FA708D726}"/>
              </a:ext>
            </a:extLst>
          </p:cNvPr>
          <p:cNvSpPr txBox="1"/>
          <p:nvPr/>
        </p:nvSpPr>
        <p:spPr>
          <a:xfrm>
            <a:off x="1531571" y="6085747"/>
            <a:ext cx="6109365" cy="369332"/>
          </a:xfrm>
          <a:prstGeom prst="rect">
            <a:avLst/>
          </a:prstGeom>
          <a:noFill/>
        </p:spPr>
        <p:txBody>
          <a:bodyPr wrap="none" rtlCol="0">
            <a:spAutoFit/>
          </a:bodyPr>
          <a:lstStyle/>
          <a:p>
            <a:r>
              <a:rPr lang="en-US" dirty="0"/>
              <a:t>[</a:t>
            </a:r>
            <a:r>
              <a:rPr lang="en-US" dirty="0" err="1"/>
              <a:t>cls</a:t>
            </a:r>
            <a:r>
              <a:rPr lang="en-US" dirty="0"/>
              <a:t>] </a:t>
            </a:r>
            <a:r>
              <a:rPr lang="en-US" b="1" dirty="0">
                <a:solidFill>
                  <a:srgbClr val="FF0000"/>
                </a:solidFill>
              </a:rPr>
              <a:t>[MASK]</a:t>
            </a:r>
            <a:r>
              <a:rPr lang="en-US" dirty="0"/>
              <a:t> dog is </a:t>
            </a:r>
            <a:r>
              <a:rPr lang="en-US" b="1" dirty="0">
                <a:solidFill>
                  <a:srgbClr val="00B050"/>
                </a:solidFill>
              </a:rPr>
              <a:t>grave</a:t>
            </a:r>
            <a:r>
              <a:rPr lang="en-US" dirty="0"/>
              <a:t> [</a:t>
            </a:r>
            <a:r>
              <a:rPr lang="en-US" dirty="0" err="1"/>
              <a:t>sep</a:t>
            </a:r>
            <a:r>
              <a:rPr lang="en-US" dirty="0"/>
              <a:t>] He </a:t>
            </a:r>
            <a:r>
              <a:rPr lang="en-US" b="1" i="1" dirty="0">
                <a:solidFill>
                  <a:srgbClr val="002060"/>
                </a:solidFill>
              </a:rPr>
              <a:t>likes</a:t>
            </a:r>
            <a:r>
              <a:rPr lang="en-US" dirty="0"/>
              <a:t> play ##ing [</a:t>
            </a:r>
            <a:r>
              <a:rPr lang="en-US" dirty="0" err="1"/>
              <a:t>sep</a:t>
            </a:r>
            <a:r>
              <a:rPr lang="en-US" dirty="0"/>
              <a:t>]</a:t>
            </a:r>
          </a:p>
        </p:txBody>
      </p:sp>
      <p:sp>
        <p:nvSpPr>
          <p:cNvPr id="8" name="TextBox 7">
            <a:extLst>
              <a:ext uri="{FF2B5EF4-FFF2-40B4-BE49-F238E27FC236}">
                <a16:creationId xmlns:a16="http://schemas.microsoft.com/office/drawing/2014/main" id="{C4B7F9E0-B17A-8911-0FC8-60F09284C11D}"/>
              </a:ext>
            </a:extLst>
          </p:cNvPr>
          <p:cNvSpPr txBox="1"/>
          <p:nvPr/>
        </p:nvSpPr>
        <p:spPr>
          <a:xfrm>
            <a:off x="326463" y="5686381"/>
            <a:ext cx="1562100" cy="646331"/>
          </a:xfrm>
          <a:prstGeom prst="rect">
            <a:avLst/>
          </a:prstGeom>
          <a:noFill/>
        </p:spPr>
        <p:txBody>
          <a:bodyPr wrap="square" rtlCol="0">
            <a:spAutoFit/>
          </a:bodyPr>
          <a:lstStyle/>
          <a:p>
            <a:r>
              <a:rPr lang="en-US" dirty="0"/>
              <a:t>Masking example:</a:t>
            </a:r>
          </a:p>
        </p:txBody>
      </p:sp>
    </p:spTree>
    <p:extLst>
      <p:ext uri="{BB962C8B-B14F-4D97-AF65-F5344CB8AC3E}">
        <p14:creationId xmlns:p14="http://schemas.microsoft.com/office/powerpoint/2010/main" val="359010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A344-12D7-B189-E449-FF03874BF295}"/>
              </a:ext>
            </a:extLst>
          </p:cNvPr>
          <p:cNvSpPr>
            <a:spLocks noGrp="1"/>
          </p:cNvSpPr>
          <p:nvPr>
            <p:ph type="title"/>
          </p:nvPr>
        </p:nvSpPr>
        <p:spPr/>
        <p:txBody>
          <a:bodyPr/>
          <a:lstStyle/>
          <a:p>
            <a:r>
              <a:rPr lang="en-US" dirty="0"/>
              <a:t>Pre-training with next sentence prediction</a:t>
            </a:r>
          </a:p>
        </p:txBody>
      </p:sp>
      <p:sp>
        <p:nvSpPr>
          <p:cNvPr id="3" name="Content Placeholder 2">
            <a:extLst>
              <a:ext uri="{FF2B5EF4-FFF2-40B4-BE49-F238E27FC236}">
                <a16:creationId xmlns:a16="http://schemas.microsoft.com/office/drawing/2014/main" id="{EC82186A-6911-E98E-6823-7FFC346F4777}"/>
              </a:ext>
            </a:extLst>
          </p:cNvPr>
          <p:cNvSpPr>
            <a:spLocks noGrp="1"/>
          </p:cNvSpPr>
          <p:nvPr>
            <p:ph idx="1"/>
          </p:nvPr>
        </p:nvSpPr>
        <p:spPr>
          <a:xfrm>
            <a:off x="609600" y="990600"/>
            <a:ext cx="5715000" cy="5486400"/>
          </a:xfrm>
        </p:spPr>
        <p:txBody>
          <a:bodyPr>
            <a:normAutofit/>
          </a:bodyPr>
          <a:lstStyle/>
          <a:p>
            <a:r>
              <a:rPr lang="en-US" dirty="0"/>
              <a:t>Input is two sentences A and B</a:t>
            </a:r>
          </a:p>
          <a:p>
            <a:r>
              <a:rPr lang="en-US" dirty="0"/>
              <a:t>Replace B with a random sentence 50% of the time</a:t>
            </a:r>
          </a:p>
          <a:p>
            <a:r>
              <a:rPr lang="en-US" dirty="0"/>
              <a:t>Predict whether B is the original sentence or not (via [CLS] token)</a:t>
            </a:r>
          </a:p>
        </p:txBody>
      </p:sp>
      <p:pic>
        <p:nvPicPr>
          <p:cNvPr id="5" name="Picture 4">
            <a:extLst>
              <a:ext uri="{FF2B5EF4-FFF2-40B4-BE49-F238E27FC236}">
                <a16:creationId xmlns:a16="http://schemas.microsoft.com/office/drawing/2014/main" id="{CE12D965-BE21-E8B5-161D-763BFB539423}"/>
              </a:ext>
            </a:extLst>
          </p:cNvPr>
          <p:cNvPicPr>
            <a:picLocks noChangeAspect="1"/>
          </p:cNvPicPr>
          <p:nvPr/>
        </p:nvPicPr>
        <p:blipFill>
          <a:blip r:embed="rId2"/>
          <a:stretch>
            <a:fillRect/>
          </a:stretch>
        </p:blipFill>
        <p:spPr>
          <a:xfrm>
            <a:off x="6781800" y="1503942"/>
            <a:ext cx="4932727" cy="4723002"/>
          </a:xfrm>
          <a:prstGeom prst="rect">
            <a:avLst/>
          </a:prstGeom>
        </p:spPr>
      </p:pic>
    </p:spTree>
    <p:extLst>
      <p:ext uri="{BB962C8B-B14F-4D97-AF65-F5344CB8AC3E}">
        <p14:creationId xmlns:p14="http://schemas.microsoft.com/office/powerpoint/2010/main" val="13513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E7C7-034C-6386-1482-427AF39EC43E}"/>
              </a:ext>
            </a:extLst>
          </p:cNvPr>
          <p:cNvSpPr>
            <a:spLocks noGrp="1"/>
          </p:cNvSpPr>
          <p:nvPr>
            <p:ph type="title"/>
          </p:nvPr>
        </p:nvSpPr>
        <p:spPr/>
        <p:txBody>
          <a:bodyPr/>
          <a:lstStyle/>
          <a:p>
            <a:r>
              <a:rPr lang="en-US" dirty="0"/>
              <a:t>Pre-training and fine-tuning</a:t>
            </a:r>
          </a:p>
        </p:txBody>
      </p:sp>
      <p:sp>
        <p:nvSpPr>
          <p:cNvPr id="3" name="Content Placeholder 2">
            <a:extLst>
              <a:ext uri="{FF2B5EF4-FFF2-40B4-BE49-F238E27FC236}">
                <a16:creationId xmlns:a16="http://schemas.microsoft.com/office/drawing/2014/main" id="{88CF5783-F3D5-373F-5A19-7C4E08B1E2CA}"/>
              </a:ext>
            </a:extLst>
          </p:cNvPr>
          <p:cNvSpPr>
            <a:spLocks noGrp="1"/>
          </p:cNvSpPr>
          <p:nvPr>
            <p:ph idx="1"/>
          </p:nvPr>
        </p:nvSpPr>
        <p:spPr/>
        <p:txBody>
          <a:bodyPr>
            <a:normAutofit lnSpcReduction="10000"/>
          </a:bodyPr>
          <a:lstStyle/>
          <a:p>
            <a:r>
              <a:rPr lang="en-US" dirty="0"/>
              <a:t>Pre-train on MLM and NSP tasks</a:t>
            </a:r>
          </a:p>
          <a:p>
            <a:pPr lvl="1"/>
            <a:r>
              <a:rPr lang="en-US" dirty="0" err="1"/>
              <a:t>BooksCorpus</a:t>
            </a:r>
            <a:r>
              <a:rPr lang="en-US" dirty="0"/>
              <a:t>: 800M words</a:t>
            </a:r>
          </a:p>
          <a:p>
            <a:pPr lvl="1"/>
            <a:r>
              <a:rPr lang="en-US" dirty="0"/>
              <a:t>English Wikipedia: 2.5B words</a:t>
            </a:r>
          </a:p>
          <a:p>
            <a:pPr lvl="1"/>
            <a:r>
              <a:rPr lang="en-US" dirty="0"/>
              <a:t>Important to use full documents, not just shuffled sentences</a:t>
            </a:r>
          </a:p>
          <a:p>
            <a:pPr lvl="1"/>
            <a:r>
              <a:rPr lang="en-US" dirty="0"/>
              <a:t>BERT</a:t>
            </a:r>
            <a:r>
              <a:rPr lang="en-US" baseline="-25000" dirty="0"/>
              <a:t>BASE </a:t>
            </a:r>
            <a:r>
              <a:rPr lang="en-US" dirty="0"/>
              <a:t>trained on 16 TPU chips; BERT</a:t>
            </a:r>
            <a:r>
              <a:rPr lang="en-US" baseline="-25000" dirty="0"/>
              <a:t>LARGE</a:t>
            </a:r>
            <a:r>
              <a:rPr lang="en-US" dirty="0"/>
              <a:t> on 64 chips; 4 days each</a:t>
            </a:r>
          </a:p>
          <a:p>
            <a:r>
              <a:rPr lang="en-US" dirty="0"/>
              <a:t>Fine-tune on each task, takes a few hours on a GPU</a:t>
            </a:r>
          </a:p>
          <a:p>
            <a:pPr lvl="1"/>
            <a:r>
              <a:rPr lang="en-US" dirty="0"/>
              <a:t>Paraphrasing</a:t>
            </a:r>
          </a:p>
          <a:p>
            <a:pPr lvl="1"/>
            <a:r>
              <a:rPr lang="en-US" dirty="0"/>
              <a:t>Entailment</a:t>
            </a:r>
          </a:p>
          <a:p>
            <a:pPr lvl="1"/>
            <a:r>
              <a:rPr lang="en-US" dirty="0"/>
              <a:t>Question answering</a:t>
            </a:r>
          </a:p>
          <a:p>
            <a:pPr lvl="1"/>
            <a:r>
              <a:rPr lang="en-US" dirty="0"/>
              <a:t>…</a:t>
            </a:r>
          </a:p>
          <a:p>
            <a:pPr lvl="1"/>
            <a:endParaRPr lang="en-US" dirty="0"/>
          </a:p>
        </p:txBody>
      </p:sp>
    </p:spTree>
    <p:extLst>
      <p:ext uri="{BB962C8B-B14F-4D97-AF65-F5344CB8AC3E}">
        <p14:creationId xmlns:p14="http://schemas.microsoft.com/office/powerpoint/2010/main" val="4384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50C4-CA53-2BC8-7D67-6EAC33C91022}"/>
              </a:ext>
            </a:extLst>
          </p:cNvPr>
          <p:cNvSpPr>
            <a:spLocks noGrp="1"/>
          </p:cNvSpPr>
          <p:nvPr>
            <p:ph type="title"/>
          </p:nvPr>
        </p:nvSpPr>
        <p:spPr/>
        <p:txBody>
          <a:bodyPr/>
          <a:lstStyle/>
          <a:p>
            <a:r>
              <a:rPr lang="en-US" dirty="0"/>
              <a:t>BERT results</a:t>
            </a:r>
          </a:p>
        </p:txBody>
      </p:sp>
      <p:sp>
        <p:nvSpPr>
          <p:cNvPr id="3" name="Content Placeholder 2">
            <a:extLst>
              <a:ext uri="{FF2B5EF4-FFF2-40B4-BE49-F238E27FC236}">
                <a16:creationId xmlns:a16="http://schemas.microsoft.com/office/drawing/2014/main" id="{4E4AD902-A037-9B9E-12AC-C9BED3F0B57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2A68EAA-5B38-1D9C-E29B-5F557DF3E4A4}"/>
              </a:ext>
            </a:extLst>
          </p:cNvPr>
          <p:cNvPicPr>
            <a:picLocks noChangeAspect="1"/>
          </p:cNvPicPr>
          <p:nvPr/>
        </p:nvPicPr>
        <p:blipFill>
          <a:blip r:embed="rId2"/>
          <a:stretch>
            <a:fillRect/>
          </a:stretch>
        </p:blipFill>
        <p:spPr>
          <a:xfrm>
            <a:off x="9832" y="1752600"/>
            <a:ext cx="7481119" cy="2599139"/>
          </a:xfrm>
          <a:prstGeom prst="rect">
            <a:avLst/>
          </a:prstGeom>
        </p:spPr>
      </p:pic>
      <p:pic>
        <p:nvPicPr>
          <p:cNvPr id="9" name="Picture 8">
            <a:extLst>
              <a:ext uri="{FF2B5EF4-FFF2-40B4-BE49-F238E27FC236}">
                <a16:creationId xmlns:a16="http://schemas.microsoft.com/office/drawing/2014/main" id="{FB68CD7D-9A8D-7183-7A6E-5009E1BB0026}"/>
              </a:ext>
            </a:extLst>
          </p:cNvPr>
          <p:cNvPicPr>
            <a:picLocks noChangeAspect="1"/>
          </p:cNvPicPr>
          <p:nvPr/>
        </p:nvPicPr>
        <p:blipFill>
          <a:blip r:embed="rId3"/>
          <a:stretch>
            <a:fillRect/>
          </a:stretch>
        </p:blipFill>
        <p:spPr>
          <a:xfrm>
            <a:off x="7696200" y="1621275"/>
            <a:ext cx="4194495" cy="4504888"/>
          </a:xfrm>
          <a:prstGeom prst="rect">
            <a:avLst/>
          </a:prstGeom>
        </p:spPr>
      </p:pic>
      <p:sp>
        <p:nvSpPr>
          <p:cNvPr id="10" name="TextBox 9">
            <a:extLst>
              <a:ext uri="{FF2B5EF4-FFF2-40B4-BE49-F238E27FC236}">
                <a16:creationId xmlns:a16="http://schemas.microsoft.com/office/drawing/2014/main" id="{ACBF101E-FDB5-13B9-7EB0-6CCEB26E0E3A}"/>
              </a:ext>
            </a:extLst>
          </p:cNvPr>
          <p:cNvSpPr txBox="1"/>
          <p:nvPr/>
        </p:nvSpPr>
        <p:spPr>
          <a:xfrm>
            <a:off x="73743" y="1345168"/>
            <a:ext cx="7353295" cy="369332"/>
          </a:xfrm>
          <a:prstGeom prst="rect">
            <a:avLst/>
          </a:prstGeom>
          <a:noFill/>
        </p:spPr>
        <p:txBody>
          <a:bodyPr wrap="none" rtlCol="0">
            <a:spAutoFit/>
          </a:bodyPr>
          <a:lstStyle/>
          <a:p>
            <a:r>
              <a:rPr lang="en-US" b="1" dirty="0"/>
              <a:t>GLUE: General Language Understanding Evaluation – many tasks</a:t>
            </a:r>
          </a:p>
        </p:txBody>
      </p:sp>
      <p:sp>
        <p:nvSpPr>
          <p:cNvPr id="11" name="TextBox 10">
            <a:extLst>
              <a:ext uri="{FF2B5EF4-FFF2-40B4-BE49-F238E27FC236}">
                <a16:creationId xmlns:a16="http://schemas.microsoft.com/office/drawing/2014/main" id="{43F42CDF-5091-26B1-C24E-776E2FB599CC}"/>
              </a:ext>
            </a:extLst>
          </p:cNvPr>
          <p:cNvSpPr txBox="1"/>
          <p:nvPr/>
        </p:nvSpPr>
        <p:spPr>
          <a:xfrm>
            <a:off x="9372600" y="944672"/>
            <a:ext cx="3031410" cy="646331"/>
          </a:xfrm>
          <a:prstGeom prst="rect">
            <a:avLst/>
          </a:prstGeom>
          <a:noFill/>
        </p:spPr>
        <p:txBody>
          <a:bodyPr wrap="square" rtlCol="0">
            <a:spAutoFit/>
          </a:bodyPr>
          <a:lstStyle/>
          <a:p>
            <a:r>
              <a:rPr lang="en-US" b="1" dirty="0" err="1"/>
              <a:t>SQuAD</a:t>
            </a:r>
            <a:r>
              <a:rPr lang="en-US" b="1" dirty="0"/>
              <a:t>: question answering dataset</a:t>
            </a:r>
          </a:p>
        </p:txBody>
      </p:sp>
      <p:sp>
        <p:nvSpPr>
          <p:cNvPr id="12" name="TextBox 11">
            <a:extLst>
              <a:ext uri="{FF2B5EF4-FFF2-40B4-BE49-F238E27FC236}">
                <a16:creationId xmlns:a16="http://schemas.microsoft.com/office/drawing/2014/main" id="{6BFDB8B7-EC9C-8957-0862-74DF5B112954}"/>
              </a:ext>
            </a:extLst>
          </p:cNvPr>
          <p:cNvSpPr txBox="1"/>
          <p:nvPr/>
        </p:nvSpPr>
        <p:spPr>
          <a:xfrm>
            <a:off x="581340" y="4525606"/>
            <a:ext cx="5892960" cy="2031325"/>
          </a:xfrm>
          <a:prstGeom prst="rect">
            <a:avLst/>
          </a:prstGeom>
          <a:noFill/>
        </p:spPr>
        <p:txBody>
          <a:bodyPr wrap="none" rtlCol="0">
            <a:spAutoFit/>
          </a:bodyPr>
          <a:lstStyle/>
          <a:p>
            <a:r>
              <a:rPr lang="en-US" sz="1400" dirty="0"/>
              <a:t>MNLI: whether a sentence entails, contradicts, or is unrelated to another</a:t>
            </a:r>
          </a:p>
          <a:p>
            <a:r>
              <a:rPr lang="en-US" sz="1400" dirty="0"/>
              <a:t>QQP: whether two sentences are semantically equivalent</a:t>
            </a:r>
          </a:p>
          <a:p>
            <a:r>
              <a:rPr lang="en-US" sz="1400" dirty="0"/>
              <a:t>QNLI: question answering</a:t>
            </a:r>
          </a:p>
          <a:p>
            <a:r>
              <a:rPr lang="en-US" sz="1400" dirty="0"/>
              <a:t>SST-2: positive or negative sentiment</a:t>
            </a:r>
          </a:p>
          <a:p>
            <a:r>
              <a:rPr lang="en-US" sz="1400" dirty="0" err="1"/>
              <a:t>CoLA</a:t>
            </a:r>
            <a:r>
              <a:rPr lang="en-US" sz="1400" dirty="0"/>
              <a:t>: whether sentence is grammatically correct</a:t>
            </a:r>
          </a:p>
          <a:p>
            <a:r>
              <a:rPr lang="en-US" sz="1400" dirty="0"/>
              <a:t>STS-B: sentence similarity score</a:t>
            </a:r>
          </a:p>
          <a:p>
            <a:r>
              <a:rPr lang="en-US" sz="1400" dirty="0"/>
              <a:t>MRPC: whether one sentence paraphrases another</a:t>
            </a:r>
          </a:p>
          <a:p>
            <a:r>
              <a:rPr lang="en-US" sz="1400" dirty="0"/>
              <a:t>RTE: whether a sentence entails a hypothesis</a:t>
            </a:r>
          </a:p>
          <a:p>
            <a:r>
              <a:rPr lang="en-US" sz="1400" dirty="0"/>
              <a:t> </a:t>
            </a:r>
          </a:p>
        </p:txBody>
      </p:sp>
    </p:spTree>
    <p:extLst>
      <p:ext uri="{BB962C8B-B14F-4D97-AF65-F5344CB8AC3E}">
        <p14:creationId xmlns:p14="http://schemas.microsoft.com/office/powerpoint/2010/main" val="247370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982E-F630-FC16-DB3B-50A8D372AF7D}"/>
              </a:ext>
            </a:extLst>
          </p:cNvPr>
          <p:cNvSpPr>
            <a:spLocks noGrp="1"/>
          </p:cNvSpPr>
          <p:nvPr>
            <p:ph type="title"/>
          </p:nvPr>
        </p:nvSpPr>
        <p:spPr/>
        <p:txBody>
          <a:bodyPr/>
          <a:lstStyle/>
          <a:p>
            <a:r>
              <a:rPr lang="en-US" dirty="0"/>
              <a:t>Key Take-aways from BERT</a:t>
            </a:r>
          </a:p>
        </p:txBody>
      </p:sp>
      <p:sp>
        <p:nvSpPr>
          <p:cNvPr id="3" name="Content Placeholder 2">
            <a:extLst>
              <a:ext uri="{FF2B5EF4-FFF2-40B4-BE49-F238E27FC236}">
                <a16:creationId xmlns:a16="http://schemas.microsoft.com/office/drawing/2014/main" id="{466062D0-CDEB-70EF-5C12-62BE3AA0898D}"/>
              </a:ext>
            </a:extLst>
          </p:cNvPr>
          <p:cNvSpPr>
            <a:spLocks noGrp="1"/>
          </p:cNvSpPr>
          <p:nvPr>
            <p:ph idx="1"/>
          </p:nvPr>
        </p:nvSpPr>
        <p:spPr/>
        <p:txBody>
          <a:bodyPr/>
          <a:lstStyle/>
          <a:p>
            <a:r>
              <a:rPr lang="en-US" dirty="0"/>
              <a:t>Bi-directional masked language modeling is highly effective pre-training</a:t>
            </a:r>
          </a:p>
          <a:p>
            <a:pPr lvl="1"/>
            <a:r>
              <a:rPr lang="en-US" dirty="0"/>
              <a:t>Does not require supervision</a:t>
            </a:r>
          </a:p>
          <a:p>
            <a:pPr lvl="1"/>
            <a:r>
              <a:rPr lang="en-US" dirty="0"/>
              <a:t>Learns general representations</a:t>
            </a:r>
          </a:p>
          <a:p>
            <a:r>
              <a:rPr lang="en-US" dirty="0"/>
              <a:t>Same idea has been adopted for vision, but with much higher masking ratio (~80% of patches masked)</a:t>
            </a:r>
          </a:p>
        </p:txBody>
      </p:sp>
    </p:spTree>
    <p:extLst>
      <p:ext uri="{BB962C8B-B14F-4D97-AF65-F5344CB8AC3E}">
        <p14:creationId xmlns:p14="http://schemas.microsoft.com/office/powerpoint/2010/main" val="396979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78E2-0B40-05CE-5F28-B626E5871C35}"/>
              </a:ext>
            </a:extLst>
          </p:cNvPr>
          <p:cNvSpPr>
            <a:spLocks noGrp="1"/>
          </p:cNvSpPr>
          <p:nvPr>
            <p:ph type="title"/>
          </p:nvPr>
        </p:nvSpPr>
        <p:spPr/>
        <p:txBody>
          <a:bodyPr/>
          <a:lstStyle/>
          <a:p>
            <a:r>
              <a:rPr lang="en-US" dirty="0"/>
              <a:t>ViT: Vision Transformers  (</a:t>
            </a:r>
            <a:r>
              <a:rPr lang="en-US" dirty="0" err="1"/>
              <a:t>Dosovitskiy</a:t>
            </a:r>
            <a:r>
              <a:rPr lang="en-US" dirty="0"/>
              <a:t> et al. 2021)</a:t>
            </a:r>
          </a:p>
        </p:txBody>
      </p:sp>
      <p:sp>
        <p:nvSpPr>
          <p:cNvPr id="3" name="Content Placeholder 2">
            <a:extLst>
              <a:ext uri="{FF2B5EF4-FFF2-40B4-BE49-F238E27FC236}">
                <a16:creationId xmlns:a16="http://schemas.microsoft.com/office/drawing/2014/main" id="{A9E16139-AEC1-86DF-106F-29E05F2A1989}"/>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32136F31-2B16-A106-D874-8AEA9C309425}"/>
              </a:ext>
            </a:extLst>
          </p:cNvPr>
          <p:cNvSpPr txBox="1"/>
          <p:nvPr/>
        </p:nvSpPr>
        <p:spPr>
          <a:xfrm>
            <a:off x="5862" y="6400800"/>
            <a:ext cx="3575538" cy="369332"/>
          </a:xfrm>
          <a:prstGeom prst="rect">
            <a:avLst/>
          </a:prstGeom>
          <a:noFill/>
        </p:spPr>
        <p:txBody>
          <a:bodyPr wrap="square">
            <a:spAutoFit/>
          </a:bodyPr>
          <a:lstStyle/>
          <a:p>
            <a:r>
              <a:rPr lang="en-US" dirty="0">
                <a:hlinkClick r:id="rId2"/>
              </a:rPr>
              <a:t>https://arxiv.org/abs/2010.11929</a:t>
            </a:r>
            <a:r>
              <a:rPr lang="en-US" dirty="0"/>
              <a:t> </a:t>
            </a:r>
          </a:p>
        </p:txBody>
      </p:sp>
      <p:pic>
        <p:nvPicPr>
          <p:cNvPr id="9" name="Picture 8">
            <a:extLst>
              <a:ext uri="{FF2B5EF4-FFF2-40B4-BE49-F238E27FC236}">
                <a16:creationId xmlns:a16="http://schemas.microsoft.com/office/drawing/2014/main" id="{D9C1156A-ABEF-8BCD-6085-B721FC3D6AF1}"/>
              </a:ext>
            </a:extLst>
          </p:cNvPr>
          <p:cNvPicPr>
            <a:picLocks noChangeAspect="1"/>
          </p:cNvPicPr>
          <p:nvPr/>
        </p:nvPicPr>
        <p:blipFill>
          <a:blip r:embed="rId3"/>
          <a:stretch>
            <a:fillRect/>
          </a:stretch>
        </p:blipFill>
        <p:spPr>
          <a:xfrm>
            <a:off x="1371600" y="1253514"/>
            <a:ext cx="8858774" cy="4639112"/>
          </a:xfrm>
          <a:prstGeom prst="rect">
            <a:avLst/>
          </a:prstGeom>
        </p:spPr>
      </p:pic>
    </p:spTree>
    <p:extLst>
      <p:ext uri="{BB962C8B-B14F-4D97-AF65-F5344CB8AC3E}">
        <p14:creationId xmlns:p14="http://schemas.microsoft.com/office/powerpoint/2010/main" val="412899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0643-16FD-1D94-3B80-046F1A9D9675}"/>
              </a:ext>
            </a:extLst>
          </p:cNvPr>
          <p:cNvSpPr>
            <a:spLocks noGrp="1"/>
          </p:cNvSpPr>
          <p:nvPr>
            <p:ph type="title"/>
          </p:nvPr>
        </p:nvSpPr>
        <p:spPr/>
        <p:txBody>
          <a:bodyPr/>
          <a:lstStyle/>
          <a:p>
            <a:r>
              <a:rPr lang="en-US" dirty="0"/>
              <a:t>Remember from last class</a:t>
            </a:r>
          </a:p>
        </p:txBody>
      </p:sp>
      <p:sp>
        <p:nvSpPr>
          <p:cNvPr id="3" name="Content Placeholder 2">
            <a:extLst>
              <a:ext uri="{FF2B5EF4-FFF2-40B4-BE49-F238E27FC236}">
                <a16:creationId xmlns:a16="http://schemas.microsoft.com/office/drawing/2014/main" id="{31E0964D-FF33-059F-7BB0-643D6471D7D8}"/>
              </a:ext>
            </a:extLst>
          </p:cNvPr>
          <p:cNvSpPr>
            <a:spLocks noGrp="1"/>
          </p:cNvSpPr>
          <p:nvPr>
            <p:ph idx="1"/>
          </p:nvPr>
        </p:nvSpPr>
        <p:spPr>
          <a:xfrm>
            <a:off x="609600" y="990600"/>
            <a:ext cx="6324600" cy="4191000"/>
          </a:xfrm>
        </p:spPr>
        <p:txBody>
          <a:bodyPr>
            <a:normAutofit fontScale="85000" lnSpcReduction="10000"/>
          </a:bodyPr>
          <a:lstStyle/>
          <a:p>
            <a:pPr marL="0" indent="0">
              <a:buNone/>
            </a:pPr>
            <a:r>
              <a:rPr lang="en-US" dirty="0"/>
              <a:t>Sub-word tokenization based on byte-pair encoding is an effective way to turn natural text into a sequence of integers</a:t>
            </a:r>
          </a:p>
          <a:p>
            <a:endParaRPr lang="en-US" dirty="0"/>
          </a:p>
          <a:p>
            <a:endParaRPr lang="en-US" dirty="0"/>
          </a:p>
          <a:p>
            <a:endParaRPr lang="en-US" dirty="0"/>
          </a:p>
          <a:p>
            <a:endParaRPr lang="en-US" dirty="0"/>
          </a:p>
          <a:p>
            <a:pPr marL="0" indent="0">
              <a:buNone/>
            </a:pPr>
            <a:r>
              <a:rPr lang="en-US" dirty="0"/>
              <a:t>Attention is a general processing mechanism that regresses or clusters values </a:t>
            </a:r>
          </a:p>
        </p:txBody>
      </p:sp>
      <p:pic>
        <p:nvPicPr>
          <p:cNvPr id="4" name="Picture 3">
            <a:extLst>
              <a:ext uri="{FF2B5EF4-FFF2-40B4-BE49-F238E27FC236}">
                <a16:creationId xmlns:a16="http://schemas.microsoft.com/office/drawing/2014/main" id="{72ACC258-4F6E-F416-12E4-6A84D6690B96}"/>
              </a:ext>
            </a:extLst>
          </p:cNvPr>
          <p:cNvPicPr>
            <a:picLocks noChangeAspect="1"/>
          </p:cNvPicPr>
          <p:nvPr/>
        </p:nvPicPr>
        <p:blipFill rotWithShape="1">
          <a:blip r:embed="rId2"/>
          <a:srcRect l="9712" b="41642"/>
          <a:stretch/>
        </p:blipFill>
        <p:spPr>
          <a:xfrm>
            <a:off x="8628606" y="5120239"/>
            <a:ext cx="1588168" cy="1676400"/>
          </a:xfrm>
          <a:prstGeom prst="rect">
            <a:avLst/>
          </a:prstGeom>
        </p:spPr>
      </p:pic>
      <p:graphicFrame>
        <p:nvGraphicFramePr>
          <p:cNvPr id="5" name="Content Placeholder 9">
            <a:extLst>
              <a:ext uri="{FF2B5EF4-FFF2-40B4-BE49-F238E27FC236}">
                <a16:creationId xmlns:a16="http://schemas.microsoft.com/office/drawing/2014/main" id="{0A3B3173-F7CA-A9C3-E744-027D790F4BA1}"/>
              </a:ext>
            </a:extLst>
          </p:cNvPr>
          <p:cNvGraphicFramePr>
            <a:graphicFrameLocks/>
          </p:cNvGraphicFramePr>
          <p:nvPr/>
        </p:nvGraphicFramePr>
        <p:xfrm>
          <a:off x="7182051" y="3561901"/>
          <a:ext cx="2286000" cy="1429199"/>
        </p:xfrm>
        <a:graphic>
          <a:graphicData uri="http://schemas.openxmlformats.org/drawingml/2006/table">
            <a:tbl>
              <a:tblPr>
                <a:tableStyleId>{5C22544A-7EE6-4342-B048-85BDC9FD1C3A}</a:tableStyleId>
              </a:tblPr>
              <a:tblGrid>
                <a:gridCol w="470997">
                  <a:extLst>
                    <a:ext uri="{9D8B030D-6E8A-4147-A177-3AD203B41FA5}">
                      <a16:colId xmlns:a16="http://schemas.microsoft.com/office/drawing/2014/main" val="526472551"/>
                    </a:ext>
                  </a:extLst>
                </a:gridCol>
                <a:gridCol w="431010">
                  <a:extLst>
                    <a:ext uri="{9D8B030D-6E8A-4147-A177-3AD203B41FA5}">
                      <a16:colId xmlns:a16="http://schemas.microsoft.com/office/drawing/2014/main" val="4131555679"/>
                    </a:ext>
                  </a:extLst>
                </a:gridCol>
                <a:gridCol w="461331">
                  <a:extLst>
                    <a:ext uri="{9D8B030D-6E8A-4147-A177-3AD203B41FA5}">
                      <a16:colId xmlns:a16="http://schemas.microsoft.com/office/drawing/2014/main" val="1464182668"/>
                    </a:ext>
                  </a:extLst>
                </a:gridCol>
                <a:gridCol w="461331">
                  <a:extLst>
                    <a:ext uri="{9D8B030D-6E8A-4147-A177-3AD203B41FA5}">
                      <a16:colId xmlns:a16="http://schemas.microsoft.com/office/drawing/2014/main" val="1787677029"/>
                    </a:ext>
                  </a:extLst>
                </a:gridCol>
                <a:gridCol w="461331">
                  <a:extLst>
                    <a:ext uri="{9D8B030D-6E8A-4147-A177-3AD203B41FA5}">
                      <a16:colId xmlns:a16="http://schemas.microsoft.com/office/drawing/2014/main" val="4211607372"/>
                    </a:ext>
                  </a:extLst>
                </a:gridCol>
              </a:tblGrid>
              <a:tr h="366987">
                <a:tc>
                  <a:txBody>
                    <a:bodyPr/>
                    <a:lstStyle/>
                    <a:p>
                      <a:pPr algn="ctr" fontAlgn="b"/>
                      <a:r>
                        <a:rPr lang="en-US" sz="1050" u="none" strike="noStrike" dirty="0">
                          <a:effectLst/>
                        </a:rPr>
                        <a:t>Input (</a:t>
                      </a:r>
                      <a:r>
                        <a:rPr lang="en-US" sz="1050" u="none" strike="noStrike" dirty="0" err="1">
                          <a:effectLst/>
                        </a:rPr>
                        <a:t>k,q,v</a:t>
                      </a: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9525" marR="9525" marT="19050" marB="19050" anchor="b"/>
                </a:tc>
                <a:tc>
                  <a:txBody>
                    <a:bodyPr/>
                    <a:lstStyle/>
                    <a:p>
                      <a:pPr algn="ctr" fontAlgn="b"/>
                      <a:r>
                        <a:rPr lang="en-US" sz="1050" u="none" strike="noStrike" dirty="0" err="1">
                          <a:effectLst/>
                        </a:rPr>
                        <a:t>iter</a:t>
                      </a:r>
                      <a:r>
                        <a:rPr lang="en-US" sz="1050" u="none" strike="noStrike" dirty="0">
                          <a:effectLst/>
                        </a:rPr>
                        <a:t> 1</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iter 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err="1">
                          <a:effectLst/>
                        </a:rPr>
                        <a:t>iter</a:t>
                      </a:r>
                      <a:r>
                        <a:rPr lang="en-US" sz="1050" u="none" strike="noStrike" dirty="0">
                          <a:effectLst/>
                        </a:rPr>
                        <a:t> 3</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iter 4</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5406636"/>
                  </a:ext>
                </a:extLst>
              </a:tr>
              <a:tr h="265553">
                <a:tc>
                  <a:txBody>
                    <a:bodyPr/>
                    <a:lstStyle/>
                    <a:p>
                      <a:pPr algn="r" fontAlgn="b"/>
                      <a:r>
                        <a:rPr lang="en-US" sz="1050" u="none" strike="noStrike" dirty="0">
                          <a:effectLst/>
                        </a:rPr>
                        <a:t>1.000</a:t>
                      </a:r>
                      <a:endParaRPr lang="en-US" sz="1050" b="0" i="0" u="none" strike="noStrike" dirty="0">
                        <a:solidFill>
                          <a:srgbClr val="000000"/>
                        </a:solidFill>
                        <a:effectLst/>
                        <a:latin typeface="Calibri" panose="020F0502020204030204" pitchFamily="34" charset="0"/>
                      </a:endParaRPr>
                    </a:p>
                  </a:txBody>
                  <a:tcPr marL="9525" marR="9525" marT="19050" marB="19050" anchor="b"/>
                </a:tc>
                <a:tc>
                  <a:txBody>
                    <a:bodyPr/>
                    <a:lstStyle/>
                    <a:p>
                      <a:pPr algn="r" fontAlgn="b"/>
                      <a:r>
                        <a:rPr lang="en-US" sz="1050" u="none" strike="noStrike">
                          <a:effectLst/>
                        </a:rPr>
                        <a:t>1.497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1.818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1.988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2.147</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0673215"/>
                  </a:ext>
                </a:extLst>
              </a:tr>
              <a:tr h="265553">
                <a:tc>
                  <a:txBody>
                    <a:bodyPr/>
                    <a:lstStyle/>
                    <a:p>
                      <a:pPr algn="r" fontAlgn="b"/>
                      <a:r>
                        <a:rPr lang="en-US" sz="1050" u="none" strike="noStrike" dirty="0">
                          <a:effectLst/>
                        </a:rPr>
                        <a:t>9.000</a:t>
                      </a:r>
                      <a:endParaRPr lang="en-US" sz="1050" b="0" i="0" u="none" strike="noStrike" dirty="0">
                        <a:solidFill>
                          <a:srgbClr val="000000"/>
                        </a:solidFill>
                        <a:effectLst/>
                        <a:latin typeface="Calibri" panose="020F0502020204030204" pitchFamily="34" charset="0"/>
                      </a:endParaRPr>
                    </a:p>
                  </a:txBody>
                  <a:tcPr marL="9525" marR="9525" marT="19050" marB="19050" anchor="b"/>
                </a:tc>
                <a:tc>
                  <a:txBody>
                    <a:bodyPr/>
                    <a:lstStyle/>
                    <a:p>
                      <a:pPr algn="r" fontAlgn="b"/>
                      <a:r>
                        <a:rPr lang="en-US" sz="1050" u="none" strike="noStrike">
                          <a:effectLst/>
                        </a:rPr>
                        <a:t>8.503</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8.182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8.012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dirty="0">
                          <a:effectLst/>
                        </a:rPr>
                        <a:t>7.853</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7642446"/>
                  </a:ext>
                </a:extLst>
              </a:tr>
              <a:tr h="265553">
                <a:tc>
                  <a:txBody>
                    <a:bodyPr/>
                    <a:lstStyle/>
                    <a:p>
                      <a:pPr algn="r" fontAlgn="b"/>
                      <a:r>
                        <a:rPr lang="en-US" sz="1050" u="none" strike="noStrike" dirty="0">
                          <a:effectLst/>
                        </a:rPr>
                        <a:t>8.000</a:t>
                      </a:r>
                      <a:endParaRPr lang="en-US" sz="1050" b="0" i="0" u="none" strike="noStrike" dirty="0">
                        <a:solidFill>
                          <a:srgbClr val="000000"/>
                        </a:solidFill>
                        <a:effectLst/>
                        <a:latin typeface="Calibri" panose="020F0502020204030204" pitchFamily="34" charset="0"/>
                      </a:endParaRPr>
                    </a:p>
                  </a:txBody>
                  <a:tcPr marL="9525" marR="9525" marT="19050" marB="19050" anchor="b"/>
                </a:tc>
                <a:tc>
                  <a:txBody>
                    <a:bodyPr/>
                    <a:lstStyle/>
                    <a:p>
                      <a:pPr algn="r" fontAlgn="b"/>
                      <a:r>
                        <a:rPr lang="en-US" sz="1050" u="none" strike="noStrike">
                          <a:effectLst/>
                        </a:rPr>
                        <a:t>8.128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8.141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8.010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7.853</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0873170"/>
                  </a:ext>
                </a:extLst>
              </a:tr>
              <a:tr h="265553">
                <a:tc>
                  <a:txBody>
                    <a:bodyPr/>
                    <a:lstStyle/>
                    <a:p>
                      <a:pPr algn="r" fontAlgn="b"/>
                      <a:r>
                        <a:rPr lang="en-US" sz="1050" u="none" strike="noStrike" dirty="0">
                          <a:effectLst/>
                        </a:rPr>
                        <a:t>2.000</a:t>
                      </a:r>
                      <a:endParaRPr lang="en-US" sz="1050" b="0" i="0" u="none" strike="noStrike" dirty="0">
                        <a:solidFill>
                          <a:srgbClr val="000000"/>
                        </a:solidFill>
                        <a:effectLst/>
                        <a:latin typeface="Calibri" panose="020F0502020204030204" pitchFamily="34" charset="0"/>
                      </a:endParaRPr>
                    </a:p>
                  </a:txBody>
                  <a:tcPr marL="9525" marR="9525" marT="19050" marB="19050" anchor="b"/>
                </a:tc>
                <a:tc>
                  <a:txBody>
                    <a:bodyPr/>
                    <a:lstStyle/>
                    <a:p>
                      <a:pPr algn="r" fontAlgn="b"/>
                      <a:r>
                        <a:rPr lang="en-US" sz="1050" u="none" strike="noStrike">
                          <a:effectLst/>
                        </a:rPr>
                        <a:t>1.872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dirty="0">
                          <a:effectLst/>
                        </a:rPr>
                        <a:t>1.859</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a:effectLst/>
                        </a:rPr>
                        <a:t>1.990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50" u="none" strike="noStrike" dirty="0">
                          <a:effectLst/>
                        </a:rPr>
                        <a:t>2.147</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0518228"/>
                  </a:ext>
                </a:extLst>
              </a:tr>
            </a:tbl>
          </a:graphicData>
        </a:graphic>
      </p:graphicFrame>
      <p:sp>
        <p:nvSpPr>
          <p:cNvPr id="6" name="Content Placeholder 2">
            <a:extLst>
              <a:ext uri="{FF2B5EF4-FFF2-40B4-BE49-F238E27FC236}">
                <a16:creationId xmlns:a16="http://schemas.microsoft.com/office/drawing/2014/main" id="{B6F8B9AB-F1A6-E1FD-948A-09931D2B717A}"/>
              </a:ext>
            </a:extLst>
          </p:cNvPr>
          <p:cNvSpPr txBox="1">
            <a:spLocks/>
          </p:cNvSpPr>
          <p:nvPr/>
        </p:nvSpPr>
        <p:spPr bwMode="auto">
          <a:xfrm>
            <a:off x="2526549" y="899561"/>
            <a:ext cx="6324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pPr marL="0" indent="0">
              <a:buNone/>
            </a:pPr>
            <a:endParaRPr lang="en-US" dirty="0"/>
          </a:p>
          <a:p>
            <a:pPr marL="0" indent="0">
              <a:buNone/>
            </a:pPr>
            <a:r>
              <a:rPr lang="en-US" dirty="0"/>
              <a:t>Learned vector embeddings of these integers model the relationships between words</a:t>
            </a:r>
          </a:p>
          <a:p>
            <a:endParaRPr lang="en-US" dirty="0"/>
          </a:p>
          <a:p>
            <a:endParaRPr lang="en-US" dirty="0"/>
          </a:p>
          <a:p>
            <a:endParaRPr lang="en-US" dirty="0"/>
          </a:p>
          <a:p>
            <a:endParaRPr lang="en-US" dirty="0"/>
          </a:p>
          <a:p>
            <a:pPr marL="0" indent="0">
              <a:buNone/>
            </a:pPr>
            <a:r>
              <a:rPr lang="en-US" dirty="0"/>
              <a:t>Stacked transformer blocks are a powerful network architecture that alternates attention and MLPs</a:t>
            </a:r>
          </a:p>
        </p:txBody>
      </p:sp>
      <p:sp>
        <p:nvSpPr>
          <p:cNvPr id="7" name="TextBox 6">
            <a:extLst>
              <a:ext uri="{FF2B5EF4-FFF2-40B4-BE49-F238E27FC236}">
                <a16:creationId xmlns:a16="http://schemas.microsoft.com/office/drawing/2014/main" id="{5C4CA226-F86C-46D5-849C-26418913A1B6}"/>
              </a:ext>
            </a:extLst>
          </p:cNvPr>
          <p:cNvSpPr txBox="1"/>
          <p:nvPr/>
        </p:nvSpPr>
        <p:spPr>
          <a:xfrm>
            <a:off x="8991600" y="2532211"/>
            <a:ext cx="1981200" cy="707886"/>
          </a:xfrm>
          <a:prstGeom prst="rect">
            <a:avLst/>
          </a:prstGeom>
          <a:noFill/>
        </p:spPr>
        <p:txBody>
          <a:bodyPr wrap="square" rtlCol="0">
            <a:spAutoFit/>
          </a:bodyPr>
          <a:lstStyle/>
          <a:p>
            <a:r>
              <a:rPr lang="en-US" sz="2000" b="1" dirty="0"/>
              <a:t>Paris – France + Italy = Rome</a:t>
            </a:r>
          </a:p>
        </p:txBody>
      </p:sp>
      <p:sp>
        <p:nvSpPr>
          <p:cNvPr id="8" name="TextBox 7">
            <a:extLst>
              <a:ext uri="{FF2B5EF4-FFF2-40B4-BE49-F238E27FC236}">
                <a16:creationId xmlns:a16="http://schemas.microsoft.com/office/drawing/2014/main" id="{96131656-595B-1104-0412-0E4A6B2D6757}"/>
              </a:ext>
            </a:extLst>
          </p:cNvPr>
          <p:cNvSpPr txBox="1"/>
          <p:nvPr/>
        </p:nvSpPr>
        <p:spPr>
          <a:xfrm>
            <a:off x="7069120" y="1140759"/>
            <a:ext cx="3082960" cy="646331"/>
          </a:xfrm>
          <a:prstGeom prst="rect">
            <a:avLst/>
          </a:prstGeom>
          <a:noFill/>
        </p:spPr>
        <p:txBody>
          <a:bodyPr wrap="none" rtlCol="0">
            <a:spAutoFit/>
          </a:bodyPr>
          <a:lstStyle/>
          <a:p>
            <a:r>
              <a:rPr lang="en-US" dirty="0"/>
              <a:t>Chair is broken </a:t>
            </a:r>
            <a:r>
              <a:rPr lang="en-US" dirty="0">
                <a:sym typeface="Wingdings" panose="05000000000000000000" pitchFamily="2" charset="2"/>
              </a:rPr>
              <a:t></a:t>
            </a:r>
            <a:endParaRPr lang="en-US" dirty="0"/>
          </a:p>
          <a:p>
            <a:r>
              <a:rPr lang="en-US" dirty="0"/>
              <a:t>ch##, ##air, is, </a:t>
            </a:r>
            <a:r>
              <a:rPr lang="en-US" dirty="0" err="1"/>
              <a:t>brok</a:t>
            </a:r>
            <a:r>
              <a:rPr lang="en-US" dirty="0"/>
              <a:t>##, ##en</a:t>
            </a:r>
          </a:p>
        </p:txBody>
      </p:sp>
      <p:sp>
        <p:nvSpPr>
          <p:cNvPr id="9" name="TextBox 8">
            <a:extLst>
              <a:ext uri="{FF2B5EF4-FFF2-40B4-BE49-F238E27FC236}">
                <a16:creationId xmlns:a16="http://schemas.microsoft.com/office/drawing/2014/main" id="{161EE5A7-8094-8BC4-9133-8E26866E6C78}"/>
              </a:ext>
            </a:extLst>
          </p:cNvPr>
          <p:cNvSpPr txBox="1"/>
          <p:nvPr/>
        </p:nvSpPr>
        <p:spPr>
          <a:xfrm>
            <a:off x="149357" y="6427307"/>
            <a:ext cx="7032694" cy="369332"/>
          </a:xfrm>
          <a:prstGeom prst="rect">
            <a:avLst/>
          </a:prstGeom>
          <a:noFill/>
        </p:spPr>
        <p:txBody>
          <a:bodyPr wrap="none" rtlCol="0">
            <a:spAutoFit/>
          </a:bodyPr>
          <a:lstStyle/>
          <a:p>
            <a:r>
              <a:rPr lang="en-US" dirty="0"/>
              <a:t>Further reading: </a:t>
            </a:r>
            <a:r>
              <a:rPr lang="en-US" dirty="0">
                <a:hlinkClick r:id="rId3"/>
              </a:rPr>
              <a:t>http://nlp.seas.harvard.edu/annotated-transformer/</a:t>
            </a:r>
            <a:r>
              <a:rPr lang="en-US" dirty="0"/>
              <a:t> </a:t>
            </a:r>
          </a:p>
        </p:txBody>
      </p:sp>
    </p:spTree>
    <p:extLst>
      <p:ext uri="{BB962C8B-B14F-4D97-AF65-F5344CB8AC3E}">
        <p14:creationId xmlns:p14="http://schemas.microsoft.com/office/powerpoint/2010/main" val="32712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F630-3994-696F-B78B-352C0D2F9567}"/>
              </a:ext>
            </a:extLst>
          </p:cNvPr>
          <p:cNvSpPr>
            <a:spLocks noGrp="1"/>
          </p:cNvSpPr>
          <p:nvPr>
            <p:ph type="title"/>
          </p:nvPr>
        </p:nvSpPr>
        <p:spPr>
          <a:xfrm>
            <a:off x="609600" y="0"/>
            <a:ext cx="11277600" cy="914400"/>
          </a:xfrm>
        </p:spPr>
        <p:txBody>
          <a:bodyPr>
            <a:normAutofit/>
          </a:bodyPr>
          <a:lstStyle/>
          <a:p>
            <a:r>
              <a:rPr kumimoji="0" lang="en-US" altLang="en-US" sz="4000" b="0" i="0" u="none" strike="noStrike" cap="none" normalizeH="0" baseline="0" dirty="0">
                <a:ln>
                  <a:noFill/>
                </a:ln>
                <a:solidFill>
                  <a:schemeClr val="tx1"/>
                </a:solidFill>
                <a:effectLst/>
                <a:latin typeface="Söhne"/>
              </a:rPr>
              <a:t>Why is ViT worth knowing about? </a:t>
            </a:r>
            <a:endParaRPr lang="en-US" dirty="0"/>
          </a:p>
        </p:txBody>
      </p:sp>
      <p:sp>
        <p:nvSpPr>
          <p:cNvPr id="4" name="Rectangle 1">
            <a:extLst>
              <a:ext uri="{FF2B5EF4-FFF2-40B4-BE49-F238E27FC236}">
                <a16:creationId xmlns:a16="http://schemas.microsoft.com/office/drawing/2014/main" id="{F46FCE18-AC42-8DD7-E578-5790A8D11B23}"/>
              </a:ext>
            </a:extLst>
          </p:cNvPr>
          <p:cNvSpPr>
            <a:spLocks noGrp="1" noChangeArrowheads="1"/>
          </p:cNvSpPr>
          <p:nvPr>
            <p:ph idx="1"/>
          </p:nvPr>
        </p:nvSpPr>
        <p:spPr bwMode="auto">
          <a:xfrm>
            <a:off x="645090" y="1828800"/>
            <a:ext cx="975359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Söhne"/>
              </a:rPr>
              <a:t>(Chat GPT answer was mostly accurate but not very helpful)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Söhne"/>
            </a:endParaRPr>
          </a:p>
          <a:p>
            <a:pPr marR="0" lvl="0" algn="l" defTabSz="914400" rtl="0" eaLnBrk="0" fontAlgn="base" latinLnBrk="0" hangingPunct="0">
              <a:lnSpc>
                <a:spcPct val="100000"/>
              </a:lnSpc>
              <a:spcBef>
                <a:spcPct val="0"/>
              </a:spcBef>
              <a:spcAft>
                <a:spcPct val="0"/>
              </a:spcAft>
              <a:buClrTx/>
              <a:buSzTx/>
              <a:buFontTx/>
              <a:buAutoNum type="arabicPeriod"/>
              <a:tabLst/>
            </a:pPr>
            <a:r>
              <a:rPr lang="en-US" altLang="en-US" sz="3600" dirty="0">
                <a:latin typeface="Söhne"/>
              </a:rPr>
              <a:t> Shows that the same exact Transformer blocks can be used for vision, paving the way for multimodal processing</a:t>
            </a:r>
          </a:p>
          <a:p>
            <a:pPr marR="0" lvl="0" algn="l" defTabSz="914400" rtl="0" eaLnBrk="0" fontAlgn="base" latinLnBrk="0" hangingPunct="0">
              <a:lnSpc>
                <a:spcPct val="100000"/>
              </a:lnSpc>
              <a:spcBef>
                <a:spcPct val="0"/>
              </a:spcBef>
              <a:spcAft>
                <a:spcPct val="0"/>
              </a:spcAft>
              <a:buClrTx/>
              <a:buSzTx/>
              <a:buFontTx/>
              <a:buAutoNum type="arabicPeriod"/>
              <a:tabLst/>
            </a:pPr>
            <a:r>
              <a:rPr lang="en-US" altLang="en-US" sz="3600" dirty="0">
                <a:latin typeface="Söhne"/>
              </a:rPr>
              <a:t> Transformers work about as well as CNNs but are more computationally efficient</a:t>
            </a:r>
          </a:p>
        </p:txBody>
      </p:sp>
    </p:spTree>
    <p:extLst>
      <p:ext uri="{BB962C8B-B14F-4D97-AF65-F5344CB8AC3E}">
        <p14:creationId xmlns:p14="http://schemas.microsoft.com/office/powerpoint/2010/main" val="87308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9807-2D64-2C4A-011B-C9837F55767F}"/>
              </a:ext>
            </a:extLst>
          </p:cNvPr>
          <p:cNvSpPr>
            <a:spLocks noGrp="1"/>
          </p:cNvSpPr>
          <p:nvPr>
            <p:ph type="title"/>
          </p:nvPr>
        </p:nvSpPr>
        <p:spPr/>
        <p:txBody>
          <a:bodyPr/>
          <a:lstStyle/>
          <a:p>
            <a:r>
              <a:rPr lang="en-US" dirty="0"/>
              <a:t>ViT Overview</a:t>
            </a:r>
          </a:p>
        </p:txBody>
      </p:sp>
      <p:sp>
        <p:nvSpPr>
          <p:cNvPr id="3" name="Content Placeholder 2">
            <a:extLst>
              <a:ext uri="{FF2B5EF4-FFF2-40B4-BE49-F238E27FC236}">
                <a16:creationId xmlns:a16="http://schemas.microsoft.com/office/drawing/2014/main" id="{C86526B4-1424-8F1A-8483-D8E95B0E268C}"/>
              </a:ext>
            </a:extLst>
          </p:cNvPr>
          <p:cNvSpPr>
            <a:spLocks noGrp="1"/>
          </p:cNvSpPr>
          <p:nvPr>
            <p:ph idx="1"/>
          </p:nvPr>
        </p:nvSpPr>
        <p:spPr>
          <a:xfrm>
            <a:off x="609600" y="990600"/>
            <a:ext cx="4876800" cy="5638800"/>
          </a:xfrm>
        </p:spPr>
        <p:txBody>
          <a:bodyPr>
            <a:normAutofit fontScale="85000" lnSpcReduction="20000"/>
          </a:bodyPr>
          <a:lstStyle/>
          <a:p>
            <a:r>
              <a:rPr lang="en-US" dirty="0"/>
              <a:t>Image is divided into patches (e.g., 16x16)</a:t>
            </a:r>
          </a:p>
          <a:p>
            <a:r>
              <a:rPr lang="en-US" dirty="0"/>
              <a:t>Each patch projects into a fixed length vector</a:t>
            </a:r>
          </a:p>
          <a:p>
            <a:r>
              <a:rPr lang="en-US" dirty="0"/>
              <a:t>Positional encoding added to each patch</a:t>
            </a:r>
          </a:p>
          <a:p>
            <a:r>
              <a:rPr lang="en-US" dirty="0"/>
              <a:t>Extra [class] token to encode image summary</a:t>
            </a:r>
          </a:p>
          <a:p>
            <a:r>
              <a:rPr lang="en-US" dirty="0"/>
              <a:t>Multiple layers of standard transformer (same as for language)</a:t>
            </a:r>
          </a:p>
          <a:p>
            <a:r>
              <a:rPr lang="en-US" dirty="0"/>
              <a:t>For classification, final prediction is linear layer applied to [class] token</a:t>
            </a:r>
          </a:p>
          <a:p>
            <a:endParaRPr lang="en-US" dirty="0"/>
          </a:p>
          <a:p>
            <a:endParaRPr lang="en-US" dirty="0"/>
          </a:p>
        </p:txBody>
      </p:sp>
      <p:pic>
        <p:nvPicPr>
          <p:cNvPr id="4" name="Picture 3">
            <a:extLst>
              <a:ext uri="{FF2B5EF4-FFF2-40B4-BE49-F238E27FC236}">
                <a16:creationId xmlns:a16="http://schemas.microsoft.com/office/drawing/2014/main" id="{128953C5-D2F9-9A34-227B-263738388ED0}"/>
              </a:ext>
            </a:extLst>
          </p:cNvPr>
          <p:cNvPicPr>
            <a:picLocks noChangeAspect="1"/>
          </p:cNvPicPr>
          <p:nvPr/>
        </p:nvPicPr>
        <p:blipFill rotWithShape="1">
          <a:blip r:embed="rId2"/>
          <a:srcRect r="31187"/>
          <a:stretch/>
        </p:blipFill>
        <p:spPr>
          <a:xfrm>
            <a:off x="6065196" y="94834"/>
            <a:ext cx="5326510" cy="4053523"/>
          </a:xfrm>
          <a:prstGeom prst="rect">
            <a:avLst/>
          </a:prstGeom>
        </p:spPr>
      </p:pic>
      <p:pic>
        <p:nvPicPr>
          <p:cNvPr id="5" name="Picture 4">
            <a:extLst>
              <a:ext uri="{FF2B5EF4-FFF2-40B4-BE49-F238E27FC236}">
                <a16:creationId xmlns:a16="http://schemas.microsoft.com/office/drawing/2014/main" id="{AF7BBD7A-98CF-07E9-19DD-8198628A52DF}"/>
              </a:ext>
            </a:extLst>
          </p:cNvPr>
          <p:cNvPicPr>
            <a:picLocks noChangeAspect="1"/>
          </p:cNvPicPr>
          <p:nvPr/>
        </p:nvPicPr>
        <p:blipFill rotWithShape="1">
          <a:blip r:embed="rId2"/>
          <a:srcRect l="74084"/>
          <a:stretch/>
        </p:blipFill>
        <p:spPr>
          <a:xfrm>
            <a:off x="8991599" y="3809999"/>
            <a:ext cx="1461453" cy="2953167"/>
          </a:xfrm>
          <a:prstGeom prst="rect">
            <a:avLst/>
          </a:prstGeom>
        </p:spPr>
      </p:pic>
    </p:spTree>
    <p:extLst>
      <p:ext uri="{BB962C8B-B14F-4D97-AF65-F5344CB8AC3E}">
        <p14:creationId xmlns:p14="http://schemas.microsoft.com/office/powerpoint/2010/main" val="203269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42B3E6-256C-ED1A-08E2-F6586ACDA33F}"/>
              </a:ext>
            </a:extLst>
          </p:cNvPr>
          <p:cNvPicPr>
            <a:picLocks noChangeAspect="1"/>
          </p:cNvPicPr>
          <p:nvPr/>
        </p:nvPicPr>
        <p:blipFill>
          <a:blip r:embed="rId2"/>
          <a:stretch>
            <a:fillRect/>
          </a:stretch>
        </p:blipFill>
        <p:spPr>
          <a:xfrm>
            <a:off x="8675914" y="1185715"/>
            <a:ext cx="3463832" cy="1004511"/>
          </a:xfrm>
          <a:prstGeom prst="rect">
            <a:avLst/>
          </a:prstGeom>
        </p:spPr>
      </p:pic>
      <p:pic>
        <p:nvPicPr>
          <p:cNvPr id="7" name="Picture 6">
            <a:extLst>
              <a:ext uri="{FF2B5EF4-FFF2-40B4-BE49-F238E27FC236}">
                <a16:creationId xmlns:a16="http://schemas.microsoft.com/office/drawing/2014/main" id="{4E2B9E05-9BFE-BC8B-087B-56FE63F67774}"/>
              </a:ext>
            </a:extLst>
          </p:cNvPr>
          <p:cNvPicPr>
            <a:picLocks noChangeAspect="1"/>
          </p:cNvPicPr>
          <p:nvPr/>
        </p:nvPicPr>
        <p:blipFill>
          <a:blip r:embed="rId3"/>
          <a:stretch>
            <a:fillRect/>
          </a:stretch>
        </p:blipFill>
        <p:spPr>
          <a:xfrm>
            <a:off x="104822" y="1152074"/>
            <a:ext cx="8120543" cy="2525086"/>
          </a:xfrm>
          <a:prstGeom prst="rect">
            <a:avLst/>
          </a:prstGeom>
        </p:spPr>
      </p:pic>
      <p:sp>
        <p:nvSpPr>
          <p:cNvPr id="8" name="TextBox 7">
            <a:extLst>
              <a:ext uri="{FF2B5EF4-FFF2-40B4-BE49-F238E27FC236}">
                <a16:creationId xmlns:a16="http://schemas.microsoft.com/office/drawing/2014/main" id="{29C6D901-F043-505E-FB37-5866D9E7A0C2}"/>
              </a:ext>
            </a:extLst>
          </p:cNvPr>
          <p:cNvSpPr txBox="1"/>
          <p:nvPr/>
        </p:nvSpPr>
        <p:spPr>
          <a:xfrm>
            <a:off x="1789386" y="382049"/>
            <a:ext cx="2209800" cy="523220"/>
          </a:xfrm>
          <a:prstGeom prst="rect">
            <a:avLst/>
          </a:prstGeom>
          <a:noFill/>
        </p:spPr>
        <p:txBody>
          <a:bodyPr wrap="square" rtlCol="0">
            <a:spAutoFit/>
          </a:bodyPr>
          <a:lstStyle/>
          <a:p>
            <a:r>
              <a:rPr lang="en-US" sz="1400" dirty="0"/>
              <a:t>Different size models, same pretraining</a:t>
            </a:r>
          </a:p>
        </p:txBody>
      </p:sp>
      <p:cxnSp>
        <p:nvCxnSpPr>
          <p:cNvPr id="10" name="Straight Arrow Connector 9">
            <a:extLst>
              <a:ext uri="{FF2B5EF4-FFF2-40B4-BE49-F238E27FC236}">
                <a16:creationId xmlns:a16="http://schemas.microsoft.com/office/drawing/2014/main" id="{2270B000-7BAC-1D77-D48A-969E7F13EECD}"/>
              </a:ext>
            </a:extLst>
          </p:cNvPr>
          <p:cNvCxnSpPr/>
          <p:nvPr/>
        </p:nvCxnSpPr>
        <p:spPr>
          <a:xfrm flipH="1">
            <a:off x="2619422" y="866951"/>
            <a:ext cx="152400" cy="285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11C4D0A-BD6F-2D3C-B2E0-F1E0762F855F}"/>
              </a:ext>
            </a:extLst>
          </p:cNvPr>
          <p:cNvCxnSpPr>
            <a:cxnSpLocks/>
          </p:cNvCxnSpPr>
          <p:nvPr/>
        </p:nvCxnSpPr>
        <p:spPr>
          <a:xfrm>
            <a:off x="3190922" y="866951"/>
            <a:ext cx="114300" cy="346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DBCC858-94B1-1CCF-B34C-C6D168D2AC5B}"/>
              </a:ext>
            </a:extLst>
          </p:cNvPr>
          <p:cNvSpPr txBox="1"/>
          <p:nvPr/>
        </p:nvSpPr>
        <p:spPr>
          <a:xfrm>
            <a:off x="3952922" y="407931"/>
            <a:ext cx="2209800" cy="523220"/>
          </a:xfrm>
          <a:prstGeom prst="rect">
            <a:avLst/>
          </a:prstGeom>
          <a:noFill/>
        </p:spPr>
        <p:txBody>
          <a:bodyPr wrap="square" rtlCol="0">
            <a:spAutoFit/>
          </a:bodyPr>
          <a:lstStyle/>
          <a:p>
            <a:r>
              <a:rPr lang="en-US" sz="1400" dirty="0"/>
              <a:t>Same model, different pretraining dataset</a:t>
            </a:r>
          </a:p>
        </p:txBody>
      </p:sp>
      <p:cxnSp>
        <p:nvCxnSpPr>
          <p:cNvPr id="16" name="Straight Arrow Connector 15">
            <a:extLst>
              <a:ext uri="{FF2B5EF4-FFF2-40B4-BE49-F238E27FC236}">
                <a16:creationId xmlns:a16="http://schemas.microsoft.com/office/drawing/2014/main" id="{35EEA7AA-EE06-0D1F-357A-D3EB01737DBD}"/>
              </a:ext>
            </a:extLst>
          </p:cNvPr>
          <p:cNvCxnSpPr/>
          <p:nvPr/>
        </p:nvCxnSpPr>
        <p:spPr>
          <a:xfrm flipH="1">
            <a:off x="3952922" y="928782"/>
            <a:ext cx="152400" cy="285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E11B00-42FB-F0CA-794C-B28759709D03}"/>
              </a:ext>
            </a:extLst>
          </p:cNvPr>
          <p:cNvCxnSpPr>
            <a:cxnSpLocks/>
          </p:cNvCxnSpPr>
          <p:nvPr/>
        </p:nvCxnSpPr>
        <p:spPr>
          <a:xfrm>
            <a:off x="4524422" y="928782"/>
            <a:ext cx="119543" cy="285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4A4DCB-A88D-B603-2AD4-5B8B2A0C8B17}"/>
              </a:ext>
            </a:extLst>
          </p:cNvPr>
          <p:cNvSpPr txBox="1"/>
          <p:nvPr/>
        </p:nvSpPr>
        <p:spPr>
          <a:xfrm>
            <a:off x="6170886" y="403717"/>
            <a:ext cx="1562100" cy="523220"/>
          </a:xfrm>
          <a:prstGeom prst="rect">
            <a:avLst/>
          </a:prstGeom>
          <a:noFill/>
        </p:spPr>
        <p:txBody>
          <a:bodyPr wrap="square" rtlCol="0">
            <a:spAutoFit/>
          </a:bodyPr>
          <a:lstStyle/>
          <a:p>
            <a:r>
              <a:rPr lang="en-US" sz="1400" dirty="0"/>
              <a:t>Big convolutional networks</a:t>
            </a:r>
          </a:p>
        </p:txBody>
      </p:sp>
      <p:cxnSp>
        <p:nvCxnSpPr>
          <p:cNvPr id="19" name="Straight Arrow Connector 18">
            <a:extLst>
              <a:ext uri="{FF2B5EF4-FFF2-40B4-BE49-F238E27FC236}">
                <a16:creationId xmlns:a16="http://schemas.microsoft.com/office/drawing/2014/main" id="{42024ACA-707F-BF16-99E2-0CAD99174EEC}"/>
              </a:ext>
            </a:extLst>
          </p:cNvPr>
          <p:cNvCxnSpPr/>
          <p:nvPr/>
        </p:nvCxnSpPr>
        <p:spPr>
          <a:xfrm flipH="1">
            <a:off x="6162722" y="930653"/>
            <a:ext cx="152400" cy="285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415388-D3C2-0F80-356B-0A72FE122633}"/>
              </a:ext>
            </a:extLst>
          </p:cNvPr>
          <p:cNvCxnSpPr>
            <a:cxnSpLocks/>
          </p:cNvCxnSpPr>
          <p:nvPr/>
        </p:nvCxnSpPr>
        <p:spPr>
          <a:xfrm>
            <a:off x="6734222" y="930653"/>
            <a:ext cx="152400" cy="283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04A3A9C-0C5F-0ED1-FE88-EE2C7F2FD7D5}"/>
              </a:ext>
            </a:extLst>
          </p:cNvPr>
          <p:cNvPicPr>
            <a:picLocks noChangeAspect="1"/>
          </p:cNvPicPr>
          <p:nvPr/>
        </p:nvPicPr>
        <p:blipFill>
          <a:blip r:embed="rId4"/>
          <a:stretch>
            <a:fillRect/>
          </a:stretch>
        </p:blipFill>
        <p:spPr>
          <a:xfrm>
            <a:off x="228600" y="4076700"/>
            <a:ext cx="7919207" cy="2399251"/>
          </a:xfrm>
          <a:prstGeom prst="rect">
            <a:avLst/>
          </a:prstGeom>
        </p:spPr>
      </p:pic>
      <p:sp>
        <p:nvSpPr>
          <p:cNvPr id="2" name="TextBox 1">
            <a:extLst>
              <a:ext uri="{FF2B5EF4-FFF2-40B4-BE49-F238E27FC236}">
                <a16:creationId xmlns:a16="http://schemas.microsoft.com/office/drawing/2014/main" id="{A254992D-1EF6-5278-542C-998AB4086BFA}"/>
              </a:ext>
            </a:extLst>
          </p:cNvPr>
          <p:cNvSpPr txBox="1"/>
          <p:nvPr/>
        </p:nvSpPr>
        <p:spPr>
          <a:xfrm>
            <a:off x="2171011" y="3232441"/>
            <a:ext cx="723275" cy="646331"/>
          </a:xfrm>
          <a:prstGeom prst="rect">
            <a:avLst/>
          </a:prstGeom>
          <a:noFill/>
        </p:spPr>
        <p:txBody>
          <a:bodyPr wrap="none" rtlCol="0">
            <a:spAutoFit/>
          </a:bodyPr>
          <a:lstStyle/>
          <a:p>
            <a:endParaRPr lang="en-US" dirty="0"/>
          </a:p>
          <a:p>
            <a:r>
              <a:rPr lang="en-US" dirty="0"/>
              <a:t>$30K</a:t>
            </a:r>
          </a:p>
        </p:txBody>
      </p:sp>
      <p:sp>
        <p:nvSpPr>
          <p:cNvPr id="3" name="TextBox 2">
            <a:extLst>
              <a:ext uri="{FF2B5EF4-FFF2-40B4-BE49-F238E27FC236}">
                <a16:creationId xmlns:a16="http://schemas.microsoft.com/office/drawing/2014/main" id="{3B933CB0-BFF4-3B13-18A5-C83BD8903A88}"/>
              </a:ext>
            </a:extLst>
          </p:cNvPr>
          <p:cNvSpPr txBox="1"/>
          <p:nvPr/>
        </p:nvSpPr>
        <p:spPr>
          <a:xfrm>
            <a:off x="5515647" y="3251752"/>
            <a:ext cx="851515" cy="646331"/>
          </a:xfrm>
          <a:prstGeom prst="rect">
            <a:avLst/>
          </a:prstGeom>
          <a:noFill/>
        </p:spPr>
        <p:txBody>
          <a:bodyPr wrap="none" rtlCol="0">
            <a:spAutoFit/>
          </a:bodyPr>
          <a:lstStyle/>
          <a:p>
            <a:endParaRPr lang="en-US" dirty="0"/>
          </a:p>
          <a:p>
            <a:r>
              <a:rPr lang="en-US" dirty="0"/>
              <a:t>$120K</a:t>
            </a:r>
          </a:p>
        </p:txBody>
      </p:sp>
    </p:spTree>
    <p:extLst>
      <p:ext uri="{BB962C8B-B14F-4D97-AF65-F5344CB8AC3E}">
        <p14:creationId xmlns:p14="http://schemas.microsoft.com/office/powerpoint/2010/main" val="30795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6EAFD0-13F2-BEC4-B688-67B2EC5B1908}"/>
              </a:ext>
            </a:extLst>
          </p:cNvPr>
          <p:cNvPicPr>
            <a:picLocks noChangeAspect="1"/>
          </p:cNvPicPr>
          <p:nvPr/>
        </p:nvPicPr>
        <p:blipFill>
          <a:blip r:embed="rId2"/>
          <a:stretch>
            <a:fillRect/>
          </a:stretch>
        </p:blipFill>
        <p:spPr>
          <a:xfrm>
            <a:off x="685800" y="1524000"/>
            <a:ext cx="10402349" cy="4874004"/>
          </a:xfrm>
          <a:prstGeom prst="rect">
            <a:avLst/>
          </a:prstGeom>
        </p:spPr>
      </p:pic>
      <p:sp>
        <p:nvSpPr>
          <p:cNvPr id="6" name="TextBox 5">
            <a:extLst>
              <a:ext uri="{FF2B5EF4-FFF2-40B4-BE49-F238E27FC236}">
                <a16:creationId xmlns:a16="http://schemas.microsoft.com/office/drawing/2014/main" id="{66001604-EB55-379F-D6F6-81B846E26E24}"/>
              </a:ext>
            </a:extLst>
          </p:cNvPr>
          <p:cNvSpPr txBox="1"/>
          <p:nvPr/>
        </p:nvSpPr>
        <p:spPr>
          <a:xfrm>
            <a:off x="8458200" y="1143000"/>
            <a:ext cx="3200400" cy="646331"/>
          </a:xfrm>
          <a:prstGeom prst="rect">
            <a:avLst/>
          </a:prstGeom>
          <a:noFill/>
        </p:spPr>
        <p:txBody>
          <a:bodyPr wrap="square" rtlCol="0">
            <a:spAutoFit/>
          </a:bodyPr>
          <a:lstStyle/>
          <a:p>
            <a:r>
              <a:rPr lang="en-US" dirty="0"/>
              <a:t>Information is integrated among distant patches</a:t>
            </a:r>
          </a:p>
        </p:txBody>
      </p:sp>
    </p:spTree>
    <p:extLst>
      <p:ext uri="{BB962C8B-B14F-4D97-AF65-F5344CB8AC3E}">
        <p14:creationId xmlns:p14="http://schemas.microsoft.com/office/powerpoint/2010/main" val="376772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CBBA-08EF-A515-412A-D2CDA74C23BF}"/>
              </a:ext>
            </a:extLst>
          </p:cNvPr>
          <p:cNvSpPr>
            <a:spLocks noGrp="1"/>
          </p:cNvSpPr>
          <p:nvPr>
            <p:ph type="title"/>
          </p:nvPr>
        </p:nvSpPr>
        <p:spPr/>
        <p:txBody>
          <a:bodyPr/>
          <a:lstStyle/>
          <a:p>
            <a:r>
              <a:rPr lang="en-US" dirty="0"/>
              <a:t>CNNs vs. Transformers</a:t>
            </a:r>
          </a:p>
        </p:txBody>
      </p:sp>
      <p:sp>
        <p:nvSpPr>
          <p:cNvPr id="3" name="Content Placeholder 2">
            <a:extLst>
              <a:ext uri="{FF2B5EF4-FFF2-40B4-BE49-F238E27FC236}">
                <a16:creationId xmlns:a16="http://schemas.microsoft.com/office/drawing/2014/main" id="{17D4AB80-F921-BE2D-B08F-79BD34B6AAFD}"/>
              </a:ext>
            </a:extLst>
          </p:cNvPr>
          <p:cNvSpPr>
            <a:spLocks noGrp="1"/>
          </p:cNvSpPr>
          <p:nvPr>
            <p:ph idx="1"/>
          </p:nvPr>
        </p:nvSpPr>
        <p:spPr>
          <a:xfrm>
            <a:off x="609600" y="990600"/>
            <a:ext cx="10972800" cy="5562600"/>
          </a:xfrm>
        </p:spPr>
        <p:txBody>
          <a:bodyPr>
            <a:normAutofit fontScale="70000" lnSpcReduction="20000"/>
          </a:bodyPr>
          <a:lstStyle/>
          <a:p>
            <a:pPr marL="0" indent="0">
              <a:buNone/>
            </a:pPr>
            <a:endParaRPr lang="en-US" dirty="0"/>
          </a:p>
          <a:p>
            <a:pPr>
              <a:buFont typeface="Arial" panose="020B0604020202020204" pitchFamily="34" charset="0"/>
              <a:buChar char="•"/>
            </a:pPr>
            <a:r>
              <a:rPr lang="en-US" dirty="0"/>
              <a:t>CNNs encode position as an index in the feature map. Transforms do not care about index order but encode positional embeddings</a:t>
            </a:r>
          </a:p>
          <a:p>
            <a:pPr lvl="1">
              <a:buFontTx/>
              <a:buChar char="-"/>
            </a:pPr>
            <a:r>
              <a:rPr lang="en-US" dirty="0"/>
              <a:t>Surprisingly, even when positional embeddings are not used, transformer models still work well </a:t>
            </a:r>
          </a:p>
          <a:p>
            <a:pPr marL="0" indent="0">
              <a:buNone/>
            </a:pPr>
            <a:endParaRPr lang="en-US" dirty="0"/>
          </a:p>
          <a:p>
            <a:r>
              <a:rPr lang="en-US" dirty="0"/>
              <a:t>CNNs encode a bias that nearby pixels are most related</a:t>
            </a:r>
          </a:p>
          <a:p>
            <a:pPr lvl="1"/>
            <a:r>
              <a:rPr lang="en-US" dirty="0"/>
              <a:t>Transformers enable combining information from distant patches, with positional embedding providing a weak prior to consider nearby patches</a:t>
            </a:r>
          </a:p>
          <a:p>
            <a:pPr lvl="1"/>
            <a:r>
              <a:rPr lang="en-US" dirty="0"/>
              <a:t>CNNs can only use information in neighboring pixels/cells, but the receptive field (pixel area considered) grows larger as network gets deeper</a:t>
            </a:r>
          </a:p>
          <a:p>
            <a:endParaRPr lang="en-US" dirty="0"/>
          </a:p>
          <a:p>
            <a:r>
              <a:rPr lang="en-US" dirty="0"/>
              <a:t>In practice, CNNs and Transformers perform similarly for pure vision tasks, but Transformers are faster to train </a:t>
            </a:r>
          </a:p>
          <a:p>
            <a:pPr lvl="1"/>
            <a:r>
              <a:rPr lang="en-US" dirty="0"/>
              <a:t>Hybrids are possible, e.g. apply shallow CNN before first patch embedding</a:t>
            </a:r>
          </a:p>
          <a:p>
            <a:endParaRPr lang="en-US" dirty="0"/>
          </a:p>
          <a:p>
            <a:r>
              <a:rPr lang="en-US" dirty="0"/>
              <a:t>Transformers operate on “tokens”, which is very general and can be applied to any modality</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6567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9D72-9539-DA9F-6573-2CDC10DD6C56}"/>
              </a:ext>
            </a:extLst>
          </p:cNvPr>
          <p:cNvSpPr>
            <a:spLocks noGrp="1"/>
          </p:cNvSpPr>
          <p:nvPr>
            <p:ph type="title"/>
          </p:nvPr>
        </p:nvSpPr>
        <p:spPr>
          <a:xfrm>
            <a:off x="228600" y="162038"/>
            <a:ext cx="11360800" cy="763600"/>
          </a:xfrm>
        </p:spPr>
        <p:txBody>
          <a:bodyPr>
            <a:normAutofit/>
          </a:bodyPr>
          <a:lstStyle/>
          <a:p>
            <a:r>
              <a:rPr lang="en-US" dirty="0"/>
              <a:t>Unified-IO: &lt;text, image&gt; to &lt;text, image&gt; (Lu et al. 2022)</a:t>
            </a:r>
          </a:p>
        </p:txBody>
      </p:sp>
      <p:sp>
        <p:nvSpPr>
          <p:cNvPr id="3" name="Text Placeholder 2">
            <a:extLst>
              <a:ext uri="{FF2B5EF4-FFF2-40B4-BE49-F238E27FC236}">
                <a16:creationId xmlns:a16="http://schemas.microsoft.com/office/drawing/2014/main" id="{8B70D361-5352-601A-0241-605BBC0D27D8}"/>
              </a:ext>
            </a:extLst>
          </p:cNvPr>
          <p:cNvSpPr>
            <a:spLocks noGrp="1"/>
          </p:cNvSpPr>
          <p:nvPr>
            <p:ph type="body" idx="1"/>
          </p:nvPr>
        </p:nvSpPr>
        <p:spPr>
          <a:xfrm>
            <a:off x="415601" y="1536633"/>
            <a:ext cx="3305500" cy="4555200"/>
          </a:xfrm>
        </p:spPr>
        <p:txBody>
          <a:bodyPr>
            <a:normAutofit/>
          </a:bodyPr>
          <a:lstStyle/>
          <a:p>
            <a:pPr marL="152396" indent="0">
              <a:buNone/>
            </a:pPr>
            <a:r>
              <a:rPr lang="en-US" dirty="0"/>
              <a:t>3B parameters</a:t>
            </a:r>
          </a:p>
          <a:p>
            <a:pPr marL="152396" indent="0">
              <a:buNone/>
            </a:pPr>
            <a:endParaRPr lang="en-US" dirty="0"/>
          </a:p>
          <a:p>
            <a:pPr marL="152396" indent="0">
              <a:buNone/>
            </a:pPr>
            <a:r>
              <a:rPr lang="en-US" dirty="0"/>
              <a:t>Pre-train on masked text and image completion for text, images, and image/caption pairs</a:t>
            </a:r>
          </a:p>
          <a:p>
            <a:pPr marL="152396" indent="0">
              <a:buNone/>
            </a:pPr>
            <a:endParaRPr lang="en-US" dirty="0"/>
          </a:p>
          <a:p>
            <a:pPr marL="152396" indent="0">
              <a:buNone/>
            </a:pPr>
            <a:r>
              <a:rPr lang="en-US" dirty="0"/>
              <a:t>Multitask training on 80 datasets</a:t>
            </a:r>
          </a:p>
          <a:p>
            <a:pPr marL="152396" indent="0">
              <a:buNone/>
            </a:pPr>
            <a:endParaRPr lang="en-US" dirty="0"/>
          </a:p>
          <a:p>
            <a:endParaRPr lang="en-US" dirty="0"/>
          </a:p>
        </p:txBody>
      </p:sp>
      <p:sp>
        <p:nvSpPr>
          <p:cNvPr id="4" name="Slide Number Placeholder 3">
            <a:extLst>
              <a:ext uri="{FF2B5EF4-FFF2-40B4-BE49-F238E27FC236}">
                <a16:creationId xmlns:a16="http://schemas.microsoft.com/office/drawing/2014/main" id="{9A289054-2DC0-5F65-1C21-9A9F77226277}"/>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6" name="Picture 5">
            <a:extLst>
              <a:ext uri="{FF2B5EF4-FFF2-40B4-BE49-F238E27FC236}">
                <a16:creationId xmlns:a16="http://schemas.microsoft.com/office/drawing/2014/main" id="{D9B65EA1-7906-98D7-0645-20657C213E86}"/>
              </a:ext>
            </a:extLst>
          </p:cNvPr>
          <p:cNvPicPr>
            <a:picLocks noChangeAspect="1"/>
          </p:cNvPicPr>
          <p:nvPr/>
        </p:nvPicPr>
        <p:blipFill>
          <a:blip r:embed="rId2"/>
          <a:stretch>
            <a:fillRect/>
          </a:stretch>
        </p:blipFill>
        <p:spPr>
          <a:xfrm>
            <a:off x="4090101" y="1616224"/>
            <a:ext cx="8101900" cy="5119712"/>
          </a:xfrm>
          <a:prstGeom prst="rect">
            <a:avLst/>
          </a:prstGeom>
        </p:spPr>
      </p:pic>
      <p:sp>
        <p:nvSpPr>
          <p:cNvPr id="5" name="TextBox 4">
            <a:extLst>
              <a:ext uri="{FF2B5EF4-FFF2-40B4-BE49-F238E27FC236}">
                <a16:creationId xmlns:a16="http://schemas.microsoft.com/office/drawing/2014/main" id="{207FC895-DAB8-B525-7A18-BFF08150A20F}"/>
              </a:ext>
            </a:extLst>
          </p:cNvPr>
          <p:cNvSpPr txBox="1"/>
          <p:nvPr/>
        </p:nvSpPr>
        <p:spPr>
          <a:xfrm>
            <a:off x="415601" y="6241346"/>
            <a:ext cx="2518638" cy="369332"/>
          </a:xfrm>
          <a:prstGeom prst="rect">
            <a:avLst/>
          </a:prstGeom>
          <a:noFill/>
        </p:spPr>
        <p:txBody>
          <a:bodyPr wrap="none" rtlCol="0">
            <a:spAutoFit/>
          </a:bodyPr>
          <a:lstStyle/>
          <a:p>
            <a:r>
              <a:rPr lang="en-US" dirty="0">
                <a:solidFill>
                  <a:schemeClr val="accent5"/>
                </a:solidFill>
              </a:rPr>
              <a:t>Unified-IO (June 2022)</a:t>
            </a:r>
          </a:p>
        </p:txBody>
      </p:sp>
      <p:sp>
        <p:nvSpPr>
          <p:cNvPr id="8" name="TextBox 7">
            <a:extLst>
              <a:ext uri="{FF2B5EF4-FFF2-40B4-BE49-F238E27FC236}">
                <a16:creationId xmlns:a16="http://schemas.microsoft.com/office/drawing/2014/main" id="{509129B7-1AE7-81C8-DA0C-462BAD61D970}"/>
              </a:ext>
            </a:extLst>
          </p:cNvPr>
          <p:cNvSpPr txBox="1"/>
          <p:nvPr/>
        </p:nvSpPr>
        <p:spPr>
          <a:xfrm>
            <a:off x="1362" y="6550223"/>
            <a:ext cx="6094638" cy="307777"/>
          </a:xfrm>
          <a:prstGeom prst="rect">
            <a:avLst/>
          </a:prstGeom>
          <a:noFill/>
        </p:spPr>
        <p:txBody>
          <a:bodyPr wrap="square">
            <a:spAutoFit/>
          </a:bodyPr>
          <a:lstStyle/>
          <a:p>
            <a:r>
              <a:rPr lang="en-US" sz="1400" dirty="0">
                <a:hlinkClick r:id="rId3"/>
              </a:rPr>
              <a:t>https://unified-io.allenai.org/</a:t>
            </a:r>
            <a:r>
              <a:rPr lang="en-US" sz="1400" dirty="0"/>
              <a:t> </a:t>
            </a:r>
          </a:p>
        </p:txBody>
      </p:sp>
    </p:spTree>
    <p:extLst>
      <p:ext uri="{BB962C8B-B14F-4D97-AF65-F5344CB8AC3E}">
        <p14:creationId xmlns:p14="http://schemas.microsoft.com/office/powerpoint/2010/main" val="368154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6DC5-AB5E-E95F-E66D-7966925B3CF9}"/>
              </a:ext>
            </a:extLst>
          </p:cNvPr>
          <p:cNvSpPr>
            <a:spLocks noGrp="1"/>
          </p:cNvSpPr>
          <p:nvPr>
            <p:ph type="title"/>
          </p:nvPr>
        </p:nvSpPr>
        <p:spPr/>
        <p:txBody>
          <a:bodyPr>
            <a:normAutofit/>
          </a:bodyPr>
          <a:lstStyle/>
          <a:p>
            <a:endParaRPr lang="en-US"/>
          </a:p>
        </p:txBody>
      </p:sp>
      <p:sp>
        <p:nvSpPr>
          <p:cNvPr id="4" name="Slide Number Placeholder 3">
            <a:extLst>
              <a:ext uri="{FF2B5EF4-FFF2-40B4-BE49-F238E27FC236}">
                <a16:creationId xmlns:a16="http://schemas.microsoft.com/office/drawing/2014/main" id="{4E5B3D2A-4AD5-1253-800E-1926A0880E74}"/>
              </a:ext>
            </a:extLst>
          </p:cNvPr>
          <p:cNvSpPr>
            <a:spLocks noGrp="1"/>
          </p:cNvSpPr>
          <p:nvPr>
            <p:ph type="sldNum" idx="12"/>
          </p:nvPr>
        </p:nvSpPr>
        <p:spPr>
          <a:xfrm>
            <a:off x="11251200" y="6374077"/>
            <a:ext cx="660665" cy="309607"/>
          </a:xfrm>
        </p:spPr>
        <p:txBody>
          <a:bodyPr>
            <a:normAutofit fontScale="85000" lnSpcReduction="20000"/>
          </a:bodyPr>
          <a:lstStyle/>
          <a:p>
            <a:fld id="{00000000-1234-1234-1234-123412341234}" type="slidenum">
              <a:rPr lang="en" smtClean="0"/>
              <a:pPr/>
              <a:t>26</a:t>
            </a:fld>
            <a:endParaRPr lang="en"/>
          </a:p>
        </p:txBody>
      </p:sp>
      <p:sp>
        <p:nvSpPr>
          <p:cNvPr id="5" name="Text Placeholder 2">
            <a:extLst>
              <a:ext uri="{FF2B5EF4-FFF2-40B4-BE49-F238E27FC236}">
                <a16:creationId xmlns:a16="http://schemas.microsoft.com/office/drawing/2014/main" id="{17610AA9-CD27-83DA-296A-3180E144D4D6}"/>
              </a:ext>
            </a:extLst>
          </p:cNvPr>
          <p:cNvSpPr>
            <a:spLocks noGrp="1"/>
          </p:cNvSpPr>
          <p:nvPr>
            <p:ph type="body" idx="1"/>
          </p:nvPr>
        </p:nvSpPr>
        <p:spPr>
          <a:xfrm>
            <a:off x="414867" y="1536700"/>
            <a:ext cx="3959909" cy="5229445"/>
          </a:xfrm>
        </p:spPr>
        <p:txBody>
          <a:bodyPr>
            <a:normAutofit fontScale="77500" lnSpcReduction="20000"/>
          </a:bodyPr>
          <a:lstStyle/>
          <a:p>
            <a:pPr marL="152396" indent="0">
              <a:buNone/>
            </a:pPr>
            <a:r>
              <a:rPr lang="en-US" dirty="0"/>
              <a:t>Vision tasks</a:t>
            </a:r>
          </a:p>
          <a:p>
            <a:r>
              <a:rPr lang="en-US" dirty="0"/>
              <a:t>Image synthesis from text / inpainting / segmentation</a:t>
            </a:r>
          </a:p>
          <a:p>
            <a:r>
              <a:rPr lang="en-US" dirty="0"/>
              <a:t>Image/object classification</a:t>
            </a:r>
          </a:p>
          <a:p>
            <a:r>
              <a:rPr lang="en-US" dirty="0"/>
              <a:t>Object detection, segmentation, </a:t>
            </a:r>
            <a:r>
              <a:rPr lang="en-US" dirty="0" err="1"/>
              <a:t>keypoint</a:t>
            </a:r>
            <a:r>
              <a:rPr lang="en-US" dirty="0"/>
              <a:t> estimation</a:t>
            </a:r>
          </a:p>
          <a:p>
            <a:r>
              <a:rPr lang="en-US" dirty="0"/>
              <a:t>Depth/normal estimation</a:t>
            </a:r>
          </a:p>
          <a:p>
            <a:pPr marL="152396" indent="0">
              <a:buNone/>
            </a:pPr>
            <a:r>
              <a:rPr lang="en-US" dirty="0"/>
              <a:t>Vision-language tasks</a:t>
            </a:r>
          </a:p>
          <a:p>
            <a:r>
              <a:rPr lang="en-US" dirty="0"/>
              <a:t>VQA, image/region captioning, referring expressions comprehension, relationship detection</a:t>
            </a:r>
          </a:p>
          <a:p>
            <a:pPr marL="152396" indent="0">
              <a:buNone/>
            </a:pPr>
            <a:r>
              <a:rPr lang="en-US" dirty="0"/>
              <a:t>NLP tasks</a:t>
            </a:r>
          </a:p>
          <a:p>
            <a:r>
              <a:rPr lang="en-US" dirty="0"/>
              <a:t>Question answering</a:t>
            </a:r>
          </a:p>
          <a:p>
            <a:r>
              <a:rPr lang="en-US" dirty="0"/>
              <a:t>Text classification</a:t>
            </a:r>
          </a:p>
          <a:p>
            <a:endParaRPr lang="en-US" dirty="0"/>
          </a:p>
        </p:txBody>
      </p:sp>
      <p:pic>
        <p:nvPicPr>
          <p:cNvPr id="9" name="Picture 8">
            <a:extLst>
              <a:ext uri="{FF2B5EF4-FFF2-40B4-BE49-F238E27FC236}">
                <a16:creationId xmlns:a16="http://schemas.microsoft.com/office/drawing/2014/main" id="{07FD09C1-2052-0EC7-72DD-563F5E6FF9EE}"/>
              </a:ext>
            </a:extLst>
          </p:cNvPr>
          <p:cNvPicPr>
            <a:picLocks noChangeAspect="1"/>
          </p:cNvPicPr>
          <p:nvPr/>
        </p:nvPicPr>
        <p:blipFill>
          <a:blip r:embed="rId2"/>
          <a:stretch>
            <a:fillRect/>
          </a:stretch>
        </p:blipFill>
        <p:spPr>
          <a:xfrm>
            <a:off x="5238756" y="224587"/>
            <a:ext cx="6813176" cy="1272395"/>
          </a:xfrm>
          <a:prstGeom prst="rect">
            <a:avLst/>
          </a:prstGeom>
        </p:spPr>
      </p:pic>
      <p:pic>
        <p:nvPicPr>
          <p:cNvPr id="11" name="Picture 10">
            <a:extLst>
              <a:ext uri="{FF2B5EF4-FFF2-40B4-BE49-F238E27FC236}">
                <a16:creationId xmlns:a16="http://schemas.microsoft.com/office/drawing/2014/main" id="{A4D61596-BB9B-1757-CBF5-1FFDD78CF99A}"/>
              </a:ext>
            </a:extLst>
          </p:cNvPr>
          <p:cNvPicPr>
            <a:picLocks noChangeAspect="1"/>
          </p:cNvPicPr>
          <p:nvPr/>
        </p:nvPicPr>
        <p:blipFill>
          <a:blip r:embed="rId3"/>
          <a:stretch>
            <a:fillRect/>
          </a:stretch>
        </p:blipFill>
        <p:spPr>
          <a:xfrm>
            <a:off x="5238756" y="1489697"/>
            <a:ext cx="6813176" cy="1304651"/>
          </a:xfrm>
          <a:prstGeom prst="rect">
            <a:avLst/>
          </a:prstGeom>
        </p:spPr>
      </p:pic>
      <p:pic>
        <p:nvPicPr>
          <p:cNvPr id="13" name="Picture 12">
            <a:extLst>
              <a:ext uri="{FF2B5EF4-FFF2-40B4-BE49-F238E27FC236}">
                <a16:creationId xmlns:a16="http://schemas.microsoft.com/office/drawing/2014/main" id="{986018FA-73F1-AE61-5326-A6D5CF5CEC69}"/>
              </a:ext>
            </a:extLst>
          </p:cNvPr>
          <p:cNvPicPr>
            <a:picLocks noChangeAspect="1"/>
          </p:cNvPicPr>
          <p:nvPr/>
        </p:nvPicPr>
        <p:blipFill>
          <a:blip r:embed="rId4"/>
          <a:stretch>
            <a:fillRect/>
          </a:stretch>
        </p:blipFill>
        <p:spPr>
          <a:xfrm>
            <a:off x="5238756" y="4107694"/>
            <a:ext cx="6813176" cy="1275193"/>
          </a:xfrm>
          <a:prstGeom prst="rect">
            <a:avLst/>
          </a:prstGeom>
        </p:spPr>
      </p:pic>
      <p:pic>
        <p:nvPicPr>
          <p:cNvPr id="15" name="Picture 14">
            <a:extLst>
              <a:ext uri="{FF2B5EF4-FFF2-40B4-BE49-F238E27FC236}">
                <a16:creationId xmlns:a16="http://schemas.microsoft.com/office/drawing/2014/main" id="{05FF3908-CD6C-2DDA-33D5-A3FF667F523A}"/>
              </a:ext>
            </a:extLst>
          </p:cNvPr>
          <p:cNvPicPr>
            <a:picLocks noChangeAspect="1"/>
          </p:cNvPicPr>
          <p:nvPr/>
        </p:nvPicPr>
        <p:blipFill>
          <a:blip r:embed="rId5"/>
          <a:stretch>
            <a:fillRect/>
          </a:stretch>
        </p:blipFill>
        <p:spPr>
          <a:xfrm>
            <a:off x="5238756" y="2795245"/>
            <a:ext cx="6813176" cy="1295591"/>
          </a:xfrm>
          <a:prstGeom prst="rect">
            <a:avLst/>
          </a:prstGeom>
        </p:spPr>
      </p:pic>
      <p:pic>
        <p:nvPicPr>
          <p:cNvPr id="17" name="Picture 16">
            <a:extLst>
              <a:ext uri="{FF2B5EF4-FFF2-40B4-BE49-F238E27FC236}">
                <a16:creationId xmlns:a16="http://schemas.microsoft.com/office/drawing/2014/main" id="{9744C6ED-206E-69A5-C7EA-E1F1005E0064}"/>
              </a:ext>
            </a:extLst>
          </p:cNvPr>
          <p:cNvPicPr>
            <a:picLocks noChangeAspect="1"/>
          </p:cNvPicPr>
          <p:nvPr/>
        </p:nvPicPr>
        <p:blipFill>
          <a:blip r:embed="rId6"/>
          <a:stretch>
            <a:fillRect/>
          </a:stretch>
        </p:blipFill>
        <p:spPr>
          <a:xfrm>
            <a:off x="5238756" y="5399746"/>
            <a:ext cx="6813176" cy="1311965"/>
          </a:xfrm>
          <a:prstGeom prst="rect">
            <a:avLst/>
          </a:prstGeom>
        </p:spPr>
      </p:pic>
    </p:spTree>
    <p:extLst>
      <p:ext uri="{BB962C8B-B14F-4D97-AF65-F5344CB8AC3E}">
        <p14:creationId xmlns:p14="http://schemas.microsoft.com/office/powerpoint/2010/main" val="1065186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3ECF-100C-A102-3EDA-2496358930EE}"/>
              </a:ext>
            </a:extLst>
          </p:cNvPr>
          <p:cNvSpPr>
            <a:spLocks noGrp="1"/>
          </p:cNvSpPr>
          <p:nvPr>
            <p:ph type="title"/>
          </p:nvPr>
        </p:nvSpPr>
        <p:spPr/>
        <p:txBody>
          <a:bodyPr>
            <a:normAutofit/>
          </a:bodyPr>
          <a:lstStyle/>
          <a:p>
            <a:r>
              <a:rPr lang="en-US" dirty="0"/>
              <a:t>State-of-Art on GRIT</a:t>
            </a:r>
          </a:p>
        </p:txBody>
      </p:sp>
      <p:sp>
        <p:nvSpPr>
          <p:cNvPr id="3" name="Text Placeholder 2">
            <a:extLst>
              <a:ext uri="{FF2B5EF4-FFF2-40B4-BE49-F238E27FC236}">
                <a16:creationId xmlns:a16="http://schemas.microsoft.com/office/drawing/2014/main" id="{4AFBE8EA-C664-7A20-0039-D59F7F05F3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A1EA87-07DE-2ABF-E940-7EDEFA26F786}"/>
              </a:ext>
            </a:extLst>
          </p:cNvPr>
          <p:cNvSpPr>
            <a:spLocks noGrp="1"/>
          </p:cNvSpPr>
          <p:nvPr>
            <p:ph type="sldNum" idx="12"/>
          </p:nvPr>
        </p:nvSpPr>
        <p:spPr/>
        <p:txBody>
          <a:bodyPr/>
          <a:lstStyle/>
          <a:p>
            <a:fld id="{00000000-1234-1234-1234-123412341234}" type="slidenum">
              <a:rPr lang="en" smtClean="0"/>
              <a:pPr/>
              <a:t>27</a:t>
            </a:fld>
            <a:endParaRPr lang="en"/>
          </a:p>
        </p:txBody>
      </p:sp>
      <p:pic>
        <p:nvPicPr>
          <p:cNvPr id="6" name="Picture 5">
            <a:extLst>
              <a:ext uri="{FF2B5EF4-FFF2-40B4-BE49-F238E27FC236}">
                <a16:creationId xmlns:a16="http://schemas.microsoft.com/office/drawing/2014/main" id="{0F130C9F-0485-E47B-39F6-E22B37CA38A2}"/>
              </a:ext>
            </a:extLst>
          </p:cNvPr>
          <p:cNvPicPr>
            <a:picLocks noChangeAspect="1"/>
          </p:cNvPicPr>
          <p:nvPr/>
        </p:nvPicPr>
        <p:blipFill>
          <a:blip r:embed="rId2"/>
          <a:stretch>
            <a:fillRect/>
          </a:stretch>
        </p:blipFill>
        <p:spPr>
          <a:xfrm>
            <a:off x="188408" y="1749985"/>
            <a:ext cx="11587992" cy="4753761"/>
          </a:xfrm>
          <a:prstGeom prst="rect">
            <a:avLst/>
          </a:prstGeom>
        </p:spPr>
      </p:pic>
    </p:spTree>
    <p:extLst>
      <p:ext uri="{BB962C8B-B14F-4D97-AF65-F5344CB8AC3E}">
        <p14:creationId xmlns:p14="http://schemas.microsoft.com/office/powerpoint/2010/main" val="2459612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5DC0-C32A-8133-85F2-6EE6C47CF34A}"/>
              </a:ext>
            </a:extLst>
          </p:cNvPr>
          <p:cNvSpPr>
            <a:spLocks noGrp="1"/>
          </p:cNvSpPr>
          <p:nvPr>
            <p:ph type="title"/>
          </p:nvPr>
        </p:nvSpPr>
        <p:spPr/>
        <p:txBody>
          <a:bodyPr>
            <a:normAutofit fontScale="90000"/>
          </a:bodyPr>
          <a:lstStyle/>
          <a:p>
            <a:r>
              <a:rPr lang="en-US" dirty="0"/>
              <a:t>Often performs similarly or better than </a:t>
            </a:r>
            <a:r>
              <a:rPr lang="en-US" dirty="0" err="1"/>
              <a:t>SotA</a:t>
            </a:r>
            <a:r>
              <a:rPr lang="en-US" dirty="0"/>
              <a:t> single-task models</a:t>
            </a:r>
          </a:p>
        </p:txBody>
      </p:sp>
      <p:sp>
        <p:nvSpPr>
          <p:cNvPr id="3" name="Text Placeholder 2">
            <a:extLst>
              <a:ext uri="{FF2B5EF4-FFF2-40B4-BE49-F238E27FC236}">
                <a16:creationId xmlns:a16="http://schemas.microsoft.com/office/drawing/2014/main" id="{7DF33FED-0E70-4754-488D-9C61F85094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BB2BCA-0F01-51F9-C537-83CA3409CA5C}"/>
              </a:ext>
            </a:extLst>
          </p:cNvPr>
          <p:cNvSpPr>
            <a:spLocks noGrp="1"/>
          </p:cNvSpPr>
          <p:nvPr>
            <p:ph type="sldNum" idx="12"/>
          </p:nvPr>
        </p:nvSpPr>
        <p:spPr/>
        <p:txBody>
          <a:bodyPr/>
          <a:lstStyle/>
          <a:p>
            <a:fld id="{00000000-1234-1234-1234-123412341234}" type="slidenum">
              <a:rPr lang="en" smtClean="0"/>
              <a:pPr/>
              <a:t>28</a:t>
            </a:fld>
            <a:endParaRPr lang="en"/>
          </a:p>
        </p:txBody>
      </p:sp>
      <p:pic>
        <p:nvPicPr>
          <p:cNvPr id="6" name="Picture 5">
            <a:extLst>
              <a:ext uri="{FF2B5EF4-FFF2-40B4-BE49-F238E27FC236}">
                <a16:creationId xmlns:a16="http://schemas.microsoft.com/office/drawing/2014/main" id="{54D64AA5-F835-5AAB-54A2-D04BFA6803E5}"/>
              </a:ext>
            </a:extLst>
          </p:cNvPr>
          <p:cNvPicPr>
            <a:picLocks noChangeAspect="1"/>
          </p:cNvPicPr>
          <p:nvPr/>
        </p:nvPicPr>
        <p:blipFill>
          <a:blip r:embed="rId2"/>
          <a:stretch>
            <a:fillRect/>
          </a:stretch>
        </p:blipFill>
        <p:spPr>
          <a:xfrm>
            <a:off x="0" y="1917700"/>
            <a:ext cx="12192000" cy="4064000"/>
          </a:xfrm>
          <a:prstGeom prst="rect">
            <a:avLst/>
          </a:prstGeom>
        </p:spPr>
      </p:pic>
    </p:spTree>
    <p:extLst>
      <p:ext uri="{BB962C8B-B14F-4D97-AF65-F5344CB8AC3E}">
        <p14:creationId xmlns:p14="http://schemas.microsoft.com/office/powerpoint/2010/main" val="283219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9D62-772F-66C3-0DD2-4A5A117E2DCB}"/>
              </a:ext>
            </a:extLst>
          </p:cNvPr>
          <p:cNvSpPr>
            <a:spLocks noGrp="1"/>
          </p:cNvSpPr>
          <p:nvPr>
            <p:ph type="title"/>
          </p:nvPr>
        </p:nvSpPr>
        <p:spPr/>
        <p:txBody>
          <a:bodyPr/>
          <a:lstStyle/>
          <a:p>
            <a:r>
              <a:rPr lang="en-US" dirty="0"/>
              <a:t>Explore demo</a:t>
            </a:r>
          </a:p>
        </p:txBody>
      </p:sp>
      <p:sp>
        <p:nvSpPr>
          <p:cNvPr id="4" name="TextBox 3">
            <a:extLst>
              <a:ext uri="{FF2B5EF4-FFF2-40B4-BE49-F238E27FC236}">
                <a16:creationId xmlns:a16="http://schemas.microsoft.com/office/drawing/2014/main" id="{F2745CAA-D6E8-1299-E7DD-99104BE49CAE}"/>
              </a:ext>
            </a:extLst>
          </p:cNvPr>
          <p:cNvSpPr txBox="1"/>
          <p:nvPr/>
        </p:nvSpPr>
        <p:spPr>
          <a:xfrm>
            <a:off x="1981200" y="3075057"/>
            <a:ext cx="6629400" cy="707886"/>
          </a:xfrm>
          <a:prstGeom prst="rect">
            <a:avLst/>
          </a:prstGeom>
          <a:noFill/>
        </p:spPr>
        <p:txBody>
          <a:bodyPr wrap="square">
            <a:spAutoFit/>
          </a:bodyPr>
          <a:lstStyle/>
          <a:p>
            <a:r>
              <a:rPr lang="en-US" sz="4000" dirty="0">
                <a:hlinkClick r:id="rId2"/>
              </a:rPr>
              <a:t>https://unified-io.allenai.org/</a:t>
            </a:r>
            <a:r>
              <a:rPr lang="en-US" sz="4000" dirty="0"/>
              <a:t> </a:t>
            </a:r>
          </a:p>
        </p:txBody>
      </p:sp>
    </p:spTree>
    <p:extLst>
      <p:ext uri="{BB962C8B-B14F-4D97-AF65-F5344CB8AC3E}">
        <p14:creationId xmlns:p14="http://schemas.microsoft.com/office/powerpoint/2010/main" val="427205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9882B-F024-44C0-7366-5E2D768560BC}"/>
              </a:ext>
            </a:extLst>
          </p:cNvPr>
          <p:cNvSpPr>
            <a:spLocks noGrp="1"/>
          </p:cNvSpPr>
          <p:nvPr>
            <p:ph idx="1"/>
          </p:nvPr>
        </p:nvSpPr>
        <p:spPr>
          <a:xfrm>
            <a:off x="609600" y="990600"/>
            <a:ext cx="6248400" cy="5135563"/>
          </a:xfrm>
        </p:spPr>
        <p:txBody>
          <a:bodyPr>
            <a:normAutofit lnSpcReduction="10000"/>
          </a:bodyPr>
          <a:lstStyle/>
          <a:p>
            <a:r>
              <a:rPr lang="en-US" dirty="0" err="1"/>
              <a:t>WordPiece</a:t>
            </a:r>
            <a:r>
              <a:rPr lang="en-US" dirty="0"/>
              <a:t> tokens (integers) are mapped to learned 512-d vectors</a:t>
            </a:r>
          </a:p>
          <a:p>
            <a:r>
              <a:rPr lang="en-US" dirty="0"/>
              <a:t>Positional encoding added to each vector</a:t>
            </a:r>
          </a:p>
          <a:p>
            <a:r>
              <a:rPr lang="en-US" dirty="0"/>
              <a:t>N=6 transformer blocks  applied to input</a:t>
            </a:r>
          </a:p>
          <a:p>
            <a:r>
              <a:rPr lang="en-US" dirty="0"/>
              <a:t>Until &lt;EOS&gt; is output:</a:t>
            </a:r>
          </a:p>
          <a:p>
            <a:pPr lvl="1"/>
            <a:r>
              <a:rPr lang="en-US" dirty="0"/>
              <a:t>Process input + output so far</a:t>
            </a:r>
          </a:p>
          <a:p>
            <a:pPr lvl="1"/>
            <a:r>
              <a:rPr lang="en-US" dirty="0"/>
              <a:t>Output most likely word (after more attention blocks and linear model)</a:t>
            </a:r>
          </a:p>
          <a:p>
            <a:endParaRPr lang="en-US" dirty="0"/>
          </a:p>
        </p:txBody>
      </p:sp>
      <p:sp>
        <p:nvSpPr>
          <p:cNvPr id="5" name="TextBox 4">
            <a:extLst>
              <a:ext uri="{FF2B5EF4-FFF2-40B4-BE49-F238E27FC236}">
                <a16:creationId xmlns:a16="http://schemas.microsoft.com/office/drawing/2014/main" id="{AB1F5FA6-C55F-09B8-DE66-3DF5CDACE720}"/>
              </a:ext>
            </a:extLst>
          </p:cNvPr>
          <p:cNvSpPr txBox="1"/>
          <p:nvPr/>
        </p:nvSpPr>
        <p:spPr>
          <a:xfrm>
            <a:off x="76200" y="6488668"/>
            <a:ext cx="6097904" cy="369332"/>
          </a:xfrm>
          <a:prstGeom prst="rect">
            <a:avLst/>
          </a:prstGeom>
          <a:noFill/>
        </p:spPr>
        <p:txBody>
          <a:bodyPr wrap="square">
            <a:spAutoFit/>
          </a:bodyPr>
          <a:lstStyle/>
          <a:p>
            <a:r>
              <a:rPr lang="en-US" dirty="0">
                <a:solidFill>
                  <a:schemeClr val="tx2"/>
                </a:solidFill>
                <a:hlinkClick r:id="rId2"/>
              </a:rPr>
              <a:t>Attention is all you need</a:t>
            </a:r>
            <a:endParaRPr lang="en-US" dirty="0"/>
          </a:p>
        </p:txBody>
      </p:sp>
      <p:pic>
        <p:nvPicPr>
          <p:cNvPr id="7" name="Picture 6">
            <a:extLst>
              <a:ext uri="{FF2B5EF4-FFF2-40B4-BE49-F238E27FC236}">
                <a16:creationId xmlns:a16="http://schemas.microsoft.com/office/drawing/2014/main" id="{2E964810-16B7-1F87-DA7C-5D7DB80A34A5}"/>
              </a:ext>
            </a:extLst>
          </p:cNvPr>
          <p:cNvPicPr>
            <a:picLocks noChangeAspect="1"/>
          </p:cNvPicPr>
          <p:nvPr/>
        </p:nvPicPr>
        <p:blipFill>
          <a:blip r:embed="rId3"/>
          <a:stretch>
            <a:fillRect/>
          </a:stretch>
        </p:blipFill>
        <p:spPr>
          <a:xfrm>
            <a:off x="7239000" y="282480"/>
            <a:ext cx="4597167" cy="6551802"/>
          </a:xfrm>
          <a:prstGeom prst="rect">
            <a:avLst/>
          </a:prstGeom>
        </p:spPr>
      </p:pic>
      <p:sp>
        <p:nvSpPr>
          <p:cNvPr id="2" name="Title 1">
            <a:extLst>
              <a:ext uri="{FF2B5EF4-FFF2-40B4-BE49-F238E27FC236}">
                <a16:creationId xmlns:a16="http://schemas.microsoft.com/office/drawing/2014/main" id="{631F7B56-4858-D48E-C8D4-91A4359A084A}"/>
              </a:ext>
            </a:extLst>
          </p:cNvPr>
          <p:cNvSpPr>
            <a:spLocks noGrp="1"/>
          </p:cNvSpPr>
          <p:nvPr>
            <p:ph type="title"/>
          </p:nvPr>
        </p:nvSpPr>
        <p:spPr/>
        <p:txBody>
          <a:bodyPr>
            <a:normAutofit/>
          </a:bodyPr>
          <a:lstStyle/>
          <a:p>
            <a:r>
              <a:rPr lang="en-US" sz="3600" dirty="0"/>
              <a:t>Language Transformer: Complete Architecture</a:t>
            </a:r>
          </a:p>
        </p:txBody>
      </p:sp>
      <p:sp>
        <p:nvSpPr>
          <p:cNvPr id="8" name="TextBox 7">
            <a:extLst>
              <a:ext uri="{FF2B5EF4-FFF2-40B4-BE49-F238E27FC236}">
                <a16:creationId xmlns:a16="http://schemas.microsoft.com/office/drawing/2014/main" id="{B5B163A0-7092-88FC-B91B-E671A149855A}"/>
              </a:ext>
            </a:extLst>
          </p:cNvPr>
          <p:cNvSpPr txBox="1"/>
          <p:nvPr/>
        </p:nvSpPr>
        <p:spPr>
          <a:xfrm>
            <a:off x="7239000" y="4267200"/>
            <a:ext cx="798395" cy="461665"/>
          </a:xfrm>
          <a:prstGeom prst="rect">
            <a:avLst/>
          </a:prstGeom>
          <a:noFill/>
        </p:spPr>
        <p:txBody>
          <a:bodyPr wrap="square" rtlCol="0">
            <a:spAutoFit/>
          </a:bodyPr>
          <a:lstStyle/>
          <a:p>
            <a:r>
              <a:rPr lang="en-US" sz="1200" dirty="0"/>
              <a:t>Self-Attention</a:t>
            </a:r>
          </a:p>
        </p:txBody>
      </p:sp>
      <p:sp>
        <p:nvSpPr>
          <p:cNvPr id="9" name="TextBox 8">
            <a:extLst>
              <a:ext uri="{FF2B5EF4-FFF2-40B4-BE49-F238E27FC236}">
                <a16:creationId xmlns:a16="http://schemas.microsoft.com/office/drawing/2014/main" id="{0F258B31-B99F-B653-C626-9EACF7FE8A9E}"/>
              </a:ext>
            </a:extLst>
          </p:cNvPr>
          <p:cNvSpPr txBox="1"/>
          <p:nvPr/>
        </p:nvSpPr>
        <p:spPr>
          <a:xfrm>
            <a:off x="11163300" y="2867799"/>
            <a:ext cx="838200" cy="461665"/>
          </a:xfrm>
          <a:prstGeom prst="rect">
            <a:avLst/>
          </a:prstGeom>
          <a:noFill/>
        </p:spPr>
        <p:txBody>
          <a:bodyPr wrap="square" rtlCol="0">
            <a:spAutoFit/>
          </a:bodyPr>
          <a:lstStyle/>
          <a:p>
            <a:r>
              <a:rPr lang="en-US" sz="1200" dirty="0"/>
              <a:t>Cross-Attention</a:t>
            </a:r>
          </a:p>
        </p:txBody>
      </p:sp>
      <p:sp>
        <p:nvSpPr>
          <p:cNvPr id="11" name="TextBox 10">
            <a:extLst>
              <a:ext uri="{FF2B5EF4-FFF2-40B4-BE49-F238E27FC236}">
                <a16:creationId xmlns:a16="http://schemas.microsoft.com/office/drawing/2014/main" id="{395956C6-1830-293C-CCBE-3BB3323580D0}"/>
              </a:ext>
            </a:extLst>
          </p:cNvPr>
          <p:cNvSpPr txBox="1"/>
          <p:nvPr/>
        </p:nvSpPr>
        <p:spPr>
          <a:xfrm>
            <a:off x="11163300" y="4009898"/>
            <a:ext cx="838200" cy="461665"/>
          </a:xfrm>
          <a:prstGeom prst="rect">
            <a:avLst/>
          </a:prstGeom>
          <a:noFill/>
        </p:spPr>
        <p:txBody>
          <a:bodyPr wrap="square" rtlCol="0">
            <a:spAutoFit/>
          </a:bodyPr>
          <a:lstStyle/>
          <a:p>
            <a:r>
              <a:rPr lang="en-US" sz="1200" dirty="0"/>
              <a:t>Self-Attention</a:t>
            </a:r>
          </a:p>
        </p:txBody>
      </p:sp>
    </p:spTree>
    <p:extLst>
      <p:ext uri="{BB962C8B-B14F-4D97-AF65-F5344CB8AC3E}">
        <p14:creationId xmlns:p14="http://schemas.microsoft.com/office/powerpoint/2010/main" val="3750688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04A1-9A30-B5AB-17F9-AEDBAB145922}"/>
              </a:ext>
            </a:extLst>
          </p:cNvPr>
          <p:cNvSpPr>
            <a:spLocks noGrp="1"/>
          </p:cNvSpPr>
          <p:nvPr>
            <p:ph type="title"/>
          </p:nvPr>
        </p:nvSpPr>
        <p:spPr/>
        <p:txBody>
          <a:bodyPr/>
          <a:lstStyle/>
          <a:p>
            <a:r>
              <a:rPr lang="en-US" dirty="0"/>
              <a:t>HW 3</a:t>
            </a:r>
          </a:p>
        </p:txBody>
      </p:sp>
      <p:sp>
        <p:nvSpPr>
          <p:cNvPr id="3" name="Text Placeholder 2">
            <a:extLst>
              <a:ext uri="{FF2B5EF4-FFF2-40B4-BE49-F238E27FC236}">
                <a16:creationId xmlns:a16="http://schemas.microsoft.com/office/drawing/2014/main" id="{EEDB779E-17A3-61A6-527F-E0E3BA2B3910}"/>
              </a:ext>
            </a:extLst>
          </p:cNvPr>
          <p:cNvSpPr>
            <a:spLocks noGrp="1"/>
          </p:cNvSpPr>
          <p:nvPr>
            <p:ph type="body" idx="1"/>
          </p:nvPr>
        </p:nvSpPr>
        <p:spPr/>
        <p:txBody>
          <a:bodyPr/>
          <a:lstStyle/>
          <a:p>
            <a:pPr marL="152396" indent="0">
              <a:buNone/>
            </a:pPr>
            <a:r>
              <a:rPr lang="en-US" dirty="0">
                <a:hlinkClick r:id="rId2"/>
              </a:rPr>
              <a:t>https://docs.google.com/document/d/1f3O7RKvBKk1n15aISehYRxCHCh-ExPaDN6Ijqpgw0aY/edit?usp=sharing</a:t>
            </a:r>
            <a:r>
              <a:rPr lang="en-US" dirty="0"/>
              <a:t> </a:t>
            </a:r>
          </a:p>
        </p:txBody>
      </p:sp>
    </p:spTree>
    <p:extLst>
      <p:ext uri="{BB962C8B-B14F-4D97-AF65-F5344CB8AC3E}">
        <p14:creationId xmlns:p14="http://schemas.microsoft.com/office/powerpoint/2010/main" val="2432269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0643-16FD-1D94-3B80-046F1A9D9675}"/>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31E0964D-FF33-059F-7BB0-643D6471D7D8}"/>
              </a:ext>
            </a:extLst>
          </p:cNvPr>
          <p:cNvSpPr>
            <a:spLocks noGrp="1"/>
          </p:cNvSpPr>
          <p:nvPr>
            <p:ph idx="1"/>
          </p:nvPr>
        </p:nvSpPr>
        <p:spPr>
          <a:xfrm>
            <a:off x="609600" y="990599"/>
            <a:ext cx="6324600" cy="5806039"/>
          </a:xfrm>
        </p:spPr>
        <p:txBody>
          <a:bodyPr>
            <a:normAutofit fontScale="77500" lnSpcReduction="20000"/>
          </a:bodyPr>
          <a:lstStyle/>
          <a:p>
            <a:pPr>
              <a:buFont typeface="Arial" panose="020B0604020202020204" pitchFamily="34" charset="0"/>
              <a:buChar char="•"/>
            </a:pPr>
            <a:r>
              <a:rPr lang="en-US" dirty="0"/>
              <a:t>Transformers are general data processors, applicable to text, vision, audio, control, and other domains</a:t>
            </a:r>
          </a:p>
          <a:p>
            <a:pPr>
              <a:buFont typeface="Arial" panose="020B0604020202020204" pitchFamily="34" charset="0"/>
              <a:buChar char="•"/>
            </a:pPr>
            <a:endParaRPr lang="en-US" dirty="0"/>
          </a:p>
          <a:p>
            <a:pPr>
              <a:buFont typeface="Arial" panose="020B0604020202020204" pitchFamily="34" charset="0"/>
              <a:buChar char="•"/>
            </a:pPr>
            <a:r>
              <a:rPr lang="en-US" dirty="0"/>
              <a:t>Pre-training to generate missing tokens in unsupervised text data learns a general model that can be fine-tuned</a:t>
            </a:r>
          </a:p>
          <a:p>
            <a:pPr lvl="1">
              <a:buFontTx/>
              <a:buChar char="-"/>
            </a:pPr>
            <a:r>
              <a:rPr lang="en-US" dirty="0"/>
              <a:t>Same idea is also applicable to other domains </a:t>
            </a:r>
          </a:p>
          <a:p>
            <a:pPr marL="0" indent="0">
              <a:buNone/>
            </a:pPr>
            <a:endParaRPr lang="en-US" dirty="0"/>
          </a:p>
          <a:p>
            <a:pPr>
              <a:buFont typeface="Arial" panose="020B0604020202020204" pitchFamily="34" charset="0"/>
              <a:buChar char="•"/>
            </a:pPr>
            <a:r>
              <a:rPr lang="en-US" dirty="0"/>
              <a:t>Transformer architectures are state-of-art for vision and language individually</a:t>
            </a:r>
          </a:p>
          <a:p>
            <a:pPr>
              <a:buFont typeface="Arial" panose="020B0604020202020204" pitchFamily="34" charset="0"/>
              <a:buChar char="•"/>
            </a:pPr>
            <a:endParaRPr lang="en-US" dirty="0"/>
          </a:p>
          <a:p>
            <a:pPr>
              <a:buFont typeface="Arial" panose="020B0604020202020204" pitchFamily="34" charset="0"/>
              <a:buChar char="•"/>
            </a:pPr>
            <a:r>
              <a:rPr lang="en-US" dirty="0"/>
              <a:t>Arguably, the biggest benefit of transformers is ability to combine information from multiple domains</a:t>
            </a:r>
          </a:p>
          <a:p>
            <a:pPr>
              <a:buFont typeface="Arial" panose="020B0604020202020204" pitchFamily="34" charset="0"/>
              <a:buChar char="•"/>
            </a:pPr>
            <a:endParaRPr lang="en-US" dirty="0"/>
          </a:p>
          <a:p>
            <a:endParaRPr lang="en-US" dirty="0"/>
          </a:p>
        </p:txBody>
      </p:sp>
      <p:pic>
        <p:nvPicPr>
          <p:cNvPr id="9" name="Picture 8">
            <a:extLst>
              <a:ext uri="{FF2B5EF4-FFF2-40B4-BE49-F238E27FC236}">
                <a16:creationId xmlns:a16="http://schemas.microsoft.com/office/drawing/2014/main" id="{1976D705-1960-1D81-06A0-4409DE01D47C}"/>
              </a:ext>
            </a:extLst>
          </p:cNvPr>
          <p:cNvPicPr>
            <a:picLocks noChangeAspect="1"/>
          </p:cNvPicPr>
          <p:nvPr/>
        </p:nvPicPr>
        <p:blipFill rotWithShape="1">
          <a:blip r:embed="rId2"/>
          <a:srcRect l="74084"/>
          <a:stretch/>
        </p:blipFill>
        <p:spPr>
          <a:xfrm>
            <a:off x="9677400" y="76200"/>
            <a:ext cx="1461453" cy="2953167"/>
          </a:xfrm>
          <a:prstGeom prst="rect">
            <a:avLst/>
          </a:prstGeom>
        </p:spPr>
      </p:pic>
      <p:pic>
        <p:nvPicPr>
          <p:cNvPr id="10" name="Picture 9">
            <a:extLst>
              <a:ext uri="{FF2B5EF4-FFF2-40B4-BE49-F238E27FC236}">
                <a16:creationId xmlns:a16="http://schemas.microsoft.com/office/drawing/2014/main" id="{B82B052B-2D6E-BAB0-B167-C3CEA890BCC7}"/>
              </a:ext>
            </a:extLst>
          </p:cNvPr>
          <p:cNvPicPr>
            <a:picLocks noChangeAspect="1"/>
          </p:cNvPicPr>
          <p:nvPr/>
        </p:nvPicPr>
        <p:blipFill rotWithShape="1">
          <a:blip r:embed="rId3"/>
          <a:srcRect t="33919"/>
          <a:stretch/>
        </p:blipFill>
        <p:spPr>
          <a:xfrm>
            <a:off x="7315200" y="4724400"/>
            <a:ext cx="4562075" cy="1905000"/>
          </a:xfrm>
          <a:prstGeom prst="rect">
            <a:avLst/>
          </a:prstGeom>
        </p:spPr>
      </p:pic>
      <p:pic>
        <p:nvPicPr>
          <p:cNvPr id="11" name="Picture 10">
            <a:extLst>
              <a:ext uri="{FF2B5EF4-FFF2-40B4-BE49-F238E27FC236}">
                <a16:creationId xmlns:a16="http://schemas.microsoft.com/office/drawing/2014/main" id="{2E2B83CE-BD89-8E6E-423A-C2A146B0C2A9}"/>
              </a:ext>
            </a:extLst>
          </p:cNvPr>
          <p:cNvPicPr>
            <a:picLocks noChangeAspect="1"/>
          </p:cNvPicPr>
          <p:nvPr/>
        </p:nvPicPr>
        <p:blipFill>
          <a:blip r:embed="rId4"/>
          <a:stretch>
            <a:fillRect/>
          </a:stretch>
        </p:blipFill>
        <p:spPr>
          <a:xfrm>
            <a:off x="7287638" y="2493421"/>
            <a:ext cx="2008762" cy="1923356"/>
          </a:xfrm>
          <a:prstGeom prst="rect">
            <a:avLst/>
          </a:prstGeom>
        </p:spPr>
      </p:pic>
    </p:spTree>
    <p:extLst>
      <p:ext uri="{BB962C8B-B14F-4D97-AF65-F5344CB8AC3E}">
        <p14:creationId xmlns:p14="http://schemas.microsoft.com/office/powerpoint/2010/main" val="1019652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DD04-702B-351D-BED7-A48EF3D6D564}"/>
              </a:ext>
            </a:extLst>
          </p:cNvPr>
          <p:cNvSpPr>
            <a:spLocks noGrp="1"/>
          </p:cNvSpPr>
          <p:nvPr>
            <p:ph type="title"/>
          </p:nvPr>
        </p:nvSpPr>
        <p:spPr/>
        <p:txBody>
          <a:bodyPr/>
          <a:lstStyle/>
          <a:p>
            <a:r>
              <a:rPr lang="en-US" dirty="0"/>
              <a:t>Next class: Foundation Models</a:t>
            </a:r>
          </a:p>
        </p:txBody>
      </p:sp>
      <p:sp>
        <p:nvSpPr>
          <p:cNvPr id="3" name="Content Placeholder 2">
            <a:extLst>
              <a:ext uri="{FF2B5EF4-FFF2-40B4-BE49-F238E27FC236}">
                <a16:creationId xmlns:a16="http://schemas.microsoft.com/office/drawing/2014/main" id="{4BC57428-1DB4-F252-3AB1-7001767A71E7}"/>
              </a:ext>
            </a:extLst>
          </p:cNvPr>
          <p:cNvSpPr>
            <a:spLocks noGrp="1"/>
          </p:cNvSpPr>
          <p:nvPr>
            <p:ph idx="1"/>
          </p:nvPr>
        </p:nvSpPr>
        <p:spPr/>
        <p:txBody>
          <a:bodyPr/>
          <a:lstStyle/>
          <a:p>
            <a:r>
              <a:rPr lang="en-US" dirty="0"/>
              <a:t>GPT-3</a:t>
            </a:r>
          </a:p>
          <a:p>
            <a:r>
              <a:rPr lang="en-US" dirty="0"/>
              <a:t>CLIP</a:t>
            </a:r>
          </a:p>
        </p:txBody>
      </p:sp>
    </p:spTree>
    <p:extLst>
      <p:ext uri="{BB962C8B-B14F-4D97-AF65-F5344CB8AC3E}">
        <p14:creationId xmlns:p14="http://schemas.microsoft.com/office/powerpoint/2010/main" val="270804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F9882B-F024-44C0-7366-5E2D768560BC}"/>
              </a:ext>
            </a:extLst>
          </p:cNvPr>
          <p:cNvSpPr>
            <a:spLocks noGrp="1"/>
          </p:cNvSpPr>
          <p:nvPr>
            <p:ph idx="1"/>
          </p:nvPr>
        </p:nvSpPr>
        <p:spPr>
          <a:xfrm>
            <a:off x="609600" y="990600"/>
            <a:ext cx="6248400" cy="5135563"/>
          </a:xfrm>
        </p:spPr>
        <p:txBody>
          <a:bodyPr>
            <a:normAutofit fontScale="77500" lnSpcReduction="20000"/>
          </a:bodyPr>
          <a:lstStyle/>
          <a:p>
            <a:r>
              <a:rPr lang="en-US" dirty="0"/>
              <a:t>English-German </a:t>
            </a:r>
          </a:p>
          <a:p>
            <a:pPr lvl="1"/>
            <a:r>
              <a:rPr lang="en-US" dirty="0"/>
              <a:t>4.5M sentence pairs</a:t>
            </a:r>
          </a:p>
          <a:p>
            <a:pPr lvl="1"/>
            <a:r>
              <a:rPr lang="en-US" dirty="0"/>
              <a:t>37K tokens</a:t>
            </a:r>
          </a:p>
          <a:p>
            <a:r>
              <a:rPr lang="en-US" dirty="0"/>
              <a:t>English-French</a:t>
            </a:r>
          </a:p>
          <a:p>
            <a:pPr lvl="1"/>
            <a:r>
              <a:rPr lang="en-US" dirty="0"/>
              <a:t>36M sentences</a:t>
            </a:r>
          </a:p>
          <a:p>
            <a:pPr lvl="1"/>
            <a:r>
              <a:rPr lang="en-US" dirty="0"/>
              <a:t>32K tokens</a:t>
            </a:r>
          </a:p>
          <a:p>
            <a:r>
              <a:rPr lang="en-US" dirty="0"/>
              <a:t>Base models trained on 8 P100s for 12 hours</a:t>
            </a:r>
          </a:p>
          <a:p>
            <a:r>
              <a:rPr lang="en-US" dirty="0"/>
              <a:t>Big models (2x token dim, 3x training steps) trained for 3.5 days</a:t>
            </a:r>
          </a:p>
          <a:p>
            <a:r>
              <a:rPr lang="en-US" dirty="0"/>
              <a:t>Adam optimizer: learning rate ramps up for 4K iterations, then down</a:t>
            </a:r>
          </a:p>
          <a:p>
            <a:r>
              <a:rPr lang="en-US" dirty="0"/>
              <a:t>Regularization: drop-out, L2 weight, label smoothing</a:t>
            </a:r>
          </a:p>
          <a:p>
            <a:endParaRPr lang="en-US" dirty="0"/>
          </a:p>
        </p:txBody>
      </p:sp>
      <p:sp>
        <p:nvSpPr>
          <p:cNvPr id="5" name="TextBox 4">
            <a:extLst>
              <a:ext uri="{FF2B5EF4-FFF2-40B4-BE49-F238E27FC236}">
                <a16:creationId xmlns:a16="http://schemas.microsoft.com/office/drawing/2014/main" id="{AB1F5FA6-C55F-09B8-DE66-3DF5CDACE720}"/>
              </a:ext>
            </a:extLst>
          </p:cNvPr>
          <p:cNvSpPr txBox="1"/>
          <p:nvPr/>
        </p:nvSpPr>
        <p:spPr>
          <a:xfrm>
            <a:off x="76200" y="6488668"/>
            <a:ext cx="6097904" cy="369332"/>
          </a:xfrm>
          <a:prstGeom prst="rect">
            <a:avLst/>
          </a:prstGeom>
          <a:noFill/>
        </p:spPr>
        <p:txBody>
          <a:bodyPr wrap="square">
            <a:spAutoFit/>
          </a:bodyPr>
          <a:lstStyle/>
          <a:p>
            <a:r>
              <a:rPr lang="en-US" dirty="0">
                <a:solidFill>
                  <a:schemeClr val="tx2"/>
                </a:solidFill>
                <a:hlinkClick r:id="rId3"/>
              </a:rPr>
              <a:t>Attention is all you need</a:t>
            </a:r>
            <a:endParaRPr lang="en-US" dirty="0"/>
          </a:p>
        </p:txBody>
      </p:sp>
      <p:pic>
        <p:nvPicPr>
          <p:cNvPr id="7" name="Picture 6">
            <a:extLst>
              <a:ext uri="{FF2B5EF4-FFF2-40B4-BE49-F238E27FC236}">
                <a16:creationId xmlns:a16="http://schemas.microsoft.com/office/drawing/2014/main" id="{2E964810-16B7-1F87-DA7C-5D7DB80A34A5}"/>
              </a:ext>
            </a:extLst>
          </p:cNvPr>
          <p:cNvPicPr>
            <a:picLocks noChangeAspect="1"/>
          </p:cNvPicPr>
          <p:nvPr/>
        </p:nvPicPr>
        <p:blipFill>
          <a:blip r:embed="rId4"/>
          <a:stretch>
            <a:fillRect/>
          </a:stretch>
        </p:blipFill>
        <p:spPr>
          <a:xfrm>
            <a:off x="7239000" y="282480"/>
            <a:ext cx="4597167" cy="6551802"/>
          </a:xfrm>
          <a:prstGeom prst="rect">
            <a:avLst/>
          </a:prstGeom>
        </p:spPr>
      </p:pic>
      <p:sp>
        <p:nvSpPr>
          <p:cNvPr id="2" name="Title 1">
            <a:extLst>
              <a:ext uri="{FF2B5EF4-FFF2-40B4-BE49-F238E27FC236}">
                <a16:creationId xmlns:a16="http://schemas.microsoft.com/office/drawing/2014/main" id="{631F7B56-4858-D48E-C8D4-91A4359A084A}"/>
              </a:ext>
            </a:extLst>
          </p:cNvPr>
          <p:cNvSpPr>
            <a:spLocks noGrp="1"/>
          </p:cNvSpPr>
          <p:nvPr>
            <p:ph type="title"/>
          </p:nvPr>
        </p:nvSpPr>
        <p:spPr/>
        <p:txBody>
          <a:bodyPr>
            <a:normAutofit/>
          </a:bodyPr>
          <a:lstStyle/>
          <a:p>
            <a:r>
              <a:rPr lang="en-US" sz="3600" dirty="0"/>
              <a:t>Application to Translation</a:t>
            </a:r>
          </a:p>
        </p:txBody>
      </p:sp>
      <p:sp>
        <p:nvSpPr>
          <p:cNvPr id="8" name="TextBox 7">
            <a:extLst>
              <a:ext uri="{FF2B5EF4-FFF2-40B4-BE49-F238E27FC236}">
                <a16:creationId xmlns:a16="http://schemas.microsoft.com/office/drawing/2014/main" id="{B5B163A0-7092-88FC-B91B-E671A149855A}"/>
              </a:ext>
            </a:extLst>
          </p:cNvPr>
          <p:cNvSpPr txBox="1"/>
          <p:nvPr/>
        </p:nvSpPr>
        <p:spPr>
          <a:xfrm>
            <a:off x="7239000" y="4267200"/>
            <a:ext cx="798395" cy="461665"/>
          </a:xfrm>
          <a:prstGeom prst="rect">
            <a:avLst/>
          </a:prstGeom>
          <a:noFill/>
        </p:spPr>
        <p:txBody>
          <a:bodyPr wrap="square" rtlCol="0">
            <a:spAutoFit/>
          </a:bodyPr>
          <a:lstStyle/>
          <a:p>
            <a:r>
              <a:rPr lang="en-US" sz="1200" dirty="0"/>
              <a:t>Self-Attention</a:t>
            </a:r>
          </a:p>
        </p:txBody>
      </p:sp>
      <p:sp>
        <p:nvSpPr>
          <p:cNvPr id="9" name="TextBox 8">
            <a:extLst>
              <a:ext uri="{FF2B5EF4-FFF2-40B4-BE49-F238E27FC236}">
                <a16:creationId xmlns:a16="http://schemas.microsoft.com/office/drawing/2014/main" id="{0F258B31-B99F-B653-C626-9EACF7FE8A9E}"/>
              </a:ext>
            </a:extLst>
          </p:cNvPr>
          <p:cNvSpPr txBox="1"/>
          <p:nvPr/>
        </p:nvSpPr>
        <p:spPr>
          <a:xfrm>
            <a:off x="11163300" y="2867799"/>
            <a:ext cx="838200" cy="461665"/>
          </a:xfrm>
          <a:prstGeom prst="rect">
            <a:avLst/>
          </a:prstGeom>
          <a:noFill/>
        </p:spPr>
        <p:txBody>
          <a:bodyPr wrap="square" rtlCol="0">
            <a:spAutoFit/>
          </a:bodyPr>
          <a:lstStyle/>
          <a:p>
            <a:r>
              <a:rPr lang="en-US" sz="1200" dirty="0"/>
              <a:t>Cross-Attention</a:t>
            </a:r>
          </a:p>
        </p:txBody>
      </p:sp>
      <p:sp>
        <p:nvSpPr>
          <p:cNvPr id="11" name="TextBox 10">
            <a:extLst>
              <a:ext uri="{FF2B5EF4-FFF2-40B4-BE49-F238E27FC236}">
                <a16:creationId xmlns:a16="http://schemas.microsoft.com/office/drawing/2014/main" id="{395956C6-1830-293C-CCBE-3BB3323580D0}"/>
              </a:ext>
            </a:extLst>
          </p:cNvPr>
          <p:cNvSpPr txBox="1"/>
          <p:nvPr/>
        </p:nvSpPr>
        <p:spPr>
          <a:xfrm>
            <a:off x="11163300" y="4009898"/>
            <a:ext cx="838200" cy="461665"/>
          </a:xfrm>
          <a:prstGeom prst="rect">
            <a:avLst/>
          </a:prstGeom>
          <a:noFill/>
        </p:spPr>
        <p:txBody>
          <a:bodyPr wrap="square" rtlCol="0">
            <a:spAutoFit/>
          </a:bodyPr>
          <a:lstStyle/>
          <a:p>
            <a:r>
              <a:rPr lang="en-US" sz="1200" dirty="0"/>
              <a:t>Self-Attention</a:t>
            </a:r>
          </a:p>
        </p:txBody>
      </p:sp>
    </p:spTree>
    <p:extLst>
      <p:ext uri="{BB962C8B-B14F-4D97-AF65-F5344CB8AC3E}">
        <p14:creationId xmlns:p14="http://schemas.microsoft.com/office/powerpoint/2010/main" val="206049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7495-454A-651C-FD82-23A0B28984F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36A0A0E-DA07-C5AC-BA40-790540DC675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91D059E-F084-70E7-CEB2-C1578786BB2E}"/>
              </a:ext>
            </a:extLst>
          </p:cNvPr>
          <p:cNvPicPr>
            <a:picLocks noChangeAspect="1"/>
          </p:cNvPicPr>
          <p:nvPr/>
        </p:nvPicPr>
        <p:blipFill>
          <a:blip r:embed="rId2"/>
          <a:stretch>
            <a:fillRect/>
          </a:stretch>
        </p:blipFill>
        <p:spPr>
          <a:xfrm>
            <a:off x="878047" y="1295400"/>
            <a:ext cx="10435905" cy="4572000"/>
          </a:xfrm>
          <a:prstGeom prst="rect">
            <a:avLst/>
          </a:prstGeom>
        </p:spPr>
      </p:pic>
    </p:spTree>
    <p:extLst>
      <p:ext uri="{BB962C8B-B14F-4D97-AF65-F5344CB8AC3E}">
        <p14:creationId xmlns:p14="http://schemas.microsoft.com/office/powerpoint/2010/main" val="137108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3951-CB89-4607-FB5C-9FC057FE15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CDDD78-A264-5386-3563-2E7DE8FDE9E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DAA9A6D-135D-FC4D-D53C-731D18EAF2AB}"/>
              </a:ext>
            </a:extLst>
          </p:cNvPr>
          <p:cNvPicPr>
            <a:picLocks noChangeAspect="1"/>
          </p:cNvPicPr>
          <p:nvPr/>
        </p:nvPicPr>
        <p:blipFill>
          <a:blip r:embed="rId2"/>
          <a:stretch>
            <a:fillRect/>
          </a:stretch>
        </p:blipFill>
        <p:spPr>
          <a:xfrm>
            <a:off x="1320026" y="0"/>
            <a:ext cx="9551947" cy="6858000"/>
          </a:xfrm>
          <a:prstGeom prst="rect">
            <a:avLst/>
          </a:prstGeom>
        </p:spPr>
      </p:pic>
    </p:spTree>
    <p:extLst>
      <p:ext uri="{BB962C8B-B14F-4D97-AF65-F5344CB8AC3E}">
        <p14:creationId xmlns:p14="http://schemas.microsoft.com/office/powerpoint/2010/main" val="367277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87227-2BC4-7472-5EA9-E6F47F49DB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95ED34-A8E4-A9DF-2889-1821E7AC812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FBAA277-5BE1-9F77-0295-D3C750790D5B}"/>
              </a:ext>
            </a:extLst>
          </p:cNvPr>
          <p:cNvPicPr>
            <a:picLocks noChangeAspect="1"/>
          </p:cNvPicPr>
          <p:nvPr/>
        </p:nvPicPr>
        <p:blipFill>
          <a:blip r:embed="rId2"/>
          <a:stretch>
            <a:fillRect/>
          </a:stretch>
        </p:blipFill>
        <p:spPr>
          <a:xfrm>
            <a:off x="16042" y="0"/>
            <a:ext cx="5765370" cy="6858000"/>
          </a:xfrm>
          <a:prstGeom prst="rect">
            <a:avLst/>
          </a:prstGeom>
        </p:spPr>
      </p:pic>
      <p:pic>
        <p:nvPicPr>
          <p:cNvPr id="7" name="Picture 6">
            <a:extLst>
              <a:ext uri="{FF2B5EF4-FFF2-40B4-BE49-F238E27FC236}">
                <a16:creationId xmlns:a16="http://schemas.microsoft.com/office/drawing/2014/main" id="{B9A0050F-22D0-069D-8748-35536D4AFE3E}"/>
              </a:ext>
            </a:extLst>
          </p:cNvPr>
          <p:cNvPicPr>
            <a:picLocks noChangeAspect="1"/>
          </p:cNvPicPr>
          <p:nvPr/>
        </p:nvPicPr>
        <p:blipFill>
          <a:blip r:embed="rId3"/>
          <a:stretch>
            <a:fillRect/>
          </a:stretch>
        </p:blipFill>
        <p:spPr>
          <a:xfrm>
            <a:off x="5816542" y="0"/>
            <a:ext cx="6339950" cy="6858000"/>
          </a:xfrm>
          <a:prstGeom prst="rect">
            <a:avLst/>
          </a:prstGeom>
        </p:spPr>
      </p:pic>
    </p:spTree>
    <p:extLst>
      <p:ext uri="{BB962C8B-B14F-4D97-AF65-F5344CB8AC3E}">
        <p14:creationId xmlns:p14="http://schemas.microsoft.com/office/powerpoint/2010/main" val="93237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4C05-98E5-65E8-5D46-E6F8E79A3920}"/>
              </a:ext>
            </a:extLst>
          </p:cNvPr>
          <p:cNvSpPr>
            <a:spLocks noGrp="1"/>
          </p:cNvSpPr>
          <p:nvPr>
            <p:ph type="title"/>
          </p:nvPr>
        </p:nvSpPr>
        <p:spPr>
          <a:xfrm>
            <a:off x="228600" y="91855"/>
            <a:ext cx="11360800" cy="763600"/>
          </a:xfrm>
        </p:spPr>
        <p:txBody>
          <a:bodyPr>
            <a:normAutofit/>
          </a:bodyPr>
          <a:lstStyle/>
          <a:p>
            <a:r>
              <a:rPr lang="en-US" dirty="0"/>
              <a:t>Transformers: general data processors</a:t>
            </a:r>
          </a:p>
        </p:txBody>
      </p:sp>
      <p:sp>
        <p:nvSpPr>
          <p:cNvPr id="3" name="Text Placeholder 2">
            <a:extLst>
              <a:ext uri="{FF2B5EF4-FFF2-40B4-BE49-F238E27FC236}">
                <a16:creationId xmlns:a16="http://schemas.microsoft.com/office/drawing/2014/main" id="{2FA6CDCC-FA3C-57FE-539A-E4C0A0DD4B3C}"/>
              </a:ext>
            </a:extLst>
          </p:cNvPr>
          <p:cNvSpPr>
            <a:spLocks noGrp="1"/>
          </p:cNvSpPr>
          <p:nvPr>
            <p:ph type="body" idx="1"/>
          </p:nvPr>
        </p:nvSpPr>
        <p:spPr>
          <a:xfrm>
            <a:off x="415600" y="855455"/>
            <a:ext cx="8195000" cy="5236378"/>
          </a:xfrm>
        </p:spPr>
        <p:txBody>
          <a:bodyPr>
            <a:normAutofit/>
          </a:bodyPr>
          <a:lstStyle/>
          <a:p>
            <a:r>
              <a:rPr lang="en-US" b="1" dirty="0">
                <a:sym typeface="Wingdings" panose="05000000000000000000" pitchFamily="2" charset="2"/>
              </a:rPr>
              <a:t>Input tokens can represent anything</a:t>
            </a:r>
            <a:r>
              <a:rPr lang="en-US" dirty="0">
                <a:sym typeface="Wingdings" panose="05000000000000000000" pitchFamily="2" charset="2"/>
              </a:rPr>
              <a:t>: image patches, text tokens, audio, controls, etc.</a:t>
            </a:r>
          </a:p>
          <a:p>
            <a:endParaRPr lang="en-US" dirty="0">
              <a:sym typeface="Wingdings" panose="05000000000000000000" pitchFamily="2" charset="2"/>
            </a:endParaRPr>
          </a:p>
          <a:p>
            <a:r>
              <a:rPr lang="en-US" dirty="0">
                <a:sym typeface="Wingdings" panose="05000000000000000000" pitchFamily="2" charset="2"/>
              </a:rPr>
              <a:t>Invariant to order of tokens: </a:t>
            </a:r>
            <a:r>
              <a:rPr lang="en-US" b="1" dirty="0">
                <a:sym typeface="Wingdings" panose="05000000000000000000" pitchFamily="2" charset="2"/>
              </a:rPr>
              <a:t>add positional embedding </a:t>
            </a:r>
            <a:r>
              <a:rPr lang="en-US" dirty="0">
                <a:sym typeface="Wingdings" panose="05000000000000000000" pitchFamily="2" charset="2"/>
              </a:rPr>
              <a:t>to distinguish pos/type of input</a:t>
            </a:r>
          </a:p>
          <a:p>
            <a:endParaRPr lang="en-US" dirty="0">
              <a:sym typeface="Wingdings" panose="05000000000000000000" pitchFamily="2" charset="2"/>
            </a:endParaRPr>
          </a:p>
          <a:p>
            <a:r>
              <a:rPr lang="en-US" b="1" dirty="0">
                <a:sym typeface="Wingdings" panose="05000000000000000000" pitchFamily="2" charset="2"/>
              </a:rPr>
              <a:t>Transformer block</a:t>
            </a:r>
            <a:r>
              <a:rPr lang="en-US" dirty="0">
                <a:sym typeface="Wingdings" panose="05000000000000000000" pitchFamily="2" charset="2"/>
              </a:rPr>
              <a:t>: </a:t>
            </a:r>
          </a:p>
          <a:p>
            <a:pPr lvl="1"/>
            <a:r>
              <a:rPr lang="en-US" dirty="0">
                <a:sym typeface="Wingdings" panose="05000000000000000000" pitchFamily="2" charset="2"/>
              </a:rPr>
              <a:t>Apply multi-head attention </a:t>
            </a:r>
          </a:p>
          <a:p>
            <a:pPr lvl="1"/>
            <a:r>
              <a:rPr lang="en-US" dirty="0">
                <a:sym typeface="Wingdings" panose="05000000000000000000" pitchFamily="2" charset="2"/>
              </a:rPr>
              <a:t>Apply 2-layer MLP with </a:t>
            </a:r>
            <a:r>
              <a:rPr lang="en-US" dirty="0" err="1">
                <a:sym typeface="Wingdings" panose="05000000000000000000" pitchFamily="2" charset="2"/>
              </a:rPr>
              <a:t>ReLU</a:t>
            </a:r>
            <a:r>
              <a:rPr lang="en-US" dirty="0">
                <a:sym typeface="Wingdings" panose="05000000000000000000" pitchFamily="2" charset="2"/>
              </a:rPr>
              <a:t> to each token separately</a:t>
            </a:r>
          </a:p>
          <a:p>
            <a:pPr lvl="1"/>
            <a:r>
              <a:rPr lang="en-US" dirty="0">
                <a:sym typeface="Wingdings" panose="05000000000000000000" pitchFamily="2" charset="2"/>
              </a:rPr>
              <a:t>Residual and layer norm (over all tokens) after each</a:t>
            </a:r>
          </a:p>
          <a:p>
            <a:endParaRPr lang="en-US" dirty="0">
              <a:sym typeface="Wingdings" panose="05000000000000000000" pitchFamily="2" charset="2"/>
            </a:endParaRPr>
          </a:p>
          <a:p>
            <a:r>
              <a:rPr lang="en-US" dirty="0">
                <a:sym typeface="Wingdings" panose="05000000000000000000" pitchFamily="2" charset="2"/>
              </a:rPr>
              <a:t>Can stack any number of transformer blocks</a:t>
            </a:r>
          </a:p>
          <a:p>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0271E7C7-B6F4-CEC6-1F0B-A612BCD26BF9}"/>
              </a:ext>
            </a:extLst>
          </p:cNvPr>
          <p:cNvSpPr>
            <a:spLocks noGrp="1"/>
          </p:cNvSpPr>
          <p:nvPr>
            <p:ph type="sldNum" idx="12"/>
          </p:nvPr>
        </p:nvSpPr>
        <p:spPr/>
        <p:txBody>
          <a:bodyPr/>
          <a:lstStyle/>
          <a:p>
            <a:fld id="{00000000-1234-1234-1234-123412341234}" type="slidenum">
              <a:rPr lang="en" smtClean="0"/>
              <a:pPr/>
              <a:t>8</a:t>
            </a:fld>
            <a:endParaRPr lang="en"/>
          </a:p>
        </p:txBody>
      </p:sp>
      <p:pic>
        <p:nvPicPr>
          <p:cNvPr id="8" name="Picture 7">
            <a:extLst>
              <a:ext uri="{FF2B5EF4-FFF2-40B4-BE49-F238E27FC236}">
                <a16:creationId xmlns:a16="http://schemas.microsoft.com/office/drawing/2014/main" id="{D9A100AC-55BF-083C-F08D-54DA429C53E2}"/>
              </a:ext>
            </a:extLst>
          </p:cNvPr>
          <p:cNvPicPr>
            <a:picLocks noChangeAspect="1"/>
          </p:cNvPicPr>
          <p:nvPr/>
        </p:nvPicPr>
        <p:blipFill rotWithShape="1">
          <a:blip r:embed="rId2"/>
          <a:srcRect l="9712"/>
          <a:stretch/>
        </p:blipFill>
        <p:spPr>
          <a:xfrm>
            <a:off x="9196219" y="1266825"/>
            <a:ext cx="2390775" cy="4324350"/>
          </a:xfrm>
          <a:prstGeom prst="rect">
            <a:avLst/>
          </a:prstGeom>
        </p:spPr>
      </p:pic>
      <p:sp>
        <p:nvSpPr>
          <p:cNvPr id="9" name="TextBox 8">
            <a:extLst>
              <a:ext uri="{FF2B5EF4-FFF2-40B4-BE49-F238E27FC236}">
                <a16:creationId xmlns:a16="http://schemas.microsoft.com/office/drawing/2014/main" id="{7182DF7F-DD8A-03C0-CD86-020F7222D071}"/>
              </a:ext>
            </a:extLst>
          </p:cNvPr>
          <p:cNvSpPr txBox="1"/>
          <p:nvPr/>
        </p:nvSpPr>
        <p:spPr>
          <a:xfrm>
            <a:off x="76200" y="6488668"/>
            <a:ext cx="6097904" cy="369332"/>
          </a:xfrm>
          <a:prstGeom prst="rect">
            <a:avLst/>
          </a:prstGeom>
          <a:noFill/>
        </p:spPr>
        <p:txBody>
          <a:bodyPr wrap="square">
            <a:spAutoFit/>
          </a:bodyPr>
          <a:lstStyle/>
          <a:p>
            <a:r>
              <a:rPr lang="en-US" dirty="0">
                <a:solidFill>
                  <a:schemeClr val="tx2"/>
                </a:solidFill>
                <a:hlinkClick r:id="rId3"/>
              </a:rPr>
              <a:t>Attention is all you need</a:t>
            </a:r>
            <a:endParaRPr lang="en-US" dirty="0"/>
          </a:p>
        </p:txBody>
      </p:sp>
    </p:spTree>
    <p:extLst>
      <p:ext uri="{BB962C8B-B14F-4D97-AF65-F5344CB8AC3E}">
        <p14:creationId xmlns:p14="http://schemas.microsoft.com/office/powerpoint/2010/main" val="170805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16DB-41A1-9B24-CED1-D470BBD10471}"/>
              </a:ext>
            </a:extLst>
          </p:cNvPr>
          <p:cNvSpPr>
            <a:spLocks noGrp="1"/>
          </p:cNvSpPr>
          <p:nvPr>
            <p:ph type="title"/>
          </p:nvPr>
        </p:nvSpPr>
        <p:spPr/>
        <p:txBody>
          <a:bodyPr/>
          <a:lstStyle/>
          <a:p>
            <a:r>
              <a:rPr lang="en-US" dirty="0"/>
              <a:t>Today’s Lecture</a:t>
            </a:r>
          </a:p>
        </p:txBody>
      </p:sp>
      <p:sp>
        <p:nvSpPr>
          <p:cNvPr id="3" name="Content Placeholder 2">
            <a:extLst>
              <a:ext uri="{FF2B5EF4-FFF2-40B4-BE49-F238E27FC236}">
                <a16:creationId xmlns:a16="http://schemas.microsoft.com/office/drawing/2014/main" id="{AB41FD0A-0464-7976-8445-4435FB7B5B60}"/>
              </a:ext>
            </a:extLst>
          </p:cNvPr>
          <p:cNvSpPr>
            <a:spLocks noGrp="1"/>
          </p:cNvSpPr>
          <p:nvPr>
            <p:ph idx="1"/>
          </p:nvPr>
        </p:nvSpPr>
        <p:spPr/>
        <p:txBody>
          <a:bodyPr>
            <a:normAutofit/>
          </a:bodyPr>
          <a:lstStyle/>
          <a:p>
            <a:endParaRPr lang="en-US" dirty="0"/>
          </a:p>
          <a:p>
            <a:r>
              <a:rPr lang="en-US" dirty="0"/>
              <a:t>BERT: Large Language Model</a:t>
            </a:r>
          </a:p>
          <a:p>
            <a:pPr lvl="1"/>
            <a:r>
              <a:rPr lang="en-US" dirty="0"/>
              <a:t>Language model </a:t>
            </a:r>
          </a:p>
          <a:p>
            <a:endParaRPr lang="en-US" dirty="0"/>
          </a:p>
          <a:p>
            <a:r>
              <a:rPr lang="en-US" dirty="0"/>
              <a:t>ViT (Vision Transformer): Image classification </a:t>
            </a:r>
          </a:p>
          <a:p>
            <a:pPr lvl="1"/>
            <a:endParaRPr lang="en-US" dirty="0"/>
          </a:p>
          <a:p>
            <a:r>
              <a:rPr lang="en-US" dirty="0"/>
              <a:t>Unified-IO: Sequence-to-sequence vision-language</a:t>
            </a:r>
          </a:p>
          <a:p>
            <a:endParaRPr lang="en-US" dirty="0"/>
          </a:p>
          <a:p>
            <a:endParaRPr lang="en-US" dirty="0"/>
          </a:p>
        </p:txBody>
      </p:sp>
    </p:spTree>
    <p:extLst>
      <p:ext uri="{BB962C8B-B14F-4D97-AF65-F5344CB8AC3E}">
        <p14:creationId xmlns:p14="http://schemas.microsoft.com/office/powerpoint/2010/main" val="252045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106548</TotalTime>
  <Words>1576</Words>
  <Application>Microsoft Office PowerPoint</Application>
  <PresentationFormat>Widescreen</PresentationFormat>
  <Paragraphs>243</Paragraphs>
  <Slides>32</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Söhne</vt:lpstr>
      <vt:lpstr>Office Theme</vt:lpstr>
      <vt:lpstr>Transformers in Vision and Language</vt:lpstr>
      <vt:lpstr>Remember from last class</vt:lpstr>
      <vt:lpstr>Language Transformer: Complete Architecture</vt:lpstr>
      <vt:lpstr>Application to Translation</vt:lpstr>
      <vt:lpstr>Results</vt:lpstr>
      <vt:lpstr>PowerPoint Presentation</vt:lpstr>
      <vt:lpstr>PowerPoint Presentation</vt:lpstr>
      <vt:lpstr>Transformers: general data processors</vt:lpstr>
      <vt:lpstr>Today’s Lecture</vt:lpstr>
      <vt:lpstr>BERT (Devlin et al. 2019)</vt:lpstr>
      <vt:lpstr>Why is BERT worth knowing about? (according to Chat GPT)</vt:lpstr>
      <vt:lpstr>Overview of BERT</vt:lpstr>
      <vt:lpstr>BERT: Input representation</vt:lpstr>
      <vt:lpstr>Pre-training with masked language modeling (MLM)</vt:lpstr>
      <vt:lpstr>Pre-training with next sentence prediction</vt:lpstr>
      <vt:lpstr>Pre-training and fine-tuning</vt:lpstr>
      <vt:lpstr>BERT results</vt:lpstr>
      <vt:lpstr>Key Take-aways from BERT</vt:lpstr>
      <vt:lpstr>ViT: Vision Transformers  (Dosovitskiy et al. 2021)</vt:lpstr>
      <vt:lpstr>Why is ViT worth knowing about? </vt:lpstr>
      <vt:lpstr>ViT Overview</vt:lpstr>
      <vt:lpstr>PowerPoint Presentation</vt:lpstr>
      <vt:lpstr>PowerPoint Presentation</vt:lpstr>
      <vt:lpstr>CNNs vs. Transformers</vt:lpstr>
      <vt:lpstr>Unified-IO: &lt;text, image&gt; to &lt;text, image&gt; (Lu et al. 2022)</vt:lpstr>
      <vt:lpstr>PowerPoint Presentation</vt:lpstr>
      <vt:lpstr>State-of-Art on GRIT</vt:lpstr>
      <vt:lpstr>Often performs similarly or better than SotA single-task models</vt:lpstr>
      <vt:lpstr>Explore demo</vt:lpstr>
      <vt:lpstr>HW 3</vt:lpstr>
      <vt:lpstr>Things to remember</vt:lpstr>
      <vt:lpstr>Next class: Foundation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251</cp:revision>
  <cp:lastPrinted>2023-01-18T22:14:20Z</cp:lastPrinted>
  <dcterms:created xsi:type="dcterms:W3CDTF">2009-12-16T02:55:56Z</dcterms:created>
  <dcterms:modified xsi:type="dcterms:W3CDTF">2023-03-02T04:36:12Z</dcterms:modified>
</cp:coreProperties>
</file>