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80" r:id="rId3"/>
    <p:sldId id="281" r:id="rId4"/>
    <p:sldId id="258" r:id="rId5"/>
    <p:sldId id="282" r:id="rId6"/>
    <p:sldId id="283" r:id="rId7"/>
    <p:sldId id="284" r:id="rId8"/>
    <p:sldId id="285" r:id="rId9"/>
    <p:sldId id="259" r:id="rId10"/>
    <p:sldId id="286" r:id="rId11"/>
    <p:sldId id="262" r:id="rId12"/>
    <p:sldId id="289" r:id="rId13"/>
    <p:sldId id="287" r:id="rId14"/>
    <p:sldId id="291" r:id="rId15"/>
    <p:sldId id="290" r:id="rId16"/>
    <p:sldId id="292" r:id="rId17"/>
    <p:sldId id="293" r:id="rId18"/>
    <p:sldId id="265" r:id="rId19"/>
    <p:sldId id="267" r:id="rId20"/>
    <p:sldId id="268" r:id="rId21"/>
    <p:sldId id="279" r:id="rId22"/>
    <p:sldId id="270" r:id="rId23"/>
    <p:sldId id="294" r:id="rId24"/>
    <p:sldId id="271" r:id="rId25"/>
    <p:sldId id="276" r:id="rId26"/>
    <p:sldId id="295" r:id="rId27"/>
    <p:sldId id="296" r:id="rId28"/>
    <p:sldId id="298" r:id="rId29"/>
    <p:sldId id="299" r:id="rId30"/>
    <p:sldId id="297" r:id="rId31"/>
    <p:sldId id="300" r:id="rId32"/>
    <p:sldId id="272" r:id="rId33"/>
    <p:sldId id="277" r:id="rId34"/>
    <p:sldId id="273" r:id="rId35"/>
    <p:sldId id="302" r:id="rId36"/>
    <p:sldId id="301" r:id="rId37"/>
  </p:sldIdLst>
  <p:sldSz cx="12192000" cy="6858000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4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3063029-7650-4ED9-8AA2-3208582088BE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6869AA-7DDA-4BCA-A06F-D2FE609557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7B03-BE14-45DB-B0F7-17EB6D027DC3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65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A5923-1D79-48C0-BAB4-81F673DB35DD}" type="slidenum">
              <a:rPr lang="en-US" smtClean="0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77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37020-ABE3-4089-A7B9-E1FE78834896}" type="slidenum">
              <a:rPr lang="en-US" smtClean="0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28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78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53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03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85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60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76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27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9AC5-6E01-4B62-B863-4B789F07BED7}" type="slidenum">
              <a:rPr lang="en-US" smtClean="0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4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7B03-BE14-45DB-B0F7-17EB6D027DC3}" type="slidenum">
              <a:rPr lang="en-US" smtClean="0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40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46566-71AB-4018-8E0E-12F77AFED267}" type="slidenum">
              <a:rPr lang="en-US" smtClean="0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1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46566-71AB-4018-8E0E-12F77AFED267}" type="slidenum">
              <a:rPr lang="en-US" smtClean="0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03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Disadvantages:</a:t>
            </a:r>
            <a:r>
              <a:rPr lang="en-US" baseline="0" dirty="0"/>
              <a:t> it may be hard to formulate utility functions, especially for complex open-ended tasks. Has limited applicability to humans.</a:t>
            </a: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05A11-90BE-4D23-8AF4-FCD72F563453}" type="slidenum">
              <a:rPr lang="en-US" smtClean="0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16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Disadvantages:</a:t>
            </a:r>
            <a:r>
              <a:rPr lang="en-US" baseline="0" dirty="0"/>
              <a:t> it may be hard to formulate utility functions, especially for complex open-ended tasks. Has limited applicability to humans.</a:t>
            </a: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05A11-90BE-4D23-8AF4-FCD72F563453}" type="slidenum">
              <a:rPr lang="en-US" smtClean="0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35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B721F-31C6-4B60-861A-A0998B2E02B0}" type="slidenum">
              <a:rPr lang="en-US" smtClean="0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4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7B03-BE14-45DB-B0F7-17EB6D027DC3}" type="slidenum">
              <a:rPr lang="en-US" smtClean="0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97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7B03-BE14-45DB-B0F7-17EB6D027DC3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8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7B03-BE14-45DB-B0F7-17EB6D027DC3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81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B721F-31C6-4B60-861A-A0998B2E02B0}" type="slidenum">
              <a:rPr lang="en-US" smtClean="0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5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B721F-31C6-4B60-861A-A0998B2E02B0}" type="slidenum">
              <a:rPr lang="en-US" smtClean="0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92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424BB-542F-432C-8987-2FEC1AB3AB05}" type="slidenum">
              <a:rPr lang="en-US" smtClean="0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76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424BB-542F-432C-8987-2FEC1AB3AB05}" type="slidenum">
              <a:rPr lang="en-US" smtClean="0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7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3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10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8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0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88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49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1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4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ACF2-E275-4497-ADEE-08F8588BE6E6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F13B-9898-436D-ADE6-1AFCE0ED4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odgkin%E2%80%93Huxley_mode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unctional_magnetic_resonance_imaging" TargetMode="External"/><Relationship Id="rId2" Type="http://schemas.openxmlformats.org/officeDocument/2006/relationships/hyperlink" Target="https://en.wikipedia.org/wiki/Electroencephalograph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lectrocorticograph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ebner.net/Prizef/TuringArticl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IZ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nifestation.com/neurotoys/eliza.ph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yorker.com/online/blogs/elements/2013/08/why-cant-my-computer-understand-me.html" TargetMode="External"/><Relationship Id="rId2" Type="http://schemas.openxmlformats.org/officeDocument/2006/relationships/hyperlink" Target="http://www.cs.toronto.edu/~hector/Papers/ijcai-13-paper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yorker.com/online/blogs/elements/2013/08/why-cant-my-computer-understand-me.html" TargetMode="External"/><Relationship Id="rId2" Type="http://schemas.openxmlformats.org/officeDocument/2006/relationships/hyperlink" Target="http://www.cs.toronto.edu/~hector/Papers/ijcai-13-paper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pectrum.ieee.org/automaton/robotics/artificial-intelligence/winograd-schema-challenge-results-ai-common-sense-still-a-problem-for-now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ndai_Subway_Namboku_Li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ilbert.com/strip/2019-01-0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s.engr.illinois.edu/cs440/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s.engr.illinois.edu/cs44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s.engr.illinois.edu/cs440/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s.engr.illinois.edu/cs440/lecture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s.engr.illinois.edu/cs440/R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s.engr.illinois.edu/cs440/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azza.com/class/jc8mft43dmb4gu" TargetMode="External"/><Relationship Id="rId4" Type="http://schemas.openxmlformats.org/officeDocument/2006/relationships/hyperlink" Target="https://courses.engr.illinois.edu/ece448/sp2018/homework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838200" y="440539"/>
            <a:ext cx="10515600" cy="1325563"/>
          </a:xfrm>
        </p:spPr>
        <p:txBody>
          <a:bodyPr/>
          <a:lstStyle/>
          <a:p>
            <a:r>
              <a:rPr lang="en-US" dirty="0"/>
              <a:t>CS440/ECE448: Artificial Intelligence</a:t>
            </a:r>
            <a:br>
              <a:rPr lang="en-US" dirty="0"/>
            </a:br>
            <a:r>
              <a:rPr lang="en-US" dirty="0"/>
              <a:t>Lecture 1: What is AI?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4" y="2242069"/>
            <a:ext cx="3058435" cy="37628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70" y="2242069"/>
            <a:ext cx="2761518" cy="3759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888" y="2242069"/>
            <a:ext cx="3133129" cy="3759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017" y="2242068"/>
            <a:ext cx="2993833" cy="37597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/>
              <a:t>Artificial Intelligence?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51722"/>
            <a:ext cx="10515600" cy="4825241"/>
          </a:xfrm>
        </p:spPr>
        <p:txBody>
          <a:bodyPr/>
          <a:lstStyle/>
          <a:p>
            <a:r>
              <a:rPr lang="en-US" dirty="0"/>
              <a:t>Candidate definitions from the textbook: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96909"/>
              </p:ext>
            </p:extLst>
          </p:nvPr>
        </p:nvGraphicFramePr>
        <p:xfrm>
          <a:off x="2286000" y="1905000"/>
          <a:ext cx="7696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1.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Thinking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humanly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2. Acting humanly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9900"/>
                          </a:solidFill>
                        </a:rPr>
                        <a:t>3.</a:t>
                      </a:r>
                      <a:r>
                        <a:rPr lang="en-US" sz="2800" b="1" baseline="0" dirty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9900"/>
                          </a:solidFill>
                        </a:rPr>
                        <a:t>Thinking rationally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FF"/>
                          </a:solidFill>
                        </a:rPr>
                        <a:t>4. Acting rationally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870" y="17256"/>
            <a:ext cx="11005930" cy="1325563"/>
          </a:xfrm>
        </p:spPr>
        <p:txBody>
          <a:bodyPr/>
          <a:lstStyle/>
          <a:p>
            <a:r>
              <a:rPr lang="en-US" dirty="0"/>
              <a:t>3. Thinking like a Human</a:t>
            </a:r>
          </a:p>
        </p:txBody>
      </p:sp>
      <p:pic>
        <p:nvPicPr>
          <p:cNvPr id="3074" name="Picture 2" descr="http://www.nature.com/polopoly_fs/7.3435.1332258664!/image/brain.jpg_gen/derivatives/landscape_630/br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727" y="1770477"/>
            <a:ext cx="3562349" cy="251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ruden.truden.com/wp-content/uploads/2011/10/psychology_experi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918" y="3657599"/>
            <a:ext cx="2790009" cy="209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naswdc.org/images/sections/econnection/neuroscie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927" y="1676398"/>
            <a:ext cx="2431007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12" y="3025781"/>
            <a:ext cx="2353515" cy="2895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8034" y="6098027"/>
            <a:ext cx="10421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Mary Shelley, author of </a:t>
            </a:r>
            <a:r>
              <a:rPr lang="en-US" i="1" dirty="0"/>
              <a:t>Frankenstein: The Modern Prometheus</a:t>
            </a:r>
            <a:r>
              <a:rPr lang="en-US" dirty="0"/>
              <a:t>; Neuron, showing branching of the dendrites; EEG cap; Cortical connectivity map, computed using diffusion tensor MRI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computations/second?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Hodgkin-Huxley neuron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Neural computations are binary.  Each neuron is either generating an action potential, or not.</a:t>
            </a:r>
          </a:p>
          <a:p>
            <a:pPr lvl="1"/>
            <a:r>
              <a:rPr lang="en-US" dirty="0"/>
              <a:t>Action potentials at rates between 1Hz and 1000Hz (1 to 1000 times/second)</a:t>
            </a:r>
          </a:p>
          <a:p>
            <a:pPr lvl="1"/>
            <a:r>
              <a:rPr lang="en-US" dirty="0"/>
              <a:t>Each neuron’s action potential is communicated to a set of other neurons --- usually 100-1000 other neurons. </a:t>
            </a:r>
          </a:p>
        </p:txBody>
      </p:sp>
    </p:spTree>
    <p:extLst>
      <p:ext uri="{BB962C8B-B14F-4D97-AF65-F5344CB8AC3E}">
        <p14:creationId xmlns:p14="http://schemas.microsoft.com/office/powerpoint/2010/main" val="403522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39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the brain has 100 trillion neurons.  How many binary computations per second can the brain perform?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15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neuroimaging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552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EEG (electro-encephalography)</a:t>
            </a:r>
            <a:endParaRPr lang="en-US" dirty="0"/>
          </a:p>
          <a:p>
            <a:pPr lvl="1"/>
            <a:r>
              <a:rPr lang="en-US" dirty="0"/>
              <a:t>Good temporal resolution: ~1000 samples/second</a:t>
            </a:r>
          </a:p>
          <a:p>
            <a:pPr lvl="1"/>
            <a:r>
              <a:rPr lang="en-US" dirty="0"/>
              <a:t>Poor spatial resolution: ~128 channels for the whole brain.  “EEG activity therefore always reflects the summation of the synchronous activity of thousands or millions of neurons that have similar spatial orientation.”</a:t>
            </a:r>
          </a:p>
          <a:p>
            <a:r>
              <a:rPr lang="en-US" dirty="0">
                <a:hlinkClick r:id="rId3"/>
              </a:rPr>
              <a:t>fMRI (functional magnetic resonance </a:t>
            </a:r>
            <a:r>
              <a:rPr lang="en-US" dirty="0" err="1">
                <a:hlinkClick r:id="rId3"/>
              </a:rPr>
              <a:t>imaginge</a:t>
            </a:r>
            <a:r>
              <a:rPr lang="en-US" dirty="0">
                <a:hlinkClick r:id="rId3"/>
              </a:rPr>
              <a:t>)</a:t>
            </a:r>
            <a:endParaRPr lang="en-US" dirty="0"/>
          </a:p>
          <a:p>
            <a:pPr lvl="1"/>
            <a:r>
              <a:rPr lang="en-US" dirty="0"/>
              <a:t>Better spatial resolution: ~1mm/voxel, ~2000 voxels/brain (vs. 100 trillion neurons)</a:t>
            </a:r>
          </a:p>
          <a:p>
            <a:pPr lvl="1"/>
            <a:r>
              <a:rPr lang="en-US" dirty="0"/>
              <a:t>Poor temporal resolution: ~2 seconds/sample</a:t>
            </a:r>
          </a:p>
          <a:p>
            <a:r>
              <a:rPr lang="en-US" dirty="0">
                <a:hlinkClick r:id="rId4"/>
              </a:rPr>
              <a:t>ECOG (</a:t>
            </a:r>
            <a:r>
              <a:rPr lang="en-US" dirty="0" err="1">
                <a:hlinkClick r:id="rId4"/>
              </a:rPr>
              <a:t>electrocorticography</a:t>
            </a:r>
            <a:r>
              <a:rPr lang="en-US" dirty="0">
                <a:hlinkClick r:id="rId4"/>
              </a:rPr>
              <a:t>)</a:t>
            </a:r>
            <a:endParaRPr lang="en-US" dirty="0"/>
          </a:p>
          <a:p>
            <a:pPr lvl="1"/>
            <a:r>
              <a:rPr lang="en-US" dirty="0"/>
              <a:t>Spatial resolution of fMRI + temporal resolution of EEG</a:t>
            </a:r>
          </a:p>
          <a:p>
            <a:pPr lvl="1"/>
            <a:r>
              <a:rPr lang="en-US" dirty="0"/>
              <a:t>Only for the part of the brain that has been surgically revealed, for a living thinking human.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4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392"/>
            <a:ext cx="10515600" cy="4933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best supercomputers perform far more computations/second than the human brain.  If that’s true, why have we not yet duplicated a human brain?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870" y="17256"/>
            <a:ext cx="11005930" cy="1325563"/>
          </a:xfrm>
        </p:spPr>
        <p:txBody>
          <a:bodyPr/>
          <a:lstStyle/>
          <a:p>
            <a:r>
              <a:rPr lang="en-US" dirty="0"/>
              <a:t>4. Acting like a Human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911" y="5184741"/>
            <a:ext cx="1053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Schematic of the Turing test; Alan Turing</a:t>
            </a:r>
          </a:p>
        </p:txBody>
      </p:sp>
      <p:pic>
        <p:nvPicPr>
          <p:cNvPr id="8" name="Picture 4" descr="tu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55" y="1979432"/>
            <a:ext cx="7779124" cy="269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upload.wikimedia.org/wikipedia/en/thumb/c/c8/Alan_Turing_photo.jpg/200px-Alan_Turing_ph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636" y="1684844"/>
            <a:ext cx="2461805" cy="307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2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Turing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Alan Turing, “Intelligent Machinery,” 1947:</a:t>
            </a:r>
          </a:p>
          <a:p>
            <a:pPr marL="0" indent="0">
              <a:buNone/>
            </a:pPr>
            <a:r>
              <a:rPr lang="en-US" dirty="0"/>
              <a:t>It is not difficult to devise a paper machine which will play a not very bad game of chess. Now get three men as subjects for the experiment. A, B and C. A and C are to be rather poor chess players, B is the operator who works the paper machine. Two rooms are used with some arrangement for communicating moves, and a game is played between C and either A or the paper machine. C may find it quite difficult to tell which he is playing.  </a:t>
            </a:r>
          </a:p>
          <a:p>
            <a:pPr marL="0" indent="0">
              <a:buNone/>
            </a:pPr>
            <a:r>
              <a:rPr lang="en-US" dirty="0"/>
              <a:t>We now ask the question, “What will happen when a machine takes the part of A in this game?” Will the interrogator decide wrongly as often when the game is played like this as he does when the game is played between a man and a woman? These questions replace our original, “Can machines think?”</a:t>
            </a:r>
          </a:p>
        </p:txBody>
      </p:sp>
    </p:spTree>
    <p:extLst>
      <p:ext uri="{BB962C8B-B14F-4D97-AF65-F5344CB8AC3E}">
        <p14:creationId xmlns:p14="http://schemas.microsoft.com/office/powerpoint/2010/main" val="3811755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6428601"/>
            <a:ext cx="7449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A. Turing, </a:t>
            </a:r>
            <a:r>
              <a:rPr lang="en-US" dirty="0">
                <a:hlinkClick r:id="rId3"/>
              </a:rPr>
              <a:t>Computing machinery and intelligence</a:t>
            </a:r>
            <a:r>
              <a:rPr lang="en-US" dirty="0"/>
              <a:t>, Mind 59, pp. 433-460, 1950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28800" y="8382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en-US" sz="2400" kern="0" dirty="0"/>
          </a:p>
          <a:p>
            <a:pPr>
              <a:buFontTx/>
              <a:buChar char="•"/>
            </a:pPr>
            <a:r>
              <a:rPr lang="en-US" sz="2400" kern="0" dirty="0"/>
              <a:t>What capabilities would a computer need to have to pass the Turing Test?</a:t>
            </a:r>
          </a:p>
          <a:p>
            <a:pPr lvl="1"/>
            <a:r>
              <a:rPr lang="en-US" kern="0" dirty="0"/>
              <a:t>Natural language processing</a:t>
            </a:r>
          </a:p>
          <a:p>
            <a:pPr lvl="1"/>
            <a:r>
              <a:rPr lang="en-US" kern="0" dirty="0"/>
              <a:t>Knowledge representation</a:t>
            </a:r>
          </a:p>
          <a:p>
            <a:pPr lvl="1"/>
            <a:r>
              <a:rPr lang="en-US" kern="0" dirty="0"/>
              <a:t>Automated reasoning</a:t>
            </a:r>
          </a:p>
          <a:p>
            <a:pPr lvl="1"/>
            <a:r>
              <a:rPr lang="en-US" kern="0" dirty="0"/>
              <a:t>Machine learning</a:t>
            </a:r>
          </a:p>
          <a:p>
            <a:pPr marL="457200" indent="-457200">
              <a:buFont typeface="Arial"/>
              <a:buChar char="•"/>
            </a:pPr>
            <a:r>
              <a:rPr lang="en-US" sz="2400" kern="0" dirty="0"/>
              <a:t>Turing predicted that by the year 2000, machines would be able to fool 30% of human judges for five minutes</a:t>
            </a:r>
          </a:p>
          <a:p>
            <a:pPr lvl="1"/>
            <a:endParaRPr lang="en-US" sz="2400" kern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153400" cy="5257800"/>
          </a:xfrm>
        </p:spPr>
        <p:txBody>
          <a:bodyPr/>
          <a:lstStyle/>
          <a:p>
            <a:pPr marL="457200" indent="-457200"/>
            <a:r>
              <a:rPr lang="en-US" dirty="0"/>
              <a:t>Variability in protocols, judges</a:t>
            </a:r>
          </a:p>
          <a:p>
            <a:pPr marL="457200" indent="-457200"/>
            <a:r>
              <a:rPr lang="en-US" dirty="0"/>
              <a:t>Success depends on deception!</a:t>
            </a:r>
          </a:p>
          <a:p>
            <a:pPr marL="457200" indent="-457200"/>
            <a:r>
              <a:rPr lang="en-US" dirty="0" err="1"/>
              <a:t>Chatbots</a:t>
            </a:r>
            <a:r>
              <a:rPr lang="en-US" dirty="0"/>
              <a:t> can do well using “cheap tricks”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First example: </a:t>
            </a:r>
            <a:r>
              <a:rPr lang="en-US" sz="2200" dirty="0">
                <a:hlinkClick r:id="rId3"/>
              </a:rPr>
              <a:t>ELIZA</a:t>
            </a:r>
            <a:r>
              <a:rPr lang="en-US" sz="2200" dirty="0"/>
              <a:t> (1966)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>
                <a:hlinkClick r:id="rId4"/>
              </a:rPr>
              <a:t>Javascript implementation of ELIZA</a:t>
            </a:r>
            <a:endParaRPr lang="en-US" sz="22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40636" y="-2625"/>
            <a:ext cx="10515600" cy="1325563"/>
          </a:xfrm>
        </p:spPr>
        <p:txBody>
          <a:bodyPr/>
          <a:lstStyle/>
          <a:p>
            <a:r>
              <a:rPr lang="en-US" dirty="0"/>
              <a:t>What’s wrong with the Turing test?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CS440/ECE448 Lecture 1: What is AI?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Administration: Overview of the Syllabus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two-bit summary of the philosophy of 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Thinking like a Human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Acting like a Human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Thinking Rationally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Acting Rationally</a:t>
            </a:r>
          </a:p>
        </p:txBody>
      </p:sp>
    </p:spTree>
    <p:extLst>
      <p:ext uri="{BB962C8B-B14F-4D97-AF65-F5344CB8AC3E}">
        <p14:creationId xmlns:p14="http://schemas.microsoft.com/office/powerpoint/2010/main" val="2396154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96" y="7320"/>
            <a:ext cx="10515600" cy="1325563"/>
          </a:xfrm>
        </p:spPr>
        <p:txBody>
          <a:bodyPr/>
          <a:lstStyle/>
          <a:p>
            <a:r>
              <a:rPr lang="en-US" dirty="0"/>
              <a:t>A better Turing 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14400"/>
            <a:ext cx="8001000" cy="5257800"/>
          </a:xfrm>
        </p:spPr>
        <p:txBody>
          <a:bodyPr/>
          <a:lstStyle/>
          <a:p>
            <a:pPr marL="457200" indent="-457200"/>
            <a:r>
              <a:rPr lang="en-US" b="1" dirty="0"/>
              <a:t>Winograd schema: </a:t>
            </a:r>
            <a:r>
              <a:rPr lang="en-US" dirty="0"/>
              <a:t>Multiple choice questions that can be easily answered by people but cannot be answered by computers using “cheap tricks”</a:t>
            </a:r>
          </a:p>
          <a:p>
            <a:pPr marL="0" indent="0"/>
            <a:endParaRPr lang="en-US" dirty="0"/>
          </a:p>
          <a:p>
            <a:pPr marL="0" indent="0"/>
            <a:r>
              <a:rPr lang="en-US" i="1" dirty="0"/>
              <a:t>The trophy would not ﬁt in the brown suitcase because it was so small. </a:t>
            </a:r>
            <a:br>
              <a:rPr lang="en-US" i="1" dirty="0"/>
            </a:br>
            <a:r>
              <a:rPr lang="en-US" i="1" dirty="0"/>
              <a:t>What was so small?</a:t>
            </a:r>
          </a:p>
          <a:p>
            <a:pPr marL="857250" lvl="1" indent="-457200"/>
            <a:r>
              <a:rPr lang="en-US" i="1" dirty="0"/>
              <a:t>The trophy</a:t>
            </a:r>
          </a:p>
          <a:p>
            <a:pPr marL="857250" lvl="1" indent="-457200"/>
            <a:r>
              <a:rPr lang="en-US" i="1" dirty="0"/>
              <a:t>The brown suitcase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9791" y="5496339"/>
            <a:ext cx="4635568" cy="37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H. Levesque,  </a:t>
            </a:r>
            <a:r>
              <a:rPr lang="en-US" i="1" dirty="0">
                <a:hlinkClick r:id="rId2"/>
              </a:rPr>
              <a:t>On our best </a:t>
            </a:r>
            <a:r>
              <a:rPr lang="en-US" i="1" dirty="0" err="1">
                <a:hlinkClick r:id="rId2"/>
              </a:rPr>
              <a:t>behaviour</a:t>
            </a:r>
            <a:r>
              <a:rPr lang="en-US" dirty="0"/>
              <a:t>, IJCAI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5960166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http://www.newyorker.com/online/blogs/elements/2013/08/why-cant-my-computer-understand-me.html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31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96" y="7320"/>
            <a:ext cx="10515600" cy="1325563"/>
          </a:xfrm>
        </p:spPr>
        <p:txBody>
          <a:bodyPr/>
          <a:lstStyle/>
          <a:p>
            <a:r>
              <a:rPr lang="en-US" dirty="0"/>
              <a:t>A better Turing 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14400"/>
            <a:ext cx="8001000" cy="5257800"/>
          </a:xfrm>
        </p:spPr>
        <p:txBody>
          <a:bodyPr/>
          <a:lstStyle/>
          <a:p>
            <a:pPr marL="457200" indent="-457200"/>
            <a:r>
              <a:rPr lang="en-US" b="1" dirty="0"/>
              <a:t>Winograd schema: </a:t>
            </a:r>
            <a:r>
              <a:rPr lang="en-US" dirty="0"/>
              <a:t>Multiple choice questions that can be easily answered by people but cannot be answered by computers using “cheap tricks”</a:t>
            </a:r>
          </a:p>
          <a:p>
            <a:pPr marL="0" indent="0"/>
            <a:endParaRPr lang="en-US" dirty="0"/>
          </a:p>
          <a:p>
            <a:pPr marL="0" indent="0"/>
            <a:r>
              <a:rPr lang="en-US" i="1" dirty="0"/>
              <a:t>The trophy would not ﬁt in the brown suitcase because it was so </a:t>
            </a:r>
            <a:r>
              <a:rPr lang="en-US" b="1" i="1" dirty="0">
                <a:solidFill>
                  <a:srgbClr val="FF0000"/>
                </a:solidFill>
              </a:rPr>
              <a:t>large</a:t>
            </a:r>
            <a:r>
              <a:rPr lang="en-US" i="1" dirty="0"/>
              <a:t>. </a:t>
            </a:r>
            <a:br>
              <a:rPr lang="en-US" i="1" dirty="0"/>
            </a:br>
            <a:r>
              <a:rPr lang="en-US" i="1" dirty="0"/>
              <a:t>What was so </a:t>
            </a:r>
            <a:r>
              <a:rPr lang="en-US" b="1" i="1" dirty="0">
                <a:solidFill>
                  <a:srgbClr val="FF0000"/>
                </a:solidFill>
              </a:rPr>
              <a:t>large</a:t>
            </a:r>
            <a:r>
              <a:rPr lang="en-US" i="1" dirty="0"/>
              <a:t>?</a:t>
            </a:r>
          </a:p>
          <a:p>
            <a:pPr marL="857250" lvl="1" indent="-457200"/>
            <a:r>
              <a:rPr lang="en-US" i="1" dirty="0"/>
              <a:t>The trophy</a:t>
            </a:r>
          </a:p>
          <a:p>
            <a:pPr marL="857250" lvl="1" indent="-457200"/>
            <a:r>
              <a:rPr lang="en-US" i="1" dirty="0"/>
              <a:t>The brown suitcase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9791" y="5496339"/>
            <a:ext cx="4635568" cy="37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H. Levesque,  </a:t>
            </a:r>
            <a:r>
              <a:rPr lang="en-US" i="1" dirty="0">
                <a:hlinkClick r:id="rId2"/>
              </a:rPr>
              <a:t>On our best </a:t>
            </a:r>
            <a:r>
              <a:rPr lang="en-US" i="1" dirty="0" err="1">
                <a:hlinkClick r:id="rId2"/>
              </a:rPr>
              <a:t>behaviour</a:t>
            </a:r>
            <a:r>
              <a:rPr lang="en-US" dirty="0"/>
              <a:t>, IJCAI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5960166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http://www.newyorker.com/online/blogs/elements/2013/08/why-cant-my-computer-understand-me.html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92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Winograd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Advantages over standard Turing test</a:t>
            </a:r>
          </a:p>
          <a:p>
            <a:pPr marL="857250" lvl="1" indent="-457200"/>
            <a:r>
              <a:rPr lang="en-US" dirty="0"/>
              <a:t>Test can be administered and graded by machine</a:t>
            </a:r>
          </a:p>
          <a:p>
            <a:pPr marL="857250" lvl="1" indent="-457200"/>
            <a:r>
              <a:rPr lang="en-US" dirty="0"/>
              <a:t>Scoring of the test does not depend on human subjectivity</a:t>
            </a:r>
          </a:p>
          <a:p>
            <a:pPr marL="857250" lvl="1" indent="-457200"/>
            <a:r>
              <a:rPr lang="en-US" dirty="0"/>
              <a:t>Machine does not require ability to generate English sentences</a:t>
            </a:r>
          </a:p>
          <a:p>
            <a:pPr marL="857250" lvl="1" indent="-457200"/>
            <a:r>
              <a:rPr lang="en-US" dirty="0"/>
              <a:t>Questions cannot be evaded using verbal “tricks”</a:t>
            </a:r>
          </a:p>
          <a:p>
            <a:pPr marL="857250" lvl="1" indent="-457200"/>
            <a:r>
              <a:rPr lang="en-US" dirty="0"/>
              <a:t>Questions can be made “Google-proof” (at least for now…)</a:t>
            </a:r>
          </a:p>
          <a:p>
            <a:pPr marL="457200" indent="-457200"/>
            <a:r>
              <a:rPr lang="en-US" dirty="0">
                <a:hlinkClick r:id="rId2"/>
              </a:rPr>
              <a:t>Winograd schema challenge</a:t>
            </a:r>
            <a:endParaRPr lang="en-US" dirty="0"/>
          </a:p>
          <a:p>
            <a:pPr marL="857250" lvl="1" indent="-457200"/>
            <a:r>
              <a:rPr lang="en-US" dirty="0"/>
              <a:t>Held at IJCAI conference in July 2016 </a:t>
            </a:r>
          </a:p>
          <a:p>
            <a:pPr marL="857250" lvl="1" indent="-457200"/>
            <a:r>
              <a:rPr lang="en-US" dirty="0"/>
              <a:t>Six entries, best system got 58% of 60 questions correct </a:t>
            </a:r>
            <a:br>
              <a:rPr lang="en-US" dirty="0"/>
            </a:br>
            <a:r>
              <a:rPr lang="en-US" dirty="0"/>
              <a:t>(humans get 90% correct)</a:t>
            </a:r>
          </a:p>
        </p:txBody>
      </p:sp>
    </p:spTree>
    <p:extLst>
      <p:ext uri="{BB962C8B-B14F-4D97-AF65-F5344CB8AC3E}">
        <p14:creationId xmlns:p14="http://schemas.microsoft.com/office/powerpoint/2010/main" val="134048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In what way can it be said that a machine that passes the Turing test is intelligent?</a:t>
            </a:r>
          </a:p>
          <a:p>
            <a:pPr marL="457200" indent="-457200"/>
            <a:r>
              <a:rPr lang="en-US" dirty="0"/>
              <a:t>In what way can it be said that a machine that passes the Turing test is _not_ intelligent?</a:t>
            </a:r>
          </a:p>
          <a:p>
            <a:pPr marL="457200" indent="-457200"/>
            <a:r>
              <a:rPr lang="en-US" dirty="0"/>
              <a:t>Give a few reasons why the </a:t>
            </a:r>
            <a:r>
              <a:rPr lang="en-US" dirty="0" err="1"/>
              <a:t>Winograd</a:t>
            </a:r>
            <a:r>
              <a:rPr lang="en-US" dirty="0"/>
              <a:t> schema is a better test of intelligence than the Turing test</a:t>
            </a:r>
          </a:p>
        </p:txBody>
      </p:sp>
    </p:spTree>
    <p:extLst>
      <p:ext uri="{BB962C8B-B14F-4D97-AF65-F5344CB8AC3E}">
        <p14:creationId xmlns:p14="http://schemas.microsoft.com/office/powerpoint/2010/main" val="1306224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2645" y="17256"/>
            <a:ext cx="10515600" cy="1325563"/>
          </a:xfrm>
        </p:spPr>
        <p:txBody>
          <a:bodyPr/>
          <a:lstStyle/>
          <a:p>
            <a:r>
              <a:rPr lang="en-US" dirty="0"/>
              <a:t>AI definition 3: Thinking rationally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50" y="1043703"/>
            <a:ext cx="3697357" cy="4970891"/>
          </a:xfrm>
        </p:spPr>
      </p:pic>
      <p:sp>
        <p:nvSpPr>
          <p:cNvPr id="5" name="TextBox 4"/>
          <p:cNvSpPr txBox="1"/>
          <p:nvPr/>
        </p:nvSpPr>
        <p:spPr>
          <a:xfrm>
            <a:off x="4273827" y="6102629"/>
            <a:ext cx="3528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Aristotle, 384-322 BC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2645" y="17256"/>
            <a:ext cx="10515600" cy="1325563"/>
          </a:xfrm>
        </p:spPr>
        <p:txBody>
          <a:bodyPr/>
          <a:lstStyle/>
          <a:p>
            <a:r>
              <a:rPr lang="en-US" dirty="0"/>
              <a:t>AI definition 3: Thinking rationally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78172"/>
            <a:ext cx="7924800" cy="5638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200" dirty="0"/>
              <a:t>Idealized or “right” way of thinking</a:t>
            </a:r>
          </a:p>
          <a:p>
            <a:pPr>
              <a:buFontTx/>
              <a:buChar char="•"/>
            </a:pPr>
            <a:r>
              <a:rPr lang="en-US" sz="3200" b="1" dirty="0"/>
              <a:t>Logic:</a:t>
            </a:r>
            <a:r>
              <a:rPr lang="en-US" sz="3200" dirty="0"/>
              <a:t> patterns of argument that always yield correct conclusions when supplied with correct premises</a:t>
            </a:r>
          </a:p>
          <a:p>
            <a:pPr lvl="1"/>
            <a:r>
              <a:rPr lang="en-US" sz="3200" i="1" dirty="0">
                <a:solidFill>
                  <a:srgbClr val="0000FF"/>
                </a:solidFill>
              </a:rPr>
              <a:t>“Socrates is a man; all men are mortal; </a:t>
            </a:r>
            <a:br>
              <a:rPr lang="en-US" sz="3200" i="1" dirty="0">
                <a:solidFill>
                  <a:srgbClr val="0000FF"/>
                </a:solidFill>
              </a:rPr>
            </a:br>
            <a:r>
              <a:rPr lang="en-US" sz="3200" i="1" dirty="0">
                <a:solidFill>
                  <a:srgbClr val="0000FF"/>
                </a:solidFill>
              </a:rPr>
              <a:t>therefore Socrates is mortal.”</a:t>
            </a:r>
          </a:p>
          <a:p>
            <a:pPr>
              <a:buFontTx/>
              <a:buChar char="•"/>
            </a:pPr>
            <a:r>
              <a:rPr lang="en-US" sz="3200" b="1" dirty="0" err="1"/>
              <a:t>Logicist</a:t>
            </a:r>
            <a:r>
              <a:rPr lang="en-US" sz="3200" b="1" dirty="0"/>
              <a:t> approach to AI: </a:t>
            </a:r>
            <a:r>
              <a:rPr lang="en-US" sz="3200" dirty="0"/>
              <a:t>describe problem in formal logical notation and apply general deduction procedures to solve it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792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83244"/>
            <a:ext cx="10515600" cy="1325563"/>
          </a:xfrm>
        </p:spPr>
        <p:txBody>
          <a:bodyPr/>
          <a:lstStyle/>
          <a:p>
            <a:r>
              <a:rPr lang="en-US" dirty="0"/>
              <a:t>Syllogism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9559" y="1140642"/>
                <a:ext cx="10680569" cy="5412557"/>
              </a:xfrm>
            </p:spPr>
            <p:txBody>
              <a:bodyPr>
                <a:noAutofit/>
              </a:bodyPr>
              <a:lstStyle/>
              <a:p>
                <a:pPr lvl="1"/>
                <a:r>
                  <a:rPr lang="en-US" dirty="0"/>
                  <a:t>Syllogism = a logical argument that applies deductive </a:t>
                </a:r>
                <a:r>
                  <a:rPr lang="en-US" dirty="0" err="1"/>
                  <a:t>reasonining</a:t>
                </a:r>
                <a:r>
                  <a:rPr lang="en-US" dirty="0"/>
                  <a:t> to arrive at a conclusion based on two or more propositions that are asserted to be true.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Example Problem (you should know this from binary logic classes):</a:t>
                </a:r>
              </a:p>
              <a:p>
                <a:pPr lvl="1"/>
                <a:endParaRPr lang="en-US" dirty="0"/>
              </a:p>
              <a:p>
                <a:pPr lvl="2"/>
                <a:r>
                  <a:rPr lang="en-US" sz="2400" dirty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sz="2400" b="0" dirty="0">
                    <a:ea typeface="Cambria Math" panose="02040503050406030204" pitchFamily="18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sz="2400" dirty="0">
                    <a:ea typeface="Cambria Math" panose="02040503050406030204" pitchFamily="18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 is false</a:t>
                </a:r>
              </a:p>
              <a:p>
                <a:pPr lvl="2"/>
                <a:r>
                  <a:rPr lang="en-US" sz="2400" dirty="0">
                    <a:ea typeface="Cambria Math" panose="02040503050406030204" pitchFamily="18" charset="0"/>
                  </a:rPr>
                  <a:t>Which of the following are true?</a:t>
                </a:r>
              </a:p>
              <a:p>
                <a:pPr marL="1714500" lvl="3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is true</a:t>
                </a:r>
              </a:p>
              <a:p>
                <a:pPr marL="1714500" lvl="3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is false</a:t>
                </a:r>
              </a:p>
              <a:p>
                <a:pPr marL="1714500" lvl="3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is true</a:t>
                </a:r>
              </a:p>
              <a:p>
                <a:pPr marL="1714500" lvl="3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is false</a:t>
                </a:r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9559" y="1140642"/>
                <a:ext cx="10680569" cy="5412557"/>
              </a:xfrm>
              <a:blipFill rotWithShape="0">
                <a:blip r:embed="rId3"/>
                <a:stretch>
                  <a:fillRect t="-1577" r="-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83244"/>
            <a:ext cx="10515600" cy="1325563"/>
          </a:xfrm>
        </p:spPr>
        <p:txBody>
          <a:bodyPr/>
          <a:lstStyle/>
          <a:p>
            <a:r>
              <a:rPr lang="en-US" dirty="0"/>
              <a:t>Successes of </a:t>
            </a:r>
            <a:r>
              <a:rPr lang="en-US" dirty="0" err="1"/>
              <a:t>Logicist</a:t>
            </a:r>
            <a:r>
              <a:rPr lang="en-US" dirty="0"/>
              <a:t> Approach: Expert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59" y="1640264"/>
            <a:ext cx="10680569" cy="4912935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Expert system = (knowledge base) + (logical rules)</a:t>
            </a:r>
          </a:p>
          <a:p>
            <a:pPr lvl="2"/>
            <a:r>
              <a:rPr lang="en-US" sz="2800" dirty="0"/>
              <a:t>Knowledge base = database of examples</a:t>
            </a:r>
          </a:p>
          <a:p>
            <a:pPr lvl="2"/>
            <a:r>
              <a:rPr lang="en-US" sz="2800" dirty="0"/>
              <a:t>Logical rules = easy to deduce from examples, and easy to verify by asking human judges</a:t>
            </a:r>
          </a:p>
          <a:p>
            <a:pPr lvl="2"/>
            <a:r>
              <a:rPr lang="en-US" sz="2800" dirty="0"/>
              <a:t>Combination of the two: able to analyze never-before-seen examples of complicated problems, and generate an answer that is often (but not always) correct</a:t>
            </a:r>
          </a:p>
          <a:p>
            <a:pPr lvl="1"/>
            <a:r>
              <a:rPr lang="en-US" sz="3200" dirty="0"/>
              <a:t>Expert systems = commercial success in the 1970s</a:t>
            </a:r>
          </a:p>
          <a:p>
            <a:pPr lvl="2"/>
            <a:r>
              <a:rPr lang="en-US" sz="2800" dirty="0"/>
              <a:t>Radiology, geology, materials science expert systems advised their human users</a:t>
            </a:r>
          </a:p>
          <a:p>
            <a:pPr lvl="2"/>
            <a:r>
              <a:rPr lang="en-US" sz="2800" dirty="0"/>
              <a:t>Dating services (match users based on hobbies, etc.)</a:t>
            </a:r>
          </a:p>
          <a:p>
            <a:pPr lvl="2"/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35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83245"/>
            <a:ext cx="10515600" cy="828950"/>
          </a:xfrm>
        </p:spPr>
        <p:txBody>
          <a:bodyPr/>
          <a:lstStyle/>
          <a:p>
            <a:r>
              <a:rPr lang="en-US" dirty="0"/>
              <a:t>Successes of </a:t>
            </a:r>
            <a:r>
              <a:rPr lang="en-US" dirty="0" err="1"/>
              <a:t>Logicist</a:t>
            </a:r>
            <a:r>
              <a:rPr lang="en-US" dirty="0"/>
              <a:t> Approach: Fuzzy Logic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50E4A-72E4-C24B-B4C7-B864E21EACDA}"/>
              </a:ext>
            </a:extLst>
          </p:cNvPr>
          <p:cNvSpPr/>
          <p:nvPr/>
        </p:nvSpPr>
        <p:spPr>
          <a:xfrm>
            <a:off x="2279984" y="2840919"/>
            <a:ext cx="4141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By </a:t>
            </a:r>
            <a:r>
              <a:rPr lang="en-US" sz="1600" dirty="0" err="1"/>
              <a:t>fullofstars</a:t>
            </a:r>
            <a:r>
              <a:rPr lang="en-US" sz="1600" dirty="0"/>
              <a:t> - original (gif): </a:t>
            </a:r>
            <a:r>
              <a:rPr lang="en-US" sz="1600" dirty="0" err="1"/>
              <a:t>Image:Warm</a:t>
            </a:r>
            <a:r>
              <a:rPr lang="en-US" sz="1600" dirty="0"/>
              <a:t> fuzzy logic member </a:t>
            </a:r>
            <a:r>
              <a:rPr lang="en-US" sz="1600" dirty="0" err="1"/>
              <a:t>function.gif</a:t>
            </a:r>
            <a:r>
              <a:rPr lang="en-US" sz="1600" dirty="0"/>
              <a:t>, CC BY-SA 3.0, https://</a:t>
            </a:r>
            <a:r>
              <a:rPr lang="en-US" sz="1600" dirty="0" err="1"/>
              <a:t>commons.wikimedia.org</a:t>
            </a:r>
            <a:r>
              <a:rPr lang="en-US" sz="1600" dirty="0"/>
              <a:t>/w/</a:t>
            </a:r>
            <a:r>
              <a:rPr lang="en-US" sz="1600" dirty="0" err="1"/>
              <a:t>index.php?curid</a:t>
            </a:r>
            <a:r>
              <a:rPr lang="en-US" sz="1600" dirty="0"/>
              <a:t>=2870420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3CD9D-B1DC-D64F-A3C8-E8E3709B92B6}"/>
              </a:ext>
            </a:extLst>
          </p:cNvPr>
          <p:cNvSpPr txBox="1"/>
          <p:nvPr/>
        </p:nvSpPr>
        <p:spPr>
          <a:xfrm>
            <a:off x="23760" y="1347913"/>
            <a:ext cx="1898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Real numbers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e.g.,room</a:t>
            </a:r>
            <a:r>
              <a:rPr lang="en-US" sz="2400" dirty="0"/>
              <a:t> temperature)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2CDA63-B3F7-4343-8414-D87321678DA9}"/>
              </a:ext>
            </a:extLst>
          </p:cNvPr>
          <p:cNvCxnSpPr>
            <a:cxnSpLocks/>
          </p:cNvCxnSpPr>
          <p:nvPr/>
        </p:nvCxnSpPr>
        <p:spPr>
          <a:xfrm flipV="1">
            <a:off x="1769389" y="2020331"/>
            <a:ext cx="531344" cy="7038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3;&#10;&#13;&#10;Description automatically generated">
            <a:extLst>
              <a:ext uri="{FF2B5EF4-FFF2-40B4-BE49-F238E27FC236}">
                <a16:creationId xmlns:a16="http://schemas.microsoft.com/office/drawing/2014/main" id="{E324D41D-8744-0449-B4E3-5158E5CC2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34" y="1200451"/>
            <a:ext cx="4086030" cy="166584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515467-AB00-294A-A459-6B026959E171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386764" y="2027369"/>
            <a:ext cx="2475882" cy="6004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2325518-C6BF-0442-B082-01A56447AC67}"/>
              </a:ext>
            </a:extLst>
          </p:cNvPr>
          <p:cNvSpPr txBox="1"/>
          <p:nvPr/>
        </p:nvSpPr>
        <p:spPr>
          <a:xfrm>
            <a:off x="6524202" y="1122406"/>
            <a:ext cx="242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Category Labels </a:t>
            </a:r>
          </a:p>
          <a:p>
            <a:r>
              <a:rPr lang="en-US" sz="2400" dirty="0"/>
              <a:t>(cold, warm, hot)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E2515B-2262-414C-B341-760E14FA1C1B}"/>
              </a:ext>
            </a:extLst>
          </p:cNvPr>
          <p:cNvSpPr txBox="1"/>
          <p:nvPr/>
        </p:nvSpPr>
        <p:spPr>
          <a:xfrm>
            <a:off x="8892263" y="1714427"/>
            <a:ext cx="2057086" cy="464742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If cold then</a:t>
            </a:r>
          </a:p>
          <a:p>
            <a:pPr algn="ctr"/>
            <a:r>
              <a:rPr lang="en-US" sz="2800" dirty="0"/>
              <a:t>turn up the thermostat.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If hot then </a:t>
            </a:r>
          </a:p>
          <a:p>
            <a:pPr algn="ctr"/>
            <a:r>
              <a:rPr lang="en-US" sz="2800" dirty="0"/>
              <a:t>turn down the thermostat.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FC915F-60E5-194B-8966-2DF9721A1474}"/>
              </a:ext>
            </a:extLst>
          </p:cNvPr>
          <p:cNvSpPr txBox="1"/>
          <p:nvPr/>
        </p:nvSpPr>
        <p:spPr>
          <a:xfrm>
            <a:off x="8945017" y="905527"/>
            <a:ext cx="2057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Logic operations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C4CE98-E79C-5D4D-9DE0-2A2A1E03A1D7}"/>
              </a:ext>
            </a:extLst>
          </p:cNvPr>
          <p:cNvSpPr txBox="1"/>
          <p:nvPr/>
        </p:nvSpPr>
        <p:spPr>
          <a:xfrm>
            <a:off x="158575" y="4129374"/>
            <a:ext cx="18757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Real numbers (e.g., thermostat temperature)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1CB6EB1-C45E-794A-9042-F36EBC79FA7D}"/>
              </a:ext>
            </a:extLst>
          </p:cNvPr>
          <p:cNvCxnSpPr>
            <a:cxnSpLocks/>
          </p:cNvCxnSpPr>
          <p:nvPr/>
        </p:nvCxnSpPr>
        <p:spPr>
          <a:xfrm flipV="1">
            <a:off x="1763528" y="5109363"/>
            <a:ext cx="531344" cy="7038"/>
          </a:xfrm>
          <a:prstGeom prst="straightConnector1">
            <a:avLst/>
          </a:prstGeom>
          <a:ln w="635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close up of a logo&#13;&#10;&#13;&#10;Description automatically generated">
            <a:extLst>
              <a:ext uri="{FF2B5EF4-FFF2-40B4-BE49-F238E27FC236}">
                <a16:creationId xmlns:a16="http://schemas.microsoft.com/office/drawing/2014/main" id="{F10A6E00-1059-CC4F-BE80-07BC9AB44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873" y="4289483"/>
            <a:ext cx="4086030" cy="166584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6FE268-4206-4C46-AD35-48CF53853EF6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6380903" y="5116401"/>
            <a:ext cx="2475882" cy="6004"/>
          </a:xfrm>
          <a:prstGeom prst="straightConnector1">
            <a:avLst/>
          </a:prstGeom>
          <a:ln w="635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0671E7B-D114-D540-8762-B7E9BD88717B}"/>
              </a:ext>
            </a:extLst>
          </p:cNvPr>
          <p:cNvSpPr txBox="1"/>
          <p:nvPr/>
        </p:nvSpPr>
        <p:spPr>
          <a:xfrm>
            <a:off x="6571092" y="4229023"/>
            <a:ext cx="2250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Category Labels </a:t>
            </a:r>
          </a:p>
          <a:p>
            <a:r>
              <a:rPr lang="en-US" sz="2400" dirty="0"/>
              <a:t>(up, down)</a:t>
            </a:r>
          </a:p>
        </p:txBody>
      </p:sp>
    </p:spTree>
    <p:extLst>
      <p:ext uri="{BB962C8B-B14F-4D97-AF65-F5344CB8AC3E}">
        <p14:creationId xmlns:p14="http://schemas.microsoft.com/office/powerpoint/2010/main" val="2011289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83244"/>
            <a:ext cx="10515600" cy="1325563"/>
          </a:xfrm>
        </p:spPr>
        <p:txBody>
          <a:bodyPr/>
          <a:lstStyle/>
          <a:p>
            <a:r>
              <a:rPr lang="en-US" dirty="0"/>
              <a:t>Successes of </a:t>
            </a:r>
            <a:r>
              <a:rPr lang="en-US" dirty="0" err="1"/>
              <a:t>Logicist</a:t>
            </a:r>
            <a:r>
              <a:rPr lang="en-US" dirty="0"/>
              <a:t> Approach</a:t>
            </a:r>
            <a:r>
              <a:rPr lang="en-US"/>
              <a:t>: Fuzzy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59" y="1640264"/>
            <a:ext cx="10680569" cy="491293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/>
              <a:t>Example: speed control system of the </a:t>
            </a:r>
            <a:r>
              <a:rPr lang="en-US" sz="3600" dirty="0">
                <a:hlinkClick r:id="rId3"/>
              </a:rPr>
              <a:t>https://en.wikipedia.org/wiki/Sendai_Subway_Namboku_Line</a:t>
            </a:r>
            <a:r>
              <a:rPr lang="en-US" sz="3600" dirty="0"/>
              <a:t>. “This system (developed by Hitachi) accounts for the relative smoothness of the starts and stops when compared to other trains, and is 10% more energy efficient than human-controlled acceleration.”</a:t>
            </a:r>
          </a:p>
        </p:txBody>
      </p:sp>
    </p:spTree>
    <p:extLst>
      <p:ext uri="{BB962C8B-B14F-4D97-AF65-F5344CB8AC3E}">
        <p14:creationId xmlns:p14="http://schemas.microsoft.com/office/powerpoint/2010/main" val="243235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Administrative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page</a:t>
            </a:r>
          </a:p>
          <a:p>
            <a:r>
              <a:rPr lang="en-US" dirty="0"/>
              <a:t>How is this course graded?</a:t>
            </a:r>
          </a:p>
          <a:p>
            <a:r>
              <a:rPr lang="en-US" dirty="0"/>
              <a:t>Policies</a:t>
            </a:r>
          </a:p>
          <a:p>
            <a:r>
              <a:rPr lang="en-US" dirty="0"/>
              <a:t>How can I get help?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31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259091"/>
            <a:ext cx="10515600" cy="1325563"/>
          </a:xfrm>
        </p:spPr>
        <p:txBody>
          <a:bodyPr/>
          <a:lstStyle/>
          <a:p>
            <a:r>
              <a:rPr lang="en-US" dirty="0"/>
              <a:t>Failures of </a:t>
            </a:r>
            <a:r>
              <a:rPr lang="en-US" dirty="0" err="1"/>
              <a:t>Logicist</a:t>
            </a:r>
            <a:r>
              <a:rPr lang="en-US" dirty="0"/>
              <a:t> Approach: Fragility, and the “AI Winter”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913" y="1673477"/>
            <a:ext cx="11303215" cy="4912935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lvl="1">
              <a:spcBef>
                <a:spcPts val="1100"/>
              </a:spcBef>
            </a:pPr>
            <a:r>
              <a:rPr lang="en-US" sz="4100" dirty="0"/>
              <a:t>Expert systems/fuzzy logic work if the number of rules you have to program is small and finite.</a:t>
            </a:r>
          </a:p>
          <a:p>
            <a:pPr marL="0" lvl="1">
              <a:spcBef>
                <a:spcPts val="1100"/>
              </a:spcBef>
            </a:pPr>
            <a:r>
              <a:rPr lang="en-US" sz="4100" dirty="0"/>
              <a:t>The law of the out-of-vocabulary word: No matter how many words are in your dictionary, there are words you missed.</a:t>
            </a:r>
          </a:p>
          <a:p>
            <a:pPr marL="457200" lvl="3">
              <a:spcBef>
                <a:spcPts val="1100"/>
              </a:spcBef>
            </a:pPr>
            <a:r>
              <a:rPr lang="en-US" sz="3400" dirty="0"/>
              <a:t>Empirical proof: Hasegawa-Johnson, Elmahdy &amp; Mustafawi, “Arabic Speech and Language Technology,” 2017</a:t>
            </a:r>
          </a:p>
          <a:p>
            <a:pPr marL="0" lvl="1">
              <a:spcBef>
                <a:spcPts val="1100"/>
              </a:spcBef>
            </a:pPr>
            <a:r>
              <a:rPr lang="en-US" sz="4100" dirty="0"/>
              <a:t>Implication: no matter how carefully you design the rules for your expert system, there will be real-world situations that it doesn’t know how to handle.</a:t>
            </a:r>
          </a:p>
          <a:p>
            <a:pPr marL="457200" lvl="3">
              <a:spcBef>
                <a:spcPts val="1100"/>
              </a:spcBef>
            </a:pPr>
            <a:r>
              <a:rPr lang="en-US" sz="3400" dirty="0"/>
              <a:t>This is a well-known problem with expert systems, called “fragility”</a:t>
            </a:r>
          </a:p>
          <a:p>
            <a:pPr marL="457200" lvl="3">
              <a:spcBef>
                <a:spcPts val="1100"/>
              </a:spcBef>
            </a:pPr>
            <a:r>
              <a:rPr lang="en-US" sz="3400" dirty="0"/>
              <a:t>Corporations and governments reacted to fragility by reducing funding of AI, from </a:t>
            </a:r>
            <a:r>
              <a:rPr lang="en-US" sz="3400"/>
              <a:t>about 1966-2009</a:t>
            </a:r>
            <a:r>
              <a:rPr lang="en-US" sz="3400" dirty="0"/>
              <a:t>.  This was called the “AI Winter.”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13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6913" y="83244"/>
            <a:ext cx="10515600" cy="1325563"/>
          </a:xfrm>
        </p:spPr>
        <p:txBody>
          <a:bodyPr/>
          <a:lstStyle/>
          <a:p>
            <a:r>
              <a:rPr lang="en-US" dirty="0"/>
              <a:t>Failures of </a:t>
            </a:r>
            <a:r>
              <a:rPr lang="en-US" dirty="0" err="1"/>
              <a:t>Logicist</a:t>
            </a:r>
            <a:r>
              <a:rPr lang="en-US" dirty="0"/>
              <a:t> Approach: Humans don’t think logically.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6A2D4B-2580-694C-B5F3-678008117549}"/>
              </a:ext>
            </a:extLst>
          </p:cNvPr>
          <p:cNvSpPr/>
          <p:nvPr/>
        </p:nvSpPr>
        <p:spPr>
          <a:xfrm>
            <a:off x="4969111" y="1327612"/>
            <a:ext cx="6368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err="1">
                <a:hlinkClick r:id="rId3"/>
              </a:rPr>
              <a:t>dilbert.com</a:t>
            </a:r>
            <a:r>
              <a:rPr lang="en-US" sz="3200" dirty="0">
                <a:hlinkClick r:id="rId3"/>
              </a:rPr>
              <a:t>/strip/2019-01-08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6136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definition 4: Acting rationally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1611533"/>
            <a:ext cx="3017520" cy="3785616"/>
          </a:xfrm>
        </p:spPr>
      </p:pic>
      <p:sp>
        <p:nvSpPr>
          <p:cNvPr id="4" name="TextBox 3"/>
          <p:cNvSpPr txBox="1"/>
          <p:nvPr/>
        </p:nvSpPr>
        <p:spPr>
          <a:xfrm>
            <a:off x="4840351" y="5585794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John Stuart Mill, 1806-1873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definition 4: Acting rationally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40566"/>
            <a:ext cx="79248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A </a:t>
            </a:r>
            <a:r>
              <a:rPr lang="en-US" b="1" dirty="0"/>
              <a:t>rational agent </a:t>
            </a:r>
            <a:r>
              <a:rPr lang="en-US" dirty="0"/>
              <a:t>acts to optimally achieve its goals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Goals are application-dependent and are expressed in terms of the </a:t>
            </a:r>
            <a:r>
              <a:rPr lang="en-US" sz="2800" b="1" dirty="0">
                <a:ea typeface="+mn-ea"/>
                <a:cs typeface="+mn-cs"/>
              </a:rPr>
              <a:t>utility of outcomes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Being rational means </a:t>
            </a:r>
            <a:r>
              <a:rPr lang="en-US" sz="2800" b="1" dirty="0">
                <a:ea typeface="+mn-ea"/>
                <a:cs typeface="+mn-cs"/>
              </a:rPr>
              <a:t>maximizing your (expected) utility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This definition of rationality only concerns the decisions/actions that are made, not the cognitive process behind them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An unexpected step: rational agent theory was originally developed in the field of economics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err="1"/>
              <a:t>Norvik</a:t>
            </a:r>
            <a:r>
              <a:rPr lang="en-US" sz="2800" dirty="0"/>
              <a:t> and Russell: “most people think Economists study money.  Economists think that what they study is the behavior of rational actors seeking to maximize their own happiness.”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270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95" y="7317"/>
            <a:ext cx="10515600" cy="1325563"/>
          </a:xfrm>
        </p:spPr>
        <p:txBody>
          <a:bodyPr/>
          <a:lstStyle/>
          <a:p>
            <a:r>
              <a:rPr lang="en-US" dirty="0"/>
              <a:t>Utility maximization formulation: Advantages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6670" y="1107832"/>
            <a:ext cx="7957930" cy="5744817"/>
          </a:xfrm>
        </p:spPr>
        <p:txBody>
          <a:bodyPr>
            <a:normAutofit/>
          </a:bodyPr>
          <a:lstStyle/>
          <a:p>
            <a:r>
              <a:rPr lang="en-US" b="1" u="sng" dirty="0"/>
              <a:t>Generality</a:t>
            </a:r>
            <a:r>
              <a:rPr lang="en-US" dirty="0"/>
              <a:t>: goes beyond explicit reasoning, and even human cognition altogether</a:t>
            </a:r>
          </a:p>
          <a:p>
            <a:r>
              <a:rPr lang="en-US" b="1" u="sng" dirty="0"/>
              <a:t>Practicality</a:t>
            </a:r>
            <a:r>
              <a:rPr lang="en-US" dirty="0"/>
              <a:t>: can be adapted to many real-world problems. Avoids philosophy and psychology.</a:t>
            </a:r>
          </a:p>
          <a:p>
            <a:r>
              <a:rPr lang="en-US" b="1" u="sng" dirty="0"/>
              <a:t>Solvability:</a:t>
            </a:r>
            <a:r>
              <a:rPr lang="en-US" dirty="0"/>
              <a:t> Amenable to good scientific and engineering methodology</a:t>
            </a:r>
          </a:p>
          <a:p>
            <a:r>
              <a:rPr lang="en-US" dirty="0"/>
              <a:t>For all of these reasons, this course will </a:t>
            </a:r>
            <a:r>
              <a:rPr lang="en-US" b="1" u="sng" dirty="0"/>
              <a:t>usually</a:t>
            </a:r>
            <a:r>
              <a:rPr lang="en-US" dirty="0"/>
              <a:t> adopt this definition: An “artificial intelligence” is a machine that acts rationally (reasons out a plan of action) in order to maximize some measure of utility (a measure of how good is the resulting situation)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95" y="7317"/>
            <a:ext cx="11544428" cy="1325563"/>
          </a:xfrm>
        </p:spPr>
        <p:txBody>
          <a:bodyPr/>
          <a:lstStyle/>
          <a:p>
            <a:r>
              <a:rPr lang="en-US" dirty="0"/>
              <a:t>Utility maximization formulation: Disadvantages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6670" y="914399"/>
            <a:ext cx="7957930" cy="5744817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Practical disadvantages</a:t>
            </a:r>
            <a:r>
              <a:rPr lang="en-US" dirty="0"/>
              <a:t>: can a machine act rationally in order to achieve a desirable outcome?  Why or why not?</a:t>
            </a:r>
          </a:p>
          <a:p>
            <a:pPr marL="457200" lvl="1" indent="0">
              <a:buNone/>
            </a:pPr>
            <a:r>
              <a:rPr lang="en-US" dirty="0"/>
              <a:t>* Some problems only have vacuous solutions</a:t>
            </a:r>
          </a:p>
          <a:p>
            <a:pPr lvl="1"/>
            <a:r>
              <a:rPr lang="en-US" dirty="0"/>
              <a:t>Finite resources (compute time, memory)</a:t>
            </a:r>
          </a:p>
          <a:p>
            <a:pPr lvl="1"/>
            <a:r>
              <a:rPr lang="en-US" dirty="0"/>
              <a:t>Biased training data: real world is not what expected</a:t>
            </a:r>
          </a:p>
          <a:p>
            <a:pPr lvl="2"/>
            <a:r>
              <a:rPr lang="en-US" dirty="0"/>
              <a:t>Real world randomness/unpredictability</a:t>
            </a:r>
          </a:p>
          <a:p>
            <a:pPr lvl="2"/>
            <a:r>
              <a:rPr lang="en-US" dirty="0"/>
              <a:t>Programmer might not know how to calculate the answer</a:t>
            </a:r>
          </a:p>
          <a:p>
            <a:r>
              <a:rPr lang="en-US" b="1" u="sng" dirty="0"/>
              <a:t>Theoretical disadvantages</a:t>
            </a:r>
            <a:r>
              <a:rPr lang="en-US" dirty="0"/>
              <a:t>: should a machine act rationally in order to achieve a desirable outcome?  Why or why not?</a:t>
            </a:r>
          </a:p>
          <a:p>
            <a:pPr lvl="1"/>
            <a:r>
              <a:rPr lang="en-US" dirty="0"/>
              <a:t>Not if it’s acting against human interests</a:t>
            </a:r>
          </a:p>
          <a:p>
            <a:pPr lvl="1"/>
            <a:r>
              <a:rPr lang="en-US" dirty="0"/>
              <a:t>Special circumstances, e.g., conflicting goals; subvert the usual rules to achieve an outcome that’s uniquely desirable right now</a:t>
            </a:r>
          </a:p>
          <a:p>
            <a:pPr lvl="1"/>
            <a:r>
              <a:rPr lang="en-US" dirty="0"/>
              <a:t>People are not rational; conversational agent might not be always rational either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2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/>
              <a:t>Artificial Intelligence?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86000" y="1905000"/>
          <a:ext cx="7696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1.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Thinking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humanly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2. Acting humanly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9900"/>
                          </a:solidFill>
                        </a:rPr>
                        <a:t>3.</a:t>
                      </a:r>
                      <a:r>
                        <a:rPr lang="en-US" sz="2800" b="1" baseline="0" dirty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9900"/>
                          </a:solidFill>
                        </a:rPr>
                        <a:t>Thinking rationally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FF"/>
                          </a:solidFill>
                        </a:rPr>
                        <a:t>4. Acting rationally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4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</a:t>
            </a:r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1752600" y="22098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4"/>
              </a:rPr>
              <a:t>http://courses.engr.Illinois.edu/cs440/</a:t>
            </a:r>
            <a:endParaRPr lang="en-US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5090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course graded?</a:t>
            </a:r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1667756" y="1408519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40%: Exams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Mostly from the slides.  The page </a:t>
            </a:r>
            <a:r>
              <a:rPr lang="en-US" sz="2800" dirty="0">
                <a:hlinkClick r:id="rId4"/>
              </a:rPr>
              <a:t>http://courses.engr.Illinois.edu/cs440/lectures.html</a:t>
            </a:r>
            <a:r>
              <a:rPr lang="en-US" sz="2800" dirty="0"/>
              <a:t> includes sample problems from the textbook.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60%: MPs (Mini-Projects)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Each MP is designed to require about 19 hours of work, including ~14 hours of thinking/ coding/ debugging and ~5 hours of waiting for your computer.  Seriously. We really do target 19 hours.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You can work in teams of up to 3, only if it helps you.  Software management exercise.</a:t>
            </a:r>
          </a:p>
        </p:txBody>
      </p:sp>
    </p:spTree>
    <p:extLst>
      <p:ext uri="{BB962C8B-B14F-4D97-AF65-F5344CB8AC3E}">
        <p14:creationId xmlns:p14="http://schemas.microsoft.com/office/powerpoint/2010/main" val="125310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1667756" y="1408519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Late MPs: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Only if every member of your team has an emergency documented by the emergency dean.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If no emergency, penalty is 10% per day.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No homework accepted more than 7 days late.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DO THE HOMEWORK.  Even partly, even 6 days late.  If you miss ONE MP, you will probably not pass.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Plagiarism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Please DO search online to find good ideas.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Please LEARN THE IDEAS, don’t COPY THE CODE.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Graders will read on-line code repos before grading your MP.</a:t>
            </a:r>
          </a:p>
        </p:txBody>
      </p:sp>
    </p:spTree>
    <p:extLst>
      <p:ext uri="{BB962C8B-B14F-4D97-AF65-F5344CB8AC3E}">
        <p14:creationId xmlns:p14="http://schemas.microsoft.com/office/powerpoint/2010/main" val="395625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Get Help?</a:t>
            </a:r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1667756" y="1408519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Office Hours: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ECEB 5034.  Times listed here: </a:t>
            </a:r>
            <a:r>
              <a:rPr lang="en-US" sz="2400" dirty="0">
                <a:hlinkClick r:id="rId4"/>
              </a:rPr>
              <a:t>https://courses.engr.illinois.edu/ece448/sp2018/homework.html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Piazza: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https://piazza.com/class/jc8mft43dmb4gu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Teaching staff will check piazza at least once/day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Fellow students strongly encouraged to give good answers.  Extra credit may be given for useful piazza answers.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post code on piazza, either for questions or for answers.  You can post pseudo-code if you want.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Wikipedia </a:t>
            </a:r>
            <a:r>
              <a:rPr lang="en-US" sz="2400" dirty="0" err="1"/>
              <a:t>etc</a:t>
            </a:r>
            <a:r>
              <a:rPr lang="en-US" sz="2400" dirty="0"/>
              <a:t>: Often very useful.  See previous slide.</a:t>
            </a:r>
          </a:p>
        </p:txBody>
      </p:sp>
    </p:spTree>
    <p:extLst>
      <p:ext uri="{BB962C8B-B14F-4D97-AF65-F5344CB8AC3E}">
        <p14:creationId xmlns:p14="http://schemas.microsoft.com/office/powerpoint/2010/main" val="322706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 two-bit summary of the philosophy of AI</a:t>
            </a:r>
          </a:p>
        </p:txBody>
      </p:sp>
    </p:spTree>
    <p:extLst>
      <p:ext uri="{BB962C8B-B14F-4D97-AF65-F5344CB8AC3E}">
        <p14:creationId xmlns:p14="http://schemas.microsoft.com/office/powerpoint/2010/main" val="355887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Artificial Intelligence?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Artificial (adj., Wiktionary): Man-made, i.e., constructed by means of skill or specialized art.</a:t>
            </a:r>
          </a:p>
          <a:p>
            <a:endParaRPr lang="en-US" dirty="0"/>
          </a:p>
          <a:p>
            <a:r>
              <a:rPr lang="en-US" dirty="0"/>
              <a:t>Intelligence (noun, Wiktionary): Capacity of mind to understand meaning, acquire knowledge, and apply it to practice.</a:t>
            </a:r>
          </a:p>
          <a:p>
            <a:endParaRPr lang="en-US" dirty="0"/>
          </a:p>
          <a:p>
            <a:r>
              <a:rPr lang="en-US" dirty="0"/>
              <a:t>Artificial Intelligence (implied by above): capacity of a man-made system to understand, acquire, and apply knowledge.</a:t>
            </a:r>
          </a:p>
        </p:txBody>
      </p:sp>
    </p:spTree>
    <p:extLst>
      <p:ext uri="{BB962C8B-B14F-4D97-AF65-F5344CB8AC3E}">
        <p14:creationId xmlns:p14="http://schemas.microsoft.com/office/powerpoint/2010/main" val="373940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2293</Words>
  <Application>Microsoft Macintosh PowerPoint</Application>
  <PresentationFormat>Widescreen</PresentationFormat>
  <Paragraphs>235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Office Theme</vt:lpstr>
      <vt:lpstr>CS440/ECE448: Artificial Intelligence Lecture 1: What is AI?</vt:lpstr>
      <vt:lpstr>CS440/ECE448 Lecture 1: What is AI?</vt:lpstr>
      <vt:lpstr>1. Administrative Questions</vt:lpstr>
      <vt:lpstr>Web page</vt:lpstr>
      <vt:lpstr>How is this course graded?</vt:lpstr>
      <vt:lpstr>Policies</vt:lpstr>
      <vt:lpstr>How Can I Get Help?</vt:lpstr>
      <vt:lpstr>2. A two-bit summary of the philosophy of AI</vt:lpstr>
      <vt:lpstr>What is Artificial Intelligence?</vt:lpstr>
      <vt:lpstr>What is Artificial Intelligence?</vt:lpstr>
      <vt:lpstr>3. Thinking like a Human</vt:lpstr>
      <vt:lpstr>How many computations/second?</vt:lpstr>
      <vt:lpstr>PowerPoint Presentation</vt:lpstr>
      <vt:lpstr>Modern neuroimaging techniques</vt:lpstr>
      <vt:lpstr>PowerPoint Presentation</vt:lpstr>
      <vt:lpstr>4. Acting like a Human</vt:lpstr>
      <vt:lpstr>The Turing Test</vt:lpstr>
      <vt:lpstr>PowerPoint Presentation</vt:lpstr>
      <vt:lpstr>What’s wrong with the Turing test?</vt:lpstr>
      <vt:lpstr>A better Turing test?</vt:lpstr>
      <vt:lpstr>A better Turing test?</vt:lpstr>
      <vt:lpstr>Winograd schema</vt:lpstr>
      <vt:lpstr>Sample questions</vt:lpstr>
      <vt:lpstr>AI definition 3: Thinking rationally</vt:lpstr>
      <vt:lpstr>AI definition 3: Thinking rationally</vt:lpstr>
      <vt:lpstr>Syllogism</vt:lpstr>
      <vt:lpstr>Successes of Logicist Approach: Expert Systems</vt:lpstr>
      <vt:lpstr>Successes of Logicist Approach: Fuzzy Logic</vt:lpstr>
      <vt:lpstr>Successes of Logicist Approach: Fuzzy Logic</vt:lpstr>
      <vt:lpstr>Failures of Logicist Approach: Fragility, and the “AI Winter”</vt:lpstr>
      <vt:lpstr>Failures of Logicist Approach: Humans don’t think logically.</vt:lpstr>
      <vt:lpstr>AI definition 4: Acting rationally</vt:lpstr>
      <vt:lpstr>AI definition 4: Acting rationally</vt:lpstr>
      <vt:lpstr>Utility maximization formulation: Advantages</vt:lpstr>
      <vt:lpstr>Utility maximization formulation: Disadvantages</vt:lpstr>
      <vt:lpstr>What is Artificial Intelligence?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CS440/ECE448: Artificial Intelligence</dc:title>
  <dc:creator>Mark Hasegawa-Johnson</dc:creator>
  <cp:lastModifiedBy>Hasegawa-Johnson, Mark Allan</cp:lastModifiedBy>
  <cp:revision>40</cp:revision>
  <cp:lastPrinted>2018-01-16T05:33:19Z</cp:lastPrinted>
  <dcterms:created xsi:type="dcterms:W3CDTF">2017-08-29T20:41:32Z</dcterms:created>
  <dcterms:modified xsi:type="dcterms:W3CDTF">2019-01-15T19:31:56Z</dcterms:modified>
</cp:coreProperties>
</file>