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95" r:id="rId4"/>
    <p:sldId id="258" r:id="rId5"/>
    <p:sldId id="259" r:id="rId6"/>
    <p:sldId id="260" r:id="rId7"/>
    <p:sldId id="298" r:id="rId8"/>
    <p:sldId id="261" r:id="rId9"/>
    <p:sldId id="262" r:id="rId10"/>
    <p:sldId id="297" r:id="rId11"/>
    <p:sldId id="263" r:id="rId12"/>
    <p:sldId id="264" r:id="rId13"/>
    <p:sldId id="294" r:id="rId14"/>
    <p:sldId id="265" r:id="rId15"/>
    <p:sldId id="266" r:id="rId16"/>
    <p:sldId id="354" r:id="rId17"/>
    <p:sldId id="268" r:id="rId18"/>
    <p:sldId id="269" r:id="rId19"/>
    <p:sldId id="29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355" r:id="rId29"/>
    <p:sldId id="287" r:id="rId30"/>
    <p:sldId id="288" r:id="rId31"/>
    <p:sldId id="289" r:id="rId32"/>
    <p:sldId id="290" r:id="rId33"/>
    <p:sldId id="291" r:id="rId34"/>
    <p:sldId id="292" r:id="rId35"/>
    <p:sldId id="356" r:id="rId36"/>
    <p:sldId id="321" r:id="rId37"/>
    <p:sldId id="322" r:id="rId38"/>
    <p:sldId id="323" r:id="rId39"/>
    <p:sldId id="325" r:id="rId40"/>
    <p:sldId id="320" r:id="rId41"/>
    <p:sldId id="324" r:id="rId42"/>
    <p:sldId id="357" r:id="rId43"/>
    <p:sldId id="279" r:id="rId44"/>
    <p:sldId id="326" r:id="rId45"/>
    <p:sldId id="327" r:id="rId46"/>
    <p:sldId id="328" r:id="rId47"/>
    <p:sldId id="358" r:id="rId48"/>
    <p:sldId id="360" r:id="rId49"/>
    <p:sldId id="361" r:id="rId50"/>
    <p:sldId id="362" r:id="rId51"/>
    <p:sldId id="364" r:id="rId52"/>
    <p:sldId id="363" r:id="rId53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0C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1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8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AD09AB-C10E-4E6A-8FA5-73A37DEF1085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663C5F5-DF51-48BC-B2F7-9A8BEE715C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43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a reflex agent be rational?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7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5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8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6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67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11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27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64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30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6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7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0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61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3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69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89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7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55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F1D18-9638-4932-8910-B6EDCB447AA8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2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4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576A-F041-465B-B05C-90CC0BF4FA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3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9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1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55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5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12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3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9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0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0B83-FA1E-482D-AD89-4E224F76AB5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6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8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89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2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1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8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9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67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6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7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2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C5637-4BF9-4D65-B307-46A76C7EB2C6}" type="datetimeFigureOut">
              <a:rPr kumimoji="1" lang="ja-JP" altLang="en-US" smtClean="0"/>
              <a:t>2019/1/28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42A9-7623-489E-8B0C-90A1187160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8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ai.org/Papers/AAAI/1986/AAAI86-027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76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809946"/>
          </a:xfrm>
        </p:spPr>
        <p:txBody>
          <a:bodyPr/>
          <a:lstStyle/>
          <a:p>
            <a:r>
              <a:rPr kumimoji="1" lang="en-US" altLang="ja-JP" dirty="0"/>
              <a:t>CS440/ECE 448 Lecture 4:</a:t>
            </a:r>
            <a:br>
              <a:rPr kumimoji="1" lang="en-US" altLang="ja-JP" dirty="0"/>
            </a:br>
            <a:r>
              <a:rPr lang="en-US" altLang="ja-JP" dirty="0"/>
              <a:t>Search Intro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" y="1575276"/>
            <a:ext cx="4659984" cy="77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1800" dirty="0"/>
              <a:t>Slides by Svetlana Lazebnik, 9/2016</a:t>
            </a:r>
          </a:p>
          <a:p>
            <a:pPr algn="l"/>
            <a:r>
              <a:rPr lang="en-US" altLang="ja-JP" sz="1800" dirty="0"/>
              <a:t>Modified by Mark Hasegawa-Johnson, 1/2019</a:t>
            </a:r>
            <a:endParaRPr kumimoji="1" lang="ja-JP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2347276"/>
            <a:ext cx="65627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1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 Salesman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50" y="1561674"/>
            <a:ext cx="3988833" cy="4678870"/>
          </a:xfrm>
        </p:spPr>
        <p:txBody>
          <a:bodyPr>
            <a:normAutofit fontScale="92500"/>
          </a:bodyPr>
          <a:lstStyle/>
          <a:p>
            <a:r>
              <a:rPr lang="en-US" dirty="0"/>
              <a:t>Goal: visit every city in the United States</a:t>
            </a:r>
          </a:p>
          <a:p>
            <a:r>
              <a:rPr lang="en-US" dirty="0"/>
              <a:t>Path cost: total miles traveled</a:t>
            </a:r>
          </a:p>
          <a:p>
            <a:r>
              <a:rPr lang="en-US" dirty="0"/>
              <a:t>Initial state: Champaign, IL</a:t>
            </a:r>
          </a:p>
          <a:p>
            <a:r>
              <a:rPr lang="en-US" dirty="0"/>
              <a:t>Action: travel from one city to another</a:t>
            </a:r>
          </a:p>
          <a:p>
            <a:r>
              <a:rPr lang="en-US" dirty="0"/>
              <a:t>Transition model: when you visit a city, mark it as “visited.”</a:t>
            </a:r>
          </a:p>
          <a:p>
            <a:pPr lvl="1"/>
            <a:r>
              <a:rPr lang="en-US" dirty="0"/>
              <a:t>State Space = O{2^#cities}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5" y="1395168"/>
            <a:ext cx="8593188" cy="53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Example: Vacuum world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895600"/>
            <a:ext cx="7924800" cy="3962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States</a:t>
            </a:r>
          </a:p>
          <a:p>
            <a:pPr lvl="1"/>
            <a:r>
              <a:rPr lang="en-US" dirty="0"/>
              <a:t>Agent location and dirt location</a:t>
            </a:r>
          </a:p>
          <a:p>
            <a:pPr lvl="1"/>
            <a:r>
              <a:rPr lang="en-US" dirty="0"/>
              <a:t>How many possible states?</a:t>
            </a:r>
          </a:p>
          <a:p>
            <a:pPr lvl="1"/>
            <a:r>
              <a:rPr lang="en-US" dirty="0"/>
              <a:t>What if there are </a:t>
            </a:r>
            <a:r>
              <a:rPr lang="en-US" i="1" dirty="0"/>
              <a:t>n</a:t>
            </a:r>
            <a:r>
              <a:rPr lang="en-US" dirty="0"/>
              <a:t> possible locations?</a:t>
            </a:r>
          </a:p>
          <a:p>
            <a:pPr lvl="2"/>
            <a:r>
              <a:rPr lang="en-US" dirty="0"/>
              <a:t>The size of the state space grows exponentially with the “size” of the world! 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dirty="0"/>
              <a:t>Left, right, suck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endParaRPr lang="en-US" sz="2400" dirty="0"/>
          </a:p>
        </p:txBody>
      </p:sp>
      <p:pic>
        <p:nvPicPr>
          <p:cNvPr id="6" name="Picture 4" descr="vacuum2-enviro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0"/>
            <a:ext cx="3276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z="4000" dirty="0"/>
              <a:t>Vacuum world state space graph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08" y="1142999"/>
            <a:ext cx="11245106" cy="5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Complexity of the State Space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5291" y="1602557"/>
                <a:ext cx="10618509" cy="457440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Many “video game” style problems can be subdivided:</a:t>
                </a:r>
              </a:p>
              <a:p>
                <a:pPr lvl="1"/>
                <a:r>
                  <a:rPr kumimoji="1" lang="en-US" altLang="ja-JP" dirty="0"/>
                  <a:t>There are M different </a:t>
                </a:r>
                <a:r>
                  <a:rPr lang="en-US" altLang="ja-JP" dirty="0"/>
                  <a:t>things your character needs to pick up: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altLang="ja-JP" dirty="0"/>
                  <a:t> different world states</a:t>
                </a:r>
              </a:p>
              <a:p>
                <a:pPr lvl="1"/>
                <a:r>
                  <a:rPr lang="en-US" altLang="ja-JP" dirty="0"/>
                  <a:t>There are N locations you can be in while carrying any subset of those M objects:  total number of world states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{2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ja-JP" dirty="0"/>
              </a:p>
              <a:p>
                <a:r>
                  <a:rPr kumimoji="1" lang="en-US" altLang="ja-JP" dirty="0"/>
                  <a:t>Why a maze is nice: you don’t need to pick anything up</a:t>
                </a:r>
              </a:p>
              <a:p>
                <a:pPr lvl="1"/>
                <a:r>
                  <a:rPr lang="en-US" altLang="ja-JP" dirty="0"/>
                  <a:t>Only N different world states to consider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291" y="1602557"/>
                <a:ext cx="10618509" cy="4574406"/>
              </a:xfrm>
              <a:blipFill rotWithShape="0">
                <a:blip r:embed="rId2"/>
                <a:stretch>
                  <a:fillRect l="-1033" t="-22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74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8-puzzle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1905000" y="1143000"/>
            <a:ext cx="8458200" cy="5638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States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Locations of tiles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8-puzzle: 181,440 states (9!/2)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15-puzzle: ~10 trillion states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24-puzzle: ~10</a:t>
            </a:r>
            <a:r>
              <a:rPr lang="en-US" baseline="30000" dirty="0"/>
              <a:t>25</a:t>
            </a:r>
            <a:r>
              <a:rPr lang="en-US" dirty="0"/>
              <a:t> states</a:t>
            </a:r>
            <a:endParaRPr lang="en-US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120000"/>
              </a:lnSpc>
            </a:pPr>
            <a:r>
              <a:rPr lang="en-US" sz="3100" dirty="0"/>
              <a:t>Move blank left, right, up, down </a:t>
            </a:r>
            <a:endParaRPr lang="en-US" sz="3100" dirty="0">
              <a:solidFill>
                <a:srgbClr val="CC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100" b="1" dirty="0">
                <a:solidFill>
                  <a:srgbClr val="CC0099"/>
                </a:solidFill>
              </a:rPr>
              <a:t>Path cost </a:t>
            </a:r>
            <a:endParaRPr lang="en-US" sz="3100" b="1" dirty="0"/>
          </a:p>
          <a:p>
            <a:pPr lvl="1">
              <a:lnSpc>
                <a:spcPct val="120000"/>
              </a:lnSpc>
            </a:pPr>
            <a:r>
              <a:rPr lang="en-US" sz="3100" dirty="0"/>
              <a:t>1 per move</a:t>
            </a:r>
            <a:br>
              <a:rPr lang="en-US" sz="3100" dirty="0"/>
            </a:br>
            <a:endParaRPr lang="en-US" sz="3100" dirty="0"/>
          </a:p>
          <a:p>
            <a:pPr>
              <a:lnSpc>
                <a:spcPct val="120000"/>
              </a:lnSpc>
            </a:pPr>
            <a:r>
              <a:rPr lang="en-US" dirty="0">
                <a:hlinkClick r:id="rId3"/>
              </a:rPr>
              <a:t>Finding the optimal solution of n-Puzzle is NP-hard</a:t>
            </a:r>
            <a:endParaRPr lang="en-US" dirty="0"/>
          </a:p>
        </p:txBody>
      </p:sp>
      <p:pic>
        <p:nvPicPr>
          <p:cNvPr id="17414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r="49396"/>
          <a:stretch>
            <a:fillRect/>
          </a:stretch>
        </p:blipFill>
        <p:spPr bwMode="auto">
          <a:xfrm>
            <a:off x="8132446" y="1447801"/>
            <a:ext cx="2154555" cy="2162175"/>
          </a:xfrm>
          <a:prstGeom prst="rect">
            <a:avLst/>
          </a:prstGeom>
          <a:noFill/>
        </p:spPr>
      </p:pic>
      <p:pic>
        <p:nvPicPr>
          <p:cNvPr id="8" name="Picture 6" descr="8puzzle"/>
          <p:cNvPicPr>
            <a:picLocks noChangeAspect="1" noChangeArrowheads="1"/>
          </p:cNvPicPr>
          <p:nvPr/>
        </p:nvPicPr>
        <p:blipFill>
          <a:blip r:embed="rId4" cstate="print"/>
          <a:srcRect l="49396"/>
          <a:stretch>
            <a:fillRect/>
          </a:stretch>
        </p:blipFill>
        <p:spPr bwMode="auto">
          <a:xfrm>
            <a:off x="7848601" y="3810001"/>
            <a:ext cx="2154555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Robot motion planning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272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States</a:t>
            </a:r>
            <a:r>
              <a:rPr lang="en-US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Real-valued joint parameters (angles, displacements)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Actions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Continuous motions of robot joints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Goal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Configuration in which object is grasped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CC0099"/>
                </a:solidFill>
              </a:rPr>
              <a:t>Path cost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Time to execute, smoothness of path, etc.</a:t>
            </a:r>
          </a:p>
        </p:txBody>
      </p:sp>
      <p:pic>
        <p:nvPicPr>
          <p:cNvPr id="19460" name="Picture 4" descr="stanford-arm+b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1" y="1295400"/>
            <a:ext cx="5800725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turn ANY problem into a SEARCH problem: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Initial state, goal state, transition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Actions, path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First data structure: a frontier list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Third data structure: a “visited states”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Depth-first search: very fast, but not guaranteed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search: guaranteed optimal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= Dijkstra’s algorithm = BFS with variable costs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5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/>
            <a:r>
              <a:rPr lang="en-US" sz="4000" dirty="0"/>
              <a:t>First data structure: a frontier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48" y="1600201"/>
            <a:ext cx="9892749" cy="5049077"/>
          </a:xfrm>
        </p:spPr>
        <p:txBody>
          <a:bodyPr>
            <a:normAutofit/>
          </a:bodyPr>
          <a:lstStyle/>
          <a:p>
            <a:r>
              <a:rPr lang="en-US" dirty="0"/>
              <a:t>Let’s begin at the start state and </a:t>
            </a:r>
            <a:r>
              <a:rPr lang="en-US" b="1" dirty="0"/>
              <a:t>expand</a:t>
            </a:r>
            <a:r>
              <a:rPr lang="en-US" dirty="0"/>
              <a:t> it by making a list of all possible successor states</a:t>
            </a:r>
          </a:p>
          <a:p>
            <a:r>
              <a:rPr lang="en-US" dirty="0"/>
              <a:t>Maintain a </a:t>
            </a:r>
            <a:r>
              <a:rPr lang="en-US" b="1" dirty="0"/>
              <a:t>frontier</a:t>
            </a:r>
            <a:r>
              <a:rPr lang="en-US" dirty="0"/>
              <a:t> or a list of unexpanded states</a:t>
            </a:r>
          </a:p>
          <a:p>
            <a:r>
              <a:rPr lang="en-US" dirty="0"/>
              <a:t>At each step, pick a state from the frontier to expand:</a:t>
            </a:r>
          </a:p>
          <a:p>
            <a:pPr lvl="1"/>
            <a:r>
              <a:rPr lang="en-US" dirty="0"/>
              <a:t>Check to see if it’s a goal state</a:t>
            </a:r>
          </a:p>
          <a:p>
            <a:pPr lvl="1"/>
            <a:r>
              <a:rPr lang="en-US" dirty="0"/>
              <a:t>If not, find the other states that can be reached from this state, and add them to the frontier, if they’re not already there</a:t>
            </a:r>
          </a:p>
          <a:p>
            <a:r>
              <a:rPr lang="en-US" dirty="0"/>
              <a:t>Keep going until you reach a goal state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/>
            <a:r>
              <a:rPr lang="en-US" sz="4000" dirty="0"/>
              <a:t>Second data structure: a search tree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20615" y="1428655"/>
            <a:ext cx="5943603" cy="46732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“What if” tree of sequences of actions and outcomes</a:t>
            </a:r>
          </a:p>
          <a:p>
            <a:pPr>
              <a:lnSpc>
                <a:spcPct val="120000"/>
              </a:lnSpc>
            </a:pPr>
            <a:r>
              <a:rPr lang="en-US" dirty="0"/>
              <a:t>The root node corresponds to the starting state</a:t>
            </a:r>
          </a:p>
          <a:p>
            <a:pPr>
              <a:lnSpc>
                <a:spcPct val="120000"/>
              </a:lnSpc>
            </a:pPr>
            <a:r>
              <a:rPr lang="en-US" dirty="0"/>
              <a:t>The children of a node correspond to the </a:t>
            </a:r>
            <a:r>
              <a:rPr lang="en-US" b="1" dirty="0"/>
              <a:t>successor states</a:t>
            </a:r>
            <a:r>
              <a:rPr lang="en-US" dirty="0"/>
              <a:t> of that node’s state</a:t>
            </a:r>
          </a:p>
          <a:p>
            <a:pPr>
              <a:lnSpc>
                <a:spcPct val="120000"/>
              </a:lnSpc>
            </a:pPr>
            <a:r>
              <a:rPr lang="en-US" dirty="0"/>
              <a:t>A path through the tree corresponds to a sequence of actions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solution is a path ending in the goal state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62801" y="1411070"/>
            <a:ext cx="3200403" cy="4380131"/>
            <a:chOff x="2362200" y="1792069"/>
            <a:chExt cx="3200403" cy="4380131"/>
          </a:xfrm>
        </p:grpSpPr>
        <p:sp>
          <p:nvSpPr>
            <p:cNvPr id="9" name="TextBox 8"/>
            <p:cNvSpPr txBox="1"/>
            <p:nvPr/>
          </p:nvSpPr>
          <p:spPr>
            <a:xfrm>
              <a:off x="2667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00012" y="45720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85812" y="3581400"/>
              <a:ext cx="676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…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4196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955863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3346262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2949480" y="4670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362200" y="58674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>
              <a:off x="2492283" y="5432517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4533900" y="2812863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3924300" y="3771900"/>
              <a:ext cx="654237" cy="42563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3406680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4092484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4549683" y="4702080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4702084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5159283" y="3756118"/>
              <a:ext cx="501837" cy="30480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008970" y="1792069"/>
              <a:ext cx="10964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Starting state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36088" y="3048000"/>
              <a:ext cx="12263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Successor state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5200" y="2590800"/>
              <a:ext cx="8114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67000" y="5802868"/>
              <a:ext cx="1128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38100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276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29200" y="33528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19600" y="4311837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Representation: States and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= description of the world</a:t>
            </a:r>
          </a:p>
          <a:p>
            <a:pPr lvl="1"/>
            <a:r>
              <a:rPr lang="en-US" dirty="0"/>
              <a:t>Must have enough detail to decide whether or not you’re currently in the </a:t>
            </a:r>
            <a:r>
              <a:rPr lang="en-US" b="1" u="sng" dirty="0">
                <a:solidFill>
                  <a:srgbClr val="7030A0"/>
                </a:solidFill>
              </a:rPr>
              <a:t>initial state</a:t>
            </a:r>
          </a:p>
          <a:p>
            <a:pPr lvl="1"/>
            <a:r>
              <a:rPr lang="en-US" dirty="0"/>
              <a:t>Must have enough detail to decide whether or not you’ve reached the </a:t>
            </a:r>
            <a:r>
              <a:rPr lang="en-US" b="1" u="sng" dirty="0">
                <a:solidFill>
                  <a:srgbClr val="7030A0"/>
                </a:solidFill>
              </a:rPr>
              <a:t>goal state</a:t>
            </a:r>
          </a:p>
          <a:p>
            <a:pPr lvl="1"/>
            <a:r>
              <a:rPr lang="en-US" dirty="0"/>
              <a:t>Often but not always: “defining the state” and “defining the transition model” are the same thing</a:t>
            </a:r>
          </a:p>
          <a:p>
            <a:r>
              <a:rPr lang="en-US" dirty="0"/>
              <a:t>Node = a point in the search tree</a:t>
            </a:r>
          </a:p>
          <a:p>
            <a:pPr lvl="1"/>
            <a:r>
              <a:rPr lang="en-US" dirty="0"/>
              <a:t>Private data: ID of the state reached by this node</a:t>
            </a:r>
          </a:p>
          <a:p>
            <a:pPr lvl="1"/>
            <a:r>
              <a:rPr lang="en-US" dirty="0"/>
              <a:t>Private data: the ID of the parent node</a:t>
            </a:r>
          </a:p>
        </p:txBody>
      </p:sp>
    </p:spTree>
    <p:extLst>
      <p:ext uri="{BB962C8B-B14F-4D97-AF65-F5344CB8AC3E}">
        <p14:creationId xmlns:p14="http://schemas.microsoft.com/office/powerpoint/2010/main" val="102682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Types of agents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81200" y="914400"/>
            <a:ext cx="4040188" cy="639762"/>
          </a:xfrm>
        </p:spPr>
        <p:txBody>
          <a:bodyPr/>
          <a:lstStyle/>
          <a:p>
            <a:r>
              <a:rPr lang="en-US" dirty="0"/>
              <a:t>Reflex agent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74812" y="4114800"/>
            <a:ext cx="4040188" cy="2514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C0099"/>
                </a:solidFill>
              </a:rPr>
              <a:t>Consider how the world IS</a:t>
            </a:r>
          </a:p>
          <a:p>
            <a:r>
              <a:rPr lang="en-US" dirty="0"/>
              <a:t>Choose action based on current percept </a:t>
            </a:r>
          </a:p>
          <a:p>
            <a:r>
              <a:rPr lang="en-US" dirty="0"/>
              <a:t>Do not consider the future consequences of actions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69026" y="914400"/>
            <a:ext cx="4041775" cy="639762"/>
          </a:xfrm>
        </p:spPr>
        <p:txBody>
          <a:bodyPr/>
          <a:lstStyle/>
          <a:p>
            <a:r>
              <a:rPr lang="en-US" dirty="0"/>
              <a:t>Goal-directed agent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791199" y="4114800"/>
            <a:ext cx="5211417" cy="217667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C0099"/>
                </a:solidFill>
              </a:rPr>
              <a:t>Consider how the world WOULD BE</a:t>
            </a:r>
          </a:p>
          <a:p>
            <a:r>
              <a:rPr lang="en-US" dirty="0"/>
              <a:t>Decisions based on (hypothesized) consequences of actions</a:t>
            </a:r>
          </a:p>
          <a:p>
            <a:r>
              <a:rPr lang="en-US" dirty="0"/>
              <a:t>Must have a model of how the world evolves in response to actions</a:t>
            </a:r>
          </a:p>
          <a:p>
            <a:r>
              <a:rPr lang="en-US" dirty="0"/>
              <a:t>Must formulate a goal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9699" y="6553201"/>
            <a:ext cx="1807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D. Klein, P. </a:t>
            </a:r>
            <a:r>
              <a:rPr lang="en-US" sz="1200" dirty="0" err="1"/>
              <a:t>Abbeel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0"/>
            <a:ext cx="3136900" cy="2107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752601"/>
            <a:ext cx="3200400" cy="21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Algorithm Outline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722438"/>
            <a:ext cx="909124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Initialize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frontier </a:t>
            </a:r>
            <a:r>
              <a:rPr lang="en-US" sz="2400" dirty="0"/>
              <a:t>using the </a:t>
            </a:r>
            <a:r>
              <a:rPr lang="en-US" sz="2400" b="1" dirty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/>
              <a:t>While the frontier is not empty</a:t>
            </a:r>
          </a:p>
          <a:p>
            <a:pPr lvl="1"/>
            <a:r>
              <a:rPr lang="en-US" dirty="0"/>
              <a:t>Choose a frontier node according to </a:t>
            </a:r>
            <a:r>
              <a:rPr lang="en-US" b="1" dirty="0">
                <a:solidFill>
                  <a:srgbClr val="CC0099"/>
                </a:solidFill>
              </a:rPr>
              <a:t>search strategy</a:t>
            </a:r>
            <a:r>
              <a:rPr lang="en-US" b="1" dirty="0"/>
              <a:t> </a:t>
            </a:r>
            <a:r>
              <a:rPr lang="en-US" dirty="0"/>
              <a:t>and take it off the frontier</a:t>
            </a:r>
          </a:p>
          <a:p>
            <a:pPr lvl="1"/>
            <a:r>
              <a:rPr lang="en-US" dirty="0"/>
              <a:t>If the node contains the </a:t>
            </a:r>
            <a:r>
              <a:rPr lang="en-US" b="1" dirty="0">
                <a:solidFill>
                  <a:srgbClr val="CC0099"/>
                </a:solidFill>
              </a:rPr>
              <a:t>goal state</a:t>
            </a:r>
            <a:r>
              <a:rPr lang="en-US" dirty="0"/>
              <a:t>, return solution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C0099"/>
                </a:solidFill>
              </a:rPr>
              <a:t>expand</a:t>
            </a:r>
            <a:r>
              <a:rPr lang="en-US" dirty="0"/>
              <a:t> the node and add its children to the frontier</a:t>
            </a:r>
          </a:p>
          <a:p>
            <a:r>
              <a:rPr lang="en-US" b="1" dirty="0">
                <a:solidFill>
                  <a:srgbClr val="CC0099"/>
                </a:solidFill>
              </a:rPr>
              <a:t>Search strategy</a:t>
            </a:r>
            <a:r>
              <a:rPr lang="en-US" dirty="0"/>
              <a:t> determines </a:t>
            </a:r>
          </a:p>
          <a:p>
            <a:pPr lvl="1"/>
            <a:r>
              <a:rPr lang="en-US" dirty="0"/>
              <a:t>Is this process guaranteed to return an optimal solution?</a:t>
            </a:r>
          </a:p>
          <a:p>
            <a:pPr lvl="1"/>
            <a:r>
              <a:rPr lang="en-US" dirty="0"/>
              <a:t>Is this process guaranteed to return ANY solution?</a:t>
            </a:r>
          </a:p>
          <a:p>
            <a:pPr lvl="1"/>
            <a:r>
              <a:rPr lang="en-US" dirty="0"/>
              <a:t>Time complexity: how much time does it take?</a:t>
            </a:r>
          </a:p>
          <a:p>
            <a:pPr lvl="1"/>
            <a:r>
              <a:rPr lang="en-US" dirty="0"/>
              <a:t>Space complexity: how much RAM is consumed by the frontier?</a:t>
            </a:r>
          </a:p>
          <a:p>
            <a:r>
              <a:rPr lang="en-US" dirty="0"/>
              <a:t>For now: assume that search strategy =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425" y="3317"/>
            <a:ext cx="5410200" cy="2219325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947660" y="32302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</p:spTree>
    <p:extLst>
      <p:ext uri="{BB962C8B-B14F-4D97-AF65-F5344CB8AC3E}">
        <p14:creationId xmlns:p14="http://schemas.microsoft.com/office/powerpoint/2010/main" val="157372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4057" y="-4344"/>
            <a:ext cx="8111255" cy="3327328"/>
          </a:xfrm>
          <a:prstGeom prst="rect">
            <a:avLst/>
          </a:prstGeom>
          <a:noFill/>
        </p:spPr>
      </p:pic>
      <p:pic>
        <p:nvPicPr>
          <p:cNvPr id="13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sp>
        <p:nvSpPr>
          <p:cNvPr id="7" name="Oval 6"/>
          <p:cNvSpPr/>
          <p:nvPr/>
        </p:nvSpPr>
        <p:spPr>
          <a:xfrm>
            <a:off x="2100468" y="42676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3613" y="27407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7613" y="35350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7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051" y="3936"/>
            <a:ext cx="8338261" cy="3420449"/>
          </a:xfrm>
          <a:prstGeom prst="rect">
            <a:avLst/>
          </a:prstGeom>
          <a:noFill/>
        </p:spPr>
      </p:pic>
      <p:pic>
        <p:nvPicPr>
          <p:cNvPr id="25" name="Picture 4" descr="romania2">
            <a:extLst>
              <a:ext uri="{FF2B5EF4-FFF2-40B4-BE49-F238E27FC236}">
                <a16:creationId xmlns:a16="http://schemas.microsoft.com/office/drawing/2014/main" id="{E38CC53C-430A-AC46-B2D5-A213B264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sp>
        <p:nvSpPr>
          <p:cNvPr id="16" name="Oval 15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8" name="Oval 17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09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941" y="3316"/>
            <a:ext cx="7044775" cy="2889846"/>
          </a:xfrm>
          <a:prstGeom prst="rect">
            <a:avLst/>
          </a:prstGeom>
          <a:noFill/>
        </p:spPr>
      </p:pic>
      <p:pic>
        <p:nvPicPr>
          <p:cNvPr id="2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sp>
        <p:nvSpPr>
          <p:cNvPr id="29" name="Oval 28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31" name="Oval 3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05956" y="488761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143" y="0"/>
            <a:ext cx="7052858" cy="2893162"/>
          </a:xfrm>
          <a:prstGeom prst="rect">
            <a:avLst/>
          </a:prstGeom>
          <a:noFill/>
        </p:spPr>
      </p:pic>
      <p:pic>
        <p:nvPicPr>
          <p:cNvPr id="3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518" y="2229264"/>
            <a:ext cx="9348641" cy="458235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sp>
        <p:nvSpPr>
          <p:cNvPr id="40" name="Oval 39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2" name="Oval 41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5773" y="488761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3B213D4-7E2A-8C4C-BD67-E82F4A03E8F8}"/>
              </a:ext>
            </a:extLst>
          </p:cNvPr>
          <p:cNvSpPr/>
          <p:nvPr/>
        </p:nvSpPr>
        <p:spPr>
          <a:xfrm>
            <a:off x="3899647" y="3536576"/>
            <a:ext cx="1146118" cy="65442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36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3936"/>
            <a:ext cx="6057900" cy="2485019"/>
          </a:xfrm>
          <a:prstGeom prst="rect">
            <a:avLst/>
          </a:prstGeom>
          <a:noFill/>
        </p:spPr>
      </p:pic>
      <p:pic>
        <p:nvPicPr>
          <p:cNvPr id="1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15100" y="6195925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915418" y="54864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1"/>
            <a:ext cx="5334000" cy="2614525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5029200" y="45720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81600" y="5181600"/>
            <a:ext cx="7620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134100" y="4800600"/>
            <a:ext cx="5715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391956" y="42758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819900" y="4800600"/>
            <a:ext cx="571500" cy="3810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44356" y="3971042"/>
            <a:ext cx="627845" cy="29615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24600" y="5181600"/>
            <a:ext cx="914400" cy="292938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2100060" y="33826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1" name="Oval 4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80013" y="36874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5706C1A-61C3-2A40-A64D-1FF3E6803DFC}"/>
              </a:ext>
            </a:extLst>
          </p:cNvPr>
          <p:cNvSpPr/>
          <p:nvPr/>
        </p:nvSpPr>
        <p:spPr>
          <a:xfrm>
            <a:off x="6705601" y="5720592"/>
            <a:ext cx="1272204" cy="6073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ED44E3-E217-4243-9965-9824C5570A23}"/>
              </a:ext>
            </a:extLst>
          </p:cNvPr>
          <p:cNvSpPr/>
          <p:nvPr/>
        </p:nvSpPr>
        <p:spPr>
          <a:xfrm>
            <a:off x="4572003" y="6141932"/>
            <a:ext cx="1272204" cy="6073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03971D0-346E-2545-A6CE-5A88AE031C6C}"/>
              </a:ext>
            </a:extLst>
          </p:cNvPr>
          <p:cNvSpPr/>
          <p:nvPr/>
        </p:nvSpPr>
        <p:spPr>
          <a:xfrm>
            <a:off x="3810007" y="3551131"/>
            <a:ext cx="1272204" cy="6073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3035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repeated states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92369" y="1447801"/>
            <a:ext cx="11183815" cy="5257800"/>
          </a:xfrm>
        </p:spPr>
        <p:txBody>
          <a:bodyPr>
            <a:normAutofit/>
          </a:bodyPr>
          <a:lstStyle/>
          <a:p>
            <a:r>
              <a:rPr lang="en-US" sz="2400" dirty="0"/>
              <a:t>Initialize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frontier </a:t>
            </a:r>
            <a:r>
              <a:rPr lang="en-US" sz="2400" dirty="0"/>
              <a:t>using the </a:t>
            </a:r>
            <a:r>
              <a:rPr lang="en-US" sz="2400" b="1" dirty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/>
              <a:t>While the frontier is not empty</a:t>
            </a:r>
          </a:p>
          <a:p>
            <a:pPr lvl="1"/>
            <a:r>
              <a:rPr lang="en-US" dirty="0"/>
              <a:t>Choose a frontier node according to </a:t>
            </a:r>
            <a:r>
              <a:rPr lang="en-US" b="1" dirty="0">
                <a:solidFill>
                  <a:srgbClr val="CC0099"/>
                </a:solidFill>
              </a:rPr>
              <a:t>search strategy </a:t>
            </a:r>
            <a:r>
              <a:rPr lang="en-US" dirty="0"/>
              <a:t>and take it off the frontier</a:t>
            </a:r>
          </a:p>
          <a:p>
            <a:pPr lvl="1"/>
            <a:r>
              <a:rPr lang="en-US" dirty="0"/>
              <a:t>If the node contains the </a:t>
            </a:r>
            <a:r>
              <a:rPr lang="en-US" b="1" dirty="0">
                <a:solidFill>
                  <a:srgbClr val="CC0099"/>
                </a:solidFill>
              </a:rPr>
              <a:t>goal state</a:t>
            </a:r>
            <a:r>
              <a:rPr lang="en-US" dirty="0"/>
              <a:t>, return solution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C0099"/>
                </a:solidFill>
              </a:rPr>
              <a:t>expand</a:t>
            </a:r>
            <a:r>
              <a:rPr lang="en-US" dirty="0"/>
              <a:t> the node and add its children to the frontier</a:t>
            </a:r>
          </a:p>
          <a:p>
            <a:r>
              <a:rPr lang="en-US" sz="2400" dirty="0"/>
              <a:t>To handle repeated states:</a:t>
            </a:r>
          </a:p>
          <a:p>
            <a:pPr lvl="1"/>
            <a:r>
              <a:rPr lang="en-US" dirty="0"/>
              <a:t>Every time you expand a node, add that state to the </a:t>
            </a:r>
            <a:br>
              <a:rPr lang="en-US" dirty="0"/>
            </a:br>
            <a:r>
              <a:rPr lang="en-US" b="1" dirty="0">
                <a:solidFill>
                  <a:srgbClr val="CC0099"/>
                </a:solidFill>
              </a:rPr>
              <a:t>explored set</a:t>
            </a:r>
          </a:p>
          <a:p>
            <a:pPr lvl="1"/>
            <a:r>
              <a:rPr lang="en-US" dirty="0"/>
              <a:t>When adding nodes to the frontier, CHECK FIRST to see if they’ve already been explored</a:t>
            </a:r>
          </a:p>
        </p:txBody>
      </p:sp>
    </p:spTree>
    <p:extLst>
      <p:ext uri="{BB962C8B-B14F-4D97-AF65-F5344CB8AC3E}">
        <p14:creationId xmlns:p14="http://schemas.microsoft.com/office/powerpoint/2010/main" val="3651546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92369" y="1447801"/>
                <a:ext cx="11183815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Without </a:t>
                </a:r>
                <a:r>
                  <a:rPr lang="en-US" b="1" dirty="0">
                    <a:solidFill>
                      <a:srgbClr val="CC0099"/>
                    </a:solidFill>
                  </a:rPr>
                  <a:t>explored set 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{1}</m:t>
                    </m:r>
                  </m:oMath>
                </a14:m>
                <a:r>
                  <a:rPr lang="en-US" sz="2800" dirty="0"/>
                  <a:t>/node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= # nodes expanded</a:t>
                </a:r>
              </a:p>
              <a:p>
                <a:pPr lvl="2"/>
                <a:r>
                  <a:rPr lang="en-US" sz="2800" dirty="0"/>
                  <a:t>b = branching factor (number of children each node might have)</a:t>
                </a:r>
              </a:p>
              <a:p>
                <a:pPr lvl="2"/>
                <a:r>
                  <a:rPr lang="en-US" sz="2800" dirty="0"/>
                  <a:t>m = length of the longest possible path </a:t>
                </a:r>
              </a:p>
              <a:p>
                <a:r>
                  <a:rPr lang="en-US" dirty="0"/>
                  <a:t>With </a:t>
                </a:r>
                <a:r>
                  <a:rPr lang="en-US" b="1" dirty="0">
                    <a:solidFill>
                      <a:srgbClr val="CC0099"/>
                    </a:solidFill>
                  </a:rPr>
                  <a:t>explored set 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{1}</m:t>
                    </m:r>
                  </m:oMath>
                </a14:m>
                <a:r>
                  <a:rPr lang="en-US" sz="2800" dirty="0"/>
                  <a:t>/node using a hash table to see if node is already in </a:t>
                </a:r>
                <a:r>
                  <a:rPr lang="en-US" sz="2800" b="1" dirty="0">
                    <a:solidFill>
                      <a:srgbClr val="CC0099"/>
                    </a:solidFill>
                  </a:rPr>
                  <a:t>explored set</a:t>
                </a:r>
                <a:r>
                  <a:rPr lang="en-US" sz="28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= # nodes expanded</a:t>
                </a:r>
              </a:p>
              <a:p>
                <a:r>
                  <a:rPr lang="en-US" sz="3200" dirty="0"/>
                  <a:t>Usually,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.  I’ll continue to talk about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, but remember that it’s upper-bounded by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2369" y="1447801"/>
                <a:ext cx="11183815" cy="5257800"/>
              </a:xfrm>
              <a:blipFill>
                <a:blip r:embed="rId3"/>
                <a:stretch>
                  <a:fillRect l="-1249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604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star-progress0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194" y="3316"/>
            <a:ext cx="7866432" cy="3226899"/>
          </a:xfrm>
          <a:prstGeom prst="rect">
            <a:avLst/>
          </a:prstGeom>
          <a:noFill/>
        </p:spPr>
      </p:pic>
      <p:pic>
        <p:nvPicPr>
          <p:cNvPr id="4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w/o repeats</a:t>
            </a:r>
          </a:p>
        </p:txBody>
      </p:sp>
      <p:sp>
        <p:nvSpPr>
          <p:cNvPr id="5" name="Oval 4"/>
          <p:cNvSpPr/>
          <p:nvPr/>
        </p:nvSpPr>
        <p:spPr>
          <a:xfrm>
            <a:off x="1947660" y="3230216"/>
            <a:ext cx="7363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</p:spTree>
    <p:extLst>
      <p:ext uri="{BB962C8B-B14F-4D97-AF65-F5344CB8AC3E}">
        <p14:creationId xmlns:p14="http://schemas.microsoft.com/office/powerpoint/2010/main" val="37409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to turn ANY problem into a SEARCH problem: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Initial state, goal state, transition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Actions, path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First data structure: a frontier list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Third data structure: a “visited states”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Depth-first search: very fast, but not guaranteed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search: guaranteed optimal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= Dijkstra’s algorithm = BFS with variable costs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39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star-progress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163" y="-4344"/>
            <a:ext cx="7255149" cy="2976144"/>
          </a:xfrm>
          <a:prstGeom prst="rect">
            <a:avLst/>
          </a:prstGeom>
          <a:noFill/>
        </p:spPr>
      </p:pic>
      <p:pic>
        <p:nvPicPr>
          <p:cNvPr id="13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0" y="2077279"/>
            <a:ext cx="9348641" cy="45823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5290" y="50292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w/o repeats</a:t>
            </a:r>
          </a:p>
        </p:txBody>
      </p:sp>
      <p:sp>
        <p:nvSpPr>
          <p:cNvPr id="7" name="Oval 6"/>
          <p:cNvSpPr/>
          <p:nvPr/>
        </p:nvSpPr>
        <p:spPr>
          <a:xfrm>
            <a:off x="2100468" y="42676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3613" y="27407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27613" y="3535016"/>
            <a:ext cx="813352" cy="351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262814" y="3210339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7443" y="1690688"/>
            <a:ext cx="106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Explored:</a:t>
            </a:r>
          </a:p>
          <a:p>
            <a:r>
              <a:rPr lang="en-US" altLang="ja-JP" dirty="0"/>
              <a:t>Arad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5134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astar-progress0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049" y="3936"/>
            <a:ext cx="7043263" cy="2889226"/>
          </a:xfrm>
          <a:prstGeom prst="rect">
            <a:avLst/>
          </a:prstGeom>
          <a:noFill/>
        </p:spPr>
      </p:pic>
      <p:pic>
        <p:nvPicPr>
          <p:cNvPr id="15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852" y="2199863"/>
            <a:ext cx="9348641" cy="458235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18" name="Oval 17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7213" y="4356654"/>
            <a:ext cx="1306995" cy="29154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4031973" y="3806687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5404748" y="1157623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17443" y="1690688"/>
            <a:ext cx="106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Explored:</a:t>
            </a:r>
          </a:p>
          <a:p>
            <a:r>
              <a:rPr lang="en-US" altLang="ja-JP" dirty="0"/>
              <a:t>Arad</a:t>
            </a:r>
          </a:p>
          <a:p>
            <a:r>
              <a:rPr kumimoji="1" lang="en-US" altLang="ja-JP" dirty="0"/>
              <a:t>Sibiu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936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astar-progress0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171" y="3316"/>
            <a:ext cx="7039546" cy="2887701"/>
          </a:xfrm>
          <a:prstGeom prst="rect">
            <a:avLst/>
          </a:prstGeom>
          <a:noFill/>
        </p:spPr>
      </p:pic>
      <p:pic>
        <p:nvPicPr>
          <p:cNvPr id="2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31" name="Oval 3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6327" y="3733798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305956" y="488761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443" y="1690688"/>
            <a:ext cx="1555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Explored:</a:t>
            </a:r>
          </a:p>
          <a:p>
            <a:r>
              <a:rPr lang="en-US" altLang="ja-JP" dirty="0"/>
              <a:t>Arad</a:t>
            </a:r>
          </a:p>
          <a:p>
            <a:r>
              <a:rPr kumimoji="1" lang="en-US" altLang="ja-JP" dirty="0"/>
              <a:t>Sibiu</a:t>
            </a:r>
          </a:p>
          <a:p>
            <a:r>
              <a:rPr lang="en-US" altLang="ja-JP" dirty="0" err="1"/>
              <a:t>Rimnicu</a:t>
            </a:r>
            <a:r>
              <a:rPr lang="en-US" altLang="ja-JP" dirty="0"/>
              <a:t> </a:t>
            </a:r>
            <a:r>
              <a:rPr lang="en-US" altLang="ja-JP" dirty="0" err="1"/>
              <a:t>Vilcea</a:t>
            </a:r>
            <a:endParaRPr kumimoji="1" lang="ja-JP" altLang="en-US" dirty="0"/>
          </a:p>
        </p:txBody>
      </p:sp>
      <p:sp>
        <p:nvSpPr>
          <p:cNvPr id="40" name="Multiply 39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995534" y="3859693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4383161" y="453556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5425016" y="1134041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9736242" y="1725708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31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star-progress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2858" y="0"/>
            <a:ext cx="6989142" cy="2867025"/>
          </a:xfrm>
          <a:prstGeom prst="rect">
            <a:avLst/>
          </a:prstGeom>
          <a:noFill/>
        </p:spPr>
      </p:pic>
      <p:pic>
        <p:nvPicPr>
          <p:cNvPr id="39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518" y="2229264"/>
            <a:ext cx="9348641" cy="458235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2" name="Oval 41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335773" y="488761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7443" y="1690688"/>
            <a:ext cx="15343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Explored:</a:t>
            </a:r>
          </a:p>
          <a:p>
            <a:r>
              <a:rPr lang="en-US" altLang="ja-JP" dirty="0"/>
              <a:t>Arad</a:t>
            </a:r>
          </a:p>
          <a:p>
            <a:r>
              <a:rPr kumimoji="1" lang="en-US" altLang="ja-JP" dirty="0"/>
              <a:t>Sibiu</a:t>
            </a:r>
          </a:p>
          <a:p>
            <a:r>
              <a:rPr lang="en-US" altLang="ja-JP" dirty="0" err="1"/>
              <a:t>Rimnicu</a:t>
            </a:r>
            <a:r>
              <a:rPr lang="en-US" altLang="ja-JP" dirty="0"/>
              <a:t> </a:t>
            </a:r>
            <a:r>
              <a:rPr lang="en-US" altLang="ja-JP" dirty="0" err="1"/>
              <a:t>Vilces</a:t>
            </a:r>
            <a:endParaRPr lang="en-US" altLang="ja-JP" dirty="0"/>
          </a:p>
          <a:p>
            <a:r>
              <a:rPr lang="en-US" altLang="ja-JP" dirty="0" err="1"/>
              <a:t>Fa</a:t>
            </a:r>
            <a:r>
              <a:rPr kumimoji="1" lang="en-US" altLang="ja-JP" dirty="0" err="1"/>
              <a:t>garas</a:t>
            </a:r>
            <a:endParaRPr kumimoji="1" lang="ja-JP" altLang="en-US" dirty="0"/>
          </a:p>
        </p:txBody>
      </p:sp>
      <p:sp>
        <p:nvSpPr>
          <p:cNvPr id="46" name="Multiply 45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3995535" y="3810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ultiply 51"/>
          <p:cNvSpPr/>
          <p:nvPr/>
        </p:nvSpPr>
        <p:spPr>
          <a:xfrm>
            <a:off x="4343402" y="446598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ultiply 52"/>
          <p:cNvSpPr/>
          <p:nvPr/>
        </p:nvSpPr>
        <p:spPr>
          <a:xfrm>
            <a:off x="5454830" y="1124101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5903846" y="1708754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9746183" y="171226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5405235" y="399097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2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star-progress0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936"/>
            <a:ext cx="6096000" cy="2500648"/>
          </a:xfrm>
          <a:prstGeom prst="rect">
            <a:avLst/>
          </a:prstGeom>
          <a:noFill/>
        </p:spPr>
      </p:pic>
      <p:pic>
        <p:nvPicPr>
          <p:cNvPr id="38" name="Picture 4" descr="roman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730" y="2229679"/>
            <a:ext cx="9348641" cy="458235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search example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7690" y="5181601"/>
            <a:ext cx="166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Arad</a:t>
            </a:r>
          </a:p>
          <a:p>
            <a:r>
              <a:rPr lang="en-US" dirty="0"/>
              <a:t>Goal: Bucharest</a:t>
            </a:r>
          </a:p>
        </p:txBody>
      </p:sp>
      <p:sp>
        <p:nvSpPr>
          <p:cNvPr id="41" name="Oval 40"/>
          <p:cNvSpPr/>
          <p:nvPr/>
        </p:nvSpPr>
        <p:spPr>
          <a:xfrm>
            <a:off x="2252868" y="4420090"/>
            <a:ext cx="1469603" cy="37492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576013" y="2893162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92731" y="2295940"/>
            <a:ext cx="907774" cy="313443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696356" y="628571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800139" y="5825204"/>
            <a:ext cx="1025265" cy="35030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7443" y="1690688"/>
            <a:ext cx="14718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Explored:</a:t>
            </a:r>
          </a:p>
          <a:p>
            <a:r>
              <a:rPr lang="en-US" altLang="ja-JP" dirty="0"/>
              <a:t>Arad</a:t>
            </a:r>
          </a:p>
          <a:p>
            <a:r>
              <a:rPr kumimoji="1" lang="en-US" altLang="ja-JP" dirty="0"/>
              <a:t>Sibiu</a:t>
            </a:r>
          </a:p>
          <a:p>
            <a:r>
              <a:rPr lang="en-US" altLang="ja-JP" dirty="0" err="1"/>
              <a:t>Rinnicu</a:t>
            </a:r>
            <a:r>
              <a:rPr lang="en-US" altLang="ja-JP" dirty="0"/>
              <a:t> </a:t>
            </a:r>
            <a:r>
              <a:rPr lang="en-US" altLang="ja-JP" dirty="0" err="1"/>
              <a:t>Vilces</a:t>
            </a:r>
            <a:endParaRPr lang="en-US" altLang="ja-JP" dirty="0"/>
          </a:p>
          <a:p>
            <a:r>
              <a:rPr lang="en-US" altLang="ja-JP" dirty="0" err="1"/>
              <a:t>Fa</a:t>
            </a:r>
            <a:r>
              <a:rPr kumimoji="1" lang="en-US" altLang="ja-JP" dirty="0" err="1"/>
              <a:t>garas</a:t>
            </a:r>
            <a:endParaRPr kumimoji="1" lang="en-US" altLang="ja-JP" dirty="0"/>
          </a:p>
          <a:p>
            <a:r>
              <a:rPr lang="en-US" altLang="ja-JP" dirty="0"/>
              <a:t>Pitesti</a:t>
            </a:r>
            <a:endParaRPr kumimoji="1" lang="ja-JP" altLang="en-US" dirty="0"/>
          </a:p>
        </p:txBody>
      </p:sp>
      <p:sp>
        <p:nvSpPr>
          <p:cNvPr id="53" name="Multiply 52"/>
          <p:cNvSpPr/>
          <p:nvPr/>
        </p:nvSpPr>
        <p:spPr>
          <a:xfrm>
            <a:off x="2392022" y="338924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3995535" y="38100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4343402" y="446598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6288546" y="976184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6683772" y="1453261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10028570" y="1456769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/>
          <p:cNvSpPr/>
          <p:nvPr/>
        </p:nvSpPr>
        <p:spPr>
          <a:xfrm>
            <a:off x="5357610" y="3962400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5557635" y="5076825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10032705" y="1948702"/>
            <a:ext cx="457200" cy="37506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DABED2-4664-DF45-9FFE-A73765418308}"/>
              </a:ext>
            </a:extLst>
          </p:cNvPr>
          <p:cNvSpPr/>
          <p:nvPr/>
        </p:nvSpPr>
        <p:spPr>
          <a:xfrm>
            <a:off x="6683773" y="5728448"/>
            <a:ext cx="1294032" cy="5994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FFEF3E5-BE29-4C45-B073-6149EADAE2F9}"/>
              </a:ext>
            </a:extLst>
          </p:cNvPr>
          <p:cNvSpPr/>
          <p:nvPr/>
        </p:nvSpPr>
        <p:spPr>
          <a:xfrm>
            <a:off x="4550174" y="6136341"/>
            <a:ext cx="1294032" cy="59946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15606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turn ANY problem into a SEARCH problem: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Initial state, goal state, transition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Actions, path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First data structure: a frontier list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Third data structure: a “visited states”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Depth-first search: very fast, but not guaranteed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search: guaranteed optimal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= Dijkstra’s algorithm = BFS with variable costs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99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85" y="1349115"/>
            <a:ext cx="10874115" cy="482784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Basic idea</a:t>
            </a:r>
          </a:p>
          <a:p>
            <a:pPr marL="0" indent="0" algn="ctr">
              <a:buNone/>
            </a:pPr>
            <a:r>
              <a:rPr lang="en-US" sz="2800" dirty="0"/>
              <a:t>try to find a solution as fast as possible</a:t>
            </a:r>
          </a:p>
          <a:p>
            <a:r>
              <a:rPr lang="en-US" sz="3200" dirty="0"/>
              <a:t>How: </a:t>
            </a:r>
          </a:p>
          <a:p>
            <a:pPr marL="0" indent="0" algn="ctr">
              <a:buNone/>
            </a:pPr>
            <a:r>
              <a:rPr lang="en-US" sz="3200" dirty="0"/>
              <a:t>From the frontier, always choose a node which is </a:t>
            </a:r>
          </a:p>
          <a:p>
            <a:pPr marL="0" indent="0" algn="ctr">
              <a:buNone/>
            </a:pPr>
            <a:r>
              <a:rPr lang="en-US" sz="3200" dirty="0"/>
              <a:t>AS FAR FROM THE STARTING POINT AS POSSIBLE</a:t>
            </a:r>
          </a:p>
          <a:p>
            <a:r>
              <a:rPr lang="en-US" sz="3200" dirty="0"/>
              <a:t>How: </a:t>
            </a:r>
          </a:p>
          <a:p>
            <a:pPr marL="0" indent="0" algn="ctr">
              <a:buNone/>
            </a:pPr>
            <a:r>
              <a:rPr lang="en-US" sz="3200" dirty="0"/>
              <a:t>Frontier is a LIFO queue.  </a:t>
            </a:r>
          </a:p>
          <a:p>
            <a:pPr marL="0" indent="0" algn="ctr">
              <a:buNone/>
            </a:pPr>
            <a:r>
              <a:rPr lang="en-US" sz="3200" dirty="0"/>
              <a:t>The node you expand = whichever node has been most recently placed on the queue.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74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433146" y="2438400"/>
            <a:ext cx="6787054" cy="4343400"/>
            <a:chOff x="3671888" y="3301231"/>
            <a:chExt cx="5319712" cy="3404369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3301231"/>
              <a:ext cx="5319712" cy="340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3886200" y="53340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305800" y="36576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deepest unexpanded node</a:t>
            </a:r>
          </a:p>
          <a:p>
            <a:r>
              <a:rPr lang="en-US" dirty="0"/>
              <a:t>Implementation: </a:t>
            </a:r>
            <a:r>
              <a:rPr lang="en-US" i="1" dirty="0"/>
              <a:t>frontier </a:t>
            </a:r>
            <a:r>
              <a:rPr lang="en-US" dirty="0"/>
              <a:t>is LIFO (a stack)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80" y="388697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state space graph for a tiny search problem</a:t>
            </a:r>
          </a:p>
        </p:txBody>
      </p:sp>
    </p:spTree>
    <p:extLst>
      <p:ext uri="{BB962C8B-B14F-4D97-AF65-F5344CB8AC3E}">
        <p14:creationId xmlns:p14="http://schemas.microsoft.com/office/powerpoint/2010/main" val="1456128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1600201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Expansion order: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s,d,b,a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c,a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e,h,p,q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 q,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r,f,c,a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     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248918"/>
            <a:ext cx="3619500" cy="209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17" y="3429000"/>
            <a:ext cx="584410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2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5974"/>
            <a:ext cx="7711896" cy="65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20123" y="5710536"/>
            <a:ext cx="2897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4"/>
              </a:rPr>
              <a:t>http://xkcd.com/761/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00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65238"/>
            <a:ext cx="8915400" cy="4525963"/>
          </a:xfrm>
        </p:spPr>
        <p:txBody>
          <a:bodyPr/>
          <a:lstStyle/>
          <a:p>
            <a:r>
              <a:rPr lang="en-US" dirty="0"/>
              <a:t>We will consider the problem of designing </a:t>
            </a:r>
            <a:r>
              <a:rPr lang="en-US" b="1" dirty="0">
                <a:solidFill>
                  <a:srgbClr val="FF0000"/>
                </a:solidFill>
              </a:rPr>
              <a:t>goal-based agents</a:t>
            </a:r>
            <a:r>
              <a:rPr lang="en-US" dirty="0"/>
              <a:t> in </a:t>
            </a:r>
            <a:r>
              <a:rPr lang="en-US" b="1" dirty="0">
                <a:solidFill>
                  <a:srgbClr val="FF0000"/>
                </a:solidFill>
              </a:rPr>
              <a:t>fully observable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discrete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static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known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environments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331" y="3624944"/>
            <a:ext cx="2960528" cy="30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own Arrow 10"/>
          <p:cNvSpPr/>
          <p:nvPr/>
        </p:nvSpPr>
        <p:spPr>
          <a:xfrm>
            <a:off x="4760805" y="3393871"/>
            <a:ext cx="164474" cy="222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5950" y="3006929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state</a:t>
            </a:r>
          </a:p>
        </p:txBody>
      </p:sp>
      <p:sp>
        <p:nvSpPr>
          <p:cNvPr id="13" name="Down Arrow 12"/>
          <p:cNvSpPr/>
          <p:nvPr/>
        </p:nvSpPr>
        <p:spPr>
          <a:xfrm rot="5400000">
            <a:off x="7665288" y="6298408"/>
            <a:ext cx="166914" cy="219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73549" y="6207329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Strategies are evaluated along the following criteria:</a:t>
                </a:r>
              </a:p>
              <a:p>
                <a:pPr lvl="1"/>
                <a:r>
                  <a:rPr lang="en-US" sz="2800" b="1" dirty="0">
                    <a:solidFill>
                      <a:srgbClr val="FF0000"/>
                    </a:solidFill>
                  </a:rPr>
                  <a:t>Completeness: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does it always find a solution if one exists?</a:t>
                </a:r>
              </a:p>
              <a:p>
                <a:pPr lvl="1"/>
                <a:r>
                  <a:rPr lang="en-US" sz="2800" b="1" dirty="0">
                    <a:solidFill>
                      <a:srgbClr val="FF0000"/>
                    </a:solidFill>
                  </a:rPr>
                  <a:t>Optimality: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does it always find a least-cost solution?</a:t>
                </a:r>
              </a:p>
              <a:p>
                <a:pPr lvl="1"/>
                <a:r>
                  <a:rPr lang="en-US" sz="2800" b="1" dirty="0">
                    <a:solidFill>
                      <a:srgbClr val="FF0000"/>
                    </a:solidFill>
                  </a:rPr>
                  <a:t>Time complexity:</a:t>
                </a:r>
                <a:r>
                  <a:rPr lang="en-US" sz="2800" b="1" dirty="0"/>
                  <a:t> </a:t>
                </a:r>
                <a:r>
                  <a:rPr lang="en-US" sz="2800" dirty="0"/>
                  <a:t>number of nodes generated</a:t>
                </a:r>
              </a:p>
              <a:p>
                <a:pPr lvl="1"/>
                <a:r>
                  <a:rPr lang="en-US" sz="2800" b="1" dirty="0">
                    <a:solidFill>
                      <a:srgbClr val="FF0000"/>
                    </a:solidFill>
                  </a:rPr>
                  <a:t>Space complexity: </a:t>
                </a:r>
                <a:r>
                  <a:rPr lang="en-US" sz="2800" dirty="0"/>
                  <a:t>maximum number of nodes in memory</a:t>
                </a:r>
              </a:p>
              <a:p>
                <a:r>
                  <a:rPr lang="en-US" dirty="0"/>
                  <a:t>Time and space complexity are measured in terms of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800" i="1" dirty="0"/>
                  <a:t>:</a:t>
                </a:r>
                <a:r>
                  <a:rPr lang="en-US" sz="2800" dirty="0"/>
                  <a:t> maximum branching factor of the search tree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800" i="1" dirty="0"/>
                  <a:t>: </a:t>
                </a:r>
                <a:r>
                  <a:rPr lang="en-US" sz="2800" dirty="0"/>
                  <a:t>depth of the optimal solution</a:t>
                </a:r>
              </a:p>
              <a:p>
                <a:pPr lvl="1"/>
                <a:r>
                  <a:rPr lang="en-US" sz="2800" b="1" i="1" dirty="0">
                    <a:solidFill>
                      <a:srgbClr val="CC0099"/>
                    </a:solidFill>
                  </a:rPr>
                  <a:t>m</a:t>
                </a:r>
                <a:r>
                  <a:rPr lang="en-US" sz="2800" dirty="0"/>
                  <a:t>: maximum length of any path in the state space (may be infinite)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800" b="1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1" i="1" dirty="0">
                    <a:solidFill>
                      <a:srgbClr val="CC0099"/>
                    </a:solidFill>
                  </a:rPr>
                  <a:t> </a:t>
                </a:r>
                <a:r>
                  <a:rPr lang="en-US" sz="2800" dirty="0"/>
                  <a:t>: number of distinct states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7134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0" y="1600200"/>
                <a:ext cx="8229600" cy="4800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Complete? (always finds a solution if one exists?)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buNone/>
                </a:pPr>
                <a:r>
                  <a:rPr lang="en-US" dirty="0"/>
                  <a:t>Fails in infinite-depth spaces, spaces with loops</a:t>
                </a:r>
              </a:p>
              <a:p>
                <a:pPr lvl="1">
                  <a:buNone/>
                </a:pPr>
                <a:r>
                  <a:rPr lang="en-US" dirty="0"/>
                  <a:t>Modify to avoid repeated states along path</a:t>
                </a:r>
              </a:p>
              <a:p>
                <a:pPr lvl="2"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complete in finite spaces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Optimal? (always finds an optimal solution?)</a:t>
                </a:r>
              </a:p>
              <a:p>
                <a:pPr lvl="1">
                  <a:buNone/>
                </a:pPr>
                <a:r>
                  <a:rPr lang="en-US" dirty="0"/>
                  <a:t>No – returns the first solution it finds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Time? (how long does it take, in terms of b, d, m?)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>
                  <a:buNone/>
                </a:pPr>
                <a:r>
                  <a:rPr lang="en-US" dirty="0"/>
                  <a:t>Could be the time to reach a solution at maximum depth </a:t>
                </a:r>
                <a:r>
                  <a:rPr lang="en-US" i="1" dirty="0">
                    <a:solidFill>
                      <a:srgbClr val="CC0099"/>
                    </a:solidFill>
                  </a:rPr>
                  <a:t>m</a:t>
                </a:r>
                <a:r>
                  <a:rPr lang="en-US" i="1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CC0099"/>
                  </a:solidFill>
                </a:endParaRPr>
              </a:p>
              <a:p>
                <a:pPr lvl="1">
                  <a:buNone/>
                </a:pPr>
                <a:r>
                  <a:rPr lang="en-US" dirty="0"/>
                  <a:t>Terrible if </a:t>
                </a:r>
                <a:r>
                  <a:rPr lang="en-US" i="1" dirty="0">
                    <a:solidFill>
                      <a:srgbClr val="CC0099"/>
                    </a:solidFill>
                  </a:rPr>
                  <a:t>m</a:t>
                </a:r>
                <a:r>
                  <a:rPr lang="en-US" dirty="0"/>
                  <a:t> is much larger than </a:t>
                </a:r>
                <a:r>
                  <a:rPr lang="en-US" i="1" dirty="0">
                    <a:solidFill>
                      <a:srgbClr val="CC0099"/>
                    </a:solidFill>
                  </a:rPr>
                  <a:t>d</a:t>
                </a:r>
              </a:p>
              <a:p>
                <a:pPr lvl="1">
                  <a:buNone/>
                </a:pPr>
                <a:r>
                  <a:rPr lang="en-US" dirty="0"/>
                  <a:t>But VERY FAST if there are LOTS of solutions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Space? (how much storage space, in terms of b, d, m?)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>
                  <a:buNone/>
                </a:pPr>
                <a:r>
                  <a:rPr lang="en-US" i="1" dirty="0">
                    <a:solidFill>
                      <a:srgbClr val="CC0099"/>
                    </a:solidFill>
                  </a:rPr>
                  <a:t>O</a:t>
                </a:r>
                <a:r>
                  <a:rPr lang="en-US" dirty="0">
                    <a:solidFill>
                      <a:srgbClr val="CC0099"/>
                    </a:solidFill>
                  </a:rPr>
                  <a:t>(</a:t>
                </a:r>
                <a:r>
                  <a:rPr lang="en-US" i="1" dirty="0" err="1">
                    <a:solidFill>
                      <a:srgbClr val="CC0099"/>
                    </a:solidFill>
                  </a:rPr>
                  <a:t>bm</a:t>
                </a:r>
                <a:r>
                  <a:rPr lang="en-US" dirty="0">
                    <a:solidFill>
                      <a:srgbClr val="CC0099"/>
                    </a:solidFill>
                  </a:rPr>
                  <a:t>)</a:t>
                </a:r>
                <a:r>
                  <a:rPr lang="en-US" i="1" dirty="0"/>
                  <a:t>, </a:t>
                </a:r>
                <a:r>
                  <a:rPr lang="en-US" dirty="0"/>
                  <a:t>i.e., linear space!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4800600"/>
              </a:xfrm>
              <a:blipFill>
                <a:blip r:embed="rId3"/>
                <a:stretch>
                  <a:fillRect l="-1235" t="-1847" r="-154" b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358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turn ANY problem into a SEARCH problem: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Initial state, goal state, transition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Actions, path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First data structure: a frontier list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Third data structure: a “visited states”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Depth-first search: very fast, but not guaranteed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Breadth-first search: guaranteed optimal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= Dijkstra’s algorithm = BFS with variable costs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31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43" y="1615765"/>
            <a:ext cx="7436371" cy="5099828"/>
          </a:xfrm>
        </p:spPr>
        <p:txBody>
          <a:bodyPr>
            <a:noAutofit/>
          </a:bodyPr>
          <a:lstStyle/>
          <a:p>
            <a:r>
              <a:rPr lang="en-US" sz="2400" dirty="0"/>
              <a:t>Initialize</a:t>
            </a:r>
            <a:r>
              <a:rPr lang="en-US" sz="2400" b="1" dirty="0"/>
              <a:t>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frontier </a:t>
            </a:r>
            <a:r>
              <a:rPr lang="en-US" sz="2400" dirty="0"/>
              <a:t>using the </a:t>
            </a:r>
            <a:r>
              <a:rPr lang="en-US" sz="2400" b="1" dirty="0">
                <a:solidFill>
                  <a:srgbClr val="CC0099"/>
                </a:solidFill>
              </a:rPr>
              <a:t>starting state</a:t>
            </a:r>
          </a:p>
          <a:p>
            <a:r>
              <a:rPr lang="en-US" sz="2400" dirty="0"/>
              <a:t>While the frontier is not empty</a:t>
            </a:r>
          </a:p>
          <a:p>
            <a:pPr lvl="1"/>
            <a:r>
              <a:rPr lang="en-US" b="1" dirty="0">
                <a:solidFill>
                  <a:srgbClr val="CC0099"/>
                </a:solidFill>
              </a:rPr>
              <a:t>Search strategy:</a:t>
            </a:r>
            <a:r>
              <a:rPr lang="en-US" b="1" dirty="0"/>
              <a:t> </a:t>
            </a:r>
            <a:r>
              <a:rPr lang="en-US" dirty="0"/>
              <a:t>choose one of the </a:t>
            </a:r>
            <a:r>
              <a:rPr lang="en-US" dirty="0" err="1"/>
              <a:t>hodes</a:t>
            </a:r>
            <a:r>
              <a:rPr lang="en-US" dirty="0"/>
              <a:t> which is CLOSEST to the starting state</a:t>
            </a:r>
          </a:p>
          <a:p>
            <a:pPr lvl="1"/>
            <a:r>
              <a:rPr lang="en-US" dirty="0"/>
              <a:t>If the node contains the </a:t>
            </a:r>
            <a:r>
              <a:rPr lang="en-US" b="1" dirty="0">
                <a:solidFill>
                  <a:srgbClr val="CC0099"/>
                </a:solidFill>
              </a:rPr>
              <a:t>goal state</a:t>
            </a:r>
            <a:r>
              <a:rPr lang="en-US" dirty="0"/>
              <a:t>, return solution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C0099"/>
                </a:solidFill>
              </a:rPr>
              <a:t>expand</a:t>
            </a:r>
            <a:r>
              <a:rPr lang="en-US" dirty="0"/>
              <a:t> the node and add its children to the frontier</a:t>
            </a:r>
            <a:r>
              <a:rPr lang="en-US" sz="3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57" y="1499484"/>
            <a:ext cx="4526562" cy="45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53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600201"/>
            <a:ext cx="8915400" cy="4525963"/>
          </a:xfrm>
        </p:spPr>
        <p:txBody>
          <a:bodyPr/>
          <a:lstStyle/>
          <a:p>
            <a:r>
              <a:rPr lang="en-US" dirty="0"/>
              <a:t>Expand shallowest unexpanded node</a:t>
            </a:r>
          </a:p>
          <a:p>
            <a:r>
              <a:rPr lang="en-US" dirty="0"/>
              <a:t>Implementation: </a:t>
            </a:r>
            <a:r>
              <a:rPr lang="en-US" i="1" dirty="0"/>
              <a:t>frontier</a:t>
            </a:r>
            <a:r>
              <a:rPr lang="en-US" dirty="0"/>
              <a:t> is FIFO (a queue)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87924" y="2895600"/>
            <a:ext cx="5975277" cy="3823900"/>
            <a:chOff x="3671888" y="3301231"/>
            <a:chExt cx="5319712" cy="3404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88" y="3301231"/>
              <a:ext cx="5319712" cy="3404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886200" y="53340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305800" y="36576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24000" y="6581002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P. </a:t>
            </a:r>
            <a:r>
              <a:rPr lang="en-US" sz="1200" dirty="0" err="1"/>
              <a:t>Abbeel</a:t>
            </a:r>
            <a:r>
              <a:rPr lang="en-US" sz="1200" dirty="0"/>
              <a:t> and D. Klein</a:t>
            </a:r>
          </a:p>
        </p:txBody>
      </p:sp>
    </p:spTree>
    <p:extLst>
      <p:ext uri="{BB962C8B-B14F-4D97-AF65-F5344CB8AC3E}">
        <p14:creationId xmlns:p14="http://schemas.microsoft.com/office/powerpoint/2010/main" val="3572255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93040" y="1615440"/>
            <a:ext cx="4272280" cy="45107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Expansion order: </a:t>
            </a:r>
          </a:p>
          <a:p>
            <a:pPr marL="0" indent="0">
              <a:buNone/>
            </a:pPr>
            <a:r>
              <a:rPr lang="en-US" dirty="0"/>
              <a:t>(s,</a:t>
            </a:r>
          </a:p>
          <a:p>
            <a:pPr marL="0" indent="0">
              <a:buNone/>
            </a:pPr>
            <a:r>
              <a:rPr lang="en-US" dirty="0" err="1"/>
              <a:t>d,e,p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b,c,e,h,r,q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a,a,h,r,p,q,f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p,q,f,q,c,G</a:t>
            </a:r>
            <a:r>
              <a:rPr lang="en-US" dirty="0"/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08617"/>
            <a:ext cx="3352800" cy="20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00400" y="3429001"/>
            <a:ext cx="5791200" cy="3310041"/>
            <a:chOff x="1676400" y="3429000"/>
            <a:chExt cx="5791200" cy="33100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429000"/>
              <a:ext cx="5791200" cy="331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65176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69336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55136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407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2979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7551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482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1054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5029200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6695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55336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67400" y="5526024"/>
              <a:ext cx="283464" cy="26517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84480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Complete?</a:t>
                </a:r>
                <a:r>
                  <a:rPr lang="en-US" b="1" dirty="0">
                    <a:solidFill>
                      <a:srgbClr val="CC0099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Yes (if branching factor </a:t>
                </a:r>
                <a:r>
                  <a:rPr lang="en-US" i="1" dirty="0">
                    <a:solidFill>
                      <a:srgbClr val="CC0099"/>
                    </a:solidFill>
                  </a:rPr>
                  <a:t>b</a:t>
                </a:r>
                <a:r>
                  <a:rPr lang="en-US" dirty="0"/>
                  <a:t> is finite).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Even w/o repeated-state checking, it still works!!!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Optimal?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Yes – if cost = 1 per step (uniform cost search will fix this)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Time?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Number of nodes in a </a:t>
                </a:r>
                <a:r>
                  <a:rPr lang="en-US" i="1" dirty="0">
                    <a:solidFill>
                      <a:srgbClr val="CC0099"/>
                    </a:solidFill>
                  </a:rPr>
                  <a:t>b</a:t>
                </a:r>
                <a:r>
                  <a:rPr lang="en-US" dirty="0"/>
                  <a:t>-</a:t>
                </a:r>
                <a:r>
                  <a:rPr lang="en-US" dirty="0" err="1"/>
                  <a:t>ary</a:t>
                </a:r>
                <a:r>
                  <a:rPr lang="en-US" dirty="0"/>
                  <a:t> tree of depth </a:t>
                </a:r>
                <a:r>
                  <a:rPr lang="en-US" i="1" dirty="0">
                    <a:solidFill>
                      <a:srgbClr val="CC0099"/>
                    </a:solidFill>
                  </a:rPr>
                  <a:t>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C0099"/>
                    </a:solidFill>
                  </a:rPr>
                  <a:t>}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d</a:t>
                </a:r>
                <a:r>
                  <a:rPr lang="en-US" dirty="0"/>
                  <a:t> is the depth of the optimal solution)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Space? </a:t>
                </a:r>
              </a:p>
              <a:p>
                <a:pPr lvl="1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C0099"/>
                    </a:solidFill>
                  </a:rPr>
                  <a:t>}</a:t>
                </a:r>
                <a:r>
                  <a:rPr lang="en-US" dirty="0"/>
                  <a:t>.  --- much larger than DFS!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4953000"/>
              </a:xfrm>
              <a:blipFill>
                <a:blip r:embed="rId3"/>
                <a:stretch>
                  <a:fillRect l="-1389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911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How to turn ANY problem into a SEARCH problem: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Initial state, goal state, transition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Actions, path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General algorithm for solving search problems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First data structure: a frontier list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Second data structure: a search tree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Third data structure: a “visited states” 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Depth-first search: very fast, but not guaranteed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Breadth-first search: guaranteed optimal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Uniform cost search = Dijkstra’s algorithm = BFS with variable costs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2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Uniform-cost search = Dijkstra’s algorithm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For each frontier node, save the total cost of the path from the initial state to that node</a:t>
            </a:r>
          </a:p>
          <a:p>
            <a:pPr>
              <a:lnSpc>
                <a:spcPct val="110000"/>
              </a:lnSpc>
            </a:pPr>
            <a:r>
              <a:rPr lang="en-US" dirty="0"/>
              <a:t>Expand the frontier node with the lowest path cost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Implementation: </a:t>
            </a:r>
            <a:r>
              <a:rPr lang="en-US" i="1" dirty="0"/>
              <a:t>frontier</a:t>
            </a:r>
            <a:r>
              <a:rPr lang="en-US" dirty="0"/>
              <a:t> is a priority queue ordered by path cost </a:t>
            </a:r>
          </a:p>
          <a:p>
            <a:pPr>
              <a:lnSpc>
                <a:spcPct val="110000"/>
              </a:lnSpc>
            </a:pPr>
            <a:r>
              <a:rPr lang="en-US" dirty="0"/>
              <a:t>Equivalent to breadth-first if step costs all equal</a:t>
            </a:r>
          </a:p>
          <a:p>
            <a:pPr>
              <a:lnSpc>
                <a:spcPct val="110000"/>
              </a:lnSpc>
            </a:pPr>
            <a:r>
              <a:rPr lang="en-US" dirty="0"/>
              <a:t>Equivalent to Dijkstra’s algorithm, if Dijkstra’s algorithm is modified so that a node’s value is computed only when it </a:t>
            </a:r>
            <a:r>
              <a:rPr lang="en-US"/>
              <a:t>becomes nonzero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60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Uniform-cost search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28800" y="1600200"/>
            <a:ext cx="8299012" cy="4648200"/>
            <a:chOff x="1219200" y="1371600"/>
            <a:chExt cx="6400800" cy="358502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371600"/>
              <a:ext cx="6400800" cy="358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581912" y="342900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8000" y="1463040"/>
              <a:ext cx="533400" cy="533400"/>
            </a:xfrm>
            <a:prstGeom prst="ellipse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14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199" y="1265238"/>
            <a:ext cx="9740349" cy="5165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consider the problem of designing </a:t>
            </a:r>
            <a:r>
              <a:rPr lang="en-US" b="1" dirty="0">
                <a:solidFill>
                  <a:srgbClr val="FF0000"/>
                </a:solidFill>
              </a:rPr>
              <a:t>goal-based agents</a:t>
            </a:r>
            <a:r>
              <a:rPr lang="en-US" dirty="0"/>
              <a:t> in </a:t>
            </a:r>
            <a:r>
              <a:rPr lang="en-US" b="1" dirty="0">
                <a:solidFill>
                  <a:srgbClr val="FF0000"/>
                </a:solidFill>
              </a:rPr>
              <a:t>fully observable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deterministic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discrete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known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environments </a:t>
            </a:r>
          </a:p>
          <a:p>
            <a:pPr lvl="1"/>
            <a:r>
              <a:rPr lang="en-US" dirty="0"/>
              <a:t>The agent must find a </a:t>
            </a:r>
            <a:r>
              <a:rPr lang="en-US" i="1" dirty="0"/>
              <a:t>sequence of actions </a:t>
            </a:r>
            <a:r>
              <a:rPr lang="en-US" dirty="0"/>
              <a:t>that reaches the goal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performance measure </a:t>
            </a:r>
            <a:r>
              <a:rPr lang="en-US" dirty="0"/>
              <a:t>is defined by (a) reaching the goal and (b) how “expensive” the path to the goal is</a:t>
            </a:r>
          </a:p>
          <a:p>
            <a:pPr lvl="2"/>
            <a:r>
              <a:rPr lang="en-US" sz="2400" dirty="0"/>
              <a:t>The </a:t>
            </a:r>
            <a:r>
              <a:rPr lang="en-US" sz="2400" b="1" dirty="0"/>
              <a:t>agent doesn’t know </a:t>
            </a:r>
            <a:r>
              <a:rPr lang="en-US" sz="2400" dirty="0"/>
              <a:t>the performance measure.  This is a goal-directed agent, not a utility-directed agent</a:t>
            </a:r>
          </a:p>
          <a:p>
            <a:pPr lvl="2"/>
            <a:r>
              <a:rPr lang="en-US" sz="2400" dirty="0"/>
              <a:t>The </a:t>
            </a:r>
            <a:r>
              <a:rPr lang="en-US" sz="2400" b="1" dirty="0"/>
              <a:t>programmer (you) DOES know </a:t>
            </a:r>
            <a:r>
              <a:rPr lang="en-US" sz="2400" dirty="0"/>
              <a:t>the performance measure.  So you design a goal-seeking strategy that minimizes cost.</a:t>
            </a:r>
          </a:p>
          <a:p>
            <a:pPr lvl="1"/>
            <a:r>
              <a:rPr lang="en-US" dirty="0"/>
              <a:t>We are focused on the process of finding the solution; while executing the solution, we assume that the agent can safely ignore its percepts (</a:t>
            </a:r>
            <a:r>
              <a:rPr lang="en-US" b="1" dirty="0"/>
              <a:t>static environment, open-loop system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Uniform-cost search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20" y="1600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Expansion order:</a:t>
            </a:r>
            <a:br>
              <a:rPr lang="en-US" dirty="0"/>
            </a:br>
            <a:r>
              <a:rPr lang="en-US" dirty="0"/>
              <a:t>(s,</a:t>
            </a:r>
          </a:p>
          <a:p>
            <a:pPr marL="0" indent="0">
              <a:buNone/>
            </a:pPr>
            <a:r>
              <a:rPr lang="en-US" dirty="0"/>
              <a:t>p(1),d(3),b(4),e(5),a(6),</a:t>
            </a:r>
          </a:p>
          <a:p>
            <a:pPr marL="0" indent="0">
              <a:buNone/>
            </a:pPr>
            <a:r>
              <a:rPr lang="en-US" dirty="0"/>
              <a:t>r(7),f(8),e(9),</a:t>
            </a:r>
          </a:p>
          <a:p>
            <a:pPr marL="0" indent="0">
              <a:buNone/>
            </a:pPr>
            <a:r>
              <a:rPr lang="en-US" dirty="0"/>
              <a:t>G(10))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476172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3942081"/>
            <a:ext cx="7010400" cy="27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604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Properties of uniform-cost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981200" y="1600200"/>
                <a:ext cx="8229600" cy="49530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Complete?</a:t>
                </a:r>
                <a:r>
                  <a:rPr lang="en-US" b="1" dirty="0">
                    <a:solidFill>
                      <a:srgbClr val="CC0099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Yes (if branching factor </a:t>
                </a:r>
                <a:r>
                  <a:rPr lang="en-US" i="1" dirty="0">
                    <a:solidFill>
                      <a:srgbClr val="CC0099"/>
                    </a:solidFill>
                  </a:rPr>
                  <a:t>b</a:t>
                </a:r>
                <a:r>
                  <a:rPr lang="en-US" dirty="0"/>
                  <a:t> is finite).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Even w/o repeated-state checking, it still works!!!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Optimal?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Yes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Time? 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Number of nodes in a </a:t>
                </a:r>
                <a:r>
                  <a:rPr lang="en-US" i="1" dirty="0">
                    <a:solidFill>
                      <a:srgbClr val="CC0099"/>
                    </a:solidFill>
                  </a:rPr>
                  <a:t>b</a:t>
                </a:r>
                <a:r>
                  <a:rPr lang="en-US" dirty="0"/>
                  <a:t>-</a:t>
                </a:r>
                <a:r>
                  <a:rPr lang="en-US" dirty="0" err="1"/>
                  <a:t>ary</a:t>
                </a:r>
                <a:r>
                  <a:rPr lang="en-US" dirty="0"/>
                  <a:t> tree of depth </a:t>
                </a:r>
                <a:r>
                  <a:rPr lang="en-US" i="1" dirty="0">
                    <a:solidFill>
                      <a:srgbClr val="CC0099"/>
                    </a:solidFill>
                  </a:rPr>
                  <a:t>d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C0099"/>
                    </a:solidFill>
                  </a:rPr>
                  <a:t>}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dirty="0"/>
                  <a:t>Priority queue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EF00C8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EF00C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EF00C8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EF00C8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solidFill>
                              <a:srgbClr val="EF00C8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/node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b="1" dirty="0">
                    <a:solidFill>
                      <a:srgbClr val="FF0000"/>
                    </a:solidFill>
                  </a:rPr>
                  <a:t>Space? </a:t>
                </a:r>
              </a:p>
              <a:p>
                <a:pPr lvl="1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30000" dirty="0" err="1">
                        <a:solidFill>
                          <a:srgbClr val="CC0099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CC0099"/>
                    </a:solidFill>
                  </a:rPr>
                  <a:t>}</a:t>
                </a:r>
                <a:r>
                  <a:rPr lang="en-US" dirty="0"/>
                  <a:t> --- much larger than DFS!  This might be a reason to use DFS.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4953000"/>
              </a:xfrm>
              <a:blipFill>
                <a:blip r:embed="rId3"/>
                <a:stretch>
                  <a:fillRect l="-1389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268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52" y="148106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Search strategies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3098297"/>
                  </p:ext>
                </p:extLst>
              </p:nvPr>
            </p:nvGraphicFramePr>
            <p:xfrm>
              <a:off x="205819" y="1061302"/>
              <a:ext cx="11502270" cy="30609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70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02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Algorithm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Complete?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Optimal?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Time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Space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Implement</a:t>
                          </a:r>
                          <a:r>
                            <a:rPr lang="en-US" sz="2000" baseline="0" dirty="0"/>
                            <a:t> the Frontier as a…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4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BFS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</a:t>
                          </a:r>
                          <a:r>
                            <a:rPr lang="en-US" baseline="0" dirty="0"/>
                            <a:t> all step costs are equal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9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DFS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}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𝑏𝑚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Stack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UCS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p>
                                  <m:sSup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Priority Queue</a:t>
                          </a:r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3098297"/>
                  </p:ext>
                </p:extLst>
              </p:nvPr>
            </p:nvGraphicFramePr>
            <p:xfrm>
              <a:off x="205819" y="1061302"/>
              <a:ext cx="11502270" cy="30609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70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91704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702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Algorithm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Complete?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Optimal?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Time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Space complexity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Implement</a:t>
                          </a:r>
                          <a:r>
                            <a:rPr lang="en-US" sz="2000" baseline="0" dirty="0"/>
                            <a:t> the Frontier as a…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49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BFS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</a:t>
                          </a:r>
                          <a:r>
                            <a:rPr lang="en-US" baseline="0" dirty="0"/>
                            <a:t> all step costs are equal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662" t="-100000" r="-201325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662" t="-100000" r="-101325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Queue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91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DFS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662" t="-181250" r="-201325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0662" t="-181250" r="-101325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Stack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139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UCS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62" t="-281250" r="-201325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662" t="-281250" r="-101325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Priority Queue</a:t>
                          </a:r>
                          <a:endParaRPr lang="en-US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B68A5C17-D1EA-FE4F-9B34-817CC3FBA51B}"/>
              </a:ext>
            </a:extLst>
          </p:cNvPr>
          <p:cNvSpPr txBox="1">
            <a:spLocks noChangeArrowheads="1"/>
          </p:cNvSpPr>
          <p:nvPr/>
        </p:nvSpPr>
        <p:spPr>
          <a:xfrm>
            <a:off x="146537" y="4274631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Next time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7495C-442E-C94A-BD3D-02EE11184678}"/>
              </a:ext>
            </a:extLst>
          </p:cNvPr>
          <p:cNvSpPr txBox="1"/>
          <p:nvPr/>
        </p:nvSpPr>
        <p:spPr>
          <a:xfrm>
            <a:off x="193431" y="4958860"/>
            <a:ext cx="11641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Already we know how far it is, from the start point, to each node on the frontier.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if we also have an ESTIMATE of the distance from each node to the GOAL?</a:t>
            </a:r>
          </a:p>
        </p:txBody>
      </p:sp>
    </p:spTree>
    <p:extLst>
      <p:ext uri="{BB962C8B-B14F-4D97-AF65-F5344CB8AC3E}">
        <p14:creationId xmlns:p14="http://schemas.microsoft.com/office/powerpoint/2010/main" val="152248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What state results from</a:t>
            </a:r>
            <a:br>
              <a:rPr lang="en-US" sz="2000" dirty="0"/>
            </a:br>
            <a:r>
              <a:rPr lang="en-US" sz="2000" dirty="0"/>
              <a:t>performing a given action </a:t>
            </a:r>
            <a:br>
              <a:rPr lang="en-US" sz="2000" dirty="0"/>
            </a:br>
            <a:r>
              <a:rPr lang="en-US" sz="2000" dirty="0"/>
              <a:t>in a given state?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Assume that it is a sum of </a:t>
            </a:r>
            <a:br>
              <a:rPr lang="en-US" sz="2000" dirty="0"/>
            </a:br>
            <a:r>
              <a:rPr lang="en-US" sz="2000" dirty="0"/>
              <a:t>nonnegative </a:t>
            </a:r>
            <a:r>
              <a:rPr lang="en-US" sz="2000" i="1" dirty="0"/>
              <a:t>step costs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CC0099"/>
                </a:solidFill>
              </a:rPr>
              <a:t>optimal solution </a:t>
            </a:r>
            <a:r>
              <a:rPr lang="en-US" sz="2400" dirty="0"/>
              <a:t>is the sequence of actions that gives the </a:t>
            </a:r>
            <a:r>
              <a:rPr lang="en-US" sz="2400" i="1" dirty="0"/>
              <a:t>lowest </a:t>
            </a:r>
            <a:r>
              <a:rPr lang="en-US" sz="2400" dirty="0"/>
              <a:t>path cost for reaching the goal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64469" y="2057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1" y="1371601"/>
            <a:ext cx="720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9252533" y="47625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61137" y="4572001"/>
            <a:ext cx="668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Goal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state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233" y="2438401"/>
            <a:ext cx="2667000" cy="270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Representation: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= description of the world</a:t>
            </a:r>
          </a:p>
          <a:p>
            <a:pPr lvl="1"/>
            <a:r>
              <a:rPr lang="en-US" dirty="0"/>
              <a:t>Must have enough detail to decide whether or not you’re currently in the </a:t>
            </a:r>
            <a:r>
              <a:rPr lang="en-US" b="1" u="sng" dirty="0">
                <a:solidFill>
                  <a:srgbClr val="7030A0"/>
                </a:solidFill>
              </a:rPr>
              <a:t>initial state</a:t>
            </a:r>
          </a:p>
          <a:p>
            <a:pPr lvl="1"/>
            <a:r>
              <a:rPr lang="en-US" dirty="0"/>
              <a:t>Must have enough detail to decide whether or not you’ve reached the </a:t>
            </a:r>
            <a:r>
              <a:rPr lang="en-US" b="1" u="sng" dirty="0">
                <a:solidFill>
                  <a:srgbClr val="7030A0"/>
                </a:solidFill>
              </a:rPr>
              <a:t>goal state</a:t>
            </a:r>
          </a:p>
          <a:p>
            <a:pPr lvl="1"/>
            <a:r>
              <a:rPr lang="en-US" dirty="0"/>
              <a:t>Often but not always: “defining the state” and “defining the transition model” are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67362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Example: Romania</a:t>
            </a:r>
          </a:p>
        </p:txBody>
      </p:sp>
      <p:pic>
        <p:nvPicPr>
          <p:cNvPr id="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2540" y="2217182"/>
            <a:ext cx="7524038" cy="4521548"/>
          </a:xfrm>
          <a:prstGeom prst="rect">
            <a:avLst/>
          </a:prstGeom>
          <a:noFill/>
          <a:ln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5774" y="1143001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On vacation in Romania; currently in Arad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dirty="0"/>
              <a:t>Flight leaves tomorrow from Bucharest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6874" y="388381"/>
            <a:ext cx="233060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593" y="2057401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Initial state</a:t>
            </a:r>
          </a:p>
          <a:p>
            <a:pPr lvl="1"/>
            <a:r>
              <a:rPr lang="en-US" sz="2000" dirty="0"/>
              <a:t>Arad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Actions</a:t>
            </a:r>
          </a:p>
          <a:p>
            <a:pPr lvl="1"/>
            <a:r>
              <a:rPr lang="en-US" sz="2000" dirty="0"/>
              <a:t>Go from one city to another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Transition model</a:t>
            </a:r>
          </a:p>
          <a:p>
            <a:pPr lvl="1"/>
            <a:r>
              <a:rPr lang="en-US" sz="2000" dirty="0"/>
              <a:t>If you go from city A to </a:t>
            </a:r>
            <a:br>
              <a:rPr lang="en-US" sz="2000" dirty="0"/>
            </a:br>
            <a:r>
              <a:rPr lang="en-US" sz="2000" dirty="0"/>
              <a:t>city B, you end up in city B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Goal state</a:t>
            </a:r>
          </a:p>
          <a:p>
            <a:pPr lvl="1"/>
            <a:r>
              <a:rPr lang="en-US" sz="2000" dirty="0"/>
              <a:t>Bucharest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Path cost</a:t>
            </a:r>
          </a:p>
          <a:p>
            <a:pPr lvl="1"/>
            <a:r>
              <a:rPr lang="en-US" sz="2000" dirty="0"/>
              <a:t>Sum of edge costs (total distance traveled)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426" y="1444486"/>
            <a:ext cx="5970104" cy="4525963"/>
          </a:xfrm>
        </p:spPr>
        <p:txBody>
          <a:bodyPr>
            <a:normAutofit/>
          </a:bodyPr>
          <a:lstStyle/>
          <a:p>
            <a:r>
              <a:rPr lang="en-US" dirty="0"/>
              <a:t>The initial state, actions, and transition model define the </a:t>
            </a:r>
            <a:r>
              <a:rPr lang="en-US" b="1" dirty="0">
                <a:solidFill>
                  <a:srgbClr val="CC0099"/>
                </a:solidFill>
              </a:rPr>
              <a:t>state space </a:t>
            </a:r>
            <a:r>
              <a:rPr lang="en-US" dirty="0"/>
              <a:t>of the problem</a:t>
            </a:r>
          </a:p>
          <a:p>
            <a:pPr lvl="1"/>
            <a:r>
              <a:rPr lang="en-US" dirty="0"/>
              <a:t>The set of all states reachable from initial state by any sequence of actions</a:t>
            </a:r>
          </a:p>
          <a:p>
            <a:pPr lvl="1"/>
            <a:r>
              <a:rPr lang="en-US" dirty="0"/>
              <a:t>Can be represented as a </a:t>
            </a:r>
            <a:r>
              <a:rPr lang="en-US" b="1" dirty="0">
                <a:solidFill>
                  <a:srgbClr val="CC0099"/>
                </a:solidFill>
              </a:rPr>
              <a:t>directed graph </a:t>
            </a:r>
            <a:r>
              <a:rPr lang="en-US" dirty="0"/>
              <a:t>where the nodes are states and links between nodes are actions</a:t>
            </a:r>
          </a:p>
          <a:p>
            <a:r>
              <a:rPr lang="en-US" dirty="0"/>
              <a:t>What is the state space for the Romania problem?</a:t>
            </a:r>
          </a:p>
          <a:p>
            <a:pPr lvl="1"/>
            <a:r>
              <a:rPr lang="en-US" dirty="0"/>
              <a:t>State Space = O{# cities}</a:t>
            </a:r>
          </a:p>
        </p:txBody>
      </p:sp>
      <p:pic>
        <p:nvPicPr>
          <p:cNvPr id="4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52322" y="2392018"/>
            <a:ext cx="5201477" cy="3125812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2605</Words>
  <Application>Microsoft Macintosh PowerPoint</Application>
  <PresentationFormat>Widescreen</PresentationFormat>
  <Paragraphs>451</Paragraphs>
  <Slides>52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Wingdings</vt:lpstr>
      <vt:lpstr>Office Theme</vt:lpstr>
      <vt:lpstr>CS440/ECE 448 Lecture 4: Search Intro</vt:lpstr>
      <vt:lpstr>Types of agents</vt:lpstr>
      <vt:lpstr>Outline of today’s lecture</vt:lpstr>
      <vt:lpstr>Search</vt:lpstr>
      <vt:lpstr>Search</vt:lpstr>
      <vt:lpstr>Search problem components</vt:lpstr>
      <vt:lpstr>Knowledge Representation: State</vt:lpstr>
      <vt:lpstr>Example: Romania</vt:lpstr>
      <vt:lpstr>State space</vt:lpstr>
      <vt:lpstr>Traveling Salesman Problem</vt:lpstr>
      <vt:lpstr>Example: Vacuum world</vt:lpstr>
      <vt:lpstr>Vacuum world state space graph</vt:lpstr>
      <vt:lpstr>Complexity of the State Space</vt:lpstr>
      <vt:lpstr>Example: The 8-puzzle</vt:lpstr>
      <vt:lpstr>Example: Robot motion planning</vt:lpstr>
      <vt:lpstr>Outline of today’s lecture</vt:lpstr>
      <vt:lpstr>First data structure: a frontier list</vt:lpstr>
      <vt:lpstr>Second data structure: a search tree</vt:lpstr>
      <vt:lpstr>Knowledge Representation: States and Nodes</vt:lpstr>
      <vt:lpstr>Tree Search Algorithm Outline</vt:lpstr>
      <vt:lpstr>Tree search example</vt:lpstr>
      <vt:lpstr>Tree search example</vt:lpstr>
      <vt:lpstr>Tree search example</vt:lpstr>
      <vt:lpstr>Tree search example</vt:lpstr>
      <vt:lpstr>Tree search example</vt:lpstr>
      <vt:lpstr>Tree search example</vt:lpstr>
      <vt:lpstr>Handling repeated states</vt:lpstr>
      <vt:lpstr>Time Complexity</vt:lpstr>
      <vt:lpstr>Tree search w/o repeats</vt:lpstr>
      <vt:lpstr>Tree search w/o repeats</vt:lpstr>
      <vt:lpstr>Tree search example</vt:lpstr>
      <vt:lpstr>Tree search example</vt:lpstr>
      <vt:lpstr>Tree search example</vt:lpstr>
      <vt:lpstr>Tree search example</vt:lpstr>
      <vt:lpstr>Outline of today’s lecture</vt:lpstr>
      <vt:lpstr>Depth-First Search</vt:lpstr>
      <vt:lpstr>Depth-first search</vt:lpstr>
      <vt:lpstr>Depth-first search</vt:lpstr>
      <vt:lpstr>PowerPoint Presentation</vt:lpstr>
      <vt:lpstr>Analysis of search strategies</vt:lpstr>
      <vt:lpstr>Properties of depth-first search</vt:lpstr>
      <vt:lpstr>Outline of today’s lecture</vt:lpstr>
      <vt:lpstr>Breadth-first search</vt:lpstr>
      <vt:lpstr>Breadth-first search</vt:lpstr>
      <vt:lpstr>Breadth-first search</vt:lpstr>
      <vt:lpstr>Properties of breadth-first search</vt:lpstr>
      <vt:lpstr>Outline of today’s lecture</vt:lpstr>
      <vt:lpstr>Uniform-cost search = Dijkstra’s algorithm</vt:lpstr>
      <vt:lpstr>Uniform-cost search example</vt:lpstr>
      <vt:lpstr>Uniform-cost search example</vt:lpstr>
      <vt:lpstr>Properties of uniform-cost search</vt:lpstr>
      <vt:lpstr>Search strategies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 Lecture 4: Search Intro</dc:title>
  <dc:creator>Mark Hasegawa-Johnson</dc:creator>
  <cp:lastModifiedBy>Hasegawa-Johnson, Mark Allan</cp:lastModifiedBy>
  <cp:revision>36</cp:revision>
  <cp:lastPrinted>2019-01-29T00:45:29Z</cp:lastPrinted>
  <dcterms:created xsi:type="dcterms:W3CDTF">2017-09-07T01:18:28Z</dcterms:created>
  <dcterms:modified xsi:type="dcterms:W3CDTF">2019-01-29T00:46:40Z</dcterms:modified>
</cp:coreProperties>
</file>