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 id="2147483669" r:id="rId3"/>
  </p:sldMasterIdLst>
  <p:sldIdLst>
    <p:sldId id="256" r:id="rId4"/>
    <p:sldId id="401" r:id="rId5"/>
    <p:sldId id="394" r:id="rId6"/>
    <p:sldId id="329" r:id="rId7"/>
    <p:sldId id="287" r:id="rId8"/>
    <p:sldId id="291" r:id="rId9"/>
    <p:sldId id="288" r:id="rId10"/>
    <p:sldId id="290" r:id="rId11"/>
    <p:sldId id="257" r:id="rId12"/>
    <p:sldId id="278" r:id="rId13"/>
    <p:sldId id="274" r:id="rId14"/>
    <p:sldId id="277" r:id="rId15"/>
    <p:sldId id="396" r:id="rId16"/>
    <p:sldId id="280" r:id="rId17"/>
    <p:sldId id="282" r:id="rId18"/>
    <p:sldId id="275" r:id="rId19"/>
    <p:sldId id="284" r:id="rId20"/>
    <p:sldId id="281" r:id="rId21"/>
    <p:sldId id="285" r:id="rId22"/>
    <p:sldId id="393" r:id="rId23"/>
    <p:sldId id="292" r:id="rId24"/>
    <p:sldId id="398" r:id="rId25"/>
    <p:sldId id="293" r:id="rId26"/>
    <p:sldId id="279" r:id="rId27"/>
    <p:sldId id="397" r:id="rId28"/>
    <p:sldId id="286" r:id="rId29"/>
    <p:sldId id="399" r:id="rId30"/>
    <p:sldId id="269" r:id="rId31"/>
    <p:sldId id="276" r:id="rId32"/>
    <p:sldId id="294" r:id="rId33"/>
    <p:sldId id="369" r:id="rId34"/>
    <p:sldId id="370" r:id="rId35"/>
    <p:sldId id="371" r:id="rId36"/>
    <p:sldId id="383" r:id="rId37"/>
    <p:sldId id="385" r:id="rId38"/>
    <p:sldId id="386" r:id="rId39"/>
    <p:sldId id="384" r:id="rId40"/>
    <p:sldId id="389" r:id="rId41"/>
    <p:sldId id="400" r:id="rId42"/>
    <p:sldId id="342" r:id="rId43"/>
    <p:sldId id="361" r:id="rId44"/>
    <p:sldId id="365" r:id="rId45"/>
    <p:sldId id="258" r:id="rId46"/>
    <p:sldId id="402" r:id="rId47"/>
    <p:sldId id="403" r:id="rId48"/>
    <p:sldId id="295" r:id="rId49"/>
    <p:sldId id="296"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259" r:id="rId79"/>
    <p:sldId id="340" r:id="rId80"/>
    <p:sldId id="378" r:id="rId81"/>
    <p:sldId id="265" r:id="rId82"/>
    <p:sldId id="260" r:id="rId83"/>
    <p:sldId id="261" r:id="rId84"/>
    <p:sldId id="387" r:id="rId8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AA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150"/>
    <p:restoredTop sz="94690"/>
  </p:normalViewPr>
  <p:slideViewPr>
    <p:cSldViewPr snapToGrid="0" snapToObjects="1">
      <p:cViewPr>
        <p:scale>
          <a:sx n="67" d="100"/>
          <a:sy n="67" d="100"/>
        </p:scale>
        <p:origin x="144" y="912"/>
      </p:cViewPr>
      <p:guideLst/>
    </p:cSldViewPr>
  </p:slideViewPr>
  <p:notesTextViewPr>
    <p:cViewPr>
      <p:scale>
        <a:sx n="1" d="1"/>
        <a:sy n="1" d="1"/>
      </p:scale>
      <p:origin x="0" y="0"/>
    </p:cViewPr>
  </p:notesTextViewPr>
  <p:sorterViewPr>
    <p:cViewPr>
      <p:scale>
        <a:sx n="51" d="100"/>
        <a:sy n="51"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tableStyles" Target="tableStyles.xml"/><Relationship Id="rId16" Type="http://schemas.openxmlformats.org/officeDocument/2006/relationships/slide" Target="slides/slide13.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5" Type="http://schemas.openxmlformats.org/officeDocument/2006/relationships/slide" Target="slides/slide2.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viewProps" Target="viewProps.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566B9-F493-4948-8DCE-2530F297A0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801472-7D71-0D4C-BEC2-679A91CCE2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C8FC55-9F26-0E40-9899-5C94DAF72248}"/>
              </a:ext>
            </a:extLst>
          </p:cNvPr>
          <p:cNvSpPr>
            <a:spLocks noGrp="1"/>
          </p:cNvSpPr>
          <p:nvPr>
            <p:ph type="dt" sz="half" idx="10"/>
          </p:nvPr>
        </p:nvSpPr>
        <p:spPr/>
        <p:txBody>
          <a:bodyPr/>
          <a:lstStyle/>
          <a:p>
            <a:fld id="{B6A9556B-B4C4-094F-AA2B-F0865C97528B}" type="datetimeFigureOut">
              <a:rPr lang="en-US" smtClean="0"/>
              <a:t>4/12/19</a:t>
            </a:fld>
            <a:endParaRPr lang="en-US"/>
          </a:p>
        </p:txBody>
      </p:sp>
      <p:sp>
        <p:nvSpPr>
          <p:cNvPr id="5" name="Footer Placeholder 4">
            <a:extLst>
              <a:ext uri="{FF2B5EF4-FFF2-40B4-BE49-F238E27FC236}">
                <a16:creationId xmlns:a16="http://schemas.microsoft.com/office/drawing/2014/main" id="{D4F1F09D-0E18-C04F-80B2-2FBD82F690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2D3188-6B05-8042-A9CC-49DC05EE91DE}"/>
              </a:ext>
            </a:extLst>
          </p:cNvPr>
          <p:cNvSpPr>
            <a:spLocks noGrp="1"/>
          </p:cNvSpPr>
          <p:nvPr>
            <p:ph type="sldNum" sz="quarter" idx="12"/>
          </p:nvPr>
        </p:nvSpPr>
        <p:spPr/>
        <p:txBody>
          <a:bodyPr/>
          <a:lstStyle/>
          <a:p>
            <a:fld id="{EB32CD13-C5BF-984B-8FD5-2DDF42DEE4F1}" type="slidenum">
              <a:rPr lang="en-US" smtClean="0"/>
              <a:t>‹#›</a:t>
            </a:fld>
            <a:endParaRPr lang="en-US"/>
          </a:p>
        </p:txBody>
      </p:sp>
    </p:spTree>
    <p:extLst>
      <p:ext uri="{BB962C8B-B14F-4D97-AF65-F5344CB8AC3E}">
        <p14:creationId xmlns:p14="http://schemas.microsoft.com/office/powerpoint/2010/main" val="3004903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60697-09D0-EA4C-92E0-75C61008DE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0EBE6CB-A7F4-D141-9807-FB833A357A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AE9D9D-8D0A-F04C-A071-1616EB319186}"/>
              </a:ext>
            </a:extLst>
          </p:cNvPr>
          <p:cNvSpPr>
            <a:spLocks noGrp="1"/>
          </p:cNvSpPr>
          <p:nvPr>
            <p:ph type="dt" sz="half" idx="10"/>
          </p:nvPr>
        </p:nvSpPr>
        <p:spPr/>
        <p:txBody>
          <a:bodyPr/>
          <a:lstStyle/>
          <a:p>
            <a:fld id="{B6A9556B-B4C4-094F-AA2B-F0865C97528B}" type="datetimeFigureOut">
              <a:rPr lang="en-US" smtClean="0"/>
              <a:t>4/12/19</a:t>
            </a:fld>
            <a:endParaRPr lang="en-US"/>
          </a:p>
        </p:txBody>
      </p:sp>
      <p:sp>
        <p:nvSpPr>
          <p:cNvPr id="5" name="Footer Placeholder 4">
            <a:extLst>
              <a:ext uri="{FF2B5EF4-FFF2-40B4-BE49-F238E27FC236}">
                <a16:creationId xmlns:a16="http://schemas.microsoft.com/office/drawing/2014/main" id="{72EB2B79-4D72-8E41-9BFA-EE4E46370F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F6A75-588D-DB4C-9682-551969F2DE40}"/>
              </a:ext>
            </a:extLst>
          </p:cNvPr>
          <p:cNvSpPr>
            <a:spLocks noGrp="1"/>
          </p:cNvSpPr>
          <p:nvPr>
            <p:ph type="sldNum" sz="quarter" idx="12"/>
          </p:nvPr>
        </p:nvSpPr>
        <p:spPr/>
        <p:txBody>
          <a:bodyPr/>
          <a:lstStyle/>
          <a:p>
            <a:fld id="{EB32CD13-C5BF-984B-8FD5-2DDF42DEE4F1}" type="slidenum">
              <a:rPr lang="en-US" smtClean="0"/>
              <a:t>‹#›</a:t>
            </a:fld>
            <a:endParaRPr lang="en-US"/>
          </a:p>
        </p:txBody>
      </p:sp>
    </p:spTree>
    <p:extLst>
      <p:ext uri="{BB962C8B-B14F-4D97-AF65-F5344CB8AC3E}">
        <p14:creationId xmlns:p14="http://schemas.microsoft.com/office/powerpoint/2010/main" val="1362854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854EB3-9155-AE4B-9889-12E04B3F002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AC349D-E8F0-4D49-AD0B-FBCAECFE08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4B1451-9025-FE45-A72B-F147BC5D8446}"/>
              </a:ext>
            </a:extLst>
          </p:cNvPr>
          <p:cNvSpPr>
            <a:spLocks noGrp="1"/>
          </p:cNvSpPr>
          <p:nvPr>
            <p:ph type="dt" sz="half" idx="10"/>
          </p:nvPr>
        </p:nvSpPr>
        <p:spPr/>
        <p:txBody>
          <a:bodyPr/>
          <a:lstStyle/>
          <a:p>
            <a:fld id="{B6A9556B-B4C4-094F-AA2B-F0865C97528B}" type="datetimeFigureOut">
              <a:rPr lang="en-US" smtClean="0"/>
              <a:t>4/12/19</a:t>
            </a:fld>
            <a:endParaRPr lang="en-US"/>
          </a:p>
        </p:txBody>
      </p:sp>
      <p:sp>
        <p:nvSpPr>
          <p:cNvPr id="5" name="Footer Placeholder 4">
            <a:extLst>
              <a:ext uri="{FF2B5EF4-FFF2-40B4-BE49-F238E27FC236}">
                <a16:creationId xmlns:a16="http://schemas.microsoft.com/office/drawing/2014/main" id="{6C06CDFE-ABF1-AA4D-85AF-E3218FB4F8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928CA5-4899-F541-9907-6EA1898A95B8}"/>
              </a:ext>
            </a:extLst>
          </p:cNvPr>
          <p:cNvSpPr>
            <a:spLocks noGrp="1"/>
          </p:cNvSpPr>
          <p:nvPr>
            <p:ph type="sldNum" sz="quarter" idx="12"/>
          </p:nvPr>
        </p:nvSpPr>
        <p:spPr/>
        <p:txBody>
          <a:bodyPr/>
          <a:lstStyle/>
          <a:p>
            <a:fld id="{EB32CD13-C5BF-984B-8FD5-2DDF42DEE4F1}" type="slidenum">
              <a:rPr lang="en-US" smtClean="0"/>
              <a:t>‹#›</a:t>
            </a:fld>
            <a:endParaRPr lang="en-US"/>
          </a:p>
        </p:txBody>
      </p:sp>
    </p:spTree>
    <p:extLst>
      <p:ext uri="{BB962C8B-B14F-4D97-AF65-F5344CB8AC3E}">
        <p14:creationId xmlns:p14="http://schemas.microsoft.com/office/powerpoint/2010/main" val="3993773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Slide">
    <p:spTree>
      <p:nvGrpSpPr>
        <p:cNvPr id="1" name=""/>
        <p:cNvGrpSpPr/>
        <p:nvPr/>
      </p:nvGrpSpPr>
      <p:grpSpPr>
        <a:xfrm>
          <a:off x="0" y="0"/>
          <a:ext cx="0" cy="0"/>
          <a:chOff x="0" y="0"/>
          <a:chExt cx="0" cy="0"/>
        </a:xfrm>
      </p:grpSpPr>
      <p:sp>
        <p:nvSpPr>
          <p:cNvPr id="22" name="Title Text"/>
          <p:cNvSpPr txBox="1">
            <a:spLocks noGrp="1"/>
          </p:cNvSpPr>
          <p:nvPr>
            <p:ph type="title"/>
          </p:nvPr>
        </p:nvSpPr>
        <p:spPr>
          <a:prstGeom prst="rect">
            <a:avLst/>
          </a:prstGeom>
        </p:spPr>
        <p:txBody>
          <a:bodyPr/>
          <a:lstStyle/>
          <a:p>
            <a:r>
              <a:t>Title Text</a:t>
            </a:r>
          </a:p>
        </p:txBody>
      </p:sp>
      <p:sp>
        <p:nvSpPr>
          <p:cNvPr id="2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525703201"/>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Slide">
    <p:spTree>
      <p:nvGrpSpPr>
        <p:cNvPr id="1" name=""/>
        <p:cNvGrpSpPr/>
        <p:nvPr/>
      </p:nvGrpSpPr>
      <p:grpSpPr>
        <a:xfrm>
          <a:off x="0" y="0"/>
          <a:ext cx="0" cy="0"/>
          <a:chOff x="0" y="0"/>
          <a:chExt cx="0" cy="0"/>
        </a:xfrm>
      </p:grpSpPr>
      <p:sp>
        <p:nvSpPr>
          <p:cNvPr id="22" name="Title Text"/>
          <p:cNvSpPr txBox="1">
            <a:spLocks noGrp="1"/>
          </p:cNvSpPr>
          <p:nvPr>
            <p:ph type="title"/>
          </p:nvPr>
        </p:nvSpPr>
        <p:spPr>
          <a:prstGeom prst="rect">
            <a:avLst/>
          </a:prstGeom>
        </p:spPr>
        <p:txBody>
          <a:bodyPr/>
          <a:lstStyle/>
          <a:p>
            <a:r>
              <a:t>Title Text</a:t>
            </a:r>
          </a:p>
        </p:txBody>
      </p:sp>
      <p:sp>
        <p:nvSpPr>
          <p:cNvPr id="2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047814847"/>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31" name="Slide Number"/>
          <p:cNvSpPr txBox="1">
            <a:spLocks noGrp="1"/>
          </p:cNvSpPr>
          <p:nvPr>
            <p:ph type="sldNum" sz="quarter" idx="2"/>
          </p:nvPr>
        </p:nvSpPr>
        <p:spPr>
          <a:prstGeom prst="rect">
            <a:avLst/>
          </a:prstGeom>
        </p:spPr>
        <p:txBody>
          <a:bodyPr/>
          <a:lstStyle>
            <a:lvl1pPr algn="just"/>
          </a:lstStyle>
          <a:p>
            <a:fld id="{86CB4B4D-7CA3-9044-876B-883B54F8677D}" type="slidenum">
              <a:t>‹#›</a:t>
            </a:fld>
            <a:endParaRPr/>
          </a:p>
        </p:txBody>
      </p:sp>
    </p:spTree>
    <p:extLst>
      <p:ext uri="{BB962C8B-B14F-4D97-AF65-F5344CB8AC3E}">
        <p14:creationId xmlns:p14="http://schemas.microsoft.com/office/powerpoint/2010/main" val="3230076103"/>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New Section">
    <p:spTree>
      <p:nvGrpSpPr>
        <p:cNvPr id="1" name=""/>
        <p:cNvGrpSpPr/>
        <p:nvPr/>
      </p:nvGrpSpPr>
      <p:grpSpPr>
        <a:xfrm>
          <a:off x="0" y="0"/>
          <a:ext cx="0" cy="0"/>
          <a:chOff x="0" y="0"/>
          <a:chExt cx="0" cy="0"/>
        </a:xfrm>
      </p:grpSpPr>
      <p:sp>
        <p:nvSpPr>
          <p:cNvPr id="38" name="Title Text"/>
          <p:cNvSpPr txBox="1">
            <a:spLocks noGrp="1"/>
          </p:cNvSpPr>
          <p:nvPr>
            <p:ph type="title"/>
          </p:nvPr>
        </p:nvSpPr>
        <p:spPr>
          <a:xfrm>
            <a:off x="988219" y="1875235"/>
            <a:ext cx="10251281" cy="3107531"/>
          </a:xfrm>
          <a:prstGeom prst="rect">
            <a:avLst/>
          </a:prstGeom>
        </p:spPr>
        <p:txBody>
          <a:bodyPr/>
          <a:lstStyle>
            <a:lvl1pPr>
              <a:lnSpc>
                <a:spcPts val="7593"/>
              </a:lnSpc>
              <a:spcBef>
                <a:spcPts val="0"/>
              </a:spcBef>
              <a:defRPr sz="6328"/>
            </a:lvl1pPr>
          </a:lstStyle>
          <a:p>
            <a:r>
              <a:t>Title Text</a:t>
            </a:r>
          </a:p>
        </p:txBody>
      </p:sp>
      <p:sp>
        <p:nvSpPr>
          <p:cNvPr id="39" name="Slide Number"/>
          <p:cNvSpPr txBox="1">
            <a:spLocks noGrp="1"/>
          </p:cNvSpPr>
          <p:nvPr>
            <p:ph type="sldNum" sz="quarter" idx="2"/>
          </p:nvPr>
        </p:nvSpPr>
        <p:spPr>
          <a:xfrm>
            <a:off x="10887898" y="6387565"/>
            <a:ext cx="322204" cy="315792"/>
          </a:xfrm>
          <a:prstGeom prst="rect">
            <a:avLst/>
          </a:prstGeom>
        </p:spPr>
        <p:txBody>
          <a:bodyPr/>
          <a:lstStyle>
            <a:lvl1pPr algn="ctr"/>
          </a:lstStyle>
          <a:p>
            <a:fld id="{86CB4B4D-7CA3-9044-876B-883B54F8677D}" type="slidenum">
              <a:t>‹#›</a:t>
            </a:fld>
            <a:endParaRPr/>
          </a:p>
        </p:txBody>
      </p:sp>
    </p:spTree>
    <p:extLst>
      <p:ext uri="{BB962C8B-B14F-4D97-AF65-F5344CB8AC3E}">
        <p14:creationId xmlns:p14="http://schemas.microsoft.com/office/powerpoint/2010/main" val="1865736362"/>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1_New Section">
    <p:spTree>
      <p:nvGrpSpPr>
        <p:cNvPr id="1" name=""/>
        <p:cNvGrpSpPr/>
        <p:nvPr/>
      </p:nvGrpSpPr>
      <p:grpSpPr>
        <a:xfrm>
          <a:off x="0" y="0"/>
          <a:ext cx="0" cy="0"/>
          <a:chOff x="0" y="0"/>
          <a:chExt cx="0" cy="0"/>
        </a:xfrm>
      </p:grpSpPr>
      <p:sp>
        <p:nvSpPr>
          <p:cNvPr id="46" name="CS546 Machine Learning in NLP"/>
          <p:cNvSpPr txBox="1"/>
          <p:nvPr/>
        </p:nvSpPr>
        <p:spPr>
          <a:xfrm>
            <a:off x="976312" y="6393656"/>
            <a:ext cx="9322594" cy="3125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lvl="1" indent="-8929" algn="l">
              <a:lnSpc>
                <a:spcPts val="1687"/>
              </a:lnSpc>
              <a:spcBef>
                <a:spcPts val="211"/>
              </a:spcBef>
              <a:tabLst>
                <a:tab pos="884008" algn="l"/>
              </a:tabLst>
              <a:defRPr sz="2000" b="0"/>
            </a:pPr>
            <a:r>
              <a:rPr sz="1406"/>
              <a:t>CS546 Machine Learning in NLP</a:t>
            </a:r>
          </a:p>
        </p:txBody>
      </p:sp>
      <p:sp>
        <p:nvSpPr>
          <p:cNvPr id="47" name="Title Text"/>
          <p:cNvSpPr txBox="1">
            <a:spLocks noGrp="1"/>
          </p:cNvSpPr>
          <p:nvPr>
            <p:ph type="title"/>
          </p:nvPr>
        </p:nvSpPr>
        <p:spPr>
          <a:xfrm>
            <a:off x="976313" y="2089547"/>
            <a:ext cx="10251281" cy="2678906"/>
          </a:xfrm>
          <a:prstGeom prst="rect">
            <a:avLst/>
          </a:prstGeom>
        </p:spPr>
        <p:txBody>
          <a:bodyPr/>
          <a:lstStyle>
            <a:lvl1pPr>
              <a:lnSpc>
                <a:spcPts val="7031"/>
              </a:lnSpc>
              <a:defRPr sz="5906"/>
            </a:lvl1pPr>
          </a:lstStyle>
          <a:p>
            <a:r>
              <a:t>Title Text</a:t>
            </a:r>
          </a:p>
        </p:txBody>
      </p:sp>
      <p:sp>
        <p:nvSpPr>
          <p:cNvPr id="48" name="Slide Number"/>
          <p:cNvSpPr txBox="1">
            <a:spLocks noGrp="1"/>
          </p:cNvSpPr>
          <p:nvPr>
            <p:ph type="sldNum" sz="quarter" idx="2"/>
          </p:nvPr>
        </p:nvSpPr>
        <p:spPr>
          <a:xfrm>
            <a:off x="10887898" y="6372544"/>
            <a:ext cx="322204" cy="315792"/>
          </a:xfrm>
          <a:prstGeom prst="rect">
            <a:avLst/>
          </a:prstGeom>
        </p:spPr>
        <p:txBody>
          <a:bodyPr anchor="b"/>
          <a:lstStyle>
            <a:lvl1pPr algn="ctr"/>
          </a:lstStyle>
          <a:p>
            <a:fld id="{86CB4B4D-7CA3-9044-876B-883B54F8677D}" type="slidenum">
              <a:t>‹#›</a:t>
            </a:fld>
            <a:endParaRPr/>
          </a:p>
        </p:txBody>
      </p:sp>
    </p:spTree>
    <p:extLst>
      <p:ext uri="{BB962C8B-B14F-4D97-AF65-F5344CB8AC3E}">
        <p14:creationId xmlns:p14="http://schemas.microsoft.com/office/powerpoint/2010/main" val="984901199"/>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1_Slide">
    <p:spTree>
      <p:nvGrpSpPr>
        <p:cNvPr id="1" name=""/>
        <p:cNvGrpSpPr/>
        <p:nvPr/>
      </p:nvGrpSpPr>
      <p:grpSpPr>
        <a:xfrm>
          <a:off x="0" y="0"/>
          <a:ext cx="0" cy="0"/>
          <a:chOff x="0" y="0"/>
          <a:chExt cx="0" cy="0"/>
        </a:xfrm>
      </p:grpSpPr>
      <p:sp>
        <p:nvSpPr>
          <p:cNvPr id="55" name="CS546 Machine Learning in NLP"/>
          <p:cNvSpPr txBox="1"/>
          <p:nvPr/>
        </p:nvSpPr>
        <p:spPr>
          <a:xfrm>
            <a:off x="976312" y="6393656"/>
            <a:ext cx="9322594" cy="3125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lvl="1" indent="-8929" algn="l">
              <a:lnSpc>
                <a:spcPts val="1687"/>
              </a:lnSpc>
              <a:spcBef>
                <a:spcPts val="211"/>
              </a:spcBef>
              <a:tabLst>
                <a:tab pos="884008" algn="l"/>
              </a:tabLst>
              <a:defRPr sz="2000" b="0"/>
            </a:pPr>
            <a:r>
              <a:rPr sz="1406"/>
              <a:t>CS546 Machine Learning in NLP</a:t>
            </a:r>
          </a:p>
        </p:txBody>
      </p:sp>
      <p:sp>
        <p:nvSpPr>
          <p:cNvPr id="56" name="Title Text"/>
          <p:cNvSpPr txBox="1">
            <a:spLocks noGrp="1"/>
          </p:cNvSpPr>
          <p:nvPr>
            <p:ph type="title"/>
          </p:nvPr>
        </p:nvSpPr>
        <p:spPr>
          <a:prstGeom prst="rect">
            <a:avLst/>
          </a:prstGeom>
        </p:spPr>
        <p:txBody>
          <a:bodyPr/>
          <a:lstStyle>
            <a:lvl1pPr>
              <a:lnSpc>
                <a:spcPts val="5554"/>
              </a:lnSpc>
              <a:defRPr sz="4640"/>
            </a:lvl1p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8731200"/>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1_Blank">
    <p:spTree>
      <p:nvGrpSpPr>
        <p:cNvPr id="1" name=""/>
        <p:cNvGrpSpPr/>
        <p:nvPr/>
      </p:nvGrpSpPr>
      <p:grpSpPr>
        <a:xfrm>
          <a:off x="0" y="0"/>
          <a:ext cx="0" cy="0"/>
          <a:chOff x="0" y="0"/>
          <a:chExt cx="0" cy="0"/>
        </a:xfrm>
      </p:grpSpPr>
      <p:sp>
        <p:nvSpPr>
          <p:cNvPr id="65" name="CS546 Machine Learning in NLP"/>
          <p:cNvSpPr txBox="1"/>
          <p:nvPr/>
        </p:nvSpPr>
        <p:spPr>
          <a:xfrm>
            <a:off x="976312" y="6393656"/>
            <a:ext cx="9322594" cy="3125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lvl="1" indent="-8929" algn="l">
              <a:lnSpc>
                <a:spcPts val="1687"/>
              </a:lnSpc>
              <a:spcBef>
                <a:spcPts val="211"/>
              </a:spcBef>
              <a:tabLst>
                <a:tab pos="884008" algn="l"/>
              </a:tabLst>
              <a:defRPr sz="2000" b="0"/>
            </a:pPr>
            <a:r>
              <a:rPr sz="1406"/>
              <a:t>CS546 Machine Learning in NLP</a:t>
            </a:r>
          </a:p>
        </p:txBody>
      </p:sp>
      <p:sp>
        <p:nvSpPr>
          <p:cNvPr id="66" name="Body Level One…"/>
          <p:cNvSpPr txBox="1">
            <a:spLocks noGrp="1"/>
          </p:cNvSpPr>
          <p:nvPr>
            <p:ph type="body" idx="1"/>
          </p:nvPr>
        </p:nvSpPr>
        <p:spPr>
          <a:xfrm>
            <a:off x="964406" y="410766"/>
            <a:ext cx="10275094" cy="599182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930685445"/>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74" name="Rectangle 6"/>
          <p:cNvSpPr/>
          <p:nvPr/>
        </p:nvSpPr>
        <p:spPr>
          <a:xfrm rot="16200000">
            <a:off x="-3358141" y="3298181"/>
            <a:ext cx="6858004" cy="261636"/>
          </a:xfrm>
          <a:prstGeom prst="rect">
            <a:avLst/>
          </a:prstGeom>
          <a:solidFill>
            <a:srgbClr val="BD582C"/>
          </a:solidFill>
          <a:ln w="12700">
            <a:miter lim="400000"/>
          </a:ln>
        </p:spPr>
        <p:txBody>
          <a:bodyPr lIns="45719" tIns="45719" rIns="45719" bIns="45719"/>
          <a:lstStyle/>
          <a:p>
            <a:pPr algn="l" defTabSz="914367">
              <a:lnSpc>
                <a:spcPct val="100000"/>
              </a:lnSpc>
              <a:tabLst/>
              <a:defRPr sz="2400" b="0">
                <a:latin typeface="Calibri"/>
                <a:ea typeface="Calibri"/>
                <a:cs typeface="Calibri"/>
                <a:sym typeface="Calibri"/>
              </a:defRPr>
            </a:pPr>
            <a:endParaRPr sz="1687"/>
          </a:p>
        </p:txBody>
      </p:sp>
      <p:sp>
        <p:nvSpPr>
          <p:cNvPr id="75" name="Rectangle 8"/>
          <p:cNvSpPr/>
          <p:nvPr/>
        </p:nvSpPr>
        <p:spPr>
          <a:xfrm rot="5400000" flipH="1">
            <a:off x="-3256807" y="3413508"/>
            <a:ext cx="6858004" cy="60959"/>
          </a:xfrm>
          <a:prstGeom prst="rect">
            <a:avLst/>
          </a:prstGeom>
          <a:solidFill>
            <a:srgbClr val="E48312"/>
          </a:solidFill>
          <a:ln w="12700">
            <a:miter lim="400000"/>
          </a:ln>
        </p:spPr>
        <p:txBody>
          <a:bodyPr lIns="45719" tIns="45719" rIns="45719" bIns="45719"/>
          <a:lstStyle/>
          <a:p>
            <a:pPr algn="l" defTabSz="914367">
              <a:lnSpc>
                <a:spcPct val="100000"/>
              </a:lnSpc>
              <a:tabLst/>
              <a:defRPr sz="2400" b="0">
                <a:latin typeface="Calibri"/>
                <a:ea typeface="Calibri"/>
                <a:cs typeface="Calibri"/>
                <a:sym typeface="Calibri"/>
              </a:defRPr>
            </a:pPr>
            <a:endParaRPr sz="1687"/>
          </a:p>
        </p:txBody>
      </p:sp>
      <p:sp>
        <p:nvSpPr>
          <p:cNvPr id="76" name="Title Text"/>
          <p:cNvSpPr txBox="1">
            <a:spLocks noGrp="1"/>
          </p:cNvSpPr>
          <p:nvPr>
            <p:ph type="title"/>
          </p:nvPr>
        </p:nvSpPr>
        <p:spPr>
          <a:xfrm>
            <a:off x="1097279" y="286604"/>
            <a:ext cx="10058402" cy="1450758"/>
          </a:xfrm>
          <a:prstGeom prst="rect">
            <a:avLst/>
          </a:prstGeom>
        </p:spPr>
        <p:txBody>
          <a:bodyPr lIns="65023" tIns="65023" rIns="65023" bIns="65023" anchor="b">
            <a:normAutofit/>
          </a:bodyPr>
          <a:lstStyle>
            <a:lvl1pPr defTabSz="914367">
              <a:lnSpc>
                <a:spcPct val="85000"/>
              </a:lnSpc>
              <a:spcBef>
                <a:spcPts val="0"/>
              </a:spcBef>
              <a:tabLst/>
              <a:defRPr sz="4781" spc="-49">
                <a:solidFill>
                  <a:srgbClr val="404040"/>
                </a:solidFill>
                <a:latin typeface="Calibri Light"/>
                <a:ea typeface="Calibri Light"/>
                <a:cs typeface="Calibri Light"/>
                <a:sym typeface="Calibri Light"/>
              </a:defRPr>
            </a:lvl1pPr>
          </a:lstStyle>
          <a:p>
            <a:r>
              <a:t>Title Text</a:t>
            </a:r>
          </a:p>
        </p:txBody>
      </p:sp>
      <p:sp>
        <p:nvSpPr>
          <p:cNvPr id="77" name="Body Level One…"/>
          <p:cNvSpPr txBox="1">
            <a:spLocks noGrp="1"/>
          </p:cNvSpPr>
          <p:nvPr>
            <p:ph type="body" idx="1"/>
          </p:nvPr>
        </p:nvSpPr>
        <p:spPr>
          <a:xfrm>
            <a:off x="1097278" y="1845734"/>
            <a:ext cx="10058402" cy="4023361"/>
          </a:xfrm>
          <a:prstGeom prst="rect">
            <a:avLst/>
          </a:prstGeom>
        </p:spPr>
        <p:txBody>
          <a:bodyPr>
            <a:normAutofit/>
          </a:bodyPr>
          <a:lstStyle>
            <a:lvl1pPr marL="90007" indent="-90007" defTabSz="914367">
              <a:lnSpc>
                <a:spcPct val="90000"/>
              </a:lnSpc>
              <a:spcBef>
                <a:spcPts val="1195"/>
              </a:spcBef>
              <a:buClr>
                <a:srgbClr val="E48312"/>
              </a:buClr>
              <a:buSzPct val="100000"/>
              <a:buFont typeface="Calibri"/>
              <a:buChar char=" "/>
              <a:tabLst/>
              <a:defRPr sz="1969">
                <a:solidFill>
                  <a:srgbClr val="404040"/>
                </a:solidFill>
                <a:latin typeface="Calibri"/>
                <a:ea typeface="Calibri"/>
                <a:cs typeface="Calibri"/>
                <a:sym typeface="Calibri"/>
              </a:defRPr>
            </a:lvl1pPr>
            <a:lvl2pPr marL="341458" indent="-200017" defTabSz="914367">
              <a:lnSpc>
                <a:spcPct val="90000"/>
              </a:lnSpc>
              <a:spcBef>
                <a:spcPts val="1195"/>
              </a:spcBef>
              <a:buClr>
                <a:srgbClr val="E48312"/>
              </a:buClr>
              <a:buSzPct val="100000"/>
              <a:buFont typeface="Calibri"/>
              <a:buChar char="◦"/>
              <a:tabLst/>
              <a:defRPr sz="1969">
                <a:solidFill>
                  <a:srgbClr val="404040"/>
                </a:solidFill>
                <a:latin typeface="Calibri"/>
                <a:ea typeface="Calibri"/>
                <a:cs typeface="Calibri"/>
                <a:sym typeface="Calibri"/>
              </a:defRPr>
            </a:lvl2pPr>
            <a:lvl3pPr marL="527190" indent="-257166" defTabSz="914367">
              <a:lnSpc>
                <a:spcPct val="90000"/>
              </a:lnSpc>
              <a:spcBef>
                <a:spcPts val="1195"/>
              </a:spcBef>
              <a:buClr>
                <a:srgbClr val="E48312"/>
              </a:buClr>
              <a:buSzPct val="100000"/>
              <a:buFont typeface="Calibri"/>
              <a:buChar char="◦"/>
              <a:tabLst/>
              <a:defRPr sz="1969">
                <a:solidFill>
                  <a:srgbClr val="404040"/>
                </a:solidFill>
                <a:latin typeface="Calibri"/>
                <a:ea typeface="Calibri"/>
                <a:cs typeface="Calibri"/>
                <a:sym typeface="Calibri"/>
              </a:defRPr>
            </a:lvl3pPr>
            <a:lvl4pPr marL="655773" indent="-257166" defTabSz="914367">
              <a:lnSpc>
                <a:spcPct val="90000"/>
              </a:lnSpc>
              <a:spcBef>
                <a:spcPts val="1195"/>
              </a:spcBef>
              <a:buClr>
                <a:srgbClr val="E48312"/>
              </a:buClr>
              <a:buSzPct val="100000"/>
              <a:buFont typeface="Calibri"/>
              <a:buChar char="◦"/>
              <a:tabLst/>
              <a:defRPr sz="1969">
                <a:solidFill>
                  <a:srgbClr val="404040"/>
                </a:solidFill>
                <a:latin typeface="Calibri"/>
                <a:ea typeface="Calibri"/>
                <a:cs typeface="Calibri"/>
                <a:sym typeface="Calibri"/>
              </a:defRPr>
            </a:lvl4pPr>
            <a:lvl5pPr marL="784356" indent="-257166" defTabSz="914367">
              <a:lnSpc>
                <a:spcPct val="90000"/>
              </a:lnSpc>
              <a:spcBef>
                <a:spcPts val="1195"/>
              </a:spcBef>
              <a:buClr>
                <a:srgbClr val="E48312"/>
              </a:buClr>
              <a:buSzPct val="100000"/>
              <a:buFont typeface="Calibri"/>
              <a:buChar char="◦"/>
              <a:tabLst/>
              <a:defRPr sz="1969">
                <a:solidFill>
                  <a:srgbClr val="404040"/>
                </a:solidFill>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78" name="Slide Number"/>
          <p:cNvSpPr txBox="1">
            <a:spLocks noGrp="1"/>
          </p:cNvSpPr>
          <p:nvPr>
            <p:ph type="sldNum" sz="quarter" idx="2"/>
          </p:nvPr>
        </p:nvSpPr>
        <p:spPr>
          <a:xfrm>
            <a:off x="10932089" y="6500965"/>
            <a:ext cx="280395" cy="282768"/>
          </a:xfrm>
          <a:prstGeom prst="rect">
            <a:avLst/>
          </a:prstGeom>
        </p:spPr>
        <p:txBody>
          <a:bodyPr lIns="65023" tIns="65023" rIns="65023" bIns="65023"/>
          <a:lstStyle>
            <a:lvl1pPr algn="r" defTabSz="914367">
              <a:lnSpc>
                <a:spcPct val="100000"/>
              </a:lnSpc>
              <a:tabLst/>
              <a:defRPr sz="984">
                <a:solidFill>
                  <a:srgbClr val="FFFFFF"/>
                </a:solidFill>
                <a:latin typeface="Calibri"/>
                <a:ea typeface="Calibri"/>
                <a:cs typeface="Calibri"/>
                <a:sym typeface="Calibri"/>
              </a:defRPr>
            </a:lvl1pPr>
          </a:lstStyle>
          <a:p>
            <a:fld id="{86CB4B4D-7CA3-9044-876B-883B54F8677D}" type="slidenum">
              <a:t>‹#›</a:t>
            </a:fld>
            <a:endParaRPr/>
          </a:p>
        </p:txBody>
      </p:sp>
    </p:spTree>
    <p:extLst>
      <p:ext uri="{BB962C8B-B14F-4D97-AF65-F5344CB8AC3E}">
        <p14:creationId xmlns:p14="http://schemas.microsoft.com/office/powerpoint/2010/main" val="85914868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AEC6C-1673-414B-96E2-AE9AE8B6AC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DC9695-98E3-3742-BBB9-A07D0EB714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DB4029-F9D0-BD47-8C80-40E9BA0125A6}"/>
              </a:ext>
            </a:extLst>
          </p:cNvPr>
          <p:cNvSpPr>
            <a:spLocks noGrp="1"/>
          </p:cNvSpPr>
          <p:nvPr>
            <p:ph type="dt" sz="half" idx="10"/>
          </p:nvPr>
        </p:nvSpPr>
        <p:spPr/>
        <p:txBody>
          <a:bodyPr/>
          <a:lstStyle/>
          <a:p>
            <a:fld id="{B6A9556B-B4C4-094F-AA2B-F0865C97528B}" type="datetimeFigureOut">
              <a:rPr lang="en-US" smtClean="0"/>
              <a:t>4/12/19</a:t>
            </a:fld>
            <a:endParaRPr lang="en-US"/>
          </a:p>
        </p:txBody>
      </p:sp>
      <p:sp>
        <p:nvSpPr>
          <p:cNvPr id="5" name="Footer Placeholder 4">
            <a:extLst>
              <a:ext uri="{FF2B5EF4-FFF2-40B4-BE49-F238E27FC236}">
                <a16:creationId xmlns:a16="http://schemas.microsoft.com/office/drawing/2014/main" id="{BA51C45B-B1E0-1542-8B07-CE4C4D8895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5458D7-5796-8A44-B6DC-177E0B3D8470}"/>
              </a:ext>
            </a:extLst>
          </p:cNvPr>
          <p:cNvSpPr>
            <a:spLocks noGrp="1"/>
          </p:cNvSpPr>
          <p:nvPr>
            <p:ph type="sldNum" sz="quarter" idx="12"/>
          </p:nvPr>
        </p:nvSpPr>
        <p:spPr/>
        <p:txBody>
          <a:bodyPr/>
          <a:lstStyle/>
          <a:p>
            <a:fld id="{EB32CD13-C5BF-984B-8FD5-2DDF42DEE4F1}" type="slidenum">
              <a:rPr lang="en-US" smtClean="0"/>
              <a:t>‹#›</a:t>
            </a:fld>
            <a:endParaRPr lang="en-US"/>
          </a:p>
        </p:txBody>
      </p:sp>
    </p:spTree>
    <p:extLst>
      <p:ext uri="{BB962C8B-B14F-4D97-AF65-F5344CB8AC3E}">
        <p14:creationId xmlns:p14="http://schemas.microsoft.com/office/powerpoint/2010/main" val="34448210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Slide">
    <p:spTree>
      <p:nvGrpSpPr>
        <p:cNvPr id="1" name=""/>
        <p:cNvGrpSpPr/>
        <p:nvPr/>
      </p:nvGrpSpPr>
      <p:grpSpPr>
        <a:xfrm>
          <a:off x="0" y="0"/>
          <a:ext cx="0" cy="0"/>
          <a:chOff x="0" y="0"/>
          <a:chExt cx="0" cy="0"/>
        </a:xfrm>
      </p:grpSpPr>
      <p:sp>
        <p:nvSpPr>
          <p:cNvPr id="22" name="Title Text"/>
          <p:cNvSpPr txBox="1">
            <a:spLocks noGrp="1"/>
          </p:cNvSpPr>
          <p:nvPr>
            <p:ph type="title"/>
          </p:nvPr>
        </p:nvSpPr>
        <p:spPr>
          <a:prstGeom prst="rect">
            <a:avLst/>
          </a:prstGeom>
        </p:spPr>
        <p:txBody>
          <a:bodyPr/>
          <a:lstStyle/>
          <a:p>
            <a:r>
              <a:t>Title Text</a:t>
            </a:r>
          </a:p>
        </p:txBody>
      </p:sp>
      <p:sp>
        <p:nvSpPr>
          <p:cNvPr id="2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035850644"/>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31" name="Slide Number"/>
          <p:cNvSpPr txBox="1">
            <a:spLocks noGrp="1"/>
          </p:cNvSpPr>
          <p:nvPr>
            <p:ph type="sldNum" sz="quarter" idx="2"/>
          </p:nvPr>
        </p:nvSpPr>
        <p:spPr>
          <a:prstGeom prst="rect">
            <a:avLst/>
          </a:prstGeom>
        </p:spPr>
        <p:txBody>
          <a:bodyPr/>
          <a:lstStyle>
            <a:lvl1pPr algn="just"/>
          </a:lstStyle>
          <a:p>
            <a:fld id="{86CB4B4D-7CA3-9044-876B-883B54F8677D}" type="slidenum">
              <a:t>‹#›</a:t>
            </a:fld>
            <a:endParaRPr/>
          </a:p>
        </p:txBody>
      </p:sp>
    </p:spTree>
    <p:extLst>
      <p:ext uri="{BB962C8B-B14F-4D97-AF65-F5344CB8AC3E}">
        <p14:creationId xmlns:p14="http://schemas.microsoft.com/office/powerpoint/2010/main" val="3071457078"/>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1_New Section">
    <p:spTree>
      <p:nvGrpSpPr>
        <p:cNvPr id="1" name=""/>
        <p:cNvGrpSpPr/>
        <p:nvPr/>
      </p:nvGrpSpPr>
      <p:grpSpPr>
        <a:xfrm>
          <a:off x="0" y="0"/>
          <a:ext cx="0" cy="0"/>
          <a:chOff x="0" y="0"/>
          <a:chExt cx="0" cy="0"/>
        </a:xfrm>
      </p:grpSpPr>
      <p:sp>
        <p:nvSpPr>
          <p:cNvPr id="46" name="CS546 Machine Learning in NLP"/>
          <p:cNvSpPr txBox="1"/>
          <p:nvPr/>
        </p:nvSpPr>
        <p:spPr>
          <a:xfrm>
            <a:off x="976312" y="6393656"/>
            <a:ext cx="9322594" cy="3125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lvl="1" indent="-8929" algn="l">
              <a:lnSpc>
                <a:spcPts val="1687"/>
              </a:lnSpc>
              <a:spcBef>
                <a:spcPts val="211"/>
              </a:spcBef>
              <a:tabLst>
                <a:tab pos="884008" algn="l"/>
              </a:tabLst>
              <a:defRPr sz="2000" b="0"/>
            </a:pPr>
            <a:r>
              <a:rPr sz="1406"/>
              <a:t>CS546 Machine Learning in NLP</a:t>
            </a:r>
          </a:p>
        </p:txBody>
      </p:sp>
      <p:sp>
        <p:nvSpPr>
          <p:cNvPr id="47" name="Title Text"/>
          <p:cNvSpPr txBox="1">
            <a:spLocks noGrp="1"/>
          </p:cNvSpPr>
          <p:nvPr>
            <p:ph type="title"/>
          </p:nvPr>
        </p:nvSpPr>
        <p:spPr>
          <a:xfrm>
            <a:off x="976313" y="2089547"/>
            <a:ext cx="10251281" cy="2678906"/>
          </a:xfrm>
          <a:prstGeom prst="rect">
            <a:avLst/>
          </a:prstGeom>
        </p:spPr>
        <p:txBody>
          <a:bodyPr/>
          <a:lstStyle>
            <a:lvl1pPr>
              <a:lnSpc>
                <a:spcPts val="7031"/>
              </a:lnSpc>
              <a:defRPr sz="5906"/>
            </a:lvl1pPr>
          </a:lstStyle>
          <a:p>
            <a:r>
              <a:t>Title Text</a:t>
            </a:r>
          </a:p>
        </p:txBody>
      </p:sp>
      <p:sp>
        <p:nvSpPr>
          <p:cNvPr id="48" name="Slide Number"/>
          <p:cNvSpPr txBox="1">
            <a:spLocks noGrp="1"/>
          </p:cNvSpPr>
          <p:nvPr>
            <p:ph type="sldNum" sz="quarter" idx="2"/>
          </p:nvPr>
        </p:nvSpPr>
        <p:spPr>
          <a:xfrm>
            <a:off x="10887898" y="6372544"/>
            <a:ext cx="322204" cy="315792"/>
          </a:xfrm>
          <a:prstGeom prst="rect">
            <a:avLst/>
          </a:prstGeom>
        </p:spPr>
        <p:txBody>
          <a:bodyPr anchor="b"/>
          <a:lstStyle>
            <a:lvl1pPr algn="ctr"/>
          </a:lstStyle>
          <a:p>
            <a:fld id="{86CB4B4D-7CA3-9044-876B-883B54F8677D}" type="slidenum">
              <a:t>‹#›</a:t>
            </a:fld>
            <a:endParaRPr/>
          </a:p>
        </p:txBody>
      </p:sp>
    </p:spTree>
    <p:extLst>
      <p:ext uri="{BB962C8B-B14F-4D97-AF65-F5344CB8AC3E}">
        <p14:creationId xmlns:p14="http://schemas.microsoft.com/office/powerpoint/2010/main" val="874016454"/>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1_Slide">
    <p:spTree>
      <p:nvGrpSpPr>
        <p:cNvPr id="1" name=""/>
        <p:cNvGrpSpPr/>
        <p:nvPr/>
      </p:nvGrpSpPr>
      <p:grpSpPr>
        <a:xfrm>
          <a:off x="0" y="0"/>
          <a:ext cx="0" cy="0"/>
          <a:chOff x="0" y="0"/>
          <a:chExt cx="0" cy="0"/>
        </a:xfrm>
      </p:grpSpPr>
      <p:sp>
        <p:nvSpPr>
          <p:cNvPr id="55" name="CS546 Machine Learning in NLP"/>
          <p:cNvSpPr txBox="1"/>
          <p:nvPr/>
        </p:nvSpPr>
        <p:spPr>
          <a:xfrm>
            <a:off x="976312" y="6393656"/>
            <a:ext cx="9322594" cy="3125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lvl="1" indent="-8929" algn="l">
              <a:lnSpc>
                <a:spcPts val="1687"/>
              </a:lnSpc>
              <a:spcBef>
                <a:spcPts val="211"/>
              </a:spcBef>
              <a:tabLst>
                <a:tab pos="884008" algn="l"/>
              </a:tabLst>
              <a:defRPr sz="2000" b="0"/>
            </a:pPr>
            <a:r>
              <a:rPr sz="1406"/>
              <a:t>CS546 Machine Learning in NLP</a:t>
            </a:r>
          </a:p>
        </p:txBody>
      </p:sp>
      <p:sp>
        <p:nvSpPr>
          <p:cNvPr id="56" name="Title Text"/>
          <p:cNvSpPr txBox="1">
            <a:spLocks noGrp="1"/>
          </p:cNvSpPr>
          <p:nvPr>
            <p:ph type="title"/>
          </p:nvPr>
        </p:nvSpPr>
        <p:spPr>
          <a:prstGeom prst="rect">
            <a:avLst/>
          </a:prstGeom>
        </p:spPr>
        <p:txBody>
          <a:bodyPr/>
          <a:lstStyle>
            <a:lvl1pPr>
              <a:lnSpc>
                <a:spcPts val="5554"/>
              </a:lnSpc>
              <a:defRPr sz="4640"/>
            </a:lvl1p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57637908"/>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1_Blank">
    <p:spTree>
      <p:nvGrpSpPr>
        <p:cNvPr id="1" name=""/>
        <p:cNvGrpSpPr/>
        <p:nvPr/>
      </p:nvGrpSpPr>
      <p:grpSpPr>
        <a:xfrm>
          <a:off x="0" y="0"/>
          <a:ext cx="0" cy="0"/>
          <a:chOff x="0" y="0"/>
          <a:chExt cx="0" cy="0"/>
        </a:xfrm>
      </p:grpSpPr>
      <p:sp>
        <p:nvSpPr>
          <p:cNvPr id="65" name="CS546 Machine Learning in NLP"/>
          <p:cNvSpPr txBox="1"/>
          <p:nvPr/>
        </p:nvSpPr>
        <p:spPr>
          <a:xfrm>
            <a:off x="976312" y="6393656"/>
            <a:ext cx="9322594" cy="3125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lvl="1" indent="-8929" algn="l">
              <a:lnSpc>
                <a:spcPts val="1687"/>
              </a:lnSpc>
              <a:spcBef>
                <a:spcPts val="211"/>
              </a:spcBef>
              <a:tabLst>
                <a:tab pos="884008" algn="l"/>
              </a:tabLst>
              <a:defRPr sz="2000" b="0"/>
            </a:pPr>
            <a:r>
              <a:rPr sz="1406"/>
              <a:t>CS546 Machine Learning in NLP</a:t>
            </a:r>
          </a:p>
        </p:txBody>
      </p:sp>
      <p:sp>
        <p:nvSpPr>
          <p:cNvPr id="66" name="Body Level One…"/>
          <p:cNvSpPr txBox="1">
            <a:spLocks noGrp="1"/>
          </p:cNvSpPr>
          <p:nvPr>
            <p:ph type="body" idx="1"/>
          </p:nvPr>
        </p:nvSpPr>
        <p:spPr>
          <a:xfrm>
            <a:off x="964406" y="410766"/>
            <a:ext cx="10275094" cy="599182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099667953"/>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74" name="Rectangle 6"/>
          <p:cNvSpPr/>
          <p:nvPr/>
        </p:nvSpPr>
        <p:spPr>
          <a:xfrm rot="16200000">
            <a:off x="-3358141" y="3298181"/>
            <a:ext cx="6858004" cy="261636"/>
          </a:xfrm>
          <a:prstGeom prst="rect">
            <a:avLst/>
          </a:prstGeom>
          <a:solidFill>
            <a:srgbClr val="BD582C"/>
          </a:solidFill>
          <a:ln w="12700">
            <a:miter lim="400000"/>
          </a:ln>
        </p:spPr>
        <p:txBody>
          <a:bodyPr lIns="45719" tIns="45719" rIns="45719" bIns="45719"/>
          <a:lstStyle/>
          <a:p>
            <a:pPr algn="l" defTabSz="914367">
              <a:lnSpc>
                <a:spcPct val="100000"/>
              </a:lnSpc>
              <a:tabLst/>
              <a:defRPr sz="2400" b="0">
                <a:latin typeface="Calibri"/>
                <a:ea typeface="Calibri"/>
                <a:cs typeface="Calibri"/>
                <a:sym typeface="Calibri"/>
              </a:defRPr>
            </a:pPr>
            <a:endParaRPr sz="1687"/>
          </a:p>
        </p:txBody>
      </p:sp>
      <p:sp>
        <p:nvSpPr>
          <p:cNvPr id="75" name="Rectangle 8"/>
          <p:cNvSpPr/>
          <p:nvPr/>
        </p:nvSpPr>
        <p:spPr>
          <a:xfrm rot="5400000" flipH="1">
            <a:off x="-3256807" y="3413508"/>
            <a:ext cx="6858004" cy="60959"/>
          </a:xfrm>
          <a:prstGeom prst="rect">
            <a:avLst/>
          </a:prstGeom>
          <a:solidFill>
            <a:srgbClr val="E48312"/>
          </a:solidFill>
          <a:ln w="12700">
            <a:miter lim="400000"/>
          </a:ln>
        </p:spPr>
        <p:txBody>
          <a:bodyPr lIns="45719" tIns="45719" rIns="45719" bIns="45719"/>
          <a:lstStyle/>
          <a:p>
            <a:pPr algn="l" defTabSz="914367">
              <a:lnSpc>
                <a:spcPct val="100000"/>
              </a:lnSpc>
              <a:tabLst/>
              <a:defRPr sz="2400" b="0">
                <a:latin typeface="Calibri"/>
                <a:ea typeface="Calibri"/>
                <a:cs typeface="Calibri"/>
                <a:sym typeface="Calibri"/>
              </a:defRPr>
            </a:pPr>
            <a:endParaRPr sz="1687"/>
          </a:p>
        </p:txBody>
      </p:sp>
      <p:sp>
        <p:nvSpPr>
          <p:cNvPr id="76" name="Title Text"/>
          <p:cNvSpPr txBox="1">
            <a:spLocks noGrp="1"/>
          </p:cNvSpPr>
          <p:nvPr>
            <p:ph type="title"/>
          </p:nvPr>
        </p:nvSpPr>
        <p:spPr>
          <a:xfrm>
            <a:off x="1097279" y="286604"/>
            <a:ext cx="10058402" cy="1450758"/>
          </a:xfrm>
          <a:prstGeom prst="rect">
            <a:avLst/>
          </a:prstGeom>
        </p:spPr>
        <p:txBody>
          <a:bodyPr lIns="65023" tIns="65023" rIns="65023" bIns="65023" anchor="b">
            <a:normAutofit/>
          </a:bodyPr>
          <a:lstStyle>
            <a:lvl1pPr defTabSz="914367">
              <a:lnSpc>
                <a:spcPct val="85000"/>
              </a:lnSpc>
              <a:spcBef>
                <a:spcPts val="0"/>
              </a:spcBef>
              <a:tabLst/>
              <a:defRPr sz="4781" spc="-49">
                <a:solidFill>
                  <a:srgbClr val="404040"/>
                </a:solidFill>
                <a:latin typeface="Calibri Light"/>
                <a:ea typeface="Calibri Light"/>
                <a:cs typeface="Calibri Light"/>
                <a:sym typeface="Calibri Light"/>
              </a:defRPr>
            </a:lvl1pPr>
          </a:lstStyle>
          <a:p>
            <a:r>
              <a:t>Title Text</a:t>
            </a:r>
          </a:p>
        </p:txBody>
      </p:sp>
      <p:sp>
        <p:nvSpPr>
          <p:cNvPr id="77" name="Body Level One…"/>
          <p:cNvSpPr txBox="1">
            <a:spLocks noGrp="1"/>
          </p:cNvSpPr>
          <p:nvPr>
            <p:ph type="body" idx="1"/>
          </p:nvPr>
        </p:nvSpPr>
        <p:spPr>
          <a:xfrm>
            <a:off x="1097278" y="1845734"/>
            <a:ext cx="10058402" cy="4023361"/>
          </a:xfrm>
          <a:prstGeom prst="rect">
            <a:avLst/>
          </a:prstGeom>
        </p:spPr>
        <p:txBody>
          <a:bodyPr>
            <a:normAutofit/>
          </a:bodyPr>
          <a:lstStyle>
            <a:lvl1pPr marL="90007" indent="-90007" defTabSz="914367">
              <a:lnSpc>
                <a:spcPct val="90000"/>
              </a:lnSpc>
              <a:spcBef>
                <a:spcPts val="1195"/>
              </a:spcBef>
              <a:buClr>
                <a:srgbClr val="E48312"/>
              </a:buClr>
              <a:buSzPct val="100000"/>
              <a:buFont typeface="Calibri"/>
              <a:buChar char=" "/>
              <a:tabLst/>
              <a:defRPr sz="1969">
                <a:solidFill>
                  <a:srgbClr val="404040"/>
                </a:solidFill>
                <a:latin typeface="Calibri"/>
                <a:ea typeface="Calibri"/>
                <a:cs typeface="Calibri"/>
                <a:sym typeface="Calibri"/>
              </a:defRPr>
            </a:lvl1pPr>
            <a:lvl2pPr marL="341458" indent="-200017" defTabSz="914367">
              <a:lnSpc>
                <a:spcPct val="90000"/>
              </a:lnSpc>
              <a:spcBef>
                <a:spcPts val="1195"/>
              </a:spcBef>
              <a:buClr>
                <a:srgbClr val="E48312"/>
              </a:buClr>
              <a:buSzPct val="100000"/>
              <a:buFont typeface="Calibri"/>
              <a:buChar char="◦"/>
              <a:tabLst/>
              <a:defRPr sz="1969">
                <a:solidFill>
                  <a:srgbClr val="404040"/>
                </a:solidFill>
                <a:latin typeface="Calibri"/>
                <a:ea typeface="Calibri"/>
                <a:cs typeface="Calibri"/>
                <a:sym typeface="Calibri"/>
              </a:defRPr>
            </a:lvl2pPr>
            <a:lvl3pPr marL="527190" indent="-257166" defTabSz="914367">
              <a:lnSpc>
                <a:spcPct val="90000"/>
              </a:lnSpc>
              <a:spcBef>
                <a:spcPts val="1195"/>
              </a:spcBef>
              <a:buClr>
                <a:srgbClr val="E48312"/>
              </a:buClr>
              <a:buSzPct val="100000"/>
              <a:buFont typeface="Calibri"/>
              <a:buChar char="◦"/>
              <a:tabLst/>
              <a:defRPr sz="1969">
                <a:solidFill>
                  <a:srgbClr val="404040"/>
                </a:solidFill>
                <a:latin typeface="Calibri"/>
                <a:ea typeface="Calibri"/>
                <a:cs typeface="Calibri"/>
                <a:sym typeface="Calibri"/>
              </a:defRPr>
            </a:lvl3pPr>
            <a:lvl4pPr marL="655773" indent="-257166" defTabSz="914367">
              <a:lnSpc>
                <a:spcPct val="90000"/>
              </a:lnSpc>
              <a:spcBef>
                <a:spcPts val="1195"/>
              </a:spcBef>
              <a:buClr>
                <a:srgbClr val="E48312"/>
              </a:buClr>
              <a:buSzPct val="100000"/>
              <a:buFont typeface="Calibri"/>
              <a:buChar char="◦"/>
              <a:tabLst/>
              <a:defRPr sz="1969">
                <a:solidFill>
                  <a:srgbClr val="404040"/>
                </a:solidFill>
                <a:latin typeface="Calibri"/>
                <a:ea typeface="Calibri"/>
                <a:cs typeface="Calibri"/>
                <a:sym typeface="Calibri"/>
              </a:defRPr>
            </a:lvl4pPr>
            <a:lvl5pPr marL="784356" indent="-257166" defTabSz="914367">
              <a:lnSpc>
                <a:spcPct val="90000"/>
              </a:lnSpc>
              <a:spcBef>
                <a:spcPts val="1195"/>
              </a:spcBef>
              <a:buClr>
                <a:srgbClr val="E48312"/>
              </a:buClr>
              <a:buSzPct val="100000"/>
              <a:buFont typeface="Calibri"/>
              <a:buChar char="◦"/>
              <a:tabLst/>
              <a:defRPr sz="1969">
                <a:solidFill>
                  <a:srgbClr val="404040"/>
                </a:solidFill>
                <a:latin typeface="Calibri"/>
                <a:ea typeface="Calibri"/>
                <a:cs typeface="Calibri"/>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78" name="Slide Number"/>
          <p:cNvSpPr txBox="1">
            <a:spLocks noGrp="1"/>
          </p:cNvSpPr>
          <p:nvPr>
            <p:ph type="sldNum" sz="quarter" idx="2"/>
          </p:nvPr>
        </p:nvSpPr>
        <p:spPr>
          <a:xfrm>
            <a:off x="10932089" y="6500965"/>
            <a:ext cx="280395" cy="282768"/>
          </a:xfrm>
          <a:prstGeom prst="rect">
            <a:avLst/>
          </a:prstGeom>
        </p:spPr>
        <p:txBody>
          <a:bodyPr lIns="65023" tIns="65023" rIns="65023" bIns="65023"/>
          <a:lstStyle>
            <a:lvl1pPr algn="r" defTabSz="914367">
              <a:lnSpc>
                <a:spcPct val="100000"/>
              </a:lnSpc>
              <a:tabLst/>
              <a:defRPr sz="984">
                <a:solidFill>
                  <a:srgbClr val="FFFFFF"/>
                </a:solidFill>
                <a:latin typeface="Calibri"/>
                <a:ea typeface="Calibri"/>
                <a:cs typeface="Calibri"/>
                <a:sym typeface="Calibri"/>
              </a:defRPr>
            </a:lvl1pPr>
          </a:lstStyle>
          <a:p>
            <a:fld id="{86CB4B4D-7CA3-9044-876B-883B54F8677D}" type="slidenum">
              <a:t>‹#›</a:t>
            </a:fld>
            <a:endParaRPr/>
          </a:p>
        </p:txBody>
      </p:sp>
    </p:spTree>
    <p:extLst>
      <p:ext uri="{BB962C8B-B14F-4D97-AF65-F5344CB8AC3E}">
        <p14:creationId xmlns:p14="http://schemas.microsoft.com/office/powerpoint/2010/main" val="332401080"/>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4BF47-CB61-2943-BC6D-36FEC7BDB7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797E425-C35E-FB42-857D-82E2BEBF77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451F11-645F-C243-8949-82D0E677A4A0}"/>
              </a:ext>
            </a:extLst>
          </p:cNvPr>
          <p:cNvSpPr>
            <a:spLocks noGrp="1"/>
          </p:cNvSpPr>
          <p:nvPr>
            <p:ph type="dt" sz="half" idx="10"/>
          </p:nvPr>
        </p:nvSpPr>
        <p:spPr/>
        <p:txBody>
          <a:bodyPr/>
          <a:lstStyle/>
          <a:p>
            <a:fld id="{B6A9556B-B4C4-094F-AA2B-F0865C97528B}" type="datetimeFigureOut">
              <a:rPr lang="en-US" smtClean="0"/>
              <a:t>4/12/19</a:t>
            </a:fld>
            <a:endParaRPr lang="en-US"/>
          </a:p>
        </p:txBody>
      </p:sp>
      <p:sp>
        <p:nvSpPr>
          <p:cNvPr id="5" name="Footer Placeholder 4">
            <a:extLst>
              <a:ext uri="{FF2B5EF4-FFF2-40B4-BE49-F238E27FC236}">
                <a16:creationId xmlns:a16="http://schemas.microsoft.com/office/drawing/2014/main" id="{844DC136-33E8-CE46-9089-1481A1B6C4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DC52C7-9B8C-4647-B3CB-510833642AD0}"/>
              </a:ext>
            </a:extLst>
          </p:cNvPr>
          <p:cNvSpPr>
            <a:spLocks noGrp="1"/>
          </p:cNvSpPr>
          <p:nvPr>
            <p:ph type="sldNum" sz="quarter" idx="12"/>
          </p:nvPr>
        </p:nvSpPr>
        <p:spPr/>
        <p:txBody>
          <a:bodyPr/>
          <a:lstStyle/>
          <a:p>
            <a:fld id="{EB32CD13-C5BF-984B-8FD5-2DDF42DEE4F1}" type="slidenum">
              <a:rPr lang="en-US" smtClean="0"/>
              <a:t>‹#›</a:t>
            </a:fld>
            <a:endParaRPr lang="en-US"/>
          </a:p>
        </p:txBody>
      </p:sp>
    </p:spTree>
    <p:extLst>
      <p:ext uri="{BB962C8B-B14F-4D97-AF65-F5344CB8AC3E}">
        <p14:creationId xmlns:p14="http://schemas.microsoft.com/office/powerpoint/2010/main" val="3280096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F606C-BABC-E240-93A3-A53C19C2D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ECF5A4-A688-D24A-B85C-E3FE66A5F0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9BBA20-171F-3247-B075-0C0B5D95CD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FE88D5-F4B7-FD4A-86BD-45858C1477B5}"/>
              </a:ext>
            </a:extLst>
          </p:cNvPr>
          <p:cNvSpPr>
            <a:spLocks noGrp="1"/>
          </p:cNvSpPr>
          <p:nvPr>
            <p:ph type="dt" sz="half" idx="10"/>
          </p:nvPr>
        </p:nvSpPr>
        <p:spPr/>
        <p:txBody>
          <a:bodyPr/>
          <a:lstStyle/>
          <a:p>
            <a:fld id="{B6A9556B-B4C4-094F-AA2B-F0865C97528B}" type="datetimeFigureOut">
              <a:rPr lang="en-US" smtClean="0"/>
              <a:t>4/12/19</a:t>
            </a:fld>
            <a:endParaRPr lang="en-US"/>
          </a:p>
        </p:txBody>
      </p:sp>
      <p:sp>
        <p:nvSpPr>
          <p:cNvPr id="6" name="Footer Placeholder 5">
            <a:extLst>
              <a:ext uri="{FF2B5EF4-FFF2-40B4-BE49-F238E27FC236}">
                <a16:creationId xmlns:a16="http://schemas.microsoft.com/office/drawing/2014/main" id="{2097183F-C82C-AE4F-BA24-8DCDFC106F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A80A99-D9E8-EE43-B48E-F47DC1404263}"/>
              </a:ext>
            </a:extLst>
          </p:cNvPr>
          <p:cNvSpPr>
            <a:spLocks noGrp="1"/>
          </p:cNvSpPr>
          <p:nvPr>
            <p:ph type="sldNum" sz="quarter" idx="12"/>
          </p:nvPr>
        </p:nvSpPr>
        <p:spPr/>
        <p:txBody>
          <a:bodyPr/>
          <a:lstStyle/>
          <a:p>
            <a:fld id="{EB32CD13-C5BF-984B-8FD5-2DDF42DEE4F1}" type="slidenum">
              <a:rPr lang="en-US" smtClean="0"/>
              <a:t>‹#›</a:t>
            </a:fld>
            <a:endParaRPr lang="en-US"/>
          </a:p>
        </p:txBody>
      </p:sp>
    </p:spTree>
    <p:extLst>
      <p:ext uri="{BB962C8B-B14F-4D97-AF65-F5344CB8AC3E}">
        <p14:creationId xmlns:p14="http://schemas.microsoft.com/office/powerpoint/2010/main" val="418233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CE132-9334-8C4B-A1E7-E931299583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491BF1-2E33-BF49-8C1F-40CC9E7E36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D23744-9D47-5340-886D-ECD4BE07AC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CD3A42-B124-A641-977E-6344FCFA2E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F046E01-39BA-8043-870E-66D442A753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A6A3DEA-3810-A747-84A8-97B04B938DF7}"/>
              </a:ext>
            </a:extLst>
          </p:cNvPr>
          <p:cNvSpPr>
            <a:spLocks noGrp="1"/>
          </p:cNvSpPr>
          <p:nvPr>
            <p:ph type="dt" sz="half" idx="10"/>
          </p:nvPr>
        </p:nvSpPr>
        <p:spPr/>
        <p:txBody>
          <a:bodyPr/>
          <a:lstStyle/>
          <a:p>
            <a:fld id="{B6A9556B-B4C4-094F-AA2B-F0865C97528B}" type="datetimeFigureOut">
              <a:rPr lang="en-US" smtClean="0"/>
              <a:t>4/12/19</a:t>
            </a:fld>
            <a:endParaRPr lang="en-US"/>
          </a:p>
        </p:txBody>
      </p:sp>
      <p:sp>
        <p:nvSpPr>
          <p:cNvPr id="8" name="Footer Placeholder 7">
            <a:extLst>
              <a:ext uri="{FF2B5EF4-FFF2-40B4-BE49-F238E27FC236}">
                <a16:creationId xmlns:a16="http://schemas.microsoft.com/office/drawing/2014/main" id="{70FF81A2-B062-2A4E-8B85-C49042F39C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624DE1-F1F5-0F48-8B70-2B496147E324}"/>
              </a:ext>
            </a:extLst>
          </p:cNvPr>
          <p:cNvSpPr>
            <a:spLocks noGrp="1"/>
          </p:cNvSpPr>
          <p:nvPr>
            <p:ph type="sldNum" sz="quarter" idx="12"/>
          </p:nvPr>
        </p:nvSpPr>
        <p:spPr/>
        <p:txBody>
          <a:bodyPr/>
          <a:lstStyle/>
          <a:p>
            <a:fld id="{EB32CD13-C5BF-984B-8FD5-2DDF42DEE4F1}" type="slidenum">
              <a:rPr lang="en-US" smtClean="0"/>
              <a:t>‹#›</a:t>
            </a:fld>
            <a:endParaRPr lang="en-US"/>
          </a:p>
        </p:txBody>
      </p:sp>
    </p:spTree>
    <p:extLst>
      <p:ext uri="{BB962C8B-B14F-4D97-AF65-F5344CB8AC3E}">
        <p14:creationId xmlns:p14="http://schemas.microsoft.com/office/powerpoint/2010/main" val="431630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E9529-6FCC-5E42-9AFA-044270E3ACE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6DDFAF-876E-D54E-BF28-0B8EE693045A}"/>
              </a:ext>
            </a:extLst>
          </p:cNvPr>
          <p:cNvSpPr>
            <a:spLocks noGrp="1"/>
          </p:cNvSpPr>
          <p:nvPr>
            <p:ph type="dt" sz="half" idx="10"/>
          </p:nvPr>
        </p:nvSpPr>
        <p:spPr/>
        <p:txBody>
          <a:bodyPr/>
          <a:lstStyle/>
          <a:p>
            <a:fld id="{B6A9556B-B4C4-094F-AA2B-F0865C97528B}" type="datetimeFigureOut">
              <a:rPr lang="en-US" smtClean="0"/>
              <a:t>4/12/19</a:t>
            </a:fld>
            <a:endParaRPr lang="en-US"/>
          </a:p>
        </p:txBody>
      </p:sp>
      <p:sp>
        <p:nvSpPr>
          <p:cNvPr id="4" name="Footer Placeholder 3">
            <a:extLst>
              <a:ext uri="{FF2B5EF4-FFF2-40B4-BE49-F238E27FC236}">
                <a16:creationId xmlns:a16="http://schemas.microsoft.com/office/drawing/2014/main" id="{6F5DA928-7CA1-2F4D-84B8-57648BFE63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6A0D61-8D17-6F40-97F0-4531C0511355}"/>
              </a:ext>
            </a:extLst>
          </p:cNvPr>
          <p:cNvSpPr>
            <a:spLocks noGrp="1"/>
          </p:cNvSpPr>
          <p:nvPr>
            <p:ph type="sldNum" sz="quarter" idx="12"/>
          </p:nvPr>
        </p:nvSpPr>
        <p:spPr/>
        <p:txBody>
          <a:bodyPr/>
          <a:lstStyle/>
          <a:p>
            <a:fld id="{EB32CD13-C5BF-984B-8FD5-2DDF42DEE4F1}" type="slidenum">
              <a:rPr lang="en-US" smtClean="0"/>
              <a:t>‹#›</a:t>
            </a:fld>
            <a:endParaRPr lang="en-US"/>
          </a:p>
        </p:txBody>
      </p:sp>
    </p:spTree>
    <p:extLst>
      <p:ext uri="{BB962C8B-B14F-4D97-AF65-F5344CB8AC3E}">
        <p14:creationId xmlns:p14="http://schemas.microsoft.com/office/powerpoint/2010/main" val="3307459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5F4757-2965-684B-B14F-8AADD6B57FF2}"/>
              </a:ext>
            </a:extLst>
          </p:cNvPr>
          <p:cNvSpPr>
            <a:spLocks noGrp="1"/>
          </p:cNvSpPr>
          <p:nvPr>
            <p:ph type="dt" sz="half" idx="10"/>
          </p:nvPr>
        </p:nvSpPr>
        <p:spPr/>
        <p:txBody>
          <a:bodyPr/>
          <a:lstStyle/>
          <a:p>
            <a:fld id="{B6A9556B-B4C4-094F-AA2B-F0865C97528B}" type="datetimeFigureOut">
              <a:rPr lang="en-US" smtClean="0"/>
              <a:t>4/12/19</a:t>
            </a:fld>
            <a:endParaRPr lang="en-US"/>
          </a:p>
        </p:txBody>
      </p:sp>
      <p:sp>
        <p:nvSpPr>
          <p:cNvPr id="3" name="Footer Placeholder 2">
            <a:extLst>
              <a:ext uri="{FF2B5EF4-FFF2-40B4-BE49-F238E27FC236}">
                <a16:creationId xmlns:a16="http://schemas.microsoft.com/office/drawing/2014/main" id="{2605E0CE-89E3-DC43-A84D-0C911B260CB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4F68DE-7D58-8F4C-9E2D-34C2AAF3A6BB}"/>
              </a:ext>
            </a:extLst>
          </p:cNvPr>
          <p:cNvSpPr>
            <a:spLocks noGrp="1"/>
          </p:cNvSpPr>
          <p:nvPr>
            <p:ph type="sldNum" sz="quarter" idx="12"/>
          </p:nvPr>
        </p:nvSpPr>
        <p:spPr/>
        <p:txBody>
          <a:bodyPr/>
          <a:lstStyle/>
          <a:p>
            <a:fld id="{EB32CD13-C5BF-984B-8FD5-2DDF42DEE4F1}" type="slidenum">
              <a:rPr lang="en-US" smtClean="0"/>
              <a:t>‹#›</a:t>
            </a:fld>
            <a:endParaRPr lang="en-US"/>
          </a:p>
        </p:txBody>
      </p:sp>
    </p:spTree>
    <p:extLst>
      <p:ext uri="{BB962C8B-B14F-4D97-AF65-F5344CB8AC3E}">
        <p14:creationId xmlns:p14="http://schemas.microsoft.com/office/powerpoint/2010/main" val="3261993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F1AB6-69BD-FC47-AAF0-791A72578E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04E524-FFF7-214F-85BF-F24C324ACF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D434A19-62D3-844D-8FD2-842104F7FD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9A2B57-BEC0-694F-9FD4-F6EEBA440149}"/>
              </a:ext>
            </a:extLst>
          </p:cNvPr>
          <p:cNvSpPr>
            <a:spLocks noGrp="1"/>
          </p:cNvSpPr>
          <p:nvPr>
            <p:ph type="dt" sz="half" idx="10"/>
          </p:nvPr>
        </p:nvSpPr>
        <p:spPr/>
        <p:txBody>
          <a:bodyPr/>
          <a:lstStyle/>
          <a:p>
            <a:fld id="{B6A9556B-B4C4-094F-AA2B-F0865C97528B}" type="datetimeFigureOut">
              <a:rPr lang="en-US" smtClean="0"/>
              <a:t>4/12/19</a:t>
            </a:fld>
            <a:endParaRPr lang="en-US"/>
          </a:p>
        </p:txBody>
      </p:sp>
      <p:sp>
        <p:nvSpPr>
          <p:cNvPr id="6" name="Footer Placeholder 5">
            <a:extLst>
              <a:ext uri="{FF2B5EF4-FFF2-40B4-BE49-F238E27FC236}">
                <a16:creationId xmlns:a16="http://schemas.microsoft.com/office/drawing/2014/main" id="{3EC00E06-7039-E244-8EAD-FDADF31AC1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1BAC0B-C57D-D44B-BAD6-19C46DE0DD27}"/>
              </a:ext>
            </a:extLst>
          </p:cNvPr>
          <p:cNvSpPr>
            <a:spLocks noGrp="1"/>
          </p:cNvSpPr>
          <p:nvPr>
            <p:ph type="sldNum" sz="quarter" idx="12"/>
          </p:nvPr>
        </p:nvSpPr>
        <p:spPr/>
        <p:txBody>
          <a:bodyPr/>
          <a:lstStyle/>
          <a:p>
            <a:fld id="{EB32CD13-C5BF-984B-8FD5-2DDF42DEE4F1}" type="slidenum">
              <a:rPr lang="en-US" smtClean="0"/>
              <a:t>‹#›</a:t>
            </a:fld>
            <a:endParaRPr lang="en-US"/>
          </a:p>
        </p:txBody>
      </p:sp>
    </p:spTree>
    <p:extLst>
      <p:ext uri="{BB962C8B-B14F-4D97-AF65-F5344CB8AC3E}">
        <p14:creationId xmlns:p14="http://schemas.microsoft.com/office/powerpoint/2010/main" val="1080935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8822F-C542-4745-AEE2-B80F724721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CA9885-F8AB-FA40-A70A-4C59415BD9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2783B8-CA14-054F-B403-1AA285528D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C3CBFF-A495-6B48-8069-49A43099C11A}"/>
              </a:ext>
            </a:extLst>
          </p:cNvPr>
          <p:cNvSpPr>
            <a:spLocks noGrp="1"/>
          </p:cNvSpPr>
          <p:nvPr>
            <p:ph type="dt" sz="half" idx="10"/>
          </p:nvPr>
        </p:nvSpPr>
        <p:spPr/>
        <p:txBody>
          <a:bodyPr/>
          <a:lstStyle/>
          <a:p>
            <a:fld id="{B6A9556B-B4C4-094F-AA2B-F0865C97528B}" type="datetimeFigureOut">
              <a:rPr lang="en-US" smtClean="0"/>
              <a:t>4/12/19</a:t>
            </a:fld>
            <a:endParaRPr lang="en-US"/>
          </a:p>
        </p:txBody>
      </p:sp>
      <p:sp>
        <p:nvSpPr>
          <p:cNvPr id="6" name="Footer Placeholder 5">
            <a:extLst>
              <a:ext uri="{FF2B5EF4-FFF2-40B4-BE49-F238E27FC236}">
                <a16:creationId xmlns:a16="http://schemas.microsoft.com/office/drawing/2014/main" id="{88C3BDF1-449B-6947-BD56-2619DA385D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64ED08-E9FB-ED47-A1FB-57A8BC46AB66}"/>
              </a:ext>
            </a:extLst>
          </p:cNvPr>
          <p:cNvSpPr>
            <a:spLocks noGrp="1"/>
          </p:cNvSpPr>
          <p:nvPr>
            <p:ph type="sldNum" sz="quarter" idx="12"/>
          </p:nvPr>
        </p:nvSpPr>
        <p:spPr/>
        <p:txBody>
          <a:bodyPr/>
          <a:lstStyle/>
          <a:p>
            <a:fld id="{EB32CD13-C5BF-984B-8FD5-2DDF42DEE4F1}" type="slidenum">
              <a:rPr lang="en-US" smtClean="0"/>
              <a:t>‹#›</a:t>
            </a:fld>
            <a:endParaRPr lang="en-US"/>
          </a:p>
        </p:txBody>
      </p:sp>
    </p:spTree>
    <p:extLst>
      <p:ext uri="{BB962C8B-B14F-4D97-AF65-F5344CB8AC3E}">
        <p14:creationId xmlns:p14="http://schemas.microsoft.com/office/powerpoint/2010/main" val="3269716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2.xml"/><Relationship Id="rId7"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4"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2A8B29-6A36-8041-B680-77751B218E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D90674-9FC8-4E4E-BF6D-9E77813A0C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77A1D7-7EDD-3D4D-9F5C-8E348ADAFD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A9556B-B4C4-094F-AA2B-F0865C97528B}" type="datetimeFigureOut">
              <a:rPr lang="en-US" smtClean="0"/>
              <a:t>4/12/19</a:t>
            </a:fld>
            <a:endParaRPr lang="en-US"/>
          </a:p>
        </p:txBody>
      </p:sp>
      <p:sp>
        <p:nvSpPr>
          <p:cNvPr id="5" name="Footer Placeholder 4">
            <a:extLst>
              <a:ext uri="{FF2B5EF4-FFF2-40B4-BE49-F238E27FC236}">
                <a16:creationId xmlns:a16="http://schemas.microsoft.com/office/drawing/2014/main" id="{F17F7F40-518D-1247-8B9A-7EF6422208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29B19A-BF7F-F140-91D3-1E7B4AC432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2CD13-C5BF-984B-8FD5-2DDF42DEE4F1}" type="slidenum">
              <a:rPr lang="en-US" smtClean="0"/>
              <a:t>‹#›</a:t>
            </a:fld>
            <a:endParaRPr lang="en-US"/>
          </a:p>
        </p:txBody>
      </p:sp>
    </p:spTree>
    <p:extLst>
      <p:ext uri="{BB962C8B-B14F-4D97-AF65-F5344CB8AC3E}">
        <p14:creationId xmlns:p14="http://schemas.microsoft.com/office/powerpoint/2010/main" val="79648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S447: Natural Language Processing (J. Hockenmaier)"/>
          <p:cNvSpPr txBox="1"/>
          <p:nvPr/>
        </p:nvSpPr>
        <p:spPr>
          <a:xfrm>
            <a:off x="976312" y="6393656"/>
            <a:ext cx="9322594" cy="3125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lvl="1" indent="-8929" algn="l">
              <a:lnSpc>
                <a:spcPts val="1687"/>
              </a:lnSpc>
              <a:spcBef>
                <a:spcPts val="211"/>
              </a:spcBef>
              <a:tabLst>
                <a:tab pos="884008" algn="l"/>
              </a:tabLst>
              <a:defRPr sz="2000" b="0"/>
            </a:pPr>
            <a:r>
              <a:rPr sz="1406"/>
              <a:t>CS447: Natural Language Processing (J. Hockenmaier)</a:t>
            </a:r>
          </a:p>
        </p:txBody>
      </p:sp>
      <p:sp>
        <p:nvSpPr>
          <p:cNvPr id="3" name="Title Text"/>
          <p:cNvSpPr txBox="1">
            <a:spLocks noGrp="1"/>
          </p:cNvSpPr>
          <p:nvPr>
            <p:ph type="title"/>
          </p:nvPr>
        </p:nvSpPr>
        <p:spPr>
          <a:xfrm>
            <a:off x="964406" y="401836"/>
            <a:ext cx="10275094" cy="7143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r>
              <a:t>Title Text</a:t>
            </a:r>
          </a:p>
        </p:txBody>
      </p:sp>
      <p:sp>
        <p:nvSpPr>
          <p:cNvPr id="4" name="Body Level One…"/>
          <p:cNvSpPr txBox="1">
            <a:spLocks noGrp="1"/>
          </p:cNvSpPr>
          <p:nvPr>
            <p:ph type="body" idx="1"/>
          </p:nvPr>
        </p:nvSpPr>
        <p:spPr>
          <a:xfrm>
            <a:off x="964406" y="1375172"/>
            <a:ext cx="10275094" cy="50274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lstStyle>
            <a:lvl2pPr>
              <a:lnSpc>
                <a:spcPts val="3600"/>
              </a:lnSpc>
              <a:spcBef>
                <a:spcPts val="300"/>
              </a:spcBef>
              <a:buClr>
                <a:srgbClr val="000000"/>
              </a:buClr>
              <a:tabLst>
                <a:tab pos="1841500" algn="l"/>
              </a:tabLst>
              <a:defRPr sz="3000"/>
            </a:lvl2pPr>
            <a:lvl3pPr marL="522397" indent="-204897">
              <a:lnSpc>
                <a:spcPts val="3600"/>
              </a:lnSpc>
              <a:spcBef>
                <a:spcPts val="300"/>
              </a:spcBef>
              <a:buClr>
                <a:srgbClr val="000000"/>
              </a:buClr>
              <a:buChar char="-"/>
              <a:tabLst>
                <a:tab pos="2286000" algn="l"/>
              </a:tabLst>
              <a:defRPr sz="3000"/>
            </a:lvl3pPr>
            <a:lvl4pPr>
              <a:lnSpc>
                <a:spcPts val="2800"/>
              </a:lnSpc>
              <a:spcBef>
                <a:spcPts val="300"/>
              </a:spcBef>
              <a:buClr>
                <a:srgbClr val="000000"/>
              </a:buClr>
              <a:buFontTx/>
              <a:tabLst>
                <a:tab pos="2717800" algn="l"/>
              </a:tabLst>
              <a:defRPr sz="2400"/>
            </a:lvl4pPr>
            <a:lvl5pPr marL="533400" indent="-177800">
              <a:lnSpc>
                <a:spcPts val="2800"/>
              </a:lnSpc>
              <a:spcBef>
                <a:spcPts val="300"/>
              </a:spcBef>
              <a:buClr>
                <a:srgbClr val="000000"/>
              </a:buClr>
              <a:buFontTx/>
              <a:buChar char="-"/>
              <a:tabLst>
                <a:tab pos="3175000" algn="l"/>
              </a:tabLst>
              <a:defRPr sz="2400"/>
            </a:lvl5p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10865662" y="6383100"/>
            <a:ext cx="322204" cy="315792"/>
          </a:xfrm>
          <a:prstGeom prst="rect">
            <a:avLst/>
          </a:prstGeom>
          <a:ln w="12700">
            <a:miter lim="400000"/>
          </a:ln>
        </p:spPr>
        <p:txBody>
          <a:bodyPr wrap="none" lIns="50800" tIns="50800" rIns="50800" bIns="50800" anchor="ctr">
            <a:spAutoFit/>
          </a:bodyPr>
          <a:lstStyle>
            <a:lvl1pPr algn="l">
              <a:lnSpc>
                <a:spcPts val="1687"/>
              </a:lnSpc>
              <a:defRPr sz="1406" b="0"/>
            </a:lvl1pPr>
          </a:lstStyle>
          <a:p>
            <a:fld id="{86CB4B4D-7CA3-9044-876B-883B54F8677D}" type="slidenum">
              <a:t>‹#›</a:t>
            </a:fld>
            <a:endParaRPr/>
          </a:p>
        </p:txBody>
      </p:sp>
    </p:spTree>
    <p:extLst>
      <p:ext uri="{BB962C8B-B14F-4D97-AF65-F5344CB8AC3E}">
        <p14:creationId xmlns:p14="http://schemas.microsoft.com/office/powerpoint/2010/main" val="95688928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Lst>
  <p:transition spd="med"/>
  <p:txStyles>
    <p:titleStyle>
      <a:lvl1pPr marL="0" marR="0" indent="0" algn="l" defTabSz="410751" latinLnBrk="0">
        <a:lnSpc>
          <a:spcPts val="4711"/>
        </a:lnSpc>
        <a:spcBef>
          <a:spcPts val="211"/>
        </a:spcBef>
        <a:spcAft>
          <a:spcPts val="0"/>
        </a:spcAft>
        <a:buClrTx/>
        <a:buSzTx/>
        <a:buFontTx/>
        <a:buNone/>
        <a:tabLst>
          <a:tab pos="857220" algn="l"/>
        </a:tabLst>
        <a:defRPr sz="3937" b="0" i="0" u="none" strike="noStrike" cap="none" spc="0" baseline="0">
          <a:ln>
            <a:noFill/>
          </a:ln>
          <a:solidFill>
            <a:srgbClr val="C71B00"/>
          </a:solidFill>
          <a:uFillTx/>
          <a:latin typeface="+mn-lt"/>
          <a:ea typeface="+mn-ea"/>
          <a:cs typeface="+mn-cs"/>
          <a:sym typeface="Helvetica"/>
        </a:defRPr>
      </a:lvl1pPr>
      <a:lvl2pPr marL="0" marR="0" indent="160729" algn="l" defTabSz="410751" latinLnBrk="0">
        <a:lnSpc>
          <a:spcPts val="4711"/>
        </a:lnSpc>
        <a:spcBef>
          <a:spcPts val="211"/>
        </a:spcBef>
        <a:spcAft>
          <a:spcPts val="0"/>
        </a:spcAft>
        <a:buClrTx/>
        <a:buSzTx/>
        <a:buFontTx/>
        <a:buNone/>
        <a:tabLst>
          <a:tab pos="857220" algn="l"/>
        </a:tabLst>
        <a:defRPr sz="3937" b="0" i="0" u="none" strike="noStrike" cap="none" spc="0" baseline="0">
          <a:ln>
            <a:noFill/>
          </a:ln>
          <a:solidFill>
            <a:srgbClr val="C71B00"/>
          </a:solidFill>
          <a:uFillTx/>
          <a:latin typeface="+mn-lt"/>
          <a:ea typeface="+mn-ea"/>
          <a:cs typeface="+mn-cs"/>
          <a:sym typeface="Helvetica"/>
        </a:defRPr>
      </a:lvl2pPr>
      <a:lvl3pPr marL="0" marR="0" indent="321457" algn="l" defTabSz="410751" latinLnBrk="0">
        <a:lnSpc>
          <a:spcPts val="4711"/>
        </a:lnSpc>
        <a:spcBef>
          <a:spcPts val="211"/>
        </a:spcBef>
        <a:spcAft>
          <a:spcPts val="0"/>
        </a:spcAft>
        <a:buClrTx/>
        <a:buSzTx/>
        <a:buFontTx/>
        <a:buNone/>
        <a:tabLst>
          <a:tab pos="857220" algn="l"/>
        </a:tabLst>
        <a:defRPr sz="3937" b="0" i="0" u="none" strike="noStrike" cap="none" spc="0" baseline="0">
          <a:ln>
            <a:noFill/>
          </a:ln>
          <a:solidFill>
            <a:srgbClr val="C71B00"/>
          </a:solidFill>
          <a:uFillTx/>
          <a:latin typeface="+mn-lt"/>
          <a:ea typeface="+mn-ea"/>
          <a:cs typeface="+mn-cs"/>
          <a:sym typeface="Helvetica"/>
        </a:defRPr>
      </a:lvl3pPr>
      <a:lvl4pPr marL="0" marR="0" indent="482186" algn="l" defTabSz="410751" latinLnBrk="0">
        <a:lnSpc>
          <a:spcPts val="4711"/>
        </a:lnSpc>
        <a:spcBef>
          <a:spcPts val="211"/>
        </a:spcBef>
        <a:spcAft>
          <a:spcPts val="0"/>
        </a:spcAft>
        <a:buClrTx/>
        <a:buSzTx/>
        <a:buFontTx/>
        <a:buNone/>
        <a:tabLst>
          <a:tab pos="857220" algn="l"/>
        </a:tabLst>
        <a:defRPr sz="3937" b="0" i="0" u="none" strike="noStrike" cap="none" spc="0" baseline="0">
          <a:ln>
            <a:noFill/>
          </a:ln>
          <a:solidFill>
            <a:srgbClr val="C71B00"/>
          </a:solidFill>
          <a:uFillTx/>
          <a:latin typeface="+mn-lt"/>
          <a:ea typeface="+mn-ea"/>
          <a:cs typeface="+mn-cs"/>
          <a:sym typeface="Helvetica"/>
        </a:defRPr>
      </a:lvl4pPr>
      <a:lvl5pPr marL="0" marR="0" indent="642915" algn="l" defTabSz="410751" latinLnBrk="0">
        <a:lnSpc>
          <a:spcPts val="4711"/>
        </a:lnSpc>
        <a:spcBef>
          <a:spcPts val="211"/>
        </a:spcBef>
        <a:spcAft>
          <a:spcPts val="0"/>
        </a:spcAft>
        <a:buClrTx/>
        <a:buSzTx/>
        <a:buFontTx/>
        <a:buNone/>
        <a:tabLst>
          <a:tab pos="857220" algn="l"/>
        </a:tabLst>
        <a:defRPr sz="3937" b="0" i="0" u="none" strike="noStrike" cap="none" spc="0" baseline="0">
          <a:ln>
            <a:noFill/>
          </a:ln>
          <a:solidFill>
            <a:srgbClr val="C71B00"/>
          </a:solidFill>
          <a:uFillTx/>
          <a:latin typeface="+mn-lt"/>
          <a:ea typeface="+mn-ea"/>
          <a:cs typeface="+mn-cs"/>
          <a:sym typeface="Helvetica"/>
        </a:defRPr>
      </a:lvl5pPr>
      <a:lvl6pPr marL="0" marR="0" indent="803643" algn="l" defTabSz="410751" latinLnBrk="0">
        <a:lnSpc>
          <a:spcPts val="4711"/>
        </a:lnSpc>
        <a:spcBef>
          <a:spcPts val="211"/>
        </a:spcBef>
        <a:spcAft>
          <a:spcPts val="0"/>
        </a:spcAft>
        <a:buClrTx/>
        <a:buSzTx/>
        <a:buFontTx/>
        <a:buNone/>
        <a:tabLst>
          <a:tab pos="857220" algn="l"/>
        </a:tabLst>
        <a:defRPr sz="3937" b="0" i="0" u="none" strike="noStrike" cap="none" spc="0" baseline="0">
          <a:ln>
            <a:noFill/>
          </a:ln>
          <a:solidFill>
            <a:srgbClr val="C71B00"/>
          </a:solidFill>
          <a:uFillTx/>
          <a:latin typeface="+mn-lt"/>
          <a:ea typeface="+mn-ea"/>
          <a:cs typeface="+mn-cs"/>
          <a:sym typeface="Helvetica"/>
        </a:defRPr>
      </a:lvl6pPr>
      <a:lvl7pPr marL="0" marR="0" indent="964372" algn="l" defTabSz="410751" latinLnBrk="0">
        <a:lnSpc>
          <a:spcPts val="4711"/>
        </a:lnSpc>
        <a:spcBef>
          <a:spcPts val="211"/>
        </a:spcBef>
        <a:spcAft>
          <a:spcPts val="0"/>
        </a:spcAft>
        <a:buClrTx/>
        <a:buSzTx/>
        <a:buFontTx/>
        <a:buNone/>
        <a:tabLst>
          <a:tab pos="857220" algn="l"/>
        </a:tabLst>
        <a:defRPr sz="3937" b="0" i="0" u="none" strike="noStrike" cap="none" spc="0" baseline="0">
          <a:ln>
            <a:noFill/>
          </a:ln>
          <a:solidFill>
            <a:srgbClr val="C71B00"/>
          </a:solidFill>
          <a:uFillTx/>
          <a:latin typeface="+mn-lt"/>
          <a:ea typeface="+mn-ea"/>
          <a:cs typeface="+mn-cs"/>
          <a:sym typeface="Helvetica"/>
        </a:defRPr>
      </a:lvl7pPr>
      <a:lvl8pPr marL="0" marR="0" indent="1125101" algn="l" defTabSz="410751" latinLnBrk="0">
        <a:lnSpc>
          <a:spcPts val="4711"/>
        </a:lnSpc>
        <a:spcBef>
          <a:spcPts val="211"/>
        </a:spcBef>
        <a:spcAft>
          <a:spcPts val="0"/>
        </a:spcAft>
        <a:buClrTx/>
        <a:buSzTx/>
        <a:buFontTx/>
        <a:buNone/>
        <a:tabLst>
          <a:tab pos="857220" algn="l"/>
        </a:tabLst>
        <a:defRPr sz="3937" b="0" i="0" u="none" strike="noStrike" cap="none" spc="0" baseline="0">
          <a:ln>
            <a:noFill/>
          </a:ln>
          <a:solidFill>
            <a:srgbClr val="C71B00"/>
          </a:solidFill>
          <a:uFillTx/>
          <a:latin typeface="+mn-lt"/>
          <a:ea typeface="+mn-ea"/>
          <a:cs typeface="+mn-cs"/>
          <a:sym typeface="Helvetica"/>
        </a:defRPr>
      </a:lvl8pPr>
      <a:lvl9pPr marL="0" marR="0" indent="1285829" algn="l" defTabSz="410751" latinLnBrk="0">
        <a:lnSpc>
          <a:spcPts val="4711"/>
        </a:lnSpc>
        <a:spcBef>
          <a:spcPts val="211"/>
        </a:spcBef>
        <a:spcAft>
          <a:spcPts val="0"/>
        </a:spcAft>
        <a:buClrTx/>
        <a:buSzTx/>
        <a:buFontTx/>
        <a:buNone/>
        <a:tabLst>
          <a:tab pos="857220" algn="l"/>
        </a:tabLst>
        <a:defRPr sz="3937" b="0" i="0" u="none" strike="noStrike" cap="none" spc="0" baseline="0">
          <a:ln>
            <a:noFill/>
          </a:ln>
          <a:solidFill>
            <a:srgbClr val="C71B00"/>
          </a:solidFill>
          <a:uFillTx/>
          <a:latin typeface="+mn-lt"/>
          <a:ea typeface="+mn-ea"/>
          <a:cs typeface="+mn-cs"/>
          <a:sym typeface="Helvetica"/>
        </a:defRPr>
      </a:lvl9pPr>
    </p:titleStyle>
    <p:bodyStyle>
      <a:lvl1pPr marL="0" marR="0" indent="0" algn="l" defTabSz="410751" rtl="0" latinLnBrk="0">
        <a:lnSpc>
          <a:spcPts val="3023"/>
        </a:lnSpc>
        <a:spcBef>
          <a:spcPts val="0"/>
        </a:spcBef>
        <a:spcAft>
          <a:spcPts val="0"/>
        </a:spcAft>
        <a:buClrTx/>
        <a:buSzTx/>
        <a:buFont typeface="Gill Sans"/>
        <a:buNone/>
        <a:tabLst>
          <a:tab pos="1026878" algn="l"/>
        </a:tabLst>
        <a:defRPr sz="2531" b="0" i="0" u="none" strike="noStrike" cap="none" spc="0" baseline="0">
          <a:ln>
            <a:noFill/>
          </a:ln>
          <a:solidFill>
            <a:srgbClr val="000000"/>
          </a:solidFill>
          <a:uFillTx/>
          <a:latin typeface="+mn-lt"/>
          <a:ea typeface="+mn-ea"/>
          <a:cs typeface="+mn-cs"/>
          <a:sym typeface="Helvetica"/>
        </a:defRPr>
      </a:lvl1pPr>
      <a:lvl2pPr marL="0" marR="0" indent="0" algn="l" defTabSz="410751" rtl="0" latinLnBrk="0">
        <a:lnSpc>
          <a:spcPts val="3023"/>
        </a:lnSpc>
        <a:spcBef>
          <a:spcPts val="0"/>
        </a:spcBef>
        <a:spcAft>
          <a:spcPts val="0"/>
        </a:spcAft>
        <a:buClrTx/>
        <a:buSzTx/>
        <a:buFont typeface="Gill Sans"/>
        <a:buNone/>
        <a:tabLst>
          <a:tab pos="1026878" algn="l"/>
        </a:tabLst>
        <a:defRPr sz="2531" b="0" i="0" u="none" strike="noStrike" cap="none" spc="0" baseline="0">
          <a:ln>
            <a:noFill/>
          </a:ln>
          <a:solidFill>
            <a:srgbClr val="000000"/>
          </a:solidFill>
          <a:uFillTx/>
          <a:latin typeface="+mn-lt"/>
          <a:ea typeface="+mn-ea"/>
          <a:cs typeface="+mn-cs"/>
          <a:sym typeface="Helvetica"/>
        </a:defRPr>
      </a:lvl2pPr>
      <a:lvl3pPr marL="396110" marR="0" indent="-172876" algn="l" defTabSz="410751" rtl="0" latinLnBrk="0">
        <a:lnSpc>
          <a:spcPts val="3023"/>
        </a:lnSpc>
        <a:spcBef>
          <a:spcPts val="0"/>
        </a:spcBef>
        <a:spcAft>
          <a:spcPts val="0"/>
        </a:spcAft>
        <a:buClrTx/>
        <a:buSzPct val="125000"/>
        <a:buFont typeface="Gill Sans"/>
        <a:buChar char="•"/>
        <a:tabLst>
          <a:tab pos="1026878" algn="l"/>
        </a:tabLst>
        <a:defRPr sz="2531" b="0" i="0" u="none" strike="noStrike" cap="none" spc="0" baseline="0">
          <a:ln>
            <a:noFill/>
          </a:ln>
          <a:solidFill>
            <a:srgbClr val="000000"/>
          </a:solidFill>
          <a:uFillTx/>
          <a:latin typeface="+mn-lt"/>
          <a:ea typeface="+mn-ea"/>
          <a:cs typeface="+mn-cs"/>
          <a:sym typeface="Helvetica"/>
        </a:defRPr>
      </a:lvl3pPr>
      <a:lvl4pPr marL="0" marR="0" indent="250022" algn="l" defTabSz="410751" rtl="0" latinLnBrk="0">
        <a:lnSpc>
          <a:spcPts val="3023"/>
        </a:lnSpc>
        <a:spcBef>
          <a:spcPts val="0"/>
        </a:spcBef>
        <a:spcAft>
          <a:spcPts val="0"/>
        </a:spcAft>
        <a:buClrTx/>
        <a:buSzTx/>
        <a:buFont typeface="Gill Sans"/>
        <a:buNone/>
        <a:tabLst>
          <a:tab pos="1026878" algn="l"/>
        </a:tabLst>
        <a:defRPr sz="2531" b="0" i="0" u="none" strike="noStrike" cap="none" spc="0" baseline="0">
          <a:ln>
            <a:noFill/>
          </a:ln>
          <a:solidFill>
            <a:srgbClr val="000000"/>
          </a:solidFill>
          <a:uFillTx/>
          <a:latin typeface="+mn-lt"/>
          <a:ea typeface="+mn-ea"/>
          <a:cs typeface="+mn-cs"/>
          <a:sym typeface="Helvetica"/>
        </a:defRPr>
      </a:lvl4pPr>
      <a:lvl5pPr marL="437539" marR="0" indent="-187517" algn="l" defTabSz="410751" rtl="0" latinLnBrk="0">
        <a:lnSpc>
          <a:spcPts val="3023"/>
        </a:lnSpc>
        <a:spcBef>
          <a:spcPts val="0"/>
        </a:spcBef>
        <a:spcAft>
          <a:spcPts val="0"/>
        </a:spcAft>
        <a:buClrTx/>
        <a:buSzPct val="125000"/>
        <a:buFont typeface="Gill Sans"/>
        <a:buChar char="•"/>
        <a:tabLst>
          <a:tab pos="1026878" algn="l"/>
        </a:tabLst>
        <a:defRPr sz="2531" b="0" i="0" u="none" strike="noStrike" cap="none" spc="0" baseline="0">
          <a:ln>
            <a:noFill/>
          </a:ln>
          <a:solidFill>
            <a:srgbClr val="000000"/>
          </a:solidFill>
          <a:uFillTx/>
          <a:latin typeface="+mn-lt"/>
          <a:ea typeface="+mn-ea"/>
          <a:cs typeface="+mn-cs"/>
          <a:sym typeface="Helvetica"/>
        </a:defRPr>
      </a:lvl5pPr>
      <a:lvl6pPr marL="437539" marR="0" indent="-187517" algn="l" defTabSz="410751" rtl="0" latinLnBrk="0">
        <a:lnSpc>
          <a:spcPts val="3023"/>
        </a:lnSpc>
        <a:spcBef>
          <a:spcPts val="0"/>
        </a:spcBef>
        <a:spcAft>
          <a:spcPts val="0"/>
        </a:spcAft>
        <a:buClrTx/>
        <a:buSzPct val="125000"/>
        <a:buFont typeface="Gill Sans"/>
        <a:buChar char="•"/>
        <a:tabLst>
          <a:tab pos="1026878" algn="l"/>
        </a:tabLst>
        <a:defRPr sz="2531" b="0" i="0" u="none" strike="noStrike" cap="none" spc="0" baseline="0">
          <a:ln>
            <a:noFill/>
          </a:ln>
          <a:solidFill>
            <a:srgbClr val="000000"/>
          </a:solidFill>
          <a:uFillTx/>
          <a:latin typeface="+mn-lt"/>
          <a:ea typeface="+mn-ea"/>
          <a:cs typeface="+mn-cs"/>
          <a:sym typeface="Helvetica"/>
        </a:defRPr>
      </a:lvl6pPr>
      <a:lvl7pPr marL="437539" marR="0" indent="-187517" algn="l" defTabSz="410751" rtl="0" latinLnBrk="0">
        <a:lnSpc>
          <a:spcPts val="3023"/>
        </a:lnSpc>
        <a:spcBef>
          <a:spcPts val="0"/>
        </a:spcBef>
        <a:spcAft>
          <a:spcPts val="0"/>
        </a:spcAft>
        <a:buClrTx/>
        <a:buSzPct val="125000"/>
        <a:buFont typeface="Gill Sans"/>
        <a:buChar char="•"/>
        <a:tabLst>
          <a:tab pos="1026878" algn="l"/>
        </a:tabLst>
        <a:defRPr sz="2531" b="0" i="0" u="none" strike="noStrike" cap="none" spc="0" baseline="0">
          <a:ln>
            <a:noFill/>
          </a:ln>
          <a:solidFill>
            <a:srgbClr val="000000"/>
          </a:solidFill>
          <a:uFillTx/>
          <a:latin typeface="+mn-lt"/>
          <a:ea typeface="+mn-ea"/>
          <a:cs typeface="+mn-cs"/>
          <a:sym typeface="Helvetica"/>
        </a:defRPr>
      </a:lvl7pPr>
      <a:lvl8pPr marL="437539" marR="0" indent="-187517" algn="l" defTabSz="410751" rtl="0" latinLnBrk="0">
        <a:lnSpc>
          <a:spcPts val="3023"/>
        </a:lnSpc>
        <a:spcBef>
          <a:spcPts val="0"/>
        </a:spcBef>
        <a:spcAft>
          <a:spcPts val="0"/>
        </a:spcAft>
        <a:buClrTx/>
        <a:buSzPct val="125000"/>
        <a:buFont typeface="Gill Sans"/>
        <a:buChar char="•"/>
        <a:tabLst>
          <a:tab pos="1026878" algn="l"/>
        </a:tabLst>
        <a:defRPr sz="2531" b="0" i="0" u="none" strike="noStrike" cap="none" spc="0" baseline="0">
          <a:ln>
            <a:noFill/>
          </a:ln>
          <a:solidFill>
            <a:srgbClr val="000000"/>
          </a:solidFill>
          <a:uFillTx/>
          <a:latin typeface="+mn-lt"/>
          <a:ea typeface="+mn-ea"/>
          <a:cs typeface="+mn-cs"/>
          <a:sym typeface="Helvetica"/>
        </a:defRPr>
      </a:lvl8pPr>
      <a:lvl9pPr marL="437539" marR="0" indent="-187517" algn="l" defTabSz="410751" rtl="0" latinLnBrk="0">
        <a:lnSpc>
          <a:spcPts val="3023"/>
        </a:lnSpc>
        <a:spcBef>
          <a:spcPts val="0"/>
        </a:spcBef>
        <a:spcAft>
          <a:spcPts val="0"/>
        </a:spcAft>
        <a:buClrTx/>
        <a:buSzPct val="125000"/>
        <a:buFont typeface="Gill Sans"/>
        <a:buChar char="•"/>
        <a:tabLst>
          <a:tab pos="1026878" algn="l"/>
        </a:tabLst>
        <a:defRPr sz="2531" b="0" i="0" u="none" strike="noStrike" cap="none" spc="0" baseline="0">
          <a:ln>
            <a:noFill/>
          </a:ln>
          <a:solidFill>
            <a:srgbClr val="000000"/>
          </a:solidFill>
          <a:uFillTx/>
          <a:latin typeface="+mn-lt"/>
          <a:ea typeface="+mn-ea"/>
          <a:cs typeface="+mn-cs"/>
          <a:sym typeface="Helvetica"/>
        </a:defRPr>
      </a:lvl9pPr>
    </p:bodyStyle>
    <p:otherStyle>
      <a:lvl1pPr marL="0" marR="0" indent="0" algn="l" defTabSz="410751" latinLnBrk="0">
        <a:lnSpc>
          <a:spcPts val="1687"/>
        </a:lnSpc>
        <a:spcBef>
          <a:spcPts val="0"/>
        </a:spcBef>
        <a:spcAft>
          <a:spcPts val="0"/>
        </a:spcAft>
        <a:buClrTx/>
        <a:buSzTx/>
        <a:buFontTx/>
        <a:buNone/>
        <a:tabLst>
          <a:tab pos="750067" algn="l"/>
        </a:tabLst>
        <a:defRPr sz="1406" b="0" i="0" u="none" strike="noStrike" cap="none" spc="0" baseline="0">
          <a:ln>
            <a:noFill/>
          </a:ln>
          <a:solidFill>
            <a:schemeClr val="tx1"/>
          </a:solidFill>
          <a:uFillTx/>
          <a:latin typeface="+mn-lt"/>
          <a:ea typeface="+mn-ea"/>
          <a:cs typeface="+mn-cs"/>
          <a:sym typeface="Helvetica"/>
        </a:defRPr>
      </a:lvl1pPr>
      <a:lvl2pPr marL="0" marR="0" indent="160729" algn="l" defTabSz="410751" latinLnBrk="0">
        <a:lnSpc>
          <a:spcPts val="1687"/>
        </a:lnSpc>
        <a:spcBef>
          <a:spcPts val="0"/>
        </a:spcBef>
        <a:spcAft>
          <a:spcPts val="0"/>
        </a:spcAft>
        <a:buClrTx/>
        <a:buSzTx/>
        <a:buFontTx/>
        <a:buNone/>
        <a:tabLst>
          <a:tab pos="750067" algn="l"/>
        </a:tabLst>
        <a:defRPr sz="1406" b="0" i="0" u="none" strike="noStrike" cap="none" spc="0" baseline="0">
          <a:ln>
            <a:noFill/>
          </a:ln>
          <a:solidFill>
            <a:schemeClr val="tx1"/>
          </a:solidFill>
          <a:uFillTx/>
          <a:latin typeface="+mn-lt"/>
          <a:ea typeface="+mn-ea"/>
          <a:cs typeface="+mn-cs"/>
          <a:sym typeface="Helvetica"/>
        </a:defRPr>
      </a:lvl2pPr>
      <a:lvl3pPr marL="0" marR="0" indent="321457" algn="l" defTabSz="410751" latinLnBrk="0">
        <a:lnSpc>
          <a:spcPts val="1687"/>
        </a:lnSpc>
        <a:spcBef>
          <a:spcPts val="0"/>
        </a:spcBef>
        <a:spcAft>
          <a:spcPts val="0"/>
        </a:spcAft>
        <a:buClrTx/>
        <a:buSzTx/>
        <a:buFontTx/>
        <a:buNone/>
        <a:tabLst>
          <a:tab pos="750067" algn="l"/>
        </a:tabLst>
        <a:defRPr sz="1406" b="0" i="0" u="none" strike="noStrike" cap="none" spc="0" baseline="0">
          <a:ln>
            <a:noFill/>
          </a:ln>
          <a:solidFill>
            <a:schemeClr val="tx1"/>
          </a:solidFill>
          <a:uFillTx/>
          <a:latin typeface="+mn-lt"/>
          <a:ea typeface="+mn-ea"/>
          <a:cs typeface="+mn-cs"/>
          <a:sym typeface="Helvetica"/>
        </a:defRPr>
      </a:lvl3pPr>
      <a:lvl4pPr marL="0" marR="0" indent="482186" algn="l" defTabSz="410751" latinLnBrk="0">
        <a:lnSpc>
          <a:spcPts val="1687"/>
        </a:lnSpc>
        <a:spcBef>
          <a:spcPts val="0"/>
        </a:spcBef>
        <a:spcAft>
          <a:spcPts val="0"/>
        </a:spcAft>
        <a:buClrTx/>
        <a:buSzTx/>
        <a:buFontTx/>
        <a:buNone/>
        <a:tabLst>
          <a:tab pos="750067" algn="l"/>
        </a:tabLst>
        <a:defRPr sz="1406" b="0" i="0" u="none" strike="noStrike" cap="none" spc="0" baseline="0">
          <a:ln>
            <a:noFill/>
          </a:ln>
          <a:solidFill>
            <a:schemeClr val="tx1"/>
          </a:solidFill>
          <a:uFillTx/>
          <a:latin typeface="+mn-lt"/>
          <a:ea typeface="+mn-ea"/>
          <a:cs typeface="+mn-cs"/>
          <a:sym typeface="Helvetica"/>
        </a:defRPr>
      </a:lvl4pPr>
      <a:lvl5pPr marL="0" marR="0" indent="642915" algn="l" defTabSz="410751" latinLnBrk="0">
        <a:lnSpc>
          <a:spcPts val="1687"/>
        </a:lnSpc>
        <a:spcBef>
          <a:spcPts val="0"/>
        </a:spcBef>
        <a:spcAft>
          <a:spcPts val="0"/>
        </a:spcAft>
        <a:buClrTx/>
        <a:buSzTx/>
        <a:buFontTx/>
        <a:buNone/>
        <a:tabLst>
          <a:tab pos="750067" algn="l"/>
        </a:tabLst>
        <a:defRPr sz="1406" b="0" i="0" u="none" strike="noStrike" cap="none" spc="0" baseline="0">
          <a:ln>
            <a:noFill/>
          </a:ln>
          <a:solidFill>
            <a:schemeClr val="tx1"/>
          </a:solidFill>
          <a:uFillTx/>
          <a:latin typeface="+mn-lt"/>
          <a:ea typeface="+mn-ea"/>
          <a:cs typeface="+mn-cs"/>
          <a:sym typeface="Helvetica"/>
        </a:defRPr>
      </a:lvl5pPr>
      <a:lvl6pPr marL="0" marR="0" indent="803643" algn="l" defTabSz="410751" latinLnBrk="0">
        <a:lnSpc>
          <a:spcPts val="1687"/>
        </a:lnSpc>
        <a:spcBef>
          <a:spcPts val="0"/>
        </a:spcBef>
        <a:spcAft>
          <a:spcPts val="0"/>
        </a:spcAft>
        <a:buClrTx/>
        <a:buSzTx/>
        <a:buFontTx/>
        <a:buNone/>
        <a:tabLst>
          <a:tab pos="750067" algn="l"/>
        </a:tabLst>
        <a:defRPr sz="1406" b="0" i="0" u="none" strike="noStrike" cap="none" spc="0" baseline="0">
          <a:ln>
            <a:noFill/>
          </a:ln>
          <a:solidFill>
            <a:schemeClr val="tx1"/>
          </a:solidFill>
          <a:uFillTx/>
          <a:latin typeface="+mn-lt"/>
          <a:ea typeface="+mn-ea"/>
          <a:cs typeface="+mn-cs"/>
          <a:sym typeface="Helvetica"/>
        </a:defRPr>
      </a:lvl6pPr>
      <a:lvl7pPr marL="0" marR="0" indent="964372" algn="l" defTabSz="410751" latinLnBrk="0">
        <a:lnSpc>
          <a:spcPts val="1687"/>
        </a:lnSpc>
        <a:spcBef>
          <a:spcPts val="0"/>
        </a:spcBef>
        <a:spcAft>
          <a:spcPts val="0"/>
        </a:spcAft>
        <a:buClrTx/>
        <a:buSzTx/>
        <a:buFontTx/>
        <a:buNone/>
        <a:tabLst>
          <a:tab pos="750067" algn="l"/>
        </a:tabLst>
        <a:defRPr sz="1406" b="0" i="0" u="none" strike="noStrike" cap="none" spc="0" baseline="0">
          <a:ln>
            <a:noFill/>
          </a:ln>
          <a:solidFill>
            <a:schemeClr val="tx1"/>
          </a:solidFill>
          <a:uFillTx/>
          <a:latin typeface="+mn-lt"/>
          <a:ea typeface="+mn-ea"/>
          <a:cs typeface="+mn-cs"/>
          <a:sym typeface="Helvetica"/>
        </a:defRPr>
      </a:lvl7pPr>
      <a:lvl8pPr marL="0" marR="0" indent="1125101" algn="l" defTabSz="410751" latinLnBrk="0">
        <a:lnSpc>
          <a:spcPts val="1687"/>
        </a:lnSpc>
        <a:spcBef>
          <a:spcPts val="0"/>
        </a:spcBef>
        <a:spcAft>
          <a:spcPts val="0"/>
        </a:spcAft>
        <a:buClrTx/>
        <a:buSzTx/>
        <a:buFontTx/>
        <a:buNone/>
        <a:tabLst>
          <a:tab pos="750067" algn="l"/>
        </a:tabLst>
        <a:defRPr sz="1406" b="0" i="0" u="none" strike="noStrike" cap="none" spc="0" baseline="0">
          <a:ln>
            <a:noFill/>
          </a:ln>
          <a:solidFill>
            <a:schemeClr val="tx1"/>
          </a:solidFill>
          <a:uFillTx/>
          <a:latin typeface="+mn-lt"/>
          <a:ea typeface="+mn-ea"/>
          <a:cs typeface="+mn-cs"/>
          <a:sym typeface="Helvetica"/>
        </a:defRPr>
      </a:lvl8pPr>
      <a:lvl9pPr marL="0" marR="0" indent="1285829" algn="l" defTabSz="410751" latinLnBrk="0">
        <a:lnSpc>
          <a:spcPts val="1687"/>
        </a:lnSpc>
        <a:spcBef>
          <a:spcPts val="0"/>
        </a:spcBef>
        <a:spcAft>
          <a:spcPts val="0"/>
        </a:spcAft>
        <a:buClrTx/>
        <a:buSzTx/>
        <a:buFontTx/>
        <a:buNone/>
        <a:tabLst>
          <a:tab pos="750067" algn="l"/>
        </a:tabLst>
        <a:defRPr sz="1406" b="0" i="0" u="none" strike="noStrike" cap="none" spc="0" baseline="0">
          <a:ln>
            <a:noFill/>
          </a:ln>
          <a:solidFill>
            <a:schemeClr val="tx1"/>
          </a:solidFill>
          <a:uFillTx/>
          <a:latin typeface="+mn-lt"/>
          <a:ea typeface="+mn-ea"/>
          <a:cs typeface="+mn-cs"/>
          <a:sym typeface="Helvetica"/>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S447: Natural Language Processing (J. Hockenmaier)"/>
          <p:cNvSpPr txBox="1"/>
          <p:nvPr/>
        </p:nvSpPr>
        <p:spPr>
          <a:xfrm>
            <a:off x="976312" y="6393656"/>
            <a:ext cx="9322594" cy="3125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lvl="1" indent="-8929" algn="l">
              <a:lnSpc>
                <a:spcPts val="1687"/>
              </a:lnSpc>
              <a:spcBef>
                <a:spcPts val="211"/>
              </a:spcBef>
              <a:tabLst>
                <a:tab pos="884008" algn="l"/>
              </a:tabLst>
              <a:defRPr sz="2000" b="0"/>
            </a:pPr>
            <a:r>
              <a:rPr sz="1406"/>
              <a:t>CS447: Natural Language Processing (J. Hockenmaier)</a:t>
            </a:r>
          </a:p>
        </p:txBody>
      </p:sp>
      <p:sp>
        <p:nvSpPr>
          <p:cNvPr id="3" name="Title Text"/>
          <p:cNvSpPr txBox="1">
            <a:spLocks noGrp="1"/>
          </p:cNvSpPr>
          <p:nvPr>
            <p:ph type="title"/>
          </p:nvPr>
        </p:nvSpPr>
        <p:spPr>
          <a:xfrm>
            <a:off x="964406" y="401836"/>
            <a:ext cx="10275094" cy="7143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r>
              <a:t>Title Text</a:t>
            </a:r>
          </a:p>
        </p:txBody>
      </p:sp>
      <p:sp>
        <p:nvSpPr>
          <p:cNvPr id="4" name="Body Level One…"/>
          <p:cNvSpPr txBox="1">
            <a:spLocks noGrp="1"/>
          </p:cNvSpPr>
          <p:nvPr>
            <p:ph type="body" idx="1"/>
          </p:nvPr>
        </p:nvSpPr>
        <p:spPr>
          <a:xfrm>
            <a:off x="964406" y="1375172"/>
            <a:ext cx="10275094" cy="50274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lstStyle>
            <a:lvl2pPr>
              <a:lnSpc>
                <a:spcPts val="3600"/>
              </a:lnSpc>
              <a:spcBef>
                <a:spcPts val="300"/>
              </a:spcBef>
              <a:buClr>
                <a:srgbClr val="000000"/>
              </a:buClr>
              <a:tabLst>
                <a:tab pos="1841500" algn="l"/>
              </a:tabLst>
              <a:defRPr sz="3000"/>
            </a:lvl2pPr>
            <a:lvl3pPr marL="522397" indent="-204897">
              <a:lnSpc>
                <a:spcPts val="3600"/>
              </a:lnSpc>
              <a:spcBef>
                <a:spcPts val="300"/>
              </a:spcBef>
              <a:buClr>
                <a:srgbClr val="000000"/>
              </a:buClr>
              <a:buChar char="-"/>
              <a:tabLst>
                <a:tab pos="2286000" algn="l"/>
              </a:tabLst>
              <a:defRPr sz="3000"/>
            </a:lvl3pPr>
            <a:lvl4pPr>
              <a:lnSpc>
                <a:spcPts val="2800"/>
              </a:lnSpc>
              <a:spcBef>
                <a:spcPts val="300"/>
              </a:spcBef>
              <a:buClr>
                <a:srgbClr val="000000"/>
              </a:buClr>
              <a:buFontTx/>
              <a:tabLst>
                <a:tab pos="2717800" algn="l"/>
              </a:tabLst>
              <a:defRPr sz="2400"/>
            </a:lvl4pPr>
            <a:lvl5pPr marL="533400" indent="-177800">
              <a:lnSpc>
                <a:spcPts val="2800"/>
              </a:lnSpc>
              <a:spcBef>
                <a:spcPts val="300"/>
              </a:spcBef>
              <a:buClr>
                <a:srgbClr val="000000"/>
              </a:buClr>
              <a:buFontTx/>
              <a:buChar char="-"/>
              <a:tabLst>
                <a:tab pos="3175000" algn="l"/>
              </a:tabLst>
              <a:defRPr sz="2400"/>
            </a:lvl5p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10865662" y="6383100"/>
            <a:ext cx="322204" cy="315792"/>
          </a:xfrm>
          <a:prstGeom prst="rect">
            <a:avLst/>
          </a:prstGeom>
          <a:ln w="12700">
            <a:miter lim="400000"/>
          </a:ln>
        </p:spPr>
        <p:txBody>
          <a:bodyPr wrap="none" lIns="50800" tIns="50800" rIns="50800" bIns="50800" anchor="ctr">
            <a:spAutoFit/>
          </a:bodyPr>
          <a:lstStyle>
            <a:lvl1pPr algn="l">
              <a:lnSpc>
                <a:spcPts val="1687"/>
              </a:lnSpc>
              <a:defRPr sz="1406" b="0"/>
            </a:lvl1pPr>
          </a:lstStyle>
          <a:p>
            <a:fld id="{86CB4B4D-7CA3-9044-876B-883B54F8677D}" type="slidenum">
              <a:t>‹#›</a:t>
            </a:fld>
            <a:endParaRPr/>
          </a:p>
        </p:txBody>
      </p:sp>
    </p:spTree>
    <p:extLst>
      <p:ext uri="{BB962C8B-B14F-4D97-AF65-F5344CB8AC3E}">
        <p14:creationId xmlns:p14="http://schemas.microsoft.com/office/powerpoint/2010/main" val="321168685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4" r:id="rId3"/>
    <p:sldLayoutId id="2147483675" r:id="rId4"/>
    <p:sldLayoutId id="2147483676" r:id="rId5"/>
    <p:sldLayoutId id="2147483677" r:id="rId6"/>
  </p:sldLayoutIdLst>
  <p:transition spd="med"/>
  <p:txStyles>
    <p:titleStyle>
      <a:lvl1pPr marL="0" marR="0" indent="0" algn="l" defTabSz="410751" latinLnBrk="0">
        <a:lnSpc>
          <a:spcPts val="4711"/>
        </a:lnSpc>
        <a:spcBef>
          <a:spcPts val="211"/>
        </a:spcBef>
        <a:spcAft>
          <a:spcPts val="0"/>
        </a:spcAft>
        <a:buClrTx/>
        <a:buSzTx/>
        <a:buFontTx/>
        <a:buNone/>
        <a:tabLst>
          <a:tab pos="857220" algn="l"/>
        </a:tabLst>
        <a:defRPr sz="3937" b="0" i="0" u="none" strike="noStrike" cap="none" spc="0" baseline="0">
          <a:ln>
            <a:noFill/>
          </a:ln>
          <a:solidFill>
            <a:srgbClr val="C71B00"/>
          </a:solidFill>
          <a:uFillTx/>
          <a:latin typeface="+mn-lt"/>
          <a:ea typeface="+mn-ea"/>
          <a:cs typeface="+mn-cs"/>
          <a:sym typeface="Helvetica"/>
        </a:defRPr>
      </a:lvl1pPr>
      <a:lvl2pPr marL="0" marR="0" indent="160729" algn="l" defTabSz="410751" latinLnBrk="0">
        <a:lnSpc>
          <a:spcPts val="4711"/>
        </a:lnSpc>
        <a:spcBef>
          <a:spcPts val="211"/>
        </a:spcBef>
        <a:spcAft>
          <a:spcPts val="0"/>
        </a:spcAft>
        <a:buClrTx/>
        <a:buSzTx/>
        <a:buFontTx/>
        <a:buNone/>
        <a:tabLst>
          <a:tab pos="857220" algn="l"/>
        </a:tabLst>
        <a:defRPr sz="3937" b="0" i="0" u="none" strike="noStrike" cap="none" spc="0" baseline="0">
          <a:ln>
            <a:noFill/>
          </a:ln>
          <a:solidFill>
            <a:srgbClr val="C71B00"/>
          </a:solidFill>
          <a:uFillTx/>
          <a:latin typeface="+mn-lt"/>
          <a:ea typeface="+mn-ea"/>
          <a:cs typeface="+mn-cs"/>
          <a:sym typeface="Helvetica"/>
        </a:defRPr>
      </a:lvl2pPr>
      <a:lvl3pPr marL="0" marR="0" indent="321457" algn="l" defTabSz="410751" latinLnBrk="0">
        <a:lnSpc>
          <a:spcPts val="4711"/>
        </a:lnSpc>
        <a:spcBef>
          <a:spcPts val="211"/>
        </a:spcBef>
        <a:spcAft>
          <a:spcPts val="0"/>
        </a:spcAft>
        <a:buClrTx/>
        <a:buSzTx/>
        <a:buFontTx/>
        <a:buNone/>
        <a:tabLst>
          <a:tab pos="857220" algn="l"/>
        </a:tabLst>
        <a:defRPr sz="3937" b="0" i="0" u="none" strike="noStrike" cap="none" spc="0" baseline="0">
          <a:ln>
            <a:noFill/>
          </a:ln>
          <a:solidFill>
            <a:srgbClr val="C71B00"/>
          </a:solidFill>
          <a:uFillTx/>
          <a:latin typeface="+mn-lt"/>
          <a:ea typeface="+mn-ea"/>
          <a:cs typeface="+mn-cs"/>
          <a:sym typeface="Helvetica"/>
        </a:defRPr>
      </a:lvl3pPr>
      <a:lvl4pPr marL="0" marR="0" indent="482186" algn="l" defTabSz="410751" latinLnBrk="0">
        <a:lnSpc>
          <a:spcPts val="4711"/>
        </a:lnSpc>
        <a:spcBef>
          <a:spcPts val="211"/>
        </a:spcBef>
        <a:spcAft>
          <a:spcPts val="0"/>
        </a:spcAft>
        <a:buClrTx/>
        <a:buSzTx/>
        <a:buFontTx/>
        <a:buNone/>
        <a:tabLst>
          <a:tab pos="857220" algn="l"/>
        </a:tabLst>
        <a:defRPr sz="3937" b="0" i="0" u="none" strike="noStrike" cap="none" spc="0" baseline="0">
          <a:ln>
            <a:noFill/>
          </a:ln>
          <a:solidFill>
            <a:srgbClr val="C71B00"/>
          </a:solidFill>
          <a:uFillTx/>
          <a:latin typeface="+mn-lt"/>
          <a:ea typeface="+mn-ea"/>
          <a:cs typeface="+mn-cs"/>
          <a:sym typeface="Helvetica"/>
        </a:defRPr>
      </a:lvl4pPr>
      <a:lvl5pPr marL="0" marR="0" indent="642915" algn="l" defTabSz="410751" latinLnBrk="0">
        <a:lnSpc>
          <a:spcPts val="4711"/>
        </a:lnSpc>
        <a:spcBef>
          <a:spcPts val="211"/>
        </a:spcBef>
        <a:spcAft>
          <a:spcPts val="0"/>
        </a:spcAft>
        <a:buClrTx/>
        <a:buSzTx/>
        <a:buFontTx/>
        <a:buNone/>
        <a:tabLst>
          <a:tab pos="857220" algn="l"/>
        </a:tabLst>
        <a:defRPr sz="3937" b="0" i="0" u="none" strike="noStrike" cap="none" spc="0" baseline="0">
          <a:ln>
            <a:noFill/>
          </a:ln>
          <a:solidFill>
            <a:srgbClr val="C71B00"/>
          </a:solidFill>
          <a:uFillTx/>
          <a:latin typeface="+mn-lt"/>
          <a:ea typeface="+mn-ea"/>
          <a:cs typeface="+mn-cs"/>
          <a:sym typeface="Helvetica"/>
        </a:defRPr>
      </a:lvl5pPr>
      <a:lvl6pPr marL="0" marR="0" indent="803643" algn="l" defTabSz="410751" latinLnBrk="0">
        <a:lnSpc>
          <a:spcPts val="4711"/>
        </a:lnSpc>
        <a:spcBef>
          <a:spcPts val="211"/>
        </a:spcBef>
        <a:spcAft>
          <a:spcPts val="0"/>
        </a:spcAft>
        <a:buClrTx/>
        <a:buSzTx/>
        <a:buFontTx/>
        <a:buNone/>
        <a:tabLst>
          <a:tab pos="857220" algn="l"/>
        </a:tabLst>
        <a:defRPr sz="3937" b="0" i="0" u="none" strike="noStrike" cap="none" spc="0" baseline="0">
          <a:ln>
            <a:noFill/>
          </a:ln>
          <a:solidFill>
            <a:srgbClr val="C71B00"/>
          </a:solidFill>
          <a:uFillTx/>
          <a:latin typeface="+mn-lt"/>
          <a:ea typeface="+mn-ea"/>
          <a:cs typeface="+mn-cs"/>
          <a:sym typeface="Helvetica"/>
        </a:defRPr>
      </a:lvl6pPr>
      <a:lvl7pPr marL="0" marR="0" indent="964372" algn="l" defTabSz="410751" latinLnBrk="0">
        <a:lnSpc>
          <a:spcPts val="4711"/>
        </a:lnSpc>
        <a:spcBef>
          <a:spcPts val="211"/>
        </a:spcBef>
        <a:spcAft>
          <a:spcPts val="0"/>
        </a:spcAft>
        <a:buClrTx/>
        <a:buSzTx/>
        <a:buFontTx/>
        <a:buNone/>
        <a:tabLst>
          <a:tab pos="857220" algn="l"/>
        </a:tabLst>
        <a:defRPr sz="3937" b="0" i="0" u="none" strike="noStrike" cap="none" spc="0" baseline="0">
          <a:ln>
            <a:noFill/>
          </a:ln>
          <a:solidFill>
            <a:srgbClr val="C71B00"/>
          </a:solidFill>
          <a:uFillTx/>
          <a:latin typeface="+mn-lt"/>
          <a:ea typeface="+mn-ea"/>
          <a:cs typeface="+mn-cs"/>
          <a:sym typeface="Helvetica"/>
        </a:defRPr>
      </a:lvl7pPr>
      <a:lvl8pPr marL="0" marR="0" indent="1125101" algn="l" defTabSz="410751" latinLnBrk="0">
        <a:lnSpc>
          <a:spcPts val="4711"/>
        </a:lnSpc>
        <a:spcBef>
          <a:spcPts val="211"/>
        </a:spcBef>
        <a:spcAft>
          <a:spcPts val="0"/>
        </a:spcAft>
        <a:buClrTx/>
        <a:buSzTx/>
        <a:buFontTx/>
        <a:buNone/>
        <a:tabLst>
          <a:tab pos="857220" algn="l"/>
        </a:tabLst>
        <a:defRPr sz="3937" b="0" i="0" u="none" strike="noStrike" cap="none" spc="0" baseline="0">
          <a:ln>
            <a:noFill/>
          </a:ln>
          <a:solidFill>
            <a:srgbClr val="C71B00"/>
          </a:solidFill>
          <a:uFillTx/>
          <a:latin typeface="+mn-lt"/>
          <a:ea typeface="+mn-ea"/>
          <a:cs typeface="+mn-cs"/>
          <a:sym typeface="Helvetica"/>
        </a:defRPr>
      </a:lvl8pPr>
      <a:lvl9pPr marL="0" marR="0" indent="1285829" algn="l" defTabSz="410751" latinLnBrk="0">
        <a:lnSpc>
          <a:spcPts val="4711"/>
        </a:lnSpc>
        <a:spcBef>
          <a:spcPts val="211"/>
        </a:spcBef>
        <a:spcAft>
          <a:spcPts val="0"/>
        </a:spcAft>
        <a:buClrTx/>
        <a:buSzTx/>
        <a:buFontTx/>
        <a:buNone/>
        <a:tabLst>
          <a:tab pos="857220" algn="l"/>
        </a:tabLst>
        <a:defRPr sz="3937" b="0" i="0" u="none" strike="noStrike" cap="none" spc="0" baseline="0">
          <a:ln>
            <a:noFill/>
          </a:ln>
          <a:solidFill>
            <a:srgbClr val="C71B00"/>
          </a:solidFill>
          <a:uFillTx/>
          <a:latin typeface="+mn-lt"/>
          <a:ea typeface="+mn-ea"/>
          <a:cs typeface="+mn-cs"/>
          <a:sym typeface="Helvetica"/>
        </a:defRPr>
      </a:lvl9pPr>
    </p:titleStyle>
    <p:bodyStyle>
      <a:lvl1pPr marL="0" marR="0" indent="0" algn="l" defTabSz="410751" rtl="0" latinLnBrk="0">
        <a:lnSpc>
          <a:spcPts val="3023"/>
        </a:lnSpc>
        <a:spcBef>
          <a:spcPts val="0"/>
        </a:spcBef>
        <a:spcAft>
          <a:spcPts val="0"/>
        </a:spcAft>
        <a:buClrTx/>
        <a:buSzTx/>
        <a:buFont typeface="Gill Sans"/>
        <a:buNone/>
        <a:tabLst>
          <a:tab pos="1026878" algn="l"/>
        </a:tabLst>
        <a:defRPr sz="2531" b="0" i="0" u="none" strike="noStrike" cap="none" spc="0" baseline="0">
          <a:ln>
            <a:noFill/>
          </a:ln>
          <a:solidFill>
            <a:srgbClr val="000000"/>
          </a:solidFill>
          <a:uFillTx/>
          <a:latin typeface="+mn-lt"/>
          <a:ea typeface="+mn-ea"/>
          <a:cs typeface="+mn-cs"/>
          <a:sym typeface="Helvetica"/>
        </a:defRPr>
      </a:lvl1pPr>
      <a:lvl2pPr marL="0" marR="0" indent="0" algn="l" defTabSz="410751" rtl="0" latinLnBrk="0">
        <a:lnSpc>
          <a:spcPts val="3023"/>
        </a:lnSpc>
        <a:spcBef>
          <a:spcPts val="0"/>
        </a:spcBef>
        <a:spcAft>
          <a:spcPts val="0"/>
        </a:spcAft>
        <a:buClrTx/>
        <a:buSzTx/>
        <a:buFont typeface="Gill Sans"/>
        <a:buNone/>
        <a:tabLst>
          <a:tab pos="1026878" algn="l"/>
        </a:tabLst>
        <a:defRPr sz="2531" b="0" i="0" u="none" strike="noStrike" cap="none" spc="0" baseline="0">
          <a:ln>
            <a:noFill/>
          </a:ln>
          <a:solidFill>
            <a:srgbClr val="000000"/>
          </a:solidFill>
          <a:uFillTx/>
          <a:latin typeface="+mn-lt"/>
          <a:ea typeface="+mn-ea"/>
          <a:cs typeface="+mn-cs"/>
          <a:sym typeface="Helvetica"/>
        </a:defRPr>
      </a:lvl2pPr>
      <a:lvl3pPr marL="396110" marR="0" indent="-172876" algn="l" defTabSz="410751" rtl="0" latinLnBrk="0">
        <a:lnSpc>
          <a:spcPts val="3023"/>
        </a:lnSpc>
        <a:spcBef>
          <a:spcPts val="0"/>
        </a:spcBef>
        <a:spcAft>
          <a:spcPts val="0"/>
        </a:spcAft>
        <a:buClrTx/>
        <a:buSzPct val="125000"/>
        <a:buFont typeface="Gill Sans"/>
        <a:buChar char="•"/>
        <a:tabLst>
          <a:tab pos="1026878" algn="l"/>
        </a:tabLst>
        <a:defRPr sz="2531" b="0" i="0" u="none" strike="noStrike" cap="none" spc="0" baseline="0">
          <a:ln>
            <a:noFill/>
          </a:ln>
          <a:solidFill>
            <a:srgbClr val="000000"/>
          </a:solidFill>
          <a:uFillTx/>
          <a:latin typeface="+mn-lt"/>
          <a:ea typeface="+mn-ea"/>
          <a:cs typeface="+mn-cs"/>
          <a:sym typeface="Helvetica"/>
        </a:defRPr>
      </a:lvl3pPr>
      <a:lvl4pPr marL="0" marR="0" indent="250022" algn="l" defTabSz="410751" rtl="0" latinLnBrk="0">
        <a:lnSpc>
          <a:spcPts val="3023"/>
        </a:lnSpc>
        <a:spcBef>
          <a:spcPts val="0"/>
        </a:spcBef>
        <a:spcAft>
          <a:spcPts val="0"/>
        </a:spcAft>
        <a:buClrTx/>
        <a:buSzTx/>
        <a:buFont typeface="Gill Sans"/>
        <a:buNone/>
        <a:tabLst>
          <a:tab pos="1026878" algn="l"/>
        </a:tabLst>
        <a:defRPr sz="2531" b="0" i="0" u="none" strike="noStrike" cap="none" spc="0" baseline="0">
          <a:ln>
            <a:noFill/>
          </a:ln>
          <a:solidFill>
            <a:srgbClr val="000000"/>
          </a:solidFill>
          <a:uFillTx/>
          <a:latin typeface="+mn-lt"/>
          <a:ea typeface="+mn-ea"/>
          <a:cs typeface="+mn-cs"/>
          <a:sym typeface="Helvetica"/>
        </a:defRPr>
      </a:lvl4pPr>
      <a:lvl5pPr marL="437539" marR="0" indent="-187517" algn="l" defTabSz="410751" rtl="0" latinLnBrk="0">
        <a:lnSpc>
          <a:spcPts val="3023"/>
        </a:lnSpc>
        <a:spcBef>
          <a:spcPts val="0"/>
        </a:spcBef>
        <a:spcAft>
          <a:spcPts val="0"/>
        </a:spcAft>
        <a:buClrTx/>
        <a:buSzPct val="125000"/>
        <a:buFont typeface="Gill Sans"/>
        <a:buChar char="•"/>
        <a:tabLst>
          <a:tab pos="1026878" algn="l"/>
        </a:tabLst>
        <a:defRPr sz="2531" b="0" i="0" u="none" strike="noStrike" cap="none" spc="0" baseline="0">
          <a:ln>
            <a:noFill/>
          </a:ln>
          <a:solidFill>
            <a:srgbClr val="000000"/>
          </a:solidFill>
          <a:uFillTx/>
          <a:latin typeface="+mn-lt"/>
          <a:ea typeface="+mn-ea"/>
          <a:cs typeface="+mn-cs"/>
          <a:sym typeface="Helvetica"/>
        </a:defRPr>
      </a:lvl5pPr>
      <a:lvl6pPr marL="437539" marR="0" indent="-187517" algn="l" defTabSz="410751" rtl="0" latinLnBrk="0">
        <a:lnSpc>
          <a:spcPts val="3023"/>
        </a:lnSpc>
        <a:spcBef>
          <a:spcPts val="0"/>
        </a:spcBef>
        <a:spcAft>
          <a:spcPts val="0"/>
        </a:spcAft>
        <a:buClrTx/>
        <a:buSzPct val="125000"/>
        <a:buFont typeface="Gill Sans"/>
        <a:buChar char="•"/>
        <a:tabLst>
          <a:tab pos="1026878" algn="l"/>
        </a:tabLst>
        <a:defRPr sz="2531" b="0" i="0" u="none" strike="noStrike" cap="none" spc="0" baseline="0">
          <a:ln>
            <a:noFill/>
          </a:ln>
          <a:solidFill>
            <a:srgbClr val="000000"/>
          </a:solidFill>
          <a:uFillTx/>
          <a:latin typeface="+mn-lt"/>
          <a:ea typeface="+mn-ea"/>
          <a:cs typeface="+mn-cs"/>
          <a:sym typeface="Helvetica"/>
        </a:defRPr>
      </a:lvl6pPr>
      <a:lvl7pPr marL="437539" marR="0" indent="-187517" algn="l" defTabSz="410751" rtl="0" latinLnBrk="0">
        <a:lnSpc>
          <a:spcPts val="3023"/>
        </a:lnSpc>
        <a:spcBef>
          <a:spcPts val="0"/>
        </a:spcBef>
        <a:spcAft>
          <a:spcPts val="0"/>
        </a:spcAft>
        <a:buClrTx/>
        <a:buSzPct val="125000"/>
        <a:buFont typeface="Gill Sans"/>
        <a:buChar char="•"/>
        <a:tabLst>
          <a:tab pos="1026878" algn="l"/>
        </a:tabLst>
        <a:defRPr sz="2531" b="0" i="0" u="none" strike="noStrike" cap="none" spc="0" baseline="0">
          <a:ln>
            <a:noFill/>
          </a:ln>
          <a:solidFill>
            <a:srgbClr val="000000"/>
          </a:solidFill>
          <a:uFillTx/>
          <a:latin typeface="+mn-lt"/>
          <a:ea typeface="+mn-ea"/>
          <a:cs typeface="+mn-cs"/>
          <a:sym typeface="Helvetica"/>
        </a:defRPr>
      </a:lvl7pPr>
      <a:lvl8pPr marL="437539" marR="0" indent="-187517" algn="l" defTabSz="410751" rtl="0" latinLnBrk="0">
        <a:lnSpc>
          <a:spcPts val="3023"/>
        </a:lnSpc>
        <a:spcBef>
          <a:spcPts val="0"/>
        </a:spcBef>
        <a:spcAft>
          <a:spcPts val="0"/>
        </a:spcAft>
        <a:buClrTx/>
        <a:buSzPct val="125000"/>
        <a:buFont typeface="Gill Sans"/>
        <a:buChar char="•"/>
        <a:tabLst>
          <a:tab pos="1026878" algn="l"/>
        </a:tabLst>
        <a:defRPr sz="2531" b="0" i="0" u="none" strike="noStrike" cap="none" spc="0" baseline="0">
          <a:ln>
            <a:noFill/>
          </a:ln>
          <a:solidFill>
            <a:srgbClr val="000000"/>
          </a:solidFill>
          <a:uFillTx/>
          <a:latin typeface="+mn-lt"/>
          <a:ea typeface="+mn-ea"/>
          <a:cs typeface="+mn-cs"/>
          <a:sym typeface="Helvetica"/>
        </a:defRPr>
      </a:lvl8pPr>
      <a:lvl9pPr marL="437539" marR="0" indent="-187517" algn="l" defTabSz="410751" rtl="0" latinLnBrk="0">
        <a:lnSpc>
          <a:spcPts val="3023"/>
        </a:lnSpc>
        <a:spcBef>
          <a:spcPts val="0"/>
        </a:spcBef>
        <a:spcAft>
          <a:spcPts val="0"/>
        </a:spcAft>
        <a:buClrTx/>
        <a:buSzPct val="125000"/>
        <a:buFont typeface="Gill Sans"/>
        <a:buChar char="•"/>
        <a:tabLst>
          <a:tab pos="1026878" algn="l"/>
        </a:tabLst>
        <a:defRPr sz="2531" b="0" i="0" u="none" strike="noStrike" cap="none" spc="0" baseline="0">
          <a:ln>
            <a:noFill/>
          </a:ln>
          <a:solidFill>
            <a:srgbClr val="000000"/>
          </a:solidFill>
          <a:uFillTx/>
          <a:latin typeface="+mn-lt"/>
          <a:ea typeface="+mn-ea"/>
          <a:cs typeface="+mn-cs"/>
          <a:sym typeface="Helvetica"/>
        </a:defRPr>
      </a:lvl9pPr>
    </p:bodyStyle>
    <p:otherStyle>
      <a:lvl1pPr marL="0" marR="0" indent="0" algn="l" defTabSz="410751" latinLnBrk="0">
        <a:lnSpc>
          <a:spcPts val="1687"/>
        </a:lnSpc>
        <a:spcBef>
          <a:spcPts val="0"/>
        </a:spcBef>
        <a:spcAft>
          <a:spcPts val="0"/>
        </a:spcAft>
        <a:buClrTx/>
        <a:buSzTx/>
        <a:buFontTx/>
        <a:buNone/>
        <a:tabLst>
          <a:tab pos="750067" algn="l"/>
        </a:tabLst>
        <a:defRPr sz="1406" b="0" i="0" u="none" strike="noStrike" cap="none" spc="0" baseline="0">
          <a:ln>
            <a:noFill/>
          </a:ln>
          <a:solidFill>
            <a:schemeClr val="tx1"/>
          </a:solidFill>
          <a:uFillTx/>
          <a:latin typeface="+mn-lt"/>
          <a:ea typeface="+mn-ea"/>
          <a:cs typeface="+mn-cs"/>
          <a:sym typeface="Helvetica"/>
        </a:defRPr>
      </a:lvl1pPr>
      <a:lvl2pPr marL="0" marR="0" indent="160729" algn="l" defTabSz="410751" latinLnBrk="0">
        <a:lnSpc>
          <a:spcPts val="1687"/>
        </a:lnSpc>
        <a:spcBef>
          <a:spcPts val="0"/>
        </a:spcBef>
        <a:spcAft>
          <a:spcPts val="0"/>
        </a:spcAft>
        <a:buClrTx/>
        <a:buSzTx/>
        <a:buFontTx/>
        <a:buNone/>
        <a:tabLst>
          <a:tab pos="750067" algn="l"/>
        </a:tabLst>
        <a:defRPr sz="1406" b="0" i="0" u="none" strike="noStrike" cap="none" spc="0" baseline="0">
          <a:ln>
            <a:noFill/>
          </a:ln>
          <a:solidFill>
            <a:schemeClr val="tx1"/>
          </a:solidFill>
          <a:uFillTx/>
          <a:latin typeface="+mn-lt"/>
          <a:ea typeface="+mn-ea"/>
          <a:cs typeface="+mn-cs"/>
          <a:sym typeface="Helvetica"/>
        </a:defRPr>
      </a:lvl2pPr>
      <a:lvl3pPr marL="0" marR="0" indent="321457" algn="l" defTabSz="410751" latinLnBrk="0">
        <a:lnSpc>
          <a:spcPts val="1687"/>
        </a:lnSpc>
        <a:spcBef>
          <a:spcPts val="0"/>
        </a:spcBef>
        <a:spcAft>
          <a:spcPts val="0"/>
        </a:spcAft>
        <a:buClrTx/>
        <a:buSzTx/>
        <a:buFontTx/>
        <a:buNone/>
        <a:tabLst>
          <a:tab pos="750067" algn="l"/>
        </a:tabLst>
        <a:defRPr sz="1406" b="0" i="0" u="none" strike="noStrike" cap="none" spc="0" baseline="0">
          <a:ln>
            <a:noFill/>
          </a:ln>
          <a:solidFill>
            <a:schemeClr val="tx1"/>
          </a:solidFill>
          <a:uFillTx/>
          <a:latin typeface="+mn-lt"/>
          <a:ea typeface="+mn-ea"/>
          <a:cs typeface="+mn-cs"/>
          <a:sym typeface="Helvetica"/>
        </a:defRPr>
      </a:lvl3pPr>
      <a:lvl4pPr marL="0" marR="0" indent="482186" algn="l" defTabSz="410751" latinLnBrk="0">
        <a:lnSpc>
          <a:spcPts val="1687"/>
        </a:lnSpc>
        <a:spcBef>
          <a:spcPts val="0"/>
        </a:spcBef>
        <a:spcAft>
          <a:spcPts val="0"/>
        </a:spcAft>
        <a:buClrTx/>
        <a:buSzTx/>
        <a:buFontTx/>
        <a:buNone/>
        <a:tabLst>
          <a:tab pos="750067" algn="l"/>
        </a:tabLst>
        <a:defRPr sz="1406" b="0" i="0" u="none" strike="noStrike" cap="none" spc="0" baseline="0">
          <a:ln>
            <a:noFill/>
          </a:ln>
          <a:solidFill>
            <a:schemeClr val="tx1"/>
          </a:solidFill>
          <a:uFillTx/>
          <a:latin typeface="+mn-lt"/>
          <a:ea typeface="+mn-ea"/>
          <a:cs typeface="+mn-cs"/>
          <a:sym typeface="Helvetica"/>
        </a:defRPr>
      </a:lvl4pPr>
      <a:lvl5pPr marL="0" marR="0" indent="642915" algn="l" defTabSz="410751" latinLnBrk="0">
        <a:lnSpc>
          <a:spcPts val="1687"/>
        </a:lnSpc>
        <a:spcBef>
          <a:spcPts val="0"/>
        </a:spcBef>
        <a:spcAft>
          <a:spcPts val="0"/>
        </a:spcAft>
        <a:buClrTx/>
        <a:buSzTx/>
        <a:buFontTx/>
        <a:buNone/>
        <a:tabLst>
          <a:tab pos="750067" algn="l"/>
        </a:tabLst>
        <a:defRPr sz="1406" b="0" i="0" u="none" strike="noStrike" cap="none" spc="0" baseline="0">
          <a:ln>
            <a:noFill/>
          </a:ln>
          <a:solidFill>
            <a:schemeClr val="tx1"/>
          </a:solidFill>
          <a:uFillTx/>
          <a:latin typeface="+mn-lt"/>
          <a:ea typeface="+mn-ea"/>
          <a:cs typeface="+mn-cs"/>
          <a:sym typeface="Helvetica"/>
        </a:defRPr>
      </a:lvl5pPr>
      <a:lvl6pPr marL="0" marR="0" indent="803643" algn="l" defTabSz="410751" latinLnBrk="0">
        <a:lnSpc>
          <a:spcPts val="1687"/>
        </a:lnSpc>
        <a:spcBef>
          <a:spcPts val="0"/>
        </a:spcBef>
        <a:spcAft>
          <a:spcPts val="0"/>
        </a:spcAft>
        <a:buClrTx/>
        <a:buSzTx/>
        <a:buFontTx/>
        <a:buNone/>
        <a:tabLst>
          <a:tab pos="750067" algn="l"/>
        </a:tabLst>
        <a:defRPr sz="1406" b="0" i="0" u="none" strike="noStrike" cap="none" spc="0" baseline="0">
          <a:ln>
            <a:noFill/>
          </a:ln>
          <a:solidFill>
            <a:schemeClr val="tx1"/>
          </a:solidFill>
          <a:uFillTx/>
          <a:latin typeface="+mn-lt"/>
          <a:ea typeface="+mn-ea"/>
          <a:cs typeface="+mn-cs"/>
          <a:sym typeface="Helvetica"/>
        </a:defRPr>
      </a:lvl6pPr>
      <a:lvl7pPr marL="0" marR="0" indent="964372" algn="l" defTabSz="410751" latinLnBrk="0">
        <a:lnSpc>
          <a:spcPts val="1687"/>
        </a:lnSpc>
        <a:spcBef>
          <a:spcPts val="0"/>
        </a:spcBef>
        <a:spcAft>
          <a:spcPts val="0"/>
        </a:spcAft>
        <a:buClrTx/>
        <a:buSzTx/>
        <a:buFontTx/>
        <a:buNone/>
        <a:tabLst>
          <a:tab pos="750067" algn="l"/>
        </a:tabLst>
        <a:defRPr sz="1406" b="0" i="0" u="none" strike="noStrike" cap="none" spc="0" baseline="0">
          <a:ln>
            <a:noFill/>
          </a:ln>
          <a:solidFill>
            <a:schemeClr val="tx1"/>
          </a:solidFill>
          <a:uFillTx/>
          <a:latin typeface="+mn-lt"/>
          <a:ea typeface="+mn-ea"/>
          <a:cs typeface="+mn-cs"/>
          <a:sym typeface="Helvetica"/>
        </a:defRPr>
      </a:lvl7pPr>
      <a:lvl8pPr marL="0" marR="0" indent="1125101" algn="l" defTabSz="410751" latinLnBrk="0">
        <a:lnSpc>
          <a:spcPts val="1687"/>
        </a:lnSpc>
        <a:spcBef>
          <a:spcPts val="0"/>
        </a:spcBef>
        <a:spcAft>
          <a:spcPts val="0"/>
        </a:spcAft>
        <a:buClrTx/>
        <a:buSzTx/>
        <a:buFontTx/>
        <a:buNone/>
        <a:tabLst>
          <a:tab pos="750067" algn="l"/>
        </a:tabLst>
        <a:defRPr sz="1406" b="0" i="0" u="none" strike="noStrike" cap="none" spc="0" baseline="0">
          <a:ln>
            <a:noFill/>
          </a:ln>
          <a:solidFill>
            <a:schemeClr val="tx1"/>
          </a:solidFill>
          <a:uFillTx/>
          <a:latin typeface="+mn-lt"/>
          <a:ea typeface="+mn-ea"/>
          <a:cs typeface="+mn-cs"/>
          <a:sym typeface="Helvetica"/>
        </a:defRPr>
      </a:lvl8pPr>
      <a:lvl9pPr marL="0" marR="0" indent="1285829" algn="l" defTabSz="410751" latinLnBrk="0">
        <a:lnSpc>
          <a:spcPts val="1687"/>
        </a:lnSpc>
        <a:spcBef>
          <a:spcPts val="0"/>
        </a:spcBef>
        <a:spcAft>
          <a:spcPts val="0"/>
        </a:spcAft>
        <a:buClrTx/>
        <a:buSzTx/>
        <a:buFontTx/>
        <a:buNone/>
        <a:tabLst>
          <a:tab pos="750067" algn="l"/>
        </a:tabLst>
        <a:defRPr sz="1406" b="0" i="0" u="none" strike="noStrike" cap="none" spc="0" baseline="0">
          <a:ln>
            <a:noFill/>
          </a:ln>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hyperlink" Target="http://www.fasttext.cc/" TargetMode="External"/><Relationship Id="rId2" Type="http://schemas.openxmlformats.org/officeDocument/2006/relationships/hyperlink" Target="https://code.google.com/archive/p/word2vec/" TargetMode="External"/><Relationship Id="rId1" Type="http://schemas.openxmlformats.org/officeDocument/2006/relationships/slideLayout" Target="../slideLayouts/slideLayout12.xml"/><Relationship Id="rId6" Type="http://schemas.openxmlformats.org/officeDocument/2006/relationships/hyperlink" Target="https://allennlp.org/elmo" TargetMode="External"/><Relationship Id="rId5" Type="http://schemas.openxmlformats.org/officeDocument/2006/relationships/hyperlink" Target="https://github.com/google-research/bert" TargetMode="External"/><Relationship Id="rId4" Type="http://schemas.openxmlformats.org/officeDocument/2006/relationships/hyperlink" Target="http://nlp.stanford.edu/projects/glove/"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3.xml"/><Relationship Id="rId5" Type="http://schemas.openxmlformats.org/officeDocument/2006/relationships/image" Target="../media/image17.png"/><Relationship Id="rId4" Type="http://schemas.openxmlformats.org/officeDocument/2006/relationships/image" Target="../media/image16.png"/></Relationships>
</file>

<file path=ppt/slides/_rels/slide6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3" Type="http://schemas.openxmlformats.org/officeDocument/2006/relationships/hyperlink" Target="http://www.fasttext.cc/" TargetMode="External"/><Relationship Id="rId2" Type="http://schemas.openxmlformats.org/officeDocument/2006/relationships/hyperlink" Target="https://code.google.com/archive/p/word2vec/" TargetMode="External"/><Relationship Id="rId1" Type="http://schemas.openxmlformats.org/officeDocument/2006/relationships/slideLayout" Target="../slideLayouts/slideLayout13.xml"/><Relationship Id="rId4" Type="http://schemas.openxmlformats.org/officeDocument/2006/relationships/hyperlink" Target="http://nlp.stanford.edu/projects/glove/"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1314D-8EF1-3C49-86EC-E12FB1CCFF22}"/>
              </a:ext>
            </a:extLst>
          </p:cNvPr>
          <p:cNvSpPr>
            <a:spLocks noGrp="1"/>
          </p:cNvSpPr>
          <p:nvPr>
            <p:ph type="ctrTitle"/>
          </p:nvPr>
        </p:nvSpPr>
        <p:spPr>
          <a:xfrm>
            <a:off x="1524000" y="1122362"/>
            <a:ext cx="9144000" cy="2776777"/>
          </a:xfrm>
        </p:spPr>
        <p:txBody>
          <a:bodyPr anchor="ctr">
            <a:noAutofit/>
          </a:bodyPr>
          <a:lstStyle/>
          <a:p>
            <a:r>
              <a:rPr lang="en-US" sz="3600" dirty="0">
                <a:latin typeface="Georgia" panose="02040502050405020303" pitchFamily="18" charset="0"/>
              </a:rPr>
              <a:t>CS440/ECE448 Artificial Intelligence</a:t>
            </a:r>
            <a:br>
              <a:rPr lang="en-US" sz="3600" dirty="0">
                <a:latin typeface="Georgia" panose="02040502050405020303" pitchFamily="18" charset="0"/>
              </a:rPr>
            </a:br>
            <a:br>
              <a:rPr lang="en-US" sz="1800" dirty="0">
                <a:latin typeface="Georgia" panose="02040502050405020303" pitchFamily="18" charset="0"/>
              </a:rPr>
            </a:br>
            <a:r>
              <a:rPr lang="en-US" sz="4800" dirty="0">
                <a:latin typeface="Georgia" panose="02040502050405020303" pitchFamily="18" charset="0"/>
              </a:rPr>
              <a:t>Lecture 25: </a:t>
            </a:r>
            <a:br>
              <a:rPr lang="en-US" sz="4800" dirty="0">
                <a:latin typeface="Georgia" panose="02040502050405020303" pitchFamily="18" charset="0"/>
              </a:rPr>
            </a:br>
            <a:r>
              <a:rPr lang="en-US" sz="4800" dirty="0">
                <a:latin typeface="Georgia" panose="02040502050405020303" pitchFamily="18" charset="0"/>
              </a:rPr>
              <a:t>Natural Language Processing with Neural Nets</a:t>
            </a:r>
          </a:p>
        </p:txBody>
      </p:sp>
      <p:sp>
        <p:nvSpPr>
          <p:cNvPr id="3" name="Subtitle 2">
            <a:extLst>
              <a:ext uri="{FF2B5EF4-FFF2-40B4-BE49-F238E27FC236}">
                <a16:creationId xmlns:a16="http://schemas.microsoft.com/office/drawing/2014/main" id="{8681F075-53A5-A148-BB15-F59064D151AD}"/>
              </a:ext>
            </a:extLst>
          </p:cNvPr>
          <p:cNvSpPr>
            <a:spLocks noGrp="1"/>
          </p:cNvSpPr>
          <p:nvPr>
            <p:ph type="subTitle" idx="1"/>
          </p:nvPr>
        </p:nvSpPr>
        <p:spPr>
          <a:xfrm>
            <a:off x="1524000" y="4054414"/>
            <a:ext cx="9144000" cy="1203385"/>
          </a:xfrm>
        </p:spPr>
        <p:txBody>
          <a:bodyPr/>
          <a:lstStyle/>
          <a:p>
            <a:r>
              <a:rPr lang="en-US" dirty="0">
                <a:latin typeface="Georgia" panose="02040502050405020303" pitchFamily="18" charset="0"/>
              </a:rPr>
              <a:t>Julia Hockenmaier</a:t>
            </a:r>
          </a:p>
          <a:p>
            <a:r>
              <a:rPr lang="en-US" dirty="0">
                <a:latin typeface="Georgia" panose="02040502050405020303" pitchFamily="18" charset="0"/>
              </a:rPr>
              <a:t>April 2019</a:t>
            </a:r>
          </a:p>
        </p:txBody>
      </p:sp>
    </p:spTree>
    <p:extLst>
      <p:ext uri="{BB962C8B-B14F-4D97-AF65-F5344CB8AC3E}">
        <p14:creationId xmlns:p14="http://schemas.microsoft.com/office/powerpoint/2010/main" val="2581625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59512-95E6-BF4B-9920-DBFA82D9C647}"/>
              </a:ext>
            </a:extLst>
          </p:cNvPr>
          <p:cNvSpPr>
            <a:spLocks noGrp="1"/>
          </p:cNvSpPr>
          <p:nvPr>
            <p:ph type="title"/>
          </p:nvPr>
        </p:nvSpPr>
        <p:spPr/>
        <p:txBody>
          <a:bodyPr/>
          <a:lstStyle/>
          <a:p>
            <a:r>
              <a:rPr lang="en-US" dirty="0">
                <a:latin typeface="Georgia" panose="02040502050405020303" pitchFamily="18" charset="0"/>
              </a:rPr>
              <a:t>What is Natural Language?</a:t>
            </a:r>
          </a:p>
        </p:txBody>
      </p:sp>
      <p:sp>
        <p:nvSpPr>
          <p:cNvPr id="3" name="Content Placeholder 2">
            <a:extLst>
              <a:ext uri="{FF2B5EF4-FFF2-40B4-BE49-F238E27FC236}">
                <a16:creationId xmlns:a16="http://schemas.microsoft.com/office/drawing/2014/main" id="{5D54B99E-8232-9F46-B6E4-4731AFAF6280}"/>
              </a:ext>
            </a:extLst>
          </p:cNvPr>
          <p:cNvSpPr>
            <a:spLocks noGrp="1"/>
          </p:cNvSpPr>
          <p:nvPr>
            <p:ph idx="1"/>
          </p:nvPr>
        </p:nvSpPr>
        <p:spPr/>
        <p:txBody>
          <a:bodyPr>
            <a:normAutofit/>
          </a:bodyPr>
          <a:lstStyle/>
          <a:p>
            <a:r>
              <a:rPr lang="en-US" sz="2400" dirty="0">
                <a:latin typeface="Georgia" panose="02040502050405020303" pitchFamily="18" charset="0"/>
              </a:rPr>
              <a:t>Any</a:t>
            </a:r>
            <a:r>
              <a:rPr lang="en-US" sz="2400" b="1" dirty="0">
                <a:latin typeface="Georgia" panose="02040502050405020303" pitchFamily="18" charset="0"/>
              </a:rPr>
              <a:t> </a:t>
            </a:r>
            <a:r>
              <a:rPr lang="en-US" sz="2400" b="1" dirty="0">
                <a:solidFill>
                  <a:srgbClr val="C00000"/>
                </a:solidFill>
                <a:latin typeface="Georgia" panose="02040502050405020303" pitchFamily="18" charset="0"/>
              </a:rPr>
              <a:t>human language</a:t>
            </a:r>
            <a:r>
              <a:rPr lang="en-US" sz="2400" b="1" dirty="0">
                <a:latin typeface="Georgia" panose="02040502050405020303" pitchFamily="18" charset="0"/>
              </a:rPr>
              <a:t>: </a:t>
            </a:r>
            <a:r>
              <a:rPr lang="en-US" sz="2400" dirty="0">
                <a:latin typeface="Georgia" panose="02040502050405020303" pitchFamily="18" charset="0"/>
              </a:rPr>
              <a:t>English, Chinese, Arabic, Inuktitut,…</a:t>
            </a:r>
          </a:p>
          <a:p>
            <a:pPr marL="457200" lvl="1" indent="0">
              <a:buNone/>
            </a:pPr>
            <a:r>
              <a:rPr lang="en-US" sz="2000" dirty="0">
                <a:latin typeface="Georgia" panose="02040502050405020303" pitchFamily="18" charset="0"/>
              </a:rPr>
              <a:t>NLP typically assumes </a:t>
            </a:r>
            <a:r>
              <a:rPr lang="en-US" sz="2000" b="1" dirty="0">
                <a:latin typeface="Georgia" panose="02040502050405020303" pitchFamily="18" charset="0"/>
              </a:rPr>
              <a:t>written</a:t>
            </a:r>
            <a:r>
              <a:rPr lang="en-US" sz="2000" dirty="0">
                <a:latin typeface="Georgia" panose="02040502050405020303" pitchFamily="18" charset="0"/>
              </a:rPr>
              <a:t> language (this could be transcripts of spoken language). </a:t>
            </a:r>
          </a:p>
          <a:p>
            <a:pPr marL="457200" lvl="1" indent="0">
              <a:buNone/>
            </a:pPr>
            <a:r>
              <a:rPr lang="en-US" sz="2000" b="1" dirty="0">
                <a:latin typeface="Georgia" panose="02040502050405020303" pitchFamily="18" charset="0"/>
              </a:rPr>
              <a:t>Speech</a:t>
            </a:r>
            <a:r>
              <a:rPr lang="en-US" sz="2000" dirty="0">
                <a:latin typeface="Georgia" panose="02040502050405020303" pitchFamily="18" charset="0"/>
              </a:rPr>
              <a:t> understanding and generation requires additional tools (signal processing etc.)</a:t>
            </a:r>
          </a:p>
          <a:p>
            <a:r>
              <a:rPr lang="en-US" sz="2400" dirty="0">
                <a:latin typeface="Georgia" panose="02040502050405020303" pitchFamily="18" charset="0"/>
              </a:rPr>
              <a:t>Consists of a </a:t>
            </a:r>
            <a:r>
              <a:rPr lang="en-US" sz="2400" b="1" dirty="0">
                <a:solidFill>
                  <a:srgbClr val="C00000"/>
                </a:solidFill>
                <a:latin typeface="Georgia" panose="02040502050405020303" pitchFamily="18" charset="0"/>
              </a:rPr>
              <a:t>vocabulary</a:t>
            </a:r>
            <a:r>
              <a:rPr lang="en-US" sz="2400" dirty="0">
                <a:latin typeface="Georgia" panose="02040502050405020303" pitchFamily="18" charset="0"/>
              </a:rPr>
              <a:t> (set of words) and a </a:t>
            </a:r>
            <a:r>
              <a:rPr lang="en-US" sz="2400" b="1" dirty="0">
                <a:solidFill>
                  <a:srgbClr val="C00000"/>
                </a:solidFill>
                <a:latin typeface="Georgia" panose="02040502050405020303" pitchFamily="18" charset="0"/>
              </a:rPr>
              <a:t>grammar</a:t>
            </a:r>
            <a:r>
              <a:rPr lang="en-US" sz="2400" dirty="0">
                <a:latin typeface="Georgia" panose="02040502050405020303" pitchFamily="18" charset="0"/>
              </a:rPr>
              <a:t> </a:t>
            </a:r>
            <a:br>
              <a:rPr lang="en-US" sz="2400" dirty="0">
                <a:latin typeface="Georgia" panose="02040502050405020303" pitchFamily="18" charset="0"/>
              </a:rPr>
            </a:br>
            <a:r>
              <a:rPr lang="en-US" sz="2400" dirty="0">
                <a:latin typeface="Georgia" panose="02040502050405020303" pitchFamily="18" charset="0"/>
              </a:rPr>
              <a:t>to form </a:t>
            </a:r>
            <a:r>
              <a:rPr lang="en-US" sz="2400" b="1" dirty="0">
                <a:latin typeface="Georgia" panose="02040502050405020303" pitchFamily="18" charset="0"/>
              </a:rPr>
              <a:t>phrases</a:t>
            </a:r>
            <a:r>
              <a:rPr lang="en-US" sz="2400" dirty="0">
                <a:latin typeface="Georgia" panose="02040502050405020303" pitchFamily="18" charset="0"/>
              </a:rPr>
              <a:t> and </a:t>
            </a:r>
            <a:r>
              <a:rPr lang="en-US" sz="2400" b="1" dirty="0">
                <a:latin typeface="Georgia" panose="02040502050405020303" pitchFamily="18" charset="0"/>
              </a:rPr>
              <a:t>sentences</a:t>
            </a:r>
            <a:r>
              <a:rPr lang="en-US" sz="2400" dirty="0">
                <a:latin typeface="Georgia" panose="02040502050405020303" pitchFamily="18" charset="0"/>
              </a:rPr>
              <a:t> from these words.</a:t>
            </a:r>
          </a:p>
          <a:p>
            <a:pPr marL="457200" lvl="1" indent="0">
              <a:buNone/>
            </a:pPr>
            <a:r>
              <a:rPr lang="en-US" sz="2000" dirty="0">
                <a:latin typeface="Georgia" panose="02040502050405020303" pitchFamily="18" charset="0"/>
              </a:rPr>
              <a:t>NLP (and modern linguistics) is largely not concerned with ”prescriptive” grammar (which is what you may have learned in school), but with formal (computational) models of grammar, and with how people </a:t>
            </a:r>
            <a:r>
              <a:rPr lang="en-US" sz="2000" i="1" dirty="0">
                <a:latin typeface="Georgia" panose="02040502050405020303" pitchFamily="18" charset="0"/>
              </a:rPr>
              <a:t>actually</a:t>
            </a:r>
            <a:r>
              <a:rPr lang="en-US" sz="2000" dirty="0">
                <a:latin typeface="Georgia" panose="02040502050405020303" pitchFamily="18" charset="0"/>
              </a:rPr>
              <a:t> use language</a:t>
            </a:r>
          </a:p>
          <a:p>
            <a:r>
              <a:rPr lang="en-US" sz="2400" dirty="0">
                <a:latin typeface="Georgia" panose="02040502050405020303" pitchFamily="18" charset="0"/>
              </a:rPr>
              <a:t>Used by people to </a:t>
            </a:r>
            <a:r>
              <a:rPr lang="en-US" sz="2400" b="1" dirty="0">
                <a:solidFill>
                  <a:srgbClr val="C00000"/>
                </a:solidFill>
                <a:latin typeface="Georgia" panose="02040502050405020303" pitchFamily="18" charset="0"/>
              </a:rPr>
              <a:t>communicate</a:t>
            </a:r>
          </a:p>
          <a:p>
            <a:pPr lvl="1"/>
            <a:r>
              <a:rPr lang="en-US" sz="2000" b="1" dirty="0">
                <a:latin typeface="Georgia" panose="02040502050405020303" pitchFamily="18" charset="0"/>
              </a:rPr>
              <a:t>Texts written by a single person</a:t>
            </a:r>
            <a:r>
              <a:rPr lang="en-US" sz="2000" dirty="0">
                <a:latin typeface="Georgia" panose="02040502050405020303" pitchFamily="18" charset="0"/>
              </a:rPr>
              <a:t>: articles, books, tweets, etc.</a:t>
            </a:r>
          </a:p>
          <a:p>
            <a:pPr lvl="1"/>
            <a:r>
              <a:rPr lang="en-US" sz="2000" b="1" dirty="0">
                <a:latin typeface="Georgia" panose="02040502050405020303" pitchFamily="18" charset="0"/>
              </a:rPr>
              <a:t>Dialogues</a:t>
            </a:r>
            <a:r>
              <a:rPr lang="en-US" sz="2000" dirty="0">
                <a:latin typeface="Georgia" panose="02040502050405020303" pitchFamily="18" charset="0"/>
              </a:rPr>
              <a:t>: communications between two or more people</a:t>
            </a:r>
            <a:endParaRPr lang="en-US" dirty="0">
              <a:latin typeface="Georgia" panose="02040502050405020303" pitchFamily="18" charset="0"/>
            </a:endParaRPr>
          </a:p>
        </p:txBody>
      </p:sp>
    </p:spTree>
    <p:extLst>
      <p:ext uri="{BB962C8B-B14F-4D97-AF65-F5344CB8AC3E}">
        <p14:creationId xmlns:p14="http://schemas.microsoft.com/office/powerpoint/2010/main" val="2424367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59512-95E6-BF4B-9920-DBFA82D9C647}"/>
              </a:ext>
            </a:extLst>
          </p:cNvPr>
          <p:cNvSpPr>
            <a:spLocks noGrp="1"/>
          </p:cNvSpPr>
          <p:nvPr>
            <p:ph type="title"/>
          </p:nvPr>
        </p:nvSpPr>
        <p:spPr/>
        <p:txBody>
          <a:bodyPr/>
          <a:lstStyle/>
          <a:p>
            <a:r>
              <a:rPr lang="en-US" dirty="0">
                <a:latin typeface="Georgia" panose="02040502050405020303" pitchFamily="18" charset="0"/>
              </a:rPr>
              <a:t>What is Natural Language Processing?</a:t>
            </a:r>
          </a:p>
        </p:txBody>
      </p:sp>
      <p:sp>
        <p:nvSpPr>
          <p:cNvPr id="3" name="Content Placeholder 2">
            <a:extLst>
              <a:ext uri="{FF2B5EF4-FFF2-40B4-BE49-F238E27FC236}">
                <a16:creationId xmlns:a16="http://schemas.microsoft.com/office/drawing/2014/main" id="{5D54B99E-8232-9F46-B6E4-4731AFAF6280}"/>
              </a:ext>
            </a:extLst>
          </p:cNvPr>
          <p:cNvSpPr>
            <a:spLocks noGrp="1"/>
          </p:cNvSpPr>
          <p:nvPr>
            <p:ph idx="1"/>
          </p:nvPr>
        </p:nvSpPr>
        <p:spPr/>
        <p:txBody>
          <a:bodyPr>
            <a:normAutofit fontScale="85000" lnSpcReduction="20000"/>
          </a:bodyPr>
          <a:lstStyle/>
          <a:p>
            <a:pPr marL="0" indent="0">
              <a:buNone/>
            </a:pPr>
            <a:r>
              <a:rPr lang="en-US" b="1" dirty="0">
                <a:latin typeface="Georgia" panose="02040502050405020303" pitchFamily="18" charset="0"/>
              </a:rPr>
              <a:t>Any processing of (written) natural languages by computers:</a:t>
            </a:r>
          </a:p>
          <a:p>
            <a:r>
              <a:rPr lang="en-US" b="1" dirty="0">
                <a:solidFill>
                  <a:srgbClr val="C00000"/>
                </a:solidFill>
                <a:latin typeface="Georgia" panose="02040502050405020303" pitchFamily="18" charset="0"/>
              </a:rPr>
              <a:t>Natural Language Understanding (NLU)</a:t>
            </a:r>
          </a:p>
          <a:p>
            <a:pPr lvl="1"/>
            <a:r>
              <a:rPr lang="en-US" dirty="0">
                <a:latin typeface="Georgia" panose="02040502050405020303" pitchFamily="18" charset="0"/>
              </a:rPr>
              <a:t>Translate from text to a semantic </a:t>
            </a:r>
            <a:r>
              <a:rPr lang="en-US" b="1" dirty="0">
                <a:latin typeface="Georgia" panose="02040502050405020303" pitchFamily="18" charset="0"/>
              </a:rPr>
              <a:t>meaning representation</a:t>
            </a:r>
          </a:p>
          <a:p>
            <a:pPr lvl="1"/>
            <a:r>
              <a:rPr lang="en-US" dirty="0">
                <a:latin typeface="Georgia" panose="02040502050405020303" pitchFamily="18" charset="0"/>
              </a:rPr>
              <a:t>May (should?) require </a:t>
            </a:r>
            <a:r>
              <a:rPr lang="en-US" b="1" dirty="0">
                <a:latin typeface="Georgia" panose="02040502050405020303" pitchFamily="18" charset="0"/>
              </a:rPr>
              <a:t>reasoning</a:t>
            </a:r>
            <a:r>
              <a:rPr lang="en-US" dirty="0">
                <a:latin typeface="Georgia" panose="02040502050405020303" pitchFamily="18" charset="0"/>
              </a:rPr>
              <a:t> over semantic representations</a:t>
            </a:r>
          </a:p>
          <a:p>
            <a:r>
              <a:rPr lang="en-US" b="1" dirty="0">
                <a:solidFill>
                  <a:srgbClr val="C00000"/>
                </a:solidFill>
                <a:latin typeface="Georgia" panose="02040502050405020303" pitchFamily="18" charset="0"/>
              </a:rPr>
              <a:t>Natural Language Generation (NLG)</a:t>
            </a:r>
          </a:p>
          <a:p>
            <a:pPr lvl="1"/>
            <a:r>
              <a:rPr lang="en-US" b="1" dirty="0">
                <a:latin typeface="Georgia" panose="02040502050405020303" pitchFamily="18" charset="0"/>
              </a:rPr>
              <a:t>Produce text </a:t>
            </a:r>
            <a:r>
              <a:rPr lang="en-US" dirty="0">
                <a:latin typeface="Georgia" panose="02040502050405020303" pitchFamily="18" charset="0"/>
              </a:rPr>
              <a:t>(e.g. from a semantic representation)</a:t>
            </a:r>
          </a:p>
          <a:p>
            <a:pPr lvl="1"/>
            <a:r>
              <a:rPr lang="en-US" dirty="0">
                <a:latin typeface="Georgia" panose="02040502050405020303" pitchFamily="18" charset="0"/>
              </a:rPr>
              <a:t>Decode </a:t>
            </a:r>
            <a:r>
              <a:rPr lang="en-US" b="1" i="1" dirty="0">
                <a:latin typeface="Georgia" panose="02040502050405020303" pitchFamily="18" charset="0"/>
              </a:rPr>
              <a:t>what</a:t>
            </a:r>
            <a:r>
              <a:rPr lang="en-US" b="1" dirty="0">
                <a:latin typeface="Georgia" panose="02040502050405020303" pitchFamily="18" charset="0"/>
              </a:rPr>
              <a:t> to say</a:t>
            </a:r>
            <a:r>
              <a:rPr lang="en-US" dirty="0">
                <a:latin typeface="Georgia" panose="02040502050405020303" pitchFamily="18" charset="0"/>
              </a:rPr>
              <a:t> as well as </a:t>
            </a:r>
            <a:r>
              <a:rPr lang="en-US" b="1" i="1" dirty="0">
                <a:latin typeface="Georgia" panose="02040502050405020303" pitchFamily="18" charset="0"/>
              </a:rPr>
              <a:t>how</a:t>
            </a:r>
            <a:r>
              <a:rPr lang="en-US" b="1" dirty="0">
                <a:latin typeface="Georgia" panose="02040502050405020303" pitchFamily="18" charset="0"/>
              </a:rPr>
              <a:t> to say it</a:t>
            </a:r>
            <a:r>
              <a:rPr lang="en-US" dirty="0">
                <a:latin typeface="Georgia" panose="02040502050405020303" pitchFamily="18" charset="0"/>
              </a:rPr>
              <a:t>.</a:t>
            </a:r>
          </a:p>
          <a:p>
            <a:r>
              <a:rPr lang="en-US" b="1" dirty="0">
                <a:solidFill>
                  <a:srgbClr val="C00000"/>
                </a:solidFill>
                <a:latin typeface="Georgia" panose="02040502050405020303" pitchFamily="18" charset="0"/>
              </a:rPr>
              <a:t>Dialogue Systems:</a:t>
            </a:r>
          </a:p>
          <a:p>
            <a:pPr lvl="1"/>
            <a:r>
              <a:rPr lang="en-US" dirty="0">
                <a:latin typeface="Georgia" panose="02040502050405020303" pitchFamily="18" charset="0"/>
              </a:rPr>
              <a:t>Require both </a:t>
            </a:r>
            <a:r>
              <a:rPr lang="en-US" b="1" dirty="0">
                <a:latin typeface="Georgia" panose="02040502050405020303" pitchFamily="18" charset="0"/>
              </a:rPr>
              <a:t>NLU and NLG</a:t>
            </a:r>
          </a:p>
          <a:p>
            <a:pPr lvl="1"/>
            <a:r>
              <a:rPr lang="en-US" dirty="0">
                <a:latin typeface="Georgia" panose="02040502050405020303" pitchFamily="18" charset="0"/>
              </a:rPr>
              <a:t>Often </a:t>
            </a:r>
            <a:r>
              <a:rPr lang="en-US" b="1" dirty="0">
                <a:latin typeface="Georgia" panose="02040502050405020303" pitchFamily="18" charset="0"/>
              </a:rPr>
              <a:t>task-driven</a:t>
            </a:r>
            <a:r>
              <a:rPr lang="en-US" dirty="0">
                <a:latin typeface="Georgia" panose="02040502050405020303" pitchFamily="18" charset="0"/>
              </a:rPr>
              <a:t> (e.g. to book a flight, get customer service, etc.)</a:t>
            </a:r>
          </a:p>
          <a:p>
            <a:r>
              <a:rPr lang="en-US" b="1" dirty="0">
                <a:solidFill>
                  <a:srgbClr val="C00000"/>
                </a:solidFill>
                <a:latin typeface="Georgia" panose="02040502050405020303" pitchFamily="18" charset="0"/>
              </a:rPr>
              <a:t>Machine Translation:</a:t>
            </a:r>
          </a:p>
          <a:p>
            <a:pPr lvl="1"/>
            <a:r>
              <a:rPr lang="en-US" dirty="0">
                <a:latin typeface="Georgia" panose="02040502050405020303" pitchFamily="18" charset="0"/>
              </a:rPr>
              <a:t>Translate </a:t>
            </a:r>
            <a:r>
              <a:rPr lang="en-US" b="1" dirty="0">
                <a:latin typeface="Georgia" panose="02040502050405020303" pitchFamily="18" charset="0"/>
              </a:rPr>
              <a:t>from one human language to another</a:t>
            </a:r>
          </a:p>
          <a:p>
            <a:pPr lvl="1"/>
            <a:r>
              <a:rPr lang="en-US" dirty="0">
                <a:latin typeface="Georgia" panose="02040502050405020303" pitchFamily="18" charset="0"/>
              </a:rPr>
              <a:t>Typically done without intermediate semantic representations</a:t>
            </a:r>
          </a:p>
        </p:txBody>
      </p:sp>
    </p:spTree>
    <p:extLst>
      <p:ext uri="{BB962C8B-B14F-4D97-AF65-F5344CB8AC3E}">
        <p14:creationId xmlns:p14="http://schemas.microsoft.com/office/powerpoint/2010/main" val="2082795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59512-95E6-BF4B-9920-DBFA82D9C647}"/>
              </a:ext>
            </a:extLst>
          </p:cNvPr>
          <p:cNvSpPr>
            <a:spLocks noGrp="1"/>
          </p:cNvSpPr>
          <p:nvPr>
            <p:ph type="title"/>
          </p:nvPr>
        </p:nvSpPr>
        <p:spPr/>
        <p:txBody>
          <a:bodyPr/>
          <a:lstStyle/>
          <a:p>
            <a:r>
              <a:rPr lang="en-US" dirty="0">
                <a:latin typeface="Georgia" panose="02040502050405020303" pitchFamily="18" charset="0"/>
              </a:rPr>
              <a:t>What do we mean by “meaning”?</a:t>
            </a:r>
          </a:p>
        </p:txBody>
      </p:sp>
      <p:sp>
        <p:nvSpPr>
          <p:cNvPr id="3" name="Content Placeholder 2">
            <a:extLst>
              <a:ext uri="{FF2B5EF4-FFF2-40B4-BE49-F238E27FC236}">
                <a16:creationId xmlns:a16="http://schemas.microsoft.com/office/drawing/2014/main" id="{5D54B99E-8232-9F46-B6E4-4731AFAF6280}"/>
              </a:ext>
            </a:extLst>
          </p:cNvPr>
          <p:cNvSpPr>
            <a:spLocks noGrp="1"/>
          </p:cNvSpPr>
          <p:nvPr>
            <p:ph idx="1"/>
          </p:nvPr>
        </p:nvSpPr>
        <p:spPr/>
        <p:txBody>
          <a:bodyPr>
            <a:noAutofit/>
          </a:bodyPr>
          <a:lstStyle/>
          <a:p>
            <a:pPr marL="0" indent="0">
              <a:buNone/>
            </a:pPr>
            <a:r>
              <a:rPr lang="en-US" sz="2400" b="1" dirty="0">
                <a:solidFill>
                  <a:srgbClr val="C00000"/>
                </a:solidFill>
                <a:latin typeface="Georgia" panose="02040502050405020303" pitchFamily="18" charset="0"/>
              </a:rPr>
              <a:t>Lexical semantics:</a:t>
            </a:r>
            <a:r>
              <a:rPr lang="en-US" sz="2400" b="1" dirty="0">
                <a:latin typeface="Georgia" panose="02040502050405020303" pitchFamily="18" charset="0"/>
              </a:rPr>
              <a:t> the (literal) meaning of words </a:t>
            </a:r>
          </a:p>
          <a:p>
            <a:pPr marL="457200" lvl="1" indent="0">
              <a:buNone/>
            </a:pPr>
            <a:r>
              <a:rPr lang="en-US" sz="2000" dirty="0">
                <a:latin typeface="Georgia" panose="02040502050405020303" pitchFamily="18" charset="0"/>
              </a:rPr>
              <a:t>Nouns (mostly) describe </a:t>
            </a:r>
            <a:r>
              <a:rPr lang="en-US" sz="2000" i="1" dirty="0">
                <a:latin typeface="Georgia" panose="02040502050405020303" pitchFamily="18" charset="0"/>
              </a:rPr>
              <a:t>entities</a:t>
            </a:r>
            <a:r>
              <a:rPr lang="en-US" sz="2000" dirty="0">
                <a:latin typeface="Georgia" panose="02040502050405020303" pitchFamily="18" charset="0"/>
              </a:rPr>
              <a:t>, verbs </a:t>
            </a:r>
            <a:r>
              <a:rPr lang="en-US" sz="2000" i="1" dirty="0">
                <a:latin typeface="Georgia" panose="02040502050405020303" pitchFamily="18" charset="0"/>
              </a:rPr>
              <a:t>actions, events, states</a:t>
            </a:r>
            <a:r>
              <a:rPr lang="en-US" sz="2000" dirty="0">
                <a:latin typeface="Georgia" panose="02040502050405020303" pitchFamily="18" charset="0"/>
              </a:rPr>
              <a:t>, adjectives and adverbs </a:t>
            </a:r>
            <a:r>
              <a:rPr lang="en-US" sz="2000" i="1" dirty="0">
                <a:latin typeface="Georgia" panose="02040502050405020303" pitchFamily="18" charset="0"/>
              </a:rPr>
              <a:t>properties</a:t>
            </a:r>
            <a:r>
              <a:rPr lang="en-US" sz="2000" dirty="0">
                <a:latin typeface="Georgia" panose="02040502050405020303" pitchFamily="18" charset="0"/>
              </a:rPr>
              <a:t>, prepositions </a:t>
            </a:r>
            <a:r>
              <a:rPr lang="en-US" sz="2000" i="1" dirty="0">
                <a:latin typeface="Georgia" panose="02040502050405020303" pitchFamily="18" charset="0"/>
              </a:rPr>
              <a:t>relations</a:t>
            </a:r>
            <a:r>
              <a:rPr lang="en-US" sz="2000" dirty="0">
                <a:latin typeface="Georgia" panose="02040502050405020303" pitchFamily="18" charset="0"/>
              </a:rPr>
              <a:t>, etc. </a:t>
            </a:r>
          </a:p>
          <a:p>
            <a:pPr marL="0" indent="0">
              <a:buNone/>
            </a:pPr>
            <a:r>
              <a:rPr lang="en-US" sz="2400" b="1" dirty="0">
                <a:solidFill>
                  <a:srgbClr val="C00000"/>
                </a:solidFill>
                <a:latin typeface="Georgia" panose="02040502050405020303" pitchFamily="18" charset="0"/>
              </a:rPr>
              <a:t>Compositional semantics:</a:t>
            </a:r>
            <a:r>
              <a:rPr lang="en-US" sz="2400" dirty="0">
                <a:latin typeface="Georgia" panose="02040502050405020303" pitchFamily="18" charset="0"/>
              </a:rPr>
              <a:t> </a:t>
            </a:r>
            <a:r>
              <a:rPr lang="en-US" sz="2400" b="1" dirty="0">
                <a:latin typeface="Georgia" panose="02040502050405020303" pitchFamily="18" charset="0"/>
              </a:rPr>
              <a:t>the (literal) meaning of sentences</a:t>
            </a:r>
          </a:p>
          <a:p>
            <a:pPr marL="457200" lvl="1" indent="0">
              <a:buNone/>
            </a:pPr>
            <a:r>
              <a:rPr lang="en-US" sz="2000" b="1" dirty="0">
                <a:solidFill>
                  <a:srgbClr val="C00000"/>
                </a:solidFill>
                <a:latin typeface="Georgia" panose="02040502050405020303" pitchFamily="18" charset="0"/>
              </a:rPr>
              <a:t>Principle of compositionality</a:t>
            </a:r>
            <a:r>
              <a:rPr lang="en-US" sz="2000" dirty="0">
                <a:solidFill>
                  <a:srgbClr val="C00000"/>
                </a:solidFill>
                <a:latin typeface="Georgia" panose="02040502050405020303" pitchFamily="18" charset="0"/>
              </a:rPr>
              <a:t>: </a:t>
            </a:r>
            <a:br>
              <a:rPr lang="en-US" sz="2000" dirty="0">
                <a:latin typeface="Georgia" panose="02040502050405020303" pitchFamily="18" charset="0"/>
              </a:rPr>
            </a:br>
            <a:r>
              <a:rPr lang="en-US" sz="2000" dirty="0">
                <a:latin typeface="Georgia" panose="02040502050405020303" pitchFamily="18" charset="0"/>
              </a:rPr>
              <a:t>The meaning of a phrase or sentence depends on the meanings of its parts </a:t>
            </a:r>
            <a:br>
              <a:rPr lang="en-US" sz="2000" dirty="0">
                <a:latin typeface="Georgia" panose="02040502050405020303" pitchFamily="18" charset="0"/>
              </a:rPr>
            </a:br>
            <a:r>
              <a:rPr lang="en-US" sz="2000" dirty="0">
                <a:latin typeface="Georgia" panose="02040502050405020303" pitchFamily="18" charset="0"/>
              </a:rPr>
              <a:t>and on how these parts are put together.</a:t>
            </a:r>
          </a:p>
          <a:p>
            <a:pPr marL="457200" lvl="1" indent="0">
              <a:buNone/>
            </a:pPr>
            <a:r>
              <a:rPr lang="en-US" sz="2000" dirty="0">
                <a:latin typeface="Georgia" panose="02040502050405020303" pitchFamily="18" charset="0"/>
              </a:rPr>
              <a:t>Declarative sentences </a:t>
            </a:r>
            <a:r>
              <a:rPr lang="en-US" sz="2000" i="1" dirty="0">
                <a:latin typeface="Georgia" panose="02040502050405020303" pitchFamily="18" charset="0"/>
              </a:rPr>
              <a:t>describe</a:t>
            </a:r>
            <a:r>
              <a:rPr lang="en-US" sz="2000" dirty="0">
                <a:latin typeface="Georgia" panose="02040502050405020303" pitchFamily="18" charset="0"/>
              </a:rPr>
              <a:t> events, entities or facts, </a:t>
            </a:r>
            <a:br>
              <a:rPr lang="en-US" sz="2000" dirty="0">
                <a:latin typeface="Georgia" panose="02040502050405020303" pitchFamily="18" charset="0"/>
              </a:rPr>
            </a:br>
            <a:r>
              <a:rPr lang="en-US" sz="2000" dirty="0">
                <a:latin typeface="Georgia" panose="02040502050405020303" pitchFamily="18" charset="0"/>
              </a:rPr>
              <a:t>questions </a:t>
            </a:r>
            <a:r>
              <a:rPr lang="en-US" sz="2000" i="1" dirty="0">
                <a:latin typeface="Georgia" panose="02040502050405020303" pitchFamily="18" charset="0"/>
              </a:rPr>
              <a:t>request</a:t>
            </a:r>
            <a:r>
              <a:rPr lang="en-US" sz="2000" dirty="0">
                <a:latin typeface="Georgia" panose="02040502050405020303" pitchFamily="18" charset="0"/>
              </a:rPr>
              <a:t> </a:t>
            </a:r>
            <a:r>
              <a:rPr lang="en-US" sz="2000" i="1" dirty="0">
                <a:latin typeface="Georgia" panose="02040502050405020303" pitchFamily="18" charset="0"/>
              </a:rPr>
              <a:t>information</a:t>
            </a:r>
            <a:r>
              <a:rPr lang="en-US" sz="2000" dirty="0">
                <a:latin typeface="Georgia" panose="02040502050405020303" pitchFamily="18" charset="0"/>
              </a:rPr>
              <a:t> from the listener, </a:t>
            </a:r>
            <a:br>
              <a:rPr lang="en-US" sz="2000" dirty="0">
                <a:latin typeface="Georgia" panose="02040502050405020303" pitchFamily="18" charset="0"/>
              </a:rPr>
            </a:br>
            <a:r>
              <a:rPr lang="en-US" sz="2000" dirty="0">
                <a:latin typeface="Georgia" panose="02040502050405020303" pitchFamily="18" charset="0"/>
              </a:rPr>
              <a:t>commands </a:t>
            </a:r>
            <a:r>
              <a:rPr lang="en-US" sz="2000" i="1" dirty="0">
                <a:latin typeface="Georgia" panose="02040502050405020303" pitchFamily="18" charset="0"/>
              </a:rPr>
              <a:t>request actions </a:t>
            </a:r>
            <a:r>
              <a:rPr lang="en-US" sz="2000" dirty="0">
                <a:latin typeface="Georgia" panose="02040502050405020303" pitchFamily="18" charset="0"/>
              </a:rPr>
              <a:t>from</a:t>
            </a:r>
            <a:r>
              <a:rPr lang="en-US" sz="2000" i="1" dirty="0">
                <a:latin typeface="Georgia" panose="02040502050405020303" pitchFamily="18" charset="0"/>
              </a:rPr>
              <a:t> </a:t>
            </a:r>
            <a:r>
              <a:rPr lang="en-US" sz="2000" dirty="0">
                <a:latin typeface="Georgia" panose="02040502050405020303" pitchFamily="18" charset="0"/>
              </a:rPr>
              <a:t>the listener, etc.</a:t>
            </a:r>
          </a:p>
          <a:p>
            <a:pPr marL="0" indent="0">
              <a:buNone/>
            </a:pPr>
            <a:r>
              <a:rPr lang="en-US" sz="2400" b="1" dirty="0">
                <a:solidFill>
                  <a:srgbClr val="C00000"/>
                </a:solidFill>
                <a:latin typeface="Georgia" panose="02040502050405020303" pitchFamily="18" charset="0"/>
              </a:rPr>
              <a:t>Pragmatics</a:t>
            </a:r>
            <a:r>
              <a:rPr lang="en-US" sz="2400" dirty="0">
                <a:latin typeface="Georgia" panose="02040502050405020303" pitchFamily="18" charset="0"/>
              </a:rPr>
              <a:t> </a:t>
            </a:r>
            <a:r>
              <a:rPr lang="en-US" sz="2400" b="1" dirty="0">
                <a:latin typeface="Georgia" panose="02040502050405020303" pitchFamily="18" charset="0"/>
              </a:rPr>
              <a:t>studies how (non-literal) meaning depends on context, speaker intent, etc. </a:t>
            </a:r>
            <a:endParaRPr lang="en-US" b="1" dirty="0">
              <a:latin typeface="Georgia" panose="02040502050405020303" pitchFamily="18" charset="0"/>
            </a:endParaRPr>
          </a:p>
          <a:p>
            <a:pPr marL="0" indent="0">
              <a:buNone/>
            </a:pPr>
            <a:endParaRPr lang="en-US" dirty="0">
              <a:latin typeface="Georgia" panose="02040502050405020303" pitchFamily="18" charset="0"/>
            </a:endParaRPr>
          </a:p>
        </p:txBody>
      </p:sp>
    </p:spTree>
    <p:extLst>
      <p:ext uri="{BB962C8B-B14F-4D97-AF65-F5344CB8AC3E}">
        <p14:creationId xmlns:p14="http://schemas.microsoft.com/office/powerpoint/2010/main" val="2537091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59512-95E6-BF4B-9920-DBFA82D9C647}"/>
              </a:ext>
            </a:extLst>
          </p:cNvPr>
          <p:cNvSpPr>
            <a:spLocks noGrp="1"/>
          </p:cNvSpPr>
          <p:nvPr>
            <p:ph type="title"/>
          </p:nvPr>
        </p:nvSpPr>
        <p:spPr/>
        <p:txBody>
          <a:bodyPr/>
          <a:lstStyle/>
          <a:p>
            <a:r>
              <a:rPr lang="en-US" dirty="0">
                <a:latin typeface="Georgia" panose="02040502050405020303" pitchFamily="18" charset="0"/>
              </a:rPr>
              <a:t>How do we represent “meaning”?</a:t>
            </a:r>
          </a:p>
        </p:txBody>
      </p:sp>
      <p:sp>
        <p:nvSpPr>
          <p:cNvPr id="3" name="Content Placeholder 2">
            <a:extLst>
              <a:ext uri="{FF2B5EF4-FFF2-40B4-BE49-F238E27FC236}">
                <a16:creationId xmlns:a16="http://schemas.microsoft.com/office/drawing/2014/main" id="{5D54B99E-8232-9F46-B6E4-4731AFAF6280}"/>
              </a:ext>
            </a:extLst>
          </p:cNvPr>
          <p:cNvSpPr>
            <a:spLocks noGrp="1"/>
          </p:cNvSpPr>
          <p:nvPr>
            <p:ph idx="1"/>
          </p:nvPr>
        </p:nvSpPr>
        <p:spPr/>
        <p:txBody>
          <a:bodyPr>
            <a:normAutofit/>
          </a:bodyPr>
          <a:lstStyle/>
          <a:p>
            <a:pPr marL="0" indent="0">
              <a:buNone/>
            </a:pPr>
            <a:r>
              <a:rPr lang="en-US" dirty="0">
                <a:solidFill>
                  <a:srgbClr val="C00000"/>
                </a:solidFill>
                <a:latin typeface="Georgia" panose="02040502050405020303" pitchFamily="18" charset="0"/>
              </a:rPr>
              <a:t>A) </a:t>
            </a:r>
            <a:r>
              <a:rPr lang="en-US" b="1" dirty="0">
                <a:solidFill>
                  <a:srgbClr val="C00000"/>
                </a:solidFill>
                <a:latin typeface="Georgia" panose="02040502050405020303" pitchFamily="18" charset="0"/>
              </a:rPr>
              <a:t>Symbolic</a:t>
            </a:r>
            <a:r>
              <a:rPr lang="en-US" dirty="0">
                <a:solidFill>
                  <a:srgbClr val="C00000"/>
                </a:solidFill>
                <a:latin typeface="Georgia" panose="02040502050405020303" pitchFamily="18" charset="0"/>
              </a:rPr>
              <a:t> </a:t>
            </a:r>
            <a:r>
              <a:rPr lang="en-US" b="1" dirty="0">
                <a:solidFill>
                  <a:srgbClr val="C00000"/>
                </a:solidFill>
                <a:latin typeface="Georgia" panose="02040502050405020303" pitchFamily="18" charset="0"/>
              </a:rPr>
              <a:t>meaning representation languages</a:t>
            </a:r>
            <a:r>
              <a:rPr lang="en-US" dirty="0">
                <a:solidFill>
                  <a:srgbClr val="C00000"/>
                </a:solidFill>
                <a:latin typeface="Georgia" panose="02040502050405020303" pitchFamily="18" charset="0"/>
              </a:rPr>
              <a:t>:</a:t>
            </a:r>
          </a:p>
          <a:p>
            <a:pPr marL="457200" lvl="1" indent="0">
              <a:buNone/>
            </a:pPr>
            <a:r>
              <a:rPr lang="en-US" dirty="0">
                <a:latin typeface="Georgia" panose="02040502050405020303" pitchFamily="18" charset="0"/>
              </a:rPr>
              <a:t>Often based on (</a:t>
            </a:r>
            <a:r>
              <a:rPr lang="en-US" b="1" dirty="0">
                <a:latin typeface="Georgia" panose="02040502050405020303" pitchFamily="18" charset="0"/>
              </a:rPr>
              <a:t>predicate) logic</a:t>
            </a:r>
            <a:r>
              <a:rPr lang="en-US" dirty="0">
                <a:latin typeface="Georgia" panose="02040502050405020303" pitchFamily="18" charset="0"/>
              </a:rPr>
              <a:t> (or inspired by it)</a:t>
            </a:r>
          </a:p>
          <a:p>
            <a:pPr marL="457200" lvl="1" indent="0">
              <a:buNone/>
            </a:pPr>
            <a:r>
              <a:rPr lang="en-US" dirty="0">
                <a:latin typeface="Georgia" panose="02040502050405020303" pitchFamily="18" charset="0"/>
              </a:rPr>
              <a:t>May focus on different aspects of meaning, depending on the application</a:t>
            </a:r>
          </a:p>
          <a:p>
            <a:pPr marL="457200" lvl="1" indent="0">
              <a:buNone/>
            </a:pPr>
            <a:r>
              <a:rPr lang="en-US" dirty="0">
                <a:latin typeface="Georgia" panose="02040502050405020303" pitchFamily="18" charset="0"/>
              </a:rPr>
              <a:t>Have to be </a:t>
            </a:r>
            <a:r>
              <a:rPr lang="en-US" b="1" dirty="0">
                <a:latin typeface="Georgia" panose="02040502050405020303" pitchFamily="18" charset="0"/>
              </a:rPr>
              <a:t>explicitly defined and specified</a:t>
            </a:r>
          </a:p>
          <a:p>
            <a:pPr marL="457200" lvl="1" indent="0">
              <a:buNone/>
            </a:pPr>
            <a:r>
              <a:rPr lang="en-US" dirty="0">
                <a:latin typeface="Georgia" panose="02040502050405020303" pitchFamily="18" charset="0"/>
              </a:rPr>
              <a:t>Can be verified by humans (useful for development/</a:t>
            </a:r>
            <a:r>
              <a:rPr lang="en-US" dirty="0" err="1">
                <a:latin typeface="Georgia" panose="02040502050405020303" pitchFamily="18" charset="0"/>
              </a:rPr>
              <a:t>explainability</a:t>
            </a:r>
            <a:r>
              <a:rPr lang="en-US" dirty="0">
                <a:latin typeface="Georgia" panose="02040502050405020303" pitchFamily="18" charset="0"/>
              </a:rPr>
              <a:t>)</a:t>
            </a:r>
          </a:p>
          <a:p>
            <a:pPr marL="0" indent="0">
              <a:buNone/>
            </a:pPr>
            <a:endParaRPr lang="en-US" dirty="0">
              <a:latin typeface="Georgia" panose="02040502050405020303" pitchFamily="18" charset="0"/>
            </a:endParaRPr>
          </a:p>
        </p:txBody>
      </p:sp>
    </p:spTree>
    <p:extLst>
      <p:ext uri="{BB962C8B-B14F-4D97-AF65-F5344CB8AC3E}">
        <p14:creationId xmlns:p14="http://schemas.microsoft.com/office/powerpoint/2010/main" val="696932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59512-95E6-BF4B-9920-DBFA82D9C647}"/>
              </a:ext>
            </a:extLst>
          </p:cNvPr>
          <p:cNvSpPr>
            <a:spLocks noGrp="1"/>
          </p:cNvSpPr>
          <p:nvPr>
            <p:ph type="title"/>
          </p:nvPr>
        </p:nvSpPr>
        <p:spPr/>
        <p:txBody>
          <a:bodyPr/>
          <a:lstStyle/>
          <a:p>
            <a:r>
              <a:rPr lang="en-US" dirty="0">
                <a:latin typeface="Georgia" panose="02040502050405020303" pitchFamily="18" charset="0"/>
              </a:rPr>
              <a:t>NLU: How do we get to that “meaning”?</a:t>
            </a:r>
          </a:p>
        </p:txBody>
      </p:sp>
      <p:sp>
        <p:nvSpPr>
          <p:cNvPr id="3" name="Content Placeholder 2">
            <a:extLst>
              <a:ext uri="{FF2B5EF4-FFF2-40B4-BE49-F238E27FC236}">
                <a16:creationId xmlns:a16="http://schemas.microsoft.com/office/drawing/2014/main" id="{5D54B99E-8232-9F46-B6E4-4731AFAF6280}"/>
              </a:ext>
            </a:extLst>
          </p:cNvPr>
          <p:cNvSpPr>
            <a:spLocks noGrp="1"/>
          </p:cNvSpPr>
          <p:nvPr>
            <p:ph idx="1"/>
          </p:nvPr>
        </p:nvSpPr>
        <p:spPr/>
        <p:txBody>
          <a:bodyPr>
            <a:normAutofit/>
          </a:bodyPr>
          <a:lstStyle/>
          <a:p>
            <a:pPr marL="0" indent="0">
              <a:buNone/>
            </a:pPr>
            <a:r>
              <a:rPr lang="en-US" dirty="0">
                <a:latin typeface="Georgia" panose="02040502050405020303" pitchFamily="18" charset="0"/>
              </a:rPr>
              <a:t>A) The</a:t>
            </a:r>
            <a:r>
              <a:rPr lang="en-US" b="1" dirty="0">
                <a:latin typeface="Georgia" panose="02040502050405020303" pitchFamily="18" charset="0"/>
              </a:rPr>
              <a:t> </a:t>
            </a:r>
            <a:r>
              <a:rPr lang="en-US" b="1" dirty="0">
                <a:solidFill>
                  <a:srgbClr val="C00000"/>
                </a:solidFill>
                <a:latin typeface="Georgia" panose="02040502050405020303" pitchFamily="18" charset="0"/>
              </a:rPr>
              <a:t>traditional NLP pipeline </a:t>
            </a:r>
            <a:r>
              <a:rPr lang="en-US" dirty="0">
                <a:solidFill>
                  <a:srgbClr val="C00000"/>
                </a:solidFill>
                <a:latin typeface="Georgia" panose="02040502050405020303" pitchFamily="18" charset="0"/>
              </a:rPr>
              <a:t>assumes a sequence of </a:t>
            </a:r>
            <a:r>
              <a:rPr lang="en-US" b="1" dirty="0">
                <a:solidFill>
                  <a:srgbClr val="C00000"/>
                </a:solidFill>
                <a:latin typeface="Georgia" panose="02040502050405020303" pitchFamily="18" charset="0"/>
              </a:rPr>
              <a:t>intermediate symbolic representations</a:t>
            </a:r>
            <a:r>
              <a:rPr lang="en-US" dirty="0">
                <a:solidFill>
                  <a:srgbClr val="C00000"/>
                </a:solidFill>
                <a:latin typeface="Georgia" panose="02040502050405020303" pitchFamily="18" charset="0"/>
              </a:rPr>
              <a:t>, </a:t>
            </a:r>
            <a:br>
              <a:rPr lang="en-US" dirty="0">
                <a:latin typeface="Georgia" panose="02040502050405020303" pitchFamily="18" charset="0"/>
              </a:rPr>
            </a:br>
            <a:r>
              <a:rPr lang="en-US" dirty="0">
                <a:latin typeface="Georgia" panose="02040502050405020303" pitchFamily="18" charset="0"/>
              </a:rPr>
              <a:t>produced by models whose output can be reused by any system</a:t>
            </a:r>
            <a:endParaRPr lang="en-US" b="1" dirty="0">
              <a:latin typeface="Georgia" panose="02040502050405020303" pitchFamily="18" charset="0"/>
            </a:endParaRPr>
          </a:p>
          <a:p>
            <a:pPr marL="457200" lvl="1" indent="0">
              <a:buNone/>
            </a:pPr>
            <a:r>
              <a:rPr lang="en-US" dirty="0">
                <a:latin typeface="Georgia" panose="02040502050405020303" pitchFamily="18" charset="0"/>
              </a:rPr>
              <a:t>Map raw text to part-of-speech tags, </a:t>
            </a:r>
          </a:p>
          <a:p>
            <a:pPr marL="457200" lvl="1" indent="0">
              <a:buNone/>
            </a:pPr>
            <a:r>
              <a:rPr lang="en-US" dirty="0">
                <a:latin typeface="Georgia" panose="02040502050405020303" pitchFamily="18" charset="0"/>
              </a:rPr>
              <a:t>then map POS-tagged text to syntactic parse trees,</a:t>
            </a:r>
          </a:p>
          <a:p>
            <a:pPr marL="457200" lvl="1" indent="0">
              <a:buNone/>
            </a:pPr>
            <a:r>
              <a:rPr lang="en-US" dirty="0">
                <a:latin typeface="Georgia" panose="02040502050405020303" pitchFamily="18" charset="0"/>
              </a:rPr>
              <a:t>then map syntactically parsed text to semantic parses, etc.</a:t>
            </a:r>
            <a:br>
              <a:rPr lang="en-US" dirty="0">
                <a:latin typeface="Georgia" panose="02040502050405020303" pitchFamily="18" charset="0"/>
              </a:rPr>
            </a:br>
            <a:endParaRPr lang="en-US" dirty="0">
              <a:latin typeface="Georgia" panose="02040502050405020303" pitchFamily="18" charset="0"/>
            </a:endParaRPr>
          </a:p>
        </p:txBody>
      </p:sp>
    </p:spTree>
    <p:extLst>
      <p:ext uri="{BB962C8B-B14F-4D97-AF65-F5344CB8AC3E}">
        <p14:creationId xmlns:p14="http://schemas.microsoft.com/office/powerpoint/2010/main" val="2500573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59512-95E6-BF4B-9920-DBFA82D9C647}"/>
              </a:ext>
            </a:extLst>
          </p:cNvPr>
          <p:cNvSpPr>
            <a:spLocks noGrp="1"/>
          </p:cNvSpPr>
          <p:nvPr>
            <p:ph type="title"/>
          </p:nvPr>
        </p:nvSpPr>
        <p:spPr/>
        <p:txBody>
          <a:bodyPr/>
          <a:lstStyle/>
          <a:p>
            <a:r>
              <a:rPr lang="en-US" dirty="0">
                <a:latin typeface="Georgia" panose="02040502050405020303" pitchFamily="18" charset="0"/>
              </a:rPr>
              <a:t>Components of the NLP pipeline</a:t>
            </a:r>
          </a:p>
        </p:txBody>
      </p:sp>
      <p:sp>
        <p:nvSpPr>
          <p:cNvPr id="3" name="Content Placeholder 2">
            <a:extLst>
              <a:ext uri="{FF2B5EF4-FFF2-40B4-BE49-F238E27FC236}">
                <a16:creationId xmlns:a16="http://schemas.microsoft.com/office/drawing/2014/main" id="{5D54B99E-8232-9F46-B6E4-4731AFAF6280}"/>
              </a:ext>
            </a:extLst>
          </p:cNvPr>
          <p:cNvSpPr>
            <a:spLocks noGrp="1"/>
          </p:cNvSpPr>
          <p:nvPr>
            <p:ph idx="1"/>
          </p:nvPr>
        </p:nvSpPr>
        <p:spPr>
          <a:xfrm>
            <a:off x="838200" y="1825625"/>
            <a:ext cx="10915650" cy="4351338"/>
          </a:xfrm>
        </p:spPr>
        <p:txBody>
          <a:bodyPr>
            <a:normAutofit/>
          </a:bodyPr>
          <a:lstStyle/>
          <a:p>
            <a:pPr marL="0" indent="0">
              <a:buNone/>
            </a:pPr>
            <a:r>
              <a:rPr lang="en-US" dirty="0">
                <a:latin typeface="Georgia" panose="02040502050405020303" pitchFamily="18" charset="0"/>
              </a:rPr>
              <a:t>All steps </a:t>
            </a:r>
            <a:r>
              <a:rPr lang="en-US" sz="2400" dirty="0">
                <a:latin typeface="Georgia" panose="02040502050405020303" pitchFamily="18" charset="0"/>
              </a:rPr>
              <a:t>(except tokenization) </a:t>
            </a:r>
            <a:r>
              <a:rPr lang="en-US" dirty="0">
                <a:latin typeface="Georgia" panose="02040502050405020303" pitchFamily="18" charset="0"/>
              </a:rPr>
              <a:t>return a </a:t>
            </a:r>
            <a:r>
              <a:rPr lang="en-US" b="1" dirty="0">
                <a:latin typeface="Georgia" panose="02040502050405020303" pitchFamily="18" charset="0"/>
              </a:rPr>
              <a:t>symbolic representation</a:t>
            </a:r>
          </a:p>
          <a:p>
            <a:pPr marL="457200" lvl="1" indent="0">
              <a:buNone/>
            </a:pPr>
            <a:r>
              <a:rPr lang="en-US" b="1" dirty="0">
                <a:latin typeface="Georgia" panose="02040502050405020303" pitchFamily="18" charset="0"/>
              </a:rPr>
              <a:t>Tokenization</a:t>
            </a:r>
            <a:r>
              <a:rPr lang="en-US" dirty="0">
                <a:latin typeface="Georgia" panose="02040502050405020303" pitchFamily="18" charset="0"/>
              </a:rPr>
              <a:t>: Identify word and sentence boundaries </a:t>
            </a:r>
          </a:p>
          <a:p>
            <a:pPr marL="457200" lvl="1" indent="0">
              <a:buNone/>
            </a:pPr>
            <a:r>
              <a:rPr lang="en-US" b="1" dirty="0">
                <a:latin typeface="Georgia" panose="02040502050405020303" pitchFamily="18" charset="0"/>
              </a:rPr>
              <a:t>POS tagging</a:t>
            </a:r>
            <a:r>
              <a:rPr lang="en-US" dirty="0">
                <a:latin typeface="Georgia" panose="02040502050405020303" pitchFamily="18" charset="0"/>
              </a:rPr>
              <a:t>: Label each word as noun, verb, etc. </a:t>
            </a:r>
          </a:p>
          <a:p>
            <a:pPr marL="457200" lvl="1" indent="0">
              <a:buNone/>
            </a:pPr>
            <a:r>
              <a:rPr lang="en-US" b="1" dirty="0">
                <a:latin typeface="Georgia" panose="02040502050405020303" pitchFamily="18" charset="0"/>
              </a:rPr>
              <a:t>Named Entity Recognition (NER): </a:t>
            </a:r>
            <a:r>
              <a:rPr lang="en-US" dirty="0">
                <a:latin typeface="Georgia" panose="02040502050405020303" pitchFamily="18" charset="0"/>
              </a:rPr>
              <a:t>Identify all named mentions of people, places, organizations, dates etc. as such</a:t>
            </a:r>
          </a:p>
          <a:p>
            <a:pPr marL="457200" lvl="1" indent="0">
              <a:buNone/>
            </a:pPr>
            <a:r>
              <a:rPr lang="en-US" b="1" dirty="0">
                <a:latin typeface="Georgia" panose="02040502050405020303" pitchFamily="18" charset="0"/>
              </a:rPr>
              <a:t>Coreference Resolution (</a:t>
            </a:r>
            <a:r>
              <a:rPr lang="en-US" b="1" dirty="0" err="1">
                <a:latin typeface="Georgia" panose="02040502050405020303" pitchFamily="18" charset="0"/>
              </a:rPr>
              <a:t>Coref</a:t>
            </a:r>
            <a:r>
              <a:rPr lang="en-US" b="1" dirty="0">
                <a:latin typeface="Georgia" panose="02040502050405020303" pitchFamily="18" charset="0"/>
              </a:rPr>
              <a:t>): </a:t>
            </a:r>
            <a:r>
              <a:rPr lang="en-US" dirty="0">
                <a:latin typeface="Georgia" panose="02040502050405020303" pitchFamily="18" charset="0"/>
              </a:rPr>
              <a:t>Identify which mentions in a document refer to the same entity</a:t>
            </a:r>
          </a:p>
          <a:p>
            <a:pPr marL="457200" lvl="1" indent="0">
              <a:buNone/>
            </a:pPr>
            <a:r>
              <a:rPr lang="en-US" b="1" dirty="0">
                <a:latin typeface="Georgia" panose="02040502050405020303" pitchFamily="18" charset="0"/>
              </a:rPr>
              <a:t>(Syntactic) Parsing: </a:t>
            </a:r>
            <a:r>
              <a:rPr lang="en-US" dirty="0">
                <a:latin typeface="Georgia" panose="02040502050405020303" pitchFamily="18" charset="0"/>
              </a:rPr>
              <a:t>Identify the grammatical structure of each sentence</a:t>
            </a:r>
            <a:endParaRPr lang="en-US" b="1" dirty="0">
              <a:latin typeface="Georgia" panose="02040502050405020303" pitchFamily="18" charset="0"/>
            </a:endParaRPr>
          </a:p>
          <a:p>
            <a:pPr marL="457200" lvl="1" indent="0">
              <a:buNone/>
            </a:pPr>
            <a:r>
              <a:rPr lang="en-US" b="1" dirty="0">
                <a:latin typeface="Georgia" panose="02040502050405020303" pitchFamily="18" charset="0"/>
              </a:rPr>
              <a:t>Semantic Parsing: </a:t>
            </a:r>
            <a:r>
              <a:rPr lang="en-US" dirty="0">
                <a:latin typeface="Georgia" panose="02040502050405020303" pitchFamily="18" charset="0"/>
              </a:rPr>
              <a:t>Identify the meaning of each sentence</a:t>
            </a:r>
          </a:p>
          <a:p>
            <a:pPr marL="457200" lvl="1" indent="0">
              <a:buNone/>
            </a:pPr>
            <a:r>
              <a:rPr lang="en-US" b="1" dirty="0">
                <a:latin typeface="Georgia" panose="02040502050405020303" pitchFamily="18" charset="0"/>
              </a:rPr>
              <a:t>Discourse Parsing: </a:t>
            </a:r>
            <a:r>
              <a:rPr lang="en-US" dirty="0">
                <a:latin typeface="Georgia" panose="02040502050405020303" pitchFamily="18" charset="0"/>
              </a:rPr>
              <a:t>Identify the (rhetorical) relations between sentences/phrases </a:t>
            </a:r>
            <a:endParaRPr lang="en-US" b="1" dirty="0">
              <a:latin typeface="Georgia" panose="02040502050405020303" pitchFamily="18" charset="0"/>
            </a:endParaRPr>
          </a:p>
        </p:txBody>
      </p:sp>
    </p:spTree>
    <p:extLst>
      <p:ext uri="{BB962C8B-B14F-4D97-AF65-F5344CB8AC3E}">
        <p14:creationId xmlns:p14="http://schemas.microsoft.com/office/powerpoint/2010/main" val="421183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59512-95E6-BF4B-9920-DBFA82D9C647}"/>
              </a:ext>
            </a:extLst>
          </p:cNvPr>
          <p:cNvSpPr>
            <a:spLocks noGrp="1"/>
          </p:cNvSpPr>
          <p:nvPr>
            <p:ph type="title"/>
          </p:nvPr>
        </p:nvSpPr>
        <p:spPr/>
        <p:txBody>
          <a:bodyPr/>
          <a:lstStyle/>
          <a:p>
            <a:r>
              <a:rPr lang="en-US" dirty="0">
                <a:latin typeface="Georgia" panose="02040502050405020303" pitchFamily="18" charset="0"/>
              </a:rPr>
              <a:t>Why is NLU difficult?</a:t>
            </a:r>
          </a:p>
        </p:txBody>
      </p:sp>
      <p:sp>
        <p:nvSpPr>
          <p:cNvPr id="3" name="Content Placeholder 2">
            <a:extLst>
              <a:ext uri="{FF2B5EF4-FFF2-40B4-BE49-F238E27FC236}">
                <a16:creationId xmlns:a16="http://schemas.microsoft.com/office/drawing/2014/main" id="{5D54B99E-8232-9F46-B6E4-4731AFAF6280}"/>
              </a:ext>
            </a:extLst>
          </p:cNvPr>
          <p:cNvSpPr>
            <a:spLocks noGrp="1"/>
          </p:cNvSpPr>
          <p:nvPr>
            <p:ph idx="1"/>
          </p:nvPr>
        </p:nvSpPr>
        <p:spPr>
          <a:xfrm>
            <a:off x="838199" y="1825625"/>
            <a:ext cx="10678297" cy="4351338"/>
          </a:xfrm>
        </p:spPr>
        <p:txBody>
          <a:bodyPr>
            <a:normAutofit/>
          </a:bodyPr>
          <a:lstStyle/>
          <a:p>
            <a:r>
              <a:rPr lang="en-US" dirty="0">
                <a:latin typeface="Georgia" panose="02040502050405020303" pitchFamily="18" charset="0"/>
              </a:rPr>
              <a:t>Natural languages are </a:t>
            </a:r>
            <a:r>
              <a:rPr lang="en-US" b="1" dirty="0">
                <a:solidFill>
                  <a:srgbClr val="C00000"/>
                </a:solidFill>
                <a:latin typeface="Georgia" panose="02040502050405020303" pitchFamily="18" charset="0"/>
              </a:rPr>
              <a:t>infinite</a:t>
            </a:r>
            <a:r>
              <a:rPr lang="en-US" b="1" dirty="0">
                <a:latin typeface="Georgia" panose="02040502050405020303" pitchFamily="18" charset="0"/>
              </a:rPr>
              <a:t>…</a:t>
            </a:r>
          </a:p>
          <a:p>
            <a:pPr marL="292100" lvl="1" indent="0">
              <a:buNone/>
            </a:pPr>
            <a:r>
              <a:rPr lang="en-US" dirty="0">
                <a:latin typeface="Georgia" panose="02040502050405020303" pitchFamily="18" charset="0"/>
              </a:rPr>
              <a:t>… because their </a:t>
            </a:r>
            <a:r>
              <a:rPr lang="en-US" b="1" dirty="0">
                <a:latin typeface="Georgia" panose="02040502050405020303" pitchFamily="18" charset="0"/>
              </a:rPr>
              <a:t>vocabularies</a:t>
            </a:r>
            <a:r>
              <a:rPr lang="en-US" dirty="0">
                <a:latin typeface="Georgia" panose="02040502050405020303" pitchFamily="18" charset="0"/>
              </a:rPr>
              <a:t> have a power law distribution (</a:t>
            </a:r>
            <a:r>
              <a:rPr lang="en-US" dirty="0" err="1">
                <a:latin typeface="Georgia" panose="02040502050405020303" pitchFamily="18" charset="0"/>
              </a:rPr>
              <a:t>Zipf’s</a:t>
            </a:r>
            <a:r>
              <a:rPr lang="en-US" dirty="0">
                <a:latin typeface="Georgia" panose="02040502050405020303" pitchFamily="18" charset="0"/>
              </a:rPr>
              <a:t> Law)</a:t>
            </a:r>
          </a:p>
          <a:p>
            <a:pPr marL="292100" lvl="1" indent="0">
              <a:buNone/>
            </a:pPr>
            <a:r>
              <a:rPr lang="en-US" dirty="0">
                <a:latin typeface="Georgia" panose="02040502050405020303" pitchFamily="18" charset="0"/>
              </a:rPr>
              <a:t>… and because their </a:t>
            </a:r>
            <a:r>
              <a:rPr lang="en-US" b="1" dirty="0">
                <a:latin typeface="Georgia" panose="02040502050405020303" pitchFamily="18" charset="0"/>
              </a:rPr>
              <a:t>grammars</a:t>
            </a:r>
            <a:r>
              <a:rPr lang="en-US" dirty="0">
                <a:latin typeface="Georgia" panose="02040502050405020303" pitchFamily="18" charset="0"/>
              </a:rPr>
              <a:t> allow recursive structures</a:t>
            </a:r>
          </a:p>
          <a:p>
            <a:r>
              <a:rPr lang="en-US" dirty="0">
                <a:latin typeface="Georgia" panose="02040502050405020303" pitchFamily="18" charset="0"/>
              </a:rPr>
              <a:t>Natural languages are </a:t>
            </a:r>
            <a:r>
              <a:rPr lang="en-US" b="1" dirty="0">
                <a:solidFill>
                  <a:srgbClr val="C00000"/>
                </a:solidFill>
                <a:latin typeface="Georgia" panose="02040502050405020303" pitchFamily="18" charset="0"/>
              </a:rPr>
              <a:t>highly ambiguous</a:t>
            </a:r>
            <a:r>
              <a:rPr lang="en-US" b="1" dirty="0">
                <a:latin typeface="Georgia" panose="02040502050405020303" pitchFamily="18" charset="0"/>
              </a:rPr>
              <a:t>…</a:t>
            </a:r>
          </a:p>
          <a:p>
            <a:pPr marL="231775" lvl="1" indent="0">
              <a:buNone/>
            </a:pPr>
            <a:r>
              <a:rPr lang="en-US" dirty="0">
                <a:latin typeface="Georgia" panose="02040502050405020303" pitchFamily="18" charset="0"/>
              </a:rPr>
              <a:t>… because many words have </a:t>
            </a:r>
            <a:r>
              <a:rPr lang="en-US" b="1" dirty="0">
                <a:latin typeface="Georgia" panose="02040502050405020303" pitchFamily="18" charset="0"/>
              </a:rPr>
              <a:t>multiple senses</a:t>
            </a:r>
          </a:p>
          <a:p>
            <a:pPr marL="231775" lvl="1" indent="0">
              <a:buNone/>
            </a:pPr>
            <a:r>
              <a:rPr lang="en-US" dirty="0">
                <a:latin typeface="Georgia" panose="02040502050405020303" pitchFamily="18" charset="0"/>
              </a:rPr>
              <a:t>… and because there is a </a:t>
            </a:r>
            <a:r>
              <a:rPr lang="en-US" b="1" dirty="0">
                <a:latin typeface="Georgia" panose="02040502050405020303" pitchFamily="18" charset="0"/>
              </a:rPr>
              <a:t>combinatorial explosion </a:t>
            </a:r>
            <a:r>
              <a:rPr lang="en-US" dirty="0">
                <a:latin typeface="Georgia" panose="02040502050405020303" pitchFamily="18" charset="0"/>
              </a:rPr>
              <a:t>of sentence meanings</a:t>
            </a:r>
          </a:p>
          <a:p>
            <a:r>
              <a:rPr lang="en-US" dirty="0">
                <a:latin typeface="Georgia" panose="02040502050405020303" pitchFamily="18" charset="0"/>
              </a:rPr>
              <a:t>Much of the meaning </a:t>
            </a:r>
            <a:r>
              <a:rPr lang="en-US" b="1" dirty="0">
                <a:solidFill>
                  <a:srgbClr val="C00000"/>
                </a:solidFill>
                <a:latin typeface="Georgia" panose="02040502050405020303" pitchFamily="18" charset="0"/>
              </a:rPr>
              <a:t>is not expressed explicitly</a:t>
            </a:r>
            <a:r>
              <a:rPr lang="en-US" b="1" dirty="0">
                <a:latin typeface="Georgia" panose="02040502050405020303" pitchFamily="18" charset="0"/>
              </a:rPr>
              <a:t>…</a:t>
            </a:r>
          </a:p>
          <a:p>
            <a:pPr marL="231775" lvl="1" indent="0">
              <a:buNone/>
            </a:pPr>
            <a:r>
              <a:rPr lang="en-US" dirty="0">
                <a:latin typeface="Georgia" panose="02040502050405020303" pitchFamily="18" charset="0"/>
              </a:rPr>
              <a:t>… because listeners/readers have </a:t>
            </a:r>
            <a:r>
              <a:rPr lang="en-US" b="1" dirty="0">
                <a:latin typeface="Georgia" panose="02040502050405020303" pitchFamily="18" charset="0"/>
              </a:rPr>
              <a:t>commonsense/world knowledge </a:t>
            </a:r>
          </a:p>
          <a:p>
            <a:pPr marL="231775" lvl="1" indent="0">
              <a:buNone/>
            </a:pPr>
            <a:r>
              <a:rPr lang="en-US" dirty="0">
                <a:latin typeface="Georgia" panose="02040502050405020303" pitchFamily="18" charset="0"/>
              </a:rPr>
              <a:t>… and because they can</a:t>
            </a:r>
            <a:r>
              <a:rPr lang="en-US" b="1" dirty="0">
                <a:latin typeface="Georgia" panose="02040502050405020303" pitchFamily="18" charset="0"/>
              </a:rPr>
              <a:t> draw inferences from what is and isn’t said</a:t>
            </a:r>
            <a:r>
              <a:rPr lang="en-US" dirty="0">
                <a:latin typeface="Georgia" panose="02040502050405020303" pitchFamily="18" charset="0"/>
              </a:rPr>
              <a:t>.  </a:t>
            </a:r>
          </a:p>
          <a:p>
            <a:pPr marL="0" indent="0">
              <a:buNone/>
            </a:pPr>
            <a:endParaRPr lang="en-US" dirty="0">
              <a:latin typeface="Georgia" panose="02040502050405020303" pitchFamily="18" charset="0"/>
            </a:endParaRPr>
          </a:p>
        </p:txBody>
      </p:sp>
    </p:spTree>
    <p:extLst>
      <p:ext uri="{BB962C8B-B14F-4D97-AF65-F5344CB8AC3E}">
        <p14:creationId xmlns:p14="http://schemas.microsoft.com/office/powerpoint/2010/main" val="4202897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59512-95E6-BF4B-9920-DBFA82D9C647}"/>
              </a:ext>
            </a:extLst>
          </p:cNvPr>
          <p:cNvSpPr>
            <a:spLocks noGrp="1"/>
          </p:cNvSpPr>
          <p:nvPr>
            <p:ph type="title"/>
          </p:nvPr>
        </p:nvSpPr>
        <p:spPr/>
        <p:txBody>
          <a:bodyPr/>
          <a:lstStyle/>
          <a:p>
            <a:r>
              <a:rPr lang="en-US" dirty="0">
                <a:latin typeface="Georgia" panose="02040502050405020303" pitchFamily="18" charset="0"/>
              </a:rPr>
              <a:t>Why is NLU difficult?</a:t>
            </a:r>
          </a:p>
        </p:txBody>
      </p:sp>
      <p:sp>
        <p:nvSpPr>
          <p:cNvPr id="3" name="Content Placeholder 2">
            <a:extLst>
              <a:ext uri="{FF2B5EF4-FFF2-40B4-BE49-F238E27FC236}">
                <a16:creationId xmlns:a16="http://schemas.microsoft.com/office/drawing/2014/main" id="{5D54B99E-8232-9F46-B6E4-4731AFAF6280}"/>
              </a:ext>
            </a:extLst>
          </p:cNvPr>
          <p:cNvSpPr>
            <a:spLocks noGrp="1"/>
          </p:cNvSpPr>
          <p:nvPr>
            <p:ph idx="1"/>
          </p:nvPr>
        </p:nvSpPr>
        <p:spPr>
          <a:xfrm>
            <a:off x="838199" y="1825625"/>
            <a:ext cx="10678297" cy="4351338"/>
          </a:xfrm>
        </p:spPr>
        <p:txBody>
          <a:bodyPr>
            <a:normAutofit/>
          </a:bodyPr>
          <a:lstStyle/>
          <a:p>
            <a:r>
              <a:rPr lang="en-US" dirty="0">
                <a:latin typeface="Georgia" panose="02040502050405020303" pitchFamily="18" charset="0"/>
              </a:rPr>
              <a:t>Natural languages are </a:t>
            </a:r>
            <a:r>
              <a:rPr lang="en-US" b="1" dirty="0">
                <a:solidFill>
                  <a:srgbClr val="C00000"/>
                </a:solidFill>
                <a:latin typeface="Georgia" panose="02040502050405020303" pitchFamily="18" charset="0"/>
              </a:rPr>
              <a:t>infinite</a:t>
            </a:r>
            <a:r>
              <a:rPr lang="en-US" b="1" dirty="0">
                <a:latin typeface="Georgia" panose="02040502050405020303" pitchFamily="18" charset="0"/>
              </a:rPr>
              <a:t>…</a:t>
            </a:r>
          </a:p>
          <a:p>
            <a:pPr marL="292100" lvl="1" indent="0">
              <a:buNone/>
            </a:pPr>
            <a:r>
              <a:rPr lang="en-US" dirty="0">
                <a:latin typeface="Georgia" panose="02040502050405020303" pitchFamily="18" charset="0"/>
              </a:rPr>
              <a:t>… so any input will contain </a:t>
            </a:r>
            <a:r>
              <a:rPr lang="en-US" b="1" dirty="0">
                <a:latin typeface="Georgia" panose="02040502050405020303" pitchFamily="18" charset="0"/>
              </a:rPr>
              <a:t>new/unknown words/constructions</a:t>
            </a:r>
            <a:br>
              <a:rPr lang="en-US" dirty="0">
                <a:latin typeface="Georgia" panose="02040502050405020303" pitchFamily="18" charset="0"/>
              </a:rPr>
            </a:br>
            <a:endParaRPr lang="en-US" dirty="0">
              <a:latin typeface="Georgia" panose="02040502050405020303" pitchFamily="18" charset="0"/>
            </a:endParaRPr>
          </a:p>
          <a:p>
            <a:r>
              <a:rPr lang="en-US" dirty="0">
                <a:latin typeface="Georgia" panose="02040502050405020303" pitchFamily="18" charset="0"/>
              </a:rPr>
              <a:t>Natural languages are </a:t>
            </a:r>
            <a:r>
              <a:rPr lang="en-US" b="1" dirty="0">
                <a:solidFill>
                  <a:srgbClr val="C00000"/>
                </a:solidFill>
                <a:latin typeface="Georgia" panose="02040502050405020303" pitchFamily="18" charset="0"/>
              </a:rPr>
              <a:t>highly ambiguous</a:t>
            </a:r>
            <a:r>
              <a:rPr lang="en-US" b="1" dirty="0">
                <a:latin typeface="Georgia" panose="02040502050405020303" pitchFamily="18" charset="0"/>
              </a:rPr>
              <a:t>…</a:t>
            </a:r>
          </a:p>
          <a:p>
            <a:pPr marL="231775" lvl="1" indent="0">
              <a:buNone/>
            </a:pPr>
            <a:r>
              <a:rPr lang="en-US" dirty="0">
                <a:latin typeface="Georgia" panose="02040502050405020303" pitchFamily="18" charset="0"/>
              </a:rPr>
              <a:t>… so recovering </a:t>
            </a:r>
            <a:r>
              <a:rPr lang="en-US" b="1" dirty="0">
                <a:latin typeface="Georgia" panose="02040502050405020303" pitchFamily="18" charset="0"/>
              </a:rPr>
              <a:t>the correct structure/meaning</a:t>
            </a:r>
            <a:r>
              <a:rPr lang="en-US" dirty="0">
                <a:latin typeface="Georgia" panose="02040502050405020303" pitchFamily="18" charset="0"/>
              </a:rPr>
              <a:t> is often very difficult</a:t>
            </a:r>
            <a:br>
              <a:rPr lang="en-US" dirty="0">
                <a:latin typeface="Georgia" panose="02040502050405020303" pitchFamily="18" charset="0"/>
              </a:rPr>
            </a:br>
            <a:endParaRPr lang="en-US" dirty="0">
              <a:latin typeface="Georgia" panose="02040502050405020303" pitchFamily="18" charset="0"/>
            </a:endParaRPr>
          </a:p>
          <a:p>
            <a:r>
              <a:rPr lang="en-US" dirty="0">
                <a:latin typeface="Georgia" panose="02040502050405020303" pitchFamily="18" charset="0"/>
              </a:rPr>
              <a:t>Much of the meaning </a:t>
            </a:r>
            <a:r>
              <a:rPr lang="en-US" b="1" dirty="0">
                <a:solidFill>
                  <a:srgbClr val="C00000"/>
                </a:solidFill>
                <a:latin typeface="Georgia" panose="02040502050405020303" pitchFamily="18" charset="0"/>
              </a:rPr>
              <a:t>is not expressed explicitly</a:t>
            </a:r>
            <a:r>
              <a:rPr lang="en-US" b="1" dirty="0">
                <a:latin typeface="Georgia" panose="02040502050405020303" pitchFamily="18" charset="0"/>
              </a:rPr>
              <a:t>…</a:t>
            </a:r>
          </a:p>
          <a:p>
            <a:pPr marL="231775" lvl="1" indent="0">
              <a:buNone/>
            </a:pPr>
            <a:r>
              <a:rPr lang="en-US" dirty="0">
                <a:latin typeface="Georgia" panose="02040502050405020303" pitchFamily="18" charset="0"/>
              </a:rPr>
              <a:t>… so a </a:t>
            </a:r>
            <a:r>
              <a:rPr lang="en-US" b="1" dirty="0">
                <a:latin typeface="Georgia" panose="02040502050405020303" pitchFamily="18" charset="0"/>
              </a:rPr>
              <a:t>symbolic meaning representation</a:t>
            </a:r>
            <a:r>
              <a:rPr lang="en-US" dirty="0">
                <a:latin typeface="Georgia" panose="02040502050405020303" pitchFamily="18" charset="0"/>
              </a:rPr>
              <a:t> of the explicit meaning </a:t>
            </a:r>
            <a:br>
              <a:rPr lang="en-US" dirty="0">
                <a:latin typeface="Georgia" panose="02040502050405020303" pitchFamily="18" charset="0"/>
              </a:rPr>
            </a:br>
            <a:r>
              <a:rPr lang="en-US" dirty="0">
                <a:latin typeface="Georgia" panose="02040502050405020303" pitchFamily="18" charset="0"/>
              </a:rPr>
              <a:t>may not be sufficient.  </a:t>
            </a:r>
          </a:p>
          <a:p>
            <a:pPr marL="0" indent="0">
              <a:buNone/>
            </a:pPr>
            <a:endParaRPr lang="en-US" dirty="0">
              <a:latin typeface="Georgia" panose="02040502050405020303" pitchFamily="18" charset="0"/>
            </a:endParaRPr>
          </a:p>
        </p:txBody>
      </p:sp>
    </p:spTree>
    <p:extLst>
      <p:ext uri="{BB962C8B-B14F-4D97-AF65-F5344CB8AC3E}">
        <p14:creationId xmlns:p14="http://schemas.microsoft.com/office/powerpoint/2010/main" val="3956627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59512-95E6-BF4B-9920-DBFA82D9C647}"/>
              </a:ext>
            </a:extLst>
          </p:cNvPr>
          <p:cNvSpPr>
            <a:spLocks noGrp="1"/>
          </p:cNvSpPr>
          <p:nvPr>
            <p:ph type="title"/>
          </p:nvPr>
        </p:nvSpPr>
        <p:spPr/>
        <p:txBody>
          <a:bodyPr/>
          <a:lstStyle/>
          <a:p>
            <a:r>
              <a:rPr lang="en-US" dirty="0">
                <a:latin typeface="Georgia" panose="02040502050405020303" pitchFamily="18" charset="0"/>
              </a:rPr>
              <a:t>Why are NLG and MT difficult?</a:t>
            </a:r>
          </a:p>
        </p:txBody>
      </p:sp>
      <p:sp>
        <p:nvSpPr>
          <p:cNvPr id="3" name="Content Placeholder 2">
            <a:extLst>
              <a:ext uri="{FF2B5EF4-FFF2-40B4-BE49-F238E27FC236}">
                <a16:creationId xmlns:a16="http://schemas.microsoft.com/office/drawing/2014/main" id="{5D54B99E-8232-9F46-B6E4-4731AFAF6280}"/>
              </a:ext>
            </a:extLst>
          </p:cNvPr>
          <p:cNvSpPr>
            <a:spLocks noGrp="1"/>
          </p:cNvSpPr>
          <p:nvPr>
            <p:ph idx="1"/>
          </p:nvPr>
        </p:nvSpPr>
        <p:spPr>
          <a:xfrm>
            <a:off x="838199" y="1825624"/>
            <a:ext cx="10678297" cy="4498975"/>
          </a:xfrm>
        </p:spPr>
        <p:txBody>
          <a:bodyPr>
            <a:normAutofit lnSpcReduction="10000"/>
          </a:bodyPr>
          <a:lstStyle/>
          <a:p>
            <a:r>
              <a:rPr lang="en-US" dirty="0">
                <a:latin typeface="Georgia" panose="02040502050405020303" pitchFamily="18" charset="0"/>
              </a:rPr>
              <a:t>The generated text (or translation) has to be </a:t>
            </a:r>
            <a:r>
              <a:rPr lang="en-US" b="1" dirty="0">
                <a:solidFill>
                  <a:srgbClr val="C00000"/>
                </a:solidFill>
                <a:latin typeface="Georgia" panose="02040502050405020303" pitchFamily="18" charset="0"/>
              </a:rPr>
              <a:t>fluent</a:t>
            </a:r>
          </a:p>
          <a:p>
            <a:pPr marL="292100" lvl="1" indent="0">
              <a:buNone/>
            </a:pPr>
            <a:r>
              <a:rPr lang="en-US" dirty="0">
                <a:latin typeface="Georgia" panose="02040502050405020303" pitchFamily="18" charset="0"/>
              </a:rPr>
              <a:t>Sentences should be </a:t>
            </a:r>
            <a:r>
              <a:rPr lang="en-US" b="1" dirty="0">
                <a:latin typeface="Georgia" panose="02040502050405020303" pitchFamily="18" charset="0"/>
              </a:rPr>
              <a:t>grammatical</a:t>
            </a:r>
            <a:r>
              <a:rPr lang="en-US" dirty="0">
                <a:latin typeface="Georgia" panose="02040502050405020303" pitchFamily="18" charset="0"/>
              </a:rPr>
              <a:t>. Texts need to be </a:t>
            </a:r>
            <a:r>
              <a:rPr lang="en-US" b="1" dirty="0">
                <a:latin typeface="Georgia" panose="02040502050405020303" pitchFamily="18" charset="0"/>
              </a:rPr>
              <a:t>coherent</a:t>
            </a:r>
            <a:r>
              <a:rPr lang="en-US" dirty="0">
                <a:latin typeface="Georgia" panose="02040502050405020303" pitchFamily="18" charset="0"/>
              </a:rPr>
              <a:t>/</a:t>
            </a:r>
            <a:r>
              <a:rPr lang="en-US" b="1" dirty="0">
                <a:latin typeface="Georgia" panose="02040502050405020303" pitchFamily="18" charset="0"/>
              </a:rPr>
              <a:t>cohesive</a:t>
            </a:r>
            <a:r>
              <a:rPr lang="en-US" dirty="0">
                <a:latin typeface="Georgia" panose="02040502050405020303" pitchFamily="18" charset="0"/>
              </a:rPr>
              <a:t>.</a:t>
            </a:r>
          </a:p>
          <a:p>
            <a:pPr marL="292100" lvl="1" indent="0">
              <a:buNone/>
            </a:pPr>
            <a:r>
              <a:rPr lang="en-US" dirty="0">
                <a:latin typeface="Georgia" panose="02040502050405020303" pitchFamily="18" charset="0"/>
              </a:rPr>
              <a:t>This requires capturing </a:t>
            </a:r>
            <a:r>
              <a:rPr lang="en-US" b="1" dirty="0">
                <a:latin typeface="Georgia" panose="02040502050405020303" pitchFamily="18" charset="0"/>
              </a:rPr>
              <a:t>non-local dependencies </a:t>
            </a:r>
            <a:br>
              <a:rPr lang="en-US" dirty="0">
                <a:latin typeface="Georgia" panose="02040502050405020303" pitchFamily="18" charset="0"/>
              </a:rPr>
            </a:br>
            <a:r>
              <a:rPr lang="en-US" dirty="0">
                <a:latin typeface="Georgia" panose="02040502050405020303" pitchFamily="18" charset="0"/>
              </a:rPr>
              <a:t>between words that are far apart in the string.</a:t>
            </a:r>
            <a:br>
              <a:rPr lang="en-US" dirty="0">
                <a:latin typeface="Georgia" panose="02040502050405020303" pitchFamily="18" charset="0"/>
              </a:rPr>
            </a:br>
            <a:endParaRPr lang="en-US" dirty="0">
              <a:latin typeface="Georgia" panose="02040502050405020303" pitchFamily="18" charset="0"/>
            </a:endParaRPr>
          </a:p>
          <a:p>
            <a:r>
              <a:rPr lang="en-US" dirty="0">
                <a:latin typeface="Georgia" panose="02040502050405020303" pitchFamily="18" charset="0"/>
              </a:rPr>
              <a:t>The text (or translation) has to convey </a:t>
            </a:r>
            <a:r>
              <a:rPr lang="en-US" dirty="0">
                <a:solidFill>
                  <a:srgbClr val="C00000"/>
                </a:solidFill>
                <a:latin typeface="Georgia" panose="02040502050405020303" pitchFamily="18" charset="0"/>
              </a:rPr>
              <a:t>the </a:t>
            </a:r>
            <a:r>
              <a:rPr lang="en-US" b="1" dirty="0">
                <a:solidFill>
                  <a:srgbClr val="C00000"/>
                </a:solidFill>
                <a:latin typeface="Georgia" panose="02040502050405020303" pitchFamily="18" charset="0"/>
              </a:rPr>
              <a:t>intended meaning</a:t>
            </a:r>
            <a:r>
              <a:rPr lang="en-US" dirty="0">
                <a:latin typeface="Georgia" panose="02040502050405020303" pitchFamily="18" charset="0"/>
              </a:rPr>
              <a:t>.</a:t>
            </a:r>
            <a:endParaRPr lang="en-US" b="1" dirty="0">
              <a:latin typeface="Georgia" panose="02040502050405020303" pitchFamily="18" charset="0"/>
            </a:endParaRPr>
          </a:p>
          <a:p>
            <a:pPr marL="292100" lvl="1" indent="0">
              <a:buNone/>
            </a:pPr>
            <a:r>
              <a:rPr lang="en-US" dirty="0">
                <a:latin typeface="Georgia" panose="02040502050405020303" pitchFamily="18" charset="0"/>
              </a:rPr>
              <a:t>Translations have to be </a:t>
            </a:r>
            <a:r>
              <a:rPr lang="en-US" b="1" dirty="0">
                <a:latin typeface="Georgia" panose="02040502050405020303" pitchFamily="18" charset="0"/>
              </a:rPr>
              <a:t>faithful</a:t>
            </a:r>
            <a:r>
              <a:rPr lang="en-US" dirty="0">
                <a:latin typeface="Georgia" panose="02040502050405020303" pitchFamily="18" charset="0"/>
              </a:rPr>
              <a:t> to the original.</a:t>
            </a:r>
          </a:p>
          <a:p>
            <a:pPr marL="292100" lvl="1" indent="0">
              <a:buNone/>
            </a:pPr>
            <a:r>
              <a:rPr lang="en-US" dirty="0">
                <a:latin typeface="Georgia" panose="02040502050405020303" pitchFamily="18" charset="0"/>
              </a:rPr>
              <a:t>Generated text should </a:t>
            </a:r>
            <a:r>
              <a:rPr lang="en-US" b="1" dirty="0">
                <a:latin typeface="Georgia" panose="02040502050405020303" pitchFamily="18" charset="0"/>
              </a:rPr>
              <a:t>not be misunderstood </a:t>
            </a:r>
            <a:r>
              <a:rPr lang="en-US" dirty="0">
                <a:latin typeface="Georgia" panose="02040502050405020303" pitchFamily="18" charset="0"/>
              </a:rPr>
              <a:t>by the human reader</a:t>
            </a:r>
          </a:p>
          <a:p>
            <a:pPr marL="292100" lvl="1" indent="0">
              <a:buNone/>
            </a:pPr>
            <a:r>
              <a:rPr lang="en-US" dirty="0">
                <a:latin typeface="Georgia" panose="02040502050405020303" pitchFamily="18" charset="0"/>
              </a:rPr>
              <a:t>But there are </a:t>
            </a:r>
            <a:r>
              <a:rPr lang="en-US" b="1" dirty="0">
                <a:latin typeface="Georgia" panose="02040502050405020303" pitchFamily="18" charset="0"/>
              </a:rPr>
              <a:t>many different ways to express the same information</a:t>
            </a:r>
            <a:br>
              <a:rPr lang="en-US" dirty="0">
                <a:latin typeface="Georgia" panose="02040502050405020303" pitchFamily="18" charset="0"/>
              </a:rPr>
            </a:br>
            <a:endParaRPr lang="en-US" dirty="0">
              <a:latin typeface="Georgia" panose="02040502050405020303" pitchFamily="18" charset="0"/>
            </a:endParaRPr>
          </a:p>
          <a:p>
            <a:r>
              <a:rPr lang="en-US" dirty="0">
                <a:latin typeface="Georgia" panose="02040502050405020303" pitchFamily="18" charset="0"/>
              </a:rPr>
              <a:t>NLG and MT are difficult to </a:t>
            </a:r>
            <a:r>
              <a:rPr lang="en-US" b="1" dirty="0">
                <a:solidFill>
                  <a:srgbClr val="C00000"/>
                </a:solidFill>
                <a:latin typeface="Georgia" panose="02040502050405020303" pitchFamily="18" charset="0"/>
              </a:rPr>
              <a:t>evaluate</a:t>
            </a:r>
            <a:r>
              <a:rPr lang="en-US" dirty="0">
                <a:solidFill>
                  <a:srgbClr val="C00000"/>
                </a:solidFill>
                <a:latin typeface="Georgia" panose="02040502050405020303" pitchFamily="18" charset="0"/>
              </a:rPr>
              <a:t> </a:t>
            </a:r>
            <a:r>
              <a:rPr lang="en-US" b="1" dirty="0">
                <a:solidFill>
                  <a:srgbClr val="C00000"/>
                </a:solidFill>
                <a:latin typeface="Georgia" panose="02040502050405020303" pitchFamily="18" charset="0"/>
              </a:rPr>
              <a:t>automatically</a:t>
            </a:r>
          </a:p>
          <a:p>
            <a:pPr marL="292100" lvl="1" indent="0">
              <a:buNone/>
            </a:pPr>
            <a:r>
              <a:rPr lang="en-US" dirty="0">
                <a:latin typeface="Georgia" panose="02040502050405020303" pitchFamily="18" charset="0"/>
              </a:rPr>
              <a:t>Automated metrics exist, but correlate poorly with </a:t>
            </a:r>
            <a:r>
              <a:rPr lang="en-US" b="1" dirty="0">
                <a:latin typeface="Georgia" panose="02040502050405020303" pitchFamily="18" charset="0"/>
              </a:rPr>
              <a:t>human judgments</a:t>
            </a:r>
          </a:p>
        </p:txBody>
      </p:sp>
    </p:spTree>
    <p:extLst>
      <p:ext uri="{BB962C8B-B14F-4D97-AF65-F5344CB8AC3E}">
        <p14:creationId xmlns:p14="http://schemas.microsoft.com/office/powerpoint/2010/main" val="3289037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NLP research questions redux"/>
          <p:cNvSpPr txBox="1">
            <a:spLocks noGrp="1"/>
          </p:cNvSpPr>
          <p:nvPr>
            <p:ph type="title"/>
          </p:nvPr>
        </p:nvSpPr>
        <p:spPr>
          <a:prstGeom prst="rect">
            <a:avLst/>
          </a:prstGeom>
        </p:spPr>
        <p:txBody>
          <a:bodyPr>
            <a:noAutofit/>
          </a:bodyPr>
          <a:lstStyle>
            <a:lvl1pPr>
              <a:lnSpc>
                <a:spcPts val="7400"/>
              </a:lnSpc>
              <a:defRPr sz="6200"/>
            </a:lvl1pPr>
          </a:lstStyle>
          <a:p>
            <a:pPr>
              <a:lnSpc>
                <a:spcPct val="100000"/>
              </a:lnSpc>
            </a:pPr>
            <a:r>
              <a:rPr lang="en-US" sz="4000" dirty="0">
                <a:latin typeface="Georgia" panose="02040502050405020303" pitchFamily="18" charset="0"/>
              </a:rPr>
              <a:t>NLP research questions redux… </a:t>
            </a:r>
            <a:br>
              <a:rPr lang="en-US" sz="4000" dirty="0">
                <a:latin typeface="Georgia" panose="02040502050405020303" pitchFamily="18" charset="0"/>
              </a:rPr>
            </a:br>
            <a:r>
              <a:rPr lang="en-US" sz="4000" dirty="0">
                <a:latin typeface="Georgia" panose="02040502050405020303" pitchFamily="18" charset="0"/>
              </a:rPr>
              <a:t>…and answers from traditional NLP</a:t>
            </a:r>
            <a:endParaRPr sz="4000" dirty="0">
              <a:latin typeface="Georgia" panose="02040502050405020303" pitchFamily="18" charset="0"/>
            </a:endParaRPr>
          </a:p>
        </p:txBody>
      </p:sp>
      <p:sp>
        <p:nvSpPr>
          <p:cNvPr id="97" name="How do you represent (or predict) words?…"/>
          <p:cNvSpPr txBox="1">
            <a:spLocks noGrp="1"/>
          </p:cNvSpPr>
          <p:nvPr>
            <p:ph idx="1"/>
          </p:nvPr>
        </p:nvSpPr>
        <p:spPr>
          <a:xfrm>
            <a:off x="838200" y="1825624"/>
            <a:ext cx="10515600" cy="4530725"/>
          </a:xfrm>
          <a:prstGeom prst="rect">
            <a:avLst/>
          </a:prstGeom>
        </p:spPr>
        <p:txBody>
          <a:bodyPr>
            <a:noAutofit/>
          </a:bodyPr>
          <a:lstStyle/>
          <a:p>
            <a:pPr>
              <a:defRPr>
                <a:solidFill>
                  <a:srgbClr val="C71B00"/>
                </a:solidFill>
              </a:defRPr>
            </a:pPr>
            <a:r>
              <a:rPr sz="2400" dirty="0">
                <a:solidFill>
                  <a:srgbClr val="000000"/>
                </a:solidFill>
                <a:latin typeface="Georgia" panose="02040502050405020303" pitchFamily="18" charset="0"/>
              </a:rPr>
              <a:t>How do you </a:t>
            </a:r>
            <a:r>
              <a:rPr sz="2400" b="1" dirty="0">
                <a:solidFill>
                  <a:srgbClr val="C00000"/>
                </a:solidFill>
                <a:latin typeface="Georgia" panose="02040502050405020303" pitchFamily="18" charset="0"/>
              </a:rPr>
              <a:t>represent (or predict) words?</a:t>
            </a:r>
          </a:p>
          <a:p>
            <a:pPr lvl="1"/>
            <a:r>
              <a:rPr lang="en-US" sz="2000" dirty="0">
                <a:solidFill>
                  <a:srgbClr val="000000"/>
                </a:solidFill>
                <a:latin typeface="Georgia" panose="02040502050405020303" pitchFamily="18" charset="0"/>
              </a:rPr>
              <a:t>Each word is its own </a:t>
            </a:r>
            <a:r>
              <a:rPr lang="en-US" sz="2000" b="1" dirty="0">
                <a:solidFill>
                  <a:srgbClr val="000000"/>
                </a:solidFill>
                <a:latin typeface="Georgia" panose="02040502050405020303" pitchFamily="18" charset="0"/>
              </a:rPr>
              <a:t>atomic symbol</a:t>
            </a:r>
            <a:r>
              <a:rPr lang="en-US" sz="2000" dirty="0">
                <a:solidFill>
                  <a:srgbClr val="000000"/>
                </a:solidFill>
                <a:latin typeface="Georgia" panose="02040502050405020303" pitchFamily="18" charset="0"/>
              </a:rPr>
              <a:t>. </a:t>
            </a:r>
            <a:br>
              <a:rPr lang="en-US" sz="2000" dirty="0">
                <a:solidFill>
                  <a:srgbClr val="000000"/>
                </a:solidFill>
                <a:latin typeface="Georgia" panose="02040502050405020303" pitchFamily="18" charset="0"/>
              </a:rPr>
            </a:br>
            <a:r>
              <a:rPr lang="en-US" sz="2000" dirty="0">
                <a:solidFill>
                  <a:srgbClr val="000000"/>
                </a:solidFill>
                <a:latin typeface="Georgia" panose="02040502050405020303" pitchFamily="18" charset="0"/>
              </a:rPr>
              <a:t>All unknown words are mapped to the same </a:t>
            </a:r>
            <a:r>
              <a:rPr lang="en-US" sz="2000" b="1" dirty="0">
                <a:solidFill>
                  <a:srgbClr val="000000"/>
                </a:solidFill>
                <a:latin typeface="Georgia" panose="02040502050405020303" pitchFamily="18" charset="0"/>
              </a:rPr>
              <a:t>UNK token</a:t>
            </a:r>
            <a:r>
              <a:rPr lang="en-US" sz="2000" dirty="0">
                <a:solidFill>
                  <a:srgbClr val="000000"/>
                </a:solidFill>
                <a:latin typeface="Georgia" panose="02040502050405020303" pitchFamily="18" charset="0"/>
              </a:rPr>
              <a:t>.</a:t>
            </a:r>
            <a:endParaRPr sz="2000" dirty="0">
              <a:solidFill>
                <a:srgbClr val="000000"/>
              </a:solidFill>
              <a:latin typeface="Georgia" panose="02040502050405020303" pitchFamily="18" charset="0"/>
            </a:endParaRPr>
          </a:p>
          <a:p>
            <a:pPr lvl="1"/>
            <a:r>
              <a:rPr lang="en-US" sz="2000" dirty="0">
                <a:solidFill>
                  <a:srgbClr val="000000"/>
                </a:solidFill>
                <a:latin typeface="Georgia" panose="02040502050405020303" pitchFamily="18" charset="0"/>
              </a:rPr>
              <a:t>We capture l</a:t>
            </a:r>
            <a:r>
              <a:rPr sz="2000" dirty="0">
                <a:solidFill>
                  <a:srgbClr val="000000"/>
                </a:solidFill>
                <a:latin typeface="Georgia" panose="02040502050405020303" pitchFamily="18" charset="0"/>
              </a:rPr>
              <a:t>exical semantics</a:t>
            </a:r>
            <a:r>
              <a:rPr lang="en-US" sz="2000" dirty="0">
                <a:solidFill>
                  <a:srgbClr val="000000"/>
                </a:solidFill>
                <a:latin typeface="Georgia" panose="02040502050405020303" pitchFamily="18" charset="0"/>
              </a:rPr>
              <a:t> through an </a:t>
            </a:r>
            <a:r>
              <a:rPr lang="en-US" sz="2000" b="1" dirty="0">
                <a:solidFill>
                  <a:srgbClr val="000000"/>
                </a:solidFill>
                <a:latin typeface="Georgia" panose="02040502050405020303" pitchFamily="18" charset="0"/>
              </a:rPr>
              <a:t>ontology</a:t>
            </a:r>
            <a:r>
              <a:rPr lang="en-US" sz="2000" dirty="0">
                <a:solidFill>
                  <a:srgbClr val="000000"/>
                </a:solidFill>
                <a:latin typeface="Georgia" panose="02040502050405020303" pitchFamily="18" charset="0"/>
              </a:rPr>
              <a:t> (WordNet) or </a:t>
            </a:r>
            <a:r>
              <a:rPr lang="en-US" sz="2000" b="1" dirty="0">
                <a:solidFill>
                  <a:srgbClr val="000000"/>
                </a:solidFill>
                <a:latin typeface="Georgia" panose="02040502050405020303" pitchFamily="18" charset="0"/>
              </a:rPr>
              <a:t>sparse vectors</a:t>
            </a:r>
          </a:p>
          <a:p>
            <a:r>
              <a:rPr sz="2400" dirty="0">
                <a:solidFill>
                  <a:srgbClr val="000000"/>
                </a:solidFill>
                <a:latin typeface="Georgia" panose="02040502050405020303" pitchFamily="18" charset="0"/>
              </a:rPr>
              <a:t>How do </a:t>
            </a:r>
            <a:r>
              <a:rPr sz="2400" dirty="0">
                <a:latin typeface="Georgia" panose="02040502050405020303" pitchFamily="18" charset="0"/>
              </a:rPr>
              <a:t>you</a:t>
            </a:r>
            <a:r>
              <a:rPr sz="2400" dirty="0">
                <a:solidFill>
                  <a:srgbClr val="C00000"/>
                </a:solidFill>
                <a:latin typeface="Georgia" panose="02040502050405020303" pitchFamily="18" charset="0"/>
              </a:rPr>
              <a:t> </a:t>
            </a:r>
            <a:r>
              <a:rPr sz="2400" b="1" dirty="0">
                <a:solidFill>
                  <a:srgbClr val="C00000"/>
                </a:solidFill>
                <a:latin typeface="Georgia" panose="02040502050405020303" pitchFamily="18" charset="0"/>
              </a:rPr>
              <a:t>represent (or predict) word sequences?</a:t>
            </a:r>
          </a:p>
          <a:p>
            <a:pPr lvl="1"/>
            <a:r>
              <a:rPr lang="en-US" sz="2000" dirty="0">
                <a:solidFill>
                  <a:srgbClr val="000000"/>
                </a:solidFill>
                <a:latin typeface="Georgia" panose="02040502050405020303" pitchFamily="18" charset="0"/>
              </a:rPr>
              <a:t>Through an n-gram language model (with fixed n=3,4,5,…), or a grammar</a:t>
            </a:r>
            <a:endParaRPr sz="2000" dirty="0">
              <a:solidFill>
                <a:srgbClr val="000000"/>
              </a:solidFill>
              <a:latin typeface="Georgia" panose="02040502050405020303" pitchFamily="18" charset="0"/>
            </a:endParaRPr>
          </a:p>
          <a:p>
            <a:pPr>
              <a:defRPr>
                <a:solidFill>
                  <a:srgbClr val="C71B00"/>
                </a:solidFill>
              </a:defRPr>
            </a:pPr>
            <a:r>
              <a:rPr sz="2400" dirty="0">
                <a:solidFill>
                  <a:srgbClr val="000000"/>
                </a:solidFill>
                <a:latin typeface="Georgia" panose="02040502050405020303" pitchFamily="18" charset="0"/>
              </a:rPr>
              <a:t>How do you</a:t>
            </a:r>
            <a:r>
              <a:rPr sz="2400" b="1" dirty="0">
                <a:solidFill>
                  <a:srgbClr val="000000"/>
                </a:solidFill>
                <a:latin typeface="Georgia" panose="02040502050405020303" pitchFamily="18" charset="0"/>
              </a:rPr>
              <a:t> </a:t>
            </a:r>
            <a:r>
              <a:rPr sz="2400" b="1" dirty="0">
                <a:solidFill>
                  <a:srgbClr val="C00000"/>
                </a:solidFill>
                <a:latin typeface="Georgia" panose="02040502050405020303" pitchFamily="18" charset="0"/>
              </a:rPr>
              <a:t>represent (or predict) structures?</a:t>
            </a:r>
          </a:p>
          <a:p>
            <a:pPr lvl="1"/>
            <a:r>
              <a:rPr lang="en-US" sz="2000" dirty="0">
                <a:solidFill>
                  <a:srgbClr val="000000"/>
                </a:solidFill>
                <a:latin typeface="Georgia" panose="02040502050405020303" pitchFamily="18" charset="0"/>
              </a:rPr>
              <a:t>Representations are symbolic </a:t>
            </a:r>
            <a:endParaRPr sz="2000" dirty="0">
              <a:solidFill>
                <a:srgbClr val="000000"/>
              </a:solidFill>
              <a:latin typeface="Georgia" panose="02040502050405020303" pitchFamily="18" charset="0"/>
            </a:endParaRPr>
          </a:p>
          <a:p>
            <a:pPr lvl="1"/>
            <a:r>
              <a:rPr lang="en-US" sz="2000" dirty="0">
                <a:solidFill>
                  <a:srgbClr val="000000"/>
                </a:solidFill>
                <a:latin typeface="Georgia" panose="02040502050405020303" pitchFamily="18" charset="0"/>
              </a:rPr>
              <a:t>Predictions are made by statistical models/classifiers</a:t>
            </a:r>
            <a:endParaRPr sz="2000" dirty="0">
              <a:solidFill>
                <a:srgbClr val="000000"/>
              </a:solidFill>
              <a:latin typeface="Georgia" panose="02040502050405020303" pitchFamily="18" charset="0"/>
            </a:endParaRPr>
          </a:p>
        </p:txBody>
      </p:sp>
      <p:sp>
        <p:nvSpPr>
          <p:cNvPr id="98" name="Slide Number"/>
          <p:cNvSpPr txBox="1">
            <a:spLocks noGrp="1"/>
          </p:cNvSpPr>
          <p:nvPr>
            <p:ph type="sldNum" sz="quarter" idx="1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19</a:t>
            </a:fld>
            <a:endParaRPr/>
          </a:p>
        </p:txBody>
      </p:sp>
    </p:spTree>
    <p:extLst>
      <p:ext uri="{BB962C8B-B14F-4D97-AF65-F5344CB8AC3E}">
        <p14:creationId xmlns:p14="http://schemas.microsoft.com/office/powerpoint/2010/main" val="3774438379"/>
      </p:ext>
    </p:extLst>
  </p:cSld>
  <p:clrMapOvr>
    <a:masterClrMapping/>
  </p:clrMapOvr>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uiExpand="1"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3DA1E-44AD-A647-BE0A-8B6CC1BE2734}"/>
              </a:ext>
            </a:extLst>
          </p:cNvPr>
          <p:cNvSpPr>
            <a:spLocks noGrp="1"/>
          </p:cNvSpPr>
          <p:nvPr>
            <p:ph type="title"/>
          </p:nvPr>
        </p:nvSpPr>
        <p:spPr/>
        <p:txBody>
          <a:bodyPr/>
          <a:lstStyle/>
          <a:p>
            <a:r>
              <a:rPr lang="en-US" dirty="0">
                <a:latin typeface="Georgia" panose="02040502050405020303" pitchFamily="18" charset="0"/>
              </a:rPr>
              <a:t>Today’s lecture</a:t>
            </a:r>
          </a:p>
        </p:txBody>
      </p:sp>
      <p:sp>
        <p:nvSpPr>
          <p:cNvPr id="3" name="Content Placeholder 2">
            <a:extLst>
              <a:ext uri="{FF2B5EF4-FFF2-40B4-BE49-F238E27FC236}">
                <a16:creationId xmlns:a16="http://schemas.microsoft.com/office/drawing/2014/main" id="{3B92C80D-AEDC-A04E-B950-7B8BE80FADD8}"/>
              </a:ext>
            </a:extLst>
          </p:cNvPr>
          <p:cNvSpPr>
            <a:spLocks noGrp="1"/>
          </p:cNvSpPr>
          <p:nvPr>
            <p:ph idx="1"/>
          </p:nvPr>
        </p:nvSpPr>
        <p:spPr/>
        <p:txBody>
          <a:bodyPr/>
          <a:lstStyle/>
          <a:p>
            <a:r>
              <a:rPr lang="en-US" dirty="0">
                <a:latin typeface="Georgia" panose="02040502050405020303" pitchFamily="18" charset="0"/>
              </a:rPr>
              <a:t>A very quick intro to natural language processing (NLP)</a:t>
            </a:r>
          </a:p>
          <a:p>
            <a:pPr lvl="1"/>
            <a:r>
              <a:rPr lang="en-US" dirty="0">
                <a:latin typeface="Georgia" panose="02040502050405020303" pitchFamily="18" charset="0"/>
              </a:rPr>
              <a:t>What is NLP? Why is NLP hard? </a:t>
            </a:r>
          </a:p>
          <a:p>
            <a:r>
              <a:rPr lang="en-US" dirty="0">
                <a:latin typeface="Georgia" panose="02040502050405020303" pitchFamily="18" charset="0"/>
              </a:rPr>
              <a:t>How are neural networks (“deep learning”) being used in NLP</a:t>
            </a:r>
          </a:p>
          <a:p>
            <a:pPr lvl="1"/>
            <a:r>
              <a:rPr lang="en-US" dirty="0">
                <a:latin typeface="Georgia" panose="02040502050405020303" pitchFamily="18" charset="0"/>
              </a:rPr>
              <a:t>And why do they work so well? </a:t>
            </a:r>
          </a:p>
        </p:txBody>
      </p:sp>
    </p:spTree>
    <p:extLst>
      <p:ext uri="{BB962C8B-B14F-4D97-AF65-F5344CB8AC3E}">
        <p14:creationId xmlns:p14="http://schemas.microsoft.com/office/powerpoint/2010/main" val="495724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AAD6">
            <a:alpha val="38000"/>
          </a:srgb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09D527-57CE-BC4D-A1BA-4DDF83129495}"/>
              </a:ext>
            </a:extLst>
          </p:cNvPr>
          <p:cNvSpPr>
            <a:spLocks noGrp="1"/>
          </p:cNvSpPr>
          <p:nvPr>
            <p:ph type="title"/>
          </p:nvPr>
        </p:nvSpPr>
        <p:spPr>
          <a:effectLst/>
        </p:spPr>
        <p:txBody>
          <a:bodyPr anchor="ctr"/>
          <a:lstStyle/>
          <a:p>
            <a:r>
              <a:rPr lang="en-US" dirty="0">
                <a:latin typeface="Georgia" panose="02040502050405020303" pitchFamily="18" charset="0"/>
              </a:rPr>
              <a:t>Neural Approaches to NLP</a:t>
            </a:r>
          </a:p>
        </p:txBody>
      </p:sp>
      <p:sp>
        <p:nvSpPr>
          <p:cNvPr id="5" name="Text Placeholder 4">
            <a:extLst>
              <a:ext uri="{FF2B5EF4-FFF2-40B4-BE49-F238E27FC236}">
                <a16:creationId xmlns:a16="http://schemas.microsoft.com/office/drawing/2014/main" id="{2B693A15-CA2B-2741-A8D0-2F8C2EC43BF4}"/>
              </a:ext>
            </a:extLst>
          </p:cNvPr>
          <p:cNvSpPr>
            <a:spLocks noGrp="1"/>
          </p:cNvSpPr>
          <p:nvPr>
            <p:ph type="body" idx="1"/>
          </p:nvPr>
        </p:nvSpPr>
        <p:spPr/>
        <p:txBody>
          <a:bodyPr>
            <a:normAutofit/>
          </a:bodyPr>
          <a:lstStyle/>
          <a:p>
            <a:endParaRPr lang="en-US" sz="32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25742729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Challenges in using NNs for NLP"/>
          <p:cNvSpPr txBox="1">
            <a:spLocks noGrp="1"/>
          </p:cNvSpPr>
          <p:nvPr>
            <p:ph type="title"/>
          </p:nvPr>
        </p:nvSpPr>
        <p:spPr>
          <a:prstGeom prst="rect">
            <a:avLst/>
          </a:prstGeom>
        </p:spPr>
        <p:txBody>
          <a:bodyPr>
            <a:normAutofit fontScale="90000"/>
          </a:bodyPr>
          <a:lstStyle>
            <a:lvl1pPr>
              <a:lnSpc>
                <a:spcPts val="7000"/>
              </a:lnSpc>
              <a:defRPr sz="5900"/>
            </a:lvl1pPr>
          </a:lstStyle>
          <a:p>
            <a:r>
              <a:rPr dirty="0">
                <a:latin typeface="Georgia" panose="02040502050405020303" pitchFamily="18" charset="0"/>
              </a:rPr>
              <a:t>Challenges in using NNs for NLP</a:t>
            </a:r>
          </a:p>
        </p:txBody>
      </p:sp>
      <p:sp>
        <p:nvSpPr>
          <p:cNvPr id="242" name="Our input and output variables are discrete:…"/>
          <p:cNvSpPr txBox="1">
            <a:spLocks noGrp="1"/>
          </p:cNvSpPr>
          <p:nvPr>
            <p:ph type="body" idx="1"/>
          </p:nvPr>
        </p:nvSpPr>
        <p:spPr>
          <a:xfrm>
            <a:off x="838200" y="1825624"/>
            <a:ext cx="10515600" cy="4530725"/>
          </a:xfrm>
          <a:prstGeom prst="rect">
            <a:avLst/>
          </a:prstGeom>
        </p:spPr>
        <p:txBody>
          <a:bodyPr>
            <a:normAutofit lnSpcReduction="10000"/>
          </a:bodyPr>
          <a:lstStyle/>
          <a:p>
            <a:pPr marL="0" indent="0">
              <a:lnSpc>
                <a:spcPct val="110000"/>
              </a:lnSpc>
              <a:buNone/>
            </a:pPr>
            <a:r>
              <a:rPr lang="en-US" dirty="0">
                <a:latin typeface="Georgia" panose="02040502050405020303" pitchFamily="18" charset="0"/>
              </a:rPr>
              <a:t>NLP</a:t>
            </a:r>
            <a:r>
              <a:rPr dirty="0">
                <a:latin typeface="Georgia" panose="02040502050405020303" pitchFamily="18" charset="0"/>
              </a:rPr>
              <a:t> input </a:t>
            </a:r>
            <a:r>
              <a:rPr lang="en-US" dirty="0">
                <a:latin typeface="Georgia" panose="02040502050405020303" pitchFamily="18" charset="0"/>
              </a:rPr>
              <a:t>(and output) consists of </a:t>
            </a:r>
            <a:r>
              <a:rPr lang="en-US" b="1" dirty="0">
                <a:solidFill>
                  <a:srgbClr val="C00000"/>
                </a:solidFill>
                <a:latin typeface="Georgia" panose="02040502050405020303" pitchFamily="18" charset="0"/>
              </a:rPr>
              <a:t>variable length sequences </a:t>
            </a:r>
            <a:br>
              <a:rPr lang="en-US" b="1" dirty="0">
                <a:solidFill>
                  <a:srgbClr val="C00000"/>
                </a:solidFill>
                <a:latin typeface="Georgia" panose="02040502050405020303" pitchFamily="18" charset="0"/>
              </a:rPr>
            </a:br>
            <a:r>
              <a:rPr lang="en-US" b="1" dirty="0">
                <a:solidFill>
                  <a:srgbClr val="C00000"/>
                </a:solidFill>
                <a:latin typeface="Georgia" panose="02040502050405020303" pitchFamily="18" charset="0"/>
              </a:rPr>
              <a:t>of </a:t>
            </a:r>
            <a:r>
              <a:rPr b="1" dirty="0">
                <a:solidFill>
                  <a:srgbClr val="C00000"/>
                </a:solidFill>
                <a:latin typeface="Georgia" panose="02040502050405020303" pitchFamily="18" charset="0"/>
              </a:rPr>
              <a:t>discrete</a:t>
            </a:r>
            <a:r>
              <a:rPr lang="en-US" b="1" dirty="0">
                <a:solidFill>
                  <a:srgbClr val="C00000"/>
                </a:solidFill>
                <a:latin typeface="Georgia" panose="02040502050405020303" pitchFamily="18" charset="0"/>
              </a:rPr>
              <a:t> symbols </a:t>
            </a:r>
            <a:r>
              <a:rPr lang="en-US" dirty="0">
                <a:latin typeface="Georgia" panose="02040502050405020303" pitchFamily="18" charset="0"/>
              </a:rPr>
              <a:t>(sentences, documents, …)</a:t>
            </a:r>
            <a:endParaRPr lang="en-US" b="1" dirty="0">
              <a:latin typeface="Georgia" panose="02040502050405020303" pitchFamily="18" charset="0"/>
            </a:endParaRPr>
          </a:p>
          <a:p>
            <a:pPr marL="0" indent="0">
              <a:lnSpc>
                <a:spcPct val="110000"/>
              </a:lnSpc>
              <a:buNone/>
            </a:pPr>
            <a:r>
              <a:rPr lang="en-US" dirty="0">
                <a:latin typeface="Georgia" panose="02040502050405020303" pitchFamily="18" charset="0"/>
              </a:rPr>
              <a:t>But the input to neural nets typically consists of</a:t>
            </a:r>
            <a:br>
              <a:rPr lang="en-US" dirty="0">
                <a:latin typeface="Georgia" panose="02040502050405020303" pitchFamily="18" charset="0"/>
              </a:rPr>
            </a:br>
            <a:r>
              <a:rPr lang="en-US" b="1" dirty="0">
                <a:solidFill>
                  <a:srgbClr val="C00000"/>
                </a:solidFill>
                <a:latin typeface="Georgia" panose="02040502050405020303" pitchFamily="18" charset="0"/>
              </a:rPr>
              <a:t>fixed-length continuous</a:t>
            </a:r>
            <a:r>
              <a:rPr lang="en-US" dirty="0">
                <a:solidFill>
                  <a:srgbClr val="C00000"/>
                </a:solidFill>
                <a:latin typeface="Georgia" panose="02040502050405020303" pitchFamily="18" charset="0"/>
              </a:rPr>
              <a:t> </a:t>
            </a:r>
            <a:r>
              <a:rPr lang="en-US" b="1" dirty="0">
                <a:solidFill>
                  <a:srgbClr val="C00000"/>
                </a:solidFill>
                <a:latin typeface="Georgia" panose="02040502050405020303" pitchFamily="18" charset="0"/>
              </a:rPr>
              <a:t>vectors</a:t>
            </a:r>
            <a:endParaRPr b="1" dirty="0">
              <a:solidFill>
                <a:srgbClr val="C00000"/>
              </a:solidFill>
              <a:latin typeface="Georgia" panose="02040502050405020303" pitchFamily="18" charset="0"/>
            </a:endParaRPr>
          </a:p>
          <a:p>
            <a:pPr marL="0" indent="0">
              <a:lnSpc>
                <a:spcPct val="110000"/>
              </a:lnSpc>
              <a:buNone/>
            </a:pPr>
            <a:r>
              <a:rPr lang="en-US" b="1" dirty="0">
                <a:latin typeface="Georgia" panose="02040502050405020303" pitchFamily="18" charset="0"/>
              </a:rPr>
              <a:t>Solutions</a:t>
            </a:r>
            <a:endParaRPr lang="en-US" dirty="0">
              <a:latin typeface="Georgia" panose="02040502050405020303" pitchFamily="18" charset="0"/>
            </a:endParaRPr>
          </a:p>
          <a:p>
            <a:pPr marL="0" indent="0">
              <a:lnSpc>
                <a:spcPct val="110000"/>
              </a:lnSpc>
              <a:buNone/>
            </a:pPr>
            <a:r>
              <a:rPr lang="en-US" dirty="0">
                <a:latin typeface="Georgia" panose="02040502050405020303" pitchFamily="18" charset="0"/>
              </a:rPr>
              <a:t>1) L</a:t>
            </a:r>
            <a:r>
              <a:rPr dirty="0">
                <a:latin typeface="Georgia" panose="02040502050405020303" pitchFamily="18" charset="0"/>
              </a:rPr>
              <a:t>earn a mapping (</a:t>
            </a:r>
            <a:r>
              <a:rPr b="1" dirty="0">
                <a:solidFill>
                  <a:srgbClr val="C00000"/>
                </a:solidFill>
                <a:latin typeface="Georgia" panose="02040502050405020303" pitchFamily="18" charset="0"/>
              </a:rPr>
              <a:t>embedding</a:t>
            </a:r>
            <a:r>
              <a:rPr dirty="0">
                <a:latin typeface="Georgia" panose="02040502050405020303" pitchFamily="18" charset="0"/>
              </a:rPr>
              <a:t>) from discrete </a:t>
            </a:r>
            <a:r>
              <a:rPr lang="en-US" dirty="0">
                <a:latin typeface="Georgia" panose="02040502050405020303" pitchFamily="18" charset="0"/>
              </a:rPr>
              <a:t>symbols (words) </a:t>
            </a:r>
            <a:r>
              <a:rPr dirty="0">
                <a:latin typeface="Georgia" panose="02040502050405020303" pitchFamily="18" charset="0"/>
              </a:rPr>
              <a:t>to dense </a:t>
            </a:r>
            <a:r>
              <a:rPr lang="en-US" dirty="0">
                <a:latin typeface="Georgia" panose="02040502050405020303" pitchFamily="18" charset="0"/>
              </a:rPr>
              <a:t>continuous </a:t>
            </a:r>
            <a:r>
              <a:rPr dirty="0">
                <a:latin typeface="Georgia" panose="02040502050405020303" pitchFamily="18" charset="0"/>
              </a:rPr>
              <a:t>vectors</a:t>
            </a:r>
            <a:r>
              <a:rPr lang="en-US" dirty="0">
                <a:latin typeface="Georgia" panose="02040502050405020303" pitchFamily="18" charset="0"/>
              </a:rPr>
              <a:t> that can be used as input to NNs</a:t>
            </a:r>
            <a:br>
              <a:rPr dirty="0">
                <a:latin typeface="Georgia" panose="02040502050405020303" pitchFamily="18" charset="0"/>
              </a:rPr>
            </a:br>
            <a:r>
              <a:rPr lang="en-US" dirty="0">
                <a:latin typeface="Georgia" panose="02040502050405020303" pitchFamily="18" charset="0"/>
              </a:rPr>
              <a:t>2) </a:t>
            </a:r>
            <a:r>
              <a:rPr dirty="0">
                <a:latin typeface="Georgia" panose="02040502050405020303" pitchFamily="18" charset="0"/>
              </a:rPr>
              <a:t>Use </a:t>
            </a:r>
            <a:r>
              <a:rPr b="1" dirty="0">
                <a:solidFill>
                  <a:srgbClr val="C00000"/>
                </a:solidFill>
                <a:latin typeface="Georgia" panose="02040502050405020303" pitchFamily="18" charset="0"/>
              </a:rPr>
              <a:t>recurrent </a:t>
            </a:r>
            <a:r>
              <a:rPr lang="en-US" b="1" dirty="0">
                <a:solidFill>
                  <a:srgbClr val="C00000"/>
                </a:solidFill>
                <a:latin typeface="Georgia" panose="02040502050405020303" pitchFamily="18" charset="0"/>
              </a:rPr>
              <a:t>neural </a:t>
            </a:r>
            <a:r>
              <a:rPr b="1" dirty="0">
                <a:solidFill>
                  <a:srgbClr val="C00000"/>
                </a:solidFill>
                <a:latin typeface="Georgia" panose="02040502050405020303" pitchFamily="18" charset="0"/>
              </a:rPr>
              <a:t>nets</a:t>
            </a:r>
            <a:r>
              <a:rPr lang="en-US" dirty="0">
                <a:solidFill>
                  <a:srgbClr val="C00000"/>
                </a:solidFill>
                <a:latin typeface="Georgia" panose="02040502050405020303" pitchFamily="18" charset="0"/>
              </a:rPr>
              <a:t> </a:t>
            </a:r>
            <a:r>
              <a:rPr lang="en-US" dirty="0">
                <a:latin typeface="Georgia" panose="02040502050405020303" pitchFamily="18" charset="0"/>
              </a:rPr>
              <a:t>to handle</a:t>
            </a:r>
            <a:r>
              <a:rPr lang="en-US" b="1" dirty="0">
                <a:latin typeface="Georgia" panose="02040502050405020303" pitchFamily="18" charset="0"/>
              </a:rPr>
              <a:t> </a:t>
            </a:r>
            <a:r>
              <a:rPr lang="en-US" dirty="0">
                <a:latin typeface="Georgia" panose="02040502050405020303" pitchFamily="18" charset="0"/>
              </a:rPr>
              <a:t>variable length inputs and outputs</a:t>
            </a:r>
            <a:endParaRPr dirty="0">
              <a:latin typeface="Georgia" panose="02040502050405020303" pitchFamily="18" charset="0"/>
            </a:endParaRPr>
          </a:p>
        </p:txBody>
      </p:sp>
      <p:sp>
        <p:nvSpPr>
          <p:cNvPr id="243"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21</a:t>
            </a:fld>
            <a:endParaRPr kern="0">
              <a:solidFill>
                <a:srgbClr val="000000"/>
              </a:solidFill>
              <a:latin typeface="Helvetica"/>
              <a:sym typeface="Helvetica"/>
            </a:endParaRPr>
          </a:p>
        </p:txBody>
      </p:sp>
    </p:spTree>
    <p:extLst>
      <p:ext uri="{BB962C8B-B14F-4D97-AF65-F5344CB8AC3E}">
        <p14:creationId xmlns:p14="http://schemas.microsoft.com/office/powerpoint/2010/main" val="81631722"/>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4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24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24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p:tmAbs val="0"/>
                                  </p:iterate>
                                  <p:childTnLst>
                                    <p:set>
                                      <p:cBhvr>
                                        <p:cTn id="18" fill="hold"/>
                                        <p:tgtEl>
                                          <p:spTgt spid="24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E7F21-6FC8-EE47-9039-95F4DE44C7E5}"/>
              </a:ext>
            </a:extLst>
          </p:cNvPr>
          <p:cNvSpPr>
            <a:spLocks noGrp="1"/>
          </p:cNvSpPr>
          <p:nvPr>
            <p:ph type="title"/>
          </p:nvPr>
        </p:nvSpPr>
        <p:spPr/>
        <p:txBody>
          <a:bodyPr/>
          <a:lstStyle/>
          <a:p>
            <a:r>
              <a:rPr lang="en-US" dirty="0">
                <a:latin typeface="Georgia" panose="02040502050405020303" pitchFamily="18" charset="0"/>
              </a:rPr>
              <a:t>Added benefits of these solutions</a:t>
            </a:r>
          </a:p>
        </p:txBody>
      </p:sp>
      <p:sp>
        <p:nvSpPr>
          <p:cNvPr id="3" name="Text Placeholder 2">
            <a:extLst>
              <a:ext uri="{FF2B5EF4-FFF2-40B4-BE49-F238E27FC236}">
                <a16:creationId xmlns:a16="http://schemas.microsoft.com/office/drawing/2014/main" id="{E46E2D03-0347-CD42-BEA6-5419D614786F}"/>
              </a:ext>
            </a:extLst>
          </p:cNvPr>
          <p:cNvSpPr>
            <a:spLocks noGrp="1"/>
          </p:cNvSpPr>
          <p:nvPr>
            <p:ph type="body" idx="1"/>
          </p:nvPr>
        </p:nvSpPr>
        <p:spPr/>
        <p:txBody>
          <a:bodyPr/>
          <a:lstStyle/>
          <a:p>
            <a:pPr marL="0" indent="0">
              <a:buNone/>
            </a:pPr>
            <a:r>
              <a:rPr lang="en-US" dirty="0">
                <a:latin typeface="Georgia" panose="02040502050405020303" pitchFamily="18" charset="0"/>
              </a:rPr>
              <a:t>Benefits of </a:t>
            </a:r>
            <a:r>
              <a:rPr lang="en-US" b="1" dirty="0">
                <a:latin typeface="Georgia" panose="02040502050405020303" pitchFamily="18" charset="0"/>
              </a:rPr>
              <a:t>word embeddings</a:t>
            </a:r>
            <a:r>
              <a:rPr lang="en-US" dirty="0">
                <a:latin typeface="Georgia" panose="02040502050405020303" pitchFamily="18" charset="0"/>
              </a:rPr>
              <a:t>: </a:t>
            </a:r>
          </a:p>
          <a:p>
            <a:pPr lvl="1"/>
            <a:r>
              <a:rPr lang="en-US" dirty="0">
                <a:latin typeface="Georgia" panose="02040502050405020303" pitchFamily="18" charset="0"/>
              </a:rPr>
              <a:t>Words that are similar have similar word vectors</a:t>
            </a:r>
          </a:p>
          <a:p>
            <a:pPr lvl="1"/>
            <a:r>
              <a:rPr lang="en-US" dirty="0">
                <a:latin typeface="Georgia" panose="02040502050405020303" pitchFamily="18" charset="0"/>
              </a:rPr>
              <a:t>We have a much better handle on lexical semantics</a:t>
            </a:r>
          </a:p>
          <a:p>
            <a:pPr lvl="1"/>
            <a:r>
              <a:rPr lang="en-US" dirty="0">
                <a:latin typeface="Georgia" panose="02040502050405020303" pitchFamily="18" charset="0"/>
              </a:rPr>
              <a:t>Because we can train these embeddings on massive amounts of raw text, we now have a much better way to handle and generalize to rare and unseen words.</a:t>
            </a:r>
          </a:p>
          <a:p>
            <a:pPr marL="0" indent="0">
              <a:buNone/>
            </a:pPr>
            <a:r>
              <a:rPr lang="en-US" dirty="0">
                <a:latin typeface="Georgia" panose="02040502050405020303" pitchFamily="18" charset="0"/>
              </a:rPr>
              <a:t>Benefits of </a:t>
            </a:r>
            <a:r>
              <a:rPr lang="en-US" b="1" dirty="0">
                <a:latin typeface="Georgia" panose="02040502050405020303" pitchFamily="18" charset="0"/>
              </a:rPr>
              <a:t>recurrent nets</a:t>
            </a:r>
            <a:r>
              <a:rPr lang="en-US" dirty="0">
                <a:latin typeface="Georgia" panose="02040502050405020303" pitchFamily="18" charset="0"/>
              </a:rPr>
              <a:t>:</a:t>
            </a:r>
          </a:p>
          <a:p>
            <a:pPr lvl="1"/>
            <a:r>
              <a:rPr lang="en-US" dirty="0">
                <a:latin typeface="Georgia" panose="02040502050405020303" pitchFamily="18" charset="0"/>
              </a:rPr>
              <a:t>We do not need to learn and store explicit n-gram models</a:t>
            </a:r>
          </a:p>
          <a:p>
            <a:pPr lvl="1"/>
            <a:r>
              <a:rPr lang="en-US" dirty="0">
                <a:latin typeface="Georgia" panose="02040502050405020303" pitchFamily="18" charset="0"/>
              </a:rPr>
              <a:t>RNNs are much better at capturing non-local dependencies</a:t>
            </a:r>
          </a:p>
          <a:p>
            <a:pPr lvl="1"/>
            <a:r>
              <a:rPr lang="en-US" dirty="0">
                <a:latin typeface="Georgia" panose="02040502050405020303" pitchFamily="18" charset="0"/>
              </a:rPr>
              <a:t>RNNs need far fewer parameters than n-gram models with large n.</a:t>
            </a:r>
          </a:p>
          <a:p>
            <a:pPr marL="457200" lvl="1" indent="0">
              <a:buNone/>
            </a:pPr>
            <a:endParaRPr lang="en-US" dirty="0">
              <a:latin typeface="Georgia" panose="02040502050405020303" pitchFamily="18" charset="0"/>
            </a:endParaRPr>
          </a:p>
        </p:txBody>
      </p:sp>
    </p:spTree>
    <p:extLst>
      <p:ext uri="{BB962C8B-B14F-4D97-AF65-F5344CB8AC3E}">
        <p14:creationId xmlns:p14="http://schemas.microsoft.com/office/powerpoint/2010/main" val="159637945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How does NLP use NNs?"/>
          <p:cNvSpPr txBox="1">
            <a:spLocks noGrp="1"/>
          </p:cNvSpPr>
          <p:nvPr>
            <p:ph type="title"/>
          </p:nvPr>
        </p:nvSpPr>
        <p:spPr>
          <a:prstGeom prst="rect">
            <a:avLst/>
          </a:prstGeom>
        </p:spPr>
        <p:txBody>
          <a:bodyPr/>
          <a:lstStyle/>
          <a:p>
            <a:r>
              <a:rPr dirty="0">
                <a:latin typeface="Georgia" panose="02040502050405020303" pitchFamily="18" charset="0"/>
              </a:rPr>
              <a:t>How does NLP use NNs?</a:t>
            </a:r>
          </a:p>
        </p:txBody>
      </p:sp>
      <p:sp>
        <p:nvSpPr>
          <p:cNvPr id="246" name="Word embeddings (word2vec, Glove, etc.)…"/>
          <p:cNvSpPr txBox="1">
            <a:spLocks noGrp="1"/>
          </p:cNvSpPr>
          <p:nvPr>
            <p:ph type="body" idx="1"/>
          </p:nvPr>
        </p:nvSpPr>
        <p:spPr>
          <a:prstGeom prst="rect">
            <a:avLst/>
          </a:prstGeom>
        </p:spPr>
        <p:txBody>
          <a:bodyPr>
            <a:normAutofit fontScale="92500" lnSpcReduction="10000"/>
          </a:bodyPr>
          <a:lstStyle/>
          <a:p>
            <a:r>
              <a:rPr b="1" dirty="0">
                <a:latin typeface="Georgia" panose="02040502050405020303" pitchFamily="18" charset="0"/>
              </a:rPr>
              <a:t>Word embeddings </a:t>
            </a:r>
            <a:r>
              <a:rPr dirty="0">
                <a:latin typeface="Georgia" panose="02040502050405020303" pitchFamily="18" charset="0"/>
              </a:rPr>
              <a:t>(word2vec, Glove, etc.)</a:t>
            </a:r>
          </a:p>
          <a:p>
            <a:pPr lvl="1"/>
            <a:r>
              <a:rPr dirty="0">
                <a:latin typeface="Georgia" panose="02040502050405020303" pitchFamily="18" charset="0"/>
              </a:rPr>
              <a:t>Train a NN to predict a word from its context (or the context from a word).</a:t>
            </a:r>
          </a:p>
          <a:p>
            <a:pPr lvl="1"/>
            <a:r>
              <a:rPr dirty="0">
                <a:latin typeface="Georgia" panose="02040502050405020303" pitchFamily="18" charset="0"/>
              </a:rPr>
              <a:t>This gives a dense vector representation of each word</a:t>
            </a:r>
          </a:p>
          <a:p>
            <a:r>
              <a:rPr b="1" dirty="0">
                <a:latin typeface="Georgia" panose="02040502050405020303" pitchFamily="18" charset="0"/>
              </a:rPr>
              <a:t>Neural language models:</a:t>
            </a:r>
          </a:p>
          <a:p>
            <a:pPr lvl="1"/>
            <a:r>
              <a:rPr dirty="0">
                <a:latin typeface="Georgia" panose="02040502050405020303" pitchFamily="18" charset="0"/>
              </a:rPr>
              <a:t>Use recurrent neural networks (RNNs) to predict word sequences</a:t>
            </a:r>
            <a:br>
              <a:rPr dirty="0">
                <a:latin typeface="Georgia" panose="02040502050405020303" pitchFamily="18" charset="0"/>
              </a:rPr>
            </a:br>
            <a:r>
              <a:rPr dirty="0">
                <a:latin typeface="Georgia" panose="02040502050405020303" pitchFamily="18" charset="0"/>
              </a:rPr>
              <a:t>More advanced: use LSTMs (special case of RNNs)</a:t>
            </a:r>
          </a:p>
          <a:p>
            <a:r>
              <a:rPr b="1" dirty="0">
                <a:latin typeface="Georgia" panose="02040502050405020303" pitchFamily="18" charset="0"/>
              </a:rPr>
              <a:t>Sequence-to-sequence (seq2seq) models:</a:t>
            </a:r>
          </a:p>
          <a:p>
            <a:pPr lvl="1"/>
            <a:r>
              <a:rPr dirty="0">
                <a:latin typeface="Georgia" panose="02040502050405020303" pitchFamily="18" charset="0"/>
              </a:rPr>
              <a:t>From machine translation: use one RNN to encode source string, and another RNN to decode this into a target string.</a:t>
            </a:r>
          </a:p>
          <a:p>
            <a:pPr lvl="1"/>
            <a:r>
              <a:rPr dirty="0">
                <a:latin typeface="Georgia" panose="02040502050405020303" pitchFamily="18" charset="0"/>
              </a:rPr>
              <a:t>Also used for automatic image captioning, etc.</a:t>
            </a:r>
          </a:p>
          <a:p>
            <a:r>
              <a:rPr lang="en-US" b="1" dirty="0">
                <a:latin typeface="Georgia" panose="02040502050405020303" pitchFamily="18" charset="0"/>
              </a:rPr>
              <a:t>Convolutional neural networks (CNNs)</a:t>
            </a:r>
            <a:endParaRPr b="1" dirty="0">
              <a:latin typeface="Georgia" panose="02040502050405020303" pitchFamily="18" charset="0"/>
            </a:endParaRPr>
          </a:p>
          <a:p>
            <a:pPr lvl="1"/>
            <a:r>
              <a:rPr lang="en-US" dirty="0">
                <a:latin typeface="Georgia" panose="02040502050405020303" pitchFamily="18" charset="0"/>
              </a:rPr>
              <a:t>Used for text classification</a:t>
            </a:r>
            <a:endParaRPr dirty="0">
              <a:latin typeface="Georgia" panose="02040502050405020303" pitchFamily="18" charset="0"/>
            </a:endParaRPr>
          </a:p>
        </p:txBody>
      </p:sp>
      <p:sp>
        <p:nvSpPr>
          <p:cNvPr id="247"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23</a:t>
            </a:fld>
            <a:endParaRPr kern="0">
              <a:solidFill>
                <a:srgbClr val="000000"/>
              </a:solidFill>
              <a:latin typeface="Helvetica"/>
              <a:sym typeface="Helvetica"/>
            </a:endParaRPr>
          </a:p>
        </p:txBody>
      </p:sp>
    </p:spTree>
    <p:extLst>
      <p:ext uri="{BB962C8B-B14F-4D97-AF65-F5344CB8AC3E}">
        <p14:creationId xmlns:p14="http://schemas.microsoft.com/office/powerpoint/2010/main" val="3555458228"/>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46">
                                            <p:bg/>
                                          </p:spTgt>
                                        </p:tgtEl>
                                        <p:attrNameLst>
                                          <p:attrName>style.visibility</p:attrName>
                                        </p:attrNameLst>
                                      </p:cBhvr>
                                      <p:to>
                                        <p:strVal val="visible"/>
                                      </p:to>
                                    </p:set>
                                  </p:childTnLst>
                                </p:cTn>
                              </p:par>
                              <p:par>
                                <p:cTn id="7" presetID="1" presetClass="entr" presetSubtype="0" fill="hold" grpId="0" nodeType="withEffect">
                                  <p:stCondLst>
                                    <p:cond delay="0"/>
                                  </p:stCondLst>
                                  <p:iterate>
                                    <p:tmAbs val="0"/>
                                  </p:iterate>
                                  <p:childTnLst>
                                    <p:set>
                                      <p:cBhvr>
                                        <p:cTn id="8" fill="hold"/>
                                        <p:tgtEl>
                                          <p:spTgt spid="24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iterate>
                                    <p:tmAbs val="0"/>
                                  </p:iterate>
                                  <p:childTnLst>
                                    <p:set>
                                      <p:cBhvr>
                                        <p:cTn id="12" fill="hold"/>
                                        <p:tgtEl>
                                          <p:spTgt spid="24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iterate>
                                    <p:tmAbs val="0"/>
                                  </p:iterate>
                                  <p:childTnLst>
                                    <p:set>
                                      <p:cBhvr>
                                        <p:cTn id="16" fill="hold"/>
                                        <p:tgtEl>
                                          <p:spTgt spid="24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iterate>
                                    <p:tmAbs val="0"/>
                                  </p:iterate>
                                  <p:childTnLst>
                                    <p:set>
                                      <p:cBhvr>
                                        <p:cTn id="20" fill="hold"/>
                                        <p:tgtEl>
                                          <p:spTgt spid="24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iterate>
                                    <p:tmAbs val="0"/>
                                  </p:iterate>
                                  <p:childTnLst>
                                    <p:set>
                                      <p:cBhvr>
                                        <p:cTn id="24" fill="hold"/>
                                        <p:tgtEl>
                                          <p:spTgt spid="246">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iterate>
                                    <p:tmAbs val="0"/>
                                  </p:iterate>
                                  <p:childTnLst>
                                    <p:set>
                                      <p:cBhvr>
                                        <p:cTn id="28" fill="hold"/>
                                        <p:tgtEl>
                                          <p:spTgt spid="246">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iterate>
                                    <p:tmAbs val="0"/>
                                  </p:iterate>
                                  <p:childTnLst>
                                    <p:set>
                                      <p:cBhvr>
                                        <p:cTn id="32" fill="hold"/>
                                        <p:tgtEl>
                                          <p:spTgt spid="246">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iterate>
                                    <p:tmAbs val="0"/>
                                  </p:iterate>
                                  <p:childTnLst>
                                    <p:set>
                                      <p:cBhvr>
                                        <p:cTn id="36" fill="hold"/>
                                        <p:tgtEl>
                                          <p:spTgt spid="246">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iterate>
                                    <p:tmAbs val="0"/>
                                  </p:iterate>
                                  <p:childTnLst>
                                    <p:set>
                                      <p:cBhvr>
                                        <p:cTn id="40" fill="hold"/>
                                        <p:tgtEl>
                                          <p:spTgt spid="246">
                                            <p:txEl>
                                              <p:pRg st="8" end="8"/>
                                            </p:txEl>
                                          </p:spTgt>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grpId="0" nodeType="afterEffect">
                                  <p:stCondLst>
                                    <p:cond delay="0"/>
                                  </p:stCondLst>
                                  <p:iterate>
                                    <p:tmAbs val="0"/>
                                  </p:iterate>
                                  <p:childTnLst>
                                    <p:set>
                                      <p:cBhvr>
                                        <p:cTn id="43" fill="hold"/>
                                        <p:tgtEl>
                                          <p:spTgt spid="24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 grpId="0" build="p" bldLvl="5" animBg="1" advAuto="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59512-95E6-BF4B-9920-DBFA82D9C647}"/>
              </a:ext>
            </a:extLst>
          </p:cNvPr>
          <p:cNvSpPr>
            <a:spLocks noGrp="1"/>
          </p:cNvSpPr>
          <p:nvPr>
            <p:ph type="title"/>
          </p:nvPr>
        </p:nvSpPr>
        <p:spPr/>
        <p:txBody>
          <a:bodyPr/>
          <a:lstStyle/>
          <a:p>
            <a:r>
              <a:rPr lang="en-US" dirty="0">
                <a:latin typeface="Georgia" panose="02040502050405020303" pitchFamily="18" charset="0"/>
              </a:rPr>
              <a:t>How do we represent “meaning”?</a:t>
            </a:r>
          </a:p>
        </p:txBody>
      </p:sp>
      <p:sp>
        <p:nvSpPr>
          <p:cNvPr id="3" name="Content Placeholder 2">
            <a:extLst>
              <a:ext uri="{FF2B5EF4-FFF2-40B4-BE49-F238E27FC236}">
                <a16:creationId xmlns:a16="http://schemas.microsoft.com/office/drawing/2014/main" id="{5D54B99E-8232-9F46-B6E4-4731AFAF6280}"/>
              </a:ext>
            </a:extLst>
          </p:cNvPr>
          <p:cNvSpPr>
            <a:spLocks noGrp="1"/>
          </p:cNvSpPr>
          <p:nvPr>
            <p:ph idx="1"/>
          </p:nvPr>
        </p:nvSpPr>
        <p:spPr/>
        <p:txBody>
          <a:bodyPr>
            <a:normAutofit lnSpcReduction="10000"/>
          </a:bodyPr>
          <a:lstStyle/>
          <a:p>
            <a:pPr marL="0" indent="0">
              <a:buNone/>
            </a:pPr>
            <a:r>
              <a:rPr lang="en-US" dirty="0">
                <a:latin typeface="Georgia" panose="02040502050405020303" pitchFamily="18" charset="0"/>
              </a:rPr>
              <a:t>A) </a:t>
            </a:r>
            <a:r>
              <a:rPr lang="en-US" b="1" dirty="0">
                <a:latin typeface="Georgia" panose="02040502050405020303" pitchFamily="18" charset="0"/>
              </a:rPr>
              <a:t>Symbolic</a:t>
            </a:r>
            <a:r>
              <a:rPr lang="en-US" dirty="0">
                <a:latin typeface="Georgia" panose="02040502050405020303" pitchFamily="18" charset="0"/>
              </a:rPr>
              <a:t> </a:t>
            </a:r>
            <a:r>
              <a:rPr lang="en-US" b="1" dirty="0">
                <a:latin typeface="Georgia" panose="02040502050405020303" pitchFamily="18" charset="0"/>
              </a:rPr>
              <a:t>meaning representation languages</a:t>
            </a:r>
            <a:r>
              <a:rPr lang="en-US" dirty="0">
                <a:latin typeface="Georgia" panose="02040502050405020303" pitchFamily="18" charset="0"/>
              </a:rPr>
              <a:t>:</a:t>
            </a:r>
          </a:p>
          <a:p>
            <a:pPr marL="457200" lvl="1" indent="0">
              <a:buNone/>
            </a:pPr>
            <a:r>
              <a:rPr lang="en-US" dirty="0">
                <a:latin typeface="Georgia" panose="02040502050405020303" pitchFamily="18" charset="0"/>
              </a:rPr>
              <a:t>Often based on (</a:t>
            </a:r>
            <a:r>
              <a:rPr lang="en-US" b="1" dirty="0">
                <a:latin typeface="Georgia" panose="02040502050405020303" pitchFamily="18" charset="0"/>
              </a:rPr>
              <a:t>predicate) logic</a:t>
            </a:r>
            <a:r>
              <a:rPr lang="en-US" dirty="0">
                <a:latin typeface="Georgia" panose="02040502050405020303" pitchFamily="18" charset="0"/>
              </a:rPr>
              <a:t> (or inspired by it)</a:t>
            </a:r>
          </a:p>
          <a:p>
            <a:pPr marL="457200" lvl="1" indent="0">
              <a:buNone/>
            </a:pPr>
            <a:r>
              <a:rPr lang="en-US" dirty="0">
                <a:latin typeface="Georgia" panose="02040502050405020303" pitchFamily="18" charset="0"/>
              </a:rPr>
              <a:t>May focus on different aspects of meaning, depending on the application</a:t>
            </a:r>
          </a:p>
          <a:p>
            <a:pPr marL="457200" lvl="1" indent="0">
              <a:buNone/>
            </a:pPr>
            <a:r>
              <a:rPr lang="en-US" dirty="0">
                <a:latin typeface="Georgia" panose="02040502050405020303" pitchFamily="18" charset="0"/>
              </a:rPr>
              <a:t>Have to be </a:t>
            </a:r>
            <a:r>
              <a:rPr lang="en-US" b="1" dirty="0">
                <a:latin typeface="Georgia" panose="02040502050405020303" pitchFamily="18" charset="0"/>
              </a:rPr>
              <a:t>explicitly defined and specified</a:t>
            </a:r>
          </a:p>
          <a:p>
            <a:pPr marL="457200" lvl="1" indent="0">
              <a:buNone/>
            </a:pPr>
            <a:r>
              <a:rPr lang="en-US" dirty="0">
                <a:latin typeface="Georgia" panose="02040502050405020303" pitchFamily="18" charset="0"/>
              </a:rPr>
              <a:t>Can be verified by humans (useful for development/</a:t>
            </a:r>
            <a:r>
              <a:rPr lang="en-US" dirty="0" err="1">
                <a:latin typeface="Georgia" panose="02040502050405020303" pitchFamily="18" charset="0"/>
              </a:rPr>
              <a:t>explainability</a:t>
            </a:r>
            <a:r>
              <a:rPr lang="en-US" dirty="0">
                <a:latin typeface="Georgia" panose="02040502050405020303" pitchFamily="18" charset="0"/>
              </a:rPr>
              <a:t>)</a:t>
            </a:r>
          </a:p>
          <a:p>
            <a:pPr marL="0" indent="0">
              <a:buNone/>
            </a:pPr>
            <a:r>
              <a:rPr lang="en-US" dirty="0">
                <a:solidFill>
                  <a:srgbClr val="C00000"/>
                </a:solidFill>
                <a:latin typeface="Georgia" panose="02040502050405020303" pitchFamily="18" charset="0"/>
              </a:rPr>
              <a:t>B) </a:t>
            </a:r>
            <a:r>
              <a:rPr lang="en-US" b="1" dirty="0">
                <a:solidFill>
                  <a:srgbClr val="C00000"/>
                </a:solidFill>
                <a:latin typeface="Georgia" panose="02040502050405020303" pitchFamily="18" charset="0"/>
              </a:rPr>
              <a:t>Continuous</a:t>
            </a:r>
            <a:r>
              <a:rPr lang="en-US" dirty="0">
                <a:solidFill>
                  <a:srgbClr val="C00000"/>
                </a:solidFill>
                <a:latin typeface="Georgia" panose="02040502050405020303" pitchFamily="18" charset="0"/>
              </a:rPr>
              <a:t> </a:t>
            </a:r>
            <a:r>
              <a:rPr lang="en-US" b="1" dirty="0">
                <a:solidFill>
                  <a:srgbClr val="C00000"/>
                </a:solidFill>
                <a:latin typeface="Georgia" panose="02040502050405020303" pitchFamily="18" charset="0"/>
              </a:rPr>
              <a:t>(vector-based)</a:t>
            </a:r>
            <a:r>
              <a:rPr lang="en-US" dirty="0">
                <a:solidFill>
                  <a:srgbClr val="C00000"/>
                </a:solidFill>
                <a:latin typeface="Georgia" panose="02040502050405020303" pitchFamily="18" charset="0"/>
              </a:rPr>
              <a:t> </a:t>
            </a:r>
            <a:r>
              <a:rPr lang="en-US" b="1" dirty="0">
                <a:solidFill>
                  <a:srgbClr val="C00000"/>
                </a:solidFill>
                <a:latin typeface="Georgia" panose="02040502050405020303" pitchFamily="18" charset="0"/>
              </a:rPr>
              <a:t>meaning representations</a:t>
            </a:r>
            <a:r>
              <a:rPr lang="en-US" dirty="0">
                <a:solidFill>
                  <a:srgbClr val="C00000"/>
                </a:solidFill>
                <a:latin typeface="Georgia" panose="02040502050405020303" pitchFamily="18" charset="0"/>
              </a:rPr>
              <a:t>: </a:t>
            </a:r>
            <a:endParaRPr lang="en-US" b="1" dirty="0">
              <a:solidFill>
                <a:srgbClr val="C00000"/>
              </a:solidFill>
              <a:latin typeface="Georgia" panose="02040502050405020303" pitchFamily="18" charset="0"/>
            </a:endParaRPr>
          </a:p>
          <a:p>
            <a:pPr marL="457200" lvl="1" indent="0">
              <a:buNone/>
            </a:pPr>
            <a:r>
              <a:rPr lang="en-US" b="1" dirty="0">
                <a:latin typeface="Georgia" panose="02040502050405020303" pitchFamily="18" charset="0"/>
              </a:rPr>
              <a:t>Non-neural approaches: </a:t>
            </a:r>
            <a:r>
              <a:rPr lang="en-US" dirty="0">
                <a:latin typeface="Georgia" panose="02040502050405020303" pitchFamily="18" charset="0"/>
              </a:rPr>
              <a:t>sparse vectors with a very large number of dimensions (10K+) each of which has an explicit interpretation</a:t>
            </a:r>
          </a:p>
          <a:p>
            <a:pPr marL="457200" lvl="1" indent="0">
              <a:buNone/>
            </a:pPr>
            <a:r>
              <a:rPr lang="en-US" b="1" dirty="0">
                <a:solidFill>
                  <a:srgbClr val="C00000"/>
                </a:solidFill>
                <a:latin typeface="Georgia" panose="02040502050405020303" pitchFamily="18" charset="0"/>
              </a:rPr>
              <a:t>Neural approaches: </a:t>
            </a:r>
            <a:r>
              <a:rPr lang="en-US" dirty="0">
                <a:latin typeface="Georgia" panose="02040502050405020303" pitchFamily="18" charset="0"/>
              </a:rPr>
              <a:t>dense vectors with far fewer dimensions (~300) without explicit interpretation</a:t>
            </a:r>
          </a:p>
          <a:p>
            <a:pPr marL="457200" lvl="1" indent="0">
              <a:buNone/>
            </a:pPr>
            <a:r>
              <a:rPr lang="en-US" dirty="0">
                <a:latin typeface="Georgia" panose="02040502050405020303" pitchFamily="18" charset="0"/>
              </a:rPr>
              <a:t>Are </a:t>
            </a:r>
            <a:r>
              <a:rPr lang="en-US" b="1" dirty="0">
                <a:latin typeface="Georgia" panose="02040502050405020303" pitchFamily="18" charset="0"/>
              </a:rPr>
              <a:t>automatically learned </a:t>
            </a:r>
            <a:r>
              <a:rPr lang="en-US" dirty="0">
                <a:latin typeface="Georgia" panose="02040502050405020303" pitchFamily="18" charset="0"/>
              </a:rPr>
              <a:t>from data.</a:t>
            </a:r>
          </a:p>
          <a:p>
            <a:pPr marL="457200" lvl="1" indent="0">
              <a:buNone/>
            </a:pPr>
            <a:r>
              <a:rPr lang="en-US" dirty="0">
                <a:latin typeface="Georgia" panose="02040502050405020303" pitchFamily="18" charset="0"/>
              </a:rPr>
              <a:t>Can typically not be verified by humans.</a:t>
            </a:r>
          </a:p>
          <a:p>
            <a:pPr marL="0" indent="0">
              <a:buNone/>
            </a:pPr>
            <a:endParaRPr lang="en-US" dirty="0">
              <a:latin typeface="Georgia" panose="02040502050405020303" pitchFamily="18" charset="0"/>
            </a:endParaRPr>
          </a:p>
        </p:txBody>
      </p:sp>
    </p:spTree>
    <p:extLst>
      <p:ext uri="{BB962C8B-B14F-4D97-AF65-F5344CB8AC3E}">
        <p14:creationId xmlns:p14="http://schemas.microsoft.com/office/powerpoint/2010/main" val="458622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59512-95E6-BF4B-9920-DBFA82D9C647}"/>
              </a:ext>
            </a:extLst>
          </p:cNvPr>
          <p:cNvSpPr>
            <a:spLocks noGrp="1"/>
          </p:cNvSpPr>
          <p:nvPr>
            <p:ph type="title"/>
          </p:nvPr>
        </p:nvSpPr>
        <p:spPr/>
        <p:txBody>
          <a:bodyPr/>
          <a:lstStyle/>
          <a:p>
            <a:r>
              <a:rPr lang="en-US" dirty="0">
                <a:latin typeface="Georgia" panose="02040502050405020303" pitchFamily="18" charset="0"/>
              </a:rPr>
              <a:t>NLU: How do we get to that “meaning”?</a:t>
            </a:r>
          </a:p>
        </p:txBody>
      </p:sp>
      <p:sp>
        <p:nvSpPr>
          <p:cNvPr id="3" name="Content Placeholder 2">
            <a:extLst>
              <a:ext uri="{FF2B5EF4-FFF2-40B4-BE49-F238E27FC236}">
                <a16:creationId xmlns:a16="http://schemas.microsoft.com/office/drawing/2014/main" id="{5D54B99E-8232-9F46-B6E4-4731AFAF6280}"/>
              </a:ext>
            </a:extLst>
          </p:cNvPr>
          <p:cNvSpPr>
            <a:spLocks noGrp="1"/>
          </p:cNvSpPr>
          <p:nvPr>
            <p:ph idx="1"/>
          </p:nvPr>
        </p:nvSpPr>
        <p:spPr/>
        <p:txBody>
          <a:bodyPr>
            <a:normAutofit fontScale="92500" lnSpcReduction="10000"/>
          </a:bodyPr>
          <a:lstStyle/>
          <a:p>
            <a:pPr marL="0" indent="0">
              <a:buNone/>
            </a:pPr>
            <a:r>
              <a:rPr lang="en-US" dirty="0">
                <a:latin typeface="Georgia" panose="02040502050405020303" pitchFamily="18" charset="0"/>
              </a:rPr>
              <a:t>A) The</a:t>
            </a:r>
            <a:r>
              <a:rPr lang="en-US" b="1" dirty="0">
                <a:latin typeface="Georgia" panose="02040502050405020303" pitchFamily="18" charset="0"/>
              </a:rPr>
              <a:t> traditional NLP pipeline </a:t>
            </a:r>
            <a:r>
              <a:rPr lang="en-US" dirty="0">
                <a:latin typeface="Georgia" panose="02040502050405020303" pitchFamily="18" charset="0"/>
              </a:rPr>
              <a:t>assumes a sequence of </a:t>
            </a:r>
            <a:r>
              <a:rPr lang="en-US" b="1" dirty="0">
                <a:latin typeface="Georgia" panose="02040502050405020303" pitchFamily="18" charset="0"/>
              </a:rPr>
              <a:t>intermediate symbolic representations</a:t>
            </a:r>
            <a:r>
              <a:rPr lang="en-US" dirty="0">
                <a:latin typeface="Georgia" panose="02040502050405020303" pitchFamily="18" charset="0"/>
              </a:rPr>
              <a:t>, </a:t>
            </a:r>
            <a:br>
              <a:rPr lang="en-US" dirty="0">
                <a:latin typeface="Georgia" panose="02040502050405020303" pitchFamily="18" charset="0"/>
              </a:rPr>
            </a:br>
            <a:r>
              <a:rPr lang="en-US" dirty="0">
                <a:latin typeface="Georgia" panose="02040502050405020303" pitchFamily="18" charset="0"/>
              </a:rPr>
              <a:t>produced by models whose output can be reused by any system</a:t>
            </a:r>
            <a:endParaRPr lang="en-US" b="1" dirty="0">
              <a:latin typeface="Georgia" panose="02040502050405020303" pitchFamily="18" charset="0"/>
            </a:endParaRPr>
          </a:p>
          <a:p>
            <a:pPr marL="457200" lvl="1" indent="0">
              <a:buNone/>
            </a:pPr>
            <a:r>
              <a:rPr lang="en-US" dirty="0">
                <a:latin typeface="Georgia" panose="02040502050405020303" pitchFamily="18" charset="0"/>
              </a:rPr>
              <a:t>Map raw text to part-of-speech tags, </a:t>
            </a:r>
          </a:p>
          <a:p>
            <a:pPr marL="457200" lvl="1" indent="0">
              <a:buNone/>
            </a:pPr>
            <a:r>
              <a:rPr lang="en-US" dirty="0">
                <a:latin typeface="Georgia" panose="02040502050405020303" pitchFamily="18" charset="0"/>
              </a:rPr>
              <a:t>then map POS-tagged text to syntactic parse trees,</a:t>
            </a:r>
          </a:p>
          <a:p>
            <a:pPr marL="457200" lvl="1" indent="0">
              <a:buNone/>
            </a:pPr>
            <a:r>
              <a:rPr lang="en-US" dirty="0">
                <a:latin typeface="Georgia" panose="02040502050405020303" pitchFamily="18" charset="0"/>
              </a:rPr>
              <a:t>then map syntactically parsed text to semantic parses, etc.</a:t>
            </a:r>
            <a:br>
              <a:rPr lang="en-US" dirty="0">
                <a:latin typeface="Georgia" panose="02040502050405020303" pitchFamily="18" charset="0"/>
              </a:rPr>
            </a:br>
            <a:endParaRPr lang="en-US" dirty="0">
              <a:latin typeface="Georgia" panose="02040502050405020303" pitchFamily="18" charset="0"/>
            </a:endParaRPr>
          </a:p>
          <a:p>
            <a:pPr marL="0" indent="0">
              <a:buNone/>
            </a:pPr>
            <a:r>
              <a:rPr lang="en-US" dirty="0">
                <a:latin typeface="Georgia" panose="02040502050405020303" pitchFamily="18" charset="0"/>
              </a:rPr>
              <a:t>B) Many current </a:t>
            </a:r>
            <a:r>
              <a:rPr lang="en-US" b="1" dirty="0">
                <a:solidFill>
                  <a:srgbClr val="C00000"/>
                </a:solidFill>
                <a:latin typeface="Georgia" panose="02040502050405020303" pitchFamily="18" charset="0"/>
              </a:rPr>
              <a:t>neural models</a:t>
            </a:r>
            <a:r>
              <a:rPr lang="en-US" dirty="0">
                <a:solidFill>
                  <a:srgbClr val="C00000"/>
                </a:solidFill>
                <a:latin typeface="Georgia" panose="02040502050405020303" pitchFamily="18" charset="0"/>
              </a:rPr>
              <a:t> map </a:t>
            </a:r>
            <a:r>
              <a:rPr lang="en-US" i="1" dirty="0">
                <a:solidFill>
                  <a:srgbClr val="C00000"/>
                </a:solidFill>
                <a:latin typeface="Georgia" panose="02040502050405020303" pitchFamily="18" charset="0"/>
              </a:rPr>
              <a:t>directly</a:t>
            </a:r>
            <a:r>
              <a:rPr lang="en-US" dirty="0">
                <a:solidFill>
                  <a:srgbClr val="C00000"/>
                </a:solidFill>
                <a:latin typeface="Georgia" panose="02040502050405020303" pitchFamily="18" charset="0"/>
              </a:rPr>
              <a:t> from text to the output required for the task.</a:t>
            </a:r>
          </a:p>
          <a:p>
            <a:pPr marL="457200" lvl="1" indent="0">
              <a:buNone/>
            </a:pPr>
            <a:r>
              <a:rPr lang="en-US" dirty="0">
                <a:latin typeface="Georgia" panose="02040502050405020303" pitchFamily="18" charset="0"/>
              </a:rPr>
              <a:t>Map each word in a text to a vector representation </a:t>
            </a:r>
          </a:p>
          <a:p>
            <a:pPr marL="457200" lvl="1" indent="0">
              <a:buNone/>
            </a:pPr>
            <a:r>
              <a:rPr lang="en-US" dirty="0">
                <a:latin typeface="Georgia" panose="02040502050405020303" pitchFamily="18" charset="0"/>
              </a:rPr>
              <a:t>Train the neural model to perform the task directly from these vectors</a:t>
            </a:r>
          </a:p>
          <a:p>
            <a:pPr marL="457200" lvl="1" indent="0">
              <a:buNone/>
            </a:pPr>
            <a:r>
              <a:rPr lang="en-US" dirty="0">
                <a:latin typeface="Georgia" panose="02040502050405020303" pitchFamily="18" charset="0"/>
              </a:rPr>
              <a:t>Intermediate representations (activations of hidden layers) may be used by other neural models, but are difficult to interpret by humans</a:t>
            </a:r>
          </a:p>
          <a:p>
            <a:pPr marL="0" indent="0">
              <a:buNone/>
            </a:pPr>
            <a:endParaRPr lang="en-US" dirty="0">
              <a:latin typeface="Georgia" panose="02040502050405020303" pitchFamily="18" charset="0"/>
            </a:endParaRPr>
          </a:p>
        </p:txBody>
      </p:sp>
    </p:spTree>
    <p:extLst>
      <p:ext uri="{BB962C8B-B14F-4D97-AF65-F5344CB8AC3E}">
        <p14:creationId xmlns:p14="http://schemas.microsoft.com/office/powerpoint/2010/main" val="979258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NLP research questions redux"/>
          <p:cNvSpPr txBox="1">
            <a:spLocks noGrp="1"/>
          </p:cNvSpPr>
          <p:nvPr>
            <p:ph type="title"/>
          </p:nvPr>
        </p:nvSpPr>
        <p:spPr>
          <a:prstGeom prst="rect">
            <a:avLst/>
          </a:prstGeom>
        </p:spPr>
        <p:txBody>
          <a:bodyPr>
            <a:noAutofit/>
          </a:bodyPr>
          <a:lstStyle>
            <a:lvl1pPr>
              <a:lnSpc>
                <a:spcPts val="7400"/>
              </a:lnSpc>
              <a:defRPr sz="6200"/>
            </a:lvl1pPr>
          </a:lstStyle>
          <a:p>
            <a:pPr>
              <a:lnSpc>
                <a:spcPct val="100000"/>
              </a:lnSpc>
            </a:pPr>
            <a:r>
              <a:rPr lang="en-US" sz="4000" dirty="0">
                <a:latin typeface="Georgia" panose="02040502050405020303" pitchFamily="18" charset="0"/>
              </a:rPr>
              <a:t>NLP research questions redux …</a:t>
            </a:r>
            <a:br>
              <a:rPr lang="en-US" sz="4000" dirty="0">
                <a:latin typeface="Georgia" panose="02040502050405020303" pitchFamily="18" charset="0"/>
              </a:rPr>
            </a:br>
            <a:r>
              <a:rPr lang="en-US" sz="4000" dirty="0">
                <a:latin typeface="Georgia" panose="02040502050405020303" pitchFamily="18" charset="0"/>
              </a:rPr>
              <a:t>…and answers from neural NLP</a:t>
            </a:r>
            <a:endParaRPr sz="4000" dirty="0">
              <a:latin typeface="Georgia" panose="02040502050405020303" pitchFamily="18" charset="0"/>
            </a:endParaRPr>
          </a:p>
        </p:txBody>
      </p:sp>
      <p:sp>
        <p:nvSpPr>
          <p:cNvPr id="97" name="How do you represent (or predict) words?…"/>
          <p:cNvSpPr txBox="1">
            <a:spLocks noGrp="1"/>
          </p:cNvSpPr>
          <p:nvPr>
            <p:ph idx="1"/>
          </p:nvPr>
        </p:nvSpPr>
        <p:spPr>
          <a:xfrm>
            <a:off x="838200" y="1825624"/>
            <a:ext cx="10515600" cy="4530725"/>
          </a:xfrm>
          <a:prstGeom prst="rect">
            <a:avLst/>
          </a:prstGeom>
        </p:spPr>
        <p:txBody>
          <a:bodyPr>
            <a:noAutofit/>
          </a:bodyPr>
          <a:lstStyle/>
          <a:p>
            <a:pPr>
              <a:defRPr>
                <a:solidFill>
                  <a:srgbClr val="C71B00"/>
                </a:solidFill>
              </a:defRPr>
            </a:pPr>
            <a:r>
              <a:rPr sz="2400" dirty="0">
                <a:solidFill>
                  <a:srgbClr val="000000"/>
                </a:solidFill>
                <a:latin typeface="Georgia" panose="02040502050405020303" pitchFamily="18" charset="0"/>
              </a:rPr>
              <a:t>How do you </a:t>
            </a:r>
            <a:r>
              <a:rPr sz="2400" b="1" dirty="0">
                <a:solidFill>
                  <a:srgbClr val="C00000"/>
                </a:solidFill>
                <a:latin typeface="Georgia" panose="02040502050405020303" pitchFamily="18" charset="0"/>
              </a:rPr>
              <a:t>represent (or predict) words?</a:t>
            </a:r>
          </a:p>
          <a:p>
            <a:pPr lvl="1"/>
            <a:r>
              <a:rPr lang="en-US" sz="2000" dirty="0">
                <a:solidFill>
                  <a:srgbClr val="000000"/>
                </a:solidFill>
                <a:latin typeface="Georgia" panose="02040502050405020303" pitchFamily="18" charset="0"/>
              </a:rPr>
              <a:t>Each </a:t>
            </a:r>
            <a:r>
              <a:rPr lang="en-US" sz="2000" b="1" dirty="0">
                <a:solidFill>
                  <a:srgbClr val="000000"/>
                </a:solidFill>
                <a:latin typeface="Georgia" panose="02040502050405020303" pitchFamily="18" charset="0"/>
              </a:rPr>
              <a:t>word</a:t>
            </a:r>
            <a:r>
              <a:rPr lang="en-US" sz="2000" dirty="0">
                <a:solidFill>
                  <a:srgbClr val="000000"/>
                </a:solidFill>
                <a:latin typeface="Georgia" panose="02040502050405020303" pitchFamily="18" charset="0"/>
              </a:rPr>
              <a:t> is a </a:t>
            </a:r>
            <a:r>
              <a:rPr lang="en-US" sz="2000" b="1" dirty="0">
                <a:solidFill>
                  <a:srgbClr val="C00000"/>
                </a:solidFill>
                <a:latin typeface="Georgia" panose="02040502050405020303" pitchFamily="18" charset="0"/>
              </a:rPr>
              <a:t>dense vector (embedding</a:t>
            </a:r>
            <a:r>
              <a:rPr lang="en-US" sz="2000" b="1" dirty="0">
                <a:solidFill>
                  <a:srgbClr val="000000"/>
                </a:solidFill>
                <a:latin typeface="Georgia" panose="02040502050405020303" pitchFamily="18" charset="0"/>
              </a:rPr>
              <a:t>) </a:t>
            </a:r>
            <a:r>
              <a:rPr lang="en-US" sz="2000" dirty="0">
                <a:solidFill>
                  <a:srgbClr val="000000"/>
                </a:solidFill>
                <a:latin typeface="Georgia" panose="02040502050405020303" pitchFamily="18" charset="0"/>
              </a:rPr>
              <a:t>that captures a lot of syntactic and semantic  information implicitly.</a:t>
            </a:r>
          </a:p>
          <a:p>
            <a:pPr lvl="1"/>
            <a:r>
              <a:rPr lang="en-US" sz="2000" b="1" dirty="0">
                <a:solidFill>
                  <a:srgbClr val="000000"/>
                </a:solidFill>
                <a:latin typeface="Georgia" panose="02040502050405020303" pitchFamily="18" charset="0"/>
              </a:rPr>
              <a:t>Character embeddings</a:t>
            </a:r>
            <a:r>
              <a:rPr lang="en-US" sz="2000" dirty="0">
                <a:solidFill>
                  <a:srgbClr val="000000"/>
                </a:solidFill>
                <a:latin typeface="Georgia" panose="02040502050405020303" pitchFamily="18" charset="0"/>
              </a:rPr>
              <a:t> allow us us handle unseen words more robustly</a:t>
            </a:r>
            <a:endParaRPr sz="2000" dirty="0">
              <a:solidFill>
                <a:srgbClr val="000000"/>
              </a:solidFill>
              <a:latin typeface="Georgia" panose="02040502050405020303" pitchFamily="18" charset="0"/>
            </a:endParaRPr>
          </a:p>
          <a:p>
            <a:r>
              <a:rPr sz="2400" dirty="0">
                <a:solidFill>
                  <a:srgbClr val="000000"/>
                </a:solidFill>
                <a:latin typeface="Georgia" panose="02040502050405020303" pitchFamily="18" charset="0"/>
              </a:rPr>
              <a:t>How do you </a:t>
            </a:r>
            <a:r>
              <a:rPr sz="2400" b="1" dirty="0">
                <a:solidFill>
                  <a:srgbClr val="C00000"/>
                </a:solidFill>
                <a:latin typeface="Georgia" panose="02040502050405020303" pitchFamily="18" charset="0"/>
              </a:rPr>
              <a:t>represent (or predict) word sequences?</a:t>
            </a:r>
          </a:p>
          <a:p>
            <a:pPr lvl="1"/>
            <a:r>
              <a:rPr lang="en-US" sz="2000" dirty="0">
                <a:solidFill>
                  <a:srgbClr val="000000"/>
                </a:solidFill>
                <a:latin typeface="Georgia" panose="02040502050405020303" pitchFamily="18" charset="0"/>
              </a:rPr>
              <a:t>Through a </a:t>
            </a:r>
            <a:r>
              <a:rPr lang="en-US" sz="2000" b="1" dirty="0">
                <a:solidFill>
                  <a:srgbClr val="C00000"/>
                </a:solidFill>
                <a:latin typeface="Georgia" panose="02040502050405020303" pitchFamily="18" charset="0"/>
              </a:rPr>
              <a:t>recurrent neural net</a:t>
            </a:r>
            <a:r>
              <a:rPr lang="en-US" sz="2000" dirty="0">
                <a:solidFill>
                  <a:srgbClr val="000000"/>
                </a:solidFill>
                <a:latin typeface="Georgia" panose="02040502050405020303" pitchFamily="18" charset="0"/>
              </a:rPr>
              <a:t> that does not need to truncate history </a:t>
            </a:r>
            <a:br>
              <a:rPr lang="en-US" sz="2000" dirty="0">
                <a:solidFill>
                  <a:srgbClr val="000000"/>
                </a:solidFill>
                <a:latin typeface="Georgia" panose="02040502050405020303" pitchFamily="18" charset="0"/>
              </a:rPr>
            </a:br>
            <a:r>
              <a:rPr lang="en-US" sz="2000" dirty="0">
                <a:solidFill>
                  <a:srgbClr val="000000"/>
                </a:solidFill>
                <a:latin typeface="Georgia" panose="02040502050405020303" pitchFamily="18" charset="0"/>
              </a:rPr>
              <a:t>to a fixed length</a:t>
            </a:r>
            <a:endParaRPr sz="2000" dirty="0">
              <a:solidFill>
                <a:srgbClr val="000000"/>
              </a:solidFill>
              <a:latin typeface="Georgia" panose="02040502050405020303" pitchFamily="18" charset="0"/>
            </a:endParaRPr>
          </a:p>
          <a:p>
            <a:pPr>
              <a:defRPr>
                <a:solidFill>
                  <a:srgbClr val="C71B00"/>
                </a:solidFill>
              </a:defRPr>
            </a:pPr>
            <a:r>
              <a:rPr sz="2400" dirty="0">
                <a:solidFill>
                  <a:srgbClr val="000000"/>
                </a:solidFill>
                <a:latin typeface="Georgia" panose="02040502050405020303" pitchFamily="18" charset="0"/>
              </a:rPr>
              <a:t>How do you</a:t>
            </a:r>
            <a:r>
              <a:rPr sz="2400" b="1" dirty="0">
                <a:solidFill>
                  <a:srgbClr val="000000"/>
                </a:solidFill>
                <a:latin typeface="Georgia" panose="02040502050405020303" pitchFamily="18" charset="0"/>
              </a:rPr>
              <a:t> </a:t>
            </a:r>
            <a:r>
              <a:rPr sz="2400" b="1" dirty="0">
                <a:solidFill>
                  <a:srgbClr val="C00000"/>
                </a:solidFill>
                <a:latin typeface="Georgia" panose="02040502050405020303" pitchFamily="18" charset="0"/>
              </a:rPr>
              <a:t>represent (or predict) structures?</a:t>
            </a:r>
          </a:p>
          <a:p>
            <a:pPr lvl="1"/>
            <a:r>
              <a:rPr lang="en-US" sz="2000" dirty="0">
                <a:solidFill>
                  <a:srgbClr val="000000"/>
                </a:solidFill>
                <a:latin typeface="Georgia" panose="02040502050405020303" pitchFamily="18" charset="0"/>
              </a:rPr>
              <a:t>Input is typically assumed to be raw text (mapped to embeddings)</a:t>
            </a:r>
          </a:p>
          <a:p>
            <a:pPr lvl="1"/>
            <a:r>
              <a:rPr lang="en-US" sz="2000" dirty="0">
                <a:solidFill>
                  <a:srgbClr val="000000"/>
                </a:solidFill>
                <a:latin typeface="Georgia" panose="02040502050405020303" pitchFamily="18" charset="0"/>
              </a:rPr>
              <a:t>Output representations may still be symbolic </a:t>
            </a:r>
            <a:endParaRPr sz="2000" dirty="0">
              <a:solidFill>
                <a:srgbClr val="000000"/>
              </a:solidFill>
              <a:latin typeface="Georgia" panose="02040502050405020303" pitchFamily="18" charset="0"/>
            </a:endParaRPr>
          </a:p>
          <a:p>
            <a:pPr lvl="1"/>
            <a:r>
              <a:rPr lang="en-US" sz="2000" dirty="0">
                <a:solidFill>
                  <a:srgbClr val="000000"/>
                </a:solidFill>
                <a:latin typeface="Georgia" panose="02040502050405020303" pitchFamily="18" charset="0"/>
              </a:rPr>
              <a:t>Internal representations are dense vectors (activations), </a:t>
            </a:r>
            <a:br>
              <a:rPr lang="en-US" sz="2000" dirty="0">
                <a:solidFill>
                  <a:srgbClr val="000000"/>
                </a:solidFill>
                <a:latin typeface="Georgia" panose="02040502050405020303" pitchFamily="18" charset="0"/>
              </a:rPr>
            </a:br>
            <a:r>
              <a:rPr lang="en-US" sz="2000" dirty="0">
                <a:solidFill>
                  <a:srgbClr val="000000"/>
                </a:solidFill>
                <a:latin typeface="Georgia" panose="02040502050405020303" pitchFamily="18" charset="0"/>
              </a:rPr>
              <a:t>without explicit interpretation</a:t>
            </a:r>
            <a:br>
              <a:rPr lang="en-US" sz="2000" dirty="0">
                <a:solidFill>
                  <a:srgbClr val="000000"/>
                </a:solidFill>
                <a:latin typeface="Georgia" panose="02040502050405020303" pitchFamily="18" charset="0"/>
              </a:rPr>
            </a:br>
            <a:endParaRPr sz="2000" dirty="0">
              <a:solidFill>
                <a:srgbClr val="000000"/>
              </a:solidFill>
              <a:latin typeface="Georgia" panose="02040502050405020303" pitchFamily="18" charset="0"/>
            </a:endParaRPr>
          </a:p>
        </p:txBody>
      </p:sp>
      <p:sp>
        <p:nvSpPr>
          <p:cNvPr id="98" name="Slide Number"/>
          <p:cNvSpPr txBox="1">
            <a:spLocks noGrp="1"/>
          </p:cNvSpPr>
          <p:nvPr>
            <p:ph type="sldNum" sz="quarter" idx="1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26</a:t>
            </a:fld>
            <a:endParaRPr/>
          </a:p>
        </p:txBody>
      </p:sp>
    </p:spTree>
    <p:extLst>
      <p:ext uri="{BB962C8B-B14F-4D97-AF65-F5344CB8AC3E}">
        <p14:creationId xmlns:p14="http://schemas.microsoft.com/office/powerpoint/2010/main" val="833075071"/>
      </p:ext>
    </p:extLst>
  </p:cSld>
  <p:clrMapOvr>
    <a:masterClrMapping/>
  </p:clrMapOvr>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9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97">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9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1" uiExpand="1" build="p" bldLvl="2"/>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AAD6">
            <a:alpha val="38000"/>
          </a:srgb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09D527-57CE-BC4D-A1BA-4DDF83129495}"/>
              </a:ext>
            </a:extLst>
          </p:cNvPr>
          <p:cNvSpPr>
            <a:spLocks noGrp="1"/>
          </p:cNvSpPr>
          <p:nvPr>
            <p:ph type="title"/>
          </p:nvPr>
        </p:nvSpPr>
        <p:spPr>
          <a:effectLst/>
        </p:spPr>
        <p:txBody>
          <a:bodyPr anchor="ctr"/>
          <a:lstStyle/>
          <a:p>
            <a:r>
              <a:rPr lang="en-US" dirty="0">
                <a:latin typeface="Georgia" panose="02040502050405020303" pitchFamily="18" charset="0"/>
              </a:rPr>
              <a:t>Language models</a:t>
            </a:r>
          </a:p>
        </p:txBody>
      </p:sp>
      <p:sp>
        <p:nvSpPr>
          <p:cNvPr id="5" name="Text Placeholder 4">
            <a:extLst>
              <a:ext uri="{FF2B5EF4-FFF2-40B4-BE49-F238E27FC236}">
                <a16:creationId xmlns:a16="http://schemas.microsoft.com/office/drawing/2014/main" id="{2B693A15-CA2B-2741-A8D0-2F8C2EC43BF4}"/>
              </a:ext>
            </a:extLst>
          </p:cNvPr>
          <p:cNvSpPr>
            <a:spLocks noGrp="1"/>
          </p:cNvSpPr>
          <p:nvPr>
            <p:ph type="body" idx="1"/>
          </p:nvPr>
        </p:nvSpPr>
        <p:spPr/>
        <p:txBody>
          <a:bodyPr>
            <a:normAutofit/>
          </a:bodyPr>
          <a:lstStyle/>
          <a:p>
            <a:endParaRPr lang="en-US" sz="32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272834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Example: Language Modeling"/>
          <p:cNvSpPr txBox="1">
            <a:spLocks noGrp="1"/>
          </p:cNvSpPr>
          <p:nvPr>
            <p:ph type="title"/>
          </p:nvPr>
        </p:nvSpPr>
        <p:spPr>
          <a:prstGeom prst="rect">
            <a:avLst/>
          </a:prstGeom>
        </p:spPr>
        <p:txBody>
          <a:bodyPr>
            <a:normAutofit/>
          </a:bodyPr>
          <a:lstStyle/>
          <a:p>
            <a:r>
              <a:rPr lang="en-US" sz="5400" dirty="0">
                <a:latin typeface="Georgia" panose="02040502050405020303" pitchFamily="18" charset="0"/>
              </a:rPr>
              <a:t>Traditional </a:t>
            </a:r>
            <a:r>
              <a:rPr sz="5400" dirty="0">
                <a:latin typeface="Georgia" panose="02040502050405020303" pitchFamily="18" charset="0"/>
              </a:rPr>
              <a:t>Language Model</a:t>
            </a:r>
            <a:r>
              <a:rPr lang="en-US" sz="5400" dirty="0">
                <a:latin typeface="Georgia" panose="02040502050405020303" pitchFamily="18" charset="0"/>
              </a:rPr>
              <a:t>s</a:t>
            </a:r>
            <a:endParaRPr sz="5400" dirty="0">
              <a:latin typeface="Georgia" panose="02040502050405020303" pitchFamily="18" charset="0"/>
            </a:endParaRPr>
          </a:p>
        </p:txBody>
      </p:sp>
      <p:sp>
        <p:nvSpPr>
          <p:cNvPr id="109" name="A language model defines a distribution P(w) over the strings w = w1w2..wi… in a language…"/>
          <p:cNvSpPr txBox="1">
            <a:spLocks noGrp="1"/>
          </p:cNvSpPr>
          <p:nvPr>
            <p:ph idx="1"/>
          </p:nvPr>
        </p:nvSpPr>
        <p:spPr>
          <a:prstGeom prst="rect">
            <a:avLst/>
          </a:prstGeom>
        </p:spPr>
        <p:txBody>
          <a:bodyPr>
            <a:noAutofit/>
          </a:bodyPr>
          <a:lstStyle/>
          <a:p>
            <a:pPr marL="0" indent="0">
              <a:lnSpc>
                <a:spcPct val="100000"/>
              </a:lnSpc>
              <a:buNone/>
              <a:defRPr sz="3500"/>
            </a:pPr>
            <a:r>
              <a:rPr sz="2400" dirty="0">
                <a:latin typeface="Georgia" panose="02040502050405020303" pitchFamily="18" charset="0"/>
              </a:rPr>
              <a:t>A language model defines a </a:t>
            </a:r>
            <a:r>
              <a:rPr sz="2400" dirty="0">
                <a:solidFill>
                  <a:srgbClr val="C71B00"/>
                </a:solidFill>
                <a:latin typeface="Georgia" panose="02040502050405020303" pitchFamily="18" charset="0"/>
              </a:rPr>
              <a:t>distribution </a:t>
            </a:r>
            <a:r>
              <a:rPr sz="2400" dirty="0">
                <a:solidFill>
                  <a:srgbClr val="C71B00"/>
                </a:solidFill>
                <a:latin typeface="Georgia" panose="02040502050405020303" pitchFamily="18" charset="0"/>
                <a:ea typeface="Times"/>
                <a:cs typeface="Times"/>
                <a:sym typeface="Times"/>
              </a:rPr>
              <a:t>P(</a:t>
            </a:r>
            <a:r>
              <a:rPr sz="2400" b="1" dirty="0">
                <a:solidFill>
                  <a:srgbClr val="C71B00"/>
                </a:solidFill>
                <a:latin typeface="Georgia" panose="02040502050405020303" pitchFamily="18" charset="0"/>
                <a:ea typeface="Times"/>
                <a:cs typeface="Times"/>
                <a:sym typeface="Times"/>
              </a:rPr>
              <a:t>w</a:t>
            </a:r>
            <a:r>
              <a:rPr sz="2400" dirty="0">
                <a:solidFill>
                  <a:srgbClr val="C71B00"/>
                </a:solidFill>
                <a:latin typeface="Georgia" panose="02040502050405020303" pitchFamily="18" charset="0"/>
                <a:ea typeface="Times"/>
                <a:cs typeface="Times"/>
                <a:sym typeface="Times"/>
              </a:rPr>
              <a:t>)</a:t>
            </a:r>
            <a:r>
              <a:rPr sz="2400" dirty="0">
                <a:solidFill>
                  <a:srgbClr val="C71B00"/>
                </a:solidFill>
                <a:latin typeface="Georgia" panose="02040502050405020303" pitchFamily="18" charset="0"/>
              </a:rPr>
              <a:t> </a:t>
            </a:r>
            <a:r>
              <a:rPr sz="2400" dirty="0">
                <a:latin typeface="Georgia" panose="02040502050405020303" pitchFamily="18" charset="0"/>
              </a:rPr>
              <a:t>over the strings </a:t>
            </a:r>
            <a:br>
              <a:rPr lang="en-US" sz="2400" dirty="0">
                <a:latin typeface="Georgia" panose="02040502050405020303" pitchFamily="18" charset="0"/>
              </a:rPr>
            </a:br>
            <a:r>
              <a:rPr sz="2400" b="1" dirty="0">
                <a:latin typeface="Georgia" panose="02040502050405020303" pitchFamily="18" charset="0"/>
                <a:ea typeface="Times"/>
                <a:cs typeface="Times"/>
                <a:sym typeface="Times"/>
              </a:rPr>
              <a:t>w </a:t>
            </a:r>
            <a:r>
              <a:rPr sz="2400" dirty="0">
                <a:latin typeface="Georgia" panose="02040502050405020303" pitchFamily="18" charset="0"/>
                <a:ea typeface="Times"/>
                <a:cs typeface="Times"/>
                <a:sym typeface="Times"/>
              </a:rPr>
              <a:t>= w</a:t>
            </a:r>
            <a:r>
              <a:rPr sz="2400" baseline="-5999" dirty="0">
                <a:latin typeface="Georgia" panose="02040502050405020303" pitchFamily="18" charset="0"/>
                <a:ea typeface="Times"/>
                <a:cs typeface="Times"/>
                <a:sym typeface="Times"/>
              </a:rPr>
              <a:t>1</a:t>
            </a:r>
            <a:r>
              <a:rPr sz="2400" dirty="0">
                <a:latin typeface="Georgia" panose="02040502050405020303" pitchFamily="18" charset="0"/>
                <a:ea typeface="Times"/>
                <a:cs typeface="Times"/>
                <a:sym typeface="Times"/>
              </a:rPr>
              <a:t>w</a:t>
            </a:r>
            <a:r>
              <a:rPr sz="2400" baseline="-5999" dirty="0">
                <a:latin typeface="Georgia" panose="02040502050405020303" pitchFamily="18" charset="0"/>
                <a:ea typeface="Times"/>
                <a:cs typeface="Times"/>
                <a:sym typeface="Times"/>
              </a:rPr>
              <a:t>2</a:t>
            </a:r>
            <a:r>
              <a:rPr sz="2400" dirty="0">
                <a:latin typeface="Georgia" panose="02040502050405020303" pitchFamily="18" charset="0"/>
                <a:ea typeface="Times"/>
                <a:cs typeface="Times"/>
                <a:sym typeface="Times"/>
              </a:rPr>
              <a:t>..w</a:t>
            </a:r>
            <a:r>
              <a:rPr sz="2400" baseline="-5999" dirty="0">
                <a:latin typeface="Georgia" panose="02040502050405020303" pitchFamily="18" charset="0"/>
                <a:ea typeface="Times"/>
                <a:cs typeface="Times"/>
                <a:sym typeface="Times"/>
              </a:rPr>
              <a:t>i</a:t>
            </a:r>
            <a:r>
              <a:rPr sz="2400" dirty="0">
                <a:latin typeface="Georgia" panose="02040502050405020303" pitchFamily="18" charset="0"/>
                <a:ea typeface="Times"/>
                <a:cs typeface="Times"/>
                <a:sym typeface="Times"/>
              </a:rPr>
              <a:t>…</a:t>
            </a:r>
            <a:r>
              <a:rPr sz="2400" b="1" dirty="0">
                <a:latin typeface="Georgia" panose="02040502050405020303" pitchFamily="18" charset="0"/>
                <a:ea typeface="Times"/>
                <a:cs typeface="Times"/>
                <a:sym typeface="Times"/>
              </a:rPr>
              <a:t> </a:t>
            </a:r>
            <a:r>
              <a:rPr sz="2400" dirty="0">
                <a:latin typeface="Georgia" panose="02040502050405020303" pitchFamily="18" charset="0"/>
              </a:rPr>
              <a:t>in a language</a:t>
            </a:r>
            <a:br>
              <a:rPr lang="en-US" sz="2400" dirty="0">
                <a:latin typeface="Georgia" panose="02040502050405020303" pitchFamily="18" charset="0"/>
              </a:rPr>
            </a:br>
            <a:r>
              <a:rPr sz="2400" dirty="0">
                <a:latin typeface="Georgia" panose="02040502050405020303" pitchFamily="18" charset="0"/>
              </a:rPr>
              <a:t>Typically we factor </a:t>
            </a:r>
            <a:r>
              <a:rPr sz="2400" dirty="0">
                <a:latin typeface="Georgia" panose="02040502050405020303" pitchFamily="18" charset="0"/>
                <a:ea typeface="Times"/>
                <a:cs typeface="Times"/>
                <a:sym typeface="Times"/>
              </a:rPr>
              <a:t>P(</a:t>
            </a:r>
            <a:r>
              <a:rPr sz="2400" b="1" dirty="0">
                <a:latin typeface="Georgia" panose="02040502050405020303" pitchFamily="18" charset="0"/>
                <a:ea typeface="Times"/>
                <a:cs typeface="Times"/>
                <a:sym typeface="Times"/>
              </a:rPr>
              <a:t>w</a:t>
            </a:r>
            <a:r>
              <a:rPr sz="2400" dirty="0">
                <a:latin typeface="Georgia" panose="02040502050405020303" pitchFamily="18" charset="0"/>
                <a:ea typeface="Times"/>
                <a:cs typeface="Times"/>
                <a:sym typeface="Times"/>
              </a:rPr>
              <a:t>) </a:t>
            </a:r>
            <a:r>
              <a:rPr sz="2400" dirty="0">
                <a:latin typeface="Georgia" panose="02040502050405020303" pitchFamily="18" charset="0"/>
              </a:rPr>
              <a:t>such that we compute the probability </a:t>
            </a:r>
            <a:br>
              <a:rPr lang="en-US" sz="2400" dirty="0">
                <a:latin typeface="Georgia" panose="02040502050405020303" pitchFamily="18" charset="0"/>
              </a:rPr>
            </a:br>
            <a:r>
              <a:rPr sz="2400" b="1" dirty="0">
                <a:latin typeface="Georgia" panose="02040502050405020303" pitchFamily="18" charset="0"/>
              </a:rPr>
              <a:t>word by word: </a:t>
            </a:r>
            <a:r>
              <a:rPr sz="2400" b="1" dirty="0">
                <a:latin typeface="Georgia" panose="02040502050405020303" pitchFamily="18" charset="0"/>
                <a:ea typeface="Times"/>
                <a:cs typeface="Times"/>
                <a:sym typeface="Times"/>
              </a:rPr>
              <a:t>  </a:t>
            </a:r>
            <a:r>
              <a:rPr sz="2400" dirty="0">
                <a:latin typeface="Georgia" panose="02040502050405020303" pitchFamily="18" charset="0"/>
                <a:ea typeface="Times"/>
                <a:cs typeface="Times"/>
                <a:sym typeface="Times"/>
              </a:rPr>
              <a:t>P(</a:t>
            </a:r>
            <a:r>
              <a:rPr sz="2400" b="1" dirty="0">
                <a:latin typeface="Georgia" panose="02040502050405020303" pitchFamily="18" charset="0"/>
                <a:ea typeface="Times"/>
                <a:cs typeface="Times"/>
                <a:sym typeface="Times"/>
              </a:rPr>
              <a:t>w</a:t>
            </a:r>
            <a:r>
              <a:rPr sz="2400" dirty="0">
                <a:latin typeface="Georgia" panose="02040502050405020303" pitchFamily="18" charset="0"/>
                <a:ea typeface="Times"/>
                <a:cs typeface="Times"/>
                <a:sym typeface="Times"/>
              </a:rPr>
              <a:t>) = P(w</a:t>
            </a:r>
            <a:r>
              <a:rPr sz="2400" baseline="-5999" dirty="0">
                <a:latin typeface="Georgia" panose="02040502050405020303" pitchFamily="18" charset="0"/>
                <a:ea typeface="Times"/>
                <a:cs typeface="Times"/>
                <a:sym typeface="Times"/>
              </a:rPr>
              <a:t>1</a:t>
            </a:r>
            <a:r>
              <a:rPr sz="2400" dirty="0">
                <a:latin typeface="Georgia" panose="02040502050405020303" pitchFamily="18" charset="0"/>
                <a:ea typeface="Times"/>
                <a:cs typeface="Times"/>
                <a:sym typeface="Times"/>
              </a:rPr>
              <a:t>)</a:t>
            </a:r>
            <a:r>
              <a:rPr sz="2400" dirty="0">
                <a:latin typeface="Georgia" panose="02040502050405020303" pitchFamily="18" charset="0"/>
              </a:rPr>
              <a:t> </a:t>
            </a:r>
            <a:r>
              <a:rPr sz="2400" dirty="0">
                <a:latin typeface="Georgia" panose="02040502050405020303" pitchFamily="18" charset="0"/>
                <a:ea typeface="Times"/>
                <a:cs typeface="Times"/>
                <a:sym typeface="Times"/>
              </a:rPr>
              <a:t>P(w</a:t>
            </a:r>
            <a:r>
              <a:rPr sz="2400" baseline="-5999" dirty="0">
                <a:latin typeface="Georgia" panose="02040502050405020303" pitchFamily="18" charset="0"/>
                <a:ea typeface="Times"/>
                <a:cs typeface="Times"/>
                <a:sym typeface="Times"/>
              </a:rPr>
              <a:t>2</a:t>
            </a:r>
            <a:r>
              <a:rPr sz="2400" dirty="0">
                <a:latin typeface="Georgia" panose="02040502050405020303" pitchFamily="18" charset="0"/>
                <a:ea typeface="Times"/>
                <a:cs typeface="Times"/>
                <a:sym typeface="Times"/>
              </a:rPr>
              <a:t> | w</a:t>
            </a:r>
            <a:r>
              <a:rPr sz="2400" baseline="-5999" dirty="0">
                <a:latin typeface="Georgia" panose="02040502050405020303" pitchFamily="18" charset="0"/>
                <a:ea typeface="Times"/>
                <a:cs typeface="Times"/>
                <a:sym typeface="Times"/>
              </a:rPr>
              <a:t>1</a:t>
            </a:r>
            <a:r>
              <a:rPr sz="2400" dirty="0">
                <a:latin typeface="Georgia" panose="02040502050405020303" pitchFamily="18" charset="0"/>
                <a:ea typeface="Times"/>
                <a:cs typeface="Times"/>
                <a:sym typeface="Times"/>
              </a:rPr>
              <a:t>)… P(</a:t>
            </a:r>
            <a:r>
              <a:rPr sz="2400" dirty="0" err="1">
                <a:latin typeface="Georgia" panose="02040502050405020303" pitchFamily="18" charset="0"/>
                <a:ea typeface="Times"/>
                <a:cs typeface="Times"/>
                <a:sym typeface="Times"/>
              </a:rPr>
              <a:t>w</a:t>
            </a:r>
            <a:r>
              <a:rPr sz="2400" baseline="-5999" dirty="0" err="1">
                <a:latin typeface="Georgia" panose="02040502050405020303" pitchFamily="18" charset="0"/>
                <a:ea typeface="Times"/>
                <a:cs typeface="Times"/>
                <a:sym typeface="Times"/>
              </a:rPr>
              <a:t>i</a:t>
            </a:r>
            <a:r>
              <a:rPr sz="2400" dirty="0">
                <a:latin typeface="Georgia" panose="02040502050405020303" pitchFamily="18" charset="0"/>
                <a:ea typeface="Times"/>
                <a:cs typeface="Times"/>
                <a:sym typeface="Times"/>
              </a:rPr>
              <a:t> | w</a:t>
            </a:r>
            <a:r>
              <a:rPr sz="2400" baseline="-5999" dirty="0">
                <a:latin typeface="Georgia" panose="02040502050405020303" pitchFamily="18" charset="0"/>
                <a:ea typeface="Times"/>
                <a:cs typeface="Times"/>
                <a:sym typeface="Times"/>
              </a:rPr>
              <a:t>1</a:t>
            </a:r>
            <a:r>
              <a:rPr sz="2400" dirty="0">
                <a:latin typeface="Georgia" panose="02040502050405020303" pitchFamily="18" charset="0"/>
                <a:ea typeface="Times"/>
                <a:cs typeface="Times"/>
                <a:sym typeface="Times"/>
              </a:rPr>
              <a:t>…w</a:t>
            </a:r>
            <a:r>
              <a:rPr sz="2400" baseline="-5999" dirty="0">
                <a:latin typeface="Georgia" panose="02040502050405020303" pitchFamily="18" charset="0"/>
                <a:ea typeface="Times"/>
                <a:cs typeface="Times"/>
                <a:sym typeface="Times"/>
              </a:rPr>
              <a:t>i−1</a:t>
            </a:r>
            <a:r>
              <a:rPr sz="2400" dirty="0">
                <a:latin typeface="Georgia" panose="02040502050405020303" pitchFamily="18" charset="0"/>
                <a:ea typeface="Times"/>
                <a:cs typeface="Times"/>
                <a:sym typeface="Times"/>
              </a:rPr>
              <a:t>)</a:t>
            </a:r>
          </a:p>
          <a:p>
            <a:pPr marL="0" indent="0">
              <a:lnSpc>
                <a:spcPct val="100000"/>
              </a:lnSpc>
              <a:buNone/>
              <a:defRPr sz="3500"/>
            </a:pPr>
            <a:endParaRPr lang="en-US" sz="2400" dirty="0">
              <a:latin typeface="Georgia" panose="02040502050405020303" pitchFamily="18" charset="0"/>
            </a:endParaRPr>
          </a:p>
          <a:p>
            <a:pPr marL="0" indent="0">
              <a:lnSpc>
                <a:spcPct val="100000"/>
              </a:lnSpc>
              <a:buNone/>
              <a:defRPr sz="3500"/>
            </a:pPr>
            <a:r>
              <a:rPr sz="2400" dirty="0">
                <a:latin typeface="Georgia" panose="02040502050405020303" pitchFamily="18" charset="0"/>
              </a:rPr>
              <a:t>Standard </a:t>
            </a:r>
            <a:r>
              <a:rPr sz="2400" b="1" dirty="0">
                <a:solidFill>
                  <a:srgbClr val="C71B00"/>
                </a:solidFill>
                <a:latin typeface="Georgia" panose="02040502050405020303" pitchFamily="18" charset="0"/>
              </a:rPr>
              <a:t>n-gram models</a:t>
            </a:r>
            <a:r>
              <a:rPr sz="2400" b="1" dirty="0">
                <a:latin typeface="Georgia" panose="02040502050405020303" pitchFamily="18" charset="0"/>
              </a:rPr>
              <a:t> </a:t>
            </a:r>
            <a:r>
              <a:rPr sz="2400" dirty="0">
                <a:latin typeface="Georgia" panose="02040502050405020303" pitchFamily="18" charset="0"/>
              </a:rPr>
              <a:t>make the Markov assumption that </a:t>
            </a:r>
            <a:r>
              <a:rPr sz="2400" dirty="0" err="1">
                <a:latin typeface="Georgia" panose="02040502050405020303" pitchFamily="18" charset="0"/>
                <a:ea typeface="Times"/>
                <a:cs typeface="Times"/>
                <a:sym typeface="Times"/>
              </a:rPr>
              <a:t>w</a:t>
            </a:r>
            <a:r>
              <a:rPr sz="2400" baseline="-5999" dirty="0" err="1">
                <a:latin typeface="Georgia" panose="02040502050405020303" pitchFamily="18" charset="0"/>
                <a:ea typeface="Times"/>
                <a:cs typeface="Times"/>
                <a:sym typeface="Times"/>
              </a:rPr>
              <a:t>i</a:t>
            </a:r>
            <a:r>
              <a:rPr sz="2400" dirty="0">
                <a:latin typeface="Georgia" panose="02040502050405020303" pitchFamily="18" charset="0"/>
                <a:ea typeface="Times"/>
                <a:cs typeface="Times"/>
                <a:sym typeface="Times"/>
              </a:rPr>
              <a:t> </a:t>
            </a:r>
            <a:r>
              <a:rPr sz="2400" dirty="0">
                <a:latin typeface="Georgia" panose="02040502050405020303" pitchFamily="18" charset="0"/>
              </a:rPr>
              <a:t>depends </a:t>
            </a:r>
            <a:r>
              <a:rPr lang="en-US" sz="2400" dirty="0">
                <a:latin typeface="Georgia" panose="02040502050405020303" pitchFamily="18" charset="0"/>
              </a:rPr>
              <a:t>(</a:t>
            </a:r>
            <a:r>
              <a:rPr sz="2400" dirty="0">
                <a:latin typeface="Georgia" panose="02040502050405020303" pitchFamily="18" charset="0"/>
              </a:rPr>
              <a:t>only</a:t>
            </a:r>
            <a:r>
              <a:rPr lang="en-US" sz="2400" dirty="0">
                <a:latin typeface="Georgia" panose="02040502050405020303" pitchFamily="18" charset="0"/>
              </a:rPr>
              <a:t>)</a:t>
            </a:r>
            <a:r>
              <a:rPr sz="2400" dirty="0">
                <a:latin typeface="Georgia" panose="02040502050405020303" pitchFamily="18" charset="0"/>
              </a:rPr>
              <a:t> on the preceding n−1 words: </a:t>
            </a:r>
            <a:r>
              <a:rPr lang="en-US" sz="2400" dirty="0">
                <a:latin typeface="Georgia" panose="02040502050405020303" pitchFamily="18" charset="0"/>
              </a:rPr>
              <a:t> </a:t>
            </a:r>
            <a:r>
              <a:rPr sz="2400" dirty="0">
                <a:latin typeface="Georgia" panose="02040502050405020303" pitchFamily="18" charset="0"/>
                <a:ea typeface="Times"/>
                <a:cs typeface="Times"/>
                <a:sym typeface="Times"/>
              </a:rPr>
              <a:t>P(</a:t>
            </a:r>
            <a:r>
              <a:rPr sz="2400" dirty="0" err="1">
                <a:latin typeface="Georgia" panose="02040502050405020303" pitchFamily="18" charset="0"/>
                <a:ea typeface="Times"/>
                <a:cs typeface="Times"/>
                <a:sym typeface="Times"/>
              </a:rPr>
              <a:t>w</a:t>
            </a:r>
            <a:r>
              <a:rPr sz="2400" baseline="-5999" dirty="0" err="1">
                <a:latin typeface="Georgia" panose="02040502050405020303" pitchFamily="18" charset="0"/>
                <a:ea typeface="Times"/>
                <a:cs typeface="Times"/>
                <a:sym typeface="Times"/>
              </a:rPr>
              <a:t>i</a:t>
            </a:r>
            <a:r>
              <a:rPr sz="2400" dirty="0">
                <a:latin typeface="Georgia" panose="02040502050405020303" pitchFamily="18" charset="0"/>
                <a:ea typeface="Times"/>
                <a:cs typeface="Times"/>
                <a:sym typeface="Times"/>
              </a:rPr>
              <a:t> | w</a:t>
            </a:r>
            <a:r>
              <a:rPr sz="2400" baseline="-5999" dirty="0">
                <a:latin typeface="Georgia" panose="02040502050405020303" pitchFamily="18" charset="0"/>
                <a:ea typeface="Times"/>
                <a:cs typeface="Times"/>
                <a:sym typeface="Times"/>
              </a:rPr>
              <a:t>1</a:t>
            </a:r>
            <a:r>
              <a:rPr sz="2400" dirty="0">
                <a:latin typeface="Georgia" panose="02040502050405020303" pitchFamily="18" charset="0"/>
                <a:ea typeface="Times"/>
                <a:cs typeface="Times"/>
                <a:sym typeface="Times"/>
              </a:rPr>
              <a:t>…w</a:t>
            </a:r>
            <a:r>
              <a:rPr sz="2400" baseline="-5999" dirty="0">
                <a:latin typeface="Georgia" panose="02040502050405020303" pitchFamily="18" charset="0"/>
                <a:ea typeface="Times"/>
                <a:cs typeface="Times"/>
                <a:sym typeface="Times"/>
              </a:rPr>
              <a:t>i−1</a:t>
            </a:r>
            <a:r>
              <a:rPr sz="2400" dirty="0">
                <a:latin typeface="Georgia" panose="02040502050405020303" pitchFamily="18" charset="0"/>
                <a:ea typeface="Times"/>
                <a:cs typeface="Times"/>
                <a:sym typeface="Times"/>
              </a:rPr>
              <a:t>) :=  P(</a:t>
            </a:r>
            <a:r>
              <a:rPr sz="2400" dirty="0" err="1">
                <a:latin typeface="Georgia" panose="02040502050405020303" pitchFamily="18" charset="0"/>
                <a:ea typeface="Times"/>
                <a:cs typeface="Times"/>
                <a:sym typeface="Times"/>
              </a:rPr>
              <a:t>w</a:t>
            </a:r>
            <a:r>
              <a:rPr sz="2400" baseline="-5999" dirty="0" err="1">
                <a:latin typeface="Georgia" panose="02040502050405020303" pitchFamily="18" charset="0"/>
                <a:ea typeface="Times"/>
                <a:cs typeface="Times"/>
                <a:sym typeface="Times"/>
              </a:rPr>
              <a:t>i</a:t>
            </a:r>
            <a:r>
              <a:rPr sz="2400" dirty="0">
                <a:latin typeface="Georgia" panose="02040502050405020303" pitchFamily="18" charset="0"/>
                <a:ea typeface="Times"/>
                <a:cs typeface="Times"/>
                <a:sym typeface="Times"/>
              </a:rPr>
              <a:t> | w</a:t>
            </a:r>
            <a:r>
              <a:rPr sz="2400" baseline="-5999" dirty="0">
                <a:latin typeface="Georgia" panose="02040502050405020303" pitchFamily="18" charset="0"/>
                <a:ea typeface="Times"/>
                <a:cs typeface="Times"/>
                <a:sym typeface="Times"/>
              </a:rPr>
              <a:t>i−n+1</a:t>
            </a:r>
            <a:r>
              <a:rPr sz="2400" dirty="0">
                <a:latin typeface="Georgia" panose="02040502050405020303" pitchFamily="18" charset="0"/>
                <a:ea typeface="Times"/>
                <a:cs typeface="Times"/>
                <a:sym typeface="Times"/>
              </a:rPr>
              <a:t>…w</a:t>
            </a:r>
            <a:r>
              <a:rPr sz="2400" baseline="-5999" dirty="0">
                <a:latin typeface="Georgia" panose="02040502050405020303" pitchFamily="18" charset="0"/>
                <a:ea typeface="Times"/>
                <a:cs typeface="Times"/>
                <a:sym typeface="Times"/>
              </a:rPr>
              <a:t>i−1</a:t>
            </a:r>
            <a:r>
              <a:rPr sz="2400" dirty="0">
                <a:latin typeface="Georgia" panose="02040502050405020303" pitchFamily="18" charset="0"/>
                <a:ea typeface="Times"/>
                <a:cs typeface="Times"/>
                <a:sym typeface="Times"/>
              </a:rPr>
              <a:t>)</a:t>
            </a:r>
          </a:p>
          <a:p>
            <a:pPr marL="457200" lvl="1" indent="0">
              <a:lnSpc>
                <a:spcPct val="100000"/>
              </a:lnSpc>
              <a:buNone/>
              <a:defRPr sz="3500"/>
            </a:pPr>
            <a:r>
              <a:rPr sz="2000" dirty="0">
                <a:latin typeface="Georgia" panose="02040502050405020303" pitchFamily="18" charset="0"/>
              </a:rPr>
              <a:t>We know that this independence assumption is invalid </a:t>
            </a:r>
            <a:br>
              <a:rPr lang="en-US" sz="2000" dirty="0">
                <a:latin typeface="Georgia" panose="02040502050405020303" pitchFamily="18" charset="0"/>
              </a:rPr>
            </a:br>
            <a:r>
              <a:rPr sz="2000" dirty="0">
                <a:latin typeface="Georgia" panose="02040502050405020303" pitchFamily="18" charset="0"/>
              </a:rPr>
              <a:t>(there are many long-range dependencies), but it is computationally and statistically necessar</a:t>
            </a:r>
            <a:r>
              <a:rPr lang="en-US" sz="2000" dirty="0">
                <a:latin typeface="Georgia" panose="02040502050405020303" pitchFamily="18" charset="0"/>
              </a:rPr>
              <a:t>y </a:t>
            </a:r>
            <a:r>
              <a:rPr sz="2000" dirty="0">
                <a:latin typeface="Georgia" panose="02040502050405020303" pitchFamily="18" charset="0"/>
              </a:rPr>
              <a:t>(we can’t store or estimate larger models)</a:t>
            </a:r>
          </a:p>
        </p:txBody>
      </p:sp>
      <p:sp>
        <p:nvSpPr>
          <p:cNvPr id="110" name="Slide Number"/>
          <p:cNvSpPr txBox="1">
            <a:spLocks noGrp="1"/>
          </p:cNvSpPr>
          <p:nvPr>
            <p:ph type="sldNum" sz="quarter" idx="1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28</a:t>
            </a:fld>
            <a:endParaRPr/>
          </a:p>
        </p:txBody>
      </p:sp>
    </p:spTree>
    <p:extLst>
      <p:ext uri="{BB962C8B-B14F-4D97-AF65-F5344CB8AC3E}">
        <p14:creationId xmlns:p14="http://schemas.microsoft.com/office/powerpoint/2010/main" val="3413209154"/>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09">
                                            <p:bg/>
                                          </p:spTgt>
                                        </p:tgtEl>
                                        <p:attrNameLst>
                                          <p:attrName>style.visibility</p:attrName>
                                        </p:attrNameLst>
                                      </p:cBhvr>
                                      <p:to>
                                        <p:strVal val="visible"/>
                                      </p:to>
                                    </p:set>
                                  </p:childTnLst>
                                </p:cTn>
                              </p:par>
                              <p:par>
                                <p:cTn id="7" presetID="1" presetClass="entr" presetSubtype="0" fill="hold" grpId="0" nodeType="withEffect">
                                  <p:stCondLst>
                                    <p:cond delay="0"/>
                                  </p:stCondLst>
                                  <p:iterate>
                                    <p:tmAbs val="0"/>
                                  </p:iterate>
                                  <p:childTnLst>
                                    <p:set>
                                      <p:cBhvr>
                                        <p:cTn id="8" fill="hold"/>
                                        <p:tgtEl>
                                          <p:spTgt spid="10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iterate>
                                    <p:tmAbs val="0"/>
                                  </p:iterate>
                                  <p:childTnLst>
                                    <p:set>
                                      <p:cBhvr>
                                        <p:cTn id="12" fill="hold"/>
                                        <p:tgtEl>
                                          <p:spTgt spid="109">
                                            <p:txEl>
                                              <p:pRg st="2" end="2"/>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iterate>
                                    <p:tmAbs val="0"/>
                                  </p:iterate>
                                  <p:childTnLst>
                                    <p:set>
                                      <p:cBhvr>
                                        <p:cTn id="15" fill="hold"/>
                                        <p:tgtEl>
                                          <p:spTgt spid="10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build="p" bldLvl="5" animBg="1" advAuto="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Neural Language Models"/>
          <p:cNvSpPr txBox="1">
            <a:spLocks noGrp="1"/>
          </p:cNvSpPr>
          <p:nvPr>
            <p:ph type="title"/>
          </p:nvPr>
        </p:nvSpPr>
        <p:spPr>
          <a:prstGeom prst="rect">
            <a:avLst/>
          </a:prstGeom>
        </p:spPr>
        <p:txBody>
          <a:bodyPr/>
          <a:lstStyle/>
          <a:p>
            <a:r>
              <a:rPr dirty="0">
                <a:latin typeface="Georgia" panose="02040502050405020303" pitchFamily="18" charset="0"/>
              </a:rPr>
              <a:t>Neural Language Models</a:t>
            </a:r>
          </a:p>
        </p:txBody>
      </p:sp>
      <p:sp>
        <p:nvSpPr>
          <p:cNvPr id="250" name="LMs define a distribution over strings: P(w1….wk)…"/>
          <p:cNvSpPr txBox="1">
            <a:spLocks noGrp="1"/>
          </p:cNvSpPr>
          <p:nvPr>
            <p:ph type="body" idx="1"/>
          </p:nvPr>
        </p:nvSpPr>
        <p:spPr>
          <a:prstGeom prst="rect">
            <a:avLst/>
          </a:prstGeom>
        </p:spPr>
        <p:txBody>
          <a:bodyPr>
            <a:normAutofit/>
          </a:bodyPr>
          <a:lstStyle/>
          <a:p>
            <a:pPr marL="0" indent="0">
              <a:lnSpc>
                <a:spcPct val="100000"/>
              </a:lnSpc>
              <a:buNone/>
              <a:defRPr sz="3000"/>
            </a:pPr>
            <a:r>
              <a:rPr dirty="0">
                <a:latin typeface="Georgia" panose="02040502050405020303" pitchFamily="18" charset="0"/>
              </a:rPr>
              <a:t>A neural LM define</a:t>
            </a:r>
            <a:r>
              <a:rPr lang="en-US" dirty="0">
                <a:latin typeface="Georgia" panose="02040502050405020303" pitchFamily="18" charset="0"/>
              </a:rPr>
              <a:t>s</a:t>
            </a:r>
            <a:r>
              <a:rPr dirty="0">
                <a:latin typeface="Georgia" panose="02040502050405020303" pitchFamily="18" charset="0"/>
              </a:rPr>
              <a:t> a distribution over the V words in the vocabulary, conditioned on the preceding words.</a:t>
            </a:r>
            <a:br>
              <a:rPr lang="en-US" dirty="0">
                <a:latin typeface="Georgia" panose="02040502050405020303" pitchFamily="18" charset="0"/>
              </a:rPr>
            </a:br>
            <a:endParaRPr dirty="0">
              <a:latin typeface="Georgia" panose="02040502050405020303" pitchFamily="18" charset="0"/>
            </a:endParaRPr>
          </a:p>
          <a:p>
            <a:r>
              <a:rPr b="1" dirty="0">
                <a:latin typeface="Georgia" panose="02040502050405020303" pitchFamily="18" charset="0"/>
              </a:rPr>
              <a:t>Output layer:</a:t>
            </a:r>
            <a:r>
              <a:rPr dirty="0">
                <a:latin typeface="Georgia" panose="02040502050405020303" pitchFamily="18" charset="0"/>
              </a:rPr>
              <a:t> V units (one per word in the vocabulary) </a:t>
            </a:r>
            <a:br>
              <a:rPr lang="en-US" dirty="0">
                <a:latin typeface="Georgia" panose="02040502050405020303" pitchFamily="18" charset="0"/>
              </a:rPr>
            </a:br>
            <a:r>
              <a:rPr dirty="0">
                <a:latin typeface="Georgia" panose="02040502050405020303" pitchFamily="18" charset="0"/>
              </a:rPr>
              <a:t>with </a:t>
            </a:r>
            <a:r>
              <a:rPr dirty="0" err="1">
                <a:latin typeface="Georgia" panose="02040502050405020303" pitchFamily="18" charset="0"/>
              </a:rPr>
              <a:t>softmax</a:t>
            </a:r>
            <a:r>
              <a:rPr dirty="0">
                <a:latin typeface="Georgia" panose="02040502050405020303" pitchFamily="18" charset="0"/>
              </a:rPr>
              <a:t> to get a distribution</a:t>
            </a:r>
          </a:p>
          <a:p>
            <a:pPr>
              <a:defRPr b="1"/>
            </a:pPr>
            <a:r>
              <a:rPr dirty="0">
                <a:latin typeface="Georgia" panose="02040502050405020303" pitchFamily="18" charset="0"/>
              </a:rPr>
              <a:t>Input: </a:t>
            </a:r>
            <a:r>
              <a:rPr b="0" dirty="0">
                <a:latin typeface="Georgia" panose="02040502050405020303" pitchFamily="18" charset="0"/>
              </a:rPr>
              <a:t>Represent each preceding word by its </a:t>
            </a:r>
            <a:br>
              <a:rPr b="0" dirty="0">
                <a:latin typeface="Georgia" panose="02040502050405020303" pitchFamily="18" charset="0"/>
              </a:rPr>
            </a:br>
            <a:r>
              <a:rPr b="0" dirty="0">
                <a:latin typeface="Georgia" panose="02040502050405020303" pitchFamily="18" charset="0"/>
              </a:rPr>
              <a:t>d-dimensional embedding. </a:t>
            </a:r>
            <a:endParaRPr lang="en-US" b="0" dirty="0">
              <a:latin typeface="Georgia" panose="02040502050405020303" pitchFamily="18" charset="0"/>
            </a:endParaRPr>
          </a:p>
          <a:p>
            <a:pPr lvl="1">
              <a:defRPr b="1"/>
            </a:pPr>
            <a:r>
              <a:rPr b="1" dirty="0">
                <a:latin typeface="Georgia" panose="02040502050405020303" pitchFamily="18" charset="0"/>
              </a:rPr>
              <a:t>Fixed-length history </a:t>
            </a:r>
            <a:r>
              <a:rPr b="0" dirty="0">
                <a:latin typeface="Georgia" panose="02040502050405020303" pitchFamily="18" charset="0"/>
              </a:rPr>
              <a:t>(n-gram): use preceding n−1 words</a:t>
            </a:r>
            <a:endParaRPr lang="en-US" b="0" dirty="0">
              <a:latin typeface="Georgia" panose="02040502050405020303" pitchFamily="18" charset="0"/>
            </a:endParaRPr>
          </a:p>
          <a:p>
            <a:pPr lvl="1">
              <a:defRPr b="1"/>
            </a:pPr>
            <a:r>
              <a:rPr b="1" dirty="0">
                <a:latin typeface="Georgia" panose="02040502050405020303" pitchFamily="18" charset="0"/>
              </a:rPr>
              <a:t>Variable-length history</a:t>
            </a:r>
            <a:r>
              <a:rPr b="0" dirty="0">
                <a:latin typeface="Georgia" panose="02040502050405020303" pitchFamily="18" charset="0"/>
              </a:rPr>
              <a:t>: use </a:t>
            </a:r>
            <a:r>
              <a:rPr dirty="0">
                <a:latin typeface="Georgia" panose="02040502050405020303" pitchFamily="18" charset="0"/>
              </a:rPr>
              <a:t>a recurrent neural net</a:t>
            </a:r>
          </a:p>
        </p:txBody>
      </p:sp>
      <p:sp>
        <p:nvSpPr>
          <p:cNvPr id="251"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29</a:t>
            </a:fld>
            <a:endParaRPr kern="0">
              <a:solidFill>
                <a:srgbClr val="000000"/>
              </a:solidFill>
              <a:latin typeface="Helvetica"/>
              <a:sym typeface="Helvetica"/>
            </a:endParaRPr>
          </a:p>
        </p:txBody>
      </p:sp>
    </p:spTree>
    <p:extLst>
      <p:ext uri="{BB962C8B-B14F-4D97-AF65-F5344CB8AC3E}">
        <p14:creationId xmlns:p14="http://schemas.microsoft.com/office/powerpoint/2010/main" val="3624034076"/>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5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25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25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p:tmAbs val="0"/>
                                  </p:iterate>
                                  <p:childTnLst>
                                    <p:set>
                                      <p:cBhvr>
                                        <p:cTn id="18" fill="hold"/>
                                        <p:tgtEl>
                                          <p:spTgt spid="25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p:tmAbs val="0"/>
                                  </p:iterate>
                                  <p:childTnLst>
                                    <p:set>
                                      <p:cBhvr>
                                        <p:cTn id="22" fill="hold"/>
                                        <p:tgtEl>
                                          <p:spTgt spid="25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 grpId="0" uiExpand="1" build="p" bldLvl="5" advAuto="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AAD6">
            <a:alpha val="38000"/>
          </a:srgb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09D527-57CE-BC4D-A1BA-4DDF83129495}"/>
              </a:ext>
            </a:extLst>
          </p:cNvPr>
          <p:cNvSpPr>
            <a:spLocks noGrp="1"/>
          </p:cNvSpPr>
          <p:nvPr>
            <p:ph type="title"/>
          </p:nvPr>
        </p:nvSpPr>
        <p:spPr>
          <a:effectLst/>
        </p:spPr>
        <p:txBody>
          <a:bodyPr anchor="ctr"/>
          <a:lstStyle/>
          <a:p>
            <a:r>
              <a:rPr lang="en-US" dirty="0">
                <a:latin typeface="Georgia" panose="02040502050405020303" pitchFamily="18" charset="0"/>
              </a:rPr>
              <a:t>Recap: </a:t>
            </a:r>
            <a:br>
              <a:rPr lang="en-US" dirty="0">
                <a:latin typeface="Georgia" panose="02040502050405020303" pitchFamily="18" charset="0"/>
              </a:rPr>
            </a:br>
            <a:r>
              <a:rPr lang="en-US" dirty="0">
                <a:latin typeface="Georgia" panose="02040502050405020303" pitchFamily="18" charset="0"/>
              </a:rPr>
              <a:t>Neural Nets/Deep Learning</a:t>
            </a:r>
          </a:p>
        </p:txBody>
      </p:sp>
      <p:sp>
        <p:nvSpPr>
          <p:cNvPr id="5" name="Text Placeholder 4">
            <a:extLst>
              <a:ext uri="{FF2B5EF4-FFF2-40B4-BE49-F238E27FC236}">
                <a16:creationId xmlns:a16="http://schemas.microsoft.com/office/drawing/2014/main" id="{2B693A15-CA2B-2741-A8D0-2F8C2EC43BF4}"/>
              </a:ext>
            </a:extLst>
          </p:cNvPr>
          <p:cNvSpPr>
            <a:spLocks noGrp="1"/>
          </p:cNvSpPr>
          <p:nvPr>
            <p:ph type="body" idx="1"/>
          </p:nvPr>
        </p:nvSpPr>
        <p:spPr/>
        <p:txBody>
          <a:bodyPr>
            <a:normAutofit/>
          </a:bodyPr>
          <a:lstStyle/>
          <a:p>
            <a:endParaRPr lang="en-US" sz="32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35852759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Recurrent neural networks (RNNs)"/>
          <p:cNvSpPr txBox="1">
            <a:spLocks noGrp="1"/>
          </p:cNvSpPr>
          <p:nvPr>
            <p:ph type="title"/>
          </p:nvPr>
        </p:nvSpPr>
        <p:spPr>
          <a:prstGeom prst="rect">
            <a:avLst/>
          </a:prstGeom>
        </p:spPr>
        <p:txBody>
          <a:bodyPr/>
          <a:lstStyle/>
          <a:p>
            <a:r>
              <a:rPr dirty="0">
                <a:latin typeface="Georgia" panose="02040502050405020303" pitchFamily="18" charset="0"/>
              </a:rPr>
              <a:t>Recurrent neural networks (RNNs)</a:t>
            </a:r>
          </a:p>
        </p:txBody>
      </p:sp>
      <p:sp>
        <p:nvSpPr>
          <p:cNvPr id="254" name="Basic RNN: Modify the standard feedforward architecture (which predicts a string w0…wn one word at a time) such that the output of the current step (wi) is given as additional input to the next time step (when predicting the output for wi+1).…"/>
          <p:cNvSpPr txBox="1">
            <a:spLocks noGrp="1"/>
          </p:cNvSpPr>
          <p:nvPr>
            <p:ph type="body" idx="1"/>
          </p:nvPr>
        </p:nvSpPr>
        <p:spPr>
          <a:prstGeom prst="rect">
            <a:avLst/>
          </a:prstGeom>
        </p:spPr>
        <p:txBody>
          <a:bodyPr/>
          <a:lstStyle/>
          <a:p>
            <a:pPr marL="0" indent="0">
              <a:buNone/>
            </a:pPr>
            <a:r>
              <a:rPr b="1" dirty="0">
                <a:latin typeface="Georgia" panose="02040502050405020303" pitchFamily="18" charset="0"/>
              </a:rPr>
              <a:t>Basic RNN:</a:t>
            </a:r>
            <a:r>
              <a:rPr dirty="0">
                <a:latin typeface="Georgia" panose="02040502050405020303" pitchFamily="18" charset="0"/>
              </a:rPr>
              <a:t> Modify the standard feedforward architecture (which predicts a string w</a:t>
            </a:r>
            <a:r>
              <a:rPr baseline="-5999" dirty="0">
                <a:latin typeface="Georgia" panose="02040502050405020303" pitchFamily="18" charset="0"/>
              </a:rPr>
              <a:t>0</a:t>
            </a:r>
            <a:r>
              <a:rPr dirty="0">
                <a:latin typeface="Georgia" panose="02040502050405020303" pitchFamily="18" charset="0"/>
              </a:rPr>
              <a:t>…</a:t>
            </a:r>
            <a:r>
              <a:rPr dirty="0" err="1">
                <a:latin typeface="Georgia" panose="02040502050405020303" pitchFamily="18" charset="0"/>
              </a:rPr>
              <a:t>w</a:t>
            </a:r>
            <a:r>
              <a:rPr baseline="-5999" dirty="0" err="1">
                <a:latin typeface="Georgia" panose="02040502050405020303" pitchFamily="18" charset="0"/>
              </a:rPr>
              <a:t>n</a:t>
            </a:r>
            <a:r>
              <a:rPr baseline="-5999" dirty="0">
                <a:latin typeface="Georgia" panose="02040502050405020303" pitchFamily="18" charset="0"/>
              </a:rPr>
              <a:t> </a:t>
            </a:r>
            <a:r>
              <a:rPr dirty="0">
                <a:latin typeface="Georgia" panose="02040502050405020303" pitchFamily="18" charset="0"/>
              </a:rPr>
              <a:t>one word at a time) such that the output of the current step (</a:t>
            </a:r>
            <a:r>
              <a:rPr dirty="0" err="1">
                <a:latin typeface="Georgia" panose="02040502050405020303" pitchFamily="18" charset="0"/>
              </a:rPr>
              <a:t>w</a:t>
            </a:r>
            <a:r>
              <a:rPr baseline="-5999" dirty="0" err="1">
                <a:latin typeface="Georgia" panose="02040502050405020303" pitchFamily="18" charset="0"/>
              </a:rPr>
              <a:t>i</a:t>
            </a:r>
            <a:r>
              <a:rPr dirty="0">
                <a:latin typeface="Georgia" panose="02040502050405020303" pitchFamily="18" charset="0"/>
              </a:rPr>
              <a:t>) is given as additional input to the next time step (when predicting the output for w</a:t>
            </a:r>
            <a:r>
              <a:rPr baseline="-5999" dirty="0">
                <a:latin typeface="Georgia" panose="02040502050405020303" pitchFamily="18" charset="0"/>
              </a:rPr>
              <a:t>i+1</a:t>
            </a:r>
            <a:r>
              <a:rPr dirty="0">
                <a:latin typeface="Georgia" panose="02040502050405020303" pitchFamily="18" charset="0"/>
              </a:rPr>
              <a:t>).</a:t>
            </a:r>
          </a:p>
          <a:p>
            <a:pPr lvl="1"/>
            <a:r>
              <a:rPr dirty="0">
                <a:latin typeface="Georgia" panose="02040502050405020303" pitchFamily="18" charset="0"/>
              </a:rPr>
              <a:t>“Output” — typically (the last) hidden layer.</a:t>
            </a:r>
          </a:p>
        </p:txBody>
      </p:sp>
      <p:sp>
        <p:nvSpPr>
          <p:cNvPr id="255"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30</a:t>
            </a:fld>
            <a:endParaRPr kern="0">
              <a:solidFill>
                <a:srgbClr val="000000"/>
              </a:solidFill>
              <a:latin typeface="Helvetica"/>
              <a:sym typeface="Helvetica"/>
            </a:endParaRPr>
          </a:p>
        </p:txBody>
      </p:sp>
      <p:grpSp>
        <p:nvGrpSpPr>
          <p:cNvPr id="276" name="Group"/>
          <p:cNvGrpSpPr/>
          <p:nvPr/>
        </p:nvGrpSpPr>
        <p:grpSpPr>
          <a:xfrm>
            <a:off x="1886629" y="4175520"/>
            <a:ext cx="1969276" cy="1176937"/>
            <a:chOff x="-512961" y="1268"/>
            <a:chExt cx="2800747" cy="1673865"/>
          </a:xfrm>
        </p:grpSpPr>
        <p:grpSp>
          <p:nvGrpSpPr>
            <p:cNvPr id="260" name="Group"/>
            <p:cNvGrpSpPr/>
            <p:nvPr/>
          </p:nvGrpSpPr>
          <p:grpSpPr>
            <a:xfrm>
              <a:off x="1017785" y="50800"/>
              <a:ext cx="1270001" cy="381000"/>
              <a:chOff x="0" y="0"/>
              <a:chExt cx="1270000" cy="381000"/>
            </a:xfrm>
          </p:grpSpPr>
          <p:sp>
            <p:nvSpPr>
              <p:cNvPr id="256" name="Rectangle"/>
              <p:cNvSpPr/>
              <p:nvPr/>
            </p:nvSpPr>
            <p:spPr>
              <a:xfrm>
                <a:off x="0" y="0"/>
                <a:ext cx="1270000" cy="381000"/>
              </a:xfrm>
              <a:prstGeom prst="rect">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57" name="Circle"/>
              <p:cNvSpPr/>
              <p:nvPr/>
            </p:nvSpPr>
            <p:spPr>
              <a:xfrm>
                <a:off x="10160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58" name="Circle"/>
              <p:cNvSpPr/>
              <p:nvPr/>
            </p:nvSpPr>
            <p:spPr>
              <a:xfrm>
                <a:off x="48895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59" name="Circle"/>
              <p:cNvSpPr/>
              <p:nvPr/>
            </p:nvSpPr>
            <p:spPr>
              <a:xfrm>
                <a:off x="87630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265" name="Group"/>
            <p:cNvGrpSpPr/>
            <p:nvPr/>
          </p:nvGrpSpPr>
          <p:grpSpPr>
            <a:xfrm>
              <a:off x="1017785" y="1231900"/>
              <a:ext cx="1270001" cy="381000"/>
              <a:chOff x="0" y="0"/>
              <a:chExt cx="1270000" cy="381000"/>
            </a:xfrm>
          </p:grpSpPr>
          <p:sp>
            <p:nvSpPr>
              <p:cNvPr id="261" name="Rectangle"/>
              <p:cNvSpPr/>
              <p:nvPr/>
            </p:nvSpPr>
            <p:spPr>
              <a:xfrm>
                <a:off x="0" y="0"/>
                <a:ext cx="1270000" cy="381000"/>
              </a:xfrm>
              <a:prstGeom prst="rect">
                <a:avLst/>
              </a:prstGeom>
              <a:solidFill>
                <a:srgbClr val="AAD3F9"/>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62" name="Circle"/>
              <p:cNvSpPr/>
              <p:nvPr/>
            </p:nvSpPr>
            <p:spPr>
              <a:xfrm>
                <a:off x="10160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63" name="Circle"/>
              <p:cNvSpPr/>
              <p:nvPr/>
            </p:nvSpPr>
            <p:spPr>
              <a:xfrm>
                <a:off x="48895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64" name="Circle"/>
              <p:cNvSpPr/>
              <p:nvPr/>
            </p:nvSpPr>
            <p:spPr>
              <a:xfrm>
                <a:off x="87630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270" name="Group"/>
            <p:cNvGrpSpPr/>
            <p:nvPr/>
          </p:nvGrpSpPr>
          <p:grpSpPr>
            <a:xfrm>
              <a:off x="1017785" y="641350"/>
              <a:ext cx="1270001" cy="381000"/>
              <a:chOff x="0" y="0"/>
              <a:chExt cx="1270000" cy="381000"/>
            </a:xfrm>
          </p:grpSpPr>
          <p:sp>
            <p:nvSpPr>
              <p:cNvPr id="266" name="Rectangle"/>
              <p:cNvSpPr/>
              <p:nvPr/>
            </p:nvSpPr>
            <p:spPr>
              <a:xfrm>
                <a:off x="0" y="0"/>
                <a:ext cx="1270000" cy="381000"/>
              </a:xfrm>
              <a:prstGeom prst="rect">
                <a:avLst/>
              </a:prstGeom>
              <a:solidFill>
                <a:srgbClr val="DCDEE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67" name="Circle"/>
              <p:cNvSpPr/>
              <p:nvPr/>
            </p:nvSpPr>
            <p:spPr>
              <a:xfrm>
                <a:off x="10160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68" name="Circle"/>
              <p:cNvSpPr/>
              <p:nvPr/>
            </p:nvSpPr>
            <p:spPr>
              <a:xfrm>
                <a:off x="48895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69" name="Circle"/>
              <p:cNvSpPr/>
              <p:nvPr/>
            </p:nvSpPr>
            <p:spPr>
              <a:xfrm>
                <a:off x="87630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271" name="input"/>
            <p:cNvSpPr txBox="1"/>
            <p:nvPr/>
          </p:nvSpPr>
          <p:spPr>
            <a:xfrm>
              <a:off x="-384151" y="1207768"/>
              <a:ext cx="768301" cy="46736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numCol="1" anchor="ctr">
              <a:spAutoFit/>
            </a:bodyPr>
            <a:lstStyle>
              <a:lvl1pPr>
                <a:lnSpc>
                  <a:spcPts val="2800"/>
                </a:lnSpc>
                <a:defRPr sz="2400" b="0"/>
              </a:lvl1pPr>
            </a:lstStyle>
            <a:p>
              <a:pPr algn="ctr" defTabSz="410751" hangingPunct="0">
                <a:lnSpc>
                  <a:spcPts val="1969"/>
                </a:lnSpc>
                <a:tabLst>
                  <a:tab pos="750067" algn="l"/>
                </a:tabLst>
              </a:pPr>
              <a:r>
                <a:rPr sz="1687" kern="0">
                  <a:solidFill>
                    <a:srgbClr val="000000"/>
                  </a:solidFill>
                  <a:latin typeface="Helvetica"/>
                  <a:sym typeface="Helvetica"/>
                </a:rPr>
                <a:t>input</a:t>
              </a:r>
            </a:p>
          </p:txBody>
        </p:sp>
        <p:sp>
          <p:nvSpPr>
            <p:cNvPr id="272" name="output"/>
            <p:cNvSpPr txBox="1"/>
            <p:nvPr/>
          </p:nvSpPr>
          <p:spPr>
            <a:xfrm>
              <a:off x="-464925" y="1268"/>
              <a:ext cx="955248" cy="46736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numCol="1" anchor="ctr">
              <a:spAutoFit/>
            </a:bodyPr>
            <a:lstStyle>
              <a:lvl1pPr>
                <a:lnSpc>
                  <a:spcPts val="2800"/>
                </a:lnSpc>
                <a:defRPr sz="2400" b="0"/>
              </a:lvl1pPr>
            </a:lstStyle>
            <a:p>
              <a:pPr algn="ctr" defTabSz="410751" hangingPunct="0">
                <a:lnSpc>
                  <a:spcPts val="1969"/>
                </a:lnSpc>
                <a:tabLst>
                  <a:tab pos="750067" algn="l"/>
                </a:tabLst>
              </a:pPr>
              <a:r>
                <a:rPr sz="1687" kern="0">
                  <a:solidFill>
                    <a:srgbClr val="000000"/>
                  </a:solidFill>
                  <a:latin typeface="Helvetica"/>
                  <a:sym typeface="Helvetica"/>
                </a:rPr>
                <a:t>output</a:t>
              </a:r>
            </a:p>
          </p:txBody>
        </p:sp>
        <p:sp>
          <p:nvSpPr>
            <p:cNvPr id="273" name="hidden"/>
            <p:cNvSpPr txBox="1"/>
            <p:nvPr/>
          </p:nvSpPr>
          <p:spPr>
            <a:xfrm>
              <a:off x="-512961" y="617218"/>
              <a:ext cx="1025922" cy="46736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numCol="1" anchor="ctr">
              <a:spAutoFit/>
            </a:bodyPr>
            <a:lstStyle>
              <a:lvl1pPr>
                <a:lnSpc>
                  <a:spcPts val="2800"/>
                </a:lnSpc>
                <a:defRPr sz="2400" b="0"/>
              </a:lvl1pPr>
            </a:lstStyle>
            <a:p>
              <a:pPr algn="ctr" defTabSz="410751" hangingPunct="0">
                <a:lnSpc>
                  <a:spcPts val="1969"/>
                </a:lnSpc>
                <a:tabLst>
                  <a:tab pos="750067" algn="l"/>
                </a:tabLst>
              </a:pPr>
              <a:r>
                <a:rPr sz="1687" kern="0">
                  <a:solidFill>
                    <a:srgbClr val="000000"/>
                  </a:solidFill>
                  <a:latin typeface="Helvetica"/>
                  <a:sym typeface="Helvetica"/>
                </a:rPr>
                <a:t>hidden</a:t>
              </a:r>
            </a:p>
          </p:txBody>
        </p:sp>
        <p:sp>
          <p:nvSpPr>
            <p:cNvPr id="274" name="Line"/>
            <p:cNvSpPr/>
            <p:nvPr/>
          </p:nvSpPr>
          <p:spPr>
            <a:xfrm flipV="1">
              <a:off x="1652785" y="1003299"/>
              <a:ext cx="1" cy="22860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75" name="Line"/>
            <p:cNvSpPr/>
            <p:nvPr/>
          </p:nvSpPr>
          <p:spPr>
            <a:xfrm flipV="1">
              <a:off x="1655325" y="400049"/>
              <a:ext cx="1" cy="22860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355" name="Group"/>
          <p:cNvGrpSpPr/>
          <p:nvPr/>
        </p:nvGrpSpPr>
        <p:grpSpPr>
          <a:xfrm>
            <a:off x="4519840" y="4175520"/>
            <a:ext cx="5153408" cy="1176937"/>
            <a:chOff x="-512961" y="1268"/>
            <a:chExt cx="7329290" cy="1673865"/>
          </a:xfrm>
        </p:grpSpPr>
        <p:sp>
          <p:nvSpPr>
            <p:cNvPr id="277" name="input"/>
            <p:cNvSpPr txBox="1"/>
            <p:nvPr/>
          </p:nvSpPr>
          <p:spPr>
            <a:xfrm>
              <a:off x="-384151" y="1207768"/>
              <a:ext cx="768301" cy="46736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numCol="1" anchor="ctr">
              <a:spAutoFit/>
            </a:bodyPr>
            <a:lstStyle>
              <a:lvl1pPr>
                <a:lnSpc>
                  <a:spcPts val="2800"/>
                </a:lnSpc>
                <a:defRPr sz="2400" b="0"/>
              </a:lvl1pPr>
            </a:lstStyle>
            <a:p>
              <a:pPr algn="ctr" defTabSz="410751" hangingPunct="0">
                <a:lnSpc>
                  <a:spcPts val="1969"/>
                </a:lnSpc>
                <a:tabLst>
                  <a:tab pos="750067" algn="l"/>
                </a:tabLst>
              </a:pPr>
              <a:r>
                <a:rPr sz="1687" kern="0">
                  <a:solidFill>
                    <a:srgbClr val="000000"/>
                  </a:solidFill>
                  <a:latin typeface="Helvetica"/>
                  <a:sym typeface="Helvetica"/>
                </a:rPr>
                <a:t>input</a:t>
              </a:r>
            </a:p>
          </p:txBody>
        </p:sp>
        <p:sp>
          <p:nvSpPr>
            <p:cNvPr id="278" name="output"/>
            <p:cNvSpPr txBox="1"/>
            <p:nvPr/>
          </p:nvSpPr>
          <p:spPr>
            <a:xfrm>
              <a:off x="-464925" y="1268"/>
              <a:ext cx="955248" cy="46736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numCol="1" anchor="ctr">
              <a:spAutoFit/>
            </a:bodyPr>
            <a:lstStyle>
              <a:lvl1pPr>
                <a:lnSpc>
                  <a:spcPts val="2800"/>
                </a:lnSpc>
                <a:defRPr sz="2400" b="0"/>
              </a:lvl1pPr>
            </a:lstStyle>
            <a:p>
              <a:pPr algn="ctr" defTabSz="410751" hangingPunct="0">
                <a:lnSpc>
                  <a:spcPts val="1969"/>
                </a:lnSpc>
                <a:tabLst>
                  <a:tab pos="750067" algn="l"/>
                </a:tabLst>
              </a:pPr>
              <a:r>
                <a:rPr sz="1687" kern="0">
                  <a:solidFill>
                    <a:srgbClr val="000000"/>
                  </a:solidFill>
                  <a:latin typeface="Helvetica"/>
                  <a:sym typeface="Helvetica"/>
                </a:rPr>
                <a:t>output</a:t>
              </a:r>
            </a:p>
          </p:txBody>
        </p:sp>
        <p:sp>
          <p:nvSpPr>
            <p:cNvPr id="279" name="hidden"/>
            <p:cNvSpPr txBox="1"/>
            <p:nvPr/>
          </p:nvSpPr>
          <p:spPr>
            <a:xfrm>
              <a:off x="-512961" y="617218"/>
              <a:ext cx="1025923" cy="46736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numCol="1" anchor="ctr">
              <a:spAutoFit/>
            </a:bodyPr>
            <a:lstStyle>
              <a:lvl1pPr>
                <a:lnSpc>
                  <a:spcPts val="2800"/>
                </a:lnSpc>
                <a:defRPr sz="2400" b="0"/>
              </a:lvl1pPr>
            </a:lstStyle>
            <a:p>
              <a:pPr algn="ctr" defTabSz="410751" hangingPunct="0">
                <a:lnSpc>
                  <a:spcPts val="1969"/>
                </a:lnSpc>
                <a:tabLst>
                  <a:tab pos="750067" algn="l"/>
                </a:tabLst>
              </a:pPr>
              <a:r>
                <a:rPr sz="1687" kern="0">
                  <a:solidFill>
                    <a:srgbClr val="000000"/>
                  </a:solidFill>
                  <a:latin typeface="Helvetica"/>
                  <a:sym typeface="Helvetica"/>
                </a:rPr>
                <a:t>hidden</a:t>
              </a:r>
            </a:p>
          </p:txBody>
        </p:sp>
        <p:grpSp>
          <p:nvGrpSpPr>
            <p:cNvPr id="297" name="Group"/>
            <p:cNvGrpSpPr/>
            <p:nvPr/>
          </p:nvGrpSpPr>
          <p:grpSpPr>
            <a:xfrm>
              <a:off x="1017785" y="50800"/>
              <a:ext cx="1270001" cy="1562100"/>
              <a:chOff x="0" y="0"/>
              <a:chExt cx="1270000" cy="1562100"/>
            </a:xfrm>
          </p:grpSpPr>
          <p:grpSp>
            <p:nvGrpSpPr>
              <p:cNvPr id="284" name="Group"/>
              <p:cNvGrpSpPr/>
              <p:nvPr/>
            </p:nvGrpSpPr>
            <p:grpSpPr>
              <a:xfrm>
                <a:off x="0" y="0"/>
                <a:ext cx="1270000" cy="381000"/>
                <a:chOff x="0" y="0"/>
                <a:chExt cx="1270000" cy="381000"/>
              </a:xfrm>
            </p:grpSpPr>
            <p:sp>
              <p:nvSpPr>
                <p:cNvPr id="280" name="Rectangle"/>
                <p:cNvSpPr/>
                <p:nvPr/>
              </p:nvSpPr>
              <p:spPr>
                <a:xfrm>
                  <a:off x="0" y="0"/>
                  <a:ext cx="1270000" cy="381000"/>
                </a:xfrm>
                <a:prstGeom prst="rect">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81" name="Circle"/>
                <p:cNvSpPr/>
                <p:nvPr/>
              </p:nvSpPr>
              <p:spPr>
                <a:xfrm>
                  <a:off x="10160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82" name="Circle"/>
                <p:cNvSpPr/>
                <p:nvPr/>
              </p:nvSpPr>
              <p:spPr>
                <a:xfrm>
                  <a:off x="48895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83" name="Circle"/>
                <p:cNvSpPr/>
                <p:nvPr/>
              </p:nvSpPr>
              <p:spPr>
                <a:xfrm>
                  <a:off x="87630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289" name="Group"/>
              <p:cNvGrpSpPr/>
              <p:nvPr/>
            </p:nvGrpSpPr>
            <p:grpSpPr>
              <a:xfrm>
                <a:off x="0" y="1181100"/>
                <a:ext cx="1270000" cy="381000"/>
                <a:chOff x="0" y="0"/>
                <a:chExt cx="1270000" cy="381000"/>
              </a:xfrm>
            </p:grpSpPr>
            <p:sp>
              <p:nvSpPr>
                <p:cNvPr id="285" name="Rectangle"/>
                <p:cNvSpPr/>
                <p:nvPr/>
              </p:nvSpPr>
              <p:spPr>
                <a:xfrm>
                  <a:off x="0" y="0"/>
                  <a:ext cx="1270000" cy="381000"/>
                </a:xfrm>
                <a:prstGeom prst="rect">
                  <a:avLst/>
                </a:prstGeom>
                <a:solidFill>
                  <a:srgbClr val="AAD3F9"/>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86" name="Circle"/>
                <p:cNvSpPr/>
                <p:nvPr/>
              </p:nvSpPr>
              <p:spPr>
                <a:xfrm>
                  <a:off x="10160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87" name="Circle"/>
                <p:cNvSpPr/>
                <p:nvPr/>
              </p:nvSpPr>
              <p:spPr>
                <a:xfrm>
                  <a:off x="48895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88" name="Circle"/>
                <p:cNvSpPr/>
                <p:nvPr/>
              </p:nvSpPr>
              <p:spPr>
                <a:xfrm>
                  <a:off x="87630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294" name="Group"/>
              <p:cNvGrpSpPr/>
              <p:nvPr/>
            </p:nvGrpSpPr>
            <p:grpSpPr>
              <a:xfrm>
                <a:off x="0" y="590550"/>
                <a:ext cx="1270000" cy="381000"/>
                <a:chOff x="0" y="0"/>
                <a:chExt cx="1270000" cy="381000"/>
              </a:xfrm>
            </p:grpSpPr>
            <p:sp>
              <p:nvSpPr>
                <p:cNvPr id="290" name="Rectangle"/>
                <p:cNvSpPr/>
                <p:nvPr/>
              </p:nvSpPr>
              <p:spPr>
                <a:xfrm>
                  <a:off x="0" y="0"/>
                  <a:ext cx="1270000" cy="381000"/>
                </a:xfrm>
                <a:prstGeom prst="rect">
                  <a:avLst/>
                </a:prstGeom>
                <a:solidFill>
                  <a:srgbClr val="DCDEE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91" name="Circle"/>
                <p:cNvSpPr/>
                <p:nvPr/>
              </p:nvSpPr>
              <p:spPr>
                <a:xfrm>
                  <a:off x="10160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92" name="Circle"/>
                <p:cNvSpPr/>
                <p:nvPr/>
              </p:nvSpPr>
              <p:spPr>
                <a:xfrm>
                  <a:off x="48895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93" name="Circle"/>
                <p:cNvSpPr/>
                <p:nvPr/>
              </p:nvSpPr>
              <p:spPr>
                <a:xfrm>
                  <a:off x="87630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295" name="Line"/>
              <p:cNvSpPr/>
              <p:nvPr/>
            </p:nvSpPr>
            <p:spPr>
              <a:xfrm flipV="1">
                <a:off x="635000" y="952499"/>
                <a:ext cx="0" cy="22860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96" name="Line"/>
              <p:cNvSpPr/>
              <p:nvPr/>
            </p:nvSpPr>
            <p:spPr>
              <a:xfrm flipV="1">
                <a:off x="637540" y="349249"/>
                <a:ext cx="1" cy="22860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315" name="Group"/>
            <p:cNvGrpSpPr/>
            <p:nvPr/>
          </p:nvGrpSpPr>
          <p:grpSpPr>
            <a:xfrm>
              <a:off x="2527300" y="50800"/>
              <a:ext cx="1270000" cy="1562100"/>
              <a:chOff x="0" y="0"/>
              <a:chExt cx="1270000" cy="1562100"/>
            </a:xfrm>
          </p:grpSpPr>
          <p:grpSp>
            <p:nvGrpSpPr>
              <p:cNvPr id="302" name="Group"/>
              <p:cNvGrpSpPr/>
              <p:nvPr/>
            </p:nvGrpSpPr>
            <p:grpSpPr>
              <a:xfrm>
                <a:off x="0" y="0"/>
                <a:ext cx="1270000" cy="381000"/>
                <a:chOff x="0" y="0"/>
                <a:chExt cx="1270000" cy="381000"/>
              </a:xfrm>
            </p:grpSpPr>
            <p:sp>
              <p:nvSpPr>
                <p:cNvPr id="298" name="Rectangle"/>
                <p:cNvSpPr/>
                <p:nvPr/>
              </p:nvSpPr>
              <p:spPr>
                <a:xfrm>
                  <a:off x="0" y="0"/>
                  <a:ext cx="1270000" cy="381000"/>
                </a:xfrm>
                <a:prstGeom prst="rect">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99" name="Circle"/>
                <p:cNvSpPr/>
                <p:nvPr/>
              </p:nvSpPr>
              <p:spPr>
                <a:xfrm>
                  <a:off x="10160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00" name="Circle"/>
                <p:cNvSpPr/>
                <p:nvPr/>
              </p:nvSpPr>
              <p:spPr>
                <a:xfrm>
                  <a:off x="48895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01" name="Circle"/>
                <p:cNvSpPr/>
                <p:nvPr/>
              </p:nvSpPr>
              <p:spPr>
                <a:xfrm>
                  <a:off x="87630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307" name="Group"/>
              <p:cNvGrpSpPr/>
              <p:nvPr/>
            </p:nvGrpSpPr>
            <p:grpSpPr>
              <a:xfrm>
                <a:off x="0" y="1181100"/>
                <a:ext cx="1270000" cy="381000"/>
                <a:chOff x="0" y="0"/>
                <a:chExt cx="1270000" cy="381000"/>
              </a:xfrm>
            </p:grpSpPr>
            <p:sp>
              <p:nvSpPr>
                <p:cNvPr id="303" name="Rectangle"/>
                <p:cNvSpPr/>
                <p:nvPr/>
              </p:nvSpPr>
              <p:spPr>
                <a:xfrm>
                  <a:off x="0" y="0"/>
                  <a:ext cx="1270000" cy="381000"/>
                </a:xfrm>
                <a:prstGeom prst="rect">
                  <a:avLst/>
                </a:prstGeom>
                <a:solidFill>
                  <a:srgbClr val="AAD3F9"/>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04" name="Circle"/>
                <p:cNvSpPr/>
                <p:nvPr/>
              </p:nvSpPr>
              <p:spPr>
                <a:xfrm>
                  <a:off x="10160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05" name="Circle"/>
                <p:cNvSpPr/>
                <p:nvPr/>
              </p:nvSpPr>
              <p:spPr>
                <a:xfrm>
                  <a:off x="48895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06" name="Circle"/>
                <p:cNvSpPr/>
                <p:nvPr/>
              </p:nvSpPr>
              <p:spPr>
                <a:xfrm>
                  <a:off x="87630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312" name="Group"/>
              <p:cNvGrpSpPr/>
              <p:nvPr/>
            </p:nvGrpSpPr>
            <p:grpSpPr>
              <a:xfrm>
                <a:off x="0" y="590550"/>
                <a:ext cx="1270000" cy="381000"/>
                <a:chOff x="0" y="0"/>
                <a:chExt cx="1270000" cy="381000"/>
              </a:xfrm>
            </p:grpSpPr>
            <p:sp>
              <p:nvSpPr>
                <p:cNvPr id="308" name="Rectangle"/>
                <p:cNvSpPr/>
                <p:nvPr/>
              </p:nvSpPr>
              <p:spPr>
                <a:xfrm>
                  <a:off x="0" y="0"/>
                  <a:ext cx="1270000" cy="381000"/>
                </a:xfrm>
                <a:prstGeom prst="rect">
                  <a:avLst/>
                </a:prstGeom>
                <a:solidFill>
                  <a:srgbClr val="DCDEE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09" name="Circle"/>
                <p:cNvSpPr/>
                <p:nvPr/>
              </p:nvSpPr>
              <p:spPr>
                <a:xfrm>
                  <a:off x="10160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10" name="Circle"/>
                <p:cNvSpPr/>
                <p:nvPr/>
              </p:nvSpPr>
              <p:spPr>
                <a:xfrm>
                  <a:off x="48895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11" name="Circle"/>
                <p:cNvSpPr/>
                <p:nvPr/>
              </p:nvSpPr>
              <p:spPr>
                <a:xfrm>
                  <a:off x="87630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313" name="Line"/>
              <p:cNvSpPr/>
              <p:nvPr/>
            </p:nvSpPr>
            <p:spPr>
              <a:xfrm flipV="1">
                <a:off x="635000" y="952499"/>
                <a:ext cx="0" cy="22860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14" name="Line"/>
              <p:cNvSpPr/>
              <p:nvPr/>
            </p:nvSpPr>
            <p:spPr>
              <a:xfrm flipV="1">
                <a:off x="637540" y="349249"/>
                <a:ext cx="1" cy="22860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333" name="Group"/>
            <p:cNvGrpSpPr/>
            <p:nvPr/>
          </p:nvGrpSpPr>
          <p:grpSpPr>
            <a:xfrm>
              <a:off x="4036814" y="50800"/>
              <a:ext cx="1270001" cy="1562100"/>
              <a:chOff x="0" y="0"/>
              <a:chExt cx="1270000" cy="1562100"/>
            </a:xfrm>
          </p:grpSpPr>
          <p:grpSp>
            <p:nvGrpSpPr>
              <p:cNvPr id="320" name="Group"/>
              <p:cNvGrpSpPr/>
              <p:nvPr/>
            </p:nvGrpSpPr>
            <p:grpSpPr>
              <a:xfrm>
                <a:off x="0" y="0"/>
                <a:ext cx="1270000" cy="381000"/>
                <a:chOff x="0" y="0"/>
                <a:chExt cx="1270000" cy="381000"/>
              </a:xfrm>
            </p:grpSpPr>
            <p:sp>
              <p:nvSpPr>
                <p:cNvPr id="316" name="Rectangle"/>
                <p:cNvSpPr/>
                <p:nvPr/>
              </p:nvSpPr>
              <p:spPr>
                <a:xfrm>
                  <a:off x="0" y="0"/>
                  <a:ext cx="1270000" cy="381000"/>
                </a:xfrm>
                <a:prstGeom prst="rect">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17" name="Circle"/>
                <p:cNvSpPr/>
                <p:nvPr/>
              </p:nvSpPr>
              <p:spPr>
                <a:xfrm>
                  <a:off x="10160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18" name="Circle"/>
                <p:cNvSpPr/>
                <p:nvPr/>
              </p:nvSpPr>
              <p:spPr>
                <a:xfrm>
                  <a:off x="48895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19" name="Circle"/>
                <p:cNvSpPr/>
                <p:nvPr/>
              </p:nvSpPr>
              <p:spPr>
                <a:xfrm>
                  <a:off x="87630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325" name="Group"/>
              <p:cNvGrpSpPr/>
              <p:nvPr/>
            </p:nvGrpSpPr>
            <p:grpSpPr>
              <a:xfrm>
                <a:off x="0" y="1181100"/>
                <a:ext cx="1270000" cy="381000"/>
                <a:chOff x="0" y="0"/>
                <a:chExt cx="1270000" cy="381000"/>
              </a:xfrm>
            </p:grpSpPr>
            <p:sp>
              <p:nvSpPr>
                <p:cNvPr id="321" name="Rectangle"/>
                <p:cNvSpPr/>
                <p:nvPr/>
              </p:nvSpPr>
              <p:spPr>
                <a:xfrm>
                  <a:off x="0" y="0"/>
                  <a:ext cx="1270000" cy="381000"/>
                </a:xfrm>
                <a:prstGeom prst="rect">
                  <a:avLst/>
                </a:prstGeom>
                <a:solidFill>
                  <a:srgbClr val="AAD3F9"/>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22" name="Circle"/>
                <p:cNvSpPr/>
                <p:nvPr/>
              </p:nvSpPr>
              <p:spPr>
                <a:xfrm>
                  <a:off x="10160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23" name="Circle"/>
                <p:cNvSpPr/>
                <p:nvPr/>
              </p:nvSpPr>
              <p:spPr>
                <a:xfrm>
                  <a:off x="48895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24" name="Circle"/>
                <p:cNvSpPr/>
                <p:nvPr/>
              </p:nvSpPr>
              <p:spPr>
                <a:xfrm>
                  <a:off x="87630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330" name="Group"/>
              <p:cNvGrpSpPr/>
              <p:nvPr/>
            </p:nvGrpSpPr>
            <p:grpSpPr>
              <a:xfrm>
                <a:off x="0" y="590550"/>
                <a:ext cx="1270000" cy="381000"/>
                <a:chOff x="0" y="0"/>
                <a:chExt cx="1270000" cy="381000"/>
              </a:xfrm>
            </p:grpSpPr>
            <p:sp>
              <p:nvSpPr>
                <p:cNvPr id="326" name="Rectangle"/>
                <p:cNvSpPr/>
                <p:nvPr/>
              </p:nvSpPr>
              <p:spPr>
                <a:xfrm>
                  <a:off x="0" y="0"/>
                  <a:ext cx="1270000" cy="381000"/>
                </a:xfrm>
                <a:prstGeom prst="rect">
                  <a:avLst/>
                </a:prstGeom>
                <a:solidFill>
                  <a:srgbClr val="DCDEE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27" name="Circle"/>
                <p:cNvSpPr/>
                <p:nvPr/>
              </p:nvSpPr>
              <p:spPr>
                <a:xfrm>
                  <a:off x="10160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28" name="Circle"/>
                <p:cNvSpPr/>
                <p:nvPr/>
              </p:nvSpPr>
              <p:spPr>
                <a:xfrm>
                  <a:off x="48895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29" name="Circle"/>
                <p:cNvSpPr/>
                <p:nvPr/>
              </p:nvSpPr>
              <p:spPr>
                <a:xfrm>
                  <a:off x="87630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331" name="Line"/>
              <p:cNvSpPr/>
              <p:nvPr/>
            </p:nvSpPr>
            <p:spPr>
              <a:xfrm flipV="1">
                <a:off x="635000" y="952499"/>
                <a:ext cx="0" cy="22860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32" name="Line"/>
              <p:cNvSpPr/>
              <p:nvPr/>
            </p:nvSpPr>
            <p:spPr>
              <a:xfrm flipV="1">
                <a:off x="637540" y="349249"/>
                <a:ext cx="1" cy="22860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351" name="Group"/>
            <p:cNvGrpSpPr/>
            <p:nvPr/>
          </p:nvGrpSpPr>
          <p:grpSpPr>
            <a:xfrm>
              <a:off x="5546328" y="50800"/>
              <a:ext cx="1270001" cy="1562100"/>
              <a:chOff x="0" y="0"/>
              <a:chExt cx="1270000" cy="1562100"/>
            </a:xfrm>
          </p:grpSpPr>
          <p:grpSp>
            <p:nvGrpSpPr>
              <p:cNvPr id="338" name="Group"/>
              <p:cNvGrpSpPr/>
              <p:nvPr/>
            </p:nvGrpSpPr>
            <p:grpSpPr>
              <a:xfrm>
                <a:off x="0" y="0"/>
                <a:ext cx="1270000" cy="381000"/>
                <a:chOff x="0" y="0"/>
                <a:chExt cx="1270000" cy="381000"/>
              </a:xfrm>
            </p:grpSpPr>
            <p:sp>
              <p:nvSpPr>
                <p:cNvPr id="334" name="Rectangle"/>
                <p:cNvSpPr/>
                <p:nvPr/>
              </p:nvSpPr>
              <p:spPr>
                <a:xfrm>
                  <a:off x="0" y="0"/>
                  <a:ext cx="1270000" cy="381000"/>
                </a:xfrm>
                <a:prstGeom prst="rect">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35" name="Circle"/>
                <p:cNvSpPr/>
                <p:nvPr/>
              </p:nvSpPr>
              <p:spPr>
                <a:xfrm>
                  <a:off x="10160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36" name="Circle"/>
                <p:cNvSpPr/>
                <p:nvPr/>
              </p:nvSpPr>
              <p:spPr>
                <a:xfrm>
                  <a:off x="48895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37" name="Circle"/>
                <p:cNvSpPr/>
                <p:nvPr/>
              </p:nvSpPr>
              <p:spPr>
                <a:xfrm>
                  <a:off x="87630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343" name="Group"/>
              <p:cNvGrpSpPr/>
              <p:nvPr/>
            </p:nvGrpSpPr>
            <p:grpSpPr>
              <a:xfrm>
                <a:off x="0" y="1181100"/>
                <a:ext cx="1270000" cy="381000"/>
                <a:chOff x="0" y="0"/>
                <a:chExt cx="1270000" cy="381000"/>
              </a:xfrm>
            </p:grpSpPr>
            <p:sp>
              <p:nvSpPr>
                <p:cNvPr id="339" name="Rectangle"/>
                <p:cNvSpPr/>
                <p:nvPr/>
              </p:nvSpPr>
              <p:spPr>
                <a:xfrm>
                  <a:off x="0" y="0"/>
                  <a:ext cx="1270000" cy="381000"/>
                </a:xfrm>
                <a:prstGeom prst="rect">
                  <a:avLst/>
                </a:prstGeom>
                <a:solidFill>
                  <a:srgbClr val="AAD3F9"/>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40" name="Circle"/>
                <p:cNvSpPr/>
                <p:nvPr/>
              </p:nvSpPr>
              <p:spPr>
                <a:xfrm>
                  <a:off x="10160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41" name="Circle"/>
                <p:cNvSpPr/>
                <p:nvPr/>
              </p:nvSpPr>
              <p:spPr>
                <a:xfrm>
                  <a:off x="48895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42" name="Circle"/>
                <p:cNvSpPr/>
                <p:nvPr/>
              </p:nvSpPr>
              <p:spPr>
                <a:xfrm>
                  <a:off x="87630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348" name="Group"/>
              <p:cNvGrpSpPr/>
              <p:nvPr/>
            </p:nvGrpSpPr>
            <p:grpSpPr>
              <a:xfrm>
                <a:off x="0" y="590550"/>
                <a:ext cx="1270000" cy="381000"/>
                <a:chOff x="0" y="0"/>
                <a:chExt cx="1270000" cy="381000"/>
              </a:xfrm>
            </p:grpSpPr>
            <p:sp>
              <p:nvSpPr>
                <p:cNvPr id="344" name="Rectangle"/>
                <p:cNvSpPr/>
                <p:nvPr/>
              </p:nvSpPr>
              <p:spPr>
                <a:xfrm>
                  <a:off x="0" y="0"/>
                  <a:ext cx="1270000" cy="381000"/>
                </a:xfrm>
                <a:prstGeom prst="rect">
                  <a:avLst/>
                </a:prstGeom>
                <a:solidFill>
                  <a:srgbClr val="DCDEE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45" name="Circle"/>
                <p:cNvSpPr/>
                <p:nvPr/>
              </p:nvSpPr>
              <p:spPr>
                <a:xfrm>
                  <a:off x="10160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46" name="Circle"/>
                <p:cNvSpPr/>
                <p:nvPr/>
              </p:nvSpPr>
              <p:spPr>
                <a:xfrm>
                  <a:off x="48895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47" name="Circle"/>
                <p:cNvSpPr/>
                <p:nvPr/>
              </p:nvSpPr>
              <p:spPr>
                <a:xfrm>
                  <a:off x="87630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349" name="Line"/>
              <p:cNvSpPr/>
              <p:nvPr/>
            </p:nvSpPr>
            <p:spPr>
              <a:xfrm flipV="1">
                <a:off x="635000" y="952499"/>
                <a:ext cx="0" cy="22860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50" name="Line"/>
              <p:cNvSpPr/>
              <p:nvPr/>
            </p:nvSpPr>
            <p:spPr>
              <a:xfrm flipV="1">
                <a:off x="637540" y="349249"/>
                <a:ext cx="1" cy="22860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352" name="Line"/>
            <p:cNvSpPr/>
            <p:nvPr/>
          </p:nvSpPr>
          <p:spPr>
            <a:xfrm flipV="1">
              <a:off x="2271737" y="838199"/>
              <a:ext cx="271612" cy="2"/>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53" name="Line"/>
            <p:cNvSpPr/>
            <p:nvPr/>
          </p:nvSpPr>
          <p:spPr>
            <a:xfrm flipV="1">
              <a:off x="3765202" y="838199"/>
              <a:ext cx="271613" cy="2"/>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54" name="Line"/>
            <p:cNvSpPr/>
            <p:nvPr/>
          </p:nvSpPr>
          <p:spPr>
            <a:xfrm flipV="1">
              <a:off x="5274716" y="838199"/>
              <a:ext cx="271613" cy="2"/>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356" name="Feedforward Net"/>
          <p:cNvSpPr txBox="1"/>
          <p:nvPr/>
        </p:nvSpPr>
        <p:spPr>
          <a:xfrm>
            <a:off x="2313426" y="5491844"/>
            <a:ext cx="2207337" cy="3927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anchor="ctr">
            <a:spAutoFit/>
          </a:bodyPr>
          <a:lstStyle/>
          <a:p>
            <a:pPr algn="ctr" defTabSz="410751" hangingPunct="0">
              <a:lnSpc>
                <a:spcPts val="2531"/>
              </a:lnSpc>
              <a:tabLst>
                <a:tab pos="750067" algn="l"/>
              </a:tabLst>
            </a:pPr>
            <a:r>
              <a:rPr sz="2109" b="1" kern="0">
                <a:solidFill>
                  <a:srgbClr val="000000"/>
                </a:solidFill>
                <a:latin typeface="Helvetica"/>
                <a:sym typeface="Helvetica"/>
              </a:rPr>
              <a:t>Feedforward Net</a:t>
            </a:r>
          </a:p>
        </p:txBody>
      </p:sp>
      <p:sp>
        <p:nvSpPr>
          <p:cNvPr id="357" name="Recurrent Net"/>
          <p:cNvSpPr txBox="1"/>
          <p:nvPr/>
        </p:nvSpPr>
        <p:spPr>
          <a:xfrm>
            <a:off x="6345536" y="5491844"/>
            <a:ext cx="1862690" cy="3927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anchor="ctr">
            <a:spAutoFit/>
          </a:bodyPr>
          <a:lstStyle/>
          <a:p>
            <a:pPr algn="ctr" defTabSz="410751" hangingPunct="0">
              <a:lnSpc>
                <a:spcPts val="2531"/>
              </a:lnSpc>
              <a:tabLst>
                <a:tab pos="750067" algn="l"/>
              </a:tabLst>
            </a:pPr>
            <a:r>
              <a:rPr sz="2109" b="1" kern="0">
                <a:solidFill>
                  <a:srgbClr val="000000"/>
                </a:solidFill>
                <a:latin typeface="Helvetica"/>
                <a:sym typeface="Helvetica"/>
              </a:rPr>
              <a:t>Recurrent Net</a:t>
            </a:r>
          </a:p>
        </p:txBody>
      </p:sp>
    </p:spTree>
    <p:extLst>
      <p:ext uri="{BB962C8B-B14F-4D97-AF65-F5344CB8AC3E}">
        <p14:creationId xmlns:p14="http://schemas.microsoft.com/office/powerpoint/2010/main" val="448329204"/>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3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27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p:tmAbs val="0"/>
                                  </p:iterate>
                                  <p:childTnLst>
                                    <p:set>
                                      <p:cBhvr>
                                        <p:cTn id="18" fill="hold"/>
                                        <p:tgtEl>
                                          <p:spTgt spid="35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p:tmAbs val="0"/>
                                  </p:iterate>
                                  <p:childTnLst>
                                    <p:set>
                                      <p:cBhvr>
                                        <p:cTn id="22" fill="hold"/>
                                        <p:tgtEl>
                                          <p:spTgt spid="3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 grpId="0" animBg="1" advAuto="0"/>
      <p:bldP spid="276" grpId="0" animBg="1" advAuto="0"/>
      <p:bldP spid="355" grpId="0" animBg="1" advAuto="0"/>
      <p:bldP spid="356" grpId="0" animBg="1" advAuto="0"/>
      <p:bldP spid="357" grpId="0" animBg="1" advAuto="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 name="Basic RNNs"/>
          <p:cNvSpPr txBox="1">
            <a:spLocks noGrp="1"/>
          </p:cNvSpPr>
          <p:nvPr>
            <p:ph type="title"/>
          </p:nvPr>
        </p:nvSpPr>
        <p:spPr>
          <a:prstGeom prst="rect">
            <a:avLst/>
          </a:prstGeom>
        </p:spPr>
        <p:txBody>
          <a:bodyPr/>
          <a:lstStyle/>
          <a:p>
            <a:r>
              <a:rPr dirty="0">
                <a:latin typeface="Georgia" panose="02040502050405020303" pitchFamily="18" charset="0"/>
              </a:rPr>
              <a:t>Basic RNNs</a:t>
            </a:r>
          </a:p>
        </p:txBody>
      </p:sp>
      <p:sp>
        <p:nvSpPr>
          <p:cNvPr id="466" name="Each time step corresponds to a feedforward net where the hidden layer gets its input not just from the layer below but also from the activations of the hidden layer at the previous time step"/>
          <p:cNvSpPr txBox="1">
            <a:spLocks noGrp="1"/>
          </p:cNvSpPr>
          <p:nvPr>
            <p:ph type="body" idx="1"/>
          </p:nvPr>
        </p:nvSpPr>
        <p:spPr>
          <a:prstGeom prst="rect">
            <a:avLst/>
          </a:prstGeom>
        </p:spPr>
        <p:txBody>
          <a:bodyPr/>
          <a:lstStyle/>
          <a:p>
            <a:pPr marL="0" indent="0">
              <a:buNone/>
            </a:pPr>
            <a:r>
              <a:rPr dirty="0">
                <a:latin typeface="Georgia" panose="02040502050405020303" pitchFamily="18" charset="0"/>
              </a:rPr>
              <a:t>Each time step corresponds to a feedforward net where the hidden layer gets its input not just from the layer below but also from the activations of the hidden layer at the previous time step</a:t>
            </a:r>
          </a:p>
        </p:txBody>
      </p:sp>
      <p:sp>
        <p:nvSpPr>
          <p:cNvPr id="467"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31</a:t>
            </a:fld>
            <a:endParaRPr kern="0">
              <a:solidFill>
                <a:srgbClr val="000000"/>
              </a:solidFill>
              <a:latin typeface="Helvetica"/>
              <a:sym typeface="Helvetica"/>
            </a:endParaRPr>
          </a:p>
        </p:txBody>
      </p:sp>
      <p:grpSp>
        <p:nvGrpSpPr>
          <p:cNvPr id="546" name="Group"/>
          <p:cNvGrpSpPr/>
          <p:nvPr/>
        </p:nvGrpSpPr>
        <p:grpSpPr>
          <a:xfrm>
            <a:off x="3055371" y="3300411"/>
            <a:ext cx="5153408" cy="1176937"/>
            <a:chOff x="-512961" y="1268"/>
            <a:chExt cx="7329290" cy="1673865"/>
          </a:xfrm>
        </p:grpSpPr>
        <p:sp>
          <p:nvSpPr>
            <p:cNvPr id="468" name="input"/>
            <p:cNvSpPr txBox="1"/>
            <p:nvPr/>
          </p:nvSpPr>
          <p:spPr>
            <a:xfrm>
              <a:off x="-384151" y="1207768"/>
              <a:ext cx="768301" cy="46736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numCol="1" anchor="ctr">
              <a:spAutoFit/>
            </a:bodyPr>
            <a:lstStyle>
              <a:lvl1pPr>
                <a:lnSpc>
                  <a:spcPts val="2800"/>
                </a:lnSpc>
                <a:defRPr sz="2400" b="0"/>
              </a:lvl1pPr>
            </a:lstStyle>
            <a:p>
              <a:pPr algn="ctr" defTabSz="410751" hangingPunct="0">
                <a:lnSpc>
                  <a:spcPts val="1969"/>
                </a:lnSpc>
                <a:tabLst>
                  <a:tab pos="750067" algn="l"/>
                </a:tabLst>
              </a:pPr>
              <a:r>
                <a:rPr sz="1687" kern="0">
                  <a:solidFill>
                    <a:srgbClr val="000000"/>
                  </a:solidFill>
                  <a:latin typeface="Helvetica"/>
                  <a:sym typeface="Helvetica"/>
                </a:rPr>
                <a:t>input</a:t>
              </a:r>
            </a:p>
          </p:txBody>
        </p:sp>
        <p:sp>
          <p:nvSpPr>
            <p:cNvPr id="469" name="output"/>
            <p:cNvSpPr txBox="1"/>
            <p:nvPr/>
          </p:nvSpPr>
          <p:spPr>
            <a:xfrm>
              <a:off x="-464925" y="1268"/>
              <a:ext cx="955248" cy="46736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numCol="1" anchor="ctr">
              <a:spAutoFit/>
            </a:bodyPr>
            <a:lstStyle>
              <a:lvl1pPr>
                <a:lnSpc>
                  <a:spcPts val="2800"/>
                </a:lnSpc>
                <a:defRPr sz="2400" b="0"/>
              </a:lvl1pPr>
            </a:lstStyle>
            <a:p>
              <a:pPr algn="ctr" defTabSz="410751" hangingPunct="0">
                <a:lnSpc>
                  <a:spcPts val="1969"/>
                </a:lnSpc>
                <a:tabLst>
                  <a:tab pos="750067" algn="l"/>
                </a:tabLst>
              </a:pPr>
              <a:r>
                <a:rPr sz="1687" kern="0">
                  <a:solidFill>
                    <a:srgbClr val="000000"/>
                  </a:solidFill>
                  <a:latin typeface="Helvetica"/>
                  <a:sym typeface="Helvetica"/>
                </a:rPr>
                <a:t>output</a:t>
              </a:r>
            </a:p>
          </p:txBody>
        </p:sp>
        <p:sp>
          <p:nvSpPr>
            <p:cNvPr id="470" name="hidden"/>
            <p:cNvSpPr txBox="1"/>
            <p:nvPr/>
          </p:nvSpPr>
          <p:spPr>
            <a:xfrm>
              <a:off x="-512961" y="617218"/>
              <a:ext cx="1025923" cy="46736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numCol="1" anchor="ctr">
              <a:spAutoFit/>
            </a:bodyPr>
            <a:lstStyle>
              <a:lvl1pPr>
                <a:lnSpc>
                  <a:spcPts val="2800"/>
                </a:lnSpc>
                <a:defRPr sz="2400" b="0"/>
              </a:lvl1pPr>
            </a:lstStyle>
            <a:p>
              <a:pPr algn="ctr" defTabSz="410751" hangingPunct="0">
                <a:lnSpc>
                  <a:spcPts val="1969"/>
                </a:lnSpc>
                <a:tabLst>
                  <a:tab pos="750067" algn="l"/>
                </a:tabLst>
              </a:pPr>
              <a:r>
                <a:rPr sz="1687" kern="0">
                  <a:solidFill>
                    <a:srgbClr val="000000"/>
                  </a:solidFill>
                  <a:latin typeface="Helvetica"/>
                  <a:sym typeface="Helvetica"/>
                </a:rPr>
                <a:t>hidden</a:t>
              </a:r>
            </a:p>
          </p:txBody>
        </p:sp>
        <p:grpSp>
          <p:nvGrpSpPr>
            <p:cNvPr id="488" name="Group"/>
            <p:cNvGrpSpPr/>
            <p:nvPr/>
          </p:nvGrpSpPr>
          <p:grpSpPr>
            <a:xfrm>
              <a:off x="1017785" y="50800"/>
              <a:ext cx="1270001" cy="1562100"/>
              <a:chOff x="0" y="0"/>
              <a:chExt cx="1270000" cy="1562100"/>
            </a:xfrm>
          </p:grpSpPr>
          <p:grpSp>
            <p:nvGrpSpPr>
              <p:cNvPr id="475" name="Group"/>
              <p:cNvGrpSpPr/>
              <p:nvPr/>
            </p:nvGrpSpPr>
            <p:grpSpPr>
              <a:xfrm>
                <a:off x="0" y="0"/>
                <a:ext cx="1270000" cy="381000"/>
                <a:chOff x="0" y="0"/>
                <a:chExt cx="1270000" cy="381000"/>
              </a:xfrm>
            </p:grpSpPr>
            <p:sp>
              <p:nvSpPr>
                <p:cNvPr id="471" name="Rectangle"/>
                <p:cNvSpPr/>
                <p:nvPr/>
              </p:nvSpPr>
              <p:spPr>
                <a:xfrm>
                  <a:off x="0" y="0"/>
                  <a:ext cx="1270000" cy="381000"/>
                </a:xfrm>
                <a:prstGeom prst="rect">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72" name="Circle"/>
                <p:cNvSpPr/>
                <p:nvPr/>
              </p:nvSpPr>
              <p:spPr>
                <a:xfrm>
                  <a:off x="10160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73" name="Circle"/>
                <p:cNvSpPr/>
                <p:nvPr/>
              </p:nvSpPr>
              <p:spPr>
                <a:xfrm>
                  <a:off x="48895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74" name="Circle"/>
                <p:cNvSpPr/>
                <p:nvPr/>
              </p:nvSpPr>
              <p:spPr>
                <a:xfrm>
                  <a:off x="87630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480" name="Group"/>
              <p:cNvGrpSpPr/>
              <p:nvPr/>
            </p:nvGrpSpPr>
            <p:grpSpPr>
              <a:xfrm>
                <a:off x="0" y="1181100"/>
                <a:ext cx="1270000" cy="381000"/>
                <a:chOff x="0" y="0"/>
                <a:chExt cx="1270000" cy="381000"/>
              </a:xfrm>
            </p:grpSpPr>
            <p:sp>
              <p:nvSpPr>
                <p:cNvPr id="476" name="Rectangle"/>
                <p:cNvSpPr/>
                <p:nvPr/>
              </p:nvSpPr>
              <p:spPr>
                <a:xfrm>
                  <a:off x="0" y="0"/>
                  <a:ext cx="1270000" cy="381000"/>
                </a:xfrm>
                <a:prstGeom prst="rect">
                  <a:avLst/>
                </a:prstGeom>
                <a:solidFill>
                  <a:srgbClr val="AAD3F9"/>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77" name="Circle"/>
                <p:cNvSpPr/>
                <p:nvPr/>
              </p:nvSpPr>
              <p:spPr>
                <a:xfrm>
                  <a:off x="10160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78" name="Circle"/>
                <p:cNvSpPr/>
                <p:nvPr/>
              </p:nvSpPr>
              <p:spPr>
                <a:xfrm>
                  <a:off x="48895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79" name="Circle"/>
                <p:cNvSpPr/>
                <p:nvPr/>
              </p:nvSpPr>
              <p:spPr>
                <a:xfrm>
                  <a:off x="87630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485" name="Group"/>
              <p:cNvGrpSpPr/>
              <p:nvPr/>
            </p:nvGrpSpPr>
            <p:grpSpPr>
              <a:xfrm>
                <a:off x="0" y="590550"/>
                <a:ext cx="1270000" cy="381000"/>
                <a:chOff x="0" y="0"/>
                <a:chExt cx="1270000" cy="381000"/>
              </a:xfrm>
            </p:grpSpPr>
            <p:sp>
              <p:nvSpPr>
                <p:cNvPr id="481" name="Rectangle"/>
                <p:cNvSpPr/>
                <p:nvPr/>
              </p:nvSpPr>
              <p:spPr>
                <a:xfrm>
                  <a:off x="0" y="0"/>
                  <a:ext cx="1270000" cy="381000"/>
                </a:xfrm>
                <a:prstGeom prst="rect">
                  <a:avLst/>
                </a:prstGeom>
                <a:solidFill>
                  <a:srgbClr val="DCDEE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82" name="Circle"/>
                <p:cNvSpPr/>
                <p:nvPr/>
              </p:nvSpPr>
              <p:spPr>
                <a:xfrm>
                  <a:off x="10160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83" name="Circle"/>
                <p:cNvSpPr/>
                <p:nvPr/>
              </p:nvSpPr>
              <p:spPr>
                <a:xfrm>
                  <a:off x="48895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84" name="Circle"/>
                <p:cNvSpPr/>
                <p:nvPr/>
              </p:nvSpPr>
              <p:spPr>
                <a:xfrm>
                  <a:off x="87630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486" name="Line"/>
              <p:cNvSpPr/>
              <p:nvPr/>
            </p:nvSpPr>
            <p:spPr>
              <a:xfrm flipV="1">
                <a:off x="635000" y="952499"/>
                <a:ext cx="0" cy="22860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87" name="Line"/>
              <p:cNvSpPr/>
              <p:nvPr/>
            </p:nvSpPr>
            <p:spPr>
              <a:xfrm flipV="1">
                <a:off x="637540" y="349249"/>
                <a:ext cx="1" cy="22860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506" name="Group"/>
            <p:cNvGrpSpPr/>
            <p:nvPr/>
          </p:nvGrpSpPr>
          <p:grpSpPr>
            <a:xfrm>
              <a:off x="2527300" y="50800"/>
              <a:ext cx="1270000" cy="1562100"/>
              <a:chOff x="0" y="0"/>
              <a:chExt cx="1270000" cy="1562100"/>
            </a:xfrm>
          </p:grpSpPr>
          <p:grpSp>
            <p:nvGrpSpPr>
              <p:cNvPr id="493" name="Group"/>
              <p:cNvGrpSpPr/>
              <p:nvPr/>
            </p:nvGrpSpPr>
            <p:grpSpPr>
              <a:xfrm>
                <a:off x="0" y="0"/>
                <a:ext cx="1270000" cy="381000"/>
                <a:chOff x="0" y="0"/>
                <a:chExt cx="1270000" cy="381000"/>
              </a:xfrm>
            </p:grpSpPr>
            <p:sp>
              <p:nvSpPr>
                <p:cNvPr id="489" name="Rectangle"/>
                <p:cNvSpPr/>
                <p:nvPr/>
              </p:nvSpPr>
              <p:spPr>
                <a:xfrm>
                  <a:off x="0" y="0"/>
                  <a:ext cx="1270000" cy="381000"/>
                </a:xfrm>
                <a:prstGeom prst="rect">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90" name="Circle"/>
                <p:cNvSpPr/>
                <p:nvPr/>
              </p:nvSpPr>
              <p:spPr>
                <a:xfrm>
                  <a:off x="10160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91" name="Circle"/>
                <p:cNvSpPr/>
                <p:nvPr/>
              </p:nvSpPr>
              <p:spPr>
                <a:xfrm>
                  <a:off x="48895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92" name="Circle"/>
                <p:cNvSpPr/>
                <p:nvPr/>
              </p:nvSpPr>
              <p:spPr>
                <a:xfrm>
                  <a:off x="87630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498" name="Group"/>
              <p:cNvGrpSpPr/>
              <p:nvPr/>
            </p:nvGrpSpPr>
            <p:grpSpPr>
              <a:xfrm>
                <a:off x="0" y="1181100"/>
                <a:ext cx="1270000" cy="381000"/>
                <a:chOff x="0" y="0"/>
                <a:chExt cx="1270000" cy="381000"/>
              </a:xfrm>
            </p:grpSpPr>
            <p:sp>
              <p:nvSpPr>
                <p:cNvPr id="494" name="Rectangle"/>
                <p:cNvSpPr/>
                <p:nvPr/>
              </p:nvSpPr>
              <p:spPr>
                <a:xfrm>
                  <a:off x="0" y="0"/>
                  <a:ext cx="1270000" cy="381000"/>
                </a:xfrm>
                <a:prstGeom prst="rect">
                  <a:avLst/>
                </a:prstGeom>
                <a:solidFill>
                  <a:srgbClr val="AAD3F9"/>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95" name="Circle"/>
                <p:cNvSpPr/>
                <p:nvPr/>
              </p:nvSpPr>
              <p:spPr>
                <a:xfrm>
                  <a:off x="10160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96" name="Circle"/>
                <p:cNvSpPr/>
                <p:nvPr/>
              </p:nvSpPr>
              <p:spPr>
                <a:xfrm>
                  <a:off x="48895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97" name="Circle"/>
                <p:cNvSpPr/>
                <p:nvPr/>
              </p:nvSpPr>
              <p:spPr>
                <a:xfrm>
                  <a:off x="87630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503" name="Group"/>
              <p:cNvGrpSpPr/>
              <p:nvPr/>
            </p:nvGrpSpPr>
            <p:grpSpPr>
              <a:xfrm>
                <a:off x="0" y="590550"/>
                <a:ext cx="1270000" cy="381000"/>
                <a:chOff x="0" y="0"/>
                <a:chExt cx="1270000" cy="381000"/>
              </a:xfrm>
            </p:grpSpPr>
            <p:sp>
              <p:nvSpPr>
                <p:cNvPr id="499" name="Rectangle"/>
                <p:cNvSpPr/>
                <p:nvPr/>
              </p:nvSpPr>
              <p:spPr>
                <a:xfrm>
                  <a:off x="0" y="0"/>
                  <a:ext cx="1270000" cy="381000"/>
                </a:xfrm>
                <a:prstGeom prst="rect">
                  <a:avLst/>
                </a:prstGeom>
                <a:solidFill>
                  <a:srgbClr val="DCDEE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00" name="Circle"/>
                <p:cNvSpPr/>
                <p:nvPr/>
              </p:nvSpPr>
              <p:spPr>
                <a:xfrm>
                  <a:off x="10160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01" name="Circle"/>
                <p:cNvSpPr/>
                <p:nvPr/>
              </p:nvSpPr>
              <p:spPr>
                <a:xfrm>
                  <a:off x="48895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02" name="Circle"/>
                <p:cNvSpPr/>
                <p:nvPr/>
              </p:nvSpPr>
              <p:spPr>
                <a:xfrm>
                  <a:off x="87630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504" name="Line"/>
              <p:cNvSpPr/>
              <p:nvPr/>
            </p:nvSpPr>
            <p:spPr>
              <a:xfrm flipV="1">
                <a:off x="635000" y="952499"/>
                <a:ext cx="0" cy="22860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05" name="Line"/>
              <p:cNvSpPr/>
              <p:nvPr/>
            </p:nvSpPr>
            <p:spPr>
              <a:xfrm flipV="1">
                <a:off x="637540" y="349249"/>
                <a:ext cx="1" cy="22860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524" name="Group"/>
            <p:cNvGrpSpPr/>
            <p:nvPr/>
          </p:nvGrpSpPr>
          <p:grpSpPr>
            <a:xfrm>
              <a:off x="4036814" y="50800"/>
              <a:ext cx="1270001" cy="1562100"/>
              <a:chOff x="0" y="0"/>
              <a:chExt cx="1270000" cy="1562100"/>
            </a:xfrm>
          </p:grpSpPr>
          <p:grpSp>
            <p:nvGrpSpPr>
              <p:cNvPr id="511" name="Group"/>
              <p:cNvGrpSpPr/>
              <p:nvPr/>
            </p:nvGrpSpPr>
            <p:grpSpPr>
              <a:xfrm>
                <a:off x="0" y="0"/>
                <a:ext cx="1270000" cy="381000"/>
                <a:chOff x="0" y="0"/>
                <a:chExt cx="1270000" cy="381000"/>
              </a:xfrm>
            </p:grpSpPr>
            <p:sp>
              <p:nvSpPr>
                <p:cNvPr id="507" name="Rectangle"/>
                <p:cNvSpPr/>
                <p:nvPr/>
              </p:nvSpPr>
              <p:spPr>
                <a:xfrm>
                  <a:off x="0" y="0"/>
                  <a:ext cx="1270000" cy="381000"/>
                </a:xfrm>
                <a:prstGeom prst="rect">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08" name="Circle"/>
                <p:cNvSpPr/>
                <p:nvPr/>
              </p:nvSpPr>
              <p:spPr>
                <a:xfrm>
                  <a:off x="10160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09" name="Circle"/>
                <p:cNvSpPr/>
                <p:nvPr/>
              </p:nvSpPr>
              <p:spPr>
                <a:xfrm>
                  <a:off x="48895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10" name="Circle"/>
                <p:cNvSpPr/>
                <p:nvPr/>
              </p:nvSpPr>
              <p:spPr>
                <a:xfrm>
                  <a:off x="87630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516" name="Group"/>
              <p:cNvGrpSpPr/>
              <p:nvPr/>
            </p:nvGrpSpPr>
            <p:grpSpPr>
              <a:xfrm>
                <a:off x="0" y="1181100"/>
                <a:ext cx="1270000" cy="381000"/>
                <a:chOff x="0" y="0"/>
                <a:chExt cx="1270000" cy="381000"/>
              </a:xfrm>
            </p:grpSpPr>
            <p:sp>
              <p:nvSpPr>
                <p:cNvPr id="512" name="Rectangle"/>
                <p:cNvSpPr/>
                <p:nvPr/>
              </p:nvSpPr>
              <p:spPr>
                <a:xfrm>
                  <a:off x="0" y="0"/>
                  <a:ext cx="1270000" cy="381000"/>
                </a:xfrm>
                <a:prstGeom prst="rect">
                  <a:avLst/>
                </a:prstGeom>
                <a:solidFill>
                  <a:srgbClr val="AAD3F9"/>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13" name="Circle"/>
                <p:cNvSpPr/>
                <p:nvPr/>
              </p:nvSpPr>
              <p:spPr>
                <a:xfrm>
                  <a:off x="10160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14" name="Circle"/>
                <p:cNvSpPr/>
                <p:nvPr/>
              </p:nvSpPr>
              <p:spPr>
                <a:xfrm>
                  <a:off x="48895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15" name="Circle"/>
                <p:cNvSpPr/>
                <p:nvPr/>
              </p:nvSpPr>
              <p:spPr>
                <a:xfrm>
                  <a:off x="87630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521" name="Group"/>
              <p:cNvGrpSpPr/>
              <p:nvPr/>
            </p:nvGrpSpPr>
            <p:grpSpPr>
              <a:xfrm>
                <a:off x="0" y="590550"/>
                <a:ext cx="1270000" cy="381000"/>
                <a:chOff x="0" y="0"/>
                <a:chExt cx="1270000" cy="381000"/>
              </a:xfrm>
            </p:grpSpPr>
            <p:sp>
              <p:nvSpPr>
                <p:cNvPr id="517" name="Rectangle"/>
                <p:cNvSpPr/>
                <p:nvPr/>
              </p:nvSpPr>
              <p:spPr>
                <a:xfrm>
                  <a:off x="0" y="0"/>
                  <a:ext cx="1270000" cy="381000"/>
                </a:xfrm>
                <a:prstGeom prst="rect">
                  <a:avLst/>
                </a:prstGeom>
                <a:solidFill>
                  <a:srgbClr val="DCDEE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18" name="Circle"/>
                <p:cNvSpPr/>
                <p:nvPr/>
              </p:nvSpPr>
              <p:spPr>
                <a:xfrm>
                  <a:off x="10160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19" name="Circle"/>
                <p:cNvSpPr/>
                <p:nvPr/>
              </p:nvSpPr>
              <p:spPr>
                <a:xfrm>
                  <a:off x="48895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20" name="Circle"/>
                <p:cNvSpPr/>
                <p:nvPr/>
              </p:nvSpPr>
              <p:spPr>
                <a:xfrm>
                  <a:off x="87630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522" name="Line"/>
              <p:cNvSpPr/>
              <p:nvPr/>
            </p:nvSpPr>
            <p:spPr>
              <a:xfrm flipV="1">
                <a:off x="635000" y="952499"/>
                <a:ext cx="0" cy="22860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23" name="Line"/>
              <p:cNvSpPr/>
              <p:nvPr/>
            </p:nvSpPr>
            <p:spPr>
              <a:xfrm flipV="1">
                <a:off x="637540" y="349249"/>
                <a:ext cx="1" cy="22860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542" name="Group"/>
            <p:cNvGrpSpPr/>
            <p:nvPr/>
          </p:nvGrpSpPr>
          <p:grpSpPr>
            <a:xfrm>
              <a:off x="5546328" y="50800"/>
              <a:ext cx="1270001" cy="1562100"/>
              <a:chOff x="0" y="0"/>
              <a:chExt cx="1270000" cy="1562100"/>
            </a:xfrm>
          </p:grpSpPr>
          <p:grpSp>
            <p:nvGrpSpPr>
              <p:cNvPr id="529" name="Group"/>
              <p:cNvGrpSpPr/>
              <p:nvPr/>
            </p:nvGrpSpPr>
            <p:grpSpPr>
              <a:xfrm>
                <a:off x="0" y="0"/>
                <a:ext cx="1270000" cy="381000"/>
                <a:chOff x="0" y="0"/>
                <a:chExt cx="1270000" cy="381000"/>
              </a:xfrm>
            </p:grpSpPr>
            <p:sp>
              <p:nvSpPr>
                <p:cNvPr id="525" name="Rectangle"/>
                <p:cNvSpPr/>
                <p:nvPr/>
              </p:nvSpPr>
              <p:spPr>
                <a:xfrm>
                  <a:off x="0" y="0"/>
                  <a:ext cx="1270000" cy="381000"/>
                </a:xfrm>
                <a:prstGeom prst="rect">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26" name="Circle"/>
                <p:cNvSpPr/>
                <p:nvPr/>
              </p:nvSpPr>
              <p:spPr>
                <a:xfrm>
                  <a:off x="10160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27" name="Circle"/>
                <p:cNvSpPr/>
                <p:nvPr/>
              </p:nvSpPr>
              <p:spPr>
                <a:xfrm>
                  <a:off x="48895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28" name="Circle"/>
                <p:cNvSpPr/>
                <p:nvPr/>
              </p:nvSpPr>
              <p:spPr>
                <a:xfrm>
                  <a:off x="87630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534" name="Group"/>
              <p:cNvGrpSpPr/>
              <p:nvPr/>
            </p:nvGrpSpPr>
            <p:grpSpPr>
              <a:xfrm>
                <a:off x="0" y="1181100"/>
                <a:ext cx="1270000" cy="381000"/>
                <a:chOff x="0" y="0"/>
                <a:chExt cx="1270000" cy="381000"/>
              </a:xfrm>
            </p:grpSpPr>
            <p:sp>
              <p:nvSpPr>
                <p:cNvPr id="530" name="Rectangle"/>
                <p:cNvSpPr/>
                <p:nvPr/>
              </p:nvSpPr>
              <p:spPr>
                <a:xfrm>
                  <a:off x="0" y="0"/>
                  <a:ext cx="1270000" cy="381000"/>
                </a:xfrm>
                <a:prstGeom prst="rect">
                  <a:avLst/>
                </a:prstGeom>
                <a:solidFill>
                  <a:srgbClr val="AAD3F9"/>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31" name="Circle"/>
                <p:cNvSpPr/>
                <p:nvPr/>
              </p:nvSpPr>
              <p:spPr>
                <a:xfrm>
                  <a:off x="10160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32" name="Circle"/>
                <p:cNvSpPr/>
                <p:nvPr/>
              </p:nvSpPr>
              <p:spPr>
                <a:xfrm>
                  <a:off x="48895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33" name="Circle"/>
                <p:cNvSpPr/>
                <p:nvPr/>
              </p:nvSpPr>
              <p:spPr>
                <a:xfrm>
                  <a:off x="87630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539" name="Group"/>
              <p:cNvGrpSpPr/>
              <p:nvPr/>
            </p:nvGrpSpPr>
            <p:grpSpPr>
              <a:xfrm>
                <a:off x="0" y="590550"/>
                <a:ext cx="1270000" cy="381000"/>
                <a:chOff x="0" y="0"/>
                <a:chExt cx="1270000" cy="381000"/>
              </a:xfrm>
            </p:grpSpPr>
            <p:sp>
              <p:nvSpPr>
                <p:cNvPr id="535" name="Rectangle"/>
                <p:cNvSpPr/>
                <p:nvPr/>
              </p:nvSpPr>
              <p:spPr>
                <a:xfrm>
                  <a:off x="0" y="0"/>
                  <a:ext cx="1270000" cy="381000"/>
                </a:xfrm>
                <a:prstGeom prst="rect">
                  <a:avLst/>
                </a:prstGeom>
                <a:solidFill>
                  <a:srgbClr val="DCDEE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36" name="Circle"/>
                <p:cNvSpPr/>
                <p:nvPr/>
              </p:nvSpPr>
              <p:spPr>
                <a:xfrm>
                  <a:off x="10160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37" name="Circle"/>
                <p:cNvSpPr/>
                <p:nvPr/>
              </p:nvSpPr>
              <p:spPr>
                <a:xfrm>
                  <a:off x="48895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38" name="Circle"/>
                <p:cNvSpPr/>
                <p:nvPr/>
              </p:nvSpPr>
              <p:spPr>
                <a:xfrm>
                  <a:off x="87630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540" name="Line"/>
              <p:cNvSpPr/>
              <p:nvPr/>
            </p:nvSpPr>
            <p:spPr>
              <a:xfrm flipV="1">
                <a:off x="635000" y="952499"/>
                <a:ext cx="0" cy="22860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41" name="Line"/>
              <p:cNvSpPr/>
              <p:nvPr/>
            </p:nvSpPr>
            <p:spPr>
              <a:xfrm flipV="1">
                <a:off x="637540" y="349249"/>
                <a:ext cx="1" cy="22860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543" name="Line"/>
            <p:cNvSpPr/>
            <p:nvPr/>
          </p:nvSpPr>
          <p:spPr>
            <a:xfrm flipV="1">
              <a:off x="2271737" y="838199"/>
              <a:ext cx="271612" cy="2"/>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44" name="Line"/>
            <p:cNvSpPr/>
            <p:nvPr/>
          </p:nvSpPr>
          <p:spPr>
            <a:xfrm flipV="1">
              <a:off x="3765202" y="838199"/>
              <a:ext cx="271613" cy="2"/>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45" name="Line"/>
            <p:cNvSpPr/>
            <p:nvPr/>
          </p:nvSpPr>
          <p:spPr>
            <a:xfrm flipV="1">
              <a:off x="5274716" y="838199"/>
              <a:ext cx="271613" cy="2"/>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547" name="Rectangle"/>
          <p:cNvSpPr/>
          <p:nvPr/>
        </p:nvSpPr>
        <p:spPr>
          <a:xfrm>
            <a:off x="4095750" y="3235546"/>
            <a:ext cx="1018368" cy="489389"/>
          </a:xfrm>
          <a:prstGeom prst="rect">
            <a:avLst/>
          </a:prstGeom>
          <a:solidFill>
            <a:srgbClr val="FFFFFF">
              <a:alpha val="77443"/>
            </a:srgbClr>
          </a:solidFill>
          <a:ln w="12700">
            <a:miter lim="400000"/>
          </a:ln>
        </p:spPr>
        <p:txBody>
          <a:bodyPr lIns="35719" tIns="35719" rIns="35719" bIns="35719" anchor="ct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48" name="Rectangle"/>
          <p:cNvSpPr/>
          <p:nvPr/>
        </p:nvSpPr>
        <p:spPr>
          <a:xfrm>
            <a:off x="4015383" y="4032626"/>
            <a:ext cx="1018368" cy="567419"/>
          </a:xfrm>
          <a:prstGeom prst="rect">
            <a:avLst/>
          </a:prstGeom>
          <a:solidFill>
            <a:srgbClr val="FFFFFF">
              <a:alpha val="77443"/>
            </a:srgbClr>
          </a:solidFill>
          <a:ln w="12700">
            <a:miter lim="400000"/>
          </a:ln>
        </p:spPr>
        <p:txBody>
          <a:bodyPr lIns="35719" tIns="35719" rIns="35719" bIns="35719" anchor="ct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49" name="Rectangle"/>
          <p:cNvSpPr/>
          <p:nvPr/>
        </p:nvSpPr>
        <p:spPr>
          <a:xfrm>
            <a:off x="6236887" y="3184305"/>
            <a:ext cx="2177693" cy="1293933"/>
          </a:xfrm>
          <a:prstGeom prst="rect">
            <a:avLst/>
          </a:prstGeom>
          <a:solidFill>
            <a:srgbClr val="FFFFFF">
              <a:alpha val="77443"/>
            </a:srgbClr>
          </a:solidFill>
          <a:ln w="12700">
            <a:miter lim="400000"/>
          </a:ln>
        </p:spPr>
        <p:txBody>
          <a:bodyPr lIns="35719" tIns="35719" rIns="35719" bIns="35719" anchor="ct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Tree>
    <p:extLst>
      <p:ext uri="{BB962C8B-B14F-4D97-AF65-F5344CB8AC3E}">
        <p14:creationId xmlns:p14="http://schemas.microsoft.com/office/powerpoint/2010/main" val="18777066"/>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5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6" grpId="0" animBg="1" advAuto="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 name="Basic RNNs"/>
          <p:cNvSpPr txBox="1">
            <a:spLocks noGrp="1"/>
          </p:cNvSpPr>
          <p:nvPr>
            <p:ph type="title"/>
          </p:nvPr>
        </p:nvSpPr>
        <p:spPr>
          <a:prstGeom prst="rect">
            <a:avLst/>
          </a:prstGeom>
        </p:spPr>
        <p:txBody>
          <a:bodyPr/>
          <a:lstStyle/>
          <a:p>
            <a:r>
              <a:rPr dirty="0">
                <a:latin typeface="Georgia" panose="02040502050405020303" pitchFamily="18" charset="0"/>
              </a:rPr>
              <a:t>Basic RNNs</a:t>
            </a:r>
          </a:p>
        </p:txBody>
      </p:sp>
      <p:sp>
        <p:nvSpPr>
          <p:cNvPr id="552" name="Each time step corresponds to a feedforward net where the hidden layer gets its input not just from the layer below but also from the activations of the hidden layer at the previous time step"/>
          <p:cNvSpPr txBox="1">
            <a:spLocks noGrp="1"/>
          </p:cNvSpPr>
          <p:nvPr>
            <p:ph type="body" idx="1"/>
          </p:nvPr>
        </p:nvSpPr>
        <p:spPr>
          <a:prstGeom prst="rect">
            <a:avLst/>
          </a:prstGeom>
        </p:spPr>
        <p:txBody>
          <a:bodyPr/>
          <a:lstStyle/>
          <a:p>
            <a:pPr marL="0" indent="0">
              <a:buNone/>
            </a:pPr>
            <a:r>
              <a:rPr dirty="0">
                <a:latin typeface="Georgia" panose="02040502050405020303" pitchFamily="18" charset="0"/>
              </a:rPr>
              <a:t>Each time step corresponds to a feedforward net where the hidden layer gets its input not just from the layer below but also from the activations of the hidden layer at the previous time step</a:t>
            </a:r>
          </a:p>
        </p:txBody>
      </p:sp>
      <p:sp>
        <p:nvSpPr>
          <p:cNvPr id="553"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32</a:t>
            </a:fld>
            <a:endParaRPr kern="0">
              <a:solidFill>
                <a:srgbClr val="000000"/>
              </a:solidFill>
              <a:latin typeface="Helvetica"/>
              <a:sym typeface="Helvetica"/>
            </a:endParaRPr>
          </a:p>
        </p:txBody>
      </p:sp>
      <p:sp>
        <p:nvSpPr>
          <p:cNvPr id="554" name="Rectangle"/>
          <p:cNvSpPr/>
          <p:nvPr/>
        </p:nvSpPr>
        <p:spPr>
          <a:xfrm>
            <a:off x="4095750" y="3235546"/>
            <a:ext cx="1018368" cy="489389"/>
          </a:xfrm>
          <a:prstGeom prst="rect">
            <a:avLst/>
          </a:prstGeom>
          <a:solidFill>
            <a:srgbClr val="FFFFFF">
              <a:alpha val="77443"/>
            </a:srgbClr>
          </a:solidFill>
          <a:ln w="12700">
            <a:miter lim="400000"/>
          </a:ln>
        </p:spPr>
        <p:txBody>
          <a:bodyPr lIns="35719" tIns="35719" rIns="35719" bIns="35719" anchor="ct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55" name="Rectangle"/>
          <p:cNvSpPr/>
          <p:nvPr/>
        </p:nvSpPr>
        <p:spPr>
          <a:xfrm>
            <a:off x="4015383" y="4032626"/>
            <a:ext cx="1018368" cy="567419"/>
          </a:xfrm>
          <a:prstGeom prst="rect">
            <a:avLst/>
          </a:prstGeom>
          <a:solidFill>
            <a:srgbClr val="FFFFFF">
              <a:alpha val="77443"/>
            </a:srgbClr>
          </a:solidFill>
          <a:ln w="12700">
            <a:miter lim="400000"/>
          </a:ln>
        </p:spPr>
        <p:txBody>
          <a:bodyPr lIns="35719" tIns="35719" rIns="35719" bIns="35719" anchor="ct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56" name="Rectangle"/>
          <p:cNvSpPr/>
          <p:nvPr/>
        </p:nvSpPr>
        <p:spPr>
          <a:xfrm>
            <a:off x="6236887" y="3184305"/>
            <a:ext cx="2177693" cy="1293933"/>
          </a:xfrm>
          <a:prstGeom prst="rect">
            <a:avLst/>
          </a:prstGeom>
          <a:solidFill>
            <a:srgbClr val="FFFFFF">
              <a:alpha val="77443"/>
            </a:srgbClr>
          </a:solidFill>
          <a:ln w="12700">
            <a:miter lim="400000"/>
          </a:ln>
        </p:spPr>
        <p:txBody>
          <a:bodyPr lIns="35719" tIns="35719" rIns="35719" bIns="35719" anchor="ct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57" name="Rectangle"/>
          <p:cNvSpPr/>
          <p:nvPr/>
        </p:nvSpPr>
        <p:spPr>
          <a:xfrm>
            <a:off x="4095750" y="3235546"/>
            <a:ext cx="1018368" cy="489389"/>
          </a:xfrm>
          <a:prstGeom prst="rect">
            <a:avLst/>
          </a:prstGeom>
          <a:solidFill>
            <a:srgbClr val="FFFFFF">
              <a:alpha val="77443"/>
            </a:srgbClr>
          </a:solidFill>
          <a:ln w="12700">
            <a:miter lim="400000"/>
          </a:ln>
        </p:spPr>
        <p:txBody>
          <a:bodyPr lIns="35719" tIns="35719" rIns="35719" bIns="35719" anchor="ct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pic>
        <p:nvPicPr>
          <p:cNvPr id="558" name="Screen Shot 2018-11-30 at 11.56.39 AM.png" descr="Screen Shot 2018-11-30 at 11.56.39 AM.png"/>
          <p:cNvPicPr>
            <a:picLocks noChangeAspect="1"/>
          </p:cNvPicPr>
          <p:nvPr/>
        </p:nvPicPr>
        <p:blipFill>
          <a:blip r:embed="rId2">
            <a:extLst/>
          </a:blip>
          <a:srcRect l="9098" t="13099" r="10479" b="5128"/>
          <a:stretch>
            <a:fillRect/>
          </a:stretch>
        </p:blipFill>
        <p:spPr>
          <a:xfrm>
            <a:off x="2775999" y="3184306"/>
            <a:ext cx="6202582" cy="2825582"/>
          </a:xfrm>
          <a:prstGeom prst="rect">
            <a:avLst/>
          </a:prstGeom>
          <a:ln w="12700">
            <a:miter lim="400000"/>
          </a:ln>
        </p:spPr>
      </p:pic>
    </p:spTree>
    <p:extLst>
      <p:ext uri="{BB962C8B-B14F-4D97-AF65-F5344CB8AC3E}">
        <p14:creationId xmlns:p14="http://schemas.microsoft.com/office/powerpoint/2010/main" val="2214845425"/>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 name="A basic RNN unrolled in time"/>
          <p:cNvSpPr txBox="1">
            <a:spLocks noGrp="1"/>
          </p:cNvSpPr>
          <p:nvPr>
            <p:ph type="title"/>
          </p:nvPr>
        </p:nvSpPr>
        <p:spPr>
          <a:prstGeom prst="rect">
            <a:avLst/>
          </a:prstGeom>
        </p:spPr>
        <p:txBody>
          <a:bodyPr/>
          <a:lstStyle/>
          <a:p>
            <a:r>
              <a:rPr dirty="0">
                <a:latin typeface="Georgia" panose="02040502050405020303" pitchFamily="18" charset="0"/>
              </a:rPr>
              <a:t>A basic RNN unrolled in time</a:t>
            </a:r>
          </a:p>
        </p:txBody>
      </p:sp>
      <p:sp>
        <p:nvSpPr>
          <p:cNvPr id="2" name="Text Placeholder 1">
            <a:extLst>
              <a:ext uri="{FF2B5EF4-FFF2-40B4-BE49-F238E27FC236}">
                <a16:creationId xmlns:a16="http://schemas.microsoft.com/office/drawing/2014/main" id="{4DCF1F23-9D91-1947-BDFA-D1DC93B3DBA0}"/>
              </a:ext>
            </a:extLst>
          </p:cNvPr>
          <p:cNvSpPr>
            <a:spLocks noGrp="1"/>
          </p:cNvSpPr>
          <p:nvPr>
            <p:ph type="body" idx="1"/>
          </p:nvPr>
        </p:nvSpPr>
        <p:spPr/>
        <p:txBody>
          <a:bodyPr/>
          <a:lstStyle/>
          <a:p>
            <a:endParaRPr lang="en-US"/>
          </a:p>
        </p:txBody>
      </p:sp>
      <p:sp>
        <p:nvSpPr>
          <p:cNvPr id="561"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33</a:t>
            </a:fld>
            <a:endParaRPr kern="0">
              <a:solidFill>
                <a:srgbClr val="000000"/>
              </a:solidFill>
              <a:latin typeface="Helvetica"/>
              <a:sym typeface="Helvetica"/>
            </a:endParaRPr>
          </a:p>
        </p:txBody>
      </p:sp>
      <p:pic>
        <p:nvPicPr>
          <p:cNvPr id="562" name="Screen Shot 2018-11-30 at 11.58.38 AM.png" descr="Screen Shot 2018-11-30 at 11.58.38 AM.png"/>
          <p:cNvPicPr>
            <a:picLocks noChangeAspect="1"/>
          </p:cNvPicPr>
          <p:nvPr/>
        </p:nvPicPr>
        <p:blipFill>
          <a:blip r:embed="rId2">
            <a:extLst/>
          </a:blip>
          <a:stretch>
            <a:fillRect/>
          </a:stretch>
        </p:blipFill>
        <p:spPr>
          <a:xfrm>
            <a:off x="2247305" y="1794867"/>
            <a:ext cx="6465094" cy="4037926"/>
          </a:xfrm>
          <a:prstGeom prst="rect">
            <a:avLst/>
          </a:prstGeom>
          <a:ln w="12700">
            <a:miter lim="400000"/>
          </a:ln>
        </p:spPr>
      </p:pic>
    </p:spTree>
    <p:extLst>
      <p:ext uri="{BB962C8B-B14F-4D97-AF65-F5344CB8AC3E}">
        <p14:creationId xmlns:p14="http://schemas.microsoft.com/office/powerpoint/2010/main" val="3118581198"/>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 name="RNNs for generation"/>
          <p:cNvSpPr txBox="1">
            <a:spLocks noGrp="1"/>
          </p:cNvSpPr>
          <p:nvPr>
            <p:ph type="title"/>
          </p:nvPr>
        </p:nvSpPr>
        <p:spPr>
          <a:prstGeom prst="rect">
            <a:avLst/>
          </a:prstGeom>
        </p:spPr>
        <p:txBody>
          <a:bodyPr/>
          <a:lstStyle/>
          <a:p>
            <a:r>
              <a:rPr dirty="0">
                <a:latin typeface="Georgia" panose="02040502050405020303" pitchFamily="18" charset="0"/>
              </a:rPr>
              <a:t>RNNs for generation</a:t>
            </a:r>
          </a:p>
        </p:txBody>
      </p:sp>
      <p:sp>
        <p:nvSpPr>
          <p:cNvPr id="379" name="To generate a string w0w1…wn wn+1 (where w0 = &lt;s&gt;, and wn+1 = &lt;\s&gt;), give w0 as first input, and then pick…"/>
          <p:cNvSpPr txBox="1">
            <a:spLocks noGrp="1"/>
          </p:cNvSpPr>
          <p:nvPr>
            <p:ph type="body" idx="1"/>
          </p:nvPr>
        </p:nvSpPr>
        <p:spPr>
          <a:prstGeom prst="rect">
            <a:avLst/>
          </a:prstGeom>
        </p:spPr>
        <p:txBody>
          <a:bodyPr/>
          <a:lstStyle/>
          <a:p>
            <a:pPr marL="0" indent="0">
              <a:buNone/>
            </a:pPr>
            <a:r>
              <a:rPr lang="en-US" dirty="0">
                <a:latin typeface="Georgia" panose="02040502050405020303" pitchFamily="18" charset="0"/>
              </a:rPr>
              <a:t>To generate a string </a:t>
            </a:r>
            <a:r>
              <a:rPr lang="en-US" dirty="0">
                <a:latin typeface="Georgia" panose="02040502050405020303" pitchFamily="18" charset="0"/>
                <a:ea typeface="Times"/>
                <a:cs typeface="Times"/>
                <a:sym typeface="Times"/>
              </a:rPr>
              <a:t>w</a:t>
            </a:r>
            <a:r>
              <a:rPr lang="en-US" baseline="-5999" dirty="0">
                <a:latin typeface="Georgia" panose="02040502050405020303" pitchFamily="18" charset="0"/>
                <a:ea typeface="Times"/>
                <a:cs typeface="Times"/>
                <a:sym typeface="Times"/>
              </a:rPr>
              <a:t>0</a:t>
            </a:r>
            <a:r>
              <a:rPr lang="en-US" dirty="0">
                <a:latin typeface="Georgia" panose="02040502050405020303" pitchFamily="18" charset="0"/>
                <a:ea typeface="Times"/>
                <a:cs typeface="Times"/>
                <a:sym typeface="Times"/>
              </a:rPr>
              <a:t>w</a:t>
            </a:r>
            <a:r>
              <a:rPr lang="en-US" baseline="-5999" dirty="0">
                <a:latin typeface="Georgia" panose="02040502050405020303" pitchFamily="18" charset="0"/>
                <a:ea typeface="Times"/>
                <a:cs typeface="Times"/>
                <a:sym typeface="Times"/>
              </a:rPr>
              <a:t>1</a:t>
            </a:r>
            <a:r>
              <a:rPr lang="en-US" dirty="0">
                <a:latin typeface="Georgia" panose="02040502050405020303" pitchFamily="18" charset="0"/>
                <a:ea typeface="Times"/>
                <a:cs typeface="Times"/>
                <a:sym typeface="Times"/>
              </a:rPr>
              <a:t>…</a:t>
            </a:r>
            <a:r>
              <a:rPr lang="en-US" dirty="0" err="1">
                <a:latin typeface="Georgia" panose="02040502050405020303" pitchFamily="18" charset="0"/>
                <a:ea typeface="Times"/>
                <a:cs typeface="Times"/>
                <a:sym typeface="Times"/>
              </a:rPr>
              <a:t>w</a:t>
            </a:r>
            <a:r>
              <a:rPr lang="en-US" baseline="-5999" dirty="0" err="1">
                <a:latin typeface="Georgia" panose="02040502050405020303" pitchFamily="18" charset="0"/>
                <a:ea typeface="Times"/>
                <a:cs typeface="Times"/>
                <a:sym typeface="Times"/>
              </a:rPr>
              <a:t>n</a:t>
            </a:r>
            <a:r>
              <a:rPr lang="en-US" dirty="0">
                <a:latin typeface="Georgia" panose="02040502050405020303" pitchFamily="18" charset="0"/>
                <a:ea typeface="Times"/>
                <a:cs typeface="Times"/>
                <a:sym typeface="Times"/>
              </a:rPr>
              <a:t> w</a:t>
            </a:r>
            <a:r>
              <a:rPr lang="en-US" baseline="-5999" dirty="0">
                <a:latin typeface="Georgia" panose="02040502050405020303" pitchFamily="18" charset="0"/>
                <a:ea typeface="Times"/>
                <a:cs typeface="Times"/>
                <a:sym typeface="Times"/>
              </a:rPr>
              <a:t>n+1</a:t>
            </a:r>
            <a:r>
              <a:rPr lang="en-US" dirty="0">
                <a:latin typeface="Georgia" panose="02040502050405020303" pitchFamily="18" charset="0"/>
              </a:rPr>
              <a:t>, give </a:t>
            </a:r>
            <a:r>
              <a:rPr lang="en-US" dirty="0">
                <a:latin typeface="Georgia" panose="02040502050405020303" pitchFamily="18" charset="0"/>
                <a:ea typeface="Times"/>
                <a:cs typeface="Times"/>
                <a:sym typeface="Times"/>
              </a:rPr>
              <a:t>w</a:t>
            </a:r>
            <a:r>
              <a:rPr lang="en-US" baseline="-5999" dirty="0">
                <a:latin typeface="Georgia" panose="02040502050405020303" pitchFamily="18" charset="0"/>
                <a:ea typeface="Times"/>
                <a:cs typeface="Times"/>
                <a:sym typeface="Times"/>
              </a:rPr>
              <a:t>0 </a:t>
            </a:r>
            <a:r>
              <a:rPr lang="en-US" dirty="0">
                <a:latin typeface="Georgia" panose="02040502050405020303" pitchFamily="18" charset="0"/>
              </a:rPr>
              <a:t>as first input, and then pick the next word according to the computed probability </a:t>
            </a:r>
          </a:p>
          <a:p>
            <a:pPr marL="0" indent="0">
              <a:buNone/>
            </a:pPr>
            <a:endParaRPr lang="en-US" dirty="0">
              <a:latin typeface="Georgia" panose="02040502050405020303" pitchFamily="18" charset="0"/>
            </a:endParaRPr>
          </a:p>
          <a:p>
            <a:pPr marL="0" indent="0">
              <a:buNone/>
            </a:pPr>
            <a:r>
              <a:rPr lang="en-US" dirty="0">
                <a:latin typeface="Georgia" panose="02040502050405020303" pitchFamily="18" charset="0"/>
              </a:rPr>
              <a:t>Feed this word in as input into the next layer. </a:t>
            </a:r>
          </a:p>
          <a:p>
            <a:endParaRPr dirty="0"/>
          </a:p>
        </p:txBody>
      </p:sp>
      <p:sp>
        <p:nvSpPr>
          <p:cNvPr id="380"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34</a:t>
            </a:fld>
            <a:endParaRPr kern="0">
              <a:solidFill>
                <a:srgbClr val="000000"/>
              </a:solidFill>
              <a:latin typeface="Helvetica"/>
              <a:sym typeface="Helvetica"/>
            </a:endParaRPr>
          </a:p>
        </p:txBody>
      </p:sp>
      <mc:AlternateContent xmlns:mc="http://schemas.openxmlformats.org/markup-compatibility/2006">
        <mc:Choice xmlns:a14="http://schemas.microsoft.com/office/drawing/2010/main" Requires="a14">
          <p:sp>
            <p:nvSpPr>
              <p:cNvPr id="381" name="Equation"/>
              <p:cNvSpPr txBox="1"/>
              <p:nvPr/>
            </p:nvSpPr>
            <p:spPr>
              <a:xfrm>
                <a:off x="4054512" y="2735237"/>
                <a:ext cx="2786981" cy="454420"/>
              </a:xfrm>
              <a:prstGeom prst="rect">
                <a:avLst/>
              </a:prstGeom>
              <a:ln w="12700">
                <a:miter lim="400000"/>
              </a:ln>
            </p:spPr>
            <p:txBody>
              <a:bodyPr wrap="square" lIns="0" tIns="0" rIns="0" bIns="0">
                <a:spAutoFit/>
              </a:bodyPr>
              <a:lstStyle/>
              <a:p>
                <a:pPr defTabSz="642915" latinLnBrk="1" hangingPunct="0">
                  <a:defRPr sz="1800" b="0"/>
                </a:pPr>
                <a14:m>
                  <m:oMathPara xmlns:m="http://schemas.openxmlformats.org/officeDocument/2006/math">
                    <m:oMathParaPr>
                      <m:jc m:val="centerGroup"/>
                    </m:oMathParaPr>
                    <m:oMath xmlns:m="http://schemas.openxmlformats.org/officeDocument/2006/math">
                      <m:r>
                        <a:rPr sz="2953" i="1" kern="0">
                          <a:solidFill>
                            <a:srgbClr val="000000"/>
                          </a:solidFill>
                          <a:latin typeface="Cambria Math" panose="02040503050406030204" pitchFamily="18" charset="0"/>
                          <a:sym typeface="Helvetica"/>
                        </a:rPr>
                        <m:t>𝑃</m:t>
                      </m:r>
                      <m:r>
                        <a:rPr sz="2953" i="1" kern="0">
                          <a:solidFill>
                            <a:srgbClr val="000000"/>
                          </a:solidFill>
                          <a:latin typeface="Cambria Math" panose="02040503050406030204" pitchFamily="18" charset="0"/>
                          <a:sym typeface="Helvetica"/>
                        </a:rPr>
                        <m:t>(</m:t>
                      </m:r>
                      <m:sSub>
                        <m:sSubPr>
                          <m:ctrlPr>
                            <a:rPr sz="2953" i="1" kern="0">
                              <a:solidFill>
                                <a:srgbClr val="000000"/>
                              </a:solidFill>
                              <a:latin typeface="Cambria Math" panose="02040503050406030204" pitchFamily="18" charset="0"/>
                              <a:sym typeface="Helvetica"/>
                            </a:rPr>
                          </m:ctrlPr>
                        </m:sSubPr>
                        <m:e>
                          <m:r>
                            <a:rPr sz="2953" i="1" kern="0">
                              <a:solidFill>
                                <a:srgbClr val="000000"/>
                              </a:solidFill>
                              <a:latin typeface="Cambria Math" panose="02040503050406030204" pitchFamily="18" charset="0"/>
                              <a:sym typeface="Helvetica"/>
                            </a:rPr>
                            <m:t>𝑤</m:t>
                          </m:r>
                        </m:e>
                        <m:sub>
                          <m:r>
                            <a:rPr sz="2953" i="1" kern="0">
                              <a:solidFill>
                                <a:srgbClr val="000000"/>
                              </a:solidFill>
                              <a:latin typeface="Cambria Math" panose="02040503050406030204" pitchFamily="18" charset="0"/>
                              <a:sym typeface="Helvetica"/>
                            </a:rPr>
                            <m:t>𝑖</m:t>
                          </m:r>
                        </m:sub>
                      </m:sSub>
                      <m:r>
                        <a:rPr sz="2953" i="1" kern="0">
                          <a:solidFill>
                            <a:srgbClr val="000000"/>
                          </a:solidFill>
                          <a:latin typeface="Cambria Math" panose="02040503050406030204" pitchFamily="18" charset="0"/>
                          <a:sym typeface="Helvetica"/>
                        </a:rPr>
                        <m:t>|</m:t>
                      </m:r>
                      <m:sSub>
                        <m:sSubPr>
                          <m:ctrlPr>
                            <a:rPr sz="2953" i="1" kern="0">
                              <a:solidFill>
                                <a:srgbClr val="000000"/>
                              </a:solidFill>
                              <a:latin typeface="Cambria Math" panose="02040503050406030204" pitchFamily="18" charset="0"/>
                              <a:sym typeface="Helvetica"/>
                            </a:rPr>
                          </m:ctrlPr>
                        </m:sSubPr>
                        <m:e>
                          <m:r>
                            <a:rPr sz="2953" i="1" kern="0">
                              <a:solidFill>
                                <a:srgbClr val="000000"/>
                              </a:solidFill>
                              <a:latin typeface="Cambria Math" panose="02040503050406030204" pitchFamily="18" charset="0"/>
                              <a:sym typeface="Helvetica"/>
                            </a:rPr>
                            <m:t>𝑤</m:t>
                          </m:r>
                        </m:e>
                        <m:sub>
                          <m:r>
                            <a:rPr sz="2953" i="1" kern="0">
                              <a:solidFill>
                                <a:srgbClr val="000000"/>
                              </a:solidFill>
                              <a:latin typeface="Cambria Math" panose="02040503050406030204" pitchFamily="18" charset="0"/>
                              <a:sym typeface="Helvetica"/>
                            </a:rPr>
                            <m:t>0</m:t>
                          </m:r>
                        </m:sub>
                      </m:sSub>
                      <m:r>
                        <a:rPr sz="2953" i="1" kern="0">
                          <a:solidFill>
                            <a:srgbClr val="000000"/>
                          </a:solidFill>
                          <a:latin typeface="Cambria Math" panose="02040503050406030204" pitchFamily="18" charset="0"/>
                          <a:sym typeface="Helvetica"/>
                        </a:rPr>
                        <m:t>...</m:t>
                      </m:r>
                      <m:sSub>
                        <m:sSubPr>
                          <m:ctrlPr>
                            <a:rPr sz="2953" i="1" kern="0">
                              <a:solidFill>
                                <a:srgbClr val="000000"/>
                              </a:solidFill>
                              <a:latin typeface="Cambria Math" panose="02040503050406030204" pitchFamily="18" charset="0"/>
                              <a:sym typeface="Helvetica"/>
                            </a:rPr>
                          </m:ctrlPr>
                        </m:sSubPr>
                        <m:e>
                          <m:r>
                            <a:rPr sz="2953" i="1" kern="0">
                              <a:solidFill>
                                <a:srgbClr val="000000"/>
                              </a:solidFill>
                              <a:latin typeface="Cambria Math" panose="02040503050406030204" pitchFamily="18" charset="0"/>
                              <a:sym typeface="Helvetica"/>
                            </a:rPr>
                            <m:t>𝑤</m:t>
                          </m:r>
                        </m:e>
                        <m:sub>
                          <m:r>
                            <a:rPr sz="2953" i="1" kern="0">
                              <a:solidFill>
                                <a:srgbClr val="000000"/>
                              </a:solidFill>
                              <a:latin typeface="Cambria Math" panose="02040503050406030204" pitchFamily="18" charset="0"/>
                              <a:sym typeface="Helvetica"/>
                            </a:rPr>
                            <m:t>𝑖</m:t>
                          </m:r>
                          <m:r>
                            <a:rPr sz="2953" i="1" kern="0">
                              <a:solidFill>
                                <a:srgbClr val="000000"/>
                              </a:solidFill>
                              <a:latin typeface="Cambria Math" panose="02040503050406030204" pitchFamily="18" charset="0"/>
                              <a:sym typeface="Helvetica"/>
                            </a:rPr>
                            <m:t>−1</m:t>
                          </m:r>
                        </m:sub>
                      </m:sSub>
                      <m:r>
                        <a:rPr sz="2953" i="1" kern="0">
                          <a:solidFill>
                            <a:srgbClr val="000000"/>
                          </a:solidFill>
                          <a:latin typeface="Cambria Math" panose="02040503050406030204" pitchFamily="18" charset="0"/>
                          <a:sym typeface="Helvetica"/>
                        </a:rPr>
                        <m:t>)</m:t>
                      </m:r>
                    </m:oMath>
                  </m:oMathPara>
                </a14:m>
                <a:endParaRPr sz="2953" kern="0" dirty="0">
                  <a:solidFill>
                    <a:srgbClr val="000000"/>
                  </a:solidFill>
                  <a:latin typeface="Helvetica"/>
                  <a:sym typeface="Helvetica"/>
                </a:endParaRPr>
              </a:p>
            </p:txBody>
          </p:sp>
        </mc:Choice>
        <mc:Fallback>
          <p:sp>
            <p:nvSpPr>
              <p:cNvPr id="381" name="Equation"/>
              <p:cNvSpPr txBox="1">
                <a:spLocks noRot="1" noChangeAspect="1" noMove="1" noResize="1" noEditPoints="1" noAdjustHandles="1" noChangeArrowheads="1" noChangeShapeType="1" noTextEdit="1"/>
              </p:cNvSpPr>
              <p:nvPr/>
            </p:nvSpPr>
            <p:spPr>
              <a:xfrm>
                <a:off x="4054512" y="2735237"/>
                <a:ext cx="2786981" cy="454420"/>
              </a:xfrm>
              <a:prstGeom prst="rect">
                <a:avLst/>
              </a:prstGeom>
              <a:blipFill>
                <a:blip r:embed="rId2"/>
                <a:stretch>
                  <a:fillRect l="-1810" r="-3620" b="-32432"/>
                </a:stretch>
              </a:blipFill>
              <a:ln w="12700">
                <a:miter lim="400000"/>
              </a:ln>
            </p:spPr>
            <p:txBody>
              <a:bodyPr/>
              <a:lstStyle/>
              <a:p>
                <a:r>
                  <a:rPr lang="en-US">
                    <a:noFill/>
                  </a:rPr>
                  <a:t> </a:t>
                </a:r>
              </a:p>
            </p:txBody>
          </p:sp>
        </mc:Fallback>
      </mc:AlternateContent>
      <p:grpSp>
        <p:nvGrpSpPr>
          <p:cNvPr id="460" name="Group"/>
          <p:cNvGrpSpPr/>
          <p:nvPr/>
        </p:nvGrpSpPr>
        <p:grpSpPr>
          <a:xfrm>
            <a:off x="2885707" y="4661177"/>
            <a:ext cx="5153408" cy="1176937"/>
            <a:chOff x="-512961" y="1268"/>
            <a:chExt cx="7329290" cy="1673865"/>
          </a:xfrm>
        </p:grpSpPr>
        <p:sp>
          <p:nvSpPr>
            <p:cNvPr id="382" name="input"/>
            <p:cNvSpPr txBox="1"/>
            <p:nvPr/>
          </p:nvSpPr>
          <p:spPr>
            <a:xfrm>
              <a:off x="-384151" y="1207768"/>
              <a:ext cx="768301" cy="46736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numCol="1" anchor="ctr">
              <a:spAutoFit/>
            </a:bodyPr>
            <a:lstStyle>
              <a:lvl1pPr>
                <a:lnSpc>
                  <a:spcPts val="2800"/>
                </a:lnSpc>
                <a:defRPr sz="2400" b="0"/>
              </a:lvl1pPr>
            </a:lstStyle>
            <a:p>
              <a:pPr algn="ctr" defTabSz="410751" hangingPunct="0">
                <a:lnSpc>
                  <a:spcPts val="1969"/>
                </a:lnSpc>
                <a:tabLst>
                  <a:tab pos="750067" algn="l"/>
                </a:tabLst>
              </a:pPr>
              <a:r>
                <a:rPr sz="1687" kern="0">
                  <a:solidFill>
                    <a:srgbClr val="000000"/>
                  </a:solidFill>
                  <a:latin typeface="Helvetica"/>
                  <a:sym typeface="Helvetica"/>
                </a:rPr>
                <a:t>input</a:t>
              </a:r>
            </a:p>
          </p:txBody>
        </p:sp>
        <p:sp>
          <p:nvSpPr>
            <p:cNvPr id="383" name="output"/>
            <p:cNvSpPr txBox="1"/>
            <p:nvPr/>
          </p:nvSpPr>
          <p:spPr>
            <a:xfrm>
              <a:off x="-464925" y="1268"/>
              <a:ext cx="955248" cy="46736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numCol="1" anchor="ctr">
              <a:spAutoFit/>
            </a:bodyPr>
            <a:lstStyle>
              <a:lvl1pPr>
                <a:lnSpc>
                  <a:spcPts val="2800"/>
                </a:lnSpc>
                <a:defRPr sz="2400" b="0"/>
              </a:lvl1pPr>
            </a:lstStyle>
            <a:p>
              <a:pPr algn="ctr" defTabSz="410751" hangingPunct="0">
                <a:lnSpc>
                  <a:spcPts val="1969"/>
                </a:lnSpc>
                <a:tabLst>
                  <a:tab pos="750067" algn="l"/>
                </a:tabLst>
              </a:pPr>
              <a:r>
                <a:rPr sz="1687" kern="0">
                  <a:solidFill>
                    <a:srgbClr val="000000"/>
                  </a:solidFill>
                  <a:latin typeface="Helvetica"/>
                  <a:sym typeface="Helvetica"/>
                </a:rPr>
                <a:t>output</a:t>
              </a:r>
            </a:p>
          </p:txBody>
        </p:sp>
        <p:sp>
          <p:nvSpPr>
            <p:cNvPr id="384" name="hidden"/>
            <p:cNvSpPr txBox="1"/>
            <p:nvPr/>
          </p:nvSpPr>
          <p:spPr>
            <a:xfrm>
              <a:off x="-512961" y="617218"/>
              <a:ext cx="1025923" cy="46736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numCol="1" anchor="ctr">
              <a:spAutoFit/>
            </a:bodyPr>
            <a:lstStyle>
              <a:lvl1pPr>
                <a:lnSpc>
                  <a:spcPts val="2800"/>
                </a:lnSpc>
                <a:defRPr sz="2400" b="0"/>
              </a:lvl1pPr>
            </a:lstStyle>
            <a:p>
              <a:pPr algn="ctr" defTabSz="410751" hangingPunct="0">
                <a:lnSpc>
                  <a:spcPts val="1969"/>
                </a:lnSpc>
                <a:tabLst>
                  <a:tab pos="750067" algn="l"/>
                </a:tabLst>
              </a:pPr>
              <a:r>
                <a:rPr sz="1687" kern="0">
                  <a:solidFill>
                    <a:srgbClr val="000000"/>
                  </a:solidFill>
                  <a:latin typeface="Helvetica"/>
                  <a:sym typeface="Helvetica"/>
                </a:rPr>
                <a:t>hidden</a:t>
              </a:r>
            </a:p>
          </p:txBody>
        </p:sp>
        <p:grpSp>
          <p:nvGrpSpPr>
            <p:cNvPr id="402" name="Group"/>
            <p:cNvGrpSpPr/>
            <p:nvPr/>
          </p:nvGrpSpPr>
          <p:grpSpPr>
            <a:xfrm>
              <a:off x="1017785" y="50800"/>
              <a:ext cx="1270001" cy="1562100"/>
              <a:chOff x="0" y="0"/>
              <a:chExt cx="1270000" cy="1562100"/>
            </a:xfrm>
          </p:grpSpPr>
          <p:grpSp>
            <p:nvGrpSpPr>
              <p:cNvPr id="389" name="Group"/>
              <p:cNvGrpSpPr/>
              <p:nvPr/>
            </p:nvGrpSpPr>
            <p:grpSpPr>
              <a:xfrm>
                <a:off x="0" y="0"/>
                <a:ext cx="1270000" cy="381000"/>
                <a:chOff x="0" y="0"/>
                <a:chExt cx="1270000" cy="381000"/>
              </a:xfrm>
            </p:grpSpPr>
            <p:sp>
              <p:nvSpPr>
                <p:cNvPr id="385" name="Rectangle"/>
                <p:cNvSpPr/>
                <p:nvPr/>
              </p:nvSpPr>
              <p:spPr>
                <a:xfrm>
                  <a:off x="0" y="0"/>
                  <a:ext cx="1270000" cy="381000"/>
                </a:xfrm>
                <a:prstGeom prst="rect">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86" name="Circle"/>
                <p:cNvSpPr/>
                <p:nvPr/>
              </p:nvSpPr>
              <p:spPr>
                <a:xfrm>
                  <a:off x="10160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87" name="Circle"/>
                <p:cNvSpPr/>
                <p:nvPr/>
              </p:nvSpPr>
              <p:spPr>
                <a:xfrm>
                  <a:off x="48895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88" name="Circle"/>
                <p:cNvSpPr/>
                <p:nvPr/>
              </p:nvSpPr>
              <p:spPr>
                <a:xfrm>
                  <a:off x="87630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394" name="Group"/>
              <p:cNvGrpSpPr/>
              <p:nvPr/>
            </p:nvGrpSpPr>
            <p:grpSpPr>
              <a:xfrm>
                <a:off x="0" y="1181100"/>
                <a:ext cx="1270000" cy="381000"/>
                <a:chOff x="0" y="0"/>
                <a:chExt cx="1270000" cy="381000"/>
              </a:xfrm>
            </p:grpSpPr>
            <p:sp>
              <p:nvSpPr>
                <p:cNvPr id="390" name="Rectangle"/>
                <p:cNvSpPr/>
                <p:nvPr/>
              </p:nvSpPr>
              <p:spPr>
                <a:xfrm>
                  <a:off x="0" y="0"/>
                  <a:ext cx="1270000" cy="381000"/>
                </a:xfrm>
                <a:prstGeom prst="rect">
                  <a:avLst/>
                </a:prstGeom>
                <a:solidFill>
                  <a:srgbClr val="AAD3F9"/>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91" name="Circle"/>
                <p:cNvSpPr/>
                <p:nvPr/>
              </p:nvSpPr>
              <p:spPr>
                <a:xfrm>
                  <a:off x="10160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92" name="Circle"/>
                <p:cNvSpPr/>
                <p:nvPr/>
              </p:nvSpPr>
              <p:spPr>
                <a:xfrm>
                  <a:off x="48895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93" name="Circle"/>
                <p:cNvSpPr/>
                <p:nvPr/>
              </p:nvSpPr>
              <p:spPr>
                <a:xfrm>
                  <a:off x="87630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399" name="Group"/>
              <p:cNvGrpSpPr/>
              <p:nvPr/>
            </p:nvGrpSpPr>
            <p:grpSpPr>
              <a:xfrm>
                <a:off x="0" y="590550"/>
                <a:ext cx="1270000" cy="381000"/>
                <a:chOff x="0" y="0"/>
                <a:chExt cx="1270000" cy="381000"/>
              </a:xfrm>
            </p:grpSpPr>
            <p:sp>
              <p:nvSpPr>
                <p:cNvPr id="395" name="Rectangle"/>
                <p:cNvSpPr/>
                <p:nvPr/>
              </p:nvSpPr>
              <p:spPr>
                <a:xfrm>
                  <a:off x="0" y="0"/>
                  <a:ext cx="1270000" cy="381000"/>
                </a:xfrm>
                <a:prstGeom prst="rect">
                  <a:avLst/>
                </a:prstGeom>
                <a:solidFill>
                  <a:srgbClr val="DCDEE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96" name="Circle"/>
                <p:cNvSpPr/>
                <p:nvPr/>
              </p:nvSpPr>
              <p:spPr>
                <a:xfrm>
                  <a:off x="10160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97" name="Circle"/>
                <p:cNvSpPr/>
                <p:nvPr/>
              </p:nvSpPr>
              <p:spPr>
                <a:xfrm>
                  <a:off x="48895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98" name="Circle"/>
                <p:cNvSpPr/>
                <p:nvPr/>
              </p:nvSpPr>
              <p:spPr>
                <a:xfrm>
                  <a:off x="87630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400" name="Line"/>
              <p:cNvSpPr/>
              <p:nvPr/>
            </p:nvSpPr>
            <p:spPr>
              <a:xfrm flipV="1">
                <a:off x="635000" y="952499"/>
                <a:ext cx="0" cy="22860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01" name="Line"/>
              <p:cNvSpPr/>
              <p:nvPr/>
            </p:nvSpPr>
            <p:spPr>
              <a:xfrm flipV="1">
                <a:off x="637540" y="349249"/>
                <a:ext cx="1" cy="22860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420" name="Group"/>
            <p:cNvGrpSpPr/>
            <p:nvPr/>
          </p:nvGrpSpPr>
          <p:grpSpPr>
            <a:xfrm>
              <a:off x="2527300" y="50800"/>
              <a:ext cx="1270000" cy="1562100"/>
              <a:chOff x="0" y="0"/>
              <a:chExt cx="1270000" cy="1562100"/>
            </a:xfrm>
          </p:grpSpPr>
          <p:grpSp>
            <p:nvGrpSpPr>
              <p:cNvPr id="407" name="Group"/>
              <p:cNvGrpSpPr/>
              <p:nvPr/>
            </p:nvGrpSpPr>
            <p:grpSpPr>
              <a:xfrm>
                <a:off x="0" y="0"/>
                <a:ext cx="1270000" cy="381000"/>
                <a:chOff x="0" y="0"/>
                <a:chExt cx="1270000" cy="381000"/>
              </a:xfrm>
            </p:grpSpPr>
            <p:sp>
              <p:nvSpPr>
                <p:cNvPr id="403" name="Rectangle"/>
                <p:cNvSpPr/>
                <p:nvPr/>
              </p:nvSpPr>
              <p:spPr>
                <a:xfrm>
                  <a:off x="0" y="0"/>
                  <a:ext cx="1270000" cy="381000"/>
                </a:xfrm>
                <a:prstGeom prst="rect">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04" name="Circle"/>
                <p:cNvSpPr/>
                <p:nvPr/>
              </p:nvSpPr>
              <p:spPr>
                <a:xfrm>
                  <a:off x="10160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05" name="Circle"/>
                <p:cNvSpPr/>
                <p:nvPr/>
              </p:nvSpPr>
              <p:spPr>
                <a:xfrm>
                  <a:off x="48895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06" name="Circle"/>
                <p:cNvSpPr/>
                <p:nvPr/>
              </p:nvSpPr>
              <p:spPr>
                <a:xfrm>
                  <a:off x="87630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412" name="Group"/>
              <p:cNvGrpSpPr/>
              <p:nvPr/>
            </p:nvGrpSpPr>
            <p:grpSpPr>
              <a:xfrm>
                <a:off x="0" y="1181100"/>
                <a:ext cx="1270000" cy="381000"/>
                <a:chOff x="0" y="0"/>
                <a:chExt cx="1270000" cy="381000"/>
              </a:xfrm>
            </p:grpSpPr>
            <p:sp>
              <p:nvSpPr>
                <p:cNvPr id="408" name="Rectangle"/>
                <p:cNvSpPr/>
                <p:nvPr/>
              </p:nvSpPr>
              <p:spPr>
                <a:xfrm>
                  <a:off x="0" y="0"/>
                  <a:ext cx="1270000" cy="381000"/>
                </a:xfrm>
                <a:prstGeom prst="rect">
                  <a:avLst/>
                </a:prstGeom>
                <a:solidFill>
                  <a:srgbClr val="AAD3F9"/>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09" name="Circle"/>
                <p:cNvSpPr/>
                <p:nvPr/>
              </p:nvSpPr>
              <p:spPr>
                <a:xfrm>
                  <a:off x="10160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10" name="Circle"/>
                <p:cNvSpPr/>
                <p:nvPr/>
              </p:nvSpPr>
              <p:spPr>
                <a:xfrm>
                  <a:off x="48895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11" name="Circle"/>
                <p:cNvSpPr/>
                <p:nvPr/>
              </p:nvSpPr>
              <p:spPr>
                <a:xfrm>
                  <a:off x="87630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417" name="Group"/>
              <p:cNvGrpSpPr/>
              <p:nvPr/>
            </p:nvGrpSpPr>
            <p:grpSpPr>
              <a:xfrm>
                <a:off x="0" y="590550"/>
                <a:ext cx="1270000" cy="381000"/>
                <a:chOff x="0" y="0"/>
                <a:chExt cx="1270000" cy="381000"/>
              </a:xfrm>
            </p:grpSpPr>
            <p:sp>
              <p:nvSpPr>
                <p:cNvPr id="413" name="Rectangle"/>
                <p:cNvSpPr/>
                <p:nvPr/>
              </p:nvSpPr>
              <p:spPr>
                <a:xfrm>
                  <a:off x="0" y="0"/>
                  <a:ext cx="1270000" cy="381000"/>
                </a:xfrm>
                <a:prstGeom prst="rect">
                  <a:avLst/>
                </a:prstGeom>
                <a:solidFill>
                  <a:srgbClr val="DCDEE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14" name="Circle"/>
                <p:cNvSpPr/>
                <p:nvPr/>
              </p:nvSpPr>
              <p:spPr>
                <a:xfrm>
                  <a:off x="10160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15" name="Circle"/>
                <p:cNvSpPr/>
                <p:nvPr/>
              </p:nvSpPr>
              <p:spPr>
                <a:xfrm>
                  <a:off x="48895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16" name="Circle"/>
                <p:cNvSpPr/>
                <p:nvPr/>
              </p:nvSpPr>
              <p:spPr>
                <a:xfrm>
                  <a:off x="87630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418" name="Line"/>
              <p:cNvSpPr/>
              <p:nvPr/>
            </p:nvSpPr>
            <p:spPr>
              <a:xfrm flipV="1">
                <a:off x="635000" y="952499"/>
                <a:ext cx="0" cy="22860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19" name="Line"/>
              <p:cNvSpPr/>
              <p:nvPr/>
            </p:nvSpPr>
            <p:spPr>
              <a:xfrm flipV="1">
                <a:off x="637540" y="349249"/>
                <a:ext cx="1" cy="22860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438" name="Group"/>
            <p:cNvGrpSpPr/>
            <p:nvPr/>
          </p:nvGrpSpPr>
          <p:grpSpPr>
            <a:xfrm>
              <a:off x="4036814" y="50800"/>
              <a:ext cx="1270001" cy="1562100"/>
              <a:chOff x="0" y="0"/>
              <a:chExt cx="1270000" cy="1562100"/>
            </a:xfrm>
          </p:grpSpPr>
          <p:grpSp>
            <p:nvGrpSpPr>
              <p:cNvPr id="425" name="Group"/>
              <p:cNvGrpSpPr/>
              <p:nvPr/>
            </p:nvGrpSpPr>
            <p:grpSpPr>
              <a:xfrm>
                <a:off x="0" y="0"/>
                <a:ext cx="1270000" cy="381000"/>
                <a:chOff x="0" y="0"/>
                <a:chExt cx="1270000" cy="381000"/>
              </a:xfrm>
            </p:grpSpPr>
            <p:sp>
              <p:nvSpPr>
                <p:cNvPr id="421" name="Rectangle"/>
                <p:cNvSpPr/>
                <p:nvPr/>
              </p:nvSpPr>
              <p:spPr>
                <a:xfrm>
                  <a:off x="0" y="0"/>
                  <a:ext cx="1270000" cy="381000"/>
                </a:xfrm>
                <a:prstGeom prst="rect">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22" name="Circle"/>
                <p:cNvSpPr/>
                <p:nvPr/>
              </p:nvSpPr>
              <p:spPr>
                <a:xfrm>
                  <a:off x="10160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23" name="Circle"/>
                <p:cNvSpPr/>
                <p:nvPr/>
              </p:nvSpPr>
              <p:spPr>
                <a:xfrm>
                  <a:off x="48895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24" name="Circle"/>
                <p:cNvSpPr/>
                <p:nvPr/>
              </p:nvSpPr>
              <p:spPr>
                <a:xfrm>
                  <a:off x="87630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430" name="Group"/>
              <p:cNvGrpSpPr/>
              <p:nvPr/>
            </p:nvGrpSpPr>
            <p:grpSpPr>
              <a:xfrm>
                <a:off x="0" y="1181100"/>
                <a:ext cx="1270000" cy="381000"/>
                <a:chOff x="0" y="0"/>
                <a:chExt cx="1270000" cy="381000"/>
              </a:xfrm>
            </p:grpSpPr>
            <p:sp>
              <p:nvSpPr>
                <p:cNvPr id="426" name="Rectangle"/>
                <p:cNvSpPr/>
                <p:nvPr/>
              </p:nvSpPr>
              <p:spPr>
                <a:xfrm>
                  <a:off x="0" y="0"/>
                  <a:ext cx="1270000" cy="381000"/>
                </a:xfrm>
                <a:prstGeom prst="rect">
                  <a:avLst/>
                </a:prstGeom>
                <a:solidFill>
                  <a:srgbClr val="AAD3F9"/>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27" name="Circle"/>
                <p:cNvSpPr/>
                <p:nvPr/>
              </p:nvSpPr>
              <p:spPr>
                <a:xfrm>
                  <a:off x="10160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28" name="Circle"/>
                <p:cNvSpPr/>
                <p:nvPr/>
              </p:nvSpPr>
              <p:spPr>
                <a:xfrm>
                  <a:off x="48895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29" name="Circle"/>
                <p:cNvSpPr/>
                <p:nvPr/>
              </p:nvSpPr>
              <p:spPr>
                <a:xfrm>
                  <a:off x="87630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435" name="Group"/>
              <p:cNvGrpSpPr/>
              <p:nvPr/>
            </p:nvGrpSpPr>
            <p:grpSpPr>
              <a:xfrm>
                <a:off x="0" y="590550"/>
                <a:ext cx="1270000" cy="381000"/>
                <a:chOff x="0" y="0"/>
                <a:chExt cx="1270000" cy="381000"/>
              </a:xfrm>
            </p:grpSpPr>
            <p:sp>
              <p:nvSpPr>
                <p:cNvPr id="431" name="Rectangle"/>
                <p:cNvSpPr/>
                <p:nvPr/>
              </p:nvSpPr>
              <p:spPr>
                <a:xfrm>
                  <a:off x="0" y="0"/>
                  <a:ext cx="1270000" cy="381000"/>
                </a:xfrm>
                <a:prstGeom prst="rect">
                  <a:avLst/>
                </a:prstGeom>
                <a:solidFill>
                  <a:srgbClr val="DCDEE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32" name="Circle"/>
                <p:cNvSpPr/>
                <p:nvPr/>
              </p:nvSpPr>
              <p:spPr>
                <a:xfrm>
                  <a:off x="10160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33" name="Circle"/>
                <p:cNvSpPr/>
                <p:nvPr/>
              </p:nvSpPr>
              <p:spPr>
                <a:xfrm>
                  <a:off x="48895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34" name="Circle"/>
                <p:cNvSpPr/>
                <p:nvPr/>
              </p:nvSpPr>
              <p:spPr>
                <a:xfrm>
                  <a:off x="87630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436" name="Line"/>
              <p:cNvSpPr/>
              <p:nvPr/>
            </p:nvSpPr>
            <p:spPr>
              <a:xfrm flipV="1">
                <a:off x="635000" y="952499"/>
                <a:ext cx="0" cy="22860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37" name="Line"/>
              <p:cNvSpPr/>
              <p:nvPr/>
            </p:nvSpPr>
            <p:spPr>
              <a:xfrm flipV="1">
                <a:off x="637540" y="349249"/>
                <a:ext cx="1" cy="22860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456" name="Group"/>
            <p:cNvGrpSpPr/>
            <p:nvPr/>
          </p:nvGrpSpPr>
          <p:grpSpPr>
            <a:xfrm>
              <a:off x="5546328" y="50800"/>
              <a:ext cx="1270001" cy="1562100"/>
              <a:chOff x="0" y="0"/>
              <a:chExt cx="1270000" cy="1562100"/>
            </a:xfrm>
          </p:grpSpPr>
          <p:grpSp>
            <p:nvGrpSpPr>
              <p:cNvPr id="443" name="Group"/>
              <p:cNvGrpSpPr/>
              <p:nvPr/>
            </p:nvGrpSpPr>
            <p:grpSpPr>
              <a:xfrm>
                <a:off x="0" y="0"/>
                <a:ext cx="1270000" cy="381000"/>
                <a:chOff x="0" y="0"/>
                <a:chExt cx="1270000" cy="381000"/>
              </a:xfrm>
            </p:grpSpPr>
            <p:sp>
              <p:nvSpPr>
                <p:cNvPr id="439" name="Rectangle"/>
                <p:cNvSpPr/>
                <p:nvPr/>
              </p:nvSpPr>
              <p:spPr>
                <a:xfrm>
                  <a:off x="0" y="0"/>
                  <a:ext cx="1270000" cy="381000"/>
                </a:xfrm>
                <a:prstGeom prst="rect">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40" name="Circle"/>
                <p:cNvSpPr/>
                <p:nvPr/>
              </p:nvSpPr>
              <p:spPr>
                <a:xfrm>
                  <a:off x="10160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41" name="Circle"/>
                <p:cNvSpPr/>
                <p:nvPr/>
              </p:nvSpPr>
              <p:spPr>
                <a:xfrm>
                  <a:off x="48895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42" name="Circle"/>
                <p:cNvSpPr/>
                <p:nvPr/>
              </p:nvSpPr>
              <p:spPr>
                <a:xfrm>
                  <a:off x="876300" y="41275"/>
                  <a:ext cx="292100" cy="292100"/>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448" name="Group"/>
              <p:cNvGrpSpPr/>
              <p:nvPr/>
            </p:nvGrpSpPr>
            <p:grpSpPr>
              <a:xfrm>
                <a:off x="0" y="1181100"/>
                <a:ext cx="1270000" cy="381000"/>
                <a:chOff x="0" y="0"/>
                <a:chExt cx="1270000" cy="381000"/>
              </a:xfrm>
            </p:grpSpPr>
            <p:sp>
              <p:nvSpPr>
                <p:cNvPr id="444" name="Rectangle"/>
                <p:cNvSpPr/>
                <p:nvPr/>
              </p:nvSpPr>
              <p:spPr>
                <a:xfrm>
                  <a:off x="0" y="0"/>
                  <a:ext cx="1270000" cy="381000"/>
                </a:xfrm>
                <a:prstGeom prst="rect">
                  <a:avLst/>
                </a:prstGeom>
                <a:solidFill>
                  <a:srgbClr val="AAD3F9"/>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45" name="Circle"/>
                <p:cNvSpPr/>
                <p:nvPr/>
              </p:nvSpPr>
              <p:spPr>
                <a:xfrm>
                  <a:off x="10160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46" name="Circle"/>
                <p:cNvSpPr/>
                <p:nvPr/>
              </p:nvSpPr>
              <p:spPr>
                <a:xfrm>
                  <a:off x="48895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47" name="Circle"/>
                <p:cNvSpPr/>
                <p:nvPr/>
              </p:nvSpPr>
              <p:spPr>
                <a:xfrm>
                  <a:off x="876300" y="41275"/>
                  <a:ext cx="292100" cy="292100"/>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453" name="Group"/>
              <p:cNvGrpSpPr/>
              <p:nvPr/>
            </p:nvGrpSpPr>
            <p:grpSpPr>
              <a:xfrm>
                <a:off x="0" y="590550"/>
                <a:ext cx="1270000" cy="381000"/>
                <a:chOff x="0" y="0"/>
                <a:chExt cx="1270000" cy="381000"/>
              </a:xfrm>
            </p:grpSpPr>
            <p:sp>
              <p:nvSpPr>
                <p:cNvPr id="449" name="Rectangle"/>
                <p:cNvSpPr/>
                <p:nvPr/>
              </p:nvSpPr>
              <p:spPr>
                <a:xfrm>
                  <a:off x="0" y="0"/>
                  <a:ext cx="1270000" cy="381000"/>
                </a:xfrm>
                <a:prstGeom prst="rect">
                  <a:avLst/>
                </a:prstGeom>
                <a:solidFill>
                  <a:srgbClr val="DCDEE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50" name="Circle"/>
                <p:cNvSpPr/>
                <p:nvPr/>
              </p:nvSpPr>
              <p:spPr>
                <a:xfrm>
                  <a:off x="10160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51" name="Circle"/>
                <p:cNvSpPr/>
                <p:nvPr/>
              </p:nvSpPr>
              <p:spPr>
                <a:xfrm>
                  <a:off x="48895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52" name="Circle"/>
                <p:cNvSpPr/>
                <p:nvPr/>
              </p:nvSpPr>
              <p:spPr>
                <a:xfrm>
                  <a:off x="876300" y="41275"/>
                  <a:ext cx="292100" cy="292100"/>
                </a:xfrm>
                <a:prstGeom prst="ellipse">
                  <a:avLst/>
                </a:prstGeom>
                <a:solidFill>
                  <a:srgbClr val="53585F"/>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454" name="Line"/>
              <p:cNvSpPr/>
              <p:nvPr/>
            </p:nvSpPr>
            <p:spPr>
              <a:xfrm flipV="1">
                <a:off x="635000" y="952499"/>
                <a:ext cx="0" cy="22860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55" name="Line"/>
              <p:cNvSpPr/>
              <p:nvPr/>
            </p:nvSpPr>
            <p:spPr>
              <a:xfrm flipV="1">
                <a:off x="637540" y="349249"/>
                <a:ext cx="1" cy="22860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457" name="Line"/>
            <p:cNvSpPr/>
            <p:nvPr/>
          </p:nvSpPr>
          <p:spPr>
            <a:xfrm flipV="1">
              <a:off x="2271737" y="838199"/>
              <a:ext cx="271612" cy="2"/>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58" name="Line"/>
            <p:cNvSpPr/>
            <p:nvPr/>
          </p:nvSpPr>
          <p:spPr>
            <a:xfrm flipV="1">
              <a:off x="3765202" y="838199"/>
              <a:ext cx="271613" cy="2"/>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59" name="Line"/>
            <p:cNvSpPr/>
            <p:nvPr/>
          </p:nvSpPr>
          <p:spPr>
            <a:xfrm flipV="1">
              <a:off x="5274716" y="838199"/>
              <a:ext cx="271613" cy="2"/>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pic>
        <p:nvPicPr>
          <p:cNvPr id="461" name="Line" descr="Line"/>
          <p:cNvPicPr>
            <a:picLocks/>
          </p:cNvPicPr>
          <p:nvPr/>
        </p:nvPicPr>
        <p:blipFill>
          <a:blip r:embed="rId3">
            <a:extLst/>
          </a:blip>
          <a:stretch>
            <a:fillRect/>
          </a:stretch>
        </p:blipFill>
        <p:spPr>
          <a:xfrm>
            <a:off x="4351588" y="4331122"/>
            <a:ext cx="1096415" cy="1957724"/>
          </a:xfrm>
          <a:prstGeom prst="rect">
            <a:avLst/>
          </a:prstGeom>
        </p:spPr>
      </p:pic>
      <p:pic>
        <p:nvPicPr>
          <p:cNvPr id="463" name="Line" descr="Line"/>
          <p:cNvPicPr>
            <a:picLocks/>
          </p:cNvPicPr>
          <p:nvPr/>
        </p:nvPicPr>
        <p:blipFill>
          <a:blip r:embed="rId3">
            <a:extLst/>
          </a:blip>
          <a:stretch>
            <a:fillRect/>
          </a:stretch>
        </p:blipFill>
        <p:spPr>
          <a:xfrm>
            <a:off x="5448007" y="4331122"/>
            <a:ext cx="1096414" cy="1957724"/>
          </a:xfrm>
          <a:prstGeom prst="rect">
            <a:avLst/>
          </a:prstGeom>
        </p:spPr>
      </p:pic>
      <p:pic>
        <p:nvPicPr>
          <p:cNvPr id="465" name="Line" descr="Line"/>
          <p:cNvPicPr>
            <a:picLocks/>
          </p:cNvPicPr>
          <p:nvPr/>
        </p:nvPicPr>
        <p:blipFill>
          <a:blip r:embed="rId3">
            <a:extLst/>
          </a:blip>
          <a:stretch>
            <a:fillRect/>
          </a:stretch>
        </p:blipFill>
        <p:spPr>
          <a:xfrm>
            <a:off x="6544424" y="4331122"/>
            <a:ext cx="1096415" cy="1957724"/>
          </a:xfrm>
          <a:prstGeom prst="rect">
            <a:avLst/>
          </a:prstGeom>
        </p:spPr>
      </p:pic>
    </p:spTree>
    <p:extLst>
      <p:ext uri="{BB962C8B-B14F-4D97-AF65-F5344CB8AC3E}">
        <p14:creationId xmlns:p14="http://schemas.microsoft.com/office/powerpoint/2010/main" val="3532857417"/>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4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6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 grpId="0" animBg="1" advAuto="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 name="Stacked RNNs"/>
          <p:cNvSpPr txBox="1">
            <a:spLocks noGrp="1"/>
          </p:cNvSpPr>
          <p:nvPr>
            <p:ph type="title"/>
          </p:nvPr>
        </p:nvSpPr>
        <p:spPr>
          <a:prstGeom prst="rect">
            <a:avLst/>
          </a:prstGeom>
        </p:spPr>
        <p:txBody>
          <a:bodyPr/>
          <a:lstStyle/>
          <a:p>
            <a:r>
              <a:rPr dirty="0">
                <a:latin typeface="Georgia" panose="02040502050405020303" pitchFamily="18" charset="0"/>
              </a:rPr>
              <a:t>Stacked RNNs</a:t>
            </a:r>
          </a:p>
        </p:txBody>
      </p:sp>
      <p:sp>
        <p:nvSpPr>
          <p:cNvPr id="474" name="We can create an RNN that has “vertical” depth (at each time step) by stacking:"/>
          <p:cNvSpPr txBox="1">
            <a:spLocks noGrp="1"/>
          </p:cNvSpPr>
          <p:nvPr>
            <p:ph type="body" idx="1"/>
          </p:nvPr>
        </p:nvSpPr>
        <p:spPr>
          <a:prstGeom prst="rect">
            <a:avLst/>
          </a:prstGeom>
        </p:spPr>
        <p:txBody>
          <a:bodyPr/>
          <a:lstStyle/>
          <a:p>
            <a:pPr marL="0" indent="0">
              <a:buNone/>
            </a:pPr>
            <a:r>
              <a:rPr dirty="0">
                <a:latin typeface="Georgia" panose="02040502050405020303" pitchFamily="18" charset="0"/>
              </a:rPr>
              <a:t>We can create an RNN that has “vertical” depth </a:t>
            </a:r>
            <a:br>
              <a:rPr lang="en-US" dirty="0">
                <a:latin typeface="Georgia" panose="02040502050405020303" pitchFamily="18" charset="0"/>
              </a:rPr>
            </a:br>
            <a:r>
              <a:rPr dirty="0">
                <a:latin typeface="Georgia" panose="02040502050405020303" pitchFamily="18" charset="0"/>
              </a:rPr>
              <a:t>(at each time step) by stacking</a:t>
            </a:r>
            <a:r>
              <a:rPr lang="en-US" dirty="0">
                <a:latin typeface="Georgia" panose="02040502050405020303" pitchFamily="18" charset="0"/>
              </a:rPr>
              <a:t> multiple RNNs</a:t>
            </a:r>
            <a:endParaRPr dirty="0">
              <a:latin typeface="Georgia" panose="02040502050405020303" pitchFamily="18" charset="0"/>
            </a:endParaRPr>
          </a:p>
        </p:txBody>
      </p:sp>
      <p:sp>
        <p:nvSpPr>
          <p:cNvPr id="475"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35</a:t>
            </a:fld>
            <a:endParaRPr kern="0">
              <a:solidFill>
                <a:srgbClr val="000000"/>
              </a:solidFill>
              <a:latin typeface="Helvetica"/>
              <a:sym typeface="Helvetica"/>
            </a:endParaRPr>
          </a:p>
        </p:txBody>
      </p:sp>
      <p:pic>
        <p:nvPicPr>
          <p:cNvPr id="476" name="Screen Shot 2018-11-30 at 12.15.25 PM.png" descr="Screen Shot 2018-11-30 at 12.15.25 PM.png"/>
          <p:cNvPicPr>
            <a:picLocks noChangeAspect="1"/>
          </p:cNvPicPr>
          <p:nvPr/>
        </p:nvPicPr>
        <p:blipFill>
          <a:blip r:embed="rId2">
            <a:extLst/>
          </a:blip>
          <a:stretch>
            <a:fillRect/>
          </a:stretch>
        </p:blipFill>
        <p:spPr>
          <a:xfrm>
            <a:off x="2517054" y="2793603"/>
            <a:ext cx="6093546" cy="3518297"/>
          </a:xfrm>
          <a:prstGeom prst="rect">
            <a:avLst/>
          </a:prstGeom>
          <a:ln w="12700">
            <a:miter lim="400000"/>
          </a:ln>
        </p:spPr>
      </p:pic>
    </p:spTree>
    <p:extLst>
      <p:ext uri="{BB962C8B-B14F-4D97-AF65-F5344CB8AC3E}">
        <p14:creationId xmlns:p14="http://schemas.microsoft.com/office/powerpoint/2010/main" val="658919607"/>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 name="Bidirectional RNNs"/>
          <p:cNvSpPr txBox="1">
            <a:spLocks noGrp="1"/>
          </p:cNvSpPr>
          <p:nvPr>
            <p:ph type="title"/>
          </p:nvPr>
        </p:nvSpPr>
        <p:spPr>
          <a:prstGeom prst="rect">
            <a:avLst/>
          </a:prstGeom>
        </p:spPr>
        <p:txBody>
          <a:bodyPr/>
          <a:lstStyle/>
          <a:p>
            <a:r>
              <a:rPr dirty="0">
                <a:latin typeface="Georgia" panose="02040502050405020303" pitchFamily="18" charset="0"/>
              </a:rPr>
              <a:t>Bidirectional RNNs</a:t>
            </a:r>
          </a:p>
        </p:txBody>
      </p:sp>
      <p:sp>
        <p:nvSpPr>
          <p:cNvPr id="479" name="Unless we need to generate a sequence, we can run two RNNs over the input sequence — one in the forward direction, and one in the backward direction.…"/>
          <p:cNvSpPr txBox="1">
            <a:spLocks noGrp="1"/>
          </p:cNvSpPr>
          <p:nvPr>
            <p:ph type="body" idx="1"/>
          </p:nvPr>
        </p:nvSpPr>
        <p:spPr>
          <a:prstGeom prst="rect">
            <a:avLst/>
          </a:prstGeom>
        </p:spPr>
        <p:txBody>
          <a:bodyPr/>
          <a:lstStyle/>
          <a:p>
            <a:r>
              <a:rPr dirty="0">
                <a:latin typeface="Georgia" panose="02040502050405020303" pitchFamily="18" charset="0"/>
              </a:rPr>
              <a:t>Unless we need to generate a sequence, </a:t>
            </a:r>
            <a:br>
              <a:rPr lang="en-US" dirty="0">
                <a:latin typeface="Georgia" panose="02040502050405020303" pitchFamily="18" charset="0"/>
              </a:rPr>
            </a:br>
            <a:r>
              <a:rPr dirty="0">
                <a:latin typeface="Georgia" panose="02040502050405020303" pitchFamily="18" charset="0"/>
              </a:rPr>
              <a:t>we can run two RNNs over the input sequence </a:t>
            </a:r>
            <a:br>
              <a:rPr lang="en-US" dirty="0">
                <a:latin typeface="Georgia" panose="02040502050405020303" pitchFamily="18" charset="0"/>
              </a:rPr>
            </a:br>
            <a:r>
              <a:rPr dirty="0">
                <a:latin typeface="Georgia" panose="02040502050405020303" pitchFamily="18" charset="0"/>
              </a:rPr>
              <a:t>— one </a:t>
            </a:r>
            <a:r>
              <a:rPr lang="en-US" dirty="0">
                <a:latin typeface="Georgia" panose="02040502050405020303" pitchFamily="18" charset="0"/>
              </a:rPr>
              <a:t>going </a:t>
            </a:r>
            <a:r>
              <a:rPr dirty="0">
                <a:latin typeface="Georgia" panose="02040502050405020303" pitchFamily="18" charset="0"/>
              </a:rPr>
              <a:t>forward,</a:t>
            </a:r>
            <a:r>
              <a:rPr lang="en-US" dirty="0">
                <a:latin typeface="Georgia" panose="02040502050405020303" pitchFamily="18" charset="0"/>
              </a:rPr>
              <a:t> </a:t>
            </a:r>
            <a:r>
              <a:rPr dirty="0">
                <a:latin typeface="Georgia" panose="02040502050405020303" pitchFamily="18" charset="0"/>
              </a:rPr>
              <a:t>and one </a:t>
            </a:r>
            <a:r>
              <a:rPr lang="en-US" dirty="0">
                <a:latin typeface="Georgia" panose="02040502050405020303" pitchFamily="18" charset="0"/>
              </a:rPr>
              <a:t>going </a:t>
            </a:r>
            <a:r>
              <a:rPr dirty="0">
                <a:latin typeface="Georgia" panose="02040502050405020303" pitchFamily="18" charset="0"/>
              </a:rPr>
              <a:t>backward. </a:t>
            </a:r>
          </a:p>
          <a:p>
            <a:r>
              <a:rPr dirty="0">
                <a:latin typeface="Georgia" panose="02040502050405020303" pitchFamily="18" charset="0"/>
              </a:rPr>
              <a:t>Their hidden states will capture different context information.</a:t>
            </a:r>
          </a:p>
        </p:txBody>
      </p:sp>
      <p:sp>
        <p:nvSpPr>
          <p:cNvPr id="480"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36</a:t>
            </a:fld>
            <a:endParaRPr kern="0">
              <a:solidFill>
                <a:srgbClr val="000000"/>
              </a:solidFill>
              <a:latin typeface="Helvetica"/>
              <a:sym typeface="Helvetica"/>
            </a:endParaRPr>
          </a:p>
        </p:txBody>
      </p:sp>
      <p:pic>
        <p:nvPicPr>
          <p:cNvPr id="481" name="Screen Shot 2018-11-30 at 12.17.36 PM.png" descr="Screen Shot 2018-11-30 at 12.17.36 PM.png"/>
          <p:cNvPicPr>
            <a:picLocks noChangeAspect="1"/>
          </p:cNvPicPr>
          <p:nvPr/>
        </p:nvPicPr>
        <p:blipFill>
          <a:blip r:embed="rId2">
            <a:extLst/>
          </a:blip>
          <a:stretch>
            <a:fillRect/>
          </a:stretch>
        </p:blipFill>
        <p:spPr>
          <a:xfrm>
            <a:off x="3382566" y="3820626"/>
            <a:ext cx="4902398" cy="2535724"/>
          </a:xfrm>
          <a:prstGeom prst="rect">
            <a:avLst/>
          </a:prstGeom>
          <a:ln w="12700">
            <a:miter lim="400000"/>
          </a:ln>
        </p:spPr>
      </p:pic>
    </p:spTree>
    <p:extLst>
      <p:ext uri="{BB962C8B-B14F-4D97-AF65-F5344CB8AC3E}">
        <p14:creationId xmlns:p14="http://schemas.microsoft.com/office/powerpoint/2010/main" val="1620349053"/>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 name="Screen Shot 2018-11-30 at 12.13.26 PM.png" descr="Screen Shot 2018-11-30 at 12.13.26 PM.png"/>
          <p:cNvPicPr>
            <a:picLocks noChangeAspect="1"/>
          </p:cNvPicPr>
          <p:nvPr/>
        </p:nvPicPr>
        <p:blipFill>
          <a:blip r:embed="rId2">
            <a:extLst/>
          </a:blip>
          <a:stretch>
            <a:fillRect/>
          </a:stretch>
        </p:blipFill>
        <p:spPr>
          <a:xfrm>
            <a:off x="4967883" y="3587665"/>
            <a:ext cx="4513961" cy="2768685"/>
          </a:xfrm>
          <a:prstGeom prst="rect">
            <a:avLst/>
          </a:prstGeom>
          <a:ln w="12700">
            <a:miter lim="400000"/>
          </a:ln>
        </p:spPr>
      </p:pic>
      <p:sp>
        <p:nvSpPr>
          <p:cNvPr id="468" name="RNNs for sequence classification"/>
          <p:cNvSpPr txBox="1">
            <a:spLocks noGrp="1"/>
          </p:cNvSpPr>
          <p:nvPr>
            <p:ph type="title"/>
          </p:nvPr>
        </p:nvSpPr>
        <p:spPr>
          <a:prstGeom prst="rect">
            <a:avLst/>
          </a:prstGeom>
        </p:spPr>
        <p:txBody>
          <a:bodyPr/>
          <a:lstStyle/>
          <a:p>
            <a:r>
              <a:rPr dirty="0">
                <a:latin typeface="Georgia" panose="02040502050405020303" pitchFamily="18" charset="0"/>
              </a:rPr>
              <a:t>RNNs for sequence classification</a:t>
            </a:r>
          </a:p>
        </p:txBody>
      </p:sp>
      <p:sp>
        <p:nvSpPr>
          <p:cNvPr id="469" name="If we just want to assign a label to the entire sequence, we don’t need to produce output at each time step, so we can use a simpler architecture.…"/>
          <p:cNvSpPr txBox="1">
            <a:spLocks noGrp="1"/>
          </p:cNvSpPr>
          <p:nvPr>
            <p:ph type="body" idx="1"/>
          </p:nvPr>
        </p:nvSpPr>
        <p:spPr>
          <a:xfrm>
            <a:off x="609600" y="1847850"/>
            <a:ext cx="10515600" cy="4351338"/>
          </a:xfrm>
          <a:prstGeom prst="rect">
            <a:avLst/>
          </a:prstGeom>
        </p:spPr>
        <p:txBody>
          <a:bodyPr/>
          <a:lstStyle/>
          <a:p>
            <a:r>
              <a:rPr dirty="0">
                <a:latin typeface="Georgia" panose="02040502050405020303" pitchFamily="18" charset="0"/>
              </a:rPr>
              <a:t>If we just want to </a:t>
            </a:r>
            <a:r>
              <a:rPr b="1" dirty="0">
                <a:latin typeface="Georgia" panose="02040502050405020303" pitchFamily="18" charset="0"/>
              </a:rPr>
              <a:t>assign </a:t>
            </a:r>
            <a:r>
              <a:rPr lang="en-US" b="1" dirty="0">
                <a:latin typeface="Georgia" panose="02040502050405020303" pitchFamily="18" charset="0"/>
              </a:rPr>
              <a:t>one</a:t>
            </a:r>
            <a:r>
              <a:rPr b="1" dirty="0">
                <a:latin typeface="Georgia" panose="02040502050405020303" pitchFamily="18" charset="0"/>
              </a:rPr>
              <a:t> label to the sequence</a:t>
            </a:r>
            <a:r>
              <a:rPr dirty="0">
                <a:latin typeface="Georgia" panose="02040502050405020303" pitchFamily="18" charset="0"/>
              </a:rPr>
              <a:t>, </a:t>
            </a:r>
            <a:br>
              <a:rPr lang="en-US" dirty="0">
                <a:latin typeface="Georgia" panose="02040502050405020303" pitchFamily="18" charset="0"/>
              </a:rPr>
            </a:br>
            <a:r>
              <a:rPr dirty="0">
                <a:latin typeface="Georgia" panose="02040502050405020303" pitchFamily="18" charset="0"/>
              </a:rPr>
              <a:t>we don’t need to produce output at each time step,</a:t>
            </a:r>
            <a:br>
              <a:rPr lang="en-US" dirty="0">
                <a:latin typeface="Georgia" panose="02040502050405020303" pitchFamily="18" charset="0"/>
              </a:rPr>
            </a:br>
            <a:r>
              <a:rPr dirty="0">
                <a:latin typeface="Georgia" panose="02040502050405020303" pitchFamily="18" charset="0"/>
              </a:rPr>
              <a:t> so we can use a simpler architecture.</a:t>
            </a:r>
          </a:p>
          <a:p>
            <a:r>
              <a:rPr dirty="0">
                <a:latin typeface="Georgia" panose="02040502050405020303" pitchFamily="18" charset="0"/>
              </a:rPr>
              <a:t>We can use </a:t>
            </a:r>
            <a:r>
              <a:rPr b="1" dirty="0">
                <a:latin typeface="Georgia" panose="02040502050405020303" pitchFamily="18" charset="0"/>
              </a:rPr>
              <a:t>the hidden state of the last word</a:t>
            </a:r>
            <a:r>
              <a:rPr dirty="0">
                <a:latin typeface="Georgia" panose="02040502050405020303" pitchFamily="18" charset="0"/>
              </a:rPr>
              <a:t> </a:t>
            </a:r>
            <a:br>
              <a:rPr lang="en-US" dirty="0">
                <a:latin typeface="Georgia" panose="02040502050405020303" pitchFamily="18" charset="0"/>
              </a:rPr>
            </a:br>
            <a:r>
              <a:rPr dirty="0">
                <a:latin typeface="Georgia" panose="02040502050405020303" pitchFamily="18" charset="0"/>
              </a:rPr>
              <a:t>in the sequence as input to a feedforward </a:t>
            </a:r>
            <a:r>
              <a:rPr dirty="0"/>
              <a:t>net:</a:t>
            </a:r>
          </a:p>
        </p:txBody>
      </p:sp>
      <p:sp>
        <p:nvSpPr>
          <p:cNvPr id="470"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37</a:t>
            </a:fld>
            <a:endParaRPr kern="0">
              <a:solidFill>
                <a:srgbClr val="000000"/>
              </a:solidFill>
              <a:latin typeface="Helvetica"/>
              <a:sym typeface="Helvetica"/>
            </a:endParaRPr>
          </a:p>
        </p:txBody>
      </p:sp>
    </p:spTree>
    <p:extLst>
      <p:ext uri="{BB962C8B-B14F-4D97-AF65-F5344CB8AC3E}">
        <p14:creationId xmlns:p14="http://schemas.microsoft.com/office/powerpoint/2010/main" val="3330005116"/>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 name="Decoder"/>
          <p:cNvSpPr/>
          <p:nvPr/>
        </p:nvSpPr>
        <p:spPr>
          <a:xfrm>
            <a:off x="5829016" y="4183000"/>
            <a:ext cx="4073405" cy="2270489"/>
          </a:xfrm>
          <a:prstGeom prst="rect">
            <a:avLst/>
          </a:prstGeom>
          <a:solidFill>
            <a:srgbClr val="FFFFFF"/>
          </a:solidFill>
          <a:ln w="25400">
            <a:solidFill>
              <a:srgbClr val="000000"/>
            </a:solidFill>
            <a:miter lim="400000"/>
          </a:ln>
          <a:effectLst>
            <a:outerShdw blurRad="127000" dist="76200" dir="2700000" rotWithShape="0">
              <a:srgbClr val="000000">
                <a:alpha val="7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lvl1pPr>
              <a:lnSpc>
                <a:spcPts val="4300"/>
              </a:lnSpc>
              <a:defRPr sz="3600"/>
            </a:lvl1pPr>
          </a:lstStyle>
          <a:p>
            <a:pPr algn="ctr" defTabSz="410751" hangingPunct="0">
              <a:lnSpc>
                <a:spcPts val="3023"/>
              </a:lnSpc>
              <a:tabLst>
                <a:tab pos="750067" algn="l"/>
              </a:tabLst>
            </a:pPr>
            <a:r>
              <a:rPr sz="2531" b="1" kern="0">
                <a:solidFill>
                  <a:srgbClr val="000000"/>
                </a:solidFill>
                <a:latin typeface="Helvetica"/>
                <a:sym typeface="Helvetica"/>
              </a:rPr>
              <a:t>Decoder</a:t>
            </a:r>
          </a:p>
        </p:txBody>
      </p:sp>
      <p:sp>
        <p:nvSpPr>
          <p:cNvPr id="491" name="Encoder"/>
          <p:cNvSpPr/>
          <p:nvPr/>
        </p:nvSpPr>
        <p:spPr>
          <a:xfrm>
            <a:off x="1907976" y="4183000"/>
            <a:ext cx="3835301" cy="2270489"/>
          </a:xfrm>
          <a:prstGeom prst="rect">
            <a:avLst/>
          </a:prstGeom>
          <a:solidFill>
            <a:srgbClr val="FFFFFF"/>
          </a:solidFill>
          <a:ln w="25400">
            <a:solidFill>
              <a:srgbClr val="000000"/>
            </a:solidFill>
            <a:miter lim="400000"/>
          </a:ln>
          <a:effectLst>
            <a:outerShdw blurRad="127000" dist="76200" dir="2700000" rotWithShape="0">
              <a:srgbClr val="000000">
                <a:alpha val="7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lvl1pPr>
              <a:lnSpc>
                <a:spcPts val="4300"/>
              </a:lnSpc>
              <a:defRPr sz="3600"/>
            </a:lvl1pPr>
          </a:lstStyle>
          <a:p>
            <a:pPr algn="ctr" defTabSz="410751" hangingPunct="0">
              <a:lnSpc>
                <a:spcPts val="3023"/>
              </a:lnSpc>
              <a:tabLst>
                <a:tab pos="750067" algn="l"/>
              </a:tabLst>
            </a:pPr>
            <a:r>
              <a:rPr sz="2531" b="1" kern="0">
                <a:solidFill>
                  <a:srgbClr val="000000"/>
                </a:solidFill>
                <a:latin typeface="Helvetica"/>
                <a:sym typeface="Helvetica"/>
              </a:rPr>
              <a:t>Encoder</a:t>
            </a:r>
          </a:p>
        </p:txBody>
      </p:sp>
      <p:sp>
        <p:nvSpPr>
          <p:cNvPr id="492" name="Encoder-Decoder (seq2seq) model"/>
          <p:cNvSpPr txBox="1">
            <a:spLocks noGrp="1"/>
          </p:cNvSpPr>
          <p:nvPr>
            <p:ph type="title"/>
          </p:nvPr>
        </p:nvSpPr>
        <p:spPr>
          <a:prstGeom prst="rect">
            <a:avLst/>
          </a:prstGeom>
        </p:spPr>
        <p:txBody>
          <a:bodyPr>
            <a:normAutofit fontScale="90000"/>
          </a:bodyPr>
          <a:lstStyle>
            <a:lvl1pPr>
              <a:lnSpc>
                <a:spcPts val="6600"/>
              </a:lnSpc>
              <a:defRPr sz="5500"/>
            </a:lvl1pPr>
          </a:lstStyle>
          <a:p>
            <a:r>
              <a:rPr dirty="0">
                <a:latin typeface="Georgia" panose="02040502050405020303" pitchFamily="18" charset="0"/>
              </a:rPr>
              <a:t>Encoder-Decoder (seq2seq) model</a:t>
            </a:r>
          </a:p>
        </p:txBody>
      </p:sp>
      <p:sp>
        <p:nvSpPr>
          <p:cNvPr id="493" name="Task: Read an input sequence and return an output sequence…"/>
          <p:cNvSpPr txBox="1">
            <a:spLocks noGrp="1"/>
          </p:cNvSpPr>
          <p:nvPr>
            <p:ph type="body" idx="1"/>
          </p:nvPr>
        </p:nvSpPr>
        <p:spPr>
          <a:prstGeom prst="rect">
            <a:avLst/>
          </a:prstGeom>
        </p:spPr>
        <p:txBody>
          <a:bodyPr/>
          <a:lstStyle/>
          <a:p>
            <a:r>
              <a:rPr dirty="0">
                <a:latin typeface="Georgia" panose="02040502050405020303" pitchFamily="18" charset="0"/>
              </a:rPr>
              <a:t>Task: Read an input sequence and return an output sequence</a:t>
            </a:r>
          </a:p>
          <a:p>
            <a:pPr lvl="2"/>
            <a:r>
              <a:rPr dirty="0">
                <a:latin typeface="Georgia" panose="02040502050405020303" pitchFamily="18" charset="0"/>
              </a:rPr>
              <a:t>Machine translation: translate source into target language</a:t>
            </a:r>
          </a:p>
          <a:p>
            <a:pPr lvl="2"/>
            <a:r>
              <a:rPr dirty="0">
                <a:latin typeface="Georgia" panose="02040502050405020303" pitchFamily="18" charset="0"/>
              </a:rPr>
              <a:t>Dialog system/chatbot: generate a response</a:t>
            </a:r>
          </a:p>
          <a:p>
            <a:r>
              <a:rPr dirty="0">
                <a:latin typeface="Georgia" panose="02040502050405020303" pitchFamily="18" charset="0"/>
              </a:rPr>
              <a:t>Reading the input sequence: RNN Encoder</a:t>
            </a:r>
          </a:p>
          <a:p>
            <a:r>
              <a:rPr dirty="0">
                <a:latin typeface="Georgia" panose="02040502050405020303" pitchFamily="18" charset="0"/>
              </a:rPr>
              <a:t>Generating the output sequence: RNN Decoder</a:t>
            </a:r>
          </a:p>
        </p:txBody>
      </p:sp>
      <p:sp>
        <p:nvSpPr>
          <p:cNvPr id="494"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38</a:t>
            </a:fld>
            <a:endParaRPr kern="0">
              <a:solidFill>
                <a:srgbClr val="000000"/>
              </a:solidFill>
              <a:latin typeface="Helvetica"/>
              <a:sym typeface="Helvetica"/>
            </a:endParaRPr>
          </a:p>
        </p:txBody>
      </p:sp>
      <p:sp>
        <p:nvSpPr>
          <p:cNvPr id="495" name="input"/>
          <p:cNvSpPr txBox="1"/>
          <p:nvPr/>
        </p:nvSpPr>
        <p:spPr>
          <a:xfrm>
            <a:off x="2135077" y="5802905"/>
            <a:ext cx="384372" cy="4466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lvl1pPr>
              <a:lnSpc>
                <a:spcPts val="1800"/>
              </a:lnSpc>
              <a:defRPr sz="1500" b="0"/>
            </a:lvl1pPr>
          </a:lstStyle>
          <a:p>
            <a:pPr algn="ctr" defTabSz="410751" hangingPunct="0">
              <a:lnSpc>
                <a:spcPts val="1266"/>
              </a:lnSpc>
              <a:tabLst>
                <a:tab pos="750067" algn="l"/>
              </a:tabLst>
            </a:pPr>
            <a:r>
              <a:rPr sz="1055" kern="0">
                <a:solidFill>
                  <a:srgbClr val="000000"/>
                </a:solidFill>
                <a:latin typeface="Helvetica"/>
                <a:sym typeface="Helvetica"/>
              </a:rPr>
              <a:t>input</a:t>
            </a:r>
          </a:p>
        </p:txBody>
      </p:sp>
      <p:sp>
        <p:nvSpPr>
          <p:cNvPr id="496" name="hidden"/>
          <p:cNvSpPr txBox="1"/>
          <p:nvPr/>
        </p:nvSpPr>
        <p:spPr>
          <a:xfrm>
            <a:off x="2072023" y="5241523"/>
            <a:ext cx="510479" cy="4466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lvl1pPr>
              <a:lnSpc>
                <a:spcPts val="1800"/>
              </a:lnSpc>
              <a:defRPr sz="1500" b="0"/>
            </a:lvl1pPr>
          </a:lstStyle>
          <a:p>
            <a:pPr algn="ctr" defTabSz="410751" hangingPunct="0">
              <a:lnSpc>
                <a:spcPts val="1266"/>
              </a:lnSpc>
              <a:tabLst>
                <a:tab pos="750067" algn="l"/>
              </a:tabLst>
            </a:pPr>
            <a:r>
              <a:rPr sz="1055" kern="0">
                <a:solidFill>
                  <a:srgbClr val="000000"/>
                </a:solidFill>
                <a:latin typeface="Helvetica"/>
                <a:sym typeface="Helvetica"/>
              </a:rPr>
              <a:t>hidden</a:t>
            </a:r>
          </a:p>
        </p:txBody>
      </p:sp>
      <p:grpSp>
        <p:nvGrpSpPr>
          <p:cNvPr id="508" name="Group"/>
          <p:cNvGrpSpPr/>
          <p:nvPr/>
        </p:nvGrpSpPr>
        <p:grpSpPr>
          <a:xfrm>
            <a:off x="2831886" y="5265669"/>
            <a:ext cx="629674" cy="923563"/>
            <a:chOff x="0" y="798408"/>
            <a:chExt cx="895535" cy="1313511"/>
          </a:xfrm>
        </p:grpSpPr>
        <p:grpSp>
          <p:nvGrpSpPr>
            <p:cNvPr id="501" name="Group"/>
            <p:cNvGrpSpPr/>
            <p:nvPr/>
          </p:nvGrpSpPr>
          <p:grpSpPr>
            <a:xfrm>
              <a:off x="0" y="1596817"/>
              <a:ext cx="895536" cy="515104"/>
              <a:chOff x="0" y="0"/>
              <a:chExt cx="895535" cy="515102"/>
            </a:xfrm>
          </p:grpSpPr>
          <p:sp>
            <p:nvSpPr>
              <p:cNvPr id="497" name="Rectangle"/>
              <p:cNvSpPr/>
              <p:nvPr/>
            </p:nvSpPr>
            <p:spPr>
              <a:xfrm>
                <a:off x="0" y="0"/>
                <a:ext cx="895536" cy="515103"/>
              </a:xfrm>
              <a:prstGeom prst="rect">
                <a:avLst/>
              </a:prstGeom>
              <a:solidFill>
                <a:srgbClr val="AAD3F9"/>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98" name="Oval"/>
              <p:cNvSpPr/>
              <p:nvPr/>
            </p:nvSpPr>
            <p:spPr>
              <a:xfrm>
                <a:off x="71642" y="55802"/>
                <a:ext cx="205974" cy="394913"/>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99" name="Oval"/>
              <p:cNvSpPr/>
              <p:nvPr/>
            </p:nvSpPr>
            <p:spPr>
              <a:xfrm>
                <a:off x="344781" y="55802"/>
                <a:ext cx="205974" cy="394913"/>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00" name="Oval"/>
              <p:cNvSpPr/>
              <p:nvPr/>
            </p:nvSpPr>
            <p:spPr>
              <a:xfrm>
                <a:off x="617919" y="55802"/>
                <a:ext cx="205974" cy="394913"/>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506" name="Group"/>
            <p:cNvGrpSpPr/>
            <p:nvPr/>
          </p:nvGrpSpPr>
          <p:grpSpPr>
            <a:xfrm>
              <a:off x="0" y="798408"/>
              <a:ext cx="895536" cy="515104"/>
              <a:chOff x="0" y="0"/>
              <a:chExt cx="895535" cy="515102"/>
            </a:xfrm>
          </p:grpSpPr>
          <p:sp>
            <p:nvSpPr>
              <p:cNvPr id="502" name="Rectangle"/>
              <p:cNvSpPr/>
              <p:nvPr/>
            </p:nvSpPr>
            <p:spPr>
              <a:xfrm>
                <a:off x="0" y="0"/>
                <a:ext cx="895536" cy="515103"/>
              </a:xfrm>
              <a:prstGeom prst="rect">
                <a:avLst/>
              </a:prstGeom>
              <a:solidFill>
                <a:srgbClr val="DCDEE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03" name="Oval"/>
              <p:cNvSpPr/>
              <p:nvPr/>
            </p:nvSpPr>
            <p:spPr>
              <a:xfrm>
                <a:off x="71642" y="55802"/>
                <a:ext cx="205974" cy="394913"/>
              </a:xfrm>
              <a:prstGeom prst="ellipse">
                <a:avLst/>
              </a:prstGeom>
              <a:solidFill>
                <a:srgbClr val="A6AAA9"/>
              </a:solidFill>
              <a:ln w="254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04" name="Oval"/>
              <p:cNvSpPr/>
              <p:nvPr/>
            </p:nvSpPr>
            <p:spPr>
              <a:xfrm>
                <a:off x="344781" y="55802"/>
                <a:ext cx="205974" cy="394913"/>
              </a:xfrm>
              <a:prstGeom prst="ellipse">
                <a:avLst/>
              </a:prstGeom>
              <a:solidFill>
                <a:srgbClr val="A6AAA9"/>
              </a:solidFill>
              <a:ln w="254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05" name="Oval"/>
              <p:cNvSpPr/>
              <p:nvPr/>
            </p:nvSpPr>
            <p:spPr>
              <a:xfrm>
                <a:off x="617919" y="55802"/>
                <a:ext cx="205974" cy="394913"/>
              </a:xfrm>
              <a:prstGeom prst="ellipse">
                <a:avLst/>
              </a:prstGeom>
              <a:solidFill>
                <a:srgbClr val="A6AAA9"/>
              </a:solidFill>
              <a:ln w="254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507" name="Line"/>
            <p:cNvSpPr/>
            <p:nvPr/>
          </p:nvSpPr>
          <p:spPr>
            <a:xfrm flipV="1">
              <a:off x="447767" y="1287756"/>
              <a:ext cx="1" cy="309062"/>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520" name="Group"/>
          <p:cNvGrpSpPr/>
          <p:nvPr/>
        </p:nvGrpSpPr>
        <p:grpSpPr>
          <a:xfrm>
            <a:off x="3580312" y="5265669"/>
            <a:ext cx="629674" cy="923563"/>
            <a:chOff x="0" y="798408"/>
            <a:chExt cx="895535" cy="1313511"/>
          </a:xfrm>
        </p:grpSpPr>
        <p:grpSp>
          <p:nvGrpSpPr>
            <p:cNvPr id="513" name="Group"/>
            <p:cNvGrpSpPr/>
            <p:nvPr/>
          </p:nvGrpSpPr>
          <p:grpSpPr>
            <a:xfrm>
              <a:off x="0" y="1596817"/>
              <a:ext cx="895536" cy="515104"/>
              <a:chOff x="0" y="0"/>
              <a:chExt cx="895535" cy="515102"/>
            </a:xfrm>
          </p:grpSpPr>
          <p:sp>
            <p:nvSpPr>
              <p:cNvPr id="509" name="Rectangle"/>
              <p:cNvSpPr/>
              <p:nvPr/>
            </p:nvSpPr>
            <p:spPr>
              <a:xfrm>
                <a:off x="0" y="0"/>
                <a:ext cx="895536" cy="515103"/>
              </a:xfrm>
              <a:prstGeom prst="rect">
                <a:avLst/>
              </a:prstGeom>
              <a:solidFill>
                <a:srgbClr val="AAD3F9"/>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10" name="Oval"/>
              <p:cNvSpPr/>
              <p:nvPr/>
            </p:nvSpPr>
            <p:spPr>
              <a:xfrm>
                <a:off x="71642" y="55802"/>
                <a:ext cx="205974" cy="394913"/>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11" name="Oval"/>
              <p:cNvSpPr/>
              <p:nvPr/>
            </p:nvSpPr>
            <p:spPr>
              <a:xfrm>
                <a:off x="344781" y="55802"/>
                <a:ext cx="205974" cy="394913"/>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12" name="Oval"/>
              <p:cNvSpPr/>
              <p:nvPr/>
            </p:nvSpPr>
            <p:spPr>
              <a:xfrm>
                <a:off x="617919" y="55802"/>
                <a:ext cx="205974" cy="394913"/>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518" name="Group"/>
            <p:cNvGrpSpPr/>
            <p:nvPr/>
          </p:nvGrpSpPr>
          <p:grpSpPr>
            <a:xfrm>
              <a:off x="0" y="798408"/>
              <a:ext cx="895536" cy="515104"/>
              <a:chOff x="0" y="0"/>
              <a:chExt cx="895535" cy="515102"/>
            </a:xfrm>
          </p:grpSpPr>
          <p:sp>
            <p:nvSpPr>
              <p:cNvPr id="514" name="Rectangle"/>
              <p:cNvSpPr/>
              <p:nvPr/>
            </p:nvSpPr>
            <p:spPr>
              <a:xfrm>
                <a:off x="0" y="0"/>
                <a:ext cx="895536" cy="515103"/>
              </a:xfrm>
              <a:prstGeom prst="rect">
                <a:avLst/>
              </a:prstGeom>
              <a:solidFill>
                <a:srgbClr val="DCDEE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15" name="Oval"/>
              <p:cNvSpPr/>
              <p:nvPr/>
            </p:nvSpPr>
            <p:spPr>
              <a:xfrm>
                <a:off x="71642" y="55802"/>
                <a:ext cx="205974" cy="394913"/>
              </a:xfrm>
              <a:prstGeom prst="ellipse">
                <a:avLst/>
              </a:prstGeom>
              <a:solidFill>
                <a:srgbClr val="A6AAA9"/>
              </a:solidFill>
              <a:ln w="254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16" name="Oval"/>
              <p:cNvSpPr/>
              <p:nvPr/>
            </p:nvSpPr>
            <p:spPr>
              <a:xfrm>
                <a:off x="344781" y="55802"/>
                <a:ext cx="205974" cy="394913"/>
              </a:xfrm>
              <a:prstGeom prst="ellipse">
                <a:avLst/>
              </a:prstGeom>
              <a:solidFill>
                <a:srgbClr val="A6AAA9"/>
              </a:solidFill>
              <a:ln w="254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17" name="Oval"/>
              <p:cNvSpPr/>
              <p:nvPr/>
            </p:nvSpPr>
            <p:spPr>
              <a:xfrm>
                <a:off x="617919" y="55802"/>
                <a:ext cx="205974" cy="394913"/>
              </a:xfrm>
              <a:prstGeom prst="ellipse">
                <a:avLst/>
              </a:prstGeom>
              <a:solidFill>
                <a:srgbClr val="A6AAA9"/>
              </a:solidFill>
              <a:ln w="254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519" name="Line"/>
            <p:cNvSpPr/>
            <p:nvPr/>
          </p:nvSpPr>
          <p:spPr>
            <a:xfrm flipV="1">
              <a:off x="447767" y="1287756"/>
              <a:ext cx="1" cy="309062"/>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532" name="Group"/>
          <p:cNvGrpSpPr/>
          <p:nvPr/>
        </p:nvGrpSpPr>
        <p:grpSpPr>
          <a:xfrm>
            <a:off x="4328738" y="5265669"/>
            <a:ext cx="629674" cy="923563"/>
            <a:chOff x="0" y="798408"/>
            <a:chExt cx="895535" cy="1313511"/>
          </a:xfrm>
        </p:grpSpPr>
        <p:grpSp>
          <p:nvGrpSpPr>
            <p:cNvPr id="525" name="Group"/>
            <p:cNvGrpSpPr/>
            <p:nvPr/>
          </p:nvGrpSpPr>
          <p:grpSpPr>
            <a:xfrm>
              <a:off x="0" y="1596817"/>
              <a:ext cx="895536" cy="515104"/>
              <a:chOff x="0" y="0"/>
              <a:chExt cx="895535" cy="515102"/>
            </a:xfrm>
          </p:grpSpPr>
          <p:sp>
            <p:nvSpPr>
              <p:cNvPr id="521" name="Rectangle"/>
              <p:cNvSpPr/>
              <p:nvPr/>
            </p:nvSpPr>
            <p:spPr>
              <a:xfrm>
                <a:off x="0" y="0"/>
                <a:ext cx="895536" cy="515103"/>
              </a:xfrm>
              <a:prstGeom prst="rect">
                <a:avLst/>
              </a:prstGeom>
              <a:solidFill>
                <a:srgbClr val="AAD3F9"/>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22" name="Oval"/>
              <p:cNvSpPr/>
              <p:nvPr/>
            </p:nvSpPr>
            <p:spPr>
              <a:xfrm>
                <a:off x="71642" y="55802"/>
                <a:ext cx="205974" cy="394913"/>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23" name="Oval"/>
              <p:cNvSpPr/>
              <p:nvPr/>
            </p:nvSpPr>
            <p:spPr>
              <a:xfrm>
                <a:off x="344781" y="55802"/>
                <a:ext cx="205974" cy="394913"/>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24" name="Oval"/>
              <p:cNvSpPr/>
              <p:nvPr/>
            </p:nvSpPr>
            <p:spPr>
              <a:xfrm>
                <a:off x="617919" y="55802"/>
                <a:ext cx="205974" cy="394913"/>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530" name="Group"/>
            <p:cNvGrpSpPr/>
            <p:nvPr/>
          </p:nvGrpSpPr>
          <p:grpSpPr>
            <a:xfrm>
              <a:off x="0" y="798408"/>
              <a:ext cx="895536" cy="515104"/>
              <a:chOff x="0" y="0"/>
              <a:chExt cx="895535" cy="515102"/>
            </a:xfrm>
          </p:grpSpPr>
          <p:sp>
            <p:nvSpPr>
              <p:cNvPr id="526" name="Rectangle"/>
              <p:cNvSpPr/>
              <p:nvPr/>
            </p:nvSpPr>
            <p:spPr>
              <a:xfrm>
                <a:off x="0" y="0"/>
                <a:ext cx="895536" cy="515103"/>
              </a:xfrm>
              <a:prstGeom prst="rect">
                <a:avLst/>
              </a:prstGeom>
              <a:solidFill>
                <a:srgbClr val="DCDEE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27" name="Oval"/>
              <p:cNvSpPr/>
              <p:nvPr/>
            </p:nvSpPr>
            <p:spPr>
              <a:xfrm>
                <a:off x="71642" y="55802"/>
                <a:ext cx="205974" cy="394913"/>
              </a:xfrm>
              <a:prstGeom prst="ellipse">
                <a:avLst/>
              </a:prstGeom>
              <a:solidFill>
                <a:srgbClr val="A6AAA9"/>
              </a:solidFill>
              <a:ln w="254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28" name="Oval"/>
              <p:cNvSpPr/>
              <p:nvPr/>
            </p:nvSpPr>
            <p:spPr>
              <a:xfrm>
                <a:off x="344781" y="55802"/>
                <a:ext cx="205974" cy="394913"/>
              </a:xfrm>
              <a:prstGeom prst="ellipse">
                <a:avLst/>
              </a:prstGeom>
              <a:solidFill>
                <a:srgbClr val="A6AAA9"/>
              </a:solidFill>
              <a:ln w="254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29" name="Oval"/>
              <p:cNvSpPr/>
              <p:nvPr/>
            </p:nvSpPr>
            <p:spPr>
              <a:xfrm>
                <a:off x="617919" y="55802"/>
                <a:ext cx="205974" cy="394913"/>
              </a:xfrm>
              <a:prstGeom prst="ellipse">
                <a:avLst/>
              </a:prstGeom>
              <a:solidFill>
                <a:srgbClr val="A6AAA9"/>
              </a:solidFill>
              <a:ln w="254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531" name="Line"/>
            <p:cNvSpPr/>
            <p:nvPr/>
          </p:nvSpPr>
          <p:spPr>
            <a:xfrm flipV="1">
              <a:off x="447767" y="1287756"/>
              <a:ext cx="1" cy="309062"/>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544" name="Group"/>
          <p:cNvGrpSpPr/>
          <p:nvPr/>
        </p:nvGrpSpPr>
        <p:grpSpPr>
          <a:xfrm>
            <a:off x="5077164" y="5265669"/>
            <a:ext cx="629674" cy="923563"/>
            <a:chOff x="0" y="798408"/>
            <a:chExt cx="895535" cy="1313511"/>
          </a:xfrm>
        </p:grpSpPr>
        <p:grpSp>
          <p:nvGrpSpPr>
            <p:cNvPr id="537" name="Group"/>
            <p:cNvGrpSpPr/>
            <p:nvPr/>
          </p:nvGrpSpPr>
          <p:grpSpPr>
            <a:xfrm>
              <a:off x="0" y="1596817"/>
              <a:ext cx="895536" cy="515104"/>
              <a:chOff x="0" y="0"/>
              <a:chExt cx="895535" cy="515102"/>
            </a:xfrm>
          </p:grpSpPr>
          <p:sp>
            <p:nvSpPr>
              <p:cNvPr id="533" name="Rectangle"/>
              <p:cNvSpPr/>
              <p:nvPr/>
            </p:nvSpPr>
            <p:spPr>
              <a:xfrm>
                <a:off x="0" y="0"/>
                <a:ext cx="895536" cy="515103"/>
              </a:xfrm>
              <a:prstGeom prst="rect">
                <a:avLst/>
              </a:prstGeom>
              <a:solidFill>
                <a:srgbClr val="AAD3F9"/>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34" name="Oval"/>
              <p:cNvSpPr/>
              <p:nvPr/>
            </p:nvSpPr>
            <p:spPr>
              <a:xfrm>
                <a:off x="71642" y="55802"/>
                <a:ext cx="205974" cy="394913"/>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35" name="Oval"/>
              <p:cNvSpPr/>
              <p:nvPr/>
            </p:nvSpPr>
            <p:spPr>
              <a:xfrm>
                <a:off x="344781" y="55802"/>
                <a:ext cx="205974" cy="394913"/>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36" name="Oval"/>
              <p:cNvSpPr/>
              <p:nvPr/>
            </p:nvSpPr>
            <p:spPr>
              <a:xfrm>
                <a:off x="617919" y="55802"/>
                <a:ext cx="205974" cy="394913"/>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542" name="Group"/>
            <p:cNvGrpSpPr/>
            <p:nvPr/>
          </p:nvGrpSpPr>
          <p:grpSpPr>
            <a:xfrm>
              <a:off x="0" y="798408"/>
              <a:ext cx="895536" cy="515104"/>
              <a:chOff x="0" y="0"/>
              <a:chExt cx="895535" cy="515102"/>
            </a:xfrm>
          </p:grpSpPr>
          <p:sp>
            <p:nvSpPr>
              <p:cNvPr id="538" name="Rectangle"/>
              <p:cNvSpPr/>
              <p:nvPr/>
            </p:nvSpPr>
            <p:spPr>
              <a:xfrm>
                <a:off x="0" y="0"/>
                <a:ext cx="895536" cy="515103"/>
              </a:xfrm>
              <a:prstGeom prst="rect">
                <a:avLst/>
              </a:prstGeom>
              <a:solidFill>
                <a:srgbClr val="DCDEE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39" name="Oval"/>
              <p:cNvSpPr/>
              <p:nvPr/>
            </p:nvSpPr>
            <p:spPr>
              <a:xfrm>
                <a:off x="71642" y="55802"/>
                <a:ext cx="205974" cy="394913"/>
              </a:xfrm>
              <a:prstGeom prst="ellipse">
                <a:avLst/>
              </a:prstGeom>
              <a:solidFill>
                <a:srgbClr val="A6AAA9"/>
              </a:solidFill>
              <a:ln w="254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40" name="Oval"/>
              <p:cNvSpPr/>
              <p:nvPr/>
            </p:nvSpPr>
            <p:spPr>
              <a:xfrm>
                <a:off x="344781" y="55802"/>
                <a:ext cx="205974" cy="394913"/>
              </a:xfrm>
              <a:prstGeom prst="ellipse">
                <a:avLst/>
              </a:prstGeom>
              <a:solidFill>
                <a:srgbClr val="A6AAA9"/>
              </a:solidFill>
              <a:ln w="254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41" name="Oval"/>
              <p:cNvSpPr/>
              <p:nvPr/>
            </p:nvSpPr>
            <p:spPr>
              <a:xfrm>
                <a:off x="617919" y="55802"/>
                <a:ext cx="205974" cy="394913"/>
              </a:xfrm>
              <a:prstGeom prst="ellipse">
                <a:avLst/>
              </a:prstGeom>
              <a:solidFill>
                <a:srgbClr val="A6AAA9"/>
              </a:solidFill>
              <a:ln w="254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543" name="Line"/>
            <p:cNvSpPr/>
            <p:nvPr/>
          </p:nvSpPr>
          <p:spPr>
            <a:xfrm flipV="1">
              <a:off x="447767" y="1287756"/>
              <a:ext cx="1" cy="309062"/>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545" name="Line"/>
          <p:cNvSpPr/>
          <p:nvPr/>
        </p:nvSpPr>
        <p:spPr>
          <a:xfrm>
            <a:off x="3453603" y="5452796"/>
            <a:ext cx="134667" cy="1"/>
          </a:xfrm>
          <a:prstGeom prst="line">
            <a:avLst/>
          </a:prstGeom>
          <a:ln w="25400">
            <a:solidFill>
              <a:srgbClr val="000000"/>
            </a:solidFill>
            <a:miter lim="400000"/>
            <a:tailEnd type="triangle"/>
          </a:ln>
        </p:spPr>
        <p:txBody>
          <a:bodyPr lIns="35719" tIns="35719" rIns="35719" bIns="35719" anchor="ct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46" name="Line"/>
          <p:cNvSpPr/>
          <p:nvPr/>
        </p:nvSpPr>
        <p:spPr>
          <a:xfrm>
            <a:off x="4194071" y="5452796"/>
            <a:ext cx="134667" cy="1"/>
          </a:xfrm>
          <a:prstGeom prst="line">
            <a:avLst/>
          </a:prstGeom>
          <a:ln w="25400">
            <a:solidFill>
              <a:srgbClr val="000000"/>
            </a:solidFill>
            <a:miter lim="400000"/>
            <a:tailEnd type="triangle"/>
          </a:ln>
        </p:spPr>
        <p:txBody>
          <a:bodyPr lIns="35719" tIns="35719" rIns="35719" bIns="35719" anchor="ct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47" name="Line"/>
          <p:cNvSpPr/>
          <p:nvPr/>
        </p:nvSpPr>
        <p:spPr>
          <a:xfrm>
            <a:off x="4942497" y="5452796"/>
            <a:ext cx="134667" cy="1"/>
          </a:xfrm>
          <a:prstGeom prst="line">
            <a:avLst/>
          </a:prstGeom>
          <a:ln w="25400">
            <a:solidFill>
              <a:srgbClr val="000000"/>
            </a:solidFill>
            <a:miter lim="400000"/>
            <a:tailEnd type="triangle"/>
          </a:ln>
        </p:spPr>
        <p:txBody>
          <a:bodyPr lIns="35719" tIns="35719" rIns="35719" bIns="35719" anchor="ct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48" name="Line"/>
          <p:cNvSpPr/>
          <p:nvPr/>
        </p:nvSpPr>
        <p:spPr>
          <a:xfrm>
            <a:off x="5706837" y="5452796"/>
            <a:ext cx="194013" cy="1"/>
          </a:xfrm>
          <a:prstGeom prst="line">
            <a:avLst/>
          </a:prstGeom>
          <a:ln w="38100">
            <a:solidFill>
              <a:srgbClr val="000000"/>
            </a:solidFill>
            <a:miter lim="400000"/>
            <a:tailEnd type="triangle"/>
          </a:ln>
        </p:spPr>
        <p:txBody>
          <a:bodyPr lIns="35719" tIns="35719" rIns="35719" bIns="35719" anchor="ct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49" name="output"/>
          <p:cNvSpPr txBox="1"/>
          <p:nvPr/>
        </p:nvSpPr>
        <p:spPr>
          <a:xfrm>
            <a:off x="9155179" y="4641948"/>
            <a:ext cx="543862" cy="44330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lvl1pPr>
              <a:lnSpc>
                <a:spcPts val="2000"/>
              </a:lnSpc>
              <a:defRPr sz="1700" b="0"/>
            </a:lvl1pPr>
          </a:lstStyle>
          <a:p>
            <a:pPr algn="ctr" defTabSz="410751" hangingPunct="0">
              <a:lnSpc>
                <a:spcPts val="1406"/>
              </a:lnSpc>
              <a:tabLst>
                <a:tab pos="750067" algn="l"/>
              </a:tabLst>
            </a:pPr>
            <a:r>
              <a:rPr sz="1195" kern="0">
                <a:solidFill>
                  <a:srgbClr val="000000"/>
                </a:solidFill>
                <a:latin typeface="Helvetica"/>
                <a:sym typeface="Helvetica"/>
              </a:rPr>
              <a:t>output</a:t>
            </a:r>
          </a:p>
        </p:txBody>
      </p:sp>
      <p:grpSp>
        <p:nvGrpSpPr>
          <p:cNvPr id="567" name="Group"/>
          <p:cNvGrpSpPr/>
          <p:nvPr/>
        </p:nvGrpSpPr>
        <p:grpSpPr>
          <a:xfrm>
            <a:off x="5885154" y="4704455"/>
            <a:ext cx="718191" cy="1473702"/>
            <a:chOff x="0" y="0"/>
            <a:chExt cx="1021426" cy="2095931"/>
          </a:xfrm>
        </p:grpSpPr>
        <p:grpSp>
          <p:nvGrpSpPr>
            <p:cNvPr id="554" name="Group"/>
            <p:cNvGrpSpPr/>
            <p:nvPr/>
          </p:nvGrpSpPr>
          <p:grpSpPr>
            <a:xfrm>
              <a:off x="0" y="0"/>
              <a:ext cx="1021427" cy="511203"/>
              <a:chOff x="0" y="0"/>
              <a:chExt cx="1021426" cy="511202"/>
            </a:xfrm>
          </p:grpSpPr>
          <p:sp>
            <p:nvSpPr>
              <p:cNvPr id="550" name="Rectangle"/>
              <p:cNvSpPr/>
              <p:nvPr/>
            </p:nvSpPr>
            <p:spPr>
              <a:xfrm>
                <a:off x="0" y="0"/>
                <a:ext cx="1021427" cy="511203"/>
              </a:xfrm>
              <a:prstGeom prst="rect">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51" name="Oval"/>
              <p:cNvSpPr/>
              <p:nvPr/>
            </p:nvSpPr>
            <p:spPr>
              <a:xfrm>
                <a:off x="81714" y="55380"/>
                <a:ext cx="234929" cy="391923"/>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52" name="Oval"/>
              <p:cNvSpPr/>
              <p:nvPr/>
            </p:nvSpPr>
            <p:spPr>
              <a:xfrm>
                <a:off x="393249" y="55380"/>
                <a:ext cx="234929" cy="391923"/>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53" name="Oval"/>
              <p:cNvSpPr/>
              <p:nvPr/>
            </p:nvSpPr>
            <p:spPr>
              <a:xfrm>
                <a:off x="704784" y="55380"/>
                <a:ext cx="234929" cy="391923"/>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559" name="Group"/>
            <p:cNvGrpSpPr/>
            <p:nvPr/>
          </p:nvGrpSpPr>
          <p:grpSpPr>
            <a:xfrm>
              <a:off x="0" y="1584728"/>
              <a:ext cx="1021427" cy="511204"/>
              <a:chOff x="0" y="0"/>
              <a:chExt cx="1021426" cy="511202"/>
            </a:xfrm>
          </p:grpSpPr>
          <p:sp>
            <p:nvSpPr>
              <p:cNvPr id="555" name="Rectangle"/>
              <p:cNvSpPr/>
              <p:nvPr/>
            </p:nvSpPr>
            <p:spPr>
              <a:xfrm>
                <a:off x="0" y="0"/>
                <a:ext cx="1021427" cy="511203"/>
              </a:xfrm>
              <a:prstGeom prst="rect">
                <a:avLst/>
              </a:prstGeom>
              <a:solidFill>
                <a:srgbClr val="AAD3F9"/>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56" name="Oval"/>
              <p:cNvSpPr/>
              <p:nvPr/>
            </p:nvSpPr>
            <p:spPr>
              <a:xfrm>
                <a:off x="81714" y="55380"/>
                <a:ext cx="234929" cy="391923"/>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57" name="Oval"/>
              <p:cNvSpPr/>
              <p:nvPr/>
            </p:nvSpPr>
            <p:spPr>
              <a:xfrm>
                <a:off x="393249" y="55380"/>
                <a:ext cx="234929" cy="391923"/>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58" name="Oval"/>
              <p:cNvSpPr/>
              <p:nvPr/>
            </p:nvSpPr>
            <p:spPr>
              <a:xfrm>
                <a:off x="704784" y="55380"/>
                <a:ext cx="234929" cy="391923"/>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564" name="Group"/>
            <p:cNvGrpSpPr/>
            <p:nvPr/>
          </p:nvGrpSpPr>
          <p:grpSpPr>
            <a:xfrm>
              <a:off x="0" y="792364"/>
              <a:ext cx="1021427" cy="511204"/>
              <a:chOff x="0" y="0"/>
              <a:chExt cx="1021426" cy="511202"/>
            </a:xfrm>
          </p:grpSpPr>
          <p:sp>
            <p:nvSpPr>
              <p:cNvPr id="560" name="Rectangle"/>
              <p:cNvSpPr/>
              <p:nvPr/>
            </p:nvSpPr>
            <p:spPr>
              <a:xfrm>
                <a:off x="0" y="0"/>
                <a:ext cx="1021427" cy="511203"/>
              </a:xfrm>
              <a:prstGeom prst="rect">
                <a:avLst/>
              </a:prstGeom>
              <a:solidFill>
                <a:srgbClr val="DCDEE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61" name="Oval"/>
              <p:cNvSpPr/>
              <p:nvPr/>
            </p:nvSpPr>
            <p:spPr>
              <a:xfrm>
                <a:off x="81714" y="55380"/>
                <a:ext cx="234929" cy="391923"/>
              </a:xfrm>
              <a:prstGeom prst="ellipse">
                <a:avLst/>
              </a:prstGeom>
              <a:solidFill>
                <a:srgbClr val="A6AAA9"/>
              </a:solidFill>
              <a:ln w="254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62" name="Oval"/>
              <p:cNvSpPr/>
              <p:nvPr/>
            </p:nvSpPr>
            <p:spPr>
              <a:xfrm>
                <a:off x="393249" y="55380"/>
                <a:ext cx="234929" cy="391923"/>
              </a:xfrm>
              <a:prstGeom prst="ellipse">
                <a:avLst/>
              </a:prstGeom>
              <a:solidFill>
                <a:srgbClr val="A6AAA9"/>
              </a:solidFill>
              <a:ln w="254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63" name="Oval"/>
              <p:cNvSpPr/>
              <p:nvPr/>
            </p:nvSpPr>
            <p:spPr>
              <a:xfrm>
                <a:off x="704784" y="55380"/>
                <a:ext cx="234929" cy="391923"/>
              </a:xfrm>
              <a:prstGeom prst="ellipse">
                <a:avLst/>
              </a:prstGeom>
              <a:solidFill>
                <a:srgbClr val="A6AAA9"/>
              </a:solidFill>
              <a:ln w="254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565" name="Line"/>
            <p:cNvSpPr/>
            <p:nvPr/>
          </p:nvSpPr>
          <p:spPr>
            <a:xfrm flipV="1">
              <a:off x="510713" y="1278006"/>
              <a:ext cx="1" cy="306723"/>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66" name="Line"/>
            <p:cNvSpPr/>
            <p:nvPr/>
          </p:nvSpPr>
          <p:spPr>
            <a:xfrm flipV="1">
              <a:off x="512756" y="468602"/>
              <a:ext cx="1" cy="306723"/>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585" name="Group"/>
          <p:cNvGrpSpPr/>
          <p:nvPr/>
        </p:nvGrpSpPr>
        <p:grpSpPr>
          <a:xfrm>
            <a:off x="6738791" y="4704455"/>
            <a:ext cx="718191" cy="1473702"/>
            <a:chOff x="0" y="0"/>
            <a:chExt cx="1021426" cy="2095931"/>
          </a:xfrm>
        </p:grpSpPr>
        <p:grpSp>
          <p:nvGrpSpPr>
            <p:cNvPr id="572" name="Group"/>
            <p:cNvGrpSpPr/>
            <p:nvPr/>
          </p:nvGrpSpPr>
          <p:grpSpPr>
            <a:xfrm>
              <a:off x="0" y="0"/>
              <a:ext cx="1021427" cy="511203"/>
              <a:chOff x="0" y="0"/>
              <a:chExt cx="1021426" cy="511202"/>
            </a:xfrm>
          </p:grpSpPr>
          <p:sp>
            <p:nvSpPr>
              <p:cNvPr id="568" name="Rectangle"/>
              <p:cNvSpPr/>
              <p:nvPr/>
            </p:nvSpPr>
            <p:spPr>
              <a:xfrm>
                <a:off x="0" y="0"/>
                <a:ext cx="1021427" cy="511203"/>
              </a:xfrm>
              <a:prstGeom prst="rect">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69" name="Oval"/>
              <p:cNvSpPr/>
              <p:nvPr/>
            </p:nvSpPr>
            <p:spPr>
              <a:xfrm>
                <a:off x="81714" y="55380"/>
                <a:ext cx="234929" cy="391923"/>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70" name="Oval"/>
              <p:cNvSpPr/>
              <p:nvPr/>
            </p:nvSpPr>
            <p:spPr>
              <a:xfrm>
                <a:off x="393249" y="55380"/>
                <a:ext cx="234929" cy="391923"/>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71" name="Oval"/>
              <p:cNvSpPr/>
              <p:nvPr/>
            </p:nvSpPr>
            <p:spPr>
              <a:xfrm>
                <a:off x="704784" y="55380"/>
                <a:ext cx="234929" cy="391923"/>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577" name="Group"/>
            <p:cNvGrpSpPr/>
            <p:nvPr/>
          </p:nvGrpSpPr>
          <p:grpSpPr>
            <a:xfrm>
              <a:off x="0" y="1584728"/>
              <a:ext cx="1021427" cy="511204"/>
              <a:chOff x="0" y="0"/>
              <a:chExt cx="1021426" cy="511202"/>
            </a:xfrm>
          </p:grpSpPr>
          <p:sp>
            <p:nvSpPr>
              <p:cNvPr id="573" name="Rectangle"/>
              <p:cNvSpPr/>
              <p:nvPr/>
            </p:nvSpPr>
            <p:spPr>
              <a:xfrm>
                <a:off x="0" y="0"/>
                <a:ext cx="1021427" cy="511203"/>
              </a:xfrm>
              <a:prstGeom prst="rect">
                <a:avLst/>
              </a:prstGeom>
              <a:solidFill>
                <a:srgbClr val="AAD3F9"/>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74" name="Oval"/>
              <p:cNvSpPr/>
              <p:nvPr/>
            </p:nvSpPr>
            <p:spPr>
              <a:xfrm>
                <a:off x="81714" y="55380"/>
                <a:ext cx="234929" cy="391923"/>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75" name="Oval"/>
              <p:cNvSpPr/>
              <p:nvPr/>
            </p:nvSpPr>
            <p:spPr>
              <a:xfrm>
                <a:off x="393249" y="55380"/>
                <a:ext cx="234929" cy="391923"/>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76" name="Oval"/>
              <p:cNvSpPr/>
              <p:nvPr/>
            </p:nvSpPr>
            <p:spPr>
              <a:xfrm>
                <a:off x="704784" y="55380"/>
                <a:ext cx="234929" cy="391923"/>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582" name="Group"/>
            <p:cNvGrpSpPr/>
            <p:nvPr/>
          </p:nvGrpSpPr>
          <p:grpSpPr>
            <a:xfrm>
              <a:off x="0" y="792364"/>
              <a:ext cx="1021427" cy="511204"/>
              <a:chOff x="0" y="0"/>
              <a:chExt cx="1021426" cy="511202"/>
            </a:xfrm>
          </p:grpSpPr>
          <p:sp>
            <p:nvSpPr>
              <p:cNvPr id="578" name="Rectangle"/>
              <p:cNvSpPr/>
              <p:nvPr/>
            </p:nvSpPr>
            <p:spPr>
              <a:xfrm>
                <a:off x="0" y="0"/>
                <a:ext cx="1021427" cy="511203"/>
              </a:xfrm>
              <a:prstGeom prst="rect">
                <a:avLst/>
              </a:prstGeom>
              <a:solidFill>
                <a:srgbClr val="DCDEE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79" name="Oval"/>
              <p:cNvSpPr/>
              <p:nvPr/>
            </p:nvSpPr>
            <p:spPr>
              <a:xfrm>
                <a:off x="81714" y="55380"/>
                <a:ext cx="234929" cy="391923"/>
              </a:xfrm>
              <a:prstGeom prst="ellipse">
                <a:avLst/>
              </a:prstGeom>
              <a:solidFill>
                <a:srgbClr val="A6AAA9"/>
              </a:solidFill>
              <a:ln w="254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80" name="Oval"/>
              <p:cNvSpPr/>
              <p:nvPr/>
            </p:nvSpPr>
            <p:spPr>
              <a:xfrm>
                <a:off x="393249" y="55380"/>
                <a:ext cx="234929" cy="391923"/>
              </a:xfrm>
              <a:prstGeom prst="ellipse">
                <a:avLst/>
              </a:prstGeom>
              <a:solidFill>
                <a:srgbClr val="A6AAA9"/>
              </a:solidFill>
              <a:ln w="254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81" name="Oval"/>
              <p:cNvSpPr/>
              <p:nvPr/>
            </p:nvSpPr>
            <p:spPr>
              <a:xfrm>
                <a:off x="704784" y="55380"/>
                <a:ext cx="234929" cy="391923"/>
              </a:xfrm>
              <a:prstGeom prst="ellipse">
                <a:avLst/>
              </a:prstGeom>
              <a:solidFill>
                <a:srgbClr val="A6AAA9"/>
              </a:solidFill>
              <a:ln w="254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583" name="Line"/>
            <p:cNvSpPr/>
            <p:nvPr/>
          </p:nvSpPr>
          <p:spPr>
            <a:xfrm flipV="1">
              <a:off x="510713" y="1278006"/>
              <a:ext cx="1" cy="306723"/>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84" name="Line"/>
            <p:cNvSpPr/>
            <p:nvPr/>
          </p:nvSpPr>
          <p:spPr>
            <a:xfrm flipV="1">
              <a:off x="512756" y="468602"/>
              <a:ext cx="1" cy="306723"/>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603" name="Group"/>
          <p:cNvGrpSpPr/>
          <p:nvPr/>
        </p:nvGrpSpPr>
        <p:grpSpPr>
          <a:xfrm>
            <a:off x="7592427" y="4704455"/>
            <a:ext cx="718191" cy="1473702"/>
            <a:chOff x="0" y="0"/>
            <a:chExt cx="1021426" cy="2095931"/>
          </a:xfrm>
        </p:grpSpPr>
        <p:grpSp>
          <p:nvGrpSpPr>
            <p:cNvPr id="590" name="Group"/>
            <p:cNvGrpSpPr/>
            <p:nvPr/>
          </p:nvGrpSpPr>
          <p:grpSpPr>
            <a:xfrm>
              <a:off x="0" y="0"/>
              <a:ext cx="1021427" cy="511203"/>
              <a:chOff x="0" y="0"/>
              <a:chExt cx="1021426" cy="511202"/>
            </a:xfrm>
          </p:grpSpPr>
          <p:sp>
            <p:nvSpPr>
              <p:cNvPr id="586" name="Rectangle"/>
              <p:cNvSpPr/>
              <p:nvPr/>
            </p:nvSpPr>
            <p:spPr>
              <a:xfrm>
                <a:off x="0" y="0"/>
                <a:ext cx="1021427" cy="511203"/>
              </a:xfrm>
              <a:prstGeom prst="rect">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87" name="Oval"/>
              <p:cNvSpPr/>
              <p:nvPr/>
            </p:nvSpPr>
            <p:spPr>
              <a:xfrm>
                <a:off x="81714" y="55380"/>
                <a:ext cx="234929" cy="391923"/>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88" name="Oval"/>
              <p:cNvSpPr/>
              <p:nvPr/>
            </p:nvSpPr>
            <p:spPr>
              <a:xfrm>
                <a:off x="393249" y="55380"/>
                <a:ext cx="234929" cy="391923"/>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89" name="Oval"/>
              <p:cNvSpPr/>
              <p:nvPr/>
            </p:nvSpPr>
            <p:spPr>
              <a:xfrm>
                <a:off x="704784" y="55380"/>
                <a:ext cx="234929" cy="391923"/>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595" name="Group"/>
            <p:cNvGrpSpPr/>
            <p:nvPr/>
          </p:nvGrpSpPr>
          <p:grpSpPr>
            <a:xfrm>
              <a:off x="0" y="1584728"/>
              <a:ext cx="1021427" cy="511204"/>
              <a:chOff x="0" y="0"/>
              <a:chExt cx="1021426" cy="511202"/>
            </a:xfrm>
          </p:grpSpPr>
          <p:sp>
            <p:nvSpPr>
              <p:cNvPr id="591" name="Rectangle"/>
              <p:cNvSpPr/>
              <p:nvPr/>
            </p:nvSpPr>
            <p:spPr>
              <a:xfrm>
                <a:off x="0" y="0"/>
                <a:ext cx="1021427" cy="511203"/>
              </a:xfrm>
              <a:prstGeom prst="rect">
                <a:avLst/>
              </a:prstGeom>
              <a:solidFill>
                <a:srgbClr val="AAD3F9"/>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92" name="Oval"/>
              <p:cNvSpPr/>
              <p:nvPr/>
            </p:nvSpPr>
            <p:spPr>
              <a:xfrm>
                <a:off x="81714" y="55380"/>
                <a:ext cx="234929" cy="391923"/>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93" name="Oval"/>
              <p:cNvSpPr/>
              <p:nvPr/>
            </p:nvSpPr>
            <p:spPr>
              <a:xfrm>
                <a:off x="393249" y="55380"/>
                <a:ext cx="234929" cy="391923"/>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94" name="Oval"/>
              <p:cNvSpPr/>
              <p:nvPr/>
            </p:nvSpPr>
            <p:spPr>
              <a:xfrm>
                <a:off x="704784" y="55380"/>
                <a:ext cx="234929" cy="391923"/>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600" name="Group"/>
            <p:cNvGrpSpPr/>
            <p:nvPr/>
          </p:nvGrpSpPr>
          <p:grpSpPr>
            <a:xfrm>
              <a:off x="0" y="792364"/>
              <a:ext cx="1021427" cy="511204"/>
              <a:chOff x="0" y="0"/>
              <a:chExt cx="1021426" cy="511202"/>
            </a:xfrm>
          </p:grpSpPr>
          <p:sp>
            <p:nvSpPr>
              <p:cNvPr id="596" name="Rectangle"/>
              <p:cNvSpPr/>
              <p:nvPr/>
            </p:nvSpPr>
            <p:spPr>
              <a:xfrm>
                <a:off x="0" y="0"/>
                <a:ext cx="1021427" cy="511203"/>
              </a:xfrm>
              <a:prstGeom prst="rect">
                <a:avLst/>
              </a:prstGeom>
              <a:solidFill>
                <a:srgbClr val="DCDEE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97" name="Oval"/>
              <p:cNvSpPr/>
              <p:nvPr/>
            </p:nvSpPr>
            <p:spPr>
              <a:xfrm>
                <a:off x="81714" y="55380"/>
                <a:ext cx="234929" cy="391923"/>
              </a:xfrm>
              <a:prstGeom prst="ellipse">
                <a:avLst/>
              </a:prstGeom>
              <a:solidFill>
                <a:srgbClr val="A6AAA9"/>
              </a:solidFill>
              <a:ln w="254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98" name="Oval"/>
              <p:cNvSpPr/>
              <p:nvPr/>
            </p:nvSpPr>
            <p:spPr>
              <a:xfrm>
                <a:off x="393249" y="55380"/>
                <a:ext cx="234929" cy="391923"/>
              </a:xfrm>
              <a:prstGeom prst="ellipse">
                <a:avLst/>
              </a:prstGeom>
              <a:solidFill>
                <a:srgbClr val="A6AAA9"/>
              </a:solidFill>
              <a:ln w="254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599" name="Oval"/>
              <p:cNvSpPr/>
              <p:nvPr/>
            </p:nvSpPr>
            <p:spPr>
              <a:xfrm>
                <a:off x="704784" y="55380"/>
                <a:ext cx="234929" cy="391923"/>
              </a:xfrm>
              <a:prstGeom prst="ellipse">
                <a:avLst/>
              </a:prstGeom>
              <a:solidFill>
                <a:srgbClr val="A6AAA9"/>
              </a:solidFill>
              <a:ln w="254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601" name="Line"/>
            <p:cNvSpPr/>
            <p:nvPr/>
          </p:nvSpPr>
          <p:spPr>
            <a:xfrm flipV="1">
              <a:off x="510713" y="1278006"/>
              <a:ext cx="1" cy="306723"/>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602" name="Line"/>
            <p:cNvSpPr/>
            <p:nvPr/>
          </p:nvSpPr>
          <p:spPr>
            <a:xfrm flipV="1">
              <a:off x="512756" y="468602"/>
              <a:ext cx="1" cy="306723"/>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621" name="Group"/>
          <p:cNvGrpSpPr/>
          <p:nvPr/>
        </p:nvGrpSpPr>
        <p:grpSpPr>
          <a:xfrm>
            <a:off x="8446064" y="4704455"/>
            <a:ext cx="718191" cy="1473702"/>
            <a:chOff x="0" y="0"/>
            <a:chExt cx="1021426" cy="2095931"/>
          </a:xfrm>
        </p:grpSpPr>
        <p:grpSp>
          <p:nvGrpSpPr>
            <p:cNvPr id="608" name="Group"/>
            <p:cNvGrpSpPr/>
            <p:nvPr/>
          </p:nvGrpSpPr>
          <p:grpSpPr>
            <a:xfrm>
              <a:off x="0" y="0"/>
              <a:ext cx="1021427" cy="511203"/>
              <a:chOff x="0" y="0"/>
              <a:chExt cx="1021426" cy="511202"/>
            </a:xfrm>
          </p:grpSpPr>
          <p:sp>
            <p:nvSpPr>
              <p:cNvPr id="604" name="Rectangle"/>
              <p:cNvSpPr/>
              <p:nvPr/>
            </p:nvSpPr>
            <p:spPr>
              <a:xfrm>
                <a:off x="0" y="0"/>
                <a:ext cx="1021427" cy="511203"/>
              </a:xfrm>
              <a:prstGeom prst="rect">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605" name="Oval"/>
              <p:cNvSpPr/>
              <p:nvPr/>
            </p:nvSpPr>
            <p:spPr>
              <a:xfrm>
                <a:off x="81714" y="55380"/>
                <a:ext cx="234929" cy="391923"/>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606" name="Oval"/>
              <p:cNvSpPr/>
              <p:nvPr/>
            </p:nvSpPr>
            <p:spPr>
              <a:xfrm>
                <a:off x="393249" y="55380"/>
                <a:ext cx="234929" cy="391923"/>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607" name="Oval"/>
              <p:cNvSpPr/>
              <p:nvPr/>
            </p:nvSpPr>
            <p:spPr>
              <a:xfrm>
                <a:off x="704784" y="55380"/>
                <a:ext cx="234929" cy="391923"/>
              </a:xfrm>
              <a:prstGeom prst="ellipse">
                <a:avLst/>
              </a:prstGeom>
              <a:solidFill>
                <a:schemeClr val="accent4">
                  <a:hueOff val="384618"/>
                  <a:satOff val="3869"/>
                  <a:lumOff val="5802"/>
                </a:schemeClr>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613" name="Group"/>
            <p:cNvGrpSpPr/>
            <p:nvPr/>
          </p:nvGrpSpPr>
          <p:grpSpPr>
            <a:xfrm>
              <a:off x="0" y="1584728"/>
              <a:ext cx="1021427" cy="511204"/>
              <a:chOff x="0" y="0"/>
              <a:chExt cx="1021426" cy="511202"/>
            </a:xfrm>
          </p:grpSpPr>
          <p:sp>
            <p:nvSpPr>
              <p:cNvPr id="609" name="Rectangle"/>
              <p:cNvSpPr/>
              <p:nvPr/>
            </p:nvSpPr>
            <p:spPr>
              <a:xfrm>
                <a:off x="0" y="0"/>
                <a:ext cx="1021427" cy="511203"/>
              </a:xfrm>
              <a:prstGeom prst="rect">
                <a:avLst/>
              </a:prstGeom>
              <a:solidFill>
                <a:srgbClr val="AAD3F9"/>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610" name="Oval"/>
              <p:cNvSpPr/>
              <p:nvPr/>
            </p:nvSpPr>
            <p:spPr>
              <a:xfrm>
                <a:off x="81714" y="55380"/>
                <a:ext cx="234929" cy="391923"/>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611" name="Oval"/>
              <p:cNvSpPr/>
              <p:nvPr/>
            </p:nvSpPr>
            <p:spPr>
              <a:xfrm>
                <a:off x="393249" y="55380"/>
                <a:ext cx="234929" cy="391923"/>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612" name="Oval"/>
              <p:cNvSpPr/>
              <p:nvPr/>
            </p:nvSpPr>
            <p:spPr>
              <a:xfrm>
                <a:off x="704784" y="55380"/>
                <a:ext cx="234929" cy="391923"/>
              </a:xfrm>
              <a:prstGeom prst="ellipse">
                <a:avLst/>
              </a:prstGeom>
              <a:solidFill>
                <a:schemeClr val="accent1"/>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nvGrpSpPr>
            <p:cNvPr id="618" name="Group"/>
            <p:cNvGrpSpPr/>
            <p:nvPr/>
          </p:nvGrpSpPr>
          <p:grpSpPr>
            <a:xfrm>
              <a:off x="0" y="792364"/>
              <a:ext cx="1021427" cy="511204"/>
              <a:chOff x="0" y="0"/>
              <a:chExt cx="1021426" cy="511202"/>
            </a:xfrm>
          </p:grpSpPr>
          <p:sp>
            <p:nvSpPr>
              <p:cNvPr id="614" name="Rectangle"/>
              <p:cNvSpPr/>
              <p:nvPr/>
            </p:nvSpPr>
            <p:spPr>
              <a:xfrm>
                <a:off x="0" y="0"/>
                <a:ext cx="1021427" cy="511203"/>
              </a:xfrm>
              <a:prstGeom prst="rect">
                <a:avLst/>
              </a:prstGeom>
              <a:solidFill>
                <a:srgbClr val="DCDEE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615" name="Oval"/>
              <p:cNvSpPr/>
              <p:nvPr/>
            </p:nvSpPr>
            <p:spPr>
              <a:xfrm>
                <a:off x="81714" y="55380"/>
                <a:ext cx="234929" cy="391923"/>
              </a:xfrm>
              <a:prstGeom prst="ellipse">
                <a:avLst/>
              </a:prstGeom>
              <a:solidFill>
                <a:srgbClr val="A6AAA9"/>
              </a:solidFill>
              <a:ln w="254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616" name="Oval"/>
              <p:cNvSpPr/>
              <p:nvPr/>
            </p:nvSpPr>
            <p:spPr>
              <a:xfrm>
                <a:off x="393249" y="55380"/>
                <a:ext cx="234929" cy="391923"/>
              </a:xfrm>
              <a:prstGeom prst="ellipse">
                <a:avLst/>
              </a:prstGeom>
              <a:solidFill>
                <a:srgbClr val="A6AAA9"/>
              </a:solidFill>
              <a:ln w="254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617" name="Oval"/>
              <p:cNvSpPr/>
              <p:nvPr/>
            </p:nvSpPr>
            <p:spPr>
              <a:xfrm>
                <a:off x="704784" y="55380"/>
                <a:ext cx="234929" cy="391923"/>
              </a:xfrm>
              <a:prstGeom prst="ellipse">
                <a:avLst/>
              </a:prstGeom>
              <a:solidFill>
                <a:srgbClr val="A6AAA9"/>
              </a:solidFill>
              <a:ln w="254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619" name="Line"/>
            <p:cNvSpPr/>
            <p:nvPr/>
          </p:nvSpPr>
          <p:spPr>
            <a:xfrm flipV="1">
              <a:off x="510713" y="1278006"/>
              <a:ext cx="1" cy="306723"/>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620" name="Line"/>
            <p:cNvSpPr/>
            <p:nvPr/>
          </p:nvSpPr>
          <p:spPr>
            <a:xfrm flipV="1">
              <a:off x="512756" y="468602"/>
              <a:ext cx="1" cy="306723"/>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622" name="Line"/>
          <p:cNvSpPr/>
          <p:nvPr/>
        </p:nvSpPr>
        <p:spPr>
          <a:xfrm>
            <a:off x="6594269" y="5447297"/>
            <a:ext cx="153598" cy="1"/>
          </a:xfrm>
          <a:prstGeom prst="line">
            <a:avLst/>
          </a:prstGeom>
          <a:ln w="25400">
            <a:solidFill>
              <a:srgbClr val="000000"/>
            </a:solidFill>
            <a:miter lim="400000"/>
            <a:tailEnd type="triangle"/>
          </a:ln>
        </p:spPr>
        <p:txBody>
          <a:bodyPr lIns="35719" tIns="35719" rIns="35719" bIns="35719" anchor="ct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623" name="Line"/>
          <p:cNvSpPr/>
          <p:nvPr/>
        </p:nvSpPr>
        <p:spPr>
          <a:xfrm>
            <a:off x="7438830" y="5447297"/>
            <a:ext cx="153598" cy="1"/>
          </a:xfrm>
          <a:prstGeom prst="line">
            <a:avLst/>
          </a:prstGeom>
          <a:ln w="25400">
            <a:solidFill>
              <a:srgbClr val="000000"/>
            </a:solidFill>
            <a:miter lim="400000"/>
            <a:tailEnd type="triangle"/>
          </a:ln>
        </p:spPr>
        <p:txBody>
          <a:bodyPr lIns="35719" tIns="35719" rIns="35719" bIns="35719" anchor="ct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624" name="Line"/>
          <p:cNvSpPr/>
          <p:nvPr/>
        </p:nvSpPr>
        <p:spPr>
          <a:xfrm>
            <a:off x="8292467" y="5447297"/>
            <a:ext cx="153598" cy="1"/>
          </a:xfrm>
          <a:prstGeom prst="line">
            <a:avLst/>
          </a:prstGeom>
          <a:ln w="25400">
            <a:solidFill>
              <a:srgbClr val="000000"/>
            </a:solidFill>
            <a:miter lim="400000"/>
            <a:tailEnd type="triangle"/>
          </a:ln>
        </p:spPr>
        <p:txBody>
          <a:bodyPr lIns="35719" tIns="35719" rIns="35719" bIns="35719" anchor="ct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pic>
        <p:nvPicPr>
          <p:cNvPr id="625" name="Line" descr="Line"/>
          <p:cNvPicPr>
            <a:picLocks/>
          </p:cNvPicPr>
          <p:nvPr/>
        </p:nvPicPr>
        <p:blipFill>
          <a:blip r:embed="rId2">
            <a:extLst/>
          </a:blip>
          <a:stretch>
            <a:fillRect/>
          </a:stretch>
        </p:blipFill>
        <p:spPr>
          <a:xfrm>
            <a:off x="6118277" y="4263825"/>
            <a:ext cx="1108074" cy="2354750"/>
          </a:xfrm>
          <a:prstGeom prst="rect">
            <a:avLst/>
          </a:prstGeom>
        </p:spPr>
      </p:pic>
      <p:pic>
        <p:nvPicPr>
          <p:cNvPr id="627" name="Line" descr="Line"/>
          <p:cNvPicPr>
            <a:picLocks/>
          </p:cNvPicPr>
          <p:nvPr/>
        </p:nvPicPr>
        <p:blipFill>
          <a:blip r:embed="rId2">
            <a:extLst/>
          </a:blip>
          <a:stretch>
            <a:fillRect/>
          </a:stretch>
        </p:blipFill>
        <p:spPr>
          <a:xfrm>
            <a:off x="6970663" y="4275311"/>
            <a:ext cx="1108074" cy="2354749"/>
          </a:xfrm>
          <a:prstGeom prst="rect">
            <a:avLst/>
          </a:prstGeom>
        </p:spPr>
      </p:pic>
      <p:pic>
        <p:nvPicPr>
          <p:cNvPr id="629" name="Line" descr="Line"/>
          <p:cNvPicPr>
            <a:picLocks/>
          </p:cNvPicPr>
          <p:nvPr/>
        </p:nvPicPr>
        <p:blipFill>
          <a:blip r:embed="rId2">
            <a:extLst/>
          </a:blip>
          <a:stretch>
            <a:fillRect/>
          </a:stretch>
        </p:blipFill>
        <p:spPr>
          <a:xfrm>
            <a:off x="8056181" y="4275311"/>
            <a:ext cx="1108074" cy="2354749"/>
          </a:xfrm>
          <a:prstGeom prst="rect">
            <a:avLst/>
          </a:prstGeom>
        </p:spPr>
      </p:pic>
    </p:spTree>
    <p:extLst>
      <p:ext uri="{BB962C8B-B14F-4D97-AF65-F5344CB8AC3E}">
        <p14:creationId xmlns:p14="http://schemas.microsoft.com/office/powerpoint/2010/main" val="690169357"/>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493">
                                            <p:bg/>
                                          </p:spTgt>
                                        </p:tgtEl>
                                        <p:attrNameLst>
                                          <p:attrName>style.visibility</p:attrName>
                                        </p:attrNameLst>
                                      </p:cBhvr>
                                      <p:to>
                                        <p:strVal val="visible"/>
                                      </p:to>
                                    </p:set>
                                  </p:childTnLst>
                                </p:cTn>
                              </p:par>
                              <p:par>
                                <p:cTn id="7" presetID="1" presetClass="entr" presetSubtype="0" fill="hold" grpId="0" nodeType="withEffect">
                                  <p:stCondLst>
                                    <p:cond delay="0"/>
                                  </p:stCondLst>
                                  <p:iterate>
                                    <p:tmAbs val="0"/>
                                  </p:iterate>
                                  <p:childTnLst>
                                    <p:set>
                                      <p:cBhvr>
                                        <p:cTn id="8" fill="hold"/>
                                        <p:tgtEl>
                                          <p:spTgt spid="49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iterate>
                                    <p:tmAbs val="0"/>
                                  </p:iterate>
                                  <p:childTnLst>
                                    <p:set>
                                      <p:cBhvr>
                                        <p:cTn id="12" fill="hold"/>
                                        <p:tgtEl>
                                          <p:spTgt spid="49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iterate>
                                    <p:tmAbs val="0"/>
                                  </p:iterate>
                                  <p:childTnLst>
                                    <p:set>
                                      <p:cBhvr>
                                        <p:cTn id="16" fill="hold"/>
                                        <p:tgtEl>
                                          <p:spTgt spid="49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iterate>
                                    <p:tmAbs val="0"/>
                                  </p:iterate>
                                  <p:childTnLst>
                                    <p:set>
                                      <p:cBhvr>
                                        <p:cTn id="20" fill="hold"/>
                                        <p:tgtEl>
                                          <p:spTgt spid="49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iterate>
                                    <p:tmAbs val="0"/>
                                  </p:iterate>
                                  <p:childTnLst>
                                    <p:set>
                                      <p:cBhvr>
                                        <p:cTn id="24" fill="hold"/>
                                        <p:tgtEl>
                                          <p:spTgt spid="49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iterate>
                                    <p:tmAbs val="0"/>
                                  </p:iterate>
                                  <p:childTnLst>
                                    <p:set>
                                      <p:cBhvr>
                                        <p:cTn id="28" fill="hold"/>
                                        <p:tgtEl>
                                          <p:spTgt spid="49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iterate>
                                    <p:tmAbs val="0"/>
                                  </p:iterate>
                                  <p:childTnLst>
                                    <p:set>
                                      <p:cBhvr>
                                        <p:cTn id="32" fill="hold"/>
                                        <p:tgtEl>
                                          <p:spTgt spid="49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iterate>
                                    <p:tmAbs val="0"/>
                                  </p:iterate>
                                  <p:childTnLst>
                                    <p:set>
                                      <p:cBhvr>
                                        <p:cTn id="36" fill="hold"/>
                                        <p:tgtEl>
                                          <p:spTgt spid="49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iterate>
                                    <p:tmAbs val="0"/>
                                  </p:iterate>
                                  <p:childTnLst>
                                    <p:set>
                                      <p:cBhvr>
                                        <p:cTn id="40" fill="hold"/>
                                        <p:tgtEl>
                                          <p:spTgt spid="50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iterate>
                                    <p:tmAbs val="0"/>
                                  </p:iterate>
                                  <p:childTnLst>
                                    <p:set>
                                      <p:cBhvr>
                                        <p:cTn id="44" fill="hold"/>
                                        <p:tgtEl>
                                          <p:spTgt spid="54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iterate>
                                    <p:tmAbs val="0"/>
                                  </p:iterate>
                                  <p:childTnLst>
                                    <p:set>
                                      <p:cBhvr>
                                        <p:cTn id="48" fill="hold"/>
                                        <p:tgtEl>
                                          <p:spTgt spid="52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iterate>
                                    <p:tmAbs val="0"/>
                                  </p:iterate>
                                  <p:childTnLst>
                                    <p:set>
                                      <p:cBhvr>
                                        <p:cTn id="52" fill="hold"/>
                                        <p:tgtEl>
                                          <p:spTgt spid="54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iterate>
                                    <p:tmAbs val="0"/>
                                  </p:iterate>
                                  <p:childTnLst>
                                    <p:set>
                                      <p:cBhvr>
                                        <p:cTn id="56" fill="hold"/>
                                        <p:tgtEl>
                                          <p:spTgt spid="53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iterate>
                                    <p:tmAbs val="0"/>
                                  </p:iterate>
                                  <p:childTnLst>
                                    <p:set>
                                      <p:cBhvr>
                                        <p:cTn id="60" fill="hold"/>
                                        <p:tgtEl>
                                          <p:spTgt spid="54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iterate>
                                    <p:tmAbs val="0"/>
                                  </p:iterate>
                                  <p:childTnLst>
                                    <p:set>
                                      <p:cBhvr>
                                        <p:cTn id="64" fill="hold"/>
                                        <p:tgtEl>
                                          <p:spTgt spid="544"/>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iterate>
                                    <p:tmAbs val="0"/>
                                  </p:iterate>
                                  <p:childTnLst>
                                    <p:set>
                                      <p:cBhvr>
                                        <p:cTn id="68" fill="hold"/>
                                        <p:tgtEl>
                                          <p:spTgt spid="54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iterate>
                                    <p:tmAbs val="0"/>
                                  </p:iterate>
                                  <p:childTnLst>
                                    <p:set>
                                      <p:cBhvr>
                                        <p:cTn id="72" fill="hold"/>
                                        <p:tgtEl>
                                          <p:spTgt spid="49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iterate>
                                    <p:tmAbs val="0"/>
                                  </p:iterate>
                                  <p:childTnLst>
                                    <p:set>
                                      <p:cBhvr>
                                        <p:cTn id="76" fill="hold"/>
                                        <p:tgtEl>
                                          <p:spTgt spid="567"/>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iterate>
                                    <p:tmAbs val="0"/>
                                  </p:iterate>
                                  <p:childTnLst>
                                    <p:set>
                                      <p:cBhvr>
                                        <p:cTn id="80" fill="hold"/>
                                        <p:tgtEl>
                                          <p:spTgt spid="622"/>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iterate>
                                    <p:tmAbs val="0"/>
                                  </p:iterate>
                                  <p:childTnLst>
                                    <p:set>
                                      <p:cBhvr>
                                        <p:cTn id="84" fill="hold"/>
                                        <p:tgtEl>
                                          <p:spTgt spid="625"/>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iterate>
                                    <p:tmAbs val="0"/>
                                  </p:iterate>
                                  <p:childTnLst>
                                    <p:set>
                                      <p:cBhvr>
                                        <p:cTn id="88" fill="hold"/>
                                        <p:tgtEl>
                                          <p:spTgt spid="585"/>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iterate>
                                    <p:tmAbs val="0"/>
                                  </p:iterate>
                                  <p:childTnLst>
                                    <p:set>
                                      <p:cBhvr>
                                        <p:cTn id="92" fill="hold"/>
                                        <p:tgtEl>
                                          <p:spTgt spid="623"/>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iterate>
                                    <p:tmAbs val="0"/>
                                  </p:iterate>
                                  <p:childTnLst>
                                    <p:set>
                                      <p:cBhvr>
                                        <p:cTn id="96" fill="hold"/>
                                        <p:tgtEl>
                                          <p:spTgt spid="627"/>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iterate>
                                    <p:tmAbs val="0"/>
                                  </p:iterate>
                                  <p:childTnLst>
                                    <p:set>
                                      <p:cBhvr>
                                        <p:cTn id="100" fill="hold"/>
                                        <p:tgtEl>
                                          <p:spTgt spid="603"/>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iterate>
                                    <p:tmAbs val="0"/>
                                  </p:iterate>
                                  <p:childTnLst>
                                    <p:set>
                                      <p:cBhvr>
                                        <p:cTn id="104" fill="hold"/>
                                        <p:tgtEl>
                                          <p:spTgt spid="624"/>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iterate>
                                    <p:tmAbs val="0"/>
                                  </p:iterate>
                                  <p:childTnLst>
                                    <p:set>
                                      <p:cBhvr>
                                        <p:cTn id="108" fill="hold"/>
                                        <p:tgtEl>
                                          <p:spTgt spid="629"/>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iterate>
                                    <p:tmAbs val="0"/>
                                  </p:iterate>
                                  <p:childTnLst>
                                    <p:set>
                                      <p:cBhvr>
                                        <p:cTn id="112" fill="hold"/>
                                        <p:tgtEl>
                                          <p:spTgt spid="621"/>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iterate>
                                    <p:tmAbs val="0"/>
                                  </p:iterate>
                                  <p:childTnLst>
                                    <p:set>
                                      <p:cBhvr>
                                        <p:cTn id="116" fill="hold"/>
                                        <p:tgtEl>
                                          <p:spTgt spid="5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0" grpId="0" animBg="1" advAuto="0"/>
      <p:bldP spid="491" grpId="0" animBg="1" advAuto="0"/>
      <p:bldP spid="493" grpId="0" build="p" bldLvl="5" animBg="1" advAuto="0"/>
      <p:bldP spid="495" grpId="0" animBg="1" advAuto="0"/>
      <p:bldP spid="496" grpId="0" animBg="1" advAuto="0"/>
      <p:bldP spid="508" grpId="0" animBg="1" advAuto="0"/>
      <p:bldP spid="520" grpId="0" animBg="1" advAuto="0"/>
      <p:bldP spid="532" grpId="0" animBg="1" advAuto="0"/>
      <p:bldP spid="544" grpId="0" animBg="1" advAuto="0"/>
      <p:bldP spid="545" grpId="0" animBg="1" advAuto="0"/>
      <p:bldP spid="546" grpId="0" animBg="1" advAuto="0"/>
      <p:bldP spid="547" grpId="0" animBg="1" advAuto="0"/>
      <p:bldP spid="548" grpId="0" animBg="1" advAuto="0"/>
      <p:bldP spid="549" grpId="0" animBg="1" advAuto="0"/>
      <p:bldP spid="567" grpId="0" animBg="1" advAuto="0"/>
      <p:bldP spid="585" grpId="0" animBg="1" advAuto="0"/>
      <p:bldP spid="603" grpId="0" animBg="1" advAuto="0"/>
      <p:bldP spid="621" grpId="0" animBg="1" advAuto="0"/>
      <p:bldP spid="622" grpId="0" animBg="1" advAuto="0"/>
      <p:bldP spid="623" grpId="0" animBg="1" advAuto="0"/>
      <p:bldP spid="624" grpId="0" animBg="1" advAuto="0"/>
      <p:bldP spid="625" grpId="0" animBg="1" advAuto="0"/>
      <p:bldP spid="627" grpId="0" animBg="1" advAuto="0"/>
      <p:bldP spid="629" grpId="0" animBg="1" advAuto="0"/>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AAD6">
            <a:alpha val="38000"/>
          </a:srgb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09D527-57CE-BC4D-A1BA-4DDF83129495}"/>
              </a:ext>
            </a:extLst>
          </p:cNvPr>
          <p:cNvSpPr>
            <a:spLocks noGrp="1"/>
          </p:cNvSpPr>
          <p:nvPr>
            <p:ph type="title"/>
          </p:nvPr>
        </p:nvSpPr>
        <p:spPr>
          <a:effectLst/>
        </p:spPr>
        <p:txBody>
          <a:bodyPr anchor="ctr"/>
          <a:lstStyle/>
          <a:p>
            <a:r>
              <a:rPr lang="en-US" dirty="0">
                <a:latin typeface="Georgia" panose="02040502050405020303" pitchFamily="18" charset="0"/>
              </a:rPr>
              <a:t>Neural Word Embeddings</a:t>
            </a:r>
          </a:p>
        </p:txBody>
      </p:sp>
      <p:sp>
        <p:nvSpPr>
          <p:cNvPr id="5" name="Text Placeholder 4">
            <a:extLst>
              <a:ext uri="{FF2B5EF4-FFF2-40B4-BE49-F238E27FC236}">
                <a16:creationId xmlns:a16="http://schemas.microsoft.com/office/drawing/2014/main" id="{2B693A15-CA2B-2741-A8D0-2F8C2EC43BF4}"/>
              </a:ext>
            </a:extLst>
          </p:cNvPr>
          <p:cNvSpPr>
            <a:spLocks noGrp="1"/>
          </p:cNvSpPr>
          <p:nvPr>
            <p:ph type="body" idx="1"/>
          </p:nvPr>
        </p:nvSpPr>
        <p:spPr/>
        <p:txBody>
          <a:bodyPr>
            <a:normAutofit/>
          </a:bodyPr>
          <a:lstStyle/>
          <a:p>
            <a:endParaRPr lang="en-US" sz="32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1142421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What is “deep learning”?"/>
          <p:cNvSpPr txBox="1">
            <a:spLocks noGrp="1"/>
          </p:cNvSpPr>
          <p:nvPr>
            <p:ph type="title"/>
          </p:nvPr>
        </p:nvSpPr>
        <p:spPr>
          <a:prstGeom prst="rect">
            <a:avLst/>
          </a:prstGeom>
        </p:spPr>
        <p:txBody>
          <a:bodyPr/>
          <a:lstStyle/>
          <a:p>
            <a:r>
              <a:rPr dirty="0">
                <a:latin typeface="Georgia" panose="02040502050405020303" pitchFamily="18" charset="0"/>
              </a:rPr>
              <a:t>What is “deep learning”? </a:t>
            </a:r>
          </a:p>
        </p:txBody>
      </p:sp>
      <p:sp>
        <p:nvSpPr>
          <p:cNvPr id="132" name="Neural networks, typically with several hidden layers…"/>
          <p:cNvSpPr txBox="1">
            <a:spLocks noGrp="1"/>
          </p:cNvSpPr>
          <p:nvPr>
            <p:ph type="body" idx="1"/>
          </p:nvPr>
        </p:nvSpPr>
        <p:spPr>
          <a:prstGeom prst="rect">
            <a:avLst/>
          </a:prstGeom>
        </p:spPr>
        <p:txBody>
          <a:bodyPr>
            <a:normAutofit/>
          </a:bodyPr>
          <a:lstStyle/>
          <a:p>
            <a:r>
              <a:rPr dirty="0">
                <a:latin typeface="Georgia" panose="02040502050405020303" pitchFamily="18" charset="0"/>
              </a:rPr>
              <a:t>Neural networks, typically with several hidden layers </a:t>
            </a:r>
          </a:p>
          <a:p>
            <a:pPr lvl="1"/>
            <a:r>
              <a:rPr dirty="0">
                <a:latin typeface="Georgia" panose="02040502050405020303" pitchFamily="18" charset="0"/>
              </a:rPr>
              <a:t>(depth = # of hidden layers)</a:t>
            </a:r>
          </a:p>
          <a:p>
            <a:pPr lvl="1"/>
            <a:r>
              <a:rPr dirty="0">
                <a:latin typeface="Georgia" panose="02040502050405020303" pitchFamily="18" charset="0"/>
              </a:rPr>
              <a:t>Single-layer neural nets are linear classifiers</a:t>
            </a:r>
          </a:p>
          <a:p>
            <a:pPr lvl="1"/>
            <a:r>
              <a:rPr dirty="0">
                <a:latin typeface="Georgia" panose="02040502050405020303" pitchFamily="18" charset="0"/>
              </a:rPr>
              <a:t>Multi-layer neural nets are more expressive </a:t>
            </a:r>
          </a:p>
          <a:p>
            <a:r>
              <a:rPr dirty="0">
                <a:latin typeface="Georgia" panose="02040502050405020303" pitchFamily="18" charset="0"/>
              </a:rPr>
              <a:t>Very impressive performance gains in computer vision (ImageNet) and speech recognition over the last several years.</a:t>
            </a:r>
          </a:p>
          <a:p>
            <a:r>
              <a:rPr dirty="0">
                <a:latin typeface="Georgia" panose="02040502050405020303" pitchFamily="18" charset="0"/>
              </a:rPr>
              <a:t>Neural nets have been around for decades. </a:t>
            </a:r>
          </a:p>
          <a:p>
            <a:r>
              <a:rPr dirty="0">
                <a:latin typeface="Georgia" panose="02040502050405020303" pitchFamily="18" charset="0"/>
              </a:rPr>
              <a:t>Why have they suddenly made a comeback?</a:t>
            </a:r>
          </a:p>
          <a:p>
            <a:pPr lvl="1"/>
            <a:r>
              <a:rPr dirty="0">
                <a:latin typeface="Georgia" panose="02040502050405020303" pitchFamily="18" charset="0"/>
              </a:rPr>
              <a:t>Fast computers (GPUs!) and (very) large datasets have made it possible to train these very complex models.  </a:t>
            </a:r>
          </a:p>
        </p:txBody>
      </p:sp>
      <p:sp>
        <p:nvSpPr>
          <p:cNvPr id="133"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a:t>
            </a:fld>
            <a:endParaRPr/>
          </a:p>
        </p:txBody>
      </p:sp>
    </p:spTree>
    <p:extLst>
      <p:ext uri="{BB962C8B-B14F-4D97-AF65-F5344CB8AC3E}">
        <p14:creationId xmlns:p14="http://schemas.microsoft.com/office/powerpoint/2010/main" val="2562917595"/>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iterate>
                                    <p:tmAbs val="0"/>
                                  </p:iterate>
                                  <p:childTnLst>
                                    <p:set>
                                      <p:cBhvr>
                                        <p:cTn id="6" fill="hold"/>
                                        <p:tgtEl>
                                          <p:spTgt spid="13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13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13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p:tmAbs val="0"/>
                                  </p:iterate>
                                  <p:childTnLst>
                                    <p:set>
                                      <p:cBhvr>
                                        <p:cTn id="18" fill="hold"/>
                                        <p:tgtEl>
                                          <p:spTgt spid="13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p:tmAbs val="0"/>
                                  </p:iterate>
                                  <p:childTnLst>
                                    <p:set>
                                      <p:cBhvr>
                                        <p:cTn id="22" fill="hold"/>
                                        <p:tgtEl>
                                          <p:spTgt spid="13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p:tmAbs val="0"/>
                                  </p:iterate>
                                  <p:childTnLst>
                                    <p:set>
                                      <p:cBhvr>
                                        <p:cTn id="26" fill="hold"/>
                                        <p:tgtEl>
                                          <p:spTgt spid="13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iterate>
                                    <p:tmAbs val="0"/>
                                  </p:iterate>
                                  <p:childTnLst>
                                    <p:set>
                                      <p:cBhvr>
                                        <p:cTn id="30" fill="hold"/>
                                        <p:tgtEl>
                                          <p:spTgt spid="13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iterate>
                                    <p:tmAbs val="0"/>
                                  </p:iterate>
                                  <p:childTnLst>
                                    <p:set>
                                      <p:cBhvr>
                                        <p:cTn id="34" fill="hold"/>
                                        <p:tgtEl>
                                          <p:spTgt spid="13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 grpId="0" uiExpand="1" build="p" bldLvl="5" advAuto="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Word Embeddings (e.g. word2vec)"/>
          <p:cNvSpPr txBox="1">
            <a:spLocks noGrp="1"/>
          </p:cNvSpPr>
          <p:nvPr>
            <p:ph type="title"/>
          </p:nvPr>
        </p:nvSpPr>
        <p:spPr>
          <a:xfrm>
            <a:off x="838200" y="365125"/>
            <a:ext cx="10515600" cy="1325563"/>
          </a:xfrm>
          <a:prstGeom prst="rect">
            <a:avLst/>
          </a:prstGeom>
        </p:spPr>
        <p:txBody>
          <a:bodyPr>
            <a:normAutofit fontScale="90000"/>
          </a:bodyPr>
          <a:lstStyle>
            <a:lvl1pPr>
              <a:lnSpc>
                <a:spcPts val="6600"/>
              </a:lnSpc>
              <a:defRPr sz="5500"/>
            </a:lvl1pPr>
          </a:lstStyle>
          <a:p>
            <a:r>
              <a:rPr dirty="0">
                <a:latin typeface="Georgia" panose="02040502050405020303" pitchFamily="18" charset="0"/>
              </a:rPr>
              <a:t>Word Embeddings (e.g. word2vec)</a:t>
            </a:r>
          </a:p>
        </p:txBody>
      </p:sp>
      <p:sp>
        <p:nvSpPr>
          <p:cNvPr id="244" name="Main idea:…"/>
          <p:cNvSpPr txBox="1">
            <a:spLocks noGrp="1"/>
          </p:cNvSpPr>
          <p:nvPr>
            <p:ph type="body" idx="1"/>
          </p:nvPr>
        </p:nvSpPr>
        <p:spPr>
          <a:prstGeom prst="rect">
            <a:avLst/>
          </a:prstGeom>
        </p:spPr>
        <p:txBody>
          <a:bodyPr>
            <a:normAutofit fontScale="92500" lnSpcReduction="20000"/>
          </a:bodyPr>
          <a:lstStyle/>
          <a:p>
            <a:pPr marL="0" indent="0">
              <a:lnSpc>
                <a:spcPts val="2812"/>
              </a:lnSpc>
              <a:buNone/>
              <a:defRPr sz="3400" b="1"/>
            </a:pPr>
            <a:r>
              <a:rPr dirty="0">
                <a:latin typeface="Georgia" panose="02040502050405020303" pitchFamily="18" charset="0"/>
              </a:rPr>
              <a:t>Main idea: </a:t>
            </a:r>
          </a:p>
          <a:p>
            <a:pPr marL="0" indent="0">
              <a:lnSpc>
                <a:spcPct val="100000"/>
              </a:lnSpc>
              <a:buNone/>
              <a:defRPr sz="3400"/>
            </a:pPr>
            <a:r>
              <a:rPr dirty="0">
                <a:latin typeface="Georgia" panose="02040502050405020303" pitchFamily="18" charset="0"/>
              </a:rPr>
              <a:t>If you use a feedforward network to predict the probability of words that appear </a:t>
            </a:r>
            <a:r>
              <a:rPr lang="en-US" dirty="0">
                <a:latin typeface="Georgia" panose="02040502050405020303" pitchFamily="18" charset="0"/>
              </a:rPr>
              <a:t>near </a:t>
            </a:r>
            <a:r>
              <a:rPr dirty="0">
                <a:latin typeface="Georgia" panose="02040502050405020303" pitchFamily="18" charset="0"/>
              </a:rPr>
              <a:t>an input word, the hidden layer of that network provides a dense vector representation of the input word. </a:t>
            </a:r>
          </a:p>
          <a:p>
            <a:pPr marL="0" indent="0">
              <a:lnSpc>
                <a:spcPct val="100000"/>
              </a:lnSpc>
              <a:buNone/>
              <a:defRPr sz="3400"/>
            </a:pPr>
            <a:r>
              <a:rPr dirty="0">
                <a:latin typeface="Georgia" panose="02040502050405020303" pitchFamily="18" charset="0"/>
              </a:rPr>
              <a:t>Words that appear in similar contexts (that have high distributional similarity) wil</a:t>
            </a:r>
            <a:r>
              <a:rPr lang="en-US" dirty="0">
                <a:latin typeface="Georgia" panose="02040502050405020303" pitchFamily="18" charset="0"/>
              </a:rPr>
              <a:t>l</a:t>
            </a:r>
            <a:r>
              <a:rPr dirty="0">
                <a:latin typeface="Georgia" panose="02040502050405020303" pitchFamily="18" charset="0"/>
              </a:rPr>
              <a:t> have very similar vector representations. </a:t>
            </a:r>
          </a:p>
          <a:p>
            <a:pPr marL="0" indent="0">
              <a:lnSpc>
                <a:spcPct val="100000"/>
              </a:lnSpc>
              <a:buNone/>
              <a:defRPr sz="3400"/>
            </a:pPr>
            <a:r>
              <a:rPr dirty="0">
                <a:latin typeface="Georgia" panose="02040502050405020303" pitchFamily="18" charset="0"/>
              </a:rPr>
              <a:t>These models can be trained on large amounts of raw text (and pretrained embeddings can be downloaded)</a:t>
            </a:r>
          </a:p>
        </p:txBody>
      </p:sp>
      <p:sp>
        <p:nvSpPr>
          <p:cNvPr id="245"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40</a:t>
            </a:fld>
            <a:endParaRPr kern="0">
              <a:solidFill>
                <a:srgbClr val="000000"/>
              </a:solidFill>
              <a:latin typeface="Helvetica"/>
              <a:sym typeface="Helvetica"/>
            </a:endParaRPr>
          </a:p>
        </p:txBody>
      </p:sp>
    </p:spTree>
    <p:extLst>
      <p:ext uri="{BB962C8B-B14F-4D97-AF65-F5344CB8AC3E}">
        <p14:creationId xmlns:p14="http://schemas.microsoft.com/office/powerpoint/2010/main" val="3218414003"/>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44">
                                            <p:bg/>
                                          </p:spTgt>
                                        </p:tgtEl>
                                        <p:attrNameLst>
                                          <p:attrName>style.visibility</p:attrName>
                                        </p:attrNameLst>
                                      </p:cBhvr>
                                      <p:to>
                                        <p:strVal val="visible"/>
                                      </p:to>
                                    </p:set>
                                  </p:childTnLst>
                                </p:cTn>
                              </p:par>
                              <p:par>
                                <p:cTn id="7" presetID="1" presetClass="entr" presetSubtype="0" fill="hold" grpId="0" nodeType="withEffect">
                                  <p:stCondLst>
                                    <p:cond delay="0"/>
                                  </p:stCondLst>
                                  <p:iterate>
                                    <p:tmAbs val="0"/>
                                  </p:iterate>
                                  <p:childTnLst>
                                    <p:set>
                                      <p:cBhvr>
                                        <p:cTn id="8" fill="hold"/>
                                        <p:tgtEl>
                                          <p:spTgt spid="24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iterate>
                                    <p:tmAbs val="0"/>
                                  </p:iterate>
                                  <p:childTnLst>
                                    <p:set>
                                      <p:cBhvr>
                                        <p:cTn id="12" fill="hold"/>
                                        <p:tgtEl>
                                          <p:spTgt spid="24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iterate>
                                    <p:tmAbs val="0"/>
                                  </p:iterate>
                                  <p:childTnLst>
                                    <p:set>
                                      <p:cBhvr>
                                        <p:cTn id="16" fill="hold"/>
                                        <p:tgtEl>
                                          <p:spTgt spid="24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iterate>
                                    <p:tmAbs val="0"/>
                                  </p:iterate>
                                  <p:childTnLst>
                                    <p:set>
                                      <p:cBhvr>
                                        <p:cTn id="20" fill="hold"/>
                                        <p:tgtEl>
                                          <p:spTgt spid="24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 grpId="0" build="p" bldLvl="5" animBg="1" advAuto="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 name="Title 1"/>
          <p:cNvSpPr txBox="1">
            <a:spLocks noGrp="1"/>
          </p:cNvSpPr>
          <p:nvPr>
            <p:ph type="title"/>
          </p:nvPr>
        </p:nvSpPr>
        <p:spPr>
          <a:prstGeom prst="rect">
            <a:avLst/>
          </a:prstGeom>
        </p:spPr>
        <p:txBody>
          <a:bodyPr/>
          <a:lstStyle>
            <a:lvl1pPr>
              <a:defRPr spc="-116"/>
            </a:lvl1pPr>
          </a:lstStyle>
          <a:p>
            <a:r>
              <a:rPr dirty="0">
                <a:latin typeface="Georgia" panose="02040502050405020303" pitchFamily="18" charset="0"/>
              </a:rPr>
              <a:t>Analogy: Embeddings capture relational meaning!</a:t>
            </a:r>
          </a:p>
        </p:txBody>
      </p:sp>
      <p:sp>
        <p:nvSpPr>
          <p:cNvPr id="333" name="Content Placeholder 2"/>
          <p:cNvSpPr txBox="1">
            <a:spLocks noGrp="1"/>
          </p:cNvSpPr>
          <p:nvPr>
            <p:ph type="body" idx="1"/>
          </p:nvPr>
        </p:nvSpPr>
        <p:spPr>
          <a:prstGeom prst="rect">
            <a:avLst/>
          </a:prstGeom>
        </p:spPr>
        <p:txBody>
          <a:bodyPr/>
          <a:lstStyle/>
          <a:p>
            <a:pPr marL="0" indent="0">
              <a:buNone/>
              <a:defRPr>
                <a:latin typeface="Times"/>
                <a:ea typeface="Times"/>
                <a:cs typeface="Times"/>
                <a:sym typeface="Times"/>
              </a:defRPr>
            </a:pPr>
            <a:r>
              <a:rPr dirty="0"/>
              <a:t>vector(</a:t>
            </a:r>
            <a:r>
              <a:rPr i="1" dirty="0"/>
              <a:t>‘king’</a:t>
            </a:r>
            <a:r>
              <a:rPr dirty="0"/>
              <a:t>) - vector(</a:t>
            </a:r>
            <a:r>
              <a:rPr i="1" dirty="0"/>
              <a:t>‘man’</a:t>
            </a:r>
            <a:r>
              <a:rPr dirty="0"/>
              <a:t>) + vector(</a:t>
            </a:r>
            <a:r>
              <a:rPr i="1" dirty="0"/>
              <a:t>‘woman’</a:t>
            </a:r>
            <a:r>
              <a:rPr dirty="0"/>
              <a:t>)  = vector(‘queen’)</a:t>
            </a:r>
          </a:p>
          <a:p>
            <a:pPr marL="0" indent="0">
              <a:buNone/>
              <a:defRPr>
                <a:latin typeface="Times"/>
                <a:ea typeface="Times"/>
                <a:cs typeface="Times"/>
                <a:sym typeface="Times"/>
              </a:defRPr>
            </a:pPr>
            <a:r>
              <a:rPr dirty="0"/>
              <a:t>vector(</a:t>
            </a:r>
            <a:r>
              <a:rPr i="1" dirty="0"/>
              <a:t>‘Paris’</a:t>
            </a:r>
            <a:r>
              <a:rPr dirty="0"/>
              <a:t>) - vector(</a:t>
            </a:r>
            <a:r>
              <a:rPr i="1" dirty="0"/>
              <a:t>‘France’</a:t>
            </a:r>
            <a:r>
              <a:rPr dirty="0"/>
              <a:t>) + vector(</a:t>
            </a:r>
            <a:r>
              <a:rPr i="1" dirty="0"/>
              <a:t>‘Italy’</a:t>
            </a:r>
            <a:r>
              <a:rPr dirty="0"/>
              <a:t>)  = vector(‘</a:t>
            </a:r>
            <a:r>
              <a:rPr i="1" dirty="0"/>
              <a:t>Rome</a:t>
            </a:r>
            <a:r>
              <a:rPr dirty="0"/>
              <a:t>’)</a:t>
            </a:r>
          </a:p>
        </p:txBody>
      </p:sp>
      <p:sp>
        <p:nvSpPr>
          <p:cNvPr id="334" name="Slide Number Placeholder 3"/>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r" defTabSz="914367">
              <a:lnSpc>
                <a:spcPct val="100000"/>
              </a:lnSpc>
              <a:tabLst/>
              <a:defRPr sz="984">
                <a:solidFill>
                  <a:srgbClr val="FFFFFF"/>
                </a:solidFill>
                <a:latin typeface="Calibri"/>
                <a:ea typeface="Calibri"/>
                <a:cs typeface="Calibri"/>
                <a:sym typeface="Calibri"/>
              </a:defRPr>
            </a:lvl1pPr>
          </a:lstStyle>
          <a:p>
            <a:pPr hangingPunct="0"/>
            <a:fld id="{86CB4B4D-7CA3-9044-876B-883B54F8677D}" type="slidenum">
              <a:rPr kern="0"/>
              <a:pPr hangingPunct="0"/>
              <a:t>41</a:t>
            </a:fld>
            <a:endParaRPr kern="0"/>
          </a:p>
        </p:txBody>
      </p:sp>
      <p:pic>
        <p:nvPicPr>
          <p:cNvPr id="335" name="Picture 4" descr="Picture 4"/>
          <p:cNvPicPr>
            <a:picLocks noChangeAspect="1"/>
          </p:cNvPicPr>
          <p:nvPr/>
        </p:nvPicPr>
        <p:blipFill>
          <a:blip r:embed="rId2">
            <a:extLst/>
          </a:blip>
          <a:stretch>
            <a:fillRect/>
          </a:stretch>
        </p:blipFill>
        <p:spPr>
          <a:xfrm>
            <a:off x="2987156" y="3738624"/>
            <a:ext cx="6217688" cy="2214137"/>
          </a:xfrm>
          <a:prstGeom prst="rect">
            <a:avLst/>
          </a:prstGeom>
          <a:ln w="12700">
            <a:miter lim="400000"/>
          </a:ln>
        </p:spPr>
      </p:pic>
    </p:spTree>
    <p:extLst>
      <p:ext uri="{BB962C8B-B14F-4D97-AF65-F5344CB8AC3E}">
        <p14:creationId xmlns:p14="http://schemas.microsoft.com/office/powerpoint/2010/main" val="2237693688"/>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 name="Title 1"/>
          <p:cNvSpPr txBox="1">
            <a:spLocks noGrp="1"/>
          </p:cNvSpPr>
          <p:nvPr>
            <p:ph type="title"/>
          </p:nvPr>
        </p:nvSpPr>
        <p:spPr>
          <a:prstGeom prst="rect">
            <a:avLst/>
          </a:prstGeom>
        </p:spPr>
        <p:txBody>
          <a:bodyPr>
            <a:normAutofit/>
          </a:bodyPr>
          <a:lstStyle>
            <a:lvl1pPr>
              <a:lnSpc>
                <a:spcPts val="7200"/>
              </a:lnSpc>
              <a:defRPr sz="6000" spc="-139"/>
            </a:lvl1pPr>
          </a:lstStyle>
          <a:p>
            <a:r>
              <a:rPr lang="en-US" dirty="0">
                <a:latin typeface="Georgia" panose="02040502050405020303" pitchFamily="18" charset="0"/>
              </a:rPr>
              <a:t>Embeddings you can use</a:t>
            </a:r>
            <a:endParaRPr dirty="0">
              <a:latin typeface="Georgia" panose="02040502050405020303" pitchFamily="18" charset="0"/>
            </a:endParaRPr>
          </a:p>
        </p:txBody>
      </p:sp>
      <p:sp>
        <p:nvSpPr>
          <p:cNvPr id="349" name="Content Placeholder 2"/>
          <p:cNvSpPr txBox="1">
            <a:spLocks noGrp="1"/>
          </p:cNvSpPr>
          <p:nvPr>
            <p:ph type="body" idx="1"/>
          </p:nvPr>
        </p:nvSpPr>
        <p:spPr>
          <a:prstGeom prst="rect">
            <a:avLst/>
          </a:prstGeom>
        </p:spPr>
        <p:txBody>
          <a:bodyPr>
            <a:noAutofit/>
          </a:bodyPr>
          <a:lstStyle/>
          <a:p>
            <a:pPr marL="0" indent="0">
              <a:lnSpc>
                <a:spcPct val="100000"/>
              </a:lnSpc>
              <a:buNone/>
              <a:defRPr sz="3000" b="1"/>
            </a:pPr>
            <a:r>
              <a:rPr lang="en-US" sz="2400" dirty="0">
                <a:latin typeface="Georgia" panose="02040502050405020303" pitchFamily="18" charset="0"/>
              </a:rPr>
              <a:t>Static embeddings:</a:t>
            </a:r>
          </a:p>
          <a:p>
            <a:pPr marL="0" indent="0">
              <a:lnSpc>
                <a:spcPct val="100000"/>
              </a:lnSpc>
              <a:buNone/>
              <a:defRPr sz="3000" b="1"/>
            </a:pPr>
            <a:r>
              <a:rPr lang="en-US" sz="2400" dirty="0">
                <a:latin typeface="Georgia" panose="02040502050405020303" pitchFamily="18" charset="0"/>
              </a:rPr>
              <a:t>	</a:t>
            </a:r>
            <a:r>
              <a:rPr sz="2400" dirty="0">
                <a:latin typeface="Georgia" panose="02040502050405020303" pitchFamily="18" charset="0"/>
              </a:rPr>
              <a:t>Word2vec</a:t>
            </a:r>
            <a:r>
              <a:rPr sz="2400" b="0" dirty="0">
                <a:latin typeface="Georgia" panose="02040502050405020303" pitchFamily="18" charset="0"/>
              </a:rPr>
              <a:t> (</a:t>
            </a:r>
            <a:r>
              <a:rPr sz="2400" b="0" dirty="0" err="1">
                <a:latin typeface="Georgia" panose="02040502050405020303" pitchFamily="18" charset="0"/>
              </a:rPr>
              <a:t>Mikolov</a:t>
            </a:r>
            <a:r>
              <a:rPr sz="2400" b="0" dirty="0">
                <a:latin typeface="Georgia" panose="02040502050405020303" pitchFamily="18" charset="0"/>
              </a:rPr>
              <a:t> et al.)</a:t>
            </a:r>
            <a:r>
              <a:rPr lang="en-US" sz="2400" b="0" dirty="0">
                <a:latin typeface="Georgia" panose="02040502050405020303" pitchFamily="18" charset="0"/>
              </a:rPr>
              <a:t> 	</a:t>
            </a:r>
            <a:r>
              <a:rPr sz="2400" u="sng" dirty="0">
                <a:solidFill>
                  <a:srgbClr val="2998E3"/>
                </a:solidFill>
                <a:uFill>
                  <a:solidFill>
                    <a:srgbClr val="2998E3"/>
                  </a:solidFill>
                </a:uFill>
                <a:latin typeface="Georgia" panose="02040502050405020303" pitchFamily="18" charset="0"/>
                <a:hlinkClick r:id="rId2"/>
              </a:rPr>
              <a:t>https://code.google.com/archive/p/word2vec/</a:t>
            </a:r>
          </a:p>
          <a:p>
            <a:pPr marL="0" indent="0">
              <a:lnSpc>
                <a:spcPct val="100000"/>
              </a:lnSpc>
              <a:buNone/>
              <a:defRPr sz="3000" b="1"/>
            </a:pPr>
            <a:r>
              <a:rPr lang="en-US" sz="2400" dirty="0">
                <a:latin typeface="Georgia" panose="02040502050405020303" pitchFamily="18" charset="0"/>
              </a:rPr>
              <a:t>	</a:t>
            </a:r>
            <a:r>
              <a:rPr sz="2400" dirty="0" err="1">
                <a:latin typeface="Georgia" panose="02040502050405020303" pitchFamily="18" charset="0"/>
              </a:rPr>
              <a:t>Fasttext</a:t>
            </a:r>
            <a:r>
              <a:rPr sz="2400" b="0" dirty="0">
                <a:latin typeface="Georgia" panose="02040502050405020303" pitchFamily="18" charset="0"/>
              </a:rPr>
              <a:t> </a:t>
            </a:r>
            <a:r>
              <a:rPr sz="2400" b="0" u="sng" dirty="0">
                <a:solidFill>
                  <a:srgbClr val="2998E3"/>
                </a:solidFill>
                <a:uFill>
                  <a:solidFill>
                    <a:srgbClr val="2998E3"/>
                  </a:solidFill>
                </a:uFill>
                <a:latin typeface="Georgia" panose="02040502050405020303" pitchFamily="18" charset="0"/>
                <a:hlinkClick r:id="rId3"/>
              </a:rPr>
              <a:t>http://www.fasttext.cc/</a:t>
            </a:r>
          </a:p>
          <a:p>
            <a:pPr marL="0" indent="0">
              <a:lnSpc>
                <a:spcPct val="100000"/>
              </a:lnSpc>
              <a:buNone/>
              <a:defRPr sz="3000" b="1"/>
            </a:pPr>
            <a:r>
              <a:rPr lang="en-US" sz="2400" dirty="0">
                <a:latin typeface="Georgia" panose="02040502050405020303" pitchFamily="18" charset="0"/>
              </a:rPr>
              <a:t>	</a:t>
            </a:r>
            <a:r>
              <a:rPr sz="2400" dirty="0">
                <a:latin typeface="Georgia" panose="02040502050405020303" pitchFamily="18" charset="0"/>
              </a:rPr>
              <a:t>Glove</a:t>
            </a:r>
            <a:r>
              <a:rPr sz="2400" b="0" dirty="0">
                <a:latin typeface="Georgia" panose="02040502050405020303" pitchFamily="18" charset="0"/>
              </a:rPr>
              <a:t> (Pennington</a:t>
            </a:r>
            <a:r>
              <a:rPr lang="en-US" sz="2400" b="0" dirty="0">
                <a:latin typeface="Georgia" panose="02040502050405020303" pitchFamily="18" charset="0"/>
              </a:rPr>
              <a:t> et al.</a:t>
            </a:r>
            <a:r>
              <a:rPr sz="2400" b="0" dirty="0">
                <a:latin typeface="Georgia" panose="02040502050405020303" pitchFamily="18" charset="0"/>
              </a:rPr>
              <a:t>)</a:t>
            </a:r>
            <a:r>
              <a:rPr lang="en-US" sz="2400" b="0" dirty="0">
                <a:latin typeface="Georgia" panose="02040502050405020303" pitchFamily="18" charset="0"/>
              </a:rPr>
              <a:t> 	</a:t>
            </a:r>
            <a:r>
              <a:rPr sz="2400" u="sng" dirty="0">
                <a:solidFill>
                  <a:srgbClr val="2998E3"/>
                </a:solidFill>
                <a:uFill>
                  <a:solidFill>
                    <a:srgbClr val="2998E3"/>
                  </a:solidFill>
                </a:uFill>
                <a:latin typeface="Georgia" panose="02040502050405020303" pitchFamily="18" charset="0"/>
                <a:hlinkClick r:id="rId4">
                  <a:extLst>
                    <a:ext uri="{A12FA001-AC4F-418D-AE19-62706E023703}">
                      <ahyp:hlinkClr xmlns:ahyp="http://schemas.microsoft.com/office/drawing/2018/hyperlinkcolor" val="tx"/>
                    </a:ext>
                  </a:extLst>
                </a:hlinkClick>
              </a:rPr>
              <a:t>http://nlp.stanford.edu/projects/glove/</a:t>
            </a:r>
            <a:br>
              <a:rPr lang="en-US" sz="2400" dirty="0">
                <a:latin typeface="Georgia" panose="02040502050405020303" pitchFamily="18" charset="0"/>
              </a:rPr>
            </a:br>
            <a:r>
              <a:rPr lang="en-US" sz="2400" dirty="0">
                <a:latin typeface="Georgia" panose="02040502050405020303" pitchFamily="18" charset="0"/>
              </a:rPr>
              <a:t>More recent developments: </a:t>
            </a:r>
            <a:br>
              <a:rPr lang="en-US" sz="2400" dirty="0">
                <a:latin typeface="Georgia" panose="02040502050405020303" pitchFamily="18" charset="0"/>
              </a:rPr>
            </a:br>
            <a:r>
              <a:rPr lang="en-US" sz="2400" dirty="0">
                <a:latin typeface="Georgia" panose="02040502050405020303" pitchFamily="18" charset="0"/>
              </a:rPr>
              <a:t>RNN-based embeddings that depend on current word context</a:t>
            </a:r>
            <a:br>
              <a:rPr lang="en-US" sz="2400" dirty="0">
                <a:latin typeface="Georgia" panose="02040502050405020303" pitchFamily="18" charset="0"/>
              </a:rPr>
            </a:br>
            <a:r>
              <a:rPr lang="en-US" sz="2400" dirty="0">
                <a:latin typeface="Georgia" panose="02040502050405020303" pitchFamily="18" charset="0"/>
              </a:rPr>
              <a:t>	</a:t>
            </a:r>
            <a:r>
              <a:rPr lang="en-US" sz="2400" b="1" dirty="0">
                <a:latin typeface="Georgia" panose="02040502050405020303" pitchFamily="18" charset="0"/>
              </a:rPr>
              <a:t>BERT </a:t>
            </a:r>
            <a:r>
              <a:rPr lang="en-US" sz="2400" dirty="0">
                <a:latin typeface="Georgia" panose="02040502050405020303" pitchFamily="18" charset="0"/>
              </a:rPr>
              <a:t>(Devlin et al.)</a:t>
            </a:r>
            <a:br>
              <a:rPr lang="en-US" sz="2400" dirty="0">
                <a:latin typeface="Georgia" panose="02040502050405020303" pitchFamily="18" charset="0"/>
              </a:rPr>
            </a:br>
            <a:r>
              <a:rPr lang="en-US" sz="2400" dirty="0">
                <a:latin typeface="Georgia" panose="02040502050405020303" pitchFamily="18" charset="0"/>
              </a:rPr>
              <a:t>	 </a:t>
            </a:r>
            <a:r>
              <a:rPr lang="en-US" sz="2400" dirty="0">
                <a:latin typeface="Georgia" panose="02040502050405020303" pitchFamily="18" charset="0"/>
                <a:hlinkClick r:id="rId5"/>
              </a:rPr>
              <a:t>https://github.com/google-research/bert</a:t>
            </a:r>
            <a:r>
              <a:rPr lang="en-US" sz="2400" dirty="0">
                <a:latin typeface="Georgia" panose="02040502050405020303" pitchFamily="18" charset="0"/>
              </a:rPr>
              <a:t> </a:t>
            </a:r>
          </a:p>
          <a:p>
            <a:pPr marL="0" indent="0">
              <a:lnSpc>
                <a:spcPct val="100000"/>
              </a:lnSpc>
              <a:buNone/>
              <a:defRPr sz="3000"/>
            </a:pPr>
            <a:r>
              <a:rPr lang="en-US" sz="2400" b="1" dirty="0">
                <a:latin typeface="Georgia" panose="02040502050405020303" pitchFamily="18" charset="0"/>
              </a:rPr>
              <a:t>	ELMO </a:t>
            </a:r>
            <a:r>
              <a:rPr lang="en-US" sz="2400" dirty="0">
                <a:latin typeface="Georgia" panose="02040502050405020303" pitchFamily="18" charset="0"/>
                <a:hlinkClick r:id="rId6"/>
              </a:rPr>
              <a:t>https://allennlp.org/elmo</a:t>
            </a:r>
            <a:r>
              <a:rPr lang="en-US" sz="2400" dirty="0">
                <a:latin typeface="Georgia" panose="02040502050405020303" pitchFamily="18" charset="0"/>
              </a:rPr>
              <a:t> (Peters et al.)</a:t>
            </a:r>
            <a:endParaRPr lang="en-US" sz="2400" u="sng" dirty="0">
              <a:uFill>
                <a:solidFill>
                  <a:srgbClr val="2998E3"/>
                </a:solidFill>
              </a:uFill>
              <a:latin typeface="Georgia" panose="02040502050405020303" pitchFamily="18" charset="0"/>
              <a:hlinkClick r:id="rId4">
                <a:extLst>
                  <a:ext uri="{A12FA001-AC4F-418D-AE19-62706E023703}">
                    <ahyp:hlinkClr xmlns:ahyp="http://schemas.microsoft.com/office/drawing/2018/hyperlinkcolor" val="tx"/>
                  </a:ext>
                </a:extLst>
              </a:hlinkClick>
            </a:endParaRPr>
          </a:p>
        </p:txBody>
      </p:sp>
      <p:sp>
        <p:nvSpPr>
          <p:cNvPr id="350"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r" defTabSz="914367">
              <a:lnSpc>
                <a:spcPct val="100000"/>
              </a:lnSpc>
              <a:tabLst/>
              <a:defRPr sz="984">
                <a:solidFill>
                  <a:srgbClr val="FFFFFF"/>
                </a:solidFill>
                <a:latin typeface="Calibri"/>
                <a:ea typeface="Calibri"/>
                <a:cs typeface="Calibri"/>
                <a:sym typeface="Calibri"/>
              </a:defRPr>
            </a:lvl1pPr>
          </a:lstStyle>
          <a:p>
            <a:pPr hangingPunct="0"/>
            <a:fld id="{86CB4B4D-7CA3-9044-876B-883B54F8677D}" type="slidenum">
              <a:rPr kern="0"/>
              <a:pPr hangingPunct="0"/>
              <a:t>42</a:t>
            </a:fld>
            <a:endParaRPr kern="0"/>
          </a:p>
        </p:txBody>
      </p:sp>
    </p:spTree>
    <p:extLst>
      <p:ext uri="{BB962C8B-B14F-4D97-AF65-F5344CB8AC3E}">
        <p14:creationId xmlns:p14="http://schemas.microsoft.com/office/powerpoint/2010/main" val="3826070628"/>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AAD6">
            <a:alpha val="38000"/>
          </a:srgb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09D527-57CE-BC4D-A1BA-4DDF83129495}"/>
              </a:ext>
            </a:extLst>
          </p:cNvPr>
          <p:cNvSpPr>
            <a:spLocks noGrp="1"/>
          </p:cNvSpPr>
          <p:nvPr>
            <p:ph type="title"/>
          </p:nvPr>
        </p:nvSpPr>
        <p:spPr>
          <a:effectLst/>
        </p:spPr>
        <p:txBody>
          <a:bodyPr anchor="ctr"/>
          <a:lstStyle/>
          <a:p>
            <a:r>
              <a:rPr lang="en-US" dirty="0">
                <a:latin typeface="Georgia" panose="02040502050405020303" pitchFamily="18" charset="0"/>
              </a:rPr>
              <a:t>Summary</a:t>
            </a:r>
          </a:p>
        </p:txBody>
      </p:sp>
      <p:sp>
        <p:nvSpPr>
          <p:cNvPr id="5" name="Text Placeholder 4">
            <a:extLst>
              <a:ext uri="{FF2B5EF4-FFF2-40B4-BE49-F238E27FC236}">
                <a16:creationId xmlns:a16="http://schemas.microsoft.com/office/drawing/2014/main" id="{2B693A15-CA2B-2741-A8D0-2F8C2EC43BF4}"/>
              </a:ext>
            </a:extLst>
          </p:cNvPr>
          <p:cNvSpPr>
            <a:spLocks noGrp="1"/>
          </p:cNvSpPr>
          <p:nvPr>
            <p:ph type="body" idx="1"/>
          </p:nvPr>
        </p:nvSpPr>
        <p:spPr/>
        <p:txBody>
          <a:bodyPr>
            <a:normAutofit/>
          </a:bodyPr>
          <a:lstStyle/>
          <a:p>
            <a:endParaRPr lang="en-US" sz="32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5475658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E78E117-82FB-E24D-8E06-531ECB7413A1}"/>
              </a:ext>
            </a:extLst>
          </p:cNvPr>
          <p:cNvSpPr>
            <a:spLocks noGrp="1"/>
          </p:cNvSpPr>
          <p:nvPr>
            <p:ph type="title"/>
          </p:nvPr>
        </p:nvSpPr>
        <p:spPr/>
        <p:txBody>
          <a:bodyPr/>
          <a:lstStyle/>
          <a:p>
            <a:r>
              <a:rPr lang="en-US" dirty="0">
                <a:latin typeface="Georgia" panose="02040502050405020303" pitchFamily="18" charset="0"/>
              </a:rPr>
              <a:t>Today’s lecture (I)</a:t>
            </a:r>
          </a:p>
        </p:txBody>
      </p:sp>
      <p:sp>
        <p:nvSpPr>
          <p:cNvPr id="7" name="Text Placeholder 6">
            <a:extLst>
              <a:ext uri="{FF2B5EF4-FFF2-40B4-BE49-F238E27FC236}">
                <a16:creationId xmlns:a16="http://schemas.microsoft.com/office/drawing/2014/main" id="{E17E0C2D-2F46-D14A-BAFA-E0E38E8BC737}"/>
              </a:ext>
            </a:extLst>
          </p:cNvPr>
          <p:cNvSpPr>
            <a:spLocks noGrp="1"/>
          </p:cNvSpPr>
          <p:nvPr>
            <p:ph type="body" idx="1"/>
          </p:nvPr>
        </p:nvSpPr>
        <p:spPr/>
        <p:txBody>
          <a:bodyPr>
            <a:normAutofit/>
          </a:bodyPr>
          <a:lstStyle/>
          <a:p>
            <a:pPr marL="0" indent="0">
              <a:buNone/>
            </a:pPr>
            <a:r>
              <a:rPr lang="en-US" dirty="0">
                <a:latin typeface="Georgia" panose="02040502050405020303" pitchFamily="18" charset="0"/>
              </a:rPr>
              <a:t>NLP is difficult because…</a:t>
            </a:r>
          </a:p>
          <a:p>
            <a:pPr marL="457200" lvl="1" indent="0">
              <a:buNone/>
            </a:pPr>
            <a:r>
              <a:rPr lang="en-US" dirty="0">
                <a:latin typeface="Georgia" panose="02040502050405020303" pitchFamily="18" charset="0"/>
              </a:rPr>
              <a:t>… natural languages have very large (infinite) vocabularies</a:t>
            </a:r>
          </a:p>
          <a:p>
            <a:pPr marL="457200" lvl="1" indent="0">
              <a:buNone/>
            </a:pPr>
            <a:r>
              <a:rPr lang="en-US" dirty="0">
                <a:latin typeface="Georgia" panose="02040502050405020303" pitchFamily="18" charset="0"/>
              </a:rPr>
              <a:t>… natural language sentences/documents have variable length</a:t>
            </a:r>
          </a:p>
          <a:p>
            <a:pPr marL="457200" lvl="1" indent="0">
              <a:buNone/>
            </a:pPr>
            <a:r>
              <a:rPr lang="en-US" dirty="0">
                <a:latin typeface="Georgia" panose="02040502050405020303" pitchFamily="18" charset="0"/>
              </a:rPr>
              <a:t>… natural language is highly ambiguous</a:t>
            </a:r>
            <a:br>
              <a:rPr lang="en-US" dirty="0">
                <a:latin typeface="Georgia" panose="02040502050405020303" pitchFamily="18" charset="0"/>
              </a:rPr>
            </a:br>
            <a:endParaRPr lang="en-US" dirty="0">
              <a:latin typeface="Georgia" panose="02040502050405020303" pitchFamily="18" charset="0"/>
            </a:endParaRPr>
          </a:p>
          <a:p>
            <a:pPr marL="0" indent="0">
              <a:buNone/>
            </a:pPr>
            <a:r>
              <a:rPr lang="en-US" dirty="0">
                <a:latin typeface="Georgia" panose="02040502050405020303" pitchFamily="18" charset="0"/>
              </a:rPr>
              <a:t>The traditional NLP (NLU) pipeline consists of a sequence of models that predict symbolic features for the next model</a:t>
            </a:r>
          </a:p>
          <a:p>
            <a:pPr marL="457200" lvl="1" indent="0">
              <a:buNone/>
            </a:pPr>
            <a:r>
              <a:rPr lang="en-US" dirty="0">
                <a:latin typeface="Georgia" panose="02040502050405020303" pitchFamily="18" charset="0"/>
              </a:rPr>
              <a:t>… but that is quite brittle: mistakes get propagated through the pipeline</a:t>
            </a:r>
          </a:p>
          <a:p>
            <a:pPr marL="0" indent="0">
              <a:buNone/>
            </a:pPr>
            <a:r>
              <a:rPr lang="en-US" dirty="0">
                <a:latin typeface="Georgia" panose="02040502050405020303" pitchFamily="18" charset="0"/>
              </a:rPr>
              <a:t>Traditional statistical NLG relies on fixed order n-gram models</a:t>
            </a:r>
          </a:p>
          <a:p>
            <a:pPr marL="457200" lvl="1" indent="0">
              <a:buNone/>
            </a:pPr>
            <a:r>
              <a:rPr lang="en-US" dirty="0">
                <a:latin typeface="Georgia" panose="02040502050405020303" pitchFamily="18" charset="0"/>
              </a:rPr>
              <a:t>… but these are very large, and don’t capture long-range dependencies</a:t>
            </a:r>
          </a:p>
          <a:p>
            <a:pPr marL="0" indent="0">
              <a:buNone/>
            </a:pPr>
            <a:endParaRPr lang="en-US" dirty="0">
              <a:latin typeface="Georgia" panose="02040502050405020303" pitchFamily="18" charset="0"/>
            </a:endParaRPr>
          </a:p>
        </p:txBody>
      </p:sp>
    </p:spTree>
    <p:extLst>
      <p:ext uri="{BB962C8B-B14F-4D97-AF65-F5344CB8AC3E}">
        <p14:creationId xmlns:p14="http://schemas.microsoft.com/office/powerpoint/2010/main" val="4101324321"/>
      </p:ext>
    </p:extLst>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E78E117-82FB-E24D-8E06-531ECB7413A1}"/>
              </a:ext>
            </a:extLst>
          </p:cNvPr>
          <p:cNvSpPr>
            <a:spLocks noGrp="1"/>
          </p:cNvSpPr>
          <p:nvPr>
            <p:ph type="title"/>
          </p:nvPr>
        </p:nvSpPr>
        <p:spPr/>
        <p:txBody>
          <a:bodyPr/>
          <a:lstStyle/>
          <a:p>
            <a:r>
              <a:rPr lang="en-US" dirty="0">
                <a:latin typeface="Georgia" panose="02040502050405020303" pitchFamily="18" charset="0"/>
              </a:rPr>
              <a:t>Today’s lecture (II)</a:t>
            </a:r>
          </a:p>
        </p:txBody>
      </p:sp>
      <p:sp>
        <p:nvSpPr>
          <p:cNvPr id="7" name="Text Placeholder 6">
            <a:extLst>
              <a:ext uri="{FF2B5EF4-FFF2-40B4-BE49-F238E27FC236}">
                <a16:creationId xmlns:a16="http://schemas.microsoft.com/office/drawing/2014/main" id="{E17E0C2D-2F46-D14A-BAFA-E0E38E8BC737}"/>
              </a:ext>
            </a:extLst>
          </p:cNvPr>
          <p:cNvSpPr>
            <a:spLocks noGrp="1"/>
          </p:cNvSpPr>
          <p:nvPr>
            <p:ph type="body" idx="1"/>
          </p:nvPr>
        </p:nvSpPr>
        <p:spPr/>
        <p:txBody>
          <a:bodyPr>
            <a:normAutofit/>
          </a:bodyPr>
          <a:lstStyle/>
          <a:p>
            <a:pPr marL="0" indent="0">
              <a:buNone/>
            </a:pPr>
            <a:r>
              <a:rPr lang="en-US" dirty="0">
                <a:latin typeface="Georgia" panose="02040502050405020303" pitchFamily="18" charset="0"/>
              </a:rPr>
              <a:t>To use neural nets for NLP requires…</a:t>
            </a:r>
          </a:p>
          <a:p>
            <a:pPr marL="457200" lvl="1" indent="0">
              <a:buNone/>
            </a:pPr>
            <a:r>
              <a:rPr lang="en-US" dirty="0">
                <a:latin typeface="Georgia" panose="02040502050405020303" pitchFamily="18" charset="0"/>
              </a:rPr>
              <a:t>… the use of word embeddings that map words to dense vectors</a:t>
            </a:r>
          </a:p>
          <a:p>
            <a:pPr marL="457200" lvl="1" indent="0">
              <a:buNone/>
            </a:pPr>
            <a:r>
              <a:rPr lang="en-US" dirty="0">
                <a:latin typeface="Georgia" panose="02040502050405020303" pitchFamily="18" charset="0"/>
              </a:rPr>
              <a:t>… more complex architectures (e.g. RNNs, but also CNNs)</a:t>
            </a:r>
          </a:p>
          <a:p>
            <a:pPr marL="457200" lvl="1" indent="0">
              <a:buNone/>
            </a:pPr>
            <a:endParaRPr lang="en-US" dirty="0">
              <a:latin typeface="Georgia" panose="02040502050405020303" pitchFamily="18" charset="0"/>
            </a:endParaRPr>
          </a:p>
          <a:p>
            <a:pPr marL="0" indent="0">
              <a:buNone/>
            </a:pPr>
            <a:r>
              <a:rPr lang="en-US" dirty="0">
                <a:latin typeface="Georgia" panose="02040502050405020303" pitchFamily="18" charset="0"/>
              </a:rPr>
              <a:t>Word embeddings help us handle the long tail of rare and unknown words in the input</a:t>
            </a:r>
          </a:p>
          <a:p>
            <a:pPr marL="457200" lvl="1" indent="0">
              <a:buNone/>
            </a:pPr>
            <a:r>
              <a:rPr lang="en-US" dirty="0">
                <a:latin typeface="Georgia" panose="02040502050405020303" pitchFamily="18" charset="0"/>
              </a:rPr>
              <a:t>Other people have trained them for us on massive amounts of text</a:t>
            </a:r>
          </a:p>
          <a:p>
            <a:pPr marL="0" indent="0">
              <a:buNone/>
            </a:pPr>
            <a:r>
              <a:rPr lang="en-US" dirty="0">
                <a:latin typeface="Georgia" panose="02040502050405020303" pitchFamily="18" charset="0"/>
              </a:rPr>
              <a:t>RNNs help us capture long-range dependencies between </a:t>
            </a:r>
            <a:br>
              <a:rPr lang="en-US" dirty="0">
                <a:latin typeface="Georgia" panose="02040502050405020303" pitchFamily="18" charset="0"/>
              </a:rPr>
            </a:br>
            <a:r>
              <a:rPr lang="en-US" dirty="0">
                <a:latin typeface="Georgia" panose="02040502050405020303" pitchFamily="18" charset="0"/>
              </a:rPr>
              <a:t>words that are far apart in the sentence. </a:t>
            </a:r>
          </a:p>
          <a:p>
            <a:pPr marL="457200" lvl="1" indent="0">
              <a:buNone/>
            </a:pPr>
            <a:r>
              <a:rPr lang="en-US" dirty="0">
                <a:latin typeface="Georgia" panose="02040502050405020303" pitchFamily="18" charset="0"/>
              </a:rPr>
              <a:t>No need to make fixed-order Markov assumptions</a:t>
            </a:r>
          </a:p>
        </p:txBody>
      </p:sp>
    </p:spTree>
    <p:extLst>
      <p:ext uri="{BB962C8B-B14F-4D97-AF65-F5344CB8AC3E}">
        <p14:creationId xmlns:p14="http://schemas.microsoft.com/office/powerpoint/2010/main" val="4289544972"/>
      </p:ext>
    </p:extLst>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9" name="Word Embeddings (e.g. word2vec)"/>
          <p:cNvSpPr txBox="1">
            <a:spLocks noGrp="1"/>
          </p:cNvSpPr>
          <p:nvPr>
            <p:ph type="title"/>
          </p:nvPr>
        </p:nvSpPr>
        <p:spPr>
          <a:prstGeom prst="rect">
            <a:avLst/>
          </a:prstGeom>
        </p:spPr>
        <p:txBody>
          <a:bodyPr/>
          <a:lstStyle>
            <a:lvl1pPr>
              <a:lnSpc>
                <a:spcPts val="6600"/>
              </a:lnSpc>
              <a:defRPr sz="5500"/>
            </a:lvl1pPr>
          </a:lstStyle>
          <a:p>
            <a:r>
              <a:t>Word Embeddings (e.g. word2vec)</a:t>
            </a:r>
          </a:p>
        </p:txBody>
      </p:sp>
      <p:sp>
        <p:nvSpPr>
          <p:cNvPr id="360" name="Main idea:…"/>
          <p:cNvSpPr txBox="1">
            <a:spLocks noGrp="1"/>
          </p:cNvSpPr>
          <p:nvPr>
            <p:ph type="body" idx="1"/>
          </p:nvPr>
        </p:nvSpPr>
        <p:spPr>
          <a:prstGeom prst="rect">
            <a:avLst/>
          </a:prstGeom>
        </p:spPr>
        <p:txBody>
          <a:bodyPr/>
          <a:lstStyle/>
          <a:p>
            <a:pPr>
              <a:lnSpc>
                <a:spcPts val="2812"/>
              </a:lnSpc>
              <a:defRPr sz="3400" b="1"/>
            </a:pPr>
            <a:r>
              <a:t>Main idea: </a:t>
            </a:r>
          </a:p>
          <a:p>
            <a:pPr>
              <a:lnSpc>
                <a:spcPts val="2812"/>
              </a:lnSpc>
              <a:defRPr sz="3400"/>
            </a:pPr>
            <a:r>
              <a:t>If you use a feedforward network to predict the probability of words that appear in the context of (near) an input word, the hidden layer of that network provides a dense vector representation of the input word. </a:t>
            </a:r>
          </a:p>
          <a:p>
            <a:pPr>
              <a:lnSpc>
                <a:spcPts val="2812"/>
              </a:lnSpc>
              <a:defRPr sz="3400"/>
            </a:pPr>
            <a:endParaRPr/>
          </a:p>
          <a:p>
            <a:pPr>
              <a:lnSpc>
                <a:spcPts val="2812"/>
              </a:lnSpc>
              <a:defRPr sz="3400"/>
            </a:pPr>
            <a:r>
              <a:t>Words that appear in similar contexts (that have high distributional similarity) wils have very similar vector representations. </a:t>
            </a:r>
          </a:p>
          <a:p>
            <a:pPr>
              <a:lnSpc>
                <a:spcPts val="2812"/>
              </a:lnSpc>
              <a:defRPr sz="3400"/>
            </a:pPr>
            <a:endParaRPr/>
          </a:p>
          <a:p>
            <a:pPr>
              <a:lnSpc>
                <a:spcPts val="2812"/>
              </a:lnSpc>
              <a:defRPr sz="3400"/>
            </a:pPr>
            <a:r>
              <a:t>These models can be trained on large amounts of raw text (and pretrained embeddings can be downloaded)</a:t>
            </a:r>
          </a:p>
        </p:txBody>
      </p:sp>
      <p:sp>
        <p:nvSpPr>
          <p:cNvPr id="361" name="Slide Number"/>
          <p:cNvSpPr txBox="1">
            <a:spLocks noGrp="1"/>
          </p:cNvSpPr>
          <p:nvPr>
            <p:ph type="sldNum" sz="quarter" idx="2"/>
          </p:nvPr>
        </p:nvSpPr>
        <p:spPr>
          <a:xfrm>
            <a:off x="9163919" y="4441242"/>
            <a:ext cx="304571" cy="31579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46</a:t>
            </a:fld>
            <a:endParaRPr kern="0">
              <a:solidFill>
                <a:srgbClr val="000000"/>
              </a:solidFill>
              <a:latin typeface="Helvetica"/>
              <a:sym typeface="Helvetica"/>
            </a:endParaRPr>
          </a:p>
        </p:txBody>
      </p:sp>
    </p:spTree>
    <p:extLst>
      <p:ext uri="{BB962C8B-B14F-4D97-AF65-F5344CB8AC3E}">
        <p14:creationId xmlns:p14="http://schemas.microsoft.com/office/powerpoint/2010/main" val="2319553759"/>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360">
                                            <p:bg/>
                                          </p:spTgt>
                                        </p:tgtEl>
                                        <p:attrNameLst>
                                          <p:attrName>style.visibility</p:attrName>
                                        </p:attrNameLst>
                                      </p:cBhvr>
                                      <p:to>
                                        <p:strVal val="visible"/>
                                      </p:to>
                                    </p:set>
                                  </p:childTnLst>
                                </p:cTn>
                              </p:par>
                              <p:par>
                                <p:cTn id="7" presetID="1" presetClass="entr" presetSubtype="0" fill="hold" grpId="0" nodeType="withEffect">
                                  <p:stCondLst>
                                    <p:cond delay="0"/>
                                  </p:stCondLst>
                                  <p:iterate>
                                    <p:tmAbs val="0"/>
                                  </p:iterate>
                                  <p:childTnLst>
                                    <p:set>
                                      <p:cBhvr>
                                        <p:cTn id="8" fill="hold"/>
                                        <p:tgtEl>
                                          <p:spTgt spid="36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iterate>
                                    <p:tmAbs val="0"/>
                                  </p:iterate>
                                  <p:childTnLst>
                                    <p:set>
                                      <p:cBhvr>
                                        <p:cTn id="12" fill="hold"/>
                                        <p:tgtEl>
                                          <p:spTgt spid="36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iterate>
                                    <p:tmAbs val="0"/>
                                  </p:iterate>
                                  <p:childTnLst>
                                    <p:set>
                                      <p:cBhvr>
                                        <p:cTn id="16" fill="hold"/>
                                        <p:tgtEl>
                                          <p:spTgt spid="36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iterate>
                                    <p:tmAbs val="0"/>
                                  </p:iterate>
                                  <p:childTnLst>
                                    <p:set>
                                      <p:cBhvr>
                                        <p:cTn id="20" fill="hold"/>
                                        <p:tgtEl>
                                          <p:spTgt spid="360">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iterate>
                                    <p:tmAbs val="0"/>
                                  </p:iterate>
                                  <p:childTnLst>
                                    <p:set>
                                      <p:cBhvr>
                                        <p:cTn id="24" fill="hold"/>
                                        <p:tgtEl>
                                          <p:spTgt spid="360">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iterate>
                                    <p:tmAbs val="0"/>
                                  </p:iterate>
                                  <p:childTnLst>
                                    <p:set>
                                      <p:cBhvr>
                                        <p:cTn id="28" fill="hold"/>
                                        <p:tgtEl>
                                          <p:spTgt spid="36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 grpId="0" build="p" bldLvl="5" animBg="1" advAuto="0"/>
    </p:bld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3" name="Sequence-to-sequence (seq2seq) models"/>
          <p:cNvSpPr txBox="1">
            <a:spLocks noGrp="1"/>
          </p:cNvSpPr>
          <p:nvPr>
            <p:ph type="title"/>
          </p:nvPr>
        </p:nvSpPr>
        <p:spPr>
          <a:prstGeom prst="rect">
            <a:avLst/>
          </a:prstGeom>
        </p:spPr>
        <p:txBody>
          <a:bodyPr/>
          <a:lstStyle/>
          <a:p>
            <a:r>
              <a:t>Sequence-to-sequence (seq2seq) models</a:t>
            </a:r>
          </a:p>
        </p:txBody>
      </p:sp>
      <p:sp>
        <p:nvSpPr>
          <p:cNvPr id="364" name="Task (e.g. machine translation):…"/>
          <p:cNvSpPr txBox="1">
            <a:spLocks noGrp="1"/>
          </p:cNvSpPr>
          <p:nvPr>
            <p:ph type="body" idx="1"/>
          </p:nvPr>
        </p:nvSpPr>
        <p:spPr>
          <a:prstGeom prst="rect">
            <a:avLst/>
          </a:prstGeom>
        </p:spPr>
        <p:txBody>
          <a:bodyPr/>
          <a:lstStyle/>
          <a:p>
            <a:r>
              <a:t>Task (e.g. machine translation):</a:t>
            </a:r>
          </a:p>
          <a:p>
            <a:pPr lvl="1"/>
            <a:r>
              <a:t>Given one variable length sequence as input, </a:t>
            </a:r>
            <a:br/>
            <a:r>
              <a:t>return another variable length sequence as output</a:t>
            </a:r>
          </a:p>
          <a:p>
            <a:endParaRPr/>
          </a:p>
          <a:p>
            <a:r>
              <a:t>Main idea:</a:t>
            </a:r>
          </a:p>
          <a:p>
            <a:pPr lvl="1"/>
            <a:r>
              <a:t>Use one RNN to encode the input sequence (“encoder”)</a:t>
            </a:r>
          </a:p>
          <a:p>
            <a:pPr lvl="1"/>
            <a:r>
              <a:t>Feed the last hidden state as input to a second RNN (“decoder”) that then generates the output sequence. </a:t>
            </a:r>
          </a:p>
        </p:txBody>
      </p:sp>
      <p:sp>
        <p:nvSpPr>
          <p:cNvPr id="365" name="Slide Number"/>
          <p:cNvSpPr txBox="1">
            <a:spLocks noGrp="1"/>
          </p:cNvSpPr>
          <p:nvPr>
            <p:ph type="sldNum" sz="quarter" idx="2"/>
          </p:nvPr>
        </p:nvSpPr>
        <p:spPr>
          <a:xfrm>
            <a:off x="9163919" y="4441242"/>
            <a:ext cx="304571" cy="31579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47</a:t>
            </a:fld>
            <a:endParaRPr kern="0">
              <a:solidFill>
                <a:srgbClr val="000000"/>
              </a:solidFill>
              <a:latin typeface="Helvetica"/>
              <a:sym typeface="Helvetica"/>
            </a:endParaRPr>
          </a:p>
        </p:txBody>
      </p:sp>
    </p:spTree>
    <p:extLst>
      <p:ext uri="{BB962C8B-B14F-4D97-AF65-F5344CB8AC3E}">
        <p14:creationId xmlns:p14="http://schemas.microsoft.com/office/powerpoint/2010/main" val="2963910013"/>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364">
                                            <p:bg/>
                                          </p:spTgt>
                                        </p:tgtEl>
                                        <p:attrNameLst>
                                          <p:attrName>style.visibility</p:attrName>
                                        </p:attrNameLst>
                                      </p:cBhvr>
                                      <p:to>
                                        <p:strVal val="visible"/>
                                      </p:to>
                                    </p:set>
                                  </p:childTnLst>
                                </p:cTn>
                              </p:par>
                              <p:par>
                                <p:cTn id="7" presetID="1" presetClass="entr" presetSubtype="0" fill="hold" grpId="0" nodeType="withEffect">
                                  <p:stCondLst>
                                    <p:cond delay="0"/>
                                  </p:stCondLst>
                                  <p:iterate>
                                    <p:tmAbs val="0"/>
                                  </p:iterate>
                                  <p:childTnLst>
                                    <p:set>
                                      <p:cBhvr>
                                        <p:cTn id="8" fill="hold"/>
                                        <p:tgtEl>
                                          <p:spTgt spid="36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iterate>
                                    <p:tmAbs val="0"/>
                                  </p:iterate>
                                  <p:childTnLst>
                                    <p:set>
                                      <p:cBhvr>
                                        <p:cTn id="12" fill="hold"/>
                                        <p:tgtEl>
                                          <p:spTgt spid="36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iterate>
                                    <p:tmAbs val="0"/>
                                  </p:iterate>
                                  <p:childTnLst>
                                    <p:set>
                                      <p:cBhvr>
                                        <p:cTn id="16" fill="hold"/>
                                        <p:tgtEl>
                                          <p:spTgt spid="36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iterate>
                                    <p:tmAbs val="0"/>
                                  </p:iterate>
                                  <p:childTnLst>
                                    <p:set>
                                      <p:cBhvr>
                                        <p:cTn id="20" fill="hold"/>
                                        <p:tgtEl>
                                          <p:spTgt spid="36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iterate>
                                    <p:tmAbs val="0"/>
                                  </p:iterate>
                                  <p:childTnLst>
                                    <p:set>
                                      <p:cBhvr>
                                        <p:cTn id="24" fill="hold"/>
                                        <p:tgtEl>
                                          <p:spTgt spid="36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iterate>
                                    <p:tmAbs val="0"/>
                                  </p:iterate>
                                  <p:childTnLst>
                                    <p:set>
                                      <p:cBhvr>
                                        <p:cTn id="28" fill="hold"/>
                                        <p:tgtEl>
                                          <p:spTgt spid="36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 grpId="0" build="p" bldLvl="5" animBg="1" advAuto="0"/>
    </p:bld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2" name="Neural n-gram models"/>
          <p:cNvSpPr txBox="1">
            <a:spLocks noGrp="1"/>
          </p:cNvSpPr>
          <p:nvPr>
            <p:ph type="title"/>
          </p:nvPr>
        </p:nvSpPr>
        <p:spPr>
          <a:prstGeom prst="rect">
            <a:avLst/>
          </a:prstGeom>
        </p:spPr>
        <p:txBody>
          <a:bodyPr/>
          <a:lstStyle/>
          <a:p>
            <a:r>
              <a:t>Neural n-gram models</a:t>
            </a:r>
          </a:p>
        </p:txBody>
      </p:sp>
      <p:sp>
        <p:nvSpPr>
          <p:cNvPr id="383" name="Architecture:…"/>
          <p:cNvSpPr txBox="1">
            <a:spLocks noGrp="1"/>
          </p:cNvSpPr>
          <p:nvPr>
            <p:ph type="body" idx="1"/>
          </p:nvPr>
        </p:nvSpPr>
        <p:spPr>
          <a:prstGeom prst="rect">
            <a:avLst/>
          </a:prstGeom>
        </p:spPr>
        <p:txBody>
          <a:bodyPr/>
          <a:lstStyle/>
          <a:p>
            <a:pPr>
              <a:spcBef>
                <a:spcPts val="211"/>
              </a:spcBef>
              <a:tabLst>
                <a:tab pos="1294759" algn="l"/>
              </a:tabLst>
            </a:pPr>
            <a:r>
              <a:t>Architecture:</a:t>
            </a:r>
          </a:p>
          <a:p>
            <a:pPr lvl="1">
              <a:defRPr>
                <a:latin typeface="Times"/>
                <a:ea typeface="Times"/>
                <a:cs typeface="Times"/>
                <a:sym typeface="Times"/>
              </a:defRPr>
            </a:pPr>
            <a:r>
              <a:t>Input Layer:            </a:t>
            </a:r>
            <a:r>
              <a:rPr b="1"/>
              <a:t>x</a:t>
            </a:r>
            <a:r>
              <a:t> = [v(w</a:t>
            </a:r>
            <a:r>
              <a:rPr baseline="-5999"/>
              <a:t>1</a:t>
            </a:r>
            <a:r>
              <a:t>)….v(w</a:t>
            </a:r>
            <a:r>
              <a:rPr baseline="-5999"/>
              <a:t>k</a:t>
            </a:r>
            <a:r>
              <a:t>)]</a:t>
            </a:r>
          </a:p>
          <a:p>
            <a:pPr lvl="1">
              <a:defRPr>
                <a:latin typeface="Times"/>
                <a:ea typeface="Times"/>
                <a:cs typeface="Times"/>
                <a:sym typeface="Times"/>
              </a:defRPr>
            </a:pPr>
            <a:r>
              <a:t>                                v(w) = E</a:t>
            </a:r>
            <a:r>
              <a:rPr baseline="-5999"/>
              <a:t>[w]</a:t>
            </a:r>
          </a:p>
          <a:p>
            <a:pPr lvl="1">
              <a:defRPr>
                <a:latin typeface="Times"/>
                <a:ea typeface="Times"/>
                <a:cs typeface="Times"/>
                <a:sym typeface="Times"/>
              </a:defRPr>
            </a:pPr>
            <a:r>
              <a:t>Hidden Layer:         </a:t>
            </a:r>
            <a:r>
              <a:rPr b="1"/>
              <a:t>h</a:t>
            </a:r>
            <a:r>
              <a:t> = g(</a:t>
            </a:r>
            <a:r>
              <a:rPr b="1"/>
              <a:t>xW</a:t>
            </a:r>
            <a:r>
              <a:rPr baseline="31999"/>
              <a:t>1</a:t>
            </a:r>
            <a:r>
              <a:t> + </a:t>
            </a:r>
            <a:r>
              <a:rPr b="1"/>
              <a:t>b</a:t>
            </a:r>
            <a:r>
              <a:rPr baseline="31999"/>
              <a:t>1</a:t>
            </a:r>
            <a:r>
              <a:t>)</a:t>
            </a:r>
          </a:p>
          <a:p>
            <a:pPr lvl="1">
              <a:defRPr>
                <a:latin typeface="Times"/>
                <a:ea typeface="Times"/>
                <a:cs typeface="Times"/>
                <a:sym typeface="Times"/>
              </a:defRPr>
            </a:pPr>
            <a:r>
              <a:t>Output Layer:          P(w | w1…wk) = softmax(</a:t>
            </a:r>
            <a:r>
              <a:rPr b="1"/>
              <a:t>hW</a:t>
            </a:r>
            <a:r>
              <a:rPr baseline="31999"/>
              <a:t>2</a:t>
            </a:r>
            <a:r>
              <a:t> + </a:t>
            </a:r>
            <a:r>
              <a:rPr b="1"/>
              <a:t>b</a:t>
            </a:r>
            <a:r>
              <a:rPr baseline="31999"/>
              <a:t>2</a:t>
            </a:r>
            <a:r>
              <a:t>)</a:t>
            </a:r>
          </a:p>
          <a:p>
            <a:pPr>
              <a:lnSpc>
                <a:spcPts val="2531"/>
              </a:lnSpc>
              <a:spcBef>
                <a:spcPts val="211"/>
              </a:spcBef>
              <a:tabLst>
                <a:tab pos="1294759" algn="l"/>
              </a:tabLst>
              <a:defRPr sz="3000">
                <a:latin typeface="Times"/>
                <a:ea typeface="Times"/>
                <a:cs typeface="Times"/>
                <a:sym typeface="Times"/>
              </a:defRPr>
            </a:pPr>
            <a:endParaRPr/>
          </a:p>
          <a:p>
            <a:pPr>
              <a:spcBef>
                <a:spcPts val="211"/>
              </a:spcBef>
              <a:tabLst>
                <a:tab pos="1294759" algn="l"/>
              </a:tabLst>
            </a:pPr>
            <a:r>
              <a:t>Parameters:</a:t>
            </a:r>
          </a:p>
          <a:p>
            <a:pPr lvl="1">
              <a:defRPr>
                <a:latin typeface="Times"/>
                <a:ea typeface="Times"/>
                <a:cs typeface="Times"/>
                <a:sym typeface="Times"/>
              </a:defRPr>
            </a:pPr>
            <a:r>
              <a:t>Embedding matrix: </a:t>
            </a:r>
            <a:r>
              <a:rPr b="1"/>
              <a:t>E</a:t>
            </a:r>
            <a:r>
              <a:t> ∈ R</a:t>
            </a:r>
            <a:r>
              <a:rPr baseline="31999"/>
              <a:t>|V|×dim(emb)</a:t>
            </a:r>
          </a:p>
          <a:p>
            <a:pPr lvl="1">
              <a:defRPr>
                <a:latin typeface="Times"/>
                <a:ea typeface="Times"/>
                <a:cs typeface="Times"/>
                <a:sym typeface="Times"/>
              </a:defRPr>
            </a:pPr>
            <a:r>
              <a:t>Weight matrices and biases: </a:t>
            </a:r>
          </a:p>
          <a:p>
            <a:pPr lvl="1">
              <a:defRPr>
                <a:latin typeface="Times"/>
                <a:ea typeface="Times"/>
                <a:cs typeface="Times"/>
                <a:sym typeface="Times"/>
              </a:defRPr>
            </a:pPr>
            <a:r>
              <a:t>                            first layer: </a:t>
            </a:r>
            <a:r>
              <a:rPr b="1"/>
              <a:t>W</a:t>
            </a:r>
            <a:r>
              <a:rPr baseline="31999"/>
              <a:t>1</a:t>
            </a:r>
            <a:r>
              <a:t> ∈ R</a:t>
            </a:r>
            <a:r>
              <a:rPr baseline="31999"/>
              <a:t>k∙dim(emb)×dim(</a:t>
            </a:r>
            <a:r>
              <a:rPr b="1" baseline="31999"/>
              <a:t>h</a:t>
            </a:r>
            <a:r>
              <a:rPr baseline="31999"/>
              <a:t>)</a:t>
            </a:r>
            <a:r>
              <a:t>      </a:t>
            </a:r>
            <a:r>
              <a:rPr b="1"/>
              <a:t>b</a:t>
            </a:r>
            <a:r>
              <a:rPr baseline="31999"/>
              <a:t>1</a:t>
            </a:r>
            <a:r>
              <a:t> ∈ R</a:t>
            </a:r>
            <a:r>
              <a:rPr baseline="31999"/>
              <a:t>dim(</a:t>
            </a:r>
            <a:r>
              <a:rPr b="1" baseline="31999"/>
              <a:t>h</a:t>
            </a:r>
            <a:r>
              <a:rPr baseline="31999"/>
              <a:t>)</a:t>
            </a:r>
          </a:p>
          <a:p>
            <a:pPr lvl="1">
              <a:defRPr>
                <a:latin typeface="Times"/>
                <a:ea typeface="Times"/>
                <a:cs typeface="Times"/>
                <a:sym typeface="Times"/>
              </a:defRPr>
            </a:pPr>
            <a:r>
              <a:t>                            second layer: </a:t>
            </a:r>
            <a:r>
              <a:rPr b="1"/>
              <a:t>W</a:t>
            </a:r>
            <a:r>
              <a:rPr baseline="31999"/>
              <a:t>2</a:t>
            </a:r>
            <a:r>
              <a:t> ∈ R</a:t>
            </a:r>
            <a:r>
              <a:rPr baseline="31999"/>
              <a:t>k∙dim(</a:t>
            </a:r>
            <a:r>
              <a:rPr b="1" baseline="31999"/>
              <a:t>h</a:t>
            </a:r>
            <a:r>
              <a:rPr baseline="31999"/>
              <a:t>)×|V|             </a:t>
            </a:r>
            <a:r>
              <a:rPr b="1"/>
              <a:t>b</a:t>
            </a:r>
            <a:r>
              <a:rPr baseline="31999"/>
              <a:t>2</a:t>
            </a:r>
            <a:r>
              <a:t> ∈ R</a:t>
            </a:r>
            <a:r>
              <a:rPr baseline="31999"/>
              <a:t>|V|</a:t>
            </a:r>
          </a:p>
        </p:txBody>
      </p:sp>
      <p:sp>
        <p:nvSpPr>
          <p:cNvPr id="384" name="Slide Number"/>
          <p:cNvSpPr txBox="1">
            <a:spLocks noGrp="1"/>
          </p:cNvSpPr>
          <p:nvPr>
            <p:ph type="sldNum" sz="quarter" idx="2"/>
          </p:nvPr>
        </p:nvSpPr>
        <p:spPr>
          <a:xfrm>
            <a:off x="9163919" y="4441242"/>
            <a:ext cx="304571" cy="31579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48</a:t>
            </a:fld>
            <a:endParaRPr kern="0">
              <a:solidFill>
                <a:srgbClr val="000000"/>
              </a:solidFill>
              <a:latin typeface="Helvetica"/>
              <a:sym typeface="Helvetica"/>
            </a:endParaRPr>
          </a:p>
        </p:txBody>
      </p:sp>
    </p:spTree>
    <p:extLst>
      <p:ext uri="{BB962C8B-B14F-4D97-AF65-F5344CB8AC3E}">
        <p14:creationId xmlns:p14="http://schemas.microsoft.com/office/powerpoint/2010/main" val="3405002020"/>
      </p:ext>
    </p:extLst>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6" name="Neural n-gram models"/>
          <p:cNvSpPr txBox="1">
            <a:spLocks noGrp="1"/>
          </p:cNvSpPr>
          <p:nvPr>
            <p:ph type="title"/>
          </p:nvPr>
        </p:nvSpPr>
        <p:spPr>
          <a:prstGeom prst="rect">
            <a:avLst/>
          </a:prstGeom>
        </p:spPr>
        <p:txBody>
          <a:bodyPr/>
          <a:lstStyle/>
          <a:p>
            <a:r>
              <a:t>Neural n-gram models</a:t>
            </a:r>
          </a:p>
        </p:txBody>
      </p:sp>
      <p:sp>
        <p:nvSpPr>
          <p:cNvPr id="387" name="Advantages over traditional n-gram models:…"/>
          <p:cNvSpPr txBox="1">
            <a:spLocks noGrp="1"/>
          </p:cNvSpPr>
          <p:nvPr>
            <p:ph type="body" idx="1"/>
          </p:nvPr>
        </p:nvSpPr>
        <p:spPr>
          <a:prstGeom prst="rect">
            <a:avLst/>
          </a:prstGeom>
        </p:spPr>
        <p:txBody>
          <a:bodyPr/>
          <a:lstStyle/>
          <a:p>
            <a:r>
              <a:t>Advantages over traditional n-gram models:</a:t>
            </a:r>
          </a:p>
          <a:p>
            <a:pPr lvl="2"/>
            <a:r>
              <a:t>Increasing the order requires only a small linear increase in the number of parameters. </a:t>
            </a:r>
          </a:p>
          <a:p>
            <a:pPr lvl="3"/>
            <a:r>
              <a:rPr b="1"/>
              <a:t>W</a:t>
            </a:r>
            <a:r>
              <a:rPr baseline="31999"/>
              <a:t>1</a:t>
            </a:r>
            <a:r>
              <a:t> goes from R</a:t>
            </a:r>
            <a:r>
              <a:rPr baseline="31999"/>
              <a:t>k∙dim(emb)×dim(</a:t>
            </a:r>
            <a:r>
              <a:rPr b="1" baseline="31999"/>
              <a:t>h</a:t>
            </a:r>
            <a:r>
              <a:rPr baseline="31999"/>
              <a:t>)</a:t>
            </a:r>
            <a:r>
              <a:t> to R</a:t>
            </a:r>
            <a:r>
              <a:rPr baseline="31999"/>
              <a:t>(k+1)∙dim(emb)×dim(</a:t>
            </a:r>
            <a:r>
              <a:rPr b="1" baseline="31999"/>
              <a:t>h</a:t>
            </a:r>
            <a:r>
              <a:rPr baseline="31999"/>
              <a:t>)</a:t>
            </a:r>
          </a:p>
          <a:p>
            <a:pPr lvl="2"/>
            <a:r>
              <a:t>Increasing the number of words in the vocabulary also leads only to a linear increase in the vocabulary</a:t>
            </a:r>
          </a:p>
          <a:p>
            <a:pPr lvl="2"/>
            <a:r>
              <a:t>Easy to incorporate more context: just add more input units</a:t>
            </a:r>
          </a:p>
          <a:p>
            <a:pPr lvl="2"/>
            <a:r>
              <a:t>Easy to generalize across contexts (embeddings!)</a:t>
            </a:r>
            <a:endParaRPr baseline="31999"/>
          </a:p>
          <a:p>
            <a:endParaRPr baseline="31999"/>
          </a:p>
          <a:p>
            <a:r>
              <a:t>Computing softmax over large V is expensive:</a:t>
            </a:r>
          </a:p>
          <a:p>
            <a:pPr lvl="1"/>
            <a:r>
              <a:t>requires matrix-vector multiplication with </a:t>
            </a:r>
            <a:r>
              <a:rPr b="1"/>
              <a:t>W</a:t>
            </a:r>
            <a:r>
              <a:rPr baseline="31999"/>
              <a:t>2</a:t>
            </a:r>
            <a:r>
              <a:t>, </a:t>
            </a:r>
            <a:br/>
            <a:r>
              <a:t>followed by |V| exponentiations </a:t>
            </a:r>
            <a:endParaRPr baseline="31999"/>
          </a:p>
          <a:p>
            <a:pPr lvl="1" indent="224427"/>
            <a:r>
              <a:t>Solution (during training): only sample a subset of the vocabulary (or use hierarchical softmax)</a:t>
            </a:r>
          </a:p>
        </p:txBody>
      </p:sp>
      <p:sp>
        <p:nvSpPr>
          <p:cNvPr id="388" name="Slide Number"/>
          <p:cNvSpPr txBox="1">
            <a:spLocks noGrp="1"/>
          </p:cNvSpPr>
          <p:nvPr>
            <p:ph type="sldNum" sz="quarter" idx="2"/>
          </p:nvPr>
        </p:nvSpPr>
        <p:spPr>
          <a:xfrm>
            <a:off x="9163919" y="4441242"/>
            <a:ext cx="304571" cy="31579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49</a:t>
            </a:fld>
            <a:endParaRPr kern="0">
              <a:solidFill>
                <a:srgbClr val="000000"/>
              </a:solidFill>
              <a:latin typeface="Helvetica"/>
              <a:sym typeface="Helvetica"/>
            </a:endParaRPr>
          </a:p>
        </p:txBody>
      </p:sp>
    </p:spTree>
    <p:extLst>
      <p:ext uri="{BB962C8B-B14F-4D97-AF65-F5344CB8AC3E}">
        <p14:creationId xmlns:p14="http://schemas.microsoft.com/office/powerpoint/2010/main" val="222805218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What are neural nets?"/>
          <p:cNvSpPr txBox="1">
            <a:spLocks noGrp="1"/>
          </p:cNvSpPr>
          <p:nvPr>
            <p:ph type="title"/>
          </p:nvPr>
        </p:nvSpPr>
        <p:spPr>
          <a:prstGeom prst="rect">
            <a:avLst/>
          </a:prstGeom>
        </p:spPr>
        <p:txBody>
          <a:bodyPr/>
          <a:lstStyle/>
          <a:p>
            <a:r>
              <a:rPr lang="en-US" dirty="0">
                <a:latin typeface="Georgia" panose="02040502050405020303" pitchFamily="18" charset="0"/>
              </a:rPr>
              <a:t>Single-layer feedforward nets</a:t>
            </a:r>
            <a:endParaRPr dirty="0">
              <a:latin typeface="Georgia" panose="02040502050405020303" pitchFamily="18" charset="0"/>
            </a:endParaRPr>
          </a:p>
        </p:txBody>
      </p:sp>
      <p:sp>
        <p:nvSpPr>
          <p:cNvPr id="136" name="Simplest variant: single-layer feedforward net"/>
          <p:cNvSpPr txBox="1">
            <a:spLocks noGrp="1"/>
          </p:cNvSpPr>
          <p:nvPr>
            <p:ph type="body" idx="1"/>
          </p:nvPr>
        </p:nvSpPr>
        <p:spPr>
          <a:xfrm>
            <a:off x="838200" y="1504950"/>
            <a:ext cx="10515600" cy="4672013"/>
          </a:xfrm>
          <a:prstGeom prst="rect">
            <a:avLst/>
          </a:prstGeom>
        </p:spPr>
        <p:txBody>
          <a:bodyPr/>
          <a:lstStyle/>
          <a:p>
            <a:pPr marL="0" indent="0">
              <a:buNone/>
            </a:pPr>
            <a:endParaRPr dirty="0">
              <a:latin typeface="Georgia" panose="02040502050405020303" pitchFamily="18" charset="0"/>
            </a:endParaRPr>
          </a:p>
        </p:txBody>
      </p:sp>
      <p:sp>
        <p:nvSpPr>
          <p:cNvPr id="137"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5</a:t>
            </a:fld>
            <a:endParaRPr kern="0">
              <a:solidFill>
                <a:srgbClr val="000000"/>
              </a:solidFill>
              <a:latin typeface="Helvetica"/>
              <a:sym typeface="Helvetica"/>
            </a:endParaRPr>
          </a:p>
        </p:txBody>
      </p:sp>
      <p:grpSp>
        <p:nvGrpSpPr>
          <p:cNvPr id="151" name="Group"/>
          <p:cNvGrpSpPr/>
          <p:nvPr/>
        </p:nvGrpSpPr>
        <p:grpSpPr>
          <a:xfrm>
            <a:off x="5268778" y="2098365"/>
            <a:ext cx="4206610" cy="982379"/>
            <a:chOff x="0" y="0"/>
            <a:chExt cx="5982732" cy="1397159"/>
          </a:xfrm>
        </p:grpSpPr>
        <p:grpSp>
          <p:nvGrpSpPr>
            <p:cNvPr id="148" name="Group"/>
            <p:cNvGrpSpPr/>
            <p:nvPr/>
          </p:nvGrpSpPr>
          <p:grpSpPr>
            <a:xfrm>
              <a:off x="0" y="0"/>
              <a:ext cx="2114639" cy="1397159"/>
              <a:chOff x="0" y="0"/>
              <a:chExt cx="2114638" cy="1397158"/>
            </a:xfrm>
          </p:grpSpPr>
          <p:sp>
            <p:nvSpPr>
              <p:cNvPr id="138" name="Line"/>
              <p:cNvSpPr/>
              <p:nvPr/>
            </p:nvSpPr>
            <p:spPr>
              <a:xfrm flipV="1">
                <a:off x="310539" y="423063"/>
                <a:ext cx="362650" cy="544552"/>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39" name="Line"/>
              <p:cNvSpPr/>
              <p:nvPr/>
            </p:nvSpPr>
            <p:spPr>
              <a:xfrm flipV="1">
                <a:off x="843113" y="448680"/>
                <a:ext cx="1" cy="499798"/>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40" name="Line"/>
              <p:cNvSpPr/>
              <p:nvPr/>
            </p:nvSpPr>
            <p:spPr>
              <a:xfrm flipH="1" flipV="1">
                <a:off x="975854" y="448680"/>
                <a:ext cx="340412" cy="522448"/>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41" name="Line"/>
              <p:cNvSpPr/>
              <p:nvPr/>
            </p:nvSpPr>
            <p:spPr>
              <a:xfrm flipH="1" flipV="1">
                <a:off x="1117688" y="448680"/>
                <a:ext cx="845716" cy="582738"/>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nvGrpSpPr>
              <p:cNvPr id="147" name="Group"/>
              <p:cNvGrpSpPr/>
              <p:nvPr/>
            </p:nvGrpSpPr>
            <p:grpSpPr>
              <a:xfrm>
                <a:off x="0" y="0"/>
                <a:ext cx="2114639" cy="1397159"/>
                <a:chOff x="0" y="0"/>
                <a:chExt cx="2114638" cy="1397158"/>
              </a:xfrm>
            </p:grpSpPr>
            <p:sp>
              <p:nvSpPr>
                <p:cNvPr id="142" name="Circle"/>
                <p:cNvSpPr/>
                <p:nvPr/>
              </p:nvSpPr>
              <p:spPr>
                <a:xfrm>
                  <a:off x="0" y="961178"/>
                  <a:ext cx="419100" cy="419101"/>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43" name="Circle"/>
                <p:cNvSpPr/>
                <p:nvPr/>
              </p:nvSpPr>
              <p:spPr>
                <a:xfrm>
                  <a:off x="544012" y="978058"/>
                  <a:ext cx="419101" cy="419101"/>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44" name="Circle"/>
                <p:cNvSpPr/>
                <p:nvPr/>
              </p:nvSpPr>
              <p:spPr>
                <a:xfrm>
                  <a:off x="1126125" y="978058"/>
                  <a:ext cx="419101" cy="419101"/>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45" name="Circle"/>
                <p:cNvSpPr/>
                <p:nvPr/>
              </p:nvSpPr>
              <p:spPr>
                <a:xfrm>
                  <a:off x="1695538" y="978058"/>
                  <a:ext cx="419101" cy="419101"/>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46" name="Circle"/>
                <p:cNvSpPr/>
                <p:nvPr/>
              </p:nvSpPr>
              <p:spPr>
                <a:xfrm>
                  <a:off x="685888" y="0"/>
                  <a:ext cx="419101" cy="419100"/>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sp>
          <p:nvSpPr>
            <p:cNvPr id="149" name="Input layer: vector x"/>
            <p:cNvSpPr txBox="1"/>
            <p:nvPr/>
          </p:nvSpPr>
          <p:spPr>
            <a:xfrm>
              <a:off x="2116547" y="838480"/>
              <a:ext cx="3805138" cy="5585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spAutoFit/>
            </a:bodyPr>
            <a:lstStyle/>
            <a:p>
              <a:pPr algn="ctr" defTabSz="410751" hangingPunct="0">
                <a:lnSpc>
                  <a:spcPts val="2531"/>
                </a:lnSpc>
                <a:tabLst>
                  <a:tab pos="750067" algn="l"/>
                </a:tabLst>
              </a:pPr>
              <a:r>
                <a:rPr sz="2109" b="1" kern="0">
                  <a:solidFill>
                    <a:srgbClr val="000000"/>
                  </a:solidFill>
                  <a:latin typeface="Helvetica"/>
                  <a:sym typeface="Helvetica"/>
                </a:rPr>
                <a:t>Input layer: </a:t>
              </a:r>
              <a:r>
                <a:rPr sz="2109" kern="0">
                  <a:solidFill>
                    <a:srgbClr val="000000"/>
                  </a:solidFill>
                  <a:latin typeface="Helvetica"/>
                  <a:sym typeface="Helvetica"/>
                </a:rPr>
                <a:t>vector</a:t>
              </a:r>
              <a:r>
                <a:rPr sz="2109" b="1" kern="0">
                  <a:solidFill>
                    <a:srgbClr val="000000"/>
                  </a:solidFill>
                  <a:latin typeface="Helvetica"/>
                  <a:sym typeface="Helvetica"/>
                </a:rPr>
                <a:t> x</a:t>
              </a:r>
            </a:p>
          </p:txBody>
        </p:sp>
        <p:sp>
          <p:nvSpPr>
            <p:cNvPr id="150" name="Output unit: scalar y"/>
            <p:cNvSpPr txBox="1"/>
            <p:nvPr/>
          </p:nvSpPr>
          <p:spPr>
            <a:xfrm>
              <a:off x="2055504" y="122"/>
              <a:ext cx="3927228" cy="5585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spAutoFit/>
            </a:bodyPr>
            <a:lstStyle/>
            <a:p>
              <a:pPr algn="ctr" defTabSz="410751" hangingPunct="0">
                <a:lnSpc>
                  <a:spcPts val="2531"/>
                </a:lnSpc>
                <a:tabLst>
                  <a:tab pos="750067" algn="l"/>
                </a:tabLst>
              </a:pPr>
              <a:r>
                <a:rPr sz="2109" b="1" kern="0">
                  <a:solidFill>
                    <a:srgbClr val="000000"/>
                  </a:solidFill>
                  <a:latin typeface="Helvetica"/>
                  <a:sym typeface="Helvetica"/>
                </a:rPr>
                <a:t>Output unit: </a:t>
              </a:r>
              <a:r>
                <a:rPr sz="2109" kern="0">
                  <a:solidFill>
                    <a:srgbClr val="000000"/>
                  </a:solidFill>
                  <a:latin typeface="Helvetica"/>
                  <a:sym typeface="Helvetica"/>
                </a:rPr>
                <a:t>scalar</a:t>
              </a:r>
              <a:r>
                <a:rPr sz="2109" b="1" kern="0">
                  <a:solidFill>
                    <a:srgbClr val="000000"/>
                  </a:solidFill>
                  <a:latin typeface="Helvetica"/>
                  <a:sym typeface="Helvetica"/>
                </a:rPr>
                <a:t> </a:t>
              </a:r>
              <a:r>
                <a:rPr sz="2109" i="1" kern="0">
                  <a:solidFill>
                    <a:srgbClr val="000000"/>
                  </a:solidFill>
                  <a:latin typeface="Helvetica"/>
                  <a:sym typeface="Helvetica"/>
                </a:rPr>
                <a:t>y</a:t>
              </a:r>
            </a:p>
          </p:txBody>
        </p:sp>
      </p:grpSp>
      <p:grpSp>
        <p:nvGrpSpPr>
          <p:cNvPr id="173" name="Group"/>
          <p:cNvGrpSpPr/>
          <p:nvPr/>
        </p:nvGrpSpPr>
        <p:grpSpPr>
          <a:xfrm>
            <a:off x="5439447" y="4062982"/>
            <a:ext cx="4366726" cy="977743"/>
            <a:chOff x="0" y="6472"/>
            <a:chExt cx="6210454" cy="1390566"/>
          </a:xfrm>
        </p:grpSpPr>
        <p:sp>
          <p:nvSpPr>
            <p:cNvPr id="152" name="Line"/>
            <p:cNvSpPr/>
            <p:nvPr/>
          </p:nvSpPr>
          <p:spPr>
            <a:xfrm flipV="1">
              <a:off x="310539" y="423063"/>
              <a:ext cx="362650" cy="544552"/>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53" name="Line"/>
            <p:cNvSpPr/>
            <p:nvPr/>
          </p:nvSpPr>
          <p:spPr>
            <a:xfrm flipV="1">
              <a:off x="843113" y="448680"/>
              <a:ext cx="1" cy="499798"/>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54" name="Line"/>
            <p:cNvSpPr/>
            <p:nvPr/>
          </p:nvSpPr>
          <p:spPr>
            <a:xfrm flipH="1" flipV="1">
              <a:off x="975854" y="448680"/>
              <a:ext cx="340412" cy="522448"/>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55" name="Line"/>
            <p:cNvSpPr/>
            <p:nvPr/>
          </p:nvSpPr>
          <p:spPr>
            <a:xfrm flipH="1" flipV="1">
              <a:off x="1117688" y="448680"/>
              <a:ext cx="845716" cy="582738"/>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56" name="Circle"/>
            <p:cNvSpPr/>
            <p:nvPr/>
          </p:nvSpPr>
          <p:spPr>
            <a:xfrm>
              <a:off x="630926" y="19050"/>
              <a:ext cx="419101" cy="419100"/>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57" name="Input layer: vector x"/>
            <p:cNvSpPr txBox="1"/>
            <p:nvPr/>
          </p:nvSpPr>
          <p:spPr>
            <a:xfrm>
              <a:off x="2116548" y="838481"/>
              <a:ext cx="3805139" cy="5585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spAutoFit/>
            </a:bodyPr>
            <a:lstStyle/>
            <a:p>
              <a:pPr algn="ctr" defTabSz="410751" hangingPunct="0">
                <a:lnSpc>
                  <a:spcPts val="2531"/>
                </a:lnSpc>
                <a:tabLst>
                  <a:tab pos="750067" algn="l"/>
                </a:tabLst>
              </a:pPr>
              <a:r>
                <a:rPr sz="2109" b="1" kern="0">
                  <a:solidFill>
                    <a:srgbClr val="000000"/>
                  </a:solidFill>
                  <a:latin typeface="Helvetica"/>
                  <a:sym typeface="Helvetica"/>
                </a:rPr>
                <a:t>Input layer: </a:t>
              </a:r>
              <a:r>
                <a:rPr sz="2109" kern="0">
                  <a:solidFill>
                    <a:srgbClr val="000000"/>
                  </a:solidFill>
                  <a:latin typeface="Helvetica"/>
                  <a:sym typeface="Helvetica"/>
                </a:rPr>
                <a:t>vector</a:t>
              </a:r>
              <a:r>
                <a:rPr sz="2109" b="1" kern="0">
                  <a:solidFill>
                    <a:srgbClr val="000000"/>
                  </a:solidFill>
                  <a:latin typeface="Helvetica"/>
                  <a:sym typeface="Helvetica"/>
                </a:rPr>
                <a:t> x</a:t>
              </a:r>
            </a:p>
          </p:txBody>
        </p:sp>
        <p:sp>
          <p:nvSpPr>
            <p:cNvPr id="158" name="Output layer: vector y"/>
            <p:cNvSpPr txBox="1"/>
            <p:nvPr/>
          </p:nvSpPr>
          <p:spPr>
            <a:xfrm>
              <a:off x="2156672" y="6472"/>
              <a:ext cx="4053782" cy="5585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spAutoFit/>
            </a:bodyPr>
            <a:lstStyle/>
            <a:p>
              <a:pPr algn="ctr" defTabSz="410751" hangingPunct="0">
                <a:lnSpc>
                  <a:spcPts val="2531"/>
                </a:lnSpc>
                <a:tabLst>
                  <a:tab pos="750067" algn="l"/>
                </a:tabLst>
              </a:pPr>
              <a:r>
                <a:rPr sz="2109" b="1" kern="0">
                  <a:solidFill>
                    <a:srgbClr val="000000"/>
                  </a:solidFill>
                  <a:latin typeface="Helvetica"/>
                  <a:sym typeface="Helvetica"/>
                </a:rPr>
                <a:t>Output layer: </a:t>
              </a:r>
              <a:r>
                <a:rPr sz="2109" kern="0">
                  <a:solidFill>
                    <a:srgbClr val="000000"/>
                  </a:solidFill>
                  <a:latin typeface="Helvetica"/>
                  <a:sym typeface="Helvetica"/>
                </a:rPr>
                <a:t>vector</a:t>
              </a:r>
              <a:r>
                <a:rPr sz="2109" b="1" kern="0">
                  <a:solidFill>
                    <a:srgbClr val="000000"/>
                  </a:solidFill>
                  <a:latin typeface="Helvetica"/>
                  <a:sym typeface="Helvetica"/>
                </a:rPr>
                <a:t> y</a:t>
              </a:r>
            </a:p>
          </p:txBody>
        </p:sp>
        <p:sp>
          <p:nvSpPr>
            <p:cNvPr id="159" name="Circle"/>
            <p:cNvSpPr/>
            <p:nvPr/>
          </p:nvSpPr>
          <p:spPr>
            <a:xfrm>
              <a:off x="1218208" y="19050"/>
              <a:ext cx="419101" cy="419100"/>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60" name="Circle"/>
            <p:cNvSpPr/>
            <p:nvPr/>
          </p:nvSpPr>
          <p:spPr>
            <a:xfrm>
              <a:off x="43643" y="19050"/>
              <a:ext cx="419101" cy="419100"/>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61" name="Line"/>
            <p:cNvSpPr/>
            <p:nvPr/>
          </p:nvSpPr>
          <p:spPr>
            <a:xfrm flipV="1">
              <a:off x="253193" y="444500"/>
              <a:ext cx="1" cy="508159"/>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62" name="Line"/>
            <p:cNvSpPr/>
            <p:nvPr/>
          </p:nvSpPr>
          <p:spPr>
            <a:xfrm flipH="1" flipV="1">
              <a:off x="340080" y="444500"/>
              <a:ext cx="386130" cy="543832"/>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63" name="Line"/>
            <p:cNvSpPr/>
            <p:nvPr/>
          </p:nvSpPr>
          <p:spPr>
            <a:xfrm flipH="1" flipV="1">
              <a:off x="555858" y="470117"/>
              <a:ext cx="572347" cy="572348"/>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64" name="Line"/>
            <p:cNvSpPr/>
            <p:nvPr/>
          </p:nvSpPr>
          <p:spPr>
            <a:xfrm flipH="1" flipV="1">
              <a:off x="423118" y="401982"/>
              <a:ext cx="1423395" cy="581919"/>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65" name="Line"/>
            <p:cNvSpPr/>
            <p:nvPr/>
          </p:nvSpPr>
          <p:spPr>
            <a:xfrm flipV="1">
              <a:off x="368602" y="429796"/>
              <a:ext cx="836908" cy="562076"/>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66" name="Line"/>
            <p:cNvSpPr/>
            <p:nvPr/>
          </p:nvSpPr>
          <p:spPr>
            <a:xfrm flipV="1">
              <a:off x="841617" y="439890"/>
              <a:ext cx="363891" cy="587654"/>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67" name="Line"/>
            <p:cNvSpPr/>
            <p:nvPr/>
          </p:nvSpPr>
          <p:spPr>
            <a:xfrm flipV="1">
              <a:off x="1359353" y="429797"/>
              <a:ext cx="1" cy="641792"/>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68" name="Line"/>
            <p:cNvSpPr/>
            <p:nvPr/>
          </p:nvSpPr>
          <p:spPr>
            <a:xfrm flipH="1" flipV="1">
              <a:off x="1391279" y="452470"/>
              <a:ext cx="570643" cy="570643"/>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69" name="Circle"/>
            <p:cNvSpPr/>
            <p:nvPr/>
          </p:nvSpPr>
          <p:spPr>
            <a:xfrm>
              <a:off x="0" y="969618"/>
              <a:ext cx="419100" cy="419101"/>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70" name="Circle"/>
            <p:cNvSpPr/>
            <p:nvPr/>
          </p:nvSpPr>
          <p:spPr>
            <a:xfrm>
              <a:off x="565179" y="969618"/>
              <a:ext cx="419101" cy="419101"/>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71" name="Circle"/>
            <p:cNvSpPr/>
            <p:nvPr/>
          </p:nvSpPr>
          <p:spPr>
            <a:xfrm>
              <a:off x="1130359" y="969618"/>
              <a:ext cx="419101" cy="419101"/>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72" name="Circle"/>
            <p:cNvSpPr/>
            <p:nvPr/>
          </p:nvSpPr>
          <p:spPr>
            <a:xfrm>
              <a:off x="1695538" y="969618"/>
              <a:ext cx="419101" cy="419101"/>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174" name="For binary classification tasks: Single output unit…"/>
          <p:cNvSpPr txBox="1"/>
          <p:nvPr/>
        </p:nvSpPr>
        <p:spPr>
          <a:xfrm>
            <a:off x="1801214" y="2008345"/>
            <a:ext cx="3012544" cy="16751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p>
            <a:pPr algn="ctr" defTabSz="410751" hangingPunct="0">
              <a:lnSpc>
                <a:spcPts val="2531"/>
              </a:lnSpc>
              <a:tabLst>
                <a:tab pos="750067" algn="l"/>
              </a:tabLst>
            </a:pPr>
            <a:r>
              <a:rPr sz="2109" b="1" kern="0" dirty="0">
                <a:solidFill>
                  <a:srgbClr val="000000"/>
                </a:solidFill>
                <a:latin typeface="Helvetica"/>
                <a:sym typeface="Helvetica"/>
              </a:rPr>
              <a:t>For </a:t>
            </a:r>
            <a:r>
              <a:rPr sz="2109" b="1" kern="0" dirty="0">
                <a:solidFill>
                  <a:srgbClr val="C71B00"/>
                </a:solidFill>
                <a:latin typeface="Helvetica"/>
                <a:sym typeface="Helvetica"/>
              </a:rPr>
              <a:t>binary</a:t>
            </a:r>
            <a:r>
              <a:rPr sz="2109" b="1" kern="0" dirty="0">
                <a:solidFill>
                  <a:srgbClr val="000000"/>
                </a:solidFill>
                <a:latin typeface="Helvetica"/>
                <a:sym typeface="Helvetica"/>
              </a:rPr>
              <a:t> classification tasks: </a:t>
            </a:r>
            <a:r>
              <a:rPr sz="2109" kern="0" dirty="0">
                <a:solidFill>
                  <a:srgbClr val="C71B00"/>
                </a:solidFill>
                <a:latin typeface="Helvetica"/>
                <a:sym typeface="Helvetica"/>
              </a:rPr>
              <a:t>Single</a:t>
            </a:r>
            <a:r>
              <a:rPr sz="2109" kern="0" dirty="0">
                <a:solidFill>
                  <a:srgbClr val="000000"/>
                </a:solidFill>
                <a:latin typeface="Helvetica"/>
                <a:sym typeface="Helvetica"/>
              </a:rPr>
              <a:t> output unit</a:t>
            </a:r>
          </a:p>
          <a:p>
            <a:pPr algn="ctr" defTabSz="410751" hangingPunct="0">
              <a:lnSpc>
                <a:spcPts val="2531"/>
              </a:lnSpc>
              <a:tabLst>
                <a:tab pos="750067" algn="l"/>
              </a:tabLst>
              <a:defRPr b="0"/>
            </a:pPr>
            <a:r>
              <a:rPr sz="2109" kern="0" dirty="0">
                <a:solidFill>
                  <a:srgbClr val="000000"/>
                </a:solidFill>
                <a:latin typeface="Helvetica"/>
                <a:sym typeface="Helvetica"/>
              </a:rPr>
              <a:t>Return 1 if y &gt; 0.5</a:t>
            </a:r>
          </a:p>
          <a:p>
            <a:pPr algn="ctr" defTabSz="410751" hangingPunct="0">
              <a:lnSpc>
                <a:spcPts val="2531"/>
              </a:lnSpc>
              <a:tabLst>
                <a:tab pos="750067" algn="l"/>
              </a:tabLst>
              <a:defRPr b="0"/>
            </a:pPr>
            <a:r>
              <a:rPr sz="2109" kern="0" dirty="0">
                <a:solidFill>
                  <a:srgbClr val="000000"/>
                </a:solidFill>
                <a:latin typeface="Helvetica"/>
                <a:sym typeface="Helvetica"/>
              </a:rPr>
              <a:t>Return 0 otherwise</a:t>
            </a:r>
          </a:p>
        </p:txBody>
      </p:sp>
      <p:sp>
        <p:nvSpPr>
          <p:cNvPr id="175" name="For multiclass  classification tasks:…"/>
          <p:cNvSpPr txBox="1"/>
          <p:nvPr/>
        </p:nvSpPr>
        <p:spPr>
          <a:xfrm>
            <a:off x="456157" y="3834447"/>
            <a:ext cx="5204437" cy="29575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p>
            <a:pPr algn="ctr" defTabSz="410751" hangingPunct="0">
              <a:lnSpc>
                <a:spcPts val="2531"/>
              </a:lnSpc>
              <a:tabLst>
                <a:tab pos="750067" algn="l"/>
              </a:tabLst>
            </a:pPr>
            <a:r>
              <a:rPr sz="2109" b="1" kern="0" dirty="0">
                <a:solidFill>
                  <a:srgbClr val="000000"/>
                </a:solidFill>
                <a:latin typeface="Helvetica"/>
                <a:sym typeface="Helvetica"/>
              </a:rPr>
              <a:t>For </a:t>
            </a:r>
            <a:r>
              <a:rPr sz="2109" b="1" kern="0" dirty="0">
                <a:solidFill>
                  <a:srgbClr val="C71B00"/>
                </a:solidFill>
                <a:latin typeface="Helvetica"/>
                <a:sym typeface="Helvetica"/>
              </a:rPr>
              <a:t>multiclass</a:t>
            </a:r>
            <a:r>
              <a:rPr sz="2109" b="1" kern="0" dirty="0">
                <a:solidFill>
                  <a:srgbClr val="000000"/>
                </a:solidFill>
                <a:latin typeface="Helvetica"/>
                <a:sym typeface="Helvetica"/>
              </a:rPr>
              <a:t> </a:t>
            </a:r>
            <a:br>
              <a:rPr sz="2109" b="1" kern="0" dirty="0">
                <a:solidFill>
                  <a:srgbClr val="000000"/>
                </a:solidFill>
                <a:latin typeface="Helvetica"/>
                <a:sym typeface="Helvetica"/>
              </a:rPr>
            </a:br>
            <a:r>
              <a:rPr sz="2109" b="1" kern="0" dirty="0">
                <a:solidFill>
                  <a:srgbClr val="000000"/>
                </a:solidFill>
                <a:latin typeface="Helvetica"/>
                <a:sym typeface="Helvetica"/>
              </a:rPr>
              <a:t>classification tasks:</a:t>
            </a:r>
          </a:p>
          <a:p>
            <a:pPr algn="ctr" defTabSz="410751" hangingPunct="0">
              <a:lnSpc>
                <a:spcPts val="2531"/>
              </a:lnSpc>
              <a:tabLst>
                <a:tab pos="750067" algn="l"/>
              </a:tabLst>
              <a:defRPr b="0"/>
            </a:pPr>
            <a:r>
              <a:rPr sz="2109" kern="0" dirty="0">
                <a:solidFill>
                  <a:srgbClr val="C71B00"/>
                </a:solidFill>
                <a:latin typeface="Helvetica"/>
                <a:sym typeface="Helvetica"/>
              </a:rPr>
              <a:t>K</a:t>
            </a:r>
            <a:r>
              <a:rPr sz="2109" kern="0" dirty="0">
                <a:solidFill>
                  <a:srgbClr val="000000"/>
                </a:solidFill>
                <a:latin typeface="Helvetica"/>
                <a:sym typeface="Helvetica"/>
              </a:rPr>
              <a:t> output units (a vector)</a:t>
            </a:r>
          </a:p>
          <a:p>
            <a:pPr algn="ctr" defTabSz="410751" hangingPunct="0">
              <a:lnSpc>
                <a:spcPts val="2531"/>
              </a:lnSpc>
              <a:tabLst>
                <a:tab pos="750067" algn="l"/>
              </a:tabLst>
              <a:defRPr b="0"/>
            </a:pPr>
            <a:r>
              <a:rPr sz="2109" kern="0" dirty="0">
                <a:solidFill>
                  <a:srgbClr val="000000"/>
                </a:solidFill>
                <a:latin typeface="Helvetica"/>
                <a:sym typeface="Helvetica"/>
              </a:rPr>
              <a:t>Each output unit </a:t>
            </a:r>
            <a:r>
              <a:rPr sz="2109" kern="0" dirty="0" err="1">
                <a:solidFill>
                  <a:srgbClr val="000000"/>
                </a:solidFill>
                <a:latin typeface="Helvetica"/>
                <a:sym typeface="Helvetica"/>
              </a:rPr>
              <a:t>y</a:t>
            </a:r>
            <a:r>
              <a:rPr sz="2109" kern="0" baseline="-5999" dirty="0" err="1">
                <a:solidFill>
                  <a:srgbClr val="000000"/>
                </a:solidFill>
                <a:latin typeface="Helvetica"/>
                <a:sym typeface="Helvetica"/>
              </a:rPr>
              <a:t>i</a:t>
            </a:r>
            <a:r>
              <a:rPr sz="2109" kern="0" dirty="0">
                <a:solidFill>
                  <a:srgbClr val="000000"/>
                </a:solidFill>
                <a:latin typeface="Helvetica"/>
                <a:sym typeface="Helvetica"/>
              </a:rPr>
              <a:t> </a:t>
            </a:r>
            <a:br>
              <a:rPr lang="en-US" sz="2109" kern="0" dirty="0">
                <a:solidFill>
                  <a:srgbClr val="000000"/>
                </a:solidFill>
                <a:latin typeface="Helvetica"/>
                <a:sym typeface="Helvetica"/>
              </a:rPr>
            </a:br>
            <a:r>
              <a:rPr lang="en-US" sz="2109" kern="0" dirty="0">
                <a:solidFill>
                  <a:srgbClr val="000000"/>
                </a:solidFill>
                <a:latin typeface="Helvetica"/>
                <a:sym typeface="Helvetica"/>
              </a:rPr>
              <a:t>corresponds to a</a:t>
            </a:r>
            <a:r>
              <a:rPr sz="2109" kern="0" dirty="0">
                <a:solidFill>
                  <a:srgbClr val="000000"/>
                </a:solidFill>
                <a:latin typeface="Helvetica"/>
                <a:sym typeface="Helvetica"/>
              </a:rPr>
              <a:t> class </a:t>
            </a:r>
            <a:r>
              <a:rPr sz="2109" kern="0" dirty="0" err="1">
                <a:solidFill>
                  <a:srgbClr val="000000"/>
                </a:solidFill>
                <a:latin typeface="Helvetica"/>
                <a:sym typeface="Helvetica"/>
              </a:rPr>
              <a:t>i</a:t>
            </a:r>
            <a:endParaRPr sz="2109" kern="0" dirty="0">
              <a:solidFill>
                <a:srgbClr val="000000"/>
              </a:solidFill>
              <a:latin typeface="Helvetica"/>
              <a:sym typeface="Helvetica"/>
            </a:endParaRPr>
          </a:p>
          <a:p>
            <a:pPr algn="ctr" defTabSz="410751" hangingPunct="0">
              <a:lnSpc>
                <a:spcPts val="2531"/>
              </a:lnSpc>
              <a:tabLst>
                <a:tab pos="750067" algn="l"/>
              </a:tabLst>
              <a:defRPr b="0"/>
            </a:pPr>
            <a:r>
              <a:rPr sz="2109" kern="0" dirty="0">
                <a:solidFill>
                  <a:srgbClr val="000000"/>
                </a:solidFill>
                <a:latin typeface="Helvetica"/>
                <a:sym typeface="Helvetica"/>
              </a:rPr>
              <a:t>Return </a:t>
            </a:r>
            <a:r>
              <a:rPr sz="2109" kern="0" dirty="0" err="1">
                <a:solidFill>
                  <a:srgbClr val="000000"/>
                </a:solidFill>
                <a:latin typeface="Helvetica"/>
                <a:sym typeface="Helvetica"/>
              </a:rPr>
              <a:t>argmax</a:t>
            </a:r>
            <a:r>
              <a:rPr sz="2109" kern="0" baseline="-5999" dirty="0" err="1">
                <a:solidFill>
                  <a:srgbClr val="000000"/>
                </a:solidFill>
                <a:latin typeface="Helvetica"/>
                <a:sym typeface="Helvetica"/>
              </a:rPr>
              <a:t>i</a:t>
            </a:r>
            <a:r>
              <a:rPr sz="2109" kern="0" dirty="0">
                <a:solidFill>
                  <a:srgbClr val="000000"/>
                </a:solidFill>
                <a:latin typeface="Helvetica"/>
                <a:sym typeface="Helvetica"/>
              </a:rPr>
              <a:t>(</a:t>
            </a:r>
            <a:r>
              <a:rPr sz="2109" kern="0" dirty="0" err="1">
                <a:solidFill>
                  <a:srgbClr val="000000"/>
                </a:solidFill>
                <a:latin typeface="Helvetica"/>
                <a:sym typeface="Helvetica"/>
              </a:rPr>
              <a:t>y</a:t>
            </a:r>
            <a:r>
              <a:rPr sz="2109" kern="0" baseline="-5999" dirty="0" err="1">
                <a:solidFill>
                  <a:srgbClr val="000000"/>
                </a:solidFill>
                <a:latin typeface="Helvetica"/>
                <a:sym typeface="Helvetica"/>
              </a:rPr>
              <a:t>i</a:t>
            </a:r>
            <a:r>
              <a:rPr sz="2109" kern="0" dirty="0">
                <a:solidFill>
                  <a:srgbClr val="000000"/>
                </a:solidFill>
                <a:latin typeface="Helvetica"/>
                <a:sym typeface="Helvetica"/>
              </a:rPr>
              <a:t>)</a:t>
            </a:r>
            <a:r>
              <a:rPr lang="en-US" sz="2109" kern="0" dirty="0">
                <a:solidFill>
                  <a:srgbClr val="000000"/>
                </a:solidFill>
                <a:latin typeface="Helvetica"/>
                <a:sym typeface="Helvetica"/>
              </a:rPr>
              <a:t> where</a:t>
            </a:r>
          </a:p>
          <a:p>
            <a:pPr algn="ctr" defTabSz="410751" hangingPunct="0">
              <a:lnSpc>
                <a:spcPts val="2531"/>
              </a:lnSpc>
              <a:tabLst>
                <a:tab pos="750067" algn="l"/>
              </a:tabLst>
              <a:defRPr b="0"/>
            </a:pPr>
            <a:r>
              <a:rPr lang="en-US" sz="2109" kern="0" dirty="0" err="1">
                <a:solidFill>
                  <a:srgbClr val="000000"/>
                </a:solidFill>
                <a:latin typeface="Helvetica"/>
                <a:sym typeface="Helvetica"/>
              </a:rPr>
              <a:t>y</a:t>
            </a:r>
            <a:r>
              <a:rPr lang="en-US" sz="2109" kern="0" baseline="-25000" dirty="0" err="1">
                <a:solidFill>
                  <a:srgbClr val="000000"/>
                </a:solidFill>
                <a:latin typeface="Helvetica"/>
                <a:sym typeface="Helvetica"/>
              </a:rPr>
              <a:t>i</a:t>
            </a:r>
            <a:r>
              <a:rPr lang="en-US" sz="2109" kern="0" baseline="-25000" dirty="0">
                <a:solidFill>
                  <a:srgbClr val="000000"/>
                </a:solidFill>
                <a:latin typeface="Helvetica"/>
                <a:sym typeface="Helvetica"/>
              </a:rPr>
              <a:t> </a:t>
            </a:r>
            <a:r>
              <a:rPr lang="en-US" sz="2109" kern="0" dirty="0">
                <a:solidFill>
                  <a:srgbClr val="000000"/>
                </a:solidFill>
                <a:latin typeface="Helvetica"/>
                <a:sym typeface="Helvetica"/>
              </a:rPr>
              <a:t>= P(</a:t>
            </a:r>
            <a:r>
              <a:rPr lang="en-US" sz="2109" kern="0" dirty="0" err="1">
                <a:solidFill>
                  <a:srgbClr val="000000"/>
                </a:solidFill>
                <a:latin typeface="Helvetica"/>
                <a:sym typeface="Helvetica"/>
              </a:rPr>
              <a:t>i</a:t>
            </a:r>
            <a:r>
              <a:rPr lang="en-US" sz="2109" kern="0" dirty="0">
                <a:solidFill>
                  <a:srgbClr val="000000"/>
                </a:solidFill>
                <a:latin typeface="Helvetica"/>
                <a:sym typeface="Helvetica"/>
              </a:rPr>
              <a:t>)  = </a:t>
            </a:r>
            <a:r>
              <a:rPr lang="en-US" sz="2400" dirty="0" err="1">
                <a:latin typeface="Georgia" panose="02040502050405020303" pitchFamily="18" charset="0"/>
                <a:ea typeface="Times"/>
                <a:cs typeface="Times"/>
                <a:sym typeface="Times"/>
              </a:rPr>
              <a:t>softmax</a:t>
            </a:r>
            <a:r>
              <a:rPr lang="en-US" sz="2400" dirty="0">
                <a:latin typeface="Georgia" panose="02040502050405020303" pitchFamily="18" charset="0"/>
                <a:ea typeface="Times"/>
                <a:cs typeface="Times"/>
                <a:sym typeface="Times"/>
              </a:rPr>
              <a:t>(</a:t>
            </a:r>
            <a:r>
              <a:rPr lang="en-US" sz="2400" dirty="0" err="1">
                <a:latin typeface="Georgia" panose="02040502050405020303" pitchFamily="18" charset="0"/>
                <a:ea typeface="Times"/>
                <a:cs typeface="Times"/>
                <a:sym typeface="Times"/>
              </a:rPr>
              <a:t>z</a:t>
            </a:r>
            <a:r>
              <a:rPr lang="en-US" sz="2400" baseline="-5999" dirty="0" err="1">
                <a:latin typeface="Georgia" panose="02040502050405020303" pitchFamily="18" charset="0"/>
                <a:ea typeface="Times"/>
                <a:cs typeface="Times"/>
                <a:sym typeface="Times"/>
              </a:rPr>
              <a:t>i</a:t>
            </a:r>
            <a:r>
              <a:rPr lang="en-US" sz="2400" dirty="0">
                <a:latin typeface="Georgia" panose="02040502050405020303" pitchFamily="18" charset="0"/>
                <a:ea typeface="Times"/>
                <a:cs typeface="Times"/>
                <a:sym typeface="Times"/>
              </a:rPr>
              <a:t>) </a:t>
            </a:r>
            <a:br>
              <a:rPr lang="en-US" sz="2400" dirty="0">
                <a:latin typeface="Georgia" panose="02040502050405020303" pitchFamily="18" charset="0"/>
                <a:ea typeface="Times"/>
                <a:cs typeface="Times"/>
                <a:sym typeface="Times"/>
              </a:rPr>
            </a:br>
            <a:r>
              <a:rPr lang="en-US" sz="2400" dirty="0">
                <a:latin typeface="Georgia" panose="02040502050405020303" pitchFamily="18" charset="0"/>
                <a:ea typeface="Times"/>
                <a:cs typeface="Times"/>
                <a:sym typeface="Times"/>
              </a:rPr>
              <a:t>= </a:t>
            </a:r>
            <a:r>
              <a:rPr lang="en-US" sz="2400" dirty="0" err="1">
                <a:latin typeface="Georgia" panose="02040502050405020303" pitchFamily="18" charset="0"/>
                <a:ea typeface="Times"/>
                <a:cs typeface="Times"/>
                <a:sym typeface="Times"/>
              </a:rPr>
              <a:t>exp</a:t>
            </a:r>
            <a:r>
              <a:rPr lang="en-US" sz="2400" dirty="0">
                <a:latin typeface="Georgia" panose="02040502050405020303" pitchFamily="18" charset="0"/>
                <a:ea typeface="Times"/>
                <a:cs typeface="Times"/>
                <a:sym typeface="Times"/>
              </a:rPr>
              <a:t>(</a:t>
            </a:r>
            <a:r>
              <a:rPr lang="en-US" sz="2400" dirty="0" err="1">
                <a:latin typeface="Georgia" panose="02040502050405020303" pitchFamily="18" charset="0"/>
                <a:ea typeface="Times"/>
                <a:cs typeface="Times"/>
                <a:sym typeface="Times"/>
              </a:rPr>
              <a:t>z</a:t>
            </a:r>
            <a:r>
              <a:rPr lang="en-US" sz="2400" baseline="-5999" dirty="0" err="1">
                <a:latin typeface="Georgia" panose="02040502050405020303" pitchFamily="18" charset="0"/>
                <a:ea typeface="Times"/>
                <a:cs typeface="Times"/>
                <a:sym typeface="Times"/>
              </a:rPr>
              <a:t>i</a:t>
            </a:r>
            <a:r>
              <a:rPr lang="en-US" sz="2400" dirty="0">
                <a:latin typeface="Georgia" panose="02040502050405020303" pitchFamily="18" charset="0"/>
                <a:ea typeface="Times"/>
                <a:cs typeface="Times"/>
                <a:sym typeface="Times"/>
              </a:rPr>
              <a:t>) ∕ ∑</a:t>
            </a:r>
            <a:r>
              <a:rPr lang="en-US" sz="2400" baseline="-5999" dirty="0">
                <a:latin typeface="Georgia" panose="02040502050405020303" pitchFamily="18" charset="0"/>
                <a:ea typeface="Times"/>
                <a:cs typeface="Times"/>
                <a:sym typeface="Times"/>
              </a:rPr>
              <a:t>k=0..K</a:t>
            </a:r>
            <a:r>
              <a:rPr lang="en-US" sz="2400" dirty="0">
                <a:latin typeface="Georgia" panose="02040502050405020303" pitchFamily="18" charset="0"/>
                <a:ea typeface="Times"/>
                <a:cs typeface="Times"/>
                <a:sym typeface="Times"/>
              </a:rPr>
              <a:t> </a:t>
            </a:r>
            <a:r>
              <a:rPr lang="en-US" sz="2400" dirty="0" err="1">
                <a:latin typeface="Georgia" panose="02040502050405020303" pitchFamily="18" charset="0"/>
                <a:ea typeface="Times"/>
                <a:cs typeface="Times"/>
                <a:sym typeface="Times"/>
              </a:rPr>
              <a:t>exp</a:t>
            </a:r>
            <a:r>
              <a:rPr lang="en-US" sz="2400" dirty="0">
                <a:latin typeface="Georgia" panose="02040502050405020303" pitchFamily="18" charset="0"/>
                <a:ea typeface="Times"/>
                <a:cs typeface="Times"/>
                <a:sym typeface="Times"/>
              </a:rPr>
              <a:t>(</a:t>
            </a:r>
            <a:r>
              <a:rPr lang="en-US" sz="2400" dirty="0" err="1">
                <a:latin typeface="Georgia" panose="02040502050405020303" pitchFamily="18" charset="0"/>
                <a:ea typeface="Times"/>
                <a:cs typeface="Times"/>
                <a:sym typeface="Times"/>
              </a:rPr>
              <a:t>z</a:t>
            </a:r>
            <a:r>
              <a:rPr lang="en-US" sz="2400" baseline="-5999" dirty="0" err="1">
                <a:latin typeface="Georgia" panose="02040502050405020303" pitchFamily="18" charset="0"/>
                <a:ea typeface="Times"/>
                <a:cs typeface="Times"/>
                <a:sym typeface="Times"/>
              </a:rPr>
              <a:t>k</a:t>
            </a:r>
            <a:r>
              <a:rPr lang="en-US" sz="2400" dirty="0">
                <a:latin typeface="Georgia" panose="02040502050405020303" pitchFamily="18" charset="0"/>
                <a:ea typeface="Times"/>
                <a:cs typeface="Times"/>
                <a:sym typeface="Times"/>
              </a:rPr>
              <a:t>)</a:t>
            </a:r>
          </a:p>
          <a:p>
            <a:pPr algn="ctr" defTabSz="410751" hangingPunct="0">
              <a:lnSpc>
                <a:spcPts val="2531"/>
              </a:lnSpc>
              <a:tabLst>
                <a:tab pos="750067" algn="l"/>
              </a:tabLst>
              <a:defRPr b="0"/>
            </a:pPr>
            <a:endParaRPr sz="2109" kern="0" dirty="0">
              <a:solidFill>
                <a:srgbClr val="000000"/>
              </a:solidFill>
              <a:latin typeface="Helvetica"/>
              <a:sym typeface="Helvetica"/>
            </a:endParaRPr>
          </a:p>
        </p:txBody>
      </p:sp>
    </p:spTree>
    <p:extLst>
      <p:ext uri="{BB962C8B-B14F-4D97-AF65-F5344CB8AC3E}">
        <p14:creationId xmlns:p14="http://schemas.microsoft.com/office/powerpoint/2010/main" val="2414162945"/>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1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17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p:tmAbs val="0"/>
                                  </p:iterate>
                                  <p:childTnLst>
                                    <p:set>
                                      <p:cBhvr>
                                        <p:cTn id="18" fill="hold"/>
                                        <p:tgtEl>
                                          <p:spTgt spid="1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 grpId="0" animBg="1" advAuto="0"/>
      <p:bldP spid="173" grpId="0" animBg="1" advAuto="0"/>
      <p:bldP spid="174" grpId="0" animBg="1" advAuto="0"/>
      <p:bldP spid="175" grpId="0" animBg="1" advAuto="0"/>
    </p:bld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0" name="Output embeddings: Each column in W2 is a dim(h)-dimensional vector that is associated with a vocabulary item w ∈ V    h is a dense (non-linear) representation of the context Words that are similar appear in similar contexts.…"/>
          <p:cNvSpPr txBox="1">
            <a:spLocks noGrp="1"/>
          </p:cNvSpPr>
          <p:nvPr>
            <p:ph type="body" idx="1"/>
          </p:nvPr>
        </p:nvSpPr>
        <p:spPr>
          <a:xfrm>
            <a:off x="2256235" y="1759078"/>
            <a:ext cx="7706320" cy="4643508"/>
          </a:xfrm>
          <a:prstGeom prst="rect">
            <a:avLst/>
          </a:prstGeom>
        </p:spPr>
        <p:txBody>
          <a:bodyPr/>
          <a:lstStyle/>
          <a:p>
            <a:r>
              <a:rPr b="1"/>
              <a:t>Output embeddings:</a:t>
            </a:r>
            <a:r>
              <a:t> Each column in </a:t>
            </a:r>
            <a:r>
              <a:rPr b="1"/>
              <a:t>W</a:t>
            </a:r>
            <a:r>
              <a:rPr baseline="31999"/>
              <a:t>2</a:t>
            </a:r>
            <a:r>
              <a:t> is a dim(</a:t>
            </a:r>
            <a:r>
              <a:rPr b="1"/>
              <a:t>h</a:t>
            </a:r>
            <a:r>
              <a:t>)-dimensional vector that is associated with a vocabulary item w ∈ V</a:t>
            </a:r>
            <a:br/>
            <a:br/>
            <a:br/>
            <a:br/>
            <a:r>
              <a:rPr b="1"/>
              <a:t>h</a:t>
            </a:r>
            <a:r>
              <a:t> is a dense (non-linear) representation of the context Words that are similar appear in similar contexts.</a:t>
            </a:r>
          </a:p>
          <a:p>
            <a:r>
              <a:t>Hence their columns in </a:t>
            </a:r>
            <a:r>
              <a:rPr b="1"/>
              <a:t>W</a:t>
            </a:r>
            <a:r>
              <a:rPr baseline="31999"/>
              <a:t>2</a:t>
            </a:r>
            <a:r>
              <a:t> should be similar. </a:t>
            </a:r>
          </a:p>
          <a:p>
            <a:endParaRPr/>
          </a:p>
          <a:p>
            <a:r>
              <a:rPr b="1"/>
              <a:t>Input embeddings:</a:t>
            </a:r>
            <a:r>
              <a:t> each row in the embedding matrix is a representation of a word. </a:t>
            </a:r>
          </a:p>
        </p:txBody>
      </p:sp>
      <p:sp>
        <p:nvSpPr>
          <p:cNvPr id="391" name="Word representations as by-product of neural LMs"/>
          <p:cNvSpPr txBox="1">
            <a:spLocks noGrp="1"/>
          </p:cNvSpPr>
          <p:nvPr>
            <p:ph type="title"/>
          </p:nvPr>
        </p:nvSpPr>
        <p:spPr>
          <a:xfrm>
            <a:off x="2247305" y="401836"/>
            <a:ext cx="7706320" cy="1089422"/>
          </a:xfrm>
          <a:prstGeom prst="rect">
            <a:avLst/>
          </a:prstGeom>
        </p:spPr>
        <p:txBody>
          <a:bodyPr/>
          <a:lstStyle>
            <a:lvl1pPr>
              <a:lnSpc>
                <a:spcPts val="5600"/>
              </a:lnSpc>
              <a:defRPr sz="4700"/>
            </a:lvl1pPr>
          </a:lstStyle>
          <a:p>
            <a:r>
              <a:t>Word representations as by-product of neural LMs</a:t>
            </a:r>
          </a:p>
        </p:txBody>
      </p:sp>
      <p:sp>
        <p:nvSpPr>
          <p:cNvPr id="392" name="Slide Number"/>
          <p:cNvSpPr txBox="1">
            <a:spLocks noGrp="1"/>
          </p:cNvSpPr>
          <p:nvPr>
            <p:ph type="sldNum" sz="quarter" idx="2"/>
          </p:nvPr>
        </p:nvSpPr>
        <p:spPr>
          <a:xfrm>
            <a:off x="9163919" y="4441242"/>
            <a:ext cx="304571" cy="31579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50</a:t>
            </a:fld>
            <a:endParaRPr kern="0">
              <a:solidFill>
                <a:srgbClr val="000000"/>
              </a:solidFill>
              <a:latin typeface="Helvetica"/>
              <a:sym typeface="Helvetica"/>
            </a:endParaRPr>
          </a:p>
        </p:txBody>
      </p:sp>
      <p:grpSp>
        <p:nvGrpSpPr>
          <p:cNvPr id="420" name="Group"/>
          <p:cNvGrpSpPr/>
          <p:nvPr/>
        </p:nvGrpSpPr>
        <p:grpSpPr>
          <a:xfrm>
            <a:off x="3573357" y="3036144"/>
            <a:ext cx="5674823" cy="955307"/>
            <a:chOff x="-7890" y="122"/>
            <a:chExt cx="8070859" cy="1358657"/>
          </a:xfrm>
        </p:grpSpPr>
        <p:sp>
          <p:nvSpPr>
            <p:cNvPr id="393" name="hidden layer h"/>
            <p:cNvSpPr txBox="1"/>
            <p:nvPr/>
          </p:nvSpPr>
          <p:spPr>
            <a:xfrm>
              <a:off x="-7890" y="800222"/>
              <a:ext cx="2712994" cy="5585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numCol="1" anchor="ctr">
              <a:spAutoFit/>
            </a:bodyPr>
            <a:lstStyle/>
            <a:p>
              <a:pPr algn="ctr" defTabSz="410751" hangingPunct="0">
                <a:lnSpc>
                  <a:spcPts val="2531"/>
                </a:lnSpc>
                <a:tabLst>
                  <a:tab pos="750067" algn="l"/>
                </a:tabLst>
              </a:pPr>
              <a:r>
                <a:rPr sz="2109" b="1" kern="0">
                  <a:solidFill>
                    <a:srgbClr val="000000"/>
                  </a:solidFill>
                  <a:latin typeface="Helvetica"/>
                  <a:sym typeface="Helvetica"/>
                </a:rPr>
                <a:t>hidden layer h</a:t>
              </a:r>
            </a:p>
          </p:txBody>
        </p:sp>
        <p:sp>
          <p:nvSpPr>
            <p:cNvPr id="394" name="output layer"/>
            <p:cNvSpPr txBox="1"/>
            <p:nvPr/>
          </p:nvSpPr>
          <p:spPr>
            <a:xfrm>
              <a:off x="-5785" y="122"/>
              <a:ext cx="2412057" cy="5585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numCol="1" anchor="ctr">
              <a:spAutoFit/>
            </a:bodyPr>
            <a:lstStyle/>
            <a:p>
              <a:pPr algn="ctr" defTabSz="410751" hangingPunct="0">
                <a:lnSpc>
                  <a:spcPts val="2531"/>
                </a:lnSpc>
                <a:tabLst>
                  <a:tab pos="750067" algn="l"/>
                </a:tabLst>
              </a:pPr>
              <a:r>
                <a:rPr sz="2109" b="1" kern="0">
                  <a:solidFill>
                    <a:srgbClr val="000000"/>
                  </a:solidFill>
                  <a:latin typeface="Helvetica"/>
                  <a:sym typeface="Helvetica"/>
                </a:rPr>
                <a:t>output layer </a:t>
              </a:r>
            </a:p>
          </p:txBody>
        </p:sp>
        <p:sp>
          <p:nvSpPr>
            <p:cNvPr id="395" name="Circle"/>
            <p:cNvSpPr/>
            <p:nvPr/>
          </p:nvSpPr>
          <p:spPr>
            <a:xfrm>
              <a:off x="3643368" y="107950"/>
              <a:ext cx="342901" cy="342900"/>
            </a:xfrm>
            <a:prstGeom prst="ellipse">
              <a:avLst/>
            </a:prstGeom>
            <a:solidFill>
              <a:srgbClr val="FFFBE6"/>
            </a:solidFill>
            <a:ln w="25400" cap="flat">
              <a:solidFill>
                <a:srgbClr val="929292"/>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96" name="Circle"/>
            <p:cNvSpPr/>
            <p:nvPr/>
          </p:nvSpPr>
          <p:spPr>
            <a:xfrm>
              <a:off x="4138668" y="107950"/>
              <a:ext cx="342901" cy="342900"/>
            </a:xfrm>
            <a:prstGeom prst="ellipse">
              <a:avLst/>
            </a:prstGeom>
            <a:solidFill>
              <a:srgbClr val="FFFBE6"/>
            </a:solidFill>
            <a:ln w="25400" cap="flat">
              <a:solidFill>
                <a:srgbClr val="929292"/>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97" name="Circle"/>
            <p:cNvSpPr/>
            <p:nvPr/>
          </p:nvSpPr>
          <p:spPr>
            <a:xfrm>
              <a:off x="4633968" y="107950"/>
              <a:ext cx="342901" cy="342900"/>
            </a:xfrm>
            <a:prstGeom prst="ellipse">
              <a:avLst/>
            </a:prstGeom>
            <a:solidFill>
              <a:srgbClr val="FFFBE6"/>
            </a:solidFill>
            <a:ln w="25400" cap="flat">
              <a:solidFill>
                <a:srgbClr val="929292"/>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98" name="Circle"/>
            <p:cNvSpPr/>
            <p:nvPr/>
          </p:nvSpPr>
          <p:spPr>
            <a:xfrm>
              <a:off x="5148318" y="107950"/>
              <a:ext cx="342901" cy="342900"/>
            </a:xfrm>
            <a:prstGeom prst="ellipse">
              <a:avLst/>
            </a:prstGeom>
            <a:solidFill>
              <a:srgbClr val="FFFBE6"/>
            </a:solidFill>
            <a:ln w="25400" cap="flat">
              <a:solidFill>
                <a:srgbClr val="929292"/>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399" name="Circle"/>
            <p:cNvSpPr/>
            <p:nvPr/>
          </p:nvSpPr>
          <p:spPr>
            <a:xfrm>
              <a:off x="6232450" y="107950"/>
              <a:ext cx="342901" cy="342900"/>
            </a:xfrm>
            <a:prstGeom prst="ellipse">
              <a:avLst/>
            </a:prstGeom>
            <a:solidFill>
              <a:srgbClr val="FFFBE6"/>
            </a:solidFill>
            <a:ln w="25400" cap="flat">
              <a:solidFill>
                <a:srgbClr val="929292"/>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00" name="Circle"/>
            <p:cNvSpPr/>
            <p:nvPr/>
          </p:nvSpPr>
          <p:spPr>
            <a:xfrm>
              <a:off x="6691368" y="107950"/>
              <a:ext cx="342901" cy="342900"/>
            </a:xfrm>
            <a:prstGeom prst="ellipse">
              <a:avLst/>
            </a:prstGeom>
            <a:solidFill>
              <a:srgbClr val="FFFBE6"/>
            </a:solidFill>
            <a:ln w="25400" cap="flat">
              <a:solidFill>
                <a:srgbClr val="929292"/>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01" name="Circle"/>
            <p:cNvSpPr/>
            <p:nvPr/>
          </p:nvSpPr>
          <p:spPr>
            <a:xfrm>
              <a:off x="7186668" y="107950"/>
              <a:ext cx="342901" cy="342900"/>
            </a:xfrm>
            <a:prstGeom prst="ellipse">
              <a:avLst/>
            </a:prstGeom>
            <a:solidFill>
              <a:srgbClr val="FFFBE6"/>
            </a:solidFill>
            <a:ln w="25400" cap="flat">
              <a:solidFill>
                <a:srgbClr val="929292"/>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02" name="Circle"/>
            <p:cNvSpPr/>
            <p:nvPr/>
          </p:nvSpPr>
          <p:spPr>
            <a:xfrm>
              <a:off x="7720068" y="107950"/>
              <a:ext cx="342901" cy="342900"/>
            </a:xfrm>
            <a:prstGeom prst="ellipse">
              <a:avLst/>
            </a:prstGeom>
            <a:solidFill>
              <a:srgbClr val="FFFBE6"/>
            </a:solidFill>
            <a:ln w="25400" cap="flat">
              <a:solidFill>
                <a:srgbClr val="929292"/>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03" name="Line"/>
            <p:cNvSpPr/>
            <p:nvPr/>
          </p:nvSpPr>
          <p:spPr>
            <a:xfrm flipV="1">
              <a:off x="4303072" y="378789"/>
              <a:ext cx="1444326" cy="432682"/>
            </a:xfrm>
            <a:prstGeom prst="line">
              <a:avLst/>
            </a:prstGeom>
            <a:noFill/>
            <a:ln w="381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04" name="Line"/>
            <p:cNvSpPr/>
            <p:nvPr/>
          </p:nvSpPr>
          <p:spPr>
            <a:xfrm flipV="1">
              <a:off x="4799130" y="450110"/>
              <a:ext cx="957707" cy="332425"/>
            </a:xfrm>
            <a:prstGeom prst="line">
              <a:avLst/>
            </a:prstGeom>
            <a:noFill/>
            <a:ln w="381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05" name="Line"/>
            <p:cNvSpPr/>
            <p:nvPr/>
          </p:nvSpPr>
          <p:spPr>
            <a:xfrm flipH="1" flipV="1">
              <a:off x="5853159" y="411393"/>
              <a:ext cx="1837957" cy="392114"/>
            </a:xfrm>
            <a:prstGeom prst="line">
              <a:avLst/>
            </a:prstGeom>
            <a:noFill/>
            <a:ln w="381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06" name="Line"/>
            <p:cNvSpPr/>
            <p:nvPr/>
          </p:nvSpPr>
          <p:spPr>
            <a:xfrm flipV="1">
              <a:off x="5291454" y="450859"/>
              <a:ext cx="564629" cy="335771"/>
            </a:xfrm>
            <a:prstGeom prst="line">
              <a:avLst/>
            </a:prstGeom>
            <a:noFill/>
            <a:ln w="381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07" name="Line"/>
            <p:cNvSpPr/>
            <p:nvPr/>
          </p:nvSpPr>
          <p:spPr>
            <a:xfrm flipV="1">
              <a:off x="5797685" y="356657"/>
              <a:ext cx="1" cy="476946"/>
            </a:xfrm>
            <a:prstGeom prst="line">
              <a:avLst/>
            </a:prstGeom>
            <a:noFill/>
            <a:ln w="381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08" name="Line"/>
            <p:cNvSpPr/>
            <p:nvPr/>
          </p:nvSpPr>
          <p:spPr>
            <a:xfrm flipH="1" flipV="1">
              <a:off x="5873469" y="410948"/>
              <a:ext cx="1403764" cy="440668"/>
            </a:xfrm>
            <a:prstGeom prst="line">
              <a:avLst/>
            </a:prstGeom>
            <a:noFill/>
            <a:ln w="381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09" name="Line"/>
            <p:cNvSpPr/>
            <p:nvPr/>
          </p:nvSpPr>
          <p:spPr>
            <a:xfrm flipH="1" flipV="1">
              <a:off x="5873469" y="481861"/>
              <a:ext cx="891291" cy="370368"/>
            </a:xfrm>
            <a:prstGeom prst="line">
              <a:avLst/>
            </a:prstGeom>
            <a:noFill/>
            <a:ln w="381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10" name="Line"/>
            <p:cNvSpPr/>
            <p:nvPr/>
          </p:nvSpPr>
          <p:spPr>
            <a:xfrm flipH="1" flipV="1">
              <a:off x="5849548" y="448861"/>
              <a:ext cx="341360" cy="341360"/>
            </a:xfrm>
            <a:prstGeom prst="line">
              <a:avLst/>
            </a:prstGeom>
            <a:noFill/>
            <a:ln w="381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11" name="Circle"/>
            <p:cNvSpPr/>
            <p:nvPr/>
          </p:nvSpPr>
          <p:spPr>
            <a:xfrm>
              <a:off x="5662668" y="107950"/>
              <a:ext cx="342901" cy="342900"/>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12" name="Circle"/>
            <p:cNvSpPr/>
            <p:nvPr/>
          </p:nvSpPr>
          <p:spPr>
            <a:xfrm>
              <a:off x="6094468" y="812800"/>
              <a:ext cx="342901" cy="342900"/>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13" name="Circle"/>
            <p:cNvSpPr/>
            <p:nvPr/>
          </p:nvSpPr>
          <p:spPr>
            <a:xfrm>
              <a:off x="4075168" y="812800"/>
              <a:ext cx="342901" cy="342900"/>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14" name="Circle"/>
            <p:cNvSpPr/>
            <p:nvPr/>
          </p:nvSpPr>
          <p:spPr>
            <a:xfrm>
              <a:off x="4570468" y="812800"/>
              <a:ext cx="342901" cy="342900"/>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15" name="Circle"/>
            <p:cNvSpPr/>
            <p:nvPr/>
          </p:nvSpPr>
          <p:spPr>
            <a:xfrm>
              <a:off x="5065768" y="812800"/>
              <a:ext cx="342901" cy="342900"/>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16" name="Circle"/>
            <p:cNvSpPr/>
            <p:nvPr/>
          </p:nvSpPr>
          <p:spPr>
            <a:xfrm>
              <a:off x="5580118" y="812800"/>
              <a:ext cx="342901" cy="342900"/>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17" name="Circle"/>
            <p:cNvSpPr/>
            <p:nvPr/>
          </p:nvSpPr>
          <p:spPr>
            <a:xfrm>
              <a:off x="6664250" y="812800"/>
              <a:ext cx="342901" cy="342900"/>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18" name="Circle"/>
            <p:cNvSpPr/>
            <p:nvPr/>
          </p:nvSpPr>
          <p:spPr>
            <a:xfrm>
              <a:off x="7123168" y="812800"/>
              <a:ext cx="342901" cy="342900"/>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419" name="Circle"/>
            <p:cNvSpPr/>
            <p:nvPr/>
          </p:nvSpPr>
          <p:spPr>
            <a:xfrm>
              <a:off x="7618468" y="812800"/>
              <a:ext cx="342901" cy="342900"/>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Tree>
    <p:extLst>
      <p:ext uri="{BB962C8B-B14F-4D97-AF65-F5344CB8AC3E}">
        <p14:creationId xmlns:p14="http://schemas.microsoft.com/office/powerpoint/2010/main" val="608192420"/>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390">
                                            <p:bg/>
                                          </p:spTgt>
                                        </p:tgtEl>
                                        <p:attrNameLst>
                                          <p:attrName>style.visibility</p:attrName>
                                        </p:attrNameLst>
                                      </p:cBhvr>
                                      <p:to>
                                        <p:strVal val="visible"/>
                                      </p:to>
                                    </p:set>
                                  </p:childTnLst>
                                </p:cTn>
                              </p:par>
                              <p:par>
                                <p:cTn id="7" presetID="1" presetClass="entr" presetSubtype="0" fill="hold" grpId="0" nodeType="withEffect">
                                  <p:stCondLst>
                                    <p:cond delay="0"/>
                                  </p:stCondLst>
                                  <p:iterate>
                                    <p:tmAbs val="0"/>
                                  </p:iterate>
                                  <p:childTnLst>
                                    <p:set>
                                      <p:cBhvr>
                                        <p:cTn id="8" fill="hold"/>
                                        <p:tgtEl>
                                          <p:spTgt spid="39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iterate>
                                    <p:tmAbs val="0"/>
                                  </p:iterate>
                                  <p:childTnLst>
                                    <p:set>
                                      <p:cBhvr>
                                        <p:cTn id="12" fill="hold"/>
                                        <p:tgtEl>
                                          <p:spTgt spid="4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iterate>
                                    <p:tmAbs val="0"/>
                                  </p:iterate>
                                  <p:childTnLst>
                                    <p:set>
                                      <p:cBhvr>
                                        <p:cTn id="16" fill="hold"/>
                                        <p:tgtEl>
                                          <p:spTgt spid="390">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iterate>
                                    <p:tmAbs val="0"/>
                                  </p:iterate>
                                  <p:childTnLst>
                                    <p:set>
                                      <p:cBhvr>
                                        <p:cTn id="20" fill="hold"/>
                                        <p:tgtEl>
                                          <p:spTgt spid="390">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iterate>
                                    <p:tmAbs val="0"/>
                                  </p:iterate>
                                  <p:childTnLst>
                                    <p:set>
                                      <p:cBhvr>
                                        <p:cTn id="24" fill="hold"/>
                                        <p:tgtEl>
                                          <p:spTgt spid="39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0" grpId="0" build="p" bldLvl="5" animBg="1" advAuto="0"/>
      <p:bldP spid="420" grpId="0" animBg="1" advAuto="0"/>
    </p:bld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22" name="Modifications to neural LM"/>
          <p:cNvSpPr txBox="1">
            <a:spLocks noGrp="1"/>
          </p:cNvSpPr>
          <p:nvPr>
            <p:ph type="title"/>
          </p:nvPr>
        </p:nvSpPr>
        <p:spPr>
          <a:prstGeom prst="rect">
            <a:avLst/>
          </a:prstGeom>
        </p:spPr>
        <p:txBody>
          <a:bodyPr/>
          <a:lstStyle/>
          <a:p>
            <a:r>
              <a:t>Modifications to neural LM</a:t>
            </a:r>
          </a:p>
        </p:txBody>
      </p:sp>
      <p:sp>
        <p:nvSpPr>
          <p:cNvPr id="423" name="If we want good word representations (rather than good language models), we can modify this model:…"/>
          <p:cNvSpPr txBox="1">
            <a:spLocks noGrp="1"/>
          </p:cNvSpPr>
          <p:nvPr>
            <p:ph type="body" idx="1"/>
          </p:nvPr>
        </p:nvSpPr>
        <p:spPr>
          <a:prstGeom prst="rect">
            <a:avLst/>
          </a:prstGeom>
        </p:spPr>
        <p:txBody>
          <a:bodyPr/>
          <a:lstStyle/>
          <a:p>
            <a:r>
              <a:rPr dirty="0"/>
              <a:t>If we want good word representations (rather than good language models), we can modify this model:</a:t>
            </a:r>
            <a:br>
              <a:rPr dirty="0"/>
            </a:br>
            <a:endParaRPr dirty="0"/>
          </a:p>
          <a:p>
            <a:pPr lvl="1"/>
            <a:r>
              <a:rPr dirty="0">
                <a:solidFill>
                  <a:srgbClr val="C71B00"/>
                </a:solidFill>
              </a:rPr>
              <a:t>1) We can also take the words that follow into account:</a:t>
            </a:r>
            <a:r>
              <a:rPr dirty="0"/>
              <a:t>  compute </a:t>
            </a:r>
            <a:r>
              <a:rPr dirty="0">
                <a:latin typeface="Times"/>
                <a:ea typeface="Times"/>
                <a:cs typeface="Times"/>
                <a:sym typeface="Times"/>
              </a:rPr>
              <a:t>P(w</a:t>
            </a:r>
            <a:r>
              <a:rPr baseline="-5999" dirty="0">
                <a:latin typeface="Times"/>
                <a:ea typeface="Times"/>
                <a:cs typeface="Times"/>
                <a:sym typeface="Times"/>
              </a:rPr>
              <a:t>3</a:t>
            </a:r>
            <a:r>
              <a:rPr dirty="0">
                <a:latin typeface="Times"/>
                <a:ea typeface="Times"/>
                <a:cs typeface="Times"/>
                <a:sym typeface="Times"/>
              </a:rPr>
              <a:t> | w</a:t>
            </a:r>
            <a:r>
              <a:rPr baseline="-5999" dirty="0">
                <a:latin typeface="Times"/>
                <a:ea typeface="Times"/>
                <a:cs typeface="Times"/>
                <a:sym typeface="Times"/>
              </a:rPr>
              <a:t>1</a:t>
            </a:r>
            <a:r>
              <a:rPr dirty="0">
                <a:latin typeface="Times"/>
                <a:ea typeface="Times"/>
                <a:cs typeface="Times"/>
                <a:sym typeface="Times"/>
              </a:rPr>
              <a:t>w</a:t>
            </a:r>
            <a:r>
              <a:rPr baseline="-5999" dirty="0">
                <a:latin typeface="Times"/>
                <a:ea typeface="Times"/>
                <a:cs typeface="Times"/>
                <a:sym typeface="Times"/>
              </a:rPr>
              <a:t>2</a:t>
            </a:r>
            <a:r>
              <a:rPr dirty="0">
                <a:latin typeface="Times"/>
                <a:ea typeface="Times"/>
                <a:cs typeface="Times"/>
                <a:sym typeface="Times"/>
              </a:rPr>
              <a:t>_w</a:t>
            </a:r>
            <a:r>
              <a:rPr baseline="-5999" dirty="0">
                <a:latin typeface="Times"/>
                <a:ea typeface="Times"/>
                <a:cs typeface="Times"/>
                <a:sym typeface="Times"/>
              </a:rPr>
              <a:t>4</a:t>
            </a:r>
            <a:r>
              <a:rPr dirty="0">
                <a:latin typeface="Times"/>
                <a:ea typeface="Times"/>
                <a:cs typeface="Times"/>
                <a:sym typeface="Times"/>
              </a:rPr>
              <a:t>w</a:t>
            </a:r>
            <a:r>
              <a:rPr baseline="-5999" dirty="0">
                <a:latin typeface="Times"/>
                <a:ea typeface="Times"/>
                <a:cs typeface="Times"/>
                <a:sym typeface="Times"/>
              </a:rPr>
              <a:t>5</a:t>
            </a:r>
            <a:r>
              <a:rPr dirty="0">
                <a:latin typeface="Times"/>
                <a:ea typeface="Times"/>
                <a:cs typeface="Times"/>
                <a:sym typeface="Times"/>
              </a:rPr>
              <a:t>)</a:t>
            </a:r>
            <a:r>
              <a:rPr dirty="0"/>
              <a:t> instead of </a:t>
            </a:r>
            <a:r>
              <a:rPr dirty="0">
                <a:latin typeface="Times"/>
                <a:ea typeface="Times"/>
                <a:cs typeface="Times"/>
                <a:sym typeface="Times"/>
              </a:rPr>
              <a:t>P(w</a:t>
            </a:r>
            <a:r>
              <a:rPr baseline="-5999" dirty="0">
                <a:latin typeface="Times"/>
                <a:ea typeface="Times"/>
                <a:cs typeface="Times"/>
                <a:sym typeface="Times"/>
              </a:rPr>
              <a:t>5 </a:t>
            </a:r>
            <a:r>
              <a:rPr dirty="0">
                <a:latin typeface="Times"/>
                <a:ea typeface="Times"/>
                <a:cs typeface="Times"/>
                <a:sym typeface="Times"/>
              </a:rPr>
              <a:t>| w</a:t>
            </a:r>
            <a:r>
              <a:rPr baseline="-5999" dirty="0">
                <a:latin typeface="Times"/>
                <a:ea typeface="Times"/>
                <a:cs typeface="Times"/>
                <a:sym typeface="Times"/>
              </a:rPr>
              <a:t>1</a:t>
            </a:r>
            <a:r>
              <a:rPr dirty="0">
                <a:latin typeface="Times"/>
                <a:ea typeface="Times"/>
                <a:cs typeface="Times"/>
                <a:sym typeface="Times"/>
              </a:rPr>
              <a:t>w</a:t>
            </a:r>
            <a:r>
              <a:rPr baseline="-5999" dirty="0">
                <a:latin typeface="Times"/>
                <a:ea typeface="Times"/>
                <a:cs typeface="Times"/>
                <a:sym typeface="Times"/>
              </a:rPr>
              <a:t>2</a:t>
            </a:r>
            <a:r>
              <a:rPr dirty="0">
                <a:latin typeface="Times"/>
                <a:ea typeface="Times"/>
                <a:cs typeface="Times"/>
                <a:sym typeface="Times"/>
              </a:rPr>
              <a:t>w</a:t>
            </a:r>
            <a:r>
              <a:rPr baseline="-5999" dirty="0">
                <a:latin typeface="Times"/>
                <a:ea typeface="Times"/>
                <a:cs typeface="Times"/>
                <a:sym typeface="Times"/>
              </a:rPr>
              <a:t>3</a:t>
            </a:r>
            <a:r>
              <a:rPr dirty="0">
                <a:latin typeface="Times"/>
                <a:ea typeface="Times"/>
                <a:cs typeface="Times"/>
                <a:sym typeface="Times"/>
              </a:rPr>
              <a:t>w</a:t>
            </a:r>
            <a:r>
              <a:rPr baseline="-5999" dirty="0">
                <a:latin typeface="Times"/>
                <a:ea typeface="Times"/>
                <a:cs typeface="Times"/>
                <a:sym typeface="Times"/>
              </a:rPr>
              <a:t>4</a:t>
            </a:r>
            <a:r>
              <a:rPr dirty="0">
                <a:latin typeface="Times"/>
                <a:ea typeface="Times"/>
                <a:cs typeface="Times"/>
                <a:sym typeface="Times"/>
              </a:rPr>
              <a:t>)</a:t>
            </a:r>
          </a:p>
          <a:p>
            <a:pPr lvl="1"/>
            <a:r>
              <a:rPr dirty="0"/>
              <a:t>Now, the input context</a:t>
            </a:r>
            <a:r>
              <a:rPr dirty="0">
                <a:latin typeface="Times"/>
                <a:ea typeface="Times"/>
                <a:cs typeface="Times"/>
                <a:sym typeface="Times"/>
              </a:rPr>
              <a:t> c = w</a:t>
            </a:r>
            <a:r>
              <a:rPr baseline="-5999" dirty="0">
                <a:latin typeface="Times"/>
                <a:ea typeface="Times"/>
                <a:cs typeface="Times"/>
                <a:sym typeface="Times"/>
              </a:rPr>
              <a:t>1</a:t>
            </a:r>
            <a:r>
              <a:rPr dirty="0">
                <a:latin typeface="Times"/>
                <a:ea typeface="Times"/>
                <a:cs typeface="Times"/>
                <a:sym typeface="Times"/>
              </a:rPr>
              <a:t>w</a:t>
            </a:r>
            <a:r>
              <a:rPr baseline="-5999" dirty="0">
                <a:latin typeface="Times"/>
                <a:ea typeface="Times"/>
                <a:cs typeface="Times"/>
                <a:sym typeface="Times"/>
              </a:rPr>
              <a:t>2</a:t>
            </a:r>
            <a:r>
              <a:rPr dirty="0">
                <a:latin typeface="Times"/>
                <a:ea typeface="Times"/>
                <a:cs typeface="Times"/>
                <a:sym typeface="Times"/>
              </a:rPr>
              <a:t>_w</a:t>
            </a:r>
            <a:r>
              <a:rPr baseline="-5999" dirty="0">
                <a:latin typeface="Times"/>
                <a:ea typeface="Times"/>
                <a:cs typeface="Times"/>
                <a:sym typeface="Times"/>
              </a:rPr>
              <a:t>4</a:t>
            </a:r>
            <a:r>
              <a:rPr dirty="0">
                <a:latin typeface="Times"/>
                <a:ea typeface="Times"/>
                <a:cs typeface="Times"/>
                <a:sym typeface="Times"/>
              </a:rPr>
              <a:t>w</a:t>
            </a:r>
            <a:r>
              <a:rPr baseline="-5999" dirty="0">
                <a:latin typeface="Times"/>
                <a:ea typeface="Times"/>
                <a:cs typeface="Times"/>
                <a:sym typeface="Times"/>
              </a:rPr>
              <a:t>5, </a:t>
            </a:r>
            <a:r>
              <a:rPr dirty="0"/>
              <a:t>not</a:t>
            </a:r>
            <a:r>
              <a:rPr baseline="-5999" dirty="0">
                <a:latin typeface="Times"/>
                <a:ea typeface="Times"/>
                <a:cs typeface="Times"/>
                <a:sym typeface="Times"/>
              </a:rPr>
              <a:t>  </a:t>
            </a:r>
            <a:r>
              <a:rPr dirty="0">
                <a:latin typeface="Times"/>
                <a:ea typeface="Times"/>
                <a:cs typeface="Times"/>
                <a:sym typeface="Times"/>
              </a:rPr>
              <a:t>w</a:t>
            </a:r>
            <a:r>
              <a:rPr baseline="-5999" dirty="0">
                <a:latin typeface="Times"/>
                <a:ea typeface="Times"/>
                <a:cs typeface="Times"/>
                <a:sym typeface="Times"/>
              </a:rPr>
              <a:t>1</a:t>
            </a:r>
            <a:r>
              <a:rPr dirty="0">
                <a:latin typeface="Times"/>
                <a:ea typeface="Times"/>
                <a:cs typeface="Times"/>
                <a:sym typeface="Times"/>
              </a:rPr>
              <a:t>w</a:t>
            </a:r>
            <a:r>
              <a:rPr baseline="-5999" dirty="0">
                <a:latin typeface="Times"/>
                <a:ea typeface="Times"/>
                <a:cs typeface="Times"/>
                <a:sym typeface="Times"/>
              </a:rPr>
              <a:t>2</a:t>
            </a:r>
            <a:r>
              <a:rPr dirty="0">
                <a:latin typeface="Times"/>
                <a:ea typeface="Times"/>
                <a:cs typeface="Times"/>
                <a:sym typeface="Times"/>
              </a:rPr>
              <a:t>w</a:t>
            </a:r>
            <a:r>
              <a:rPr baseline="-5999" dirty="0">
                <a:latin typeface="Times"/>
                <a:ea typeface="Times"/>
                <a:cs typeface="Times"/>
                <a:sym typeface="Times"/>
              </a:rPr>
              <a:t>3</a:t>
            </a:r>
            <a:r>
              <a:rPr dirty="0">
                <a:latin typeface="Times"/>
                <a:ea typeface="Times"/>
                <a:cs typeface="Times"/>
                <a:sym typeface="Times"/>
              </a:rPr>
              <a:t>w</a:t>
            </a:r>
            <a:r>
              <a:rPr baseline="-5999" dirty="0">
                <a:latin typeface="Times"/>
                <a:ea typeface="Times"/>
                <a:cs typeface="Times"/>
                <a:sym typeface="Times"/>
              </a:rPr>
              <a:t>4</a:t>
            </a:r>
          </a:p>
          <a:p>
            <a:pPr lvl="1">
              <a:defRPr>
                <a:solidFill>
                  <a:srgbClr val="C71B00"/>
                </a:solidFill>
              </a:defRPr>
            </a:pPr>
            <a:r>
              <a:rPr dirty="0"/>
              <a:t>2) We don’t need a distribution over the output word. </a:t>
            </a:r>
          </a:p>
          <a:p>
            <a:pPr lvl="1"/>
            <a:r>
              <a:rPr dirty="0"/>
              <a:t>We just want the correct output word to have a higher score </a:t>
            </a:r>
            <a:r>
              <a:rPr dirty="0">
                <a:latin typeface="Times"/>
                <a:ea typeface="Times"/>
                <a:cs typeface="Times"/>
                <a:sym typeface="Times"/>
              </a:rPr>
              <a:t>s(</a:t>
            </a:r>
            <a:r>
              <a:rPr dirty="0" err="1">
                <a:latin typeface="Times"/>
                <a:ea typeface="Times"/>
                <a:cs typeface="Times"/>
                <a:sym typeface="Times"/>
              </a:rPr>
              <a:t>w,c</a:t>
            </a:r>
            <a:r>
              <a:rPr dirty="0">
                <a:latin typeface="Times"/>
                <a:ea typeface="Times"/>
                <a:cs typeface="Times"/>
                <a:sym typeface="Times"/>
              </a:rPr>
              <a:t>)</a:t>
            </a:r>
            <a:r>
              <a:rPr dirty="0"/>
              <a:t> than other words w’. We remove the </a:t>
            </a:r>
            <a:r>
              <a:rPr dirty="0" err="1"/>
              <a:t>softmax</a:t>
            </a:r>
            <a:r>
              <a:rPr dirty="0"/>
              <a:t>, define </a:t>
            </a:r>
            <a:r>
              <a:rPr dirty="0">
                <a:latin typeface="Times"/>
                <a:ea typeface="Times"/>
                <a:cs typeface="Times"/>
                <a:sym typeface="Times"/>
              </a:rPr>
              <a:t>s(</a:t>
            </a:r>
            <a:r>
              <a:rPr dirty="0" err="1">
                <a:latin typeface="Times"/>
                <a:ea typeface="Times"/>
                <a:cs typeface="Times"/>
                <a:sym typeface="Times"/>
              </a:rPr>
              <a:t>w,c</a:t>
            </a:r>
            <a:r>
              <a:rPr dirty="0">
                <a:latin typeface="Times"/>
                <a:ea typeface="Times"/>
                <a:cs typeface="Times"/>
                <a:sym typeface="Times"/>
              </a:rPr>
              <a:t>)</a:t>
            </a:r>
            <a:r>
              <a:rPr dirty="0"/>
              <a:t> as the activation of the output unit for </a:t>
            </a:r>
            <a:r>
              <a:rPr dirty="0">
                <a:latin typeface="Times"/>
                <a:ea typeface="Times"/>
                <a:cs typeface="Times"/>
                <a:sym typeface="Times"/>
              </a:rPr>
              <a:t>w</a:t>
            </a:r>
            <a:r>
              <a:rPr dirty="0"/>
              <a:t> with input context </a:t>
            </a:r>
            <a:r>
              <a:rPr dirty="0">
                <a:latin typeface="Times"/>
                <a:ea typeface="Times"/>
                <a:cs typeface="Times"/>
                <a:sym typeface="Times"/>
              </a:rPr>
              <a:t>c</a:t>
            </a:r>
            <a:r>
              <a:rPr dirty="0"/>
              <a:t> and use a </a:t>
            </a:r>
            <a:r>
              <a:rPr dirty="0">
                <a:solidFill>
                  <a:srgbClr val="C71B00"/>
                </a:solidFill>
              </a:rPr>
              <a:t>(margin-based) ranking loss</a:t>
            </a:r>
            <a:r>
              <a:rPr dirty="0"/>
              <a:t>: </a:t>
            </a:r>
          </a:p>
          <a:p>
            <a:pPr lvl="3"/>
            <a:r>
              <a:rPr dirty="0"/>
              <a:t>Loss for predicting a random word </a:t>
            </a:r>
            <a:r>
              <a:rPr dirty="0">
                <a:latin typeface="Times"/>
                <a:ea typeface="Times"/>
                <a:cs typeface="Times"/>
                <a:sym typeface="Times"/>
              </a:rPr>
              <a:t>w’</a:t>
            </a:r>
            <a:r>
              <a:rPr dirty="0"/>
              <a:t> instead of </a:t>
            </a:r>
            <a:r>
              <a:rPr dirty="0">
                <a:latin typeface="Times"/>
                <a:ea typeface="Times"/>
                <a:cs typeface="Times"/>
                <a:sym typeface="Times"/>
              </a:rPr>
              <a:t>w</a:t>
            </a:r>
            <a:r>
              <a:rPr dirty="0"/>
              <a:t>:</a:t>
            </a:r>
            <a:br>
              <a:rPr dirty="0"/>
            </a:br>
            <a:r>
              <a:rPr dirty="0"/>
              <a:t>    </a:t>
            </a:r>
            <a:r>
              <a:rPr dirty="0">
                <a:latin typeface="Times"/>
                <a:ea typeface="Times"/>
                <a:cs typeface="Times"/>
                <a:sym typeface="Times"/>
              </a:rPr>
              <a:t>L(w, c, w’) = max(0, 1 − (s(w, c) − s(w’, c))</a:t>
            </a:r>
          </a:p>
        </p:txBody>
      </p:sp>
      <p:sp>
        <p:nvSpPr>
          <p:cNvPr id="424" name="Slide Number"/>
          <p:cNvSpPr txBox="1">
            <a:spLocks noGrp="1"/>
          </p:cNvSpPr>
          <p:nvPr>
            <p:ph type="sldNum" sz="quarter" idx="2"/>
          </p:nvPr>
        </p:nvSpPr>
        <p:spPr>
          <a:xfrm>
            <a:off x="9163919" y="4441242"/>
            <a:ext cx="304571" cy="31579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51</a:t>
            </a:fld>
            <a:endParaRPr kern="0">
              <a:solidFill>
                <a:srgbClr val="000000"/>
              </a:solidFill>
              <a:latin typeface="Helvetica"/>
              <a:sym typeface="Helvetica"/>
            </a:endParaRPr>
          </a:p>
        </p:txBody>
      </p:sp>
    </p:spTree>
    <p:extLst>
      <p:ext uri="{BB962C8B-B14F-4D97-AF65-F5344CB8AC3E}">
        <p14:creationId xmlns:p14="http://schemas.microsoft.com/office/powerpoint/2010/main" val="3291940706"/>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423">
                                            <p:bg/>
                                          </p:spTgt>
                                        </p:tgtEl>
                                        <p:attrNameLst>
                                          <p:attrName>style.visibility</p:attrName>
                                        </p:attrNameLst>
                                      </p:cBhvr>
                                      <p:to>
                                        <p:strVal val="visible"/>
                                      </p:to>
                                    </p:set>
                                  </p:childTnLst>
                                </p:cTn>
                              </p:par>
                              <p:par>
                                <p:cTn id="7" presetID="1" presetClass="entr" presetSubtype="0" fill="hold" grpId="0" nodeType="withEffect">
                                  <p:stCondLst>
                                    <p:cond delay="0"/>
                                  </p:stCondLst>
                                  <p:iterate>
                                    <p:tmAbs val="0"/>
                                  </p:iterate>
                                  <p:childTnLst>
                                    <p:set>
                                      <p:cBhvr>
                                        <p:cTn id="8" fill="hold"/>
                                        <p:tgtEl>
                                          <p:spTgt spid="42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iterate>
                                    <p:tmAbs val="0"/>
                                  </p:iterate>
                                  <p:childTnLst>
                                    <p:set>
                                      <p:cBhvr>
                                        <p:cTn id="12" fill="hold"/>
                                        <p:tgtEl>
                                          <p:spTgt spid="42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iterate>
                                    <p:tmAbs val="0"/>
                                  </p:iterate>
                                  <p:childTnLst>
                                    <p:set>
                                      <p:cBhvr>
                                        <p:cTn id="16" fill="hold"/>
                                        <p:tgtEl>
                                          <p:spTgt spid="42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iterate>
                                    <p:tmAbs val="0"/>
                                  </p:iterate>
                                  <p:childTnLst>
                                    <p:set>
                                      <p:cBhvr>
                                        <p:cTn id="20" fill="hold"/>
                                        <p:tgtEl>
                                          <p:spTgt spid="42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iterate>
                                    <p:tmAbs val="0"/>
                                  </p:iterate>
                                  <p:childTnLst>
                                    <p:set>
                                      <p:cBhvr>
                                        <p:cTn id="24" fill="hold"/>
                                        <p:tgtEl>
                                          <p:spTgt spid="42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iterate>
                                    <p:tmAbs val="0"/>
                                  </p:iterate>
                                  <p:childTnLst>
                                    <p:set>
                                      <p:cBhvr>
                                        <p:cTn id="28" fill="hold"/>
                                        <p:tgtEl>
                                          <p:spTgt spid="4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3" grpId="0" build="p" bldLvl="5" animBg="1" advAuto="0"/>
    </p:bld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26" name="Obtaining Word Embeddings"/>
          <p:cNvSpPr txBox="1">
            <a:spLocks noGrp="1"/>
          </p:cNvSpPr>
          <p:nvPr>
            <p:ph type="title"/>
          </p:nvPr>
        </p:nvSpPr>
        <p:spPr>
          <a:prstGeom prst="rect">
            <a:avLst/>
          </a:prstGeom>
        </p:spPr>
        <p:txBody>
          <a:bodyPr/>
          <a:lstStyle/>
          <a:p>
            <a:r>
              <a:t>Obtaining Word Embeddings</a:t>
            </a:r>
          </a:p>
        </p:txBody>
      </p:sp>
      <p:sp>
        <p:nvSpPr>
          <p:cNvPr id="427" name="Slide Number"/>
          <p:cNvSpPr txBox="1">
            <a:spLocks noGrp="1"/>
          </p:cNvSpPr>
          <p:nvPr>
            <p:ph type="sldNum" sz="quarter" idx="2"/>
          </p:nvPr>
        </p:nvSpPr>
        <p:spPr>
          <a:xfrm>
            <a:off x="9140543" y="4444382"/>
            <a:ext cx="304571" cy="31579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52</a:t>
            </a:fld>
            <a:endParaRPr kern="0">
              <a:solidFill>
                <a:srgbClr val="000000"/>
              </a:solidFill>
              <a:latin typeface="Helvetica"/>
              <a:sym typeface="Helvetica"/>
            </a:endParaRPr>
          </a:p>
        </p:txBody>
      </p:sp>
    </p:spTree>
    <p:extLst>
      <p:ext uri="{BB962C8B-B14F-4D97-AF65-F5344CB8AC3E}">
        <p14:creationId xmlns:p14="http://schemas.microsoft.com/office/powerpoint/2010/main" val="1242357486"/>
      </p:ext>
    </p:extLst>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29" name="Word2Vec (Mikolov et al. 2013)"/>
          <p:cNvSpPr txBox="1">
            <a:spLocks noGrp="1"/>
          </p:cNvSpPr>
          <p:nvPr>
            <p:ph type="title"/>
          </p:nvPr>
        </p:nvSpPr>
        <p:spPr>
          <a:prstGeom prst="rect">
            <a:avLst/>
          </a:prstGeom>
        </p:spPr>
        <p:txBody>
          <a:bodyPr/>
          <a:lstStyle/>
          <a:p>
            <a:r>
              <a:t>Word2Vec </a:t>
            </a:r>
            <a:r>
              <a:rPr sz="3726"/>
              <a:t>(Mikolov e</a:t>
            </a:r>
            <a:r>
              <a:rPr sz="3656"/>
              <a:t>t al. 2013)</a:t>
            </a:r>
          </a:p>
        </p:txBody>
      </p:sp>
      <p:sp>
        <p:nvSpPr>
          <p:cNvPr id="430" name="Modification of neural LM:…"/>
          <p:cNvSpPr txBox="1">
            <a:spLocks noGrp="1"/>
          </p:cNvSpPr>
          <p:nvPr>
            <p:ph type="body" idx="1"/>
          </p:nvPr>
        </p:nvSpPr>
        <p:spPr>
          <a:prstGeom prst="rect">
            <a:avLst/>
          </a:prstGeom>
        </p:spPr>
        <p:txBody>
          <a:bodyPr/>
          <a:lstStyle/>
          <a:p>
            <a:r>
              <a:t>Modification of neural LM:</a:t>
            </a:r>
          </a:p>
          <a:p>
            <a:pPr lvl="2"/>
            <a:r>
              <a:t>Two different context representations:</a:t>
            </a:r>
          </a:p>
          <a:p>
            <a:pPr lvl="1"/>
            <a:r>
              <a:t>CBOW or Skip-Gram</a:t>
            </a:r>
          </a:p>
          <a:p>
            <a:pPr lvl="2"/>
            <a:r>
              <a:t>Two different optimization objectives: </a:t>
            </a:r>
            <a:br/>
            <a:r>
              <a:t>Negative sampling (NS) or hierarchical softmax</a:t>
            </a:r>
          </a:p>
          <a:p>
            <a:pPr lvl="2"/>
            <a:endParaRPr/>
          </a:p>
          <a:p>
            <a:r>
              <a:t>Task: train a classifier to predict a word from its context (or the context from a word)</a:t>
            </a:r>
          </a:p>
          <a:p>
            <a:br/>
            <a:r>
              <a:t>Idea: Use the dense vector representation that this classifier uses as the embedding of the word.</a:t>
            </a:r>
          </a:p>
          <a:p>
            <a:endParaRPr/>
          </a:p>
        </p:txBody>
      </p:sp>
      <p:sp>
        <p:nvSpPr>
          <p:cNvPr id="431" name="Slide Number"/>
          <p:cNvSpPr txBox="1">
            <a:spLocks noGrp="1"/>
          </p:cNvSpPr>
          <p:nvPr>
            <p:ph type="sldNum" sz="quarter" idx="2"/>
          </p:nvPr>
        </p:nvSpPr>
        <p:spPr>
          <a:xfrm>
            <a:off x="9163919" y="4441242"/>
            <a:ext cx="304571" cy="31579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53</a:t>
            </a:fld>
            <a:endParaRPr kern="0">
              <a:solidFill>
                <a:srgbClr val="000000"/>
              </a:solidFill>
              <a:latin typeface="Helvetica"/>
              <a:sym typeface="Helvetica"/>
            </a:endParaRPr>
          </a:p>
        </p:txBody>
      </p:sp>
    </p:spTree>
    <p:extLst>
      <p:ext uri="{BB962C8B-B14F-4D97-AF65-F5344CB8AC3E}">
        <p14:creationId xmlns:p14="http://schemas.microsoft.com/office/powerpoint/2010/main" val="1106721642"/>
      </p:ext>
    </p:extLst>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3" name="CBOW vs Skip-Gram"/>
          <p:cNvSpPr txBox="1">
            <a:spLocks noGrp="1"/>
          </p:cNvSpPr>
          <p:nvPr>
            <p:ph type="title"/>
          </p:nvPr>
        </p:nvSpPr>
        <p:spPr>
          <a:prstGeom prst="rect">
            <a:avLst/>
          </a:prstGeom>
        </p:spPr>
        <p:txBody>
          <a:bodyPr/>
          <a:lstStyle/>
          <a:p>
            <a:r>
              <a:t>CBOW vs Skip-Gram</a:t>
            </a:r>
          </a:p>
        </p:txBody>
      </p:sp>
      <p:sp>
        <p:nvSpPr>
          <p:cNvPr id="434" name="Slide Number"/>
          <p:cNvSpPr txBox="1">
            <a:spLocks noGrp="1"/>
          </p:cNvSpPr>
          <p:nvPr>
            <p:ph type="sldNum" sz="quarter" idx="2"/>
          </p:nvPr>
        </p:nvSpPr>
        <p:spPr>
          <a:xfrm>
            <a:off x="9163919" y="4441242"/>
            <a:ext cx="304571" cy="31579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54</a:t>
            </a:fld>
            <a:endParaRPr kern="0">
              <a:solidFill>
                <a:srgbClr val="000000"/>
              </a:solidFill>
              <a:latin typeface="Helvetica"/>
              <a:sym typeface="Helvetica"/>
            </a:endParaRPr>
          </a:p>
        </p:txBody>
      </p:sp>
      <p:pic>
        <p:nvPicPr>
          <p:cNvPr id="435" name="Image" descr="Image"/>
          <p:cNvPicPr>
            <a:picLocks noChangeAspect="1"/>
          </p:cNvPicPr>
          <p:nvPr/>
        </p:nvPicPr>
        <p:blipFill>
          <a:blip r:embed="rId2">
            <a:extLst/>
          </a:blip>
          <a:stretch>
            <a:fillRect/>
          </a:stretch>
        </p:blipFill>
        <p:spPr>
          <a:xfrm>
            <a:off x="2482979" y="1233277"/>
            <a:ext cx="6437597" cy="4743494"/>
          </a:xfrm>
          <a:prstGeom prst="rect">
            <a:avLst/>
          </a:prstGeom>
          <a:ln w="12700">
            <a:miter lim="400000"/>
          </a:ln>
        </p:spPr>
      </p:pic>
    </p:spTree>
    <p:extLst>
      <p:ext uri="{BB962C8B-B14F-4D97-AF65-F5344CB8AC3E}">
        <p14:creationId xmlns:p14="http://schemas.microsoft.com/office/powerpoint/2010/main" val="3904579590"/>
      </p:ext>
    </p:extLst>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7" name="Word2Vec: CBOW"/>
          <p:cNvSpPr txBox="1">
            <a:spLocks noGrp="1"/>
          </p:cNvSpPr>
          <p:nvPr>
            <p:ph type="title"/>
          </p:nvPr>
        </p:nvSpPr>
        <p:spPr>
          <a:prstGeom prst="rect">
            <a:avLst/>
          </a:prstGeom>
        </p:spPr>
        <p:txBody>
          <a:bodyPr/>
          <a:lstStyle/>
          <a:p>
            <a:r>
              <a:t>Word2Vec: CBOW</a:t>
            </a:r>
          </a:p>
        </p:txBody>
      </p:sp>
      <p:sp>
        <p:nvSpPr>
          <p:cNvPr id="438" name="CBOW = Continuous Bag of Words…"/>
          <p:cNvSpPr txBox="1">
            <a:spLocks noGrp="1"/>
          </p:cNvSpPr>
          <p:nvPr>
            <p:ph type="body" idx="1"/>
          </p:nvPr>
        </p:nvSpPr>
        <p:spPr>
          <a:prstGeom prst="rect">
            <a:avLst/>
          </a:prstGeom>
        </p:spPr>
        <p:txBody>
          <a:bodyPr/>
          <a:lstStyle/>
          <a:p>
            <a:r>
              <a:t>CBOW = Continuous Bag of Words</a:t>
            </a:r>
          </a:p>
          <a:p>
            <a:endParaRPr/>
          </a:p>
          <a:p>
            <a:r>
              <a:t>Remove the hidden layer, and the order information of the context.</a:t>
            </a:r>
          </a:p>
          <a:p>
            <a:r>
              <a:t>Define context vector </a:t>
            </a:r>
            <a:r>
              <a:rPr b="1"/>
              <a:t>c</a:t>
            </a:r>
            <a:r>
              <a:t> as a </a:t>
            </a:r>
            <a:r>
              <a:rPr>
                <a:solidFill>
                  <a:srgbClr val="C71B00"/>
                </a:solidFill>
              </a:rPr>
              <a:t>sum</a:t>
            </a:r>
            <a:r>
              <a:t> of the embedding vectors of each context word c</a:t>
            </a:r>
            <a:r>
              <a:rPr baseline="-5999"/>
              <a:t>i</a:t>
            </a:r>
            <a:r>
              <a:t>, and score s(</a:t>
            </a:r>
            <a:r>
              <a:rPr b="1"/>
              <a:t>t</a:t>
            </a:r>
            <a:r>
              <a:t>,</a:t>
            </a:r>
            <a:r>
              <a:rPr b="1"/>
              <a:t>c</a:t>
            </a:r>
            <a:r>
              <a:t>) as </a:t>
            </a:r>
            <a:r>
              <a:rPr b="1"/>
              <a:t>tc</a:t>
            </a:r>
          </a:p>
          <a:p>
            <a:pPr>
              <a:defRPr b="1">
                <a:latin typeface="Times"/>
                <a:ea typeface="Times"/>
                <a:cs typeface="Times"/>
                <a:sym typeface="Times"/>
              </a:defRPr>
            </a:pPr>
            <a:r>
              <a:t>              c </a:t>
            </a:r>
            <a:r>
              <a:rPr b="0"/>
              <a:t>= ∑</a:t>
            </a:r>
            <a:r>
              <a:rPr b="0" baseline="-5999"/>
              <a:t>i=1…k </a:t>
            </a:r>
            <a:r>
              <a:rPr b="0"/>
              <a:t>c</a:t>
            </a:r>
            <a:r>
              <a:rPr b="0" baseline="-5999"/>
              <a:t>i</a:t>
            </a:r>
          </a:p>
          <a:p>
            <a:pPr>
              <a:defRPr b="1">
                <a:latin typeface="Times"/>
                <a:ea typeface="Times"/>
                <a:cs typeface="Times"/>
                <a:sym typeface="Times"/>
              </a:defRPr>
            </a:pPr>
            <a:r>
              <a:rPr b="0" baseline="-5999"/>
              <a:t>                  </a:t>
            </a:r>
            <a:r>
              <a:rPr b="0"/>
              <a:t>  s(</a:t>
            </a:r>
            <a:r>
              <a:t>t</a:t>
            </a:r>
            <a:r>
              <a:rPr b="0"/>
              <a:t>, </a:t>
            </a:r>
            <a:r>
              <a:t>c</a:t>
            </a:r>
            <a:r>
              <a:rPr b="0"/>
              <a:t>) = </a:t>
            </a:r>
            <a:r>
              <a:t>tc</a:t>
            </a:r>
          </a:p>
          <a:p>
            <a:pPr>
              <a:defRPr b="1">
                <a:latin typeface="Times"/>
                <a:ea typeface="Times"/>
                <a:cs typeface="Times"/>
                <a:sym typeface="Times"/>
              </a:defRPr>
            </a:pPr>
            <a:endParaRPr/>
          </a:p>
        </p:txBody>
      </p:sp>
      <p:sp>
        <p:nvSpPr>
          <p:cNvPr id="439" name="Slide Number"/>
          <p:cNvSpPr txBox="1">
            <a:spLocks noGrp="1"/>
          </p:cNvSpPr>
          <p:nvPr>
            <p:ph type="sldNum" sz="quarter" idx="2"/>
          </p:nvPr>
        </p:nvSpPr>
        <p:spPr>
          <a:xfrm>
            <a:off x="9163919" y="4441242"/>
            <a:ext cx="304571" cy="31579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55</a:t>
            </a:fld>
            <a:endParaRPr kern="0">
              <a:solidFill>
                <a:srgbClr val="000000"/>
              </a:solidFill>
              <a:latin typeface="Helvetica"/>
              <a:sym typeface="Helvetica"/>
            </a:endParaRPr>
          </a:p>
        </p:txBody>
      </p:sp>
      <mc:AlternateContent xmlns:mc="http://schemas.openxmlformats.org/markup-compatibility/2006">
        <mc:Choice xmlns:a14="http://schemas.microsoft.com/office/drawing/2010/main" Requires="a14">
          <p:sp>
            <p:nvSpPr>
              <p:cNvPr id="440" name="Equation"/>
              <p:cNvSpPr txBox="1"/>
              <p:nvPr/>
            </p:nvSpPr>
            <p:spPr>
              <a:xfrm>
                <a:off x="3029688" y="4925680"/>
                <a:ext cx="5758179" cy="667490"/>
              </a:xfrm>
              <a:prstGeom prst="rect">
                <a:avLst/>
              </a:prstGeom>
              <a:ln w="12700">
                <a:miter lim="400000"/>
              </a:ln>
            </p:spPr>
            <p:txBody>
              <a:bodyPr wrap="none" lIns="0" tIns="0" rIns="0" bIns="0">
                <a:spAutoFit/>
              </a:bodyPr>
              <a:lstStyle/>
              <a:p>
                <a:pPr defTabSz="642915" latinLnBrk="1" hangingPunct="0">
                  <a:defRPr sz="1800" b="0"/>
                </a:pPr>
                <a14:m>
                  <m:oMathPara xmlns:m="http://schemas.openxmlformats.org/officeDocument/2006/math">
                    <m:oMathParaPr>
                      <m:jc m:val="centerGroup"/>
                    </m:oMathParaPr>
                    <m:oMath xmlns:m="http://schemas.openxmlformats.org/officeDocument/2006/math">
                      <m:r>
                        <a:rPr sz="2109" i="1" kern="0">
                          <a:solidFill>
                            <a:srgbClr val="000000"/>
                          </a:solidFill>
                          <a:latin typeface="Cambria Math" panose="02040503050406030204" pitchFamily="18" charset="0"/>
                          <a:sym typeface="Helvetica"/>
                        </a:rPr>
                        <m:t>𝑃</m:t>
                      </m:r>
                      <m:r>
                        <a:rPr sz="2109" i="1" kern="0">
                          <a:solidFill>
                            <a:srgbClr val="000000"/>
                          </a:solidFill>
                          <a:latin typeface="Cambria Math" panose="02040503050406030204" pitchFamily="18" charset="0"/>
                          <a:sym typeface="Helvetica"/>
                        </a:rPr>
                        <m:t>(+|</m:t>
                      </m:r>
                      <m:r>
                        <a:rPr sz="2109" i="1" kern="0">
                          <a:solidFill>
                            <a:srgbClr val="000000"/>
                          </a:solidFill>
                          <a:latin typeface="Cambria Math" panose="02040503050406030204" pitchFamily="18" charset="0"/>
                          <a:sym typeface="Helvetica"/>
                        </a:rPr>
                        <m:t>𝑡</m:t>
                      </m:r>
                      <m:r>
                        <a:rPr sz="2109" i="1" kern="0">
                          <a:solidFill>
                            <a:srgbClr val="000000"/>
                          </a:solidFill>
                          <a:latin typeface="Cambria Math" panose="02040503050406030204" pitchFamily="18" charset="0"/>
                          <a:sym typeface="Helvetica"/>
                        </a:rPr>
                        <m:t>,</m:t>
                      </m:r>
                      <m:r>
                        <a:rPr sz="2109" i="1" kern="0">
                          <a:solidFill>
                            <a:srgbClr val="000000"/>
                          </a:solidFill>
                          <a:latin typeface="Cambria Math" panose="02040503050406030204" pitchFamily="18" charset="0"/>
                          <a:sym typeface="Helvetica"/>
                        </a:rPr>
                        <m:t>𝑐</m:t>
                      </m:r>
                      <m:r>
                        <a:rPr sz="2109" i="1" kern="0">
                          <a:solidFill>
                            <a:srgbClr val="000000"/>
                          </a:solidFill>
                          <a:latin typeface="Cambria Math" panose="02040503050406030204" pitchFamily="18" charset="0"/>
                          <a:sym typeface="Helvetica"/>
                        </a:rPr>
                        <m:t>)=</m:t>
                      </m:r>
                      <m:f>
                        <m:fPr>
                          <m:ctrlPr>
                            <a:rPr sz="2109" i="1" kern="0">
                              <a:solidFill>
                                <a:srgbClr val="000000"/>
                              </a:solidFill>
                              <a:latin typeface="Cambria Math" panose="02040503050406030204" pitchFamily="18" charset="0"/>
                              <a:sym typeface="Helvetica"/>
                            </a:rPr>
                          </m:ctrlPr>
                        </m:fPr>
                        <m:num>
                          <m:r>
                            <a:rPr sz="2109" i="1" kern="0">
                              <a:solidFill>
                                <a:srgbClr val="000000"/>
                              </a:solidFill>
                              <a:latin typeface="Cambria Math" panose="02040503050406030204" pitchFamily="18" charset="0"/>
                              <a:sym typeface="Helvetica"/>
                            </a:rPr>
                            <m:t>1</m:t>
                          </m:r>
                        </m:num>
                        <m:den>
                          <m:r>
                            <a:rPr sz="2109" i="1" kern="0">
                              <a:solidFill>
                                <a:srgbClr val="000000"/>
                              </a:solidFill>
                              <a:latin typeface="Cambria Math" panose="02040503050406030204" pitchFamily="18" charset="0"/>
                              <a:sym typeface="Helvetica"/>
                            </a:rPr>
                            <m:t>1+</m:t>
                          </m:r>
                          <m:r>
                            <a:rPr sz="2109" i="1" kern="0">
                              <a:solidFill>
                                <a:srgbClr val="000000"/>
                              </a:solidFill>
                              <a:latin typeface="Cambria Math" panose="02040503050406030204" pitchFamily="18" charset="0"/>
                              <a:sym typeface="Helvetica"/>
                            </a:rPr>
                            <m:t>𝑒𝑥𝑝</m:t>
                          </m:r>
                          <m:r>
                            <a:rPr sz="2109" i="1" kern="0">
                              <a:solidFill>
                                <a:srgbClr val="000000"/>
                              </a:solidFill>
                              <a:latin typeface="Cambria Math" panose="02040503050406030204" pitchFamily="18" charset="0"/>
                              <a:sym typeface="Helvetica"/>
                            </a:rPr>
                            <m:t>(−(</m:t>
                          </m:r>
                          <m:r>
                            <a:rPr sz="2109" i="1" kern="0">
                              <a:solidFill>
                                <a:srgbClr val="000000"/>
                              </a:solidFill>
                              <a:latin typeface="Cambria Math" panose="02040503050406030204" pitchFamily="18" charset="0"/>
                              <a:sym typeface="Helvetica"/>
                            </a:rPr>
                            <m:t>𝑡</m:t>
                          </m:r>
                          <m:r>
                            <a:rPr sz="2109" i="1" kern="0">
                              <a:solidFill>
                                <a:srgbClr val="000000"/>
                              </a:solidFill>
                              <a:latin typeface="Cambria Math" panose="02040503050406030204" pitchFamily="18" charset="0"/>
                              <a:sym typeface="Helvetica"/>
                            </a:rPr>
                            <m:t>⋅</m:t>
                          </m:r>
                          <m:sSub>
                            <m:sSubPr>
                              <m:ctrlPr>
                                <a:rPr sz="2109" i="1" kern="0">
                                  <a:solidFill>
                                    <a:srgbClr val="000000"/>
                                  </a:solidFill>
                                  <a:latin typeface="Cambria Math" panose="02040503050406030204" pitchFamily="18" charset="0"/>
                                  <a:sym typeface="Helvetica"/>
                                </a:rPr>
                              </m:ctrlPr>
                            </m:sSubPr>
                            <m:e>
                              <m:r>
                                <a:rPr sz="2109" i="1" kern="0">
                                  <a:solidFill>
                                    <a:srgbClr val="000000"/>
                                  </a:solidFill>
                                  <a:latin typeface="Cambria Math" panose="02040503050406030204" pitchFamily="18" charset="0"/>
                                  <a:sym typeface="Helvetica"/>
                                </a:rPr>
                                <m:t>𝑐</m:t>
                              </m:r>
                            </m:e>
                            <m:sub>
                              <m:r>
                                <a:rPr sz="2109" i="1" kern="0">
                                  <a:solidFill>
                                    <a:srgbClr val="000000"/>
                                  </a:solidFill>
                                  <a:latin typeface="Cambria Math" panose="02040503050406030204" pitchFamily="18" charset="0"/>
                                  <a:sym typeface="Helvetica"/>
                                </a:rPr>
                                <m:t>1</m:t>
                              </m:r>
                            </m:sub>
                          </m:sSub>
                          <m:r>
                            <a:rPr sz="2109" i="1" kern="0">
                              <a:solidFill>
                                <a:srgbClr val="000000"/>
                              </a:solidFill>
                              <a:latin typeface="Cambria Math" panose="02040503050406030204" pitchFamily="18" charset="0"/>
                              <a:sym typeface="Helvetica"/>
                            </a:rPr>
                            <m:t>+</m:t>
                          </m:r>
                          <m:r>
                            <a:rPr sz="2109" i="1" kern="0">
                              <a:solidFill>
                                <a:srgbClr val="000000"/>
                              </a:solidFill>
                              <a:latin typeface="Cambria Math" panose="02040503050406030204" pitchFamily="18" charset="0"/>
                              <a:sym typeface="Helvetica"/>
                            </a:rPr>
                            <m:t>𝑡</m:t>
                          </m:r>
                          <m:r>
                            <a:rPr sz="2109" i="1" kern="0">
                              <a:solidFill>
                                <a:srgbClr val="000000"/>
                              </a:solidFill>
                              <a:latin typeface="Cambria Math" panose="02040503050406030204" pitchFamily="18" charset="0"/>
                              <a:sym typeface="Helvetica"/>
                            </a:rPr>
                            <m:t>⋅</m:t>
                          </m:r>
                          <m:sSub>
                            <m:sSubPr>
                              <m:ctrlPr>
                                <a:rPr sz="2109" i="1" kern="0">
                                  <a:solidFill>
                                    <a:srgbClr val="000000"/>
                                  </a:solidFill>
                                  <a:latin typeface="Cambria Math" panose="02040503050406030204" pitchFamily="18" charset="0"/>
                                  <a:sym typeface="Helvetica"/>
                                </a:rPr>
                              </m:ctrlPr>
                            </m:sSubPr>
                            <m:e>
                              <m:r>
                                <a:rPr sz="2109" i="1" kern="0">
                                  <a:solidFill>
                                    <a:srgbClr val="000000"/>
                                  </a:solidFill>
                                  <a:latin typeface="Cambria Math" panose="02040503050406030204" pitchFamily="18" charset="0"/>
                                  <a:sym typeface="Helvetica"/>
                                </a:rPr>
                                <m:t>𝑐</m:t>
                              </m:r>
                            </m:e>
                            <m:sub>
                              <m:r>
                                <a:rPr sz="2109" i="1" kern="0">
                                  <a:solidFill>
                                    <a:srgbClr val="000000"/>
                                  </a:solidFill>
                                  <a:latin typeface="Cambria Math" panose="02040503050406030204" pitchFamily="18" charset="0"/>
                                  <a:sym typeface="Helvetica"/>
                                </a:rPr>
                                <m:t>2</m:t>
                              </m:r>
                            </m:sub>
                          </m:sSub>
                          <m:r>
                            <a:rPr sz="2109" i="1" kern="0">
                              <a:solidFill>
                                <a:srgbClr val="000000"/>
                              </a:solidFill>
                              <a:latin typeface="Cambria Math" panose="02040503050406030204" pitchFamily="18" charset="0"/>
                              <a:sym typeface="Helvetica"/>
                            </a:rPr>
                            <m:t>+…+</m:t>
                          </m:r>
                          <m:r>
                            <a:rPr sz="2109" i="1" kern="0">
                              <a:solidFill>
                                <a:srgbClr val="000000"/>
                              </a:solidFill>
                              <a:latin typeface="Cambria Math" panose="02040503050406030204" pitchFamily="18" charset="0"/>
                              <a:sym typeface="Helvetica"/>
                            </a:rPr>
                            <m:t>𝑡</m:t>
                          </m:r>
                          <m:r>
                            <a:rPr sz="2109" i="1" kern="0">
                              <a:solidFill>
                                <a:srgbClr val="000000"/>
                              </a:solidFill>
                              <a:latin typeface="Cambria Math" panose="02040503050406030204" pitchFamily="18" charset="0"/>
                              <a:sym typeface="Helvetica"/>
                            </a:rPr>
                            <m:t>⋅</m:t>
                          </m:r>
                          <m:sSub>
                            <m:sSubPr>
                              <m:ctrlPr>
                                <a:rPr sz="2109" i="1" kern="0">
                                  <a:solidFill>
                                    <a:srgbClr val="000000"/>
                                  </a:solidFill>
                                  <a:latin typeface="Cambria Math" panose="02040503050406030204" pitchFamily="18" charset="0"/>
                                  <a:sym typeface="Helvetica"/>
                                </a:rPr>
                              </m:ctrlPr>
                            </m:sSubPr>
                            <m:e>
                              <m:r>
                                <a:rPr sz="2109" i="1" kern="0">
                                  <a:solidFill>
                                    <a:srgbClr val="000000"/>
                                  </a:solidFill>
                                  <a:latin typeface="Cambria Math" panose="02040503050406030204" pitchFamily="18" charset="0"/>
                                  <a:sym typeface="Helvetica"/>
                                </a:rPr>
                                <m:t>𝑐</m:t>
                              </m:r>
                            </m:e>
                            <m:sub>
                              <m:r>
                                <a:rPr sz="2109" i="1" kern="0">
                                  <a:solidFill>
                                    <a:srgbClr val="000000"/>
                                  </a:solidFill>
                                  <a:latin typeface="Cambria Math" panose="02040503050406030204" pitchFamily="18" charset="0"/>
                                  <a:sym typeface="Helvetica"/>
                                </a:rPr>
                                <m:t>𝑘</m:t>
                              </m:r>
                            </m:sub>
                          </m:sSub>
                          <m:r>
                            <a:rPr sz="2109" i="1" kern="0">
                              <a:solidFill>
                                <a:srgbClr val="000000"/>
                              </a:solidFill>
                              <a:latin typeface="Cambria Math" panose="02040503050406030204" pitchFamily="18" charset="0"/>
                              <a:sym typeface="Helvetica"/>
                            </a:rPr>
                            <m:t>)</m:t>
                          </m:r>
                        </m:den>
                      </m:f>
                    </m:oMath>
                  </m:oMathPara>
                </a14:m>
                <a:endParaRPr sz="2109" kern="0">
                  <a:solidFill>
                    <a:srgbClr val="000000"/>
                  </a:solidFill>
                  <a:latin typeface="Helvetica"/>
                  <a:sym typeface="Helvetica"/>
                </a:endParaRPr>
              </a:p>
            </p:txBody>
          </p:sp>
        </mc:Choice>
        <mc:Fallback>
          <p:sp>
            <p:nvSpPr>
              <p:cNvPr id="440" name="Equation"/>
              <p:cNvSpPr txBox="1">
                <a:spLocks noRot="1" noChangeAspect="1" noMove="1" noResize="1" noEditPoints="1" noAdjustHandles="1" noChangeArrowheads="1" noChangeShapeType="1" noTextEdit="1"/>
              </p:cNvSpPr>
              <p:nvPr/>
            </p:nvSpPr>
            <p:spPr>
              <a:xfrm>
                <a:off x="3029688" y="4925680"/>
                <a:ext cx="5758179" cy="667490"/>
              </a:xfrm>
              <a:prstGeom prst="rect">
                <a:avLst/>
              </a:prstGeom>
              <a:blipFill>
                <a:blip r:embed="rId2"/>
                <a:stretch>
                  <a:fillRect l="-441" r="-881" b="-18868"/>
                </a:stretch>
              </a:blipFill>
              <a:ln w="12700">
                <a:miter lim="400000"/>
              </a:ln>
            </p:spPr>
            <p:txBody>
              <a:bodyPr/>
              <a:lstStyle/>
              <a:p>
                <a:r>
                  <a:rPr lang="en-US">
                    <a:noFill/>
                  </a:rPr>
                  <a:t> </a:t>
                </a:r>
              </a:p>
            </p:txBody>
          </p:sp>
        </mc:Fallback>
      </mc:AlternateContent>
    </p:spTree>
    <p:extLst>
      <p:ext uri="{BB962C8B-B14F-4D97-AF65-F5344CB8AC3E}">
        <p14:creationId xmlns:p14="http://schemas.microsoft.com/office/powerpoint/2010/main" val="3134664313"/>
      </p:ext>
    </p:extLst>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42" name="Word2Vec: SkipGram"/>
          <p:cNvSpPr txBox="1">
            <a:spLocks noGrp="1"/>
          </p:cNvSpPr>
          <p:nvPr>
            <p:ph type="title"/>
          </p:nvPr>
        </p:nvSpPr>
        <p:spPr>
          <a:prstGeom prst="rect">
            <a:avLst/>
          </a:prstGeom>
        </p:spPr>
        <p:txBody>
          <a:bodyPr/>
          <a:lstStyle/>
          <a:p>
            <a:r>
              <a:t>Word2Vec: SkipGram</a:t>
            </a:r>
          </a:p>
        </p:txBody>
      </p:sp>
      <p:sp>
        <p:nvSpPr>
          <p:cNvPr id="443" name="Don’t predict the current word based on its context, but predict the context based on the current word.…"/>
          <p:cNvSpPr txBox="1">
            <a:spLocks noGrp="1"/>
          </p:cNvSpPr>
          <p:nvPr>
            <p:ph type="body" idx="1"/>
          </p:nvPr>
        </p:nvSpPr>
        <p:spPr>
          <a:prstGeom prst="rect">
            <a:avLst/>
          </a:prstGeom>
        </p:spPr>
        <p:txBody>
          <a:bodyPr/>
          <a:lstStyle/>
          <a:p>
            <a:r>
              <a:t>Don’t predict the current word based on its context,</a:t>
            </a:r>
            <a:br/>
            <a:r>
              <a:t>but predict the context based on the current word.</a:t>
            </a:r>
          </a:p>
          <a:p>
            <a:endParaRPr/>
          </a:p>
          <a:p>
            <a:r>
              <a:t>Predict surrounding C words (here, typically C = 10).</a:t>
            </a:r>
          </a:p>
          <a:p>
            <a:r>
              <a:t>Each context word is one training example</a:t>
            </a:r>
          </a:p>
          <a:p>
            <a:endParaRPr/>
          </a:p>
        </p:txBody>
      </p:sp>
      <p:sp>
        <p:nvSpPr>
          <p:cNvPr id="444" name="Slide Number"/>
          <p:cNvSpPr txBox="1">
            <a:spLocks noGrp="1"/>
          </p:cNvSpPr>
          <p:nvPr>
            <p:ph type="sldNum" sz="quarter" idx="2"/>
          </p:nvPr>
        </p:nvSpPr>
        <p:spPr>
          <a:xfrm>
            <a:off x="9163919" y="4441242"/>
            <a:ext cx="304571" cy="31579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56</a:t>
            </a:fld>
            <a:endParaRPr kern="0">
              <a:solidFill>
                <a:srgbClr val="000000"/>
              </a:solidFill>
              <a:latin typeface="Helvetica"/>
              <a:sym typeface="Helvetica"/>
            </a:endParaRPr>
          </a:p>
        </p:txBody>
      </p:sp>
    </p:spTree>
    <p:extLst>
      <p:ext uri="{BB962C8B-B14F-4D97-AF65-F5344CB8AC3E}">
        <p14:creationId xmlns:p14="http://schemas.microsoft.com/office/powerpoint/2010/main" val="3054647532"/>
      </p:ext>
    </p:extLst>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46" name="Title 1"/>
          <p:cNvSpPr txBox="1">
            <a:spLocks noGrp="1"/>
          </p:cNvSpPr>
          <p:nvPr>
            <p:ph type="title"/>
          </p:nvPr>
        </p:nvSpPr>
        <p:spPr>
          <a:prstGeom prst="rect">
            <a:avLst/>
          </a:prstGeom>
        </p:spPr>
        <p:txBody>
          <a:bodyPr/>
          <a:lstStyle>
            <a:lvl1pPr>
              <a:defRPr spc="-116"/>
            </a:lvl1pPr>
          </a:lstStyle>
          <a:p>
            <a:r>
              <a:t>Skip-gram algorithm</a:t>
            </a:r>
          </a:p>
        </p:txBody>
      </p:sp>
      <p:sp>
        <p:nvSpPr>
          <p:cNvPr id="447" name="Content Placeholder 2"/>
          <p:cNvSpPr txBox="1">
            <a:spLocks noGrp="1"/>
          </p:cNvSpPr>
          <p:nvPr>
            <p:ph type="body" idx="1"/>
          </p:nvPr>
        </p:nvSpPr>
        <p:spPr>
          <a:prstGeom prst="rect">
            <a:avLst/>
          </a:prstGeom>
        </p:spPr>
        <p:txBody>
          <a:bodyPr/>
          <a:lstStyle/>
          <a:p>
            <a:pPr marL="497254" indent="-497254">
              <a:lnSpc>
                <a:spcPts val="3656"/>
              </a:lnSpc>
              <a:buSzPct val="120000"/>
              <a:buFontTx/>
              <a:buAutoNum type="arabicPeriod"/>
              <a:defRPr sz="4400"/>
            </a:pPr>
            <a:r>
              <a:t>Treat the target word and a neighboring context word as positive examples.</a:t>
            </a:r>
          </a:p>
          <a:p>
            <a:pPr marL="497254" indent="-497254">
              <a:lnSpc>
                <a:spcPts val="3656"/>
              </a:lnSpc>
              <a:buSzPct val="120000"/>
              <a:buFontTx/>
              <a:buAutoNum type="arabicPeriod"/>
              <a:defRPr sz="4400"/>
            </a:pPr>
            <a:r>
              <a:t>Randomly sample other words in the lexicon to get negative samples</a:t>
            </a:r>
          </a:p>
          <a:p>
            <a:pPr marL="497254" indent="-497254">
              <a:lnSpc>
                <a:spcPts val="3656"/>
              </a:lnSpc>
              <a:buSzPct val="120000"/>
              <a:buFontTx/>
              <a:buAutoNum type="arabicPeriod"/>
              <a:defRPr sz="4400"/>
            </a:pPr>
            <a:r>
              <a:t>Use logistic regression to train a classifier to distinguish those two cases</a:t>
            </a:r>
          </a:p>
          <a:p>
            <a:pPr marL="497254" indent="-497254">
              <a:lnSpc>
                <a:spcPts val="3656"/>
              </a:lnSpc>
              <a:buSzPct val="120000"/>
              <a:buFontTx/>
              <a:buAutoNum type="arabicPeriod"/>
              <a:defRPr sz="4400"/>
            </a:pPr>
            <a:r>
              <a:t>Use the weights as the embeddings</a:t>
            </a:r>
          </a:p>
        </p:txBody>
      </p:sp>
      <p:sp>
        <p:nvSpPr>
          <p:cNvPr id="448" name="Date Placeholder 3"/>
          <p:cNvSpPr txBox="1"/>
          <p:nvPr/>
        </p:nvSpPr>
        <p:spPr>
          <a:xfrm>
            <a:off x="2346960" y="6531230"/>
            <a:ext cx="1854203" cy="2222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tIns="45719" rIns="45719" bIns="45719" anchor="ctr">
            <a:spAutoFit/>
          </a:bodyPr>
          <a:lstStyle>
            <a:lvl1pPr algn="l" defTabSz="1300480">
              <a:lnSpc>
                <a:spcPct val="100000"/>
              </a:lnSpc>
              <a:tabLst/>
              <a:defRPr sz="1200" b="0">
                <a:solidFill>
                  <a:srgbClr val="FFFFFF"/>
                </a:solidFill>
                <a:latin typeface="Calibri"/>
                <a:ea typeface="Calibri"/>
                <a:cs typeface="Calibri"/>
                <a:sym typeface="Calibri"/>
              </a:defRPr>
            </a:lvl1pPr>
          </a:lstStyle>
          <a:p>
            <a:pPr defTabSz="914367" hangingPunct="0"/>
            <a:r>
              <a:rPr sz="844" kern="0"/>
              <a:t>11/27/18</a:t>
            </a:r>
          </a:p>
        </p:txBody>
      </p:sp>
      <p:sp>
        <p:nvSpPr>
          <p:cNvPr id="449" name="Slide Number Placeholder 5"/>
          <p:cNvSpPr txBox="1">
            <a:spLocks noGrp="1"/>
          </p:cNvSpPr>
          <p:nvPr>
            <p:ph type="sldNum" sz="quarter" idx="2"/>
          </p:nvPr>
        </p:nvSpPr>
        <p:spPr>
          <a:xfrm>
            <a:off x="9442415" y="6413975"/>
            <a:ext cx="230832" cy="25404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r" defTabSz="914367">
              <a:lnSpc>
                <a:spcPct val="100000"/>
              </a:lnSpc>
              <a:tabLst/>
              <a:defRPr sz="984">
                <a:solidFill>
                  <a:srgbClr val="FFFFFF"/>
                </a:solidFill>
                <a:latin typeface="Calibri"/>
                <a:ea typeface="Calibri"/>
                <a:cs typeface="Calibri"/>
                <a:sym typeface="Calibri"/>
              </a:defRPr>
            </a:lvl1pPr>
          </a:lstStyle>
          <a:p>
            <a:pPr hangingPunct="0"/>
            <a:fld id="{86CB4B4D-7CA3-9044-876B-883B54F8677D}" type="slidenum">
              <a:rPr kern="0"/>
              <a:pPr hangingPunct="0"/>
              <a:t>57</a:t>
            </a:fld>
            <a:endParaRPr kern="0"/>
          </a:p>
        </p:txBody>
      </p:sp>
    </p:spTree>
    <p:extLst>
      <p:ext uri="{BB962C8B-B14F-4D97-AF65-F5344CB8AC3E}">
        <p14:creationId xmlns:p14="http://schemas.microsoft.com/office/powerpoint/2010/main" val="1436737988"/>
      </p:ext>
    </p:extLst>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51" name="Word2Vec: Negative Sampling"/>
          <p:cNvSpPr txBox="1">
            <a:spLocks noGrp="1"/>
          </p:cNvSpPr>
          <p:nvPr>
            <p:ph type="title"/>
          </p:nvPr>
        </p:nvSpPr>
        <p:spPr>
          <a:prstGeom prst="rect">
            <a:avLst/>
          </a:prstGeom>
        </p:spPr>
        <p:txBody>
          <a:bodyPr/>
          <a:lstStyle>
            <a:lvl1pPr>
              <a:lnSpc>
                <a:spcPts val="7500"/>
              </a:lnSpc>
              <a:defRPr sz="6300"/>
            </a:lvl1pPr>
          </a:lstStyle>
          <a:p>
            <a:r>
              <a:t>Word2Vec: Negative Sampling</a:t>
            </a:r>
          </a:p>
        </p:txBody>
      </p:sp>
      <p:sp>
        <p:nvSpPr>
          <p:cNvPr id="452" name="Training objective:…"/>
          <p:cNvSpPr txBox="1">
            <a:spLocks noGrp="1"/>
          </p:cNvSpPr>
          <p:nvPr>
            <p:ph type="body" idx="1"/>
          </p:nvPr>
        </p:nvSpPr>
        <p:spPr>
          <a:prstGeom prst="rect">
            <a:avLst/>
          </a:prstGeom>
        </p:spPr>
        <p:txBody>
          <a:bodyPr/>
          <a:lstStyle/>
          <a:p>
            <a:r>
              <a:t>Training objective: </a:t>
            </a:r>
          </a:p>
          <a:p>
            <a:r>
              <a:t>Maximize log-likelihood of training data D+ ∪ D-:</a:t>
            </a:r>
          </a:p>
        </p:txBody>
      </p:sp>
      <p:sp>
        <p:nvSpPr>
          <p:cNvPr id="453" name="Slide Number"/>
          <p:cNvSpPr txBox="1">
            <a:spLocks noGrp="1"/>
          </p:cNvSpPr>
          <p:nvPr>
            <p:ph type="sldNum" sz="quarter" idx="2"/>
          </p:nvPr>
        </p:nvSpPr>
        <p:spPr>
          <a:xfrm>
            <a:off x="9163919" y="4441242"/>
            <a:ext cx="304571" cy="31579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58</a:t>
            </a:fld>
            <a:endParaRPr kern="0">
              <a:solidFill>
                <a:srgbClr val="000000"/>
              </a:solidFill>
              <a:latin typeface="Helvetica"/>
              <a:sym typeface="Helvetica"/>
            </a:endParaRPr>
          </a:p>
        </p:txBody>
      </p:sp>
      <p:pic>
        <p:nvPicPr>
          <p:cNvPr id="454" name="Image" descr="Image"/>
          <p:cNvPicPr>
            <a:picLocks noChangeAspect="1"/>
          </p:cNvPicPr>
          <p:nvPr/>
        </p:nvPicPr>
        <p:blipFill>
          <a:blip r:embed="rId2">
            <a:extLst/>
          </a:blip>
          <a:stretch>
            <a:fillRect/>
          </a:stretch>
        </p:blipFill>
        <p:spPr>
          <a:xfrm>
            <a:off x="2583180" y="2845745"/>
            <a:ext cx="5072063" cy="1544837"/>
          </a:xfrm>
          <a:prstGeom prst="rect">
            <a:avLst/>
          </a:prstGeom>
          <a:ln w="12700">
            <a:miter lim="400000"/>
          </a:ln>
        </p:spPr>
      </p:pic>
    </p:spTree>
    <p:extLst>
      <p:ext uri="{BB962C8B-B14F-4D97-AF65-F5344CB8AC3E}">
        <p14:creationId xmlns:p14="http://schemas.microsoft.com/office/powerpoint/2010/main" val="975653599"/>
      </p:ext>
    </p:extLst>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56" name="Title 1"/>
          <p:cNvSpPr txBox="1">
            <a:spLocks noGrp="1"/>
          </p:cNvSpPr>
          <p:nvPr>
            <p:ph type="title"/>
          </p:nvPr>
        </p:nvSpPr>
        <p:spPr>
          <a:prstGeom prst="rect">
            <a:avLst/>
          </a:prstGeom>
        </p:spPr>
        <p:txBody>
          <a:bodyPr/>
          <a:lstStyle>
            <a:lvl1pPr>
              <a:defRPr spc="-116"/>
            </a:lvl1pPr>
          </a:lstStyle>
          <a:p>
            <a:r>
              <a:t>Skip-Gram Training Data</a:t>
            </a:r>
          </a:p>
        </p:txBody>
      </p:sp>
      <p:sp>
        <p:nvSpPr>
          <p:cNvPr id="457" name="Content Placeholder 2"/>
          <p:cNvSpPr txBox="1">
            <a:spLocks noGrp="1"/>
          </p:cNvSpPr>
          <p:nvPr>
            <p:ph type="body" idx="1"/>
          </p:nvPr>
        </p:nvSpPr>
        <p:spPr>
          <a:prstGeom prst="rect">
            <a:avLst/>
          </a:prstGeom>
        </p:spPr>
        <p:txBody>
          <a:bodyPr/>
          <a:lstStyle/>
          <a:p>
            <a:pPr>
              <a:lnSpc>
                <a:spcPts val="3656"/>
              </a:lnSpc>
              <a:defRPr sz="4400"/>
            </a:pPr>
            <a:r>
              <a:t>Training sentence:</a:t>
            </a:r>
          </a:p>
          <a:p>
            <a:pPr>
              <a:lnSpc>
                <a:spcPts val="3164"/>
              </a:lnSpc>
              <a:defRPr sz="3800">
                <a:solidFill>
                  <a:srgbClr val="A6A6A6"/>
                </a:solidFill>
              </a:defRPr>
            </a:pPr>
            <a:r>
              <a:t>... lemon, a </a:t>
            </a:r>
            <a:r>
              <a:rPr>
                <a:solidFill>
                  <a:srgbClr val="0000FF"/>
                </a:solidFill>
              </a:rPr>
              <a:t>tablespoon of </a:t>
            </a:r>
            <a:r>
              <a:rPr b="1">
                <a:solidFill>
                  <a:srgbClr val="FF0066"/>
                </a:solidFill>
                <a:latin typeface="Calibri"/>
                <a:ea typeface="Calibri"/>
                <a:cs typeface="Calibri"/>
                <a:sym typeface="Calibri"/>
              </a:rPr>
              <a:t>apricot</a:t>
            </a:r>
            <a:r>
              <a:rPr>
                <a:solidFill>
                  <a:srgbClr val="0000FF"/>
                </a:solidFill>
              </a:rPr>
              <a:t> jam   a</a:t>
            </a:r>
            <a:r>
              <a:rPr>
                <a:solidFill>
                  <a:srgbClr val="404040"/>
                </a:solidFill>
              </a:rPr>
              <a:t>   </a:t>
            </a:r>
            <a:r>
              <a:t>pinch ... </a:t>
            </a:r>
          </a:p>
          <a:p>
            <a:pPr>
              <a:lnSpc>
                <a:spcPts val="3164"/>
              </a:lnSpc>
              <a:defRPr sz="3800">
                <a:solidFill>
                  <a:srgbClr val="A6A6A6"/>
                </a:solidFill>
              </a:defRPr>
            </a:pPr>
            <a:r>
              <a:t>                         </a:t>
            </a:r>
            <a:r>
              <a:rPr>
                <a:solidFill>
                  <a:srgbClr val="0000FF"/>
                </a:solidFill>
              </a:rPr>
              <a:t>c1       c2   </a:t>
            </a:r>
            <a:r>
              <a:rPr>
                <a:solidFill>
                  <a:srgbClr val="C00000"/>
                </a:solidFill>
              </a:rPr>
              <a:t>target</a:t>
            </a:r>
            <a:r>
              <a:t>  </a:t>
            </a:r>
            <a:r>
              <a:rPr>
                <a:solidFill>
                  <a:srgbClr val="0000FF"/>
                </a:solidFill>
              </a:rPr>
              <a:t>c3    c4</a:t>
            </a:r>
          </a:p>
        </p:txBody>
      </p:sp>
      <p:sp>
        <p:nvSpPr>
          <p:cNvPr id="458" name="Date Placeholder 3"/>
          <p:cNvSpPr txBox="1"/>
          <p:nvPr/>
        </p:nvSpPr>
        <p:spPr>
          <a:xfrm>
            <a:off x="2346960" y="6531230"/>
            <a:ext cx="1854203" cy="2222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tIns="45719" rIns="45719" bIns="45719" anchor="ctr">
            <a:spAutoFit/>
          </a:bodyPr>
          <a:lstStyle>
            <a:lvl1pPr algn="l" defTabSz="1300480">
              <a:lnSpc>
                <a:spcPct val="100000"/>
              </a:lnSpc>
              <a:tabLst/>
              <a:defRPr sz="1200" b="0">
                <a:solidFill>
                  <a:srgbClr val="FFFFFF"/>
                </a:solidFill>
                <a:latin typeface="Calibri"/>
                <a:ea typeface="Calibri"/>
                <a:cs typeface="Calibri"/>
                <a:sym typeface="Calibri"/>
              </a:defRPr>
            </a:lvl1pPr>
          </a:lstStyle>
          <a:p>
            <a:pPr defTabSz="914367" hangingPunct="0"/>
            <a:r>
              <a:rPr sz="844" kern="0"/>
              <a:t>11/27/18</a:t>
            </a:r>
          </a:p>
        </p:txBody>
      </p:sp>
      <p:sp>
        <p:nvSpPr>
          <p:cNvPr id="459" name="Slide Number Placeholder 5"/>
          <p:cNvSpPr txBox="1">
            <a:spLocks noGrp="1"/>
          </p:cNvSpPr>
          <p:nvPr>
            <p:ph type="sldNum" sz="quarter" idx="2"/>
          </p:nvPr>
        </p:nvSpPr>
        <p:spPr>
          <a:xfrm>
            <a:off x="9442415" y="6413975"/>
            <a:ext cx="230832" cy="25404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r" defTabSz="914367">
              <a:lnSpc>
                <a:spcPct val="100000"/>
              </a:lnSpc>
              <a:tabLst/>
              <a:defRPr sz="984">
                <a:solidFill>
                  <a:srgbClr val="FFFFFF"/>
                </a:solidFill>
                <a:latin typeface="Calibri"/>
                <a:ea typeface="Calibri"/>
                <a:cs typeface="Calibri"/>
                <a:sym typeface="Calibri"/>
              </a:defRPr>
            </a:lvl1pPr>
          </a:lstStyle>
          <a:p>
            <a:pPr hangingPunct="0"/>
            <a:fld id="{86CB4B4D-7CA3-9044-876B-883B54F8677D}" type="slidenum">
              <a:rPr kern="0"/>
              <a:pPr hangingPunct="0"/>
              <a:t>59</a:t>
            </a:fld>
            <a:endParaRPr kern="0"/>
          </a:p>
        </p:txBody>
      </p:sp>
      <p:sp>
        <p:nvSpPr>
          <p:cNvPr id="460" name="TextBox 4"/>
          <p:cNvSpPr txBox="1"/>
          <p:nvPr/>
        </p:nvSpPr>
        <p:spPr>
          <a:xfrm>
            <a:off x="3202487" y="4809994"/>
            <a:ext cx="6474914" cy="9147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tIns="45719" rIns="45719" bIns="45719">
            <a:spAutoFit/>
          </a:bodyPr>
          <a:lstStyle>
            <a:lvl1pPr algn="l" defTabSz="1300480">
              <a:lnSpc>
                <a:spcPct val="100000"/>
              </a:lnSpc>
              <a:tabLst/>
              <a:defRPr sz="3800" b="0">
                <a:latin typeface="Calibri"/>
                <a:ea typeface="Calibri"/>
                <a:cs typeface="Calibri"/>
                <a:sym typeface="Calibri"/>
              </a:defRPr>
            </a:lvl1pPr>
          </a:lstStyle>
          <a:p>
            <a:pPr defTabSz="914367" hangingPunct="0"/>
            <a:r>
              <a:rPr sz="2672" kern="0">
                <a:solidFill>
                  <a:srgbClr val="000000"/>
                </a:solidFill>
              </a:rPr>
              <a:t>Asssume context words are those in +/- 2 word window</a:t>
            </a:r>
          </a:p>
        </p:txBody>
      </p:sp>
    </p:spTree>
    <p:extLst>
      <p:ext uri="{BB962C8B-B14F-4D97-AF65-F5344CB8AC3E}">
        <p14:creationId xmlns:p14="http://schemas.microsoft.com/office/powerpoint/2010/main" val="334277454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4" name="Group"/>
          <p:cNvGrpSpPr/>
          <p:nvPr/>
        </p:nvGrpSpPr>
        <p:grpSpPr>
          <a:xfrm>
            <a:off x="3999572" y="4243001"/>
            <a:ext cx="4754114" cy="1213728"/>
            <a:chOff x="0" y="-194718"/>
            <a:chExt cx="6761405" cy="1726189"/>
          </a:xfrm>
        </p:grpSpPr>
        <p:sp>
          <p:nvSpPr>
            <p:cNvPr id="190" name="Line"/>
            <p:cNvSpPr/>
            <p:nvPr/>
          </p:nvSpPr>
          <p:spPr>
            <a:xfrm flipH="1" flipV="1">
              <a:off x="1525027" y="495968"/>
              <a:ext cx="625500" cy="625500"/>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nvGrpSpPr>
            <p:cNvPr id="204" name="Group"/>
            <p:cNvGrpSpPr/>
            <p:nvPr/>
          </p:nvGrpSpPr>
          <p:grpSpPr>
            <a:xfrm>
              <a:off x="0" y="-194719"/>
              <a:ext cx="6761406" cy="1726191"/>
              <a:chOff x="0" y="-194718"/>
              <a:chExt cx="6761405" cy="1726189"/>
            </a:xfrm>
          </p:grpSpPr>
          <p:grpSp>
            <p:nvGrpSpPr>
              <p:cNvPr id="201" name="Group"/>
              <p:cNvGrpSpPr/>
              <p:nvPr/>
            </p:nvGrpSpPr>
            <p:grpSpPr>
              <a:xfrm>
                <a:off x="0" y="25400"/>
                <a:ext cx="2317925" cy="1506072"/>
                <a:chOff x="0" y="25400"/>
                <a:chExt cx="2317924" cy="1506071"/>
              </a:xfrm>
            </p:grpSpPr>
            <p:sp>
              <p:nvSpPr>
                <p:cNvPr id="191" name="Line"/>
                <p:cNvSpPr/>
                <p:nvPr/>
              </p:nvSpPr>
              <p:spPr>
                <a:xfrm flipV="1">
                  <a:off x="340391" y="463733"/>
                  <a:ext cx="397514" cy="596902"/>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92" name="Line"/>
                <p:cNvSpPr/>
                <p:nvPr/>
              </p:nvSpPr>
              <p:spPr>
                <a:xfrm flipV="1">
                  <a:off x="924164" y="491813"/>
                  <a:ext cx="1" cy="547845"/>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93" name="Line"/>
                <p:cNvSpPr/>
                <p:nvPr/>
              </p:nvSpPr>
              <p:spPr>
                <a:xfrm flipH="1" flipV="1">
                  <a:off x="1069665" y="491813"/>
                  <a:ext cx="373138" cy="572672"/>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94" name="Line"/>
                <p:cNvSpPr/>
                <p:nvPr/>
              </p:nvSpPr>
              <p:spPr>
                <a:xfrm flipH="1" flipV="1">
                  <a:off x="1225135" y="491813"/>
                  <a:ext cx="927017" cy="638758"/>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nvGrpSpPr>
                <p:cNvPr id="200" name="Group"/>
                <p:cNvGrpSpPr/>
                <p:nvPr/>
              </p:nvGrpSpPr>
              <p:grpSpPr>
                <a:xfrm>
                  <a:off x="0" y="25400"/>
                  <a:ext cx="2317925" cy="1506072"/>
                  <a:chOff x="0" y="25400"/>
                  <a:chExt cx="2317924" cy="1506071"/>
                </a:xfrm>
              </p:grpSpPr>
              <p:sp>
                <p:nvSpPr>
                  <p:cNvPr id="195" name="Circle"/>
                  <p:cNvSpPr/>
                  <p:nvPr/>
                </p:nvSpPr>
                <p:spPr>
                  <a:xfrm>
                    <a:off x="1858535" y="1072082"/>
                    <a:ext cx="459390" cy="459390"/>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96" name="Circle"/>
                  <p:cNvSpPr/>
                  <p:nvPr/>
                </p:nvSpPr>
                <p:spPr>
                  <a:xfrm>
                    <a:off x="0" y="1053578"/>
                    <a:ext cx="459390" cy="459390"/>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97" name="Circle"/>
                  <p:cNvSpPr/>
                  <p:nvPr/>
                </p:nvSpPr>
                <p:spPr>
                  <a:xfrm>
                    <a:off x="596310" y="1072082"/>
                    <a:ext cx="459390" cy="459390"/>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98" name="Circle"/>
                  <p:cNvSpPr/>
                  <p:nvPr/>
                </p:nvSpPr>
                <p:spPr>
                  <a:xfrm>
                    <a:off x="1234383" y="1072082"/>
                    <a:ext cx="459390" cy="459390"/>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199" name="Circle"/>
                  <p:cNvSpPr/>
                  <p:nvPr/>
                </p:nvSpPr>
                <p:spPr>
                  <a:xfrm>
                    <a:off x="749594" y="25400"/>
                    <a:ext cx="459390" cy="459390"/>
                  </a:xfrm>
                  <a:prstGeom prst="ellipse">
                    <a:avLst/>
                  </a:prstGeom>
                  <a:solidFill>
                    <a:srgbClr val="FFF2B3"/>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sp>
            <p:nvSpPr>
              <p:cNvPr id="202" name="Input layer: vector x"/>
              <p:cNvSpPr txBox="1"/>
              <p:nvPr/>
            </p:nvSpPr>
            <p:spPr>
              <a:xfrm>
                <a:off x="2064058" y="918952"/>
                <a:ext cx="4170938" cy="61252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noAutofit/>
              </a:bodyPr>
              <a:lstStyle/>
              <a:p>
                <a:pPr algn="ctr" defTabSz="410751" hangingPunct="0">
                  <a:lnSpc>
                    <a:spcPts val="2531"/>
                  </a:lnSpc>
                  <a:tabLst>
                    <a:tab pos="750067" algn="l"/>
                  </a:tabLst>
                </a:pPr>
                <a:r>
                  <a:rPr sz="2109" b="1" kern="0">
                    <a:solidFill>
                      <a:srgbClr val="000000"/>
                    </a:solidFill>
                    <a:latin typeface="Helvetica"/>
                    <a:sym typeface="Helvetica"/>
                  </a:rPr>
                  <a:t>Input layer: </a:t>
                </a:r>
                <a:r>
                  <a:rPr sz="2109" kern="0">
                    <a:solidFill>
                      <a:srgbClr val="000000"/>
                    </a:solidFill>
                    <a:latin typeface="Helvetica"/>
                    <a:sym typeface="Helvetica"/>
                  </a:rPr>
                  <a:t>vector</a:t>
                </a:r>
                <a:r>
                  <a:rPr sz="2109" b="1" kern="0">
                    <a:solidFill>
                      <a:srgbClr val="000000"/>
                    </a:solidFill>
                    <a:latin typeface="Helvetica"/>
                    <a:sym typeface="Helvetica"/>
                  </a:rPr>
                  <a:t> x</a:t>
                </a:r>
              </a:p>
            </p:txBody>
          </p:sp>
          <p:sp>
            <p:nvSpPr>
              <p:cNvPr id="203" name="Hidden layer: vector h1"/>
              <p:cNvSpPr txBox="1"/>
              <p:nvPr/>
            </p:nvSpPr>
            <p:spPr>
              <a:xfrm>
                <a:off x="2317924" y="-194719"/>
                <a:ext cx="4443482" cy="111367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noAutofit/>
              </a:bodyPr>
              <a:lstStyle/>
              <a:p>
                <a:pPr algn="ctr" defTabSz="410751" hangingPunct="0">
                  <a:lnSpc>
                    <a:spcPts val="2531"/>
                  </a:lnSpc>
                  <a:tabLst>
                    <a:tab pos="750067" algn="l"/>
                  </a:tabLst>
                </a:pPr>
                <a:r>
                  <a:rPr sz="2109" b="1" kern="0">
                    <a:solidFill>
                      <a:srgbClr val="000000"/>
                    </a:solidFill>
                    <a:latin typeface="Helvetica"/>
                    <a:sym typeface="Helvetica"/>
                  </a:rPr>
                  <a:t> Hidden layer: </a:t>
                </a:r>
                <a:r>
                  <a:rPr sz="2109" kern="0">
                    <a:solidFill>
                      <a:srgbClr val="000000"/>
                    </a:solidFill>
                    <a:latin typeface="Helvetica"/>
                    <a:sym typeface="Helvetica"/>
                  </a:rPr>
                  <a:t>vector</a:t>
                </a:r>
                <a:r>
                  <a:rPr sz="2109" b="1" kern="0">
                    <a:solidFill>
                      <a:srgbClr val="000000"/>
                    </a:solidFill>
                    <a:latin typeface="Helvetica"/>
                    <a:sym typeface="Helvetica"/>
                  </a:rPr>
                  <a:t> h</a:t>
                </a:r>
                <a:r>
                  <a:rPr sz="2109" b="1" kern="0" baseline="-5999">
                    <a:solidFill>
                      <a:srgbClr val="000000"/>
                    </a:solidFill>
                    <a:latin typeface="Helvetica"/>
                    <a:sym typeface="Helvetica"/>
                  </a:rPr>
                  <a:t>1</a:t>
                </a:r>
              </a:p>
            </p:txBody>
          </p:sp>
        </p:grpSp>
        <p:sp>
          <p:nvSpPr>
            <p:cNvPr id="205" name="Line"/>
            <p:cNvSpPr/>
            <p:nvPr/>
          </p:nvSpPr>
          <p:spPr>
            <a:xfrm flipH="1" flipV="1">
              <a:off x="463793" y="440626"/>
              <a:ext cx="1560230" cy="637860"/>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06" name="Line"/>
            <p:cNvSpPr/>
            <p:nvPr/>
          </p:nvSpPr>
          <p:spPr>
            <a:xfrm flipV="1">
              <a:off x="922524" y="482178"/>
              <a:ext cx="398872" cy="644146"/>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07" name="Circle"/>
            <p:cNvSpPr/>
            <p:nvPr/>
          </p:nvSpPr>
          <p:spPr>
            <a:xfrm>
              <a:off x="1335318" y="22657"/>
              <a:ext cx="459390" cy="459391"/>
            </a:xfrm>
            <a:prstGeom prst="ellipse">
              <a:avLst/>
            </a:prstGeom>
            <a:solidFill>
              <a:srgbClr val="FFF2B4"/>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08" name="Circle"/>
            <p:cNvSpPr/>
            <p:nvPr/>
          </p:nvSpPr>
          <p:spPr>
            <a:xfrm>
              <a:off x="108798" y="23878"/>
              <a:ext cx="459391" cy="459391"/>
            </a:xfrm>
            <a:prstGeom prst="ellipse">
              <a:avLst/>
            </a:prstGeom>
            <a:solidFill>
              <a:srgbClr val="FFF2B3"/>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09" name="Line"/>
            <p:cNvSpPr/>
            <p:nvPr/>
          </p:nvSpPr>
          <p:spPr>
            <a:xfrm flipV="1">
              <a:off x="277533" y="487231"/>
              <a:ext cx="1" cy="557010"/>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10" name="Line"/>
            <p:cNvSpPr/>
            <p:nvPr/>
          </p:nvSpPr>
          <p:spPr>
            <a:xfrm flipH="1" flipV="1">
              <a:off x="372773" y="487230"/>
              <a:ext cx="423249" cy="596113"/>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11" name="Line"/>
            <p:cNvSpPr/>
            <p:nvPr/>
          </p:nvSpPr>
          <p:spPr>
            <a:xfrm flipH="1" flipV="1">
              <a:off x="609294" y="515311"/>
              <a:ext cx="627368" cy="627368"/>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12" name="Line"/>
            <p:cNvSpPr/>
            <p:nvPr/>
          </p:nvSpPr>
          <p:spPr>
            <a:xfrm flipV="1">
              <a:off x="404037" y="471114"/>
              <a:ext cx="917361" cy="616109"/>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13" name="Line"/>
            <p:cNvSpPr/>
            <p:nvPr/>
          </p:nvSpPr>
          <p:spPr>
            <a:xfrm flipV="1">
              <a:off x="1490032" y="471114"/>
              <a:ext cx="1" cy="57646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215" name="Multi-layer feedforward networks"/>
          <p:cNvSpPr txBox="1">
            <a:spLocks noGrp="1"/>
          </p:cNvSpPr>
          <p:nvPr>
            <p:ph type="title"/>
          </p:nvPr>
        </p:nvSpPr>
        <p:spPr>
          <a:prstGeom prst="rect">
            <a:avLst/>
          </a:prstGeom>
        </p:spPr>
        <p:txBody>
          <a:bodyPr>
            <a:normAutofit fontScale="90000"/>
          </a:bodyPr>
          <a:lstStyle>
            <a:lvl1pPr>
              <a:lnSpc>
                <a:spcPts val="6900"/>
              </a:lnSpc>
              <a:defRPr sz="5800"/>
            </a:lvl1pPr>
          </a:lstStyle>
          <a:p>
            <a:r>
              <a:rPr dirty="0">
                <a:latin typeface="Georgia" panose="02040502050405020303" pitchFamily="18" charset="0"/>
              </a:rPr>
              <a:t>Multi-layer feedforward networks</a:t>
            </a:r>
          </a:p>
        </p:txBody>
      </p:sp>
      <p:sp>
        <p:nvSpPr>
          <p:cNvPr id="216" name="We can generalize this to multi-layer feedforward nets"/>
          <p:cNvSpPr txBox="1">
            <a:spLocks noGrp="1"/>
          </p:cNvSpPr>
          <p:nvPr>
            <p:ph type="body" idx="1"/>
          </p:nvPr>
        </p:nvSpPr>
        <p:spPr>
          <a:prstGeom prst="rect">
            <a:avLst/>
          </a:prstGeom>
        </p:spPr>
        <p:txBody>
          <a:bodyPr/>
          <a:lstStyle/>
          <a:p>
            <a:pPr marL="0" indent="0">
              <a:buNone/>
            </a:pPr>
            <a:r>
              <a:rPr dirty="0">
                <a:latin typeface="Georgia" panose="02040502050405020303" pitchFamily="18" charset="0"/>
              </a:rPr>
              <a:t>We can generalize this to </a:t>
            </a:r>
            <a:r>
              <a:rPr b="1" dirty="0">
                <a:latin typeface="Georgia" panose="02040502050405020303" pitchFamily="18" charset="0"/>
              </a:rPr>
              <a:t>multi-layer</a:t>
            </a:r>
            <a:r>
              <a:rPr dirty="0">
                <a:latin typeface="Georgia" panose="02040502050405020303" pitchFamily="18" charset="0"/>
              </a:rPr>
              <a:t> feedforward nets</a:t>
            </a:r>
          </a:p>
        </p:txBody>
      </p:sp>
      <p:sp>
        <p:nvSpPr>
          <p:cNvPr id="217"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6</a:t>
            </a:fld>
            <a:endParaRPr kern="0">
              <a:solidFill>
                <a:srgbClr val="000000"/>
              </a:solidFill>
              <a:latin typeface="Helvetica"/>
              <a:sym typeface="Helvetica"/>
            </a:endParaRPr>
          </a:p>
        </p:txBody>
      </p:sp>
      <p:grpSp>
        <p:nvGrpSpPr>
          <p:cNvPr id="238" name="Group"/>
          <p:cNvGrpSpPr/>
          <p:nvPr/>
        </p:nvGrpSpPr>
        <p:grpSpPr>
          <a:xfrm>
            <a:off x="4059858" y="2623145"/>
            <a:ext cx="4766431" cy="982207"/>
            <a:chOff x="85740" y="122"/>
            <a:chExt cx="6778923" cy="1396915"/>
          </a:xfrm>
        </p:grpSpPr>
        <p:sp>
          <p:nvSpPr>
            <p:cNvPr id="218" name="Line"/>
            <p:cNvSpPr/>
            <p:nvPr/>
          </p:nvSpPr>
          <p:spPr>
            <a:xfrm flipV="1">
              <a:off x="1359353" y="429797"/>
              <a:ext cx="1" cy="641792"/>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19" name="Line"/>
            <p:cNvSpPr/>
            <p:nvPr/>
          </p:nvSpPr>
          <p:spPr>
            <a:xfrm flipV="1">
              <a:off x="841617" y="439890"/>
              <a:ext cx="363891" cy="587654"/>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nvGrpSpPr>
            <p:cNvPr id="231" name="Group"/>
            <p:cNvGrpSpPr/>
            <p:nvPr/>
          </p:nvGrpSpPr>
          <p:grpSpPr>
            <a:xfrm>
              <a:off x="85740" y="122"/>
              <a:ext cx="6778923" cy="1396915"/>
              <a:chOff x="85740" y="122"/>
              <a:chExt cx="6778922" cy="1396914"/>
            </a:xfrm>
          </p:grpSpPr>
          <p:grpSp>
            <p:nvGrpSpPr>
              <p:cNvPr id="228" name="Group"/>
              <p:cNvGrpSpPr/>
              <p:nvPr/>
            </p:nvGrpSpPr>
            <p:grpSpPr>
              <a:xfrm>
                <a:off x="85740" y="6629"/>
                <a:ext cx="1469027" cy="1384460"/>
                <a:chOff x="85740" y="6629"/>
                <a:chExt cx="1469025" cy="1384458"/>
              </a:xfrm>
            </p:grpSpPr>
            <p:sp>
              <p:nvSpPr>
                <p:cNvPr id="220" name="Line"/>
                <p:cNvSpPr/>
                <p:nvPr/>
              </p:nvSpPr>
              <p:spPr>
                <a:xfrm flipV="1">
                  <a:off x="310539" y="423063"/>
                  <a:ext cx="362650" cy="544552"/>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21" name="Line"/>
                <p:cNvSpPr/>
                <p:nvPr/>
              </p:nvSpPr>
              <p:spPr>
                <a:xfrm flipV="1">
                  <a:off x="843113" y="448680"/>
                  <a:ext cx="1" cy="499798"/>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22" name="Line"/>
                <p:cNvSpPr/>
                <p:nvPr/>
              </p:nvSpPr>
              <p:spPr>
                <a:xfrm flipH="1" flipV="1">
                  <a:off x="975854" y="448680"/>
                  <a:ext cx="340412" cy="522448"/>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nvGrpSpPr>
                <p:cNvPr id="227" name="Group"/>
                <p:cNvGrpSpPr/>
                <p:nvPr/>
              </p:nvGrpSpPr>
              <p:grpSpPr>
                <a:xfrm>
                  <a:off x="85740" y="6629"/>
                  <a:ext cx="1469027" cy="1384460"/>
                  <a:chOff x="76200" y="12700"/>
                  <a:chExt cx="1469025" cy="1384458"/>
                </a:xfrm>
              </p:grpSpPr>
              <p:sp>
                <p:nvSpPr>
                  <p:cNvPr id="223" name="Circle"/>
                  <p:cNvSpPr/>
                  <p:nvPr/>
                </p:nvSpPr>
                <p:spPr>
                  <a:xfrm>
                    <a:off x="76200" y="978058"/>
                    <a:ext cx="419100" cy="419101"/>
                  </a:xfrm>
                  <a:prstGeom prst="ellipse">
                    <a:avLst/>
                  </a:prstGeom>
                  <a:solidFill>
                    <a:srgbClr val="FFF2B4"/>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24" name="Circle"/>
                  <p:cNvSpPr/>
                  <p:nvPr/>
                </p:nvSpPr>
                <p:spPr>
                  <a:xfrm>
                    <a:off x="601162" y="978058"/>
                    <a:ext cx="419101" cy="419101"/>
                  </a:xfrm>
                  <a:prstGeom prst="ellipse">
                    <a:avLst/>
                  </a:prstGeom>
                  <a:solidFill>
                    <a:srgbClr val="FFF2B4"/>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25" name="Circle"/>
                  <p:cNvSpPr/>
                  <p:nvPr/>
                </p:nvSpPr>
                <p:spPr>
                  <a:xfrm>
                    <a:off x="601162" y="12700"/>
                    <a:ext cx="419101" cy="419100"/>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26" name="Circle"/>
                  <p:cNvSpPr/>
                  <p:nvPr/>
                </p:nvSpPr>
                <p:spPr>
                  <a:xfrm>
                    <a:off x="1126125" y="978058"/>
                    <a:ext cx="419101" cy="419101"/>
                  </a:xfrm>
                  <a:prstGeom prst="ellipse">
                    <a:avLst/>
                  </a:prstGeom>
                  <a:solidFill>
                    <a:srgbClr val="FFF2B4"/>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grpSp>
          <p:sp>
            <p:nvSpPr>
              <p:cNvPr id="229" name="Hidden layer: vector hn"/>
              <p:cNvSpPr txBox="1"/>
              <p:nvPr/>
            </p:nvSpPr>
            <p:spPr>
              <a:xfrm>
                <a:off x="2463715" y="838480"/>
                <a:ext cx="4400947" cy="55855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spAutoFit/>
              </a:bodyPr>
              <a:lstStyle/>
              <a:p>
                <a:pPr algn="ctr" defTabSz="410751" hangingPunct="0">
                  <a:lnSpc>
                    <a:spcPts val="2531"/>
                  </a:lnSpc>
                  <a:tabLst>
                    <a:tab pos="750067" algn="l"/>
                  </a:tabLst>
                </a:pPr>
                <a:r>
                  <a:rPr sz="2109" b="1" kern="0">
                    <a:solidFill>
                      <a:srgbClr val="000000"/>
                    </a:solidFill>
                    <a:latin typeface="Helvetica"/>
                    <a:sym typeface="Helvetica"/>
                  </a:rPr>
                  <a:t>Hidden layer: </a:t>
                </a:r>
                <a:r>
                  <a:rPr sz="2109" kern="0">
                    <a:solidFill>
                      <a:srgbClr val="000000"/>
                    </a:solidFill>
                    <a:latin typeface="Helvetica"/>
                    <a:sym typeface="Helvetica"/>
                  </a:rPr>
                  <a:t>vector</a:t>
                </a:r>
                <a:r>
                  <a:rPr sz="2109" b="1" kern="0">
                    <a:solidFill>
                      <a:srgbClr val="000000"/>
                    </a:solidFill>
                    <a:latin typeface="Helvetica"/>
                    <a:sym typeface="Helvetica"/>
                  </a:rPr>
                  <a:t> h</a:t>
                </a:r>
                <a:r>
                  <a:rPr sz="2109" b="1" kern="0" baseline="-5999">
                    <a:solidFill>
                      <a:srgbClr val="000000"/>
                    </a:solidFill>
                    <a:latin typeface="Helvetica"/>
                    <a:sym typeface="Helvetica"/>
                  </a:rPr>
                  <a:t>n</a:t>
                </a:r>
              </a:p>
            </p:txBody>
          </p:sp>
          <p:sp>
            <p:nvSpPr>
              <p:cNvPr id="230" name="Output layer: vector y"/>
              <p:cNvSpPr txBox="1"/>
              <p:nvPr/>
            </p:nvSpPr>
            <p:spPr>
              <a:xfrm>
                <a:off x="2463715" y="122"/>
                <a:ext cx="4053782" cy="5585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spAutoFit/>
              </a:bodyPr>
              <a:lstStyle/>
              <a:p>
                <a:pPr algn="ctr" defTabSz="410751" hangingPunct="0">
                  <a:lnSpc>
                    <a:spcPts val="2531"/>
                  </a:lnSpc>
                  <a:tabLst>
                    <a:tab pos="750067" algn="l"/>
                  </a:tabLst>
                </a:pPr>
                <a:r>
                  <a:rPr sz="2109" b="1" kern="0">
                    <a:solidFill>
                      <a:srgbClr val="000000"/>
                    </a:solidFill>
                    <a:latin typeface="Helvetica"/>
                    <a:sym typeface="Helvetica"/>
                  </a:rPr>
                  <a:t>Output layer: </a:t>
                </a:r>
                <a:r>
                  <a:rPr sz="2109" kern="0">
                    <a:solidFill>
                      <a:srgbClr val="000000"/>
                    </a:solidFill>
                    <a:latin typeface="Helvetica"/>
                    <a:sym typeface="Helvetica"/>
                  </a:rPr>
                  <a:t>vector</a:t>
                </a:r>
                <a:r>
                  <a:rPr sz="2109" b="1" kern="0">
                    <a:solidFill>
                      <a:srgbClr val="000000"/>
                    </a:solidFill>
                    <a:latin typeface="Helvetica"/>
                    <a:sym typeface="Helvetica"/>
                  </a:rPr>
                  <a:t> y</a:t>
                </a:r>
              </a:p>
            </p:txBody>
          </p:sp>
        </p:grpSp>
        <p:sp>
          <p:nvSpPr>
            <p:cNvPr id="232" name="Circle"/>
            <p:cNvSpPr/>
            <p:nvPr/>
          </p:nvSpPr>
          <p:spPr>
            <a:xfrm>
              <a:off x="1088843" y="12700"/>
              <a:ext cx="419101" cy="419101"/>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33" name="Circle"/>
            <p:cNvSpPr/>
            <p:nvPr/>
          </p:nvSpPr>
          <p:spPr>
            <a:xfrm>
              <a:off x="104603" y="12700"/>
              <a:ext cx="419101" cy="419101"/>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34" name="Line"/>
            <p:cNvSpPr/>
            <p:nvPr/>
          </p:nvSpPr>
          <p:spPr>
            <a:xfrm flipV="1">
              <a:off x="253193" y="444500"/>
              <a:ext cx="1" cy="508159"/>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35" name="Line"/>
            <p:cNvSpPr/>
            <p:nvPr/>
          </p:nvSpPr>
          <p:spPr>
            <a:xfrm flipH="1" flipV="1">
              <a:off x="340080" y="444500"/>
              <a:ext cx="386130" cy="543832"/>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36" name="Line"/>
            <p:cNvSpPr/>
            <p:nvPr/>
          </p:nvSpPr>
          <p:spPr>
            <a:xfrm flipH="1" flipV="1">
              <a:off x="555858" y="470117"/>
              <a:ext cx="572347" cy="572348"/>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37" name="Line"/>
            <p:cNvSpPr/>
            <p:nvPr/>
          </p:nvSpPr>
          <p:spPr>
            <a:xfrm flipV="1">
              <a:off x="368602" y="429796"/>
              <a:ext cx="836908" cy="562076"/>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
        <p:nvSpPr>
          <p:cNvPr id="239" name="…    …    ……"/>
          <p:cNvSpPr txBox="1"/>
          <p:nvPr/>
        </p:nvSpPr>
        <p:spPr>
          <a:xfrm>
            <a:off x="4001903" y="3651029"/>
            <a:ext cx="1107677" cy="7214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anchor="ctr">
            <a:spAutoFit/>
          </a:bodyPr>
          <a:lstStyle/>
          <a:p>
            <a:pPr algn="ctr" defTabSz="410751" hangingPunct="0">
              <a:lnSpc>
                <a:spcPts val="1687"/>
              </a:lnSpc>
              <a:tabLst>
                <a:tab pos="750067" algn="l"/>
              </a:tabLst>
              <a:defRPr sz="2000"/>
            </a:pPr>
            <a:r>
              <a:rPr sz="1406" b="1" kern="0" dirty="0">
                <a:solidFill>
                  <a:srgbClr val="000000"/>
                </a:solidFill>
                <a:latin typeface="Helvetica"/>
                <a:sym typeface="Helvetica"/>
              </a:rPr>
              <a:t>…    …    …</a:t>
            </a:r>
          </a:p>
          <a:p>
            <a:pPr algn="ctr" defTabSz="410751" hangingPunct="0">
              <a:lnSpc>
                <a:spcPts val="1687"/>
              </a:lnSpc>
              <a:tabLst>
                <a:tab pos="750067" algn="l"/>
              </a:tabLst>
              <a:defRPr sz="2000"/>
            </a:pPr>
            <a:r>
              <a:rPr sz="1406" b="1" kern="0" dirty="0">
                <a:solidFill>
                  <a:srgbClr val="000000"/>
                </a:solidFill>
                <a:latin typeface="Helvetica"/>
                <a:sym typeface="Helvetica"/>
              </a:rPr>
              <a:t>…    …    … </a:t>
            </a:r>
          </a:p>
          <a:p>
            <a:pPr algn="ctr" defTabSz="410751" hangingPunct="0">
              <a:lnSpc>
                <a:spcPts val="1687"/>
              </a:lnSpc>
              <a:tabLst>
                <a:tab pos="750067" algn="l"/>
              </a:tabLst>
              <a:defRPr sz="2000"/>
            </a:pPr>
            <a:r>
              <a:rPr sz="1406" b="1" kern="0" dirty="0">
                <a:solidFill>
                  <a:srgbClr val="000000"/>
                </a:solidFill>
                <a:latin typeface="Helvetica"/>
                <a:sym typeface="Helvetica"/>
              </a:rPr>
              <a:t>…    …    …. </a:t>
            </a:r>
          </a:p>
        </p:txBody>
      </p:sp>
    </p:spTree>
    <p:extLst>
      <p:ext uri="{BB962C8B-B14F-4D97-AF65-F5344CB8AC3E}">
        <p14:creationId xmlns:p14="http://schemas.microsoft.com/office/powerpoint/2010/main" val="3594409169"/>
      </p:ext>
    </p:extLst>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62" name="Title 1"/>
          <p:cNvSpPr txBox="1">
            <a:spLocks noGrp="1"/>
          </p:cNvSpPr>
          <p:nvPr>
            <p:ph type="title"/>
          </p:nvPr>
        </p:nvSpPr>
        <p:spPr>
          <a:prstGeom prst="rect">
            <a:avLst/>
          </a:prstGeom>
        </p:spPr>
        <p:txBody>
          <a:bodyPr/>
          <a:lstStyle>
            <a:lvl1pPr>
              <a:defRPr spc="-116"/>
            </a:lvl1pPr>
          </a:lstStyle>
          <a:p>
            <a:r>
              <a:t>Skip-Gram Goal</a:t>
            </a:r>
          </a:p>
        </p:txBody>
      </p:sp>
      <p:sp>
        <p:nvSpPr>
          <p:cNvPr id="463" name="Content Placeholder 2"/>
          <p:cNvSpPr txBox="1">
            <a:spLocks noGrp="1"/>
          </p:cNvSpPr>
          <p:nvPr>
            <p:ph type="body" idx="1"/>
          </p:nvPr>
        </p:nvSpPr>
        <p:spPr>
          <a:prstGeom prst="rect">
            <a:avLst/>
          </a:prstGeom>
        </p:spPr>
        <p:txBody>
          <a:bodyPr/>
          <a:lstStyle/>
          <a:p>
            <a:pPr>
              <a:lnSpc>
                <a:spcPct val="100000"/>
              </a:lnSpc>
              <a:spcBef>
                <a:spcPts val="1336"/>
              </a:spcBef>
              <a:defRPr sz="4500"/>
            </a:pPr>
            <a:r>
              <a:t>Given a tuple (t,c)  = target, context</a:t>
            </a:r>
          </a:p>
          <a:p>
            <a:pPr lvl="1">
              <a:lnSpc>
                <a:spcPct val="100000"/>
              </a:lnSpc>
              <a:spcBef>
                <a:spcPts val="352"/>
              </a:spcBef>
              <a:defRPr sz="4500"/>
            </a:pPr>
            <a:r>
              <a:t>(</a:t>
            </a:r>
            <a:r>
              <a:rPr i="1">
                <a:solidFill>
                  <a:srgbClr val="C00000"/>
                </a:solidFill>
              </a:rPr>
              <a:t>apricot</a:t>
            </a:r>
            <a:r>
              <a:rPr i="1"/>
              <a:t>, </a:t>
            </a:r>
            <a:r>
              <a:rPr i="1">
                <a:solidFill>
                  <a:srgbClr val="0000FF"/>
                </a:solidFill>
              </a:rPr>
              <a:t>jam</a:t>
            </a:r>
            <a:r>
              <a:t>)</a:t>
            </a:r>
          </a:p>
          <a:p>
            <a:pPr lvl="1">
              <a:lnSpc>
                <a:spcPct val="100000"/>
              </a:lnSpc>
              <a:spcBef>
                <a:spcPts val="352"/>
              </a:spcBef>
              <a:defRPr sz="4500"/>
            </a:pPr>
            <a:r>
              <a:t>(</a:t>
            </a:r>
            <a:r>
              <a:rPr i="1">
                <a:solidFill>
                  <a:srgbClr val="C00000"/>
                </a:solidFill>
              </a:rPr>
              <a:t>apricot</a:t>
            </a:r>
            <a:r>
              <a:rPr i="1"/>
              <a:t>, </a:t>
            </a:r>
            <a:r>
              <a:rPr i="1">
                <a:solidFill>
                  <a:srgbClr val="0000FF"/>
                </a:solidFill>
              </a:rPr>
              <a:t>aardvark</a:t>
            </a:r>
            <a:r>
              <a:t>)</a:t>
            </a:r>
          </a:p>
          <a:p>
            <a:pPr>
              <a:lnSpc>
                <a:spcPct val="100000"/>
              </a:lnSpc>
              <a:defRPr sz="4500"/>
            </a:pPr>
            <a:endParaRPr/>
          </a:p>
          <a:p>
            <a:pPr>
              <a:lnSpc>
                <a:spcPct val="100000"/>
              </a:lnSpc>
              <a:defRPr sz="4500"/>
            </a:pPr>
            <a:r>
              <a:t>Return the probability that c is a real context word:</a:t>
            </a:r>
          </a:p>
          <a:p>
            <a:pPr>
              <a:lnSpc>
                <a:spcPct val="100000"/>
              </a:lnSpc>
              <a:defRPr sz="4500"/>
            </a:pPr>
            <a:r>
              <a:t>P(D =  + |</a:t>
            </a:r>
            <a:r>
              <a:rPr i="1"/>
              <a:t> t, c</a:t>
            </a:r>
            <a:r>
              <a:t>)</a:t>
            </a:r>
          </a:p>
          <a:p>
            <a:pPr>
              <a:lnSpc>
                <a:spcPct val="100000"/>
              </a:lnSpc>
              <a:defRPr sz="4500" i="1"/>
            </a:pPr>
            <a:r>
              <a:t>P</a:t>
            </a:r>
            <a:r>
              <a:rPr i="0"/>
              <a:t>( D= −  | </a:t>
            </a:r>
            <a:r>
              <a:t>t</a:t>
            </a:r>
            <a:r>
              <a:rPr i="0"/>
              <a:t>, </a:t>
            </a:r>
            <a:r>
              <a:t>c</a:t>
            </a:r>
            <a:r>
              <a:rPr i="0"/>
              <a:t>) = 1 − </a:t>
            </a:r>
            <a:r>
              <a:t>P</a:t>
            </a:r>
            <a:r>
              <a:rPr i="0"/>
              <a:t>(D = + | </a:t>
            </a:r>
            <a:r>
              <a:t>t</a:t>
            </a:r>
            <a:r>
              <a:rPr i="0"/>
              <a:t>, </a:t>
            </a:r>
            <a:r>
              <a:t>c</a:t>
            </a:r>
            <a:r>
              <a:rPr i="0"/>
              <a:t>)</a:t>
            </a:r>
          </a:p>
        </p:txBody>
      </p:sp>
      <p:sp>
        <p:nvSpPr>
          <p:cNvPr id="464" name="Date Placeholder 3"/>
          <p:cNvSpPr txBox="1"/>
          <p:nvPr/>
        </p:nvSpPr>
        <p:spPr>
          <a:xfrm>
            <a:off x="2346960" y="6531230"/>
            <a:ext cx="1854203" cy="2222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tIns="45719" rIns="45719" bIns="45719" anchor="ctr">
            <a:spAutoFit/>
          </a:bodyPr>
          <a:lstStyle>
            <a:lvl1pPr algn="l" defTabSz="1300480">
              <a:lnSpc>
                <a:spcPct val="100000"/>
              </a:lnSpc>
              <a:tabLst/>
              <a:defRPr sz="1200" b="0">
                <a:solidFill>
                  <a:srgbClr val="FFFFFF"/>
                </a:solidFill>
                <a:latin typeface="Calibri"/>
                <a:ea typeface="Calibri"/>
                <a:cs typeface="Calibri"/>
                <a:sym typeface="Calibri"/>
              </a:defRPr>
            </a:lvl1pPr>
          </a:lstStyle>
          <a:p>
            <a:pPr defTabSz="914367" hangingPunct="0"/>
            <a:r>
              <a:rPr sz="844" kern="0"/>
              <a:t>11/27/18</a:t>
            </a:r>
          </a:p>
        </p:txBody>
      </p:sp>
      <p:sp>
        <p:nvSpPr>
          <p:cNvPr id="465" name="Slide Number Placeholder 5"/>
          <p:cNvSpPr txBox="1">
            <a:spLocks noGrp="1"/>
          </p:cNvSpPr>
          <p:nvPr>
            <p:ph type="sldNum" sz="quarter" idx="2"/>
          </p:nvPr>
        </p:nvSpPr>
        <p:spPr>
          <a:xfrm>
            <a:off x="9442415" y="6413975"/>
            <a:ext cx="230832" cy="25404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r" defTabSz="914367">
              <a:lnSpc>
                <a:spcPct val="100000"/>
              </a:lnSpc>
              <a:tabLst/>
              <a:defRPr sz="984">
                <a:solidFill>
                  <a:srgbClr val="FFFFFF"/>
                </a:solidFill>
                <a:latin typeface="Calibri"/>
                <a:ea typeface="Calibri"/>
                <a:cs typeface="Calibri"/>
                <a:sym typeface="Calibri"/>
              </a:defRPr>
            </a:lvl1pPr>
          </a:lstStyle>
          <a:p>
            <a:pPr hangingPunct="0"/>
            <a:fld id="{86CB4B4D-7CA3-9044-876B-883B54F8677D}" type="slidenum">
              <a:rPr kern="0"/>
              <a:pPr hangingPunct="0"/>
              <a:t>60</a:t>
            </a:fld>
            <a:endParaRPr kern="0"/>
          </a:p>
        </p:txBody>
      </p:sp>
    </p:spTree>
    <p:extLst>
      <p:ext uri="{BB962C8B-B14F-4D97-AF65-F5344CB8AC3E}">
        <p14:creationId xmlns:p14="http://schemas.microsoft.com/office/powerpoint/2010/main" val="3236724439"/>
      </p:ext>
    </p:extLst>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67" name="Title 1"/>
          <p:cNvSpPr txBox="1">
            <a:spLocks noGrp="1"/>
          </p:cNvSpPr>
          <p:nvPr>
            <p:ph type="title"/>
          </p:nvPr>
        </p:nvSpPr>
        <p:spPr>
          <a:prstGeom prst="rect">
            <a:avLst/>
          </a:prstGeom>
        </p:spPr>
        <p:txBody>
          <a:bodyPr/>
          <a:lstStyle>
            <a:lvl1pPr>
              <a:defRPr spc="-116"/>
            </a:lvl1pPr>
          </a:lstStyle>
          <a:p>
            <a:r>
              <a:t>How to compute p(+ | t, c)?</a:t>
            </a:r>
          </a:p>
        </p:txBody>
      </p:sp>
      <p:sp>
        <p:nvSpPr>
          <p:cNvPr id="468" name="Content Placeholder 2"/>
          <p:cNvSpPr txBox="1">
            <a:spLocks noGrp="1"/>
          </p:cNvSpPr>
          <p:nvPr>
            <p:ph type="body" idx="1"/>
          </p:nvPr>
        </p:nvSpPr>
        <p:spPr>
          <a:prstGeom prst="rect">
            <a:avLst/>
          </a:prstGeom>
        </p:spPr>
        <p:txBody>
          <a:bodyPr/>
          <a:lstStyle/>
          <a:p>
            <a:pPr>
              <a:lnSpc>
                <a:spcPts val="3656"/>
              </a:lnSpc>
              <a:defRPr sz="4400"/>
            </a:pPr>
            <a:r>
              <a:t>Intuition:</a:t>
            </a:r>
          </a:p>
          <a:p>
            <a:pPr lvl="1">
              <a:lnSpc>
                <a:spcPts val="3164"/>
              </a:lnSpc>
              <a:spcBef>
                <a:spcPts val="352"/>
              </a:spcBef>
              <a:defRPr sz="3800"/>
            </a:pPr>
            <a:r>
              <a:t>Words are likely to appear near similar words</a:t>
            </a:r>
            <a:endParaRPr sz="1687"/>
          </a:p>
          <a:p>
            <a:pPr lvl="1">
              <a:lnSpc>
                <a:spcPts val="3164"/>
              </a:lnSpc>
              <a:spcBef>
                <a:spcPts val="352"/>
              </a:spcBef>
              <a:defRPr sz="3800"/>
            </a:pPr>
            <a:r>
              <a:t>Model similarity with dot-product!</a:t>
            </a:r>
            <a:endParaRPr sz="1687"/>
          </a:p>
          <a:p>
            <a:pPr marL="0" lvl="2" indent="223234">
              <a:lnSpc>
                <a:spcPts val="3164"/>
              </a:lnSpc>
              <a:spcBef>
                <a:spcPts val="352"/>
              </a:spcBef>
              <a:buSzTx/>
              <a:buNone/>
              <a:tabLst>
                <a:tab pos="1294759" algn="l"/>
              </a:tabLst>
              <a:defRPr sz="3800"/>
            </a:pPr>
            <a:r>
              <a:t>Similarity(t,c)  </a:t>
            </a:r>
            <a:r>
              <a:rPr>
                <a:latin typeface="Times"/>
                <a:ea typeface="Times"/>
                <a:cs typeface="Times"/>
                <a:sym typeface="Times"/>
              </a:rPr>
              <a:t>∝</a:t>
            </a:r>
            <a:r>
              <a:t> t</a:t>
            </a:r>
            <a:r>
              <a:rPr baseline="-20000"/>
              <a:t> </a:t>
            </a:r>
            <a:r>
              <a:t>∙ c</a:t>
            </a:r>
            <a:endParaRPr baseline="-20000"/>
          </a:p>
          <a:p>
            <a:pPr>
              <a:lnSpc>
                <a:spcPts val="4008"/>
              </a:lnSpc>
              <a:defRPr sz="4800" i="1"/>
            </a:pPr>
            <a:r>
              <a:t>Problem:</a:t>
            </a:r>
          </a:p>
          <a:p>
            <a:pPr lvl="1">
              <a:lnSpc>
                <a:spcPts val="3656"/>
              </a:lnSpc>
              <a:spcBef>
                <a:spcPts val="352"/>
              </a:spcBef>
              <a:defRPr sz="4400" i="1"/>
            </a:pPr>
            <a:r>
              <a:t>Dot product is not a probability!</a:t>
            </a:r>
            <a:br>
              <a:rPr sz="1687"/>
            </a:br>
            <a:r>
              <a:t>(Neither is cosine)</a:t>
            </a:r>
            <a:endParaRPr sz="1266"/>
          </a:p>
          <a:p>
            <a:pPr marL="0" lvl="2" indent="223234">
              <a:lnSpc>
                <a:spcPts val="3164"/>
              </a:lnSpc>
              <a:spcBef>
                <a:spcPts val="352"/>
              </a:spcBef>
              <a:buSzTx/>
              <a:buNone/>
              <a:defRPr sz="3800" i="1">
                <a:latin typeface="Calibri"/>
                <a:ea typeface="Calibri"/>
                <a:cs typeface="Calibri"/>
                <a:sym typeface="Calibri"/>
              </a:defRPr>
            </a:pPr>
            <a:r>
              <a:t>	 </a:t>
            </a:r>
            <a:r>
              <a:rPr i="0"/>
              <a:t> </a:t>
            </a:r>
          </a:p>
        </p:txBody>
      </p:sp>
      <p:sp>
        <p:nvSpPr>
          <p:cNvPr id="469" name="Slide Number"/>
          <p:cNvSpPr txBox="1">
            <a:spLocks noGrp="1"/>
          </p:cNvSpPr>
          <p:nvPr>
            <p:ph type="sldNum" sz="quarter" idx="2"/>
          </p:nvPr>
        </p:nvSpPr>
        <p:spPr>
          <a:xfrm>
            <a:off x="9442415" y="6413975"/>
            <a:ext cx="230832" cy="25404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r" defTabSz="914367">
              <a:lnSpc>
                <a:spcPct val="100000"/>
              </a:lnSpc>
              <a:tabLst/>
              <a:defRPr sz="984">
                <a:solidFill>
                  <a:srgbClr val="FFFFFF"/>
                </a:solidFill>
                <a:latin typeface="Calibri"/>
                <a:ea typeface="Calibri"/>
                <a:cs typeface="Calibri"/>
                <a:sym typeface="Calibri"/>
              </a:defRPr>
            </a:lvl1pPr>
          </a:lstStyle>
          <a:p>
            <a:pPr hangingPunct="0"/>
            <a:fld id="{86CB4B4D-7CA3-9044-876B-883B54F8677D}" type="slidenum">
              <a:rPr kern="0"/>
              <a:pPr hangingPunct="0"/>
              <a:t>61</a:t>
            </a:fld>
            <a:endParaRPr kern="0"/>
          </a:p>
        </p:txBody>
      </p:sp>
    </p:spTree>
    <p:extLst>
      <p:ext uri="{BB962C8B-B14F-4D97-AF65-F5344CB8AC3E}">
        <p14:creationId xmlns:p14="http://schemas.microsoft.com/office/powerpoint/2010/main" val="4173097196"/>
      </p:ext>
    </p:extLst>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71" name="Picture 7" descr="Picture 7"/>
          <p:cNvPicPr>
            <a:picLocks noChangeAspect="1"/>
          </p:cNvPicPr>
          <p:nvPr/>
        </p:nvPicPr>
        <p:blipFill>
          <a:blip r:embed="rId2">
            <a:extLst/>
          </a:blip>
          <a:stretch>
            <a:fillRect/>
          </a:stretch>
        </p:blipFill>
        <p:spPr>
          <a:xfrm>
            <a:off x="4807607" y="2210491"/>
            <a:ext cx="4068759" cy="1835530"/>
          </a:xfrm>
          <a:prstGeom prst="rect">
            <a:avLst/>
          </a:prstGeom>
          <a:ln w="12700">
            <a:miter lim="400000"/>
          </a:ln>
        </p:spPr>
      </p:pic>
      <p:sp>
        <p:nvSpPr>
          <p:cNvPr id="472" name="Title 1"/>
          <p:cNvSpPr txBox="1">
            <a:spLocks noGrp="1"/>
          </p:cNvSpPr>
          <p:nvPr>
            <p:ph type="title"/>
          </p:nvPr>
        </p:nvSpPr>
        <p:spPr>
          <a:xfrm>
            <a:off x="2238375" y="410766"/>
            <a:ext cx="7706320" cy="1251901"/>
          </a:xfrm>
          <a:prstGeom prst="rect">
            <a:avLst/>
          </a:prstGeom>
        </p:spPr>
        <p:txBody>
          <a:bodyPr/>
          <a:lstStyle>
            <a:lvl1pPr>
              <a:defRPr spc="-116"/>
            </a:lvl1pPr>
          </a:lstStyle>
          <a:p>
            <a:r>
              <a:t>Turning the dot product into a probability</a:t>
            </a:r>
          </a:p>
        </p:txBody>
      </p:sp>
      <p:sp>
        <p:nvSpPr>
          <p:cNvPr id="473" name="Content Placeholder 2"/>
          <p:cNvSpPr txBox="1">
            <a:spLocks noGrp="1"/>
          </p:cNvSpPr>
          <p:nvPr>
            <p:ph type="body" idx="1"/>
          </p:nvPr>
        </p:nvSpPr>
        <p:spPr>
          <a:xfrm>
            <a:off x="2238375" y="1888420"/>
            <a:ext cx="7706320" cy="4315203"/>
          </a:xfrm>
          <a:prstGeom prst="rect">
            <a:avLst/>
          </a:prstGeom>
        </p:spPr>
        <p:txBody>
          <a:bodyPr/>
          <a:lstStyle/>
          <a:p>
            <a:r>
              <a:t>The sigmoid lies between 0 and 1:</a:t>
            </a:r>
          </a:p>
          <a:p>
            <a:endParaRPr/>
          </a:p>
          <a:p>
            <a:br/>
            <a:br/>
            <a:br/>
            <a:br/>
            <a:endParaRPr/>
          </a:p>
        </p:txBody>
      </p:sp>
      <p:sp>
        <p:nvSpPr>
          <p:cNvPr id="474" name="Slide Number"/>
          <p:cNvSpPr txBox="1">
            <a:spLocks noGrp="1"/>
          </p:cNvSpPr>
          <p:nvPr>
            <p:ph type="sldNum" sz="quarter" idx="2"/>
          </p:nvPr>
        </p:nvSpPr>
        <p:spPr>
          <a:xfrm>
            <a:off x="9442415" y="6413975"/>
            <a:ext cx="230832" cy="25404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r" defTabSz="914367">
              <a:lnSpc>
                <a:spcPct val="100000"/>
              </a:lnSpc>
              <a:tabLst/>
              <a:defRPr sz="984">
                <a:solidFill>
                  <a:srgbClr val="FFFFFF"/>
                </a:solidFill>
                <a:latin typeface="Calibri"/>
                <a:ea typeface="Calibri"/>
                <a:cs typeface="Calibri"/>
                <a:sym typeface="Calibri"/>
              </a:defRPr>
            </a:lvl1pPr>
          </a:lstStyle>
          <a:p>
            <a:pPr hangingPunct="0"/>
            <a:fld id="{86CB4B4D-7CA3-9044-876B-883B54F8677D}" type="slidenum">
              <a:rPr kern="0"/>
              <a:pPr hangingPunct="0"/>
              <a:t>62</a:t>
            </a:fld>
            <a:endParaRPr kern="0"/>
          </a:p>
        </p:txBody>
      </p:sp>
      <mc:AlternateContent xmlns:mc="http://schemas.openxmlformats.org/markup-compatibility/2006">
        <mc:Choice xmlns:a14="http://schemas.microsoft.com/office/drawing/2010/main" Requires="a14">
          <p:sp>
            <p:nvSpPr>
              <p:cNvPr id="475" name="Equation"/>
              <p:cNvSpPr txBox="1"/>
              <p:nvPr/>
            </p:nvSpPr>
            <p:spPr>
              <a:xfrm>
                <a:off x="2238375" y="2403460"/>
                <a:ext cx="2913618" cy="800604"/>
              </a:xfrm>
              <a:prstGeom prst="rect">
                <a:avLst/>
              </a:prstGeom>
              <a:ln w="12700">
                <a:miter lim="400000"/>
              </a:ln>
            </p:spPr>
            <p:txBody>
              <a:bodyPr wrap="none" lIns="0" tIns="0" rIns="0" bIns="0">
                <a:spAutoFit/>
              </a:bodyPr>
              <a:lstStyle/>
              <a:p>
                <a:pPr defTabSz="642915" latinLnBrk="1" hangingPunct="0">
                  <a:defRPr sz="1800" b="0"/>
                </a:pPr>
                <a14:m>
                  <m:oMathPara xmlns:m="http://schemas.openxmlformats.org/officeDocument/2006/math">
                    <m:oMathParaPr>
                      <m:jc m:val="centerGroup"/>
                    </m:oMathParaPr>
                    <m:oMath xmlns:m="http://schemas.openxmlformats.org/officeDocument/2006/math">
                      <m:r>
                        <a:rPr sz="2531" i="1" kern="0">
                          <a:solidFill>
                            <a:srgbClr val="000000"/>
                          </a:solidFill>
                          <a:latin typeface="Cambria Math" panose="02040503050406030204" pitchFamily="18" charset="0"/>
                          <a:sym typeface="Helvetica"/>
                        </a:rPr>
                        <m:t>𝜎</m:t>
                      </m:r>
                      <m:r>
                        <a:rPr sz="2531" i="1" kern="0">
                          <a:solidFill>
                            <a:srgbClr val="000000"/>
                          </a:solidFill>
                          <a:latin typeface="Cambria Math" panose="02040503050406030204" pitchFamily="18" charset="0"/>
                          <a:sym typeface="Helvetica"/>
                        </a:rPr>
                        <m:t>(</m:t>
                      </m:r>
                      <m:r>
                        <a:rPr sz="2531" i="1" kern="0">
                          <a:solidFill>
                            <a:srgbClr val="000000"/>
                          </a:solidFill>
                          <a:latin typeface="Cambria Math" panose="02040503050406030204" pitchFamily="18" charset="0"/>
                          <a:sym typeface="Helvetica"/>
                        </a:rPr>
                        <m:t>𝑥</m:t>
                      </m:r>
                      <m:r>
                        <a:rPr sz="2531" i="1" kern="0">
                          <a:solidFill>
                            <a:srgbClr val="000000"/>
                          </a:solidFill>
                          <a:latin typeface="Cambria Math" panose="02040503050406030204" pitchFamily="18" charset="0"/>
                          <a:sym typeface="Helvetica"/>
                        </a:rPr>
                        <m:t>)=</m:t>
                      </m:r>
                      <m:f>
                        <m:fPr>
                          <m:ctrlPr>
                            <a:rPr sz="2531" i="1" kern="0">
                              <a:solidFill>
                                <a:srgbClr val="000000"/>
                              </a:solidFill>
                              <a:latin typeface="Cambria Math" panose="02040503050406030204" pitchFamily="18" charset="0"/>
                              <a:sym typeface="Helvetica"/>
                            </a:rPr>
                          </m:ctrlPr>
                        </m:fPr>
                        <m:num>
                          <m:r>
                            <a:rPr sz="2531" i="1" kern="0">
                              <a:solidFill>
                                <a:srgbClr val="000000"/>
                              </a:solidFill>
                              <a:latin typeface="Cambria Math" panose="02040503050406030204" pitchFamily="18" charset="0"/>
                              <a:sym typeface="Helvetica"/>
                            </a:rPr>
                            <m:t>1</m:t>
                          </m:r>
                        </m:num>
                        <m:den>
                          <m:r>
                            <a:rPr sz="2531" i="1" kern="0">
                              <a:solidFill>
                                <a:srgbClr val="000000"/>
                              </a:solidFill>
                              <a:latin typeface="Cambria Math" panose="02040503050406030204" pitchFamily="18" charset="0"/>
                              <a:sym typeface="Helvetica"/>
                            </a:rPr>
                            <m:t>1+</m:t>
                          </m:r>
                          <m:r>
                            <m:rPr>
                              <m:sty m:val="p"/>
                            </m:rPr>
                            <a:rPr sz="2531" i="1" kern="0">
                              <a:solidFill>
                                <a:srgbClr val="000000"/>
                              </a:solidFill>
                              <a:latin typeface="Cambria Math" panose="02040503050406030204" pitchFamily="18" charset="0"/>
                              <a:sym typeface="Helvetica"/>
                            </a:rPr>
                            <m:t>exp</m:t>
                          </m:r>
                          <m:r>
                            <a:rPr sz="2531" i="1" kern="0">
                              <a:solidFill>
                                <a:srgbClr val="000000"/>
                              </a:solidFill>
                              <a:latin typeface="Cambria Math" panose="02040503050406030204" pitchFamily="18" charset="0"/>
                              <a:sym typeface="Helvetica"/>
                            </a:rPr>
                            <m:t>(−</m:t>
                          </m:r>
                          <m:r>
                            <a:rPr sz="2531" i="1" kern="0">
                              <a:solidFill>
                                <a:srgbClr val="000000"/>
                              </a:solidFill>
                              <a:latin typeface="Cambria Math" panose="02040503050406030204" pitchFamily="18" charset="0"/>
                              <a:sym typeface="Helvetica"/>
                            </a:rPr>
                            <m:t>𝑥</m:t>
                          </m:r>
                          <m:r>
                            <a:rPr sz="2531" i="1" kern="0">
                              <a:solidFill>
                                <a:srgbClr val="000000"/>
                              </a:solidFill>
                              <a:latin typeface="Cambria Math" panose="02040503050406030204" pitchFamily="18" charset="0"/>
                              <a:sym typeface="Helvetica"/>
                            </a:rPr>
                            <m:t>)</m:t>
                          </m:r>
                        </m:den>
                      </m:f>
                    </m:oMath>
                  </m:oMathPara>
                </a14:m>
                <a:endParaRPr sz="2531" kern="0">
                  <a:solidFill>
                    <a:srgbClr val="000000"/>
                  </a:solidFill>
                  <a:latin typeface="Helvetica"/>
                  <a:sym typeface="Helvetica"/>
                </a:endParaRPr>
              </a:p>
            </p:txBody>
          </p:sp>
        </mc:Choice>
        <mc:Fallback>
          <p:sp>
            <p:nvSpPr>
              <p:cNvPr id="475" name="Equation"/>
              <p:cNvSpPr txBox="1">
                <a:spLocks noRot="1" noChangeAspect="1" noMove="1" noResize="1" noEditPoints="1" noAdjustHandles="1" noChangeArrowheads="1" noChangeShapeType="1" noTextEdit="1"/>
              </p:cNvSpPr>
              <p:nvPr/>
            </p:nvSpPr>
            <p:spPr>
              <a:xfrm>
                <a:off x="2238375" y="2403460"/>
                <a:ext cx="2913618" cy="800604"/>
              </a:xfrm>
              <a:prstGeom prst="rect">
                <a:avLst/>
              </a:prstGeom>
              <a:blipFill>
                <a:blip r:embed="rId3"/>
                <a:stretch>
                  <a:fillRect l="-433" r="-3030" b="-18750"/>
                </a:stretch>
              </a:blipFill>
              <a:ln w="12700">
                <a:miter lim="400000"/>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76" name="Equation"/>
              <p:cNvSpPr txBox="1"/>
              <p:nvPr/>
            </p:nvSpPr>
            <p:spPr>
              <a:xfrm>
                <a:off x="2390180" y="4141624"/>
                <a:ext cx="3238259" cy="667490"/>
              </a:xfrm>
              <a:prstGeom prst="rect">
                <a:avLst/>
              </a:prstGeom>
              <a:ln w="12700">
                <a:miter lim="400000"/>
              </a:ln>
            </p:spPr>
            <p:txBody>
              <a:bodyPr wrap="none" lIns="0" tIns="0" rIns="0" bIns="0">
                <a:spAutoFit/>
              </a:bodyPr>
              <a:lstStyle/>
              <a:p>
                <a:pPr defTabSz="642915" latinLnBrk="1" hangingPunct="0">
                  <a:defRPr sz="1800" b="0"/>
                </a:pPr>
                <a14:m>
                  <m:oMathPara xmlns:m="http://schemas.openxmlformats.org/officeDocument/2006/math">
                    <m:oMathParaPr>
                      <m:jc m:val="centerGroup"/>
                    </m:oMathParaPr>
                    <m:oMath xmlns:m="http://schemas.openxmlformats.org/officeDocument/2006/math">
                      <m:r>
                        <a:rPr sz="2109" i="1" kern="0">
                          <a:solidFill>
                            <a:srgbClr val="000000"/>
                          </a:solidFill>
                          <a:latin typeface="Cambria Math" panose="02040503050406030204" pitchFamily="18" charset="0"/>
                          <a:sym typeface="Helvetica"/>
                        </a:rPr>
                        <m:t>𝑃</m:t>
                      </m:r>
                      <m:r>
                        <a:rPr sz="2109" i="1" kern="0">
                          <a:solidFill>
                            <a:srgbClr val="000000"/>
                          </a:solidFill>
                          <a:latin typeface="Cambria Math" panose="02040503050406030204" pitchFamily="18" charset="0"/>
                          <a:sym typeface="Helvetica"/>
                        </a:rPr>
                        <m:t>(+|</m:t>
                      </m:r>
                      <m:r>
                        <a:rPr sz="2109" i="1" kern="0">
                          <a:solidFill>
                            <a:srgbClr val="000000"/>
                          </a:solidFill>
                          <a:latin typeface="Cambria Math" panose="02040503050406030204" pitchFamily="18" charset="0"/>
                          <a:sym typeface="Helvetica"/>
                        </a:rPr>
                        <m:t>𝑡</m:t>
                      </m:r>
                      <m:r>
                        <a:rPr sz="2109" i="1" kern="0">
                          <a:solidFill>
                            <a:srgbClr val="000000"/>
                          </a:solidFill>
                          <a:latin typeface="Cambria Math" panose="02040503050406030204" pitchFamily="18" charset="0"/>
                          <a:sym typeface="Helvetica"/>
                        </a:rPr>
                        <m:t>,</m:t>
                      </m:r>
                      <m:r>
                        <a:rPr sz="2109" i="1" kern="0">
                          <a:solidFill>
                            <a:srgbClr val="000000"/>
                          </a:solidFill>
                          <a:latin typeface="Cambria Math" panose="02040503050406030204" pitchFamily="18" charset="0"/>
                          <a:sym typeface="Helvetica"/>
                        </a:rPr>
                        <m:t>𝑐</m:t>
                      </m:r>
                      <m:r>
                        <a:rPr sz="2109" i="1" kern="0">
                          <a:solidFill>
                            <a:srgbClr val="000000"/>
                          </a:solidFill>
                          <a:latin typeface="Cambria Math" panose="02040503050406030204" pitchFamily="18" charset="0"/>
                          <a:sym typeface="Helvetica"/>
                        </a:rPr>
                        <m:t>)=</m:t>
                      </m:r>
                      <m:f>
                        <m:fPr>
                          <m:ctrlPr>
                            <a:rPr sz="2109" i="1" kern="0">
                              <a:solidFill>
                                <a:srgbClr val="000000"/>
                              </a:solidFill>
                              <a:latin typeface="Cambria Math" panose="02040503050406030204" pitchFamily="18" charset="0"/>
                              <a:sym typeface="Helvetica"/>
                            </a:rPr>
                          </m:ctrlPr>
                        </m:fPr>
                        <m:num>
                          <m:r>
                            <a:rPr sz="2109" i="1" kern="0">
                              <a:solidFill>
                                <a:srgbClr val="000000"/>
                              </a:solidFill>
                              <a:latin typeface="Cambria Math" panose="02040503050406030204" pitchFamily="18" charset="0"/>
                              <a:sym typeface="Helvetica"/>
                            </a:rPr>
                            <m:t>1</m:t>
                          </m:r>
                        </m:num>
                        <m:den>
                          <m:r>
                            <a:rPr sz="2109" i="1" kern="0">
                              <a:solidFill>
                                <a:srgbClr val="000000"/>
                              </a:solidFill>
                              <a:latin typeface="Cambria Math" panose="02040503050406030204" pitchFamily="18" charset="0"/>
                              <a:sym typeface="Helvetica"/>
                            </a:rPr>
                            <m:t>1+</m:t>
                          </m:r>
                          <m:r>
                            <a:rPr sz="2109" i="1" kern="0">
                              <a:solidFill>
                                <a:srgbClr val="000000"/>
                              </a:solidFill>
                              <a:latin typeface="Cambria Math" panose="02040503050406030204" pitchFamily="18" charset="0"/>
                              <a:sym typeface="Helvetica"/>
                            </a:rPr>
                            <m:t>𝑒𝑥𝑝</m:t>
                          </m:r>
                          <m:r>
                            <a:rPr sz="2109" i="1" kern="0">
                              <a:solidFill>
                                <a:srgbClr val="000000"/>
                              </a:solidFill>
                              <a:latin typeface="Cambria Math" panose="02040503050406030204" pitchFamily="18" charset="0"/>
                              <a:sym typeface="Helvetica"/>
                            </a:rPr>
                            <m:t>(−</m:t>
                          </m:r>
                          <m:r>
                            <a:rPr sz="2109" i="1" kern="0">
                              <a:solidFill>
                                <a:srgbClr val="000000"/>
                              </a:solidFill>
                              <a:latin typeface="Cambria Math" panose="02040503050406030204" pitchFamily="18" charset="0"/>
                              <a:sym typeface="Helvetica"/>
                            </a:rPr>
                            <m:t>𝑡</m:t>
                          </m:r>
                          <m:r>
                            <a:rPr sz="2109" i="1" kern="0">
                              <a:solidFill>
                                <a:srgbClr val="000000"/>
                              </a:solidFill>
                              <a:latin typeface="Cambria Math" panose="02040503050406030204" pitchFamily="18" charset="0"/>
                              <a:sym typeface="Helvetica"/>
                            </a:rPr>
                            <m:t>⋅</m:t>
                          </m:r>
                          <m:r>
                            <a:rPr sz="2109" i="1" kern="0">
                              <a:solidFill>
                                <a:srgbClr val="000000"/>
                              </a:solidFill>
                              <a:latin typeface="Cambria Math" panose="02040503050406030204" pitchFamily="18" charset="0"/>
                              <a:sym typeface="Helvetica"/>
                            </a:rPr>
                            <m:t>𝑐</m:t>
                          </m:r>
                          <m:r>
                            <a:rPr sz="2109" i="1" kern="0">
                              <a:solidFill>
                                <a:srgbClr val="000000"/>
                              </a:solidFill>
                              <a:latin typeface="Cambria Math" panose="02040503050406030204" pitchFamily="18" charset="0"/>
                              <a:sym typeface="Helvetica"/>
                            </a:rPr>
                            <m:t>)</m:t>
                          </m:r>
                        </m:den>
                      </m:f>
                    </m:oMath>
                  </m:oMathPara>
                </a14:m>
                <a:endParaRPr sz="2109" kern="0">
                  <a:solidFill>
                    <a:srgbClr val="000000"/>
                  </a:solidFill>
                  <a:latin typeface="Helvetica"/>
                  <a:sym typeface="Helvetica"/>
                </a:endParaRPr>
              </a:p>
            </p:txBody>
          </p:sp>
        </mc:Choice>
        <mc:Fallback>
          <p:sp>
            <p:nvSpPr>
              <p:cNvPr id="476" name="Equation"/>
              <p:cNvSpPr txBox="1">
                <a:spLocks noRot="1" noChangeAspect="1" noMove="1" noResize="1" noEditPoints="1" noAdjustHandles="1" noChangeArrowheads="1" noChangeShapeType="1" noTextEdit="1"/>
              </p:cNvSpPr>
              <p:nvPr/>
            </p:nvSpPr>
            <p:spPr>
              <a:xfrm>
                <a:off x="2390180" y="4141624"/>
                <a:ext cx="3238259" cy="667490"/>
              </a:xfrm>
              <a:prstGeom prst="rect">
                <a:avLst/>
              </a:prstGeom>
              <a:blipFill>
                <a:blip r:embed="rId4"/>
                <a:stretch>
                  <a:fillRect l="-781" r="-2344" b="-16667"/>
                </a:stretch>
              </a:blipFill>
              <a:ln w="12700">
                <a:miter lim="400000"/>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77" name="Equation"/>
              <p:cNvSpPr txBox="1"/>
              <p:nvPr/>
            </p:nvSpPr>
            <p:spPr>
              <a:xfrm>
                <a:off x="2390180" y="5070312"/>
                <a:ext cx="5837432" cy="675954"/>
              </a:xfrm>
              <a:prstGeom prst="rect">
                <a:avLst/>
              </a:prstGeom>
              <a:ln w="12700">
                <a:miter lim="400000"/>
              </a:ln>
            </p:spPr>
            <p:txBody>
              <a:bodyPr wrap="none" lIns="0" tIns="0" rIns="0" bIns="0">
                <a:spAutoFit/>
              </a:bodyPr>
              <a:lstStyle/>
              <a:p>
                <a:pPr defTabSz="642915" latinLnBrk="1" hangingPunct="0">
                  <a:defRPr sz="1800" b="0"/>
                </a:pPr>
                <a14:m>
                  <m:oMathPara xmlns:m="http://schemas.openxmlformats.org/officeDocument/2006/math">
                    <m:oMathParaPr>
                      <m:jc m:val="centerGroup"/>
                    </m:oMathParaPr>
                    <m:oMath xmlns:m="http://schemas.openxmlformats.org/officeDocument/2006/math">
                      <m:r>
                        <a:rPr sz="2109" i="1" kern="0">
                          <a:solidFill>
                            <a:srgbClr val="000000"/>
                          </a:solidFill>
                          <a:latin typeface="Cambria Math" panose="02040503050406030204" pitchFamily="18" charset="0"/>
                          <a:sym typeface="Helvetica"/>
                        </a:rPr>
                        <m:t>𝑃</m:t>
                      </m:r>
                      <m:r>
                        <a:rPr sz="2109" i="1" kern="0">
                          <a:solidFill>
                            <a:srgbClr val="000000"/>
                          </a:solidFill>
                          <a:latin typeface="Cambria Math" panose="02040503050406030204" pitchFamily="18" charset="0"/>
                          <a:sym typeface="Helvetica"/>
                        </a:rPr>
                        <m:t>(−|</m:t>
                      </m:r>
                      <m:r>
                        <a:rPr sz="2109" i="1" kern="0">
                          <a:solidFill>
                            <a:srgbClr val="000000"/>
                          </a:solidFill>
                          <a:latin typeface="Cambria Math" panose="02040503050406030204" pitchFamily="18" charset="0"/>
                          <a:sym typeface="Helvetica"/>
                        </a:rPr>
                        <m:t>𝑡</m:t>
                      </m:r>
                      <m:r>
                        <a:rPr sz="2109" i="1" kern="0">
                          <a:solidFill>
                            <a:srgbClr val="000000"/>
                          </a:solidFill>
                          <a:latin typeface="Cambria Math" panose="02040503050406030204" pitchFamily="18" charset="0"/>
                          <a:sym typeface="Helvetica"/>
                        </a:rPr>
                        <m:t>,</m:t>
                      </m:r>
                      <m:r>
                        <a:rPr sz="2109" i="1" kern="0">
                          <a:solidFill>
                            <a:srgbClr val="000000"/>
                          </a:solidFill>
                          <a:latin typeface="Cambria Math" panose="02040503050406030204" pitchFamily="18" charset="0"/>
                          <a:sym typeface="Helvetica"/>
                        </a:rPr>
                        <m:t>𝑐</m:t>
                      </m:r>
                      <m:r>
                        <a:rPr sz="2109" i="1" kern="0">
                          <a:solidFill>
                            <a:srgbClr val="000000"/>
                          </a:solidFill>
                          <a:latin typeface="Cambria Math" panose="02040503050406030204" pitchFamily="18" charset="0"/>
                          <a:sym typeface="Helvetica"/>
                        </a:rPr>
                        <m:t>)=1−</m:t>
                      </m:r>
                      <m:f>
                        <m:fPr>
                          <m:ctrlPr>
                            <a:rPr sz="2109" i="1" kern="0">
                              <a:solidFill>
                                <a:srgbClr val="000000"/>
                              </a:solidFill>
                              <a:latin typeface="Cambria Math" panose="02040503050406030204" pitchFamily="18" charset="0"/>
                              <a:sym typeface="Helvetica"/>
                            </a:rPr>
                          </m:ctrlPr>
                        </m:fPr>
                        <m:num>
                          <m:r>
                            <a:rPr sz="2109" i="1" kern="0">
                              <a:solidFill>
                                <a:srgbClr val="000000"/>
                              </a:solidFill>
                              <a:latin typeface="Cambria Math" panose="02040503050406030204" pitchFamily="18" charset="0"/>
                              <a:sym typeface="Helvetica"/>
                            </a:rPr>
                            <m:t>1</m:t>
                          </m:r>
                        </m:num>
                        <m:den>
                          <m:r>
                            <a:rPr sz="2109" i="1" kern="0">
                              <a:solidFill>
                                <a:srgbClr val="000000"/>
                              </a:solidFill>
                              <a:latin typeface="Cambria Math" panose="02040503050406030204" pitchFamily="18" charset="0"/>
                              <a:sym typeface="Helvetica"/>
                            </a:rPr>
                            <m:t>1+</m:t>
                          </m:r>
                          <m:r>
                            <a:rPr sz="2109" i="1" kern="0">
                              <a:solidFill>
                                <a:srgbClr val="000000"/>
                              </a:solidFill>
                              <a:latin typeface="Cambria Math" panose="02040503050406030204" pitchFamily="18" charset="0"/>
                              <a:sym typeface="Helvetica"/>
                            </a:rPr>
                            <m:t>𝑒𝑥𝑝</m:t>
                          </m:r>
                          <m:r>
                            <a:rPr sz="2109" i="1" kern="0">
                              <a:solidFill>
                                <a:srgbClr val="000000"/>
                              </a:solidFill>
                              <a:latin typeface="Cambria Math" panose="02040503050406030204" pitchFamily="18" charset="0"/>
                              <a:sym typeface="Helvetica"/>
                            </a:rPr>
                            <m:t>(−</m:t>
                          </m:r>
                          <m:r>
                            <a:rPr sz="2109" i="1" kern="0">
                              <a:solidFill>
                                <a:srgbClr val="000000"/>
                              </a:solidFill>
                              <a:latin typeface="Cambria Math" panose="02040503050406030204" pitchFamily="18" charset="0"/>
                              <a:sym typeface="Helvetica"/>
                            </a:rPr>
                            <m:t>𝑡</m:t>
                          </m:r>
                          <m:r>
                            <a:rPr sz="2109" i="1" kern="0">
                              <a:solidFill>
                                <a:srgbClr val="000000"/>
                              </a:solidFill>
                              <a:latin typeface="Cambria Math" panose="02040503050406030204" pitchFamily="18" charset="0"/>
                              <a:sym typeface="Helvetica"/>
                            </a:rPr>
                            <m:t>⋅</m:t>
                          </m:r>
                          <m:r>
                            <a:rPr sz="2109" i="1" kern="0">
                              <a:solidFill>
                                <a:srgbClr val="000000"/>
                              </a:solidFill>
                              <a:latin typeface="Cambria Math" panose="02040503050406030204" pitchFamily="18" charset="0"/>
                              <a:sym typeface="Helvetica"/>
                            </a:rPr>
                            <m:t>𝑐</m:t>
                          </m:r>
                          <m:r>
                            <a:rPr sz="2109" i="1" kern="0">
                              <a:solidFill>
                                <a:srgbClr val="000000"/>
                              </a:solidFill>
                              <a:latin typeface="Cambria Math" panose="02040503050406030204" pitchFamily="18" charset="0"/>
                              <a:sym typeface="Helvetica"/>
                            </a:rPr>
                            <m:t>)</m:t>
                          </m:r>
                        </m:den>
                      </m:f>
                      <m:r>
                        <a:rPr sz="2109" i="1" kern="0">
                          <a:solidFill>
                            <a:srgbClr val="000000"/>
                          </a:solidFill>
                          <a:latin typeface="Cambria Math" panose="02040503050406030204" pitchFamily="18" charset="0"/>
                          <a:sym typeface="Helvetica"/>
                        </a:rPr>
                        <m:t>=</m:t>
                      </m:r>
                      <m:f>
                        <m:fPr>
                          <m:ctrlPr>
                            <a:rPr sz="2109" i="1" kern="0">
                              <a:solidFill>
                                <a:srgbClr val="000000"/>
                              </a:solidFill>
                              <a:latin typeface="Cambria Math" panose="02040503050406030204" pitchFamily="18" charset="0"/>
                              <a:sym typeface="Helvetica"/>
                            </a:rPr>
                          </m:ctrlPr>
                        </m:fPr>
                        <m:num>
                          <m:r>
                            <a:rPr sz="2109" i="1" kern="0">
                              <a:solidFill>
                                <a:srgbClr val="000000"/>
                              </a:solidFill>
                              <a:latin typeface="Cambria Math" panose="02040503050406030204" pitchFamily="18" charset="0"/>
                              <a:sym typeface="Helvetica"/>
                            </a:rPr>
                            <m:t>𝑒𝑥𝑝</m:t>
                          </m:r>
                          <m:r>
                            <a:rPr sz="2109" i="1" kern="0">
                              <a:solidFill>
                                <a:srgbClr val="000000"/>
                              </a:solidFill>
                              <a:latin typeface="Cambria Math" panose="02040503050406030204" pitchFamily="18" charset="0"/>
                              <a:sym typeface="Helvetica"/>
                            </a:rPr>
                            <m:t>(−</m:t>
                          </m:r>
                          <m:r>
                            <a:rPr sz="2109" i="1" kern="0">
                              <a:solidFill>
                                <a:srgbClr val="000000"/>
                              </a:solidFill>
                              <a:latin typeface="Cambria Math" panose="02040503050406030204" pitchFamily="18" charset="0"/>
                              <a:sym typeface="Helvetica"/>
                            </a:rPr>
                            <m:t>𝑡</m:t>
                          </m:r>
                          <m:r>
                            <a:rPr sz="2109" i="1" kern="0">
                              <a:solidFill>
                                <a:srgbClr val="000000"/>
                              </a:solidFill>
                              <a:latin typeface="Cambria Math" panose="02040503050406030204" pitchFamily="18" charset="0"/>
                              <a:sym typeface="Helvetica"/>
                            </a:rPr>
                            <m:t>⋅</m:t>
                          </m:r>
                          <m:r>
                            <a:rPr sz="2109" i="1" kern="0">
                              <a:solidFill>
                                <a:srgbClr val="000000"/>
                              </a:solidFill>
                              <a:latin typeface="Cambria Math" panose="02040503050406030204" pitchFamily="18" charset="0"/>
                              <a:sym typeface="Helvetica"/>
                            </a:rPr>
                            <m:t>𝑐</m:t>
                          </m:r>
                          <m:r>
                            <a:rPr sz="2109" i="1" kern="0">
                              <a:solidFill>
                                <a:srgbClr val="000000"/>
                              </a:solidFill>
                              <a:latin typeface="Cambria Math" panose="02040503050406030204" pitchFamily="18" charset="0"/>
                              <a:sym typeface="Helvetica"/>
                            </a:rPr>
                            <m:t>)</m:t>
                          </m:r>
                        </m:num>
                        <m:den>
                          <m:r>
                            <a:rPr sz="2109" i="1" kern="0">
                              <a:solidFill>
                                <a:srgbClr val="000000"/>
                              </a:solidFill>
                              <a:latin typeface="Cambria Math" panose="02040503050406030204" pitchFamily="18" charset="0"/>
                              <a:sym typeface="Helvetica"/>
                            </a:rPr>
                            <m:t>1+</m:t>
                          </m:r>
                          <m:r>
                            <a:rPr sz="2109" i="1" kern="0">
                              <a:solidFill>
                                <a:srgbClr val="000000"/>
                              </a:solidFill>
                              <a:latin typeface="Cambria Math" panose="02040503050406030204" pitchFamily="18" charset="0"/>
                              <a:sym typeface="Helvetica"/>
                            </a:rPr>
                            <m:t>𝑒𝑥𝑝</m:t>
                          </m:r>
                          <m:r>
                            <a:rPr sz="2109" i="1" kern="0">
                              <a:solidFill>
                                <a:srgbClr val="000000"/>
                              </a:solidFill>
                              <a:latin typeface="Cambria Math" panose="02040503050406030204" pitchFamily="18" charset="0"/>
                              <a:sym typeface="Helvetica"/>
                            </a:rPr>
                            <m:t>(−</m:t>
                          </m:r>
                          <m:r>
                            <a:rPr sz="2109" i="1" kern="0">
                              <a:solidFill>
                                <a:srgbClr val="000000"/>
                              </a:solidFill>
                              <a:latin typeface="Cambria Math" panose="02040503050406030204" pitchFamily="18" charset="0"/>
                              <a:sym typeface="Helvetica"/>
                            </a:rPr>
                            <m:t>𝑡</m:t>
                          </m:r>
                          <m:r>
                            <a:rPr sz="2109" i="1" kern="0">
                              <a:solidFill>
                                <a:srgbClr val="000000"/>
                              </a:solidFill>
                              <a:latin typeface="Cambria Math" panose="02040503050406030204" pitchFamily="18" charset="0"/>
                              <a:sym typeface="Helvetica"/>
                            </a:rPr>
                            <m:t>⋅</m:t>
                          </m:r>
                          <m:r>
                            <a:rPr sz="2109" i="1" kern="0">
                              <a:solidFill>
                                <a:srgbClr val="000000"/>
                              </a:solidFill>
                              <a:latin typeface="Cambria Math" panose="02040503050406030204" pitchFamily="18" charset="0"/>
                              <a:sym typeface="Helvetica"/>
                            </a:rPr>
                            <m:t>𝑐</m:t>
                          </m:r>
                          <m:r>
                            <a:rPr sz="2109" i="1" kern="0">
                              <a:solidFill>
                                <a:srgbClr val="000000"/>
                              </a:solidFill>
                              <a:latin typeface="Cambria Math" panose="02040503050406030204" pitchFamily="18" charset="0"/>
                              <a:sym typeface="Helvetica"/>
                            </a:rPr>
                            <m:t>)</m:t>
                          </m:r>
                        </m:den>
                      </m:f>
                    </m:oMath>
                  </m:oMathPara>
                </a14:m>
                <a:endParaRPr sz="2109" kern="0">
                  <a:solidFill>
                    <a:srgbClr val="000000"/>
                  </a:solidFill>
                  <a:latin typeface="Helvetica"/>
                  <a:sym typeface="Helvetica"/>
                </a:endParaRPr>
              </a:p>
            </p:txBody>
          </p:sp>
        </mc:Choice>
        <mc:Fallback>
          <p:sp>
            <p:nvSpPr>
              <p:cNvPr id="477" name="Equation"/>
              <p:cNvSpPr txBox="1">
                <a:spLocks noRot="1" noChangeAspect="1" noMove="1" noResize="1" noEditPoints="1" noAdjustHandles="1" noChangeArrowheads="1" noChangeShapeType="1" noTextEdit="1"/>
              </p:cNvSpPr>
              <p:nvPr/>
            </p:nvSpPr>
            <p:spPr>
              <a:xfrm>
                <a:off x="2390180" y="5070312"/>
                <a:ext cx="5837432" cy="675954"/>
              </a:xfrm>
              <a:prstGeom prst="rect">
                <a:avLst/>
              </a:prstGeom>
              <a:blipFill>
                <a:blip r:embed="rId5"/>
                <a:stretch>
                  <a:fillRect l="-217" t="-3704" r="-868" b="-18519"/>
                </a:stretch>
              </a:blipFill>
              <a:ln w="12700">
                <a:miter lim="400000"/>
              </a:ln>
            </p:spPr>
            <p:txBody>
              <a:bodyPr/>
              <a:lstStyle/>
              <a:p>
                <a:r>
                  <a:rPr lang="en-US">
                    <a:noFill/>
                  </a:rPr>
                  <a:t> </a:t>
                </a:r>
              </a:p>
            </p:txBody>
          </p:sp>
        </mc:Fallback>
      </mc:AlternateContent>
    </p:spTree>
    <p:extLst>
      <p:ext uri="{BB962C8B-B14F-4D97-AF65-F5344CB8AC3E}">
        <p14:creationId xmlns:p14="http://schemas.microsoft.com/office/powerpoint/2010/main" val="619242545"/>
      </p:ext>
    </p:extLst>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79" name="Word2Vec: Negative Sampling"/>
          <p:cNvSpPr txBox="1">
            <a:spLocks noGrp="1"/>
          </p:cNvSpPr>
          <p:nvPr>
            <p:ph type="title"/>
          </p:nvPr>
        </p:nvSpPr>
        <p:spPr>
          <a:prstGeom prst="rect">
            <a:avLst/>
          </a:prstGeom>
        </p:spPr>
        <p:txBody>
          <a:bodyPr/>
          <a:lstStyle>
            <a:lvl1pPr>
              <a:lnSpc>
                <a:spcPts val="7500"/>
              </a:lnSpc>
              <a:defRPr sz="6300"/>
            </a:lvl1pPr>
          </a:lstStyle>
          <a:p>
            <a:r>
              <a:t>Word2Vec: Negative Sampling</a:t>
            </a:r>
          </a:p>
        </p:txBody>
      </p:sp>
      <p:sp>
        <p:nvSpPr>
          <p:cNvPr id="480" name="Distinguish “good” (correct) word-context pairs (D=1), from “bad” ones (D=0)…"/>
          <p:cNvSpPr txBox="1">
            <a:spLocks noGrp="1"/>
          </p:cNvSpPr>
          <p:nvPr>
            <p:ph type="body" idx="1"/>
          </p:nvPr>
        </p:nvSpPr>
        <p:spPr>
          <a:prstGeom prst="rect">
            <a:avLst/>
          </a:prstGeom>
        </p:spPr>
        <p:txBody>
          <a:bodyPr/>
          <a:lstStyle/>
          <a:p>
            <a:r>
              <a:t>Distinguish “good” (correct) word-context pairs (D=1),</a:t>
            </a:r>
            <a:br/>
            <a:r>
              <a:t>from “bad” ones (D=0)</a:t>
            </a:r>
            <a:br/>
            <a:endParaRPr/>
          </a:p>
          <a:p>
            <a:r>
              <a:t>Probabilistic objective:  </a:t>
            </a:r>
          </a:p>
          <a:p>
            <a:pPr lvl="1"/>
            <a:r>
              <a:rPr i="1">
                <a:latin typeface="Times"/>
                <a:ea typeface="Times"/>
                <a:cs typeface="Times"/>
                <a:sym typeface="Times"/>
              </a:rPr>
              <a:t>P</a:t>
            </a:r>
            <a:r>
              <a:rPr>
                <a:latin typeface="Times"/>
                <a:ea typeface="Times"/>
                <a:cs typeface="Times"/>
                <a:sym typeface="Times"/>
              </a:rPr>
              <a:t>( </a:t>
            </a:r>
            <a:r>
              <a:rPr i="1">
                <a:latin typeface="Times"/>
                <a:ea typeface="Times"/>
                <a:cs typeface="Times"/>
                <a:sym typeface="Times"/>
              </a:rPr>
              <a:t>D </a:t>
            </a:r>
            <a:r>
              <a:rPr>
                <a:latin typeface="Times"/>
                <a:ea typeface="Times"/>
                <a:cs typeface="Times"/>
                <a:sym typeface="Times"/>
              </a:rPr>
              <a:t>= 1 | t, c ) </a:t>
            </a:r>
            <a:r>
              <a:t>defined by sigmoid:</a:t>
            </a:r>
            <a:br>
              <a:rPr>
                <a:latin typeface="Times"/>
                <a:ea typeface="Times"/>
                <a:cs typeface="Times"/>
                <a:sym typeface="Times"/>
              </a:rPr>
            </a:br>
            <a:br>
              <a:rPr>
                <a:latin typeface="Times"/>
                <a:ea typeface="Times"/>
                <a:cs typeface="Times"/>
                <a:sym typeface="Times"/>
              </a:rPr>
            </a:br>
            <a:endParaRPr>
              <a:latin typeface="Times"/>
              <a:ea typeface="Times"/>
              <a:cs typeface="Times"/>
              <a:sym typeface="Times"/>
            </a:endParaRPr>
          </a:p>
          <a:p>
            <a:pPr lvl="1"/>
            <a:br>
              <a:rPr>
                <a:latin typeface="Times"/>
                <a:ea typeface="Times"/>
                <a:cs typeface="Times"/>
                <a:sym typeface="Times"/>
              </a:rPr>
            </a:br>
            <a:r>
              <a:rPr i="1">
                <a:latin typeface="Times"/>
                <a:ea typeface="Times"/>
                <a:cs typeface="Times"/>
                <a:sym typeface="Times"/>
              </a:rPr>
              <a:t>P</a:t>
            </a:r>
            <a:r>
              <a:rPr>
                <a:latin typeface="Times"/>
                <a:ea typeface="Times"/>
                <a:cs typeface="Times"/>
                <a:sym typeface="Times"/>
              </a:rPr>
              <a:t>( </a:t>
            </a:r>
            <a:r>
              <a:rPr i="1">
                <a:latin typeface="Times"/>
                <a:ea typeface="Times"/>
                <a:cs typeface="Times"/>
                <a:sym typeface="Times"/>
              </a:rPr>
              <a:t>D </a:t>
            </a:r>
            <a:r>
              <a:rPr>
                <a:latin typeface="Times"/>
                <a:ea typeface="Times"/>
                <a:cs typeface="Times"/>
                <a:sym typeface="Times"/>
              </a:rPr>
              <a:t>= 0 | t, c ) = 1 — </a:t>
            </a:r>
            <a:r>
              <a:rPr i="1">
                <a:latin typeface="Times"/>
                <a:ea typeface="Times"/>
                <a:cs typeface="Times"/>
                <a:sym typeface="Times"/>
              </a:rPr>
              <a:t>P</a:t>
            </a:r>
            <a:r>
              <a:rPr>
                <a:latin typeface="Times"/>
                <a:ea typeface="Times"/>
                <a:cs typeface="Times"/>
                <a:sym typeface="Times"/>
              </a:rPr>
              <a:t>( </a:t>
            </a:r>
            <a:r>
              <a:rPr i="1">
                <a:latin typeface="Times"/>
                <a:ea typeface="Times"/>
                <a:cs typeface="Times"/>
                <a:sym typeface="Times"/>
              </a:rPr>
              <a:t>D </a:t>
            </a:r>
            <a:r>
              <a:rPr>
                <a:latin typeface="Times"/>
                <a:ea typeface="Times"/>
                <a:cs typeface="Times"/>
                <a:sym typeface="Times"/>
              </a:rPr>
              <a:t>= 0 | t, c )</a:t>
            </a:r>
          </a:p>
          <a:p>
            <a:pPr lvl="1"/>
            <a:r>
              <a:rPr i="1">
                <a:latin typeface="Times"/>
                <a:ea typeface="Times"/>
                <a:cs typeface="Times"/>
                <a:sym typeface="Times"/>
              </a:rPr>
              <a:t>P</a:t>
            </a:r>
            <a:r>
              <a:rPr>
                <a:latin typeface="Times"/>
                <a:ea typeface="Times"/>
                <a:cs typeface="Times"/>
                <a:sym typeface="Times"/>
              </a:rPr>
              <a:t>( </a:t>
            </a:r>
            <a:r>
              <a:rPr i="1">
                <a:latin typeface="Times"/>
                <a:ea typeface="Times"/>
                <a:cs typeface="Times"/>
                <a:sym typeface="Times"/>
              </a:rPr>
              <a:t>D </a:t>
            </a:r>
            <a:r>
              <a:rPr>
                <a:latin typeface="Times"/>
                <a:ea typeface="Times"/>
                <a:cs typeface="Times"/>
                <a:sym typeface="Times"/>
              </a:rPr>
              <a:t>= 1 | t, c ) </a:t>
            </a:r>
            <a:r>
              <a:t>should be high when </a:t>
            </a:r>
            <a:r>
              <a:rPr>
                <a:latin typeface="Times"/>
                <a:ea typeface="Times"/>
                <a:cs typeface="Times"/>
                <a:sym typeface="Times"/>
              </a:rPr>
              <a:t>(t, c) ∈ D+</a:t>
            </a:r>
            <a:r>
              <a:t>, and low when </a:t>
            </a:r>
            <a:r>
              <a:rPr>
                <a:latin typeface="Times"/>
                <a:ea typeface="Times"/>
                <a:cs typeface="Times"/>
                <a:sym typeface="Times"/>
              </a:rPr>
              <a:t>(t,c) ∈ D-</a:t>
            </a:r>
          </a:p>
        </p:txBody>
      </p:sp>
      <p:sp>
        <p:nvSpPr>
          <p:cNvPr id="481" name="Slide Number"/>
          <p:cNvSpPr txBox="1">
            <a:spLocks noGrp="1"/>
          </p:cNvSpPr>
          <p:nvPr>
            <p:ph type="sldNum" sz="quarter" idx="2"/>
          </p:nvPr>
        </p:nvSpPr>
        <p:spPr>
          <a:xfrm>
            <a:off x="9163919" y="4441242"/>
            <a:ext cx="304571" cy="31579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63</a:t>
            </a:fld>
            <a:endParaRPr kern="0">
              <a:solidFill>
                <a:srgbClr val="000000"/>
              </a:solidFill>
              <a:latin typeface="Helvetica"/>
              <a:sym typeface="Helvetica"/>
            </a:endParaRPr>
          </a:p>
        </p:txBody>
      </p:sp>
      <p:pic>
        <p:nvPicPr>
          <p:cNvPr id="482" name="Image" descr="Image"/>
          <p:cNvPicPr>
            <a:picLocks noChangeAspect="1"/>
          </p:cNvPicPr>
          <p:nvPr/>
        </p:nvPicPr>
        <p:blipFill>
          <a:blip r:embed="rId2">
            <a:extLst/>
          </a:blip>
          <a:stretch>
            <a:fillRect/>
          </a:stretch>
        </p:blipFill>
        <p:spPr>
          <a:xfrm>
            <a:off x="3850183" y="3237012"/>
            <a:ext cx="4500563" cy="741164"/>
          </a:xfrm>
          <a:prstGeom prst="rect">
            <a:avLst/>
          </a:prstGeom>
          <a:ln w="12700">
            <a:miter lim="400000"/>
          </a:ln>
        </p:spPr>
      </p:pic>
    </p:spTree>
    <p:extLst>
      <p:ext uri="{BB962C8B-B14F-4D97-AF65-F5344CB8AC3E}">
        <p14:creationId xmlns:p14="http://schemas.microsoft.com/office/powerpoint/2010/main" val="2937385437"/>
      </p:ext>
    </p:extLst>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84" name="For all the context words"/>
          <p:cNvSpPr txBox="1">
            <a:spLocks noGrp="1"/>
          </p:cNvSpPr>
          <p:nvPr>
            <p:ph type="title"/>
          </p:nvPr>
        </p:nvSpPr>
        <p:spPr>
          <a:prstGeom prst="rect">
            <a:avLst/>
          </a:prstGeom>
        </p:spPr>
        <p:txBody>
          <a:bodyPr/>
          <a:lstStyle/>
          <a:p>
            <a:r>
              <a:t>For all the context words</a:t>
            </a:r>
          </a:p>
        </p:txBody>
      </p:sp>
      <p:sp>
        <p:nvSpPr>
          <p:cNvPr id="485" name="Assume all context words c1:k are independent:"/>
          <p:cNvSpPr txBox="1">
            <a:spLocks noGrp="1"/>
          </p:cNvSpPr>
          <p:nvPr>
            <p:ph type="body" idx="1"/>
          </p:nvPr>
        </p:nvSpPr>
        <p:spPr>
          <a:prstGeom prst="rect">
            <a:avLst/>
          </a:prstGeom>
        </p:spPr>
        <p:txBody>
          <a:bodyPr/>
          <a:lstStyle/>
          <a:p>
            <a:r>
              <a:t>Assume all context words c</a:t>
            </a:r>
            <a:r>
              <a:rPr baseline="-5999"/>
              <a:t>1:k</a:t>
            </a:r>
            <a:r>
              <a:t> are independent:</a:t>
            </a:r>
          </a:p>
          <a:p>
            <a:br/>
            <a:br/>
            <a:br/>
            <a:br/>
            <a:endParaRPr/>
          </a:p>
        </p:txBody>
      </p:sp>
      <p:sp>
        <p:nvSpPr>
          <p:cNvPr id="486" name="Slide Number"/>
          <p:cNvSpPr txBox="1">
            <a:spLocks noGrp="1"/>
          </p:cNvSpPr>
          <p:nvPr>
            <p:ph type="sldNum" sz="quarter" idx="2"/>
          </p:nvPr>
        </p:nvSpPr>
        <p:spPr>
          <a:xfrm>
            <a:off x="9163919" y="4441242"/>
            <a:ext cx="304571" cy="31579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64</a:t>
            </a:fld>
            <a:endParaRPr kern="0">
              <a:solidFill>
                <a:srgbClr val="000000"/>
              </a:solidFill>
              <a:latin typeface="Helvetica"/>
              <a:sym typeface="Helvetica"/>
            </a:endParaRPr>
          </a:p>
        </p:txBody>
      </p:sp>
      <mc:AlternateContent xmlns:mc="http://schemas.openxmlformats.org/markup-compatibility/2006">
        <mc:Choice xmlns:a14="http://schemas.microsoft.com/office/drawing/2010/main" Requires="a14">
          <p:sp>
            <p:nvSpPr>
              <p:cNvPr id="487" name="Equation"/>
              <p:cNvSpPr txBox="1"/>
              <p:nvPr/>
            </p:nvSpPr>
            <p:spPr>
              <a:xfrm>
                <a:off x="3676895" y="2009706"/>
                <a:ext cx="4734053" cy="800604"/>
              </a:xfrm>
              <a:prstGeom prst="rect">
                <a:avLst/>
              </a:prstGeom>
              <a:ln w="12700">
                <a:miter lim="400000"/>
              </a:ln>
            </p:spPr>
            <p:txBody>
              <a:bodyPr wrap="none" lIns="0" tIns="0" rIns="0" bIns="0">
                <a:spAutoFit/>
              </a:bodyPr>
              <a:lstStyle/>
              <a:p>
                <a:pPr defTabSz="642915" latinLnBrk="1" hangingPunct="0">
                  <a:defRPr sz="1800" b="0"/>
                </a:pPr>
                <a14:m>
                  <m:oMathPara xmlns:m="http://schemas.openxmlformats.org/officeDocument/2006/math">
                    <m:oMathParaPr>
                      <m:jc m:val="centerGroup"/>
                    </m:oMathParaPr>
                    <m:oMath xmlns:m="http://schemas.openxmlformats.org/officeDocument/2006/math">
                      <m:r>
                        <a:rPr sz="2531" i="1" kern="0">
                          <a:solidFill>
                            <a:srgbClr val="000000"/>
                          </a:solidFill>
                          <a:latin typeface="Cambria Math" panose="02040503050406030204" pitchFamily="18" charset="0"/>
                          <a:sym typeface="Helvetica"/>
                        </a:rPr>
                        <m:t>𝑃</m:t>
                      </m:r>
                      <m:r>
                        <a:rPr sz="2531" i="1" kern="0">
                          <a:solidFill>
                            <a:srgbClr val="000000"/>
                          </a:solidFill>
                          <a:latin typeface="Cambria Math" panose="02040503050406030204" pitchFamily="18" charset="0"/>
                          <a:sym typeface="Helvetica"/>
                        </a:rPr>
                        <m:t>(+|</m:t>
                      </m:r>
                      <m:r>
                        <a:rPr sz="2531" i="1" kern="0">
                          <a:solidFill>
                            <a:srgbClr val="000000"/>
                          </a:solidFill>
                          <a:latin typeface="Cambria Math" panose="02040503050406030204" pitchFamily="18" charset="0"/>
                          <a:sym typeface="Helvetica"/>
                        </a:rPr>
                        <m:t>𝑡</m:t>
                      </m:r>
                      <m:r>
                        <a:rPr sz="2531" i="1" kern="0">
                          <a:solidFill>
                            <a:srgbClr val="000000"/>
                          </a:solidFill>
                          <a:latin typeface="Cambria Math" panose="02040503050406030204" pitchFamily="18" charset="0"/>
                          <a:sym typeface="Helvetica"/>
                        </a:rPr>
                        <m:t>,</m:t>
                      </m:r>
                      <m:sSub>
                        <m:sSubPr>
                          <m:ctrlPr>
                            <a:rPr sz="2531" i="1" kern="0">
                              <a:solidFill>
                                <a:srgbClr val="000000"/>
                              </a:solidFill>
                              <a:latin typeface="Cambria Math" panose="02040503050406030204" pitchFamily="18" charset="0"/>
                              <a:sym typeface="Helvetica"/>
                            </a:rPr>
                          </m:ctrlPr>
                        </m:sSubPr>
                        <m:e>
                          <m:r>
                            <a:rPr sz="2531" i="1" kern="0">
                              <a:solidFill>
                                <a:srgbClr val="000000"/>
                              </a:solidFill>
                              <a:latin typeface="Cambria Math" panose="02040503050406030204" pitchFamily="18" charset="0"/>
                              <a:sym typeface="Helvetica"/>
                            </a:rPr>
                            <m:t>𝑐</m:t>
                          </m:r>
                        </m:e>
                        <m:sub>
                          <m:r>
                            <a:rPr sz="2531" i="1" kern="0">
                              <a:solidFill>
                                <a:srgbClr val="000000"/>
                              </a:solidFill>
                              <a:latin typeface="Cambria Math" panose="02040503050406030204" pitchFamily="18" charset="0"/>
                              <a:sym typeface="Helvetica"/>
                            </a:rPr>
                            <m:t>1:</m:t>
                          </m:r>
                          <m:r>
                            <a:rPr sz="2531" i="1" kern="0">
                              <a:solidFill>
                                <a:srgbClr val="000000"/>
                              </a:solidFill>
                              <a:latin typeface="Cambria Math" panose="02040503050406030204" pitchFamily="18" charset="0"/>
                              <a:sym typeface="Helvetica"/>
                            </a:rPr>
                            <m:t>𝑘</m:t>
                          </m:r>
                        </m:sub>
                      </m:sSub>
                      <m:r>
                        <a:rPr sz="2531" i="1" kern="0">
                          <a:solidFill>
                            <a:srgbClr val="000000"/>
                          </a:solidFill>
                          <a:latin typeface="Cambria Math" panose="02040503050406030204" pitchFamily="18" charset="0"/>
                          <a:sym typeface="Helvetica"/>
                        </a:rPr>
                        <m:t>)=</m:t>
                      </m:r>
                      <m:limUpp>
                        <m:limUppPr>
                          <m:ctrlPr>
                            <a:rPr sz="2531" i="1" kern="0">
                              <a:solidFill>
                                <a:srgbClr val="000000"/>
                              </a:solidFill>
                              <a:latin typeface="Cambria Math" panose="02040503050406030204" pitchFamily="18" charset="0"/>
                              <a:sym typeface="Helvetica"/>
                            </a:rPr>
                          </m:ctrlPr>
                        </m:limUppPr>
                        <m:e>
                          <m:limLow>
                            <m:limLowPr>
                              <m:ctrlPr>
                                <a:rPr sz="2531" i="1" kern="0">
                                  <a:solidFill>
                                    <a:srgbClr val="000000"/>
                                  </a:solidFill>
                                  <a:latin typeface="Cambria Math" panose="02040503050406030204" pitchFamily="18" charset="0"/>
                                  <a:sym typeface="Helvetica"/>
                                </a:rPr>
                              </m:ctrlPr>
                            </m:limLowPr>
                            <m:e>
                              <m:r>
                                <a:rPr sz="2531" i="1" kern="0">
                                  <a:solidFill>
                                    <a:srgbClr val="000000"/>
                                  </a:solidFill>
                                  <a:latin typeface="Cambria Math" panose="02040503050406030204" pitchFamily="18" charset="0"/>
                                  <a:sym typeface="Helvetica"/>
                                </a:rPr>
                                <m:t>∏</m:t>
                              </m:r>
                            </m:e>
                            <m:lim>
                              <m:r>
                                <a:rPr sz="2531" i="1" kern="0">
                                  <a:solidFill>
                                    <a:srgbClr val="000000"/>
                                  </a:solidFill>
                                  <a:latin typeface="Cambria Math" panose="02040503050406030204" pitchFamily="18" charset="0"/>
                                  <a:sym typeface="Helvetica"/>
                                </a:rPr>
                                <m:t>𝑖</m:t>
                              </m:r>
                              <m:r>
                                <a:rPr sz="2531" i="1" kern="0">
                                  <a:solidFill>
                                    <a:srgbClr val="000000"/>
                                  </a:solidFill>
                                  <a:latin typeface="Cambria Math" panose="02040503050406030204" pitchFamily="18" charset="0"/>
                                  <a:sym typeface="Helvetica"/>
                                </a:rPr>
                                <m:t>=1</m:t>
                              </m:r>
                            </m:lim>
                          </m:limLow>
                        </m:e>
                        <m:lim>
                          <m:r>
                            <a:rPr sz="2531" i="1" kern="0">
                              <a:solidFill>
                                <a:srgbClr val="000000"/>
                              </a:solidFill>
                              <a:latin typeface="Cambria Math" panose="02040503050406030204" pitchFamily="18" charset="0"/>
                              <a:sym typeface="Helvetica"/>
                            </a:rPr>
                            <m:t>𝑘</m:t>
                          </m:r>
                        </m:lim>
                      </m:limUpp>
                      <m:f>
                        <m:fPr>
                          <m:ctrlPr>
                            <a:rPr sz="2531" i="1" kern="0">
                              <a:solidFill>
                                <a:srgbClr val="000000"/>
                              </a:solidFill>
                              <a:latin typeface="Cambria Math" panose="02040503050406030204" pitchFamily="18" charset="0"/>
                              <a:sym typeface="Helvetica"/>
                            </a:rPr>
                          </m:ctrlPr>
                        </m:fPr>
                        <m:num>
                          <m:r>
                            <a:rPr sz="2531" i="1" kern="0">
                              <a:solidFill>
                                <a:srgbClr val="000000"/>
                              </a:solidFill>
                              <a:latin typeface="Cambria Math" panose="02040503050406030204" pitchFamily="18" charset="0"/>
                              <a:sym typeface="Helvetica"/>
                            </a:rPr>
                            <m:t>1</m:t>
                          </m:r>
                        </m:num>
                        <m:den>
                          <m:r>
                            <a:rPr sz="2531" i="1" kern="0">
                              <a:solidFill>
                                <a:srgbClr val="000000"/>
                              </a:solidFill>
                              <a:latin typeface="Cambria Math" panose="02040503050406030204" pitchFamily="18" charset="0"/>
                              <a:sym typeface="Helvetica"/>
                            </a:rPr>
                            <m:t>1+</m:t>
                          </m:r>
                          <m:r>
                            <m:rPr>
                              <m:sty m:val="p"/>
                            </m:rPr>
                            <a:rPr sz="2531" i="1" kern="0">
                              <a:solidFill>
                                <a:srgbClr val="000000"/>
                              </a:solidFill>
                              <a:latin typeface="Cambria Math" panose="02040503050406030204" pitchFamily="18" charset="0"/>
                              <a:sym typeface="Helvetica"/>
                            </a:rPr>
                            <m:t>exp</m:t>
                          </m:r>
                          <m:r>
                            <a:rPr sz="2531" i="1" kern="0">
                              <a:solidFill>
                                <a:srgbClr val="000000"/>
                              </a:solidFill>
                              <a:latin typeface="Cambria Math" panose="02040503050406030204" pitchFamily="18" charset="0"/>
                              <a:sym typeface="Helvetica"/>
                            </a:rPr>
                            <m:t>(−</m:t>
                          </m:r>
                          <m:r>
                            <a:rPr sz="2531" i="1" kern="0">
                              <a:solidFill>
                                <a:srgbClr val="000000"/>
                              </a:solidFill>
                              <a:latin typeface="Cambria Math" panose="02040503050406030204" pitchFamily="18" charset="0"/>
                              <a:sym typeface="Helvetica"/>
                            </a:rPr>
                            <m:t>𝑡</m:t>
                          </m:r>
                          <m:r>
                            <a:rPr sz="2531" i="1" kern="0">
                              <a:solidFill>
                                <a:srgbClr val="000000"/>
                              </a:solidFill>
                              <a:latin typeface="Cambria Math" panose="02040503050406030204" pitchFamily="18" charset="0"/>
                              <a:sym typeface="Helvetica"/>
                            </a:rPr>
                            <m:t>⋅</m:t>
                          </m:r>
                          <m:sSub>
                            <m:sSubPr>
                              <m:ctrlPr>
                                <a:rPr sz="2531" i="1" kern="0">
                                  <a:solidFill>
                                    <a:srgbClr val="000000"/>
                                  </a:solidFill>
                                  <a:latin typeface="Cambria Math" panose="02040503050406030204" pitchFamily="18" charset="0"/>
                                  <a:sym typeface="Helvetica"/>
                                </a:rPr>
                              </m:ctrlPr>
                            </m:sSubPr>
                            <m:e>
                              <m:r>
                                <a:rPr sz="2531" i="1" kern="0">
                                  <a:solidFill>
                                    <a:srgbClr val="000000"/>
                                  </a:solidFill>
                                  <a:latin typeface="Cambria Math" panose="02040503050406030204" pitchFamily="18" charset="0"/>
                                  <a:sym typeface="Helvetica"/>
                                </a:rPr>
                                <m:t>𝑐</m:t>
                              </m:r>
                            </m:e>
                            <m:sub>
                              <m:r>
                                <a:rPr sz="2531" i="1" kern="0">
                                  <a:solidFill>
                                    <a:srgbClr val="000000"/>
                                  </a:solidFill>
                                  <a:latin typeface="Cambria Math" panose="02040503050406030204" pitchFamily="18" charset="0"/>
                                  <a:sym typeface="Helvetica"/>
                                </a:rPr>
                                <m:t>𝑖</m:t>
                              </m:r>
                            </m:sub>
                          </m:sSub>
                          <m:r>
                            <a:rPr sz="2531" i="1" kern="0">
                              <a:solidFill>
                                <a:srgbClr val="000000"/>
                              </a:solidFill>
                              <a:latin typeface="Cambria Math" panose="02040503050406030204" pitchFamily="18" charset="0"/>
                              <a:sym typeface="Helvetica"/>
                            </a:rPr>
                            <m:t>)</m:t>
                          </m:r>
                        </m:den>
                      </m:f>
                    </m:oMath>
                  </m:oMathPara>
                </a14:m>
                <a:endParaRPr sz="2531" kern="0">
                  <a:solidFill>
                    <a:srgbClr val="000000"/>
                  </a:solidFill>
                  <a:latin typeface="Helvetica"/>
                  <a:sym typeface="Helvetica"/>
                </a:endParaRPr>
              </a:p>
            </p:txBody>
          </p:sp>
        </mc:Choice>
        <mc:Fallback>
          <p:sp>
            <p:nvSpPr>
              <p:cNvPr id="487" name="Equation"/>
              <p:cNvSpPr txBox="1">
                <a:spLocks noRot="1" noChangeAspect="1" noMove="1" noResize="1" noEditPoints="1" noAdjustHandles="1" noChangeArrowheads="1" noChangeShapeType="1" noTextEdit="1"/>
              </p:cNvSpPr>
              <p:nvPr/>
            </p:nvSpPr>
            <p:spPr>
              <a:xfrm>
                <a:off x="3676895" y="2009706"/>
                <a:ext cx="4734053" cy="800604"/>
              </a:xfrm>
              <a:prstGeom prst="rect">
                <a:avLst/>
              </a:prstGeom>
              <a:blipFill>
                <a:blip r:embed="rId2"/>
                <a:stretch>
                  <a:fillRect l="-804" r="-1877" b="-18750"/>
                </a:stretch>
              </a:blipFill>
              <a:ln w="12700">
                <a:miter lim="400000"/>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88" name="Equation"/>
              <p:cNvSpPr txBox="1"/>
              <p:nvPr/>
            </p:nvSpPr>
            <p:spPr>
              <a:xfrm>
                <a:off x="3123255" y="3599333"/>
                <a:ext cx="5574026" cy="800604"/>
              </a:xfrm>
              <a:prstGeom prst="rect">
                <a:avLst/>
              </a:prstGeom>
              <a:ln w="12700">
                <a:miter lim="400000"/>
              </a:ln>
            </p:spPr>
            <p:txBody>
              <a:bodyPr wrap="none" lIns="0" tIns="0" rIns="0" bIns="0">
                <a:spAutoFit/>
              </a:bodyPr>
              <a:lstStyle/>
              <a:p>
                <a:pPr defTabSz="642915" latinLnBrk="1" hangingPunct="0">
                  <a:defRPr sz="1800" b="0"/>
                </a:pPr>
                <a14:m>
                  <m:oMathPara xmlns:m="http://schemas.openxmlformats.org/officeDocument/2006/math">
                    <m:oMathParaPr>
                      <m:jc m:val="centerGroup"/>
                    </m:oMathParaPr>
                    <m:oMath xmlns:m="http://schemas.openxmlformats.org/officeDocument/2006/math">
                      <m:r>
                        <m:rPr>
                          <m:sty m:val="p"/>
                        </m:rPr>
                        <a:rPr sz="2531" i="1" kern="0">
                          <a:solidFill>
                            <a:srgbClr val="000000"/>
                          </a:solidFill>
                          <a:latin typeface="Cambria Math" panose="02040503050406030204" pitchFamily="18" charset="0"/>
                          <a:sym typeface="Helvetica"/>
                        </a:rPr>
                        <m:t>log</m:t>
                      </m:r>
                      <m:r>
                        <a:rPr sz="2531" i="1" kern="0">
                          <a:solidFill>
                            <a:srgbClr val="000000"/>
                          </a:solidFill>
                          <a:latin typeface="Cambria Math" panose="02040503050406030204" pitchFamily="18" charset="0"/>
                          <a:sym typeface="Helvetica"/>
                        </a:rPr>
                        <m:t>𝑃</m:t>
                      </m:r>
                      <m:r>
                        <a:rPr sz="2531" i="1" kern="0">
                          <a:solidFill>
                            <a:srgbClr val="000000"/>
                          </a:solidFill>
                          <a:latin typeface="Cambria Math" panose="02040503050406030204" pitchFamily="18" charset="0"/>
                          <a:sym typeface="Helvetica"/>
                        </a:rPr>
                        <m:t>(+|</m:t>
                      </m:r>
                      <m:r>
                        <a:rPr sz="2531" i="1" kern="0">
                          <a:solidFill>
                            <a:srgbClr val="000000"/>
                          </a:solidFill>
                          <a:latin typeface="Cambria Math" panose="02040503050406030204" pitchFamily="18" charset="0"/>
                          <a:sym typeface="Helvetica"/>
                        </a:rPr>
                        <m:t>𝑡</m:t>
                      </m:r>
                      <m:r>
                        <a:rPr sz="2531" i="1" kern="0">
                          <a:solidFill>
                            <a:srgbClr val="000000"/>
                          </a:solidFill>
                          <a:latin typeface="Cambria Math" panose="02040503050406030204" pitchFamily="18" charset="0"/>
                          <a:sym typeface="Helvetica"/>
                        </a:rPr>
                        <m:t>,</m:t>
                      </m:r>
                      <m:sSub>
                        <m:sSubPr>
                          <m:ctrlPr>
                            <a:rPr sz="2531" i="1" kern="0">
                              <a:solidFill>
                                <a:srgbClr val="000000"/>
                              </a:solidFill>
                              <a:latin typeface="Cambria Math" panose="02040503050406030204" pitchFamily="18" charset="0"/>
                              <a:sym typeface="Helvetica"/>
                            </a:rPr>
                          </m:ctrlPr>
                        </m:sSubPr>
                        <m:e>
                          <m:r>
                            <a:rPr sz="2531" i="1" kern="0">
                              <a:solidFill>
                                <a:srgbClr val="000000"/>
                              </a:solidFill>
                              <a:latin typeface="Cambria Math" panose="02040503050406030204" pitchFamily="18" charset="0"/>
                              <a:sym typeface="Helvetica"/>
                            </a:rPr>
                            <m:t>𝑐</m:t>
                          </m:r>
                        </m:e>
                        <m:sub>
                          <m:r>
                            <a:rPr sz="2531" i="1" kern="0">
                              <a:solidFill>
                                <a:srgbClr val="000000"/>
                              </a:solidFill>
                              <a:latin typeface="Cambria Math" panose="02040503050406030204" pitchFamily="18" charset="0"/>
                              <a:sym typeface="Helvetica"/>
                            </a:rPr>
                            <m:t>1:</m:t>
                          </m:r>
                          <m:r>
                            <a:rPr sz="2531" i="1" kern="0">
                              <a:solidFill>
                                <a:srgbClr val="000000"/>
                              </a:solidFill>
                              <a:latin typeface="Cambria Math" panose="02040503050406030204" pitchFamily="18" charset="0"/>
                              <a:sym typeface="Helvetica"/>
                            </a:rPr>
                            <m:t>𝑘</m:t>
                          </m:r>
                        </m:sub>
                      </m:sSub>
                      <m:r>
                        <a:rPr sz="2531" i="1" kern="0">
                          <a:solidFill>
                            <a:srgbClr val="000000"/>
                          </a:solidFill>
                          <a:latin typeface="Cambria Math" panose="02040503050406030204" pitchFamily="18" charset="0"/>
                          <a:sym typeface="Helvetica"/>
                        </a:rPr>
                        <m:t>)=</m:t>
                      </m:r>
                      <m:limUpp>
                        <m:limUppPr>
                          <m:ctrlPr>
                            <a:rPr sz="2531" i="1" kern="0">
                              <a:solidFill>
                                <a:srgbClr val="000000"/>
                              </a:solidFill>
                              <a:latin typeface="Cambria Math" panose="02040503050406030204" pitchFamily="18" charset="0"/>
                              <a:sym typeface="Helvetica"/>
                            </a:rPr>
                          </m:ctrlPr>
                        </m:limUppPr>
                        <m:e>
                          <m:limLow>
                            <m:limLowPr>
                              <m:ctrlPr>
                                <a:rPr sz="2531" i="1" kern="0">
                                  <a:solidFill>
                                    <a:srgbClr val="000000"/>
                                  </a:solidFill>
                                  <a:latin typeface="Cambria Math" panose="02040503050406030204" pitchFamily="18" charset="0"/>
                                  <a:sym typeface="Helvetica"/>
                                </a:rPr>
                              </m:ctrlPr>
                            </m:limLowPr>
                            <m:e>
                              <m:r>
                                <a:rPr sz="2531" i="1" kern="0">
                                  <a:solidFill>
                                    <a:srgbClr val="000000"/>
                                  </a:solidFill>
                                  <a:latin typeface="Cambria Math" panose="02040503050406030204" pitchFamily="18" charset="0"/>
                                  <a:sym typeface="Helvetica"/>
                                </a:rPr>
                                <m:t>∑</m:t>
                              </m:r>
                            </m:e>
                            <m:lim>
                              <m:r>
                                <a:rPr sz="2531" i="1" kern="0">
                                  <a:solidFill>
                                    <a:srgbClr val="000000"/>
                                  </a:solidFill>
                                  <a:latin typeface="Cambria Math" panose="02040503050406030204" pitchFamily="18" charset="0"/>
                                  <a:sym typeface="Helvetica"/>
                                </a:rPr>
                                <m:t>𝑖</m:t>
                              </m:r>
                              <m:r>
                                <a:rPr sz="2531" i="1" kern="0">
                                  <a:solidFill>
                                    <a:srgbClr val="000000"/>
                                  </a:solidFill>
                                  <a:latin typeface="Cambria Math" panose="02040503050406030204" pitchFamily="18" charset="0"/>
                                  <a:sym typeface="Helvetica"/>
                                </a:rPr>
                                <m:t>=1</m:t>
                              </m:r>
                            </m:lim>
                          </m:limLow>
                        </m:e>
                        <m:lim>
                          <m:r>
                            <a:rPr sz="2531" i="1" kern="0">
                              <a:solidFill>
                                <a:srgbClr val="000000"/>
                              </a:solidFill>
                              <a:latin typeface="Cambria Math" panose="02040503050406030204" pitchFamily="18" charset="0"/>
                              <a:sym typeface="Helvetica"/>
                            </a:rPr>
                            <m:t>𝑘</m:t>
                          </m:r>
                        </m:lim>
                      </m:limUpp>
                      <m:r>
                        <m:rPr>
                          <m:sty m:val="p"/>
                        </m:rPr>
                        <a:rPr sz="2531" i="1" kern="0">
                          <a:solidFill>
                            <a:srgbClr val="000000"/>
                          </a:solidFill>
                          <a:latin typeface="Cambria Math" panose="02040503050406030204" pitchFamily="18" charset="0"/>
                          <a:sym typeface="Helvetica"/>
                        </a:rPr>
                        <m:t>log</m:t>
                      </m:r>
                      <m:f>
                        <m:fPr>
                          <m:ctrlPr>
                            <a:rPr sz="2531" i="1" kern="0">
                              <a:solidFill>
                                <a:srgbClr val="000000"/>
                              </a:solidFill>
                              <a:latin typeface="Cambria Math" panose="02040503050406030204" pitchFamily="18" charset="0"/>
                              <a:sym typeface="Helvetica"/>
                            </a:rPr>
                          </m:ctrlPr>
                        </m:fPr>
                        <m:num>
                          <m:r>
                            <a:rPr sz="2531" i="1" kern="0">
                              <a:solidFill>
                                <a:srgbClr val="000000"/>
                              </a:solidFill>
                              <a:latin typeface="Cambria Math" panose="02040503050406030204" pitchFamily="18" charset="0"/>
                              <a:sym typeface="Helvetica"/>
                            </a:rPr>
                            <m:t>1</m:t>
                          </m:r>
                        </m:num>
                        <m:den>
                          <m:r>
                            <a:rPr sz="2531" i="1" kern="0">
                              <a:solidFill>
                                <a:srgbClr val="000000"/>
                              </a:solidFill>
                              <a:latin typeface="Cambria Math" panose="02040503050406030204" pitchFamily="18" charset="0"/>
                              <a:sym typeface="Helvetica"/>
                            </a:rPr>
                            <m:t>1+</m:t>
                          </m:r>
                          <m:r>
                            <m:rPr>
                              <m:sty m:val="p"/>
                            </m:rPr>
                            <a:rPr sz="2531" i="1" kern="0">
                              <a:solidFill>
                                <a:srgbClr val="000000"/>
                              </a:solidFill>
                              <a:latin typeface="Cambria Math" panose="02040503050406030204" pitchFamily="18" charset="0"/>
                              <a:sym typeface="Helvetica"/>
                            </a:rPr>
                            <m:t>exp</m:t>
                          </m:r>
                          <m:r>
                            <a:rPr sz="2531" i="1" kern="0">
                              <a:solidFill>
                                <a:srgbClr val="000000"/>
                              </a:solidFill>
                              <a:latin typeface="Cambria Math" panose="02040503050406030204" pitchFamily="18" charset="0"/>
                              <a:sym typeface="Helvetica"/>
                            </a:rPr>
                            <m:t>(−</m:t>
                          </m:r>
                          <m:r>
                            <a:rPr sz="2531" i="1" kern="0">
                              <a:solidFill>
                                <a:srgbClr val="000000"/>
                              </a:solidFill>
                              <a:latin typeface="Cambria Math" panose="02040503050406030204" pitchFamily="18" charset="0"/>
                              <a:sym typeface="Helvetica"/>
                            </a:rPr>
                            <m:t>𝑡</m:t>
                          </m:r>
                          <m:r>
                            <a:rPr sz="2531" i="1" kern="0">
                              <a:solidFill>
                                <a:srgbClr val="000000"/>
                              </a:solidFill>
                              <a:latin typeface="Cambria Math" panose="02040503050406030204" pitchFamily="18" charset="0"/>
                              <a:sym typeface="Helvetica"/>
                            </a:rPr>
                            <m:t>⋅</m:t>
                          </m:r>
                          <m:sSub>
                            <m:sSubPr>
                              <m:ctrlPr>
                                <a:rPr sz="2531" i="1" kern="0">
                                  <a:solidFill>
                                    <a:srgbClr val="000000"/>
                                  </a:solidFill>
                                  <a:latin typeface="Cambria Math" panose="02040503050406030204" pitchFamily="18" charset="0"/>
                                  <a:sym typeface="Helvetica"/>
                                </a:rPr>
                              </m:ctrlPr>
                            </m:sSubPr>
                            <m:e>
                              <m:r>
                                <a:rPr sz="2531" i="1" kern="0">
                                  <a:solidFill>
                                    <a:srgbClr val="000000"/>
                                  </a:solidFill>
                                  <a:latin typeface="Cambria Math" panose="02040503050406030204" pitchFamily="18" charset="0"/>
                                  <a:sym typeface="Helvetica"/>
                                </a:rPr>
                                <m:t>𝑐</m:t>
                              </m:r>
                            </m:e>
                            <m:sub>
                              <m:r>
                                <a:rPr sz="2531" i="1" kern="0">
                                  <a:solidFill>
                                    <a:srgbClr val="000000"/>
                                  </a:solidFill>
                                  <a:latin typeface="Cambria Math" panose="02040503050406030204" pitchFamily="18" charset="0"/>
                                  <a:sym typeface="Helvetica"/>
                                </a:rPr>
                                <m:t>𝑖</m:t>
                              </m:r>
                            </m:sub>
                          </m:sSub>
                          <m:r>
                            <a:rPr sz="2531" i="1" kern="0">
                              <a:solidFill>
                                <a:srgbClr val="000000"/>
                              </a:solidFill>
                              <a:latin typeface="Cambria Math" panose="02040503050406030204" pitchFamily="18" charset="0"/>
                              <a:sym typeface="Helvetica"/>
                            </a:rPr>
                            <m:t>)</m:t>
                          </m:r>
                        </m:den>
                      </m:f>
                    </m:oMath>
                  </m:oMathPara>
                </a14:m>
                <a:endParaRPr sz="2531" kern="0">
                  <a:solidFill>
                    <a:srgbClr val="000000"/>
                  </a:solidFill>
                  <a:latin typeface="Helvetica"/>
                  <a:sym typeface="Helvetica"/>
                </a:endParaRPr>
              </a:p>
            </p:txBody>
          </p:sp>
        </mc:Choice>
        <mc:Fallback>
          <p:sp>
            <p:nvSpPr>
              <p:cNvPr id="488" name="Equation"/>
              <p:cNvSpPr txBox="1">
                <a:spLocks noRot="1" noChangeAspect="1" noMove="1" noResize="1" noEditPoints="1" noAdjustHandles="1" noChangeArrowheads="1" noChangeShapeType="1" noTextEdit="1"/>
              </p:cNvSpPr>
              <p:nvPr/>
            </p:nvSpPr>
            <p:spPr>
              <a:xfrm>
                <a:off x="3123255" y="3599333"/>
                <a:ext cx="5574026" cy="800604"/>
              </a:xfrm>
              <a:prstGeom prst="rect">
                <a:avLst/>
              </a:prstGeom>
              <a:blipFill>
                <a:blip r:embed="rId3"/>
                <a:stretch>
                  <a:fillRect l="-1364" r="-1364" b="-18750"/>
                </a:stretch>
              </a:blipFill>
              <a:ln w="12700">
                <a:miter lim="400000"/>
              </a:ln>
            </p:spPr>
            <p:txBody>
              <a:bodyPr/>
              <a:lstStyle/>
              <a:p>
                <a:r>
                  <a:rPr lang="en-US">
                    <a:noFill/>
                  </a:rPr>
                  <a:t> </a:t>
                </a:r>
              </a:p>
            </p:txBody>
          </p:sp>
        </mc:Fallback>
      </mc:AlternateContent>
    </p:spTree>
    <p:extLst>
      <p:ext uri="{BB962C8B-B14F-4D97-AF65-F5344CB8AC3E}">
        <p14:creationId xmlns:p14="http://schemas.microsoft.com/office/powerpoint/2010/main" val="3339525922"/>
      </p:ext>
    </p:extLst>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90" name="Word2Vec: Negative Sampling"/>
          <p:cNvSpPr txBox="1">
            <a:spLocks noGrp="1"/>
          </p:cNvSpPr>
          <p:nvPr>
            <p:ph type="title"/>
          </p:nvPr>
        </p:nvSpPr>
        <p:spPr>
          <a:prstGeom prst="rect">
            <a:avLst/>
          </a:prstGeom>
        </p:spPr>
        <p:txBody>
          <a:bodyPr/>
          <a:lstStyle>
            <a:lvl1pPr>
              <a:lnSpc>
                <a:spcPts val="7500"/>
              </a:lnSpc>
              <a:defRPr sz="6300"/>
            </a:lvl1pPr>
          </a:lstStyle>
          <a:p>
            <a:r>
              <a:t>Word2Vec: Negative Sampling</a:t>
            </a:r>
          </a:p>
        </p:txBody>
      </p:sp>
      <p:sp>
        <p:nvSpPr>
          <p:cNvPr id="491" name="Training data: D+ ∪ D-…"/>
          <p:cNvSpPr txBox="1">
            <a:spLocks noGrp="1"/>
          </p:cNvSpPr>
          <p:nvPr>
            <p:ph type="body" idx="1"/>
          </p:nvPr>
        </p:nvSpPr>
        <p:spPr>
          <a:prstGeom prst="rect">
            <a:avLst/>
          </a:prstGeom>
        </p:spPr>
        <p:txBody>
          <a:bodyPr/>
          <a:lstStyle/>
          <a:p>
            <a:r>
              <a:t>Training data: D+ ∪ D-</a:t>
            </a:r>
          </a:p>
          <a:p>
            <a:endParaRPr/>
          </a:p>
          <a:p>
            <a:r>
              <a:t>D+ = actual examples from training data</a:t>
            </a:r>
          </a:p>
          <a:p>
            <a:endParaRPr/>
          </a:p>
          <a:p>
            <a:r>
              <a:t>Where do we get D- from? </a:t>
            </a:r>
          </a:p>
          <a:p>
            <a:pPr lvl="1"/>
            <a:r>
              <a:t>Lots of options.</a:t>
            </a:r>
          </a:p>
          <a:p>
            <a:pPr lvl="1"/>
            <a:r>
              <a:t>Word2Vec: for each good pair (w,c), sample k words and add each w</a:t>
            </a:r>
            <a:r>
              <a:rPr baseline="-5999"/>
              <a:t>i</a:t>
            </a:r>
            <a:r>
              <a:t> as a negative example (w</a:t>
            </a:r>
            <a:r>
              <a:rPr baseline="-5999"/>
              <a:t>i</a:t>
            </a:r>
            <a:r>
              <a:t>,c) to D’</a:t>
            </a:r>
          </a:p>
          <a:p>
            <a:pPr lvl="3"/>
            <a:r>
              <a:t>(D’ is k times as large as D)</a:t>
            </a:r>
          </a:p>
          <a:p>
            <a:pPr lvl="3"/>
            <a:endParaRPr/>
          </a:p>
          <a:p>
            <a:pPr lvl="1"/>
            <a:r>
              <a:t>Words can be sampled according to corpus frequency </a:t>
            </a:r>
            <a:br/>
            <a:r>
              <a:t>or according to smoothed variant where freq’(w) = freq(w)</a:t>
            </a:r>
            <a:r>
              <a:rPr baseline="31999"/>
              <a:t>0.75</a:t>
            </a:r>
          </a:p>
          <a:p>
            <a:pPr lvl="3"/>
            <a:r>
              <a:t>(This gives more weight to rare words)</a:t>
            </a:r>
          </a:p>
        </p:txBody>
      </p:sp>
      <p:sp>
        <p:nvSpPr>
          <p:cNvPr id="492" name="Slide Number"/>
          <p:cNvSpPr txBox="1">
            <a:spLocks noGrp="1"/>
          </p:cNvSpPr>
          <p:nvPr>
            <p:ph type="sldNum" sz="quarter" idx="2"/>
          </p:nvPr>
        </p:nvSpPr>
        <p:spPr>
          <a:xfrm>
            <a:off x="9163919" y="4441242"/>
            <a:ext cx="304571" cy="31579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65</a:t>
            </a:fld>
            <a:endParaRPr kern="0">
              <a:solidFill>
                <a:srgbClr val="000000"/>
              </a:solidFill>
              <a:latin typeface="Helvetica"/>
              <a:sym typeface="Helvetica"/>
            </a:endParaRPr>
          </a:p>
        </p:txBody>
      </p:sp>
    </p:spTree>
    <p:extLst>
      <p:ext uri="{BB962C8B-B14F-4D97-AF65-F5344CB8AC3E}">
        <p14:creationId xmlns:p14="http://schemas.microsoft.com/office/powerpoint/2010/main" val="2940414735"/>
      </p:ext>
    </p:extLst>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94" name="Skip-Gram Training data"/>
          <p:cNvSpPr txBox="1">
            <a:spLocks noGrp="1"/>
          </p:cNvSpPr>
          <p:nvPr>
            <p:ph type="title"/>
          </p:nvPr>
        </p:nvSpPr>
        <p:spPr>
          <a:prstGeom prst="rect">
            <a:avLst/>
          </a:prstGeom>
        </p:spPr>
        <p:txBody>
          <a:bodyPr/>
          <a:lstStyle/>
          <a:p>
            <a:r>
              <a:t>Skip-Gram Training data</a:t>
            </a:r>
          </a:p>
        </p:txBody>
      </p:sp>
      <p:sp>
        <p:nvSpPr>
          <p:cNvPr id="495" name="Training sentence:…"/>
          <p:cNvSpPr txBox="1">
            <a:spLocks noGrp="1"/>
          </p:cNvSpPr>
          <p:nvPr>
            <p:ph type="body" idx="1"/>
          </p:nvPr>
        </p:nvSpPr>
        <p:spPr>
          <a:prstGeom prst="rect">
            <a:avLst/>
          </a:prstGeom>
        </p:spPr>
        <p:txBody>
          <a:bodyPr/>
          <a:lstStyle/>
          <a:p>
            <a:pPr marL="64291" indent="-64291" defTabSz="642915">
              <a:lnSpc>
                <a:spcPct val="90000"/>
              </a:lnSpc>
              <a:spcBef>
                <a:spcPts val="844"/>
              </a:spcBef>
              <a:buClr>
                <a:srgbClr val="E48312"/>
              </a:buClr>
              <a:buSzPct val="100000"/>
              <a:buFont typeface="Calibri"/>
              <a:buChar char=" "/>
              <a:tabLst/>
            </a:pPr>
            <a:r>
              <a:t>Training sentence:</a:t>
            </a:r>
          </a:p>
          <a:p>
            <a:pPr marL="64291" indent="-64291" defTabSz="642915">
              <a:lnSpc>
                <a:spcPct val="90000"/>
              </a:lnSpc>
              <a:spcBef>
                <a:spcPts val="844"/>
              </a:spcBef>
              <a:buClr>
                <a:srgbClr val="E48312"/>
              </a:buClr>
              <a:buSzPct val="100000"/>
              <a:buFont typeface="Calibri"/>
              <a:buChar char=" "/>
              <a:tabLst/>
              <a:defRPr>
                <a:solidFill>
                  <a:srgbClr val="A6A6A6"/>
                </a:solidFill>
              </a:defRPr>
            </a:pPr>
            <a:r>
              <a:t>... lemon, a </a:t>
            </a:r>
            <a:r>
              <a:rPr>
                <a:solidFill>
                  <a:srgbClr val="0000FF"/>
                </a:solidFill>
              </a:rPr>
              <a:t>tablespoon of </a:t>
            </a:r>
            <a:r>
              <a:rPr b="1">
                <a:solidFill>
                  <a:srgbClr val="C71B00"/>
                </a:solidFill>
              </a:rPr>
              <a:t>apricot</a:t>
            </a:r>
            <a:r>
              <a:rPr>
                <a:solidFill>
                  <a:srgbClr val="0000FF"/>
                </a:solidFill>
              </a:rPr>
              <a:t> jam   a</a:t>
            </a:r>
            <a:r>
              <a:rPr>
                <a:solidFill>
                  <a:srgbClr val="404040"/>
                </a:solidFill>
              </a:rPr>
              <a:t>   </a:t>
            </a:r>
            <a:r>
              <a:t>pinch ... </a:t>
            </a:r>
          </a:p>
          <a:p>
            <a:pPr marL="64291" indent="-64291" defTabSz="642915">
              <a:lnSpc>
                <a:spcPct val="90000"/>
              </a:lnSpc>
              <a:spcBef>
                <a:spcPts val="844"/>
              </a:spcBef>
              <a:buClr>
                <a:srgbClr val="E48312"/>
              </a:buClr>
              <a:buSzPct val="100000"/>
              <a:buFont typeface="Calibri"/>
              <a:buChar char=" "/>
              <a:tabLst/>
              <a:defRPr>
                <a:solidFill>
                  <a:srgbClr val="A6A6A6"/>
                </a:solidFill>
              </a:defRPr>
            </a:pPr>
            <a:r>
              <a:t>                         </a:t>
            </a:r>
            <a:r>
              <a:rPr>
                <a:solidFill>
                  <a:srgbClr val="0000FF"/>
                </a:solidFill>
              </a:rPr>
              <a:t>c1              c2     </a:t>
            </a:r>
            <a:r>
              <a:rPr>
                <a:solidFill>
                  <a:srgbClr val="C00000"/>
                </a:solidFill>
              </a:rPr>
              <a:t>t</a:t>
            </a:r>
            <a:r>
              <a:t>        </a:t>
            </a:r>
            <a:r>
              <a:rPr>
                <a:solidFill>
                  <a:srgbClr val="0000FF"/>
                </a:solidFill>
              </a:rPr>
              <a:t>c3    c4</a:t>
            </a:r>
          </a:p>
          <a:p>
            <a:pPr marL="64291" indent="-64291" defTabSz="642915">
              <a:lnSpc>
                <a:spcPct val="90000"/>
              </a:lnSpc>
              <a:spcBef>
                <a:spcPts val="844"/>
              </a:spcBef>
              <a:buClr>
                <a:srgbClr val="E48312"/>
              </a:buClr>
              <a:buSzPct val="100000"/>
              <a:buFont typeface="Calibri"/>
              <a:buChar char=" "/>
              <a:tabLst/>
              <a:defRPr>
                <a:solidFill>
                  <a:srgbClr val="404040"/>
                </a:solidFill>
              </a:defRPr>
            </a:pPr>
            <a:endParaRPr>
              <a:solidFill>
                <a:srgbClr val="0000FF"/>
              </a:solidFill>
            </a:endParaRPr>
          </a:p>
          <a:p>
            <a:pPr marL="64291" indent="-64291" defTabSz="642915">
              <a:lnSpc>
                <a:spcPct val="90000"/>
              </a:lnSpc>
              <a:spcBef>
                <a:spcPts val="844"/>
              </a:spcBef>
              <a:buClr>
                <a:srgbClr val="E48312"/>
              </a:buClr>
              <a:buSzPct val="100000"/>
              <a:buFont typeface="Calibri"/>
              <a:buChar char=" "/>
              <a:tabLst/>
            </a:pPr>
            <a:r>
              <a:t>Training data: input/output pairs centering on </a:t>
            </a:r>
            <a:r>
              <a:rPr i="1"/>
              <a:t>apricot </a:t>
            </a:r>
          </a:p>
          <a:p>
            <a:pPr marL="64291" indent="-64291" defTabSz="642915">
              <a:lnSpc>
                <a:spcPct val="90000"/>
              </a:lnSpc>
              <a:spcBef>
                <a:spcPts val="844"/>
              </a:spcBef>
              <a:buClr>
                <a:srgbClr val="E48312"/>
              </a:buClr>
              <a:buSzPct val="100000"/>
              <a:buFont typeface="Calibri"/>
              <a:buChar char=" "/>
              <a:tabLst/>
            </a:pPr>
            <a:r>
              <a:t>Assume a +/- 2 word window</a:t>
            </a:r>
          </a:p>
        </p:txBody>
      </p:sp>
      <p:sp>
        <p:nvSpPr>
          <p:cNvPr id="496" name="Slide Number"/>
          <p:cNvSpPr txBox="1">
            <a:spLocks noGrp="1"/>
          </p:cNvSpPr>
          <p:nvPr>
            <p:ph type="sldNum" sz="quarter" idx="2"/>
          </p:nvPr>
        </p:nvSpPr>
        <p:spPr>
          <a:xfrm>
            <a:off x="9163919" y="4441242"/>
            <a:ext cx="304571" cy="31579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66</a:t>
            </a:fld>
            <a:endParaRPr kern="0">
              <a:solidFill>
                <a:srgbClr val="000000"/>
              </a:solidFill>
              <a:latin typeface="Helvetica"/>
              <a:sym typeface="Helvetica"/>
            </a:endParaRPr>
          </a:p>
        </p:txBody>
      </p:sp>
    </p:spTree>
    <p:extLst>
      <p:ext uri="{BB962C8B-B14F-4D97-AF65-F5344CB8AC3E}">
        <p14:creationId xmlns:p14="http://schemas.microsoft.com/office/powerpoint/2010/main" val="896440390"/>
      </p:ext>
    </p:extLst>
  </p:cSld>
  <p:clrMapOvr>
    <a:masterClrMapping/>
  </p:clrMapOvr>
  <p:transition spd="med"/>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98" name="Skip-Gram Training data"/>
          <p:cNvSpPr txBox="1">
            <a:spLocks noGrp="1"/>
          </p:cNvSpPr>
          <p:nvPr>
            <p:ph type="title"/>
          </p:nvPr>
        </p:nvSpPr>
        <p:spPr>
          <a:prstGeom prst="rect">
            <a:avLst/>
          </a:prstGeom>
        </p:spPr>
        <p:txBody>
          <a:bodyPr/>
          <a:lstStyle/>
          <a:p>
            <a:r>
              <a:t>Skip-Gram Training data</a:t>
            </a:r>
          </a:p>
        </p:txBody>
      </p:sp>
      <p:sp>
        <p:nvSpPr>
          <p:cNvPr id="499" name="Training sentence:…"/>
          <p:cNvSpPr txBox="1">
            <a:spLocks noGrp="1"/>
          </p:cNvSpPr>
          <p:nvPr>
            <p:ph type="body" idx="1"/>
          </p:nvPr>
        </p:nvSpPr>
        <p:spPr>
          <a:prstGeom prst="rect">
            <a:avLst/>
          </a:prstGeom>
        </p:spPr>
        <p:txBody>
          <a:bodyPr/>
          <a:lstStyle/>
          <a:p>
            <a:pPr marL="64291" indent="-64291" defTabSz="642915">
              <a:lnSpc>
                <a:spcPct val="100000"/>
              </a:lnSpc>
              <a:spcBef>
                <a:spcPts val="844"/>
              </a:spcBef>
              <a:buClr>
                <a:srgbClr val="E48312"/>
              </a:buClr>
              <a:buSzPct val="100000"/>
              <a:buFont typeface="Calibri"/>
              <a:buChar char=" "/>
              <a:tabLst/>
              <a:defRPr b="1"/>
            </a:pPr>
            <a:r>
              <a:t>Training sentence:</a:t>
            </a:r>
          </a:p>
          <a:p>
            <a:pPr marL="64291" indent="-64291" defTabSz="642915">
              <a:lnSpc>
                <a:spcPct val="100000"/>
              </a:lnSpc>
              <a:spcBef>
                <a:spcPts val="844"/>
              </a:spcBef>
              <a:buClr>
                <a:srgbClr val="E48312"/>
              </a:buClr>
              <a:buSzPct val="100000"/>
              <a:buFont typeface="Calibri"/>
              <a:buChar char=" "/>
              <a:tabLst/>
              <a:defRPr>
                <a:solidFill>
                  <a:srgbClr val="A6A6A6"/>
                </a:solidFill>
              </a:defRPr>
            </a:pPr>
            <a:r>
              <a:t>... lemon, a </a:t>
            </a:r>
            <a:r>
              <a:rPr>
                <a:solidFill>
                  <a:srgbClr val="0000FF"/>
                </a:solidFill>
              </a:rPr>
              <a:t>tablespoon of </a:t>
            </a:r>
            <a:r>
              <a:rPr b="1">
                <a:solidFill>
                  <a:srgbClr val="C71B00"/>
                </a:solidFill>
              </a:rPr>
              <a:t>apricot</a:t>
            </a:r>
            <a:r>
              <a:rPr>
                <a:solidFill>
                  <a:srgbClr val="0000FF"/>
                </a:solidFill>
              </a:rPr>
              <a:t> jam   a</a:t>
            </a:r>
            <a:r>
              <a:rPr>
                <a:solidFill>
                  <a:srgbClr val="404040"/>
                </a:solidFill>
              </a:rPr>
              <a:t>   </a:t>
            </a:r>
            <a:r>
              <a:t>pinch ... </a:t>
            </a:r>
          </a:p>
          <a:p>
            <a:pPr marL="64291" indent="-64291" defTabSz="642915">
              <a:lnSpc>
                <a:spcPct val="100000"/>
              </a:lnSpc>
              <a:spcBef>
                <a:spcPts val="844"/>
              </a:spcBef>
              <a:buClr>
                <a:srgbClr val="E48312"/>
              </a:buClr>
              <a:buSzPct val="100000"/>
              <a:buFont typeface="Calibri"/>
              <a:buChar char=" "/>
              <a:tabLst/>
              <a:defRPr>
                <a:solidFill>
                  <a:srgbClr val="A6A6A6"/>
                </a:solidFill>
              </a:defRPr>
            </a:pPr>
            <a:r>
              <a:t>                         </a:t>
            </a:r>
            <a:r>
              <a:rPr>
                <a:solidFill>
                  <a:srgbClr val="0000FF"/>
                </a:solidFill>
              </a:rPr>
              <a:t>c1              c2     </a:t>
            </a:r>
            <a:r>
              <a:rPr>
                <a:solidFill>
                  <a:srgbClr val="C00000"/>
                </a:solidFill>
              </a:rPr>
              <a:t>t</a:t>
            </a:r>
            <a:r>
              <a:t>        </a:t>
            </a:r>
            <a:r>
              <a:rPr>
                <a:solidFill>
                  <a:srgbClr val="0000FF"/>
                </a:solidFill>
              </a:rPr>
              <a:t>c3    c4</a:t>
            </a:r>
          </a:p>
          <a:p>
            <a:pPr marL="64291" indent="-64291" defTabSz="642915">
              <a:lnSpc>
                <a:spcPct val="100000"/>
              </a:lnSpc>
              <a:spcBef>
                <a:spcPts val="844"/>
              </a:spcBef>
              <a:buClr>
                <a:srgbClr val="E48312"/>
              </a:buClr>
              <a:buSzPct val="100000"/>
              <a:buFont typeface="Calibri"/>
              <a:buChar char=" "/>
              <a:tabLst/>
              <a:defRPr>
                <a:solidFill>
                  <a:srgbClr val="404040"/>
                </a:solidFill>
              </a:defRPr>
            </a:pPr>
            <a:endParaRPr>
              <a:solidFill>
                <a:srgbClr val="0000FF"/>
              </a:solidFill>
            </a:endParaRPr>
          </a:p>
          <a:p>
            <a:pPr marL="64291" indent="-64291" defTabSz="642915">
              <a:lnSpc>
                <a:spcPct val="100000"/>
              </a:lnSpc>
              <a:spcBef>
                <a:spcPts val="844"/>
              </a:spcBef>
              <a:buClr>
                <a:srgbClr val="E48312"/>
              </a:buClr>
              <a:buSzPct val="100000"/>
              <a:buFont typeface="Calibri"/>
              <a:buChar char=" "/>
              <a:tabLst/>
            </a:pPr>
            <a:r>
              <a:rPr b="1"/>
              <a:t>Training data:</a:t>
            </a:r>
            <a:r>
              <a:t> input/output pairs centering on </a:t>
            </a:r>
            <a:r>
              <a:rPr i="1"/>
              <a:t>apricot </a:t>
            </a:r>
          </a:p>
          <a:p>
            <a:pPr marL="195017" lvl="1" indent="-53576" defTabSz="642915">
              <a:lnSpc>
                <a:spcPct val="100000"/>
              </a:lnSpc>
              <a:spcBef>
                <a:spcPts val="844"/>
              </a:spcBef>
              <a:buClr>
                <a:srgbClr val="E48312"/>
              </a:buClr>
              <a:buSzPct val="100000"/>
              <a:buFont typeface="Calibri"/>
              <a:buChar char=" "/>
              <a:tabLst/>
            </a:pPr>
            <a:r>
              <a:t>Assume a +/- 2 word window</a:t>
            </a:r>
          </a:p>
          <a:p>
            <a:pPr marL="195017" lvl="1" indent="-53576" defTabSz="642915">
              <a:lnSpc>
                <a:spcPct val="100000"/>
              </a:lnSpc>
              <a:spcBef>
                <a:spcPts val="844"/>
              </a:spcBef>
              <a:buClr>
                <a:srgbClr val="E48312"/>
              </a:buClr>
              <a:buSzPct val="100000"/>
              <a:buFont typeface="Calibri"/>
              <a:buChar char=" "/>
              <a:tabLst/>
            </a:pPr>
            <a:r>
              <a:rPr b="1"/>
              <a:t>Positive examples:</a:t>
            </a:r>
            <a:r>
              <a:t> </a:t>
            </a:r>
            <a:br/>
            <a:r>
              <a:t>(apricot, tablespoon), (apricot, of), (apricot, jam), (apricot, a)</a:t>
            </a:r>
          </a:p>
          <a:p>
            <a:pPr marL="195017" lvl="1" indent="-53576" defTabSz="642915">
              <a:lnSpc>
                <a:spcPct val="100000"/>
              </a:lnSpc>
              <a:spcBef>
                <a:spcPts val="844"/>
              </a:spcBef>
              <a:buClr>
                <a:srgbClr val="E48312"/>
              </a:buClr>
              <a:buSzPct val="100000"/>
              <a:buFont typeface="Calibri"/>
              <a:buChar char=" "/>
              <a:tabLst/>
            </a:pPr>
            <a:r>
              <a:t>For each positive example, create k </a:t>
            </a:r>
            <a:r>
              <a:rPr b="1"/>
              <a:t>negative examples</a:t>
            </a:r>
            <a:r>
              <a:t>, </a:t>
            </a:r>
            <a:br/>
            <a:r>
              <a:t>using noise words: </a:t>
            </a:r>
          </a:p>
          <a:p>
            <a:pPr marL="195017" lvl="1" indent="-53576" defTabSz="642915">
              <a:lnSpc>
                <a:spcPct val="100000"/>
              </a:lnSpc>
              <a:spcBef>
                <a:spcPts val="844"/>
              </a:spcBef>
              <a:buClr>
                <a:srgbClr val="E48312"/>
              </a:buClr>
              <a:buSzPct val="100000"/>
              <a:buFont typeface="Calibri"/>
              <a:buChar char=" "/>
              <a:tabLst/>
            </a:pPr>
            <a:r>
              <a:t>(apricot, aardvark), (apricot, puddle)… </a:t>
            </a:r>
          </a:p>
        </p:txBody>
      </p:sp>
      <p:sp>
        <p:nvSpPr>
          <p:cNvPr id="500" name="Slide Number"/>
          <p:cNvSpPr txBox="1">
            <a:spLocks noGrp="1"/>
          </p:cNvSpPr>
          <p:nvPr>
            <p:ph type="sldNum" sz="quarter" idx="2"/>
          </p:nvPr>
        </p:nvSpPr>
        <p:spPr>
          <a:xfrm>
            <a:off x="9163919" y="4441242"/>
            <a:ext cx="304571" cy="31579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67</a:t>
            </a:fld>
            <a:endParaRPr kern="0">
              <a:solidFill>
                <a:srgbClr val="000000"/>
              </a:solidFill>
              <a:latin typeface="Helvetica"/>
              <a:sym typeface="Helvetica"/>
            </a:endParaRPr>
          </a:p>
        </p:txBody>
      </p:sp>
    </p:spTree>
    <p:extLst>
      <p:ext uri="{BB962C8B-B14F-4D97-AF65-F5344CB8AC3E}">
        <p14:creationId xmlns:p14="http://schemas.microsoft.com/office/powerpoint/2010/main" val="2973005061"/>
      </p:ext>
    </p:extLst>
  </p:cSld>
  <p:clrMapOvr>
    <a:masterClrMapping/>
  </p:clrMapOvr>
  <p:transition spd="med"/>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02" name="Title 1"/>
          <p:cNvSpPr txBox="1">
            <a:spLocks noGrp="1"/>
          </p:cNvSpPr>
          <p:nvPr>
            <p:ph type="title"/>
          </p:nvPr>
        </p:nvSpPr>
        <p:spPr>
          <a:xfrm>
            <a:off x="2247305" y="401836"/>
            <a:ext cx="7706320" cy="1089422"/>
          </a:xfrm>
          <a:prstGeom prst="rect">
            <a:avLst/>
          </a:prstGeom>
        </p:spPr>
        <p:txBody>
          <a:bodyPr/>
          <a:lstStyle>
            <a:lvl1pPr>
              <a:lnSpc>
                <a:spcPts val="4800"/>
              </a:lnSpc>
              <a:defRPr sz="4000" spc="-93"/>
            </a:lvl1pPr>
          </a:lstStyle>
          <a:p>
            <a:r>
              <a:t>Summary: How to learn word2vec (skip-gram) embeddings</a:t>
            </a:r>
          </a:p>
        </p:txBody>
      </p:sp>
      <p:sp>
        <p:nvSpPr>
          <p:cNvPr id="503" name="Content Placeholder 2"/>
          <p:cNvSpPr txBox="1">
            <a:spLocks noGrp="1"/>
          </p:cNvSpPr>
          <p:nvPr>
            <p:ph type="body" idx="1"/>
          </p:nvPr>
        </p:nvSpPr>
        <p:spPr>
          <a:xfrm>
            <a:off x="2247305" y="1711012"/>
            <a:ext cx="7706320" cy="4691574"/>
          </a:xfrm>
          <a:prstGeom prst="rect">
            <a:avLst/>
          </a:prstGeom>
        </p:spPr>
        <p:txBody>
          <a:bodyPr/>
          <a:lstStyle/>
          <a:p>
            <a:pPr>
              <a:lnSpc>
                <a:spcPts val="2742"/>
              </a:lnSpc>
              <a:defRPr sz="3300"/>
            </a:pPr>
            <a:r>
              <a:t>For a vocabulary of size V: Start with V random 300-dimensional vectors as initial embeddings</a:t>
            </a:r>
            <a:br/>
            <a:endParaRPr/>
          </a:p>
          <a:p>
            <a:pPr>
              <a:lnSpc>
                <a:spcPts val="2742"/>
              </a:lnSpc>
              <a:defRPr sz="3300"/>
            </a:pPr>
            <a:r>
              <a:t>Train a logistic regression classifier to distinguish words that co-occur in corpus from those that don’t</a:t>
            </a:r>
          </a:p>
          <a:p>
            <a:pPr lvl="1">
              <a:lnSpc>
                <a:spcPts val="2742"/>
              </a:lnSpc>
              <a:spcBef>
                <a:spcPts val="352"/>
              </a:spcBef>
              <a:buClrTx/>
              <a:defRPr sz="3300"/>
            </a:pPr>
            <a:r>
              <a:t>Pairs of words that co-occur are positive examples</a:t>
            </a:r>
          </a:p>
          <a:p>
            <a:pPr lvl="1">
              <a:lnSpc>
                <a:spcPts val="2742"/>
              </a:lnSpc>
              <a:spcBef>
                <a:spcPts val="352"/>
              </a:spcBef>
              <a:buClrTx/>
              <a:defRPr sz="3300"/>
            </a:pPr>
            <a:r>
              <a:t>Pairs of words that don't co-occur are negative examples</a:t>
            </a:r>
          </a:p>
          <a:p>
            <a:pPr lvl="1">
              <a:lnSpc>
                <a:spcPts val="2742"/>
              </a:lnSpc>
              <a:spcBef>
                <a:spcPts val="352"/>
              </a:spcBef>
              <a:buClrTx/>
              <a:defRPr sz="3300"/>
            </a:pPr>
            <a:r>
              <a:t>Train the classifier to distinguish these by slowly adjusting all the embeddings to improve the classifier performance</a:t>
            </a:r>
          </a:p>
          <a:p>
            <a:pPr lvl="1">
              <a:lnSpc>
                <a:spcPts val="2742"/>
              </a:lnSpc>
              <a:spcBef>
                <a:spcPts val="352"/>
              </a:spcBef>
              <a:buClrTx/>
              <a:defRPr sz="3300"/>
            </a:pPr>
            <a:endParaRPr/>
          </a:p>
          <a:p>
            <a:pPr>
              <a:lnSpc>
                <a:spcPts val="2742"/>
              </a:lnSpc>
              <a:spcBef>
                <a:spcPts val="352"/>
              </a:spcBef>
              <a:tabLst>
                <a:tab pos="1294759" algn="l"/>
              </a:tabLst>
              <a:defRPr sz="3300"/>
            </a:pPr>
            <a:r>
              <a:t>Throw away the classifier code and keep the embeddings.</a:t>
            </a:r>
          </a:p>
        </p:txBody>
      </p:sp>
      <p:sp>
        <p:nvSpPr>
          <p:cNvPr id="504" name="Slide Number"/>
          <p:cNvSpPr txBox="1">
            <a:spLocks noGrp="1"/>
          </p:cNvSpPr>
          <p:nvPr>
            <p:ph type="sldNum" sz="quarter" idx="2"/>
          </p:nvPr>
        </p:nvSpPr>
        <p:spPr>
          <a:xfrm>
            <a:off x="9442415" y="6413975"/>
            <a:ext cx="230832" cy="25404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r" defTabSz="914367">
              <a:lnSpc>
                <a:spcPct val="100000"/>
              </a:lnSpc>
              <a:tabLst/>
              <a:defRPr sz="984">
                <a:solidFill>
                  <a:srgbClr val="FFFFFF"/>
                </a:solidFill>
                <a:latin typeface="Calibri"/>
                <a:ea typeface="Calibri"/>
                <a:cs typeface="Calibri"/>
                <a:sym typeface="Calibri"/>
              </a:defRPr>
            </a:lvl1pPr>
          </a:lstStyle>
          <a:p>
            <a:pPr hangingPunct="0"/>
            <a:fld id="{86CB4B4D-7CA3-9044-876B-883B54F8677D}" type="slidenum">
              <a:rPr kern="0"/>
              <a:pPr hangingPunct="0"/>
              <a:t>68</a:t>
            </a:fld>
            <a:endParaRPr kern="0"/>
          </a:p>
        </p:txBody>
      </p:sp>
    </p:spTree>
    <p:extLst>
      <p:ext uri="{BB962C8B-B14F-4D97-AF65-F5344CB8AC3E}">
        <p14:creationId xmlns:p14="http://schemas.microsoft.com/office/powerpoint/2010/main" val="5687926"/>
      </p:ext>
    </p:extLst>
  </p:cSld>
  <p:clrMapOvr>
    <a:masterClrMapping/>
  </p:clrMapOvr>
  <p:transition spd="med"/>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06" name="Title 1"/>
          <p:cNvSpPr txBox="1">
            <a:spLocks noGrp="1"/>
          </p:cNvSpPr>
          <p:nvPr>
            <p:ph type="title"/>
          </p:nvPr>
        </p:nvSpPr>
        <p:spPr>
          <a:prstGeom prst="rect">
            <a:avLst/>
          </a:prstGeom>
        </p:spPr>
        <p:txBody>
          <a:bodyPr/>
          <a:lstStyle>
            <a:lvl1pPr>
              <a:defRPr spc="-116"/>
            </a:lvl1pPr>
          </a:lstStyle>
          <a:p>
            <a:r>
              <a:t>Evaluating embeddings</a:t>
            </a:r>
          </a:p>
        </p:txBody>
      </p:sp>
      <p:sp>
        <p:nvSpPr>
          <p:cNvPr id="507" name="Content Placeholder 2"/>
          <p:cNvSpPr txBox="1">
            <a:spLocks noGrp="1"/>
          </p:cNvSpPr>
          <p:nvPr>
            <p:ph type="body" idx="1"/>
          </p:nvPr>
        </p:nvSpPr>
        <p:spPr>
          <a:prstGeom prst="rect">
            <a:avLst/>
          </a:prstGeom>
        </p:spPr>
        <p:txBody>
          <a:bodyPr/>
          <a:lstStyle/>
          <a:p>
            <a:pPr>
              <a:lnSpc>
                <a:spcPts val="3656"/>
              </a:lnSpc>
              <a:defRPr sz="4400"/>
            </a:pPr>
            <a:r>
              <a:t>Compare to human scores on word similarity-type tasks:</a:t>
            </a:r>
          </a:p>
          <a:p>
            <a:pPr indent="43530">
              <a:lnSpc>
                <a:spcPts val="2812"/>
              </a:lnSpc>
              <a:buFont typeface="Arial"/>
              <a:defRPr sz="3400"/>
            </a:pPr>
            <a:r>
              <a:t>WordSim-353 (Finkelstein et al., 2002)</a:t>
            </a:r>
          </a:p>
          <a:p>
            <a:pPr indent="43530">
              <a:lnSpc>
                <a:spcPts val="2812"/>
              </a:lnSpc>
              <a:buFont typeface="Arial"/>
              <a:defRPr sz="3400"/>
            </a:pPr>
            <a:r>
              <a:t>SimLex-999 (Hill et al., 2015)</a:t>
            </a:r>
          </a:p>
          <a:p>
            <a:pPr indent="43530">
              <a:lnSpc>
                <a:spcPts val="2812"/>
              </a:lnSpc>
              <a:buFont typeface="Arial"/>
              <a:defRPr sz="3400"/>
            </a:pPr>
            <a:r>
              <a:t>Stanford Contextual Word Similarity (SCWS) dataset (Huang et al., 2012) </a:t>
            </a:r>
          </a:p>
          <a:p>
            <a:pPr indent="43530">
              <a:lnSpc>
                <a:spcPts val="2812"/>
              </a:lnSpc>
              <a:buFont typeface="Arial"/>
              <a:defRPr sz="3400"/>
            </a:pPr>
            <a:r>
              <a:t>TOEFL dataset: </a:t>
            </a:r>
            <a:r>
              <a:rPr i="1">
                <a:latin typeface="Calibri"/>
                <a:ea typeface="Calibri"/>
                <a:cs typeface="Calibri"/>
                <a:sym typeface="Calibri"/>
              </a:rPr>
              <a:t>Levied is closest in meaning to: imposed, believed, requested, correlated </a:t>
            </a:r>
          </a:p>
        </p:txBody>
      </p:sp>
      <p:sp>
        <p:nvSpPr>
          <p:cNvPr id="508" name="Slide Number"/>
          <p:cNvSpPr txBox="1">
            <a:spLocks noGrp="1"/>
          </p:cNvSpPr>
          <p:nvPr>
            <p:ph type="sldNum" sz="quarter" idx="2"/>
          </p:nvPr>
        </p:nvSpPr>
        <p:spPr>
          <a:xfrm>
            <a:off x="9442415" y="6413975"/>
            <a:ext cx="230832" cy="25404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r" defTabSz="914367">
              <a:lnSpc>
                <a:spcPct val="100000"/>
              </a:lnSpc>
              <a:tabLst/>
              <a:defRPr sz="984">
                <a:solidFill>
                  <a:srgbClr val="FFFFFF"/>
                </a:solidFill>
                <a:latin typeface="Calibri"/>
                <a:ea typeface="Calibri"/>
                <a:cs typeface="Calibri"/>
                <a:sym typeface="Calibri"/>
              </a:defRPr>
            </a:lvl1pPr>
          </a:lstStyle>
          <a:p>
            <a:pPr hangingPunct="0"/>
            <a:fld id="{86CB4B4D-7CA3-9044-876B-883B54F8677D}" type="slidenum">
              <a:rPr kern="0"/>
              <a:pPr hangingPunct="0"/>
              <a:t>69</a:t>
            </a:fld>
            <a:endParaRPr kern="0"/>
          </a:p>
        </p:txBody>
      </p:sp>
    </p:spTree>
    <p:extLst>
      <p:ext uri="{BB962C8B-B14F-4D97-AF65-F5344CB8AC3E}">
        <p14:creationId xmlns:p14="http://schemas.microsoft.com/office/powerpoint/2010/main" val="49985497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Multiclass models: softmax(yi)"/>
          <p:cNvSpPr txBox="1">
            <a:spLocks noGrp="1"/>
          </p:cNvSpPr>
          <p:nvPr>
            <p:ph type="title"/>
          </p:nvPr>
        </p:nvSpPr>
        <p:spPr>
          <a:prstGeom prst="rect">
            <a:avLst/>
          </a:prstGeom>
        </p:spPr>
        <p:txBody>
          <a:bodyPr>
            <a:normAutofit fontScale="90000"/>
          </a:bodyPr>
          <a:lstStyle/>
          <a:p>
            <a:pPr>
              <a:lnSpc>
                <a:spcPts val="5484"/>
              </a:lnSpc>
              <a:defRPr sz="6500"/>
            </a:pPr>
            <a:r>
              <a:rPr dirty="0">
                <a:latin typeface="Georgia" panose="02040502050405020303" pitchFamily="18" charset="0"/>
              </a:rPr>
              <a:t>Multiclass models: </a:t>
            </a:r>
            <a:r>
              <a:rPr dirty="0" err="1">
                <a:latin typeface="Georgia" panose="02040502050405020303" pitchFamily="18" charset="0"/>
                <a:ea typeface="Times"/>
                <a:cs typeface="Times"/>
                <a:sym typeface="Times"/>
              </a:rPr>
              <a:t>softmax</a:t>
            </a:r>
            <a:r>
              <a:rPr dirty="0">
                <a:latin typeface="Georgia" panose="02040502050405020303" pitchFamily="18" charset="0"/>
                <a:ea typeface="Times"/>
                <a:cs typeface="Times"/>
                <a:sym typeface="Times"/>
              </a:rPr>
              <a:t>(</a:t>
            </a:r>
            <a:r>
              <a:rPr dirty="0" err="1">
                <a:latin typeface="Georgia" panose="02040502050405020303" pitchFamily="18" charset="0"/>
                <a:ea typeface="Times"/>
                <a:cs typeface="Times"/>
                <a:sym typeface="Times"/>
              </a:rPr>
              <a:t>y</a:t>
            </a:r>
            <a:r>
              <a:rPr baseline="-5999" dirty="0" err="1">
                <a:latin typeface="Georgia" panose="02040502050405020303" pitchFamily="18" charset="0"/>
                <a:ea typeface="Times"/>
                <a:cs typeface="Times"/>
                <a:sym typeface="Times"/>
              </a:rPr>
              <a:t>i</a:t>
            </a:r>
            <a:r>
              <a:rPr dirty="0">
                <a:latin typeface="Georgia" panose="02040502050405020303" pitchFamily="18" charset="0"/>
                <a:ea typeface="Times"/>
                <a:cs typeface="Times"/>
                <a:sym typeface="Times"/>
              </a:rPr>
              <a:t>)</a:t>
            </a:r>
          </a:p>
        </p:txBody>
      </p:sp>
      <p:sp>
        <p:nvSpPr>
          <p:cNvPr id="178" name="Multiclass classification = predict one of K classes.…"/>
          <p:cNvSpPr txBox="1">
            <a:spLocks noGrp="1"/>
          </p:cNvSpPr>
          <p:nvPr>
            <p:ph type="body" idx="1"/>
          </p:nvPr>
        </p:nvSpPr>
        <p:spPr>
          <a:prstGeom prst="rect">
            <a:avLst/>
          </a:prstGeom>
        </p:spPr>
        <p:txBody>
          <a:bodyPr>
            <a:normAutofit/>
          </a:bodyPr>
          <a:lstStyle/>
          <a:p>
            <a:pPr marL="0" indent="0">
              <a:lnSpc>
                <a:spcPct val="100000"/>
              </a:lnSpc>
              <a:buNone/>
            </a:pPr>
            <a:r>
              <a:rPr b="1" dirty="0">
                <a:latin typeface="Georgia" panose="02040502050405020303" pitchFamily="18" charset="0"/>
              </a:rPr>
              <a:t>Multiclass classification = predict one of K classes.</a:t>
            </a:r>
            <a:endParaRPr lang="en-US" b="1" dirty="0">
              <a:latin typeface="Georgia" panose="02040502050405020303" pitchFamily="18" charset="0"/>
            </a:endParaRPr>
          </a:p>
          <a:p>
            <a:pPr marL="457200" lvl="1" indent="0">
              <a:lnSpc>
                <a:spcPct val="100000"/>
              </a:lnSpc>
              <a:buNone/>
            </a:pPr>
            <a:r>
              <a:rPr dirty="0">
                <a:latin typeface="Georgia" panose="02040502050405020303" pitchFamily="18" charset="0"/>
              </a:rPr>
              <a:t>Return the class </a:t>
            </a:r>
            <a:r>
              <a:rPr dirty="0" err="1">
                <a:latin typeface="Georgia" panose="02040502050405020303" pitchFamily="18" charset="0"/>
              </a:rPr>
              <a:t>i</a:t>
            </a:r>
            <a:r>
              <a:rPr dirty="0">
                <a:latin typeface="Georgia" panose="02040502050405020303" pitchFamily="18" charset="0"/>
              </a:rPr>
              <a:t> with the highest score: </a:t>
            </a:r>
            <a:r>
              <a:rPr dirty="0" err="1">
                <a:latin typeface="Georgia" panose="02040502050405020303" pitchFamily="18" charset="0"/>
                <a:ea typeface="Times"/>
                <a:cs typeface="Times"/>
                <a:sym typeface="Times"/>
              </a:rPr>
              <a:t>argmax</a:t>
            </a:r>
            <a:r>
              <a:rPr baseline="-5999" dirty="0" err="1">
                <a:latin typeface="Georgia" panose="02040502050405020303" pitchFamily="18" charset="0"/>
                <a:ea typeface="Times"/>
                <a:cs typeface="Times"/>
                <a:sym typeface="Times"/>
              </a:rPr>
              <a:t>i</a:t>
            </a:r>
            <a:r>
              <a:rPr dirty="0">
                <a:latin typeface="Georgia" panose="02040502050405020303" pitchFamily="18" charset="0"/>
                <a:ea typeface="Times"/>
                <a:cs typeface="Times"/>
                <a:sym typeface="Times"/>
              </a:rPr>
              <a:t>(</a:t>
            </a:r>
            <a:r>
              <a:rPr dirty="0" err="1">
                <a:latin typeface="Georgia" panose="02040502050405020303" pitchFamily="18" charset="0"/>
                <a:ea typeface="Times"/>
                <a:cs typeface="Times"/>
                <a:sym typeface="Times"/>
              </a:rPr>
              <a:t>y</a:t>
            </a:r>
            <a:r>
              <a:rPr baseline="-5999" dirty="0" err="1">
                <a:latin typeface="Georgia" panose="02040502050405020303" pitchFamily="18" charset="0"/>
                <a:ea typeface="Times"/>
                <a:cs typeface="Times"/>
                <a:sym typeface="Times"/>
              </a:rPr>
              <a:t>i</a:t>
            </a:r>
            <a:r>
              <a:rPr dirty="0">
                <a:latin typeface="Georgia" panose="02040502050405020303" pitchFamily="18" charset="0"/>
                <a:ea typeface="Times"/>
                <a:cs typeface="Times"/>
                <a:sym typeface="Times"/>
              </a:rPr>
              <a:t>)</a:t>
            </a:r>
            <a:endParaRPr sz="2800" dirty="0">
              <a:latin typeface="Georgia" panose="02040502050405020303" pitchFamily="18" charset="0"/>
              <a:ea typeface="Times"/>
              <a:cs typeface="Times"/>
              <a:sym typeface="Times"/>
            </a:endParaRPr>
          </a:p>
          <a:p>
            <a:pPr marL="0" indent="0">
              <a:lnSpc>
                <a:spcPct val="100000"/>
              </a:lnSpc>
              <a:buNone/>
              <a:tabLst>
                <a:tab pos="750067" algn="l"/>
              </a:tabLst>
              <a:defRPr sz="3000"/>
            </a:pPr>
            <a:r>
              <a:rPr sz="2800" dirty="0">
                <a:latin typeface="Georgia" panose="02040502050405020303" pitchFamily="18" charset="0"/>
              </a:rPr>
              <a:t>In neural networks, this is typically done by using the </a:t>
            </a:r>
            <a:r>
              <a:rPr sz="2800" b="1" dirty="0" err="1">
                <a:solidFill>
                  <a:srgbClr val="C00000"/>
                </a:solidFill>
                <a:latin typeface="Georgia" panose="02040502050405020303" pitchFamily="18" charset="0"/>
              </a:rPr>
              <a:t>softmax</a:t>
            </a:r>
            <a:r>
              <a:rPr sz="2800" dirty="0">
                <a:latin typeface="Georgia" panose="02040502050405020303" pitchFamily="18" charset="0"/>
              </a:rPr>
              <a:t> function, which maps real-valued vectors in R</a:t>
            </a:r>
            <a:r>
              <a:rPr lang="en-US" baseline="31999" dirty="0">
                <a:latin typeface="Georgia" panose="02040502050405020303" pitchFamily="18" charset="0"/>
              </a:rPr>
              <a:t>K</a:t>
            </a:r>
            <a:r>
              <a:rPr sz="2800" dirty="0">
                <a:latin typeface="Georgia" panose="02040502050405020303" pitchFamily="18" charset="0"/>
              </a:rPr>
              <a:t> to</a:t>
            </a:r>
            <a:r>
              <a:rPr lang="en-US" sz="2800" dirty="0">
                <a:latin typeface="Georgia" panose="02040502050405020303" pitchFamily="18" charset="0"/>
              </a:rPr>
              <a:t> </a:t>
            </a:r>
            <a:r>
              <a:rPr sz="2800" dirty="0">
                <a:latin typeface="Georgia" panose="02040502050405020303" pitchFamily="18" charset="0"/>
              </a:rPr>
              <a:t>distribution</a:t>
            </a:r>
            <a:r>
              <a:rPr lang="en-US" sz="2800" dirty="0">
                <a:latin typeface="Georgia" panose="02040502050405020303" pitchFamily="18" charset="0"/>
              </a:rPr>
              <a:t>s</a:t>
            </a:r>
            <a:r>
              <a:rPr sz="2800" dirty="0">
                <a:latin typeface="Georgia" panose="02040502050405020303" pitchFamily="18" charset="0"/>
              </a:rPr>
              <a:t> over the </a:t>
            </a:r>
            <a:r>
              <a:rPr lang="en-US" sz="2800" dirty="0">
                <a:latin typeface="Georgia" panose="02040502050405020303" pitchFamily="18" charset="0"/>
              </a:rPr>
              <a:t>K</a:t>
            </a:r>
            <a:r>
              <a:rPr sz="2800" dirty="0">
                <a:latin typeface="Georgia" panose="02040502050405020303" pitchFamily="18" charset="0"/>
              </a:rPr>
              <a:t> outputs</a:t>
            </a:r>
            <a:endParaRPr lang="en-US" sz="2800" dirty="0">
              <a:latin typeface="Georgia" panose="02040502050405020303" pitchFamily="18" charset="0"/>
            </a:endParaRPr>
          </a:p>
          <a:p>
            <a:pPr marL="0" indent="0">
              <a:lnSpc>
                <a:spcPct val="100000"/>
              </a:lnSpc>
              <a:buNone/>
              <a:tabLst>
                <a:tab pos="750067" algn="l"/>
              </a:tabLst>
              <a:defRPr sz="3000"/>
            </a:pPr>
            <a:r>
              <a:rPr lang="en-US" sz="2800" dirty="0">
                <a:latin typeface="Georgia" panose="02040502050405020303" pitchFamily="18" charset="0"/>
              </a:rPr>
              <a:t>Given</a:t>
            </a:r>
            <a:r>
              <a:rPr sz="2800" dirty="0">
                <a:latin typeface="Georgia" panose="02040502050405020303" pitchFamily="18" charset="0"/>
              </a:rPr>
              <a:t> a vector </a:t>
            </a:r>
            <a:r>
              <a:rPr sz="2800" b="1" dirty="0">
                <a:latin typeface="Georgia" panose="02040502050405020303" pitchFamily="18" charset="0"/>
                <a:ea typeface="Times"/>
                <a:cs typeface="Times"/>
                <a:sym typeface="Times"/>
              </a:rPr>
              <a:t>z</a:t>
            </a:r>
            <a:r>
              <a:rPr sz="2800" dirty="0">
                <a:latin typeface="Georgia" panose="02040502050405020303" pitchFamily="18" charset="0"/>
                <a:ea typeface="Times"/>
                <a:cs typeface="Times"/>
                <a:sym typeface="Times"/>
              </a:rPr>
              <a:t> = (z</a:t>
            </a:r>
            <a:r>
              <a:rPr sz="2800" baseline="-5999" dirty="0">
                <a:latin typeface="Georgia" panose="02040502050405020303" pitchFamily="18" charset="0"/>
                <a:ea typeface="Times"/>
                <a:cs typeface="Times"/>
                <a:sym typeface="Times"/>
              </a:rPr>
              <a:t>0</a:t>
            </a:r>
            <a:r>
              <a:rPr sz="2800" dirty="0">
                <a:latin typeface="Georgia" panose="02040502050405020303" pitchFamily="18" charset="0"/>
                <a:ea typeface="Times"/>
                <a:cs typeface="Times"/>
                <a:sym typeface="Times"/>
              </a:rPr>
              <a:t>…</a:t>
            </a:r>
            <a:r>
              <a:rPr sz="2800" dirty="0" err="1">
                <a:latin typeface="Georgia" panose="02040502050405020303" pitchFamily="18" charset="0"/>
                <a:ea typeface="Times"/>
                <a:cs typeface="Times"/>
                <a:sym typeface="Times"/>
              </a:rPr>
              <a:t>z</a:t>
            </a:r>
            <a:r>
              <a:rPr sz="2800" baseline="-5999" dirty="0" err="1">
                <a:latin typeface="Georgia" panose="02040502050405020303" pitchFamily="18" charset="0"/>
                <a:ea typeface="Times"/>
                <a:cs typeface="Times"/>
                <a:sym typeface="Times"/>
              </a:rPr>
              <a:t>K</a:t>
            </a:r>
            <a:r>
              <a:rPr sz="2800" dirty="0">
                <a:latin typeface="Georgia" panose="02040502050405020303" pitchFamily="18" charset="0"/>
                <a:ea typeface="Times"/>
                <a:cs typeface="Times"/>
                <a:sym typeface="Times"/>
              </a:rPr>
              <a:t>)</a:t>
            </a:r>
            <a:r>
              <a:rPr lang="en-US" dirty="0">
                <a:latin typeface="Georgia" panose="02040502050405020303" pitchFamily="18" charset="0"/>
                <a:sym typeface="Times"/>
              </a:rPr>
              <a:t> of activations </a:t>
            </a:r>
            <a:r>
              <a:rPr lang="en-US" dirty="0" err="1">
                <a:latin typeface="Georgia" panose="02040502050405020303" pitchFamily="18" charset="0"/>
                <a:sym typeface="Times"/>
              </a:rPr>
              <a:t>z</a:t>
            </a:r>
            <a:r>
              <a:rPr lang="en-US" baseline="-25000" dirty="0" err="1">
                <a:latin typeface="Georgia" panose="02040502050405020303" pitchFamily="18" charset="0"/>
                <a:sym typeface="Times"/>
              </a:rPr>
              <a:t>i</a:t>
            </a:r>
            <a:r>
              <a:rPr lang="en-US" dirty="0">
                <a:latin typeface="Georgia" panose="02040502050405020303" pitchFamily="18" charset="0"/>
                <a:sym typeface="Times"/>
              </a:rPr>
              <a:t> for each K classes</a:t>
            </a:r>
            <a:endParaRPr lang="en-US" dirty="0">
              <a:latin typeface="Georgia" panose="02040502050405020303" pitchFamily="18" charset="0"/>
            </a:endParaRPr>
          </a:p>
          <a:p>
            <a:pPr marL="0" indent="0">
              <a:lnSpc>
                <a:spcPct val="100000"/>
              </a:lnSpc>
              <a:buNone/>
              <a:tabLst>
                <a:tab pos="750067" algn="l"/>
              </a:tabLst>
              <a:defRPr sz="3000"/>
            </a:pPr>
            <a:r>
              <a:rPr lang="en-US" dirty="0">
                <a:solidFill>
                  <a:srgbClr val="C00000"/>
                </a:solidFill>
                <a:latin typeface="Georgia" panose="02040502050405020303" pitchFamily="18" charset="0"/>
              </a:rPr>
              <a:t>Probability of class </a:t>
            </a:r>
            <a:r>
              <a:rPr lang="en-US" dirty="0" err="1">
                <a:solidFill>
                  <a:srgbClr val="C00000"/>
                </a:solidFill>
                <a:latin typeface="Georgia" panose="02040502050405020303" pitchFamily="18" charset="0"/>
              </a:rPr>
              <a:t>i</a:t>
            </a:r>
            <a:r>
              <a:rPr lang="en-US" dirty="0">
                <a:solidFill>
                  <a:srgbClr val="C00000"/>
                </a:solidFill>
                <a:latin typeface="Georgia" panose="02040502050405020303" pitchFamily="18" charset="0"/>
              </a:rPr>
              <a:t>: </a:t>
            </a:r>
            <a:r>
              <a:rPr sz="2800" dirty="0">
                <a:solidFill>
                  <a:srgbClr val="C00000"/>
                </a:solidFill>
                <a:latin typeface="Georgia" panose="02040502050405020303" pitchFamily="18" charset="0"/>
                <a:ea typeface="Times"/>
                <a:cs typeface="Times"/>
                <a:sym typeface="Times"/>
              </a:rPr>
              <a:t>P(</a:t>
            </a:r>
            <a:r>
              <a:rPr sz="2800" dirty="0" err="1">
                <a:solidFill>
                  <a:srgbClr val="C00000"/>
                </a:solidFill>
                <a:latin typeface="Georgia" panose="02040502050405020303" pitchFamily="18" charset="0"/>
                <a:ea typeface="Times"/>
                <a:cs typeface="Times"/>
                <a:sym typeface="Times"/>
              </a:rPr>
              <a:t>i</a:t>
            </a:r>
            <a:r>
              <a:rPr sz="2800" dirty="0">
                <a:solidFill>
                  <a:srgbClr val="C00000"/>
                </a:solidFill>
                <a:latin typeface="Georgia" panose="02040502050405020303" pitchFamily="18" charset="0"/>
                <a:ea typeface="Times"/>
                <a:cs typeface="Times"/>
                <a:sym typeface="Times"/>
              </a:rPr>
              <a:t>) = </a:t>
            </a:r>
            <a:r>
              <a:rPr sz="2800" dirty="0" err="1">
                <a:solidFill>
                  <a:srgbClr val="C00000"/>
                </a:solidFill>
                <a:latin typeface="Georgia" panose="02040502050405020303" pitchFamily="18" charset="0"/>
                <a:ea typeface="Times"/>
                <a:cs typeface="Times"/>
                <a:sym typeface="Times"/>
              </a:rPr>
              <a:t>softmax</a:t>
            </a:r>
            <a:r>
              <a:rPr sz="2800" dirty="0">
                <a:solidFill>
                  <a:srgbClr val="C00000"/>
                </a:solidFill>
                <a:latin typeface="Georgia" panose="02040502050405020303" pitchFamily="18" charset="0"/>
                <a:ea typeface="Times"/>
                <a:cs typeface="Times"/>
                <a:sym typeface="Times"/>
              </a:rPr>
              <a:t>(</a:t>
            </a:r>
            <a:r>
              <a:rPr sz="2800" dirty="0" err="1">
                <a:solidFill>
                  <a:srgbClr val="C00000"/>
                </a:solidFill>
                <a:latin typeface="Georgia" panose="02040502050405020303" pitchFamily="18" charset="0"/>
                <a:ea typeface="Times"/>
                <a:cs typeface="Times"/>
                <a:sym typeface="Times"/>
              </a:rPr>
              <a:t>z</a:t>
            </a:r>
            <a:r>
              <a:rPr sz="2800" baseline="-5999" dirty="0" err="1">
                <a:solidFill>
                  <a:srgbClr val="C00000"/>
                </a:solidFill>
                <a:latin typeface="Georgia" panose="02040502050405020303" pitchFamily="18" charset="0"/>
                <a:ea typeface="Times"/>
                <a:cs typeface="Times"/>
                <a:sym typeface="Times"/>
              </a:rPr>
              <a:t>i</a:t>
            </a:r>
            <a:r>
              <a:rPr sz="2800" dirty="0">
                <a:solidFill>
                  <a:srgbClr val="C00000"/>
                </a:solidFill>
                <a:latin typeface="Georgia" panose="02040502050405020303" pitchFamily="18" charset="0"/>
                <a:ea typeface="Times"/>
                <a:cs typeface="Times"/>
                <a:sym typeface="Times"/>
              </a:rPr>
              <a:t>) = </a:t>
            </a:r>
            <a:r>
              <a:rPr sz="2800" dirty="0" err="1">
                <a:solidFill>
                  <a:srgbClr val="C00000"/>
                </a:solidFill>
                <a:latin typeface="Georgia" panose="02040502050405020303" pitchFamily="18" charset="0"/>
                <a:ea typeface="Times"/>
                <a:cs typeface="Times"/>
                <a:sym typeface="Times"/>
              </a:rPr>
              <a:t>exp</a:t>
            </a:r>
            <a:r>
              <a:rPr sz="2800" dirty="0">
                <a:solidFill>
                  <a:srgbClr val="C00000"/>
                </a:solidFill>
                <a:latin typeface="Georgia" panose="02040502050405020303" pitchFamily="18" charset="0"/>
                <a:ea typeface="Times"/>
                <a:cs typeface="Times"/>
                <a:sym typeface="Times"/>
              </a:rPr>
              <a:t>(</a:t>
            </a:r>
            <a:r>
              <a:rPr sz="2800" dirty="0" err="1">
                <a:solidFill>
                  <a:srgbClr val="C00000"/>
                </a:solidFill>
                <a:latin typeface="Georgia" panose="02040502050405020303" pitchFamily="18" charset="0"/>
                <a:ea typeface="Times"/>
                <a:cs typeface="Times"/>
                <a:sym typeface="Times"/>
              </a:rPr>
              <a:t>z</a:t>
            </a:r>
            <a:r>
              <a:rPr sz="2800" baseline="-5999" dirty="0" err="1">
                <a:solidFill>
                  <a:srgbClr val="C00000"/>
                </a:solidFill>
                <a:latin typeface="Georgia" panose="02040502050405020303" pitchFamily="18" charset="0"/>
                <a:ea typeface="Times"/>
                <a:cs typeface="Times"/>
                <a:sym typeface="Times"/>
              </a:rPr>
              <a:t>i</a:t>
            </a:r>
            <a:r>
              <a:rPr sz="2800" dirty="0">
                <a:solidFill>
                  <a:srgbClr val="C00000"/>
                </a:solidFill>
                <a:latin typeface="Georgia" panose="02040502050405020303" pitchFamily="18" charset="0"/>
                <a:ea typeface="Times"/>
                <a:cs typeface="Times"/>
                <a:sym typeface="Times"/>
              </a:rPr>
              <a:t>) ∕ ∑</a:t>
            </a:r>
            <a:r>
              <a:rPr sz="2800" baseline="-5999" dirty="0">
                <a:solidFill>
                  <a:srgbClr val="C00000"/>
                </a:solidFill>
                <a:latin typeface="Georgia" panose="02040502050405020303" pitchFamily="18" charset="0"/>
                <a:ea typeface="Times"/>
                <a:cs typeface="Times"/>
                <a:sym typeface="Times"/>
              </a:rPr>
              <a:t>k=0..K</a:t>
            </a:r>
            <a:r>
              <a:rPr sz="2800" dirty="0">
                <a:solidFill>
                  <a:srgbClr val="C00000"/>
                </a:solidFill>
                <a:latin typeface="Georgia" panose="02040502050405020303" pitchFamily="18" charset="0"/>
                <a:ea typeface="Times"/>
                <a:cs typeface="Times"/>
                <a:sym typeface="Times"/>
              </a:rPr>
              <a:t> </a:t>
            </a:r>
            <a:r>
              <a:rPr sz="2800" dirty="0" err="1">
                <a:solidFill>
                  <a:srgbClr val="C00000"/>
                </a:solidFill>
                <a:latin typeface="Georgia" panose="02040502050405020303" pitchFamily="18" charset="0"/>
                <a:ea typeface="Times"/>
                <a:cs typeface="Times"/>
                <a:sym typeface="Times"/>
              </a:rPr>
              <a:t>exp</a:t>
            </a:r>
            <a:r>
              <a:rPr sz="2800" dirty="0">
                <a:solidFill>
                  <a:srgbClr val="C00000"/>
                </a:solidFill>
                <a:latin typeface="Georgia" panose="02040502050405020303" pitchFamily="18" charset="0"/>
                <a:ea typeface="Times"/>
                <a:cs typeface="Times"/>
                <a:sym typeface="Times"/>
              </a:rPr>
              <a:t>(</a:t>
            </a:r>
            <a:r>
              <a:rPr sz="2800" dirty="0" err="1">
                <a:solidFill>
                  <a:srgbClr val="C00000"/>
                </a:solidFill>
                <a:latin typeface="Georgia" panose="02040502050405020303" pitchFamily="18" charset="0"/>
                <a:ea typeface="Times"/>
                <a:cs typeface="Times"/>
                <a:sym typeface="Times"/>
              </a:rPr>
              <a:t>z</a:t>
            </a:r>
            <a:r>
              <a:rPr sz="2800" baseline="-5999" dirty="0" err="1">
                <a:solidFill>
                  <a:srgbClr val="C00000"/>
                </a:solidFill>
                <a:latin typeface="Georgia" panose="02040502050405020303" pitchFamily="18" charset="0"/>
                <a:ea typeface="Times"/>
                <a:cs typeface="Times"/>
                <a:sym typeface="Times"/>
              </a:rPr>
              <a:t>k</a:t>
            </a:r>
            <a:r>
              <a:rPr sz="2800" dirty="0">
                <a:solidFill>
                  <a:srgbClr val="C00000"/>
                </a:solidFill>
                <a:latin typeface="Georgia" panose="02040502050405020303" pitchFamily="18" charset="0"/>
                <a:ea typeface="Times"/>
                <a:cs typeface="Times"/>
                <a:sym typeface="Times"/>
              </a:rPr>
              <a:t>)</a:t>
            </a:r>
            <a:endParaRPr lang="en-US" dirty="0">
              <a:solidFill>
                <a:srgbClr val="C00000"/>
              </a:solidFill>
              <a:latin typeface="Georgia" panose="02040502050405020303" pitchFamily="18" charset="0"/>
              <a:ea typeface="Times"/>
              <a:cs typeface="Times"/>
              <a:sym typeface="Times"/>
            </a:endParaRPr>
          </a:p>
          <a:p>
            <a:pPr marL="914400" lvl="2" indent="0">
              <a:lnSpc>
                <a:spcPct val="100000"/>
              </a:lnSpc>
              <a:buNone/>
              <a:tabLst>
                <a:tab pos="750067" algn="l"/>
              </a:tabLst>
              <a:defRPr sz="3000"/>
            </a:pPr>
            <a:r>
              <a:rPr sz="2400" dirty="0">
                <a:latin typeface="Georgia" panose="02040502050405020303" pitchFamily="18" charset="0"/>
              </a:rPr>
              <a:t>(NB: This is just logistic regression)</a:t>
            </a:r>
          </a:p>
        </p:txBody>
      </p:sp>
      <p:sp>
        <p:nvSpPr>
          <p:cNvPr id="17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endParaRPr kern="0" dirty="0">
              <a:solidFill>
                <a:srgbClr val="000000"/>
              </a:solidFill>
              <a:latin typeface="Helvetica"/>
              <a:sym typeface="Helvetica"/>
            </a:endParaRPr>
          </a:p>
        </p:txBody>
      </p:sp>
    </p:spTree>
    <p:extLst>
      <p:ext uri="{BB962C8B-B14F-4D97-AF65-F5344CB8AC3E}">
        <p14:creationId xmlns:p14="http://schemas.microsoft.com/office/powerpoint/2010/main" val="3496588392"/>
      </p:ext>
    </p:extLst>
  </p:cSld>
  <p:clrMapOvr>
    <a:masterClrMapping/>
  </p:clrMapOvr>
  <p:transition spd="med"/>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0" name="Title 1"/>
          <p:cNvSpPr txBox="1">
            <a:spLocks noGrp="1"/>
          </p:cNvSpPr>
          <p:nvPr>
            <p:ph type="title"/>
          </p:nvPr>
        </p:nvSpPr>
        <p:spPr>
          <a:prstGeom prst="rect">
            <a:avLst/>
          </a:prstGeom>
        </p:spPr>
        <p:txBody>
          <a:bodyPr/>
          <a:lstStyle>
            <a:lvl1pPr>
              <a:lnSpc>
                <a:spcPts val="7200"/>
              </a:lnSpc>
              <a:defRPr sz="6000" spc="-139"/>
            </a:lvl1pPr>
          </a:lstStyle>
          <a:p>
            <a:r>
              <a:t>Properties of embeddings</a:t>
            </a:r>
          </a:p>
        </p:txBody>
      </p:sp>
      <p:sp>
        <p:nvSpPr>
          <p:cNvPr id="511" name="Content Placeholder 5"/>
          <p:cNvSpPr txBox="1">
            <a:spLocks noGrp="1"/>
          </p:cNvSpPr>
          <p:nvPr>
            <p:ph type="body" idx="1"/>
          </p:nvPr>
        </p:nvSpPr>
        <p:spPr>
          <a:prstGeom prst="rect">
            <a:avLst/>
          </a:prstGeom>
        </p:spPr>
        <p:txBody>
          <a:bodyPr/>
          <a:lstStyle/>
          <a:p>
            <a:pPr>
              <a:lnSpc>
                <a:spcPct val="81000"/>
              </a:lnSpc>
              <a:defRPr sz="4400"/>
            </a:pPr>
            <a:r>
              <a:t>Similarity depends on window size C</a:t>
            </a:r>
          </a:p>
          <a:p>
            <a:pPr>
              <a:lnSpc>
                <a:spcPct val="81000"/>
              </a:lnSpc>
              <a:defRPr sz="4400"/>
            </a:pPr>
            <a:endParaRPr/>
          </a:p>
          <a:p>
            <a:pPr>
              <a:lnSpc>
                <a:spcPct val="81000"/>
              </a:lnSpc>
              <a:defRPr sz="4400"/>
            </a:pPr>
            <a:r>
              <a:t>C = ±2 The nearest words to </a:t>
            </a:r>
            <a:r>
              <a:rPr i="1">
                <a:latin typeface="Calibri"/>
                <a:ea typeface="Calibri"/>
                <a:cs typeface="Calibri"/>
                <a:sym typeface="Calibri"/>
              </a:rPr>
              <a:t>Hogwarts:</a:t>
            </a:r>
          </a:p>
          <a:p>
            <a:pPr lvl="1">
              <a:lnSpc>
                <a:spcPct val="81000"/>
              </a:lnSpc>
              <a:spcBef>
                <a:spcPts val="352"/>
              </a:spcBef>
              <a:defRPr sz="3800" i="1">
                <a:latin typeface="Calibri"/>
                <a:ea typeface="Calibri"/>
                <a:cs typeface="Calibri"/>
                <a:sym typeface="Calibri"/>
              </a:defRPr>
            </a:pPr>
            <a:r>
              <a:t>Sunnydale</a:t>
            </a:r>
            <a:endParaRPr sz="1687"/>
          </a:p>
          <a:p>
            <a:pPr lvl="1">
              <a:lnSpc>
                <a:spcPct val="81000"/>
              </a:lnSpc>
              <a:spcBef>
                <a:spcPts val="352"/>
              </a:spcBef>
              <a:defRPr sz="3800" i="1">
                <a:latin typeface="Calibri"/>
                <a:ea typeface="Calibri"/>
                <a:cs typeface="Calibri"/>
                <a:sym typeface="Calibri"/>
              </a:defRPr>
            </a:pPr>
            <a:r>
              <a:t>Evernight</a:t>
            </a:r>
          </a:p>
          <a:p>
            <a:pPr>
              <a:lnSpc>
                <a:spcPct val="81000"/>
              </a:lnSpc>
              <a:defRPr sz="4400"/>
            </a:pPr>
            <a:br>
              <a:rPr sz="2672" i="1">
                <a:latin typeface="Calibri"/>
                <a:ea typeface="Calibri"/>
                <a:cs typeface="Calibri"/>
                <a:sym typeface="Calibri"/>
              </a:rPr>
            </a:br>
            <a:r>
              <a:t>C = ±5 The nearest words to </a:t>
            </a:r>
            <a:r>
              <a:rPr i="1">
                <a:latin typeface="Calibri"/>
                <a:ea typeface="Calibri"/>
                <a:cs typeface="Calibri"/>
                <a:sym typeface="Calibri"/>
              </a:rPr>
              <a:t>Hogwarts:</a:t>
            </a:r>
          </a:p>
          <a:p>
            <a:pPr lvl="1">
              <a:lnSpc>
                <a:spcPct val="81000"/>
              </a:lnSpc>
              <a:spcBef>
                <a:spcPts val="352"/>
              </a:spcBef>
              <a:defRPr sz="3800" i="1">
                <a:latin typeface="Calibri"/>
                <a:ea typeface="Calibri"/>
                <a:cs typeface="Calibri"/>
                <a:sym typeface="Calibri"/>
              </a:defRPr>
            </a:pPr>
            <a:r>
              <a:t>Dumbledore</a:t>
            </a:r>
            <a:endParaRPr sz="1687"/>
          </a:p>
          <a:p>
            <a:pPr lvl="1">
              <a:lnSpc>
                <a:spcPct val="81000"/>
              </a:lnSpc>
              <a:spcBef>
                <a:spcPts val="352"/>
              </a:spcBef>
              <a:defRPr sz="3800" i="1">
                <a:latin typeface="Calibri"/>
                <a:ea typeface="Calibri"/>
                <a:cs typeface="Calibri"/>
                <a:sym typeface="Calibri"/>
              </a:defRPr>
            </a:pPr>
            <a:r>
              <a:t>Malfoy</a:t>
            </a:r>
            <a:endParaRPr sz="1687"/>
          </a:p>
          <a:p>
            <a:pPr lvl="1">
              <a:lnSpc>
                <a:spcPct val="81000"/>
              </a:lnSpc>
              <a:spcBef>
                <a:spcPts val="352"/>
              </a:spcBef>
              <a:defRPr sz="3800" i="1">
                <a:latin typeface="Calibri"/>
                <a:ea typeface="Calibri"/>
                <a:cs typeface="Calibri"/>
                <a:sym typeface="Calibri"/>
              </a:defRPr>
            </a:pPr>
            <a:r>
              <a:t>halfblood</a:t>
            </a:r>
          </a:p>
        </p:txBody>
      </p:sp>
      <p:sp>
        <p:nvSpPr>
          <p:cNvPr id="512" name="Slide Number Placeholder 3"/>
          <p:cNvSpPr txBox="1">
            <a:spLocks noGrp="1"/>
          </p:cNvSpPr>
          <p:nvPr>
            <p:ph type="sldNum" sz="quarter" idx="2"/>
          </p:nvPr>
        </p:nvSpPr>
        <p:spPr>
          <a:xfrm>
            <a:off x="9442415" y="6413975"/>
            <a:ext cx="230832" cy="25404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r" defTabSz="914367">
              <a:lnSpc>
                <a:spcPct val="100000"/>
              </a:lnSpc>
              <a:tabLst/>
              <a:defRPr sz="984">
                <a:solidFill>
                  <a:srgbClr val="FFFFFF"/>
                </a:solidFill>
                <a:latin typeface="Calibri"/>
                <a:ea typeface="Calibri"/>
                <a:cs typeface="Calibri"/>
                <a:sym typeface="Calibri"/>
              </a:defRPr>
            </a:lvl1pPr>
          </a:lstStyle>
          <a:p>
            <a:pPr hangingPunct="0"/>
            <a:fld id="{86CB4B4D-7CA3-9044-876B-883B54F8677D}" type="slidenum">
              <a:rPr kern="0"/>
              <a:pPr hangingPunct="0"/>
              <a:t>70</a:t>
            </a:fld>
            <a:endParaRPr kern="0"/>
          </a:p>
        </p:txBody>
      </p:sp>
    </p:spTree>
    <p:extLst>
      <p:ext uri="{BB962C8B-B14F-4D97-AF65-F5344CB8AC3E}">
        <p14:creationId xmlns:p14="http://schemas.microsoft.com/office/powerpoint/2010/main" val="185746207"/>
      </p:ext>
    </p:extLst>
  </p:cSld>
  <p:clrMapOvr>
    <a:masterClrMapping/>
  </p:clrMapOvr>
  <p:transition spd="med"/>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4" name="Title 1"/>
          <p:cNvSpPr txBox="1">
            <a:spLocks noGrp="1"/>
          </p:cNvSpPr>
          <p:nvPr>
            <p:ph type="title"/>
          </p:nvPr>
        </p:nvSpPr>
        <p:spPr>
          <a:xfrm>
            <a:off x="2247305" y="401836"/>
            <a:ext cx="7706320" cy="1208403"/>
          </a:xfrm>
          <a:prstGeom prst="rect">
            <a:avLst/>
          </a:prstGeom>
        </p:spPr>
        <p:txBody>
          <a:bodyPr/>
          <a:lstStyle>
            <a:lvl1pPr>
              <a:defRPr spc="-116"/>
            </a:lvl1pPr>
          </a:lstStyle>
          <a:p>
            <a:r>
              <a:t>Analogy: Embeddings capture relational meaning!</a:t>
            </a:r>
          </a:p>
        </p:txBody>
      </p:sp>
      <p:sp>
        <p:nvSpPr>
          <p:cNvPr id="515" name="Content Placeholder 2"/>
          <p:cNvSpPr txBox="1">
            <a:spLocks noGrp="1"/>
          </p:cNvSpPr>
          <p:nvPr>
            <p:ph type="body" idx="1"/>
          </p:nvPr>
        </p:nvSpPr>
        <p:spPr>
          <a:xfrm>
            <a:off x="2247305" y="1742510"/>
            <a:ext cx="7706320" cy="4660076"/>
          </a:xfrm>
          <a:prstGeom prst="rect">
            <a:avLst/>
          </a:prstGeom>
        </p:spPr>
        <p:txBody>
          <a:bodyPr/>
          <a:lstStyle/>
          <a:p>
            <a:pPr>
              <a:defRPr>
                <a:latin typeface="Times"/>
                <a:ea typeface="Times"/>
                <a:cs typeface="Times"/>
                <a:sym typeface="Times"/>
              </a:defRPr>
            </a:pPr>
            <a:r>
              <a:t>vector(</a:t>
            </a:r>
            <a:r>
              <a:rPr i="1"/>
              <a:t>‘king’</a:t>
            </a:r>
            <a:r>
              <a:t>) - vector(</a:t>
            </a:r>
            <a:r>
              <a:rPr i="1"/>
              <a:t>‘man’</a:t>
            </a:r>
            <a:r>
              <a:t>) + vector(</a:t>
            </a:r>
            <a:r>
              <a:rPr i="1"/>
              <a:t>‘woman’</a:t>
            </a:r>
            <a:r>
              <a:t>)  = vector(‘queen’)</a:t>
            </a:r>
          </a:p>
          <a:p>
            <a:pPr>
              <a:defRPr>
                <a:latin typeface="Times"/>
                <a:ea typeface="Times"/>
                <a:cs typeface="Times"/>
                <a:sym typeface="Times"/>
              </a:defRPr>
            </a:pPr>
            <a:r>
              <a:t>vector(</a:t>
            </a:r>
            <a:r>
              <a:rPr i="1"/>
              <a:t>‘Paris’</a:t>
            </a:r>
            <a:r>
              <a:t>) - vector(</a:t>
            </a:r>
            <a:r>
              <a:rPr i="1"/>
              <a:t>‘France’</a:t>
            </a:r>
            <a:r>
              <a:t>) + vector(</a:t>
            </a:r>
            <a:r>
              <a:rPr i="1"/>
              <a:t>‘Italy’</a:t>
            </a:r>
            <a:r>
              <a:t>)  = vector(‘</a:t>
            </a:r>
            <a:r>
              <a:rPr i="1"/>
              <a:t>Rome</a:t>
            </a:r>
            <a:r>
              <a:t>’)</a:t>
            </a:r>
          </a:p>
        </p:txBody>
      </p:sp>
      <p:sp>
        <p:nvSpPr>
          <p:cNvPr id="516" name="Slide Number Placeholder 3"/>
          <p:cNvSpPr txBox="1">
            <a:spLocks noGrp="1"/>
          </p:cNvSpPr>
          <p:nvPr>
            <p:ph type="sldNum" sz="quarter" idx="2"/>
          </p:nvPr>
        </p:nvSpPr>
        <p:spPr>
          <a:xfrm>
            <a:off x="9442415" y="6413975"/>
            <a:ext cx="230832" cy="25404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r" defTabSz="914367">
              <a:lnSpc>
                <a:spcPct val="100000"/>
              </a:lnSpc>
              <a:tabLst/>
              <a:defRPr sz="984">
                <a:solidFill>
                  <a:srgbClr val="FFFFFF"/>
                </a:solidFill>
                <a:latin typeface="Calibri"/>
                <a:ea typeface="Calibri"/>
                <a:cs typeface="Calibri"/>
                <a:sym typeface="Calibri"/>
              </a:defRPr>
            </a:lvl1pPr>
          </a:lstStyle>
          <a:p>
            <a:pPr hangingPunct="0"/>
            <a:fld id="{86CB4B4D-7CA3-9044-876B-883B54F8677D}" type="slidenum">
              <a:rPr kern="0"/>
              <a:pPr hangingPunct="0"/>
              <a:t>71</a:t>
            </a:fld>
            <a:endParaRPr kern="0"/>
          </a:p>
        </p:txBody>
      </p:sp>
      <p:pic>
        <p:nvPicPr>
          <p:cNvPr id="517" name="Picture 4" descr="Picture 4"/>
          <p:cNvPicPr>
            <a:picLocks noChangeAspect="1"/>
          </p:cNvPicPr>
          <p:nvPr/>
        </p:nvPicPr>
        <p:blipFill>
          <a:blip r:embed="rId2">
            <a:extLst/>
          </a:blip>
          <a:stretch>
            <a:fillRect/>
          </a:stretch>
        </p:blipFill>
        <p:spPr>
          <a:xfrm>
            <a:off x="2987156" y="3738624"/>
            <a:ext cx="6217688" cy="2214137"/>
          </a:xfrm>
          <a:prstGeom prst="rect">
            <a:avLst/>
          </a:prstGeom>
          <a:ln w="12700">
            <a:miter lim="400000"/>
          </a:ln>
        </p:spPr>
      </p:pic>
    </p:spTree>
    <p:extLst>
      <p:ext uri="{BB962C8B-B14F-4D97-AF65-F5344CB8AC3E}">
        <p14:creationId xmlns:p14="http://schemas.microsoft.com/office/powerpoint/2010/main" val="3936357230"/>
      </p:ext>
    </p:extLst>
  </p:cSld>
  <p:clrMapOvr>
    <a:masterClrMapping/>
  </p:clrMapOvr>
  <p:transition spd="med"/>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9" name="Using Word Embeddings"/>
          <p:cNvSpPr txBox="1">
            <a:spLocks noGrp="1"/>
          </p:cNvSpPr>
          <p:nvPr>
            <p:ph type="title"/>
          </p:nvPr>
        </p:nvSpPr>
        <p:spPr>
          <a:prstGeom prst="rect">
            <a:avLst/>
          </a:prstGeom>
        </p:spPr>
        <p:txBody>
          <a:bodyPr/>
          <a:lstStyle/>
          <a:p>
            <a:r>
              <a:t>Using Word Embeddings</a:t>
            </a:r>
          </a:p>
        </p:txBody>
      </p:sp>
      <p:sp>
        <p:nvSpPr>
          <p:cNvPr id="520" name="Slide Number"/>
          <p:cNvSpPr txBox="1">
            <a:spLocks noGrp="1"/>
          </p:cNvSpPr>
          <p:nvPr>
            <p:ph type="sldNum" sz="quarter" idx="2"/>
          </p:nvPr>
        </p:nvSpPr>
        <p:spPr>
          <a:xfrm>
            <a:off x="9140543" y="4444382"/>
            <a:ext cx="304571" cy="31579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72</a:t>
            </a:fld>
            <a:endParaRPr kern="0">
              <a:solidFill>
                <a:srgbClr val="000000"/>
              </a:solidFill>
              <a:latin typeface="Helvetica"/>
              <a:sym typeface="Helvetica"/>
            </a:endParaRPr>
          </a:p>
        </p:txBody>
      </p:sp>
    </p:spTree>
    <p:extLst>
      <p:ext uri="{BB962C8B-B14F-4D97-AF65-F5344CB8AC3E}">
        <p14:creationId xmlns:p14="http://schemas.microsoft.com/office/powerpoint/2010/main" val="270091219"/>
      </p:ext>
    </p:extLst>
  </p:cSld>
  <p:clrMapOvr>
    <a:masterClrMapping/>
  </p:clrMapOvr>
  <p:transition spd="med"/>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2" name="Using pre-trained embeddings"/>
          <p:cNvSpPr txBox="1">
            <a:spLocks noGrp="1"/>
          </p:cNvSpPr>
          <p:nvPr>
            <p:ph type="title"/>
          </p:nvPr>
        </p:nvSpPr>
        <p:spPr>
          <a:prstGeom prst="rect">
            <a:avLst/>
          </a:prstGeom>
        </p:spPr>
        <p:txBody>
          <a:bodyPr/>
          <a:lstStyle>
            <a:lvl1pPr>
              <a:lnSpc>
                <a:spcPts val="7600"/>
              </a:lnSpc>
              <a:defRPr sz="6400"/>
            </a:lvl1pPr>
          </a:lstStyle>
          <a:p>
            <a:r>
              <a:t>Using pre-trained embeddings</a:t>
            </a:r>
          </a:p>
        </p:txBody>
      </p:sp>
      <p:sp>
        <p:nvSpPr>
          <p:cNvPr id="523" name="Assume you have pre-trained embeddings E.…"/>
          <p:cNvSpPr txBox="1">
            <a:spLocks noGrp="1"/>
          </p:cNvSpPr>
          <p:nvPr>
            <p:ph type="body" idx="1"/>
          </p:nvPr>
        </p:nvSpPr>
        <p:spPr>
          <a:prstGeom prst="rect">
            <a:avLst/>
          </a:prstGeom>
        </p:spPr>
        <p:txBody>
          <a:bodyPr/>
          <a:lstStyle/>
          <a:p>
            <a:r>
              <a:t>Assume you have pre-trained embeddings E.</a:t>
            </a:r>
          </a:p>
          <a:p>
            <a:r>
              <a:t>How do you use them in your model?</a:t>
            </a:r>
          </a:p>
          <a:p>
            <a:endParaRPr/>
          </a:p>
          <a:p>
            <a:pPr lvl="2"/>
            <a:r>
              <a:t>Option 1: Adapt E during training</a:t>
            </a:r>
          </a:p>
          <a:p>
            <a:pPr lvl="1"/>
            <a:r>
              <a:t>Disadvantage: only words in training data will be affected.</a:t>
            </a:r>
          </a:p>
          <a:p>
            <a:pPr lvl="2"/>
            <a:r>
              <a:t>Option 2: Keep E fixed, but add another hidden layer that is learned for your task</a:t>
            </a:r>
          </a:p>
          <a:p>
            <a:pPr lvl="2"/>
            <a:r>
              <a:t>Option 3: Learn matrix T ∈ dim(emb)×dim(emb) and use rows of E’ = ET  (adapts all embeddings, not specific words)</a:t>
            </a:r>
          </a:p>
          <a:p>
            <a:pPr lvl="2"/>
            <a:r>
              <a:t>Option 4: Keep E fixed, but learn matrix Δ ∈ R</a:t>
            </a:r>
            <a:r>
              <a:rPr baseline="31999"/>
              <a:t>|V|×dim(emb)</a:t>
            </a:r>
            <a:r>
              <a:t> and use E’ = E + Δ or E’ = ET + Δ (this learns to adapt specific words)</a:t>
            </a:r>
          </a:p>
        </p:txBody>
      </p:sp>
      <p:sp>
        <p:nvSpPr>
          <p:cNvPr id="524" name="Slide Number"/>
          <p:cNvSpPr txBox="1">
            <a:spLocks noGrp="1"/>
          </p:cNvSpPr>
          <p:nvPr>
            <p:ph type="sldNum" sz="quarter" idx="2"/>
          </p:nvPr>
        </p:nvSpPr>
        <p:spPr>
          <a:xfrm>
            <a:off x="9163919" y="4441242"/>
            <a:ext cx="304571" cy="31579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73</a:t>
            </a:fld>
            <a:endParaRPr kern="0">
              <a:solidFill>
                <a:srgbClr val="000000"/>
              </a:solidFill>
              <a:latin typeface="Helvetica"/>
              <a:sym typeface="Helvetica"/>
            </a:endParaRPr>
          </a:p>
        </p:txBody>
      </p:sp>
    </p:spTree>
    <p:extLst>
      <p:ext uri="{BB962C8B-B14F-4D97-AF65-F5344CB8AC3E}">
        <p14:creationId xmlns:p14="http://schemas.microsoft.com/office/powerpoint/2010/main" val="355162076"/>
      </p:ext>
    </p:extLst>
  </p:cSld>
  <p:clrMapOvr>
    <a:masterClrMapping/>
  </p:clrMapOvr>
  <p:transition spd="med"/>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6" name="More on embeddings"/>
          <p:cNvSpPr txBox="1">
            <a:spLocks noGrp="1"/>
          </p:cNvSpPr>
          <p:nvPr>
            <p:ph type="title"/>
          </p:nvPr>
        </p:nvSpPr>
        <p:spPr>
          <a:prstGeom prst="rect">
            <a:avLst/>
          </a:prstGeom>
        </p:spPr>
        <p:txBody>
          <a:bodyPr/>
          <a:lstStyle>
            <a:lvl1pPr>
              <a:lnSpc>
                <a:spcPts val="7400"/>
              </a:lnSpc>
              <a:defRPr sz="6200"/>
            </a:lvl1pPr>
          </a:lstStyle>
          <a:p>
            <a:r>
              <a:t>More on embeddings</a:t>
            </a:r>
          </a:p>
        </p:txBody>
      </p:sp>
      <p:sp>
        <p:nvSpPr>
          <p:cNvPr id="527" name="Embeddings aren’t just for words!…"/>
          <p:cNvSpPr txBox="1">
            <a:spLocks noGrp="1"/>
          </p:cNvSpPr>
          <p:nvPr>
            <p:ph type="body" idx="1"/>
          </p:nvPr>
        </p:nvSpPr>
        <p:spPr>
          <a:prstGeom prst="rect">
            <a:avLst/>
          </a:prstGeom>
        </p:spPr>
        <p:txBody>
          <a:bodyPr/>
          <a:lstStyle/>
          <a:p>
            <a:r>
              <a:t>Embeddings aren’t just for words!</a:t>
            </a:r>
          </a:p>
          <a:p>
            <a:pPr lvl="1"/>
            <a:r>
              <a:t>You can take any discrete input feature (with a fixed number of K outcomes, e.g. POS tags, etc.) and learn an embedding matrix for that feature.</a:t>
            </a:r>
          </a:p>
          <a:p>
            <a:pPr lvl="1"/>
            <a:endParaRPr/>
          </a:p>
          <a:p>
            <a:r>
              <a:t>Where do we get the input embeddings from?</a:t>
            </a:r>
          </a:p>
          <a:p>
            <a:pPr lvl="1"/>
            <a:r>
              <a:t>We can learn the embedding matrix during training.</a:t>
            </a:r>
          </a:p>
          <a:p>
            <a:pPr lvl="1"/>
            <a:r>
              <a:t>Initialization matters: use random weights, but in special range (e.g. [-1/(2d), +(1/2d)] for d-dimensional embeddings), or use Xavier initialization</a:t>
            </a:r>
          </a:p>
          <a:p>
            <a:pPr lvl="1"/>
            <a:r>
              <a:t>We can also use pre-trained embeddings</a:t>
            </a:r>
          </a:p>
          <a:p>
            <a:pPr lvl="1"/>
            <a:r>
              <a:t>LM-based embeddings are useful for many NLP task</a:t>
            </a:r>
          </a:p>
          <a:p>
            <a:endParaRPr/>
          </a:p>
        </p:txBody>
      </p:sp>
      <p:sp>
        <p:nvSpPr>
          <p:cNvPr id="528" name="Slide Number"/>
          <p:cNvSpPr txBox="1">
            <a:spLocks noGrp="1"/>
          </p:cNvSpPr>
          <p:nvPr>
            <p:ph type="sldNum" sz="quarter" idx="2"/>
          </p:nvPr>
        </p:nvSpPr>
        <p:spPr>
          <a:xfrm>
            <a:off x="9163919" y="4441242"/>
            <a:ext cx="304571" cy="31579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74</a:t>
            </a:fld>
            <a:endParaRPr kern="0">
              <a:solidFill>
                <a:srgbClr val="000000"/>
              </a:solidFill>
              <a:latin typeface="Helvetica"/>
              <a:sym typeface="Helvetica"/>
            </a:endParaRPr>
          </a:p>
        </p:txBody>
      </p:sp>
    </p:spTree>
    <p:extLst>
      <p:ext uri="{BB962C8B-B14F-4D97-AF65-F5344CB8AC3E}">
        <p14:creationId xmlns:p14="http://schemas.microsoft.com/office/powerpoint/2010/main" val="2841904058"/>
      </p:ext>
    </p:extLst>
  </p:cSld>
  <p:clrMapOvr>
    <a:masterClrMapping/>
  </p:clrMapOvr>
  <p:transition spd="med"/>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30" name="Title 1"/>
          <p:cNvSpPr txBox="1">
            <a:spLocks noGrp="1"/>
          </p:cNvSpPr>
          <p:nvPr>
            <p:ph type="title"/>
          </p:nvPr>
        </p:nvSpPr>
        <p:spPr>
          <a:xfrm>
            <a:off x="2247305" y="401836"/>
            <a:ext cx="7706320" cy="1191346"/>
          </a:xfrm>
          <a:prstGeom prst="rect">
            <a:avLst/>
          </a:prstGeom>
        </p:spPr>
        <p:txBody>
          <a:bodyPr/>
          <a:lstStyle>
            <a:lvl1pPr>
              <a:lnSpc>
                <a:spcPts val="7200"/>
              </a:lnSpc>
              <a:defRPr sz="6000" spc="-139"/>
            </a:lvl1pPr>
          </a:lstStyle>
          <a:p>
            <a:r>
              <a:t>Dense embeddings you can download!</a:t>
            </a:r>
          </a:p>
        </p:txBody>
      </p:sp>
      <p:sp>
        <p:nvSpPr>
          <p:cNvPr id="531" name="Content Placeholder 2"/>
          <p:cNvSpPr txBox="1">
            <a:spLocks noGrp="1"/>
          </p:cNvSpPr>
          <p:nvPr>
            <p:ph type="body" idx="1"/>
          </p:nvPr>
        </p:nvSpPr>
        <p:spPr>
          <a:xfrm>
            <a:off x="2247305" y="2269047"/>
            <a:ext cx="7706320" cy="4133539"/>
          </a:xfrm>
          <a:prstGeom prst="rect">
            <a:avLst/>
          </a:prstGeom>
        </p:spPr>
        <p:txBody>
          <a:bodyPr/>
          <a:lstStyle/>
          <a:p>
            <a:pPr>
              <a:lnSpc>
                <a:spcPct val="100000"/>
              </a:lnSpc>
              <a:defRPr sz="3000" b="1"/>
            </a:pPr>
            <a:r>
              <a:t>Word2vec</a:t>
            </a:r>
            <a:r>
              <a:rPr b="0"/>
              <a:t> (Mikolov et al.)</a:t>
            </a:r>
          </a:p>
          <a:p>
            <a:pPr>
              <a:lnSpc>
                <a:spcPct val="100000"/>
              </a:lnSpc>
              <a:defRPr sz="3000"/>
            </a:pPr>
            <a:r>
              <a:rPr u="sng">
                <a:solidFill>
                  <a:srgbClr val="2998E3"/>
                </a:solidFill>
                <a:uFill>
                  <a:solidFill>
                    <a:srgbClr val="2998E3"/>
                  </a:solidFill>
                </a:uFill>
                <a:hlinkClick r:id="rId2"/>
              </a:rPr>
              <a:t>https://code.google.com/archive/p/word2vec/</a:t>
            </a:r>
          </a:p>
          <a:p>
            <a:pPr>
              <a:lnSpc>
                <a:spcPct val="100000"/>
              </a:lnSpc>
              <a:defRPr sz="3000" b="1"/>
            </a:pPr>
            <a:r>
              <a:t>Fasttext</a:t>
            </a:r>
            <a:r>
              <a:rPr b="0"/>
              <a:t> </a:t>
            </a:r>
            <a:r>
              <a:rPr b="0" u="sng">
                <a:solidFill>
                  <a:srgbClr val="2998E3"/>
                </a:solidFill>
                <a:uFill>
                  <a:solidFill>
                    <a:srgbClr val="2998E3"/>
                  </a:solidFill>
                </a:uFill>
                <a:hlinkClick r:id="rId3"/>
              </a:rPr>
              <a:t>http://www.fasttext.cc/</a:t>
            </a:r>
          </a:p>
          <a:p>
            <a:pPr>
              <a:lnSpc>
                <a:spcPct val="100000"/>
              </a:lnSpc>
              <a:defRPr sz="3000"/>
            </a:pPr>
            <a:endParaRPr b="0" u="sng">
              <a:solidFill>
                <a:srgbClr val="2998E3"/>
              </a:solidFill>
              <a:uFill>
                <a:solidFill>
                  <a:srgbClr val="2998E3"/>
                </a:solidFill>
              </a:uFill>
              <a:hlinkClick r:id="rId3"/>
            </a:endParaRPr>
          </a:p>
          <a:p>
            <a:pPr>
              <a:lnSpc>
                <a:spcPct val="100000"/>
              </a:lnSpc>
              <a:defRPr sz="3000" b="1"/>
            </a:pPr>
            <a:r>
              <a:t>Glove</a:t>
            </a:r>
            <a:r>
              <a:rPr b="0"/>
              <a:t> (Pennington, Socher, Manning)</a:t>
            </a:r>
          </a:p>
          <a:p>
            <a:pPr>
              <a:lnSpc>
                <a:spcPct val="100000"/>
              </a:lnSpc>
              <a:defRPr sz="3000"/>
            </a:pPr>
            <a:r>
              <a:rPr u="sng">
                <a:solidFill>
                  <a:srgbClr val="2998E3"/>
                </a:solidFill>
                <a:uFill>
                  <a:solidFill>
                    <a:srgbClr val="2998E3"/>
                  </a:solidFill>
                </a:uFill>
                <a:hlinkClick r:id="rId4"/>
              </a:rPr>
              <a:t>http://nlp.stanford.edu/projects/glove/</a:t>
            </a:r>
          </a:p>
        </p:txBody>
      </p:sp>
      <p:sp>
        <p:nvSpPr>
          <p:cNvPr id="532" name="Slide Number"/>
          <p:cNvSpPr txBox="1">
            <a:spLocks noGrp="1"/>
          </p:cNvSpPr>
          <p:nvPr>
            <p:ph type="sldNum" sz="quarter" idx="2"/>
          </p:nvPr>
        </p:nvSpPr>
        <p:spPr>
          <a:xfrm>
            <a:off x="9442415" y="6413975"/>
            <a:ext cx="230832" cy="25404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lgn="r" defTabSz="914367">
              <a:lnSpc>
                <a:spcPct val="100000"/>
              </a:lnSpc>
              <a:tabLst/>
              <a:defRPr sz="984">
                <a:solidFill>
                  <a:srgbClr val="FFFFFF"/>
                </a:solidFill>
                <a:latin typeface="Calibri"/>
                <a:ea typeface="Calibri"/>
                <a:cs typeface="Calibri"/>
                <a:sym typeface="Calibri"/>
              </a:defRPr>
            </a:lvl1pPr>
          </a:lstStyle>
          <a:p>
            <a:pPr hangingPunct="0"/>
            <a:fld id="{86CB4B4D-7CA3-9044-876B-883B54F8677D}" type="slidenum">
              <a:rPr kern="0"/>
              <a:pPr hangingPunct="0"/>
              <a:t>75</a:t>
            </a:fld>
            <a:endParaRPr kern="0"/>
          </a:p>
        </p:txBody>
      </p:sp>
    </p:spTree>
    <p:extLst>
      <p:ext uri="{BB962C8B-B14F-4D97-AF65-F5344CB8AC3E}">
        <p14:creationId xmlns:p14="http://schemas.microsoft.com/office/powerpoint/2010/main" val="4192350479"/>
      </p:ext>
    </p:extLst>
  </p:cSld>
  <p:clrMapOvr>
    <a:masterClrMapping/>
  </p:clrMapOvr>
  <p:transition spd="med"/>
</p:sld>
</file>

<file path=ppt/slides/slide76.xml><?xml version="1.0" encoding="utf-8"?>
<p:sld xmlns:a="http://schemas.openxmlformats.org/drawingml/2006/main" xmlns:r="http://schemas.openxmlformats.org/officeDocument/2006/relationships" xmlns:p="http://schemas.openxmlformats.org/presentationml/2006/main" show="0">
  <p:cSld>
    <p:bg>
      <p:bgPr>
        <a:solidFill>
          <a:srgbClr val="00AAD6">
            <a:alpha val="38000"/>
          </a:srgb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09D527-57CE-BC4D-A1BA-4DDF83129495}"/>
              </a:ext>
            </a:extLst>
          </p:cNvPr>
          <p:cNvSpPr>
            <a:spLocks noGrp="1"/>
          </p:cNvSpPr>
          <p:nvPr>
            <p:ph type="title"/>
          </p:nvPr>
        </p:nvSpPr>
        <p:spPr>
          <a:effectLst/>
        </p:spPr>
        <p:txBody>
          <a:bodyPr anchor="ctr"/>
          <a:lstStyle/>
          <a:p>
            <a:r>
              <a:rPr lang="en-US" dirty="0">
                <a:latin typeface="Georgia" panose="02040502050405020303" pitchFamily="18" charset="0"/>
              </a:rPr>
              <a:t>Neural N-Gram Models</a:t>
            </a:r>
          </a:p>
        </p:txBody>
      </p:sp>
      <p:sp>
        <p:nvSpPr>
          <p:cNvPr id="5" name="Text Placeholder 4">
            <a:extLst>
              <a:ext uri="{FF2B5EF4-FFF2-40B4-BE49-F238E27FC236}">
                <a16:creationId xmlns:a16="http://schemas.microsoft.com/office/drawing/2014/main" id="{2B693A15-CA2B-2741-A8D0-2F8C2EC43BF4}"/>
              </a:ext>
            </a:extLst>
          </p:cNvPr>
          <p:cNvSpPr>
            <a:spLocks noGrp="1"/>
          </p:cNvSpPr>
          <p:nvPr>
            <p:ph type="body" idx="1"/>
          </p:nvPr>
        </p:nvSpPr>
        <p:spPr/>
        <p:txBody>
          <a:bodyPr>
            <a:normAutofit/>
          </a:bodyPr>
          <a:lstStyle/>
          <a:p>
            <a:endParaRPr lang="en-US" sz="32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190893565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Word representations as by-product of neural LMs"/>
          <p:cNvSpPr txBox="1">
            <a:spLocks noGrp="1"/>
          </p:cNvSpPr>
          <p:nvPr>
            <p:ph type="title"/>
          </p:nvPr>
        </p:nvSpPr>
        <p:spPr>
          <a:prstGeom prst="rect">
            <a:avLst/>
          </a:prstGeom>
        </p:spPr>
        <p:txBody>
          <a:bodyPr>
            <a:normAutofit fontScale="90000"/>
          </a:bodyPr>
          <a:lstStyle>
            <a:lvl1pPr>
              <a:lnSpc>
                <a:spcPts val="5600"/>
              </a:lnSpc>
              <a:defRPr sz="4700"/>
            </a:lvl1pPr>
          </a:lstStyle>
          <a:p>
            <a:r>
              <a:rPr dirty="0">
                <a:latin typeface="Georgia" panose="02040502050405020303" pitchFamily="18" charset="0"/>
              </a:rPr>
              <a:t>Word representations as by-product of neural LMs</a:t>
            </a:r>
          </a:p>
        </p:txBody>
      </p:sp>
      <p:sp>
        <p:nvSpPr>
          <p:cNvPr id="208" name="Output embeddings: Each column in W2 is a dim(h)-dimensional vector that is associated with a vocabulary item w ∈ V    h is a dense (non-linear) representation of the context Words that are similar appear in similar contexts.…"/>
          <p:cNvSpPr txBox="1">
            <a:spLocks noGrp="1"/>
          </p:cNvSpPr>
          <p:nvPr>
            <p:ph type="body" idx="1"/>
          </p:nvPr>
        </p:nvSpPr>
        <p:spPr>
          <a:prstGeom prst="rect">
            <a:avLst/>
          </a:prstGeom>
        </p:spPr>
        <p:txBody>
          <a:bodyPr>
            <a:normAutofit lnSpcReduction="10000"/>
          </a:bodyPr>
          <a:lstStyle/>
          <a:p>
            <a:r>
              <a:rPr b="1" dirty="0">
                <a:latin typeface="Georgia" panose="02040502050405020303" pitchFamily="18" charset="0"/>
              </a:rPr>
              <a:t>Output embeddings:</a:t>
            </a:r>
            <a:r>
              <a:rPr dirty="0">
                <a:latin typeface="Georgia" panose="02040502050405020303" pitchFamily="18" charset="0"/>
              </a:rPr>
              <a:t> </a:t>
            </a:r>
            <a:r>
              <a:rPr lang="en-US" dirty="0">
                <a:latin typeface="Georgia" panose="02040502050405020303" pitchFamily="18" charset="0"/>
              </a:rPr>
              <a:t>the weights that connect the last hidden layer h to the </a:t>
            </a:r>
            <a:r>
              <a:rPr lang="en-US" dirty="0" err="1">
                <a:latin typeface="Georgia" panose="02040502050405020303" pitchFamily="18" charset="0"/>
              </a:rPr>
              <a:t>i-th</a:t>
            </a:r>
            <a:r>
              <a:rPr lang="en-US" dirty="0">
                <a:latin typeface="Georgia" panose="02040502050405020303" pitchFamily="18" charset="0"/>
              </a:rPr>
              <a:t> </a:t>
            </a:r>
            <a:r>
              <a:rPr lang="en-US" dirty="0" err="1">
                <a:latin typeface="Georgia" panose="02040502050405020303" pitchFamily="18" charset="0"/>
              </a:rPr>
              <a:t>ouput</a:t>
            </a:r>
            <a:r>
              <a:rPr lang="en-US" dirty="0">
                <a:latin typeface="Georgia" panose="02040502050405020303" pitchFamily="18" charset="0"/>
              </a:rPr>
              <a:t> </a:t>
            </a:r>
            <a:r>
              <a:rPr dirty="0">
                <a:latin typeface="Georgia" panose="02040502050405020303" pitchFamily="18" charset="0"/>
              </a:rPr>
              <a:t>is a dim(</a:t>
            </a:r>
            <a:r>
              <a:rPr b="1" dirty="0">
                <a:latin typeface="Georgia" panose="02040502050405020303" pitchFamily="18" charset="0"/>
              </a:rPr>
              <a:t>h</a:t>
            </a:r>
            <a:r>
              <a:rPr dirty="0">
                <a:latin typeface="Georgia" panose="02040502050405020303" pitchFamily="18" charset="0"/>
              </a:rPr>
              <a:t>)-dimensional vector that is associated with </a:t>
            </a:r>
            <a:r>
              <a:rPr lang="en-US" dirty="0">
                <a:latin typeface="Georgia" panose="02040502050405020303" pitchFamily="18" charset="0"/>
              </a:rPr>
              <a:t>the </a:t>
            </a:r>
            <a:r>
              <a:rPr lang="en-US" dirty="0" err="1">
                <a:latin typeface="Georgia" panose="02040502050405020303" pitchFamily="18" charset="0"/>
              </a:rPr>
              <a:t>i-th</a:t>
            </a:r>
            <a:r>
              <a:rPr dirty="0">
                <a:latin typeface="Georgia" panose="02040502050405020303" pitchFamily="18" charset="0"/>
              </a:rPr>
              <a:t> vocabulary item w ∈ V</a:t>
            </a:r>
            <a:br>
              <a:rPr dirty="0">
                <a:latin typeface="Georgia" panose="02040502050405020303" pitchFamily="18" charset="0"/>
              </a:rPr>
            </a:br>
            <a:br>
              <a:rPr dirty="0">
                <a:latin typeface="Georgia" panose="02040502050405020303" pitchFamily="18" charset="0"/>
              </a:rPr>
            </a:br>
            <a:br>
              <a:rPr dirty="0">
                <a:latin typeface="Georgia" panose="02040502050405020303" pitchFamily="18" charset="0"/>
              </a:rPr>
            </a:br>
            <a:br>
              <a:rPr dirty="0">
                <a:latin typeface="Georgia" panose="02040502050405020303" pitchFamily="18" charset="0"/>
              </a:rPr>
            </a:br>
            <a:r>
              <a:rPr b="1" dirty="0">
                <a:latin typeface="Georgia" panose="02040502050405020303" pitchFamily="18" charset="0"/>
              </a:rPr>
              <a:t>h</a:t>
            </a:r>
            <a:r>
              <a:rPr dirty="0">
                <a:latin typeface="Georgia" panose="02040502050405020303" pitchFamily="18" charset="0"/>
              </a:rPr>
              <a:t> is a dense (non-linear) representation of the context Words that are similar appear in similar contexts.</a:t>
            </a:r>
          </a:p>
          <a:p>
            <a:r>
              <a:rPr dirty="0">
                <a:latin typeface="Georgia" panose="02040502050405020303" pitchFamily="18" charset="0"/>
              </a:rPr>
              <a:t>Hence their columns in </a:t>
            </a:r>
            <a:r>
              <a:rPr b="1" dirty="0">
                <a:latin typeface="Georgia" panose="02040502050405020303" pitchFamily="18" charset="0"/>
              </a:rPr>
              <a:t>W</a:t>
            </a:r>
            <a:r>
              <a:rPr baseline="31999" dirty="0">
                <a:latin typeface="Georgia" panose="02040502050405020303" pitchFamily="18" charset="0"/>
              </a:rPr>
              <a:t>2</a:t>
            </a:r>
            <a:r>
              <a:rPr dirty="0">
                <a:latin typeface="Georgia" panose="02040502050405020303" pitchFamily="18" charset="0"/>
              </a:rPr>
              <a:t> should be similar. </a:t>
            </a:r>
          </a:p>
          <a:p>
            <a:r>
              <a:rPr b="1" dirty="0">
                <a:latin typeface="Georgia" panose="02040502050405020303" pitchFamily="18" charset="0"/>
              </a:rPr>
              <a:t>Input embeddings:</a:t>
            </a:r>
            <a:r>
              <a:rPr dirty="0">
                <a:latin typeface="Georgia" panose="02040502050405020303" pitchFamily="18" charset="0"/>
              </a:rPr>
              <a:t> each row in the embedding matrix is a representation of a word. </a:t>
            </a:r>
          </a:p>
        </p:txBody>
      </p:sp>
      <p:sp>
        <p:nvSpPr>
          <p:cNvPr id="210"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77</a:t>
            </a:fld>
            <a:endParaRPr kern="0">
              <a:solidFill>
                <a:srgbClr val="000000"/>
              </a:solidFill>
              <a:latin typeface="Helvetica"/>
              <a:sym typeface="Helvetica"/>
            </a:endParaRPr>
          </a:p>
        </p:txBody>
      </p:sp>
      <p:grpSp>
        <p:nvGrpSpPr>
          <p:cNvPr id="238" name="Group"/>
          <p:cNvGrpSpPr/>
          <p:nvPr/>
        </p:nvGrpSpPr>
        <p:grpSpPr>
          <a:xfrm>
            <a:off x="3573357" y="3036144"/>
            <a:ext cx="5674823" cy="955307"/>
            <a:chOff x="-7890" y="122"/>
            <a:chExt cx="8070859" cy="1358657"/>
          </a:xfrm>
        </p:grpSpPr>
        <p:sp>
          <p:nvSpPr>
            <p:cNvPr id="211" name="hidden layer h"/>
            <p:cNvSpPr txBox="1"/>
            <p:nvPr/>
          </p:nvSpPr>
          <p:spPr>
            <a:xfrm>
              <a:off x="-7890" y="800222"/>
              <a:ext cx="2712994" cy="5585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numCol="1" anchor="ctr">
              <a:spAutoFit/>
            </a:bodyPr>
            <a:lstStyle/>
            <a:p>
              <a:pPr algn="ctr" defTabSz="410751" hangingPunct="0">
                <a:lnSpc>
                  <a:spcPts val="2531"/>
                </a:lnSpc>
                <a:tabLst>
                  <a:tab pos="750067" algn="l"/>
                </a:tabLst>
              </a:pPr>
              <a:r>
                <a:rPr sz="2109" b="1" kern="0">
                  <a:solidFill>
                    <a:srgbClr val="000000"/>
                  </a:solidFill>
                  <a:latin typeface="Helvetica"/>
                  <a:sym typeface="Helvetica"/>
                </a:rPr>
                <a:t>hidden layer h</a:t>
              </a:r>
            </a:p>
          </p:txBody>
        </p:sp>
        <p:sp>
          <p:nvSpPr>
            <p:cNvPr id="212" name="output layer"/>
            <p:cNvSpPr txBox="1"/>
            <p:nvPr/>
          </p:nvSpPr>
          <p:spPr>
            <a:xfrm>
              <a:off x="-5785" y="122"/>
              <a:ext cx="2412057" cy="5585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numCol="1" anchor="ctr">
              <a:spAutoFit/>
            </a:bodyPr>
            <a:lstStyle/>
            <a:p>
              <a:pPr algn="ctr" defTabSz="410751" hangingPunct="0">
                <a:lnSpc>
                  <a:spcPts val="2531"/>
                </a:lnSpc>
                <a:tabLst>
                  <a:tab pos="750067" algn="l"/>
                </a:tabLst>
              </a:pPr>
              <a:r>
                <a:rPr sz="2109" b="1" kern="0">
                  <a:solidFill>
                    <a:srgbClr val="000000"/>
                  </a:solidFill>
                  <a:latin typeface="Helvetica"/>
                  <a:sym typeface="Helvetica"/>
                </a:rPr>
                <a:t>output layer </a:t>
              </a:r>
            </a:p>
          </p:txBody>
        </p:sp>
        <p:sp>
          <p:nvSpPr>
            <p:cNvPr id="213" name="Circle"/>
            <p:cNvSpPr/>
            <p:nvPr/>
          </p:nvSpPr>
          <p:spPr>
            <a:xfrm>
              <a:off x="3643368" y="107950"/>
              <a:ext cx="342901" cy="342900"/>
            </a:xfrm>
            <a:prstGeom prst="ellipse">
              <a:avLst/>
            </a:prstGeom>
            <a:solidFill>
              <a:srgbClr val="FFFBE6"/>
            </a:solidFill>
            <a:ln w="25400" cap="flat">
              <a:solidFill>
                <a:srgbClr val="929292"/>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14" name="Circle"/>
            <p:cNvSpPr/>
            <p:nvPr/>
          </p:nvSpPr>
          <p:spPr>
            <a:xfrm>
              <a:off x="4138668" y="107950"/>
              <a:ext cx="342901" cy="342900"/>
            </a:xfrm>
            <a:prstGeom prst="ellipse">
              <a:avLst/>
            </a:prstGeom>
            <a:solidFill>
              <a:srgbClr val="FFFBE6"/>
            </a:solidFill>
            <a:ln w="25400" cap="flat">
              <a:solidFill>
                <a:srgbClr val="929292"/>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15" name="Circle"/>
            <p:cNvSpPr/>
            <p:nvPr/>
          </p:nvSpPr>
          <p:spPr>
            <a:xfrm>
              <a:off x="4633968" y="107950"/>
              <a:ext cx="342901" cy="342900"/>
            </a:xfrm>
            <a:prstGeom prst="ellipse">
              <a:avLst/>
            </a:prstGeom>
            <a:solidFill>
              <a:srgbClr val="FFFBE6"/>
            </a:solidFill>
            <a:ln w="25400" cap="flat">
              <a:solidFill>
                <a:srgbClr val="929292"/>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16" name="Circle"/>
            <p:cNvSpPr/>
            <p:nvPr/>
          </p:nvSpPr>
          <p:spPr>
            <a:xfrm>
              <a:off x="5148318" y="107950"/>
              <a:ext cx="342901" cy="342900"/>
            </a:xfrm>
            <a:prstGeom prst="ellipse">
              <a:avLst/>
            </a:prstGeom>
            <a:solidFill>
              <a:srgbClr val="FFFBE6"/>
            </a:solidFill>
            <a:ln w="25400" cap="flat">
              <a:solidFill>
                <a:srgbClr val="929292"/>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17" name="Circle"/>
            <p:cNvSpPr/>
            <p:nvPr/>
          </p:nvSpPr>
          <p:spPr>
            <a:xfrm>
              <a:off x="6232450" y="107950"/>
              <a:ext cx="342901" cy="342900"/>
            </a:xfrm>
            <a:prstGeom prst="ellipse">
              <a:avLst/>
            </a:prstGeom>
            <a:solidFill>
              <a:srgbClr val="FFFBE6"/>
            </a:solidFill>
            <a:ln w="25400" cap="flat">
              <a:solidFill>
                <a:srgbClr val="929292"/>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18" name="Circle"/>
            <p:cNvSpPr/>
            <p:nvPr/>
          </p:nvSpPr>
          <p:spPr>
            <a:xfrm>
              <a:off x="6691368" y="107950"/>
              <a:ext cx="342901" cy="342900"/>
            </a:xfrm>
            <a:prstGeom prst="ellipse">
              <a:avLst/>
            </a:prstGeom>
            <a:solidFill>
              <a:srgbClr val="FFFBE6"/>
            </a:solidFill>
            <a:ln w="25400" cap="flat">
              <a:solidFill>
                <a:srgbClr val="929292"/>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19" name="Circle"/>
            <p:cNvSpPr/>
            <p:nvPr/>
          </p:nvSpPr>
          <p:spPr>
            <a:xfrm>
              <a:off x="7186668" y="107950"/>
              <a:ext cx="342901" cy="342900"/>
            </a:xfrm>
            <a:prstGeom prst="ellipse">
              <a:avLst/>
            </a:prstGeom>
            <a:solidFill>
              <a:srgbClr val="FFFBE6"/>
            </a:solidFill>
            <a:ln w="25400" cap="flat">
              <a:solidFill>
                <a:srgbClr val="929292"/>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20" name="Circle"/>
            <p:cNvSpPr/>
            <p:nvPr/>
          </p:nvSpPr>
          <p:spPr>
            <a:xfrm>
              <a:off x="7720068" y="107950"/>
              <a:ext cx="342901" cy="342900"/>
            </a:xfrm>
            <a:prstGeom prst="ellipse">
              <a:avLst/>
            </a:prstGeom>
            <a:solidFill>
              <a:srgbClr val="FFFBE6"/>
            </a:solidFill>
            <a:ln w="25400" cap="flat">
              <a:solidFill>
                <a:srgbClr val="929292"/>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21" name="Line"/>
            <p:cNvSpPr/>
            <p:nvPr/>
          </p:nvSpPr>
          <p:spPr>
            <a:xfrm flipV="1">
              <a:off x="4303072" y="378789"/>
              <a:ext cx="1444326" cy="432682"/>
            </a:xfrm>
            <a:prstGeom prst="line">
              <a:avLst/>
            </a:prstGeom>
            <a:noFill/>
            <a:ln w="381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22" name="Line"/>
            <p:cNvSpPr/>
            <p:nvPr/>
          </p:nvSpPr>
          <p:spPr>
            <a:xfrm flipV="1">
              <a:off x="4799130" y="450110"/>
              <a:ext cx="957707" cy="332425"/>
            </a:xfrm>
            <a:prstGeom prst="line">
              <a:avLst/>
            </a:prstGeom>
            <a:noFill/>
            <a:ln w="381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23" name="Line"/>
            <p:cNvSpPr/>
            <p:nvPr/>
          </p:nvSpPr>
          <p:spPr>
            <a:xfrm flipH="1" flipV="1">
              <a:off x="5853159" y="411393"/>
              <a:ext cx="1837957" cy="392114"/>
            </a:xfrm>
            <a:prstGeom prst="line">
              <a:avLst/>
            </a:prstGeom>
            <a:noFill/>
            <a:ln w="381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24" name="Line"/>
            <p:cNvSpPr/>
            <p:nvPr/>
          </p:nvSpPr>
          <p:spPr>
            <a:xfrm flipV="1">
              <a:off x="5291454" y="450859"/>
              <a:ext cx="564629" cy="335771"/>
            </a:xfrm>
            <a:prstGeom prst="line">
              <a:avLst/>
            </a:prstGeom>
            <a:noFill/>
            <a:ln w="381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25" name="Line"/>
            <p:cNvSpPr/>
            <p:nvPr/>
          </p:nvSpPr>
          <p:spPr>
            <a:xfrm flipV="1">
              <a:off x="5797685" y="356657"/>
              <a:ext cx="1" cy="476946"/>
            </a:xfrm>
            <a:prstGeom prst="line">
              <a:avLst/>
            </a:prstGeom>
            <a:noFill/>
            <a:ln w="381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26" name="Line"/>
            <p:cNvSpPr/>
            <p:nvPr/>
          </p:nvSpPr>
          <p:spPr>
            <a:xfrm flipH="1" flipV="1">
              <a:off x="5873469" y="410948"/>
              <a:ext cx="1403764" cy="440668"/>
            </a:xfrm>
            <a:prstGeom prst="line">
              <a:avLst/>
            </a:prstGeom>
            <a:noFill/>
            <a:ln w="381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27" name="Line"/>
            <p:cNvSpPr/>
            <p:nvPr/>
          </p:nvSpPr>
          <p:spPr>
            <a:xfrm flipH="1" flipV="1">
              <a:off x="5873469" y="481861"/>
              <a:ext cx="891291" cy="370368"/>
            </a:xfrm>
            <a:prstGeom prst="line">
              <a:avLst/>
            </a:prstGeom>
            <a:noFill/>
            <a:ln w="381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28" name="Line"/>
            <p:cNvSpPr/>
            <p:nvPr/>
          </p:nvSpPr>
          <p:spPr>
            <a:xfrm flipH="1" flipV="1">
              <a:off x="5849548" y="448861"/>
              <a:ext cx="341360" cy="341360"/>
            </a:xfrm>
            <a:prstGeom prst="line">
              <a:avLst/>
            </a:prstGeom>
            <a:noFill/>
            <a:ln w="38100" cap="flat">
              <a:solidFill>
                <a:srgbClr val="000000"/>
              </a:solidFill>
              <a:prstDash val="solid"/>
              <a:miter lim="400000"/>
            </a:ln>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29" name="Circle"/>
            <p:cNvSpPr/>
            <p:nvPr/>
          </p:nvSpPr>
          <p:spPr>
            <a:xfrm>
              <a:off x="5662668" y="107950"/>
              <a:ext cx="342901" cy="342900"/>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30" name="Circle"/>
            <p:cNvSpPr/>
            <p:nvPr/>
          </p:nvSpPr>
          <p:spPr>
            <a:xfrm>
              <a:off x="6094468" y="812800"/>
              <a:ext cx="342901" cy="342900"/>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31" name="Circle"/>
            <p:cNvSpPr/>
            <p:nvPr/>
          </p:nvSpPr>
          <p:spPr>
            <a:xfrm>
              <a:off x="4075168" y="812800"/>
              <a:ext cx="342901" cy="342900"/>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32" name="Circle"/>
            <p:cNvSpPr/>
            <p:nvPr/>
          </p:nvSpPr>
          <p:spPr>
            <a:xfrm>
              <a:off x="4570468" y="812800"/>
              <a:ext cx="342901" cy="342900"/>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33" name="Circle"/>
            <p:cNvSpPr/>
            <p:nvPr/>
          </p:nvSpPr>
          <p:spPr>
            <a:xfrm>
              <a:off x="5065768" y="812800"/>
              <a:ext cx="342901" cy="342900"/>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34" name="Circle"/>
            <p:cNvSpPr/>
            <p:nvPr/>
          </p:nvSpPr>
          <p:spPr>
            <a:xfrm>
              <a:off x="5580118" y="812800"/>
              <a:ext cx="342901" cy="342900"/>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35" name="Circle"/>
            <p:cNvSpPr/>
            <p:nvPr/>
          </p:nvSpPr>
          <p:spPr>
            <a:xfrm>
              <a:off x="6664250" y="812800"/>
              <a:ext cx="342901" cy="342900"/>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36" name="Circle"/>
            <p:cNvSpPr/>
            <p:nvPr/>
          </p:nvSpPr>
          <p:spPr>
            <a:xfrm>
              <a:off x="7123168" y="812800"/>
              <a:ext cx="342901" cy="342900"/>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sp>
          <p:nvSpPr>
            <p:cNvPr id="237" name="Circle"/>
            <p:cNvSpPr/>
            <p:nvPr/>
          </p:nvSpPr>
          <p:spPr>
            <a:xfrm>
              <a:off x="7618468" y="812800"/>
              <a:ext cx="342901" cy="342900"/>
            </a:xfrm>
            <a:prstGeom prst="ellipse">
              <a:avLst/>
            </a:prstGeom>
            <a:solidFill>
              <a:srgbClr val="FFD300"/>
            </a:solidFill>
            <a:ln w="25400" cap="flat">
              <a:solidFill>
                <a:srgbClr val="000000"/>
              </a:solidFill>
              <a:prstDash val="solid"/>
              <a:miter lim="400000"/>
            </a:ln>
            <a:effectLst>
              <a:outerShdw blurRad="127000" dist="76200" dir="2700000" rotWithShape="0">
                <a:srgbClr val="000000">
                  <a:alpha val="75000"/>
                </a:srgbClr>
              </a:outerShdw>
            </a:effectLst>
          </p:spPr>
          <p:txBody>
            <a:bodyPr wrap="square" lIns="35719" tIns="35719" rIns="35719" bIns="35719" numCol="1" anchor="ctr">
              <a:noAutofit/>
            </a:bodyPr>
            <a:lstStyle/>
            <a:p>
              <a:pPr algn="ctr" defTabSz="410751" hangingPunct="0">
                <a:lnSpc>
                  <a:spcPts val="3023"/>
                </a:lnSpc>
                <a:tabLst>
                  <a:tab pos="750067" algn="l"/>
                </a:tabLst>
                <a:defRPr sz="3600"/>
              </a:pPr>
              <a:endParaRPr sz="2531" b="1" kern="0">
                <a:solidFill>
                  <a:srgbClr val="000000"/>
                </a:solidFill>
                <a:latin typeface="Helvetica"/>
                <a:sym typeface="Helvetica"/>
              </a:endParaRPr>
            </a:p>
          </p:txBody>
        </p:sp>
      </p:grpSp>
    </p:spTree>
    <p:extLst>
      <p:ext uri="{BB962C8B-B14F-4D97-AF65-F5344CB8AC3E}">
        <p14:creationId xmlns:p14="http://schemas.microsoft.com/office/powerpoint/2010/main" val="1822927345"/>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08">
                                            <p:bg/>
                                          </p:spTgt>
                                        </p:tgtEl>
                                        <p:attrNameLst>
                                          <p:attrName>style.visibility</p:attrName>
                                        </p:attrNameLst>
                                      </p:cBhvr>
                                      <p:to>
                                        <p:strVal val="visible"/>
                                      </p:to>
                                    </p:set>
                                  </p:childTnLst>
                                </p:cTn>
                              </p:par>
                              <p:par>
                                <p:cTn id="7" presetID="1" presetClass="entr" presetSubtype="0" fill="hold" grpId="0" nodeType="withEffect">
                                  <p:stCondLst>
                                    <p:cond delay="0"/>
                                  </p:stCondLst>
                                  <p:iterate>
                                    <p:tmAbs val="0"/>
                                  </p:iterate>
                                  <p:childTnLst>
                                    <p:set>
                                      <p:cBhvr>
                                        <p:cTn id="8" fill="hold"/>
                                        <p:tgtEl>
                                          <p:spTgt spid="20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iterate>
                                    <p:tmAbs val="0"/>
                                  </p:iterate>
                                  <p:childTnLst>
                                    <p:set>
                                      <p:cBhvr>
                                        <p:cTn id="12" fill="hold"/>
                                        <p:tgtEl>
                                          <p:spTgt spid="23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iterate>
                                    <p:tmAbs val="0"/>
                                  </p:iterate>
                                  <p:childTnLst>
                                    <p:set>
                                      <p:cBhvr>
                                        <p:cTn id="16" fill="hold"/>
                                        <p:tgtEl>
                                          <p:spTgt spid="208">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iterate>
                                    <p:tmAbs val="0"/>
                                  </p:iterate>
                                  <p:childTnLst>
                                    <p:set>
                                      <p:cBhvr>
                                        <p:cTn id="20" fill="hold"/>
                                        <p:tgtEl>
                                          <p:spTgt spid="20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 grpId="0" build="p" bldLvl="5" animBg="1" advAuto="0"/>
      <p:bldP spid="238" grpId="0" animBg="1" advAuto="0"/>
    </p:bld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93" name="Further extensions"/>
          <p:cNvSpPr txBox="1">
            <a:spLocks noGrp="1"/>
          </p:cNvSpPr>
          <p:nvPr>
            <p:ph type="title"/>
          </p:nvPr>
        </p:nvSpPr>
        <p:spPr>
          <a:prstGeom prst="rect">
            <a:avLst/>
          </a:prstGeom>
        </p:spPr>
        <p:txBody>
          <a:bodyPr/>
          <a:lstStyle/>
          <a:p>
            <a:r>
              <a:t>Further extensions</a:t>
            </a:r>
          </a:p>
        </p:txBody>
      </p:sp>
      <p:sp>
        <p:nvSpPr>
          <p:cNvPr id="594" name="Character and substring embeddings…"/>
          <p:cNvSpPr txBox="1">
            <a:spLocks noGrp="1"/>
          </p:cNvSpPr>
          <p:nvPr>
            <p:ph type="body" idx="1"/>
          </p:nvPr>
        </p:nvSpPr>
        <p:spPr>
          <a:prstGeom prst="rect">
            <a:avLst/>
          </a:prstGeom>
        </p:spPr>
        <p:txBody>
          <a:bodyPr/>
          <a:lstStyle/>
          <a:p>
            <a:r>
              <a:t>Character and substring embeddings</a:t>
            </a:r>
          </a:p>
          <a:p>
            <a:pPr lvl="1"/>
            <a:r>
              <a:t>We can also learn embeddings for individual letters. </a:t>
            </a:r>
            <a:br/>
            <a:r>
              <a:t>This helps generalize better to rare words, typos, etc. </a:t>
            </a:r>
          </a:p>
          <a:p>
            <a:pPr lvl="1"/>
            <a:r>
              <a:t>These embeddings can be combined with word embeddings (or used instead of an UNK embedding)</a:t>
            </a:r>
          </a:p>
          <a:p>
            <a:pPr lvl="1"/>
            <a:endParaRPr/>
          </a:p>
          <a:p>
            <a:r>
              <a:t>Context-dependent embeddings (ELMO, BERT, ….)</a:t>
            </a:r>
          </a:p>
          <a:p>
            <a:pPr lvl="1"/>
            <a:r>
              <a:t>Word2Vec etc. are static embeddings: they induce a type-based lexicon that doesn’t handle polysemy etc. </a:t>
            </a:r>
          </a:p>
          <a:p>
            <a:pPr lvl="1"/>
            <a:r>
              <a:t>Context-dependent embeddings produce token-specific embeddings that depend on the particular context in which a word appears. </a:t>
            </a:r>
          </a:p>
        </p:txBody>
      </p:sp>
      <p:sp>
        <p:nvSpPr>
          <p:cNvPr id="595" name="Slide Number"/>
          <p:cNvSpPr txBox="1">
            <a:spLocks noGrp="1"/>
          </p:cNvSpPr>
          <p:nvPr>
            <p:ph type="sldNum" sz="quarter" idx="2"/>
          </p:nvPr>
        </p:nvSpPr>
        <p:spPr>
          <a:xfrm>
            <a:off x="9163919" y="4441242"/>
            <a:ext cx="304571" cy="31579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78</a:t>
            </a:fld>
            <a:endParaRPr kern="0">
              <a:solidFill>
                <a:srgbClr val="000000"/>
              </a:solidFill>
              <a:latin typeface="Helvetica"/>
              <a:sym typeface="Helvetica"/>
            </a:endParaRPr>
          </a:p>
        </p:txBody>
      </p:sp>
    </p:spTree>
    <p:extLst>
      <p:ext uri="{BB962C8B-B14F-4D97-AF65-F5344CB8AC3E}">
        <p14:creationId xmlns:p14="http://schemas.microsoft.com/office/powerpoint/2010/main" val="188067856"/>
      </p:ext>
    </p:extLst>
  </p:cSld>
  <p:clrMapOvr>
    <a:masterClrMapping/>
  </p:clrMapOvr>
  <p:transition spd="med"/>
</p:sld>
</file>

<file path=ppt/slides/slide79.xml><?xml version="1.0" encoding="utf-8"?>
<p:sld xmlns:a="http://schemas.openxmlformats.org/drawingml/2006/main" xmlns:r="http://schemas.openxmlformats.org/officeDocument/2006/relationships" xmlns:p="http://schemas.openxmlformats.org/presentationml/2006/main" show="0">
  <p:cSld>
    <p:bg>
      <p:bgPr>
        <a:solidFill>
          <a:srgbClr val="00AAD6">
            <a:alpha val="38000"/>
          </a:srgb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09D527-57CE-BC4D-A1BA-4DDF83129495}"/>
              </a:ext>
            </a:extLst>
          </p:cNvPr>
          <p:cNvSpPr>
            <a:spLocks noGrp="1"/>
          </p:cNvSpPr>
          <p:nvPr>
            <p:ph type="title"/>
          </p:nvPr>
        </p:nvSpPr>
        <p:spPr>
          <a:effectLst/>
        </p:spPr>
        <p:txBody>
          <a:bodyPr anchor="ctr"/>
          <a:lstStyle/>
          <a:p>
            <a:r>
              <a:rPr lang="en-US" dirty="0">
                <a:latin typeface="Georgia" panose="02040502050405020303" pitchFamily="18" charset="0"/>
              </a:rPr>
              <a:t>CNNs for NLP</a:t>
            </a:r>
          </a:p>
        </p:txBody>
      </p:sp>
      <p:sp>
        <p:nvSpPr>
          <p:cNvPr id="5" name="Text Placeholder 4">
            <a:extLst>
              <a:ext uri="{FF2B5EF4-FFF2-40B4-BE49-F238E27FC236}">
                <a16:creationId xmlns:a16="http://schemas.microsoft.com/office/drawing/2014/main" id="{2B693A15-CA2B-2741-A8D0-2F8C2EC43BF4}"/>
              </a:ext>
            </a:extLst>
          </p:cNvPr>
          <p:cNvSpPr>
            <a:spLocks noGrp="1"/>
          </p:cNvSpPr>
          <p:nvPr>
            <p:ph type="body" idx="1"/>
          </p:nvPr>
        </p:nvSpPr>
        <p:spPr/>
        <p:txBody>
          <a:bodyPr>
            <a:normAutofit/>
          </a:bodyPr>
          <a:lstStyle/>
          <a:p>
            <a:endParaRPr lang="en-US" sz="32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3007327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Nonlinear activation functions"/>
          <p:cNvSpPr txBox="1">
            <a:spLocks noGrp="1"/>
          </p:cNvSpPr>
          <p:nvPr>
            <p:ph type="title"/>
          </p:nvPr>
        </p:nvSpPr>
        <p:spPr>
          <a:prstGeom prst="rect">
            <a:avLst/>
          </a:prstGeom>
        </p:spPr>
        <p:txBody>
          <a:bodyPr/>
          <a:lstStyle/>
          <a:p>
            <a:r>
              <a:rPr dirty="0">
                <a:latin typeface="Georgia" panose="02040502050405020303" pitchFamily="18" charset="0"/>
              </a:rPr>
              <a:t>Nonlinear activation functions</a:t>
            </a:r>
          </a:p>
        </p:txBody>
      </p:sp>
      <p:sp>
        <p:nvSpPr>
          <p:cNvPr id="186" name="Sigmoid (logistic function): σ(x) = 1/(1 + e−x)…"/>
          <p:cNvSpPr txBox="1">
            <a:spLocks noGrp="1"/>
          </p:cNvSpPr>
          <p:nvPr>
            <p:ph type="body" idx="1"/>
          </p:nvPr>
        </p:nvSpPr>
        <p:spPr>
          <a:xfrm>
            <a:off x="838200" y="2418499"/>
            <a:ext cx="10515600" cy="3758464"/>
          </a:xfrm>
          <a:prstGeom prst="rect">
            <a:avLst/>
          </a:prstGeom>
        </p:spPr>
        <p:txBody>
          <a:bodyPr>
            <a:normAutofit/>
          </a:bodyPr>
          <a:lstStyle/>
          <a:p>
            <a:pPr marL="0" indent="0">
              <a:buNone/>
            </a:pPr>
            <a:r>
              <a:rPr b="1" dirty="0">
                <a:latin typeface="Georgia" panose="02040502050405020303" pitchFamily="18" charset="0"/>
              </a:rPr>
              <a:t>Sigmoid</a:t>
            </a:r>
            <a:r>
              <a:rPr dirty="0">
                <a:latin typeface="Georgia" panose="02040502050405020303" pitchFamily="18" charset="0"/>
              </a:rPr>
              <a:t> (logistic function): </a:t>
            </a:r>
            <a:r>
              <a:rPr dirty="0" err="1">
                <a:latin typeface="Georgia" panose="02040502050405020303" pitchFamily="18" charset="0"/>
                <a:ea typeface="Times"/>
                <a:cs typeface="Times"/>
                <a:sym typeface="Times"/>
              </a:rPr>
              <a:t>σ</a:t>
            </a:r>
            <a:r>
              <a:rPr dirty="0">
                <a:latin typeface="Georgia" panose="02040502050405020303" pitchFamily="18" charset="0"/>
                <a:ea typeface="Times"/>
                <a:cs typeface="Times"/>
                <a:sym typeface="Times"/>
              </a:rPr>
              <a:t>(x) = 1/(1 + e</a:t>
            </a:r>
            <a:r>
              <a:rPr baseline="31999" dirty="0">
                <a:latin typeface="Georgia" panose="02040502050405020303" pitchFamily="18" charset="0"/>
                <a:ea typeface="Times"/>
                <a:cs typeface="Times"/>
                <a:sym typeface="Times"/>
              </a:rPr>
              <a:t>−x</a:t>
            </a:r>
            <a:r>
              <a:rPr dirty="0">
                <a:latin typeface="Georgia" panose="02040502050405020303" pitchFamily="18" charset="0"/>
                <a:ea typeface="Times"/>
                <a:cs typeface="Times"/>
                <a:sym typeface="Times"/>
              </a:rPr>
              <a:t>) </a:t>
            </a:r>
          </a:p>
          <a:p>
            <a:pPr marL="457200" lvl="1" indent="0">
              <a:buNone/>
            </a:pPr>
            <a:r>
              <a:rPr dirty="0">
                <a:latin typeface="Georgia" panose="02040502050405020303" pitchFamily="18" charset="0"/>
              </a:rPr>
              <a:t>Useful for output units (probabilities)  [0,1] range</a:t>
            </a:r>
          </a:p>
          <a:p>
            <a:pPr marL="0" indent="0">
              <a:buNone/>
            </a:pPr>
            <a:r>
              <a:rPr b="1" dirty="0">
                <a:latin typeface="Georgia" panose="02040502050405020303" pitchFamily="18" charset="0"/>
              </a:rPr>
              <a:t>Hyperbolic tangent:  </a:t>
            </a:r>
            <a:r>
              <a:rPr dirty="0">
                <a:latin typeface="Georgia" panose="02040502050405020303" pitchFamily="18" charset="0"/>
                <a:ea typeface="Times"/>
                <a:cs typeface="Times"/>
                <a:sym typeface="Times"/>
              </a:rPr>
              <a:t>tanh(x) = (e</a:t>
            </a:r>
            <a:r>
              <a:rPr baseline="31999" dirty="0">
                <a:latin typeface="Georgia" panose="02040502050405020303" pitchFamily="18" charset="0"/>
                <a:ea typeface="Times"/>
                <a:cs typeface="Times"/>
                <a:sym typeface="Times"/>
              </a:rPr>
              <a:t>2x −</a:t>
            </a:r>
            <a:r>
              <a:rPr dirty="0">
                <a:latin typeface="Georgia" panose="02040502050405020303" pitchFamily="18" charset="0"/>
                <a:ea typeface="Times"/>
                <a:cs typeface="Times"/>
                <a:sym typeface="Times"/>
              </a:rPr>
              <a:t>1)/(e</a:t>
            </a:r>
            <a:r>
              <a:rPr baseline="31999" dirty="0">
                <a:latin typeface="Georgia" panose="02040502050405020303" pitchFamily="18" charset="0"/>
                <a:ea typeface="Times"/>
                <a:cs typeface="Times"/>
                <a:sym typeface="Times"/>
              </a:rPr>
              <a:t>2x</a:t>
            </a:r>
            <a:r>
              <a:rPr dirty="0">
                <a:latin typeface="Georgia" panose="02040502050405020303" pitchFamily="18" charset="0"/>
                <a:ea typeface="Times"/>
                <a:cs typeface="Times"/>
                <a:sym typeface="Times"/>
              </a:rPr>
              <a:t>+1) </a:t>
            </a:r>
          </a:p>
          <a:p>
            <a:pPr marL="457200" lvl="1" indent="0">
              <a:buNone/>
            </a:pPr>
            <a:r>
              <a:rPr dirty="0">
                <a:latin typeface="Georgia" panose="02040502050405020303" pitchFamily="18" charset="0"/>
              </a:rPr>
              <a:t>Useful for internal units: [-1,1] range</a:t>
            </a:r>
          </a:p>
          <a:p>
            <a:pPr marL="0" indent="0">
              <a:buNone/>
            </a:pPr>
            <a:r>
              <a:rPr b="1" dirty="0">
                <a:latin typeface="Georgia" panose="02040502050405020303" pitchFamily="18" charset="0"/>
              </a:rPr>
              <a:t>Hard tanh </a:t>
            </a:r>
            <a:r>
              <a:rPr dirty="0">
                <a:latin typeface="Georgia" panose="02040502050405020303" pitchFamily="18" charset="0"/>
              </a:rPr>
              <a:t>(approximates tanh)</a:t>
            </a:r>
            <a:endParaRPr lang="en-US" dirty="0">
              <a:latin typeface="Georgia" panose="02040502050405020303" pitchFamily="18" charset="0"/>
            </a:endParaRPr>
          </a:p>
          <a:p>
            <a:pPr marL="457200" lvl="1" indent="0">
              <a:buNone/>
            </a:pPr>
            <a:r>
              <a:rPr dirty="0" err="1">
                <a:latin typeface="Georgia" panose="02040502050405020303" pitchFamily="18" charset="0"/>
                <a:ea typeface="Times"/>
                <a:cs typeface="Times"/>
                <a:sym typeface="Times"/>
              </a:rPr>
              <a:t>htanh</a:t>
            </a:r>
            <a:r>
              <a:rPr dirty="0">
                <a:latin typeface="Georgia" panose="02040502050405020303" pitchFamily="18" charset="0"/>
                <a:ea typeface="Times"/>
                <a:cs typeface="Times"/>
                <a:sym typeface="Times"/>
              </a:rPr>
              <a:t>(x) = </a:t>
            </a:r>
            <a:r>
              <a:rPr baseline="31999" dirty="0">
                <a:latin typeface="Georgia" panose="02040502050405020303" pitchFamily="18" charset="0"/>
                <a:ea typeface="Times"/>
                <a:cs typeface="Times"/>
                <a:sym typeface="Times"/>
              </a:rPr>
              <a:t> −</a:t>
            </a:r>
            <a:r>
              <a:rPr dirty="0">
                <a:latin typeface="Georgia" panose="02040502050405020303" pitchFamily="18" charset="0"/>
                <a:ea typeface="Times"/>
                <a:cs typeface="Times"/>
                <a:sym typeface="Times"/>
              </a:rPr>
              <a:t>1 for x &lt;</a:t>
            </a:r>
            <a:r>
              <a:rPr dirty="0">
                <a:latin typeface="Georgia" panose="02040502050405020303" pitchFamily="18" charset="0"/>
              </a:rPr>
              <a:t> </a:t>
            </a:r>
            <a:r>
              <a:rPr baseline="31999" dirty="0">
                <a:latin typeface="Georgia" panose="02040502050405020303" pitchFamily="18" charset="0"/>
                <a:ea typeface="Times"/>
                <a:cs typeface="Times"/>
                <a:sym typeface="Times"/>
              </a:rPr>
              <a:t>−</a:t>
            </a:r>
            <a:r>
              <a:rPr dirty="0">
                <a:latin typeface="Georgia" panose="02040502050405020303" pitchFamily="18" charset="0"/>
                <a:ea typeface="Times"/>
                <a:cs typeface="Times"/>
                <a:sym typeface="Times"/>
              </a:rPr>
              <a:t>1, 1 for x &gt; 1, x otherwise</a:t>
            </a:r>
          </a:p>
          <a:p>
            <a:pPr marL="0" indent="0">
              <a:buNone/>
            </a:pPr>
            <a:r>
              <a:rPr b="1" dirty="0">
                <a:latin typeface="Georgia" panose="02040502050405020303" pitchFamily="18" charset="0"/>
              </a:rPr>
              <a:t>Rectified Linear Unit</a:t>
            </a:r>
            <a:r>
              <a:rPr dirty="0">
                <a:latin typeface="Georgia" panose="02040502050405020303" pitchFamily="18" charset="0"/>
              </a:rPr>
              <a:t>:    </a:t>
            </a:r>
            <a:r>
              <a:rPr dirty="0" err="1">
                <a:latin typeface="Georgia" panose="02040502050405020303" pitchFamily="18" charset="0"/>
                <a:ea typeface="Times"/>
                <a:cs typeface="Times"/>
                <a:sym typeface="Times"/>
              </a:rPr>
              <a:t>ReLU</a:t>
            </a:r>
            <a:r>
              <a:rPr dirty="0">
                <a:latin typeface="Georgia" panose="02040502050405020303" pitchFamily="18" charset="0"/>
                <a:ea typeface="Times"/>
                <a:cs typeface="Times"/>
                <a:sym typeface="Times"/>
              </a:rPr>
              <a:t>(x) = max(0, x)</a:t>
            </a:r>
            <a:endParaRPr lang="en-US" dirty="0">
              <a:latin typeface="Georgia" panose="02040502050405020303" pitchFamily="18" charset="0"/>
              <a:ea typeface="Times"/>
              <a:cs typeface="Times"/>
              <a:sym typeface="Times"/>
            </a:endParaRPr>
          </a:p>
          <a:p>
            <a:pPr marL="457200" lvl="1" indent="0">
              <a:buNone/>
            </a:pPr>
            <a:r>
              <a:rPr dirty="0">
                <a:latin typeface="Georgia" panose="02040502050405020303" pitchFamily="18" charset="0"/>
              </a:rPr>
              <a:t>Useful for internal units </a:t>
            </a:r>
          </a:p>
        </p:txBody>
      </p:sp>
      <p:sp>
        <p:nvSpPr>
          <p:cNvPr id="187"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8</a:t>
            </a:fld>
            <a:endParaRPr kern="0">
              <a:solidFill>
                <a:srgbClr val="000000"/>
              </a:solidFill>
              <a:latin typeface="Helvetica"/>
              <a:sym typeface="Helvetica"/>
            </a:endParaRPr>
          </a:p>
        </p:txBody>
      </p:sp>
      <p:pic>
        <p:nvPicPr>
          <p:cNvPr id="188" name="ActivationFunctions.pdf" descr="ActivationFunctions.pdf"/>
          <p:cNvPicPr>
            <a:picLocks noChangeAspect="1"/>
          </p:cNvPicPr>
          <p:nvPr/>
        </p:nvPicPr>
        <p:blipFill>
          <a:blip r:embed="rId2">
            <a:extLst/>
          </a:blip>
          <a:stretch>
            <a:fillRect/>
          </a:stretch>
        </p:blipFill>
        <p:spPr>
          <a:xfrm>
            <a:off x="2430738" y="1231958"/>
            <a:ext cx="5989362" cy="1096848"/>
          </a:xfrm>
          <a:prstGeom prst="rect">
            <a:avLst/>
          </a:prstGeom>
          <a:ln w="12700">
            <a:miter lim="400000"/>
          </a:ln>
        </p:spPr>
      </p:pic>
    </p:spTree>
    <p:extLst>
      <p:ext uri="{BB962C8B-B14F-4D97-AF65-F5344CB8AC3E}">
        <p14:creationId xmlns:p14="http://schemas.microsoft.com/office/powerpoint/2010/main" val="398548116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 grpId="0" build="p"/>
    </p:bldLst>
  </p:timing>
</p:sld>
</file>

<file path=ppt/slides/slide80.xml><?xml version="1.0" encoding="utf-8"?>
<p:sld xmlns:a="http://schemas.openxmlformats.org/drawingml/2006/main" xmlns:r="http://schemas.openxmlformats.org/officeDocument/2006/relationships" xmlns:p="http://schemas.openxmlformats.org/presentationml/2006/main" show="0">
  <p:cSld>
    <p:bg>
      <p:bgPr>
        <a:solidFill>
          <a:srgbClr val="00AAD6">
            <a:alpha val="38000"/>
          </a:srgb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09D527-57CE-BC4D-A1BA-4DDF83129495}"/>
              </a:ext>
            </a:extLst>
          </p:cNvPr>
          <p:cNvSpPr>
            <a:spLocks noGrp="1"/>
          </p:cNvSpPr>
          <p:nvPr>
            <p:ph type="title"/>
          </p:nvPr>
        </p:nvSpPr>
        <p:spPr>
          <a:effectLst/>
        </p:spPr>
        <p:txBody>
          <a:bodyPr anchor="ctr"/>
          <a:lstStyle/>
          <a:p>
            <a:r>
              <a:rPr lang="en-US" dirty="0">
                <a:latin typeface="Georgia" panose="02040502050405020303" pitchFamily="18" charset="0"/>
              </a:rPr>
              <a:t>Neural Sequence Models</a:t>
            </a:r>
          </a:p>
        </p:txBody>
      </p:sp>
      <p:sp>
        <p:nvSpPr>
          <p:cNvPr id="5" name="Text Placeholder 4">
            <a:extLst>
              <a:ext uri="{FF2B5EF4-FFF2-40B4-BE49-F238E27FC236}">
                <a16:creationId xmlns:a16="http://schemas.microsoft.com/office/drawing/2014/main" id="{2B693A15-CA2B-2741-A8D0-2F8C2EC43BF4}"/>
              </a:ext>
            </a:extLst>
          </p:cNvPr>
          <p:cNvSpPr>
            <a:spLocks noGrp="1"/>
          </p:cNvSpPr>
          <p:nvPr>
            <p:ph type="body" idx="1"/>
          </p:nvPr>
        </p:nvSpPr>
        <p:spPr/>
        <p:txBody>
          <a:bodyPr>
            <a:normAutofit/>
          </a:bodyPr>
          <a:lstStyle/>
          <a:p>
            <a:endParaRPr lang="en-US" sz="32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57957311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0">
  <p:cSld>
    <p:bg>
      <p:bgPr>
        <a:solidFill>
          <a:srgbClr val="00AAD6">
            <a:alpha val="38000"/>
          </a:srgb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09D527-57CE-BC4D-A1BA-4DDF83129495}"/>
              </a:ext>
            </a:extLst>
          </p:cNvPr>
          <p:cNvSpPr>
            <a:spLocks noGrp="1"/>
          </p:cNvSpPr>
          <p:nvPr>
            <p:ph type="title"/>
          </p:nvPr>
        </p:nvSpPr>
        <p:spPr>
          <a:effectLst/>
        </p:spPr>
        <p:txBody>
          <a:bodyPr anchor="ctr"/>
          <a:lstStyle/>
          <a:p>
            <a:pPr>
              <a:tabLst>
                <a:tab pos="2505075" algn="l"/>
              </a:tabLst>
            </a:pPr>
            <a:r>
              <a:rPr lang="en-US" dirty="0">
                <a:latin typeface="Georgia" panose="02040502050405020303" pitchFamily="18" charset="0"/>
              </a:rPr>
              <a:t>Seq2Seq Models</a:t>
            </a:r>
          </a:p>
        </p:txBody>
      </p:sp>
      <p:sp>
        <p:nvSpPr>
          <p:cNvPr id="5" name="Text Placeholder 4">
            <a:extLst>
              <a:ext uri="{FF2B5EF4-FFF2-40B4-BE49-F238E27FC236}">
                <a16:creationId xmlns:a16="http://schemas.microsoft.com/office/drawing/2014/main" id="{2B693A15-CA2B-2741-A8D0-2F8C2EC43BF4}"/>
              </a:ext>
            </a:extLst>
          </p:cNvPr>
          <p:cNvSpPr>
            <a:spLocks noGrp="1"/>
          </p:cNvSpPr>
          <p:nvPr>
            <p:ph type="body" idx="1"/>
          </p:nvPr>
        </p:nvSpPr>
        <p:spPr/>
        <p:txBody>
          <a:bodyPr>
            <a:normAutofit/>
          </a:bodyPr>
          <a:lstStyle/>
          <a:p>
            <a:endParaRPr lang="en-US" sz="32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197822039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83" name="Further extensions"/>
          <p:cNvSpPr txBox="1">
            <a:spLocks noGrp="1"/>
          </p:cNvSpPr>
          <p:nvPr>
            <p:ph type="title"/>
          </p:nvPr>
        </p:nvSpPr>
        <p:spPr>
          <a:prstGeom prst="rect">
            <a:avLst/>
          </a:prstGeom>
        </p:spPr>
        <p:txBody>
          <a:bodyPr/>
          <a:lstStyle/>
          <a:p>
            <a:r>
              <a:t>Further extensions</a:t>
            </a:r>
          </a:p>
        </p:txBody>
      </p:sp>
      <p:sp>
        <p:nvSpPr>
          <p:cNvPr id="484" name="Character and substring embeddings…"/>
          <p:cNvSpPr txBox="1">
            <a:spLocks noGrp="1"/>
          </p:cNvSpPr>
          <p:nvPr>
            <p:ph type="body" idx="1"/>
          </p:nvPr>
        </p:nvSpPr>
        <p:spPr>
          <a:prstGeom prst="rect">
            <a:avLst/>
          </a:prstGeom>
        </p:spPr>
        <p:txBody>
          <a:bodyPr/>
          <a:lstStyle/>
          <a:p>
            <a:r>
              <a:t>Character and substring embeddings</a:t>
            </a:r>
          </a:p>
          <a:p>
            <a:pPr lvl="1"/>
            <a:r>
              <a:t>We can also learn embeddings for individual letters. </a:t>
            </a:r>
            <a:br/>
            <a:r>
              <a:t>This helps generalize better to rare words, typos, etc. </a:t>
            </a:r>
          </a:p>
          <a:p>
            <a:pPr lvl="1"/>
            <a:r>
              <a:t>These embeddings can be combined with word embeddings (or used instead of an UNK embedding)</a:t>
            </a:r>
          </a:p>
          <a:p>
            <a:pPr lvl="1"/>
            <a:endParaRPr/>
          </a:p>
          <a:p>
            <a:r>
              <a:t>Context-dependent embeddings (ELMO, BERT, ….)</a:t>
            </a:r>
          </a:p>
          <a:p>
            <a:pPr lvl="1"/>
            <a:r>
              <a:t>Word2Vec etc. are static embeddings: they induce a type-based lexicon that doesn’t handle polysemy etc. </a:t>
            </a:r>
          </a:p>
          <a:p>
            <a:pPr lvl="1"/>
            <a:r>
              <a:t>Context-dependent embeddings produce token-specific embeddings that depend on the particular context in which a word appears. </a:t>
            </a:r>
          </a:p>
        </p:txBody>
      </p:sp>
      <p:sp>
        <p:nvSpPr>
          <p:cNvPr id="485" name="Slide Number"/>
          <p:cNvSpPr txBox="1">
            <a:spLocks noGrp="1"/>
          </p:cNvSpPr>
          <p:nvPr>
            <p:ph type="sldNum" sz="quarter" idx="2"/>
          </p:nvPr>
        </p:nvSpPr>
        <p:spPr>
          <a:xfrm>
            <a:off x="9163919" y="4441242"/>
            <a:ext cx="304571" cy="315792"/>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410751" hangingPunct="0">
              <a:tabLst>
                <a:tab pos="750067" algn="l"/>
              </a:tabLst>
            </a:pPr>
            <a:fld id="{86CB4B4D-7CA3-9044-876B-883B54F8677D}" type="slidenum">
              <a:rPr kern="0">
                <a:solidFill>
                  <a:srgbClr val="000000"/>
                </a:solidFill>
                <a:latin typeface="Helvetica"/>
                <a:sym typeface="Helvetica"/>
              </a:rPr>
              <a:pPr defTabSz="410751" hangingPunct="0">
                <a:tabLst>
                  <a:tab pos="750067" algn="l"/>
                </a:tabLst>
              </a:pPr>
              <a:t>82</a:t>
            </a:fld>
            <a:endParaRPr kern="0">
              <a:solidFill>
                <a:srgbClr val="000000"/>
              </a:solidFill>
              <a:latin typeface="Helvetica"/>
              <a:sym typeface="Helvetica"/>
            </a:endParaRPr>
          </a:p>
        </p:txBody>
      </p:sp>
    </p:spTree>
    <p:extLst>
      <p:ext uri="{BB962C8B-B14F-4D97-AF65-F5344CB8AC3E}">
        <p14:creationId xmlns:p14="http://schemas.microsoft.com/office/powerpoint/2010/main" val="340422336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AAD6">
            <a:alpha val="38000"/>
          </a:srgb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09D527-57CE-BC4D-A1BA-4DDF83129495}"/>
              </a:ext>
            </a:extLst>
          </p:cNvPr>
          <p:cNvSpPr>
            <a:spLocks noGrp="1"/>
          </p:cNvSpPr>
          <p:nvPr>
            <p:ph type="title"/>
          </p:nvPr>
        </p:nvSpPr>
        <p:spPr>
          <a:effectLst/>
        </p:spPr>
        <p:txBody>
          <a:bodyPr anchor="ctr"/>
          <a:lstStyle/>
          <a:p>
            <a:r>
              <a:rPr lang="en-US" dirty="0">
                <a:latin typeface="Georgia" panose="02040502050405020303" pitchFamily="18" charset="0"/>
              </a:rPr>
              <a:t>What is Natural Language Processing? </a:t>
            </a:r>
          </a:p>
        </p:txBody>
      </p:sp>
      <p:sp>
        <p:nvSpPr>
          <p:cNvPr id="5" name="Text Placeholder 4">
            <a:extLst>
              <a:ext uri="{FF2B5EF4-FFF2-40B4-BE49-F238E27FC236}">
                <a16:creationId xmlns:a16="http://schemas.microsoft.com/office/drawing/2014/main" id="{2B693A15-CA2B-2741-A8D0-2F8C2EC43BF4}"/>
              </a:ext>
            </a:extLst>
          </p:cNvPr>
          <p:cNvSpPr>
            <a:spLocks noGrp="1"/>
          </p:cNvSpPr>
          <p:nvPr>
            <p:ph type="body" idx="1"/>
          </p:nvPr>
        </p:nvSpPr>
        <p:spPr/>
        <p:txBody>
          <a:bodyPr>
            <a:normAutofit/>
          </a:bodyPr>
          <a:lstStyle/>
          <a:p>
            <a:r>
              <a:rPr lang="en-US" sz="3200" dirty="0">
                <a:solidFill>
                  <a:schemeClr val="tx1"/>
                </a:solidFill>
                <a:latin typeface="Georgia" panose="02040502050405020303" pitchFamily="18" charset="0"/>
              </a:rPr>
              <a:t>… and why is it challenging?</a:t>
            </a:r>
          </a:p>
        </p:txBody>
      </p:sp>
    </p:spTree>
    <p:extLst>
      <p:ext uri="{BB962C8B-B14F-4D97-AF65-F5344CB8AC3E}">
        <p14:creationId xmlns:p14="http://schemas.microsoft.com/office/powerpoint/2010/main" val="636545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27000" dist="76200" dir="2700000" rotWithShape="0">
              <a:srgbClr val="000000">
                <a:alpha val="75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D300"/>
        </a:solidFill>
        <a:ln w="25400" cap="flat">
          <a:solidFill>
            <a:srgbClr val="000000"/>
          </a:solidFill>
          <a:prstDash val="solid"/>
          <a:miter lim="400000"/>
        </a:ln>
        <a:effectLst>
          <a:outerShdw blurRad="127000" dist="76200" dir="2700000" rotWithShape="0">
            <a:srgbClr val="000000">
              <a:alpha val="75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ts val="4300"/>
          </a:lnSpc>
          <a:spcBef>
            <a:spcPts val="0"/>
          </a:spcBef>
          <a:spcAft>
            <a:spcPts val="0"/>
          </a:spcAft>
          <a:buClrTx/>
          <a:buSzTx/>
          <a:buFontTx/>
          <a:buNone/>
          <a:tabLst>
            <a:tab pos="1066800" algn="l"/>
          </a:tabLst>
          <a:defRPr kumimoji="0" sz="3600" b="1"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ts val="3600"/>
          </a:lnSpc>
          <a:spcBef>
            <a:spcPts val="0"/>
          </a:spcBef>
          <a:spcAft>
            <a:spcPts val="0"/>
          </a:spcAft>
          <a:buClrTx/>
          <a:buSzTx/>
          <a:buFontTx/>
          <a:buNone/>
          <a:tabLst>
            <a:tab pos="1066800" algn="l"/>
          </a:tabLst>
          <a:defRPr kumimoji="0" sz="3000" b="1"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1_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27000" dist="76200" dir="2700000" rotWithShape="0">
              <a:srgbClr val="000000">
                <a:alpha val="75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D300"/>
        </a:solidFill>
        <a:ln w="25400" cap="flat">
          <a:solidFill>
            <a:srgbClr val="000000"/>
          </a:solidFill>
          <a:prstDash val="solid"/>
          <a:miter lim="400000"/>
        </a:ln>
        <a:effectLst>
          <a:outerShdw blurRad="127000" dist="76200" dir="2700000" rotWithShape="0">
            <a:srgbClr val="000000">
              <a:alpha val="75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ts val="4300"/>
          </a:lnSpc>
          <a:spcBef>
            <a:spcPts val="0"/>
          </a:spcBef>
          <a:spcAft>
            <a:spcPts val="0"/>
          </a:spcAft>
          <a:buClrTx/>
          <a:buSzTx/>
          <a:buFontTx/>
          <a:buNone/>
          <a:tabLst>
            <a:tab pos="1066800" algn="l"/>
          </a:tabLst>
          <a:defRPr kumimoji="0" sz="3600" b="1"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ts val="3600"/>
          </a:lnSpc>
          <a:spcBef>
            <a:spcPts val="0"/>
          </a:spcBef>
          <a:spcAft>
            <a:spcPts val="0"/>
          </a:spcAft>
          <a:buClrTx/>
          <a:buSzTx/>
          <a:buFontTx/>
          <a:buNone/>
          <a:tabLst>
            <a:tab pos="1066800" algn="l"/>
          </a:tabLst>
          <a:defRPr kumimoji="0" sz="3000" b="1"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5535</TotalTime>
  <Words>3591</Words>
  <Application>Microsoft Macintosh PowerPoint</Application>
  <PresentationFormat>Widescreen</PresentationFormat>
  <Paragraphs>579</Paragraphs>
  <Slides>82</Slides>
  <Notes>0</Notes>
  <HiddenSlides>36</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82</vt:i4>
      </vt:variant>
    </vt:vector>
  </HeadingPairs>
  <TitlesOfParts>
    <vt:vector size="93" baseType="lpstr">
      <vt:lpstr>Arial</vt:lpstr>
      <vt:lpstr>Calibri</vt:lpstr>
      <vt:lpstr>Calibri Light</vt:lpstr>
      <vt:lpstr>Cambria Math</vt:lpstr>
      <vt:lpstr>Georgia</vt:lpstr>
      <vt:lpstr>Gill Sans</vt:lpstr>
      <vt:lpstr>Helvetica</vt:lpstr>
      <vt:lpstr>Times</vt:lpstr>
      <vt:lpstr>Office Theme</vt:lpstr>
      <vt:lpstr>White</vt:lpstr>
      <vt:lpstr>1_White</vt:lpstr>
      <vt:lpstr>CS440/ECE448 Artificial Intelligence  Lecture 25:  Natural Language Processing with Neural Nets</vt:lpstr>
      <vt:lpstr>Today’s lecture</vt:lpstr>
      <vt:lpstr>Recap:  Neural Nets/Deep Learning</vt:lpstr>
      <vt:lpstr>What is “deep learning”? </vt:lpstr>
      <vt:lpstr>Single-layer feedforward nets</vt:lpstr>
      <vt:lpstr>Multi-layer feedforward networks</vt:lpstr>
      <vt:lpstr>Multiclass models: softmax(yi)</vt:lpstr>
      <vt:lpstr>Nonlinear activation functions</vt:lpstr>
      <vt:lpstr>What is Natural Language Processing? </vt:lpstr>
      <vt:lpstr>What is Natural Language?</vt:lpstr>
      <vt:lpstr>What is Natural Language Processing?</vt:lpstr>
      <vt:lpstr>What do we mean by “meaning”?</vt:lpstr>
      <vt:lpstr>How do we represent “meaning”?</vt:lpstr>
      <vt:lpstr>NLU: How do we get to that “meaning”?</vt:lpstr>
      <vt:lpstr>Components of the NLP pipeline</vt:lpstr>
      <vt:lpstr>Why is NLU difficult?</vt:lpstr>
      <vt:lpstr>Why is NLU difficult?</vt:lpstr>
      <vt:lpstr>Why are NLG and MT difficult?</vt:lpstr>
      <vt:lpstr>NLP research questions redux…  …and answers from traditional NLP</vt:lpstr>
      <vt:lpstr>Neural Approaches to NLP</vt:lpstr>
      <vt:lpstr>Challenges in using NNs for NLP</vt:lpstr>
      <vt:lpstr>Added benefits of these solutions</vt:lpstr>
      <vt:lpstr>How does NLP use NNs?</vt:lpstr>
      <vt:lpstr>How do we represent “meaning”?</vt:lpstr>
      <vt:lpstr>NLU: How do we get to that “meaning”?</vt:lpstr>
      <vt:lpstr>NLP research questions redux … …and answers from neural NLP</vt:lpstr>
      <vt:lpstr>Language models</vt:lpstr>
      <vt:lpstr>Traditional Language Models</vt:lpstr>
      <vt:lpstr>Neural Language Models</vt:lpstr>
      <vt:lpstr>Recurrent neural networks (RNNs)</vt:lpstr>
      <vt:lpstr>Basic RNNs</vt:lpstr>
      <vt:lpstr>Basic RNNs</vt:lpstr>
      <vt:lpstr>A basic RNN unrolled in time</vt:lpstr>
      <vt:lpstr>RNNs for generation</vt:lpstr>
      <vt:lpstr>Stacked RNNs</vt:lpstr>
      <vt:lpstr>Bidirectional RNNs</vt:lpstr>
      <vt:lpstr>RNNs for sequence classification</vt:lpstr>
      <vt:lpstr>Encoder-Decoder (seq2seq) model</vt:lpstr>
      <vt:lpstr>Neural Word Embeddings</vt:lpstr>
      <vt:lpstr>Word Embeddings (e.g. word2vec)</vt:lpstr>
      <vt:lpstr>Analogy: Embeddings capture relational meaning!</vt:lpstr>
      <vt:lpstr>Embeddings you can use</vt:lpstr>
      <vt:lpstr>Summary</vt:lpstr>
      <vt:lpstr>Today’s lecture (I)</vt:lpstr>
      <vt:lpstr>Today’s lecture (II)</vt:lpstr>
      <vt:lpstr>Word Embeddings (e.g. word2vec)</vt:lpstr>
      <vt:lpstr>Sequence-to-sequence (seq2seq) models</vt:lpstr>
      <vt:lpstr>Neural n-gram models</vt:lpstr>
      <vt:lpstr>Neural n-gram models</vt:lpstr>
      <vt:lpstr>Word representations as by-product of neural LMs</vt:lpstr>
      <vt:lpstr>Modifications to neural LM</vt:lpstr>
      <vt:lpstr>Obtaining Word Embeddings</vt:lpstr>
      <vt:lpstr>Word2Vec (Mikolov et al. 2013)</vt:lpstr>
      <vt:lpstr>CBOW vs Skip-Gram</vt:lpstr>
      <vt:lpstr>Word2Vec: CBOW</vt:lpstr>
      <vt:lpstr>Word2Vec: SkipGram</vt:lpstr>
      <vt:lpstr>Skip-gram algorithm</vt:lpstr>
      <vt:lpstr>Word2Vec: Negative Sampling</vt:lpstr>
      <vt:lpstr>Skip-Gram Training Data</vt:lpstr>
      <vt:lpstr>Skip-Gram Goal</vt:lpstr>
      <vt:lpstr>How to compute p(+ | t, c)?</vt:lpstr>
      <vt:lpstr>Turning the dot product into a probability</vt:lpstr>
      <vt:lpstr>Word2Vec: Negative Sampling</vt:lpstr>
      <vt:lpstr>For all the context words</vt:lpstr>
      <vt:lpstr>Word2Vec: Negative Sampling</vt:lpstr>
      <vt:lpstr>Skip-Gram Training data</vt:lpstr>
      <vt:lpstr>Skip-Gram Training data</vt:lpstr>
      <vt:lpstr>Summary: How to learn word2vec (skip-gram) embeddings</vt:lpstr>
      <vt:lpstr>Evaluating embeddings</vt:lpstr>
      <vt:lpstr>Properties of embeddings</vt:lpstr>
      <vt:lpstr>Analogy: Embeddings capture relational meaning!</vt:lpstr>
      <vt:lpstr>Using Word Embeddings</vt:lpstr>
      <vt:lpstr>Using pre-trained embeddings</vt:lpstr>
      <vt:lpstr>More on embeddings</vt:lpstr>
      <vt:lpstr>Dense embeddings you can download!</vt:lpstr>
      <vt:lpstr>Neural N-Gram Models</vt:lpstr>
      <vt:lpstr>Word representations as by-product of neural LMs</vt:lpstr>
      <vt:lpstr>Further extensions</vt:lpstr>
      <vt:lpstr>CNNs for NLP</vt:lpstr>
      <vt:lpstr>Neural Sequence Models</vt:lpstr>
      <vt:lpstr>Seq2Seq Models</vt:lpstr>
      <vt:lpstr>Further extensions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CS440/ECE448 Artificial Intelligence  Lecture 25:  Natural Language Processing with Neural Nets</dc:title>
  <dc:creator>Hockenmaier, Julia</dc:creator>
  <cp:lastModifiedBy>Hockenmaier, Julia</cp:lastModifiedBy>
  <cp:revision>139</cp:revision>
  <dcterms:created xsi:type="dcterms:W3CDTF">2019-04-12T19:28:05Z</dcterms:created>
  <dcterms:modified xsi:type="dcterms:W3CDTF">2019-04-16T15:43:33Z</dcterms:modified>
</cp:coreProperties>
</file>