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47" r:id="rId2"/>
    <p:sldId id="355" r:id="rId3"/>
    <p:sldId id="387" r:id="rId4"/>
    <p:sldId id="394" r:id="rId5"/>
    <p:sldId id="356" r:id="rId6"/>
    <p:sldId id="354" r:id="rId7"/>
    <p:sldId id="381" r:id="rId8"/>
    <p:sldId id="380" r:id="rId9"/>
    <p:sldId id="408" r:id="rId10"/>
    <p:sldId id="410" r:id="rId11"/>
    <p:sldId id="411" r:id="rId12"/>
    <p:sldId id="272" r:id="rId13"/>
    <p:sldId id="412" r:id="rId14"/>
    <p:sldId id="413" r:id="rId15"/>
    <p:sldId id="414" r:id="rId16"/>
    <p:sldId id="357" r:id="rId17"/>
    <p:sldId id="358" r:id="rId18"/>
    <p:sldId id="359" r:id="rId19"/>
    <p:sldId id="360" r:id="rId20"/>
    <p:sldId id="361" r:id="rId21"/>
    <p:sldId id="362" r:id="rId22"/>
    <p:sldId id="415" r:id="rId23"/>
    <p:sldId id="365" r:id="rId24"/>
    <p:sldId id="405" r:id="rId25"/>
    <p:sldId id="406" r:id="rId26"/>
    <p:sldId id="366" r:id="rId27"/>
    <p:sldId id="369" r:id="rId28"/>
    <p:sldId id="370" r:id="rId29"/>
    <p:sldId id="372" r:id="rId30"/>
    <p:sldId id="416" r:id="rId31"/>
    <p:sldId id="385" r:id="rId32"/>
    <p:sldId id="382" r:id="rId33"/>
    <p:sldId id="383" r:id="rId34"/>
    <p:sldId id="417" r:id="rId35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FF"/>
    <a:srgbClr val="FF6600"/>
    <a:srgbClr val="FF99CC"/>
    <a:srgbClr val="00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4"/>
    <p:restoredTop sz="88707" autoAdjust="0"/>
  </p:normalViewPr>
  <p:slideViewPr>
    <p:cSldViewPr>
      <p:cViewPr varScale="1">
        <p:scale>
          <a:sx n="145" d="100"/>
          <a:sy n="145" d="100"/>
        </p:scale>
        <p:origin x="89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CA99E0-E95C-4F1B-B0F2-4565A2B40149}" type="datetimeFigureOut">
              <a:rPr lang="en-US" smtClean="0"/>
              <a:pPr/>
              <a:t>4/11/19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A2EA70-8A4C-40BF-A25E-4BD4BBF0D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5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4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02A0-2A22-4053-87DB-A49A1760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CFB2-8AE7-463F-BA78-3395A84F7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D993-E1A1-4830-9832-91AF7F474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7D2A-1BAE-400D-B4B6-AE94372DC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1415-B1A8-492C-B7C6-94B7FBFA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F07F-76C4-454F-B8DD-1935FAB6C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FC8E3-4FC0-4047-B5D6-F758D3251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26D4-932C-478F-A230-EF4C62E6E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9634-C294-488D-8DB4-6764EAD2A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CE15-091A-4D6A-B3E0-FCFCC42F8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54DA-5701-411B-AE15-165F911C3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D5899897-58A2-4F66-9561-F3C3577365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518/n7540/pdf/nature14236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hyperlink" Target="http://www.nature.com/nature/journal/v518/n7540/pdf/nature14236.pdf" TargetMode="Externa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nature.com/nature/journal/v518/n7540/pdf/nature14236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xo1Ldx3L5Q" TargetMode="External"/><Relationship Id="rId2" Type="http://schemas.openxmlformats.org/officeDocument/2006/relationships/hyperlink" Target="https://arxiv.org/pdf/1602.0178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04.00702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4bMcUk6pcw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pdf/1504.00702" TargetMode="External"/><Relationship Id="rId4" Type="http://schemas.openxmlformats.org/officeDocument/2006/relationships/hyperlink" Target="https://www.youtube.com/watch?v=JCjTQfy0h8w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unch.net/~beygel/deep_rl_tutorial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3962400" cy="3067050"/>
          </a:xfrm>
        </p:spPr>
        <p:txBody>
          <a:bodyPr/>
          <a:lstStyle/>
          <a:p>
            <a:r>
              <a:rPr lang="en-US" dirty="0"/>
              <a:t>Deep Reinforcement Learning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CS440/ECE448 Lecture 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F889D-D416-4A4D-A9CA-2F4102F9EE83}"/>
              </a:ext>
            </a:extLst>
          </p:cNvPr>
          <p:cNvSpPr txBox="1"/>
          <p:nvPr/>
        </p:nvSpPr>
        <p:spPr>
          <a:xfrm>
            <a:off x="0" y="3809821"/>
            <a:ext cx="3143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by Svetlana </a:t>
            </a:r>
            <a:r>
              <a:rPr lang="en-US" dirty="0" err="1"/>
              <a:t>Lazebnik</a:t>
            </a:r>
            <a:r>
              <a:rPr lang="en-US" dirty="0"/>
              <a:t>, 11/2017</a:t>
            </a:r>
          </a:p>
          <a:p>
            <a:r>
              <a:rPr lang="en-US" dirty="0"/>
              <a:t>Modified by Mark Hasegawa-Johnson, 4/2019</a:t>
            </a:r>
          </a:p>
        </p:txBody>
      </p:sp>
      <p:pic>
        <p:nvPicPr>
          <p:cNvPr id="128004" name="Picture 4" descr="https://upload.wikimedia.org/wikipedia/commons/thumb/1/1b/Reinforcement_learning_diagram.svg/1920px-Reinforcement_learning_diagram.svg.png">
            <a:extLst>
              <a:ext uri="{FF2B5EF4-FFF2-40B4-BE49-F238E27FC236}">
                <a16:creationId xmlns:a16="http://schemas.microsoft.com/office/drawing/2014/main" id="{89B32539-B4BE-3A42-9F51-2AFEB0FD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87" y="-19050"/>
            <a:ext cx="53117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24425-FC20-4445-A55A-F25531C71860}"/>
              </a:ext>
            </a:extLst>
          </p:cNvPr>
          <p:cNvSpPr txBox="1"/>
          <p:nvPr/>
        </p:nvSpPr>
        <p:spPr>
          <a:xfrm>
            <a:off x="3562351" y="4400550"/>
            <a:ext cx="24574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Image: </a:t>
            </a:r>
            <a:r>
              <a:rPr lang="en-US" sz="1100" dirty="0" err="1"/>
              <a:t>Megajuice</a:t>
            </a:r>
            <a:r>
              <a:rPr lang="en-US" sz="1100" dirty="0"/>
              <a:t>, CC0, </a:t>
            </a:r>
            <a:r>
              <a:rPr lang="en-US" sz="1100" dirty="0">
                <a:hlinkClick r:id="rId3"/>
              </a:rPr>
              <a:t>https://commons.wikimedia.org/</a:t>
            </a:r>
            <a:endParaRPr lang="en-US" sz="1100" dirty="0"/>
          </a:p>
          <a:p>
            <a:pPr algn="r"/>
            <a:r>
              <a:rPr lang="en-US" sz="1100" dirty="0"/>
              <a:t>w/</a:t>
            </a:r>
            <a:r>
              <a:rPr lang="en-US" sz="1100" dirty="0" err="1"/>
              <a:t>index.php?curid</a:t>
            </a:r>
            <a:r>
              <a:rPr lang="en-US" sz="1100" dirty="0"/>
              <a:t>=57895741</a:t>
            </a:r>
          </a:p>
        </p:txBody>
      </p:sp>
    </p:spTree>
    <p:extLst>
      <p:ext uri="{BB962C8B-B14F-4D97-AF65-F5344CB8AC3E}">
        <p14:creationId xmlns:p14="http://schemas.microsoft.com/office/powerpoint/2010/main" val="86663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DA54-A31E-EF4C-AB21-E79E00F0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neural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D678FF-C165-A643-9ADF-09AF206880C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200150"/>
                <a:ext cx="4191000" cy="3886199"/>
              </a:xfrm>
            </p:spPr>
            <p:txBody>
              <a:bodyPr/>
              <a:lstStyle/>
              <a:p>
                <a:r>
                  <a:rPr lang="en-US" dirty="0"/>
                  <a:t>A general neural net (e.g., a classifier) is trained to minimize the training corpus error.</a:t>
                </a:r>
              </a:p>
              <a:p>
                <a:r>
                  <a:rPr lang="en-US" dirty="0"/>
                  <a:t>Test corpus error might be very different!</a:t>
                </a:r>
              </a:p>
              <a:p>
                <a:r>
                  <a:rPr lang="en-US" dirty="0"/>
                  <a:t>Barron showed: generalization error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(#</a:t>
                </a:r>
                <a:r>
                  <a:rPr lang="en-US"/>
                  <a:t>hidden nodes/#</a:t>
                </a:r>
                <a:r>
                  <a:rPr lang="en-US" dirty="0"/>
                  <a:t>training tokens)</a:t>
                </a:r>
              </a:p>
              <a:p>
                <a:r>
                  <a:rPr lang="en-US" dirty="0"/>
                  <a:t>As #training tokens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D678FF-C165-A643-9ADF-09AF20688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200150"/>
                <a:ext cx="4191000" cy="3886199"/>
              </a:xfrm>
              <a:blipFill>
                <a:blip r:embed="rId2"/>
                <a:stretch>
                  <a:fillRect l="-1208" t="-980" r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45D049-839D-5A4E-9CC7-2C41DD74FF5B}"/>
              </a:ext>
            </a:extLst>
          </p:cNvPr>
          <p:cNvCxnSpPr>
            <a:cxnSpLocks/>
          </p:cNvCxnSpPr>
          <p:nvPr/>
        </p:nvCxnSpPr>
        <p:spPr>
          <a:xfrm>
            <a:off x="4114800" y="1200150"/>
            <a:ext cx="0" cy="320040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5DB5BF-5FF6-7045-AC1C-42E293B4F281}"/>
              </a:ext>
            </a:extLst>
          </p:cNvPr>
          <p:cNvCxnSpPr>
            <a:cxnSpLocks/>
          </p:cNvCxnSpPr>
          <p:nvPr/>
        </p:nvCxnSpPr>
        <p:spPr>
          <a:xfrm>
            <a:off x="457200" y="4400550"/>
            <a:ext cx="4011105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52D01375-0027-144D-B9C6-6253F98FD34B}"/>
              </a:ext>
            </a:extLst>
          </p:cNvPr>
          <p:cNvSpPr/>
          <p:nvPr/>
        </p:nvSpPr>
        <p:spPr>
          <a:xfrm>
            <a:off x="914400" y="1357460"/>
            <a:ext cx="3553905" cy="2867496"/>
          </a:xfrm>
          <a:custGeom>
            <a:avLst/>
            <a:gdLst>
              <a:gd name="connsiteX0" fmla="*/ 0 w 3553905"/>
              <a:gd name="connsiteY0" fmla="*/ 0 h 2867496"/>
              <a:gd name="connsiteX1" fmla="*/ 961534 w 3553905"/>
              <a:gd name="connsiteY1" fmla="*/ 2300140 h 2867496"/>
              <a:gd name="connsiteX2" fmla="*/ 1998482 w 3553905"/>
              <a:gd name="connsiteY2" fmla="*/ 2865748 h 2867496"/>
              <a:gd name="connsiteX3" fmla="*/ 2846895 w 3553905"/>
              <a:gd name="connsiteY3" fmla="*/ 2196445 h 2867496"/>
              <a:gd name="connsiteX4" fmla="*/ 3553905 w 3553905"/>
              <a:gd name="connsiteY4" fmla="*/ 9427 h 286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3905" h="2867496">
                <a:moveTo>
                  <a:pt x="0" y="0"/>
                </a:moveTo>
                <a:cubicBezTo>
                  <a:pt x="314227" y="911257"/>
                  <a:pt x="628454" y="1822515"/>
                  <a:pt x="961534" y="2300140"/>
                </a:cubicBezTo>
                <a:cubicBezTo>
                  <a:pt x="1294614" y="2777765"/>
                  <a:pt x="1684255" y="2883030"/>
                  <a:pt x="1998482" y="2865748"/>
                </a:cubicBezTo>
                <a:cubicBezTo>
                  <a:pt x="2312709" y="2848466"/>
                  <a:pt x="2587658" y="2672499"/>
                  <a:pt x="2846895" y="2196445"/>
                </a:cubicBezTo>
                <a:cubicBezTo>
                  <a:pt x="3106132" y="1720392"/>
                  <a:pt x="3330018" y="864909"/>
                  <a:pt x="3553905" y="942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B06100-872F-514C-94DA-DD2EE471C399}"/>
              </a:ext>
            </a:extLst>
          </p:cNvPr>
          <p:cNvSpPr txBox="1"/>
          <p:nvPr/>
        </p:nvSpPr>
        <p:spPr>
          <a:xfrm>
            <a:off x="990599" y="1239619"/>
            <a:ext cx="167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Training Corpus Error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734AEC7-BD8F-5548-83C2-C4736872EE5C}"/>
              </a:ext>
            </a:extLst>
          </p:cNvPr>
          <p:cNvSpPr/>
          <p:nvPr/>
        </p:nvSpPr>
        <p:spPr>
          <a:xfrm>
            <a:off x="103695" y="1593130"/>
            <a:ext cx="4440025" cy="2079207"/>
          </a:xfrm>
          <a:custGeom>
            <a:avLst/>
            <a:gdLst>
              <a:gd name="connsiteX0" fmla="*/ 0 w 4440025"/>
              <a:gd name="connsiteY0" fmla="*/ 0 h 2079207"/>
              <a:gd name="connsiteX1" fmla="*/ 556181 w 4440025"/>
              <a:gd name="connsiteY1" fmla="*/ 857839 h 2079207"/>
              <a:gd name="connsiteX2" fmla="*/ 1904214 w 4440025"/>
              <a:gd name="connsiteY2" fmla="*/ 1970202 h 2079207"/>
              <a:gd name="connsiteX3" fmla="*/ 2677212 w 4440025"/>
              <a:gd name="connsiteY3" fmla="*/ 1857080 h 2079207"/>
              <a:gd name="connsiteX4" fmla="*/ 4440025 w 4440025"/>
              <a:gd name="connsiteY4" fmla="*/ 377072 h 207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0025" h="2079207">
                <a:moveTo>
                  <a:pt x="0" y="0"/>
                </a:moveTo>
                <a:cubicBezTo>
                  <a:pt x="119406" y="264736"/>
                  <a:pt x="238812" y="529472"/>
                  <a:pt x="556181" y="857839"/>
                </a:cubicBezTo>
                <a:cubicBezTo>
                  <a:pt x="873550" y="1186206"/>
                  <a:pt x="1550709" y="1803662"/>
                  <a:pt x="1904214" y="1970202"/>
                </a:cubicBezTo>
                <a:cubicBezTo>
                  <a:pt x="2257719" y="2136742"/>
                  <a:pt x="2254577" y="2122602"/>
                  <a:pt x="2677212" y="1857080"/>
                </a:cubicBezTo>
                <a:cubicBezTo>
                  <a:pt x="3099847" y="1591558"/>
                  <a:pt x="3769936" y="984315"/>
                  <a:pt x="4440025" y="377072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DA86E-96A4-814B-83D3-29C54FAFFA64}"/>
              </a:ext>
            </a:extLst>
          </p:cNvPr>
          <p:cNvSpPr txBox="1"/>
          <p:nvPr/>
        </p:nvSpPr>
        <p:spPr>
          <a:xfrm>
            <a:off x="0" y="2266950"/>
            <a:ext cx="1142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Test </a:t>
            </a:r>
          </a:p>
          <a:p>
            <a:r>
              <a:rPr lang="en-US" b="1" dirty="0">
                <a:solidFill>
                  <a:srgbClr val="7030A0"/>
                </a:solidFill>
              </a:rPr>
              <a:t>Corpus Error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6B3BA2-D576-7144-84C1-59A21F4B6589}"/>
              </a:ext>
            </a:extLst>
          </p:cNvPr>
          <p:cNvCxnSpPr/>
          <p:nvPr/>
        </p:nvCxnSpPr>
        <p:spPr>
          <a:xfrm>
            <a:off x="1600200" y="333375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85D8C8-D0FE-3042-B157-4331B1A1EEB0}"/>
              </a:ext>
            </a:extLst>
          </p:cNvPr>
          <p:cNvCxnSpPr/>
          <p:nvPr/>
        </p:nvCxnSpPr>
        <p:spPr>
          <a:xfrm>
            <a:off x="1600200" y="424815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1DBD29-4A67-9943-8A52-A94D77FB283D}"/>
              </a:ext>
            </a:extLst>
          </p:cNvPr>
          <p:cNvCxnSpPr>
            <a:cxnSpLocks/>
          </p:cNvCxnSpPr>
          <p:nvPr/>
        </p:nvCxnSpPr>
        <p:spPr>
          <a:xfrm>
            <a:off x="4191000" y="3333750"/>
            <a:ext cx="0" cy="89120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21CD88-17D3-AD4B-A851-E3288D543D19}"/>
                  </a:ext>
                </a:extLst>
              </p:cNvPr>
              <p:cNvSpPr/>
              <p:nvPr/>
            </p:nvSpPr>
            <p:spPr>
              <a:xfrm>
                <a:off x="4091010" y="3574018"/>
                <a:ext cx="404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21CD88-17D3-AD4B-A851-E3288D543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10" y="3574018"/>
                <a:ext cx="4047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5C4497-F9A2-B14D-BDF5-24FEEC95B79A}"/>
              </a:ext>
            </a:extLst>
          </p:cNvPr>
          <p:cNvCxnSpPr>
            <a:cxnSpLocks/>
          </p:cNvCxnSpPr>
          <p:nvPr/>
        </p:nvCxnSpPr>
        <p:spPr>
          <a:xfrm>
            <a:off x="2895600" y="2952750"/>
            <a:ext cx="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611ACBF-EC9E-0B4E-8F53-59513E9AC216}"/>
                  </a:ext>
                </a:extLst>
              </p:cNvPr>
              <p:cNvSpPr/>
              <p:nvPr/>
            </p:nvSpPr>
            <p:spPr>
              <a:xfrm>
                <a:off x="4038600" y="895350"/>
                <a:ext cx="3769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611ACBF-EC9E-0B4E-8F53-59513E9AC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895350"/>
                <a:ext cx="3769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1ACD912-BD75-1E44-925F-3F9AFDCA3D4F}"/>
                  </a:ext>
                </a:extLst>
              </p:cNvPr>
              <p:cNvSpPr/>
              <p:nvPr/>
            </p:nvSpPr>
            <p:spPr>
              <a:xfrm>
                <a:off x="152400" y="4183618"/>
                <a:ext cx="4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1ACD912-BD75-1E44-925F-3F9AFDCA3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83618"/>
                <a:ext cx="47743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800C9121-72A4-5F42-B134-BC47BCB33426}"/>
              </a:ext>
            </a:extLst>
          </p:cNvPr>
          <p:cNvSpPr/>
          <p:nvPr/>
        </p:nvSpPr>
        <p:spPr>
          <a:xfrm>
            <a:off x="0" y="4563130"/>
            <a:ext cx="4952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Training the neural net finds this set of weights by minimizing the training corpus error.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CE4119-30A7-184A-A162-33C52A3B4D98}"/>
              </a:ext>
            </a:extLst>
          </p:cNvPr>
          <p:cNvCxnSpPr>
            <a:cxnSpLocks/>
          </p:cNvCxnSpPr>
          <p:nvPr/>
        </p:nvCxnSpPr>
        <p:spPr>
          <a:xfrm>
            <a:off x="2895600" y="4400550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85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94E7-149E-E54F-93AE-754B1FD7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Q-learning Converge?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BB6A6-1C66-AD40-B0F5-860077C87E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No!</a:t>
                </a:r>
              </a:p>
              <a:p>
                <a:r>
                  <a:rPr lang="en-US" dirty="0"/>
                  <a:t>Because: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/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we always choose the action that is best, according to our current estimate of the Q-function, then we can never learn anything about any of the other actions!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BB6A6-1C66-AD40-B0F5-860077C87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3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778"/>
            <a:ext cx="8915400" cy="536972"/>
          </a:xfrm>
        </p:spPr>
        <p:txBody>
          <a:bodyPr/>
          <a:lstStyle/>
          <a:p>
            <a:r>
              <a:rPr lang="en-US" dirty="0"/>
              <a:t>Incorporating exploration (slide from last week)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685801"/>
            <a:ext cx="6172200" cy="3908822"/>
          </a:xfrm>
        </p:spPr>
        <p:txBody>
          <a:bodyPr/>
          <a:lstStyle/>
          <a:p>
            <a:r>
              <a:rPr lang="en-US" sz="2000" b="1" dirty="0"/>
              <a:t>Idea:</a:t>
            </a:r>
            <a:r>
              <a:rPr lang="en-US" sz="2000" dirty="0"/>
              <a:t> explore more in the beginning, become more and more greedy over time</a:t>
            </a:r>
          </a:p>
          <a:p>
            <a:r>
              <a:rPr lang="en-US" sz="2000" dirty="0"/>
              <a:t>Standard (“greedy”) selection of optimal action: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Modified strategy:</a:t>
            </a:r>
          </a:p>
        </p:txBody>
      </p:sp>
      <p:graphicFrame>
        <p:nvGraphicFramePr>
          <p:cNvPr id="58370" name="Object 3"/>
          <p:cNvGraphicFramePr>
            <a:graphicFrameLocks noChangeAspect="1"/>
          </p:cNvGraphicFramePr>
          <p:nvPr/>
        </p:nvGraphicFramePr>
        <p:xfrm>
          <a:off x="2393156" y="2876550"/>
          <a:ext cx="448746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7" name="Equation" r:id="rId4" imgW="2692080" imgH="457200" progId="Equation.3">
                  <p:embed/>
                </p:oleObj>
              </mc:Choice>
              <mc:Fallback>
                <p:oleObj name="Equation" r:id="rId4" imgW="2692080" imgH="457200" progId="Equation.3">
                  <p:embed/>
                  <p:pic>
                    <p:nvPicPr>
                      <p:cNvPr id="583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156" y="2876550"/>
                        <a:ext cx="448746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43150" y="4343400"/>
          <a:ext cx="2571750" cy="78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8" name="Equation" r:id="rId6" imgW="1574640" imgH="482400" progId="Equation.3">
                  <p:embed/>
                </p:oleObj>
              </mc:Choice>
              <mc:Fallback>
                <p:oleObj name="Equation" r:id="rId6" imgW="1574640" imgH="4824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343400"/>
                        <a:ext cx="2571750" cy="7881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4650" y="37719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exploration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2050" y="3714751"/>
            <a:ext cx="2343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times we’ve taken action a’ in state 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572474" y="3571877"/>
            <a:ext cx="285154" cy="59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5972773" y="3514130"/>
            <a:ext cx="285749" cy="119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2822972" y="1885950"/>
          <a:ext cx="317539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9" name="Equation" r:id="rId8" imgW="1904760" imgH="342720" progId="Equation.3">
                  <p:embed/>
                </p:oleObj>
              </mc:Choice>
              <mc:Fallback>
                <p:oleObj name="Equation" r:id="rId8" imgW="1904760" imgH="342720" progId="Equation.3">
                  <p:embed/>
                  <p:pic>
                    <p:nvPicPr>
                      <p:cNvPr id="58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972" y="1885950"/>
                        <a:ext cx="317539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800600" y="4409301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(optimistic reward estimate)</a:t>
            </a:r>
          </a:p>
        </p:txBody>
      </p:sp>
    </p:spTree>
    <p:extLst>
      <p:ext uri="{BB962C8B-B14F-4D97-AF65-F5344CB8AC3E}">
        <p14:creationId xmlns:p14="http://schemas.microsoft.com/office/powerpoint/2010/main" val="181665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778"/>
            <a:ext cx="8915400" cy="536972"/>
          </a:xfrm>
        </p:spPr>
        <p:txBody>
          <a:bodyPr/>
          <a:lstStyle/>
          <a:p>
            <a:r>
              <a:rPr lang="en-US" dirty="0"/>
              <a:t>…but that doesn’t work either: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5900" y="2038349"/>
                <a:ext cx="6172200" cy="2556273"/>
              </a:xfrm>
            </p:spPr>
            <p:txBody>
              <a:bodyPr/>
              <a:lstStyle/>
              <a:p>
                <a:r>
                  <a:rPr lang="en-US" sz="2000" dirty="0"/>
                  <a:t>… which means that we get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 samples of each action</a:t>
                </a:r>
              </a:p>
              <a:p>
                <a:r>
                  <a:rPr lang="en-US" sz="2000" dirty="0"/>
                  <a:t>We can estimate Q(</a:t>
                </a:r>
                <a:r>
                  <a:rPr lang="en-US" sz="2000" dirty="0" err="1"/>
                  <a:t>s,a</a:t>
                </a:r>
                <a:r>
                  <a:rPr lang="en-US" sz="2000" dirty="0"/>
                  <a:t>)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 samples</a:t>
                </a:r>
              </a:p>
              <a:p>
                <a:r>
                  <a:rPr lang="en-US" sz="2000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 is a constant, so it never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So Error never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5900" y="2038349"/>
                <a:ext cx="6172200" cy="2556273"/>
              </a:xfrm>
              <a:blipFill>
                <a:blip r:embed="rId4"/>
                <a:stretch>
                  <a:fillRect l="-821" t="-985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47011"/>
              </p:ext>
            </p:extLst>
          </p:nvPr>
        </p:nvGraphicFramePr>
        <p:xfrm>
          <a:off x="3276600" y="869233"/>
          <a:ext cx="2571750" cy="78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Equation" r:id="rId5" imgW="1574640" imgH="482400" progId="Equation.3">
                  <p:embed/>
                </p:oleObj>
              </mc:Choice>
              <mc:Fallback>
                <p:oleObj name="Equation" r:id="rId5" imgW="1574640" imgH="4824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869233"/>
                        <a:ext cx="2571750" cy="7881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36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419F-01A1-794D-A2E9-5217325F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/>
          <a:lstStyle/>
          <a:p>
            <a:r>
              <a:rPr lang="en-US" dirty="0"/>
              <a:t>Epsilon-greedy exploration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407946-CC26-A04D-B4CE-6156C7B7FD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895350"/>
                <a:ext cx="8534400" cy="4114800"/>
              </a:xfrm>
            </p:spPr>
            <p:txBody>
              <a:bodyPr/>
              <a:lstStyle/>
              <a:p>
                <a:r>
                  <a:rPr lang="en-US" sz="2000" dirty="0"/>
                  <a:t>At each time step:</a:t>
                </a:r>
              </a:p>
              <a:p>
                <a:pPr lvl="1"/>
                <a:r>
                  <a:rPr lang="en-US" sz="20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, choose an action at random</a:t>
                </a:r>
              </a:p>
              <a:p>
                <a:pPr lvl="1"/>
                <a:r>
                  <a:rPr lang="en-US" sz="20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, choose a=argmax Q(</a:t>
                </a:r>
                <a:r>
                  <a:rPr lang="en-US" sz="2000" dirty="0" err="1"/>
                  <a:t>s,a</a:t>
                </a:r>
                <a:r>
                  <a:rPr lang="en-US" sz="2000" dirty="0"/>
                  <a:t>)</a:t>
                </a:r>
              </a:p>
              <a:p>
                <a:pPr lvl="1"/>
                <a:r>
                  <a:rPr lang="en-US" sz="2000" dirty="0"/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for example,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Result:</a:t>
                </a:r>
              </a:p>
              <a:p>
                <a:pPr lvl="1"/>
                <a:r>
                  <a:rPr lang="en-US" sz="2000" dirty="0"/>
                  <a:t>As you play the game infinite times, each action is sampled an infinite number of samples, so Q converges, but also,</a:t>
                </a:r>
              </a:p>
              <a:p>
                <a:pPr lvl="1"/>
                <a:r>
                  <a:rPr lang="en-US" sz="2000" dirty="0"/>
                  <a:t>As you play the game infinite times, you start to exploit your knowledge more and more frequently, so that you converge to the best possible policy.</a:t>
                </a:r>
              </a:p>
              <a:p>
                <a:pPr lvl="1"/>
                <a:r>
                  <a:rPr lang="en-US" sz="1800" dirty="0"/>
                  <a:t>… actually, it doesn’t always work in practice.  To guarantee success, you need a few more tweaks, e.g., Re-Trace algorithm, </a:t>
                </a:r>
                <a:r>
                  <a:rPr lang="en-US" sz="1800" dirty="0" err="1"/>
                  <a:t>Munos</a:t>
                </a:r>
                <a:r>
                  <a:rPr lang="en-US" sz="1800" dirty="0"/>
                  <a:t> et al., 2016.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407946-CC26-A04D-B4CE-6156C7B7F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95350"/>
                <a:ext cx="8534400" cy="4114800"/>
              </a:xfrm>
              <a:blipFill>
                <a:blip r:embed="rId2"/>
                <a:stretch>
                  <a:fillRect l="-595" t="-923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26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792F-E590-824B-B2F9-942AE515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D471-A791-3D4F-9A9E-DA6A331F1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On-line Q-learning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to make Q-learning converge to the best answer</a:t>
            </a:r>
          </a:p>
          <a:p>
            <a:r>
              <a:rPr lang="en-US" dirty="0"/>
              <a:t>How to make it converge more smoothly</a:t>
            </a:r>
          </a:p>
          <a:p>
            <a:r>
              <a:rPr lang="en-US" dirty="0"/>
              <a:t>Policy learning and actor-critic networks</a:t>
            </a:r>
          </a:p>
          <a:p>
            <a:r>
              <a:rPr lang="en-US" dirty="0"/>
              <a:t>Imitation learning</a:t>
            </a:r>
          </a:p>
        </p:txBody>
      </p:sp>
    </p:spTree>
    <p:extLst>
      <p:ext uri="{BB962C8B-B14F-4D97-AF65-F5344CB8AC3E}">
        <p14:creationId xmlns:p14="http://schemas.microsoft.com/office/powerpoint/2010/main" val="347829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training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Challenges</a:t>
            </a:r>
          </a:p>
          <a:p>
            <a:pPr lvl="1"/>
            <a:r>
              <a:rPr lang="en-US" sz="1800" dirty="0"/>
              <a:t>Target values are not fixed</a:t>
            </a:r>
          </a:p>
          <a:p>
            <a:pPr lvl="1"/>
            <a:r>
              <a:rPr lang="en-US" sz="1800" dirty="0"/>
              <a:t>Successive experiences are correlated and dependent on the policy</a:t>
            </a:r>
          </a:p>
          <a:p>
            <a:pPr lvl="1"/>
            <a:r>
              <a:rPr lang="en-US" sz="1800" dirty="0"/>
              <a:t>Policy may change rapidly with slight changes to parameters, leading to drastic change in data distribution</a:t>
            </a:r>
          </a:p>
          <a:p>
            <a:r>
              <a:rPr lang="en-US" sz="2100" dirty="0"/>
              <a:t>Solutions</a:t>
            </a:r>
          </a:p>
          <a:p>
            <a:pPr lvl="1"/>
            <a:r>
              <a:rPr lang="en-US" sz="1800" dirty="0"/>
              <a:t>Freeze target Q network</a:t>
            </a:r>
          </a:p>
          <a:p>
            <a:pPr lvl="1"/>
            <a:r>
              <a:rPr lang="en-US" sz="1800" dirty="0"/>
              <a:t>Use </a:t>
            </a:r>
            <a:r>
              <a:rPr lang="en-US" sz="1800" i="1" dirty="0"/>
              <a:t>experience replay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hape 278"/>
          <p:cNvSpPr txBox="1"/>
          <p:nvPr/>
        </p:nvSpPr>
        <p:spPr>
          <a:xfrm>
            <a:off x="1714500" y="4800600"/>
            <a:ext cx="5886450" cy="264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2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403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2-04 at 11.17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2743200"/>
            <a:ext cx="6356703" cy="1885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replay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5900" y="1200151"/>
            <a:ext cx="6572250" cy="3394472"/>
          </a:xfrm>
        </p:spPr>
        <p:txBody>
          <a:bodyPr/>
          <a:lstStyle/>
          <a:p>
            <a:r>
              <a:rPr lang="en-US" sz="2100" dirty="0"/>
              <a:t>At each time step:</a:t>
            </a:r>
          </a:p>
          <a:p>
            <a:pPr lvl="1"/>
            <a:r>
              <a:rPr lang="en-US" sz="1800" dirty="0"/>
              <a:t>Take action a</a:t>
            </a:r>
            <a:r>
              <a:rPr lang="en-US" sz="1800" baseline="-25000" dirty="0"/>
              <a:t>t</a:t>
            </a:r>
            <a:r>
              <a:rPr lang="en-US" sz="1800" dirty="0"/>
              <a:t> according to epsilon-greedy policy</a:t>
            </a:r>
          </a:p>
          <a:p>
            <a:pPr lvl="1"/>
            <a:r>
              <a:rPr lang="en-US" sz="1800" dirty="0"/>
              <a:t>Store experience (</a:t>
            </a:r>
            <a:r>
              <a:rPr lang="en-US" sz="1800" dirty="0" err="1"/>
              <a:t>s</a:t>
            </a:r>
            <a:r>
              <a:rPr lang="en-US" sz="1800" baseline="-25000" dirty="0" err="1"/>
              <a:t>t</a:t>
            </a:r>
            <a:r>
              <a:rPr lang="en-US" sz="1800" dirty="0"/>
              <a:t>, a</a:t>
            </a:r>
            <a:r>
              <a:rPr lang="en-US" sz="1800" baseline="-25000" dirty="0"/>
              <a:t>t</a:t>
            </a:r>
            <a:r>
              <a:rPr lang="en-US" sz="1800" dirty="0"/>
              <a:t>, r</a:t>
            </a:r>
            <a:r>
              <a:rPr lang="en-US" sz="1800" baseline="-25000" dirty="0"/>
              <a:t>t+1</a:t>
            </a:r>
            <a:r>
              <a:rPr lang="en-US" sz="1800" dirty="0"/>
              <a:t>, s</a:t>
            </a:r>
            <a:r>
              <a:rPr lang="en-US" sz="1800" baseline="-25000" dirty="0"/>
              <a:t>t+1</a:t>
            </a:r>
            <a:r>
              <a:rPr lang="en-US" sz="1800" dirty="0"/>
              <a:t>) in </a:t>
            </a:r>
            <a:r>
              <a:rPr lang="en-US" sz="1800" i="1" dirty="0"/>
              <a:t>replay memory buffer</a:t>
            </a:r>
          </a:p>
          <a:p>
            <a:pPr lvl="1"/>
            <a:r>
              <a:rPr lang="en-US" sz="1800" dirty="0"/>
              <a:t>Randomly sample </a:t>
            </a:r>
            <a:r>
              <a:rPr lang="en-US" sz="1800" i="1" dirty="0"/>
              <a:t>mini-batch </a:t>
            </a:r>
            <a:r>
              <a:rPr lang="en-US" sz="1800" dirty="0"/>
              <a:t>of experiences from the buffer </a:t>
            </a:r>
            <a:endParaRPr lang="en-US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6286500" y="2857500"/>
            <a:ext cx="16573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278"/>
          <p:cNvSpPr txBox="1"/>
          <p:nvPr/>
        </p:nvSpPr>
        <p:spPr>
          <a:xfrm>
            <a:off x="1714500" y="4800600"/>
            <a:ext cx="5886450" cy="264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Human-level control through deep reinforcement learning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2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5150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replay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5900" y="1200151"/>
            <a:ext cx="657225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/>
              <a:t>At each time step:</a:t>
            </a:r>
          </a:p>
          <a:p>
            <a:pPr lvl="1"/>
            <a:r>
              <a:rPr lang="en-US" sz="1800" dirty="0"/>
              <a:t>Take action a</a:t>
            </a:r>
            <a:r>
              <a:rPr lang="en-US" sz="1800" baseline="-25000" dirty="0"/>
              <a:t>t</a:t>
            </a:r>
            <a:r>
              <a:rPr lang="en-US" sz="1800" dirty="0"/>
              <a:t> according to epsilon-greedy policy</a:t>
            </a:r>
          </a:p>
          <a:p>
            <a:pPr lvl="1"/>
            <a:r>
              <a:rPr lang="en-US" sz="1800" dirty="0"/>
              <a:t>Store experience (</a:t>
            </a:r>
            <a:r>
              <a:rPr lang="en-US" sz="1800" dirty="0" err="1"/>
              <a:t>s</a:t>
            </a:r>
            <a:r>
              <a:rPr lang="en-US" sz="1800" baseline="-25000" dirty="0" err="1"/>
              <a:t>t</a:t>
            </a:r>
            <a:r>
              <a:rPr lang="en-US" sz="1800" dirty="0"/>
              <a:t>, a</a:t>
            </a:r>
            <a:r>
              <a:rPr lang="en-US" sz="1800" baseline="-25000" dirty="0"/>
              <a:t>t</a:t>
            </a:r>
            <a:r>
              <a:rPr lang="en-US" sz="1800" dirty="0"/>
              <a:t>, r</a:t>
            </a:r>
            <a:r>
              <a:rPr lang="en-US" sz="1800" baseline="-25000" dirty="0"/>
              <a:t>t+1</a:t>
            </a:r>
            <a:r>
              <a:rPr lang="en-US" sz="1800" dirty="0"/>
              <a:t>, s</a:t>
            </a:r>
            <a:r>
              <a:rPr lang="en-US" sz="1800" baseline="-25000" dirty="0"/>
              <a:t>t+1</a:t>
            </a:r>
            <a:r>
              <a:rPr lang="en-US" sz="1800" dirty="0"/>
              <a:t>) in </a:t>
            </a:r>
            <a:r>
              <a:rPr lang="en-US" sz="1800" i="1" dirty="0"/>
              <a:t>replay memory buffer</a:t>
            </a:r>
          </a:p>
          <a:p>
            <a:pPr lvl="1"/>
            <a:r>
              <a:rPr lang="en-US" sz="1800" dirty="0"/>
              <a:t>Randomly sample </a:t>
            </a:r>
            <a:r>
              <a:rPr lang="en-US" sz="1800" i="1" dirty="0"/>
              <a:t>mini-batch </a:t>
            </a:r>
            <a:r>
              <a:rPr lang="en-US" sz="1800" dirty="0"/>
              <a:t>of experiences from the buffer </a:t>
            </a:r>
          </a:p>
          <a:p>
            <a:pPr lvl="1"/>
            <a:r>
              <a:rPr lang="en-US" sz="1800" dirty="0"/>
              <a:t>Perform update to reduce objective function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856612"/>
              </p:ext>
            </p:extLst>
          </p:nvPr>
        </p:nvGraphicFramePr>
        <p:xfrm>
          <a:off x="2057400" y="3386003"/>
          <a:ext cx="5286375" cy="67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17" name="Equation" r:id="rId3" imgW="2882900" imgH="368300" progId="Equation.3">
                  <p:embed/>
                </p:oleObj>
              </mc:Choice>
              <mc:Fallback>
                <p:oleObj name="Equation" r:id="rId3" imgW="2882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86003"/>
                        <a:ext cx="5286375" cy="672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400550" y="3443153"/>
            <a:ext cx="1371600" cy="51435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8950" y="3934420"/>
            <a:ext cx="428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Keep parameters of </a:t>
            </a:r>
            <a:r>
              <a:rPr lang="en-US" i="1" dirty="0">
                <a:solidFill>
                  <a:srgbClr val="FF0000"/>
                </a:solidFill>
              </a:rPr>
              <a:t>target network </a:t>
            </a:r>
            <a:r>
              <a:rPr lang="en-US" dirty="0">
                <a:solidFill>
                  <a:srgbClr val="FF0000"/>
                </a:solidFill>
              </a:rPr>
              <a:t>fixed during the entire mini-batch; only update between mini-batches</a:t>
            </a:r>
          </a:p>
        </p:txBody>
      </p:sp>
      <p:sp>
        <p:nvSpPr>
          <p:cNvPr id="8" name="Shape 278"/>
          <p:cNvSpPr txBox="1"/>
          <p:nvPr/>
        </p:nvSpPr>
        <p:spPr>
          <a:xfrm>
            <a:off x="1543050" y="4800600"/>
            <a:ext cx="5886450" cy="264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Human-level control through deep reinforcement learning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2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0903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4" name="Shape 278"/>
          <p:cNvSpPr txBox="1"/>
          <p:nvPr/>
        </p:nvSpPr>
        <p:spPr>
          <a:xfrm>
            <a:off x="1543050" y="4800600"/>
            <a:ext cx="5886450" cy="264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2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7" name="Picture 6" descr="Screen Shot 2017-12-04 at 11.32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71550"/>
            <a:ext cx="5029200" cy="37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5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week: Q-learning for discrete s,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So far, we’ve assumed a </a:t>
            </a:r>
            <a:r>
              <a:rPr lang="en-US" sz="2100" i="1" dirty="0"/>
              <a:t>lookup table </a:t>
            </a:r>
            <a:r>
              <a:rPr lang="en-US" sz="2100" dirty="0"/>
              <a:t>representation for utility function </a:t>
            </a:r>
            <a:r>
              <a:rPr lang="en-US" sz="2100" dirty="0">
                <a:solidFill>
                  <a:srgbClr val="0000FF"/>
                </a:solidFill>
              </a:rPr>
              <a:t>U(s)</a:t>
            </a:r>
            <a:r>
              <a:rPr lang="en-US" sz="2100" dirty="0"/>
              <a:t> or action-utility function </a:t>
            </a:r>
            <a:r>
              <a:rPr lang="en-US" sz="2100" dirty="0">
                <a:solidFill>
                  <a:srgbClr val="0000FF"/>
                </a:solidFill>
              </a:rPr>
              <a:t>Q(</a:t>
            </a:r>
            <a:r>
              <a:rPr lang="en-US" sz="2100" dirty="0" err="1">
                <a:solidFill>
                  <a:srgbClr val="0000FF"/>
                </a:solidFill>
              </a:rPr>
              <a:t>s,a</a:t>
            </a:r>
            <a:r>
              <a:rPr lang="en-US" sz="2100" dirty="0">
                <a:solidFill>
                  <a:srgbClr val="0000FF"/>
                </a:solidFill>
              </a:rPr>
              <a:t>)</a:t>
            </a:r>
          </a:p>
          <a:p>
            <a:r>
              <a:rPr lang="en-US" sz="2100" dirty="0"/>
              <a:t>This does not work if the state space is really large or continuous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762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85900" y="857251"/>
            <a:ext cx="6172200" cy="3737372"/>
          </a:xfrm>
        </p:spPr>
        <p:txBody>
          <a:bodyPr/>
          <a:lstStyle/>
          <a:p>
            <a:r>
              <a:rPr lang="en-US" sz="1800" dirty="0"/>
              <a:t>End-to-end learning of Q(</a:t>
            </a:r>
            <a:r>
              <a:rPr lang="en-US" sz="1800" dirty="0" err="1"/>
              <a:t>s,a</a:t>
            </a:r>
            <a:r>
              <a:rPr lang="en-US" sz="1800" dirty="0"/>
              <a:t>) from pixels s</a:t>
            </a:r>
          </a:p>
          <a:p>
            <a:r>
              <a:rPr lang="en-US" sz="1800" dirty="0"/>
              <a:t>Output is Q(</a:t>
            </a:r>
            <a:r>
              <a:rPr lang="en-US" sz="1800" dirty="0" err="1"/>
              <a:t>s,a</a:t>
            </a:r>
            <a:r>
              <a:rPr lang="en-US" sz="1800" dirty="0"/>
              <a:t>) for 18 joystick/button configurations</a:t>
            </a:r>
          </a:p>
          <a:p>
            <a:r>
              <a:rPr lang="en-US" sz="1800" dirty="0"/>
              <a:t>Reward is change in score for that step</a:t>
            </a:r>
          </a:p>
          <a:p>
            <a:endParaRPr lang="en-US" sz="1800" dirty="0"/>
          </a:p>
        </p:txBody>
      </p:sp>
      <p:sp>
        <p:nvSpPr>
          <p:cNvPr id="4" name="Shape 278"/>
          <p:cNvSpPr txBox="1"/>
          <p:nvPr/>
        </p:nvSpPr>
        <p:spPr>
          <a:xfrm>
            <a:off x="1543050" y="4800600"/>
            <a:ext cx="5886450" cy="264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2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6" name="Shape 209"/>
          <p:cNvPicPr preferRelativeResize="0"/>
          <p:nvPr/>
        </p:nvPicPr>
        <p:blipFill rotWithShape="1">
          <a:blip r:embed="rId3">
            <a:alphaModFix/>
          </a:blip>
          <a:srcRect t="7222" r="13711" b="-7222"/>
          <a:stretch/>
        </p:blipFill>
        <p:spPr>
          <a:xfrm>
            <a:off x="2000250" y="1964829"/>
            <a:ext cx="4686300" cy="30072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12"/>
          <p:cNvSpPr txBox="1"/>
          <p:nvPr/>
        </p:nvSpPr>
        <p:spPr>
          <a:xfrm>
            <a:off x="6686550" y="2090560"/>
            <a:ext cx="825975" cy="242465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050" dirty="0"/>
              <a:t>Q(s,a</a:t>
            </a:r>
            <a:r>
              <a:rPr lang="en" sz="1050" baseline="-25000" dirty="0"/>
              <a:t>1</a:t>
            </a:r>
            <a:r>
              <a:rPr lang="en" sz="1050" dirty="0"/>
              <a:t>)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Q(s,a</a:t>
            </a:r>
            <a:r>
              <a:rPr lang="en" sz="1050" baseline="-25000" dirty="0">
                <a:solidFill>
                  <a:schemeClr val="dk1"/>
                </a:solidFill>
              </a:rPr>
              <a:t>2</a:t>
            </a:r>
            <a:r>
              <a:rPr lang="en" sz="105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Q(s,a</a:t>
            </a:r>
            <a:r>
              <a:rPr lang="en" sz="1050" baseline="-25000" dirty="0">
                <a:solidFill>
                  <a:schemeClr val="dk1"/>
                </a:solidFill>
              </a:rPr>
              <a:t>3</a:t>
            </a:r>
            <a:r>
              <a:rPr lang="en" sz="1050" dirty="0">
                <a:solidFill>
                  <a:schemeClr val="dk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" sz="1050" dirty="0">
                <a:solidFill>
                  <a:schemeClr val="dk1"/>
                </a:solidFill>
              </a:rPr>
              <a:t>.</a:t>
            </a:r>
            <a:endParaRPr lang="en-US" sz="105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050" dirty="0">
                <a:solidFill>
                  <a:schemeClr val="dk1"/>
                </a:solidFill>
              </a:rPr>
              <a:t>.</a:t>
            </a:r>
            <a:endParaRPr lang="en" sz="105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" sz="1050" dirty="0">
                <a:solidFill>
                  <a:schemeClr val="dk1"/>
                </a:solidFill>
              </a:rPr>
              <a:t>Q(s,a</a:t>
            </a:r>
            <a:r>
              <a:rPr lang="en" sz="1050" baseline="-25000" dirty="0">
                <a:solidFill>
                  <a:schemeClr val="dk1"/>
                </a:solidFill>
              </a:rPr>
              <a:t>18</a:t>
            </a:r>
            <a:r>
              <a:rPr lang="en" sz="1050" dirty="0">
                <a:solidFill>
                  <a:schemeClr val="dk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2602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r>
              <a:rPr lang="en-US" dirty="0"/>
              <a:t>Deep Q learning in Atari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0150" y="1028701"/>
            <a:ext cx="6743700" cy="3165872"/>
          </a:xfrm>
        </p:spPr>
        <p:txBody>
          <a:bodyPr/>
          <a:lstStyle/>
          <a:p>
            <a:r>
              <a:rPr lang="en-US" sz="1800" dirty="0"/>
              <a:t>Input state s is stack of raw pixels from last 4 frames</a:t>
            </a:r>
          </a:p>
          <a:p>
            <a:r>
              <a:rPr lang="en-US" sz="1800" dirty="0"/>
              <a:t>Network architecture and </a:t>
            </a:r>
            <a:r>
              <a:rPr lang="en-US" sz="1800" dirty="0" err="1"/>
              <a:t>hyperparameters</a:t>
            </a:r>
            <a:r>
              <a:rPr lang="en-US" sz="1800" dirty="0"/>
              <a:t> fixed for all games</a:t>
            </a:r>
          </a:p>
        </p:txBody>
      </p:sp>
      <p:sp>
        <p:nvSpPr>
          <p:cNvPr id="4" name="Shape 278"/>
          <p:cNvSpPr txBox="1"/>
          <p:nvPr/>
        </p:nvSpPr>
        <p:spPr>
          <a:xfrm>
            <a:off x="1543050" y="4800600"/>
            <a:ext cx="5886450" cy="264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Mnih et al. </a:t>
            </a: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Human-level control through deep reinforcement learning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,</a:t>
            </a:r>
            <a:r>
              <a:rPr lang="en" sz="12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1200" i="1" dirty="0">
                <a:solidFill>
                  <a:srgbClr val="222222"/>
                </a:solidFill>
                <a:highlight>
                  <a:srgbClr val="FFFFFF"/>
                </a:highlight>
              </a:rPr>
              <a:t>Nature 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</a:rPr>
              <a:t>2015</a:t>
            </a:r>
            <a:endParaRPr lang="en" sz="12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3" name="Picture 2" descr="Screen Shot 2017-12-04 at 3.19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406748" cy="23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40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792F-E590-824B-B2F9-942AE515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D471-A791-3D4F-9A9E-DA6A331F1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On-line Q-learning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to make Q-learning converge to the best answer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to make it converge more smoothly</a:t>
            </a:r>
          </a:p>
          <a:p>
            <a:r>
              <a:rPr lang="en-US" dirty="0"/>
              <a:t>Policy learning and actor-critic networks</a:t>
            </a:r>
          </a:p>
          <a:p>
            <a:r>
              <a:rPr lang="en-US" dirty="0"/>
              <a:t>Imitation learning</a:t>
            </a:r>
          </a:p>
        </p:txBody>
      </p:sp>
    </p:spTree>
    <p:extLst>
      <p:ext uri="{BB962C8B-B14F-4D97-AF65-F5344CB8AC3E}">
        <p14:creationId xmlns:p14="http://schemas.microsoft.com/office/powerpoint/2010/main" val="3037346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Learning the policy directly can be much simpler than learning Q values</a:t>
            </a:r>
          </a:p>
          <a:p>
            <a:r>
              <a:rPr lang="en-US" sz="2100" dirty="0"/>
              <a:t>We can train a neural network to output </a:t>
            </a:r>
            <a:r>
              <a:rPr lang="en-US" sz="2100" i="1" dirty="0"/>
              <a:t>stochastic policies</a:t>
            </a:r>
            <a:r>
              <a:rPr lang="en-US" sz="2100" dirty="0"/>
              <a:t>, or probabilities of taking each action in a given state</a:t>
            </a:r>
          </a:p>
          <a:p>
            <a:r>
              <a:rPr lang="en-US" sz="2100" i="1" dirty="0" err="1"/>
              <a:t>Softmax</a:t>
            </a:r>
            <a:r>
              <a:rPr lang="en-US" sz="2100" dirty="0"/>
              <a:t> policy:</a:t>
            </a:r>
            <a:endParaRPr lang="en-US" sz="1800" dirty="0"/>
          </a:p>
          <a:p>
            <a:endParaRPr lang="en-US" sz="21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79898"/>
              </p:ext>
            </p:extLst>
          </p:nvPr>
        </p:nvGraphicFramePr>
        <p:xfrm>
          <a:off x="2757487" y="3400425"/>
          <a:ext cx="37004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34" name="Equation" r:id="rId3" imgW="1879600" imgH="508000" progId="Equation.3">
                  <p:embed/>
                </p:oleObj>
              </mc:Choice>
              <mc:Fallback>
                <p:oleObj name="Equation" r:id="rId3" imgW="1879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7487" y="3400425"/>
                        <a:ext cx="370046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935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9F1C-D8E2-5245-9499-6A66EBCB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gradient: the </a:t>
            </a:r>
            <a:r>
              <a:rPr lang="en-US" dirty="0" err="1"/>
              <a:t>softmax</a:t>
            </a:r>
            <a:r>
              <a:rPr lang="en-US" dirty="0"/>
              <a:t>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BAA9A-8570-E74E-9DC9-14FB0E721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657599"/>
              </a:xfrm>
            </p:spPr>
            <p:txBody>
              <a:bodyPr/>
              <a:lstStyle/>
              <a:p>
                <a:r>
                  <a:rPr lang="en-US" sz="2000" dirty="0"/>
                  <a:t>Notice that the </a:t>
                </a:r>
                <a:r>
                  <a:rPr lang="en-US" sz="2000" dirty="0" err="1"/>
                  <a:t>softmax</a:t>
                </a:r>
                <a:r>
                  <a:rPr lang="en-US" sz="2000" dirty="0"/>
                  <a:t> is normalized so that </a:t>
                </a:r>
              </a:p>
              <a:p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r>
                  <a:rPr lang="en-US" sz="2000" dirty="0"/>
                  <a:t>So we can interpret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000" dirty="0"/>
                  <a:t> as some kind of probability.  Something like “the probability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is the best action to take from state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.”</a:t>
                </a:r>
              </a:p>
              <a:p>
                <a:r>
                  <a:rPr lang="en-US" sz="2000" dirty="0"/>
                  <a:t>In reality, there is no such probability.  There is just one correct action.  But the agent doesn’t know what it is!  So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000" dirty="0"/>
                  <a:t> is kind of like the agent’s “degree of belief”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is the best action (determined by parameters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BAA9A-8570-E74E-9DC9-14FB0E721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657599"/>
              </a:xfrm>
              <a:blipFill>
                <a:blip r:embed="rId2"/>
                <a:stretch>
                  <a:fillRect l="-617" t="-1042" r="-154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333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9F1C-D8E2-5245-9499-6A66EBCB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BAA9A-8570-E74E-9DC9-14FB0E721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Remember the relationship between the utility of a state, and the quality of an action: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If we don’t know which action is best, then we could say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000" dirty="0"/>
                  <a:t> is the “actor:” a neural net that tells the agent how to act.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the “critic:” a neural net that tells the agent how good or bad that action was.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BAA9A-8570-E74E-9DC9-14FB0E721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119" b="-8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632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200151"/>
            <a:ext cx="6629400" cy="3394472"/>
          </a:xfrm>
        </p:spPr>
        <p:txBody>
          <a:bodyPr/>
          <a:lstStyle/>
          <a:p>
            <a:r>
              <a:rPr lang="en-US" sz="2100" dirty="0"/>
              <a:t>Define objective function as total discounted reward: </a:t>
            </a:r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The gradient for a stochastic policy is given by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Actor network update:</a:t>
            </a:r>
          </a:p>
          <a:p>
            <a:r>
              <a:rPr lang="en-US" sz="2100" dirty="0"/>
              <a:t>Critic network update: use Q learning (following actor’s policy)</a:t>
            </a:r>
            <a:endParaRPr lang="en-US" sz="1800" dirty="0"/>
          </a:p>
          <a:p>
            <a:endParaRPr lang="en-US" sz="2100" dirty="0"/>
          </a:p>
          <a:p>
            <a:endParaRPr lang="en-US" sz="21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412291"/>
              </p:ext>
            </p:extLst>
          </p:nvPr>
        </p:nvGraphicFramePr>
        <p:xfrm>
          <a:off x="1857375" y="2800350"/>
          <a:ext cx="50292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22" name="Equation" r:id="rId3" imgW="2235200" imgH="279400" progId="Equation.3">
                  <p:embed/>
                </p:oleObj>
              </mc:Choice>
              <mc:Fallback>
                <p:oleObj name="Equation" r:id="rId3" imgW="22352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7375" y="2800350"/>
                        <a:ext cx="50292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624263"/>
              </p:ext>
            </p:extLst>
          </p:nvPr>
        </p:nvGraphicFramePr>
        <p:xfrm>
          <a:off x="2371725" y="1657350"/>
          <a:ext cx="40290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23" name="Equation" r:id="rId5" imgW="1790700" imgH="279400" progId="Equation.3">
                  <p:embed/>
                </p:oleObj>
              </mc:Choice>
              <mc:Fallback>
                <p:oleObj name="Equation" r:id="rId5" imgW="1790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1725" y="1657350"/>
                        <a:ext cx="402907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057650" y="2857500"/>
            <a:ext cx="1200150" cy="51435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14950" y="2857500"/>
            <a:ext cx="1428750" cy="51435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57650" y="3429000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Actor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4950" y="3429000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Critic network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440369"/>
              </p:ext>
            </p:extLst>
          </p:nvPr>
        </p:nvGraphicFramePr>
        <p:xfrm>
          <a:off x="4286250" y="388620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24" name="Equation" r:id="rId7" imgW="863600" imgH="215900" progId="Equation.3">
                  <p:embed/>
                </p:oleObj>
              </mc:Choice>
              <mc:Fallback>
                <p:oleObj name="Equation" r:id="rId7" imgW="863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86250" y="3886200"/>
                        <a:ext cx="1828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433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r>
              <a:rPr lang="en-US" dirty="0"/>
              <a:t>Advantage actor-critic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777478"/>
            <a:ext cx="6172200" cy="3394472"/>
          </a:xfrm>
        </p:spPr>
        <p:txBody>
          <a:bodyPr/>
          <a:lstStyle/>
          <a:p>
            <a:r>
              <a:rPr lang="en-US" sz="2100" dirty="0"/>
              <a:t>The raw Q value is less meaningful than whether the reward is better or worse than what you expect to get</a:t>
            </a:r>
          </a:p>
          <a:p>
            <a:r>
              <a:rPr lang="en-US" sz="2100" dirty="0"/>
              <a:t>Introduce an </a:t>
            </a:r>
            <a:r>
              <a:rPr lang="en-US" sz="2100" i="1" dirty="0"/>
              <a:t>advantage function </a:t>
            </a:r>
            <a:r>
              <a:rPr lang="en-US" sz="2100" dirty="0"/>
              <a:t>that subtracts a baseline number from all Q values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 lvl="1"/>
            <a:r>
              <a:rPr lang="en-US" sz="1800" dirty="0"/>
              <a:t>Estimate </a:t>
            </a:r>
            <a:r>
              <a:rPr lang="en-US" sz="1800" i="1" dirty="0"/>
              <a:t>V</a:t>
            </a:r>
            <a:r>
              <a:rPr lang="en-US" sz="1800" dirty="0"/>
              <a:t> using a </a:t>
            </a:r>
            <a:r>
              <a:rPr lang="en-US" sz="1800" i="1" dirty="0"/>
              <a:t>value network</a:t>
            </a:r>
          </a:p>
          <a:p>
            <a:r>
              <a:rPr lang="en-US" sz="2100" dirty="0"/>
              <a:t>Advantage actor-critic: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825651"/>
              </p:ext>
            </p:extLst>
          </p:nvPr>
        </p:nvGraphicFramePr>
        <p:xfrm>
          <a:off x="2526506" y="4400550"/>
          <a:ext cx="4381500" cy="55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6" name="Equation" r:id="rId3" imgW="2222500" imgH="279400" progId="Equation.3">
                  <p:embed/>
                </p:oleObj>
              </mc:Choice>
              <mc:Fallback>
                <p:oleObj name="Equation" r:id="rId3" imgW="2222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6506" y="4400550"/>
                        <a:ext cx="4381500" cy="551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738555"/>
              </p:ext>
            </p:extLst>
          </p:nvPr>
        </p:nvGraphicFramePr>
        <p:xfrm>
          <a:off x="2800351" y="2571750"/>
          <a:ext cx="3631406" cy="88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7" name="Equation" r:id="rId5" imgW="1981200" imgH="482600" progId="Equation.3">
                  <p:embed/>
                </p:oleObj>
              </mc:Choice>
              <mc:Fallback>
                <p:oleObj name="Equation" r:id="rId5" imgW="1981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1" y="2571750"/>
                        <a:ext cx="3631406" cy="883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657600" y="3028950"/>
            <a:ext cx="2857500" cy="514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9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</a:t>
            </a:r>
            <a:br>
              <a:rPr lang="en-US" dirty="0"/>
            </a:br>
            <a:r>
              <a:rPr lang="en-US" dirty="0"/>
              <a:t>actor-critic (A3C)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4516219"/>
            <a:ext cx="64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396951"/>
            <a:ext cx="704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/>
              <a:t>U</a:t>
            </a:r>
            <a:r>
              <a:rPr lang="en-US" sz="2100" dirty="0"/>
              <a:t>, </a:t>
            </a:r>
            <a:r>
              <a:rPr lang="en-US" sz="2100" dirty="0">
                <a:latin typeface="Times New Roman"/>
                <a:cs typeface="Times New Roman"/>
              </a:rPr>
              <a:t>π</a:t>
            </a:r>
          </a:p>
        </p:txBody>
      </p:sp>
      <p:cxnSp>
        <p:nvCxnSpPr>
          <p:cNvPr id="7" name="Straight Arrow Connector 6"/>
          <p:cNvCxnSpPr>
            <a:cxnSpLocks/>
            <a:stCxn id="5" idx="3"/>
          </p:cNvCxnSpPr>
          <p:nvPr/>
        </p:nvCxnSpPr>
        <p:spPr>
          <a:xfrm flipV="1">
            <a:off x="1771650" y="1825456"/>
            <a:ext cx="971550" cy="77924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5" idx="3"/>
          </p:cNvCxnSpPr>
          <p:nvPr/>
        </p:nvCxnSpPr>
        <p:spPr>
          <a:xfrm flipV="1">
            <a:off x="1771650" y="2225506"/>
            <a:ext cx="971550" cy="379194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5" idx="3"/>
          </p:cNvCxnSpPr>
          <p:nvPr/>
        </p:nvCxnSpPr>
        <p:spPr>
          <a:xfrm>
            <a:off x="1771650" y="2604700"/>
            <a:ext cx="971550" cy="64950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13751" y="2339801"/>
            <a:ext cx="248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1" y="165400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Agent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501" y="205070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Agent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5527" y="307940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Agent n</a:t>
            </a:r>
          </a:p>
        </p:txBody>
      </p:sp>
      <p:cxnSp>
        <p:nvCxnSpPr>
          <p:cNvPr id="35" name="Straight Arrow Connector 34"/>
          <p:cNvCxnSpPr>
            <a:stCxn id="16" idx="3"/>
          </p:cNvCxnSpPr>
          <p:nvPr/>
        </p:nvCxnSpPr>
        <p:spPr>
          <a:xfrm flipV="1">
            <a:off x="3837256" y="1825452"/>
            <a:ext cx="391845" cy="13215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801358" y="2225501"/>
            <a:ext cx="427742" cy="167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801358" y="3254201"/>
            <a:ext cx="427742" cy="167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88223" y="165400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Experience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8223" y="205070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Experience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86250" y="307940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Experience n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772150" y="1825451"/>
            <a:ext cx="400050" cy="167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772150" y="2225501"/>
            <a:ext cx="400050" cy="167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72150" y="3254201"/>
            <a:ext cx="400050" cy="1676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229350" y="165065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updates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29350" y="199690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updates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29350" y="302560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updates</a:t>
            </a:r>
          </a:p>
        </p:txBody>
      </p:sp>
      <p:sp>
        <p:nvSpPr>
          <p:cNvPr id="71" name="Freeform 70"/>
          <p:cNvSpPr/>
          <p:nvPr/>
        </p:nvSpPr>
        <p:spPr>
          <a:xfrm>
            <a:off x="1484671" y="2848658"/>
            <a:ext cx="5446021" cy="1097556"/>
          </a:xfrm>
          <a:custGeom>
            <a:avLst/>
            <a:gdLst>
              <a:gd name="connsiteX0" fmla="*/ 7261361 w 7261361"/>
              <a:gd name="connsiteY0" fmla="*/ 773122 h 1463408"/>
              <a:gd name="connsiteX1" fmla="*/ 7261361 w 7261361"/>
              <a:gd name="connsiteY1" fmla="*/ 1449603 h 1463408"/>
              <a:gd name="connsiteX2" fmla="*/ 0 w 7261361"/>
              <a:gd name="connsiteY2" fmla="*/ 1463408 h 1463408"/>
              <a:gd name="connsiteX3" fmla="*/ 13805 w 7261361"/>
              <a:gd name="connsiteY3" fmla="*/ 0 h 146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1361" h="1463408">
                <a:moveTo>
                  <a:pt x="7261361" y="773122"/>
                </a:moveTo>
                <a:lnTo>
                  <a:pt x="7261361" y="1449603"/>
                </a:lnTo>
                <a:lnTo>
                  <a:pt x="0" y="1463408"/>
                </a:lnTo>
                <a:lnTo>
                  <a:pt x="13805" y="0"/>
                </a:lnTo>
              </a:path>
            </a:pathLst>
          </a:cu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400300" y="3997151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Asynchronously update global parameters</a:t>
            </a:r>
          </a:p>
        </p:txBody>
      </p:sp>
    </p:spTree>
    <p:extLst>
      <p:ext uri="{BB962C8B-B14F-4D97-AF65-F5344CB8AC3E}">
        <p14:creationId xmlns:p14="http://schemas.microsoft.com/office/powerpoint/2010/main" val="2246856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advantage </a:t>
            </a:r>
            <a:br>
              <a:rPr lang="en-US" dirty="0"/>
            </a:br>
            <a:r>
              <a:rPr lang="en-US" dirty="0"/>
              <a:t>actor-critic (A3C)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4440019"/>
            <a:ext cx="64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Mnih</a:t>
            </a:r>
            <a:r>
              <a:rPr lang="en-US" dirty="0"/>
              <a:t> et al. </a:t>
            </a:r>
            <a:r>
              <a:rPr lang="en-US" dirty="0">
                <a:hlinkClick r:id="rId2"/>
              </a:rPr>
              <a:t>Asynchronous Methods for Deep Reinforcement Learning</a:t>
            </a:r>
            <a:r>
              <a:rPr lang="en-US" dirty="0"/>
              <a:t>. ICML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8780" y="4050935"/>
            <a:ext cx="37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TORCS car racing simulation video</a:t>
            </a:r>
            <a:endParaRPr lang="en-US" dirty="0"/>
          </a:p>
        </p:txBody>
      </p:sp>
      <p:pic>
        <p:nvPicPr>
          <p:cNvPr id="5" name="Picture 4" descr="Screen Shot 2017-12-04 at 9.44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123950"/>
            <a:ext cx="5114925" cy="293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9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time: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100" dirty="0"/>
                  <a:t>Approximate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100" dirty="0"/>
                  <a:t> by a </a:t>
                </a:r>
                <a:r>
                  <a:rPr lang="en-US" sz="2100" b="1" i="1" dirty="0"/>
                  <a:t>parameterized function</a:t>
                </a:r>
                <a:r>
                  <a:rPr lang="en-US" sz="2100" dirty="0"/>
                  <a:t>, that is, by a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that depends on some matrix of trainable parameters, </a:t>
                </a:r>
                <a:r>
                  <a:rPr lang="en-US" sz="2100" i="1" dirty="0"/>
                  <a:t>W</a:t>
                </a:r>
                <a:r>
                  <a:rPr lang="en-US" sz="2100" dirty="0"/>
                  <a:t>.</a:t>
                </a:r>
              </a:p>
              <a:p>
                <a:r>
                  <a:rPr lang="en-US" sz="2100" dirty="0"/>
                  <a:t>Learn W by playing the game.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236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792F-E590-824B-B2F9-942AE515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D471-A791-3D4F-9A9E-DA6A331F1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On-line Q-learning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to make Q-learning converge to the best answer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to make it converge more smoothly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Policy learning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and actor-critic networks</a:t>
            </a:r>
          </a:p>
          <a:p>
            <a:r>
              <a:rPr lang="en-US" dirty="0"/>
              <a:t>Imitation learning</a:t>
            </a:r>
          </a:p>
        </p:txBody>
      </p:sp>
    </p:spTree>
    <p:extLst>
      <p:ext uri="{BB962C8B-B14F-4D97-AF65-F5344CB8AC3E}">
        <p14:creationId xmlns:p14="http://schemas.microsoft.com/office/powerpoint/2010/main" val="4160397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Imitation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3328"/>
            <a:ext cx="6172200" cy="2594372"/>
          </a:xfrm>
        </p:spPr>
        <p:txBody>
          <a:bodyPr/>
          <a:lstStyle/>
          <a:p>
            <a:r>
              <a:rPr lang="en-US" sz="2100" dirty="0"/>
              <a:t>In some applications, you cannot bootstrap yourself from random policies</a:t>
            </a:r>
          </a:p>
          <a:p>
            <a:pPr lvl="1"/>
            <a:r>
              <a:rPr lang="en-US" sz="1800" dirty="0"/>
              <a:t>High-dimensional state and action spaces where most random trajectories fail miserably</a:t>
            </a:r>
          </a:p>
          <a:p>
            <a:pPr lvl="1"/>
            <a:r>
              <a:rPr lang="en-US" sz="1800" dirty="0"/>
              <a:t>Expensive to evaluate policies in the physical world, especially in cases of failure</a:t>
            </a:r>
          </a:p>
          <a:p>
            <a:r>
              <a:rPr lang="en-US" sz="2100" b="1" dirty="0"/>
              <a:t>Solution:</a:t>
            </a:r>
            <a:r>
              <a:rPr lang="en-US" sz="2100" dirty="0"/>
              <a:t> learn to imitate sample trajectories or demonstrations</a:t>
            </a:r>
          </a:p>
          <a:p>
            <a:pPr lvl="1"/>
            <a:r>
              <a:rPr lang="en-US" sz="1800" dirty="0"/>
              <a:t>This is also helpful when there is no natural reward formulation</a:t>
            </a:r>
          </a:p>
        </p:txBody>
      </p:sp>
      <p:pic>
        <p:nvPicPr>
          <p:cNvPr id="4" name="Shape 1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3473" y="1028700"/>
            <a:ext cx="4035778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850" y="1028700"/>
            <a:ext cx="2032187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491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err="1"/>
              <a:t>visuomotor</a:t>
            </a:r>
            <a:r>
              <a:rPr lang="en-US" dirty="0"/>
              <a:t> policies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57700" y="1143001"/>
            <a:ext cx="3543300" cy="3394472"/>
          </a:xfrm>
        </p:spPr>
        <p:txBody>
          <a:bodyPr/>
          <a:lstStyle/>
          <a:p>
            <a:r>
              <a:rPr lang="en-US" sz="1800" i="1" dirty="0"/>
              <a:t>Underlying state</a:t>
            </a:r>
            <a:r>
              <a:rPr lang="en-US" sz="1800" dirty="0"/>
              <a:t> x: true object position, robot configuration</a:t>
            </a:r>
          </a:p>
          <a:p>
            <a:r>
              <a:rPr lang="en-US" sz="1800" i="1" dirty="0"/>
              <a:t>Observations</a:t>
            </a:r>
            <a:r>
              <a:rPr lang="en-US" sz="1800" dirty="0"/>
              <a:t> o: image pixels</a:t>
            </a:r>
          </a:p>
          <a:p>
            <a:endParaRPr lang="en-US" sz="1800" dirty="0"/>
          </a:p>
          <a:p>
            <a:r>
              <a:rPr lang="en-US" sz="1800" dirty="0"/>
              <a:t>Two-part approach:</a:t>
            </a:r>
          </a:p>
          <a:p>
            <a:pPr lvl="1"/>
            <a:r>
              <a:rPr lang="en-US" dirty="0"/>
              <a:t>Learn</a:t>
            </a:r>
            <a:r>
              <a:rPr lang="en-US" i="1" dirty="0"/>
              <a:t> guiding policy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π</a:t>
            </a:r>
            <a:r>
              <a:rPr lang="en-US" dirty="0"/>
              <a:t>(</a:t>
            </a:r>
            <a:r>
              <a:rPr lang="en-US" dirty="0" err="1"/>
              <a:t>a|x</a:t>
            </a:r>
            <a:r>
              <a:rPr lang="en-US" dirty="0"/>
              <a:t>) using trajectory-centric RL and control techniques</a:t>
            </a:r>
          </a:p>
          <a:p>
            <a:pPr lvl="1"/>
            <a:r>
              <a:rPr lang="en-US" dirty="0"/>
              <a:t>Learn </a:t>
            </a:r>
            <a:r>
              <a:rPr lang="en-US" i="1" dirty="0" err="1"/>
              <a:t>visuomotor</a:t>
            </a:r>
            <a:r>
              <a:rPr lang="en-US" i="1" dirty="0"/>
              <a:t> policy </a:t>
            </a:r>
            <a:r>
              <a:rPr lang="en-US" dirty="0">
                <a:latin typeface="Times New Roman"/>
                <a:cs typeface="Times New Roman"/>
              </a:rPr>
              <a:t>π</a:t>
            </a:r>
            <a:r>
              <a:rPr lang="en-US" dirty="0"/>
              <a:t>(</a:t>
            </a:r>
            <a:r>
              <a:rPr lang="en-US" dirty="0" err="1"/>
              <a:t>a|o</a:t>
            </a:r>
            <a:r>
              <a:rPr lang="en-US" dirty="0"/>
              <a:t>) by imitating </a:t>
            </a:r>
            <a:r>
              <a:rPr lang="en-US" dirty="0">
                <a:latin typeface="Times New Roman"/>
                <a:cs typeface="Times New Roman"/>
              </a:rPr>
              <a:t>π</a:t>
            </a:r>
            <a:r>
              <a:rPr lang="en-US" dirty="0"/>
              <a:t>(</a:t>
            </a:r>
            <a:r>
              <a:rPr lang="en-US" dirty="0" err="1"/>
              <a:t>a|x</a:t>
            </a:r>
            <a:r>
              <a:rPr lang="en-US" dirty="0"/>
              <a:t>)</a:t>
            </a:r>
          </a:p>
          <a:p>
            <a:endParaRPr lang="en-US" sz="1800" dirty="0"/>
          </a:p>
        </p:txBody>
      </p:sp>
      <p:pic>
        <p:nvPicPr>
          <p:cNvPr id="8" name="Shape 4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71600" y="971551"/>
            <a:ext cx="2914650" cy="37151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43050" y="4743450"/>
            <a:ext cx="5943600" cy="285750"/>
          </a:xfrm>
        </p:spPr>
        <p:txBody>
          <a:bodyPr/>
          <a:lstStyle/>
          <a:p>
            <a:pPr marL="0" indent="0" algn="ctr">
              <a:buNone/>
            </a:pPr>
            <a:r>
              <a:rPr lang="en-US" sz="1350" dirty="0"/>
              <a:t>S. Levine et al. </a:t>
            </a:r>
            <a:r>
              <a:rPr lang="en-US" sz="1350" dirty="0">
                <a:hlinkClick r:id="rId3"/>
              </a:rPr>
              <a:t>End-to-end training of deep visuomotor policies</a:t>
            </a:r>
            <a:r>
              <a:rPr lang="en-US" sz="1350" dirty="0"/>
              <a:t>. JMLR 2016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46016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err="1"/>
              <a:t>visuomotor</a:t>
            </a:r>
            <a:r>
              <a:rPr lang="en-US" dirty="0"/>
              <a:t> policies</a:t>
            </a:r>
          </a:p>
        </p:txBody>
      </p:sp>
      <p:pic>
        <p:nvPicPr>
          <p:cNvPr id="5" name="Picture 4" descr="Screen Shot 2016-08-22 at 12.3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71518"/>
            <a:ext cx="5922356" cy="3000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401" y="4229100"/>
            <a:ext cx="27558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hlinkClick r:id="rId3"/>
              </a:rPr>
              <a:t>Overview video</a:t>
            </a:r>
            <a:r>
              <a:rPr lang="en-US" sz="1500" dirty="0"/>
              <a:t>, </a:t>
            </a:r>
            <a:r>
              <a:rPr lang="en-US" sz="1500" dirty="0">
                <a:hlinkClick r:id="rId4"/>
              </a:rPr>
              <a:t>training video</a:t>
            </a:r>
            <a:endParaRPr lang="en-US" sz="15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43050" y="4743450"/>
            <a:ext cx="5943600" cy="285750"/>
          </a:xfrm>
        </p:spPr>
        <p:txBody>
          <a:bodyPr/>
          <a:lstStyle/>
          <a:p>
            <a:pPr marL="0" indent="0" algn="ctr">
              <a:buNone/>
            </a:pPr>
            <a:r>
              <a:rPr lang="en-US" sz="1350" dirty="0"/>
              <a:t>S. Levine et al. </a:t>
            </a:r>
            <a:r>
              <a:rPr lang="en-US" sz="1350" dirty="0">
                <a:hlinkClick r:id="rId5"/>
              </a:rPr>
              <a:t>End-to-end training of deep visuomotor policies</a:t>
            </a:r>
            <a:r>
              <a:rPr lang="en-US" sz="1350" dirty="0"/>
              <a:t>. JMLR 2016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46280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792F-E590-824B-B2F9-942AE515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36971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D471-A791-3D4F-9A9E-DA6A331F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6980"/>
            <a:ext cx="4343400" cy="388977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deep Q-learning?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make Q-learning converge to the best answer?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make it converge more smoothly?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policy learning and actor-critic networks?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imitation learning?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2C612D5-7C76-B049-BF08-39B2303A363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95800" y="663180"/>
                <a:ext cx="4495800" cy="3889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100">
                    <a:solidFill>
                      <a:schemeClr val="tx1"/>
                    </a:solidFill>
                    <a:latin typeface="+mn-lt"/>
                  </a:defRPr>
                </a:lvl2pPr>
                <a:lvl3pPr marL="8572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3pPr>
                <a:lvl4pPr marL="12001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5430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5pPr>
                <a:lvl6pPr marL="18859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2288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25717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2914650" indent="-17145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en-US" kern="0" dirty="0"/>
                  <a:t>Estimate Q(</a:t>
                </a:r>
                <a:r>
                  <a:rPr lang="en-US" kern="0" dirty="0" err="1"/>
                  <a:t>s,a</a:t>
                </a:r>
                <a:r>
                  <a:rPr lang="en-US" kern="0" dirty="0"/>
                  <a:t>) using a neural net.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kern="0" dirty="0"/>
                  <a:t>Epsilon-greedy usually works.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kern="0" dirty="0"/>
                  <a:t>Experience replay.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kern="0" dirty="0"/>
                  <a:t>Actor network: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.  Critic network: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kern="0" dirty="0"/>
                  <a:t>, to train the actor.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kern="0" dirty="0"/>
                  <a:t>Learn to imitate an expert player</a:t>
                </a:r>
                <a:r>
                  <a:rPr lang="en-US" sz="1800" kern="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2C612D5-7C76-B049-BF08-39B2303A3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663180"/>
                <a:ext cx="4495800" cy="3889770"/>
              </a:xfrm>
              <a:prstGeom prst="rect">
                <a:avLst/>
              </a:prstGeom>
              <a:blipFill>
                <a:blip r:embed="rId2"/>
                <a:stretch>
                  <a:fillRect l="-1690" t="-974" r="-1408" b="-71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64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792F-E590-824B-B2F9-942AE515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D471-A791-3D4F-9A9E-DA6A331F1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On-line Q-learning</a:t>
            </a:r>
          </a:p>
          <a:p>
            <a:r>
              <a:rPr lang="en-US" dirty="0"/>
              <a:t>How to make Q-learning converge to the best answer</a:t>
            </a:r>
          </a:p>
          <a:p>
            <a:r>
              <a:rPr lang="en-US" dirty="0"/>
              <a:t>How to make it converge more smoothly</a:t>
            </a:r>
          </a:p>
          <a:p>
            <a:r>
              <a:rPr lang="en-US" dirty="0"/>
              <a:t>Policy learning and actor-critic networks</a:t>
            </a:r>
          </a:p>
          <a:p>
            <a:r>
              <a:rPr lang="en-US" dirty="0"/>
              <a:t>Imitation learning</a:t>
            </a:r>
          </a:p>
        </p:txBody>
      </p:sp>
    </p:spTree>
    <p:extLst>
      <p:ext uri="{BB962C8B-B14F-4D97-AF65-F5344CB8AC3E}">
        <p14:creationId xmlns:p14="http://schemas.microsoft.com/office/powerpoint/2010/main" val="92180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00151"/>
            <a:ext cx="6858000" cy="3394472"/>
          </a:xfrm>
        </p:spPr>
        <p:txBody>
          <a:bodyPr/>
          <a:lstStyle/>
          <a:p>
            <a:r>
              <a:rPr lang="en-US" dirty="0"/>
              <a:t>Train a deep neural network to output Q values:</a:t>
            </a:r>
          </a:p>
        </p:txBody>
      </p:sp>
      <p:pic>
        <p:nvPicPr>
          <p:cNvPr id="4" name="Picture 3" descr="Screen Shot 2017-12-01 at 4.11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97" y="1870963"/>
            <a:ext cx="3796204" cy="3043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7950" y="48006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D. Silver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3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0"/>
            <a:ext cx="6515100" cy="857250"/>
          </a:xfrm>
        </p:spPr>
        <p:txBody>
          <a:bodyPr/>
          <a:lstStyle/>
          <a:p>
            <a:r>
              <a:rPr lang="en-US" dirty="0"/>
              <a:t>Deep Q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7251"/>
            <a:ext cx="6858000" cy="3737372"/>
          </a:xfrm>
        </p:spPr>
        <p:txBody>
          <a:bodyPr/>
          <a:lstStyle/>
          <a:p>
            <a:r>
              <a:rPr lang="en-US" sz="2100" dirty="0"/>
              <a:t>SARSA update: “nudge” Q(</a:t>
            </a:r>
            <a:r>
              <a:rPr lang="en-US" sz="2100" dirty="0" err="1"/>
              <a:t>s,a</a:t>
            </a:r>
            <a:r>
              <a:rPr lang="en-US" sz="2100" dirty="0"/>
              <a:t>) toward value we observe it to have in the most recent action:</a:t>
            </a:r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Deep Q learning: train neural network weights, </a:t>
            </a:r>
            <a:r>
              <a:rPr lang="en-US" sz="2100" b="1" i="1" dirty="0"/>
              <a:t>w</a:t>
            </a:r>
            <a:r>
              <a:rPr lang="en-US" sz="2100" dirty="0"/>
              <a:t>, in order to minimize a loss function that penalizes differences between Q(local) and Q(predicted):</a:t>
            </a:r>
          </a:p>
          <a:p>
            <a:endParaRPr lang="en-US" sz="2100" dirty="0"/>
          </a:p>
          <a:p>
            <a:endParaRPr lang="en-US" sz="21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551073"/>
              </p:ext>
            </p:extLst>
          </p:nvPr>
        </p:nvGraphicFramePr>
        <p:xfrm>
          <a:off x="1543050" y="1695306"/>
          <a:ext cx="6172200" cy="419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2" name="Equation" r:id="rId4" imgW="3365280" imgH="228600" progId="Equation.3">
                  <p:embed/>
                </p:oleObj>
              </mc:Choice>
              <mc:Fallback>
                <p:oleObj name="Equation" r:id="rId4" imgW="336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695306"/>
                        <a:ext cx="6172200" cy="419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057650" y="1657350"/>
            <a:ext cx="2571750" cy="51435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514549"/>
              </p:ext>
            </p:extLst>
          </p:nvPr>
        </p:nvGraphicFramePr>
        <p:xfrm>
          <a:off x="1828800" y="3642121"/>
          <a:ext cx="5192315" cy="51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3" name="Equation" r:id="rId6" imgW="2832100" imgH="279400" progId="Equation.3">
                  <p:embed/>
                </p:oleObj>
              </mc:Choice>
              <mc:Fallback>
                <p:oleObj name="Equation" r:id="rId6" imgW="2832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42121"/>
                        <a:ext cx="5192315" cy="510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68202" y="3638550"/>
            <a:ext cx="2800350" cy="51435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40002" y="3638550"/>
            <a:ext cx="1028700" cy="51435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7116" y="4210050"/>
            <a:ext cx="5077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Q(local): </a:t>
            </a:r>
          </a:p>
          <a:p>
            <a:pPr algn="r"/>
            <a:r>
              <a:rPr lang="en-US" b="1" i="1" dirty="0">
                <a:solidFill>
                  <a:srgbClr val="FF0000"/>
                </a:solidFill>
              </a:rPr>
              <a:t>s’</a:t>
            </a:r>
            <a:r>
              <a:rPr lang="en-US" dirty="0">
                <a:solidFill>
                  <a:srgbClr val="FF0000"/>
                </a:solidFill>
              </a:rPr>
              <a:t>=state you actually reach by performing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in </a:t>
            </a:r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pPr algn="r"/>
            <a:r>
              <a:rPr lang="en-US" b="1" i="1" dirty="0">
                <a:solidFill>
                  <a:srgbClr val="FF0000"/>
                </a:solidFill>
              </a:rPr>
              <a:t>a’</a:t>
            </a:r>
            <a:r>
              <a:rPr lang="en-US" dirty="0">
                <a:solidFill>
                  <a:srgbClr val="FF0000"/>
                </a:solidFill>
              </a:rPr>
              <a:t>=action you will actually perform there.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4239220"/>
            <a:ext cx="2852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Q(predicted):</a:t>
            </a:r>
          </a:p>
          <a:p>
            <a:r>
              <a:rPr lang="en-US" dirty="0">
                <a:solidFill>
                  <a:srgbClr val="FF0000"/>
                </a:solidFill>
              </a:rPr>
              <a:t>What the network predicts</a:t>
            </a:r>
          </a:p>
          <a:p>
            <a:r>
              <a:rPr lang="en-US" dirty="0">
                <a:solidFill>
                  <a:srgbClr val="FF0000"/>
                </a:solidFill>
              </a:rPr>
              <a:t>for action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in state </a:t>
            </a:r>
            <a:r>
              <a:rPr lang="en-US" b="1" i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5627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0"/>
            <a:ext cx="6515100" cy="857250"/>
          </a:xfrm>
        </p:spPr>
        <p:txBody>
          <a:bodyPr/>
          <a:lstStyle/>
          <a:p>
            <a:r>
              <a:rPr lang="en-US" dirty="0"/>
              <a:t>Deep Q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42950"/>
            <a:ext cx="6858000" cy="3737372"/>
          </a:xfrm>
        </p:spPr>
        <p:txBody>
          <a:bodyPr/>
          <a:lstStyle/>
          <a:p>
            <a:r>
              <a:rPr lang="en-US" sz="2100" dirty="0"/>
              <a:t>Regular TD update: “nudge” Q(</a:t>
            </a:r>
            <a:r>
              <a:rPr lang="en-US" sz="2100" dirty="0" err="1"/>
              <a:t>s,a</a:t>
            </a:r>
            <a:r>
              <a:rPr lang="en-US" sz="2100" dirty="0"/>
              <a:t>) towards the target</a:t>
            </a:r>
          </a:p>
          <a:p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Deep Q learning: encourage estimate to match the target by minimizing squared error: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900" dirty="0"/>
          </a:p>
          <a:p>
            <a:r>
              <a:rPr lang="en-US" sz="2100" dirty="0"/>
              <a:t>Compare to supervised learning: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900" dirty="0"/>
          </a:p>
          <a:p>
            <a:pPr lvl="1"/>
            <a:r>
              <a:rPr lang="en-US" sz="1800" b="1" u="sng" dirty="0"/>
              <a:t>Key difference</a:t>
            </a:r>
            <a:r>
              <a:rPr lang="en-US" sz="1800" dirty="0"/>
              <a:t>: the target in Q learning is not fixed – (</a:t>
            </a:r>
            <a:r>
              <a:rPr lang="en-US" sz="1800" dirty="0" err="1"/>
              <a:t>s’,a</a:t>
            </a:r>
            <a:r>
              <a:rPr lang="en-US" sz="1800" dirty="0"/>
              <a:t>’) is just one step ahead of (</a:t>
            </a:r>
            <a:r>
              <a:rPr lang="en-US" sz="1800" dirty="0" err="1"/>
              <a:t>s,a</a:t>
            </a:r>
            <a:r>
              <a:rPr lang="en-US" sz="1800" dirty="0"/>
              <a:t>)!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481887"/>
              </p:ext>
            </p:extLst>
          </p:nvPr>
        </p:nvGraphicFramePr>
        <p:xfrm>
          <a:off x="1543050" y="1238106"/>
          <a:ext cx="6172200" cy="419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5" name="Equation" r:id="rId4" imgW="3365280" imgH="228600" progId="Equation.3">
                  <p:embed/>
                </p:oleObj>
              </mc:Choice>
              <mc:Fallback>
                <p:oleObj name="Equation" r:id="rId4" imgW="336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1238106"/>
                        <a:ext cx="6172200" cy="419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057650" y="1200150"/>
            <a:ext cx="2571750" cy="51435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94731"/>
              </p:ext>
            </p:extLst>
          </p:nvPr>
        </p:nvGraphicFramePr>
        <p:xfrm>
          <a:off x="2032398" y="2686050"/>
          <a:ext cx="5192315" cy="51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6" name="Equation" r:id="rId6" imgW="2832100" imgH="279400" progId="Equation.3">
                  <p:embed/>
                </p:oleObj>
              </mc:Choice>
              <mc:Fallback>
                <p:oleObj name="Equation" r:id="rId6" imgW="2832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398" y="2686050"/>
                        <a:ext cx="5192315" cy="510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135800"/>
              </p:ext>
            </p:extLst>
          </p:nvPr>
        </p:nvGraphicFramePr>
        <p:xfrm>
          <a:off x="3420666" y="3965971"/>
          <a:ext cx="2351484" cy="51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7" name="Equation" r:id="rId8" imgW="1282700" imgH="279400" progId="Equation.3">
                  <p:embed/>
                </p:oleObj>
              </mc:Choice>
              <mc:Fallback>
                <p:oleObj name="Equation" r:id="rId8" imgW="1282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666" y="3965971"/>
                        <a:ext cx="2351484" cy="510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971800" y="2686050"/>
            <a:ext cx="2800350" cy="51435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2686050"/>
            <a:ext cx="1028700" cy="514350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62249" y="325755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target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7900" y="325755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estimate</a:t>
            </a:r>
          </a:p>
        </p:txBody>
      </p:sp>
    </p:spTree>
    <p:extLst>
      <p:ext uri="{BB962C8B-B14F-4D97-AF65-F5344CB8AC3E}">
        <p14:creationId xmlns:p14="http://schemas.microsoft.com/office/powerpoint/2010/main" val="298119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0"/>
            <a:ext cx="6515100" cy="857250"/>
          </a:xfrm>
        </p:spPr>
        <p:txBody>
          <a:bodyPr/>
          <a:lstStyle/>
          <a:p>
            <a:r>
              <a:rPr lang="en-US" dirty="0"/>
              <a:t>Online Q learning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3450" y="742950"/>
                <a:ext cx="7753350" cy="4286250"/>
              </a:xfrm>
            </p:spPr>
            <p:txBody>
              <a:bodyPr/>
              <a:lstStyle/>
              <a:p>
                <a:r>
                  <a:rPr lang="en-US" sz="2000" dirty="0"/>
                  <a:t>In state 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s</a:t>
                </a:r>
                <a:r>
                  <a:rPr lang="en-US" sz="2000" dirty="0"/>
                  <a:t>, perform action 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a</a:t>
                </a:r>
                <a:r>
                  <a:rPr lang="en-US" sz="2000" dirty="0"/>
                  <a:t>.  Environment sends you to state 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s’</a:t>
                </a:r>
                <a:r>
                  <a:rPr lang="en-US" sz="2000" dirty="0"/>
                  <a:t>; choose the action 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a’</a:t>
                </a:r>
                <a:r>
                  <a:rPr lang="en-US" sz="2000" dirty="0"/>
                  <a:t> that you’ll perform there.</a:t>
                </a:r>
                <a:endParaRPr lang="en-US" sz="2000" i="1" dirty="0"/>
              </a:p>
              <a:p>
                <a:r>
                  <a:rPr lang="en-US" sz="2000" dirty="0"/>
                  <a:t>Observe: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Update weights to reduce the error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𝑙𝑜𝑐𝑎𝑙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Gradient: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Weight update: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⟵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This is called </a:t>
                </a:r>
                <a:r>
                  <a:rPr lang="en-US" sz="2000" i="1" dirty="0"/>
                  <a:t>stochastic gradient descent</a:t>
                </a:r>
                <a:r>
                  <a:rPr lang="en-US" sz="2000" dirty="0"/>
                  <a:t> (SGD)</a:t>
                </a:r>
              </a:p>
              <a:p>
                <a:r>
                  <a:rPr lang="en-US" sz="2000" dirty="0"/>
                  <a:t>“Stochastic” because the training sample (</a:t>
                </a:r>
                <a:r>
                  <a:rPr lang="en-US" sz="2000" dirty="0" err="1"/>
                  <a:t>s,a,s’,a</a:t>
                </a:r>
                <a:r>
                  <a:rPr lang="en-US" sz="2000" dirty="0"/>
                  <a:t>’) was chosen at random by our exploration function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3450" y="742950"/>
                <a:ext cx="7753350" cy="4286250"/>
              </a:xfrm>
              <a:blipFill>
                <a:blip r:embed="rId3"/>
                <a:stretch>
                  <a:fillRect l="-655" t="-888" b="-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80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792F-E590-824B-B2F9-942AE515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D471-A791-3D4F-9A9E-DA6A331F1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On-line Q-learning</a:t>
            </a:r>
          </a:p>
          <a:p>
            <a:r>
              <a:rPr lang="en-US" dirty="0"/>
              <a:t>How to make Q-learning converge to the best answer</a:t>
            </a:r>
          </a:p>
          <a:p>
            <a:r>
              <a:rPr lang="en-US" dirty="0"/>
              <a:t>How to make it converge more smoothly</a:t>
            </a:r>
          </a:p>
          <a:p>
            <a:r>
              <a:rPr lang="en-US" dirty="0"/>
              <a:t>Policy learning and actor-critic networks</a:t>
            </a:r>
          </a:p>
          <a:p>
            <a:r>
              <a:rPr lang="en-US" dirty="0"/>
              <a:t>Imitation learning</a:t>
            </a:r>
          </a:p>
        </p:txBody>
      </p:sp>
    </p:spTree>
    <p:extLst>
      <p:ext uri="{BB962C8B-B14F-4D97-AF65-F5344CB8AC3E}">
        <p14:creationId xmlns:p14="http://schemas.microsoft.com/office/powerpoint/2010/main" val="39178523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28556</TotalTime>
  <Words>1854</Words>
  <Application>Microsoft Macintosh PowerPoint</Application>
  <PresentationFormat>On-screen Show (16:9)</PresentationFormat>
  <Paragraphs>262</Paragraphs>
  <Slides>34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Default Design</vt:lpstr>
      <vt:lpstr>Equation</vt:lpstr>
      <vt:lpstr>Deep Reinforcement Learning  CS440/ECE448 Lecture 24</vt:lpstr>
      <vt:lpstr>Last week: Q-learning for discrete s, a</vt:lpstr>
      <vt:lpstr>This time: Function approximation</vt:lpstr>
      <vt:lpstr>Outline</vt:lpstr>
      <vt:lpstr>Deep Q learning</vt:lpstr>
      <vt:lpstr>Deep Q learning</vt:lpstr>
      <vt:lpstr>Deep Q learning</vt:lpstr>
      <vt:lpstr>Online Q learning algorithm</vt:lpstr>
      <vt:lpstr>Outline</vt:lpstr>
      <vt:lpstr>Convergence of neural networks</vt:lpstr>
      <vt:lpstr>Does Q-learning Converge?</vt:lpstr>
      <vt:lpstr>Incorporating exploration (slide from last week)</vt:lpstr>
      <vt:lpstr>…but that doesn’t work either:</vt:lpstr>
      <vt:lpstr>Epsilon-greedy exploration</vt:lpstr>
      <vt:lpstr>Outline</vt:lpstr>
      <vt:lpstr>Dealing with training instability</vt:lpstr>
      <vt:lpstr>Experience replay</vt:lpstr>
      <vt:lpstr>Experience replay</vt:lpstr>
      <vt:lpstr>Deep Q learning in Atari</vt:lpstr>
      <vt:lpstr>Deep Q learning in Atari</vt:lpstr>
      <vt:lpstr>Deep Q learning in Atari</vt:lpstr>
      <vt:lpstr>Outline</vt:lpstr>
      <vt:lpstr>Policy gradient methods</vt:lpstr>
      <vt:lpstr>Policy gradient: the softmax function</vt:lpstr>
      <vt:lpstr>Actor-critic algorithm</vt:lpstr>
      <vt:lpstr>Actor-critic algorithm</vt:lpstr>
      <vt:lpstr>Advantage actor-critic</vt:lpstr>
      <vt:lpstr>Asynchronous advantage  actor-critic (A3C)</vt:lpstr>
      <vt:lpstr>Asynchronous advantage  actor-critic (A3C)</vt:lpstr>
      <vt:lpstr>Outline</vt:lpstr>
      <vt:lpstr>Imitation learning</vt:lpstr>
      <vt:lpstr>Learning visuomotor policies</vt:lpstr>
      <vt:lpstr>Learning visuomotor policies</vt:lpstr>
      <vt:lpstr>Conclusions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networks </dc:title>
  <dc:creator>Min-Yen Kan</dc:creator>
  <cp:lastModifiedBy>Hasegawa-Johnson, Mark Allan</cp:lastModifiedBy>
  <cp:revision>733</cp:revision>
  <cp:lastPrinted>2019-04-11T15:12:58Z</cp:lastPrinted>
  <dcterms:created xsi:type="dcterms:W3CDTF">2003-12-17T16:38:09Z</dcterms:created>
  <dcterms:modified xsi:type="dcterms:W3CDTF">2019-04-11T15:14:12Z</dcterms:modified>
</cp:coreProperties>
</file>