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85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81" r:id="rId21"/>
    <p:sldId id="275" r:id="rId22"/>
    <p:sldId id="276" r:id="rId23"/>
    <p:sldId id="277" r:id="rId24"/>
    <p:sldId id="278" r:id="rId25"/>
    <p:sldId id="280" r:id="rId26"/>
    <p:sldId id="286" r:id="rId27"/>
    <p:sldId id="287" r:id="rId28"/>
    <p:sldId id="288" r:id="rId29"/>
    <p:sldId id="282" r:id="rId30"/>
    <p:sldId id="283" r:id="rId31"/>
    <p:sldId id="28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92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2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1.wmf"/><Relationship Id="rId1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151AC-0615-4943-AE0B-811229176228}" type="datetimeFigureOut">
              <a:rPr lang="en-US" smtClean="0"/>
              <a:t>3/27/19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F4C50-3313-49BD-A9B6-B38D40942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55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48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8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81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9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75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17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expression</a:t>
            </a:r>
            <a:r>
              <a:rPr lang="en-US" baseline="0" dirty="0"/>
              <a:t> for U(s) has </a:t>
            </a:r>
            <a:r>
              <a:rPr lang="en-US" baseline="0" dirty="0" err="1"/>
              <a:t>max_a</a:t>
            </a:r>
            <a:r>
              <a:rPr lang="en-US" baseline="0" dirty="0"/>
              <a:t> on the right hand side because U(s) = </a:t>
            </a:r>
            <a:r>
              <a:rPr lang="en-US" baseline="0" dirty="0" err="1"/>
              <a:t>max_a</a:t>
            </a:r>
            <a:r>
              <a:rPr lang="en-US" baseline="0" dirty="0"/>
              <a:t> Q(</a:t>
            </a:r>
            <a:r>
              <a:rPr lang="en-US" baseline="0" dirty="0" err="1"/>
              <a:t>s,a</a:t>
            </a:r>
            <a:r>
              <a:rPr lang="en-US" baseline="0" dirty="0"/>
              <a:t>). In other words, to get from the expression for Q(</a:t>
            </a:r>
            <a:r>
              <a:rPr lang="en-US" baseline="0" dirty="0" err="1"/>
              <a:t>s,a</a:t>
            </a:r>
            <a:r>
              <a:rPr lang="en-US" baseline="0" dirty="0"/>
              <a:t>) (eq. 1) to the one for U(s) (eq. 2), add </a:t>
            </a:r>
            <a:r>
              <a:rPr lang="en-US" baseline="0" dirty="0" err="1"/>
              <a:t>max_a</a:t>
            </a:r>
            <a:r>
              <a:rPr lang="en-US" baseline="0" dirty="0"/>
              <a:t> to both sides of eq. 1 and replace </a:t>
            </a:r>
            <a:r>
              <a:rPr lang="en-US" baseline="0" dirty="0" err="1"/>
              <a:t>max_a</a:t>
            </a:r>
            <a:r>
              <a:rPr lang="en-US" baseline="0" dirty="0"/>
              <a:t>’ Q(</a:t>
            </a:r>
            <a:r>
              <a:rPr lang="en-US" baseline="0" dirty="0" err="1"/>
              <a:t>s’,a</a:t>
            </a:r>
            <a:r>
              <a:rPr lang="en-US" baseline="0" dirty="0"/>
              <a:t>’) in eq. 1 by U(s’) in eq. 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08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relationship between the constraint on the Q-values and the </a:t>
            </a:r>
            <a:r>
              <a:rPr lang="en-US"/>
              <a:t>Bellman equation?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31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22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82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24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See http://</a:t>
            </a:r>
            <a:r>
              <a:rPr lang="en-US" dirty="0" err="1"/>
              <a:t>en.wikipedia.org</a:t>
            </a:r>
            <a:r>
              <a:rPr lang="en-US" dirty="0"/>
              <a:t>/wiki/Reinforcement </a:t>
            </a:r>
            <a:r>
              <a:rPr lang="en-US"/>
              <a:t>for</a:t>
            </a:r>
            <a:r>
              <a:rPr lang="en-US" baseline="0"/>
              <a:t> discussion of</a:t>
            </a:r>
            <a:r>
              <a:rPr lang="en-US"/>
              <a:t> </a:t>
            </a:r>
            <a:r>
              <a:rPr lang="en-US" dirty="0"/>
              <a:t>reinforcement learning </a:t>
            </a:r>
            <a:r>
              <a:rPr lang="en-US"/>
              <a:t>in psychology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664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66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73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086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12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08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74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06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20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78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81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7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95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0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1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5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3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3/27/19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2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3/27/19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3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3/27/19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57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3/27/19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0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3/27/19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7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3/27/19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3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F46BF-3C10-40BE-B829-FD7866E0C20F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2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lazebni.cs.illinois.edu/publications/iccv15_active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anticscholar.org/author/Graham-Neubig/1700325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www.semanticscholar.org/paper/Learning-to-Translate-in-Real-time-with-Neural-Neubig-Cho/01d8f1820b3f7f3358897afe28cb8b078c2567e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emanticscholar.org/author/Victor-O.-K.-Li/1749456" TargetMode="External"/><Relationship Id="rId5" Type="http://schemas.openxmlformats.org/officeDocument/2006/relationships/hyperlink" Target="https://www.semanticscholar.org/author/Jiatao-Gu/3016273" TargetMode="External"/><Relationship Id="rId4" Type="http://schemas.openxmlformats.org/officeDocument/2006/relationships/hyperlink" Target="https://www.semanticscholar.org/author/Kyunghyun-Cho/1979489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2.wmf"/><Relationship Id="rId4" Type="http://schemas.openxmlformats.org/officeDocument/2006/relationships/image" Target="../media/image21.png"/><Relationship Id="rId9" Type="http://schemas.openxmlformats.org/officeDocument/2006/relationships/oleObject" Target="../embeddings/oleObject1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2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i6m8u1RgT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4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lweb.org/anthology/W00-030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.utexas.edu/users/AustinVilla/?pi=icra04" TargetMode="External"/><Relationship Id="rId3" Type="http://schemas.openxmlformats.org/officeDocument/2006/relationships/hyperlink" Target="http://www.cs.utexas.edu/users/AustinVilla/?p=research/learned_walk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utexas.edu/users/AustinVilla/legged/learned-walk/finished2.mpg" TargetMode="External"/><Relationship Id="rId5" Type="http://schemas.openxmlformats.org/officeDocument/2006/relationships/image" Target="../media/image2.png"/><Relationship Id="rId10" Type="http://schemas.openxmlformats.org/officeDocument/2006/relationships/hyperlink" Target="http://www.cs.utexas.edu/~pstone" TargetMode="External"/><Relationship Id="rId4" Type="http://schemas.openxmlformats.org/officeDocument/2006/relationships/hyperlink" Target="http://www.cs.utexas.edu/users/AustinVilla/legged/learned-walk/initial.mpg" TargetMode="External"/><Relationship Id="rId9" Type="http://schemas.openxmlformats.org/officeDocument/2006/relationships/hyperlink" Target="http://www.cs.utexas.edu/~nat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eli.stanford.ed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312.560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youtu.be/cjpEIotvwF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504.0070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ites.google.com/site/visuomotorpolicy/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843"/>
            <a:ext cx="9144000" cy="1529397"/>
          </a:xfrm>
        </p:spPr>
        <p:txBody>
          <a:bodyPr>
            <a:normAutofit fontScale="90000"/>
          </a:bodyPr>
          <a:lstStyle/>
          <a:p>
            <a:r>
              <a:rPr lang="en-US" dirty="0"/>
              <a:t>CS 440/ECE448 Lecture 22: Reinforcement Learning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" y="1437958"/>
            <a:ext cx="5288280" cy="817562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Slides by Svetlana Lazebnik, 11/2016</a:t>
            </a:r>
          </a:p>
          <a:p>
            <a:pPr algn="l"/>
            <a:r>
              <a:rPr lang="en-US" sz="2000" dirty="0"/>
              <a:t>Modified by Mark Hasegawa-Johnson</a:t>
            </a:r>
            <a:r>
              <a:rPr lang="en-US" sz="2000"/>
              <a:t>, 4/2019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0FE803-D88B-974B-82CF-AE0B99551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" y="2583613"/>
            <a:ext cx="12175375" cy="24121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03C57D-C614-BD43-B046-B09E529D9441}"/>
              </a:ext>
            </a:extLst>
          </p:cNvPr>
          <p:cNvSpPr txBox="1"/>
          <p:nvPr/>
        </p:nvSpPr>
        <p:spPr>
          <a:xfrm>
            <a:off x="1512916" y="4987642"/>
            <a:ext cx="10571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Nicolas P. </a:t>
            </a:r>
            <a:r>
              <a:rPr lang="en-US" dirty="0" err="1"/>
              <a:t>Rougier</a:t>
            </a:r>
            <a:r>
              <a:rPr lang="en-US" dirty="0"/>
              <a:t> - Own work, CC BY-SA 3.0, 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=29327040</a:t>
            </a:r>
          </a:p>
        </p:txBody>
      </p:sp>
    </p:spTree>
    <p:extLst>
      <p:ext uri="{BB962C8B-B14F-4D97-AF65-F5344CB8AC3E}">
        <p14:creationId xmlns:p14="http://schemas.microsoft.com/office/powerpoint/2010/main" val="1240740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1"/>
            <a:ext cx="9144000" cy="4525963"/>
          </a:xfrm>
        </p:spPr>
        <p:txBody>
          <a:bodyPr/>
          <a:lstStyle/>
          <a:p>
            <a:r>
              <a:rPr lang="en-US" dirty="0">
                <a:hlinkClick r:id="rId3"/>
              </a:rPr>
              <a:t>Active object localization with deep reinforcement learning</a:t>
            </a:r>
            <a:endParaRPr lang="en-US" dirty="0"/>
          </a:p>
        </p:txBody>
      </p:sp>
      <p:pic>
        <p:nvPicPr>
          <p:cNvPr id="6" name="Picture 5" descr="Screen Shot 2015-11-10 at 2.09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448" y="2971800"/>
            <a:ext cx="7638552" cy="29641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07034" y="6248400"/>
            <a:ext cx="366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J. </a:t>
            </a:r>
            <a:r>
              <a:rPr lang="en-US" dirty="0" err="1"/>
              <a:t>Caicedo</a:t>
            </a:r>
            <a:r>
              <a:rPr lang="en-US" dirty="0"/>
              <a:t> and S. Lazebnik, ICCV 2015</a:t>
            </a:r>
          </a:p>
        </p:txBody>
      </p:sp>
    </p:spTree>
    <p:extLst>
      <p:ext uri="{BB962C8B-B14F-4D97-AF65-F5344CB8AC3E}">
        <p14:creationId xmlns:p14="http://schemas.microsoft.com/office/powerpoint/2010/main" val="183286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14B5A-DC83-0641-B964-89B6DB5C3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96" y="365125"/>
            <a:ext cx="4714699" cy="3591733"/>
          </a:xfrm>
        </p:spPr>
        <p:txBody>
          <a:bodyPr/>
          <a:lstStyle/>
          <a:p>
            <a:r>
              <a:rPr lang="en-US" dirty="0">
                <a:hlinkClick r:id="rId2"/>
              </a:rPr>
              <a:t>Learning to Translate in Real Time with Neural Machine Translation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F4D39-116A-DB44-BE0D-91FFDCA7D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196" y="4585451"/>
            <a:ext cx="4548447" cy="19483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3"/>
              </a:rPr>
              <a:t>Graham Neubig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Kyunghyun Cho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Jiatao Gu</a:t>
            </a:r>
            <a:r>
              <a:rPr lang="en-US" dirty="0"/>
              <a:t>, </a:t>
            </a:r>
            <a:r>
              <a:rPr lang="en-US" dirty="0">
                <a:hlinkClick r:id="rId6"/>
              </a:rPr>
              <a:t>Victor O. K. Li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762F63-2902-684D-B583-158AF6CDED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895" y="365125"/>
            <a:ext cx="6221961" cy="5351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330B7D-592E-D34C-BBFE-7F2DF7AA4317}"/>
              </a:ext>
            </a:extLst>
          </p:cNvPr>
          <p:cNvSpPr txBox="1"/>
          <p:nvPr/>
        </p:nvSpPr>
        <p:spPr>
          <a:xfrm>
            <a:off x="489070" y="5785661"/>
            <a:ext cx="11619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 2: Illustration of the proposed framework: at each step, the NMT environment (left) computes a candidate translation. The recurrent agent (right) will the observation including the candidates and send back decisions–READ or WRITE.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813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Model-based</a:t>
            </a:r>
          </a:p>
          <a:p>
            <a:pPr lvl="1"/>
            <a:r>
              <a:rPr lang="en-US" dirty="0"/>
              <a:t>Learn the model of the MDP (transition probabilities and rewards) and try to solve the MDP concurrently</a:t>
            </a:r>
          </a:p>
          <a:p>
            <a:r>
              <a:rPr lang="en-US" b="1" dirty="0"/>
              <a:t>Model-free</a:t>
            </a:r>
          </a:p>
          <a:p>
            <a:pPr lvl="1"/>
            <a:r>
              <a:rPr lang="en-US" dirty="0"/>
              <a:t>Learn how to act without explicitly learning the transition probabilities </a:t>
            </a:r>
            <a:r>
              <a:rPr lang="en-US" dirty="0">
                <a:solidFill>
                  <a:srgbClr val="0000FF"/>
                </a:solidFill>
              </a:rPr>
              <a:t>P(s’ | s, a)</a:t>
            </a:r>
          </a:p>
          <a:p>
            <a:pPr lvl="1"/>
            <a:r>
              <a:rPr lang="en-US" b="1" dirty="0"/>
              <a:t>Q-learning:</a:t>
            </a:r>
            <a:r>
              <a:rPr lang="en-US" dirty="0"/>
              <a:t> learn an action-utility function </a:t>
            </a:r>
            <a:r>
              <a:rPr lang="en-US" dirty="0">
                <a:solidFill>
                  <a:srgbClr val="0000FF"/>
                </a:solidFill>
              </a:rPr>
              <a:t>Q(</a:t>
            </a:r>
            <a:r>
              <a:rPr lang="en-US" dirty="0" err="1">
                <a:solidFill>
                  <a:srgbClr val="0000FF"/>
                </a:solidFill>
              </a:rPr>
              <a:t>s,a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dirty="0"/>
              <a:t> that tells us the value of doing action </a:t>
            </a:r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/>
              <a:t> in state </a:t>
            </a:r>
            <a:r>
              <a:rPr lang="en-US" dirty="0">
                <a:solidFill>
                  <a:srgbClr val="0000FF"/>
                </a:solidFill>
              </a:rPr>
              <a:t>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Applications of Reinforcement Learning</a:t>
            </a:r>
          </a:p>
          <a:p>
            <a:r>
              <a:rPr lang="en-US" dirty="0"/>
              <a:t>Model-Based Reinforcement Learning</a:t>
            </a:r>
          </a:p>
          <a:p>
            <a:pPr lvl="1"/>
            <a:r>
              <a:rPr lang="en-US" dirty="0"/>
              <a:t>Estimate P(s’|</a:t>
            </a:r>
            <a:r>
              <a:rPr lang="en-US" dirty="0" err="1"/>
              <a:t>s,a</a:t>
            </a:r>
            <a:r>
              <a:rPr lang="en-US" dirty="0"/>
              <a:t>) and R(s)</a:t>
            </a:r>
          </a:p>
          <a:p>
            <a:pPr lvl="1"/>
            <a:r>
              <a:rPr lang="en-US" dirty="0"/>
              <a:t>Exploration vs. Exploitation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Model-Free Reinforcement Learning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Q-learning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Temporal Difference Learning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SARSA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Function approximation; policy learning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56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dirty="0"/>
              <a:t>Model-based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43001"/>
            <a:ext cx="8763000" cy="4983163"/>
          </a:xfrm>
        </p:spPr>
        <p:txBody>
          <a:bodyPr/>
          <a:lstStyle/>
          <a:p>
            <a:r>
              <a:rPr lang="en-US" sz="2400" b="1" dirty="0"/>
              <a:t>Basic idea: </a:t>
            </a:r>
            <a:r>
              <a:rPr lang="en-US" sz="2400" dirty="0"/>
              <a:t>try to learn the model of the MDP (transition probabilities and rewards) and learn how to act (solve the MDP) simultaneously</a:t>
            </a:r>
          </a:p>
          <a:p>
            <a:r>
              <a:rPr lang="en-US" sz="2400" b="1" dirty="0"/>
              <a:t>Learning the model:</a:t>
            </a:r>
          </a:p>
          <a:p>
            <a:pPr lvl="1"/>
            <a:r>
              <a:rPr lang="en-US" dirty="0"/>
              <a:t>Keep track of how many times state </a:t>
            </a:r>
            <a:r>
              <a:rPr lang="en-US" dirty="0">
                <a:solidFill>
                  <a:srgbClr val="0000FF"/>
                </a:solidFill>
              </a:rPr>
              <a:t>s’ </a:t>
            </a:r>
            <a:r>
              <a:rPr lang="en-US" dirty="0"/>
              <a:t>follows state </a:t>
            </a:r>
            <a:r>
              <a:rPr lang="en-US" dirty="0">
                <a:solidFill>
                  <a:srgbClr val="0000FF"/>
                </a:solidFill>
              </a:rPr>
              <a:t>s </a:t>
            </a:r>
            <a:r>
              <a:rPr lang="en-US" dirty="0"/>
              <a:t>when you take action </a:t>
            </a:r>
            <a:r>
              <a:rPr lang="en-US" dirty="0">
                <a:solidFill>
                  <a:srgbClr val="0000FF"/>
                </a:solidFill>
              </a:rPr>
              <a:t>a </a:t>
            </a:r>
            <a:r>
              <a:rPr lang="en-US" dirty="0"/>
              <a:t>and update the transition probability </a:t>
            </a:r>
            <a:r>
              <a:rPr lang="en-US" dirty="0">
                <a:solidFill>
                  <a:srgbClr val="0000FF"/>
                </a:solidFill>
              </a:rPr>
              <a:t>P(s’ | s, a) </a:t>
            </a:r>
            <a:r>
              <a:rPr lang="en-US" dirty="0"/>
              <a:t>according to the relative frequencies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/>
              <a:t>Keep track of the rewards </a:t>
            </a:r>
            <a:r>
              <a:rPr lang="en-US" dirty="0">
                <a:solidFill>
                  <a:srgbClr val="0000FF"/>
                </a:solidFill>
              </a:rPr>
              <a:t>R(s)</a:t>
            </a:r>
          </a:p>
          <a:p>
            <a:r>
              <a:rPr lang="en-US" sz="2400" b="1" dirty="0"/>
              <a:t>Learning how to act:</a:t>
            </a:r>
          </a:p>
          <a:p>
            <a:pPr lvl="1"/>
            <a:r>
              <a:rPr lang="en-US" dirty="0"/>
              <a:t>Estimate the utilities </a:t>
            </a:r>
            <a:r>
              <a:rPr lang="en-US" dirty="0">
                <a:solidFill>
                  <a:srgbClr val="0000FF"/>
                </a:solidFill>
              </a:rPr>
              <a:t>U(s)</a:t>
            </a:r>
            <a:r>
              <a:rPr lang="en-US" dirty="0"/>
              <a:t> using Bellman’s equations</a:t>
            </a:r>
          </a:p>
          <a:p>
            <a:pPr lvl="1"/>
            <a:r>
              <a:rPr lang="en-US" dirty="0"/>
              <a:t>Choose the action that maximizes expected future utility:</a:t>
            </a:r>
          </a:p>
          <a:p>
            <a:endParaRPr lang="en-US" sz="2400" dirty="0"/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3429000" y="5867400"/>
          <a:ext cx="47132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4" imgW="2120760" imgH="342720" progId="Equation.3">
                  <p:embed/>
                </p:oleObj>
              </mc:Choice>
              <mc:Fallback>
                <p:oleObj name="Equation" r:id="rId4" imgW="21207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867400"/>
                        <a:ext cx="471328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dirty="0"/>
              <a:t>Model-based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43001"/>
            <a:ext cx="8763000" cy="4983163"/>
          </a:xfrm>
        </p:spPr>
        <p:txBody>
          <a:bodyPr/>
          <a:lstStyle/>
          <a:p>
            <a:r>
              <a:rPr lang="en-US" sz="2400" dirty="0"/>
              <a:t>Learning how to act:</a:t>
            </a:r>
          </a:p>
          <a:p>
            <a:pPr lvl="1"/>
            <a:r>
              <a:rPr lang="en-US" dirty="0"/>
              <a:t>Estimate the utilities </a:t>
            </a:r>
            <a:r>
              <a:rPr lang="en-US" dirty="0">
                <a:solidFill>
                  <a:srgbClr val="0000FF"/>
                </a:solidFill>
              </a:rPr>
              <a:t>U(s)</a:t>
            </a:r>
            <a:r>
              <a:rPr lang="en-US" dirty="0"/>
              <a:t> using Bellman’s equations</a:t>
            </a:r>
          </a:p>
          <a:p>
            <a:pPr lvl="1"/>
            <a:r>
              <a:rPr lang="en-US" dirty="0"/>
              <a:t>Choose the action that maximizes expected future utility given the model of the environment we’ve experienced through our actions so far: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2400" dirty="0"/>
              <a:t>Is there any problem with this “greedy” approach?</a:t>
            </a:r>
          </a:p>
          <a:p>
            <a:endParaRPr lang="en-US" sz="2400" dirty="0"/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3668712" y="3429000"/>
          <a:ext cx="47132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4" imgW="2120760" imgH="342720" progId="Equation.3">
                  <p:embed/>
                </p:oleObj>
              </mc:Choice>
              <mc:Fallback>
                <p:oleObj name="Equation" r:id="rId4" imgW="21207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8712" y="3429000"/>
                        <a:ext cx="471328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Exploration vs. exploitation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189038"/>
            <a:ext cx="8915400" cy="4906963"/>
          </a:xfrm>
        </p:spPr>
        <p:txBody>
          <a:bodyPr/>
          <a:lstStyle/>
          <a:p>
            <a:r>
              <a:rPr lang="en-US" sz="2400" b="1" dirty="0"/>
              <a:t>Exploration:</a:t>
            </a:r>
            <a:r>
              <a:rPr lang="en-US" sz="2400" dirty="0"/>
              <a:t> take a new action with unknown consequences</a:t>
            </a:r>
          </a:p>
          <a:p>
            <a:pPr lvl="1"/>
            <a:r>
              <a:rPr lang="en-US" dirty="0"/>
              <a:t>Pros: </a:t>
            </a:r>
          </a:p>
          <a:p>
            <a:pPr lvl="2"/>
            <a:r>
              <a:rPr lang="en-US" dirty="0"/>
              <a:t>Get a more accurate model of the environment</a:t>
            </a:r>
          </a:p>
          <a:p>
            <a:pPr lvl="2"/>
            <a:r>
              <a:rPr lang="en-US" dirty="0"/>
              <a:t>Discover higher-reward states than the ones found so far</a:t>
            </a:r>
          </a:p>
          <a:p>
            <a:pPr lvl="1"/>
            <a:r>
              <a:rPr lang="en-US" dirty="0"/>
              <a:t>Cons: </a:t>
            </a:r>
          </a:p>
          <a:p>
            <a:pPr lvl="2"/>
            <a:r>
              <a:rPr lang="en-US" dirty="0"/>
              <a:t>When you’re exploring, you’re not maximizing your utility</a:t>
            </a:r>
          </a:p>
          <a:p>
            <a:pPr lvl="2"/>
            <a:r>
              <a:rPr lang="en-US" dirty="0"/>
              <a:t>Something bad might happen</a:t>
            </a:r>
          </a:p>
          <a:p>
            <a:r>
              <a:rPr lang="en-US" sz="2400" b="1" dirty="0"/>
              <a:t>Exploitation:</a:t>
            </a:r>
            <a:r>
              <a:rPr lang="en-US" sz="2400" dirty="0"/>
              <a:t> go with the best strategy found so far</a:t>
            </a:r>
          </a:p>
          <a:p>
            <a:pPr lvl="1"/>
            <a:r>
              <a:rPr lang="en-US" dirty="0"/>
              <a:t>Pros:</a:t>
            </a:r>
          </a:p>
          <a:p>
            <a:pPr lvl="2"/>
            <a:r>
              <a:rPr lang="en-US" dirty="0"/>
              <a:t>Maximize reward as reflected in the current utility estimates</a:t>
            </a:r>
          </a:p>
          <a:p>
            <a:pPr lvl="2"/>
            <a:r>
              <a:rPr lang="en-US"/>
              <a:t>Avoid bad </a:t>
            </a:r>
            <a:r>
              <a:rPr lang="en-US" dirty="0"/>
              <a:t>stuff</a:t>
            </a:r>
          </a:p>
          <a:p>
            <a:pPr lvl="1"/>
            <a:r>
              <a:rPr lang="en-US" dirty="0"/>
              <a:t>Cons: </a:t>
            </a:r>
          </a:p>
          <a:p>
            <a:pPr lvl="2"/>
            <a:r>
              <a:rPr lang="en-US" dirty="0"/>
              <a:t>Might also prevent you from discovering the true optimal strategy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15962"/>
          </a:xfrm>
        </p:spPr>
        <p:txBody>
          <a:bodyPr/>
          <a:lstStyle/>
          <a:p>
            <a:r>
              <a:rPr lang="en-US" dirty="0"/>
              <a:t>Incorporating exploration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1"/>
            <a:ext cx="8229600" cy="5211763"/>
          </a:xfrm>
        </p:spPr>
        <p:txBody>
          <a:bodyPr/>
          <a:lstStyle/>
          <a:p>
            <a:r>
              <a:rPr lang="en-US" b="1" dirty="0"/>
              <a:t>Idea:</a:t>
            </a:r>
            <a:r>
              <a:rPr lang="en-US" dirty="0"/>
              <a:t> explore more in the beginning, become more and more greedy over time</a:t>
            </a:r>
          </a:p>
          <a:p>
            <a:r>
              <a:rPr lang="en-US" dirty="0"/>
              <a:t>Standard (“greedy”) selection of optimal action: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Modified strategy:</a:t>
            </a:r>
          </a:p>
        </p:txBody>
      </p:sp>
      <p:graphicFrame>
        <p:nvGraphicFramePr>
          <p:cNvPr id="58370" name="Object 3"/>
          <p:cNvGraphicFramePr>
            <a:graphicFrameLocks noChangeAspect="1"/>
          </p:cNvGraphicFramePr>
          <p:nvPr/>
        </p:nvGraphicFramePr>
        <p:xfrm>
          <a:off x="3190875" y="3835400"/>
          <a:ext cx="598328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4" imgW="2692080" imgH="457200" progId="Equation.3">
                  <p:embed/>
                </p:oleObj>
              </mc:Choice>
              <mc:Fallback>
                <p:oleObj name="Equation" r:id="rId4" imgW="2692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75" y="3835400"/>
                        <a:ext cx="5983288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124200" y="5791200"/>
          <a:ext cx="3429000" cy="1050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6" imgW="1574640" imgH="482400" progId="Equation.3">
                  <p:embed/>
                </p:oleObj>
              </mc:Choice>
              <mc:Fallback>
                <p:oleObj name="Equation" r:id="rId6" imgW="15746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791200"/>
                        <a:ext cx="3429000" cy="10508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86200" y="5029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exploration function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9400" y="4953001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Number of times we’ve taken action a’ in state 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4763298" y="4762503"/>
            <a:ext cx="380205" cy="79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7963696" y="4685507"/>
            <a:ext cx="380999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3763963" y="2514600"/>
          <a:ext cx="42338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8" imgW="1904760" imgH="342720" progId="Equation.3">
                  <p:embed/>
                </p:oleObj>
              </mc:Choice>
              <mc:Fallback>
                <p:oleObj name="Equation" r:id="rId8" imgW="19047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3963" y="2514600"/>
                        <a:ext cx="423386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6400800" y="58790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(optimistic reward estimate)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Applications of Reinforcement Learning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Model-Based Reinforcement Learning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Estimate P(s’|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s,a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) and R(s)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Exploration vs. Exploitation</a:t>
            </a:r>
          </a:p>
          <a:p>
            <a:r>
              <a:rPr lang="en-US" dirty="0"/>
              <a:t>Model-Free Reinforcement Learning</a:t>
            </a:r>
          </a:p>
          <a:p>
            <a:pPr lvl="1"/>
            <a:r>
              <a:rPr lang="en-US" dirty="0"/>
              <a:t>Q-learning</a:t>
            </a:r>
          </a:p>
          <a:p>
            <a:pPr lvl="1"/>
            <a:r>
              <a:rPr lang="en-US" dirty="0"/>
              <a:t>Temporal Difference Learning</a:t>
            </a:r>
          </a:p>
          <a:p>
            <a:pPr lvl="1"/>
            <a:r>
              <a:rPr lang="en-US" dirty="0"/>
              <a:t>SARSA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Function approximation; policy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94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8686800" cy="1143000"/>
          </a:xfrm>
        </p:spPr>
        <p:txBody>
          <a:bodyPr/>
          <a:lstStyle/>
          <a:p>
            <a:r>
              <a:rPr lang="en-US" dirty="0"/>
              <a:t>Model-free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9831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Idea:</a:t>
            </a:r>
            <a:r>
              <a:rPr lang="en-US" dirty="0"/>
              <a:t> learn how to act without explicitly learning the transition probabilities </a:t>
            </a:r>
            <a:r>
              <a:rPr lang="en-US" dirty="0">
                <a:solidFill>
                  <a:srgbClr val="0000FF"/>
                </a:solidFill>
              </a:rPr>
              <a:t>P(s’ | s, a)</a:t>
            </a:r>
          </a:p>
          <a:p>
            <a:r>
              <a:rPr lang="en-US" b="1" dirty="0"/>
              <a:t>Q-learning:</a:t>
            </a:r>
            <a:r>
              <a:rPr lang="en-US" dirty="0"/>
              <a:t> learn an </a:t>
            </a:r>
            <a:r>
              <a:rPr lang="en-US" i="1" dirty="0"/>
              <a:t>action-utility function </a:t>
            </a:r>
            <a:r>
              <a:rPr lang="en-US" dirty="0">
                <a:solidFill>
                  <a:srgbClr val="0000FF"/>
                </a:solidFill>
              </a:rPr>
              <a:t>Q(</a:t>
            </a:r>
            <a:r>
              <a:rPr lang="en-US" dirty="0" err="1">
                <a:solidFill>
                  <a:srgbClr val="0000FF"/>
                </a:solidFill>
              </a:rPr>
              <a:t>s,a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dirty="0"/>
              <a:t> that tells us the value of doing action </a:t>
            </a:r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/>
              <a:t> in state </a:t>
            </a:r>
            <a:r>
              <a:rPr lang="en-US" dirty="0">
                <a:solidFill>
                  <a:srgbClr val="0000FF"/>
                </a:solidFill>
              </a:rPr>
              <a:t>s</a:t>
            </a:r>
          </a:p>
          <a:p>
            <a:r>
              <a:rPr lang="en-US" dirty="0"/>
              <a:t>Relationship between Q-values and utilities:</a:t>
            </a:r>
            <a:endParaRPr lang="en-US" sz="2000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Selecting an action:</a:t>
            </a:r>
          </a:p>
          <a:p>
            <a:r>
              <a:rPr lang="en-US" dirty="0"/>
              <a:t>Compare with:</a:t>
            </a:r>
          </a:p>
          <a:p>
            <a:endParaRPr lang="en-US" sz="1000" dirty="0"/>
          </a:p>
          <a:p>
            <a:pPr lvl="1"/>
            <a:r>
              <a:rPr lang="en-US" dirty="0"/>
              <a:t>With Q-values, don’t need to know the transition model to select the next action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307031"/>
              </p:ext>
            </p:extLst>
          </p:nvPr>
        </p:nvGraphicFramePr>
        <p:xfrm>
          <a:off x="4343401" y="3305782"/>
          <a:ext cx="3505200" cy="630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4" imgW="1269720" imgH="228600" progId="Equation.3">
                  <p:embed/>
                </p:oleObj>
              </mc:Choice>
              <mc:Fallback>
                <p:oleObj name="Equation" r:id="rId4" imgW="1269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1" y="3305782"/>
                        <a:ext cx="3505200" cy="6309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033032"/>
              </p:ext>
            </p:extLst>
          </p:nvPr>
        </p:nvGraphicFramePr>
        <p:xfrm>
          <a:off x="5341471" y="4099392"/>
          <a:ext cx="33877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6" imgW="1523880" imgH="241200" progId="Equation.3">
                  <p:embed/>
                </p:oleObj>
              </mc:Choice>
              <mc:Fallback>
                <p:oleObj name="Equation" r:id="rId6" imgW="1523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1471" y="4099392"/>
                        <a:ext cx="338772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09118"/>
              </p:ext>
            </p:extLst>
          </p:nvPr>
        </p:nvGraphicFramePr>
        <p:xfrm>
          <a:off x="4554382" y="4550597"/>
          <a:ext cx="48545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8" imgW="2184120" imgH="342720" progId="Equation.3">
                  <p:embed/>
                </p:oleObj>
              </mc:Choice>
              <mc:Fallback>
                <p:oleObj name="Equation" r:id="rId8" imgW="21841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382" y="4550597"/>
                        <a:ext cx="48545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458200" cy="715962"/>
          </a:xfrm>
        </p:spPr>
        <p:txBody>
          <a:bodyPr/>
          <a:lstStyle/>
          <a:p>
            <a:r>
              <a:rPr lang="en-US" dirty="0"/>
              <a:t>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43000"/>
            <a:ext cx="8686800" cy="5257800"/>
          </a:xfrm>
        </p:spPr>
        <p:txBody>
          <a:bodyPr/>
          <a:lstStyle/>
          <a:p>
            <a:r>
              <a:rPr lang="en-US" sz="2400" b="1" dirty="0"/>
              <a:t>Regular MDP</a:t>
            </a:r>
          </a:p>
          <a:p>
            <a:pPr lvl="1"/>
            <a:r>
              <a:rPr lang="en-US" dirty="0"/>
              <a:t>Given:</a:t>
            </a:r>
          </a:p>
          <a:p>
            <a:pPr lvl="2"/>
            <a:r>
              <a:rPr lang="en-US" dirty="0"/>
              <a:t>Transition model </a:t>
            </a:r>
            <a:r>
              <a:rPr lang="en-US" dirty="0">
                <a:solidFill>
                  <a:srgbClr val="0000FF"/>
                </a:solidFill>
              </a:rPr>
              <a:t>P(s’ | s, a)</a:t>
            </a:r>
          </a:p>
          <a:p>
            <a:pPr lvl="2"/>
            <a:r>
              <a:rPr lang="en-US" dirty="0"/>
              <a:t>Reward function </a:t>
            </a:r>
            <a:r>
              <a:rPr lang="en-US" dirty="0">
                <a:solidFill>
                  <a:srgbClr val="0000FF"/>
                </a:solidFill>
              </a:rPr>
              <a:t>R(s)</a:t>
            </a:r>
          </a:p>
          <a:p>
            <a:pPr lvl="1"/>
            <a:r>
              <a:rPr lang="en-US" dirty="0"/>
              <a:t>Find:</a:t>
            </a:r>
          </a:p>
          <a:p>
            <a:pPr lvl="2"/>
            <a:r>
              <a:rPr lang="en-US" dirty="0"/>
              <a:t>Policy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(s)</a:t>
            </a:r>
          </a:p>
          <a:p>
            <a:pPr lvl="2"/>
            <a:endParaRPr lang="en-US" dirty="0">
              <a:solidFill>
                <a:srgbClr val="0000FF"/>
              </a:solidFill>
              <a:sym typeface="Symbol"/>
            </a:endParaRPr>
          </a:p>
          <a:p>
            <a:r>
              <a:rPr lang="en-US" sz="2400" b="1" dirty="0">
                <a:sym typeface="Symbol"/>
              </a:rPr>
              <a:t>Reinforcement learning</a:t>
            </a:r>
          </a:p>
          <a:p>
            <a:pPr lvl="1"/>
            <a:r>
              <a:rPr lang="en-US" dirty="0">
                <a:sym typeface="Symbol"/>
              </a:rPr>
              <a:t>Transition model and reward function initially unknown</a:t>
            </a:r>
          </a:p>
          <a:p>
            <a:pPr lvl="1"/>
            <a:r>
              <a:rPr lang="en-US" dirty="0">
                <a:sym typeface="Symbol"/>
              </a:rPr>
              <a:t>Still need to find the right policy</a:t>
            </a:r>
          </a:p>
          <a:p>
            <a:pPr lvl="1"/>
            <a:r>
              <a:rPr lang="en-US" dirty="0">
                <a:sym typeface="Symbol"/>
              </a:rPr>
              <a:t>“Learn by doing”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 Q-learning result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524001"/>
            <a:ext cx="5562600" cy="472598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9510" y="2438400"/>
            <a:ext cx="287249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517376" y="6474024"/>
            <a:ext cx="1888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Berkeley CS188</a:t>
            </a:r>
          </a:p>
        </p:txBody>
      </p:sp>
    </p:spTree>
    <p:extLst>
      <p:ext uri="{BB962C8B-B14F-4D97-AF65-F5344CB8AC3E}">
        <p14:creationId xmlns:p14="http://schemas.microsoft.com/office/powerpoint/2010/main" val="3826391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8686800" cy="1143000"/>
          </a:xfrm>
        </p:spPr>
        <p:txBody>
          <a:bodyPr/>
          <a:lstStyle/>
          <a:p>
            <a:r>
              <a:rPr lang="en-US" dirty="0"/>
              <a:t>Model-free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143001"/>
            <a:ext cx="8382000" cy="4983163"/>
          </a:xfrm>
        </p:spPr>
        <p:txBody>
          <a:bodyPr/>
          <a:lstStyle/>
          <a:p>
            <a:r>
              <a:rPr lang="en-US" b="1" dirty="0"/>
              <a:t>Q-learning:</a:t>
            </a:r>
            <a:r>
              <a:rPr lang="en-US" dirty="0"/>
              <a:t> learn an action-utility function </a:t>
            </a:r>
            <a:r>
              <a:rPr lang="en-US" dirty="0">
                <a:solidFill>
                  <a:srgbClr val="FF00FF"/>
                </a:solidFill>
              </a:rPr>
              <a:t>Q(</a:t>
            </a:r>
            <a:r>
              <a:rPr lang="en-US" dirty="0" err="1">
                <a:solidFill>
                  <a:srgbClr val="FF00FF"/>
                </a:solidFill>
              </a:rPr>
              <a:t>s,a</a:t>
            </a:r>
            <a:r>
              <a:rPr lang="en-US" dirty="0">
                <a:solidFill>
                  <a:srgbClr val="FF00FF"/>
                </a:solidFill>
              </a:rPr>
              <a:t>) </a:t>
            </a:r>
            <a:r>
              <a:rPr lang="en-US" dirty="0"/>
              <a:t>that tells us the value of doing action </a:t>
            </a:r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/>
              <a:t> in state </a:t>
            </a:r>
            <a:r>
              <a:rPr lang="en-US" dirty="0">
                <a:solidFill>
                  <a:srgbClr val="0000FF"/>
                </a:solidFill>
              </a:rPr>
              <a:t>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Equilibrium constraint on Q values: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the relationship between this constraint and the Bellman equation?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267200" y="2286000"/>
          <a:ext cx="3505200" cy="630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4" imgW="1269720" imgH="228600" progId="Equation.3">
                  <p:embed/>
                </p:oleObj>
              </mc:Choice>
              <mc:Fallback>
                <p:oleObj name="Equation" r:id="rId4" imgW="1269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286000"/>
                        <a:ext cx="3505200" cy="6309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2711450" y="3746500"/>
          <a:ext cx="6769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6" imgW="2768400" imgH="342720" progId="Equation.3">
                  <p:embed/>
                </p:oleObj>
              </mc:Choice>
              <mc:Fallback>
                <p:oleObj name="Equation" r:id="rId6" imgW="27684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3746500"/>
                        <a:ext cx="67691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784044"/>
              </p:ext>
            </p:extLst>
          </p:nvPr>
        </p:nvGraphicFramePr>
        <p:xfrm>
          <a:off x="3124200" y="5758778"/>
          <a:ext cx="5943600" cy="853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8" imgW="2387600" imgH="342900" progId="Equation.3">
                  <p:embed/>
                </p:oleObj>
              </mc:Choice>
              <mc:Fallback>
                <p:oleObj name="Equation" r:id="rId8" imgW="2387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758778"/>
                        <a:ext cx="5943600" cy="85365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8686800" cy="1143000"/>
          </a:xfrm>
        </p:spPr>
        <p:txBody>
          <a:bodyPr/>
          <a:lstStyle/>
          <a:p>
            <a:r>
              <a:rPr lang="en-US" dirty="0"/>
              <a:t>Model-free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999" y="1143001"/>
            <a:ext cx="9673975" cy="4983163"/>
          </a:xfrm>
        </p:spPr>
        <p:txBody>
          <a:bodyPr/>
          <a:lstStyle/>
          <a:p>
            <a:r>
              <a:rPr lang="en-US" b="1" dirty="0"/>
              <a:t>Q-learning:</a:t>
            </a:r>
            <a:r>
              <a:rPr lang="en-US" dirty="0"/>
              <a:t> learn an action-utility function </a:t>
            </a:r>
            <a:r>
              <a:rPr lang="en-US" dirty="0">
                <a:solidFill>
                  <a:srgbClr val="FF00FF"/>
                </a:solidFill>
              </a:rPr>
              <a:t>Q(</a:t>
            </a:r>
            <a:r>
              <a:rPr lang="en-US" dirty="0" err="1">
                <a:solidFill>
                  <a:srgbClr val="FF00FF"/>
                </a:solidFill>
              </a:rPr>
              <a:t>s,a</a:t>
            </a:r>
            <a:r>
              <a:rPr lang="en-US" dirty="0">
                <a:solidFill>
                  <a:srgbClr val="FF00FF"/>
                </a:solidFill>
              </a:rPr>
              <a:t>) </a:t>
            </a:r>
            <a:r>
              <a:rPr lang="en-US" dirty="0"/>
              <a:t>that tells us the value of doing action </a:t>
            </a:r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/>
              <a:t> in state </a:t>
            </a:r>
            <a:r>
              <a:rPr lang="en-US" dirty="0">
                <a:solidFill>
                  <a:srgbClr val="0000FF"/>
                </a:solidFill>
              </a:rPr>
              <a:t>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Equilibrium constraint on Q values: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Problem: we don’t know (and don’t want to learn) </a:t>
            </a:r>
            <a:r>
              <a:rPr lang="en-US" dirty="0">
                <a:solidFill>
                  <a:srgbClr val="0000FF"/>
                </a:solidFill>
              </a:rPr>
              <a:t>P(s’ | s, a)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267200" y="2286000"/>
          <a:ext cx="3505200" cy="630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4" imgW="1269720" imgH="228600" progId="Equation.3">
                  <p:embed/>
                </p:oleObj>
              </mc:Choice>
              <mc:Fallback>
                <p:oleObj name="Equation" r:id="rId4" imgW="1269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286000"/>
                        <a:ext cx="3505200" cy="6309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2711450" y="3746500"/>
          <a:ext cx="6769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6" imgW="2768400" imgH="342720" progId="Equation.3">
                  <p:embed/>
                </p:oleObj>
              </mc:Choice>
              <mc:Fallback>
                <p:oleObj name="Equation" r:id="rId6" imgW="27684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3746500"/>
                        <a:ext cx="67691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2997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8686800" cy="1143000"/>
          </a:xfrm>
        </p:spPr>
        <p:txBody>
          <a:bodyPr/>
          <a:lstStyle/>
          <a:p>
            <a:r>
              <a:rPr lang="en-US" dirty="0"/>
              <a:t>Temporal difference (TD)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143001"/>
                <a:ext cx="8229600" cy="4983163"/>
              </a:xfrm>
            </p:spPr>
            <p:txBody>
              <a:bodyPr/>
              <a:lstStyle/>
              <a:p>
                <a:r>
                  <a:rPr lang="en-US" dirty="0"/>
                  <a:t>Equilibrium constraint on Q values: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Temporal difference (TD) update:</a:t>
                </a:r>
              </a:p>
              <a:p>
                <a:pPr lvl="1"/>
                <a:r>
                  <a:rPr lang="en-US" dirty="0"/>
                  <a:t>Pretend that the currently observed transition </a:t>
                </a:r>
                <a:r>
                  <a:rPr lang="en-US" dirty="0">
                    <a:solidFill>
                      <a:srgbClr val="0000FF"/>
                    </a:solidFill>
                  </a:rPr>
                  <a:t>(</a:t>
                </a:r>
                <a:r>
                  <a:rPr lang="en-US" dirty="0" err="1">
                    <a:solidFill>
                      <a:srgbClr val="0000FF"/>
                    </a:solidFill>
                  </a:rPr>
                  <a:t>s,a,s</a:t>
                </a:r>
                <a:r>
                  <a:rPr lang="en-US" dirty="0">
                    <a:solidFill>
                      <a:srgbClr val="0000FF"/>
                    </a:solidFill>
                  </a:rPr>
                  <a:t>’) </a:t>
                </a:r>
                <a:r>
                  <a:rPr lang="en-US" dirty="0"/>
                  <a:t>is the only possible outcome.  Call this “local quality”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𝑙𝑜𝑐𝑎𝑙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; it is computed using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Then interpolate between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𝑙𝑜𝑐𝑎𝑙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𝑛𝑒𝑤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983163"/>
              </a:xfrm>
              <a:blipFill rotWithShape="0">
                <a:blip r:embed="rId4"/>
                <a:stretch>
                  <a:fillRect l="-1333" t="-1346" b="-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2711450" y="1828800"/>
          <a:ext cx="6769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Equation" r:id="rId5" imgW="2768400" imgH="342720" progId="Equation.3">
                  <p:embed/>
                </p:oleObj>
              </mc:Choice>
              <mc:Fallback>
                <p:oleObj name="Equation" r:id="rId5" imgW="27684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1828800"/>
                        <a:ext cx="67691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46667"/>
              </p:ext>
            </p:extLst>
          </p:nvPr>
        </p:nvGraphicFramePr>
        <p:xfrm>
          <a:off x="3354388" y="5796009"/>
          <a:ext cx="57023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Equation" r:id="rId7" imgW="2463480" imgH="228600" progId="Equation.3">
                  <p:embed/>
                </p:oleObj>
              </mc:Choice>
              <mc:Fallback>
                <p:oleObj name="Equation" r:id="rId7" imgW="2463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4388" y="5796009"/>
                        <a:ext cx="570230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981652"/>
              </p:ext>
            </p:extLst>
          </p:nvPr>
        </p:nvGraphicFramePr>
        <p:xfrm>
          <a:off x="3648076" y="4269198"/>
          <a:ext cx="51149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Equation" r:id="rId9" imgW="2209680" imgH="241200" progId="Equation.3">
                  <p:embed/>
                </p:oleObj>
              </mc:Choice>
              <mc:Fallback>
                <p:oleObj name="Equation" r:id="rId9" imgW="2209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6" y="4269198"/>
                        <a:ext cx="511492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9829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8686800" cy="1143000"/>
          </a:xfrm>
        </p:spPr>
        <p:txBody>
          <a:bodyPr/>
          <a:lstStyle/>
          <a:p>
            <a:r>
              <a:rPr lang="en-US" dirty="0"/>
              <a:t>Temporal difference (TD)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983163"/>
          </a:xfrm>
        </p:spPr>
        <p:txBody>
          <a:bodyPr/>
          <a:lstStyle/>
          <a:p>
            <a:r>
              <a:rPr lang="en-US" dirty="0"/>
              <a:t>The interpolated form: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temporal-difference form: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computationally efficient form (all calculations rolled into one):</a:t>
            </a:r>
            <a:endParaRPr lang="en-US" sz="2400" dirty="0"/>
          </a:p>
          <a:p>
            <a:pPr lvl="1"/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650038"/>
              </p:ext>
            </p:extLst>
          </p:nvPr>
        </p:nvGraphicFramePr>
        <p:xfrm>
          <a:off x="3035300" y="3814762"/>
          <a:ext cx="62611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Equation" r:id="rId4" imgW="2705040" imgH="228600" progId="Equation.3">
                  <p:embed/>
                </p:oleObj>
              </mc:Choice>
              <mc:Fallback>
                <p:oleObj name="Equation" r:id="rId4" imgW="2705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3814762"/>
                        <a:ext cx="626110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95211"/>
              </p:ext>
            </p:extLst>
          </p:nvPr>
        </p:nvGraphicFramePr>
        <p:xfrm>
          <a:off x="3060700" y="2133601"/>
          <a:ext cx="57023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Equation" r:id="rId6" imgW="2463480" imgH="228600" progId="Equation.3">
                  <p:embed/>
                </p:oleObj>
              </mc:Choice>
              <mc:Fallback>
                <p:oleObj name="Equation" r:id="rId6" imgW="2463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2133601"/>
                        <a:ext cx="570230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570846"/>
              </p:ext>
            </p:extLst>
          </p:nvPr>
        </p:nvGraphicFramePr>
        <p:xfrm>
          <a:off x="1981200" y="5976754"/>
          <a:ext cx="8305800" cy="576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Equation" r:id="rId8" imgW="3479760" imgH="241200" progId="Equation.3">
                  <p:embed/>
                </p:oleObj>
              </mc:Choice>
              <mc:Fallback>
                <p:oleObj name="Equation" r:id="rId8" imgW="3479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976754"/>
                        <a:ext cx="8305800" cy="5764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851717"/>
              </p:ext>
            </p:extLst>
          </p:nvPr>
        </p:nvGraphicFramePr>
        <p:xfrm>
          <a:off x="3343276" y="1651000"/>
          <a:ext cx="51149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" name="Equation" r:id="rId10" imgW="2209680" imgH="241200" progId="Equation.3">
                  <p:embed/>
                </p:oleObj>
              </mc:Choice>
              <mc:Fallback>
                <p:oleObj name="Equation" r:id="rId10" imgW="2209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276" y="1651000"/>
                        <a:ext cx="511492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326395"/>
              </p:ext>
            </p:extLst>
          </p:nvPr>
        </p:nvGraphicFramePr>
        <p:xfrm>
          <a:off x="3648076" y="3200400"/>
          <a:ext cx="51149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Equation" r:id="rId12" imgW="2209680" imgH="241200" progId="Equation.3">
                  <p:embed/>
                </p:oleObj>
              </mc:Choice>
              <mc:Fallback>
                <p:oleObj name="Equation" r:id="rId12" imgW="2209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6" y="3200400"/>
                        <a:ext cx="511492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8834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8686800" cy="1143000"/>
          </a:xfrm>
        </p:spPr>
        <p:txBody>
          <a:bodyPr/>
          <a:lstStyle/>
          <a:p>
            <a:r>
              <a:rPr lang="en-US" dirty="0"/>
              <a:t>Temporal difference (TD)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143001"/>
                <a:ext cx="8229600" cy="49831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At each time step t</a:t>
                </a:r>
              </a:p>
              <a:p>
                <a:pPr lvl="1"/>
                <a:r>
                  <a:rPr lang="en-US" dirty="0"/>
                  <a:t>From current state s, select an action </a:t>
                </a:r>
                <a:r>
                  <a:rPr lang="en-US" dirty="0">
                    <a:solidFill>
                      <a:srgbClr val="0000FF"/>
                    </a:solidFill>
                  </a:rPr>
                  <a:t>a</a:t>
                </a:r>
                <a:r>
                  <a:rPr lang="en-US" dirty="0"/>
                  <a:t>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Observe the reward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r</a:t>
                </a:r>
                <a:r>
                  <a:rPr lang="en-US" dirty="0"/>
                  <a:t>, next state </a:t>
                </a:r>
                <a:r>
                  <a:rPr lang="en-US" dirty="0">
                    <a:solidFill>
                      <a:srgbClr val="0000FF"/>
                    </a:solidFill>
                  </a:rPr>
                  <a:t>s’</a:t>
                </a:r>
                <a:endParaRPr lang="en-US" dirty="0"/>
              </a:p>
              <a:p>
                <a:pPr lvl="1"/>
                <a:r>
                  <a:rPr lang="en-US" dirty="0"/>
                  <a:t>Perform the TD update: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143001"/>
                <a:ext cx="8229600" cy="4983163"/>
              </a:xfrm>
              <a:blipFill>
                <a:blip r:embed="rId4"/>
                <a:stretch>
                  <a:fillRect l="-1389" t="-2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512935"/>
              </p:ext>
            </p:extLst>
          </p:nvPr>
        </p:nvGraphicFramePr>
        <p:xfrm>
          <a:off x="2164079" y="4777783"/>
          <a:ext cx="8229600" cy="558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Equation" r:id="rId5" imgW="3365280" imgH="228600" progId="Equation.3">
                  <p:embed/>
                </p:oleObj>
              </mc:Choice>
              <mc:Fallback>
                <p:oleObj name="Equation" r:id="rId5" imgW="3365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4079" y="4777783"/>
                        <a:ext cx="8229600" cy="5589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462338" y="2133601"/>
          <a:ext cx="5148262" cy="572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Equation" r:id="rId7" imgW="2057400" imgH="228600" progId="Equation.3">
                  <p:embed/>
                </p:oleObj>
              </mc:Choice>
              <mc:Fallback>
                <p:oleObj name="Equation" r:id="rId7" imgW="2057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38" y="2133601"/>
                        <a:ext cx="5148262" cy="5720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00600" y="304800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Exploration function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5524897" y="2857103"/>
            <a:ext cx="381000" cy="79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76999" y="3048000"/>
            <a:ext cx="2833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Number of times we’ve taken action a’ from state 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7582694" y="2857500"/>
            <a:ext cx="381000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40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8686800" cy="1143000"/>
          </a:xfrm>
        </p:spPr>
        <p:txBody>
          <a:bodyPr/>
          <a:lstStyle/>
          <a:p>
            <a:r>
              <a:rPr lang="en-US" dirty="0"/>
              <a:t>Temporal difference (TD)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143001"/>
                <a:ext cx="8229600" cy="49831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At each time step t</a:t>
                </a:r>
              </a:p>
              <a:p>
                <a:pPr lvl="1"/>
                <a:r>
                  <a:rPr lang="en-US" dirty="0"/>
                  <a:t>From current state s, select an action </a:t>
                </a:r>
                <a:r>
                  <a:rPr lang="en-US" dirty="0">
                    <a:solidFill>
                      <a:srgbClr val="0000FF"/>
                    </a:solidFill>
                  </a:rPr>
                  <a:t>a</a:t>
                </a:r>
                <a:r>
                  <a:rPr lang="en-US" dirty="0"/>
                  <a:t>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Observe the reward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r</a:t>
                </a:r>
                <a:r>
                  <a:rPr lang="en-US" dirty="0"/>
                  <a:t>, next state </a:t>
                </a:r>
                <a:r>
                  <a:rPr lang="en-US" dirty="0">
                    <a:solidFill>
                      <a:srgbClr val="0000FF"/>
                    </a:solidFill>
                  </a:rPr>
                  <a:t>s’</a:t>
                </a:r>
                <a:endParaRPr lang="en-US" dirty="0"/>
              </a:p>
              <a:p>
                <a:pPr lvl="1"/>
                <a:r>
                  <a:rPr lang="en-US" dirty="0"/>
                  <a:t>Perform the TD update: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143001"/>
                <a:ext cx="8229600" cy="4983163"/>
              </a:xfrm>
              <a:blipFill>
                <a:blip r:embed="rId4"/>
                <a:stretch>
                  <a:fillRect l="-1389" t="-2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164079" y="4777783"/>
          <a:ext cx="8229600" cy="558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Equation" r:id="rId5" imgW="3365280" imgH="228600" progId="Equation.3">
                  <p:embed/>
                </p:oleObj>
              </mc:Choice>
              <mc:Fallback>
                <p:oleObj name="Equation" r:id="rId5" imgW="3365280" imgH="2286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4079" y="4777783"/>
                        <a:ext cx="8229600" cy="5589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462338" y="2133601"/>
          <a:ext cx="5148262" cy="572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Equation" r:id="rId7" imgW="2057400" imgH="228600" progId="Equation.3">
                  <p:embed/>
                </p:oleObj>
              </mc:Choice>
              <mc:Fallback>
                <p:oleObj name="Equation" r:id="rId7" imgW="2057400" imgH="2286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38" y="2133601"/>
                        <a:ext cx="5148262" cy="5720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00600" y="304800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Exploration function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5524897" y="2857103"/>
            <a:ext cx="381000" cy="79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76999" y="3048000"/>
            <a:ext cx="2833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Number of times we’ve taken action a’ from state 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7582694" y="2857500"/>
            <a:ext cx="381000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416FD2A-8BD7-1D4F-A6CD-09EDCAF6BEBE}"/>
              </a:ext>
            </a:extLst>
          </p:cNvPr>
          <p:cNvSpPr/>
          <p:nvPr/>
        </p:nvSpPr>
        <p:spPr>
          <a:xfrm>
            <a:off x="6705600" y="4655127"/>
            <a:ext cx="2222269" cy="83127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F85819-DA19-904C-A012-057F46E2C4E3}"/>
              </a:ext>
            </a:extLst>
          </p:cNvPr>
          <p:cNvSpPr txBox="1"/>
          <p:nvPr/>
        </p:nvSpPr>
        <p:spPr>
          <a:xfrm>
            <a:off x="7390015" y="5486404"/>
            <a:ext cx="10406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756629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8686800" cy="1143000"/>
          </a:xfrm>
        </p:spPr>
        <p:txBody>
          <a:bodyPr/>
          <a:lstStyle/>
          <a:p>
            <a:r>
              <a:rPr lang="en-US" dirty="0"/>
              <a:t>Temporal difference (TD)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143001"/>
                <a:ext cx="8229600" cy="49831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At each time step t</a:t>
                </a:r>
              </a:p>
              <a:p>
                <a:pPr lvl="1"/>
                <a:r>
                  <a:rPr lang="en-US" dirty="0"/>
                  <a:t>From current state s, select an action </a:t>
                </a:r>
                <a:r>
                  <a:rPr lang="en-US" dirty="0">
                    <a:solidFill>
                      <a:srgbClr val="0000FF"/>
                    </a:solidFill>
                  </a:rPr>
                  <a:t>a</a:t>
                </a:r>
                <a:r>
                  <a:rPr lang="en-US" dirty="0"/>
                  <a:t>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Observe the reward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r</a:t>
                </a:r>
                <a:r>
                  <a:rPr lang="en-US" dirty="0"/>
                  <a:t>, next state </a:t>
                </a:r>
                <a:r>
                  <a:rPr lang="en-US" dirty="0">
                    <a:solidFill>
                      <a:srgbClr val="0000FF"/>
                    </a:solidFill>
                  </a:rPr>
                  <a:t>s’</a:t>
                </a:r>
                <a:endParaRPr lang="en-US" dirty="0"/>
              </a:p>
              <a:p>
                <a:pPr lvl="1"/>
                <a:r>
                  <a:rPr lang="en-US" dirty="0"/>
                  <a:t>Perform the TD update: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143001"/>
                <a:ext cx="8229600" cy="4983163"/>
              </a:xfrm>
              <a:blipFill>
                <a:blip r:embed="rId4"/>
                <a:stretch>
                  <a:fillRect l="-1389" t="-2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164079" y="4777783"/>
          <a:ext cx="8229600" cy="558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Equation" r:id="rId5" imgW="3365280" imgH="228600" progId="Equation.3">
                  <p:embed/>
                </p:oleObj>
              </mc:Choice>
              <mc:Fallback>
                <p:oleObj name="Equation" r:id="rId5" imgW="3365280" imgH="2286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4079" y="4777783"/>
                        <a:ext cx="8229600" cy="5589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462338" y="2133601"/>
          <a:ext cx="5148262" cy="572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Equation" r:id="rId7" imgW="2057400" imgH="228600" progId="Equation.3">
                  <p:embed/>
                </p:oleObj>
              </mc:Choice>
              <mc:Fallback>
                <p:oleObj name="Equation" r:id="rId7" imgW="2057400" imgH="2286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38" y="2133601"/>
                        <a:ext cx="5148262" cy="5720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00600" y="304800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Exploration function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5524897" y="2857103"/>
            <a:ext cx="381000" cy="79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77000" y="3048000"/>
            <a:ext cx="2972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Number of times we’ve taken action a’ from state 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7582694" y="2857500"/>
            <a:ext cx="381000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416FD2A-8BD7-1D4F-A6CD-09EDCAF6BEBE}"/>
              </a:ext>
            </a:extLst>
          </p:cNvPr>
          <p:cNvSpPr/>
          <p:nvPr/>
        </p:nvSpPr>
        <p:spPr>
          <a:xfrm>
            <a:off x="6705600" y="4655127"/>
            <a:ext cx="2222269" cy="83127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F85819-DA19-904C-A012-057F46E2C4E3}"/>
              </a:ext>
            </a:extLst>
          </p:cNvPr>
          <p:cNvSpPr txBox="1"/>
          <p:nvPr/>
        </p:nvSpPr>
        <p:spPr>
          <a:xfrm>
            <a:off x="7390015" y="5486404"/>
            <a:ext cx="4203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That’s not necessarily the action</a:t>
            </a:r>
          </a:p>
          <a:p>
            <a:r>
              <a:rPr lang="en-US" sz="2400" dirty="0"/>
              <a:t>we will take next time…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3EF6082-C9CB-EC41-9DE5-76F10BEF812D}"/>
              </a:ext>
            </a:extLst>
          </p:cNvPr>
          <p:cNvSpPr/>
          <p:nvPr/>
        </p:nvSpPr>
        <p:spPr>
          <a:xfrm>
            <a:off x="8811491" y="2427316"/>
            <a:ext cx="1913823" cy="2244437"/>
          </a:xfrm>
          <a:custGeom>
            <a:avLst/>
            <a:gdLst>
              <a:gd name="connsiteX0" fmla="*/ 282633 w 1913823"/>
              <a:gd name="connsiteY0" fmla="*/ 2244437 h 2244437"/>
              <a:gd name="connsiteX1" fmla="*/ 1911927 w 1913823"/>
              <a:gd name="connsiteY1" fmla="*/ 1113906 h 2244437"/>
              <a:gd name="connsiteX2" fmla="*/ 0 w 1913823"/>
              <a:gd name="connsiteY2" fmla="*/ 0 h 224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3823" h="2244437">
                <a:moveTo>
                  <a:pt x="282633" y="2244437"/>
                </a:moveTo>
                <a:cubicBezTo>
                  <a:pt x="1120832" y="1866208"/>
                  <a:pt x="1959032" y="1487979"/>
                  <a:pt x="1911927" y="1113906"/>
                </a:cubicBezTo>
                <a:cubicBezTo>
                  <a:pt x="1864822" y="739833"/>
                  <a:pt x="932411" y="369916"/>
                  <a:pt x="0" y="0"/>
                </a:cubicBezTo>
              </a:path>
            </a:pathLst>
          </a:custGeom>
          <a:noFill/>
          <a:ln w="635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2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9286702" cy="881149"/>
          </a:xfrm>
        </p:spPr>
        <p:txBody>
          <a:bodyPr>
            <a:normAutofit fontScale="90000"/>
          </a:bodyPr>
          <a:lstStyle/>
          <a:p>
            <a:r>
              <a:rPr lang="en-US" dirty="0"/>
              <a:t>SARSA: State-Action-Reward-State-Action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565265"/>
                <a:ext cx="8534030" cy="616804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Initialize: choose an initial state </a:t>
                </a:r>
                <a:r>
                  <a:rPr lang="en-US" b="1" dirty="0">
                    <a:solidFill>
                      <a:srgbClr val="0070C0"/>
                    </a:solidFill>
                  </a:rPr>
                  <a:t>s</a:t>
                </a:r>
                <a:r>
                  <a:rPr lang="en-US" dirty="0"/>
                  <a:t>, initial action </a:t>
                </a:r>
                <a:r>
                  <a:rPr lang="en-US" b="1" dirty="0">
                    <a:solidFill>
                      <a:srgbClr val="0070C0"/>
                    </a:solidFill>
                  </a:rPr>
                  <a:t>a</a:t>
                </a:r>
              </a:p>
              <a:p>
                <a:r>
                  <a:rPr lang="en-US" dirty="0"/>
                  <a:t>At each time step t</a:t>
                </a:r>
              </a:p>
              <a:p>
                <a:pPr lvl="1"/>
                <a:r>
                  <a:rPr lang="en-US" dirty="0"/>
                  <a:t>Observe the reward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r</a:t>
                </a:r>
                <a:r>
                  <a:rPr lang="en-US" dirty="0"/>
                  <a:t>, next state </a:t>
                </a:r>
                <a:r>
                  <a:rPr lang="en-US" dirty="0">
                    <a:solidFill>
                      <a:srgbClr val="0000FF"/>
                    </a:solidFill>
                  </a:rPr>
                  <a:t>s’</a:t>
                </a:r>
                <a:endParaRPr lang="en-US" dirty="0"/>
              </a:p>
              <a:p>
                <a:pPr lvl="1"/>
                <a:r>
                  <a:rPr lang="en-US" dirty="0"/>
                  <a:t>From </a:t>
                </a:r>
                <a:r>
                  <a:rPr lang="en-US" b="1" dirty="0">
                    <a:solidFill>
                      <a:srgbClr val="FF0000"/>
                    </a:solidFill>
                  </a:rPr>
                  <a:t>next</a:t>
                </a:r>
                <a:r>
                  <a:rPr lang="en-US" dirty="0"/>
                  <a:t> state </a:t>
                </a:r>
                <a:r>
                  <a:rPr lang="en-US" dirty="0">
                    <a:solidFill>
                      <a:srgbClr val="0070C0"/>
                    </a:solidFill>
                  </a:rPr>
                  <a:t>s’</a:t>
                </a:r>
                <a:r>
                  <a:rPr lang="en-US" dirty="0"/>
                  <a:t>, select </a:t>
                </a:r>
                <a:r>
                  <a:rPr lang="en-US" b="1" dirty="0">
                    <a:solidFill>
                      <a:srgbClr val="FF0000"/>
                    </a:solidFill>
                  </a:rPr>
                  <a:t>next</a:t>
                </a:r>
                <a:r>
                  <a:rPr lang="en-US" dirty="0"/>
                  <a:t> action </a:t>
                </a:r>
                <a:r>
                  <a:rPr lang="en-US" dirty="0">
                    <a:solidFill>
                      <a:srgbClr val="0000FF"/>
                    </a:solidFill>
                  </a:rPr>
                  <a:t>a’</a:t>
                </a:r>
                <a:r>
                  <a:rPr lang="en-US" dirty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arg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Perform the TD update: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565265"/>
                <a:ext cx="8534030" cy="6168044"/>
              </a:xfrm>
              <a:blipFill>
                <a:blip r:embed="rId3"/>
                <a:stretch>
                  <a:fillRect l="-1339" t="-1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800600" y="323088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Exploration function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5524897" y="3039983"/>
            <a:ext cx="381000" cy="79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77000" y="3230880"/>
            <a:ext cx="2800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Number of times we’ve taken action a’ from state s’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7582694" y="3040380"/>
            <a:ext cx="381000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416FD2A-8BD7-1D4F-A6CD-09EDCAF6BEBE}"/>
              </a:ext>
            </a:extLst>
          </p:cNvPr>
          <p:cNvSpPr/>
          <p:nvPr/>
        </p:nvSpPr>
        <p:spPr>
          <a:xfrm>
            <a:off x="6605849" y="4655127"/>
            <a:ext cx="1573875" cy="83127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F85819-DA19-904C-A012-057F46E2C4E3}"/>
              </a:ext>
            </a:extLst>
          </p:cNvPr>
          <p:cNvSpPr txBox="1"/>
          <p:nvPr/>
        </p:nvSpPr>
        <p:spPr>
          <a:xfrm>
            <a:off x="7390015" y="5486404"/>
            <a:ext cx="31252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That </a:t>
            </a:r>
            <a:r>
              <a:rPr lang="en-US" sz="2400" b="1" dirty="0">
                <a:solidFill>
                  <a:srgbClr val="FF0000"/>
                </a:solidFill>
              </a:rPr>
              <a:t>is</a:t>
            </a:r>
            <a:r>
              <a:rPr lang="en-US" sz="2400" dirty="0"/>
              <a:t> the action</a:t>
            </a:r>
          </a:p>
          <a:p>
            <a:r>
              <a:rPr lang="en-US" sz="2400" dirty="0"/>
              <a:t>we will take next time…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3EF6082-C9CB-EC41-9DE5-76F10BEF812D}"/>
              </a:ext>
            </a:extLst>
          </p:cNvPr>
          <p:cNvSpPr/>
          <p:nvPr/>
        </p:nvSpPr>
        <p:spPr>
          <a:xfrm flipH="1">
            <a:off x="665017" y="1712423"/>
            <a:ext cx="1807513" cy="2164789"/>
          </a:xfrm>
          <a:custGeom>
            <a:avLst/>
            <a:gdLst>
              <a:gd name="connsiteX0" fmla="*/ 282633 w 1913823"/>
              <a:gd name="connsiteY0" fmla="*/ 2244437 h 2244437"/>
              <a:gd name="connsiteX1" fmla="*/ 1911927 w 1913823"/>
              <a:gd name="connsiteY1" fmla="*/ 1113906 h 2244437"/>
              <a:gd name="connsiteX2" fmla="*/ 0 w 1913823"/>
              <a:gd name="connsiteY2" fmla="*/ 0 h 224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3823" h="2244437">
                <a:moveTo>
                  <a:pt x="282633" y="2244437"/>
                </a:moveTo>
                <a:cubicBezTo>
                  <a:pt x="1120832" y="1866208"/>
                  <a:pt x="1959032" y="1487979"/>
                  <a:pt x="1911927" y="1113906"/>
                </a:cubicBezTo>
                <a:cubicBezTo>
                  <a:pt x="1864822" y="739833"/>
                  <a:pt x="932411" y="369916"/>
                  <a:pt x="0" y="0"/>
                </a:cubicBezTo>
              </a:path>
            </a:pathLst>
          </a:custGeom>
          <a:noFill/>
          <a:ln w="6350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32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Applications of Reinforcement Learning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Model-Based Reinforcement Learning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Estimate P(s’|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s,a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) and R(s)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Exploration vs. Exploitation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Model-Free Reinforcement Learning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Q-learning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Temporal Difference Learning</a:t>
            </a:r>
          </a:p>
          <a:p>
            <a:r>
              <a:rPr lang="en-US" dirty="0"/>
              <a:t>Function approximation; policy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438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learning: </a:t>
            </a:r>
            <a:br>
              <a:rPr lang="en-US" dirty="0"/>
            </a:br>
            <a:r>
              <a:rPr lang="en-US" dirty="0"/>
              <a:t>Basic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each time step:</a:t>
            </a:r>
          </a:p>
          <a:p>
            <a:pPr lvl="1"/>
            <a:r>
              <a:rPr lang="en-US" dirty="0"/>
              <a:t>Take some action</a:t>
            </a:r>
          </a:p>
          <a:p>
            <a:pPr lvl="1"/>
            <a:r>
              <a:rPr lang="en-US" dirty="0"/>
              <a:t>Observe the outcome of the action: successor state and reward</a:t>
            </a:r>
          </a:p>
          <a:p>
            <a:pPr lvl="1"/>
            <a:r>
              <a:rPr lang="en-US" dirty="0"/>
              <a:t>Update some internal representation of the environment and policy</a:t>
            </a:r>
          </a:p>
          <a:p>
            <a:pPr lvl="1"/>
            <a:r>
              <a:rPr lang="en-US" dirty="0"/>
              <a:t>If you reach a terminal state, just start over (each pass through the environment is called a </a:t>
            </a:r>
            <a:r>
              <a:rPr lang="en-US" i="1" dirty="0"/>
              <a:t>trial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Why is this called </a:t>
            </a:r>
            <a:r>
              <a:rPr lang="en-US" dirty="0">
                <a:hlinkClick r:id="rId3"/>
              </a:rPr>
              <a:t>reinforcement learning</a:t>
            </a:r>
            <a:r>
              <a:rPr lang="en-US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/>
              <a:t>Function approximation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990600"/>
            <a:ext cx="8686800" cy="53340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So far, we’ve assumed a lookup table representation for utility function </a:t>
            </a:r>
            <a:r>
              <a:rPr lang="en-US" sz="2400" dirty="0">
                <a:solidFill>
                  <a:srgbClr val="0000FF"/>
                </a:solidFill>
              </a:rPr>
              <a:t>U(s)</a:t>
            </a:r>
            <a:r>
              <a:rPr lang="en-US" sz="2400" dirty="0"/>
              <a:t> or action-utility function </a:t>
            </a:r>
            <a:r>
              <a:rPr lang="en-US" sz="2400" dirty="0">
                <a:solidFill>
                  <a:srgbClr val="0000FF"/>
                </a:solidFill>
              </a:rPr>
              <a:t>Q(</a:t>
            </a:r>
            <a:r>
              <a:rPr lang="en-US" sz="2400" dirty="0" err="1">
                <a:solidFill>
                  <a:srgbClr val="0000FF"/>
                </a:solidFill>
              </a:rPr>
              <a:t>s,a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r>
              <a:rPr lang="en-US" sz="2400" dirty="0"/>
              <a:t>But what if the state space is really large or continuous?</a:t>
            </a:r>
          </a:p>
          <a:p>
            <a:r>
              <a:rPr lang="en-US" sz="2400" dirty="0"/>
              <a:t>Alternative idea: approximate the utility function, e.g., </a:t>
            </a:r>
            <a:br>
              <a:rPr lang="en-US" sz="2400" dirty="0"/>
            </a:br>
            <a:r>
              <a:rPr lang="en-US" sz="2400" dirty="0"/>
              <a:t>as a weighted linear combination of </a:t>
            </a:r>
            <a:r>
              <a:rPr lang="en-US" sz="2400" i="1" dirty="0"/>
              <a:t>features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pPr lvl="1"/>
            <a:r>
              <a:rPr lang="en-US" sz="2000" dirty="0"/>
              <a:t>RL algorithms can be modified to estimate these weights</a:t>
            </a:r>
          </a:p>
          <a:p>
            <a:pPr lvl="1"/>
            <a:r>
              <a:rPr lang="en-US" sz="2000" dirty="0"/>
              <a:t>More generally, functions can be nonlinear (e.g., neural networks)</a:t>
            </a:r>
          </a:p>
          <a:p>
            <a:r>
              <a:rPr lang="en-US" sz="2400" dirty="0"/>
              <a:t>Recall: features for designing evaluation functions in games</a:t>
            </a:r>
          </a:p>
          <a:p>
            <a:r>
              <a:rPr lang="en-US" sz="2400" dirty="0"/>
              <a:t>Benefits:</a:t>
            </a:r>
          </a:p>
          <a:p>
            <a:pPr lvl="1"/>
            <a:r>
              <a:rPr lang="en-US" sz="2000" dirty="0"/>
              <a:t>Can handle very large state spaces (games), continuous state spaces (robot control)</a:t>
            </a:r>
          </a:p>
          <a:p>
            <a:pPr lvl="1"/>
            <a:r>
              <a:rPr lang="en-US" sz="2000" dirty="0"/>
              <a:t>Can </a:t>
            </a:r>
            <a:r>
              <a:rPr lang="en-US" sz="2000" i="1" dirty="0"/>
              <a:t>generalize</a:t>
            </a:r>
            <a:r>
              <a:rPr lang="en-US" sz="2000" dirty="0"/>
              <a:t> to previously unseen states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339394"/>
              </p:ext>
            </p:extLst>
          </p:nvPr>
        </p:nvGraphicFramePr>
        <p:xfrm>
          <a:off x="3048000" y="2851083"/>
          <a:ext cx="6096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4" imgW="2286000" imgH="228600" progId="Equation.3">
                  <p:embed/>
                </p:oleObj>
              </mc:Choice>
              <mc:Fallback>
                <p:oleObj name="Equation" r:id="rId4" imgW="2286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851083"/>
                        <a:ext cx="6096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Policy search</a:t>
            </a:r>
            <a:r>
              <a:rPr lang="en-US" dirty="0"/>
              <a:t>: instead of getting the Q-values right, you simply need to get their ordering right</a:t>
            </a:r>
          </a:p>
          <a:p>
            <a:pPr lvl="1"/>
            <a:r>
              <a:rPr lang="en-US" dirty="0"/>
              <a:t>Write down the policy as a function of some parameters and adjust the parameters to improve the expected reward</a:t>
            </a:r>
          </a:p>
          <a:p>
            <a:r>
              <a:rPr lang="en-US" b="1" dirty="0"/>
              <a:t>Learning from imitation</a:t>
            </a:r>
            <a:r>
              <a:rPr lang="en-US" dirty="0"/>
              <a:t>: instead of an explicit reward function, you have expert demonstrations of the task to learn from</a:t>
            </a:r>
          </a:p>
        </p:txBody>
      </p:sp>
    </p:spTree>
    <p:extLst>
      <p:ext uri="{BB962C8B-B14F-4D97-AF65-F5344CB8AC3E}">
        <p14:creationId xmlns:p14="http://schemas.microsoft.com/office/powerpoint/2010/main" val="854969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Applications of Reinforcement Learning</a:t>
            </a:r>
          </a:p>
          <a:p>
            <a:r>
              <a:rPr lang="en-US" dirty="0"/>
              <a:t>Model-Based Reinforcement Learning</a:t>
            </a:r>
          </a:p>
          <a:p>
            <a:pPr lvl="1"/>
            <a:r>
              <a:rPr lang="en-US" dirty="0"/>
              <a:t>Estimate P(s’|</a:t>
            </a:r>
            <a:r>
              <a:rPr lang="en-US" dirty="0" err="1"/>
              <a:t>s,a</a:t>
            </a:r>
            <a:r>
              <a:rPr lang="en-US" dirty="0"/>
              <a:t>) and R(s)</a:t>
            </a:r>
          </a:p>
          <a:p>
            <a:pPr lvl="1"/>
            <a:r>
              <a:rPr lang="en-US" dirty="0"/>
              <a:t>Exploration vs. Exploitation</a:t>
            </a:r>
          </a:p>
          <a:p>
            <a:r>
              <a:rPr lang="en-US" dirty="0"/>
              <a:t>Model-Free Reinforcement Learning</a:t>
            </a:r>
          </a:p>
          <a:p>
            <a:pPr lvl="1"/>
            <a:r>
              <a:rPr lang="en-US" dirty="0"/>
              <a:t>Q-learning</a:t>
            </a:r>
          </a:p>
          <a:p>
            <a:pPr lvl="1"/>
            <a:r>
              <a:rPr lang="en-US" dirty="0"/>
              <a:t>Temporal Difference Learning</a:t>
            </a:r>
          </a:p>
          <a:p>
            <a:pPr lvl="1"/>
            <a:r>
              <a:rPr lang="en-US" dirty="0"/>
              <a:t>SARSA</a:t>
            </a:r>
          </a:p>
          <a:p>
            <a:r>
              <a:rPr lang="en-US" dirty="0"/>
              <a:t>Function approximation; policy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594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reinforcement learning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362190"/>
              </p:ext>
            </p:extLst>
          </p:nvPr>
        </p:nvGraphicFramePr>
        <p:xfrm>
          <a:off x="1676400" y="2362200"/>
          <a:ext cx="8839200" cy="403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GreetS</a:t>
                      </a:r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Welcome to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NJFun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Please say an activity name or say 'list activities' for a list of activities I know about.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GreetU</a:t>
                      </a:r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Welcome to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NJFun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How may I help you?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ReAsk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know about amusement parks, aquariums, cruises, historic sites, museums, parks, theaters, wineries,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zoos. Please say an activity name from this list.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ReAsk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Please tell me the activity type. You can also tell me the location and time.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>
            <a:hlinkClick r:id="rId3"/>
          </p:cNvPr>
          <p:cNvSpPr txBox="1"/>
          <p:nvPr/>
        </p:nvSpPr>
        <p:spPr>
          <a:xfrm>
            <a:off x="1600200" y="1828801"/>
            <a:ext cx="8610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002060"/>
                </a:solidFill>
                <a:latin typeface="Arial" charset="0"/>
              </a:rPr>
              <a:t>Spoken Dialog Systems (</a:t>
            </a:r>
            <a:r>
              <a:rPr lang="en-US" sz="2800" u="sng" dirty="0" err="1">
                <a:solidFill>
                  <a:srgbClr val="002060"/>
                </a:solidFill>
                <a:latin typeface="Arial" charset="0"/>
              </a:rPr>
              <a:t>Litman</a:t>
            </a:r>
            <a:r>
              <a:rPr lang="en-US" sz="2800" u="sng" dirty="0">
                <a:solidFill>
                  <a:srgbClr val="002060"/>
                </a:solidFill>
                <a:latin typeface="Arial" charset="0"/>
              </a:rPr>
              <a:t> et al., 2000)</a:t>
            </a:r>
          </a:p>
        </p:txBody>
      </p:sp>
    </p:spTree>
    <p:extLst>
      <p:ext uri="{BB962C8B-B14F-4D97-AF65-F5344CB8AC3E}">
        <p14:creationId xmlns:p14="http://schemas.microsoft.com/office/powerpoint/2010/main" val="259869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Learning a fast gait for </a:t>
            </a:r>
            <a:r>
              <a:rPr lang="en-US" dirty="0" err="1">
                <a:hlinkClick r:id="rId3"/>
              </a:rPr>
              <a:t>Aibos</a:t>
            </a:r>
            <a:endParaRPr lang="en-US" dirty="0"/>
          </a:p>
        </p:txBody>
      </p:sp>
      <p:pic>
        <p:nvPicPr>
          <p:cNvPr id="64514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266700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93709" y="5029200"/>
            <a:ext cx="1108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Initial gait</a:t>
            </a:r>
            <a:endParaRPr lang="en-US" dirty="0"/>
          </a:p>
        </p:txBody>
      </p:sp>
      <p:pic>
        <p:nvPicPr>
          <p:cNvPr id="64515" name="Picture 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266700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391401" y="5029200"/>
            <a:ext cx="134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Learned gait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90863" y="5782270"/>
            <a:ext cx="7227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hlinkClick r:id="rId8"/>
              </a:rPr>
              <a:t>Policy Gradient Reinforcement Learning for Fast </a:t>
            </a:r>
            <a:r>
              <a:rPr lang="en-US" b="1" dirty="0" err="1">
                <a:hlinkClick r:id="rId8"/>
              </a:rPr>
              <a:t>Quadrupedal</a:t>
            </a:r>
            <a:r>
              <a:rPr lang="en-US" b="1" dirty="0">
                <a:hlinkClick r:id="rId8"/>
              </a:rPr>
              <a:t> Locomotion</a:t>
            </a:r>
            <a:br>
              <a:rPr lang="en-US" dirty="0"/>
            </a:br>
            <a:r>
              <a:rPr lang="en-US" dirty="0">
                <a:hlinkClick r:id="rId9"/>
              </a:rPr>
              <a:t>Nate Kohl</a:t>
            </a:r>
            <a:r>
              <a:rPr lang="en-US" dirty="0"/>
              <a:t> and </a:t>
            </a:r>
            <a:r>
              <a:rPr lang="en-US" dirty="0">
                <a:hlinkClick r:id="rId10"/>
              </a:rPr>
              <a:t>Peter Stone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IEEE International Conference on Robotics and Automation, 2004.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Stanford autonomous helicopter</a:t>
            </a:r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590800"/>
            <a:ext cx="457276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05400" y="6400800"/>
            <a:ext cx="197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Pieter </a:t>
            </a:r>
            <a:r>
              <a:rPr lang="en-US" dirty="0" err="1"/>
              <a:t>Abbeel</a:t>
            </a:r>
            <a:r>
              <a:rPr lang="en-US" dirty="0"/>
              <a:t> et al.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1"/>
            <a:ext cx="9144000" cy="4525963"/>
          </a:xfrm>
        </p:spPr>
        <p:txBody>
          <a:bodyPr/>
          <a:lstStyle/>
          <a:p>
            <a:r>
              <a:rPr lang="en-US" dirty="0">
                <a:hlinkClick r:id="rId3"/>
              </a:rPr>
              <a:t>Playing Atari with deep reinforcement learning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5943600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Video</a:t>
            </a:r>
            <a:endParaRPr lang="en-US" dirty="0"/>
          </a:p>
        </p:txBody>
      </p:sp>
      <p:pic>
        <p:nvPicPr>
          <p:cNvPr id="6" name="Picture 5" descr="Screen Shot 2015-11-10 at 11.42.46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79872"/>
            <a:ext cx="9144000" cy="30351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4800" y="6400800"/>
            <a:ext cx="3647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V. </a:t>
            </a:r>
            <a:r>
              <a:rPr lang="en-US" dirty="0" err="1"/>
              <a:t>Mnih</a:t>
            </a:r>
            <a:r>
              <a:rPr lang="en-US" dirty="0"/>
              <a:t> et al., </a:t>
            </a:r>
            <a:r>
              <a:rPr lang="en-US" i="1" dirty="0"/>
              <a:t>Nature</a:t>
            </a:r>
            <a:r>
              <a:rPr lang="en-US" dirty="0"/>
              <a:t>, February 2015</a:t>
            </a:r>
          </a:p>
        </p:txBody>
      </p:sp>
    </p:spTree>
    <p:extLst>
      <p:ext uri="{BB962C8B-B14F-4D97-AF65-F5344CB8AC3E}">
        <p14:creationId xmlns:p14="http://schemas.microsoft.com/office/powerpoint/2010/main" val="1536847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1"/>
            <a:ext cx="9144000" cy="4525963"/>
          </a:xfrm>
        </p:spPr>
        <p:txBody>
          <a:bodyPr/>
          <a:lstStyle/>
          <a:p>
            <a:r>
              <a:rPr lang="en-US" dirty="0">
                <a:hlinkClick r:id="rId3"/>
              </a:rPr>
              <a:t>End-to-end training of deep </a:t>
            </a:r>
            <a:r>
              <a:rPr lang="en-US" dirty="0" err="1">
                <a:hlinkClick r:id="rId3"/>
              </a:rPr>
              <a:t>visuomotor</a:t>
            </a:r>
            <a:r>
              <a:rPr lang="en-US" dirty="0">
                <a:hlinkClick r:id="rId3"/>
              </a:rPr>
              <a:t> policies</a:t>
            </a:r>
            <a:endParaRPr lang="en-US" dirty="0"/>
          </a:p>
        </p:txBody>
      </p:sp>
      <p:pic>
        <p:nvPicPr>
          <p:cNvPr id="4" name="Picture 3" descr="Screen Shot 2015-04-13 at 12.31.3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172" y="2286001"/>
            <a:ext cx="5388428" cy="37718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6019800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Video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1" y="6400800"/>
            <a:ext cx="289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Sergey Levine et al., Berkeley</a:t>
            </a:r>
          </a:p>
        </p:txBody>
      </p:sp>
    </p:spTree>
    <p:extLst>
      <p:ext uri="{BB962C8B-B14F-4D97-AF65-F5344CB8AC3E}">
        <p14:creationId xmlns:p14="http://schemas.microsoft.com/office/powerpoint/2010/main" val="2723217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1752</Words>
  <Application>Microsoft Macintosh PowerPoint</Application>
  <PresentationFormat>Widescreen</PresentationFormat>
  <Paragraphs>295</Paragraphs>
  <Slides>31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Office Theme</vt:lpstr>
      <vt:lpstr>Equation</vt:lpstr>
      <vt:lpstr>CS 440/ECE448 Lecture 22: Reinforcement Learning </vt:lpstr>
      <vt:lpstr>Reinforcement learning</vt:lpstr>
      <vt:lpstr>Reinforcement learning:  Basic scheme</vt:lpstr>
      <vt:lpstr>Outline</vt:lpstr>
      <vt:lpstr>Applications of reinforcement learning</vt:lpstr>
      <vt:lpstr>Applications of reinforcement learning</vt:lpstr>
      <vt:lpstr>Applications of reinforcement learning</vt:lpstr>
      <vt:lpstr>Applications of reinforcement learning</vt:lpstr>
      <vt:lpstr>Applications of reinforcement learning</vt:lpstr>
      <vt:lpstr>Applications of reinforcement learning</vt:lpstr>
      <vt:lpstr>Learning to Translate in Real Time with Neural Machine Translation</vt:lpstr>
      <vt:lpstr>Reinforcement learning strategies</vt:lpstr>
      <vt:lpstr>Outline</vt:lpstr>
      <vt:lpstr>Model-based reinforcement learning</vt:lpstr>
      <vt:lpstr>Model-based reinforcement learning</vt:lpstr>
      <vt:lpstr>Exploration vs. exploitation</vt:lpstr>
      <vt:lpstr>Incorporating exploration</vt:lpstr>
      <vt:lpstr>Outline</vt:lpstr>
      <vt:lpstr>Model-free reinforcement learning</vt:lpstr>
      <vt:lpstr>TD Q-learning result</vt:lpstr>
      <vt:lpstr>Model-free reinforcement learning</vt:lpstr>
      <vt:lpstr>Model-free reinforcement learning</vt:lpstr>
      <vt:lpstr>Temporal difference (TD) learning</vt:lpstr>
      <vt:lpstr>Temporal difference (TD) learning</vt:lpstr>
      <vt:lpstr>Temporal difference (TD) learning</vt:lpstr>
      <vt:lpstr>Temporal difference (TD) learning</vt:lpstr>
      <vt:lpstr>Temporal difference (TD) learning</vt:lpstr>
      <vt:lpstr>SARSA: State-Action-Reward-State-Action</vt:lpstr>
      <vt:lpstr>Outline</vt:lpstr>
      <vt:lpstr>Function approximation</vt:lpstr>
      <vt:lpstr>Other techniques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440/ECE448 Lecture 26: Reinforcement Learning</dc:title>
  <dc:creator>Mark Hasegawa-Johnson</dc:creator>
  <cp:lastModifiedBy>Hasegawa-Johnson, Mark Allan</cp:lastModifiedBy>
  <cp:revision>11</cp:revision>
  <cp:lastPrinted>2017-11-30T00:18:43Z</cp:lastPrinted>
  <dcterms:created xsi:type="dcterms:W3CDTF">2017-11-30T00:03:19Z</dcterms:created>
  <dcterms:modified xsi:type="dcterms:W3CDTF">2019-03-27T12:49:42Z</dcterms:modified>
</cp:coreProperties>
</file>