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8" r:id="rId3"/>
    <p:sldId id="275" r:id="rId4"/>
    <p:sldId id="327" r:id="rId5"/>
    <p:sldId id="328" r:id="rId6"/>
    <p:sldId id="305" r:id="rId7"/>
    <p:sldId id="329" r:id="rId8"/>
    <p:sldId id="309" r:id="rId9"/>
    <p:sldId id="331" r:id="rId10"/>
    <p:sldId id="296" r:id="rId11"/>
    <p:sldId id="297" r:id="rId12"/>
    <p:sldId id="298" r:id="rId13"/>
    <p:sldId id="299" r:id="rId14"/>
    <p:sldId id="300" r:id="rId15"/>
    <p:sldId id="301" r:id="rId16"/>
    <p:sldId id="332" r:id="rId17"/>
    <p:sldId id="310" r:id="rId18"/>
    <p:sldId id="307" r:id="rId19"/>
    <p:sldId id="308" r:id="rId20"/>
    <p:sldId id="311" r:id="rId21"/>
    <p:sldId id="312" r:id="rId22"/>
    <p:sldId id="333" r:id="rId23"/>
    <p:sldId id="330" r:id="rId24"/>
    <p:sldId id="314" r:id="rId25"/>
    <p:sldId id="315" r:id="rId26"/>
    <p:sldId id="316" r:id="rId27"/>
    <p:sldId id="334" r:id="rId28"/>
    <p:sldId id="335" r:id="rId29"/>
    <p:sldId id="336" r:id="rId30"/>
    <p:sldId id="337" r:id="rId31"/>
    <p:sldId id="338" r:id="rId32"/>
    <p:sldId id="339" r:id="rId33"/>
    <p:sldId id="318" r:id="rId34"/>
    <p:sldId id="324" r:id="rId35"/>
    <p:sldId id="340" r:id="rId36"/>
    <p:sldId id="320" r:id="rId37"/>
    <p:sldId id="341" r:id="rId38"/>
    <p:sldId id="322" r:id="rId39"/>
    <p:sldId id="323" r:id="rId40"/>
    <p:sldId id="342" r:id="rId41"/>
    <p:sldId id="326" r:id="rId42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6" d="100"/>
          <a:sy n="66" d="100"/>
        </p:scale>
        <p:origin x="224" y="1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A38A699-56E5-40FA-B32B-50BA6BD334D0}" type="datetimeFigureOut">
              <a:rPr lang="en-US" smtClean="0"/>
              <a:t>2/12/19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445462B-E077-45AE-8546-149D13F1D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36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71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02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55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436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89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D0F1F-090C-4750-A6D8-8D3576AB02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B5DED9-45CD-4084-888B-5F6C6DEC01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5415E-2DBF-472E-BF75-D1B6F9C18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BD67-10A8-4945-940A-075EB539D32F}" type="datetimeFigureOut">
              <a:rPr lang="en-US" smtClean="0"/>
              <a:t>2/12/19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85109-C6BE-420A-8D67-A101DA5F5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8D746-9115-4669-A3CB-2BB75A7EF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538-CD8E-4AE3-AC34-D5693A2B0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81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727AB-248B-4EA1-9C1A-76FA391E8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8D97D4-A4DC-40E2-BDC3-27A31C7222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F4441-7C51-46C8-82C8-A0D2C3AFB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BD67-10A8-4945-940A-075EB539D32F}" type="datetimeFigureOut">
              <a:rPr lang="en-US" smtClean="0"/>
              <a:t>2/12/19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5D440-C6BA-4E44-BCDE-D6E87C1C9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EEB54-E605-4E8A-94C2-6D6A48F40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538-CD8E-4AE3-AC34-D5693A2B0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85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79DBAB-C0D1-4C8F-85FF-3D662FE1D8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E0A133-162C-43D3-91C4-7EA0371A43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31944-4E90-44C4-B12F-D003E32ED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BD67-10A8-4945-940A-075EB539D32F}" type="datetimeFigureOut">
              <a:rPr lang="en-US" smtClean="0"/>
              <a:t>2/12/19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AA0B3-2BA4-4BF1-8F8D-06B342132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E33F7-A7CE-4431-8BCF-A561737F5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538-CD8E-4AE3-AC34-D5693A2B0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25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654FB-C90A-46E6-826F-B79D895A1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1E5B0-6DAC-4057-9A4F-17FADD2E8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A956AF-E10D-425A-8716-A1CEFFAC1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BD67-10A8-4945-940A-075EB539D32F}" type="datetimeFigureOut">
              <a:rPr lang="en-US" smtClean="0"/>
              <a:t>2/12/19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DF4AF-FED8-4CCC-A8D8-94CEEF979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EAF49-029D-4DB8-9FFE-EE5CCFB48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538-CD8E-4AE3-AC34-D5693A2B0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972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14792-B21A-4530-B8C8-5DFEA6B29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DC5736-5A74-46E6-B934-CE02BED57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0B7D8-9712-4B96-B3EC-B5D83CD09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BD67-10A8-4945-940A-075EB539D32F}" type="datetimeFigureOut">
              <a:rPr lang="en-US" smtClean="0"/>
              <a:t>2/12/19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66AED3-7C8D-47FD-9C1B-9CD9F6B16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371C8-111D-4872-A891-186B6AA35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538-CD8E-4AE3-AC34-D5693A2B0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28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093C3-7056-44EE-908D-54CCF6068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B1474-F3E7-4285-84BD-0549C97E28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C1996C-1F64-4E2B-A383-CDDC374B28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38E118-4326-4741-8AF9-8F8DB6E8E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BD67-10A8-4945-940A-075EB539D32F}" type="datetimeFigureOut">
              <a:rPr lang="en-US" smtClean="0"/>
              <a:t>2/12/19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8A5E6C-4021-47A0-A5F5-FEC133925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1DF565-7678-4BEC-B41B-952993FF7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538-CD8E-4AE3-AC34-D5693A2B0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72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32646-8E2A-4CE2-8C86-CCA829BE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ACD6F7-2288-4C8E-951F-9D63DA568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26A4DF-43C0-42A2-87B0-9E8DAE06A8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7DF4BD-5ECF-4DAB-9BAE-AB8EAB2F10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59C860-E1A6-4F4D-807C-54DF414B03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3603E0-F82B-4446-9159-A1E9BBF5C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BD67-10A8-4945-940A-075EB539D32F}" type="datetimeFigureOut">
              <a:rPr lang="en-US" smtClean="0"/>
              <a:t>2/12/19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03ABC8-2E78-46F8-934F-04E610C2D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FB447E-5ED5-491F-A4DE-CFCB9EE15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538-CD8E-4AE3-AC34-D5693A2B0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57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BFF99-55CF-4B81-B954-BFF3F96F0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6576DF-37F7-4D1A-9351-6C348ED1B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BD67-10A8-4945-940A-075EB539D32F}" type="datetimeFigureOut">
              <a:rPr lang="en-US" smtClean="0"/>
              <a:t>2/12/19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10E6F3-3C24-40AC-8064-6F4CB6919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5F56D3-62B4-4782-9A99-C98C9AC89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538-CD8E-4AE3-AC34-D5693A2B0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94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66EA9B-A0A7-448F-898D-4C061B221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BD67-10A8-4945-940A-075EB539D32F}" type="datetimeFigureOut">
              <a:rPr lang="en-US" smtClean="0"/>
              <a:t>2/12/19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97E035-3510-4754-B2E7-A70F74BA4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444FBD-7DF8-42DD-9DF7-403CFE5C9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538-CD8E-4AE3-AC34-D5693A2B0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85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B83D8-40F8-4A53-8CC9-6B6FD3D28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4FF6F-5977-4009-BFBC-E0C8E7B90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0B965-EC7B-48F7-93C8-D1F2F1F14D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D810FA-446B-448F-A841-7646A634A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BD67-10A8-4945-940A-075EB539D32F}" type="datetimeFigureOut">
              <a:rPr lang="en-US" smtClean="0"/>
              <a:t>2/12/19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75CB38-EBE9-41B0-A2B5-234251805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138511-7B49-4AFE-8A8A-BC0778206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538-CD8E-4AE3-AC34-D5693A2B0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705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B7D7E-3C92-4C0E-8E24-333146319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3C84C0-A0E2-4E29-96DA-8E942B4412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008549-5EBC-491B-B54B-84472C5B6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D6CBE9-FE08-435F-BDAC-38D50EE0F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BD67-10A8-4945-940A-075EB539D32F}" type="datetimeFigureOut">
              <a:rPr lang="en-US" smtClean="0"/>
              <a:t>2/12/19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5A5D12-4669-4C6E-8196-4C931380A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A0137E-2468-4BB2-A7F5-219B9EC13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538-CD8E-4AE3-AC34-D5693A2B0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99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5280A5-BE05-4935-8477-19AC0F7A5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685A7E-81BD-48B7-8BBD-6E15A4390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3FB71-3BFF-4258-A80A-9D13E64166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1BD67-10A8-4945-940A-075EB539D32F}" type="datetimeFigureOut">
              <a:rPr lang="en-US" smtClean="0"/>
              <a:t>2/12/19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8B937D-DAF9-4007-A282-0154EFEC2E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CA0855-6D3D-41CD-BCB9-BD510EAB2B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0D538-CD8E-4AE3-AC34-D5693A2B0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77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ic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ic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472EE-1D49-49D1-93C4-78DFA0E425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850"/>
            <a:ext cx="9144000" cy="1847080"/>
          </a:xfrm>
        </p:spPr>
        <p:txBody>
          <a:bodyPr/>
          <a:lstStyle/>
          <a:p>
            <a:r>
              <a:rPr lang="en-US" dirty="0"/>
              <a:t>CS440/ECE448 Lecture 11: Random Variables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8BFA0-E61B-4A45-B080-D437D61BD2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20" y="1848652"/>
            <a:ext cx="3199232" cy="711667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CC-BY 3.0, Mark Hasegawa-Johnson, February 2019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852" y="2144532"/>
            <a:ext cx="6079148" cy="421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07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Expected Value of a random variable = the average value, averaged over an infinite number of independent trials</a:t>
            </a:r>
          </a:p>
        </p:txBody>
      </p:sp>
    </p:spTree>
    <p:extLst>
      <p:ext uri="{BB962C8B-B14F-4D97-AF65-F5344CB8AC3E}">
        <p14:creationId xmlns:p14="http://schemas.microsoft.com/office/powerpoint/2010/main" val="1540087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Example: D = number of pips showing on a die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Expected Value of a random variable = the average value, averaged over an infinite number of independent trials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] = </m:t>
                      </m:r>
                      <m:func>
                        <m:func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dirty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  <m:f>
                            <m:f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fName>
                        <m:e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d>
                                <m:d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# 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𝑡𝑖𝑚𝑒𝑠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d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+…+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# 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𝑡𝑖𝑚𝑒𝑠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=6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fName>
                        <m:e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/6</m:t>
                                  </m:r>
                                </m:e>
                              </m:d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+…+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/6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 3.5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675" y="479972"/>
            <a:ext cx="3099381" cy="222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467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Expected Value of a random variable = the average value, averaged over an infinite number of independent trials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= sum{  value * P(variable=value)  }</a:t>
            </a:r>
          </a:p>
        </p:txBody>
      </p:sp>
    </p:spTree>
    <p:extLst>
      <p:ext uri="{BB962C8B-B14F-4D97-AF65-F5344CB8AC3E}">
        <p14:creationId xmlns:p14="http://schemas.microsoft.com/office/powerpoint/2010/main" val="2150817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Center of Mass (from physics)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Center of Mass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= sum{  position * Mass(position)  }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238" y="1690688"/>
            <a:ext cx="4628562" cy="462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080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 = Center of Probability “Mass”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Expected Value of a random variable = the average value, averaged over an infinite number of independent trials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= sum{  value * P(variable=value)  }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393" y="2824718"/>
            <a:ext cx="4000581" cy="27276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31118" y="5731496"/>
            <a:ext cx="5538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Wikipedia: “The mass of probability distribution is balanced at the expected value.”</a:t>
            </a:r>
          </a:p>
        </p:txBody>
      </p:sp>
    </p:spTree>
    <p:extLst>
      <p:ext uri="{BB962C8B-B14F-4D97-AF65-F5344CB8AC3E}">
        <p14:creationId xmlns:p14="http://schemas.microsoft.com/office/powerpoint/2010/main" val="1982297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Mass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194196" cy="4351338"/>
          </a:xfrm>
        </p:spPr>
        <p:txBody>
          <a:bodyPr/>
          <a:lstStyle/>
          <a:p>
            <a:r>
              <a:rPr lang="en-US" dirty="0"/>
              <a:t>The “Probability Mass Function” (</a:t>
            </a:r>
            <a:r>
              <a:rPr lang="en-US" dirty="0" err="1"/>
              <a:t>pmf</a:t>
            </a:r>
            <a:r>
              <a:rPr lang="en-US" dirty="0"/>
              <a:t>) of a random variable X is defined to be the function P(X=value), as a function of the different possible values.</a:t>
            </a:r>
          </a:p>
          <a:p>
            <a:r>
              <a:rPr lang="en-US" dirty="0"/>
              <a:t>Why it’s useful: expected value = center of mass.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161" y="1338605"/>
            <a:ext cx="4795888" cy="20927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69724" y="4025243"/>
            <a:ext cx="39774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Wikipedia: “The probability mass function of a </a:t>
            </a:r>
            <a:r>
              <a:rPr lang="en-US" sz="2400" dirty="0">
                <a:hlinkClick r:id="rId3" tooltip="Dice"/>
              </a:rPr>
              <a:t>fair die</a:t>
            </a:r>
            <a:r>
              <a:rPr lang="en-US" sz="2400" dirty="0"/>
              <a:t>. All the numbers on the </a:t>
            </a:r>
            <a:r>
              <a:rPr lang="en-US" sz="2400" dirty="0">
                <a:hlinkClick r:id="rId3" tooltip="Dice"/>
              </a:rPr>
              <a:t>die</a:t>
            </a:r>
            <a:r>
              <a:rPr lang="en-US" sz="2400" dirty="0"/>
              <a:t> have an equal chance of appearing on top when the die stops rolling.”  The </a:t>
            </a:r>
            <a:r>
              <a:rPr lang="en-US" sz="2400" b="1" dirty="0"/>
              <a:t>expected value</a:t>
            </a:r>
            <a:r>
              <a:rPr lang="en-US" sz="2400" dirty="0"/>
              <a:t> is 3.5.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9522302" y="3000416"/>
            <a:ext cx="0" cy="518474"/>
          </a:xfrm>
          <a:prstGeom prst="straightConnector1">
            <a:avLst/>
          </a:prstGeom>
          <a:ln w="254000">
            <a:solidFill>
              <a:srgbClr val="FF0000"/>
            </a:solidFill>
            <a:tailEnd type="stealth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015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8640"/>
          </a:xfrm>
        </p:spPr>
        <p:txBody>
          <a:bodyPr/>
          <a:lstStyle/>
          <a:p>
            <a:r>
              <a:rPr lang="en-US" dirty="0"/>
              <a:t>Random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0590"/>
            <a:ext cx="10515600" cy="5319892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Random Variables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RV = function from outcomes to numbers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Notation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Probability Mass Function (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pmf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Expected Value</a:t>
            </a:r>
          </a:p>
          <a:p>
            <a:r>
              <a:rPr lang="en-US" dirty="0"/>
              <a:t>Domain of a Random Variable</a:t>
            </a:r>
          </a:p>
          <a:p>
            <a:pPr lvl="1"/>
            <a:r>
              <a:rPr lang="en-US" dirty="0"/>
              <a:t>Domain Type: Categorical vs. Numerical</a:t>
            </a:r>
          </a:p>
          <a:p>
            <a:pPr lvl="1"/>
            <a:r>
              <a:rPr lang="en-US" dirty="0"/>
              <a:t>Domain Size: Finite vs. Countably Infinite vs. </a:t>
            </a:r>
            <a:r>
              <a:rPr lang="en-US" dirty="0" err="1"/>
              <a:t>Uncountably</a:t>
            </a:r>
            <a:r>
              <a:rPr lang="en-US" dirty="0"/>
              <a:t> Infinite</a:t>
            </a:r>
          </a:p>
          <a:p>
            <a:r>
              <a:rPr lang="en-US" dirty="0"/>
              <a:t>Joint, Marginal, and Conditional Random Variables</a:t>
            </a:r>
          </a:p>
          <a:p>
            <a:pPr lvl="1"/>
            <a:r>
              <a:rPr lang="en-US" dirty="0"/>
              <a:t>Marginalization and Conditioning</a:t>
            </a:r>
          </a:p>
          <a:p>
            <a:pPr lvl="1"/>
            <a:r>
              <a:rPr lang="en-US" dirty="0"/>
              <a:t>Law of Total Probability</a:t>
            </a:r>
          </a:p>
          <a:p>
            <a:pPr lvl="1"/>
            <a:r>
              <a:rPr lang="en-US" dirty="0"/>
              <a:t>Random Vectors</a:t>
            </a:r>
          </a:p>
          <a:p>
            <a:pPr lvl="1"/>
            <a:r>
              <a:rPr lang="en-US" dirty="0"/>
              <a:t>Jointly Random Class and Measurement Variables</a:t>
            </a:r>
          </a:p>
          <a:p>
            <a:r>
              <a:rPr lang="en-US" dirty="0"/>
              <a:t>Functions of Random Variables</a:t>
            </a:r>
          </a:p>
          <a:p>
            <a:pPr lvl="1"/>
            <a:r>
              <a:rPr lang="en-US" dirty="0"/>
              <a:t>Probability Mass Function</a:t>
            </a:r>
          </a:p>
          <a:p>
            <a:pPr lvl="1"/>
            <a:r>
              <a:rPr lang="en-US" dirty="0"/>
              <a:t>Expectation</a:t>
            </a:r>
          </a:p>
        </p:txBody>
      </p:sp>
    </p:spTree>
    <p:extLst>
      <p:ext uri="{BB962C8B-B14F-4D97-AF65-F5344CB8AC3E}">
        <p14:creationId xmlns:p14="http://schemas.microsoft.com/office/powerpoint/2010/main" val="847642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8640"/>
          </a:xfrm>
        </p:spPr>
        <p:txBody>
          <a:bodyPr/>
          <a:lstStyle/>
          <a:p>
            <a:r>
              <a:rPr lang="en-US" dirty="0"/>
              <a:t>Domain of a Random Variable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0590"/>
            <a:ext cx="10515600" cy="5319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“Domain” of a Random Variable is the set of its possible values.</a:t>
            </a:r>
          </a:p>
        </p:txBody>
      </p:sp>
    </p:spTree>
    <p:extLst>
      <p:ext uri="{BB962C8B-B14F-4D97-AF65-F5344CB8AC3E}">
        <p14:creationId xmlns:p14="http://schemas.microsoft.com/office/powerpoint/2010/main" val="2723745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8640"/>
          </a:xfrm>
        </p:spPr>
        <p:txBody>
          <a:bodyPr/>
          <a:lstStyle/>
          <a:p>
            <a:r>
              <a:rPr lang="en-US" dirty="0"/>
              <a:t>Domain of a Random Variable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0590"/>
            <a:ext cx="8240486" cy="5319892"/>
          </a:xfrm>
        </p:spPr>
        <p:txBody>
          <a:bodyPr>
            <a:normAutofit/>
          </a:bodyPr>
          <a:lstStyle/>
          <a:p>
            <a:r>
              <a:rPr lang="en-US" dirty="0"/>
              <a:t>The domain can be numerical.  For example:</a:t>
            </a:r>
          </a:p>
          <a:p>
            <a:pPr lvl="1"/>
            <a:r>
              <a:rPr lang="en-US" dirty="0"/>
              <a:t>The number of pips showing on a die</a:t>
            </a:r>
          </a:p>
          <a:p>
            <a:pPr lvl="1"/>
            <a:r>
              <a:rPr lang="en-US" dirty="0"/>
              <a:t>The age, in years, of a person that you choose at random off the street</a:t>
            </a:r>
          </a:p>
          <a:p>
            <a:pPr lvl="1"/>
            <a:r>
              <a:rPr lang="en-US" dirty="0"/>
              <a:t>The number of days of sunshine in the month of March</a:t>
            </a:r>
          </a:p>
          <a:p>
            <a:pPr lvl="1"/>
            <a:r>
              <a:rPr lang="en-US" dirty="0"/>
              <a:t>The minimum temperature tonight, in degrees Celsius</a:t>
            </a:r>
          </a:p>
          <a:p>
            <a:r>
              <a:rPr lang="en-US" dirty="0"/>
              <a:t>The domain can also be categorical.  For example:</a:t>
            </a:r>
          </a:p>
          <a:p>
            <a:pPr lvl="1"/>
            <a:r>
              <a:rPr lang="en-US" dirty="0"/>
              <a:t>The color chosen by a spinner in the game of Twister</a:t>
            </a:r>
          </a:p>
          <a:p>
            <a:pPr lvl="1"/>
            <a:r>
              <a:rPr lang="en-US" dirty="0"/>
              <a:t>The color of the shirt worn by a person chosen at random</a:t>
            </a:r>
          </a:p>
          <a:p>
            <a:pPr lvl="1"/>
            <a:r>
              <a:rPr lang="en-US" dirty="0"/>
              <a:t>The type of weather tomorrow: { sunny, cloudy with no precipitation, raining, snowing, sleet }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789" y="1720943"/>
            <a:ext cx="2827240" cy="20304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775" y="3910536"/>
            <a:ext cx="314325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68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8640"/>
          </a:xfrm>
        </p:spPr>
        <p:txBody>
          <a:bodyPr/>
          <a:lstStyle/>
          <a:p>
            <a:r>
              <a:rPr lang="en-US" dirty="0"/>
              <a:t>Expectation and PMF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0590"/>
            <a:ext cx="8240486" cy="5319892"/>
          </a:xfrm>
        </p:spPr>
        <p:txBody>
          <a:bodyPr>
            <a:normAutofit/>
          </a:bodyPr>
          <a:lstStyle/>
          <a:p>
            <a:r>
              <a:rPr lang="en-US" dirty="0"/>
              <a:t>Expected Value is only well defined for numerical domains.  </a:t>
            </a:r>
          </a:p>
          <a:p>
            <a:pPr marL="0" indent="0" algn="ctr">
              <a:buNone/>
            </a:pPr>
            <a:r>
              <a:rPr lang="en-US" dirty="0"/>
              <a:t>E[X] = sum value * P(X=value)</a:t>
            </a:r>
          </a:p>
          <a:p>
            <a:pPr marL="0" indent="0" algn="ctr">
              <a:buNone/>
            </a:pPr>
            <a:endParaRPr lang="en-US" dirty="0"/>
          </a:p>
          <a:p>
            <a:r>
              <a:rPr lang="en-US" dirty="0" err="1"/>
              <a:t>pmf</a:t>
            </a:r>
            <a:r>
              <a:rPr lang="en-US" dirty="0"/>
              <a:t> is well defined even for categorical domains.  </a:t>
            </a:r>
          </a:p>
          <a:p>
            <a:pPr marL="0" indent="0">
              <a:buNone/>
            </a:pPr>
            <a:r>
              <a:rPr lang="en-US" dirty="0"/>
              <a:t>Example: X = color shown on the spinner</a:t>
            </a:r>
          </a:p>
          <a:p>
            <a:pPr marL="0" indent="0">
              <a:buNone/>
            </a:pPr>
            <a:r>
              <a:rPr lang="en-US" dirty="0"/>
              <a:t>P(X=red) = (1/4)</a:t>
            </a:r>
          </a:p>
          <a:p>
            <a:pPr marL="0" indent="0">
              <a:buNone/>
            </a:pPr>
            <a:r>
              <a:rPr lang="en-US" dirty="0"/>
              <a:t>P(X=blue) = (1/4)</a:t>
            </a:r>
          </a:p>
          <a:p>
            <a:pPr marL="0" indent="0">
              <a:buNone/>
            </a:pPr>
            <a:r>
              <a:rPr lang="en-US" dirty="0"/>
              <a:t>P(X=green) = (1/4)</a:t>
            </a:r>
          </a:p>
          <a:p>
            <a:pPr marL="0" indent="0">
              <a:buNone/>
            </a:pPr>
            <a:r>
              <a:rPr lang="en-US" dirty="0"/>
              <a:t>P(X=yellow) = (1/4)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789" y="1720943"/>
            <a:ext cx="2827240" cy="20304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775" y="3910536"/>
            <a:ext cx="314325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044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8640"/>
          </a:xfrm>
        </p:spPr>
        <p:txBody>
          <a:bodyPr/>
          <a:lstStyle/>
          <a:p>
            <a:r>
              <a:rPr lang="en-US" dirty="0"/>
              <a:t>Random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0590"/>
            <a:ext cx="10515600" cy="531989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Random Variables</a:t>
            </a:r>
          </a:p>
          <a:p>
            <a:pPr lvl="1"/>
            <a:r>
              <a:rPr lang="en-US" dirty="0"/>
              <a:t>RV = function from outcomes to numbers</a:t>
            </a:r>
          </a:p>
          <a:p>
            <a:pPr lvl="1"/>
            <a:r>
              <a:rPr lang="en-US" dirty="0"/>
              <a:t>Notation</a:t>
            </a:r>
          </a:p>
          <a:p>
            <a:pPr lvl="1"/>
            <a:r>
              <a:rPr lang="en-US" dirty="0"/>
              <a:t>Probability Mass Function (</a:t>
            </a:r>
            <a:r>
              <a:rPr lang="en-US" dirty="0" err="1"/>
              <a:t>pmf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Expected Value</a:t>
            </a:r>
          </a:p>
          <a:p>
            <a:r>
              <a:rPr lang="en-US" dirty="0"/>
              <a:t>Domain of a Random Variable</a:t>
            </a:r>
          </a:p>
          <a:p>
            <a:pPr lvl="1"/>
            <a:r>
              <a:rPr lang="en-US" dirty="0"/>
              <a:t>Domain Type: Categorical vs. Numerical</a:t>
            </a:r>
          </a:p>
          <a:p>
            <a:pPr lvl="1"/>
            <a:r>
              <a:rPr lang="en-US" dirty="0"/>
              <a:t>Domain Size: Finite vs. Countably Infinite vs. </a:t>
            </a:r>
            <a:r>
              <a:rPr lang="en-US" dirty="0" err="1"/>
              <a:t>Uncountably</a:t>
            </a:r>
            <a:r>
              <a:rPr lang="en-US" dirty="0"/>
              <a:t> Infinite</a:t>
            </a:r>
          </a:p>
          <a:p>
            <a:r>
              <a:rPr lang="en-US" dirty="0"/>
              <a:t>Joint, Marginal, and Conditional Random Variables</a:t>
            </a:r>
          </a:p>
          <a:p>
            <a:pPr lvl="1"/>
            <a:r>
              <a:rPr lang="en-US" dirty="0"/>
              <a:t>Marginalization and Conditioning</a:t>
            </a:r>
          </a:p>
          <a:p>
            <a:pPr lvl="1"/>
            <a:r>
              <a:rPr lang="en-US" dirty="0"/>
              <a:t>Law of Total Probability</a:t>
            </a:r>
          </a:p>
          <a:p>
            <a:pPr lvl="1"/>
            <a:r>
              <a:rPr lang="en-US" dirty="0"/>
              <a:t>Random Vectors</a:t>
            </a:r>
          </a:p>
          <a:p>
            <a:pPr lvl="1"/>
            <a:r>
              <a:rPr lang="en-US" dirty="0"/>
              <a:t>Jointly Random Class and Measurement Variables</a:t>
            </a:r>
          </a:p>
          <a:p>
            <a:r>
              <a:rPr lang="en-US" dirty="0"/>
              <a:t>Functions of Random Variables</a:t>
            </a:r>
          </a:p>
          <a:p>
            <a:pPr lvl="1"/>
            <a:r>
              <a:rPr lang="en-US" dirty="0"/>
              <a:t>Probability Mass Function</a:t>
            </a:r>
          </a:p>
          <a:p>
            <a:pPr lvl="1"/>
            <a:r>
              <a:rPr lang="en-US" dirty="0"/>
              <a:t>Expectation</a:t>
            </a:r>
          </a:p>
        </p:txBody>
      </p:sp>
    </p:spTree>
    <p:extLst>
      <p:ext uri="{BB962C8B-B14F-4D97-AF65-F5344CB8AC3E}">
        <p14:creationId xmlns:p14="http://schemas.microsoft.com/office/powerpoint/2010/main" val="2419105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8640"/>
          </a:xfrm>
        </p:spPr>
        <p:txBody>
          <a:bodyPr>
            <a:normAutofit fontScale="90000"/>
          </a:bodyPr>
          <a:lstStyle/>
          <a:p>
            <a:r>
              <a:rPr lang="en-US" dirty="0"/>
              <a:t>Size of the Domain = # Different Possible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250590"/>
            <a:ext cx="10874829" cy="5319892"/>
          </a:xfrm>
        </p:spPr>
        <p:txBody>
          <a:bodyPr>
            <a:normAutofit/>
          </a:bodyPr>
          <a:lstStyle/>
          <a:p>
            <a:r>
              <a:rPr lang="en-US" u="sng" dirty="0"/>
              <a:t>Domain of a random variable can be finite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Example: D = value, in dollars, of the next coin you find.   Domain = {1.00, 0.50, 0.25, 0.10, 0.05, 0.01}, Size of the domain=6.</a:t>
            </a:r>
          </a:p>
          <a:p>
            <a:r>
              <a:rPr lang="en-US" u="sng" dirty="0"/>
              <a:t>Domain of a random variable can be “countably infinite</a:t>
            </a:r>
            <a:r>
              <a:rPr lang="en-US" dirty="0"/>
              <a:t>.” </a:t>
            </a:r>
          </a:p>
          <a:p>
            <a:pPr marL="0" indent="0">
              <a:buNone/>
            </a:pPr>
            <a:r>
              <a:rPr lang="en-US" dirty="0"/>
              <a:t>Example: X = number of words in the next Game of Thrones novel.  No matter how large you guess, it’s possible it might be even longer, so we say the domain is infinite. </a:t>
            </a:r>
          </a:p>
          <a:p>
            <a:pPr marL="0" indent="0">
              <a:buNone/>
            </a:pPr>
            <a:r>
              <a:rPr lang="en-US" dirty="0"/>
              <a:t>Requirement: 1 = sum P(X=x)</a:t>
            </a:r>
          </a:p>
          <a:p>
            <a:r>
              <a:rPr lang="en-US" u="sng" dirty="0"/>
              <a:t>Domain of a random variable can be “</a:t>
            </a:r>
            <a:r>
              <a:rPr lang="en-US" u="sng" dirty="0" err="1"/>
              <a:t>uncountably</a:t>
            </a:r>
            <a:r>
              <a:rPr lang="en-US" u="sng" dirty="0"/>
              <a:t> infinite.”</a:t>
            </a:r>
          </a:p>
          <a:p>
            <a:pPr marL="0" indent="0">
              <a:buNone/>
            </a:pPr>
            <a:r>
              <a:rPr lang="en-US" dirty="0"/>
              <a:t>Example: a variable whose value can be ANY REAL NUMBER.</a:t>
            </a:r>
          </a:p>
          <a:p>
            <a:pPr marL="0" indent="0">
              <a:buNone/>
            </a:pPr>
            <a:r>
              <a:rPr lang="en-US" dirty="0"/>
              <a:t>How we deal with this: P(X=x) is ill-defined, but P(</a:t>
            </a:r>
            <a:r>
              <a:rPr lang="en-US" dirty="0" err="1"/>
              <a:t>a≤X</a:t>
            </a:r>
            <a:r>
              <a:rPr lang="en-US" dirty="0"/>
              <a:t>&lt;b) is well-defined.</a:t>
            </a:r>
          </a:p>
        </p:txBody>
      </p:sp>
    </p:spTree>
    <p:extLst>
      <p:ext uri="{BB962C8B-B14F-4D97-AF65-F5344CB8AC3E}">
        <p14:creationId xmlns:p14="http://schemas.microsoft.com/office/powerpoint/2010/main" val="23159056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8640"/>
          </a:xfrm>
        </p:spPr>
        <p:txBody>
          <a:bodyPr/>
          <a:lstStyle/>
          <a:p>
            <a:r>
              <a:rPr lang="en-US" dirty="0"/>
              <a:t>Expectation and PMF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0590"/>
            <a:ext cx="8240486" cy="5319892"/>
          </a:xfrm>
        </p:spPr>
        <p:txBody>
          <a:bodyPr>
            <a:normAutofit/>
          </a:bodyPr>
          <a:lstStyle/>
          <a:p>
            <a:r>
              <a:rPr lang="en-US" dirty="0"/>
              <a:t>Expected value can be calculated from PMF only if the domain is finite, or countably infinite. </a:t>
            </a:r>
          </a:p>
          <a:p>
            <a:pPr marL="0" indent="0" algn="ctr">
              <a:buNone/>
            </a:pPr>
            <a:r>
              <a:rPr lang="en-US" dirty="0"/>
              <a:t>E[X] = sum value * P(X=value)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Example: X = number of words in the next </a:t>
            </a:r>
            <a:r>
              <a:rPr lang="en-US" dirty="0" err="1"/>
              <a:t>GoT</a:t>
            </a:r>
            <a:r>
              <a:rPr lang="en-US" dirty="0"/>
              <a:t> novel.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E[X] = P(X=1) + 2*P(X=2) + 3*P(X=3) + 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you know P(X=x) for all x (even if “all x” is an infinite set), then you can compute this expectation by solving the infinite series.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742" y="1128196"/>
            <a:ext cx="2710540" cy="442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683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8640"/>
          </a:xfrm>
        </p:spPr>
        <p:txBody>
          <a:bodyPr/>
          <a:lstStyle/>
          <a:p>
            <a:r>
              <a:rPr lang="en-US" dirty="0"/>
              <a:t>Random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0590"/>
            <a:ext cx="10515600" cy="5319892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Random Variables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RV = function from outcomes to numbers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Notation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Probability Mass Function (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pmf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Expected Value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Domain of a Random Variable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Domain Type: Categorical vs. Numerical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Domain Size: Finite vs. Countably Infinite vs.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Uncountably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Infinite</a:t>
            </a:r>
          </a:p>
          <a:p>
            <a:r>
              <a:rPr lang="en-US" dirty="0"/>
              <a:t>Joint, Marginal, and Conditional Random Variables</a:t>
            </a:r>
          </a:p>
          <a:p>
            <a:pPr lvl="1"/>
            <a:r>
              <a:rPr lang="en-US" dirty="0"/>
              <a:t>Marginalization and Conditioning</a:t>
            </a:r>
          </a:p>
          <a:p>
            <a:pPr lvl="1"/>
            <a:r>
              <a:rPr lang="en-US" dirty="0"/>
              <a:t>Law of Total Probability</a:t>
            </a:r>
          </a:p>
          <a:p>
            <a:pPr lvl="1"/>
            <a:r>
              <a:rPr lang="en-US" dirty="0"/>
              <a:t>Random Vectors</a:t>
            </a:r>
          </a:p>
          <a:p>
            <a:pPr lvl="1"/>
            <a:r>
              <a:rPr lang="en-US" dirty="0"/>
              <a:t>Jointly Random Class and Measurement Variables</a:t>
            </a:r>
          </a:p>
          <a:p>
            <a:r>
              <a:rPr lang="en-US" dirty="0"/>
              <a:t>Functions of Random Variables</a:t>
            </a:r>
          </a:p>
          <a:p>
            <a:pPr lvl="1"/>
            <a:r>
              <a:rPr lang="en-US" dirty="0"/>
              <a:t>Probability Mass Function</a:t>
            </a:r>
          </a:p>
          <a:p>
            <a:pPr lvl="1"/>
            <a:r>
              <a:rPr lang="en-US" dirty="0"/>
              <a:t>Expectation</a:t>
            </a:r>
          </a:p>
        </p:txBody>
      </p:sp>
    </p:spTree>
    <p:extLst>
      <p:ext uri="{BB962C8B-B14F-4D97-AF65-F5344CB8AC3E}">
        <p14:creationId xmlns:p14="http://schemas.microsoft.com/office/powerpoint/2010/main" val="1009015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331" y="0"/>
            <a:ext cx="9518469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Joint probability mass function (joint </a:t>
            </a:r>
            <a:r>
              <a:rPr lang="en-US" dirty="0" err="1"/>
              <a:t>pmf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99653" y="1189038"/>
                <a:ext cx="10291916" cy="4695568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>
                    <a:solidFill>
                      <a:srgbClr val="0066FF"/>
                    </a:solidFill>
                  </a:rPr>
                  <a:t>p(X</a:t>
                </a:r>
                <a:r>
                  <a:rPr lang="en-US" sz="3200" baseline="-25000" dirty="0">
                    <a:solidFill>
                      <a:srgbClr val="0066FF"/>
                    </a:solidFill>
                  </a:rPr>
                  <a:t>1</a:t>
                </a:r>
                <a:r>
                  <a:rPr lang="en-US" sz="3200" dirty="0">
                    <a:solidFill>
                      <a:srgbClr val="0066FF"/>
                    </a:solidFill>
                  </a:rPr>
                  <a:t>=x</a:t>
                </a:r>
                <a:r>
                  <a:rPr lang="en-US" sz="3200" baseline="-25000" dirty="0">
                    <a:solidFill>
                      <a:srgbClr val="0066FF"/>
                    </a:solidFill>
                  </a:rPr>
                  <a:t>1</a:t>
                </a:r>
                <a:r>
                  <a:rPr lang="en-US" sz="3200" dirty="0">
                    <a:solidFill>
                      <a:srgbClr val="0066FF"/>
                    </a:solidFill>
                  </a:rPr>
                  <a:t>,X</a:t>
                </a:r>
                <a:r>
                  <a:rPr lang="en-US" sz="3200" baseline="-25000" dirty="0">
                    <a:solidFill>
                      <a:srgbClr val="0066FF"/>
                    </a:solidFill>
                  </a:rPr>
                  <a:t>2</a:t>
                </a:r>
                <a:r>
                  <a:rPr lang="en-US" sz="3200" dirty="0">
                    <a:solidFill>
                      <a:srgbClr val="0066FF"/>
                    </a:solidFill>
                  </a:rPr>
                  <a:t>=x</a:t>
                </a:r>
                <a:r>
                  <a:rPr lang="en-US" sz="3200" baseline="-25000" dirty="0">
                    <a:solidFill>
                      <a:srgbClr val="0066FF"/>
                    </a:solidFill>
                  </a:rPr>
                  <a:t>2</a:t>
                </a:r>
                <a:r>
                  <a:rPr lang="en-US" sz="3200" dirty="0">
                    <a:solidFill>
                      <a:srgbClr val="0066FF"/>
                    </a:solidFill>
                  </a:rPr>
                  <a:t>,…,X</a:t>
                </a:r>
                <a:r>
                  <a:rPr lang="en-US" sz="3200" baseline="-25000" dirty="0">
                    <a:solidFill>
                      <a:srgbClr val="0066FF"/>
                    </a:solidFill>
                  </a:rPr>
                  <a:t>N</a:t>
                </a:r>
                <a:r>
                  <a:rPr lang="en-US" sz="3200" dirty="0">
                    <a:solidFill>
                      <a:srgbClr val="0066FF"/>
                    </a:solidFill>
                  </a:rPr>
                  <a:t>=</a:t>
                </a:r>
                <a:r>
                  <a:rPr lang="en-US" sz="3200" dirty="0" err="1">
                    <a:solidFill>
                      <a:srgbClr val="0066FF"/>
                    </a:solidFill>
                  </a:rPr>
                  <a:t>x</a:t>
                </a:r>
                <a:r>
                  <a:rPr lang="en-US" sz="3200" baseline="-25000" dirty="0" err="1">
                    <a:solidFill>
                      <a:srgbClr val="0066FF"/>
                    </a:solidFill>
                  </a:rPr>
                  <a:t>N</a:t>
                </a:r>
                <a:r>
                  <a:rPr lang="en-US" sz="3200" dirty="0">
                    <a:solidFill>
                      <a:srgbClr val="0066FF"/>
                    </a:solidFill>
                  </a:rPr>
                  <a:t>) </a:t>
                </a:r>
                <a:r>
                  <a:rPr lang="en-US" sz="3200" dirty="0"/>
                  <a:t>refers to the probability of a particular outcome (the outcome </a:t>
                </a:r>
                <a:r>
                  <a:rPr lang="en-US" sz="3200" dirty="0">
                    <a:solidFill>
                      <a:srgbClr val="0066FF"/>
                    </a:solidFill>
                  </a:rPr>
                  <a:t>X</a:t>
                </a:r>
                <a:r>
                  <a:rPr lang="en-US" sz="3200" baseline="-25000" dirty="0">
                    <a:solidFill>
                      <a:srgbClr val="0066FF"/>
                    </a:solidFill>
                  </a:rPr>
                  <a:t>1</a:t>
                </a:r>
                <a:r>
                  <a:rPr lang="en-US" sz="3200" dirty="0">
                    <a:solidFill>
                      <a:srgbClr val="0066FF"/>
                    </a:solidFill>
                  </a:rPr>
                  <a:t>=x</a:t>
                </a:r>
                <a:r>
                  <a:rPr lang="en-US" sz="3200" baseline="-25000" dirty="0">
                    <a:solidFill>
                      <a:srgbClr val="0066FF"/>
                    </a:solidFill>
                  </a:rPr>
                  <a:t>1</a:t>
                </a:r>
                <a:r>
                  <a:rPr lang="en-US" sz="3200" dirty="0">
                    <a:solidFill>
                      <a:srgbClr val="0066FF"/>
                    </a:solidFill>
                  </a:rPr>
                  <a:t>,…,X</a:t>
                </a:r>
                <a:r>
                  <a:rPr lang="en-US" sz="3200" baseline="-25000" dirty="0">
                    <a:solidFill>
                      <a:srgbClr val="0066FF"/>
                    </a:solidFill>
                  </a:rPr>
                  <a:t>N</a:t>
                </a:r>
                <a:r>
                  <a:rPr lang="en-US" sz="3200" dirty="0">
                    <a:solidFill>
                      <a:srgbClr val="0066FF"/>
                    </a:solidFill>
                  </a:rPr>
                  <a:t>=</a:t>
                </a:r>
                <a:r>
                  <a:rPr lang="en-US" sz="3200" dirty="0" err="1">
                    <a:solidFill>
                      <a:srgbClr val="0066FF"/>
                    </a:solidFill>
                  </a:rPr>
                  <a:t>x</a:t>
                </a:r>
                <a:r>
                  <a:rPr lang="en-US" sz="3200" baseline="-25000" dirty="0" err="1">
                    <a:solidFill>
                      <a:srgbClr val="0066FF"/>
                    </a:solidFill>
                  </a:rPr>
                  <a:t>N</a:t>
                </a:r>
                <a:r>
                  <a:rPr lang="en-US" sz="3200" dirty="0">
                    <a:solidFill>
                      <a:srgbClr val="002060"/>
                    </a:solidFill>
                  </a:rPr>
                  <a:t>).</a:t>
                </a:r>
              </a:p>
              <a:p>
                <a:pPr lvl="1"/>
                <a:r>
                  <a:rPr lang="en-US" sz="3200" dirty="0"/>
                  <a:t>Shorthand: </a:t>
                </a:r>
                <a:r>
                  <a:rPr lang="en-US" sz="3200" dirty="0">
                    <a:solidFill>
                      <a:srgbClr val="0066FF"/>
                    </a:solidFill>
                  </a:rPr>
                  <a:t>p(x</a:t>
                </a:r>
                <a:r>
                  <a:rPr lang="en-US" sz="3200" baseline="-25000" dirty="0">
                    <a:solidFill>
                      <a:srgbClr val="0066FF"/>
                    </a:solidFill>
                  </a:rPr>
                  <a:t>1</a:t>
                </a:r>
                <a:r>
                  <a:rPr lang="en-US" sz="3200" dirty="0">
                    <a:solidFill>
                      <a:srgbClr val="0066FF"/>
                    </a:solidFill>
                  </a:rPr>
                  <a:t>, x</a:t>
                </a:r>
                <a:r>
                  <a:rPr lang="en-US" sz="3200" baseline="-25000" dirty="0">
                    <a:solidFill>
                      <a:srgbClr val="0066FF"/>
                    </a:solidFill>
                  </a:rPr>
                  <a:t>2</a:t>
                </a:r>
                <a:r>
                  <a:rPr lang="en-US" sz="3200" dirty="0">
                    <a:solidFill>
                      <a:srgbClr val="0066FF"/>
                    </a:solidFill>
                  </a:rPr>
                  <a:t>, …, </a:t>
                </a:r>
                <a:r>
                  <a:rPr lang="en-US" sz="3200" dirty="0" err="1">
                    <a:solidFill>
                      <a:srgbClr val="0066FF"/>
                    </a:solidFill>
                  </a:rPr>
                  <a:t>x</a:t>
                </a:r>
                <a:r>
                  <a:rPr lang="en-US" sz="3200" baseline="-25000" dirty="0" err="1">
                    <a:solidFill>
                      <a:srgbClr val="0066FF"/>
                    </a:solidFill>
                  </a:rPr>
                  <a:t>N</a:t>
                </a:r>
                <a:r>
                  <a:rPr lang="en-US" sz="3200" dirty="0">
                    <a:solidFill>
                      <a:srgbClr val="0066FF"/>
                    </a:solidFill>
                  </a:rPr>
                  <a:t>)</a:t>
                </a:r>
              </a:p>
              <a:p>
                <a:pPr lvl="1"/>
                <a:r>
                  <a:rPr lang="en-US" dirty="0"/>
                  <a:t>Subscript notation, which we won’t use in this class: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sub>
                        </m:sSub>
                      </m:sub>
                    </m:sSub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</m:sSub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/>
              </a:p>
              <a:p>
                <a:r>
                  <a:rPr lang="en-US" sz="3200" dirty="0">
                    <a:solidFill>
                      <a:srgbClr val="0066FF"/>
                    </a:solidFill>
                  </a:rPr>
                  <a:t>p(X</a:t>
                </a:r>
                <a:r>
                  <a:rPr lang="en-US" sz="3200" baseline="-25000" dirty="0">
                    <a:solidFill>
                      <a:srgbClr val="0066FF"/>
                    </a:solidFill>
                  </a:rPr>
                  <a:t>1</a:t>
                </a:r>
                <a:r>
                  <a:rPr lang="en-US" sz="3200" dirty="0">
                    <a:solidFill>
                      <a:srgbClr val="0066FF"/>
                    </a:solidFill>
                  </a:rPr>
                  <a:t>, X</a:t>
                </a:r>
                <a:r>
                  <a:rPr lang="en-US" sz="3200" baseline="-25000" dirty="0">
                    <a:solidFill>
                      <a:srgbClr val="0066FF"/>
                    </a:solidFill>
                  </a:rPr>
                  <a:t>2</a:t>
                </a:r>
                <a:r>
                  <a:rPr lang="en-US" sz="3200" dirty="0">
                    <a:solidFill>
                      <a:srgbClr val="0066FF"/>
                    </a:solidFill>
                  </a:rPr>
                  <a:t>, …, X</a:t>
                </a:r>
                <a:r>
                  <a:rPr lang="en-US" sz="3200" baseline="-25000" dirty="0">
                    <a:solidFill>
                      <a:srgbClr val="0066FF"/>
                    </a:solidFill>
                  </a:rPr>
                  <a:t>N</a:t>
                </a:r>
                <a:r>
                  <a:rPr lang="en-US" sz="3200" dirty="0">
                    <a:solidFill>
                      <a:srgbClr val="0066FF"/>
                    </a:solidFill>
                  </a:rPr>
                  <a:t>) </a:t>
                </a:r>
                <a:r>
                  <a:rPr lang="en-US" sz="3200" dirty="0"/>
                  <a:t>refers to the entire joint probability mass function, i.e., the entire table, listing all possible outcomes, and the probability of each</a:t>
                </a:r>
              </a:p>
              <a:p>
                <a:r>
                  <a:rPr lang="en-US" sz="3200" dirty="0">
                    <a:solidFill>
                      <a:srgbClr val="0066FF"/>
                    </a:solidFill>
                  </a:rPr>
                  <a:t>P(A)</a:t>
                </a:r>
                <a:r>
                  <a:rPr lang="en-US" sz="3200" dirty="0"/>
                  <a:t> (capital P) refers to the probability of an event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9653" y="1189038"/>
                <a:ext cx="10291916" cy="4695568"/>
              </a:xfrm>
              <a:blipFill>
                <a:blip r:embed="rId3"/>
                <a:stretch>
                  <a:fillRect l="-1233" t="-2703" r="-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41446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1" y="443505"/>
            <a:ext cx="10515600" cy="967288"/>
          </a:xfrm>
        </p:spPr>
        <p:txBody>
          <a:bodyPr/>
          <a:lstStyle/>
          <a:p>
            <a:r>
              <a:rPr lang="en-US" dirty="0"/>
              <a:t>Joint Random Variables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7563" y="1861583"/>
                <a:ext cx="8669428" cy="2124206"/>
              </a:xfrm>
            </p:spPr>
            <p:txBody>
              <a:bodyPr/>
              <a:lstStyle/>
              <a:p>
                <a:r>
                  <a:rPr lang="en-US" dirty="0"/>
                  <a:t>For example, suppose W = pips showing on the red die, X = pips on purple die, Y = green, Z = blue.</a:t>
                </a:r>
              </a:p>
              <a:p>
                <a:r>
                  <a:rPr lang="en-US" dirty="0"/>
                  <a:t>The following table shows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their joint </a:t>
                </a:r>
                <a:r>
                  <a:rPr lang="en-US" dirty="0" err="1"/>
                  <a:t>pmf</a:t>
                </a:r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7563" y="1861583"/>
                <a:ext cx="8669428" cy="2124206"/>
              </a:xfrm>
              <a:blipFill>
                <a:blip r:embed="rId2"/>
                <a:stretch>
                  <a:fillRect l="-1170" t="-4762" r="-1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368850"/>
              </p:ext>
            </p:extLst>
          </p:nvPr>
        </p:nvGraphicFramePr>
        <p:xfrm>
          <a:off x="1570088" y="3406304"/>
          <a:ext cx="9393287" cy="3305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5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5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55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55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310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P(W=</a:t>
                      </a:r>
                      <a:r>
                        <a:rPr lang="en-US" sz="2400" dirty="0" err="1"/>
                        <a:t>w,X</a:t>
                      </a:r>
                      <a:r>
                        <a:rPr lang="en-US" sz="2400" dirty="0"/>
                        <a:t>=</a:t>
                      </a:r>
                      <a:r>
                        <a:rPr lang="en-US" sz="2400" dirty="0" err="1"/>
                        <a:t>x,Y</a:t>
                      </a:r>
                      <a:r>
                        <a:rPr lang="en-US" sz="2400" dirty="0"/>
                        <a:t>=</a:t>
                      </a:r>
                      <a:r>
                        <a:rPr lang="en-US" sz="2400" dirty="0" err="1"/>
                        <a:t>y,Z</a:t>
                      </a:r>
                      <a:r>
                        <a:rPr lang="en-US" sz="2400" dirty="0"/>
                        <a:t>=z)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1/1296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237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1/1296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1/1296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1/1296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1/1296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533" y="244443"/>
            <a:ext cx="2747521" cy="189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7500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  <m:sup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Example: if W, X, Y, Z are four independent dice, then the marginal is just what you would expect: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1296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00410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Example: if W, X, Y, Z are four independent dice, then the marginal is just what you would expect: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=3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=3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=3,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=3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=3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1/36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1/6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1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24700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Here’s a surprise.  One of the most useful things you can do with a conditional probability is to turn it around, to calculate the joint </a:t>
                </a:r>
                <a:r>
                  <a:rPr lang="en-US" dirty="0" err="1"/>
                  <a:t>pmf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45366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Conditioning+Marginalization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Here’s a surprise.  One of the most useful things you can do with a conditional probability is to turn it around, to calculate the joint </a:t>
                </a:r>
                <a:r>
                  <a:rPr lang="en-US" dirty="0" err="1"/>
                  <a:t>pmf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Remember the law for marginalization: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/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632" b="-33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99098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Conditioning+Marginalization</a:t>
            </a:r>
            <a:r>
              <a:rPr lang="en-US" dirty="0"/>
              <a:t>= Law of Total Probability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Here’s a surprise.  One of the most useful things you can do with a conditional probability is to turn it around, to calculate the joint </a:t>
                </a:r>
                <a:r>
                  <a:rPr lang="en-US" dirty="0" err="1"/>
                  <a:t>pmf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Remember the law for marginalization: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/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Putting those two things together: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2"/>
                <a:stretch>
                  <a:fillRect l="-1086" t="-3030" b="-40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5516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68362"/>
          </a:xfrm>
        </p:spPr>
        <p:txBody>
          <a:bodyPr/>
          <a:lstStyle/>
          <a:p>
            <a:r>
              <a:rPr lang="en-US" dirty="0"/>
              <a:t>Random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652" y="1112838"/>
            <a:ext cx="10692580" cy="5211763"/>
          </a:xfrm>
        </p:spPr>
        <p:txBody>
          <a:bodyPr>
            <a:normAutofit/>
          </a:bodyPr>
          <a:lstStyle/>
          <a:p>
            <a:r>
              <a:rPr lang="en-US" sz="2400" dirty="0"/>
              <a:t>We describe the (uncertain) state of the world using </a:t>
            </a:r>
            <a:r>
              <a:rPr lang="en-US" sz="2400" b="1" i="1" dirty="0">
                <a:solidFill>
                  <a:srgbClr val="C00000"/>
                </a:solidFill>
              </a:rPr>
              <a:t>random variables</a:t>
            </a:r>
            <a:endParaRPr lang="en-US" sz="2400" b="1" dirty="0">
              <a:solidFill>
                <a:srgbClr val="C0000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/>
              <a:t>Denoted by capital letters</a:t>
            </a:r>
          </a:p>
          <a:p>
            <a:pPr lvl="1"/>
            <a:r>
              <a:rPr lang="en-US" b="1" dirty="0">
                <a:solidFill>
                  <a:srgbClr val="0066FF"/>
                </a:solidFill>
              </a:rPr>
              <a:t>R</a:t>
            </a:r>
            <a:r>
              <a:rPr lang="en-US" dirty="0">
                <a:solidFill>
                  <a:srgbClr val="0066FF"/>
                </a:solidFill>
              </a:rPr>
              <a:t>: </a:t>
            </a:r>
            <a:r>
              <a:rPr lang="en-US" i="1" dirty="0">
                <a:solidFill>
                  <a:srgbClr val="0066FF"/>
                </a:solidFill>
              </a:rPr>
              <a:t>Is it raining?</a:t>
            </a:r>
          </a:p>
          <a:p>
            <a:pPr lvl="1"/>
            <a:r>
              <a:rPr lang="en-US" b="1" dirty="0">
                <a:solidFill>
                  <a:srgbClr val="0066FF"/>
                </a:solidFill>
              </a:rPr>
              <a:t>W</a:t>
            </a:r>
            <a:r>
              <a:rPr lang="en-US" dirty="0">
                <a:solidFill>
                  <a:srgbClr val="0066FF"/>
                </a:solidFill>
              </a:rPr>
              <a:t>:</a:t>
            </a:r>
            <a:r>
              <a:rPr lang="en-US" i="1" dirty="0">
                <a:solidFill>
                  <a:srgbClr val="0066FF"/>
                </a:solidFill>
              </a:rPr>
              <a:t> What’s the weather?</a:t>
            </a:r>
          </a:p>
          <a:p>
            <a:pPr lvl="1"/>
            <a:r>
              <a:rPr lang="en-US" b="1" dirty="0">
                <a:solidFill>
                  <a:srgbClr val="0066FF"/>
                </a:solidFill>
              </a:rPr>
              <a:t>D</a:t>
            </a:r>
            <a:r>
              <a:rPr lang="en-US" dirty="0">
                <a:solidFill>
                  <a:srgbClr val="0066FF"/>
                </a:solidFill>
              </a:rPr>
              <a:t>: </a:t>
            </a:r>
            <a:r>
              <a:rPr lang="en-US" i="1" dirty="0">
                <a:solidFill>
                  <a:srgbClr val="0066FF"/>
                </a:solidFill>
              </a:rPr>
              <a:t>What is the outcome of rolling two dice?</a:t>
            </a:r>
          </a:p>
          <a:p>
            <a:pPr lvl="1"/>
            <a:r>
              <a:rPr lang="en-US" b="1" dirty="0">
                <a:solidFill>
                  <a:srgbClr val="0066FF"/>
                </a:solidFill>
              </a:rPr>
              <a:t>S</a:t>
            </a:r>
            <a:r>
              <a:rPr lang="en-US" dirty="0">
                <a:solidFill>
                  <a:srgbClr val="0066FF"/>
                </a:solidFill>
              </a:rPr>
              <a:t>: </a:t>
            </a:r>
            <a:r>
              <a:rPr lang="en-US" i="1" dirty="0">
                <a:solidFill>
                  <a:srgbClr val="0066FF"/>
                </a:solidFill>
              </a:rPr>
              <a:t>What is the speed of my car (in MPH)?</a:t>
            </a:r>
          </a:p>
          <a:p>
            <a:r>
              <a:rPr lang="en-US" sz="2400" dirty="0"/>
              <a:t>Just like variables in CSPs, random variables take on values in a </a:t>
            </a:r>
            <a:r>
              <a:rPr lang="en-US" sz="2400" i="1" dirty="0"/>
              <a:t>domain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Domain values must be </a:t>
            </a:r>
            <a:r>
              <a:rPr lang="en-US" i="1" dirty="0"/>
              <a:t>mutually exclusive </a:t>
            </a:r>
            <a:r>
              <a:rPr lang="en-US" dirty="0"/>
              <a:t>and </a:t>
            </a:r>
            <a:r>
              <a:rPr lang="en-US" i="1" dirty="0"/>
              <a:t>exhaustive</a:t>
            </a:r>
          </a:p>
          <a:p>
            <a:pPr lvl="1"/>
            <a:r>
              <a:rPr lang="en-US" b="1" dirty="0">
                <a:solidFill>
                  <a:srgbClr val="0066FF"/>
                </a:solidFill>
              </a:rPr>
              <a:t>R</a:t>
            </a:r>
            <a:r>
              <a:rPr lang="en-US" dirty="0">
                <a:solidFill>
                  <a:srgbClr val="0066FF"/>
                </a:solidFill>
              </a:rPr>
              <a:t> </a:t>
            </a:r>
            <a:r>
              <a:rPr lang="en-US" dirty="0"/>
              <a:t>in</a:t>
            </a:r>
            <a:r>
              <a:rPr lang="en-US" dirty="0">
                <a:solidFill>
                  <a:srgbClr val="0066FF"/>
                </a:solidFill>
              </a:rPr>
              <a:t> {True, False}</a:t>
            </a:r>
          </a:p>
          <a:p>
            <a:pPr lvl="1"/>
            <a:r>
              <a:rPr lang="en-US" b="1" dirty="0">
                <a:solidFill>
                  <a:srgbClr val="0066FF"/>
                </a:solidFill>
              </a:rPr>
              <a:t>W</a:t>
            </a:r>
            <a:r>
              <a:rPr lang="en-US" dirty="0">
                <a:solidFill>
                  <a:srgbClr val="0066FF"/>
                </a:solidFill>
              </a:rPr>
              <a:t> </a:t>
            </a:r>
            <a:r>
              <a:rPr lang="en-US" dirty="0"/>
              <a:t>in</a:t>
            </a:r>
            <a:r>
              <a:rPr lang="en-US" dirty="0">
                <a:solidFill>
                  <a:srgbClr val="0066FF"/>
                </a:solidFill>
              </a:rPr>
              <a:t> {Sunny, Cloudy, Rainy, Snow}</a:t>
            </a:r>
          </a:p>
          <a:p>
            <a:pPr lvl="1"/>
            <a:r>
              <a:rPr lang="en-US" b="1" dirty="0">
                <a:solidFill>
                  <a:srgbClr val="0066FF"/>
                </a:solidFill>
                <a:sym typeface="Symbol"/>
              </a:rPr>
              <a:t>D</a:t>
            </a:r>
            <a:r>
              <a:rPr lang="en-US" dirty="0">
                <a:solidFill>
                  <a:srgbClr val="0066FF"/>
                </a:solidFill>
                <a:sym typeface="Symbol"/>
              </a:rPr>
              <a:t> </a:t>
            </a:r>
            <a:r>
              <a:rPr lang="en-US" dirty="0">
                <a:sym typeface="Symbol"/>
              </a:rPr>
              <a:t>in</a:t>
            </a:r>
            <a:r>
              <a:rPr lang="en-US" dirty="0">
                <a:solidFill>
                  <a:srgbClr val="0066FF"/>
                </a:solidFill>
                <a:sym typeface="Symbol"/>
              </a:rPr>
              <a:t> {(1,1), (1,2), … (6,6)}</a:t>
            </a:r>
          </a:p>
          <a:p>
            <a:pPr lvl="1"/>
            <a:r>
              <a:rPr lang="en-US" b="1" dirty="0">
                <a:solidFill>
                  <a:srgbClr val="0066FF"/>
                </a:solidFill>
              </a:rPr>
              <a:t>S</a:t>
            </a:r>
            <a:r>
              <a:rPr lang="en-US" dirty="0">
                <a:solidFill>
                  <a:srgbClr val="0066FF"/>
                </a:solidFill>
              </a:rPr>
              <a:t> </a:t>
            </a:r>
            <a:r>
              <a:rPr lang="en-US" dirty="0"/>
              <a:t>in </a:t>
            </a:r>
            <a:r>
              <a:rPr lang="en-US" dirty="0">
                <a:solidFill>
                  <a:srgbClr val="0066FF"/>
                </a:solidFill>
              </a:rPr>
              <a:t>[0, </a:t>
            </a:r>
            <a:r>
              <a:rPr lang="en-US" dirty="0">
                <a:solidFill>
                  <a:srgbClr val="0066FF"/>
                </a:solidFill>
                <a:sym typeface="Symbol"/>
              </a:rPr>
              <a:t>200]</a:t>
            </a:r>
          </a:p>
          <a:p>
            <a:pPr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807982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Total Probability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This is called the “Law of Total Probability:”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2"/>
                <a:stretch>
                  <a:fillRect l="-1086" t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06153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7305"/>
            <a:ext cx="10515600" cy="957837"/>
          </a:xfrm>
        </p:spPr>
        <p:txBody>
          <a:bodyPr/>
          <a:lstStyle/>
          <a:p>
            <a:r>
              <a:rPr lang="en-US" dirty="0"/>
              <a:t>Law of Total Probability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0368" y="1147867"/>
                <a:ext cx="7926981" cy="5535037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/>
                  <a:t>Example: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Billy Bones said that there is treasure in a treasure chest on this island. 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𝑇𝑟𝑒𝑎𝑠𝑢𝑟𝑒𝐶h𝑒𝑠𝑡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𝑓𝑢𝑙𝑙</m:t>
                        </m:r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Two possibilities:</a:t>
                </a:r>
              </a:p>
              <a:p>
                <a:pPr marL="457200" lvl="1" indent="0">
                  <a:lnSpc>
                    <a:spcPct val="120000"/>
                  </a:lnSpc>
                  <a:buNone/>
                </a:pPr>
                <a:r>
                  <a:rPr lang="en-US" dirty="0"/>
                  <a:t>1. Bones lied.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𝑇𝑟𝑒𝑎𝑠𝑢𝑟𝑒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𝐶h𝑒𝑠𝑡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𝑓𝑢𝑙𝑙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𝐵𝑜𝑛𝑒𝑠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𝑙𝑖𝑒𝑑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</m:t>
                      </m:r>
                    </m:oMath>
                  </m:oMathPara>
                </a14:m>
                <a:endParaRPr lang="en-US" dirty="0"/>
              </a:p>
              <a:p>
                <a:pPr marL="457200" lvl="1" indent="0">
                  <a:lnSpc>
                    <a:spcPct val="120000"/>
                  </a:lnSpc>
                  <a:buNone/>
                </a:pPr>
                <a:r>
                  <a:rPr lang="en-US" dirty="0"/>
                  <a:t>2. Bones told the truth.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𝑇𝑟𝑒𝑎𝑠𝑢𝑟𝑒𝐶h𝑒𝑠𝑡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𝑓𝑢𝑙𝑙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𝐵𝑜𝑛𝑒𝑠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𝑡𝑜𝑙𝑑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𝑡𝑟𝑢𝑡h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=0.7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Law of Total Probability: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𝑇𝑟𝑒𝑎𝑠𝑢𝑟𝑒𝐶h𝑒𝑠𝑡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𝑓𝑢𝑙𝑙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𝐵𝑜𝑛𝑒𝑠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𝑙𝑖𝑒𝑑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.7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𝐵𝑜𝑛𝑒𝑠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𝑡𝑟𝑢𝑒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0368" y="1147867"/>
                <a:ext cx="7926981" cy="5535037"/>
              </a:xfrm>
              <a:blipFill>
                <a:blip r:embed="rId2"/>
                <a:stretch>
                  <a:fillRect l="-1280" t="-915" r="-2080" b="-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18F33215-BBE7-E543-95E1-0630546FBF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349" y="365125"/>
            <a:ext cx="3875859" cy="630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9652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8640"/>
          </a:xfrm>
        </p:spPr>
        <p:txBody>
          <a:bodyPr/>
          <a:lstStyle/>
          <a:p>
            <a:r>
              <a:rPr lang="en-US" dirty="0"/>
              <a:t>Random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0590"/>
            <a:ext cx="10515600" cy="5319892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Random Variables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RV = function from outcomes to numbers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Notation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Probability Mass Function (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pmf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Expected Value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Domain of a Random Variable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Domain Type: Categorical vs. Numerical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Domain Size: Finite vs. Countably Infinite vs.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Uncountably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Infinite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Joint, Marginal, and Conditional Random Variables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Marginalization and Conditioning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Law of Total Probability</a:t>
            </a:r>
          </a:p>
          <a:p>
            <a:pPr lvl="1"/>
            <a:r>
              <a:rPr lang="en-US" dirty="0"/>
              <a:t>Random Vectors</a:t>
            </a:r>
          </a:p>
          <a:p>
            <a:pPr lvl="1"/>
            <a:r>
              <a:rPr lang="en-US" dirty="0"/>
              <a:t>Jointly Random Class and Measurement Variables</a:t>
            </a:r>
          </a:p>
          <a:p>
            <a:r>
              <a:rPr lang="en-US" dirty="0"/>
              <a:t>Functions of Random Variables</a:t>
            </a:r>
          </a:p>
          <a:p>
            <a:pPr lvl="1"/>
            <a:r>
              <a:rPr lang="en-US" dirty="0"/>
              <a:t>Probability Mass Function</a:t>
            </a:r>
          </a:p>
          <a:p>
            <a:pPr lvl="1"/>
            <a:r>
              <a:rPr lang="en-US" dirty="0"/>
              <a:t>Expectation</a:t>
            </a:r>
          </a:p>
        </p:txBody>
      </p:sp>
    </p:spTree>
    <p:extLst>
      <p:ext uri="{BB962C8B-B14F-4D97-AF65-F5344CB8AC3E}">
        <p14:creationId xmlns:p14="http://schemas.microsoft.com/office/powerpoint/2010/main" val="35474152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900" y="289547"/>
            <a:ext cx="4477970" cy="33833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7966435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 Random Vector,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/>
                  <a:t>, is a vector of joint random variables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</a:t>
                </a:r>
                <a:r>
                  <a:rPr lang="en-US" dirty="0" err="1"/>
                  <a:t>pmf</a:t>
                </a:r>
                <a:r>
                  <a:rPr lang="en-US" dirty="0"/>
                  <a:t> of the random vector is defined to be the Joint </a:t>
                </a:r>
                <a:r>
                  <a:rPr lang="en-US" dirty="0" err="1"/>
                  <a:t>pmf</a:t>
                </a:r>
                <a:r>
                  <a:rPr lang="en-US" dirty="0"/>
                  <a:t> of all of its component variables: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…,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7966435" cy="4351338"/>
              </a:xfrm>
              <a:blipFill>
                <a:blip r:embed="rId3"/>
                <a:stretch>
                  <a:fillRect l="-1433" t="-4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16666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Jointly Random Class and Measurement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1171548" cy="48768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 most important case of joint random variables for AI:  jointly random categorical (class) and numerical (measurement) variables.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example, Y= type of fruit, X = weight of the fruit.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We’ll talk A LOT more about this in a few lectures (Bayesian inference).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347988"/>
              </p:ext>
            </p:extLst>
          </p:nvPr>
        </p:nvGraphicFramePr>
        <p:xfrm>
          <a:off x="2032000" y="3519423"/>
          <a:ext cx="8127999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P(X=</a:t>
                      </a:r>
                      <a:r>
                        <a:rPr lang="en-US" sz="2400" dirty="0" err="1"/>
                        <a:t>x,Y</a:t>
                      </a:r>
                      <a:r>
                        <a:rPr lang="en-US" sz="2400" dirty="0"/>
                        <a:t>=y)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Grape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Grape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8982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8640"/>
          </a:xfrm>
        </p:spPr>
        <p:txBody>
          <a:bodyPr/>
          <a:lstStyle/>
          <a:p>
            <a:r>
              <a:rPr lang="en-US" dirty="0"/>
              <a:t>Random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0590"/>
            <a:ext cx="10515600" cy="5319892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Random Variables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RV = function from outcomes to numbers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Notation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Probability Mass Function (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pmf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Expected Value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Domain of a Random Variable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Domain Type: Categorical vs. Numerical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Domain Size: Finite vs. Countably Infinite vs.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Uncountably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Infinite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Joint, Marginal, and Conditional Random Variables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Marginalization and Conditioning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Law of Total Probability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Random Vectors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Jointly Random Class and Measurement Variables</a:t>
            </a:r>
          </a:p>
          <a:p>
            <a:r>
              <a:rPr lang="en-US" dirty="0"/>
              <a:t>Functions of Random Variables</a:t>
            </a:r>
          </a:p>
          <a:p>
            <a:pPr lvl="1"/>
            <a:r>
              <a:rPr lang="en-US" dirty="0"/>
              <a:t>Probability Mass Function</a:t>
            </a:r>
          </a:p>
          <a:p>
            <a:pPr lvl="1"/>
            <a:r>
              <a:rPr lang="en-US" dirty="0"/>
              <a:t>Expectation</a:t>
            </a:r>
          </a:p>
        </p:txBody>
      </p:sp>
    </p:spTree>
    <p:extLst>
      <p:ext uri="{BB962C8B-B14F-4D97-AF65-F5344CB8AC3E}">
        <p14:creationId xmlns:p14="http://schemas.microsoft.com/office/powerpoint/2010/main" val="40505546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0028"/>
            <a:ext cx="10515600" cy="888640"/>
          </a:xfrm>
        </p:spPr>
        <p:txBody>
          <a:bodyPr/>
          <a:lstStyle/>
          <a:p>
            <a:r>
              <a:rPr lang="en-US" dirty="0"/>
              <a:t>Functions of Random Variables: PMF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864090"/>
                <a:ext cx="10515600" cy="141099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The PMF for a function of random variables is computed the same way as any other marginal: by adding up the component probabilities.</a:t>
                </a:r>
              </a:p>
              <a:p>
                <a:pPr marL="0" indent="0">
                  <a:buNone/>
                </a:pPr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64090"/>
                <a:ext cx="10515600" cy="1410997"/>
              </a:xfrm>
              <a:blipFill>
                <a:blip r:embed="rId2"/>
                <a:stretch>
                  <a:fillRect l="-1086" t="-6250" r="-483" b="-8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083129"/>
              </p:ext>
            </p:extLst>
          </p:nvPr>
        </p:nvGraphicFramePr>
        <p:xfrm>
          <a:off x="891358" y="2275087"/>
          <a:ext cx="10003235" cy="23357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24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21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P(W=</a:t>
                      </a:r>
                      <a:r>
                        <a:rPr lang="en-US" sz="2400" dirty="0" err="1"/>
                        <a:t>w,X</a:t>
                      </a:r>
                      <a:r>
                        <a:rPr lang="en-US" sz="2400" dirty="0"/>
                        <a:t>=</a:t>
                      </a:r>
                      <a:r>
                        <a:rPr lang="en-US" sz="2400" dirty="0" err="1"/>
                        <a:t>x,Y</a:t>
                      </a:r>
                      <a:r>
                        <a:rPr lang="en-US" sz="2400" dirty="0"/>
                        <a:t>=</a:t>
                      </a:r>
                      <a:r>
                        <a:rPr lang="en-US" sz="2400" dirty="0" err="1"/>
                        <a:t>y,Z</a:t>
                      </a:r>
                      <a:r>
                        <a:rPr lang="en-US" sz="2400" dirty="0"/>
                        <a:t>=</a:t>
                      </a:r>
                      <a:r>
                        <a:rPr lang="en-US" sz="2400" dirty="0" err="1"/>
                        <a:t>z,</a:t>
                      </a:r>
                      <a:r>
                        <a:rPr lang="en-US" sz="2400" dirty="0" err="1">
                          <a:solidFill>
                            <a:srgbClr val="FFFF00"/>
                          </a:solidFill>
                        </a:rPr>
                        <a:t>S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=s</a:t>
                      </a:r>
                      <a:r>
                        <a:rPr lang="en-US" sz="24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1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1/1296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9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1/1296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1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1/1296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1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…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56182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0028"/>
            <a:ext cx="10515600" cy="888640"/>
          </a:xfrm>
        </p:spPr>
        <p:txBody>
          <a:bodyPr/>
          <a:lstStyle/>
          <a:p>
            <a:r>
              <a:rPr lang="en-US" dirty="0"/>
              <a:t>Functions of Random Variables: PMF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7895CD0-7412-9C45-95F5-17255C7CE9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3869" y="3390037"/>
                <a:ext cx="10515600" cy="342575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dirty="0"/>
                  <a:t>There is only one outcome for which S=4, so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=4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1296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There are four different outcomes for which S=5, so</a:t>
                </a:r>
              </a:p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=5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1296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1296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1296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1296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1296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7895CD0-7412-9C45-95F5-17255C7CE9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869" y="3390037"/>
                <a:ext cx="10515600" cy="3425755"/>
              </a:xfrm>
              <a:prstGeom prst="rect">
                <a:avLst/>
              </a:prstGeom>
              <a:blipFill>
                <a:blip r:embed="rId2"/>
                <a:stretch>
                  <a:fillRect l="-965" t="-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5A19196-DA6C-4B4E-881E-4DADBE044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169946"/>
              </p:ext>
            </p:extLst>
          </p:nvPr>
        </p:nvGraphicFramePr>
        <p:xfrm>
          <a:off x="891358" y="952128"/>
          <a:ext cx="10003235" cy="23357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24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21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P(W=</a:t>
                      </a:r>
                      <a:r>
                        <a:rPr lang="en-US" sz="2400" dirty="0" err="1"/>
                        <a:t>w,X</a:t>
                      </a:r>
                      <a:r>
                        <a:rPr lang="en-US" sz="2400" dirty="0"/>
                        <a:t>=</a:t>
                      </a:r>
                      <a:r>
                        <a:rPr lang="en-US" sz="2400" dirty="0" err="1"/>
                        <a:t>x,Y</a:t>
                      </a:r>
                      <a:r>
                        <a:rPr lang="en-US" sz="2400" dirty="0"/>
                        <a:t>=</a:t>
                      </a:r>
                      <a:r>
                        <a:rPr lang="en-US" sz="2400" dirty="0" err="1"/>
                        <a:t>y,Z</a:t>
                      </a:r>
                      <a:r>
                        <a:rPr lang="en-US" sz="2400" dirty="0"/>
                        <a:t>=</a:t>
                      </a:r>
                      <a:r>
                        <a:rPr lang="en-US" sz="2400" dirty="0" err="1"/>
                        <a:t>z,</a:t>
                      </a:r>
                      <a:r>
                        <a:rPr lang="en-US" sz="2400" dirty="0" err="1">
                          <a:solidFill>
                            <a:srgbClr val="FFFF00"/>
                          </a:solidFill>
                        </a:rPr>
                        <a:t>S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=s</a:t>
                      </a:r>
                      <a:r>
                        <a:rPr lang="en-US" sz="24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1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1/1296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9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1/1296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1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1/1296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1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…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88087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0028"/>
            <a:ext cx="10515600" cy="888640"/>
          </a:xfrm>
        </p:spPr>
        <p:txBody>
          <a:bodyPr/>
          <a:lstStyle/>
          <a:p>
            <a:r>
              <a:rPr lang="en-US" dirty="0"/>
              <a:t>Functions of Random Variables: Expectation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28039"/>
                <a:ext cx="10515600" cy="531989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It’s important to know that, for any function g(X),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Those are not the same thing!!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28039"/>
                <a:ext cx="10515600" cy="5319892"/>
              </a:xfrm>
              <a:blipFill>
                <a:blip r:embed="rId2"/>
                <a:stretch>
                  <a:fillRect l="-1086" t="-12619" b="-5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38352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0028"/>
            <a:ext cx="10515600" cy="888640"/>
          </a:xfrm>
        </p:spPr>
        <p:txBody>
          <a:bodyPr/>
          <a:lstStyle/>
          <a:p>
            <a:r>
              <a:rPr lang="en-US" dirty="0"/>
              <a:t>Functions of Random Variables: Expectation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28039"/>
                <a:ext cx="10515600" cy="531989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+…+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=15.1667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+…+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=12.25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Those are not the same thing!!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28039"/>
                <a:ext cx="10515600" cy="5319892"/>
              </a:xfrm>
              <a:blipFill>
                <a:blip r:embed="rId2"/>
                <a:stretch>
                  <a:fillRect l="-1086" t="-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9475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68362"/>
          </a:xfrm>
        </p:spPr>
        <p:txBody>
          <a:bodyPr/>
          <a:lstStyle/>
          <a:p>
            <a:r>
              <a:rPr lang="en-US" dirty="0"/>
              <a:t>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112838"/>
                <a:ext cx="8229600" cy="5211763"/>
              </a:xfrm>
            </p:spPr>
            <p:txBody>
              <a:bodyPr/>
              <a:lstStyle/>
              <a:p>
                <a:r>
                  <a:rPr lang="en-US" dirty="0"/>
                  <a:t>A random variable can be viewed as a function, </a:t>
                </a:r>
                <a:r>
                  <a:rPr lang="en-US" dirty="0" err="1"/>
                  <a:t>f:outcomes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numbers (a function that maps outcomes to numbers).</a:t>
                </a:r>
              </a:p>
              <a:p>
                <a:r>
                  <a:rPr lang="en-US" dirty="0"/>
                  <a:t>For example: the event “Speed=45mph” is the set of all outcomes for which the speed of my car is 45mph:</a:t>
                </a:r>
              </a:p>
              <a:p>
                <a:pPr lvl="1"/>
                <a:r>
                  <a:rPr lang="en-US" sz="2800" dirty="0"/>
                  <a:t>I have my foot on the accelerator pedal, and I’m traveling 45mph</a:t>
                </a:r>
              </a:p>
              <a:p>
                <a:pPr lvl="1"/>
                <a:r>
                  <a:rPr lang="en-US" sz="2800" dirty="0"/>
                  <a:t>My car is being towed, and the </a:t>
                </a:r>
                <a:r>
                  <a:rPr lang="en-US" sz="2800" dirty="0" err="1"/>
                  <a:t>towtruck</a:t>
                </a:r>
                <a:r>
                  <a:rPr lang="en-US" sz="2800" dirty="0"/>
                  <a:t> is traveling 45mph</a:t>
                </a:r>
              </a:p>
              <a:p>
                <a:pPr lvl="1"/>
                <a:r>
                  <a:rPr lang="en-US" sz="2800" dirty="0"/>
                  <a:t>My car is falling off a cliff, and has reached a terminal velocity of 45mph…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112838"/>
                <a:ext cx="8229600" cy="5211763"/>
              </a:xfrm>
              <a:blipFill>
                <a:blip r:embed="rId3"/>
                <a:stretch>
                  <a:fillRect l="-1389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15027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8640"/>
          </a:xfrm>
        </p:spPr>
        <p:txBody>
          <a:bodyPr/>
          <a:lstStyle/>
          <a:p>
            <a:r>
              <a:rPr lang="en-US" dirty="0"/>
              <a:t>Random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0590"/>
            <a:ext cx="10515600" cy="531989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Random Variables</a:t>
            </a:r>
          </a:p>
          <a:p>
            <a:pPr lvl="1"/>
            <a:r>
              <a:rPr lang="en-US" dirty="0"/>
              <a:t>RV = function from outcomes to numbers</a:t>
            </a:r>
          </a:p>
          <a:p>
            <a:pPr lvl="1"/>
            <a:r>
              <a:rPr lang="en-US" dirty="0"/>
              <a:t>Notation</a:t>
            </a:r>
          </a:p>
          <a:p>
            <a:pPr lvl="1"/>
            <a:r>
              <a:rPr lang="en-US" dirty="0"/>
              <a:t>Probability Mass Function (</a:t>
            </a:r>
            <a:r>
              <a:rPr lang="en-US" dirty="0" err="1"/>
              <a:t>pmf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Expected Value</a:t>
            </a:r>
          </a:p>
          <a:p>
            <a:r>
              <a:rPr lang="en-US" dirty="0"/>
              <a:t>Domain of a Random Variable</a:t>
            </a:r>
          </a:p>
          <a:p>
            <a:pPr lvl="1"/>
            <a:r>
              <a:rPr lang="en-US" dirty="0"/>
              <a:t>Domain Type: Categorical vs. Numerical</a:t>
            </a:r>
          </a:p>
          <a:p>
            <a:pPr lvl="1"/>
            <a:r>
              <a:rPr lang="en-US" dirty="0"/>
              <a:t>Domain Size: Finite vs. Countably Infinite vs. </a:t>
            </a:r>
            <a:r>
              <a:rPr lang="en-US" dirty="0" err="1"/>
              <a:t>Uncountably</a:t>
            </a:r>
            <a:r>
              <a:rPr lang="en-US" dirty="0"/>
              <a:t> Infinite</a:t>
            </a:r>
          </a:p>
          <a:p>
            <a:r>
              <a:rPr lang="en-US" dirty="0"/>
              <a:t>Joint, Marginal, and Conditional Random Variables</a:t>
            </a:r>
          </a:p>
          <a:p>
            <a:pPr lvl="1"/>
            <a:r>
              <a:rPr lang="en-US" dirty="0"/>
              <a:t>Marginalization and Conditioning</a:t>
            </a:r>
          </a:p>
          <a:p>
            <a:pPr lvl="1"/>
            <a:r>
              <a:rPr lang="en-US" dirty="0"/>
              <a:t>Law of Total Probability</a:t>
            </a:r>
          </a:p>
          <a:p>
            <a:pPr lvl="1"/>
            <a:r>
              <a:rPr lang="en-US" dirty="0"/>
              <a:t>Random Vectors</a:t>
            </a:r>
          </a:p>
          <a:p>
            <a:pPr lvl="1"/>
            <a:r>
              <a:rPr lang="en-US" dirty="0"/>
              <a:t>Jointly Random Class and Measurement Variables</a:t>
            </a:r>
          </a:p>
          <a:p>
            <a:r>
              <a:rPr lang="en-US" dirty="0"/>
              <a:t>Functions of Random Variables</a:t>
            </a:r>
          </a:p>
          <a:p>
            <a:pPr lvl="1"/>
            <a:r>
              <a:rPr lang="en-US" dirty="0"/>
              <a:t>Probability Mass Function</a:t>
            </a:r>
          </a:p>
          <a:p>
            <a:pPr lvl="1"/>
            <a:r>
              <a:rPr lang="en-US" dirty="0"/>
              <a:t>Expectation</a:t>
            </a:r>
          </a:p>
        </p:txBody>
      </p:sp>
    </p:spTree>
    <p:extLst>
      <p:ext uri="{BB962C8B-B14F-4D97-AF65-F5344CB8AC3E}">
        <p14:creationId xmlns:p14="http://schemas.microsoft.com/office/powerpoint/2010/main" val="1751165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688" y="211913"/>
            <a:ext cx="9215382" cy="6565959"/>
          </a:xfrm>
        </p:spPr>
      </p:pic>
    </p:spTree>
    <p:extLst>
      <p:ext uri="{BB962C8B-B14F-4D97-AF65-F5344CB8AC3E}">
        <p14:creationId xmlns:p14="http://schemas.microsoft.com/office/powerpoint/2010/main" val="1917766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7697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Random Variables are Uppercase, Instances are Lowercase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52599" y="1587242"/>
                <a:ext cx="9179103" cy="488729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We use an </a:t>
                </a:r>
                <a:r>
                  <a:rPr lang="en-US" b="1" u="sng" dirty="0"/>
                  <a:t>UPPERCASE</a:t>
                </a:r>
                <a:r>
                  <a:rPr lang="en-US" dirty="0"/>
                  <a:t> letter for a random variable, and a </a:t>
                </a:r>
                <a:r>
                  <a:rPr lang="en-US" b="1" u="sng" dirty="0"/>
                  <a:t>lowercase</a:t>
                </a:r>
                <a:r>
                  <a:rPr lang="en-US" dirty="0"/>
                  <a:t> letter for the actual value that it takes after any particular experiment. </a:t>
                </a:r>
              </a:p>
              <a:p>
                <a:r>
                  <a:rPr lang="en-US" dirty="0">
                    <a:solidFill>
                      <a:srgbClr val="0066FF"/>
                    </a:solidFill>
                  </a:rPr>
                  <a:t>X</a:t>
                </a:r>
                <a:r>
                  <a:rPr lang="en-US" baseline="-25000" dirty="0">
                    <a:solidFill>
                      <a:srgbClr val="0066FF"/>
                    </a:solidFill>
                  </a:rPr>
                  <a:t>1 </a:t>
                </a:r>
                <a:r>
                  <a:rPr lang="en-US" dirty="0">
                    <a:solidFill>
                      <a:srgbClr val="0066FF"/>
                    </a:solidFill>
                  </a:rPr>
                  <a:t>= x</a:t>
                </a:r>
                <a:r>
                  <a:rPr lang="en-US" baseline="-25000" dirty="0">
                    <a:solidFill>
                      <a:srgbClr val="0066FF"/>
                    </a:solidFill>
                  </a:rPr>
                  <a:t>1</a:t>
                </a:r>
                <a:r>
                  <a:rPr lang="en-US" dirty="0"/>
                  <a:t> is the event “random variable </a:t>
                </a:r>
                <a:r>
                  <a:rPr lang="en-US" dirty="0">
                    <a:solidFill>
                      <a:srgbClr val="0066FF"/>
                    </a:solidFill>
                  </a:rPr>
                  <a:t>X</a:t>
                </a:r>
                <a:r>
                  <a:rPr lang="en-US" baseline="-25000" dirty="0">
                    <a:solidFill>
                      <a:srgbClr val="0066FF"/>
                    </a:solidFill>
                  </a:rPr>
                  <a:t>1  </a:t>
                </a:r>
                <a:r>
                  <a:rPr lang="en-US" dirty="0"/>
                  <a:t>takes the value </a:t>
                </a:r>
                <a:r>
                  <a:rPr lang="en-US" dirty="0">
                    <a:solidFill>
                      <a:srgbClr val="0066FF"/>
                    </a:solidFill>
                  </a:rPr>
                  <a:t>x</a:t>
                </a:r>
                <a:r>
                  <a:rPr lang="en-US" baseline="-25000" dirty="0">
                    <a:solidFill>
                      <a:srgbClr val="0066FF"/>
                    </a:solidFill>
                  </a:rPr>
                  <a:t>1</a:t>
                </a:r>
                <a:r>
                  <a:rPr lang="en-US" dirty="0"/>
                  <a:t>”</a:t>
                </a:r>
              </a:p>
              <a:p>
                <a:r>
                  <a:rPr lang="en-US" dirty="0">
                    <a:solidFill>
                      <a:srgbClr val="0066FF"/>
                    </a:solidFill>
                  </a:rPr>
                  <a:t>X</a:t>
                </a:r>
                <a:r>
                  <a:rPr lang="en-US" baseline="-25000" dirty="0">
                    <a:solidFill>
                      <a:srgbClr val="0066FF"/>
                    </a:solidFill>
                  </a:rPr>
                  <a:t>1 </a:t>
                </a:r>
                <a:r>
                  <a:rPr lang="en-US" dirty="0"/>
                  <a:t>is an RV, which is a </a:t>
                </a:r>
                <a:r>
                  <a:rPr lang="en-US" b="1" u="sng" dirty="0"/>
                  <a:t>function</a:t>
                </a:r>
                <a:r>
                  <a:rPr lang="en-US" dirty="0"/>
                  <a:t>, </a:t>
                </a:r>
                <a:r>
                  <a:rPr lang="en-US" dirty="0">
                    <a:solidFill>
                      <a:srgbClr val="0066FF"/>
                    </a:solidFill>
                  </a:rPr>
                  <a:t>X</a:t>
                </a:r>
                <a:r>
                  <a:rPr lang="en-US" baseline="-25000" dirty="0">
                    <a:solidFill>
                      <a:srgbClr val="0066FF"/>
                    </a:solidFill>
                  </a:rPr>
                  <a:t>1</a:t>
                </a:r>
                <a:r>
                  <a:rPr lang="en-US" dirty="0"/>
                  <a:t>:outcomes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numbers </a:t>
                </a:r>
              </a:p>
              <a:p>
                <a:r>
                  <a:rPr lang="en-US" dirty="0">
                    <a:solidFill>
                      <a:srgbClr val="0066FF"/>
                    </a:solidFill>
                  </a:rPr>
                  <a:t>x</a:t>
                </a:r>
                <a:r>
                  <a:rPr lang="en-US" baseline="-25000" dirty="0">
                    <a:solidFill>
                      <a:srgbClr val="0066FF"/>
                    </a:solidFill>
                  </a:rPr>
                  <a:t>1</a:t>
                </a:r>
                <a:r>
                  <a:rPr lang="en-US" dirty="0">
                    <a:solidFill>
                      <a:srgbClr val="0066FF"/>
                    </a:solidFill>
                  </a:rPr>
                  <a:t> </a:t>
                </a:r>
                <a:r>
                  <a:rPr lang="en-US" dirty="0"/>
                  <a:t>is just a number.</a:t>
                </a:r>
              </a:p>
              <a:p>
                <a:pPr marL="0" indent="0">
                  <a:buNone/>
                </a:pPr>
                <a:r>
                  <a:rPr lang="en-US" dirty="0"/>
                  <a:t>So, for example, the statement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 is a particular outcome of the experiment (the outcome in which the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took the value of 3).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52599" y="1587242"/>
                <a:ext cx="9179103" cy="4887297"/>
              </a:xfrm>
              <a:blipFill>
                <a:blip r:embed="rId3"/>
                <a:stretch>
                  <a:fillRect l="-1243" t="-2073" r="-1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7552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7697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Probability Mass Function (</a:t>
            </a:r>
            <a:r>
              <a:rPr lang="en-US" dirty="0" err="1"/>
              <a:t>pmf</a:t>
            </a:r>
            <a:r>
              <a:rPr lang="en-US" dirty="0"/>
              <a:t>) is a lowercase p.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52599" y="1587242"/>
                <a:ext cx="9179103" cy="4887297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0066FF"/>
                    </a:solidFill>
                  </a:rPr>
                  <a:t>X</a:t>
                </a:r>
                <a:r>
                  <a:rPr lang="en-US" baseline="-25000" dirty="0">
                    <a:solidFill>
                      <a:srgbClr val="0066FF"/>
                    </a:solidFill>
                  </a:rPr>
                  <a:t>1 </a:t>
                </a:r>
                <a:r>
                  <a:rPr lang="en-US" dirty="0">
                    <a:solidFill>
                      <a:srgbClr val="0066FF"/>
                    </a:solidFill>
                  </a:rPr>
                  <a:t>= x</a:t>
                </a:r>
                <a:r>
                  <a:rPr lang="en-US" baseline="-25000" dirty="0">
                    <a:solidFill>
                      <a:srgbClr val="0066FF"/>
                    </a:solidFill>
                  </a:rPr>
                  <a:t>1</a:t>
                </a:r>
                <a:r>
                  <a:rPr lang="en-US" dirty="0"/>
                  <a:t> is the event “random variable </a:t>
                </a:r>
                <a:r>
                  <a:rPr lang="en-US" dirty="0">
                    <a:solidFill>
                      <a:srgbClr val="0066FF"/>
                    </a:solidFill>
                  </a:rPr>
                  <a:t>X</a:t>
                </a:r>
                <a:r>
                  <a:rPr lang="en-US" baseline="-25000" dirty="0">
                    <a:solidFill>
                      <a:srgbClr val="0066FF"/>
                    </a:solidFill>
                  </a:rPr>
                  <a:t>1  </a:t>
                </a:r>
                <a:r>
                  <a:rPr lang="en-US" dirty="0"/>
                  <a:t>takes the value </a:t>
                </a:r>
                <a:r>
                  <a:rPr lang="en-US" dirty="0">
                    <a:solidFill>
                      <a:srgbClr val="0066FF"/>
                    </a:solidFill>
                  </a:rPr>
                  <a:t>x</a:t>
                </a:r>
                <a:r>
                  <a:rPr lang="en-US" baseline="-25000" dirty="0">
                    <a:solidFill>
                      <a:srgbClr val="0066FF"/>
                    </a:solidFill>
                  </a:rPr>
                  <a:t>1</a:t>
                </a:r>
                <a:r>
                  <a:rPr lang="en-US" dirty="0"/>
                  <a:t>”</a:t>
                </a:r>
              </a:p>
              <a:p>
                <a:r>
                  <a:rPr lang="en-US" dirty="0">
                    <a:solidFill>
                      <a:srgbClr val="0066FF"/>
                    </a:solidFill>
                  </a:rPr>
                  <a:t>p(X</a:t>
                </a:r>
                <a:r>
                  <a:rPr lang="en-US" baseline="-25000" dirty="0">
                    <a:solidFill>
                      <a:srgbClr val="0066FF"/>
                    </a:solidFill>
                  </a:rPr>
                  <a:t>1 </a:t>
                </a:r>
                <a:r>
                  <a:rPr lang="en-US" dirty="0">
                    <a:solidFill>
                      <a:srgbClr val="0066FF"/>
                    </a:solidFill>
                  </a:rPr>
                  <a:t>= x</a:t>
                </a:r>
                <a:r>
                  <a:rPr lang="en-US" baseline="-25000" dirty="0">
                    <a:solidFill>
                      <a:srgbClr val="0066FF"/>
                    </a:solidFill>
                  </a:rPr>
                  <a:t>1</a:t>
                </a:r>
                <a:r>
                  <a:rPr lang="en-US" dirty="0">
                    <a:solidFill>
                      <a:srgbClr val="0066FF"/>
                    </a:solidFill>
                  </a:rPr>
                  <a:t>) </a:t>
                </a:r>
                <a:r>
                  <a:rPr lang="en-US" dirty="0"/>
                  <a:t>is a </a:t>
                </a:r>
                <a:r>
                  <a:rPr lang="en-US" b="1" u="sng" dirty="0"/>
                  <a:t>number</a:t>
                </a:r>
                <a:r>
                  <a:rPr lang="en-US" dirty="0"/>
                  <a:t>: the probability that this event occurs.</a:t>
                </a:r>
              </a:p>
              <a:p>
                <a:pPr lvl="1"/>
                <a:r>
                  <a:rPr lang="en-US" dirty="0"/>
                  <a:t>We call this number the “probability mass” of the event </a:t>
                </a:r>
                <a:r>
                  <a:rPr lang="en-US" dirty="0">
                    <a:solidFill>
                      <a:srgbClr val="0066FF"/>
                    </a:solidFill>
                  </a:rPr>
                  <a:t>X</a:t>
                </a:r>
                <a:r>
                  <a:rPr lang="en-US" baseline="-25000" dirty="0">
                    <a:solidFill>
                      <a:srgbClr val="0066FF"/>
                    </a:solidFill>
                  </a:rPr>
                  <a:t>1 </a:t>
                </a:r>
                <a:r>
                  <a:rPr lang="en-US" dirty="0">
                    <a:solidFill>
                      <a:srgbClr val="0066FF"/>
                    </a:solidFill>
                  </a:rPr>
                  <a:t>= x</a:t>
                </a:r>
                <a:r>
                  <a:rPr lang="en-US" baseline="-25000" dirty="0">
                    <a:solidFill>
                      <a:srgbClr val="0066FF"/>
                    </a:solidFill>
                  </a:rPr>
                  <a:t>1</a:t>
                </a:r>
                <a:endParaRPr lang="en-US" dirty="0"/>
              </a:p>
              <a:p>
                <a:pPr lvl="1"/>
                <a:r>
                  <a:rPr lang="en-US" dirty="0"/>
                  <a:t>Shorthand: </a:t>
                </a:r>
                <a:r>
                  <a:rPr lang="en-US" dirty="0">
                    <a:solidFill>
                      <a:srgbClr val="0066FF"/>
                    </a:solidFill>
                  </a:rPr>
                  <a:t>p(x</a:t>
                </a:r>
                <a:r>
                  <a:rPr lang="en-US" baseline="-25000" dirty="0">
                    <a:solidFill>
                      <a:srgbClr val="0066FF"/>
                    </a:solidFill>
                  </a:rPr>
                  <a:t>1</a:t>
                </a:r>
                <a:r>
                  <a:rPr lang="en-US" dirty="0">
                    <a:solidFill>
                      <a:srgbClr val="0066FF"/>
                    </a:solidFill>
                  </a:rPr>
                  <a:t>) </a:t>
                </a:r>
                <a:r>
                  <a:rPr lang="en-US" dirty="0"/>
                  <a:t>using a small letter </a:t>
                </a:r>
                <a:r>
                  <a:rPr lang="en-US" dirty="0">
                    <a:solidFill>
                      <a:srgbClr val="0066FF"/>
                    </a:solidFill>
                  </a:rPr>
                  <a:t>x</a:t>
                </a:r>
                <a:r>
                  <a:rPr lang="en-US" baseline="-25000" dirty="0">
                    <a:solidFill>
                      <a:srgbClr val="0066FF"/>
                    </a:solidFill>
                  </a:rPr>
                  <a:t>1</a:t>
                </a:r>
                <a:r>
                  <a:rPr lang="en-US" dirty="0">
                    <a:solidFill>
                      <a:srgbClr val="002060"/>
                    </a:solidFill>
                  </a:rPr>
                  <a:t>, implies </a:t>
                </a:r>
                <a:r>
                  <a:rPr lang="en-US" dirty="0">
                    <a:solidFill>
                      <a:srgbClr val="0066FF"/>
                    </a:solidFill>
                  </a:rPr>
                  <a:t>X</a:t>
                </a:r>
                <a:r>
                  <a:rPr lang="en-US" baseline="-25000" dirty="0">
                    <a:solidFill>
                      <a:srgbClr val="0066FF"/>
                    </a:solidFill>
                  </a:rPr>
                  <a:t>1 </a:t>
                </a:r>
                <a:endParaRPr lang="en-US" dirty="0">
                  <a:solidFill>
                    <a:srgbClr val="0066FF"/>
                  </a:solidFill>
                </a:endParaRPr>
              </a:p>
              <a:p>
                <a:pPr lvl="1"/>
                <a:r>
                  <a:rPr lang="en-US" dirty="0"/>
                  <a:t>Subscript notation, which we won’t use in this class: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/>
              </a:p>
              <a:p>
                <a:r>
                  <a:rPr lang="en-US" dirty="0">
                    <a:solidFill>
                      <a:srgbClr val="0066FF"/>
                    </a:solidFill>
                  </a:rPr>
                  <a:t>p(X</a:t>
                </a:r>
                <a:r>
                  <a:rPr lang="en-US" baseline="-25000" dirty="0">
                    <a:solidFill>
                      <a:srgbClr val="0066FF"/>
                    </a:solidFill>
                  </a:rPr>
                  <a:t>1</a:t>
                </a:r>
                <a:r>
                  <a:rPr lang="en-US" dirty="0">
                    <a:solidFill>
                      <a:srgbClr val="0066FF"/>
                    </a:solidFill>
                  </a:rPr>
                  <a:t>) </a:t>
                </a:r>
                <a:r>
                  <a:rPr lang="en-US" dirty="0"/>
                  <a:t>using a capital letter </a:t>
                </a:r>
                <a:r>
                  <a:rPr lang="en-US" dirty="0">
                    <a:solidFill>
                      <a:srgbClr val="0066FF"/>
                    </a:solidFill>
                  </a:rPr>
                  <a:t>X</a:t>
                </a:r>
                <a:r>
                  <a:rPr lang="en-US" baseline="-25000" dirty="0">
                    <a:solidFill>
                      <a:srgbClr val="0066FF"/>
                    </a:solidFill>
                  </a:rPr>
                  <a:t>1 </a:t>
                </a:r>
                <a:r>
                  <a:rPr lang="en-US" dirty="0"/>
                  <a:t>is a </a:t>
                </a:r>
                <a:r>
                  <a:rPr lang="en-US" b="1" u="sng" dirty="0"/>
                  <a:t>function</a:t>
                </a:r>
                <a:r>
                  <a:rPr lang="en-US" dirty="0"/>
                  <a:t>, specifically, this is the </a:t>
                </a:r>
                <a:r>
                  <a:rPr lang="en-US" b="1" u="sng" dirty="0"/>
                  <a:t>probability mass function (</a:t>
                </a:r>
                <a:r>
                  <a:rPr lang="en-US" b="1" u="sng" dirty="0" err="1"/>
                  <a:t>pmf</a:t>
                </a:r>
                <a:r>
                  <a:rPr lang="en-US" b="1" u="sng" dirty="0"/>
                  <a:t>)</a:t>
                </a:r>
                <a:r>
                  <a:rPr lang="en-US" dirty="0"/>
                  <a:t>: the entire table of the probabilities </a:t>
                </a:r>
                <a:r>
                  <a:rPr lang="en-US" dirty="0">
                    <a:solidFill>
                      <a:srgbClr val="0066FF"/>
                    </a:solidFill>
                  </a:rPr>
                  <a:t>X</a:t>
                </a:r>
                <a:r>
                  <a:rPr lang="en-US" baseline="-25000" dirty="0">
                    <a:solidFill>
                      <a:srgbClr val="0066FF"/>
                    </a:solidFill>
                  </a:rPr>
                  <a:t>1 </a:t>
                </a:r>
                <a:r>
                  <a:rPr lang="en-US" dirty="0">
                    <a:solidFill>
                      <a:srgbClr val="0066FF"/>
                    </a:solidFill>
                  </a:rPr>
                  <a:t>= x</a:t>
                </a:r>
                <a:r>
                  <a:rPr lang="en-US" baseline="-25000" dirty="0">
                    <a:solidFill>
                      <a:srgbClr val="0066FF"/>
                    </a:solidFill>
                  </a:rPr>
                  <a:t>1 </a:t>
                </a:r>
                <a:r>
                  <a:rPr lang="en-US" dirty="0"/>
                  <a:t>for every possible </a:t>
                </a:r>
                <a:r>
                  <a:rPr lang="en-US" dirty="0">
                    <a:solidFill>
                      <a:srgbClr val="0066FF"/>
                    </a:solidFill>
                  </a:rPr>
                  <a:t>x</a:t>
                </a:r>
                <a:r>
                  <a:rPr lang="en-US" baseline="-25000" dirty="0">
                    <a:solidFill>
                      <a:srgbClr val="0066FF"/>
                    </a:solidFill>
                  </a:rPr>
                  <a:t>1</a:t>
                </a: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52599" y="1587242"/>
                <a:ext cx="9179103" cy="4887297"/>
              </a:xfrm>
              <a:blipFill>
                <a:blip r:embed="rId3"/>
                <a:stretch>
                  <a:fillRect l="-1105" t="-2073" r="-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6154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Mass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194196" cy="4351338"/>
          </a:xfrm>
        </p:spPr>
        <p:txBody>
          <a:bodyPr/>
          <a:lstStyle/>
          <a:p>
            <a:r>
              <a:rPr lang="en-US" dirty="0"/>
              <a:t>The “Probability Mass Function” (</a:t>
            </a:r>
            <a:r>
              <a:rPr lang="en-US" dirty="0" err="1"/>
              <a:t>pmf</a:t>
            </a:r>
            <a:r>
              <a:rPr lang="en-US" dirty="0"/>
              <a:t>) of a random variable X is defined to be the function P(X=value), as a function of the different possible values.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161" y="1338605"/>
            <a:ext cx="4795888" cy="20927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69724" y="4025243"/>
            <a:ext cx="39774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Wikipedia: “The probability mass function of a </a:t>
            </a:r>
            <a:r>
              <a:rPr lang="en-US" sz="2400" dirty="0">
                <a:hlinkClick r:id="rId3" tooltip="Dice"/>
              </a:rPr>
              <a:t>fair die</a:t>
            </a:r>
            <a:r>
              <a:rPr lang="en-US" sz="2400" dirty="0"/>
              <a:t>. All the numbers on the </a:t>
            </a:r>
            <a:r>
              <a:rPr lang="en-US" sz="2400" dirty="0">
                <a:hlinkClick r:id="rId3" tooltip="Dice"/>
              </a:rPr>
              <a:t>die</a:t>
            </a:r>
            <a:r>
              <a:rPr lang="en-US" sz="2400" dirty="0"/>
              <a:t> have an equal chance of appearing on top when the die stops rolling.”</a:t>
            </a:r>
          </a:p>
        </p:txBody>
      </p:sp>
    </p:spTree>
    <p:extLst>
      <p:ext uri="{BB962C8B-B14F-4D97-AF65-F5344CB8AC3E}">
        <p14:creationId xmlns:p14="http://schemas.microsoft.com/office/powerpoint/2010/main" val="1809353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for a Probability Mass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4949" y="1727654"/>
                <a:ext cx="5590901" cy="4351338"/>
              </a:xfrm>
            </p:spPr>
            <p:txBody>
              <a:bodyPr/>
              <a:lstStyle/>
              <a:p>
                <a:pPr marL="0" indent="0">
                  <a:lnSpc>
                    <a:spcPct val="140000"/>
                  </a:lnSpc>
                  <a:buNone/>
                </a:pPr>
                <a:r>
                  <a:rPr lang="en-US" u="sng" dirty="0"/>
                  <a:t>Axioms of Probability</a:t>
                </a:r>
              </a:p>
              <a:p>
                <a:pPr marL="514350" indent="-514350">
                  <a:lnSpc>
                    <a:spcPct val="14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≥ 0 </m:t>
                    </m:r>
                  </m:oMath>
                </a14:m>
                <a:r>
                  <a:rPr lang="en-US" dirty="0"/>
                  <a:t>for every event A</a:t>
                </a:r>
              </a:p>
              <a:p>
                <a:pPr marL="514350" indent="-514350">
                  <a:lnSpc>
                    <a:spcPct val="14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𝑇𝑟𝑢𝑒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lnSpc>
                    <a:spcPct val="14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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+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–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4949" y="1727654"/>
                <a:ext cx="5590901" cy="4351338"/>
              </a:xfrm>
              <a:blipFill>
                <a:blip r:embed="rId2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6705594" y="1727654"/>
                <a:ext cx="4822371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40000"/>
                  </a:lnSpc>
                  <a:buNone/>
                </a:pPr>
                <a:r>
                  <a:rPr lang="en-US" u="sng" dirty="0"/>
                  <a:t>Requirements for a </a:t>
                </a:r>
                <a:r>
                  <a:rPr lang="en-US" u="sng" dirty="0" err="1"/>
                  <a:t>pmf</a:t>
                </a:r>
                <a:endParaRPr lang="en-US" u="sng" dirty="0"/>
              </a:p>
              <a:p>
                <a:pPr marL="514350" indent="-514350">
                  <a:lnSpc>
                    <a:spcPct val="14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≥ 0 </m:t>
                    </m:r>
                  </m:oMath>
                </a14:m>
                <a:r>
                  <a:rPr lang="en-US" dirty="0"/>
                  <a:t>for every x</a:t>
                </a:r>
              </a:p>
              <a:p>
                <a:pPr marL="514350" indent="-514350">
                  <a:lnSpc>
                    <a:spcPct val="14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 = </m:t>
                    </m:r>
                    <m:nary>
                      <m:naryPr>
                        <m:chr m:val="∑"/>
                        <m:sup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 marL="514350" indent="-514350">
                  <a:lnSpc>
                    <a:spcPct val="14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) =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ym typeface="Symbol" pitchFamily="18" charset="2"/>
                </a:endParaRPr>
              </a:p>
              <a:p>
                <a:pPr marL="0" indent="0">
                  <a:lnSpc>
                    <a:spcPct val="140000"/>
                  </a:lnSpc>
                  <a:buNone/>
                </a:pPr>
                <a:r>
                  <a:rPr lang="en-US" dirty="0">
                    <a:sym typeface="Symbol" pitchFamily="18" charset="2"/>
                  </a:rPr>
                  <a:t>Notice: the last one assumes that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ym typeface="Symbol" pitchFamily="18" charset="2"/>
                  </a:rPr>
                  <a:t> are mutually exclusive events.</a:t>
                </a:r>
                <a:endParaRPr lang="en-US" dirty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594" y="1727654"/>
                <a:ext cx="4822371" cy="4351338"/>
              </a:xfrm>
              <a:prstGeom prst="rect">
                <a:avLst/>
              </a:prstGeom>
              <a:blipFill>
                <a:blip r:embed="rId3"/>
                <a:stretch>
                  <a:fillRect l="-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3040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8640"/>
          </a:xfrm>
        </p:spPr>
        <p:txBody>
          <a:bodyPr/>
          <a:lstStyle/>
          <a:p>
            <a:r>
              <a:rPr lang="en-US" dirty="0"/>
              <a:t>Random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0590"/>
            <a:ext cx="10515600" cy="5319892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Random Variables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RV = function from outcomes to numbers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Notation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Probability Mass Function (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pmf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lvl="1"/>
            <a:r>
              <a:rPr lang="en-US" dirty="0"/>
              <a:t>Expected Value</a:t>
            </a:r>
          </a:p>
          <a:p>
            <a:r>
              <a:rPr lang="en-US" dirty="0"/>
              <a:t>Domain of a Random Variable</a:t>
            </a:r>
          </a:p>
          <a:p>
            <a:pPr lvl="1"/>
            <a:r>
              <a:rPr lang="en-US" dirty="0"/>
              <a:t>Domain Type: Categorical vs. Numerical</a:t>
            </a:r>
          </a:p>
          <a:p>
            <a:pPr lvl="1"/>
            <a:r>
              <a:rPr lang="en-US" dirty="0"/>
              <a:t>Domain Size: Finite vs. Countably Infinite vs. </a:t>
            </a:r>
            <a:r>
              <a:rPr lang="en-US" dirty="0" err="1"/>
              <a:t>Uncountably</a:t>
            </a:r>
            <a:r>
              <a:rPr lang="en-US" dirty="0"/>
              <a:t> Infinite</a:t>
            </a:r>
          </a:p>
          <a:p>
            <a:r>
              <a:rPr lang="en-US" dirty="0"/>
              <a:t>Joint, Marginal, and Conditional Random Variables</a:t>
            </a:r>
          </a:p>
          <a:p>
            <a:pPr lvl="1"/>
            <a:r>
              <a:rPr lang="en-US" dirty="0"/>
              <a:t>Marginalization and Conditioning</a:t>
            </a:r>
          </a:p>
          <a:p>
            <a:pPr lvl="1"/>
            <a:r>
              <a:rPr lang="en-US" dirty="0"/>
              <a:t>Law of Total Probability</a:t>
            </a:r>
          </a:p>
          <a:p>
            <a:pPr lvl="1"/>
            <a:r>
              <a:rPr lang="en-US" dirty="0"/>
              <a:t>Random Vectors</a:t>
            </a:r>
          </a:p>
          <a:p>
            <a:pPr lvl="1"/>
            <a:r>
              <a:rPr lang="en-US" dirty="0"/>
              <a:t>Jointly Random Class and Measurement Variables</a:t>
            </a:r>
          </a:p>
          <a:p>
            <a:r>
              <a:rPr lang="en-US" dirty="0"/>
              <a:t>Functions of Random Variables</a:t>
            </a:r>
          </a:p>
          <a:p>
            <a:pPr lvl="1"/>
            <a:r>
              <a:rPr lang="en-US" dirty="0"/>
              <a:t>Probability Mass Function</a:t>
            </a:r>
          </a:p>
          <a:p>
            <a:pPr lvl="1"/>
            <a:r>
              <a:rPr lang="en-US" dirty="0"/>
              <a:t>Expectation</a:t>
            </a:r>
          </a:p>
        </p:txBody>
      </p:sp>
    </p:spTree>
    <p:extLst>
      <p:ext uri="{BB962C8B-B14F-4D97-AF65-F5344CB8AC3E}">
        <p14:creationId xmlns:p14="http://schemas.microsoft.com/office/powerpoint/2010/main" val="358838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2869</Words>
  <Application>Microsoft Macintosh PowerPoint</Application>
  <PresentationFormat>Widescreen</PresentationFormat>
  <Paragraphs>437</Paragraphs>
  <Slides>41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Calibri Light</vt:lpstr>
      <vt:lpstr>Cambria Math</vt:lpstr>
      <vt:lpstr>Wingdings</vt:lpstr>
      <vt:lpstr>Office Theme</vt:lpstr>
      <vt:lpstr>CS440/ECE448 Lecture 11: Random Variables</vt:lpstr>
      <vt:lpstr>Random Variables</vt:lpstr>
      <vt:lpstr>Random variables</vt:lpstr>
      <vt:lpstr>Random variables</vt:lpstr>
      <vt:lpstr>Random Variables are Uppercase, Instances are Lowercase</vt:lpstr>
      <vt:lpstr>Probability Mass Function (pmf) is a lowercase p.</vt:lpstr>
      <vt:lpstr>Probability Mass Function</vt:lpstr>
      <vt:lpstr>Requirements for a Probability Mass Function</vt:lpstr>
      <vt:lpstr>Random Variables</vt:lpstr>
      <vt:lpstr>Expected Value</vt:lpstr>
      <vt:lpstr>Expected Value</vt:lpstr>
      <vt:lpstr>Expected Value</vt:lpstr>
      <vt:lpstr>Center of Mass (from physics)</vt:lpstr>
      <vt:lpstr>Expected Value = Center of Probability “Mass”</vt:lpstr>
      <vt:lpstr>Probability Mass Function</vt:lpstr>
      <vt:lpstr>Random Variables</vt:lpstr>
      <vt:lpstr>Domain of a Random Variable</vt:lpstr>
      <vt:lpstr>Domain of a Random Variable</vt:lpstr>
      <vt:lpstr>Expectation and PMF</vt:lpstr>
      <vt:lpstr>Size of the Domain = # Different Possible Values</vt:lpstr>
      <vt:lpstr>Expectation and PMF</vt:lpstr>
      <vt:lpstr>Random Variables</vt:lpstr>
      <vt:lpstr>Joint probability mass function (joint pmf)</vt:lpstr>
      <vt:lpstr>Joint Random Variables</vt:lpstr>
      <vt:lpstr>Marginalization</vt:lpstr>
      <vt:lpstr>Conditioning</vt:lpstr>
      <vt:lpstr>Conditioning</vt:lpstr>
      <vt:lpstr>Conditioning+Marginalization</vt:lpstr>
      <vt:lpstr>Conditioning+Marginalization= Law of Total Probability</vt:lpstr>
      <vt:lpstr>Law of Total Probability</vt:lpstr>
      <vt:lpstr>Law of Total Probability</vt:lpstr>
      <vt:lpstr>Random Variables</vt:lpstr>
      <vt:lpstr>Random Vector</vt:lpstr>
      <vt:lpstr>Jointly Random Class and Measurement Variables</vt:lpstr>
      <vt:lpstr>Random Variables</vt:lpstr>
      <vt:lpstr>Functions of Random Variables: PMF</vt:lpstr>
      <vt:lpstr>Functions of Random Variables: PMF</vt:lpstr>
      <vt:lpstr>Functions of Random Variables: Expectation</vt:lpstr>
      <vt:lpstr>Functions of Random Variables: Expectation</vt:lpstr>
      <vt:lpstr>Random Variables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CS440/ECE448 Lecture 17: Bayesian Inference</dc:title>
  <dc:creator>Mark Hasegawa-Johnson</dc:creator>
  <cp:lastModifiedBy>Hasegawa-Johnson, Mark Allan</cp:lastModifiedBy>
  <cp:revision>51</cp:revision>
  <cp:lastPrinted>2017-11-04T20:52:38Z</cp:lastPrinted>
  <dcterms:created xsi:type="dcterms:W3CDTF">2017-10-23T18:30:07Z</dcterms:created>
  <dcterms:modified xsi:type="dcterms:W3CDTF">2019-02-13T00:33:37Z</dcterms:modified>
</cp:coreProperties>
</file>