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7" r:id="rId2"/>
    <p:sldId id="318" r:id="rId3"/>
    <p:sldId id="340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41" r:id="rId23"/>
    <p:sldId id="337" r:id="rId24"/>
    <p:sldId id="338" r:id="rId25"/>
    <p:sldId id="34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8" autoAdjust="0"/>
  </p:normalViewPr>
  <p:slideViewPr>
    <p:cSldViewPr>
      <p:cViewPr varScale="1">
        <p:scale>
          <a:sx n="60" d="100"/>
          <a:sy n="60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4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1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4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2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http://www.cs.ubc.ca/~poole/demos/mdp/vi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2" y="1828800"/>
            <a:ext cx="7504868" cy="50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838200"/>
          </a:xfrm>
        </p:spPr>
        <p:txBody>
          <a:bodyPr/>
          <a:lstStyle/>
          <a:p>
            <a:r>
              <a:rPr lang="en-US" dirty="0" smtClean="0"/>
              <a:t>(Chapter 17)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68980" y="6504801"/>
            <a:ext cx="2722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source: P. </a:t>
            </a:r>
            <a:r>
              <a:rPr lang="en-US" sz="1200" dirty="0" err="1" smtClean="0"/>
              <a:t>Abbeel</a:t>
            </a:r>
            <a:r>
              <a:rPr lang="en-US" sz="1200" dirty="0" smtClean="0"/>
              <a:t> and D. Klein 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Markov Decision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1962947"/>
            <a:ext cx="5029200" cy="42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667000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0" y="5105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R(s) = -0.04 for every non-terminal state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91200" y="2133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Transition model: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398837"/>
            <a:ext cx="3200400" cy="3154363"/>
          </a:xfrm>
        </p:spPr>
        <p:txBody>
          <a:bodyPr/>
          <a:lstStyle/>
          <a:p>
            <a:pPr marL="3175" indent="-3175">
              <a:buNone/>
            </a:pPr>
            <a:r>
              <a:rPr lang="en-US" sz="2400" dirty="0" smtClean="0"/>
              <a:t>Optimal policy when R(s) = -0.04 for every non-terminal state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2120050"/>
            <a:ext cx="4952999" cy="40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8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Optimal policies for other values of R(s):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59321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9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15962"/>
          </a:xfrm>
        </p:spPr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r>
              <a:rPr lang="en-US" sz="2400" dirty="0" smtClean="0"/>
              <a:t>MDP components:</a:t>
            </a:r>
          </a:p>
          <a:p>
            <a:pPr lvl="1"/>
            <a:r>
              <a:rPr lang="en-US" sz="2400" b="1" dirty="0" smtClean="0"/>
              <a:t>States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endParaRPr lang="en-US" sz="2400" baseline="-25000" dirty="0" smtClean="0">
              <a:solidFill>
                <a:srgbClr val="0000FF"/>
              </a:solidFill>
            </a:endParaRPr>
          </a:p>
          <a:p>
            <a:pPr lvl="1"/>
            <a:r>
              <a:rPr lang="en-US" sz="2400" b="1" dirty="0" smtClean="0"/>
              <a:t>Actions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en-US" dirty="0" smtClean="0"/>
          </a:p>
          <a:p>
            <a:pPr lvl="1"/>
            <a:r>
              <a:rPr lang="en-US" sz="2400" b="1" dirty="0" smtClean="0"/>
              <a:t>Transition model </a:t>
            </a:r>
            <a:r>
              <a:rPr lang="en-US" sz="2400" dirty="0" smtClean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sz="2400" b="1" dirty="0" smtClean="0"/>
              <a:t>Reward function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R(s)</a:t>
            </a:r>
          </a:p>
          <a:p>
            <a:r>
              <a:rPr lang="en-US" sz="2400" dirty="0" smtClean="0"/>
              <a:t>The solution:</a:t>
            </a:r>
          </a:p>
          <a:p>
            <a:pPr lvl="1"/>
            <a:r>
              <a:rPr lang="en-US" sz="2400" b="1" dirty="0" smtClean="0"/>
              <a:t>Policy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sz="2400" dirty="0" smtClean="0"/>
              <a:t>: mapping from states to actions</a:t>
            </a:r>
          </a:p>
          <a:p>
            <a:pPr lvl="1"/>
            <a:r>
              <a:rPr lang="en-US" sz="2400" dirty="0" smtClean="0"/>
              <a:t>How to find the optimal policy?</a:t>
            </a:r>
          </a:p>
        </p:txBody>
      </p:sp>
    </p:spTree>
    <p:extLst>
      <p:ext uri="{BB962C8B-B14F-4D97-AF65-F5344CB8AC3E}">
        <p14:creationId xmlns:p14="http://schemas.microsoft.com/office/powerpoint/2010/main" val="30486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Maximizing expected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830763"/>
          </a:xfrm>
        </p:spPr>
        <p:txBody>
          <a:bodyPr/>
          <a:lstStyle/>
          <a:p>
            <a:r>
              <a:rPr lang="en-US" sz="2800" dirty="0" smtClean="0"/>
              <a:t>The optimal policy should maximize the </a:t>
            </a:r>
            <a:r>
              <a:rPr lang="en-US" sz="2800" i="1" dirty="0" smtClean="0"/>
              <a:t>expected utility</a:t>
            </a:r>
            <a:r>
              <a:rPr lang="en-US" sz="2800" dirty="0" smtClean="0"/>
              <a:t> over all possible state sequences produced by following that policy: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How to define the utility of a state sequence?</a:t>
            </a:r>
          </a:p>
          <a:p>
            <a:pPr lvl="1"/>
            <a:r>
              <a:rPr lang="en-US" sz="2400" dirty="0" smtClean="0"/>
              <a:t>Sum of rewards of individual states</a:t>
            </a:r>
          </a:p>
          <a:p>
            <a:pPr lvl="1"/>
            <a:r>
              <a:rPr lang="en-US" sz="2400" dirty="0" smtClean="0"/>
              <a:t>Problem: infinite state sequences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2743200"/>
          <a:ext cx="564869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1993680" imgH="457200" progId="Equation.3">
                  <p:embed/>
                </p:oleObj>
              </mc:Choice>
              <mc:Fallback>
                <p:oleObj name="Equation" r:id="rId4" imgW="1993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564869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2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Utilities of state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830763"/>
          </a:xfrm>
        </p:spPr>
        <p:txBody>
          <a:bodyPr/>
          <a:lstStyle/>
          <a:p>
            <a:r>
              <a:rPr lang="en-US" sz="2400" dirty="0" smtClean="0"/>
              <a:t>Normally, we would define the utility of a state sequence as the sum of the rewards of the individual states</a:t>
            </a:r>
          </a:p>
          <a:p>
            <a:r>
              <a:rPr lang="en-US" sz="2400" b="1" dirty="0" smtClean="0"/>
              <a:t>Problem:</a:t>
            </a:r>
            <a:r>
              <a:rPr lang="en-US" sz="2400" dirty="0" smtClean="0"/>
              <a:t> infinite state sequences</a:t>
            </a:r>
          </a:p>
          <a:p>
            <a:r>
              <a:rPr lang="en-US" sz="2400" b="1" dirty="0" smtClean="0"/>
              <a:t>Solution: </a:t>
            </a:r>
            <a:r>
              <a:rPr lang="en-US" sz="2400" i="1" dirty="0" smtClean="0"/>
              <a:t>discount </a:t>
            </a:r>
            <a:r>
              <a:rPr lang="en-US" sz="2400" dirty="0" smtClean="0"/>
              <a:t>the individual state rewards by a factor </a:t>
            </a:r>
            <a:r>
              <a:rPr lang="en-US" sz="2400" dirty="0" smtClean="0">
                <a:sym typeface="Symbol"/>
              </a:rPr>
              <a:t> </a:t>
            </a:r>
            <a:r>
              <a:rPr lang="en-US" sz="2400" dirty="0" smtClean="0"/>
              <a:t>between 0 and 1: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Sooner rewards count more than later rewards</a:t>
            </a:r>
          </a:p>
          <a:p>
            <a:pPr lvl="1"/>
            <a:r>
              <a:rPr lang="en-US" sz="2000" dirty="0" smtClean="0"/>
              <a:t>Makes sure the total utility stays bounded</a:t>
            </a:r>
          </a:p>
          <a:p>
            <a:pPr lvl="1"/>
            <a:r>
              <a:rPr lang="en-US" sz="2000" dirty="0" smtClean="0"/>
              <a:t>Helps algorithms converge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3505200"/>
          <a:ext cx="80521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3149280" imgH="685800" progId="Equation.3">
                  <p:embed/>
                </p:oleObj>
              </mc:Choice>
              <mc:Fallback>
                <p:oleObj name="Equation" r:id="rId4" imgW="314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805211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Utilities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830763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Expected utility obtained by policy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starting in state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“true” utility of a state, denoted </a:t>
            </a:r>
            <a:r>
              <a:rPr lang="en-US" sz="2400" dirty="0" smtClean="0">
                <a:solidFill>
                  <a:srgbClr val="0000FF"/>
                </a:solidFill>
              </a:rPr>
              <a:t>U(s)</a:t>
            </a:r>
            <a:r>
              <a:rPr lang="en-US" sz="2400" dirty="0" smtClean="0"/>
              <a:t>, is the expected sum of discounted rewards if the agent executes an </a:t>
            </a:r>
            <a:r>
              <a:rPr lang="en-US" sz="2400" i="1" dirty="0" smtClean="0"/>
              <a:t>optimal</a:t>
            </a:r>
            <a:r>
              <a:rPr lang="en-US" sz="2400" dirty="0" smtClean="0"/>
              <a:t> policy starting in state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</a:p>
          <a:p>
            <a:r>
              <a:rPr lang="en-US" sz="2400" dirty="0" smtClean="0"/>
              <a:t>Reminiscent of </a:t>
            </a:r>
            <a:r>
              <a:rPr lang="en-US" sz="2400" dirty="0" err="1" smtClean="0"/>
              <a:t>minimax</a:t>
            </a:r>
            <a:r>
              <a:rPr lang="en-US" sz="2400" dirty="0" smtClean="0"/>
              <a:t> values of states…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6400" y="2362200"/>
          <a:ext cx="580756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2489040" imgH="457200" progId="Equation.3">
                  <p:embed/>
                </p:oleObj>
              </mc:Choice>
              <mc:Fallback>
                <p:oleObj name="Equation" r:id="rId4" imgW="2489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62200"/>
                        <a:ext cx="5807564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2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Finding the utilities of states</a:t>
            </a:r>
            <a:endParaRPr lang="en-US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614988" y="2286000"/>
          <a:ext cx="2513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4" imgW="1130040" imgH="342720" progId="Equation.3">
                  <p:embed/>
                </p:oleObj>
              </mc:Choice>
              <mc:Fallback>
                <p:oleObj name="Equation" r:id="rId4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2286000"/>
                        <a:ext cx="25130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600"/>
            <a:ext cx="4700246" cy="3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476113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U(s’)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036" y="125146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node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7799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Chance node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343400" y="42672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7" imgW="2120760" imgH="342720" progId="Equation.3">
                  <p:embed/>
                </p:oleObj>
              </mc:Choice>
              <mc:Fallback>
                <p:oleObj name="Equation" r:id="rId7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066800" y="368266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P(s’ | s,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143000"/>
            <a:ext cx="4724400" cy="4068763"/>
          </a:xfrm>
        </p:spPr>
        <p:txBody>
          <a:bodyPr/>
          <a:lstStyle/>
          <a:p>
            <a:r>
              <a:rPr lang="en-US" sz="2400" dirty="0" smtClean="0"/>
              <a:t>What is the expected utility of taking action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in state </a:t>
            </a:r>
            <a:r>
              <a:rPr lang="en-US" sz="2400" b="1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 do we choose the optimal action?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" y="5257800"/>
            <a:ext cx="8686800" cy="16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recursive expression for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U(s)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terms of the utilities of its successor states?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828800" y="6096000"/>
          <a:ext cx="5446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9" imgW="2450880" imgH="342720" progId="Equation.3">
                  <p:embed/>
                </p:oleObj>
              </mc:Choice>
              <mc:Fallback>
                <p:oleObj name="Equation" r:id="rId9" imgW="2450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96000"/>
                        <a:ext cx="54467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The Bellman equation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dirty="0" smtClean="0"/>
              <a:t>Recursive relationship between the utilities of successive states: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599" y="2777040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0357" y="5934670"/>
            <a:ext cx="3005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End up here with </a:t>
            </a:r>
            <a:r>
              <a:rPr lang="en-US" dirty="0" smtClean="0">
                <a:solidFill>
                  <a:srgbClr val="0000FF"/>
                </a:solidFill>
              </a:rPr>
              <a:t>P(s’ | s, a)</a:t>
            </a:r>
          </a:p>
          <a:p>
            <a:pPr algn="ctr"/>
            <a:r>
              <a:rPr lang="en-US" dirty="0" smtClean="0"/>
              <a:t>Get utility </a:t>
            </a:r>
            <a:r>
              <a:rPr lang="en-US" dirty="0" smtClean="0">
                <a:solidFill>
                  <a:srgbClr val="0000FF"/>
                </a:solidFill>
              </a:rPr>
              <a:t>U(s’)</a:t>
            </a:r>
          </a:p>
          <a:p>
            <a:pPr algn="ctr"/>
            <a:r>
              <a:rPr lang="en-US" dirty="0" smtClean="0"/>
              <a:t>(discounted by </a:t>
            </a:r>
            <a:r>
              <a:rPr lang="en-US" dirty="0" smtClean="0">
                <a:sym typeface="Symbol"/>
              </a:rPr>
              <a:t>)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983468"/>
            <a:ext cx="233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Receive reward </a:t>
            </a:r>
            <a:r>
              <a:rPr lang="en-US" dirty="0" smtClean="0">
                <a:solidFill>
                  <a:srgbClr val="0000FF"/>
                </a:solidFill>
              </a:rPr>
              <a:t>R(s)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3706" y="420266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Choose optimal action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1676400" y="1905000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The Bellman equation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dirty="0" smtClean="0"/>
              <a:t>Recursive relationship between the utilities of successive states: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i="1" dirty="0" smtClean="0"/>
              <a:t>N</a:t>
            </a:r>
            <a:r>
              <a:rPr lang="en-US" sz="2800" dirty="0" smtClean="0"/>
              <a:t> states, we get </a:t>
            </a:r>
            <a:r>
              <a:rPr lang="en-US" sz="2800" i="1" dirty="0" smtClean="0"/>
              <a:t>N</a:t>
            </a:r>
            <a:r>
              <a:rPr lang="en-US" sz="2800" dirty="0" smtClean="0"/>
              <a:t> equations in </a:t>
            </a:r>
            <a:r>
              <a:rPr lang="en-US" sz="2800" i="1" dirty="0" smtClean="0"/>
              <a:t>N</a:t>
            </a:r>
            <a:r>
              <a:rPr lang="en-US" sz="2800" dirty="0" smtClean="0"/>
              <a:t> unknowns</a:t>
            </a:r>
          </a:p>
          <a:p>
            <a:pPr lvl="1"/>
            <a:r>
              <a:rPr lang="en-US" sz="2400" dirty="0" smtClean="0"/>
              <a:t>Solving them solves the MDP</a:t>
            </a:r>
          </a:p>
          <a:p>
            <a:pPr lvl="1"/>
            <a:r>
              <a:rPr lang="en-US" sz="2400" dirty="0" smtClean="0"/>
              <a:t>We could try to solve them through </a:t>
            </a:r>
            <a:r>
              <a:rPr lang="en-US" sz="2400" dirty="0" err="1" smtClean="0"/>
              <a:t>expectiminimax</a:t>
            </a:r>
            <a:r>
              <a:rPr lang="en-US" sz="2400" dirty="0" smtClean="0"/>
              <a:t> search, but that would run into trouble with infinite sequences</a:t>
            </a:r>
          </a:p>
          <a:p>
            <a:pPr lvl="1"/>
            <a:r>
              <a:rPr lang="en-US" sz="2400" dirty="0" smtClean="0"/>
              <a:t>Instead, we solve them algebraically</a:t>
            </a:r>
          </a:p>
          <a:p>
            <a:pPr lvl="1"/>
            <a:r>
              <a:rPr lang="en-US" sz="2400" dirty="0" smtClean="0"/>
              <a:t>Two methods: </a:t>
            </a:r>
            <a:r>
              <a:rPr lang="en-US" sz="2400" b="1" dirty="0" smtClean="0"/>
              <a:t>value iteration </a:t>
            </a:r>
            <a:r>
              <a:rPr lang="en-US" sz="2400" dirty="0" smtClean="0"/>
              <a:t>and </a:t>
            </a:r>
            <a:r>
              <a:rPr lang="en-US" sz="2400" b="1" dirty="0" smtClean="0"/>
              <a:t>policy iteration</a:t>
            </a:r>
            <a:endParaRPr lang="en-US" sz="2400" b="1" dirty="0"/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1676400" y="1905000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4" imgW="2387520" imgH="342720" progId="Equation.3">
                  <p:embed/>
                </p:oleObj>
              </mc:Choice>
              <mc:Fallback>
                <p:oleObj name="Equation" r:id="rId4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8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15962"/>
          </a:xfrm>
        </p:spPr>
        <p:txBody>
          <a:bodyPr/>
          <a:lstStyle/>
          <a:p>
            <a:r>
              <a:rPr lang="en-US" dirty="0" smtClean="0"/>
              <a:t>Markov Decision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r>
              <a:rPr lang="en-US" sz="2800" dirty="0" smtClean="0"/>
              <a:t>In HMMs, we see a sequence of observations and try to reason about the underlying state sequence</a:t>
            </a:r>
          </a:p>
          <a:p>
            <a:pPr lvl="1"/>
            <a:r>
              <a:rPr lang="en-US" dirty="0" smtClean="0"/>
              <a:t>There are no actions involved</a:t>
            </a:r>
          </a:p>
          <a:p>
            <a:r>
              <a:rPr lang="en-US" sz="2800" dirty="0" smtClean="0"/>
              <a:t>But what if we have to take an action at each step that, in turn, will affect the state of the world?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21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Value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sz="2800" dirty="0" smtClean="0"/>
              <a:t>Start out with every </a:t>
            </a:r>
            <a:r>
              <a:rPr lang="en-US" sz="2800" i="1" dirty="0" smtClean="0"/>
              <a:t>U</a:t>
            </a:r>
            <a:r>
              <a:rPr lang="en-US" sz="2800" dirty="0" smtClean="0"/>
              <a:t>(</a:t>
            </a:r>
            <a:r>
              <a:rPr lang="en-US" sz="2800" i="1" dirty="0" smtClean="0"/>
              <a:t>s</a:t>
            </a:r>
            <a:r>
              <a:rPr lang="en-US" sz="2800" dirty="0" smtClean="0"/>
              <a:t>) = 0</a:t>
            </a:r>
          </a:p>
          <a:p>
            <a:r>
              <a:rPr lang="en-US" sz="2800" dirty="0" smtClean="0"/>
              <a:t>Iterate until convergence</a:t>
            </a:r>
          </a:p>
          <a:p>
            <a:pPr lvl="1"/>
            <a:r>
              <a:rPr lang="en-US" sz="2400" dirty="0" smtClean="0"/>
              <a:t>During the 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th</a:t>
            </a:r>
            <a:r>
              <a:rPr lang="en-US" sz="2400" dirty="0" smtClean="0"/>
              <a:t> iteration, update the utility of each state according to this rule: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In the limit of infinitely many iterations, guaranteed to find the correct utility values</a:t>
            </a:r>
          </a:p>
          <a:p>
            <a:pPr lvl="1"/>
            <a:r>
              <a:rPr lang="en-US" sz="2400" dirty="0" smtClean="0"/>
              <a:t>In practice, don’t need an infinite number of iterations…</a:t>
            </a:r>
            <a:endParaRPr lang="en-US" sz="2400" dirty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574800" y="38100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4" imgW="2616120" imgH="342720" progId="Equation.3">
                  <p:embed/>
                </p:oleObj>
              </mc:Choice>
              <mc:Fallback>
                <p:oleObj name="Equation" r:id="rId4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8100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7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884798"/>
            <a:ext cx="3962400" cy="33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effect does the update have?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828800" y="22860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5" imgW="2616120" imgH="342720" progId="Equation.3">
                  <p:embed/>
                </p:oleObj>
              </mc:Choice>
              <mc:Fallback>
                <p:oleObj name="Equation" r:id="rId5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60090" y="6324600"/>
            <a:ext cx="22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Value iteration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pic>
        <p:nvPicPr>
          <p:cNvPr id="7" name="Picture 6" descr="Screen Shot 2015-11-12 at 12.3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15" y="1600200"/>
            <a:ext cx="3465499" cy="2514600"/>
          </a:xfrm>
          <a:prstGeom prst="rect">
            <a:avLst/>
          </a:prstGeom>
        </p:spPr>
      </p:pic>
      <p:pic>
        <p:nvPicPr>
          <p:cNvPr id="8" name="Picture 7" descr="Screen Shot 2015-11-12 at 12.3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19600"/>
            <a:ext cx="2898074" cy="2286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343400"/>
            <a:ext cx="2895599" cy="23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03478" y="4038600"/>
            <a:ext cx="2830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Utilities with discount factor 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399" y="4118337"/>
            <a:ext cx="121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Final policy</a:t>
            </a:r>
            <a:endParaRPr lang="en-U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524000"/>
            <a:ext cx="29622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65995" y="1371600"/>
            <a:ext cx="2767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 (non-terminal R=-0.04)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5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Policy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Start with some initial policy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 and alternate between the following steps:</a:t>
            </a:r>
            <a:endParaRPr lang="en-US" sz="2800" baseline="-25000" dirty="0" smtClean="0">
              <a:sym typeface="Symbol"/>
            </a:endParaRPr>
          </a:p>
          <a:p>
            <a:pPr lvl="1"/>
            <a:r>
              <a:rPr lang="en-US" b="1" dirty="0" smtClean="0">
                <a:sym typeface="Symbol"/>
              </a:rPr>
              <a:t>Policy evaluation:</a:t>
            </a:r>
            <a:r>
              <a:rPr lang="en-US" dirty="0" smtClean="0">
                <a:sym typeface="Symbol"/>
              </a:rPr>
              <a:t> calculate </a:t>
            </a:r>
            <a:r>
              <a:rPr lang="en-US" i="1" dirty="0" smtClean="0">
                <a:sym typeface="Symbol"/>
              </a:rPr>
              <a:t>U</a:t>
            </a:r>
            <a:r>
              <a:rPr lang="en-US" baseline="30000" dirty="0" smtClean="0">
                <a:sym typeface="Symbol"/>
              </a:rPr>
              <a:t></a:t>
            </a:r>
            <a:r>
              <a:rPr lang="en-US" i="1" baseline="10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) for every state </a:t>
            </a:r>
            <a:r>
              <a:rPr lang="en-US" i="1" dirty="0" smtClean="0">
                <a:sym typeface="Symbol"/>
              </a:rPr>
              <a:t>s</a:t>
            </a:r>
          </a:p>
          <a:p>
            <a:pPr lvl="1"/>
            <a:r>
              <a:rPr lang="en-US" b="1" dirty="0" smtClean="0">
                <a:sym typeface="Symbol"/>
              </a:rPr>
              <a:t>Policy improvement: </a:t>
            </a:r>
            <a:r>
              <a:rPr lang="en-US" dirty="0" smtClean="0">
                <a:sym typeface="Symbol"/>
              </a:rPr>
              <a:t>calculate a new policy </a:t>
            </a:r>
            <a:r>
              <a:rPr lang="en-US" i="1" baseline="-25000" dirty="0" smtClean="0">
                <a:sym typeface="Symbol"/>
              </a:rPr>
              <a:t>i</a:t>
            </a:r>
            <a:r>
              <a:rPr lang="en-US" baseline="-25000" dirty="0" smtClean="0">
                <a:sym typeface="Symbol"/>
              </a:rPr>
              <a:t>+1</a:t>
            </a:r>
            <a:r>
              <a:rPr lang="en-US" dirty="0" smtClean="0">
                <a:sym typeface="Symbol"/>
              </a:rPr>
              <a:t> based on the updated utilities</a:t>
            </a: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860550" y="4724400"/>
          <a:ext cx="5108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4" imgW="2298600" imgH="342720" progId="Equation.3">
                  <p:embed/>
                </p:oleObj>
              </mc:Choice>
              <mc:Fallback>
                <p:oleObj name="Equation" r:id="rId4" imgW="2298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4724400"/>
                        <a:ext cx="51085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7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Policy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sz="2800" dirty="0" smtClean="0"/>
              <a:t>Given a fixed policy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dirty="0" smtClean="0"/>
              <a:t>, </a:t>
            </a:r>
            <a:r>
              <a:rPr lang="en-US" sz="2800" dirty="0" smtClean="0">
                <a:sym typeface="Symbol"/>
              </a:rPr>
              <a:t>calculate </a:t>
            </a:r>
            <a:r>
              <a:rPr lang="en-US" sz="2800" i="1" dirty="0" smtClean="0">
                <a:sym typeface="Symbol"/>
              </a:rPr>
              <a:t>U</a:t>
            </a:r>
            <a:r>
              <a:rPr lang="en-US" sz="2800" baseline="30000" dirty="0" smtClean="0">
                <a:sym typeface="Symbol"/>
              </a:rPr>
              <a:t></a:t>
            </a:r>
            <a:r>
              <a:rPr lang="en-US" sz="2800" dirty="0" smtClean="0">
                <a:sym typeface="Symbol"/>
              </a:rPr>
              <a:t>(</a:t>
            </a:r>
            <a:r>
              <a:rPr lang="en-US" sz="2800" i="1" dirty="0" smtClean="0">
                <a:sym typeface="Symbol"/>
              </a:rPr>
              <a:t>s</a:t>
            </a:r>
            <a:r>
              <a:rPr lang="en-US" sz="2800" dirty="0" smtClean="0">
                <a:sym typeface="Symbol"/>
              </a:rPr>
              <a:t>) for every state </a:t>
            </a:r>
            <a:r>
              <a:rPr lang="en-US" sz="2800" i="1" dirty="0" smtClean="0">
                <a:sym typeface="Symbol"/>
              </a:rPr>
              <a:t>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 Bellman equation for the optimal policy: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r>
              <a:rPr lang="en-US" sz="2400" dirty="0" smtClean="0"/>
              <a:t>How does it need to change if our policy is fixed?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Can solve a linear system to get all the utilities!</a:t>
            </a:r>
          </a:p>
          <a:p>
            <a:pPr lvl="1"/>
            <a:r>
              <a:rPr lang="en-US" sz="2400" dirty="0" smtClean="0"/>
              <a:t>Alternatively, can apply the following update:</a:t>
            </a:r>
            <a:endParaRPr lang="en-US" sz="2400" dirty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712913" y="5791200"/>
          <a:ext cx="558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4" imgW="2514600" imgH="342720" progId="Equation.3">
                  <p:embed/>
                </p:oleObj>
              </mc:Choice>
              <mc:Fallback>
                <p:oleObj name="Equation" r:id="rId4" imgW="2514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5791200"/>
                        <a:ext cx="5588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701800" y="2667000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6" imgW="2387520" imgH="342720" progId="Equation.3">
                  <p:embed/>
                </p:oleObj>
              </mc:Choice>
              <mc:Fallback>
                <p:oleObj name="Equation" r:id="rId6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667000"/>
                        <a:ext cx="5305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1711325" y="4038600"/>
          <a:ext cx="5389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8" imgW="2425680" imgH="342720" progId="Equation.3">
                  <p:embed/>
                </p:oleObj>
              </mc:Choice>
              <mc:Fallback>
                <p:oleObj name="Equation" r:id="rId8" imgW="2425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4038600"/>
                        <a:ext cx="53895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3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Linear Solution to the Fixed Policy Utility Calculation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= [u(1), u(2), …, </a:t>
                </a:r>
                <a:r>
                  <a:rPr lang="en-US" dirty="0" smtClean="0"/>
                  <a:t>u(N)]^T</a:t>
                </a:r>
                <a:endParaRPr lang="en-US" dirty="0"/>
              </a:p>
              <a:p>
                <a:pPr lvl="1"/>
                <a:r>
                  <a:rPr lang="en-US" dirty="0" smtClean="0"/>
                  <a:t>This is the same as the equation on the previous slide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’)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The solution is: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Solution computational cost is O{N^3} if N is the number of distinguishable states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6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15962"/>
          </a:xfrm>
        </p:spPr>
        <p:txBody>
          <a:bodyPr/>
          <a:lstStyle/>
          <a:p>
            <a:r>
              <a:rPr lang="en-US" dirty="0" smtClean="0"/>
              <a:t>Markov Decision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r>
              <a:rPr lang="en-US" sz="2400" dirty="0" smtClean="0"/>
              <a:t>Components:</a:t>
            </a:r>
          </a:p>
          <a:p>
            <a:pPr lvl="1"/>
            <a:r>
              <a:rPr lang="en-US" sz="2400" b="1" dirty="0" smtClean="0"/>
              <a:t>States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, beginning with initial state</a:t>
            </a:r>
            <a:r>
              <a:rPr lang="en-US" sz="2400" dirty="0" smtClean="0">
                <a:solidFill>
                  <a:srgbClr val="0000FF"/>
                </a:solidFill>
              </a:rPr>
              <a:t> s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</a:p>
          <a:p>
            <a:pPr lvl="1"/>
            <a:r>
              <a:rPr lang="en-US" sz="2400" b="1" dirty="0" smtClean="0"/>
              <a:t>Actions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</a:p>
          <a:p>
            <a:pPr lvl="2"/>
            <a:r>
              <a:rPr lang="en-US" dirty="0" smtClean="0"/>
              <a:t>Each state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has actions </a:t>
            </a:r>
            <a:r>
              <a:rPr lang="en-US" dirty="0" smtClean="0">
                <a:solidFill>
                  <a:srgbClr val="0000FF"/>
                </a:solidFill>
              </a:rPr>
              <a:t>A(s) </a:t>
            </a:r>
            <a:r>
              <a:rPr lang="en-US" dirty="0" smtClean="0"/>
              <a:t>available from it</a:t>
            </a:r>
          </a:p>
          <a:p>
            <a:pPr lvl="1"/>
            <a:r>
              <a:rPr lang="en-US" sz="2400" b="1" dirty="0" smtClean="0"/>
              <a:t>Transition model </a:t>
            </a:r>
            <a:r>
              <a:rPr lang="en-US" sz="2400" dirty="0" smtClean="0">
                <a:solidFill>
                  <a:srgbClr val="0000FF"/>
                </a:solidFill>
              </a:rPr>
              <a:t>P(s’ | s, a)</a:t>
            </a:r>
          </a:p>
          <a:p>
            <a:pPr lvl="2"/>
            <a:r>
              <a:rPr lang="en-US" i="1" dirty="0" smtClean="0"/>
              <a:t>Markov assumption</a:t>
            </a:r>
            <a:r>
              <a:rPr lang="en-US" dirty="0" smtClean="0"/>
              <a:t>: the probability of going to </a:t>
            </a:r>
            <a:r>
              <a:rPr lang="en-US" dirty="0" smtClean="0">
                <a:solidFill>
                  <a:srgbClr val="0000FF"/>
                </a:solidFill>
              </a:rPr>
              <a:t>s’</a:t>
            </a:r>
            <a:r>
              <a:rPr lang="en-US" dirty="0" smtClean="0"/>
              <a:t> from</a:t>
            </a:r>
            <a:r>
              <a:rPr lang="en-US" dirty="0" smtClean="0">
                <a:solidFill>
                  <a:srgbClr val="0000FF"/>
                </a:solidFill>
              </a:rPr>
              <a:t> s </a:t>
            </a:r>
            <a:r>
              <a:rPr lang="en-US" dirty="0" smtClean="0"/>
              <a:t>depends only on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and not on any other past actions or states</a:t>
            </a:r>
          </a:p>
          <a:p>
            <a:pPr lvl="1"/>
            <a:r>
              <a:rPr lang="en-US" sz="2400" b="1" dirty="0" smtClean="0"/>
              <a:t>Reward function</a:t>
            </a:r>
            <a:r>
              <a:rPr lang="en-US" sz="2400" dirty="0" smtClean="0">
                <a:solidFill>
                  <a:srgbClr val="FF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R(s)</a:t>
            </a:r>
          </a:p>
          <a:p>
            <a:r>
              <a:rPr lang="en-US" sz="2400" b="1" dirty="0" smtClean="0"/>
              <a:t>Policy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sz="2400" dirty="0" smtClean="0"/>
              <a:t>: the action that an agent takes in any given state</a:t>
            </a:r>
          </a:p>
          <a:p>
            <a:pPr lvl="1"/>
            <a:r>
              <a:rPr lang="en-US" sz="2400" dirty="0" smtClean="0"/>
              <a:t>The “solution” to an MDP</a:t>
            </a:r>
          </a:p>
        </p:txBody>
      </p:sp>
    </p:spTree>
    <p:extLst>
      <p:ext uri="{BB962C8B-B14F-4D97-AF65-F5344CB8AC3E}">
        <p14:creationId xmlns:p14="http://schemas.microsoft.com/office/powerpoint/2010/main" val="9681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we will look at how to “solve” MDPs, or find the optimal policy when the transition model and the reward function are known</a:t>
            </a:r>
          </a:p>
          <a:p>
            <a:r>
              <a:rPr lang="en-US" dirty="0" smtClean="0"/>
              <a:t>Second, we will consider </a:t>
            </a:r>
            <a:r>
              <a:rPr lang="en-US" b="1" dirty="0" smtClean="0"/>
              <a:t>reinforcement learning</a:t>
            </a:r>
            <a:r>
              <a:rPr lang="en-US" dirty="0" smtClean="0"/>
              <a:t>, where we don’t know the rules of the environment or the consequences of our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Game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800" dirty="0" smtClean="0"/>
              <a:t>A series of questions with increasing level of difficulty and increasing payoff</a:t>
            </a:r>
          </a:p>
          <a:p>
            <a:r>
              <a:rPr lang="en-US" sz="2800" dirty="0" smtClean="0"/>
              <a:t>Decision: at each step, take your earnings and quit, or go for the next question</a:t>
            </a:r>
          </a:p>
          <a:p>
            <a:pPr lvl="1"/>
            <a:r>
              <a:rPr lang="en-US" sz="2400" dirty="0" smtClean="0"/>
              <a:t>If you answer wrong, you lose everything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28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53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438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76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163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48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86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372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858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96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582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324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609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819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47800" y="441662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914400" y="542038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581400" y="440644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0" y="541020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541989" y="6182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Quit:</a:t>
            </a:r>
          </a:p>
          <a:p>
            <a:pPr algn="ctr"/>
            <a:r>
              <a:rPr lang="en-US" sz="1400" dirty="0" smtClean="0"/>
              <a:t>$100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40011" y="440644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306611" y="541020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769086" y="6182380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Quit:</a:t>
            </a:r>
          </a:p>
          <a:p>
            <a:pPr algn="ctr"/>
            <a:r>
              <a:rPr lang="en-US" sz="1400" dirty="0" smtClean="0"/>
              <a:t>$1,100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8094341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Correct:</a:t>
            </a:r>
          </a:p>
          <a:p>
            <a:pPr algn="ctr"/>
            <a:r>
              <a:rPr lang="en-US" sz="1400" dirty="0" smtClean="0"/>
              <a:t>$61,100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560941" y="541020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902685" y="6182380"/>
            <a:ext cx="81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Quit:</a:t>
            </a:r>
          </a:p>
          <a:p>
            <a:pPr algn="ctr"/>
            <a:r>
              <a:rPr lang="en-US" sz="1400" dirty="0" smtClean="0"/>
              <a:t>$11,100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43035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$100 question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00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$1,000 question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562635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$10,000 question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772435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$50,000 question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93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Game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dirty="0" smtClean="0"/>
              <a:t>Consider $50,000 question</a:t>
            </a:r>
          </a:p>
          <a:p>
            <a:pPr lvl="1"/>
            <a:r>
              <a:rPr lang="en-US" sz="2400" dirty="0" smtClean="0"/>
              <a:t>Probability of guessing correctly: 1/10</a:t>
            </a:r>
          </a:p>
          <a:p>
            <a:pPr lvl="1"/>
            <a:r>
              <a:rPr lang="en-US" sz="2400" dirty="0" smtClean="0"/>
              <a:t>Quit or go for the question?</a:t>
            </a:r>
          </a:p>
          <a:p>
            <a:r>
              <a:rPr lang="en-US" sz="2400" dirty="0" smtClean="0"/>
              <a:t>What is the expected payoff for continuing?</a:t>
            </a:r>
          </a:p>
          <a:p>
            <a:pPr lvl="1">
              <a:buNone/>
            </a:pPr>
            <a:r>
              <a:rPr lang="en-US" sz="2400" dirty="0" smtClean="0"/>
              <a:t>0.1 * 61,100 + 0.9 * 0 = 6,110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What is the optimal decision?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953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38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163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48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372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58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96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582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324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09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819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441662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542038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581400" y="440644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541989" y="6182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Quit:</a:t>
            </a:r>
          </a:p>
          <a:p>
            <a:pPr algn="ctr"/>
            <a:r>
              <a:rPr lang="en-US" sz="1400" dirty="0" smtClean="0"/>
              <a:t>$100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40011" y="440644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06611" y="541020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69086" y="6182380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Quit:</a:t>
            </a:r>
          </a:p>
          <a:p>
            <a:pPr algn="ctr"/>
            <a:r>
              <a:rPr lang="en-US" sz="1400" dirty="0" smtClean="0"/>
              <a:t>$1,100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094341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Correct:</a:t>
            </a:r>
          </a:p>
          <a:p>
            <a:pPr algn="ctr"/>
            <a:r>
              <a:rPr lang="en-US" sz="1400" dirty="0" smtClean="0"/>
              <a:t>$61,100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560941" y="541020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902685" y="6182380"/>
            <a:ext cx="81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Quit:</a:t>
            </a:r>
          </a:p>
          <a:p>
            <a:pPr algn="ctr"/>
            <a:r>
              <a:rPr lang="en-US" sz="1400" dirty="0" smtClean="0"/>
              <a:t>$11,100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43035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$100 question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0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$1,000 question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62635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$10,000 question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2435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$50,000 question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4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Game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743201"/>
          </a:xfrm>
        </p:spPr>
        <p:txBody>
          <a:bodyPr/>
          <a:lstStyle/>
          <a:p>
            <a:r>
              <a:rPr lang="en-US" sz="2400" dirty="0" smtClean="0"/>
              <a:t>What should we do in Q3?</a:t>
            </a:r>
          </a:p>
          <a:p>
            <a:pPr lvl="1"/>
            <a:r>
              <a:rPr lang="en-US" sz="2000" dirty="0" smtClean="0"/>
              <a:t>Payoff for quitting: $1,100</a:t>
            </a:r>
          </a:p>
          <a:p>
            <a:pPr lvl="1"/>
            <a:r>
              <a:rPr lang="en-US" sz="2000" dirty="0" smtClean="0"/>
              <a:t>Payoff for continuing: 0.5 * $11,100 = $5,550</a:t>
            </a:r>
          </a:p>
          <a:p>
            <a:r>
              <a:rPr lang="en-US" sz="2400" dirty="0" smtClean="0"/>
              <a:t>What about Q2?</a:t>
            </a:r>
          </a:p>
          <a:p>
            <a:pPr lvl="1"/>
            <a:r>
              <a:rPr lang="en-US" sz="2000" dirty="0" smtClean="0"/>
              <a:t>$100 for quitting vs. $4,162 for continuing</a:t>
            </a:r>
          </a:p>
          <a:p>
            <a:r>
              <a:rPr lang="en-US" sz="2400" dirty="0" smtClean="0"/>
              <a:t>What about Q1?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953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38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163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48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372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58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96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582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324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09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819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441662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542038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581400" y="440644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541989" y="6182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Quit:</a:t>
            </a:r>
          </a:p>
          <a:p>
            <a:pPr algn="ctr"/>
            <a:r>
              <a:rPr lang="en-US" sz="1400" dirty="0" smtClean="0"/>
              <a:t>$100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40011" y="440644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06611" y="541020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69086" y="6182380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Quit:</a:t>
            </a:r>
          </a:p>
          <a:p>
            <a:pPr algn="ctr"/>
            <a:r>
              <a:rPr lang="en-US" sz="1400" dirty="0" smtClean="0"/>
              <a:t>$1,100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094341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Correct:</a:t>
            </a:r>
          </a:p>
          <a:p>
            <a:pPr algn="ctr"/>
            <a:r>
              <a:rPr lang="en-US" sz="1400" dirty="0" smtClean="0"/>
              <a:t>$61,100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560941" y="541020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Incorrect:</a:t>
            </a:r>
          </a:p>
          <a:p>
            <a:pPr algn="ctr"/>
            <a:r>
              <a:rPr lang="en-US" sz="1400" dirty="0" smtClean="0"/>
              <a:t>$0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902685" y="6182380"/>
            <a:ext cx="81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Quit:</a:t>
            </a:r>
          </a:p>
          <a:p>
            <a:pPr algn="ctr"/>
            <a:r>
              <a:rPr lang="en-US" sz="1400" dirty="0" smtClean="0"/>
              <a:t>$11,100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43035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$100 question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0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$1,000 question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62635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$10,000 question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2435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$50,000 question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0" y="41148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1/100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4682" y="41148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3/4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9800" y="41148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1/2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29600" y="39624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1/10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0" y="3502223"/>
            <a:ext cx="11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U = $11,100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3502223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U = $5,550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2200" y="3502223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U = $4,162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3502223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U = $3,746</a:t>
            </a:r>
            <a:endParaRPr lang="en-US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04" y="2133600"/>
            <a:ext cx="46742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50292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R(s) = -0.04 for every non-terminal state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81600" y="15240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Transition model: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629400" y="3886200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0.8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381592" y="3886200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76592" y="3886200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8366" y="6581001"/>
            <a:ext cx="231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P. </a:t>
            </a:r>
            <a:r>
              <a:rPr lang="en-US" sz="1200" dirty="0" err="1" smtClean="0"/>
              <a:t>Abbeel</a:t>
            </a:r>
            <a:r>
              <a:rPr lang="en-US" sz="1200" dirty="0" smtClean="0"/>
              <a:t> and D. Klein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37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Policy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28366" y="6581001"/>
            <a:ext cx="231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P. </a:t>
            </a:r>
            <a:r>
              <a:rPr lang="en-US" sz="1200" dirty="0" err="1" smtClean="0"/>
              <a:t>Abbeel</a:t>
            </a:r>
            <a:r>
              <a:rPr lang="en-US" sz="1200" dirty="0" smtClean="0"/>
              <a:t> and D. Klein </a:t>
            </a:r>
            <a:endParaRPr lang="en-US" sz="12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77" y="2123579"/>
            <a:ext cx="4651823" cy="27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1100</Words>
  <Application>Microsoft Office PowerPoint</Application>
  <PresentationFormat>On-screen Show (4:3)</PresentationFormat>
  <Paragraphs>267</Paragraphs>
  <Slides>25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Default Design</vt:lpstr>
      <vt:lpstr>Equation</vt:lpstr>
      <vt:lpstr>Markov Decision Processes</vt:lpstr>
      <vt:lpstr>Markov Decision Processes</vt:lpstr>
      <vt:lpstr>Markov Decision Processes</vt:lpstr>
      <vt:lpstr>Overview</vt:lpstr>
      <vt:lpstr>Game show</vt:lpstr>
      <vt:lpstr>Game show</vt:lpstr>
      <vt:lpstr>Game show</vt:lpstr>
      <vt:lpstr>Grid world</vt:lpstr>
      <vt:lpstr>Goal: Policy</vt:lpstr>
      <vt:lpstr>Grid world</vt:lpstr>
      <vt:lpstr>Grid world</vt:lpstr>
      <vt:lpstr>Grid world</vt:lpstr>
      <vt:lpstr>Solving MDPs</vt:lpstr>
      <vt:lpstr>Maximizing expected utility</vt:lpstr>
      <vt:lpstr>Utilities of state sequences</vt:lpstr>
      <vt:lpstr>Utilities of states</vt:lpstr>
      <vt:lpstr>Finding the utilities of states</vt:lpstr>
      <vt:lpstr>The Bellman equation</vt:lpstr>
      <vt:lpstr>The Bellman equation</vt:lpstr>
      <vt:lpstr>Method 1: Value iteration</vt:lpstr>
      <vt:lpstr>Value iteration</vt:lpstr>
      <vt:lpstr>Value iteration</vt:lpstr>
      <vt:lpstr>Method 2: Policy iteration</vt:lpstr>
      <vt:lpstr>Policy evaluation</vt:lpstr>
      <vt:lpstr>Appendix: Linear Solution to the Fixed Policy Utility Calculation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Mark Hasegawa-Johnson</cp:lastModifiedBy>
  <cp:revision>255</cp:revision>
  <cp:lastPrinted>2015-11-12T18:43:13Z</cp:lastPrinted>
  <dcterms:created xsi:type="dcterms:W3CDTF">2003-12-17T16:38:09Z</dcterms:created>
  <dcterms:modified xsi:type="dcterms:W3CDTF">2016-11-03T20:28:39Z</dcterms:modified>
</cp:coreProperties>
</file>