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9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4422" autoAdjust="0"/>
  </p:normalViewPr>
  <p:slideViewPr>
    <p:cSldViewPr>
      <p:cViewPr varScale="1">
        <p:scale>
          <a:sx n="112" d="100"/>
          <a:sy n="112" d="100"/>
        </p:scale>
        <p:origin x="-3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C113B-7CDB-4B9B-9CA9-9B1E90C4BD7E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D9819-0081-43BB-BC37-CF59EBB26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62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that we've covered all the lower layers, the things</a:t>
            </a:r>
          </a:p>
          <a:p>
            <a:r>
              <a:rPr lang="en-US" dirty="0" smtClean="0"/>
              <a:t>that let us reliably send data to computers anywhere in </a:t>
            </a:r>
          </a:p>
          <a:p>
            <a:r>
              <a:rPr lang="en-US" dirty="0" smtClean="0"/>
              <a:t>the world, let's talk a little about what people actually</a:t>
            </a:r>
          </a:p>
          <a:p>
            <a:r>
              <a:rPr lang="en-US" dirty="0" smtClean="0"/>
              <a:t>do with this 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D9819-0081-43BB-BC37-CF59EBB26F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10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(APPLICATION</a:t>
            </a:r>
            <a:r>
              <a:rPr lang="en-US" b="1" baseline="0" dirty="0" smtClean="0">
                <a:solidFill>
                  <a:srgbClr val="FF0000"/>
                </a:solidFill>
              </a:rPr>
              <a:t> LAYER IS RANDOM STUFF)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There are many applications that use the internet, and </a:t>
            </a:r>
          </a:p>
          <a:p>
            <a:r>
              <a:rPr lang="en-US" dirty="0" smtClean="0"/>
              <a:t>each has to come up with its own logic; the protocols it</a:t>
            </a:r>
          </a:p>
          <a:p>
            <a:r>
              <a:rPr lang="en-US" dirty="0" smtClean="0"/>
              <a:t>will use to interact with other instances of itself.</a:t>
            </a:r>
          </a:p>
          <a:p>
            <a:r>
              <a:rPr lang="en-US" dirty="0" smtClean="0"/>
              <a:t>Because each application functions differently, there isn't</a:t>
            </a:r>
          </a:p>
          <a:p>
            <a:r>
              <a:rPr lang="en-US" dirty="0" smtClean="0"/>
              <a:t>a "how does it work" to teach you, like there is with the</a:t>
            </a:r>
          </a:p>
          <a:p>
            <a:r>
              <a:rPr lang="en-US" dirty="0" smtClean="0"/>
              <a:t>lower layers. Instead, we'll learn about two of the most</a:t>
            </a:r>
          </a:p>
          <a:p>
            <a:r>
              <a:rPr lang="en-US" dirty="0" smtClean="0"/>
              <a:t>important examples: HTTP and DNS.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D9819-0081-43BB-BC37-CF59EBB26F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14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 at its</a:t>
            </a:r>
            <a:r>
              <a:rPr lang="en-US" baseline="0" dirty="0" smtClean="0"/>
              <a:t> core, asking a server to give you a static thing.</a:t>
            </a:r>
          </a:p>
          <a:p>
            <a:endParaRPr lang="en-US" baseline="0" dirty="0" smtClean="0"/>
          </a:p>
          <a:p>
            <a:r>
              <a:rPr lang="en-US" dirty="0" smtClean="0"/>
              <a:t>To understand</a:t>
            </a:r>
            <a:r>
              <a:rPr lang="en-US" baseline="0" dirty="0" smtClean="0"/>
              <a:t> HTTP, let’s look at HTML.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addition to formatted text, an html document can embed objects - </a:t>
            </a:r>
          </a:p>
          <a:p>
            <a:r>
              <a:rPr lang="en-US" baseline="0" dirty="0" smtClean="0"/>
              <a:t>like images, scripts to be run by the browser, or even </a:t>
            </a:r>
          </a:p>
          <a:p>
            <a:r>
              <a:rPr lang="en-US" baseline="0" dirty="0" smtClean="0"/>
              <a:t>entire other html documents (making it recursive).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D9819-0081-43BB-BC37-CF59EBB26F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06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a text-only page - or a page where we've cached all the images - </a:t>
            </a:r>
          </a:p>
          <a:p>
            <a:r>
              <a:rPr lang="en-US" dirty="0" smtClean="0"/>
              <a:t>latency</a:t>
            </a:r>
            <a:r>
              <a:rPr lang="en-US" baseline="0" dirty="0" smtClean="0"/>
              <a:t> may be larger than download time.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Plus, due to nested objects, multiple RTTs might be necessary.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…AND, we have inefficiencies: sequential, and new TCP connections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D9819-0081-43BB-BC37-CF59EBB26F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15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</a:t>
            </a:r>
            <a:r>
              <a:rPr lang="en-US" baseline="0" dirty="0" smtClean="0"/>
              <a:t> easy </a:t>
            </a:r>
            <a:r>
              <a:rPr lang="en-US" b="1" baseline="0" dirty="0" smtClean="0"/>
              <a:t>RTT</a:t>
            </a:r>
            <a:r>
              <a:rPr lang="en-US" baseline="0" dirty="0" smtClean="0"/>
              <a:t> optimizations: it’s embarrassingly parallelizable, and LOL POINTLESS TCP HANDSHAKES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D9819-0081-43BB-BC37-CF59EBB26F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71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</a:t>
            </a:r>
            <a:r>
              <a:rPr lang="en-US" baseline="0" dirty="0" smtClean="0"/>
              <a:t> the server doesn’t remember who you are / what you’ve done with it</a:t>
            </a:r>
          </a:p>
          <a:p>
            <a:endParaRPr lang="en-US" baseline="0" dirty="0" smtClean="0"/>
          </a:p>
          <a:p>
            <a:r>
              <a:rPr lang="en-US" baseline="0" dirty="0" smtClean="0"/>
              <a:t>(By time to move on, I mean all these full fledged “web apps” like </a:t>
            </a:r>
            <a:r>
              <a:rPr lang="en-US" baseline="0" dirty="0" err="1" smtClean="0"/>
              <a:t>gmail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D9819-0081-43BB-BC37-CF59EBB26F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56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DNS is a fairly complex system</a:t>
            </a:r>
            <a:r>
              <a:rPr lang="en-US" baseline="0" dirty="0" smtClean="0"/>
              <a:t> for achieving a fairly simple goal</a:t>
            </a:r>
            <a:r>
              <a:rPr lang="en-US" baseline="0" smtClean="0"/>
              <a:t>: memorable string </a:t>
            </a:r>
            <a:r>
              <a:rPr lang="en-US" baseline="0" dirty="0" smtClean="0"/>
              <a:t>-&gt; IP address.</a:t>
            </a:r>
          </a:p>
          <a:p>
            <a:endParaRPr lang="en-US" baseline="0" dirty="0" smtClean="0"/>
          </a:p>
          <a:p>
            <a:r>
              <a:rPr lang="en-US" dirty="0" smtClean="0"/>
              <a:t>It's “the phone book of the internet.”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D9819-0081-43BB-BC37-CF59EBB26F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86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hierarchical ownership is what makes it not flat</a:t>
            </a:r>
          </a:p>
          <a:p>
            <a:r>
              <a:rPr lang="en-US" dirty="0" smtClean="0"/>
              <a:t>(i.e., just consider the periods part of the string, and all of a sudden</a:t>
            </a:r>
          </a:p>
          <a:p>
            <a:r>
              <a:rPr lang="en-US" dirty="0" smtClean="0"/>
              <a:t>you have</a:t>
            </a:r>
            <a:r>
              <a:rPr lang="en-US" baseline="0" dirty="0" smtClean="0"/>
              <a:t> flat names you’re just pretending are hierarchical)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D9819-0081-43BB-BC37-CF59EBB26F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26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caching uses</a:t>
            </a:r>
            <a:r>
              <a:rPr lang="en-US" baseline="0" dirty="0" smtClean="0"/>
              <a:t> expiration after a set TTL passes.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D9819-0081-43BB-BC37-CF59EBB26FB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E68B-B67C-44B8-B8C8-47A3D406BF0D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E9DD-ECB2-4D5B-BE31-F9497138B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9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E68B-B67C-44B8-B8C8-47A3D406BF0D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E9DD-ECB2-4D5B-BE31-F9497138B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67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E68B-B67C-44B8-B8C8-47A3D406BF0D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E9DD-ECB2-4D5B-BE31-F9497138B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4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E68B-B67C-44B8-B8C8-47A3D406BF0D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E9DD-ECB2-4D5B-BE31-F9497138B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0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E68B-B67C-44B8-B8C8-47A3D406BF0D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E9DD-ECB2-4D5B-BE31-F9497138B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20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E68B-B67C-44B8-B8C8-47A3D406BF0D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E9DD-ECB2-4D5B-BE31-F9497138B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7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E68B-B67C-44B8-B8C8-47A3D406BF0D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E9DD-ECB2-4D5B-BE31-F9497138B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5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E68B-B67C-44B8-B8C8-47A3D406BF0D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E9DD-ECB2-4D5B-BE31-F9497138B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5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E68B-B67C-44B8-B8C8-47A3D406BF0D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E9DD-ECB2-4D5B-BE31-F9497138B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3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E68B-B67C-44B8-B8C8-47A3D406BF0D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E9DD-ECB2-4D5B-BE31-F9497138B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3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E68B-B67C-44B8-B8C8-47A3D406BF0D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E9DD-ECB2-4D5B-BE31-F9497138B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1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4E68B-B67C-44B8-B8C8-47A3D406BF0D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EE9DD-ECB2-4D5B-BE31-F9497138B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9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egg.com/Product/ProductList.aspx?Submit=ENE&amp;N=100008120%204027%204017&amp;IsNodeId=1&amp;name=$100%20-%20$20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illinois.ed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illinois.ed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/>
              <a:t>DNS and HTTP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2695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10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Root name servers</a:t>
            </a:r>
          </a:p>
          <a:p>
            <a:pPr lvl="1"/>
            <a:r>
              <a:rPr lang="en-US" dirty="0" smtClean="0"/>
              <a:t>Responsible for all the TLDs</a:t>
            </a:r>
          </a:p>
          <a:p>
            <a:pPr lvl="1"/>
            <a:r>
              <a:rPr lang="en-US" dirty="0" smtClean="0"/>
              <a:t>Knows the addresses of every domain’s </a:t>
            </a:r>
            <a:r>
              <a:rPr lang="en-US" i="1" dirty="0" smtClean="0"/>
              <a:t>name servers</a:t>
            </a:r>
          </a:p>
          <a:p>
            <a:r>
              <a:rPr lang="en-US" dirty="0" smtClean="0"/>
              <a:t>Authoritative name servers</a:t>
            </a:r>
          </a:p>
          <a:p>
            <a:pPr lvl="1"/>
            <a:r>
              <a:rPr lang="en-US" dirty="0" smtClean="0"/>
              <a:t>Responsible for a domain (google.com)</a:t>
            </a:r>
          </a:p>
          <a:p>
            <a:pPr lvl="1"/>
            <a:r>
              <a:rPr lang="en-US" dirty="0" smtClean="0"/>
              <a:t>For all subdomains, it knows either</a:t>
            </a:r>
          </a:p>
          <a:p>
            <a:pPr lvl="2"/>
            <a:r>
              <a:rPr lang="en-US" dirty="0" smtClean="0"/>
              <a:t>an IP address</a:t>
            </a:r>
          </a:p>
          <a:p>
            <a:pPr lvl="2"/>
            <a:r>
              <a:rPr lang="en-US" dirty="0" smtClean="0"/>
              <a:t>the subdomain’s name server</a:t>
            </a:r>
          </a:p>
          <a:p>
            <a:r>
              <a:rPr lang="en-US" dirty="0" smtClean="0"/>
              <a:t>Recursive resolver</a:t>
            </a:r>
          </a:p>
          <a:p>
            <a:pPr lvl="1"/>
            <a:r>
              <a:rPr lang="en-US" dirty="0" smtClean="0"/>
              <a:t>Handles lookups for many end hosts</a:t>
            </a:r>
          </a:p>
          <a:p>
            <a:pPr lvl="1"/>
            <a:r>
              <a:rPr lang="en-US" dirty="0" smtClean="0"/>
              <a:t>Caches IP addresses and name server addresses</a:t>
            </a:r>
          </a:p>
          <a:p>
            <a:r>
              <a:rPr lang="en-US" dirty="0" smtClean="0"/>
              <a:t>End host</a:t>
            </a:r>
          </a:p>
          <a:p>
            <a:pPr lvl="1"/>
            <a:r>
              <a:rPr lang="en-US" dirty="0" smtClean="0"/>
              <a:t>Talks to a resolver</a:t>
            </a:r>
          </a:p>
          <a:p>
            <a:pPr lvl="1"/>
            <a:r>
              <a:rPr lang="en-US" dirty="0" smtClean="0"/>
              <a:t>Caches IP addresses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4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DNS Query</a:t>
            </a:r>
            <a:endParaRPr lang="en-US" dirty="0"/>
          </a:p>
        </p:txBody>
      </p:sp>
      <p:sp>
        <p:nvSpPr>
          <p:cNvPr id="4" name="laptop"/>
          <p:cNvSpPr>
            <a:spLocks noEditPoints="1" noChangeArrowheads="1"/>
          </p:cNvSpPr>
          <p:nvPr/>
        </p:nvSpPr>
        <p:spPr bwMode="auto">
          <a:xfrm>
            <a:off x="2155828" y="5804485"/>
            <a:ext cx="1047750" cy="78857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ower"/>
          <p:cNvSpPr>
            <a:spLocks noEditPoints="1" noChangeArrowheads="1"/>
          </p:cNvSpPr>
          <p:nvPr/>
        </p:nvSpPr>
        <p:spPr bwMode="auto">
          <a:xfrm>
            <a:off x="2286000" y="3547533"/>
            <a:ext cx="655638" cy="1165196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52800" y="6019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0333" y="3789399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Friendly neighborhood resolver</a:t>
            </a:r>
            <a:endParaRPr lang="en-US" dirty="0"/>
          </a:p>
        </p:txBody>
      </p:sp>
      <p:sp>
        <p:nvSpPr>
          <p:cNvPr id="9" name="tower"/>
          <p:cNvSpPr>
            <a:spLocks noEditPoints="1" noChangeArrowheads="1"/>
          </p:cNvSpPr>
          <p:nvPr/>
        </p:nvSpPr>
        <p:spPr bwMode="auto">
          <a:xfrm>
            <a:off x="3203578" y="1295400"/>
            <a:ext cx="655638" cy="1165196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50978" y="1525132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Root</a:t>
            </a:r>
          </a:p>
          <a:p>
            <a:pPr algn="r"/>
            <a:r>
              <a:rPr lang="en-US" dirty="0" smtClean="0"/>
              <a:t>name</a:t>
            </a:r>
          </a:p>
          <a:p>
            <a:pPr algn="r"/>
            <a:r>
              <a:rPr lang="en-US" dirty="0" smtClean="0"/>
              <a:t>server</a:t>
            </a:r>
          </a:p>
        </p:txBody>
      </p:sp>
      <p:sp>
        <p:nvSpPr>
          <p:cNvPr id="11" name="tower"/>
          <p:cNvSpPr>
            <a:spLocks noEditPoints="1" noChangeArrowheads="1"/>
          </p:cNvSpPr>
          <p:nvPr/>
        </p:nvSpPr>
        <p:spPr bwMode="auto">
          <a:xfrm>
            <a:off x="4953000" y="2667000"/>
            <a:ext cx="655638" cy="1165196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608638" y="2787933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google.com</a:t>
            </a:r>
          </a:p>
          <a:p>
            <a:r>
              <a:rPr lang="en-US" dirty="0" smtClean="0"/>
              <a:t>authoritative</a:t>
            </a:r>
          </a:p>
          <a:p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3429000" y="4953000"/>
            <a:ext cx="2057400" cy="851485"/>
          </a:xfrm>
          <a:prstGeom prst="wedgeRoundRectCallout">
            <a:avLst>
              <a:gd name="adj1" fmla="val -61067"/>
              <a:gd name="adj2" fmla="val 7841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is </a:t>
            </a:r>
            <a:r>
              <a:rPr lang="en-US" dirty="0" err="1" smtClean="0">
                <a:solidFill>
                  <a:schemeClr val="tx1"/>
                </a:solidFill>
              </a:rPr>
              <a:t>mail.google.com’s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IP address?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335622" y="2460596"/>
            <a:ext cx="1851819" cy="851485"/>
          </a:xfrm>
          <a:prstGeom prst="wedgeRoundRectCallout">
            <a:avLst>
              <a:gd name="adj1" fmla="val 52321"/>
              <a:gd name="adj2" fmla="val 7841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Where is </a:t>
            </a:r>
            <a:r>
              <a:rPr lang="en-US" dirty="0" err="1" smtClean="0">
                <a:solidFill>
                  <a:schemeClr val="tx1"/>
                </a:solidFill>
              </a:rPr>
              <a:t>google.com’s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name server?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447942" y="469315"/>
            <a:ext cx="1851819" cy="851485"/>
          </a:xfrm>
          <a:prstGeom prst="wedgeRoundRectCallout">
            <a:avLst>
              <a:gd name="adj1" fmla="val 89355"/>
              <a:gd name="adj2" fmla="val 7642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google.com’s</a:t>
            </a:r>
            <a:r>
              <a:rPr lang="en-US" dirty="0" smtClean="0">
                <a:solidFill>
                  <a:schemeClr val="tx1"/>
                </a:solidFill>
              </a:rPr>
              <a:t> name server is at 1.2.3.4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5867400" y="1452255"/>
            <a:ext cx="1851819" cy="851485"/>
          </a:xfrm>
          <a:prstGeom prst="wedgeRoundRectCallout">
            <a:avLst>
              <a:gd name="adj1" fmla="val -57409"/>
              <a:gd name="adj2" fmla="val 8835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mail.google.com is at 5.6.7.8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237066" y="2460595"/>
            <a:ext cx="2048933" cy="851485"/>
          </a:xfrm>
          <a:prstGeom prst="wedgeRoundRectCallout">
            <a:avLst>
              <a:gd name="adj1" fmla="val 52321"/>
              <a:gd name="adj2" fmla="val 7841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is </a:t>
            </a:r>
            <a:r>
              <a:rPr lang="en-US" dirty="0" err="1" smtClean="0">
                <a:solidFill>
                  <a:schemeClr val="tx1"/>
                </a:solidFill>
              </a:rPr>
              <a:t>mail.google.com’s</a:t>
            </a:r>
            <a:r>
              <a:rPr lang="en-US" dirty="0" smtClean="0">
                <a:solidFill>
                  <a:schemeClr val="tx1"/>
                </a:solidFill>
              </a:rPr>
              <a:t> IP address?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ower"/>
          <p:cNvSpPr>
            <a:spLocks noEditPoints="1" noChangeArrowheads="1"/>
          </p:cNvSpPr>
          <p:nvPr/>
        </p:nvSpPr>
        <p:spPr bwMode="auto">
          <a:xfrm>
            <a:off x="6735762" y="4245004"/>
            <a:ext cx="655638" cy="1165196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391400" y="4504435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5.6.7.8, a.k.a. mail.google.com</a:t>
            </a:r>
            <a:endParaRPr lang="en-US" dirty="0"/>
          </a:p>
        </p:txBody>
      </p:sp>
      <p:cxnSp>
        <p:nvCxnSpPr>
          <p:cNvPr id="24" name="Straight Arrow Connector 23"/>
          <p:cNvCxnSpPr>
            <a:endCxn id="6" idx="6"/>
          </p:cNvCxnSpPr>
          <p:nvPr/>
        </p:nvCxnSpPr>
        <p:spPr>
          <a:xfrm flipH="1" flipV="1">
            <a:off x="2746343" y="4712729"/>
            <a:ext cx="73057" cy="1091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743200" y="5145960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6" idx="3"/>
            <a:endCxn id="9" idx="7"/>
          </p:cNvCxnSpPr>
          <p:nvPr/>
        </p:nvCxnSpPr>
        <p:spPr>
          <a:xfrm flipV="1">
            <a:off x="2941638" y="2460596"/>
            <a:ext cx="582778" cy="1086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203578" y="2942748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9" idx="8"/>
            <a:endCxn id="6" idx="2"/>
          </p:cNvCxnSpPr>
          <p:nvPr/>
        </p:nvCxnSpPr>
        <p:spPr>
          <a:xfrm flipH="1">
            <a:off x="2613819" y="2460596"/>
            <a:ext cx="589759" cy="1086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679171" y="2773412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6" idx="4"/>
            <a:endCxn id="11" idx="9"/>
          </p:cNvCxnSpPr>
          <p:nvPr/>
        </p:nvCxnSpPr>
        <p:spPr>
          <a:xfrm flipV="1">
            <a:off x="2941638" y="3288869"/>
            <a:ext cx="2011362" cy="8870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10000" y="372233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2941638" y="3082567"/>
            <a:ext cx="2011362" cy="8932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754440" y="324699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6" idx="7"/>
            <a:endCxn id="4" idx="4"/>
          </p:cNvCxnSpPr>
          <p:nvPr/>
        </p:nvCxnSpPr>
        <p:spPr>
          <a:xfrm>
            <a:off x="2606838" y="4712729"/>
            <a:ext cx="72865" cy="1091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27278" y="514596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4" idx="2"/>
            <a:endCxn id="21" idx="9"/>
          </p:cNvCxnSpPr>
          <p:nvPr/>
        </p:nvCxnSpPr>
        <p:spPr>
          <a:xfrm flipV="1">
            <a:off x="3044815" y="4866873"/>
            <a:ext cx="3690947" cy="937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430838" y="4827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52" name="Rounded Rectangular Callout 51"/>
          <p:cNvSpPr/>
          <p:nvPr/>
        </p:nvSpPr>
        <p:spPr>
          <a:xfrm>
            <a:off x="237066" y="2460594"/>
            <a:ext cx="1851819" cy="851485"/>
          </a:xfrm>
          <a:prstGeom prst="wedgeRoundRectCallout">
            <a:avLst>
              <a:gd name="adj1" fmla="val 61008"/>
              <a:gd name="adj2" fmla="val 8437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mail.google.com is at 5.6.7.8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19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20" grpId="0" animBg="1"/>
      <p:bldP spid="20" grpId="1" animBg="1"/>
      <p:bldP spid="25" grpId="0"/>
      <p:bldP spid="29" grpId="0"/>
      <p:bldP spid="31" grpId="0"/>
      <p:bldP spid="36" grpId="0"/>
      <p:bldP spid="38" grpId="0"/>
      <p:bldP spid="42" grpId="0"/>
      <p:bldP spid="49" grpId="0"/>
      <p:bldP spid="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Browser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Browser resolves domain name -&gt; IP address</a:t>
            </a:r>
          </a:p>
          <a:p>
            <a:pPr lvl="1"/>
            <a:r>
              <a:rPr lang="en-US" dirty="0" smtClean="0"/>
              <a:t>Contacts a DNS resolver…</a:t>
            </a:r>
          </a:p>
          <a:p>
            <a:pPr lvl="1"/>
            <a:r>
              <a:rPr lang="en-US" dirty="0" smtClean="0"/>
              <a:t>Who contacts possibly multiple other servers…</a:t>
            </a:r>
          </a:p>
          <a:p>
            <a:pPr lvl="1"/>
            <a:r>
              <a:rPr lang="en-US" dirty="0" smtClean="0"/>
              <a:t>Caching</a:t>
            </a:r>
          </a:p>
          <a:p>
            <a:r>
              <a:rPr lang="en-US" dirty="0" smtClean="0"/>
              <a:t>Browser retrieves page from server</a:t>
            </a:r>
          </a:p>
          <a:p>
            <a:pPr lvl="1"/>
            <a:r>
              <a:rPr lang="en-US" dirty="0" smtClean="0"/>
              <a:t>HTTP GET</a:t>
            </a:r>
          </a:p>
          <a:p>
            <a:pPr lvl="1"/>
            <a:r>
              <a:rPr lang="en-US" dirty="0" smtClean="0"/>
              <a:t>Caching, or else server replies</a:t>
            </a:r>
          </a:p>
          <a:p>
            <a:pPr lvl="1"/>
            <a:r>
              <a:rPr lang="en-US" dirty="0" smtClean="0"/>
              <a:t>POST methods</a:t>
            </a:r>
          </a:p>
          <a:p>
            <a:r>
              <a:rPr lang="en-US" dirty="0" smtClean="0"/>
              <a:t>HTTP Optimizations: </a:t>
            </a:r>
          </a:p>
          <a:p>
            <a:pPr lvl="1"/>
            <a:r>
              <a:rPr lang="en-US" dirty="0" smtClean="0"/>
              <a:t>parallel connections</a:t>
            </a:r>
          </a:p>
          <a:p>
            <a:pPr lvl="1"/>
            <a:r>
              <a:rPr lang="en-US" dirty="0" smtClean="0"/>
              <a:t>persistent HTTP</a:t>
            </a:r>
          </a:p>
          <a:p>
            <a:pPr lvl="1"/>
            <a:r>
              <a:rPr lang="en-US" dirty="0" smtClean="0"/>
              <a:t> SPDY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8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– Main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Domains</a:t>
            </a:r>
          </a:p>
          <a:p>
            <a:pPr lvl="1"/>
            <a:r>
              <a:rPr lang="en-US" sz="2400" dirty="0" smtClean="0"/>
              <a:t>Top Level Domains (com, </a:t>
            </a:r>
            <a:r>
              <a:rPr lang="en-US" sz="2400" dirty="0" err="1" smtClean="0"/>
              <a:t>edu</a:t>
            </a:r>
            <a:r>
              <a:rPr lang="en-US" sz="2400" dirty="0" smtClean="0"/>
              <a:t>, </a:t>
            </a:r>
            <a:r>
              <a:rPr lang="en-US" sz="2400" dirty="0" err="1" smtClean="0"/>
              <a:t>uk</a:t>
            </a:r>
            <a:r>
              <a:rPr lang="en-US" sz="2400" dirty="0" smtClean="0"/>
              <a:t>, mil, </a:t>
            </a:r>
            <a:r>
              <a:rPr lang="en-US" sz="2400" dirty="0" err="1" smtClean="0"/>
              <a:t>gov</a:t>
            </a:r>
            <a:r>
              <a:rPr lang="en-US" sz="2400" dirty="0" smtClean="0"/>
              <a:t>, …)</a:t>
            </a:r>
          </a:p>
          <a:p>
            <a:pPr lvl="1"/>
            <a:r>
              <a:rPr lang="en-US" sz="2400" dirty="0" smtClean="0"/>
              <a:t>Subdomains (com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smtClean="0"/>
              <a:t>example.com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smtClean="0"/>
              <a:t>www.example.com)</a:t>
            </a:r>
          </a:p>
          <a:p>
            <a:r>
              <a:rPr lang="en-US" sz="2800" dirty="0" smtClean="0"/>
              <a:t>Name servers</a:t>
            </a:r>
          </a:p>
          <a:p>
            <a:pPr lvl="1"/>
            <a:r>
              <a:rPr lang="en-US" sz="2400" dirty="0" smtClean="0"/>
              <a:t>Authoritative (tells you the IP for example.com)</a:t>
            </a:r>
          </a:p>
          <a:p>
            <a:pPr lvl="1"/>
            <a:r>
              <a:rPr lang="en-US" sz="2400" dirty="0" smtClean="0"/>
              <a:t>Root (tells you where </a:t>
            </a:r>
            <a:r>
              <a:rPr lang="en-US" sz="2400" dirty="0" err="1" smtClean="0"/>
              <a:t>example.com’s</a:t>
            </a:r>
            <a:r>
              <a:rPr lang="en-US" sz="2400" dirty="0" smtClean="0"/>
              <a:t> name server is)</a:t>
            </a:r>
          </a:p>
          <a:p>
            <a:pPr lvl="1"/>
            <a:r>
              <a:rPr lang="en-US" sz="2400" dirty="0" smtClean="0"/>
              <a:t>Iterative vs. recursive</a:t>
            </a:r>
          </a:p>
          <a:p>
            <a:r>
              <a:rPr lang="en-US" sz="2800" dirty="0" smtClean="0"/>
              <a:t>Caching</a:t>
            </a:r>
            <a:endParaRPr lang="en-US" sz="2800" dirty="0" smtClean="0"/>
          </a:p>
          <a:p>
            <a:pPr lvl="1"/>
            <a:r>
              <a:rPr lang="en-US" sz="2400" dirty="0" smtClean="0"/>
              <a:t>Resolver and host cache end-host IP addresses</a:t>
            </a:r>
          </a:p>
          <a:p>
            <a:pPr lvl="1"/>
            <a:r>
              <a:rPr lang="en-US" sz="2400" dirty="0" smtClean="0"/>
              <a:t>Resolver caches name server IP </a:t>
            </a:r>
            <a:r>
              <a:rPr lang="en-US" sz="2400" dirty="0" smtClean="0"/>
              <a:t>addresses</a:t>
            </a:r>
          </a:p>
          <a:p>
            <a:pPr lvl="1"/>
            <a:r>
              <a:rPr lang="en-US" sz="2400" dirty="0" smtClean="0"/>
              <a:t>Entries expire after a TTL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856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Finally, the application layer!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learned about:</a:t>
            </a:r>
          </a:p>
          <a:p>
            <a:pPr lvl="1"/>
            <a:r>
              <a:rPr lang="en-US" dirty="0" smtClean="0"/>
              <a:t>Signals being sent on wires</a:t>
            </a:r>
          </a:p>
          <a:p>
            <a:pPr lvl="1"/>
            <a:r>
              <a:rPr lang="en-US" dirty="0" smtClean="0"/>
              <a:t>Frames carried over dumb local networks</a:t>
            </a:r>
          </a:p>
          <a:p>
            <a:pPr lvl="1"/>
            <a:r>
              <a:rPr lang="en-US" dirty="0" smtClean="0"/>
              <a:t>Packets carried over the entire internet</a:t>
            </a:r>
          </a:p>
          <a:p>
            <a:pPr lvl="1"/>
            <a:r>
              <a:rPr lang="en-US" dirty="0" smtClean="0"/>
              <a:t>Making communication </a:t>
            </a:r>
            <a:r>
              <a:rPr lang="en-US" dirty="0" err="1" smtClean="0"/>
              <a:t>useably</a:t>
            </a:r>
            <a:r>
              <a:rPr lang="en-US" dirty="0" smtClean="0"/>
              <a:t> reliable + efficient</a:t>
            </a:r>
          </a:p>
          <a:p>
            <a:pPr lvl="1"/>
            <a:endParaRPr lang="en-US" dirty="0"/>
          </a:p>
          <a:p>
            <a:pPr marL="457200" lvl="1" indent="0" algn="ctr">
              <a:buNone/>
            </a:pPr>
            <a:r>
              <a:rPr lang="en-US" sz="5400" dirty="0" smtClean="0"/>
              <a:t>WHAT’S THE POINT?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17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488" y="1447800"/>
            <a:ext cx="3591426" cy="60015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574623"/>
            <a:ext cx="4617203" cy="4130977"/>
          </a:xfrm>
          <a:prstGeom prst="rect">
            <a:avLst/>
          </a:prstGeom>
        </p:spPr>
      </p:pic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>
            <a:off x="4442201" y="2047959"/>
            <a:ext cx="1" cy="5266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Today’s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39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Hypertext Transfer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400" dirty="0" smtClean="0"/>
              <a:t>To understand HTTP, let’s first look at HTML.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&lt;html&gt;&lt;head&gt;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&lt;title&gt;Matthew Caesar&lt;/title&gt;</a:t>
            </a:r>
          </a:p>
          <a:p>
            <a:pPr marL="0" indent="0">
              <a:buNone/>
            </a:pPr>
            <a:r>
              <a:rPr lang="en-US" dirty="0" smtClean="0"/>
              <a:t>&lt;script text="text/</a:t>
            </a:r>
            <a:r>
              <a:rPr lang="en-US" dirty="0" err="1" smtClean="0"/>
              <a:t>javascript</a:t>
            </a:r>
            <a:r>
              <a:rPr lang="en-US" dirty="0" smtClean="0"/>
              <a:t>" </a:t>
            </a:r>
            <a:r>
              <a:rPr lang="en-US" dirty="0" err="1" smtClean="0"/>
              <a:t>src</a:t>
            </a:r>
            <a:r>
              <a:rPr lang="en-US" dirty="0" smtClean="0"/>
              <a:t>="jquery.min.js"&gt;&lt;/script&gt;</a:t>
            </a:r>
          </a:p>
          <a:p>
            <a:pPr marL="0" indent="0">
              <a:buNone/>
            </a:pPr>
            <a:r>
              <a:rPr lang="en-US" dirty="0" smtClean="0"/>
              <a:t>&lt;script text="text/</a:t>
            </a:r>
            <a:r>
              <a:rPr lang="en-US" dirty="0" err="1" smtClean="0"/>
              <a:t>javascript</a:t>
            </a:r>
            <a:r>
              <a:rPr lang="en-US" dirty="0" smtClean="0"/>
              <a:t>" </a:t>
            </a:r>
            <a:r>
              <a:rPr lang="en-US" dirty="0" err="1" smtClean="0"/>
              <a:t>src</a:t>
            </a:r>
            <a:r>
              <a:rPr lang="en-US" dirty="0" smtClean="0"/>
              <a:t>="data.gatherer.js"&gt;&lt;/script&gt;</a:t>
            </a:r>
          </a:p>
          <a:p>
            <a:pPr marL="0" indent="0">
              <a:buNone/>
            </a:pPr>
            <a:r>
              <a:rPr lang="en-US" dirty="0" smtClean="0"/>
              <a:t>&lt;/head&gt;</a:t>
            </a:r>
          </a:p>
          <a:p>
            <a:pPr marL="0" indent="0">
              <a:buNone/>
            </a:pPr>
            <a:r>
              <a:rPr lang="en-US" dirty="0" smtClean="0"/>
              <a:t>&lt;body&gt;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 alt="" </a:t>
            </a:r>
            <a:r>
              <a:rPr lang="en-US" dirty="0" err="1" smtClean="0"/>
              <a:t>src</a:t>
            </a:r>
            <a:r>
              <a:rPr lang="en-US" dirty="0" smtClean="0"/>
              <a:t>="matt.jpg" style="width: 188px;" align="left" </a:t>
            </a:r>
            <a:r>
              <a:rPr lang="en-US" dirty="0" err="1" smtClean="0"/>
              <a:t>hspace</a:t>
            </a:r>
            <a:r>
              <a:rPr lang="en-US" dirty="0" smtClean="0"/>
              <a:t>="20" </a:t>
            </a:r>
            <a:r>
              <a:rPr lang="en-US" dirty="0" err="1" smtClean="0"/>
              <a:t>vspace</a:t>
            </a:r>
            <a:r>
              <a:rPr lang="en-US" dirty="0" smtClean="0"/>
              <a:t>="20"&gt;</a:t>
            </a:r>
          </a:p>
          <a:p>
            <a:pPr marL="0" indent="0">
              <a:buNone/>
            </a:pPr>
            <a:r>
              <a:rPr lang="en-US" dirty="0" smtClean="0"/>
              <a:t>&lt;h2 align="left"&gt;Matthew Caesar&lt;/h2&gt;</a:t>
            </a:r>
          </a:p>
          <a:p>
            <a:pPr marL="0" indent="0">
              <a:buNone/>
            </a:pPr>
            <a:r>
              <a:rPr lang="en-US" dirty="0" smtClean="0"/>
              <a:t>Assistant Professor &lt;</a:t>
            </a:r>
            <a:r>
              <a:rPr lang="en-US" dirty="0" err="1" smtClean="0"/>
              <a:t>br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74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determines page load time?</a:t>
            </a:r>
          </a:p>
          <a:p>
            <a:pPr lvl="1"/>
            <a:r>
              <a:rPr lang="en-US" dirty="0" smtClean="0"/>
              <a:t>Download time (large objects)</a:t>
            </a:r>
          </a:p>
          <a:p>
            <a:pPr lvl="1"/>
            <a:r>
              <a:rPr lang="en-US" dirty="0" smtClean="0"/>
              <a:t>Latency (small objects)</a:t>
            </a:r>
          </a:p>
          <a:p>
            <a:pPr lvl="2"/>
            <a:r>
              <a:rPr lang="en-US" dirty="0" smtClean="0"/>
              <a:t>Complex HTML structure</a:t>
            </a:r>
          </a:p>
          <a:p>
            <a:pPr lvl="2"/>
            <a:r>
              <a:rPr lang="en-US" dirty="0" smtClean="0"/>
              <a:t>Early HTTP’s poor optimization</a:t>
            </a:r>
          </a:p>
          <a:p>
            <a:r>
              <a:rPr lang="en-US" dirty="0" smtClean="0"/>
              <a:t>How can we optimize these?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97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Saving download time</a:t>
            </a:r>
          </a:p>
          <a:p>
            <a:pPr lvl="1"/>
            <a:r>
              <a:rPr lang="en-US" dirty="0" smtClean="0"/>
              <a:t>Caching</a:t>
            </a:r>
          </a:p>
          <a:p>
            <a:pPr lvl="2"/>
            <a:r>
              <a:rPr lang="en-US" dirty="0" smtClean="0"/>
              <a:t>If-Modified-Since</a:t>
            </a:r>
          </a:p>
          <a:p>
            <a:pPr lvl="1"/>
            <a:r>
              <a:rPr lang="en-US" dirty="0" smtClean="0"/>
              <a:t>Caching proxies</a:t>
            </a:r>
          </a:p>
          <a:p>
            <a:r>
              <a:rPr lang="en-US" dirty="0" smtClean="0"/>
              <a:t>Saving round trips</a:t>
            </a:r>
          </a:p>
          <a:p>
            <a:pPr lvl="1"/>
            <a:r>
              <a:rPr lang="en-US" dirty="0" smtClean="0"/>
              <a:t>Parallel connections</a:t>
            </a:r>
          </a:p>
          <a:p>
            <a:pPr lvl="2"/>
            <a:r>
              <a:rPr lang="en-US" dirty="0" smtClean="0"/>
              <a:t>Supposed to be max 2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pPr lvl="1"/>
            <a:r>
              <a:rPr lang="en-US" dirty="0" smtClean="0"/>
              <a:t>Reusing TCP connections (“Persistent TCP”)</a:t>
            </a:r>
          </a:p>
          <a:p>
            <a:pPr lvl="1"/>
            <a:r>
              <a:rPr lang="en-US" dirty="0" smtClean="0"/>
              <a:t>SPDY: parallel HTTP without the parallel TCP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2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Statelessness, and the hacks to undo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143000"/>
            <a:ext cx="3124200" cy="457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A vanilla HTTP server’s FSM: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45467" y="1676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>
            <a:stCxn id="4" idx="5"/>
            <a:endCxn id="4" idx="6"/>
          </p:cNvCxnSpPr>
          <p:nvPr/>
        </p:nvCxnSpPr>
        <p:spPr>
          <a:xfrm rot="5400000" flipH="1" flipV="1">
            <a:off x="4631266" y="2228289"/>
            <a:ext cx="323289" cy="133911"/>
          </a:xfrm>
          <a:prstGeom prst="curvedConnector4">
            <a:avLst>
              <a:gd name="adj1" fmla="val -112132"/>
              <a:gd name="adj2" fmla="val 27071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1507067" y="1476656"/>
            <a:ext cx="3352800" cy="6673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u="sng" dirty="0" smtClean="0"/>
              <a:t>They asked for cats.html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Give them cats.html</a:t>
            </a:r>
            <a:endParaRPr lang="en-US" sz="1600" dirty="0"/>
          </a:p>
        </p:txBody>
      </p:sp>
      <p:cxnSp>
        <p:nvCxnSpPr>
          <p:cNvPr id="8" name="Curved Connector 7"/>
          <p:cNvCxnSpPr>
            <a:stCxn id="4" idx="2"/>
            <a:endCxn id="4" idx="4"/>
          </p:cNvCxnSpPr>
          <p:nvPr/>
        </p:nvCxnSpPr>
        <p:spPr>
          <a:xfrm rot="10800000" flipH="1" flipV="1">
            <a:off x="3945467" y="2133600"/>
            <a:ext cx="457200" cy="457200"/>
          </a:xfrm>
          <a:prstGeom prst="curvedConnector4">
            <a:avLst>
              <a:gd name="adj1" fmla="val -50000"/>
              <a:gd name="adj2" fmla="val 1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>
          <a:xfrm>
            <a:off x="5105400" y="2116667"/>
            <a:ext cx="3581400" cy="66731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 smtClean="0"/>
              <a:t>They asked for morecats.jpg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Give them morecats.jpg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2895600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Sounds like your Amazon shopping cart, right?</a:t>
            </a:r>
          </a:p>
          <a:p>
            <a:r>
              <a:rPr lang="en-US" dirty="0" smtClean="0"/>
              <a:t>The work-</a:t>
            </a:r>
            <a:r>
              <a:rPr lang="en-US" dirty="0" err="1" smtClean="0"/>
              <a:t>arounds</a:t>
            </a:r>
            <a:endParaRPr lang="en-US" dirty="0" smtClean="0"/>
          </a:p>
          <a:p>
            <a:pPr lvl="1"/>
            <a:r>
              <a:rPr lang="en-US" dirty="0" err="1" smtClean="0"/>
              <a:t>Javascript</a:t>
            </a:r>
            <a:r>
              <a:rPr lang="en-US" dirty="0" smtClean="0"/>
              <a:t> and pals, backend databases</a:t>
            </a:r>
          </a:p>
          <a:p>
            <a:pPr lvl="1"/>
            <a:r>
              <a:rPr lang="en-US" dirty="0" smtClean="0"/>
              <a:t>Cookies</a:t>
            </a:r>
          </a:p>
          <a:p>
            <a:pPr lvl="1"/>
            <a:r>
              <a:rPr lang="en-US" dirty="0" smtClean="0"/>
              <a:t>URL Parameters</a:t>
            </a:r>
          </a:p>
          <a:p>
            <a:pPr lvl="2"/>
            <a:r>
              <a:rPr lang="en-US" dirty="0" smtClean="0"/>
              <a:t>Filtering http://www.newegg.com/Internal-SSDs/SubCategory/ID-636</a:t>
            </a:r>
          </a:p>
          <a:p>
            <a:pPr lvl="2"/>
            <a:r>
              <a:rPr lang="en-US" dirty="0" smtClean="0">
                <a:hlinkClick r:id="rId3"/>
              </a:rPr>
              <a:t>http://www.newegg.com/Product/ProductList.aspx?Submit=ENE&amp;N=100008120%204027%204017&amp;IsNodeId=1&amp;name=%24100%20-%20%24200</a:t>
            </a:r>
            <a:endParaRPr lang="en-US" dirty="0" smtClean="0"/>
          </a:p>
          <a:p>
            <a:r>
              <a:rPr lang="en-US" dirty="0" smtClean="0"/>
              <a:t>Our needs are clearly beyond HTTP’s original intent.</a:t>
            </a:r>
            <a:br>
              <a:rPr lang="en-US" dirty="0" smtClean="0"/>
            </a:br>
            <a:r>
              <a:rPr lang="en-US" dirty="0" smtClean="0"/>
              <a:t>Time to move on? </a:t>
            </a:r>
            <a:r>
              <a:rPr lang="en-US" sz="2300" dirty="0" smtClean="0"/>
              <a:t>(see “Embassies: Radically Refactoring the Web”, best paper NSDI 2013)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676400" y="2193644"/>
            <a:ext cx="2362200" cy="5911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u="sng" dirty="0" smtClean="0"/>
              <a:t>They asked for cats.jpg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Give them cats.jpg</a:t>
            </a:r>
            <a:endParaRPr lang="en-US" sz="1600" dirty="0"/>
          </a:p>
        </p:txBody>
      </p:sp>
      <p:cxnSp>
        <p:nvCxnSpPr>
          <p:cNvPr id="16" name="Curved Connector 15"/>
          <p:cNvCxnSpPr>
            <a:stCxn id="4" idx="2"/>
            <a:endCxn id="4" idx="1"/>
          </p:cNvCxnSpPr>
          <p:nvPr/>
        </p:nvCxnSpPr>
        <p:spPr>
          <a:xfrm rot="10800000" flipH="1">
            <a:off x="3945466" y="1810312"/>
            <a:ext cx="133911" cy="323289"/>
          </a:xfrm>
          <a:prstGeom prst="curvedConnector4">
            <a:avLst>
              <a:gd name="adj1" fmla="val -170710"/>
              <a:gd name="adj2" fmla="val 2121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96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– A simple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91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hlinkClick r:id="rId3"/>
              </a:rPr>
              <a:t>www.cs.illinois.edu</a:t>
            </a:r>
            <a:r>
              <a:rPr lang="en-US" sz="4000" dirty="0" smtClean="0"/>
              <a:t> </a:t>
            </a:r>
            <a:r>
              <a:rPr lang="en-US" sz="4000" dirty="0" smtClean="0">
                <a:sym typeface="Wingdings" panose="05000000000000000000" pitchFamily="2" charset="2"/>
              </a:rPr>
              <a:t> 128.174.252.83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420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a domain name?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hlinkClick r:id="rId3"/>
              </a:rPr>
              <a:t>www.cs.illinois.edu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mail.google.com</a:t>
            </a:r>
          </a:p>
          <a:p>
            <a:pPr marL="0" indent="0">
              <a:buNone/>
            </a:pPr>
            <a:r>
              <a:rPr lang="en-US" sz="2400" dirty="0" smtClean="0"/>
              <a:t>romeo.montague.it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dirty="0" smtClean="0"/>
              <a:t>Hierarchical names</a:t>
            </a:r>
          </a:p>
          <a:p>
            <a:r>
              <a:rPr lang="en-US" dirty="0" smtClean="0"/>
              <a:t>Hierarchical ownership (what makes it not flat)</a:t>
            </a:r>
          </a:p>
          <a:p>
            <a:pPr lvl="1"/>
            <a:r>
              <a:rPr lang="en-US" dirty="0" smtClean="0"/>
              <a:t>Right to decide what IP a name resolves to</a:t>
            </a:r>
          </a:p>
          <a:p>
            <a:pPr lvl="1"/>
            <a:r>
              <a:rPr lang="en-US" dirty="0" smtClean="0"/>
              <a:t>Right to delegate subdomains</a:t>
            </a:r>
          </a:p>
          <a:p>
            <a:pPr lvl="1"/>
            <a:r>
              <a:rPr lang="en-US" dirty="0" smtClean="0"/>
              <a:t>Responsibility to help with resolution</a:t>
            </a:r>
          </a:p>
          <a:p>
            <a:pPr lvl="2"/>
            <a:r>
              <a:rPr lang="en-US" dirty="0" smtClean="0"/>
              <a:t>Return IP address</a:t>
            </a:r>
          </a:p>
          <a:p>
            <a:pPr lvl="2"/>
            <a:r>
              <a:rPr lang="en-US" dirty="0" smtClean="0"/>
              <a:t>Return next name server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3200" y="2286000"/>
            <a:ext cx="304800" cy="3810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47800" y="2286000"/>
            <a:ext cx="1295400" cy="3810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2286000"/>
            <a:ext cx="914400" cy="3810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67000" y="2692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TLD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261562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3"/>
                </a:solidFill>
              </a:rPr>
              <a:t>Subdomain of it</a:t>
            </a:r>
            <a:endParaRPr lang="en-US" sz="1600" dirty="0">
              <a:solidFill>
                <a:schemeClr val="accent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61562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2"/>
                </a:solidFill>
              </a:rPr>
              <a:t>Subdomain of </a:t>
            </a:r>
            <a:r>
              <a:rPr lang="en-US" sz="1600" dirty="0" err="1" smtClean="0">
                <a:solidFill>
                  <a:schemeClr val="accent2"/>
                </a:solidFill>
              </a:rPr>
              <a:t>montague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944</Words>
  <Application>Microsoft Office PowerPoint</Application>
  <PresentationFormat>On-screen Show (4:3)</PresentationFormat>
  <Paragraphs>184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DNS and HTTP</vt:lpstr>
      <vt:lpstr>Finally, the application layer!</vt:lpstr>
      <vt:lpstr>Today’s Example</vt:lpstr>
      <vt:lpstr>Hypertext Transfer Protocol</vt:lpstr>
      <vt:lpstr>HTTP Performance</vt:lpstr>
      <vt:lpstr>HTTP Optimizations</vt:lpstr>
      <vt:lpstr>Statelessness, and the hacks to undo it</vt:lpstr>
      <vt:lpstr>DNS – A simple goal</vt:lpstr>
      <vt:lpstr>What’s in a domain name?</vt:lpstr>
      <vt:lpstr>DNS Roles</vt:lpstr>
      <vt:lpstr>Typical DNS Query</vt:lpstr>
      <vt:lpstr>Web Browser Summary</vt:lpstr>
      <vt:lpstr>DNS – Main concepts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DNS and HTTP</dc:title>
  <dc:creator>User1</dc:creator>
  <cp:lastModifiedBy>User1</cp:lastModifiedBy>
  <cp:revision>30</cp:revision>
  <dcterms:created xsi:type="dcterms:W3CDTF">2014-04-17T17:42:18Z</dcterms:created>
  <dcterms:modified xsi:type="dcterms:W3CDTF">2014-04-18T06:03:13Z</dcterms:modified>
</cp:coreProperties>
</file>