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8"/>
  </p:notesMasterIdLst>
  <p:sldIdLst>
    <p:sldId id="256" r:id="rId2"/>
    <p:sldId id="488" r:id="rId3"/>
    <p:sldId id="318" r:id="rId4"/>
    <p:sldId id="490" r:id="rId5"/>
    <p:sldId id="489" r:id="rId6"/>
    <p:sldId id="491" r:id="rId7"/>
    <p:sldId id="492" r:id="rId8"/>
    <p:sldId id="493" r:id="rId9"/>
    <p:sldId id="319" r:id="rId10"/>
    <p:sldId id="443" r:id="rId11"/>
    <p:sldId id="453" r:id="rId12"/>
    <p:sldId id="454" r:id="rId13"/>
    <p:sldId id="455" r:id="rId14"/>
    <p:sldId id="456" r:id="rId15"/>
    <p:sldId id="457" r:id="rId16"/>
    <p:sldId id="458" r:id="rId17"/>
    <p:sldId id="459" r:id="rId18"/>
    <p:sldId id="460" r:id="rId19"/>
    <p:sldId id="461" r:id="rId20"/>
    <p:sldId id="462" r:id="rId21"/>
    <p:sldId id="463" r:id="rId22"/>
    <p:sldId id="464" r:id="rId23"/>
    <p:sldId id="465" r:id="rId24"/>
    <p:sldId id="467" r:id="rId25"/>
    <p:sldId id="469" r:id="rId26"/>
    <p:sldId id="494" r:id="rId27"/>
    <p:sldId id="474" r:id="rId28"/>
    <p:sldId id="475" r:id="rId29"/>
    <p:sldId id="476" r:id="rId30"/>
    <p:sldId id="477" r:id="rId31"/>
    <p:sldId id="478" r:id="rId32"/>
    <p:sldId id="495" r:id="rId33"/>
    <p:sldId id="479" r:id="rId34"/>
    <p:sldId id="480" r:id="rId35"/>
    <p:sldId id="496" r:id="rId36"/>
    <p:sldId id="497" r:id="rId37"/>
    <p:sldId id="482" r:id="rId38"/>
    <p:sldId id="483" r:id="rId39"/>
    <p:sldId id="484" r:id="rId40"/>
    <p:sldId id="485" r:id="rId41"/>
    <p:sldId id="486" r:id="rId42"/>
    <p:sldId id="320" r:id="rId43"/>
    <p:sldId id="392" r:id="rId44"/>
    <p:sldId id="393" r:id="rId45"/>
    <p:sldId id="394" r:id="rId46"/>
    <p:sldId id="395" r:id="rId47"/>
    <p:sldId id="396" r:id="rId48"/>
    <p:sldId id="397" r:id="rId49"/>
    <p:sldId id="398" r:id="rId50"/>
    <p:sldId id="399" r:id="rId51"/>
    <p:sldId id="400" r:id="rId52"/>
    <p:sldId id="401" r:id="rId53"/>
    <p:sldId id="402" r:id="rId54"/>
    <p:sldId id="403" r:id="rId55"/>
    <p:sldId id="404" r:id="rId56"/>
    <p:sldId id="405" r:id="rId57"/>
    <p:sldId id="406" r:id="rId58"/>
    <p:sldId id="407" r:id="rId59"/>
    <p:sldId id="408" r:id="rId60"/>
    <p:sldId id="409" r:id="rId61"/>
    <p:sldId id="410" r:id="rId62"/>
    <p:sldId id="411" r:id="rId63"/>
    <p:sldId id="412" r:id="rId64"/>
    <p:sldId id="413" r:id="rId65"/>
    <p:sldId id="414" r:id="rId66"/>
    <p:sldId id="415" r:id="rId67"/>
    <p:sldId id="416" r:id="rId68"/>
    <p:sldId id="417" r:id="rId69"/>
    <p:sldId id="418" r:id="rId70"/>
    <p:sldId id="419" r:id="rId71"/>
    <p:sldId id="420" r:id="rId72"/>
    <p:sldId id="421" r:id="rId73"/>
    <p:sldId id="422" r:id="rId74"/>
    <p:sldId id="423" r:id="rId75"/>
    <p:sldId id="424" r:id="rId76"/>
    <p:sldId id="425" r:id="rId77"/>
    <p:sldId id="426" r:id="rId78"/>
    <p:sldId id="427" r:id="rId79"/>
    <p:sldId id="428" r:id="rId80"/>
    <p:sldId id="429" r:id="rId81"/>
    <p:sldId id="430" r:id="rId82"/>
    <p:sldId id="431" r:id="rId83"/>
    <p:sldId id="432" r:id="rId84"/>
    <p:sldId id="433" r:id="rId85"/>
    <p:sldId id="434" r:id="rId86"/>
    <p:sldId id="435" r:id="rId87"/>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361" autoAdjust="0"/>
    <p:restoredTop sz="73369" autoAdjust="0"/>
  </p:normalViewPr>
  <p:slideViewPr>
    <p:cSldViewPr snapToGrid="0">
      <p:cViewPr varScale="1">
        <p:scale>
          <a:sx n="55" d="100"/>
          <a:sy n="55" d="100"/>
        </p:scale>
        <p:origin x="70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5F05B582-D41C-47C6-885D-F0A727C01EF1}" type="datetimeFigureOut">
              <a:rPr lang="en-US" smtClean="0"/>
              <a:t>2/12/2014</a:t>
            </a:fld>
            <a:endParaRPr lang="en-US"/>
          </a:p>
        </p:txBody>
      </p:sp>
      <p:sp>
        <p:nvSpPr>
          <p:cNvPr id="4" name="Slide Image Placeholder 3"/>
          <p:cNvSpPr>
            <a:spLocks noGrp="1" noRot="1" noChangeAspect="1"/>
          </p:cNvSpPr>
          <p:nvPr>
            <p:ph type="sldImg" idx="2"/>
          </p:nvPr>
        </p:nvSpPr>
        <p:spPr>
          <a:xfrm>
            <a:off x="1247775" y="1279525"/>
            <a:ext cx="4603750" cy="3454400"/>
          </a:xfrm>
          <a:prstGeom prst="rect">
            <a:avLst/>
          </a:prstGeom>
          <a:noFill/>
          <a:ln w="12700">
            <a:solidFill>
              <a:prstClr val="black"/>
            </a:solidFill>
          </a:ln>
        </p:spPr>
        <p:txBody>
          <a:bodyPr vert="horz" lIns="99048" tIns="49524" rIns="99048" bIns="49524" rtlCol="0" anchor="ctr"/>
          <a:lstStyle/>
          <a:p>
            <a:endParaRPr lang="en-US"/>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US"/>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8CB2312A-0363-4862-9B77-D2C84F28D726}" type="slidenum">
              <a:rPr lang="en-US" smtClean="0"/>
              <a:t>‹#›</a:t>
            </a:fld>
            <a:endParaRPr lang="en-US"/>
          </a:p>
        </p:txBody>
      </p:sp>
    </p:spTree>
    <p:extLst>
      <p:ext uri="{BB962C8B-B14F-4D97-AF65-F5344CB8AC3E}">
        <p14:creationId xmlns:p14="http://schemas.microsoft.com/office/powerpoint/2010/main" val="2008310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en.wikipedia.org/wiki/Logarithmic_unit" TargetMode="External"/><Relationship Id="rId2" Type="http://schemas.openxmlformats.org/officeDocument/2006/relationships/slide" Target="../slides/slide40.xml"/><Relationship Id="rId1" Type="http://schemas.openxmlformats.org/officeDocument/2006/relationships/notesMaster" Target="../notesMasters/notesMaster1.xml"/><Relationship Id="rId5" Type="http://schemas.openxmlformats.org/officeDocument/2006/relationships/hyperlink" Target="http://en.wikipedia.org/wiki/Intensity_(physics)" TargetMode="External"/><Relationship Id="rId4" Type="http://schemas.openxmlformats.org/officeDocument/2006/relationships/hyperlink" Target="http://en.wikipedia.org/wiki/Power_(physics)"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4" name="Slide Image Placeholder 1"/>
          <p:cNvSpPr>
            <a:spLocks noGrp="1" noRot="1" noChangeAspect="1" noTextEdit="1"/>
          </p:cNvSpPr>
          <p:nvPr>
            <p:ph type="sldImg"/>
          </p:nvPr>
        </p:nvSpPr>
        <p:spPr>
          <a:xfrm>
            <a:off x="1216025" y="596900"/>
            <a:ext cx="3327400" cy="2495550"/>
          </a:xfrm>
          <a:ln/>
        </p:spPr>
      </p:sp>
      <p:sp>
        <p:nvSpPr>
          <p:cNvPr id="812035" name="Notes Placeholder 2"/>
          <p:cNvSpPr>
            <a:spLocks noGrp="1"/>
          </p:cNvSpPr>
          <p:nvPr>
            <p:ph type="body" idx="1"/>
          </p:nvPr>
        </p:nvSpPr>
        <p:spPr>
          <a:xfrm>
            <a:off x="673776" y="3240961"/>
            <a:ext cx="6225034" cy="69758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628" tIns="52315" rIns="104628" bIns="52315"/>
          <a:lstStyle/>
          <a:p>
            <a:r>
              <a:rPr lang="en-US" smtClean="0"/>
              <a:t>Let’s start by considering the simplest case: we want to send some information between two hosts</a:t>
            </a:r>
          </a:p>
          <a:p>
            <a:r>
              <a:rPr lang="en-US" smtClean="0"/>
              <a:t>Well, as we all know, computers store info as bits. So computers can communicate by transmitting bits as a series of electromagnetic pulses, over a wire connecting the two machines.</a:t>
            </a:r>
          </a:p>
          <a:p>
            <a:r>
              <a:rPr lang="en-US" smtClean="0"/>
              <a:t>Variety of ways to do this: can vary </a:t>
            </a:r>
          </a:p>
          <a:p>
            <a:r>
              <a:rPr lang="en-US" smtClean="0"/>
              <a:t>You could use silence interspersed with pusles, but then the problem is the two endpoints may get desync’d from one another.</a:t>
            </a:r>
          </a:p>
          <a:p>
            <a:r>
              <a:rPr lang="en-US" smtClean="0"/>
              <a:t>Typical way to do this is to use some sort of “carrier signal”, which is a periodic waveform, and then that waveform is modulated in some way to carry information, for example by varying its amplitude/power, or its frequency/pitch, or its phase/timing.</a:t>
            </a:r>
          </a:p>
          <a:p>
            <a:r>
              <a:rPr lang="en-US" smtClean="0"/>
              <a:t>And so by doing this, we can send information between two machines.</a:t>
            </a:r>
          </a:p>
          <a:p>
            <a:endParaRPr lang="en-US" smtClean="0"/>
          </a:p>
          <a:p>
            <a:r>
              <a:rPr lang="en-US" smtClean="0"/>
              <a:t>Many technologies can carry this signal, can be copper, optical, or wireless. Anything that can carry a signal. There’s even audio in the case of modems.</a:t>
            </a:r>
          </a:p>
          <a:p>
            <a:endParaRPr lang="en-US" smtClean="0"/>
          </a:p>
          <a:p>
            <a:r>
              <a:rPr lang="en-US" smtClean="0"/>
              <a:t>(aside: twisted pair, right hand rule… used to cancel out crosstalk. </a:t>
            </a:r>
          </a:p>
          <a:p>
            <a:endParaRPr lang="en-US" smtClean="0"/>
          </a:p>
          <a:p>
            <a:r>
              <a:rPr lang="en-US" smtClean="0"/>
              <a:t>--------</a:t>
            </a:r>
          </a:p>
          <a:p>
            <a:endParaRPr lang="en-US" smtClean="0"/>
          </a:p>
          <a:p>
            <a:r>
              <a:rPr lang="en-US" smtClean="0"/>
              <a:t>Twisting wires decreases interference because the loop area between the wires (which determines the magnetic coupling into the signal) is reduced. In balanced pair operation, the two wires typically carry equal and opposite signals (differential mode) which are combined by addition at the destination. The common-mode noise from the two wires (mostly) cancel each other in this addition because the two wires have similar amounts of EMI that are 180 degrees out of phase. This results in the same effect as subtraction. Differential mode also reduces electromagnetic radiation from the cable, along with the attenuation that it causes.</a:t>
            </a:r>
          </a:p>
        </p:txBody>
      </p:sp>
      <p:sp>
        <p:nvSpPr>
          <p:cNvPr id="812036" name="Slide Number Placeholder 3"/>
          <p:cNvSpPr txBox="1">
            <a:spLocks noGrp="1"/>
          </p:cNvSpPr>
          <p:nvPr/>
        </p:nvSpPr>
        <p:spPr bwMode="auto">
          <a:xfrm>
            <a:off x="4290805" y="10207961"/>
            <a:ext cx="3281782" cy="538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628" tIns="52315" rIns="104628" bIns="52315" anchor="b"/>
          <a:lstStyle>
            <a:lvl1pPr defTabSz="966788" eaLnBrk="0" hangingPunct="0">
              <a:defRPr sz="2400">
                <a:solidFill>
                  <a:schemeClr val="tx1"/>
                </a:solidFill>
                <a:latin typeface="Times New Roman" panose="02020603050405020304" pitchFamily="18" charset="0"/>
              </a:defRPr>
            </a:lvl1pPr>
            <a:lvl2pPr marL="742950" indent="-285750" defTabSz="966788" eaLnBrk="0" hangingPunct="0">
              <a:defRPr sz="2400">
                <a:solidFill>
                  <a:schemeClr val="tx1"/>
                </a:solidFill>
                <a:latin typeface="Times New Roman" panose="02020603050405020304" pitchFamily="18" charset="0"/>
              </a:defRPr>
            </a:lvl2pPr>
            <a:lvl3pPr marL="1143000" indent="-228600" defTabSz="966788" eaLnBrk="0" hangingPunct="0">
              <a:defRPr sz="2400">
                <a:solidFill>
                  <a:schemeClr val="tx1"/>
                </a:solidFill>
                <a:latin typeface="Times New Roman" panose="02020603050405020304" pitchFamily="18" charset="0"/>
              </a:defRPr>
            </a:lvl3pPr>
            <a:lvl4pPr marL="1600200" indent="-228600" defTabSz="966788" eaLnBrk="0" hangingPunct="0">
              <a:defRPr sz="2400">
                <a:solidFill>
                  <a:schemeClr val="tx1"/>
                </a:solidFill>
                <a:latin typeface="Times New Roman" panose="02020603050405020304" pitchFamily="18" charset="0"/>
              </a:defRPr>
            </a:lvl4pPr>
            <a:lvl5pPr marL="2057400" indent="-228600" defTabSz="966788" eaLnBrk="0" hangingPunct="0">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2B1A0D24-03D4-41C0-9EF6-AAFDBA233882}" type="slidenum">
              <a:rPr lang="en-US" sz="1500"/>
              <a:pPr algn="r" eaLnBrk="1" hangingPunct="1"/>
              <a:t>10</a:t>
            </a:fld>
            <a:endParaRPr lang="en-US" sz="1500"/>
          </a:p>
        </p:txBody>
      </p:sp>
    </p:spTree>
    <p:extLst>
      <p:ext uri="{BB962C8B-B14F-4D97-AF65-F5344CB8AC3E}">
        <p14:creationId xmlns:p14="http://schemas.microsoft.com/office/powerpoint/2010/main" val="2676221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Rot="1" noChangeAspect="1" noChangeArrowheads="1" noTextEdit="1"/>
          </p:cNvSpPr>
          <p:nvPr>
            <p:ph type="sldImg"/>
          </p:nvPr>
        </p:nvSpPr>
        <p:spPr>
          <a:ln/>
        </p:spPr>
      </p:sp>
      <p:sp>
        <p:nvSpPr>
          <p:cNvPr id="839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it’ll probably look like this. Most of the time I can detect reasonably well</a:t>
            </a:r>
          </a:p>
        </p:txBody>
      </p:sp>
    </p:spTree>
    <p:extLst>
      <p:ext uri="{BB962C8B-B14F-4D97-AF65-F5344CB8AC3E}">
        <p14:creationId xmlns:p14="http://schemas.microsoft.com/office/powerpoint/2010/main" val="995391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706" name="Rectangle 2"/>
          <p:cNvSpPr>
            <a:spLocks noGrp="1" noRot="1" noChangeAspect="1" noChangeArrowheads="1" noTextEdit="1"/>
          </p:cNvSpPr>
          <p:nvPr>
            <p:ph type="sldImg"/>
          </p:nvPr>
        </p:nvSpPr>
        <p:spPr>
          <a:ln/>
        </p:spPr>
      </p:sp>
      <p:sp>
        <p:nvSpPr>
          <p:cNvPr id="840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If I have lower bandwidth, my signal gets more and more distroted</a:t>
            </a:r>
          </a:p>
        </p:txBody>
      </p:sp>
    </p:spTree>
    <p:extLst>
      <p:ext uri="{BB962C8B-B14F-4D97-AF65-F5344CB8AC3E}">
        <p14:creationId xmlns:p14="http://schemas.microsoft.com/office/powerpoint/2010/main" val="2304687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B2312A-0363-4862-9B77-D2C84F28D726}" type="slidenum">
              <a:rPr lang="en-US" smtClean="0"/>
              <a:t>55</a:t>
            </a:fld>
            <a:endParaRPr lang="en-US"/>
          </a:p>
        </p:txBody>
      </p:sp>
    </p:spTree>
    <p:extLst>
      <p:ext uri="{BB962C8B-B14F-4D97-AF65-F5344CB8AC3E}">
        <p14:creationId xmlns:p14="http://schemas.microsoft.com/office/powerpoint/2010/main" val="2988656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754" name="Rectangle 2"/>
          <p:cNvSpPr>
            <a:spLocks noGrp="1" noRot="1" noChangeAspect="1" noChangeArrowheads="1" noTextEdit="1"/>
          </p:cNvSpPr>
          <p:nvPr>
            <p:ph type="sldImg"/>
          </p:nvPr>
        </p:nvSpPr>
        <p:spPr>
          <a:ln/>
        </p:spPr>
      </p:sp>
      <p:sp>
        <p:nvSpPr>
          <p:cNvPr id="842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this handles check bit flips too! Try it and see! Eg if c1 is wrong then )</a:t>
            </a:r>
          </a:p>
          <a:p>
            <a:endParaRPr lang="en-US" smtClean="0"/>
          </a:p>
          <a:p>
            <a:r>
              <a:rPr lang="en-US" smtClean="0"/>
              <a:t>Example:</a:t>
            </a:r>
          </a:p>
          <a:p>
            <a:r>
              <a:rPr lang="en-US" smtClean="0"/>
              <a:t>D3 1</a:t>
            </a:r>
          </a:p>
          <a:p>
            <a:r>
              <a:rPr lang="en-US" smtClean="0"/>
              <a:t>D5 0</a:t>
            </a:r>
          </a:p>
          <a:p>
            <a:r>
              <a:rPr lang="en-US" smtClean="0"/>
              <a:t>D7 1</a:t>
            </a:r>
          </a:p>
          <a:p>
            <a:r>
              <a:rPr lang="en-US" smtClean="0"/>
              <a:t>D6 1</a:t>
            </a:r>
          </a:p>
          <a:p>
            <a:endParaRPr lang="en-US" smtClean="0"/>
          </a:p>
          <a:p>
            <a:r>
              <a:rPr lang="en-US" smtClean="0"/>
              <a:t>C1 0</a:t>
            </a:r>
          </a:p>
          <a:p>
            <a:r>
              <a:rPr lang="en-US" smtClean="0"/>
              <a:t>C2 0</a:t>
            </a:r>
          </a:p>
          <a:p>
            <a:r>
              <a:rPr lang="en-US" smtClean="0"/>
              <a:t>C4 1</a:t>
            </a:r>
          </a:p>
          <a:p>
            <a:endParaRPr lang="en-US" smtClean="0"/>
          </a:p>
          <a:p>
            <a:r>
              <a:rPr lang="en-US" smtClean="0"/>
              <a:t>Then if D5 gets flipped to 1, then C1 is incorrect, and C4 is incorrect</a:t>
            </a:r>
          </a:p>
        </p:txBody>
      </p:sp>
    </p:spTree>
    <p:extLst>
      <p:ext uri="{BB962C8B-B14F-4D97-AF65-F5344CB8AC3E}">
        <p14:creationId xmlns:p14="http://schemas.microsoft.com/office/powerpoint/2010/main" val="3723672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018" name="Rectangle 2"/>
          <p:cNvSpPr>
            <a:spLocks noGrp="1" noRot="1" noChangeAspect="1" noChangeArrowheads="1" noTextEdit="1"/>
          </p:cNvSpPr>
          <p:nvPr>
            <p:ph type="sldImg"/>
          </p:nvPr>
        </p:nvSpPr>
        <p:spPr>
          <a:ln/>
        </p:spPr>
      </p:sp>
      <p:sp>
        <p:nvSpPr>
          <p:cNvPr id="854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Q: how is that bit in the lowermost rightmost corner computed? Is it computed so that the number of 1’s across both the vertical and horizantal make one?</a:t>
            </a:r>
          </a:p>
        </p:txBody>
      </p:sp>
    </p:spTree>
    <p:extLst>
      <p:ext uri="{BB962C8B-B14F-4D97-AF65-F5344CB8AC3E}">
        <p14:creationId xmlns:p14="http://schemas.microsoft.com/office/powerpoint/2010/main" val="2445530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946" name="Rectangle 2"/>
          <p:cNvSpPr>
            <a:spLocks noGrp="1" noRot="1" noChangeAspect="1" noChangeArrowheads="1" noTextEdit="1"/>
          </p:cNvSpPr>
          <p:nvPr>
            <p:ph type="sldImg"/>
          </p:nvPr>
        </p:nvSpPr>
        <p:spPr>
          <a:ln/>
        </p:spPr>
      </p:sp>
      <p:sp>
        <p:nvSpPr>
          <p:cNvPr id="850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Why does it use one’s complemnet, in particular?</a:t>
            </a:r>
          </a:p>
        </p:txBody>
      </p:sp>
    </p:spTree>
    <p:extLst>
      <p:ext uri="{BB962C8B-B14F-4D97-AF65-F5344CB8AC3E}">
        <p14:creationId xmlns:p14="http://schemas.microsoft.com/office/powerpoint/2010/main" val="1970224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1970" name="Rectangle 2"/>
          <p:cNvSpPr>
            <a:spLocks noGrp="1" noRot="1" noChangeAspect="1" noChangeArrowheads="1" noTextEdit="1"/>
          </p:cNvSpPr>
          <p:nvPr>
            <p:ph type="sldImg"/>
          </p:nvPr>
        </p:nvSpPr>
        <p:spPr>
          <a:ln/>
        </p:spPr>
      </p:sp>
      <p:sp>
        <p:nvSpPr>
          <p:cNvPr id="851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Hopefully k is much less than n so ew don’t need so much overhead</a:t>
            </a:r>
          </a:p>
          <a:p>
            <a:endParaRPr lang="en-US" smtClean="0"/>
          </a:p>
        </p:txBody>
      </p:sp>
    </p:spTree>
    <p:extLst>
      <p:ext uri="{BB962C8B-B14F-4D97-AF65-F5344CB8AC3E}">
        <p14:creationId xmlns:p14="http://schemas.microsoft.com/office/powerpoint/2010/main" val="729124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2"/>
          <p:cNvSpPr>
            <a:spLocks noGrp="1" noRot="1" noChangeAspect="1" noChangeArrowheads="1" noTextEdit="1"/>
          </p:cNvSpPr>
          <p:nvPr>
            <p:ph type="sldImg"/>
          </p:nvPr>
        </p:nvSpPr>
        <p:spPr>
          <a:ln/>
        </p:spPr>
      </p:sp>
      <p:sp>
        <p:nvSpPr>
          <p:cNvPr id="826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If you put these back to back, you’ll never have 3 0s in a row</a:t>
            </a:r>
          </a:p>
        </p:txBody>
      </p:sp>
    </p:spTree>
    <p:extLst>
      <p:ext uri="{BB962C8B-B14F-4D97-AF65-F5344CB8AC3E}">
        <p14:creationId xmlns:p14="http://schemas.microsoft.com/office/powerpoint/2010/main" val="2090985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394" name="Rectangle 2"/>
          <p:cNvSpPr>
            <a:spLocks noGrp="1" noRot="1" noChangeAspect="1" noChangeArrowheads="1" noTextEdit="1"/>
          </p:cNvSpPr>
          <p:nvPr>
            <p:ph type="sldImg"/>
          </p:nvPr>
        </p:nvSpPr>
        <p:spPr>
          <a:ln/>
        </p:spPr>
      </p:sp>
      <p:sp>
        <p:nvSpPr>
          <p:cNvPr id="827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 nice thing about this approach is it also gives you some extra codes that you can use for control</a:t>
            </a:r>
          </a:p>
          <a:p>
            <a:r>
              <a:rPr lang="en-US" smtClean="0"/>
              <a:t>You can have an idle code/star of stream code</a:t>
            </a:r>
          </a:p>
          <a:p>
            <a:r>
              <a:rPr lang="en-US" smtClean="0"/>
              <a:t>Idle code of 1 is nice, bc it gives you transitions you need for sync</a:t>
            </a:r>
          </a:p>
        </p:txBody>
      </p:sp>
    </p:spTree>
    <p:extLst>
      <p:ext uri="{BB962C8B-B14F-4D97-AF65-F5344CB8AC3E}">
        <p14:creationId xmlns:p14="http://schemas.microsoft.com/office/powerpoint/2010/main" val="194343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418" name="Rectangle 2"/>
          <p:cNvSpPr>
            <a:spLocks noGrp="1" noRot="1" noChangeAspect="1" noChangeArrowheads="1" noTextEdit="1"/>
          </p:cNvSpPr>
          <p:nvPr>
            <p:ph type="sldImg"/>
          </p:nvPr>
        </p:nvSpPr>
        <p:spPr>
          <a:ln/>
        </p:spPr>
      </p:sp>
      <p:sp>
        <p:nvSpPr>
          <p:cNvPr id="828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Problem with binary encodings is tha tyou need pretty wide frequencies</a:t>
            </a:r>
          </a:p>
          <a:p>
            <a:pPr>
              <a:buFontTx/>
              <a:buChar char="-"/>
            </a:pPr>
            <a:r>
              <a:rPr lang="en-US" smtClean="0"/>
              <a:t>Takes some time to get to +15</a:t>
            </a:r>
          </a:p>
          <a:p>
            <a:pPr>
              <a:buFontTx/>
              <a:buChar char="-"/>
            </a:pPr>
            <a:r>
              <a:rPr lang="en-US" smtClean="0"/>
              <a:t>Quite a bit of dispersion, and there’s attenuation too</a:t>
            </a:r>
          </a:p>
          <a:p>
            <a:r>
              <a:rPr lang="en-US" smtClean="0"/>
              <a:t>What I mean by this is</a:t>
            </a:r>
          </a:p>
          <a:p>
            <a:r>
              <a:rPr lang="en-US" smtClean="0"/>
              <a:t>	if I have a carrier signal, I can check amplitude to tell diff</a:t>
            </a:r>
          </a:p>
        </p:txBody>
      </p:sp>
    </p:spTree>
    <p:extLst>
      <p:ext uri="{BB962C8B-B14F-4D97-AF65-F5344CB8AC3E}">
        <p14:creationId xmlns:p14="http://schemas.microsoft.com/office/powerpoint/2010/main" val="681535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42" name="Rectangle 2"/>
          <p:cNvSpPr>
            <a:spLocks noGrp="1" noRot="1" noChangeAspect="1" noChangeArrowheads="1" noTextEdit="1"/>
          </p:cNvSpPr>
          <p:nvPr>
            <p:ph type="sldImg"/>
          </p:nvPr>
        </p:nvSpPr>
        <p:spPr>
          <a:ln/>
        </p:spPr>
      </p:sp>
      <p:sp>
        <p:nvSpPr>
          <p:cNvPr id="829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How do we use these shifts to create symbols and bits?</a:t>
            </a:r>
          </a:p>
          <a:p>
            <a:r>
              <a:rPr lang="en-US" smtClean="0"/>
              <a:t>	what’s nice about 8 symbols?</a:t>
            </a:r>
          </a:p>
          <a:p>
            <a:r>
              <a:rPr lang="en-US" smtClean="0"/>
              <a:t>		I can xfer 3 bits per symbol</a:t>
            </a:r>
          </a:p>
        </p:txBody>
      </p:sp>
    </p:spTree>
    <p:extLst>
      <p:ext uri="{BB962C8B-B14F-4D97-AF65-F5344CB8AC3E}">
        <p14:creationId xmlns:p14="http://schemas.microsoft.com/office/powerpoint/2010/main" val="1076768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082" name="Rectangle 2"/>
          <p:cNvSpPr>
            <a:spLocks noGrp="1" noRot="1" noChangeAspect="1" noChangeArrowheads="1" noTextEdit="1"/>
          </p:cNvSpPr>
          <p:nvPr>
            <p:ph type="sldImg"/>
          </p:nvPr>
        </p:nvSpPr>
        <p:spPr>
          <a:ln/>
        </p:spPr>
      </p:sp>
      <p:sp>
        <p:nvSpPr>
          <p:cNvPr id="814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TODO: can we get a pic of a real constellation from oscilloscope, to see noise around it?</a:t>
            </a:r>
          </a:p>
        </p:txBody>
      </p:sp>
    </p:spTree>
    <p:extLst>
      <p:ext uri="{BB962C8B-B14F-4D97-AF65-F5344CB8AC3E}">
        <p14:creationId xmlns:p14="http://schemas.microsoft.com/office/powerpoint/2010/main" val="4184283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6130" name="Rectangle 2"/>
          <p:cNvSpPr>
            <a:spLocks noGrp="1" noRot="1" noChangeAspect="1" noChangeArrowheads="1" noTextEdit="1"/>
          </p:cNvSpPr>
          <p:nvPr>
            <p:ph type="sldImg"/>
          </p:nvPr>
        </p:nvSpPr>
        <p:spPr>
          <a:ln/>
        </p:spPr>
      </p:sp>
      <p:sp>
        <p:nvSpPr>
          <p:cNvPr id="816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TODO: “thermal” noise?</a:t>
            </a:r>
          </a:p>
        </p:txBody>
      </p:sp>
    </p:spTree>
    <p:extLst>
      <p:ext uri="{BB962C8B-B14F-4D97-AF65-F5344CB8AC3E}">
        <p14:creationId xmlns:p14="http://schemas.microsoft.com/office/powerpoint/2010/main" val="1045168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514" name="Rectangle 2"/>
          <p:cNvSpPr>
            <a:spLocks noGrp="1" noRot="1" noChangeAspect="1" noChangeArrowheads="1" noTextEdit="1"/>
          </p:cNvSpPr>
          <p:nvPr>
            <p:ph type="sldImg"/>
          </p:nvPr>
        </p:nvSpPr>
        <p:spPr>
          <a:ln/>
        </p:spPr>
      </p:sp>
      <p:sp>
        <p:nvSpPr>
          <p:cNvPr id="832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What is a decibel? The </a:t>
            </a:r>
            <a:r>
              <a:rPr lang="en-US" b="1" smtClean="0"/>
              <a:t>decibel</a:t>
            </a:r>
            <a:r>
              <a:rPr lang="en-US" smtClean="0"/>
              <a:t> (</a:t>
            </a:r>
            <a:r>
              <a:rPr lang="en-US" b="1" smtClean="0"/>
              <a:t>dB</a:t>
            </a:r>
            <a:r>
              <a:rPr lang="en-US" smtClean="0"/>
              <a:t>) is a </a:t>
            </a:r>
            <a:r>
              <a:rPr lang="en-US" smtClean="0">
                <a:hlinkClick r:id="rId3" tooltip="Logarithmic unit"/>
              </a:rPr>
              <a:t>logarithmic unit</a:t>
            </a:r>
            <a:r>
              <a:rPr lang="en-US" smtClean="0"/>
              <a:t> of measurement that expresses the magnitude of a physical quantity (usually </a:t>
            </a:r>
            <a:r>
              <a:rPr lang="en-US" smtClean="0">
                <a:hlinkClick r:id="rId4" tooltip="Power (physics)"/>
              </a:rPr>
              <a:t>power</a:t>
            </a:r>
            <a:r>
              <a:rPr lang="en-US" smtClean="0"/>
              <a:t> or </a:t>
            </a:r>
            <a:r>
              <a:rPr lang="en-US" smtClean="0">
                <a:hlinkClick r:id="rId5" tooltip="Intensity (physics)"/>
              </a:rPr>
              <a:t>intensity</a:t>
            </a:r>
            <a:r>
              <a:rPr lang="en-US" smtClean="0"/>
              <a:t>) relative to a specified or implied </a:t>
            </a:r>
            <a:r>
              <a:rPr lang="en-US" i="1" smtClean="0"/>
              <a:t>reference level</a:t>
            </a:r>
            <a:r>
              <a:rPr lang="en-US" smtClean="0"/>
              <a:t>. </a:t>
            </a:r>
          </a:p>
          <a:p>
            <a:r>
              <a:rPr lang="en-US" smtClean="0"/>
              <a:t>What happens if we increase noise</a:t>
            </a:r>
          </a:p>
        </p:txBody>
      </p:sp>
    </p:spTree>
    <p:extLst>
      <p:ext uri="{BB962C8B-B14F-4D97-AF65-F5344CB8AC3E}">
        <p14:creationId xmlns:p14="http://schemas.microsoft.com/office/powerpoint/2010/main" val="1724784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658" name="Rectangle 2"/>
          <p:cNvSpPr>
            <a:spLocks noGrp="1" noRot="1" noChangeAspect="1" noChangeArrowheads="1" noTextEdit="1"/>
          </p:cNvSpPr>
          <p:nvPr>
            <p:ph type="sldImg"/>
          </p:nvPr>
        </p:nvSpPr>
        <p:spPr>
          <a:ln/>
        </p:spPr>
      </p:sp>
      <p:sp>
        <p:nvSpPr>
          <p:cNvPr id="838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It’s not really going to look like this…</a:t>
            </a:r>
          </a:p>
          <a:p>
            <a:endParaRPr lang="en-US" smtClean="0"/>
          </a:p>
          <a:p>
            <a:endParaRPr lang="en-US" smtClean="0"/>
          </a:p>
        </p:txBody>
      </p:sp>
    </p:spTree>
    <p:extLst>
      <p:ext uri="{BB962C8B-B14F-4D97-AF65-F5344CB8AC3E}">
        <p14:creationId xmlns:p14="http://schemas.microsoft.com/office/powerpoint/2010/main" val="119098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18B8A22-1344-46F3-A599-88DB26769C5E}" type="datetimeFigureOut">
              <a:rPr lang="en-US" smtClean="0"/>
              <a:t>2/12/2014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608583-D8E5-44D9-83BF-B0DC28379497}" type="slidenum">
              <a:rPr lang="en-US" smtClean="0"/>
              <a:t>‹#›</a:t>
            </a:fld>
            <a:endParaRPr lang="en-US"/>
          </a:p>
        </p:txBody>
      </p:sp>
    </p:spTree>
    <p:extLst>
      <p:ext uri="{BB962C8B-B14F-4D97-AF65-F5344CB8AC3E}">
        <p14:creationId xmlns:p14="http://schemas.microsoft.com/office/powerpoint/2010/main" val="215033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8B8A22-1344-46F3-A599-88DB26769C5E}" type="datetimeFigureOut">
              <a:rPr lang="en-US" smtClean="0"/>
              <a:t>2/12/2014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608583-D8E5-44D9-83BF-B0DC28379497}" type="slidenum">
              <a:rPr lang="en-US" smtClean="0"/>
              <a:t>‹#›</a:t>
            </a:fld>
            <a:endParaRPr lang="en-US"/>
          </a:p>
        </p:txBody>
      </p:sp>
    </p:spTree>
    <p:extLst>
      <p:ext uri="{BB962C8B-B14F-4D97-AF65-F5344CB8AC3E}">
        <p14:creationId xmlns:p14="http://schemas.microsoft.com/office/powerpoint/2010/main" val="4208014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8B8A22-1344-46F3-A599-88DB26769C5E}" type="datetimeFigureOut">
              <a:rPr lang="en-US" smtClean="0"/>
              <a:t>2/12/2014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608583-D8E5-44D9-83BF-B0DC28379497}" type="slidenum">
              <a:rPr lang="en-US" smtClean="0"/>
              <a:t>‹#›</a:t>
            </a:fld>
            <a:endParaRPr lang="en-US"/>
          </a:p>
        </p:txBody>
      </p:sp>
    </p:spTree>
    <p:extLst>
      <p:ext uri="{BB962C8B-B14F-4D97-AF65-F5344CB8AC3E}">
        <p14:creationId xmlns:p14="http://schemas.microsoft.com/office/powerpoint/2010/main" val="3492536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8B8A22-1344-46F3-A599-88DB26769C5E}" type="datetimeFigureOut">
              <a:rPr lang="en-US" smtClean="0"/>
              <a:t>2/12/2014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608583-D8E5-44D9-83BF-B0DC28379497}" type="slidenum">
              <a:rPr lang="en-US" smtClean="0"/>
              <a:t>‹#›</a:t>
            </a:fld>
            <a:endParaRPr lang="en-US"/>
          </a:p>
        </p:txBody>
      </p:sp>
    </p:spTree>
    <p:extLst>
      <p:ext uri="{BB962C8B-B14F-4D97-AF65-F5344CB8AC3E}">
        <p14:creationId xmlns:p14="http://schemas.microsoft.com/office/powerpoint/2010/main" val="2544240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8B8A22-1344-46F3-A599-88DB26769C5E}" type="datetimeFigureOut">
              <a:rPr lang="en-US" smtClean="0"/>
              <a:t>2/12/2014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608583-D8E5-44D9-83BF-B0DC28379497}" type="slidenum">
              <a:rPr lang="en-US" smtClean="0"/>
              <a:t>‹#›</a:t>
            </a:fld>
            <a:endParaRPr lang="en-US"/>
          </a:p>
        </p:txBody>
      </p:sp>
    </p:spTree>
    <p:extLst>
      <p:ext uri="{BB962C8B-B14F-4D97-AF65-F5344CB8AC3E}">
        <p14:creationId xmlns:p14="http://schemas.microsoft.com/office/powerpoint/2010/main" val="3315731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18B8A22-1344-46F3-A599-88DB26769C5E}" type="datetimeFigureOut">
              <a:rPr lang="en-US" smtClean="0"/>
              <a:t>2/12/2014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608583-D8E5-44D9-83BF-B0DC28379497}" type="slidenum">
              <a:rPr lang="en-US" smtClean="0"/>
              <a:t>‹#›</a:t>
            </a:fld>
            <a:endParaRPr lang="en-US"/>
          </a:p>
        </p:txBody>
      </p:sp>
    </p:spTree>
    <p:extLst>
      <p:ext uri="{BB962C8B-B14F-4D97-AF65-F5344CB8AC3E}">
        <p14:creationId xmlns:p14="http://schemas.microsoft.com/office/powerpoint/2010/main" val="3680158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18B8A22-1344-46F3-A599-88DB26769C5E}" type="datetimeFigureOut">
              <a:rPr lang="en-US" smtClean="0"/>
              <a:t>2/12/2014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608583-D8E5-44D9-83BF-B0DC28379497}" type="slidenum">
              <a:rPr lang="en-US" smtClean="0"/>
              <a:t>‹#›</a:t>
            </a:fld>
            <a:endParaRPr lang="en-US"/>
          </a:p>
        </p:txBody>
      </p:sp>
    </p:spTree>
    <p:extLst>
      <p:ext uri="{BB962C8B-B14F-4D97-AF65-F5344CB8AC3E}">
        <p14:creationId xmlns:p14="http://schemas.microsoft.com/office/powerpoint/2010/main" val="559318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8B8A22-1344-46F3-A599-88DB26769C5E}" type="datetimeFigureOut">
              <a:rPr lang="en-US" smtClean="0"/>
              <a:t>2/12/2014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608583-D8E5-44D9-83BF-B0DC28379497}" type="slidenum">
              <a:rPr lang="en-US" smtClean="0"/>
              <a:t>‹#›</a:t>
            </a:fld>
            <a:endParaRPr lang="en-US"/>
          </a:p>
        </p:txBody>
      </p:sp>
    </p:spTree>
    <p:extLst>
      <p:ext uri="{BB962C8B-B14F-4D97-AF65-F5344CB8AC3E}">
        <p14:creationId xmlns:p14="http://schemas.microsoft.com/office/powerpoint/2010/main" val="2412754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8B8A22-1344-46F3-A599-88DB26769C5E}" type="datetimeFigureOut">
              <a:rPr lang="en-US" smtClean="0"/>
              <a:t>2/12/2014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608583-D8E5-44D9-83BF-B0DC28379497}" type="slidenum">
              <a:rPr lang="en-US" smtClean="0"/>
              <a:t>‹#›</a:t>
            </a:fld>
            <a:endParaRPr lang="en-US"/>
          </a:p>
        </p:txBody>
      </p:sp>
    </p:spTree>
    <p:extLst>
      <p:ext uri="{BB962C8B-B14F-4D97-AF65-F5344CB8AC3E}">
        <p14:creationId xmlns:p14="http://schemas.microsoft.com/office/powerpoint/2010/main" val="2540103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8B8A22-1344-46F3-A599-88DB26769C5E}" type="datetimeFigureOut">
              <a:rPr lang="en-US" smtClean="0"/>
              <a:t>2/12/2014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608583-D8E5-44D9-83BF-B0DC28379497}" type="slidenum">
              <a:rPr lang="en-US" smtClean="0"/>
              <a:t>‹#›</a:t>
            </a:fld>
            <a:endParaRPr lang="en-US"/>
          </a:p>
        </p:txBody>
      </p:sp>
    </p:spTree>
    <p:extLst>
      <p:ext uri="{BB962C8B-B14F-4D97-AF65-F5344CB8AC3E}">
        <p14:creationId xmlns:p14="http://schemas.microsoft.com/office/powerpoint/2010/main" val="2939213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8B8A22-1344-46F3-A599-88DB26769C5E}" type="datetimeFigureOut">
              <a:rPr lang="en-US" smtClean="0"/>
              <a:t>2/12/2014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608583-D8E5-44D9-83BF-B0DC28379497}" type="slidenum">
              <a:rPr lang="en-US" smtClean="0"/>
              <a:t>‹#›</a:t>
            </a:fld>
            <a:endParaRPr lang="en-US"/>
          </a:p>
        </p:txBody>
      </p:sp>
    </p:spTree>
    <p:extLst>
      <p:ext uri="{BB962C8B-B14F-4D97-AF65-F5344CB8AC3E}">
        <p14:creationId xmlns:p14="http://schemas.microsoft.com/office/powerpoint/2010/main" val="3549565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8B8A22-1344-46F3-A599-88DB26769C5E}" type="datetimeFigureOut">
              <a:rPr lang="en-US" smtClean="0"/>
              <a:t>2/12/2014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608583-D8E5-44D9-83BF-B0DC28379497}" type="slidenum">
              <a:rPr lang="en-US" smtClean="0"/>
              <a:t>‹#›</a:t>
            </a:fld>
            <a:endParaRPr lang="en-US"/>
          </a:p>
        </p:txBody>
      </p:sp>
    </p:spTree>
    <p:extLst>
      <p:ext uri="{BB962C8B-B14F-4D97-AF65-F5344CB8AC3E}">
        <p14:creationId xmlns:p14="http://schemas.microsoft.com/office/powerpoint/2010/main" val="13540090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gif"/><Relationship Id="rId4" Type="http://schemas.openxmlformats.org/officeDocument/2006/relationships/image" Target="../media/image6.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oleObject" Target="../embeddings/Microsoft_Excel_97-2003_Worksheet1.xls"/></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0.emf"/><Relationship Id="rId4" Type="http://schemas.openxmlformats.org/officeDocument/2006/relationships/oleObject" Target="../embeddings/Microsoft_Excel_97-2003_Worksheet2.xls"/></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1.emf"/><Relationship Id="rId4" Type="http://schemas.openxmlformats.org/officeDocument/2006/relationships/oleObject" Target="../embeddings/Microsoft_Excel_97-2003_Worksheet3.xls"/></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3.png"/><Relationship Id="rId5" Type="http://schemas.openxmlformats.org/officeDocument/2006/relationships/oleObject" Target="../embeddings/oleObject5.bin"/><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4.emf"/><Relationship Id="rId5" Type="http://schemas.openxmlformats.org/officeDocument/2006/relationships/oleObject" Target="../embeddings/Microsoft_Excel_97-2003_Worksheet4.xls"/><Relationship Id="rId4" Type="http://schemas.openxmlformats.org/officeDocument/2006/relationships/oleObject" Target="../embeddings/oleObject6.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25.emf"/><Relationship Id="rId5" Type="http://schemas.openxmlformats.org/officeDocument/2006/relationships/oleObject" Target="../embeddings/Microsoft_Excel_97-2003_Worksheet5.xls"/><Relationship Id="rId4" Type="http://schemas.openxmlformats.org/officeDocument/2006/relationships/oleObject" Target="../embeddings/oleObject7.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26.emf"/><Relationship Id="rId5" Type="http://schemas.openxmlformats.org/officeDocument/2006/relationships/oleObject" Target="../embeddings/Microsoft_Excel_97-2003_Worksheet6.xls"/><Relationship Id="rId4" Type="http://schemas.openxmlformats.org/officeDocument/2006/relationships/oleObject" Target="../embeddings/oleObject8.bin"/></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Physical Layer</a:t>
            </a:r>
            <a:endParaRPr lang="en-US" dirty="0"/>
          </a:p>
        </p:txBody>
      </p:sp>
      <p:sp>
        <p:nvSpPr>
          <p:cNvPr id="3" name="Subtitle 2"/>
          <p:cNvSpPr>
            <a:spLocks noGrp="1"/>
          </p:cNvSpPr>
          <p:nvPr>
            <p:ph type="subTitle" idx="1"/>
          </p:nvPr>
        </p:nvSpPr>
        <p:spPr/>
        <p:txBody>
          <a:bodyPr/>
          <a:lstStyle/>
          <a:p>
            <a:r>
              <a:rPr lang="en-US" dirty="0" smtClean="0"/>
              <a:t>CS 438: Spring 2014</a:t>
            </a:r>
          </a:p>
          <a:p>
            <a:r>
              <a:rPr lang="en-US" dirty="0" smtClean="0"/>
              <a:t>Instructor: Matthew Caesar</a:t>
            </a:r>
          </a:p>
          <a:p>
            <a:r>
              <a:rPr lang="en-US"/>
              <a:t>http://courses.engr.illinois.edu/cs438/</a:t>
            </a:r>
            <a:endParaRPr lang="en-US" dirty="0"/>
          </a:p>
        </p:txBody>
      </p:sp>
    </p:spTree>
    <p:extLst>
      <p:ext uri="{BB962C8B-B14F-4D97-AF65-F5344CB8AC3E}">
        <p14:creationId xmlns:p14="http://schemas.microsoft.com/office/powerpoint/2010/main" val="22058277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447800"/>
            <a:ext cx="51054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1011" name="Title 1"/>
          <p:cNvSpPr>
            <a:spLocks noGrp="1"/>
          </p:cNvSpPr>
          <p:nvPr>
            <p:ph type="title" idx="4294967295"/>
          </p:nvPr>
        </p:nvSpPr>
        <p:spPr/>
        <p:txBody>
          <a:bodyPr/>
          <a:lstStyle/>
          <a:p>
            <a:r>
              <a:rPr lang="en-US" smtClean="0"/>
              <a:t>How can two hosts communicate?</a:t>
            </a:r>
          </a:p>
        </p:txBody>
      </p:sp>
      <p:sp>
        <p:nvSpPr>
          <p:cNvPr id="811012" name="Content Placeholder 2"/>
          <p:cNvSpPr>
            <a:spLocks noGrp="1"/>
          </p:cNvSpPr>
          <p:nvPr>
            <p:ph idx="4294967295"/>
          </p:nvPr>
        </p:nvSpPr>
        <p:spPr>
          <a:xfrm>
            <a:off x="685800" y="4648200"/>
            <a:ext cx="7772400" cy="2286000"/>
          </a:xfrm>
        </p:spPr>
        <p:txBody>
          <a:bodyPr>
            <a:noAutofit/>
          </a:bodyPr>
          <a:lstStyle/>
          <a:p>
            <a:r>
              <a:rPr lang="en-US" dirty="0" smtClean="0"/>
              <a:t>Encode data as variations in electrical/light/EM</a:t>
            </a:r>
          </a:p>
          <a:p>
            <a:pPr lvl="1"/>
            <a:r>
              <a:rPr lang="en-US" dirty="0" smtClean="0"/>
              <a:t>Phase, frequency, and signal strength modulation, and combinations thereof</a:t>
            </a:r>
          </a:p>
          <a:p>
            <a:pPr lvl="1"/>
            <a:r>
              <a:rPr lang="en-US" dirty="0" smtClean="0"/>
              <a:t>Simple scheme: voltage encoding</a:t>
            </a:r>
          </a:p>
          <a:p>
            <a:pPr lvl="2"/>
            <a:r>
              <a:rPr lang="en-US" dirty="0" smtClean="0"/>
              <a:t>Encode 1’s and 0’s as variations in voltage</a:t>
            </a:r>
          </a:p>
          <a:p>
            <a:pPr lvl="2"/>
            <a:r>
              <a:rPr lang="en-US" dirty="0" smtClean="0"/>
              <a:t>How to do that?</a:t>
            </a:r>
          </a:p>
          <a:p>
            <a:pPr lvl="2"/>
            <a:endParaRPr lang="en-US" dirty="0" smtClean="0"/>
          </a:p>
        </p:txBody>
      </p:sp>
      <p:pic>
        <p:nvPicPr>
          <p:cNvPr id="811013" name="Picture 10" descr="j028575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0" y="3284538"/>
            <a:ext cx="1600200"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1014" name="Picture 10" descr="j028575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3284538"/>
            <a:ext cx="1600200"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p:cNvCxnSpPr/>
          <p:nvPr/>
        </p:nvCxnSpPr>
        <p:spPr>
          <a:xfrm>
            <a:off x="2895600" y="3741738"/>
            <a:ext cx="3200400" cy="0"/>
          </a:xfrm>
          <a:prstGeom prst="straightConnector1">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811016" name="Group 12"/>
          <p:cNvGrpSpPr>
            <a:grpSpLocks/>
          </p:cNvGrpSpPr>
          <p:nvPr/>
        </p:nvGrpSpPr>
        <p:grpSpPr bwMode="auto">
          <a:xfrm>
            <a:off x="10820400" y="1676400"/>
            <a:ext cx="1981200" cy="952500"/>
            <a:chOff x="3505200" y="1676400"/>
            <a:chExt cx="1981200" cy="952500"/>
          </a:xfrm>
        </p:grpSpPr>
        <p:pic>
          <p:nvPicPr>
            <p:cNvPr id="811017" name="Picture 10" descr="Amfm2.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1676400"/>
              <a:ext cx="1905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5181600" y="1905000"/>
              <a:ext cx="3048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811019" name="Rectangle 13"/>
          <p:cNvSpPr>
            <a:spLocks noChangeArrowheads="1"/>
          </p:cNvSpPr>
          <p:nvPr/>
        </p:nvSpPr>
        <p:spPr bwMode="auto">
          <a:xfrm>
            <a:off x="9725025" y="1828800"/>
            <a:ext cx="1095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200">
                <a:latin typeface="Arial" panose="020B0604020202020204" pitchFamily="34" charset="0"/>
              </a:rPr>
              <a:t>Carrier signal</a:t>
            </a:r>
          </a:p>
        </p:txBody>
      </p:sp>
      <p:sp>
        <p:nvSpPr>
          <p:cNvPr id="811020" name="Rectangle 14"/>
          <p:cNvSpPr>
            <a:spLocks noChangeArrowheads="1"/>
          </p:cNvSpPr>
          <p:nvPr/>
        </p:nvSpPr>
        <p:spPr bwMode="auto">
          <a:xfrm>
            <a:off x="9677400" y="2085975"/>
            <a:ext cx="1095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200">
                <a:latin typeface="Arial" panose="020B0604020202020204" pitchFamily="34" charset="0"/>
              </a:rPr>
              <a:t>Carrier signal</a:t>
            </a:r>
          </a:p>
        </p:txBody>
      </p:sp>
      <p:cxnSp>
        <p:nvCxnSpPr>
          <p:cNvPr id="17" name="Straight Arrow Connector 16"/>
          <p:cNvCxnSpPr/>
          <p:nvPr/>
        </p:nvCxnSpPr>
        <p:spPr>
          <a:xfrm>
            <a:off x="4038600" y="3505200"/>
            <a:ext cx="838200" cy="0"/>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22"/>
          <p:cNvGrpSpPr/>
          <p:nvPr/>
        </p:nvGrpSpPr>
        <p:grpSpPr>
          <a:xfrm>
            <a:off x="1600200" y="1415143"/>
            <a:ext cx="5486400" cy="1785257"/>
            <a:chOff x="1600200" y="1415143"/>
            <a:chExt cx="5486400" cy="1785257"/>
          </a:xfrm>
          <a:solidFill>
            <a:schemeClr val="bg1"/>
          </a:solidFill>
        </p:grpSpPr>
        <p:sp>
          <p:nvSpPr>
            <p:cNvPr id="21" name="Rectangle 20"/>
            <p:cNvSpPr/>
            <p:nvPr/>
          </p:nvSpPr>
          <p:spPr>
            <a:xfrm>
              <a:off x="1600200" y="1415143"/>
              <a:ext cx="5410200" cy="5660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ectangle 21"/>
            <p:cNvSpPr/>
            <p:nvPr/>
          </p:nvSpPr>
          <p:spPr>
            <a:xfrm>
              <a:off x="1676400" y="2634343"/>
              <a:ext cx="5410200" cy="5660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4" name="Group 33"/>
          <p:cNvGrpSpPr>
            <a:grpSpLocks/>
          </p:cNvGrpSpPr>
          <p:nvPr/>
        </p:nvGrpSpPr>
        <p:grpSpPr bwMode="auto">
          <a:xfrm>
            <a:off x="6781800" y="2635250"/>
            <a:ext cx="1187450" cy="565150"/>
            <a:chOff x="6781800" y="1911029"/>
            <a:chExt cx="1188065" cy="564884"/>
          </a:xfrm>
        </p:grpSpPr>
        <p:sp>
          <p:nvSpPr>
            <p:cNvPr id="811024" name="Rectangle 23"/>
            <p:cNvSpPr>
              <a:spLocks noChangeArrowheads="1"/>
            </p:cNvSpPr>
            <p:nvPr/>
          </p:nvSpPr>
          <p:spPr bwMode="auto">
            <a:xfrm>
              <a:off x="7195742" y="1911029"/>
              <a:ext cx="77412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200">
                  <a:latin typeface="Arial" panose="020B0604020202020204" pitchFamily="34" charset="0"/>
                </a:rPr>
                <a:t>0.7 Volts</a:t>
              </a:r>
            </a:p>
          </p:txBody>
        </p:sp>
        <p:sp>
          <p:nvSpPr>
            <p:cNvPr id="811025" name="Rectangle 24"/>
            <p:cNvSpPr>
              <a:spLocks noChangeArrowheads="1"/>
            </p:cNvSpPr>
            <p:nvPr/>
          </p:nvSpPr>
          <p:spPr bwMode="auto">
            <a:xfrm>
              <a:off x="7144446" y="2198914"/>
              <a:ext cx="8254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200">
                  <a:latin typeface="Arial" panose="020B0604020202020204" pitchFamily="34" charset="0"/>
                </a:rPr>
                <a:t>-0.7 Volts</a:t>
              </a:r>
            </a:p>
          </p:txBody>
        </p:sp>
        <p:cxnSp>
          <p:nvCxnSpPr>
            <p:cNvPr id="30" name="Straight Connector 29"/>
            <p:cNvCxnSpPr/>
            <p:nvPr/>
          </p:nvCxnSpPr>
          <p:spPr>
            <a:xfrm>
              <a:off x="6781800" y="2361667"/>
              <a:ext cx="381197" cy="1587"/>
            </a:xfrm>
            <a:prstGeom prst="line">
              <a:avLst/>
            </a:prstGeom>
            <a:ln w="19050">
              <a:head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781800" y="2057010"/>
              <a:ext cx="381197" cy="1587"/>
            </a:xfrm>
            <a:prstGeom prst="line">
              <a:avLst/>
            </a:prstGeom>
            <a:ln w="19050">
              <a:head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050454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05476"/>
                                        </p:tgtEl>
                                        <p:attrNameLst>
                                          <p:attrName>style.visibility</p:attrName>
                                        </p:attrNameLst>
                                      </p:cBhvr>
                                      <p:to>
                                        <p:strVal val="visible"/>
                                      </p:to>
                                    </p:set>
                                    <p:animEffect transition="in" filter="wipe(left)">
                                      <p:cBhvr>
                                        <p:cTn id="12" dur="500"/>
                                        <p:tgtEl>
                                          <p:spTgt spid="10547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xit" presetSubtype="8" fill="hold" nodeType="clickEffect">
                                  <p:stCondLst>
                                    <p:cond delay="0"/>
                                  </p:stCondLst>
                                  <p:childTnLst>
                                    <p:animEffect transition="out" filter="wipe(left)">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par>
                          <p:cTn id="18" fill="hold" nodeType="afterGroup">
                            <p:stCondLst>
                              <p:cond delay="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970" name="Date Placeholder 3"/>
          <p:cNvSpPr txBox="1">
            <a:spLocks noGrp="1"/>
          </p:cNvSpPr>
          <p:nvPr/>
        </p:nvSpPr>
        <p:spPr bwMode="auto">
          <a:xfrm>
            <a:off x="94615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000">
                <a:latin typeface="Arial" panose="020B0604020202020204" pitchFamily="34" charset="0"/>
              </a:rPr>
              <a:t>CS/ECE 438</a:t>
            </a:r>
          </a:p>
        </p:txBody>
      </p:sp>
      <p:sp>
        <p:nvSpPr>
          <p:cNvPr id="723971" name="Footer Placeholder 4"/>
          <p:cNvSpPr txBox="1">
            <a:spLocks noGrp="1"/>
          </p:cNvSpPr>
          <p:nvPr/>
        </p:nvSpPr>
        <p:spPr bwMode="auto">
          <a:xfrm>
            <a:off x="3124200" y="62484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sz="1000" dirty="0">
              <a:latin typeface="Arial" panose="020B0604020202020204" pitchFamily="34" charset="0"/>
            </a:endParaRPr>
          </a:p>
        </p:txBody>
      </p:sp>
      <p:sp>
        <p:nvSpPr>
          <p:cNvPr id="723972" name="Slide Number Placeholder 5"/>
          <p:cNvSpPr txBox="1">
            <a:spLocks noGrp="1"/>
          </p:cNvSpPr>
          <p:nvPr/>
        </p:nvSpPr>
        <p:spPr bwMode="auto">
          <a:xfrm>
            <a:off x="6705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AC5831EF-E993-4211-947B-FA3EFBA9F914}" type="slidenum">
              <a:rPr lang="en-US" sz="1000">
                <a:latin typeface="Arial" panose="020B0604020202020204" pitchFamily="34" charset="0"/>
              </a:rPr>
              <a:pPr algn="r" eaLnBrk="1" hangingPunct="1"/>
              <a:t>11</a:t>
            </a:fld>
            <a:endParaRPr lang="en-US" sz="1000">
              <a:latin typeface="Arial" panose="020B0604020202020204" pitchFamily="34" charset="0"/>
            </a:endParaRPr>
          </a:p>
        </p:txBody>
      </p:sp>
      <p:sp>
        <p:nvSpPr>
          <p:cNvPr id="723973" name="Rectangle 44"/>
          <p:cNvSpPr>
            <a:spLocks noGrp="1" noChangeArrowheads="1"/>
          </p:cNvSpPr>
          <p:nvPr>
            <p:ph type="title" idx="4294967295"/>
          </p:nvPr>
        </p:nvSpPr>
        <p:spPr/>
        <p:txBody>
          <a:bodyPr anchor="b"/>
          <a:lstStyle/>
          <a:p>
            <a:pPr eaLnBrk="1" hangingPunct="1"/>
            <a:r>
              <a:rPr lang="en-US" smtClean="0"/>
              <a:t>Non-Return to Zero (NRZ)</a:t>
            </a:r>
          </a:p>
        </p:txBody>
      </p:sp>
      <p:sp>
        <p:nvSpPr>
          <p:cNvPr id="125997" name="Rectangle 45"/>
          <p:cNvSpPr>
            <a:spLocks noGrp="1" noChangeArrowheads="1"/>
          </p:cNvSpPr>
          <p:nvPr>
            <p:ph type="body" idx="4294967295"/>
          </p:nvPr>
        </p:nvSpPr>
        <p:spPr>
          <a:xfrm>
            <a:off x="685800" y="1524000"/>
            <a:ext cx="7772400" cy="2878138"/>
          </a:xfrm>
        </p:spPr>
        <p:txBody>
          <a:bodyPr/>
          <a:lstStyle/>
          <a:p>
            <a:pPr marL="447675" indent="-447675" eaLnBrk="1" hangingPunct="1">
              <a:lnSpc>
                <a:spcPct val="80000"/>
              </a:lnSpc>
            </a:pPr>
            <a:r>
              <a:rPr lang="en-US" sz="2400" smtClean="0"/>
              <a:t>Signal to Data</a:t>
            </a:r>
          </a:p>
          <a:p>
            <a:pPr marL="889000" lvl="1" indent="-439738" eaLnBrk="1" hangingPunct="1">
              <a:lnSpc>
                <a:spcPct val="80000"/>
              </a:lnSpc>
            </a:pPr>
            <a:r>
              <a:rPr lang="en-US" sz="2000" smtClean="0"/>
              <a:t>High 		</a:t>
            </a:r>
            <a:r>
              <a:rPr lang="en-US" sz="2000" smtClean="0">
                <a:sym typeface="Wingdings" panose="05000000000000000000" pitchFamily="2" charset="2"/>
              </a:rPr>
              <a:t> 	1</a:t>
            </a:r>
          </a:p>
          <a:p>
            <a:pPr marL="889000" lvl="1" indent="-439738" eaLnBrk="1" hangingPunct="1">
              <a:lnSpc>
                <a:spcPct val="80000"/>
              </a:lnSpc>
            </a:pPr>
            <a:r>
              <a:rPr lang="en-US" sz="2000" smtClean="0">
                <a:sym typeface="Wingdings" panose="05000000000000000000" pitchFamily="2" charset="2"/>
              </a:rPr>
              <a:t>Low 		 	0</a:t>
            </a:r>
          </a:p>
          <a:p>
            <a:pPr marL="447675" indent="-447675" eaLnBrk="1" hangingPunct="1">
              <a:lnSpc>
                <a:spcPct val="80000"/>
              </a:lnSpc>
            </a:pPr>
            <a:r>
              <a:rPr lang="en-US" sz="2400" smtClean="0">
                <a:sym typeface="Wingdings" panose="05000000000000000000" pitchFamily="2" charset="2"/>
              </a:rPr>
              <a:t>Comments</a:t>
            </a:r>
          </a:p>
          <a:p>
            <a:pPr marL="889000" lvl="1" indent="-439738" eaLnBrk="1" hangingPunct="1">
              <a:lnSpc>
                <a:spcPct val="80000"/>
              </a:lnSpc>
            </a:pPr>
            <a:r>
              <a:rPr lang="en-US" sz="2000" smtClean="0"/>
              <a:t>Transitions maintain clock synchronization</a:t>
            </a:r>
            <a:endParaRPr lang="en-US" sz="2000" smtClean="0">
              <a:sym typeface="Wingdings" panose="05000000000000000000" pitchFamily="2" charset="2"/>
            </a:endParaRPr>
          </a:p>
          <a:p>
            <a:pPr marL="889000" lvl="1" indent="-439738" eaLnBrk="1" hangingPunct="1">
              <a:lnSpc>
                <a:spcPct val="80000"/>
              </a:lnSpc>
            </a:pPr>
            <a:r>
              <a:rPr lang="en-US" sz="2000" smtClean="0">
                <a:sym typeface="Wingdings" panose="05000000000000000000" pitchFamily="2" charset="2"/>
              </a:rPr>
              <a:t>Long strings of 0s confused with no signal</a:t>
            </a:r>
          </a:p>
          <a:p>
            <a:pPr marL="889000" lvl="1" indent="-439738" eaLnBrk="1" hangingPunct="1">
              <a:lnSpc>
                <a:spcPct val="80000"/>
              </a:lnSpc>
            </a:pPr>
            <a:r>
              <a:rPr lang="en-US" sz="2000" smtClean="0">
                <a:sym typeface="Wingdings" panose="05000000000000000000" pitchFamily="2" charset="2"/>
              </a:rPr>
              <a:t>Long strings of 1s causes baseline wander</a:t>
            </a:r>
          </a:p>
          <a:p>
            <a:pPr marL="889000" lvl="1" indent="-439738" eaLnBrk="1" hangingPunct="1">
              <a:lnSpc>
                <a:spcPct val="80000"/>
              </a:lnSpc>
            </a:pPr>
            <a:r>
              <a:rPr lang="en-US" sz="2000" smtClean="0">
                <a:sym typeface="Wingdings" panose="05000000000000000000" pitchFamily="2" charset="2"/>
              </a:rPr>
              <a:t>Both inhibit clock recovery</a:t>
            </a:r>
          </a:p>
        </p:txBody>
      </p:sp>
      <p:grpSp>
        <p:nvGrpSpPr>
          <p:cNvPr id="2" name="Group 43"/>
          <p:cNvGrpSpPr>
            <a:grpSpLocks/>
          </p:cNvGrpSpPr>
          <p:nvPr/>
        </p:nvGrpSpPr>
        <p:grpSpPr bwMode="auto">
          <a:xfrm>
            <a:off x="1335088" y="4800600"/>
            <a:ext cx="6153150" cy="1008063"/>
            <a:chOff x="1009" y="3024"/>
            <a:chExt cx="3876" cy="635"/>
          </a:xfrm>
        </p:grpSpPr>
        <p:sp>
          <p:nvSpPr>
            <p:cNvPr id="723976" name="Rectangle 5"/>
            <p:cNvSpPr>
              <a:spLocks noChangeArrowheads="1"/>
            </p:cNvSpPr>
            <p:nvPr/>
          </p:nvSpPr>
          <p:spPr bwMode="auto">
            <a:xfrm>
              <a:off x="1009" y="3024"/>
              <a:ext cx="2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800">
                  <a:solidFill>
                    <a:srgbClr val="000000"/>
                  </a:solidFill>
                  <a:latin typeface="Arial" panose="020B0604020202020204" pitchFamily="34" charset="0"/>
                </a:rPr>
                <a:t>Bits</a:t>
              </a:r>
              <a:endParaRPr lang="en-US">
                <a:latin typeface="Arial" panose="020B0604020202020204" pitchFamily="34" charset="0"/>
              </a:endParaRPr>
            </a:p>
          </p:txBody>
        </p:sp>
        <p:sp>
          <p:nvSpPr>
            <p:cNvPr id="723977" name="Rectangle 7"/>
            <p:cNvSpPr>
              <a:spLocks noChangeArrowheads="1"/>
            </p:cNvSpPr>
            <p:nvPr/>
          </p:nvSpPr>
          <p:spPr bwMode="auto">
            <a:xfrm>
              <a:off x="1428" y="3024"/>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800">
                  <a:solidFill>
                    <a:srgbClr val="000000"/>
                  </a:solidFill>
                  <a:latin typeface="Arial" panose="020B0604020202020204" pitchFamily="34" charset="0"/>
                </a:rPr>
                <a:t>0</a:t>
              </a:r>
              <a:endParaRPr lang="en-US">
                <a:latin typeface="Arial" panose="020B0604020202020204" pitchFamily="34" charset="0"/>
              </a:endParaRPr>
            </a:p>
          </p:txBody>
        </p:sp>
        <p:sp>
          <p:nvSpPr>
            <p:cNvPr id="723978" name="Rectangle 8"/>
            <p:cNvSpPr>
              <a:spLocks noChangeArrowheads="1"/>
            </p:cNvSpPr>
            <p:nvPr/>
          </p:nvSpPr>
          <p:spPr bwMode="auto">
            <a:xfrm>
              <a:off x="1649" y="3024"/>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800">
                  <a:solidFill>
                    <a:srgbClr val="000000"/>
                  </a:solidFill>
                  <a:latin typeface="Arial" panose="020B0604020202020204" pitchFamily="34" charset="0"/>
                </a:rPr>
                <a:t>0</a:t>
              </a:r>
              <a:endParaRPr lang="en-US">
                <a:latin typeface="Arial" panose="020B0604020202020204" pitchFamily="34" charset="0"/>
              </a:endParaRPr>
            </a:p>
          </p:txBody>
        </p:sp>
        <p:sp>
          <p:nvSpPr>
            <p:cNvPr id="723979" name="Rectangle 9"/>
            <p:cNvSpPr>
              <a:spLocks noChangeArrowheads="1"/>
            </p:cNvSpPr>
            <p:nvPr/>
          </p:nvSpPr>
          <p:spPr bwMode="auto">
            <a:xfrm>
              <a:off x="1869" y="3024"/>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800">
                  <a:solidFill>
                    <a:srgbClr val="000000"/>
                  </a:solidFill>
                  <a:latin typeface="Arial" panose="020B0604020202020204" pitchFamily="34" charset="0"/>
                </a:rPr>
                <a:t>1</a:t>
              </a:r>
              <a:endParaRPr lang="en-US">
                <a:latin typeface="Arial" panose="020B0604020202020204" pitchFamily="34" charset="0"/>
              </a:endParaRPr>
            </a:p>
          </p:txBody>
        </p:sp>
        <p:sp>
          <p:nvSpPr>
            <p:cNvPr id="723980" name="Rectangle 10"/>
            <p:cNvSpPr>
              <a:spLocks noChangeArrowheads="1"/>
            </p:cNvSpPr>
            <p:nvPr/>
          </p:nvSpPr>
          <p:spPr bwMode="auto">
            <a:xfrm>
              <a:off x="2089" y="3024"/>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800">
                  <a:solidFill>
                    <a:srgbClr val="000000"/>
                  </a:solidFill>
                  <a:latin typeface="Arial" panose="020B0604020202020204" pitchFamily="34" charset="0"/>
                </a:rPr>
                <a:t>0</a:t>
              </a:r>
              <a:endParaRPr lang="en-US">
                <a:latin typeface="Arial" panose="020B0604020202020204" pitchFamily="34" charset="0"/>
              </a:endParaRPr>
            </a:p>
          </p:txBody>
        </p:sp>
        <p:sp>
          <p:nvSpPr>
            <p:cNvPr id="723981" name="Rectangle 11"/>
            <p:cNvSpPr>
              <a:spLocks noChangeArrowheads="1"/>
            </p:cNvSpPr>
            <p:nvPr/>
          </p:nvSpPr>
          <p:spPr bwMode="auto">
            <a:xfrm>
              <a:off x="2310" y="3024"/>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800">
                  <a:solidFill>
                    <a:srgbClr val="000000"/>
                  </a:solidFill>
                  <a:latin typeface="Arial" panose="020B0604020202020204" pitchFamily="34" charset="0"/>
                </a:rPr>
                <a:t>1</a:t>
              </a:r>
              <a:endParaRPr lang="en-US">
                <a:latin typeface="Arial" panose="020B0604020202020204" pitchFamily="34" charset="0"/>
              </a:endParaRPr>
            </a:p>
          </p:txBody>
        </p:sp>
        <p:sp>
          <p:nvSpPr>
            <p:cNvPr id="723982" name="Rectangle 12"/>
            <p:cNvSpPr>
              <a:spLocks noChangeArrowheads="1"/>
            </p:cNvSpPr>
            <p:nvPr/>
          </p:nvSpPr>
          <p:spPr bwMode="auto">
            <a:xfrm>
              <a:off x="2530" y="3024"/>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800">
                  <a:solidFill>
                    <a:srgbClr val="000000"/>
                  </a:solidFill>
                  <a:latin typeface="Arial" panose="020B0604020202020204" pitchFamily="34" charset="0"/>
                </a:rPr>
                <a:t>1</a:t>
              </a:r>
              <a:endParaRPr lang="en-US">
                <a:latin typeface="Arial" panose="020B0604020202020204" pitchFamily="34" charset="0"/>
              </a:endParaRPr>
            </a:p>
          </p:txBody>
        </p:sp>
        <p:sp>
          <p:nvSpPr>
            <p:cNvPr id="723983" name="Rectangle 13"/>
            <p:cNvSpPr>
              <a:spLocks noChangeArrowheads="1"/>
            </p:cNvSpPr>
            <p:nvPr/>
          </p:nvSpPr>
          <p:spPr bwMode="auto">
            <a:xfrm>
              <a:off x="2746" y="3024"/>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800">
                  <a:solidFill>
                    <a:srgbClr val="000000"/>
                  </a:solidFill>
                  <a:latin typeface="Arial" panose="020B0604020202020204" pitchFamily="34" charset="0"/>
                </a:rPr>
                <a:t>1</a:t>
              </a:r>
              <a:endParaRPr lang="en-US">
                <a:latin typeface="Arial" panose="020B0604020202020204" pitchFamily="34" charset="0"/>
              </a:endParaRPr>
            </a:p>
          </p:txBody>
        </p:sp>
        <p:sp>
          <p:nvSpPr>
            <p:cNvPr id="723984" name="Rectangle 14"/>
            <p:cNvSpPr>
              <a:spLocks noChangeArrowheads="1"/>
            </p:cNvSpPr>
            <p:nvPr/>
          </p:nvSpPr>
          <p:spPr bwMode="auto">
            <a:xfrm>
              <a:off x="2967" y="3024"/>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800">
                  <a:solidFill>
                    <a:srgbClr val="000000"/>
                  </a:solidFill>
                  <a:latin typeface="Arial" panose="020B0604020202020204" pitchFamily="34" charset="0"/>
                </a:rPr>
                <a:t>1</a:t>
              </a:r>
              <a:endParaRPr lang="en-US">
                <a:latin typeface="Arial" panose="020B0604020202020204" pitchFamily="34" charset="0"/>
              </a:endParaRPr>
            </a:p>
          </p:txBody>
        </p:sp>
        <p:sp>
          <p:nvSpPr>
            <p:cNvPr id="723985" name="Rectangle 15"/>
            <p:cNvSpPr>
              <a:spLocks noChangeArrowheads="1"/>
            </p:cNvSpPr>
            <p:nvPr/>
          </p:nvSpPr>
          <p:spPr bwMode="auto">
            <a:xfrm>
              <a:off x="3187" y="3024"/>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800">
                  <a:solidFill>
                    <a:srgbClr val="000000"/>
                  </a:solidFill>
                  <a:latin typeface="Arial" panose="020B0604020202020204" pitchFamily="34" charset="0"/>
                </a:rPr>
                <a:t>0</a:t>
              </a:r>
              <a:endParaRPr lang="en-US">
                <a:latin typeface="Arial" panose="020B0604020202020204" pitchFamily="34" charset="0"/>
              </a:endParaRPr>
            </a:p>
          </p:txBody>
        </p:sp>
        <p:sp>
          <p:nvSpPr>
            <p:cNvPr id="723986" name="Rectangle 16"/>
            <p:cNvSpPr>
              <a:spLocks noChangeArrowheads="1"/>
            </p:cNvSpPr>
            <p:nvPr/>
          </p:nvSpPr>
          <p:spPr bwMode="auto">
            <a:xfrm>
              <a:off x="3408" y="3024"/>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800">
                  <a:solidFill>
                    <a:srgbClr val="000000"/>
                  </a:solidFill>
                  <a:latin typeface="Arial" panose="020B0604020202020204" pitchFamily="34" charset="0"/>
                </a:rPr>
                <a:t>1</a:t>
              </a:r>
              <a:endParaRPr lang="en-US">
                <a:latin typeface="Arial" panose="020B0604020202020204" pitchFamily="34" charset="0"/>
              </a:endParaRPr>
            </a:p>
          </p:txBody>
        </p:sp>
        <p:sp>
          <p:nvSpPr>
            <p:cNvPr id="723987" name="Rectangle 17"/>
            <p:cNvSpPr>
              <a:spLocks noChangeArrowheads="1"/>
            </p:cNvSpPr>
            <p:nvPr/>
          </p:nvSpPr>
          <p:spPr bwMode="auto">
            <a:xfrm>
              <a:off x="3628" y="3024"/>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800">
                  <a:solidFill>
                    <a:srgbClr val="000000"/>
                  </a:solidFill>
                  <a:latin typeface="Arial" panose="020B0604020202020204" pitchFamily="34" charset="0"/>
                </a:rPr>
                <a:t>0</a:t>
              </a:r>
              <a:endParaRPr lang="en-US">
                <a:latin typeface="Arial" panose="020B0604020202020204" pitchFamily="34" charset="0"/>
              </a:endParaRPr>
            </a:p>
          </p:txBody>
        </p:sp>
        <p:sp>
          <p:nvSpPr>
            <p:cNvPr id="723988" name="Rectangle 18"/>
            <p:cNvSpPr>
              <a:spLocks noChangeArrowheads="1"/>
            </p:cNvSpPr>
            <p:nvPr/>
          </p:nvSpPr>
          <p:spPr bwMode="auto">
            <a:xfrm>
              <a:off x="3848" y="3024"/>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800">
                  <a:solidFill>
                    <a:srgbClr val="000000"/>
                  </a:solidFill>
                  <a:latin typeface="Arial" panose="020B0604020202020204" pitchFamily="34" charset="0"/>
                </a:rPr>
                <a:t>0</a:t>
              </a:r>
              <a:endParaRPr lang="en-US">
                <a:latin typeface="Arial" panose="020B0604020202020204" pitchFamily="34" charset="0"/>
              </a:endParaRPr>
            </a:p>
          </p:txBody>
        </p:sp>
        <p:sp>
          <p:nvSpPr>
            <p:cNvPr id="723989" name="Rectangle 19"/>
            <p:cNvSpPr>
              <a:spLocks noChangeArrowheads="1"/>
            </p:cNvSpPr>
            <p:nvPr/>
          </p:nvSpPr>
          <p:spPr bwMode="auto">
            <a:xfrm>
              <a:off x="4069" y="3024"/>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800">
                  <a:solidFill>
                    <a:srgbClr val="000000"/>
                  </a:solidFill>
                  <a:latin typeface="Arial" panose="020B0604020202020204" pitchFamily="34" charset="0"/>
                </a:rPr>
                <a:t>0</a:t>
              </a:r>
              <a:endParaRPr lang="en-US">
                <a:latin typeface="Arial" panose="020B0604020202020204" pitchFamily="34" charset="0"/>
              </a:endParaRPr>
            </a:p>
          </p:txBody>
        </p:sp>
        <p:sp>
          <p:nvSpPr>
            <p:cNvPr id="723990" name="Rectangle 20"/>
            <p:cNvSpPr>
              <a:spLocks noChangeArrowheads="1"/>
            </p:cNvSpPr>
            <p:nvPr/>
          </p:nvSpPr>
          <p:spPr bwMode="auto">
            <a:xfrm>
              <a:off x="4289" y="3024"/>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800">
                  <a:solidFill>
                    <a:srgbClr val="000000"/>
                  </a:solidFill>
                  <a:latin typeface="Arial" panose="020B0604020202020204" pitchFamily="34" charset="0"/>
                </a:rPr>
                <a:t>0</a:t>
              </a:r>
              <a:endParaRPr lang="en-US">
                <a:latin typeface="Arial" panose="020B0604020202020204" pitchFamily="34" charset="0"/>
              </a:endParaRPr>
            </a:p>
          </p:txBody>
        </p:sp>
        <p:sp>
          <p:nvSpPr>
            <p:cNvPr id="723991" name="Rectangle 21"/>
            <p:cNvSpPr>
              <a:spLocks noChangeArrowheads="1"/>
            </p:cNvSpPr>
            <p:nvPr/>
          </p:nvSpPr>
          <p:spPr bwMode="auto">
            <a:xfrm>
              <a:off x="4510" y="3024"/>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800">
                  <a:solidFill>
                    <a:srgbClr val="000000"/>
                  </a:solidFill>
                  <a:latin typeface="Arial" panose="020B0604020202020204" pitchFamily="34" charset="0"/>
                </a:rPr>
                <a:t>1</a:t>
              </a:r>
              <a:endParaRPr lang="en-US">
                <a:latin typeface="Arial" panose="020B0604020202020204" pitchFamily="34" charset="0"/>
              </a:endParaRPr>
            </a:p>
          </p:txBody>
        </p:sp>
        <p:sp>
          <p:nvSpPr>
            <p:cNvPr id="723992" name="Rectangle 22"/>
            <p:cNvSpPr>
              <a:spLocks noChangeArrowheads="1"/>
            </p:cNvSpPr>
            <p:nvPr/>
          </p:nvSpPr>
          <p:spPr bwMode="auto">
            <a:xfrm>
              <a:off x="4730" y="3024"/>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800">
                  <a:solidFill>
                    <a:srgbClr val="000000"/>
                  </a:solidFill>
                  <a:latin typeface="Arial" panose="020B0604020202020204" pitchFamily="34" charset="0"/>
                </a:rPr>
                <a:t>0</a:t>
              </a:r>
              <a:endParaRPr lang="en-US">
                <a:latin typeface="Arial" panose="020B0604020202020204" pitchFamily="34" charset="0"/>
              </a:endParaRPr>
            </a:p>
          </p:txBody>
        </p:sp>
        <p:sp>
          <p:nvSpPr>
            <p:cNvPr id="723993" name="Line 23"/>
            <p:cNvSpPr>
              <a:spLocks noChangeShapeType="1"/>
            </p:cNvSpPr>
            <p:nvPr/>
          </p:nvSpPr>
          <p:spPr bwMode="auto">
            <a:xfrm>
              <a:off x="1358" y="3214"/>
              <a:ext cx="1" cy="445"/>
            </a:xfrm>
            <a:prstGeom prst="line">
              <a:avLst/>
            </a:prstGeom>
            <a:noFill/>
            <a:ln w="1428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23994" name="Line 24"/>
            <p:cNvSpPr>
              <a:spLocks noChangeShapeType="1"/>
            </p:cNvSpPr>
            <p:nvPr/>
          </p:nvSpPr>
          <p:spPr bwMode="auto">
            <a:xfrm>
              <a:off x="1583" y="3214"/>
              <a:ext cx="1" cy="445"/>
            </a:xfrm>
            <a:prstGeom prst="line">
              <a:avLst/>
            </a:prstGeom>
            <a:noFill/>
            <a:ln w="1428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23995" name="Line 25"/>
            <p:cNvSpPr>
              <a:spLocks noChangeShapeType="1"/>
            </p:cNvSpPr>
            <p:nvPr/>
          </p:nvSpPr>
          <p:spPr bwMode="auto">
            <a:xfrm>
              <a:off x="1803" y="3214"/>
              <a:ext cx="4" cy="445"/>
            </a:xfrm>
            <a:prstGeom prst="line">
              <a:avLst/>
            </a:prstGeom>
            <a:noFill/>
            <a:ln w="1428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23996" name="Line 26"/>
            <p:cNvSpPr>
              <a:spLocks noChangeShapeType="1"/>
            </p:cNvSpPr>
            <p:nvPr/>
          </p:nvSpPr>
          <p:spPr bwMode="auto">
            <a:xfrm>
              <a:off x="2019" y="3214"/>
              <a:ext cx="4" cy="445"/>
            </a:xfrm>
            <a:prstGeom prst="line">
              <a:avLst/>
            </a:prstGeom>
            <a:noFill/>
            <a:ln w="1428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23997" name="Line 27"/>
            <p:cNvSpPr>
              <a:spLocks noChangeShapeType="1"/>
            </p:cNvSpPr>
            <p:nvPr/>
          </p:nvSpPr>
          <p:spPr bwMode="auto">
            <a:xfrm>
              <a:off x="2244" y="3214"/>
              <a:ext cx="1" cy="445"/>
            </a:xfrm>
            <a:prstGeom prst="line">
              <a:avLst/>
            </a:prstGeom>
            <a:noFill/>
            <a:ln w="1428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23998" name="Line 28"/>
            <p:cNvSpPr>
              <a:spLocks noChangeShapeType="1"/>
            </p:cNvSpPr>
            <p:nvPr/>
          </p:nvSpPr>
          <p:spPr bwMode="auto">
            <a:xfrm>
              <a:off x="2460" y="3214"/>
              <a:ext cx="1" cy="445"/>
            </a:xfrm>
            <a:prstGeom prst="line">
              <a:avLst/>
            </a:prstGeom>
            <a:noFill/>
            <a:ln w="1428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23999" name="Line 29"/>
            <p:cNvSpPr>
              <a:spLocks noChangeShapeType="1"/>
            </p:cNvSpPr>
            <p:nvPr/>
          </p:nvSpPr>
          <p:spPr bwMode="auto">
            <a:xfrm>
              <a:off x="2685" y="3214"/>
              <a:ext cx="1" cy="445"/>
            </a:xfrm>
            <a:prstGeom prst="line">
              <a:avLst/>
            </a:prstGeom>
            <a:noFill/>
            <a:ln w="1428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24000" name="Line 30"/>
            <p:cNvSpPr>
              <a:spLocks noChangeShapeType="1"/>
            </p:cNvSpPr>
            <p:nvPr/>
          </p:nvSpPr>
          <p:spPr bwMode="auto">
            <a:xfrm>
              <a:off x="2905" y="3214"/>
              <a:ext cx="4" cy="445"/>
            </a:xfrm>
            <a:prstGeom prst="line">
              <a:avLst/>
            </a:prstGeom>
            <a:noFill/>
            <a:ln w="1428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24001" name="Line 31"/>
            <p:cNvSpPr>
              <a:spLocks noChangeShapeType="1"/>
            </p:cNvSpPr>
            <p:nvPr/>
          </p:nvSpPr>
          <p:spPr bwMode="auto">
            <a:xfrm>
              <a:off x="3121" y="3214"/>
              <a:ext cx="4" cy="445"/>
            </a:xfrm>
            <a:prstGeom prst="line">
              <a:avLst/>
            </a:prstGeom>
            <a:noFill/>
            <a:ln w="1428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24002" name="Line 32"/>
            <p:cNvSpPr>
              <a:spLocks noChangeShapeType="1"/>
            </p:cNvSpPr>
            <p:nvPr/>
          </p:nvSpPr>
          <p:spPr bwMode="auto">
            <a:xfrm>
              <a:off x="3342" y="3214"/>
              <a:ext cx="1" cy="445"/>
            </a:xfrm>
            <a:prstGeom prst="line">
              <a:avLst/>
            </a:prstGeom>
            <a:noFill/>
            <a:ln w="1428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24003" name="Line 33"/>
            <p:cNvSpPr>
              <a:spLocks noChangeShapeType="1"/>
            </p:cNvSpPr>
            <p:nvPr/>
          </p:nvSpPr>
          <p:spPr bwMode="auto">
            <a:xfrm>
              <a:off x="3562" y="3214"/>
              <a:ext cx="1" cy="445"/>
            </a:xfrm>
            <a:prstGeom prst="line">
              <a:avLst/>
            </a:prstGeom>
            <a:noFill/>
            <a:ln w="1428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24004" name="Line 34"/>
            <p:cNvSpPr>
              <a:spLocks noChangeShapeType="1"/>
            </p:cNvSpPr>
            <p:nvPr/>
          </p:nvSpPr>
          <p:spPr bwMode="auto">
            <a:xfrm>
              <a:off x="3788" y="3212"/>
              <a:ext cx="1" cy="445"/>
            </a:xfrm>
            <a:prstGeom prst="line">
              <a:avLst/>
            </a:prstGeom>
            <a:noFill/>
            <a:ln w="1428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24005" name="Line 35"/>
            <p:cNvSpPr>
              <a:spLocks noChangeShapeType="1"/>
            </p:cNvSpPr>
            <p:nvPr/>
          </p:nvSpPr>
          <p:spPr bwMode="auto">
            <a:xfrm>
              <a:off x="4028" y="3212"/>
              <a:ext cx="5" cy="445"/>
            </a:xfrm>
            <a:prstGeom prst="line">
              <a:avLst/>
            </a:prstGeom>
            <a:noFill/>
            <a:ln w="1428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24006" name="Line 36"/>
            <p:cNvSpPr>
              <a:spLocks noChangeShapeType="1"/>
            </p:cNvSpPr>
            <p:nvPr/>
          </p:nvSpPr>
          <p:spPr bwMode="auto">
            <a:xfrm>
              <a:off x="4223" y="3214"/>
              <a:ext cx="5" cy="445"/>
            </a:xfrm>
            <a:prstGeom prst="line">
              <a:avLst/>
            </a:prstGeom>
            <a:noFill/>
            <a:ln w="1428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24007" name="Line 37"/>
            <p:cNvSpPr>
              <a:spLocks noChangeShapeType="1"/>
            </p:cNvSpPr>
            <p:nvPr/>
          </p:nvSpPr>
          <p:spPr bwMode="auto">
            <a:xfrm>
              <a:off x="4448" y="3214"/>
              <a:ext cx="1" cy="445"/>
            </a:xfrm>
            <a:prstGeom prst="line">
              <a:avLst/>
            </a:prstGeom>
            <a:noFill/>
            <a:ln w="1428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24008" name="Line 38"/>
            <p:cNvSpPr>
              <a:spLocks noChangeShapeType="1"/>
            </p:cNvSpPr>
            <p:nvPr/>
          </p:nvSpPr>
          <p:spPr bwMode="auto">
            <a:xfrm>
              <a:off x="4664" y="3214"/>
              <a:ext cx="4" cy="445"/>
            </a:xfrm>
            <a:prstGeom prst="line">
              <a:avLst/>
            </a:prstGeom>
            <a:noFill/>
            <a:ln w="1428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24009" name="Line 39"/>
            <p:cNvSpPr>
              <a:spLocks noChangeShapeType="1"/>
            </p:cNvSpPr>
            <p:nvPr/>
          </p:nvSpPr>
          <p:spPr bwMode="auto">
            <a:xfrm>
              <a:off x="4880" y="3214"/>
              <a:ext cx="5" cy="445"/>
            </a:xfrm>
            <a:prstGeom prst="line">
              <a:avLst/>
            </a:prstGeom>
            <a:noFill/>
            <a:ln w="1428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 name="Group 42"/>
          <p:cNvGrpSpPr>
            <a:grpSpLocks/>
          </p:cNvGrpSpPr>
          <p:nvPr/>
        </p:nvGrpSpPr>
        <p:grpSpPr bwMode="auto">
          <a:xfrm>
            <a:off x="1181100" y="5457825"/>
            <a:ext cx="6362700" cy="463550"/>
            <a:chOff x="912" y="3438"/>
            <a:chExt cx="4008" cy="292"/>
          </a:xfrm>
        </p:grpSpPr>
        <p:sp>
          <p:nvSpPr>
            <p:cNvPr id="724011" name="Rectangle 6"/>
            <p:cNvSpPr>
              <a:spLocks noChangeArrowheads="1"/>
            </p:cNvSpPr>
            <p:nvPr/>
          </p:nvSpPr>
          <p:spPr bwMode="auto">
            <a:xfrm>
              <a:off x="912" y="3557"/>
              <a:ext cx="29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800">
                  <a:solidFill>
                    <a:srgbClr val="000000"/>
                  </a:solidFill>
                  <a:latin typeface="Arial" panose="020B0604020202020204" pitchFamily="34" charset="0"/>
                </a:rPr>
                <a:t>NRZ</a:t>
              </a:r>
              <a:endParaRPr lang="en-US">
                <a:latin typeface="Arial" panose="020B0604020202020204" pitchFamily="34" charset="0"/>
              </a:endParaRPr>
            </a:p>
          </p:txBody>
        </p:sp>
        <p:sp>
          <p:nvSpPr>
            <p:cNvPr id="724012" name="Freeform 40"/>
            <p:cNvSpPr>
              <a:spLocks/>
            </p:cNvSpPr>
            <p:nvPr/>
          </p:nvSpPr>
          <p:spPr bwMode="auto">
            <a:xfrm>
              <a:off x="1322" y="3438"/>
              <a:ext cx="3598" cy="221"/>
            </a:xfrm>
            <a:custGeom>
              <a:avLst/>
              <a:gdLst>
                <a:gd name="T0" fmla="*/ 3598 w 3598"/>
                <a:gd name="T1" fmla="*/ 221 h 221"/>
                <a:gd name="T2" fmla="*/ 3346 w 3598"/>
                <a:gd name="T3" fmla="*/ 221 h 221"/>
                <a:gd name="T4" fmla="*/ 3346 w 3598"/>
                <a:gd name="T5" fmla="*/ 0 h 221"/>
                <a:gd name="T6" fmla="*/ 3126 w 3598"/>
                <a:gd name="T7" fmla="*/ 0 h 221"/>
                <a:gd name="T8" fmla="*/ 3126 w 3598"/>
                <a:gd name="T9" fmla="*/ 221 h 221"/>
                <a:gd name="T10" fmla="*/ 2240 w 3598"/>
                <a:gd name="T11" fmla="*/ 221 h 221"/>
                <a:gd name="T12" fmla="*/ 2240 w 3598"/>
                <a:gd name="T13" fmla="*/ 221 h 221"/>
                <a:gd name="T14" fmla="*/ 2240 w 3598"/>
                <a:gd name="T15" fmla="*/ 0 h 221"/>
                <a:gd name="T16" fmla="*/ 2020 w 3598"/>
                <a:gd name="T17" fmla="*/ 0 h 221"/>
                <a:gd name="T18" fmla="*/ 2020 w 3598"/>
                <a:gd name="T19" fmla="*/ 221 h 221"/>
                <a:gd name="T20" fmla="*/ 1803 w 3598"/>
                <a:gd name="T21" fmla="*/ 221 h 221"/>
                <a:gd name="T22" fmla="*/ 1803 w 3598"/>
                <a:gd name="T23" fmla="*/ 221 h 221"/>
                <a:gd name="T24" fmla="*/ 1803 w 3598"/>
                <a:gd name="T25" fmla="*/ 0 h 221"/>
                <a:gd name="T26" fmla="*/ 922 w 3598"/>
                <a:gd name="T27" fmla="*/ 0 h 221"/>
                <a:gd name="T28" fmla="*/ 922 w 3598"/>
                <a:gd name="T29" fmla="*/ 221 h 221"/>
                <a:gd name="T30" fmla="*/ 701 w 3598"/>
                <a:gd name="T31" fmla="*/ 221 h 221"/>
                <a:gd name="T32" fmla="*/ 701 w 3598"/>
                <a:gd name="T33" fmla="*/ 221 h 221"/>
                <a:gd name="T34" fmla="*/ 701 w 3598"/>
                <a:gd name="T35" fmla="*/ 0 h 221"/>
                <a:gd name="T36" fmla="*/ 485 w 3598"/>
                <a:gd name="T37" fmla="*/ 0 h 221"/>
                <a:gd name="T38" fmla="*/ 485 w 3598"/>
                <a:gd name="T39" fmla="*/ 221 h 221"/>
                <a:gd name="T40" fmla="*/ 0 w 3598"/>
                <a:gd name="T41" fmla="*/ 221 h 2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98"/>
                <a:gd name="T64" fmla="*/ 0 h 221"/>
                <a:gd name="T65" fmla="*/ 3598 w 3598"/>
                <a:gd name="T66" fmla="*/ 221 h 2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98" h="221">
                  <a:moveTo>
                    <a:pt x="3598" y="221"/>
                  </a:moveTo>
                  <a:lnTo>
                    <a:pt x="3346" y="221"/>
                  </a:lnTo>
                  <a:lnTo>
                    <a:pt x="3346" y="0"/>
                  </a:lnTo>
                  <a:lnTo>
                    <a:pt x="3126" y="0"/>
                  </a:lnTo>
                  <a:lnTo>
                    <a:pt x="3126" y="221"/>
                  </a:lnTo>
                  <a:lnTo>
                    <a:pt x="2240" y="221"/>
                  </a:lnTo>
                  <a:lnTo>
                    <a:pt x="2240" y="0"/>
                  </a:lnTo>
                  <a:lnTo>
                    <a:pt x="2020" y="0"/>
                  </a:lnTo>
                  <a:lnTo>
                    <a:pt x="2020" y="221"/>
                  </a:lnTo>
                  <a:lnTo>
                    <a:pt x="1803" y="221"/>
                  </a:lnTo>
                  <a:lnTo>
                    <a:pt x="1803" y="0"/>
                  </a:lnTo>
                  <a:lnTo>
                    <a:pt x="922" y="0"/>
                  </a:lnTo>
                  <a:lnTo>
                    <a:pt x="922" y="221"/>
                  </a:lnTo>
                  <a:lnTo>
                    <a:pt x="701" y="221"/>
                  </a:lnTo>
                  <a:lnTo>
                    <a:pt x="701" y="0"/>
                  </a:lnTo>
                  <a:lnTo>
                    <a:pt x="485" y="0"/>
                  </a:lnTo>
                  <a:lnTo>
                    <a:pt x="485" y="221"/>
                  </a:lnTo>
                  <a:lnTo>
                    <a:pt x="0" y="221"/>
                  </a:lnTo>
                </a:path>
              </a:pathLst>
            </a:custGeom>
            <a:noFill/>
            <a:ln w="38100">
              <a:solidFill>
                <a:srgbClr val="A5002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grpSp>
    </p:spTree>
    <p:extLst>
      <p:ext uri="{BB962C8B-B14F-4D97-AF65-F5344CB8AC3E}">
        <p14:creationId xmlns:p14="http://schemas.microsoft.com/office/powerpoint/2010/main" val="29831518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599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5997">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25997">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5997">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599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994" name="Date Placeholder 3"/>
          <p:cNvSpPr txBox="1">
            <a:spLocks noGrp="1"/>
          </p:cNvSpPr>
          <p:nvPr/>
        </p:nvSpPr>
        <p:spPr bwMode="auto">
          <a:xfrm>
            <a:off x="94615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000">
                <a:latin typeface="Arial" panose="020B0604020202020204" pitchFamily="34" charset="0"/>
              </a:rPr>
              <a:t>CS/ECE 438</a:t>
            </a:r>
          </a:p>
        </p:txBody>
      </p:sp>
      <p:sp>
        <p:nvSpPr>
          <p:cNvPr id="724995" name="Footer Placeholder 4"/>
          <p:cNvSpPr txBox="1">
            <a:spLocks noGrp="1"/>
          </p:cNvSpPr>
          <p:nvPr/>
        </p:nvSpPr>
        <p:spPr bwMode="auto">
          <a:xfrm>
            <a:off x="3124200" y="62484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sz="1000" dirty="0">
              <a:latin typeface="Arial" panose="020B0604020202020204" pitchFamily="34" charset="0"/>
            </a:endParaRPr>
          </a:p>
        </p:txBody>
      </p:sp>
      <p:sp>
        <p:nvSpPr>
          <p:cNvPr id="724996" name="Slide Number Placeholder 5"/>
          <p:cNvSpPr txBox="1">
            <a:spLocks noGrp="1"/>
          </p:cNvSpPr>
          <p:nvPr/>
        </p:nvSpPr>
        <p:spPr bwMode="auto">
          <a:xfrm>
            <a:off x="6705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8A22062A-05BD-4C9F-BACD-DBA0B5A6A2C8}" type="slidenum">
              <a:rPr lang="en-US" sz="1000">
                <a:latin typeface="Arial" panose="020B0604020202020204" pitchFamily="34" charset="0"/>
              </a:rPr>
              <a:pPr algn="r" eaLnBrk="1" hangingPunct="1"/>
              <a:t>12</a:t>
            </a:fld>
            <a:endParaRPr lang="en-US" sz="1000">
              <a:latin typeface="Arial" panose="020B0604020202020204" pitchFamily="34" charset="0"/>
            </a:endParaRPr>
          </a:p>
        </p:txBody>
      </p:sp>
      <p:sp>
        <p:nvSpPr>
          <p:cNvPr id="724997" name="Rectangle 47"/>
          <p:cNvSpPr>
            <a:spLocks noGrp="1" noChangeArrowheads="1"/>
          </p:cNvSpPr>
          <p:nvPr>
            <p:ph type="title" idx="4294967295"/>
          </p:nvPr>
        </p:nvSpPr>
        <p:spPr/>
        <p:txBody>
          <a:bodyPr anchor="b"/>
          <a:lstStyle/>
          <a:p>
            <a:pPr eaLnBrk="1" hangingPunct="1"/>
            <a:r>
              <a:rPr lang="en-US" smtClean="0"/>
              <a:t>Non-Return to Zero Inverted (NRZI)</a:t>
            </a:r>
          </a:p>
        </p:txBody>
      </p:sp>
      <p:sp>
        <p:nvSpPr>
          <p:cNvPr id="128048" name="Rectangle 48"/>
          <p:cNvSpPr>
            <a:spLocks noGrp="1" noChangeArrowheads="1"/>
          </p:cNvSpPr>
          <p:nvPr>
            <p:ph type="body" idx="4294967295"/>
          </p:nvPr>
        </p:nvSpPr>
        <p:spPr>
          <a:xfrm>
            <a:off x="685800" y="1524000"/>
            <a:ext cx="7772400" cy="2455863"/>
          </a:xfrm>
        </p:spPr>
        <p:txBody>
          <a:bodyPr/>
          <a:lstStyle/>
          <a:p>
            <a:pPr marL="447675" indent="-447675" eaLnBrk="1" hangingPunct="1">
              <a:lnSpc>
                <a:spcPct val="90000"/>
              </a:lnSpc>
            </a:pPr>
            <a:r>
              <a:rPr lang="en-US" sz="2400" smtClean="0"/>
              <a:t>Signal to Data</a:t>
            </a:r>
          </a:p>
          <a:p>
            <a:pPr marL="889000" lvl="1" indent="-439738" eaLnBrk="1" hangingPunct="1">
              <a:lnSpc>
                <a:spcPct val="90000"/>
              </a:lnSpc>
            </a:pPr>
            <a:r>
              <a:rPr lang="en-US" sz="2000" smtClean="0"/>
              <a:t>Transition 	</a:t>
            </a:r>
            <a:r>
              <a:rPr lang="en-US" sz="2000" smtClean="0">
                <a:sym typeface="Wingdings" panose="05000000000000000000" pitchFamily="2" charset="2"/>
              </a:rPr>
              <a:t>	1</a:t>
            </a:r>
          </a:p>
          <a:p>
            <a:pPr marL="889000" lvl="1" indent="-439738" eaLnBrk="1" hangingPunct="1">
              <a:lnSpc>
                <a:spcPct val="90000"/>
              </a:lnSpc>
            </a:pPr>
            <a:r>
              <a:rPr lang="en-US" sz="2000" smtClean="0">
                <a:sym typeface="Wingdings" panose="05000000000000000000" pitchFamily="2" charset="2"/>
              </a:rPr>
              <a:t>Maintain		0</a:t>
            </a:r>
          </a:p>
          <a:p>
            <a:pPr marL="447675" indent="-447675" eaLnBrk="1" hangingPunct="1">
              <a:lnSpc>
                <a:spcPct val="90000"/>
              </a:lnSpc>
            </a:pPr>
            <a:r>
              <a:rPr lang="en-US" sz="2400" smtClean="0"/>
              <a:t>Comments</a:t>
            </a:r>
          </a:p>
          <a:p>
            <a:pPr marL="889000" lvl="1" indent="-439738" eaLnBrk="1" hangingPunct="1">
              <a:lnSpc>
                <a:spcPct val="90000"/>
              </a:lnSpc>
            </a:pPr>
            <a:r>
              <a:rPr lang="en-US" sz="2000" smtClean="0"/>
              <a:t>Solves series of 1s, but not 0s</a:t>
            </a:r>
          </a:p>
        </p:txBody>
      </p:sp>
      <p:grpSp>
        <p:nvGrpSpPr>
          <p:cNvPr id="2" name="Group 46"/>
          <p:cNvGrpSpPr>
            <a:grpSpLocks/>
          </p:cNvGrpSpPr>
          <p:nvPr/>
        </p:nvGrpSpPr>
        <p:grpSpPr bwMode="auto">
          <a:xfrm>
            <a:off x="1487488" y="4419600"/>
            <a:ext cx="6153150" cy="1524000"/>
            <a:chOff x="1225" y="2784"/>
            <a:chExt cx="3876" cy="960"/>
          </a:xfrm>
        </p:grpSpPr>
        <p:sp>
          <p:nvSpPr>
            <p:cNvPr id="725000" name="Rectangle 5"/>
            <p:cNvSpPr>
              <a:spLocks noChangeArrowheads="1"/>
            </p:cNvSpPr>
            <p:nvPr/>
          </p:nvSpPr>
          <p:spPr bwMode="auto">
            <a:xfrm>
              <a:off x="1225" y="2784"/>
              <a:ext cx="2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800">
                  <a:solidFill>
                    <a:srgbClr val="000000"/>
                  </a:solidFill>
                  <a:latin typeface="Arial" panose="020B0604020202020204" pitchFamily="34" charset="0"/>
                </a:rPr>
                <a:t>Bits</a:t>
              </a:r>
              <a:endParaRPr lang="en-US">
                <a:latin typeface="Arial" panose="020B0604020202020204" pitchFamily="34" charset="0"/>
              </a:endParaRPr>
            </a:p>
          </p:txBody>
        </p:sp>
        <p:sp>
          <p:nvSpPr>
            <p:cNvPr id="725001" name="Rectangle 7"/>
            <p:cNvSpPr>
              <a:spLocks noChangeArrowheads="1"/>
            </p:cNvSpPr>
            <p:nvPr/>
          </p:nvSpPr>
          <p:spPr bwMode="auto">
            <a:xfrm>
              <a:off x="1644" y="2784"/>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800">
                  <a:solidFill>
                    <a:srgbClr val="000000"/>
                  </a:solidFill>
                  <a:latin typeface="Arial" panose="020B0604020202020204" pitchFamily="34" charset="0"/>
                </a:rPr>
                <a:t>0</a:t>
              </a:r>
              <a:endParaRPr lang="en-US">
                <a:latin typeface="Arial" panose="020B0604020202020204" pitchFamily="34" charset="0"/>
              </a:endParaRPr>
            </a:p>
          </p:txBody>
        </p:sp>
        <p:sp>
          <p:nvSpPr>
            <p:cNvPr id="725002" name="Rectangle 8"/>
            <p:cNvSpPr>
              <a:spLocks noChangeArrowheads="1"/>
            </p:cNvSpPr>
            <p:nvPr/>
          </p:nvSpPr>
          <p:spPr bwMode="auto">
            <a:xfrm>
              <a:off x="1865" y="2784"/>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800">
                  <a:solidFill>
                    <a:srgbClr val="000000"/>
                  </a:solidFill>
                  <a:latin typeface="Arial" panose="020B0604020202020204" pitchFamily="34" charset="0"/>
                </a:rPr>
                <a:t>0</a:t>
              </a:r>
              <a:endParaRPr lang="en-US">
                <a:latin typeface="Arial" panose="020B0604020202020204" pitchFamily="34" charset="0"/>
              </a:endParaRPr>
            </a:p>
          </p:txBody>
        </p:sp>
        <p:sp>
          <p:nvSpPr>
            <p:cNvPr id="725003" name="Rectangle 9"/>
            <p:cNvSpPr>
              <a:spLocks noChangeArrowheads="1"/>
            </p:cNvSpPr>
            <p:nvPr/>
          </p:nvSpPr>
          <p:spPr bwMode="auto">
            <a:xfrm>
              <a:off x="2085" y="2784"/>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800">
                  <a:solidFill>
                    <a:srgbClr val="000000"/>
                  </a:solidFill>
                  <a:latin typeface="Arial" panose="020B0604020202020204" pitchFamily="34" charset="0"/>
                </a:rPr>
                <a:t>1</a:t>
              </a:r>
              <a:endParaRPr lang="en-US">
                <a:latin typeface="Arial" panose="020B0604020202020204" pitchFamily="34" charset="0"/>
              </a:endParaRPr>
            </a:p>
          </p:txBody>
        </p:sp>
        <p:sp>
          <p:nvSpPr>
            <p:cNvPr id="725004" name="Rectangle 10"/>
            <p:cNvSpPr>
              <a:spLocks noChangeArrowheads="1"/>
            </p:cNvSpPr>
            <p:nvPr/>
          </p:nvSpPr>
          <p:spPr bwMode="auto">
            <a:xfrm>
              <a:off x="2305" y="2784"/>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800">
                  <a:solidFill>
                    <a:srgbClr val="000000"/>
                  </a:solidFill>
                  <a:latin typeface="Arial" panose="020B0604020202020204" pitchFamily="34" charset="0"/>
                </a:rPr>
                <a:t>0</a:t>
              </a:r>
              <a:endParaRPr lang="en-US">
                <a:latin typeface="Arial" panose="020B0604020202020204" pitchFamily="34" charset="0"/>
              </a:endParaRPr>
            </a:p>
          </p:txBody>
        </p:sp>
        <p:sp>
          <p:nvSpPr>
            <p:cNvPr id="725005" name="Rectangle 11"/>
            <p:cNvSpPr>
              <a:spLocks noChangeArrowheads="1"/>
            </p:cNvSpPr>
            <p:nvPr/>
          </p:nvSpPr>
          <p:spPr bwMode="auto">
            <a:xfrm>
              <a:off x="2526" y="2784"/>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800">
                  <a:solidFill>
                    <a:srgbClr val="000000"/>
                  </a:solidFill>
                  <a:latin typeface="Arial" panose="020B0604020202020204" pitchFamily="34" charset="0"/>
                </a:rPr>
                <a:t>1</a:t>
              </a:r>
              <a:endParaRPr lang="en-US">
                <a:latin typeface="Arial" panose="020B0604020202020204" pitchFamily="34" charset="0"/>
              </a:endParaRPr>
            </a:p>
          </p:txBody>
        </p:sp>
        <p:sp>
          <p:nvSpPr>
            <p:cNvPr id="725006" name="Rectangle 12"/>
            <p:cNvSpPr>
              <a:spLocks noChangeArrowheads="1"/>
            </p:cNvSpPr>
            <p:nvPr/>
          </p:nvSpPr>
          <p:spPr bwMode="auto">
            <a:xfrm>
              <a:off x="2746" y="2784"/>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800">
                  <a:solidFill>
                    <a:srgbClr val="000000"/>
                  </a:solidFill>
                  <a:latin typeface="Arial" panose="020B0604020202020204" pitchFamily="34" charset="0"/>
                </a:rPr>
                <a:t>1</a:t>
              </a:r>
              <a:endParaRPr lang="en-US">
                <a:latin typeface="Arial" panose="020B0604020202020204" pitchFamily="34" charset="0"/>
              </a:endParaRPr>
            </a:p>
          </p:txBody>
        </p:sp>
        <p:sp>
          <p:nvSpPr>
            <p:cNvPr id="725007" name="Rectangle 13"/>
            <p:cNvSpPr>
              <a:spLocks noChangeArrowheads="1"/>
            </p:cNvSpPr>
            <p:nvPr/>
          </p:nvSpPr>
          <p:spPr bwMode="auto">
            <a:xfrm>
              <a:off x="2962" y="2784"/>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800">
                  <a:solidFill>
                    <a:srgbClr val="000000"/>
                  </a:solidFill>
                  <a:latin typeface="Arial" panose="020B0604020202020204" pitchFamily="34" charset="0"/>
                </a:rPr>
                <a:t>1</a:t>
              </a:r>
              <a:endParaRPr lang="en-US">
                <a:latin typeface="Arial" panose="020B0604020202020204" pitchFamily="34" charset="0"/>
              </a:endParaRPr>
            </a:p>
          </p:txBody>
        </p:sp>
        <p:sp>
          <p:nvSpPr>
            <p:cNvPr id="725008" name="Rectangle 14"/>
            <p:cNvSpPr>
              <a:spLocks noChangeArrowheads="1"/>
            </p:cNvSpPr>
            <p:nvPr/>
          </p:nvSpPr>
          <p:spPr bwMode="auto">
            <a:xfrm>
              <a:off x="3183" y="2784"/>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800">
                  <a:solidFill>
                    <a:srgbClr val="000000"/>
                  </a:solidFill>
                  <a:latin typeface="Arial" panose="020B0604020202020204" pitchFamily="34" charset="0"/>
                </a:rPr>
                <a:t>1</a:t>
              </a:r>
              <a:endParaRPr lang="en-US">
                <a:latin typeface="Arial" panose="020B0604020202020204" pitchFamily="34" charset="0"/>
              </a:endParaRPr>
            </a:p>
          </p:txBody>
        </p:sp>
        <p:sp>
          <p:nvSpPr>
            <p:cNvPr id="725009" name="Rectangle 15"/>
            <p:cNvSpPr>
              <a:spLocks noChangeArrowheads="1"/>
            </p:cNvSpPr>
            <p:nvPr/>
          </p:nvSpPr>
          <p:spPr bwMode="auto">
            <a:xfrm>
              <a:off x="3403" y="2784"/>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800">
                  <a:solidFill>
                    <a:srgbClr val="000000"/>
                  </a:solidFill>
                  <a:latin typeface="Arial" panose="020B0604020202020204" pitchFamily="34" charset="0"/>
                </a:rPr>
                <a:t>0</a:t>
              </a:r>
              <a:endParaRPr lang="en-US">
                <a:latin typeface="Arial" panose="020B0604020202020204" pitchFamily="34" charset="0"/>
              </a:endParaRPr>
            </a:p>
          </p:txBody>
        </p:sp>
        <p:sp>
          <p:nvSpPr>
            <p:cNvPr id="725010" name="Rectangle 16"/>
            <p:cNvSpPr>
              <a:spLocks noChangeArrowheads="1"/>
            </p:cNvSpPr>
            <p:nvPr/>
          </p:nvSpPr>
          <p:spPr bwMode="auto">
            <a:xfrm>
              <a:off x="3624" y="2784"/>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800">
                  <a:solidFill>
                    <a:srgbClr val="000000"/>
                  </a:solidFill>
                  <a:latin typeface="Arial" panose="020B0604020202020204" pitchFamily="34" charset="0"/>
                </a:rPr>
                <a:t>1</a:t>
              </a:r>
              <a:endParaRPr lang="en-US">
                <a:latin typeface="Arial" panose="020B0604020202020204" pitchFamily="34" charset="0"/>
              </a:endParaRPr>
            </a:p>
          </p:txBody>
        </p:sp>
        <p:sp>
          <p:nvSpPr>
            <p:cNvPr id="725011" name="Rectangle 17"/>
            <p:cNvSpPr>
              <a:spLocks noChangeArrowheads="1"/>
            </p:cNvSpPr>
            <p:nvPr/>
          </p:nvSpPr>
          <p:spPr bwMode="auto">
            <a:xfrm>
              <a:off x="3844" y="2784"/>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800">
                  <a:solidFill>
                    <a:srgbClr val="000000"/>
                  </a:solidFill>
                  <a:latin typeface="Arial" panose="020B0604020202020204" pitchFamily="34" charset="0"/>
                </a:rPr>
                <a:t>0</a:t>
              </a:r>
              <a:endParaRPr lang="en-US">
                <a:latin typeface="Arial" panose="020B0604020202020204" pitchFamily="34" charset="0"/>
              </a:endParaRPr>
            </a:p>
          </p:txBody>
        </p:sp>
        <p:sp>
          <p:nvSpPr>
            <p:cNvPr id="725012" name="Rectangle 18"/>
            <p:cNvSpPr>
              <a:spLocks noChangeArrowheads="1"/>
            </p:cNvSpPr>
            <p:nvPr/>
          </p:nvSpPr>
          <p:spPr bwMode="auto">
            <a:xfrm>
              <a:off x="4064" y="2784"/>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800">
                  <a:solidFill>
                    <a:srgbClr val="000000"/>
                  </a:solidFill>
                  <a:latin typeface="Arial" panose="020B0604020202020204" pitchFamily="34" charset="0"/>
                </a:rPr>
                <a:t>0</a:t>
              </a:r>
              <a:endParaRPr lang="en-US">
                <a:latin typeface="Arial" panose="020B0604020202020204" pitchFamily="34" charset="0"/>
              </a:endParaRPr>
            </a:p>
          </p:txBody>
        </p:sp>
        <p:sp>
          <p:nvSpPr>
            <p:cNvPr id="725013" name="Rectangle 19"/>
            <p:cNvSpPr>
              <a:spLocks noChangeArrowheads="1"/>
            </p:cNvSpPr>
            <p:nvPr/>
          </p:nvSpPr>
          <p:spPr bwMode="auto">
            <a:xfrm>
              <a:off x="4285" y="2784"/>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800">
                  <a:solidFill>
                    <a:srgbClr val="000000"/>
                  </a:solidFill>
                  <a:latin typeface="Arial" panose="020B0604020202020204" pitchFamily="34" charset="0"/>
                </a:rPr>
                <a:t>0</a:t>
              </a:r>
              <a:endParaRPr lang="en-US">
                <a:latin typeface="Arial" panose="020B0604020202020204" pitchFamily="34" charset="0"/>
              </a:endParaRPr>
            </a:p>
          </p:txBody>
        </p:sp>
        <p:sp>
          <p:nvSpPr>
            <p:cNvPr id="725014" name="Rectangle 20"/>
            <p:cNvSpPr>
              <a:spLocks noChangeArrowheads="1"/>
            </p:cNvSpPr>
            <p:nvPr/>
          </p:nvSpPr>
          <p:spPr bwMode="auto">
            <a:xfrm>
              <a:off x="4505" y="2784"/>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800">
                  <a:solidFill>
                    <a:srgbClr val="000000"/>
                  </a:solidFill>
                  <a:latin typeface="Arial" panose="020B0604020202020204" pitchFamily="34" charset="0"/>
                </a:rPr>
                <a:t>0</a:t>
              </a:r>
              <a:endParaRPr lang="en-US">
                <a:latin typeface="Arial" panose="020B0604020202020204" pitchFamily="34" charset="0"/>
              </a:endParaRPr>
            </a:p>
          </p:txBody>
        </p:sp>
        <p:sp>
          <p:nvSpPr>
            <p:cNvPr id="725015" name="Rectangle 21"/>
            <p:cNvSpPr>
              <a:spLocks noChangeArrowheads="1"/>
            </p:cNvSpPr>
            <p:nvPr/>
          </p:nvSpPr>
          <p:spPr bwMode="auto">
            <a:xfrm>
              <a:off x="4726" y="2784"/>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800">
                  <a:solidFill>
                    <a:srgbClr val="000000"/>
                  </a:solidFill>
                  <a:latin typeface="Arial" panose="020B0604020202020204" pitchFamily="34" charset="0"/>
                </a:rPr>
                <a:t>1</a:t>
              </a:r>
              <a:endParaRPr lang="en-US">
                <a:latin typeface="Arial" panose="020B0604020202020204" pitchFamily="34" charset="0"/>
              </a:endParaRPr>
            </a:p>
          </p:txBody>
        </p:sp>
        <p:sp>
          <p:nvSpPr>
            <p:cNvPr id="725016" name="Rectangle 22"/>
            <p:cNvSpPr>
              <a:spLocks noChangeArrowheads="1"/>
            </p:cNvSpPr>
            <p:nvPr/>
          </p:nvSpPr>
          <p:spPr bwMode="auto">
            <a:xfrm>
              <a:off x="4946" y="2784"/>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800">
                  <a:solidFill>
                    <a:srgbClr val="000000"/>
                  </a:solidFill>
                  <a:latin typeface="Arial" panose="020B0604020202020204" pitchFamily="34" charset="0"/>
                </a:rPr>
                <a:t>0</a:t>
              </a:r>
              <a:endParaRPr lang="en-US">
                <a:latin typeface="Arial" panose="020B0604020202020204" pitchFamily="34" charset="0"/>
              </a:endParaRPr>
            </a:p>
          </p:txBody>
        </p:sp>
        <p:sp>
          <p:nvSpPr>
            <p:cNvPr id="725017" name="Line 23"/>
            <p:cNvSpPr>
              <a:spLocks noChangeShapeType="1"/>
            </p:cNvSpPr>
            <p:nvPr/>
          </p:nvSpPr>
          <p:spPr bwMode="auto">
            <a:xfrm>
              <a:off x="1574" y="2975"/>
              <a:ext cx="1" cy="769"/>
            </a:xfrm>
            <a:prstGeom prst="line">
              <a:avLst/>
            </a:prstGeom>
            <a:noFill/>
            <a:ln w="1428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25018" name="Line 24"/>
            <p:cNvSpPr>
              <a:spLocks noChangeShapeType="1"/>
            </p:cNvSpPr>
            <p:nvPr/>
          </p:nvSpPr>
          <p:spPr bwMode="auto">
            <a:xfrm>
              <a:off x="1799" y="2975"/>
              <a:ext cx="1" cy="769"/>
            </a:xfrm>
            <a:prstGeom prst="line">
              <a:avLst/>
            </a:prstGeom>
            <a:noFill/>
            <a:ln w="1428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25019" name="Line 25"/>
            <p:cNvSpPr>
              <a:spLocks noChangeShapeType="1"/>
            </p:cNvSpPr>
            <p:nvPr/>
          </p:nvSpPr>
          <p:spPr bwMode="auto">
            <a:xfrm>
              <a:off x="2019" y="2975"/>
              <a:ext cx="4" cy="769"/>
            </a:xfrm>
            <a:prstGeom prst="line">
              <a:avLst/>
            </a:prstGeom>
            <a:noFill/>
            <a:ln w="1428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25020" name="Line 26"/>
            <p:cNvSpPr>
              <a:spLocks noChangeShapeType="1"/>
            </p:cNvSpPr>
            <p:nvPr/>
          </p:nvSpPr>
          <p:spPr bwMode="auto">
            <a:xfrm>
              <a:off x="2235" y="2975"/>
              <a:ext cx="4" cy="769"/>
            </a:xfrm>
            <a:prstGeom prst="line">
              <a:avLst/>
            </a:prstGeom>
            <a:noFill/>
            <a:ln w="1428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25021" name="Line 27"/>
            <p:cNvSpPr>
              <a:spLocks noChangeShapeType="1"/>
            </p:cNvSpPr>
            <p:nvPr/>
          </p:nvSpPr>
          <p:spPr bwMode="auto">
            <a:xfrm>
              <a:off x="2460" y="2975"/>
              <a:ext cx="1" cy="769"/>
            </a:xfrm>
            <a:prstGeom prst="line">
              <a:avLst/>
            </a:prstGeom>
            <a:noFill/>
            <a:ln w="1428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25022" name="Line 28"/>
            <p:cNvSpPr>
              <a:spLocks noChangeShapeType="1"/>
            </p:cNvSpPr>
            <p:nvPr/>
          </p:nvSpPr>
          <p:spPr bwMode="auto">
            <a:xfrm>
              <a:off x="2676" y="2975"/>
              <a:ext cx="1" cy="769"/>
            </a:xfrm>
            <a:prstGeom prst="line">
              <a:avLst/>
            </a:prstGeom>
            <a:noFill/>
            <a:ln w="1428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25023" name="Line 29"/>
            <p:cNvSpPr>
              <a:spLocks noChangeShapeType="1"/>
            </p:cNvSpPr>
            <p:nvPr/>
          </p:nvSpPr>
          <p:spPr bwMode="auto">
            <a:xfrm>
              <a:off x="2901" y="2975"/>
              <a:ext cx="1" cy="769"/>
            </a:xfrm>
            <a:prstGeom prst="line">
              <a:avLst/>
            </a:prstGeom>
            <a:noFill/>
            <a:ln w="1428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25024" name="Line 30"/>
            <p:cNvSpPr>
              <a:spLocks noChangeShapeType="1"/>
            </p:cNvSpPr>
            <p:nvPr/>
          </p:nvSpPr>
          <p:spPr bwMode="auto">
            <a:xfrm>
              <a:off x="3121" y="2975"/>
              <a:ext cx="4" cy="769"/>
            </a:xfrm>
            <a:prstGeom prst="line">
              <a:avLst/>
            </a:prstGeom>
            <a:noFill/>
            <a:ln w="1428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25025" name="Line 31"/>
            <p:cNvSpPr>
              <a:spLocks noChangeShapeType="1"/>
            </p:cNvSpPr>
            <p:nvPr/>
          </p:nvSpPr>
          <p:spPr bwMode="auto">
            <a:xfrm>
              <a:off x="3337" y="2975"/>
              <a:ext cx="4" cy="769"/>
            </a:xfrm>
            <a:prstGeom prst="line">
              <a:avLst/>
            </a:prstGeom>
            <a:noFill/>
            <a:ln w="1428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25026" name="Line 32"/>
            <p:cNvSpPr>
              <a:spLocks noChangeShapeType="1"/>
            </p:cNvSpPr>
            <p:nvPr/>
          </p:nvSpPr>
          <p:spPr bwMode="auto">
            <a:xfrm>
              <a:off x="3558" y="2975"/>
              <a:ext cx="1" cy="769"/>
            </a:xfrm>
            <a:prstGeom prst="line">
              <a:avLst/>
            </a:prstGeom>
            <a:noFill/>
            <a:ln w="1428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25027" name="Line 33"/>
            <p:cNvSpPr>
              <a:spLocks noChangeShapeType="1"/>
            </p:cNvSpPr>
            <p:nvPr/>
          </p:nvSpPr>
          <p:spPr bwMode="auto">
            <a:xfrm>
              <a:off x="3778" y="2975"/>
              <a:ext cx="1" cy="769"/>
            </a:xfrm>
            <a:prstGeom prst="line">
              <a:avLst/>
            </a:prstGeom>
            <a:noFill/>
            <a:ln w="1428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25028" name="Line 34"/>
            <p:cNvSpPr>
              <a:spLocks noChangeShapeType="1"/>
            </p:cNvSpPr>
            <p:nvPr/>
          </p:nvSpPr>
          <p:spPr bwMode="auto">
            <a:xfrm>
              <a:off x="4004" y="2972"/>
              <a:ext cx="1" cy="769"/>
            </a:xfrm>
            <a:prstGeom prst="line">
              <a:avLst/>
            </a:prstGeom>
            <a:noFill/>
            <a:ln w="1428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25029" name="Line 35"/>
            <p:cNvSpPr>
              <a:spLocks noChangeShapeType="1"/>
            </p:cNvSpPr>
            <p:nvPr/>
          </p:nvSpPr>
          <p:spPr bwMode="auto">
            <a:xfrm>
              <a:off x="4244" y="2972"/>
              <a:ext cx="5" cy="769"/>
            </a:xfrm>
            <a:prstGeom prst="line">
              <a:avLst/>
            </a:prstGeom>
            <a:noFill/>
            <a:ln w="1428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25030" name="Line 36"/>
            <p:cNvSpPr>
              <a:spLocks noChangeShapeType="1"/>
            </p:cNvSpPr>
            <p:nvPr/>
          </p:nvSpPr>
          <p:spPr bwMode="auto">
            <a:xfrm>
              <a:off x="4439" y="2975"/>
              <a:ext cx="5" cy="769"/>
            </a:xfrm>
            <a:prstGeom prst="line">
              <a:avLst/>
            </a:prstGeom>
            <a:noFill/>
            <a:ln w="1428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25031" name="Line 37"/>
            <p:cNvSpPr>
              <a:spLocks noChangeShapeType="1"/>
            </p:cNvSpPr>
            <p:nvPr/>
          </p:nvSpPr>
          <p:spPr bwMode="auto">
            <a:xfrm>
              <a:off x="4664" y="2975"/>
              <a:ext cx="1" cy="769"/>
            </a:xfrm>
            <a:prstGeom prst="line">
              <a:avLst/>
            </a:prstGeom>
            <a:noFill/>
            <a:ln w="1428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25032" name="Line 38"/>
            <p:cNvSpPr>
              <a:spLocks noChangeShapeType="1"/>
            </p:cNvSpPr>
            <p:nvPr/>
          </p:nvSpPr>
          <p:spPr bwMode="auto">
            <a:xfrm>
              <a:off x="4880" y="2975"/>
              <a:ext cx="4" cy="769"/>
            </a:xfrm>
            <a:prstGeom prst="line">
              <a:avLst/>
            </a:prstGeom>
            <a:noFill/>
            <a:ln w="1428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25033" name="Line 39"/>
            <p:cNvSpPr>
              <a:spLocks noChangeShapeType="1"/>
            </p:cNvSpPr>
            <p:nvPr/>
          </p:nvSpPr>
          <p:spPr bwMode="auto">
            <a:xfrm>
              <a:off x="5096" y="2975"/>
              <a:ext cx="5" cy="769"/>
            </a:xfrm>
            <a:prstGeom prst="line">
              <a:avLst/>
            </a:prstGeom>
            <a:noFill/>
            <a:ln w="1428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 name="Group 44"/>
          <p:cNvGrpSpPr>
            <a:grpSpLocks/>
          </p:cNvGrpSpPr>
          <p:nvPr/>
        </p:nvGrpSpPr>
        <p:grpSpPr bwMode="auto">
          <a:xfrm>
            <a:off x="1295400" y="4876800"/>
            <a:ext cx="6400800" cy="463550"/>
            <a:chOff x="1104" y="3072"/>
            <a:chExt cx="4032" cy="292"/>
          </a:xfrm>
        </p:grpSpPr>
        <p:sp>
          <p:nvSpPr>
            <p:cNvPr id="725035" name="Rectangle 6"/>
            <p:cNvSpPr>
              <a:spLocks noChangeArrowheads="1"/>
            </p:cNvSpPr>
            <p:nvPr/>
          </p:nvSpPr>
          <p:spPr bwMode="auto">
            <a:xfrm>
              <a:off x="1104" y="3191"/>
              <a:ext cx="29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800">
                  <a:solidFill>
                    <a:srgbClr val="000000"/>
                  </a:solidFill>
                  <a:latin typeface="Arial" panose="020B0604020202020204" pitchFamily="34" charset="0"/>
                </a:rPr>
                <a:t>NRZ</a:t>
              </a:r>
              <a:endParaRPr lang="en-US">
                <a:latin typeface="Arial" panose="020B0604020202020204" pitchFamily="34" charset="0"/>
              </a:endParaRPr>
            </a:p>
          </p:txBody>
        </p:sp>
        <p:sp>
          <p:nvSpPr>
            <p:cNvPr id="725036" name="Freeform 40"/>
            <p:cNvSpPr>
              <a:spLocks/>
            </p:cNvSpPr>
            <p:nvPr/>
          </p:nvSpPr>
          <p:spPr bwMode="auto">
            <a:xfrm>
              <a:off x="1538" y="3072"/>
              <a:ext cx="3598" cy="221"/>
            </a:xfrm>
            <a:custGeom>
              <a:avLst/>
              <a:gdLst>
                <a:gd name="T0" fmla="*/ 3598 w 3598"/>
                <a:gd name="T1" fmla="*/ 221 h 221"/>
                <a:gd name="T2" fmla="*/ 3346 w 3598"/>
                <a:gd name="T3" fmla="*/ 221 h 221"/>
                <a:gd name="T4" fmla="*/ 3346 w 3598"/>
                <a:gd name="T5" fmla="*/ 0 h 221"/>
                <a:gd name="T6" fmla="*/ 3126 w 3598"/>
                <a:gd name="T7" fmla="*/ 0 h 221"/>
                <a:gd name="T8" fmla="*/ 3126 w 3598"/>
                <a:gd name="T9" fmla="*/ 221 h 221"/>
                <a:gd name="T10" fmla="*/ 2240 w 3598"/>
                <a:gd name="T11" fmla="*/ 221 h 221"/>
                <a:gd name="T12" fmla="*/ 2240 w 3598"/>
                <a:gd name="T13" fmla="*/ 221 h 221"/>
                <a:gd name="T14" fmla="*/ 2240 w 3598"/>
                <a:gd name="T15" fmla="*/ 0 h 221"/>
                <a:gd name="T16" fmla="*/ 2020 w 3598"/>
                <a:gd name="T17" fmla="*/ 0 h 221"/>
                <a:gd name="T18" fmla="*/ 2020 w 3598"/>
                <a:gd name="T19" fmla="*/ 221 h 221"/>
                <a:gd name="T20" fmla="*/ 1803 w 3598"/>
                <a:gd name="T21" fmla="*/ 221 h 221"/>
                <a:gd name="T22" fmla="*/ 1803 w 3598"/>
                <a:gd name="T23" fmla="*/ 221 h 221"/>
                <a:gd name="T24" fmla="*/ 1803 w 3598"/>
                <a:gd name="T25" fmla="*/ 0 h 221"/>
                <a:gd name="T26" fmla="*/ 922 w 3598"/>
                <a:gd name="T27" fmla="*/ 0 h 221"/>
                <a:gd name="T28" fmla="*/ 922 w 3598"/>
                <a:gd name="T29" fmla="*/ 221 h 221"/>
                <a:gd name="T30" fmla="*/ 701 w 3598"/>
                <a:gd name="T31" fmla="*/ 221 h 221"/>
                <a:gd name="T32" fmla="*/ 701 w 3598"/>
                <a:gd name="T33" fmla="*/ 221 h 221"/>
                <a:gd name="T34" fmla="*/ 701 w 3598"/>
                <a:gd name="T35" fmla="*/ 0 h 221"/>
                <a:gd name="T36" fmla="*/ 485 w 3598"/>
                <a:gd name="T37" fmla="*/ 0 h 221"/>
                <a:gd name="T38" fmla="*/ 485 w 3598"/>
                <a:gd name="T39" fmla="*/ 221 h 221"/>
                <a:gd name="T40" fmla="*/ 0 w 3598"/>
                <a:gd name="T41" fmla="*/ 221 h 2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98"/>
                <a:gd name="T64" fmla="*/ 0 h 221"/>
                <a:gd name="T65" fmla="*/ 3598 w 3598"/>
                <a:gd name="T66" fmla="*/ 221 h 2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98" h="221">
                  <a:moveTo>
                    <a:pt x="3598" y="221"/>
                  </a:moveTo>
                  <a:lnTo>
                    <a:pt x="3346" y="221"/>
                  </a:lnTo>
                  <a:lnTo>
                    <a:pt x="3346" y="0"/>
                  </a:lnTo>
                  <a:lnTo>
                    <a:pt x="3126" y="0"/>
                  </a:lnTo>
                  <a:lnTo>
                    <a:pt x="3126" y="221"/>
                  </a:lnTo>
                  <a:lnTo>
                    <a:pt x="2240" y="221"/>
                  </a:lnTo>
                  <a:lnTo>
                    <a:pt x="2240" y="0"/>
                  </a:lnTo>
                  <a:lnTo>
                    <a:pt x="2020" y="0"/>
                  </a:lnTo>
                  <a:lnTo>
                    <a:pt x="2020" y="221"/>
                  </a:lnTo>
                  <a:lnTo>
                    <a:pt x="1803" y="221"/>
                  </a:lnTo>
                  <a:lnTo>
                    <a:pt x="1803" y="0"/>
                  </a:lnTo>
                  <a:lnTo>
                    <a:pt x="922" y="0"/>
                  </a:lnTo>
                  <a:lnTo>
                    <a:pt x="922" y="221"/>
                  </a:lnTo>
                  <a:lnTo>
                    <a:pt x="701" y="221"/>
                  </a:lnTo>
                  <a:lnTo>
                    <a:pt x="701" y="0"/>
                  </a:lnTo>
                  <a:lnTo>
                    <a:pt x="485" y="0"/>
                  </a:lnTo>
                  <a:lnTo>
                    <a:pt x="485" y="221"/>
                  </a:lnTo>
                  <a:lnTo>
                    <a:pt x="0" y="221"/>
                  </a:lnTo>
                </a:path>
              </a:pathLst>
            </a:custGeom>
            <a:noFill/>
            <a:ln w="38100">
              <a:solidFill>
                <a:srgbClr val="A5002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grpSp>
      <p:grpSp>
        <p:nvGrpSpPr>
          <p:cNvPr id="4" name="Group 45"/>
          <p:cNvGrpSpPr>
            <a:grpSpLocks/>
          </p:cNvGrpSpPr>
          <p:nvPr/>
        </p:nvGrpSpPr>
        <p:grpSpPr bwMode="auto">
          <a:xfrm>
            <a:off x="1306513" y="5499100"/>
            <a:ext cx="6488112" cy="444500"/>
            <a:chOff x="1111" y="3464"/>
            <a:chExt cx="4087" cy="280"/>
          </a:xfrm>
        </p:grpSpPr>
        <p:sp>
          <p:nvSpPr>
            <p:cNvPr id="725038" name="Freeform 42"/>
            <p:cNvSpPr>
              <a:spLocks/>
            </p:cNvSpPr>
            <p:nvPr/>
          </p:nvSpPr>
          <p:spPr bwMode="auto">
            <a:xfrm>
              <a:off x="1536" y="3464"/>
              <a:ext cx="3662" cy="232"/>
            </a:xfrm>
            <a:custGeom>
              <a:avLst/>
              <a:gdLst>
                <a:gd name="T0" fmla="*/ 3662 w 3662"/>
                <a:gd name="T1" fmla="*/ 3 h 232"/>
                <a:gd name="T2" fmla="*/ 3241 w 3662"/>
                <a:gd name="T3" fmla="*/ 0 h 232"/>
                <a:gd name="T4" fmla="*/ 3241 w 3662"/>
                <a:gd name="T5" fmla="*/ 229 h 232"/>
                <a:gd name="T6" fmla="*/ 2179 w 3662"/>
                <a:gd name="T7" fmla="*/ 232 h 232"/>
                <a:gd name="T8" fmla="*/ 2179 w 3662"/>
                <a:gd name="T9" fmla="*/ 3 h 232"/>
                <a:gd name="T10" fmla="*/ 1726 w 3662"/>
                <a:gd name="T11" fmla="*/ 3 h 232"/>
                <a:gd name="T12" fmla="*/ 1726 w 3662"/>
                <a:gd name="T13" fmla="*/ 232 h 232"/>
                <a:gd name="T14" fmla="*/ 1497 w 3662"/>
                <a:gd name="T15" fmla="*/ 232 h 232"/>
                <a:gd name="T16" fmla="*/ 1497 w 3662"/>
                <a:gd name="T17" fmla="*/ 3 h 232"/>
                <a:gd name="T18" fmla="*/ 1263 w 3662"/>
                <a:gd name="T19" fmla="*/ 3 h 232"/>
                <a:gd name="T20" fmla="*/ 1263 w 3662"/>
                <a:gd name="T21" fmla="*/ 232 h 232"/>
                <a:gd name="T22" fmla="*/ 1039 w 3662"/>
                <a:gd name="T23" fmla="*/ 232 h 232"/>
                <a:gd name="T24" fmla="*/ 1039 w 3662"/>
                <a:gd name="T25" fmla="*/ 3 h 232"/>
                <a:gd name="T26" fmla="*/ 586 w 3662"/>
                <a:gd name="T27" fmla="*/ 3 h 232"/>
                <a:gd name="T28" fmla="*/ 586 w 3662"/>
                <a:gd name="T29" fmla="*/ 232 h 232"/>
                <a:gd name="T30" fmla="*/ 467 w 3662"/>
                <a:gd name="T31" fmla="*/ 232 h 232"/>
                <a:gd name="T32" fmla="*/ 0 w 3662"/>
                <a:gd name="T33" fmla="*/ 232 h 2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62"/>
                <a:gd name="T52" fmla="*/ 0 h 232"/>
                <a:gd name="T53" fmla="*/ 3662 w 3662"/>
                <a:gd name="T54" fmla="*/ 232 h 2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62" h="232">
                  <a:moveTo>
                    <a:pt x="3662" y="3"/>
                  </a:moveTo>
                  <a:lnTo>
                    <a:pt x="3241" y="0"/>
                  </a:lnTo>
                  <a:lnTo>
                    <a:pt x="3241" y="229"/>
                  </a:lnTo>
                  <a:lnTo>
                    <a:pt x="2179" y="232"/>
                  </a:lnTo>
                  <a:lnTo>
                    <a:pt x="2179" y="3"/>
                  </a:lnTo>
                  <a:lnTo>
                    <a:pt x="1726" y="3"/>
                  </a:lnTo>
                  <a:lnTo>
                    <a:pt x="1726" y="232"/>
                  </a:lnTo>
                  <a:lnTo>
                    <a:pt x="1497" y="232"/>
                  </a:lnTo>
                  <a:lnTo>
                    <a:pt x="1497" y="3"/>
                  </a:lnTo>
                  <a:lnTo>
                    <a:pt x="1263" y="3"/>
                  </a:lnTo>
                  <a:lnTo>
                    <a:pt x="1263" y="232"/>
                  </a:lnTo>
                  <a:lnTo>
                    <a:pt x="1039" y="232"/>
                  </a:lnTo>
                  <a:lnTo>
                    <a:pt x="1039" y="3"/>
                  </a:lnTo>
                  <a:lnTo>
                    <a:pt x="586" y="3"/>
                  </a:lnTo>
                  <a:lnTo>
                    <a:pt x="586" y="232"/>
                  </a:lnTo>
                  <a:lnTo>
                    <a:pt x="467" y="232"/>
                  </a:lnTo>
                  <a:lnTo>
                    <a:pt x="0" y="232"/>
                  </a:lnTo>
                </a:path>
              </a:pathLst>
            </a:custGeom>
            <a:noFill/>
            <a:ln w="38100">
              <a:solidFill>
                <a:srgbClr val="0033CC"/>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25039" name="Rectangle 43"/>
            <p:cNvSpPr>
              <a:spLocks noChangeArrowheads="1"/>
            </p:cNvSpPr>
            <p:nvPr/>
          </p:nvSpPr>
          <p:spPr bwMode="auto">
            <a:xfrm>
              <a:off x="1111" y="3571"/>
              <a:ext cx="33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800">
                  <a:solidFill>
                    <a:srgbClr val="000000"/>
                  </a:solidFill>
                  <a:latin typeface="Arial" panose="020B0604020202020204" pitchFamily="34" charset="0"/>
                </a:rPr>
                <a:t>NRZI</a:t>
              </a:r>
              <a:endParaRPr lang="en-US">
                <a:latin typeface="Arial" panose="020B0604020202020204" pitchFamily="34" charset="0"/>
              </a:endParaRPr>
            </a:p>
          </p:txBody>
        </p:sp>
      </p:grpSp>
    </p:spTree>
    <p:extLst>
      <p:ext uri="{BB962C8B-B14F-4D97-AF65-F5344CB8AC3E}">
        <p14:creationId xmlns:p14="http://schemas.microsoft.com/office/powerpoint/2010/main" val="10964453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8048">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804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18" name="Date Placeholder 3"/>
          <p:cNvSpPr txBox="1">
            <a:spLocks noGrp="1"/>
          </p:cNvSpPr>
          <p:nvPr/>
        </p:nvSpPr>
        <p:spPr bwMode="auto">
          <a:xfrm>
            <a:off x="94615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000">
                <a:latin typeface="Arial" panose="020B0604020202020204" pitchFamily="34" charset="0"/>
              </a:rPr>
              <a:t>CS/ECE 438</a:t>
            </a:r>
          </a:p>
        </p:txBody>
      </p:sp>
      <p:sp>
        <p:nvSpPr>
          <p:cNvPr id="726019" name="Footer Placeholder 4"/>
          <p:cNvSpPr txBox="1">
            <a:spLocks noGrp="1"/>
          </p:cNvSpPr>
          <p:nvPr/>
        </p:nvSpPr>
        <p:spPr bwMode="auto">
          <a:xfrm>
            <a:off x="3124200" y="62484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sz="1000" dirty="0">
              <a:latin typeface="Arial" panose="020B0604020202020204" pitchFamily="34" charset="0"/>
            </a:endParaRPr>
          </a:p>
        </p:txBody>
      </p:sp>
      <p:sp>
        <p:nvSpPr>
          <p:cNvPr id="726020" name="Slide Number Placeholder 5"/>
          <p:cNvSpPr txBox="1">
            <a:spLocks noGrp="1"/>
          </p:cNvSpPr>
          <p:nvPr/>
        </p:nvSpPr>
        <p:spPr bwMode="auto">
          <a:xfrm>
            <a:off x="6705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6E69FAC4-7E69-4228-B7DC-A95F1078661C}" type="slidenum">
              <a:rPr lang="en-US" sz="1000">
                <a:latin typeface="Arial" panose="020B0604020202020204" pitchFamily="34" charset="0"/>
              </a:rPr>
              <a:pPr algn="r" eaLnBrk="1" hangingPunct="1"/>
              <a:t>13</a:t>
            </a:fld>
            <a:endParaRPr lang="en-US" sz="1000">
              <a:latin typeface="Arial" panose="020B0604020202020204" pitchFamily="34" charset="0"/>
            </a:endParaRPr>
          </a:p>
        </p:txBody>
      </p:sp>
      <p:sp>
        <p:nvSpPr>
          <p:cNvPr id="726021" name="Rectangle 98"/>
          <p:cNvSpPr>
            <a:spLocks noGrp="1" noChangeArrowheads="1"/>
          </p:cNvSpPr>
          <p:nvPr>
            <p:ph type="title" idx="4294967295"/>
          </p:nvPr>
        </p:nvSpPr>
        <p:spPr/>
        <p:txBody>
          <a:bodyPr anchor="b"/>
          <a:lstStyle/>
          <a:p>
            <a:pPr eaLnBrk="1" hangingPunct="1"/>
            <a:r>
              <a:rPr lang="en-US" smtClean="0"/>
              <a:t>Manchester Encoding</a:t>
            </a:r>
          </a:p>
        </p:txBody>
      </p:sp>
      <p:sp>
        <p:nvSpPr>
          <p:cNvPr id="129123" name="Rectangle 99"/>
          <p:cNvSpPr>
            <a:spLocks noGrp="1" noChangeArrowheads="1"/>
          </p:cNvSpPr>
          <p:nvPr>
            <p:ph type="body" idx="4294967295"/>
          </p:nvPr>
        </p:nvSpPr>
        <p:spPr>
          <a:xfrm>
            <a:off x="685800" y="1524000"/>
            <a:ext cx="7772400" cy="2286000"/>
          </a:xfrm>
        </p:spPr>
        <p:txBody>
          <a:bodyPr/>
          <a:lstStyle/>
          <a:p>
            <a:pPr marL="447675" indent="-447675" eaLnBrk="1" hangingPunct="1">
              <a:lnSpc>
                <a:spcPct val="80000"/>
              </a:lnSpc>
            </a:pPr>
            <a:r>
              <a:rPr lang="en-US" sz="1800" dirty="0" smtClean="0"/>
              <a:t>Signal to Data</a:t>
            </a:r>
          </a:p>
          <a:p>
            <a:pPr marL="889000" lvl="1" indent="-439738" eaLnBrk="1" hangingPunct="1">
              <a:lnSpc>
                <a:spcPct val="80000"/>
              </a:lnSpc>
            </a:pPr>
            <a:r>
              <a:rPr lang="en-US" sz="1600" dirty="0" smtClean="0"/>
              <a:t>XOR NRZ data with clock</a:t>
            </a:r>
          </a:p>
          <a:p>
            <a:pPr marL="889000" lvl="1" indent="-439738" eaLnBrk="1" hangingPunct="1">
              <a:lnSpc>
                <a:spcPct val="80000"/>
              </a:lnSpc>
            </a:pPr>
            <a:r>
              <a:rPr lang="en-US" sz="1600" dirty="0" smtClean="0"/>
              <a:t>High to low transition	</a:t>
            </a:r>
            <a:r>
              <a:rPr lang="en-US" sz="1600" dirty="0" smtClean="0">
                <a:sym typeface="Wingdings" panose="05000000000000000000" pitchFamily="2" charset="2"/>
              </a:rPr>
              <a:t>	1</a:t>
            </a:r>
          </a:p>
          <a:p>
            <a:pPr marL="889000" lvl="1" indent="-439738" eaLnBrk="1" hangingPunct="1">
              <a:lnSpc>
                <a:spcPct val="80000"/>
              </a:lnSpc>
            </a:pPr>
            <a:r>
              <a:rPr lang="en-US" sz="1600" dirty="0" smtClean="0">
                <a:sym typeface="Wingdings" panose="05000000000000000000" pitchFamily="2" charset="2"/>
              </a:rPr>
              <a:t>Low to high transition		0</a:t>
            </a:r>
          </a:p>
          <a:p>
            <a:pPr marL="447675" indent="-447675" eaLnBrk="1" hangingPunct="1">
              <a:lnSpc>
                <a:spcPct val="80000"/>
              </a:lnSpc>
            </a:pPr>
            <a:r>
              <a:rPr lang="en-US" sz="1800" dirty="0" smtClean="0">
                <a:sym typeface="Wingdings" panose="05000000000000000000" pitchFamily="2" charset="2"/>
              </a:rPr>
              <a:t>Comments</a:t>
            </a:r>
          </a:p>
          <a:p>
            <a:pPr marL="889000" lvl="1" indent="-439738" eaLnBrk="1" hangingPunct="1">
              <a:lnSpc>
                <a:spcPct val="80000"/>
              </a:lnSpc>
            </a:pPr>
            <a:r>
              <a:rPr lang="en-US" sz="1800" dirty="0" smtClean="0"/>
              <a:t>Used by old 10Mbps Ethernet</a:t>
            </a:r>
            <a:endParaRPr lang="en-US" sz="1600" dirty="0" smtClean="0">
              <a:sym typeface="Wingdings" panose="05000000000000000000" pitchFamily="2" charset="2"/>
            </a:endParaRPr>
          </a:p>
          <a:p>
            <a:pPr marL="889000" lvl="1" indent="-439738" eaLnBrk="1" hangingPunct="1">
              <a:lnSpc>
                <a:spcPct val="80000"/>
              </a:lnSpc>
            </a:pPr>
            <a:r>
              <a:rPr lang="en-US" sz="1600" dirty="0" smtClean="0">
                <a:sym typeface="Wingdings" panose="05000000000000000000" pitchFamily="2" charset="2"/>
              </a:rPr>
              <a:t>Solves clock recovery problem</a:t>
            </a:r>
          </a:p>
          <a:p>
            <a:pPr marL="889000" lvl="1" indent="-439738" eaLnBrk="1" hangingPunct="1">
              <a:lnSpc>
                <a:spcPct val="80000"/>
              </a:lnSpc>
            </a:pPr>
            <a:r>
              <a:rPr lang="en-US" sz="1600" dirty="0" smtClean="0">
                <a:sym typeface="Wingdings" panose="05000000000000000000" pitchFamily="2" charset="2"/>
              </a:rPr>
              <a:t>Only 50% efficient ( ½ bit per transition)</a:t>
            </a:r>
          </a:p>
        </p:txBody>
      </p:sp>
      <p:grpSp>
        <p:nvGrpSpPr>
          <p:cNvPr id="2" name="Group 97"/>
          <p:cNvGrpSpPr>
            <a:grpSpLocks/>
          </p:cNvGrpSpPr>
          <p:nvPr/>
        </p:nvGrpSpPr>
        <p:grpSpPr bwMode="auto">
          <a:xfrm>
            <a:off x="1739900" y="4191000"/>
            <a:ext cx="6153150" cy="1828800"/>
            <a:chOff x="1225" y="2640"/>
            <a:chExt cx="3876" cy="1152"/>
          </a:xfrm>
        </p:grpSpPr>
        <p:sp>
          <p:nvSpPr>
            <p:cNvPr id="726024" name="Rectangle 5"/>
            <p:cNvSpPr>
              <a:spLocks noChangeArrowheads="1"/>
            </p:cNvSpPr>
            <p:nvPr/>
          </p:nvSpPr>
          <p:spPr bwMode="auto">
            <a:xfrm>
              <a:off x="1225" y="2640"/>
              <a:ext cx="2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800">
                  <a:solidFill>
                    <a:srgbClr val="000000"/>
                  </a:solidFill>
                  <a:latin typeface="Arial" panose="020B0604020202020204" pitchFamily="34" charset="0"/>
                </a:rPr>
                <a:t>Bits</a:t>
              </a:r>
              <a:endParaRPr lang="en-US">
                <a:latin typeface="Arial" panose="020B0604020202020204" pitchFamily="34" charset="0"/>
              </a:endParaRPr>
            </a:p>
          </p:txBody>
        </p:sp>
        <p:sp>
          <p:nvSpPr>
            <p:cNvPr id="726025" name="Rectangle 7"/>
            <p:cNvSpPr>
              <a:spLocks noChangeArrowheads="1"/>
            </p:cNvSpPr>
            <p:nvPr/>
          </p:nvSpPr>
          <p:spPr bwMode="auto">
            <a:xfrm>
              <a:off x="1644" y="2640"/>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800">
                  <a:solidFill>
                    <a:srgbClr val="000000"/>
                  </a:solidFill>
                  <a:latin typeface="Arial" panose="020B0604020202020204" pitchFamily="34" charset="0"/>
                </a:rPr>
                <a:t>0</a:t>
              </a:r>
              <a:endParaRPr lang="en-US">
                <a:latin typeface="Arial" panose="020B0604020202020204" pitchFamily="34" charset="0"/>
              </a:endParaRPr>
            </a:p>
          </p:txBody>
        </p:sp>
        <p:sp>
          <p:nvSpPr>
            <p:cNvPr id="726026" name="Rectangle 8"/>
            <p:cNvSpPr>
              <a:spLocks noChangeArrowheads="1"/>
            </p:cNvSpPr>
            <p:nvPr/>
          </p:nvSpPr>
          <p:spPr bwMode="auto">
            <a:xfrm>
              <a:off x="1865" y="2640"/>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800">
                  <a:solidFill>
                    <a:srgbClr val="000000"/>
                  </a:solidFill>
                  <a:latin typeface="Arial" panose="020B0604020202020204" pitchFamily="34" charset="0"/>
                </a:rPr>
                <a:t>0</a:t>
              </a:r>
              <a:endParaRPr lang="en-US">
                <a:latin typeface="Arial" panose="020B0604020202020204" pitchFamily="34" charset="0"/>
              </a:endParaRPr>
            </a:p>
          </p:txBody>
        </p:sp>
        <p:sp>
          <p:nvSpPr>
            <p:cNvPr id="726027" name="Rectangle 9"/>
            <p:cNvSpPr>
              <a:spLocks noChangeArrowheads="1"/>
            </p:cNvSpPr>
            <p:nvPr/>
          </p:nvSpPr>
          <p:spPr bwMode="auto">
            <a:xfrm>
              <a:off x="2085" y="2640"/>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800">
                  <a:solidFill>
                    <a:srgbClr val="000000"/>
                  </a:solidFill>
                  <a:latin typeface="Arial" panose="020B0604020202020204" pitchFamily="34" charset="0"/>
                </a:rPr>
                <a:t>1</a:t>
              </a:r>
              <a:endParaRPr lang="en-US">
                <a:latin typeface="Arial" panose="020B0604020202020204" pitchFamily="34" charset="0"/>
              </a:endParaRPr>
            </a:p>
          </p:txBody>
        </p:sp>
        <p:sp>
          <p:nvSpPr>
            <p:cNvPr id="726028" name="Rectangle 10"/>
            <p:cNvSpPr>
              <a:spLocks noChangeArrowheads="1"/>
            </p:cNvSpPr>
            <p:nvPr/>
          </p:nvSpPr>
          <p:spPr bwMode="auto">
            <a:xfrm>
              <a:off x="2305" y="2640"/>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800">
                  <a:solidFill>
                    <a:srgbClr val="000000"/>
                  </a:solidFill>
                  <a:latin typeface="Arial" panose="020B0604020202020204" pitchFamily="34" charset="0"/>
                </a:rPr>
                <a:t>0</a:t>
              </a:r>
              <a:endParaRPr lang="en-US">
                <a:latin typeface="Arial" panose="020B0604020202020204" pitchFamily="34" charset="0"/>
              </a:endParaRPr>
            </a:p>
          </p:txBody>
        </p:sp>
        <p:sp>
          <p:nvSpPr>
            <p:cNvPr id="726029" name="Rectangle 11"/>
            <p:cNvSpPr>
              <a:spLocks noChangeArrowheads="1"/>
            </p:cNvSpPr>
            <p:nvPr/>
          </p:nvSpPr>
          <p:spPr bwMode="auto">
            <a:xfrm>
              <a:off x="2526" y="2640"/>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800">
                  <a:solidFill>
                    <a:srgbClr val="000000"/>
                  </a:solidFill>
                  <a:latin typeface="Arial" panose="020B0604020202020204" pitchFamily="34" charset="0"/>
                </a:rPr>
                <a:t>1</a:t>
              </a:r>
              <a:endParaRPr lang="en-US">
                <a:latin typeface="Arial" panose="020B0604020202020204" pitchFamily="34" charset="0"/>
              </a:endParaRPr>
            </a:p>
          </p:txBody>
        </p:sp>
        <p:sp>
          <p:nvSpPr>
            <p:cNvPr id="726030" name="Rectangle 12"/>
            <p:cNvSpPr>
              <a:spLocks noChangeArrowheads="1"/>
            </p:cNvSpPr>
            <p:nvPr/>
          </p:nvSpPr>
          <p:spPr bwMode="auto">
            <a:xfrm>
              <a:off x="2746" y="2640"/>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800">
                  <a:solidFill>
                    <a:srgbClr val="000000"/>
                  </a:solidFill>
                  <a:latin typeface="Arial" panose="020B0604020202020204" pitchFamily="34" charset="0"/>
                </a:rPr>
                <a:t>1</a:t>
              </a:r>
              <a:endParaRPr lang="en-US">
                <a:latin typeface="Arial" panose="020B0604020202020204" pitchFamily="34" charset="0"/>
              </a:endParaRPr>
            </a:p>
          </p:txBody>
        </p:sp>
        <p:sp>
          <p:nvSpPr>
            <p:cNvPr id="726031" name="Rectangle 13"/>
            <p:cNvSpPr>
              <a:spLocks noChangeArrowheads="1"/>
            </p:cNvSpPr>
            <p:nvPr/>
          </p:nvSpPr>
          <p:spPr bwMode="auto">
            <a:xfrm>
              <a:off x="2962" y="2640"/>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800">
                  <a:solidFill>
                    <a:srgbClr val="000000"/>
                  </a:solidFill>
                  <a:latin typeface="Arial" panose="020B0604020202020204" pitchFamily="34" charset="0"/>
                </a:rPr>
                <a:t>1</a:t>
              </a:r>
              <a:endParaRPr lang="en-US">
                <a:latin typeface="Arial" panose="020B0604020202020204" pitchFamily="34" charset="0"/>
              </a:endParaRPr>
            </a:p>
          </p:txBody>
        </p:sp>
        <p:sp>
          <p:nvSpPr>
            <p:cNvPr id="726032" name="Rectangle 14"/>
            <p:cNvSpPr>
              <a:spLocks noChangeArrowheads="1"/>
            </p:cNvSpPr>
            <p:nvPr/>
          </p:nvSpPr>
          <p:spPr bwMode="auto">
            <a:xfrm>
              <a:off x="3183" y="2640"/>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800">
                  <a:solidFill>
                    <a:srgbClr val="000000"/>
                  </a:solidFill>
                  <a:latin typeface="Arial" panose="020B0604020202020204" pitchFamily="34" charset="0"/>
                </a:rPr>
                <a:t>1</a:t>
              </a:r>
              <a:endParaRPr lang="en-US">
                <a:latin typeface="Arial" panose="020B0604020202020204" pitchFamily="34" charset="0"/>
              </a:endParaRPr>
            </a:p>
          </p:txBody>
        </p:sp>
        <p:sp>
          <p:nvSpPr>
            <p:cNvPr id="726033" name="Rectangle 15"/>
            <p:cNvSpPr>
              <a:spLocks noChangeArrowheads="1"/>
            </p:cNvSpPr>
            <p:nvPr/>
          </p:nvSpPr>
          <p:spPr bwMode="auto">
            <a:xfrm>
              <a:off x="3403" y="2640"/>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800">
                  <a:solidFill>
                    <a:srgbClr val="000000"/>
                  </a:solidFill>
                  <a:latin typeface="Arial" panose="020B0604020202020204" pitchFamily="34" charset="0"/>
                </a:rPr>
                <a:t>0</a:t>
              </a:r>
              <a:endParaRPr lang="en-US">
                <a:latin typeface="Arial" panose="020B0604020202020204" pitchFamily="34" charset="0"/>
              </a:endParaRPr>
            </a:p>
          </p:txBody>
        </p:sp>
        <p:sp>
          <p:nvSpPr>
            <p:cNvPr id="726034" name="Rectangle 16"/>
            <p:cNvSpPr>
              <a:spLocks noChangeArrowheads="1"/>
            </p:cNvSpPr>
            <p:nvPr/>
          </p:nvSpPr>
          <p:spPr bwMode="auto">
            <a:xfrm>
              <a:off x="3624" y="2640"/>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800">
                  <a:solidFill>
                    <a:srgbClr val="000000"/>
                  </a:solidFill>
                  <a:latin typeface="Arial" panose="020B0604020202020204" pitchFamily="34" charset="0"/>
                </a:rPr>
                <a:t>1</a:t>
              </a:r>
              <a:endParaRPr lang="en-US">
                <a:latin typeface="Arial" panose="020B0604020202020204" pitchFamily="34" charset="0"/>
              </a:endParaRPr>
            </a:p>
          </p:txBody>
        </p:sp>
        <p:sp>
          <p:nvSpPr>
            <p:cNvPr id="726035" name="Rectangle 17"/>
            <p:cNvSpPr>
              <a:spLocks noChangeArrowheads="1"/>
            </p:cNvSpPr>
            <p:nvPr/>
          </p:nvSpPr>
          <p:spPr bwMode="auto">
            <a:xfrm>
              <a:off x="3844" y="2640"/>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800">
                  <a:solidFill>
                    <a:srgbClr val="000000"/>
                  </a:solidFill>
                  <a:latin typeface="Arial" panose="020B0604020202020204" pitchFamily="34" charset="0"/>
                </a:rPr>
                <a:t>0</a:t>
              </a:r>
              <a:endParaRPr lang="en-US">
                <a:latin typeface="Arial" panose="020B0604020202020204" pitchFamily="34" charset="0"/>
              </a:endParaRPr>
            </a:p>
          </p:txBody>
        </p:sp>
        <p:sp>
          <p:nvSpPr>
            <p:cNvPr id="726036" name="Rectangle 18"/>
            <p:cNvSpPr>
              <a:spLocks noChangeArrowheads="1"/>
            </p:cNvSpPr>
            <p:nvPr/>
          </p:nvSpPr>
          <p:spPr bwMode="auto">
            <a:xfrm>
              <a:off x="4064" y="2640"/>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800">
                  <a:solidFill>
                    <a:srgbClr val="000000"/>
                  </a:solidFill>
                  <a:latin typeface="Arial" panose="020B0604020202020204" pitchFamily="34" charset="0"/>
                </a:rPr>
                <a:t>0</a:t>
              </a:r>
              <a:endParaRPr lang="en-US">
                <a:latin typeface="Arial" panose="020B0604020202020204" pitchFamily="34" charset="0"/>
              </a:endParaRPr>
            </a:p>
          </p:txBody>
        </p:sp>
        <p:sp>
          <p:nvSpPr>
            <p:cNvPr id="726037" name="Rectangle 19"/>
            <p:cNvSpPr>
              <a:spLocks noChangeArrowheads="1"/>
            </p:cNvSpPr>
            <p:nvPr/>
          </p:nvSpPr>
          <p:spPr bwMode="auto">
            <a:xfrm>
              <a:off x="4285" y="2640"/>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800">
                  <a:solidFill>
                    <a:srgbClr val="000000"/>
                  </a:solidFill>
                  <a:latin typeface="Arial" panose="020B0604020202020204" pitchFamily="34" charset="0"/>
                </a:rPr>
                <a:t>0</a:t>
              </a:r>
              <a:endParaRPr lang="en-US">
                <a:latin typeface="Arial" panose="020B0604020202020204" pitchFamily="34" charset="0"/>
              </a:endParaRPr>
            </a:p>
          </p:txBody>
        </p:sp>
        <p:sp>
          <p:nvSpPr>
            <p:cNvPr id="726038" name="Rectangle 20"/>
            <p:cNvSpPr>
              <a:spLocks noChangeArrowheads="1"/>
            </p:cNvSpPr>
            <p:nvPr/>
          </p:nvSpPr>
          <p:spPr bwMode="auto">
            <a:xfrm>
              <a:off x="4505" y="2640"/>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800">
                  <a:solidFill>
                    <a:srgbClr val="000000"/>
                  </a:solidFill>
                  <a:latin typeface="Arial" panose="020B0604020202020204" pitchFamily="34" charset="0"/>
                </a:rPr>
                <a:t>0</a:t>
              </a:r>
              <a:endParaRPr lang="en-US">
                <a:latin typeface="Arial" panose="020B0604020202020204" pitchFamily="34" charset="0"/>
              </a:endParaRPr>
            </a:p>
          </p:txBody>
        </p:sp>
        <p:sp>
          <p:nvSpPr>
            <p:cNvPr id="726039" name="Rectangle 21"/>
            <p:cNvSpPr>
              <a:spLocks noChangeArrowheads="1"/>
            </p:cNvSpPr>
            <p:nvPr/>
          </p:nvSpPr>
          <p:spPr bwMode="auto">
            <a:xfrm>
              <a:off x="4726" y="2640"/>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800">
                  <a:solidFill>
                    <a:srgbClr val="000000"/>
                  </a:solidFill>
                  <a:latin typeface="Arial" panose="020B0604020202020204" pitchFamily="34" charset="0"/>
                </a:rPr>
                <a:t>1</a:t>
              </a:r>
              <a:endParaRPr lang="en-US">
                <a:latin typeface="Arial" panose="020B0604020202020204" pitchFamily="34" charset="0"/>
              </a:endParaRPr>
            </a:p>
          </p:txBody>
        </p:sp>
        <p:sp>
          <p:nvSpPr>
            <p:cNvPr id="726040" name="Rectangle 22"/>
            <p:cNvSpPr>
              <a:spLocks noChangeArrowheads="1"/>
            </p:cNvSpPr>
            <p:nvPr/>
          </p:nvSpPr>
          <p:spPr bwMode="auto">
            <a:xfrm>
              <a:off x="4946" y="2640"/>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800">
                  <a:solidFill>
                    <a:srgbClr val="000000"/>
                  </a:solidFill>
                  <a:latin typeface="Arial" panose="020B0604020202020204" pitchFamily="34" charset="0"/>
                </a:rPr>
                <a:t>0</a:t>
              </a:r>
              <a:endParaRPr lang="en-US">
                <a:latin typeface="Arial" panose="020B0604020202020204" pitchFamily="34" charset="0"/>
              </a:endParaRPr>
            </a:p>
          </p:txBody>
        </p:sp>
        <p:grpSp>
          <p:nvGrpSpPr>
            <p:cNvPr id="726041" name="Group 23"/>
            <p:cNvGrpSpPr>
              <a:grpSpLocks/>
            </p:cNvGrpSpPr>
            <p:nvPr/>
          </p:nvGrpSpPr>
          <p:grpSpPr bwMode="auto">
            <a:xfrm>
              <a:off x="1574" y="2828"/>
              <a:ext cx="3527" cy="964"/>
              <a:chOff x="1574" y="2972"/>
              <a:chExt cx="3527" cy="447"/>
            </a:xfrm>
          </p:grpSpPr>
          <p:sp>
            <p:nvSpPr>
              <p:cNvPr id="726042" name="Line 24"/>
              <p:cNvSpPr>
                <a:spLocks noChangeShapeType="1"/>
              </p:cNvSpPr>
              <p:nvPr/>
            </p:nvSpPr>
            <p:spPr bwMode="auto">
              <a:xfrm>
                <a:off x="1574" y="2974"/>
                <a:ext cx="1" cy="445"/>
              </a:xfrm>
              <a:prstGeom prst="line">
                <a:avLst/>
              </a:prstGeom>
              <a:noFill/>
              <a:ln w="1428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26043" name="Line 25"/>
              <p:cNvSpPr>
                <a:spLocks noChangeShapeType="1"/>
              </p:cNvSpPr>
              <p:nvPr/>
            </p:nvSpPr>
            <p:spPr bwMode="auto">
              <a:xfrm>
                <a:off x="1799" y="2974"/>
                <a:ext cx="1" cy="445"/>
              </a:xfrm>
              <a:prstGeom prst="line">
                <a:avLst/>
              </a:prstGeom>
              <a:noFill/>
              <a:ln w="1428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26044" name="Line 26"/>
              <p:cNvSpPr>
                <a:spLocks noChangeShapeType="1"/>
              </p:cNvSpPr>
              <p:nvPr/>
            </p:nvSpPr>
            <p:spPr bwMode="auto">
              <a:xfrm>
                <a:off x="2019" y="2974"/>
                <a:ext cx="4" cy="445"/>
              </a:xfrm>
              <a:prstGeom prst="line">
                <a:avLst/>
              </a:prstGeom>
              <a:noFill/>
              <a:ln w="1428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26045" name="Line 27"/>
              <p:cNvSpPr>
                <a:spLocks noChangeShapeType="1"/>
              </p:cNvSpPr>
              <p:nvPr/>
            </p:nvSpPr>
            <p:spPr bwMode="auto">
              <a:xfrm>
                <a:off x="2235" y="2974"/>
                <a:ext cx="4" cy="445"/>
              </a:xfrm>
              <a:prstGeom prst="line">
                <a:avLst/>
              </a:prstGeom>
              <a:noFill/>
              <a:ln w="1428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26046" name="Line 28"/>
              <p:cNvSpPr>
                <a:spLocks noChangeShapeType="1"/>
              </p:cNvSpPr>
              <p:nvPr/>
            </p:nvSpPr>
            <p:spPr bwMode="auto">
              <a:xfrm>
                <a:off x="2460" y="2974"/>
                <a:ext cx="1" cy="445"/>
              </a:xfrm>
              <a:prstGeom prst="line">
                <a:avLst/>
              </a:prstGeom>
              <a:noFill/>
              <a:ln w="1428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26047" name="Line 29"/>
              <p:cNvSpPr>
                <a:spLocks noChangeShapeType="1"/>
              </p:cNvSpPr>
              <p:nvPr/>
            </p:nvSpPr>
            <p:spPr bwMode="auto">
              <a:xfrm>
                <a:off x="2676" y="2974"/>
                <a:ext cx="1" cy="445"/>
              </a:xfrm>
              <a:prstGeom prst="line">
                <a:avLst/>
              </a:prstGeom>
              <a:noFill/>
              <a:ln w="1428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26048" name="Line 30"/>
              <p:cNvSpPr>
                <a:spLocks noChangeShapeType="1"/>
              </p:cNvSpPr>
              <p:nvPr/>
            </p:nvSpPr>
            <p:spPr bwMode="auto">
              <a:xfrm>
                <a:off x="2901" y="2974"/>
                <a:ext cx="1" cy="445"/>
              </a:xfrm>
              <a:prstGeom prst="line">
                <a:avLst/>
              </a:prstGeom>
              <a:noFill/>
              <a:ln w="1428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26049" name="Line 31"/>
              <p:cNvSpPr>
                <a:spLocks noChangeShapeType="1"/>
              </p:cNvSpPr>
              <p:nvPr/>
            </p:nvSpPr>
            <p:spPr bwMode="auto">
              <a:xfrm>
                <a:off x="3121" y="2974"/>
                <a:ext cx="4" cy="445"/>
              </a:xfrm>
              <a:prstGeom prst="line">
                <a:avLst/>
              </a:prstGeom>
              <a:noFill/>
              <a:ln w="1428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26050" name="Line 32"/>
              <p:cNvSpPr>
                <a:spLocks noChangeShapeType="1"/>
              </p:cNvSpPr>
              <p:nvPr/>
            </p:nvSpPr>
            <p:spPr bwMode="auto">
              <a:xfrm>
                <a:off x="3337" y="2974"/>
                <a:ext cx="4" cy="445"/>
              </a:xfrm>
              <a:prstGeom prst="line">
                <a:avLst/>
              </a:prstGeom>
              <a:noFill/>
              <a:ln w="1428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26051" name="Line 33"/>
              <p:cNvSpPr>
                <a:spLocks noChangeShapeType="1"/>
              </p:cNvSpPr>
              <p:nvPr/>
            </p:nvSpPr>
            <p:spPr bwMode="auto">
              <a:xfrm>
                <a:off x="3558" y="2974"/>
                <a:ext cx="1" cy="445"/>
              </a:xfrm>
              <a:prstGeom prst="line">
                <a:avLst/>
              </a:prstGeom>
              <a:noFill/>
              <a:ln w="1428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26052" name="Line 34"/>
              <p:cNvSpPr>
                <a:spLocks noChangeShapeType="1"/>
              </p:cNvSpPr>
              <p:nvPr/>
            </p:nvSpPr>
            <p:spPr bwMode="auto">
              <a:xfrm>
                <a:off x="3778" y="2974"/>
                <a:ext cx="1" cy="445"/>
              </a:xfrm>
              <a:prstGeom prst="line">
                <a:avLst/>
              </a:prstGeom>
              <a:noFill/>
              <a:ln w="1428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26053" name="Line 35"/>
              <p:cNvSpPr>
                <a:spLocks noChangeShapeType="1"/>
              </p:cNvSpPr>
              <p:nvPr/>
            </p:nvSpPr>
            <p:spPr bwMode="auto">
              <a:xfrm>
                <a:off x="4004" y="2972"/>
                <a:ext cx="1" cy="445"/>
              </a:xfrm>
              <a:prstGeom prst="line">
                <a:avLst/>
              </a:prstGeom>
              <a:noFill/>
              <a:ln w="1428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26054" name="Line 36"/>
              <p:cNvSpPr>
                <a:spLocks noChangeShapeType="1"/>
              </p:cNvSpPr>
              <p:nvPr/>
            </p:nvSpPr>
            <p:spPr bwMode="auto">
              <a:xfrm>
                <a:off x="4244" y="2972"/>
                <a:ext cx="5" cy="445"/>
              </a:xfrm>
              <a:prstGeom prst="line">
                <a:avLst/>
              </a:prstGeom>
              <a:noFill/>
              <a:ln w="1428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26055" name="Line 37"/>
              <p:cNvSpPr>
                <a:spLocks noChangeShapeType="1"/>
              </p:cNvSpPr>
              <p:nvPr/>
            </p:nvSpPr>
            <p:spPr bwMode="auto">
              <a:xfrm>
                <a:off x="4439" y="2974"/>
                <a:ext cx="5" cy="445"/>
              </a:xfrm>
              <a:prstGeom prst="line">
                <a:avLst/>
              </a:prstGeom>
              <a:noFill/>
              <a:ln w="1428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26056" name="Line 38"/>
              <p:cNvSpPr>
                <a:spLocks noChangeShapeType="1"/>
              </p:cNvSpPr>
              <p:nvPr/>
            </p:nvSpPr>
            <p:spPr bwMode="auto">
              <a:xfrm>
                <a:off x="4664" y="2974"/>
                <a:ext cx="1" cy="445"/>
              </a:xfrm>
              <a:prstGeom prst="line">
                <a:avLst/>
              </a:prstGeom>
              <a:noFill/>
              <a:ln w="1428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26057" name="Line 39"/>
              <p:cNvSpPr>
                <a:spLocks noChangeShapeType="1"/>
              </p:cNvSpPr>
              <p:nvPr/>
            </p:nvSpPr>
            <p:spPr bwMode="auto">
              <a:xfrm>
                <a:off x="4880" y="2974"/>
                <a:ext cx="4" cy="445"/>
              </a:xfrm>
              <a:prstGeom prst="line">
                <a:avLst/>
              </a:prstGeom>
              <a:noFill/>
              <a:ln w="1428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26058" name="Line 40"/>
              <p:cNvSpPr>
                <a:spLocks noChangeShapeType="1"/>
              </p:cNvSpPr>
              <p:nvPr/>
            </p:nvSpPr>
            <p:spPr bwMode="auto">
              <a:xfrm>
                <a:off x="5096" y="2974"/>
                <a:ext cx="5" cy="445"/>
              </a:xfrm>
              <a:prstGeom prst="line">
                <a:avLst/>
              </a:prstGeom>
              <a:noFill/>
              <a:ln w="1428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4" name="Group 94"/>
          <p:cNvGrpSpPr>
            <a:grpSpLocks/>
          </p:cNvGrpSpPr>
          <p:nvPr/>
        </p:nvGrpSpPr>
        <p:grpSpPr bwMode="auto">
          <a:xfrm>
            <a:off x="1547813" y="4495800"/>
            <a:ext cx="6400800" cy="463550"/>
            <a:chOff x="1104" y="2832"/>
            <a:chExt cx="4032" cy="292"/>
          </a:xfrm>
        </p:grpSpPr>
        <p:sp>
          <p:nvSpPr>
            <p:cNvPr id="726060" name="Rectangle 6"/>
            <p:cNvSpPr>
              <a:spLocks noChangeArrowheads="1"/>
            </p:cNvSpPr>
            <p:nvPr/>
          </p:nvSpPr>
          <p:spPr bwMode="auto">
            <a:xfrm>
              <a:off x="1104" y="2951"/>
              <a:ext cx="29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800">
                  <a:solidFill>
                    <a:srgbClr val="000000"/>
                  </a:solidFill>
                  <a:latin typeface="Arial" panose="020B0604020202020204" pitchFamily="34" charset="0"/>
                </a:rPr>
                <a:t>NRZ</a:t>
              </a:r>
              <a:endParaRPr lang="en-US">
                <a:latin typeface="Arial" panose="020B0604020202020204" pitchFamily="34" charset="0"/>
              </a:endParaRPr>
            </a:p>
          </p:txBody>
        </p:sp>
        <p:sp>
          <p:nvSpPr>
            <p:cNvPr id="726061" name="Freeform 41"/>
            <p:cNvSpPr>
              <a:spLocks/>
            </p:cNvSpPr>
            <p:nvPr/>
          </p:nvSpPr>
          <p:spPr bwMode="auto">
            <a:xfrm>
              <a:off x="1538" y="2832"/>
              <a:ext cx="3598" cy="221"/>
            </a:xfrm>
            <a:custGeom>
              <a:avLst/>
              <a:gdLst>
                <a:gd name="T0" fmla="*/ 3598 w 3598"/>
                <a:gd name="T1" fmla="*/ 221 h 221"/>
                <a:gd name="T2" fmla="*/ 3346 w 3598"/>
                <a:gd name="T3" fmla="*/ 221 h 221"/>
                <a:gd name="T4" fmla="*/ 3346 w 3598"/>
                <a:gd name="T5" fmla="*/ 0 h 221"/>
                <a:gd name="T6" fmla="*/ 3126 w 3598"/>
                <a:gd name="T7" fmla="*/ 0 h 221"/>
                <a:gd name="T8" fmla="*/ 3126 w 3598"/>
                <a:gd name="T9" fmla="*/ 221 h 221"/>
                <a:gd name="T10" fmla="*/ 2240 w 3598"/>
                <a:gd name="T11" fmla="*/ 221 h 221"/>
                <a:gd name="T12" fmla="*/ 2240 w 3598"/>
                <a:gd name="T13" fmla="*/ 221 h 221"/>
                <a:gd name="T14" fmla="*/ 2240 w 3598"/>
                <a:gd name="T15" fmla="*/ 0 h 221"/>
                <a:gd name="T16" fmla="*/ 2020 w 3598"/>
                <a:gd name="T17" fmla="*/ 0 h 221"/>
                <a:gd name="T18" fmla="*/ 2020 w 3598"/>
                <a:gd name="T19" fmla="*/ 221 h 221"/>
                <a:gd name="T20" fmla="*/ 1803 w 3598"/>
                <a:gd name="T21" fmla="*/ 221 h 221"/>
                <a:gd name="T22" fmla="*/ 1803 w 3598"/>
                <a:gd name="T23" fmla="*/ 221 h 221"/>
                <a:gd name="T24" fmla="*/ 1803 w 3598"/>
                <a:gd name="T25" fmla="*/ 0 h 221"/>
                <a:gd name="T26" fmla="*/ 922 w 3598"/>
                <a:gd name="T27" fmla="*/ 0 h 221"/>
                <a:gd name="T28" fmla="*/ 922 w 3598"/>
                <a:gd name="T29" fmla="*/ 221 h 221"/>
                <a:gd name="T30" fmla="*/ 701 w 3598"/>
                <a:gd name="T31" fmla="*/ 221 h 221"/>
                <a:gd name="T32" fmla="*/ 701 w 3598"/>
                <a:gd name="T33" fmla="*/ 221 h 221"/>
                <a:gd name="T34" fmla="*/ 701 w 3598"/>
                <a:gd name="T35" fmla="*/ 0 h 221"/>
                <a:gd name="T36" fmla="*/ 485 w 3598"/>
                <a:gd name="T37" fmla="*/ 0 h 221"/>
                <a:gd name="T38" fmla="*/ 485 w 3598"/>
                <a:gd name="T39" fmla="*/ 221 h 221"/>
                <a:gd name="T40" fmla="*/ 0 w 3598"/>
                <a:gd name="T41" fmla="*/ 221 h 2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98"/>
                <a:gd name="T64" fmla="*/ 0 h 221"/>
                <a:gd name="T65" fmla="*/ 3598 w 3598"/>
                <a:gd name="T66" fmla="*/ 221 h 2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98" h="221">
                  <a:moveTo>
                    <a:pt x="3598" y="221"/>
                  </a:moveTo>
                  <a:lnTo>
                    <a:pt x="3346" y="221"/>
                  </a:lnTo>
                  <a:lnTo>
                    <a:pt x="3346" y="0"/>
                  </a:lnTo>
                  <a:lnTo>
                    <a:pt x="3126" y="0"/>
                  </a:lnTo>
                  <a:lnTo>
                    <a:pt x="3126" y="221"/>
                  </a:lnTo>
                  <a:lnTo>
                    <a:pt x="2240" y="221"/>
                  </a:lnTo>
                  <a:lnTo>
                    <a:pt x="2240" y="0"/>
                  </a:lnTo>
                  <a:lnTo>
                    <a:pt x="2020" y="0"/>
                  </a:lnTo>
                  <a:lnTo>
                    <a:pt x="2020" y="221"/>
                  </a:lnTo>
                  <a:lnTo>
                    <a:pt x="1803" y="221"/>
                  </a:lnTo>
                  <a:lnTo>
                    <a:pt x="1803" y="0"/>
                  </a:lnTo>
                  <a:lnTo>
                    <a:pt x="922" y="0"/>
                  </a:lnTo>
                  <a:lnTo>
                    <a:pt x="922" y="221"/>
                  </a:lnTo>
                  <a:lnTo>
                    <a:pt x="701" y="221"/>
                  </a:lnTo>
                  <a:lnTo>
                    <a:pt x="701" y="0"/>
                  </a:lnTo>
                  <a:lnTo>
                    <a:pt x="485" y="0"/>
                  </a:lnTo>
                  <a:lnTo>
                    <a:pt x="485" y="221"/>
                  </a:lnTo>
                  <a:lnTo>
                    <a:pt x="0" y="221"/>
                  </a:lnTo>
                </a:path>
              </a:pathLst>
            </a:custGeom>
            <a:noFill/>
            <a:ln w="38100">
              <a:solidFill>
                <a:srgbClr val="A5002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grpSp>
      <p:grpSp>
        <p:nvGrpSpPr>
          <p:cNvPr id="5" name="Group 95"/>
          <p:cNvGrpSpPr>
            <a:grpSpLocks/>
          </p:cNvGrpSpPr>
          <p:nvPr/>
        </p:nvGrpSpPr>
        <p:grpSpPr bwMode="auto">
          <a:xfrm>
            <a:off x="1487488" y="5060950"/>
            <a:ext cx="6405562" cy="409575"/>
            <a:chOff x="1066" y="3188"/>
            <a:chExt cx="4035" cy="258"/>
          </a:xfrm>
        </p:grpSpPr>
        <p:sp>
          <p:nvSpPr>
            <p:cNvPr id="726063" name="Rectangle 44"/>
            <p:cNvSpPr>
              <a:spLocks noChangeArrowheads="1"/>
            </p:cNvSpPr>
            <p:nvPr/>
          </p:nvSpPr>
          <p:spPr bwMode="auto">
            <a:xfrm>
              <a:off x="1066" y="3264"/>
              <a:ext cx="381"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900">
                  <a:solidFill>
                    <a:srgbClr val="000000"/>
                  </a:solidFill>
                  <a:latin typeface="Arial" panose="020B0604020202020204" pitchFamily="34" charset="0"/>
                </a:rPr>
                <a:t>Clock</a:t>
              </a:r>
              <a:endParaRPr lang="en-US">
                <a:latin typeface="Arial" panose="020B0604020202020204" pitchFamily="34" charset="0"/>
              </a:endParaRPr>
            </a:p>
          </p:txBody>
        </p:sp>
        <p:sp>
          <p:nvSpPr>
            <p:cNvPr id="726064" name="Freeform 63"/>
            <p:cNvSpPr>
              <a:spLocks/>
            </p:cNvSpPr>
            <p:nvPr/>
          </p:nvSpPr>
          <p:spPr bwMode="auto">
            <a:xfrm>
              <a:off x="1584" y="3188"/>
              <a:ext cx="216" cy="228"/>
            </a:xfrm>
            <a:custGeom>
              <a:avLst/>
              <a:gdLst>
                <a:gd name="T0" fmla="*/ 0 w 216"/>
                <a:gd name="T1" fmla="*/ 220 h 228"/>
                <a:gd name="T2" fmla="*/ 94 w 216"/>
                <a:gd name="T3" fmla="*/ 220 h 228"/>
                <a:gd name="T4" fmla="*/ 94 w 216"/>
                <a:gd name="T5" fmla="*/ 0 h 228"/>
                <a:gd name="T6" fmla="*/ 216 w 216"/>
                <a:gd name="T7" fmla="*/ 2 h 228"/>
                <a:gd name="T8" fmla="*/ 216 w 216"/>
                <a:gd name="T9" fmla="*/ 228 h 228"/>
                <a:gd name="T10" fmla="*/ 0 60000 65536"/>
                <a:gd name="T11" fmla="*/ 0 60000 65536"/>
                <a:gd name="T12" fmla="*/ 0 60000 65536"/>
                <a:gd name="T13" fmla="*/ 0 60000 65536"/>
                <a:gd name="T14" fmla="*/ 0 60000 65536"/>
                <a:gd name="T15" fmla="*/ 0 w 216"/>
                <a:gd name="T16" fmla="*/ 0 h 228"/>
                <a:gd name="T17" fmla="*/ 216 w 216"/>
                <a:gd name="T18" fmla="*/ 228 h 228"/>
              </a:gdLst>
              <a:ahLst/>
              <a:cxnLst>
                <a:cxn ang="T10">
                  <a:pos x="T0" y="T1"/>
                </a:cxn>
                <a:cxn ang="T11">
                  <a:pos x="T2" y="T3"/>
                </a:cxn>
                <a:cxn ang="T12">
                  <a:pos x="T4" y="T5"/>
                </a:cxn>
                <a:cxn ang="T13">
                  <a:pos x="T6" y="T7"/>
                </a:cxn>
                <a:cxn ang="T14">
                  <a:pos x="T8" y="T9"/>
                </a:cxn>
              </a:cxnLst>
              <a:rect l="T15" t="T16" r="T17" b="T18"/>
              <a:pathLst>
                <a:path w="216" h="228">
                  <a:moveTo>
                    <a:pt x="0" y="220"/>
                  </a:moveTo>
                  <a:lnTo>
                    <a:pt x="94" y="220"/>
                  </a:lnTo>
                  <a:lnTo>
                    <a:pt x="94" y="0"/>
                  </a:lnTo>
                  <a:lnTo>
                    <a:pt x="216" y="2"/>
                  </a:lnTo>
                  <a:lnTo>
                    <a:pt x="216" y="228"/>
                  </a:ln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26065" name="Freeform 66"/>
            <p:cNvSpPr>
              <a:spLocks/>
            </p:cNvSpPr>
            <p:nvPr/>
          </p:nvSpPr>
          <p:spPr bwMode="auto">
            <a:xfrm>
              <a:off x="1800" y="3188"/>
              <a:ext cx="216" cy="228"/>
            </a:xfrm>
            <a:custGeom>
              <a:avLst/>
              <a:gdLst>
                <a:gd name="T0" fmla="*/ 0 w 216"/>
                <a:gd name="T1" fmla="*/ 220 h 228"/>
                <a:gd name="T2" fmla="*/ 94 w 216"/>
                <a:gd name="T3" fmla="*/ 220 h 228"/>
                <a:gd name="T4" fmla="*/ 94 w 216"/>
                <a:gd name="T5" fmla="*/ 0 h 228"/>
                <a:gd name="T6" fmla="*/ 216 w 216"/>
                <a:gd name="T7" fmla="*/ 2 h 228"/>
                <a:gd name="T8" fmla="*/ 216 w 216"/>
                <a:gd name="T9" fmla="*/ 228 h 228"/>
                <a:gd name="T10" fmla="*/ 0 60000 65536"/>
                <a:gd name="T11" fmla="*/ 0 60000 65536"/>
                <a:gd name="T12" fmla="*/ 0 60000 65536"/>
                <a:gd name="T13" fmla="*/ 0 60000 65536"/>
                <a:gd name="T14" fmla="*/ 0 60000 65536"/>
                <a:gd name="T15" fmla="*/ 0 w 216"/>
                <a:gd name="T16" fmla="*/ 0 h 228"/>
                <a:gd name="T17" fmla="*/ 216 w 216"/>
                <a:gd name="T18" fmla="*/ 228 h 228"/>
              </a:gdLst>
              <a:ahLst/>
              <a:cxnLst>
                <a:cxn ang="T10">
                  <a:pos x="T0" y="T1"/>
                </a:cxn>
                <a:cxn ang="T11">
                  <a:pos x="T2" y="T3"/>
                </a:cxn>
                <a:cxn ang="T12">
                  <a:pos x="T4" y="T5"/>
                </a:cxn>
                <a:cxn ang="T13">
                  <a:pos x="T6" y="T7"/>
                </a:cxn>
                <a:cxn ang="T14">
                  <a:pos x="T8" y="T9"/>
                </a:cxn>
              </a:cxnLst>
              <a:rect l="T15" t="T16" r="T17" b="T18"/>
              <a:pathLst>
                <a:path w="216" h="228">
                  <a:moveTo>
                    <a:pt x="0" y="220"/>
                  </a:moveTo>
                  <a:lnTo>
                    <a:pt x="94" y="220"/>
                  </a:lnTo>
                  <a:lnTo>
                    <a:pt x="94" y="0"/>
                  </a:lnTo>
                  <a:lnTo>
                    <a:pt x="216" y="2"/>
                  </a:lnTo>
                  <a:lnTo>
                    <a:pt x="216" y="228"/>
                  </a:ln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26066" name="Freeform 67"/>
            <p:cNvSpPr>
              <a:spLocks/>
            </p:cNvSpPr>
            <p:nvPr/>
          </p:nvSpPr>
          <p:spPr bwMode="auto">
            <a:xfrm>
              <a:off x="2016" y="3188"/>
              <a:ext cx="216" cy="228"/>
            </a:xfrm>
            <a:custGeom>
              <a:avLst/>
              <a:gdLst>
                <a:gd name="T0" fmla="*/ 0 w 216"/>
                <a:gd name="T1" fmla="*/ 220 h 228"/>
                <a:gd name="T2" fmla="*/ 94 w 216"/>
                <a:gd name="T3" fmla="*/ 220 h 228"/>
                <a:gd name="T4" fmla="*/ 94 w 216"/>
                <a:gd name="T5" fmla="*/ 0 h 228"/>
                <a:gd name="T6" fmla="*/ 216 w 216"/>
                <a:gd name="T7" fmla="*/ 2 h 228"/>
                <a:gd name="T8" fmla="*/ 216 w 216"/>
                <a:gd name="T9" fmla="*/ 228 h 228"/>
                <a:gd name="T10" fmla="*/ 0 60000 65536"/>
                <a:gd name="T11" fmla="*/ 0 60000 65536"/>
                <a:gd name="T12" fmla="*/ 0 60000 65536"/>
                <a:gd name="T13" fmla="*/ 0 60000 65536"/>
                <a:gd name="T14" fmla="*/ 0 60000 65536"/>
                <a:gd name="T15" fmla="*/ 0 w 216"/>
                <a:gd name="T16" fmla="*/ 0 h 228"/>
                <a:gd name="T17" fmla="*/ 216 w 216"/>
                <a:gd name="T18" fmla="*/ 228 h 228"/>
              </a:gdLst>
              <a:ahLst/>
              <a:cxnLst>
                <a:cxn ang="T10">
                  <a:pos x="T0" y="T1"/>
                </a:cxn>
                <a:cxn ang="T11">
                  <a:pos x="T2" y="T3"/>
                </a:cxn>
                <a:cxn ang="T12">
                  <a:pos x="T4" y="T5"/>
                </a:cxn>
                <a:cxn ang="T13">
                  <a:pos x="T6" y="T7"/>
                </a:cxn>
                <a:cxn ang="T14">
                  <a:pos x="T8" y="T9"/>
                </a:cxn>
              </a:cxnLst>
              <a:rect l="T15" t="T16" r="T17" b="T18"/>
              <a:pathLst>
                <a:path w="216" h="228">
                  <a:moveTo>
                    <a:pt x="0" y="220"/>
                  </a:moveTo>
                  <a:lnTo>
                    <a:pt x="94" y="220"/>
                  </a:lnTo>
                  <a:lnTo>
                    <a:pt x="94" y="0"/>
                  </a:lnTo>
                  <a:lnTo>
                    <a:pt x="216" y="2"/>
                  </a:lnTo>
                  <a:lnTo>
                    <a:pt x="216" y="228"/>
                  </a:ln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26067" name="Freeform 73"/>
            <p:cNvSpPr>
              <a:spLocks/>
            </p:cNvSpPr>
            <p:nvPr/>
          </p:nvSpPr>
          <p:spPr bwMode="auto">
            <a:xfrm>
              <a:off x="2232" y="3188"/>
              <a:ext cx="216" cy="228"/>
            </a:xfrm>
            <a:custGeom>
              <a:avLst/>
              <a:gdLst>
                <a:gd name="T0" fmla="*/ 0 w 216"/>
                <a:gd name="T1" fmla="*/ 220 h 228"/>
                <a:gd name="T2" fmla="*/ 94 w 216"/>
                <a:gd name="T3" fmla="*/ 220 h 228"/>
                <a:gd name="T4" fmla="*/ 94 w 216"/>
                <a:gd name="T5" fmla="*/ 0 h 228"/>
                <a:gd name="T6" fmla="*/ 216 w 216"/>
                <a:gd name="T7" fmla="*/ 2 h 228"/>
                <a:gd name="T8" fmla="*/ 216 w 216"/>
                <a:gd name="T9" fmla="*/ 228 h 228"/>
                <a:gd name="T10" fmla="*/ 0 60000 65536"/>
                <a:gd name="T11" fmla="*/ 0 60000 65536"/>
                <a:gd name="T12" fmla="*/ 0 60000 65536"/>
                <a:gd name="T13" fmla="*/ 0 60000 65536"/>
                <a:gd name="T14" fmla="*/ 0 60000 65536"/>
                <a:gd name="T15" fmla="*/ 0 w 216"/>
                <a:gd name="T16" fmla="*/ 0 h 228"/>
                <a:gd name="T17" fmla="*/ 216 w 216"/>
                <a:gd name="T18" fmla="*/ 228 h 228"/>
              </a:gdLst>
              <a:ahLst/>
              <a:cxnLst>
                <a:cxn ang="T10">
                  <a:pos x="T0" y="T1"/>
                </a:cxn>
                <a:cxn ang="T11">
                  <a:pos x="T2" y="T3"/>
                </a:cxn>
                <a:cxn ang="T12">
                  <a:pos x="T4" y="T5"/>
                </a:cxn>
                <a:cxn ang="T13">
                  <a:pos x="T6" y="T7"/>
                </a:cxn>
                <a:cxn ang="T14">
                  <a:pos x="T8" y="T9"/>
                </a:cxn>
              </a:cxnLst>
              <a:rect l="T15" t="T16" r="T17" b="T18"/>
              <a:pathLst>
                <a:path w="216" h="228">
                  <a:moveTo>
                    <a:pt x="0" y="220"/>
                  </a:moveTo>
                  <a:lnTo>
                    <a:pt x="94" y="220"/>
                  </a:lnTo>
                  <a:lnTo>
                    <a:pt x="94" y="0"/>
                  </a:lnTo>
                  <a:lnTo>
                    <a:pt x="216" y="2"/>
                  </a:lnTo>
                  <a:lnTo>
                    <a:pt x="216" y="228"/>
                  </a:ln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26068" name="Freeform 74"/>
            <p:cNvSpPr>
              <a:spLocks/>
            </p:cNvSpPr>
            <p:nvPr/>
          </p:nvSpPr>
          <p:spPr bwMode="auto">
            <a:xfrm>
              <a:off x="2448" y="3188"/>
              <a:ext cx="216" cy="228"/>
            </a:xfrm>
            <a:custGeom>
              <a:avLst/>
              <a:gdLst>
                <a:gd name="T0" fmla="*/ 0 w 216"/>
                <a:gd name="T1" fmla="*/ 220 h 228"/>
                <a:gd name="T2" fmla="*/ 94 w 216"/>
                <a:gd name="T3" fmla="*/ 220 h 228"/>
                <a:gd name="T4" fmla="*/ 94 w 216"/>
                <a:gd name="T5" fmla="*/ 0 h 228"/>
                <a:gd name="T6" fmla="*/ 216 w 216"/>
                <a:gd name="T7" fmla="*/ 2 h 228"/>
                <a:gd name="T8" fmla="*/ 216 w 216"/>
                <a:gd name="T9" fmla="*/ 228 h 228"/>
                <a:gd name="T10" fmla="*/ 0 60000 65536"/>
                <a:gd name="T11" fmla="*/ 0 60000 65536"/>
                <a:gd name="T12" fmla="*/ 0 60000 65536"/>
                <a:gd name="T13" fmla="*/ 0 60000 65536"/>
                <a:gd name="T14" fmla="*/ 0 60000 65536"/>
                <a:gd name="T15" fmla="*/ 0 w 216"/>
                <a:gd name="T16" fmla="*/ 0 h 228"/>
                <a:gd name="T17" fmla="*/ 216 w 216"/>
                <a:gd name="T18" fmla="*/ 228 h 228"/>
              </a:gdLst>
              <a:ahLst/>
              <a:cxnLst>
                <a:cxn ang="T10">
                  <a:pos x="T0" y="T1"/>
                </a:cxn>
                <a:cxn ang="T11">
                  <a:pos x="T2" y="T3"/>
                </a:cxn>
                <a:cxn ang="T12">
                  <a:pos x="T4" y="T5"/>
                </a:cxn>
                <a:cxn ang="T13">
                  <a:pos x="T6" y="T7"/>
                </a:cxn>
                <a:cxn ang="T14">
                  <a:pos x="T8" y="T9"/>
                </a:cxn>
              </a:cxnLst>
              <a:rect l="T15" t="T16" r="T17" b="T18"/>
              <a:pathLst>
                <a:path w="216" h="228">
                  <a:moveTo>
                    <a:pt x="0" y="220"/>
                  </a:moveTo>
                  <a:lnTo>
                    <a:pt x="94" y="220"/>
                  </a:lnTo>
                  <a:lnTo>
                    <a:pt x="94" y="0"/>
                  </a:lnTo>
                  <a:lnTo>
                    <a:pt x="216" y="2"/>
                  </a:lnTo>
                  <a:lnTo>
                    <a:pt x="216" y="228"/>
                  </a:ln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26069" name="Freeform 75"/>
            <p:cNvSpPr>
              <a:spLocks/>
            </p:cNvSpPr>
            <p:nvPr/>
          </p:nvSpPr>
          <p:spPr bwMode="auto">
            <a:xfrm>
              <a:off x="2664" y="3188"/>
              <a:ext cx="216" cy="228"/>
            </a:xfrm>
            <a:custGeom>
              <a:avLst/>
              <a:gdLst>
                <a:gd name="T0" fmla="*/ 0 w 216"/>
                <a:gd name="T1" fmla="*/ 220 h 228"/>
                <a:gd name="T2" fmla="*/ 94 w 216"/>
                <a:gd name="T3" fmla="*/ 220 h 228"/>
                <a:gd name="T4" fmla="*/ 94 w 216"/>
                <a:gd name="T5" fmla="*/ 0 h 228"/>
                <a:gd name="T6" fmla="*/ 216 w 216"/>
                <a:gd name="T7" fmla="*/ 2 h 228"/>
                <a:gd name="T8" fmla="*/ 216 w 216"/>
                <a:gd name="T9" fmla="*/ 228 h 228"/>
                <a:gd name="T10" fmla="*/ 0 60000 65536"/>
                <a:gd name="T11" fmla="*/ 0 60000 65536"/>
                <a:gd name="T12" fmla="*/ 0 60000 65536"/>
                <a:gd name="T13" fmla="*/ 0 60000 65536"/>
                <a:gd name="T14" fmla="*/ 0 60000 65536"/>
                <a:gd name="T15" fmla="*/ 0 w 216"/>
                <a:gd name="T16" fmla="*/ 0 h 228"/>
                <a:gd name="T17" fmla="*/ 216 w 216"/>
                <a:gd name="T18" fmla="*/ 228 h 228"/>
              </a:gdLst>
              <a:ahLst/>
              <a:cxnLst>
                <a:cxn ang="T10">
                  <a:pos x="T0" y="T1"/>
                </a:cxn>
                <a:cxn ang="T11">
                  <a:pos x="T2" y="T3"/>
                </a:cxn>
                <a:cxn ang="T12">
                  <a:pos x="T4" y="T5"/>
                </a:cxn>
                <a:cxn ang="T13">
                  <a:pos x="T6" y="T7"/>
                </a:cxn>
                <a:cxn ang="T14">
                  <a:pos x="T8" y="T9"/>
                </a:cxn>
              </a:cxnLst>
              <a:rect l="T15" t="T16" r="T17" b="T18"/>
              <a:pathLst>
                <a:path w="216" h="228">
                  <a:moveTo>
                    <a:pt x="0" y="220"/>
                  </a:moveTo>
                  <a:lnTo>
                    <a:pt x="94" y="220"/>
                  </a:lnTo>
                  <a:lnTo>
                    <a:pt x="94" y="0"/>
                  </a:lnTo>
                  <a:lnTo>
                    <a:pt x="216" y="2"/>
                  </a:lnTo>
                  <a:lnTo>
                    <a:pt x="216" y="228"/>
                  </a:ln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26070" name="Freeform 76"/>
            <p:cNvSpPr>
              <a:spLocks/>
            </p:cNvSpPr>
            <p:nvPr/>
          </p:nvSpPr>
          <p:spPr bwMode="auto">
            <a:xfrm>
              <a:off x="2901" y="3188"/>
              <a:ext cx="216" cy="228"/>
            </a:xfrm>
            <a:custGeom>
              <a:avLst/>
              <a:gdLst>
                <a:gd name="T0" fmla="*/ 0 w 216"/>
                <a:gd name="T1" fmla="*/ 220 h 228"/>
                <a:gd name="T2" fmla="*/ 94 w 216"/>
                <a:gd name="T3" fmla="*/ 220 h 228"/>
                <a:gd name="T4" fmla="*/ 94 w 216"/>
                <a:gd name="T5" fmla="*/ 0 h 228"/>
                <a:gd name="T6" fmla="*/ 216 w 216"/>
                <a:gd name="T7" fmla="*/ 2 h 228"/>
                <a:gd name="T8" fmla="*/ 216 w 216"/>
                <a:gd name="T9" fmla="*/ 228 h 228"/>
                <a:gd name="T10" fmla="*/ 0 60000 65536"/>
                <a:gd name="T11" fmla="*/ 0 60000 65536"/>
                <a:gd name="T12" fmla="*/ 0 60000 65536"/>
                <a:gd name="T13" fmla="*/ 0 60000 65536"/>
                <a:gd name="T14" fmla="*/ 0 60000 65536"/>
                <a:gd name="T15" fmla="*/ 0 w 216"/>
                <a:gd name="T16" fmla="*/ 0 h 228"/>
                <a:gd name="T17" fmla="*/ 216 w 216"/>
                <a:gd name="T18" fmla="*/ 228 h 228"/>
              </a:gdLst>
              <a:ahLst/>
              <a:cxnLst>
                <a:cxn ang="T10">
                  <a:pos x="T0" y="T1"/>
                </a:cxn>
                <a:cxn ang="T11">
                  <a:pos x="T2" y="T3"/>
                </a:cxn>
                <a:cxn ang="T12">
                  <a:pos x="T4" y="T5"/>
                </a:cxn>
                <a:cxn ang="T13">
                  <a:pos x="T6" y="T7"/>
                </a:cxn>
                <a:cxn ang="T14">
                  <a:pos x="T8" y="T9"/>
                </a:cxn>
              </a:cxnLst>
              <a:rect l="T15" t="T16" r="T17" b="T18"/>
              <a:pathLst>
                <a:path w="216" h="228">
                  <a:moveTo>
                    <a:pt x="0" y="220"/>
                  </a:moveTo>
                  <a:lnTo>
                    <a:pt x="94" y="220"/>
                  </a:lnTo>
                  <a:lnTo>
                    <a:pt x="94" y="0"/>
                  </a:lnTo>
                  <a:lnTo>
                    <a:pt x="216" y="2"/>
                  </a:lnTo>
                  <a:lnTo>
                    <a:pt x="216" y="228"/>
                  </a:ln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26071" name="Freeform 77"/>
            <p:cNvSpPr>
              <a:spLocks/>
            </p:cNvSpPr>
            <p:nvPr/>
          </p:nvSpPr>
          <p:spPr bwMode="auto">
            <a:xfrm>
              <a:off x="3117" y="3188"/>
              <a:ext cx="216" cy="228"/>
            </a:xfrm>
            <a:custGeom>
              <a:avLst/>
              <a:gdLst>
                <a:gd name="T0" fmla="*/ 0 w 216"/>
                <a:gd name="T1" fmla="*/ 220 h 228"/>
                <a:gd name="T2" fmla="*/ 94 w 216"/>
                <a:gd name="T3" fmla="*/ 220 h 228"/>
                <a:gd name="T4" fmla="*/ 94 w 216"/>
                <a:gd name="T5" fmla="*/ 0 h 228"/>
                <a:gd name="T6" fmla="*/ 216 w 216"/>
                <a:gd name="T7" fmla="*/ 2 h 228"/>
                <a:gd name="T8" fmla="*/ 216 w 216"/>
                <a:gd name="T9" fmla="*/ 228 h 228"/>
                <a:gd name="T10" fmla="*/ 0 60000 65536"/>
                <a:gd name="T11" fmla="*/ 0 60000 65536"/>
                <a:gd name="T12" fmla="*/ 0 60000 65536"/>
                <a:gd name="T13" fmla="*/ 0 60000 65536"/>
                <a:gd name="T14" fmla="*/ 0 60000 65536"/>
                <a:gd name="T15" fmla="*/ 0 w 216"/>
                <a:gd name="T16" fmla="*/ 0 h 228"/>
                <a:gd name="T17" fmla="*/ 216 w 216"/>
                <a:gd name="T18" fmla="*/ 228 h 228"/>
              </a:gdLst>
              <a:ahLst/>
              <a:cxnLst>
                <a:cxn ang="T10">
                  <a:pos x="T0" y="T1"/>
                </a:cxn>
                <a:cxn ang="T11">
                  <a:pos x="T2" y="T3"/>
                </a:cxn>
                <a:cxn ang="T12">
                  <a:pos x="T4" y="T5"/>
                </a:cxn>
                <a:cxn ang="T13">
                  <a:pos x="T6" y="T7"/>
                </a:cxn>
                <a:cxn ang="T14">
                  <a:pos x="T8" y="T9"/>
                </a:cxn>
              </a:cxnLst>
              <a:rect l="T15" t="T16" r="T17" b="T18"/>
              <a:pathLst>
                <a:path w="216" h="228">
                  <a:moveTo>
                    <a:pt x="0" y="220"/>
                  </a:moveTo>
                  <a:lnTo>
                    <a:pt x="94" y="220"/>
                  </a:lnTo>
                  <a:lnTo>
                    <a:pt x="94" y="0"/>
                  </a:lnTo>
                  <a:lnTo>
                    <a:pt x="216" y="2"/>
                  </a:lnTo>
                  <a:lnTo>
                    <a:pt x="216" y="228"/>
                  </a:ln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26072" name="Freeform 78"/>
            <p:cNvSpPr>
              <a:spLocks/>
            </p:cNvSpPr>
            <p:nvPr/>
          </p:nvSpPr>
          <p:spPr bwMode="auto">
            <a:xfrm>
              <a:off x="3333" y="3188"/>
              <a:ext cx="216" cy="228"/>
            </a:xfrm>
            <a:custGeom>
              <a:avLst/>
              <a:gdLst>
                <a:gd name="T0" fmla="*/ 0 w 216"/>
                <a:gd name="T1" fmla="*/ 220 h 228"/>
                <a:gd name="T2" fmla="*/ 94 w 216"/>
                <a:gd name="T3" fmla="*/ 220 h 228"/>
                <a:gd name="T4" fmla="*/ 94 w 216"/>
                <a:gd name="T5" fmla="*/ 0 h 228"/>
                <a:gd name="T6" fmla="*/ 216 w 216"/>
                <a:gd name="T7" fmla="*/ 2 h 228"/>
                <a:gd name="T8" fmla="*/ 216 w 216"/>
                <a:gd name="T9" fmla="*/ 228 h 228"/>
                <a:gd name="T10" fmla="*/ 0 60000 65536"/>
                <a:gd name="T11" fmla="*/ 0 60000 65536"/>
                <a:gd name="T12" fmla="*/ 0 60000 65536"/>
                <a:gd name="T13" fmla="*/ 0 60000 65536"/>
                <a:gd name="T14" fmla="*/ 0 60000 65536"/>
                <a:gd name="T15" fmla="*/ 0 w 216"/>
                <a:gd name="T16" fmla="*/ 0 h 228"/>
                <a:gd name="T17" fmla="*/ 216 w 216"/>
                <a:gd name="T18" fmla="*/ 228 h 228"/>
              </a:gdLst>
              <a:ahLst/>
              <a:cxnLst>
                <a:cxn ang="T10">
                  <a:pos x="T0" y="T1"/>
                </a:cxn>
                <a:cxn ang="T11">
                  <a:pos x="T2" y="T3"/>
                </a:cxn>
                <a:cxn ang="T12">
                  <a:pos x="T4" y="T5"/>
                </a:cxn>
                <a:cxn ang="T13">
                  <a:pos x="T6" y="T7"/>
                </a:cxn>
                <a:cxn ang="T14">
                  <a:pos x="T8" y="T9"/>
                </a:cxn>
              </a:cxnLst>
              <a:rect l="T15" t="T16" r="T17" b="T18"/>
              <a:pathLst>
                <a:path w="216" h="228">
                  <a:moveTo>
                    <a:pt x="0" y="220"/>
                  </a:moveTo>
                  <a:lnTo>
                    <a:pt x="94" y="220"/>
                  </a:lnTo>
                  <a:lnTo>
                    <a:pt x="94" y="0"/>
                  </a:lnTo>
                  <a:lnTo>
                    <a:pt x="216" y="2"/>
                  </a:lnTo>
                  <a:lnTo>
                    <a:pt x="216" y="228"/>
                  </a:ln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26073" name="Freeform 79"/>
            <p:cNvSpPr>
              <a:spLocks/>
            </p:cNvSpPr>
            <p:nvPr/>
          </p:nvSpPr>
          <p:spPr bwMode="auto">
            <a:xfrm>
              <a:off x="3573" y="3188"/>
              <a:ext cx="216" cy="228"/>
            </a:xfrm>
            <a:custGeom>
              <a:avLst/>
              <a:gdLst>
                <a:gd name="T0" fmla="*/ 0 w 216"/>
                <a:gd name="T1" fmla="*/ 220 h 228"/>
                <a:gd name="T2" fmla="*/ 94 w 216"/>
                <a:gd name="T3" fmla="*/ 220 h 228"/>
                <a:gd name="T4" fmla="*/ 94 w 216"/>
                <a:gd name="T5" fmla="*/ 0 h 228"/>
                <a:gd name="T6" fmla="*/ 216 w 216"/>
                <a:gd name="T7" fmla="*/ 2 h 228"/>
                <a:gd name="T8" fmla="*/ 216 w 216"/>
                <a:gd name="T9" fmla="*/ 228 h 228"/>
                <a:gd name="T10" fmla="*/ 0 60000 65536"/>
                <a:gd name="T11" fmla="*/ 0 60000 65536"/>
                <a:gd name="T12" fmla="*/ 0 60000 65536"/>
                <a:gd name="T13" fmla="*/ 0 60000 65536"/>
                <a:gd name="T14" fmla="*/ 0 60000 65536"/>
                <a:gd name="T15" fmla="*/ 0 w 216"/>
                <a:gd name="T16" fmla="*/ 0 h 228"/>
                <a:gd name="T17" fmla="*/ 216 w 216"/>
                <a:gd name="T18" fmla="*/ 228 h 228"/>
              </a:gdLst>
              <a:ahLst/>
              <a:cxnLst>
                <a:cxn ang="T10">
                  <a:pos x="T0" y="T1"/>
                </a:cxn>
                <a:cxn ang="T11">
                  <a:pos x="T2" y="T3"/>
                </a:cxn>
                <a:cxn ang="T12">
                  <a:pos x="T4" y="T5"/>
                </a:cxn>
                <a:cxn ang="T13">
                  <a:pos x="T6" y="T7"/>
                </a:cxn>
                <a:cxn ang="T14">
                  <a:pos x="T8" y="T9"/>
                </a:cxn>
              </a:cxnLst>
              <a:rect l="T15" t="T16" r="T17" b="T18"/>
              <a:pathLst>
                <a:path w="216" h="228">
                  <a:moveTo>
                    <a:pt x="0" y="220"/>
                  </a:moveTo>
                  <a:lnTo>
                    <a:pt x="94" y="220"/>
                  </a:lnTo>
                  <a:lnTo>
                    <a:pt x="94" y="0"/>
                  </a:lnTo>
                  <a:lnTo>
                    <a:pt x="216" y="2"/>
                  </a:lnTo>
                  <a:lnTo>
                    <a:pt x="216" y="228"/>
                  </a:ln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26074" name="Freeform 80"/>
            <p:cNvSpPr>
              <a:spLocks/>
            </p:cNvSpPr>
            <p:nvPr/>
          </p:nvSpPr>
          <p:spPr bwMode="auto">
            <a:xfrm>
              <a:off x="3789" y="3188"/>
              <a:ext cx="216" cy="228"/>
            </a:xfrm>
            <a:custGeom>
              <a:avLst/>
              <a:gdLst>
                <a:gd name="T0" fmla="*/ 0 w 216"/>
                <a:gd name="T1" fmla="*/ 220 h 228"/>
                <a:gd name="T2" fmla="*/ 94 w 216"/>
                <a:gd name="T3" fmla="*/ 220 h 228"/>
                <a:gd name="T4" fmla="*/ 94 w 216"/>
                <a:gd name="T5" fmla="*/ 0 h 228"/>
                <a:gd name="T6" fmla="*/ 216 w 216"/>
                <a:gd name="T7" fmla="*/ 2 h 228"/>
                <a:gd name="T8" fmla="*/ 216 w 216"/>
                <a:gd name="T9" fmla="*/ 228 h 228"/>
                <a:gd name="T10" fmla="*/ 0 60000 65536"/>
                <a:gd name="T11" fmla="*/ 0 60000 65536"/>
                <a:gd name="T12" fmla="*/ 0 60000 65536"/>
                <a:gd name="T13" fmla="*/ 0 60000 65536"/>
                <a:gd name="T14" fmla="*/ 0 60000 65536"/>
                <a:gd name="T15" fmla="*/ 0 w 216"/>
                <a:gd name="T16" fmla="*/ 0 h 228"/>
                <a:gd name="T17" fmla="*/ 216 w 216"/>
                <a:gd name="T18" fmla="*/ 228 h 228"/>
              </a:gdLst>
              <a:ahLst/>
              <a:cxnLst>
                <a:cxn ang="T10">
                  <a:pos x="T0" y="T1"/>
                </a:cxn>
                <a:cxn ang="T11">
                  <a:pos x="T2" y="T3"/>
                </a:cxn>
                <a:cxn ang="T12">
                  <a:pos x="T4" y="T5"/>
                </a:cxn>
                <a:cxn ang="T13">
                  <a:pos x="T6" y="T7"/>
                </a:cxn>
                <a:cxn ang="T14">
                  <a:pos x="T8" y="T9"/>
                </a:cxn>
              </a:cxnLst>
              <a:rect l="T15" t="T16" r="T17" b="T18"/>
              <a:pathLst>
                <a:path w="216" h="228">
                  <a:moveTo>
                    <a:pt x="0" y="220"/>
                  </a:moveTo>
                  <a:lnTo>
                    <a:pt x="94" y="220"/>
                  </a:lnTo>
                  <a:lnTo>
                    <a:pt x="94" y="0"/>
                  </a:lnTo>
                  <a:lnTo>
                    <a:pt x="216" y="2"/>
                  </a:lnTo>
                  <a:lnTo>
                    <a:pt x="216" y="228"/>
                  </a:ln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26075" name="Freeform 81"/>
            <p:cNvSpPr>
              <a:spLocks/>
            </p:cNvSpPr>
            <p:nvPr/>
          </p:nvSpPr>
          <p:spPr bwMode="auto">
            <a:xfrm>
              <a:off x="4005" y="3188"/>
              <a:ext cx="216" cy="228"/>
            </a:xfrm>
            <a:custGeom>
              <a:avLst/>
              <a:gdLst>
                <a:gd name="T0" fmla="*/ 0 w 216"/>
                <a:gd name="T1" fmla="*/ 220 h 228"/>
                <a:gd name="T2" fmla="*/ 94 w 216"/>
                <a:gd name="T3" fmla="*/ 220 h 228"/>
                <a:gd name="T4" fmla="*/ 94 w 216"/>
                <a:gd name="T5" fmla="*/ 0 h 228"/>
                <a:gd name="T6" fmla="*/ 216 w 216"/>
                <a:gd name="T7" fmla="*/ 2 h 228"/>
                <a:gd name="T8" fmla="*/ 216 w 216"/>
                <a:gd name="T9" fmla="*/ 228 h 228"/>
                <a:gd name="T10" fmla="*/ 0 60000 65536"/>
                <a:gd name="T11" fmla="*/ 0 60000 65536"/>
                <a:gd name="T12" fmla="*/ 0 60000 65536"/>
                <a:gd name="T13" fmla="*/ 0 60000 65536"/>
                <a:gd name="T14" fmla="*/ 0 60000 65536"/>
                <a:gd name="T15" fmla="*/ 0 w 216"/>
                <a:gd name="T16" fmla="*/ 0 h 228"/>
                <a:gd name="T17" fmla="*/ 216 w 216"/>
                <a:gd name="T18" fmla="*/ 228 h 228"/>
              </a:gdLst>
              <a:ahLst/>
              <a:cxnLst>
                <a:cxn ang="T10">
                  <a:pos x="T0" y="T1"/>
                </a:cxn>
                <a:cxn ang="T11">
                  <a:pos x="T2" y="T3"/>
                </a:cxn>
                <a:cxn ang="T12">
                  <a:pos x="T4" y="T5"/>
                </a:cxn>
                <a:cxn ang="T13">
                  <a:pos x="T6" y="T7"/>
                </a:cxn>
                <a:cxn ang="T14">
                  <a:pos x="T8" y="T9"/>
                </a:cxn>
              </a:cxnLst>
              <a:rect l="T15" t="T16" r="T17" b="T18"/>
              <a:pathLst>
                <a:path w="216" h="228">
                  <a:moveTo>
                    <a:pt x="0" y="220"/>
                  </a:moveTo>
                  <a:lnTo>
                    <a:pt x="94" y="220"/>
                  </a:lnTo>
                  <a:lnTo>
                    <a:pt x="94" y="0"/>
                  </a:lnTo>
                  <a:lnTo>
                    <a:pt x="216" y="2"/>
                  </a:lnTo>
                  <a:lnTo>
                    <a:pt x="216" y="228"/>
                  </a:ln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26076" name="Freeform 82"/>
            <p:cNvSpPr>
              <a:spLocks/>
            </p:cNvSpPr>
            <p:nvPr/>
          </p:nvSpPr>
          <p:spPr bwMode="auto">
            <a:xfrm>
              <a:off x="4221" y="3188"/>
              <a:ext cx="216" cy="228"/>
            </a:xfrm>
            <a:custGeom>
              <a:avLst/>
              <a:gdLst>
                <a:gd name="T0" fmla="*/ 0 w 216"/>
                <a:gd name="T1" fmla="*/ 220 h 228"/>
                <a:gd name="T2" fmla="*/ 94 w 216"/>
                <a:gd name="T3" fmla="*/ 220 h 228"/>
                <a:gd name="T4" fmla="*/ 94 w 216"/>
                <a:gd name="T5" fmla="*/ 0 h 228"/>
                <a:gd name="T6" fmla="*/ 216 w 216"/>
                <a:gd name="T7" fmla="*/ 2 h 228"/>
                <a:gd name="T8" fmla="*/ 216 w 216"/>
                <a:gd name="T9" fmla="*/ 228 h 228"/>
                <a:gd name="T10" fmla="*/ 0 60000 65536"/>
                <a:gd name="T11" fmla="*/ 0 60000 65536"/>
                <a:gd name="T12" fmla="*/ 0 60000 65536"/>
                <a:gd name="T13" fmla="*/ 0 60000 65536"/>
                <a:gd name="T14" fmla="*/ 0 60000 65536"/>
                <a:gd name="T15" fmla="*/ 0 w 216"/>
                <a:gd name="T16" fmla="*/ 0 h 228"/>
                <a:gd name="T17" fmla="*/ 216 w 216"/>
                <a:gd name="T18" fmla="*/ 228 h 228"/>
              </a:gdLst>
              <a:ahLst/>
              <a:cxnLst>
                <a:cxn ang="T10">
                  <a:pos x="T0" y="T1"/>
                </a:cxn>
                <a:cxn ang="T11">
                  <a:pos x="T2" y="T3"/>
                </a:cxn>
                <a:cxn ang="T12">
                  <a:pos x="T4" y="T5"/>
                </a:cxn>
                <a:cxn ang="T13">
                  <a:pos x="T6" y="T7"/>
                </a:cxn>
                <a:cxn ang="T14">
                  <a:pos x="T8" y="T9"/>
                </a:cxn>
              </a:cxnLst>
              <a:rect l="T15" t="T16" r="T17" b="T18"/>
              <a:pathLst>
                <a:path w="216" h="228">
                  <a:moveTo>
                    <a:pt x="0" y="220"/>
                  </a:moveTo>
                  <a:lnTo>
                    <a:pt x="94" y="220"/>
                  </a:lnTo>
                  <a:lnTo>
                    <a:pt x="94" y="0"/>
                  </a:lnTo>
                  <a:lnTo>
                    <a:pt x="216" y="2"/>
                  </a:lnTo>
                  <a:lnTo>
                    <a:pt x="216" y="228"/>
                  </a:ln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26077" name="Freeform 83"/>
            <p:cNvSpPr>
              <a:spLocks/>
            </p:cNvSpPr>
            <p:nvPr/>
          </p:nvSpPr>
          <p:spPr bwMode="auto">
            <a:xfrm>
              <a:off x="4437" y="3188"/>
              <a:ext cx="216" cy="228"/>
            </a:xfrm>
            <a:custGeom>
              <a:avLst/>
              <a:gdLst>
                <a:gd name="T0" fmla="*/ 0 w 216"/>
                <a:gd name="T1" fmla="*/ 220 h 228"/>
                <a:gd name="T2" fmla="*/ 94 w 216"/>
                <a:gd name="T3" fmla="*/ 220 h 228"/>
                <a:gd name="T4" fmla="*/ 94 w 216"/>
                <a:gd name="T5" fmla="*/ 0 h 228"/>
                <a:gd name="T6" fmla="*/ 216 w 216"/>
                <a:gd name="T7" fmla="*/ 2 h 228"/>
                <a:gd name="T8" fmla="*/ 216 w 216"/>
                <a:gd name="T9" fmla="*/ 228 h 228"/>
                <a:gd name="T10" fmla="*/ 0 60000 65536"/>
                <a:gd name="T11" fmla="*/ 0 60000 65536"/>
                <a:gd name="T12" fmla="*/ 0 60000 65536"/>
                <a:gd name="T13" fmla="*/ 0 60000 65536"/>
                <a:gd name="T14" fmla="*/ 0 60000 65536"/>
                <a:gd name="T15" fmla="*/ 0 w 216"/>
                <a:gd name="T16" fmla="*/ 0 h 228"/>
                <a:gd name="T17" fmla="*/ 216 w 216"/>
                <a:gd name="T18" fmla="*/ 228 h 228"/>
              </a:gdLst>
              <a:ahLst/>
              <a:cxnLst>
                <a:cxn ang="T10">
                  <a:pos x="T0" y="T1"/>
                </a:cxn>
                <a:cxn ang="T11">
                  <a:pos x="T2" y="T3"/>
                </a:cxn>
                <a:cxn ang="T12">
                  <a:pos x="T4" y="T5"/>
                </a:cxn>
                <a:cxn ang="T13">
                  <a:pos x="T6" y="T7"/>
                </a:cxn>
                <a:cxn ang="T14">
                  <a:pos x="T8" y="T9"/>
                </a:cxn>
              </a:cxnLst>
              <a:rect l="T15" t="T16" r="T17" b="T18"/>
              <a:pathLst>
                <a:path w="216" h="228">
                  <a:moveTo>
                    <a:pt x="0" y="220"/>
                  </a:moveTo>
                  <a:lnTo>
                    <a:pt x="94" y="220"/>
                  </a:lnTo>
                  <a:lnTo>
                    <a:pt x="94" y="0"/>
                  </a:lnTo>
                  <a:lnTo>
                    <a:pt x="216" y="2"/>
                  </a:lnTo>
                  <a:lnTo>
                    <a:pt x="216" y="228"/>
                  </a:ln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26078" name="Freeform 84"/>
            <p:cNvSpPr>
              <a:spLocks/>
            </p:cNvSpPr>
            <p:nvPr/>
          </p:nvSpPr>
          <p:spPr bwMode="auto">
            <a:xfrm>
              <a:off x="4653" y="3188"/>
              <a:ext cx="216" cy="228"/>
            </a:xfrm>
            <a:custGeom>
              <a:avLst/>
              <a:gdLst>
                <a:gd name="T0" fmla="*/ 0 w 216"/>
                <a:gd name="T1" fmla="*/ 220 h 228"/>
                <a:gd name="T2" fmla="*/ 94 w 216"/>
                <a:gd name="T3" fmla="*/ 220 h 228"/>
                <a:gd name="T4" fmla="*/ 94 w 216"/>
                <a:gd name="T5" fmla="*/ 0 h 228"/>
                <a:gd name="T6" fmla="*/ 216 w 216"/>
                <a:gd name="T7" fmla="*/ 2 h 228"/>
                <a:gd name="T8" fmla="*/ 216 w 216"/>
                <a:gd name="T9" fmla="*/ 228 h 228"/>
                <a:gd name="T10" fmla="*/ 0 60000 65536"/>
                <a:gd name="T11" fmla="*/ 0 60000 65536"/>
                <a:gd name="T12" fmla="*/ 0 60000 65536"/>
                <a:gd name="T13" fmla="*/ 0 60000 65536"/>
                <a:gd name="T14" fmla="*/ 0 60000 65536"/>
                <a:gd name="T15" fmla="*/ 0 w 216"/>
                <a:gd name="T16" fmla="*/ 0 h 228"/>
                <a:gd name="T17" fmla="*/ 216 w 216"/>
                <a:gd name="T18" fmla="*/ 228 h 228"/>
              </a:gdLst>
              <a:ahLst/>
              <a:cxnLst>
                <a:cxn ang="T10">
                  <a:pos x="T0" y="T1"/>
                </a:cxn>
                <a:cxn ang="T11">
                  <a:pos x="T2" y="T3"/>
                </a:cxn>
                <a:cxn ang="T12">
                  <a:pos x="T4" y="T5"/>
                </a:cxn>
                <a:cxn ang="T13">
                  <a:pos x="T6" y="T7"/>
                </a:cxn>
                <a:cxn ang="T14">
                  <a:pos x="T8" y="T9"/>
                </a:cxn>
              </a:cxnLst>
              <a:rect l="T15" t="T16" r="T17" b="T18"/>
              <a:pathLst>
                <a:path w="216" h="228">
                  <a:moveTo>
                    <a:pt x="0" y="220"/>
                  </a:moveTo>
                  <a:lnTo>
                    <a:pt x="94" y="220"/>
                  </a:lnTo>
                  <a:lnTo>
                    <a:pt x="94" y="0"/>
                  </a:lnTo>
                  <a:lnTo>
                    <a:pt x="216" y="2"/>
                  </a:lnTo>
                  <a:lnTo>
                    <a:pt x="216" y="228"/>
                  </a:ln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26079" name="Freeform 85"/>
            <p:cNvSpPr>
              <a:spLocks/>
            </p:cNvSpPr>
            <p:nvPr/>
          </p:nvSpPr>
          <p:spPr bwMode="auto">
            <a:xfrm>
              <a:off x="4885" y="3188"/>
              <a:ext cx="216" cy="228"/>
            </a:xfrm>
            <a:custGeom>
              <a:avLst/>
              <a:gdLst>
                <a:gd name="T0" fmla="*/ 0 w 216"/>
                <a:gd name="T1" fmla="*/ 220 h 228"/>
                <a:gd name="T2" fmla="*/ 94 w 216"/>
                <a:gd name="T3" fmla="*/ 220 h 228"/>
                <a:gd name="T4" fmla="*/ 94 w 216"/>
                <a:gd name="T5" fmla="*/ 0 h 228"/>
                <a:gd name="T6" fmla="*/ 216 w 216"/>
                <a:gd name="T7" fmla="*/ 2 h 228"/>
                <a:gd name="T8" fmla="*/ 216 w 216"/>
                <a:gd name="T9" fmla="*/ 228 h 228"/>
                <a:gd name="T10" fmla="*/ 0 60000 65536"/>
                <a:gd name="T11" fmla="*/ 0 60000 65536"/>
                <a:gd name="T12" fmla="*/ 0 60000 65536"/>
                <a:gd name="T13" fmla="*/ 0 60000 65536"/>
                <a:gd name="T14" fmla="*/ 0 60000 65536"/>
                <a:gd name="T15" fmla="*/ 0 w 216"/>
                <a:gd name="T16" fmla="*/ 0 h 228"/>
                <a:gd name="T17" fmla="*/ 216 w 216"/>
                <a:gd name="T18" fmla="*/ 228 h 228"/>
              </a:gdLst>
              <a:ahLst/>
              <a:cxnLst>
                <a:cxn ang="T10">
                  <a:pos x="T0" y="T1"/>
                </a:cxn>
                <a:cxn ang="T11">
                  <a:pos x="T2" y="T3"/>
                </a:cxn>
                <a:cxn ang="T12">
                  <a:pos x="T4" y="T5"/>
                </a:cxn>
                <a:cxn ang="T13">
                  <a:pos x="T6" y="T7"/>
                </a:cxn>
                <a:cxn ang="T14">
                  <a:pos x="T8" y="T9"/>
                </a:cxn>
              </a:cxnLst>
              <a:rect l="T15" t="T16" r="T17" b="T18"/>
              <a:pathLst>
                <a:path w="216" h="228">
                  <a:moveTo>
                    <a:pt x="0" y="220"/>
                  </a:moveTo>
                  <a:lnTo>
                    <a:pt x="94" y="220"/>
                  </a:lnTo>
                  <a:lnTo>
                    <a:pt x="94" y="0"/>
                  </a:lnTo>
                  <a:lnTo>
                    <a:pt x="216" y="2"/>
                  </a:lnTo>
                  <a:lnTo>
                    <a:pt x="216" y="228"/>
                  </a:ln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grpSp>
      <p:grpSp>
        <p:nvGrpSpPr>
          <p:cNvPr id="6" name="Group 96"/>
          <p:cNvGrpSpPr>
            <a:grpSpLocks/>
          </p:cNvGrpSpPr>
          <p:nvPr/>
        </p:nvGrpSpPr>
        <p:grpSpPr bwMode="auto">
          <a:xfrm>
            <a:off x="914400" y="5594350"/>
            <a:ext cx="6978650" cy="419100"/>
            <a:chOff x="705" y="3524"/>
            <a:chExt cx="4396" cy="264"/>
          </a:xfrm>
        </p:grpSpPr>
        <p:sp>
          <p:nvSpPr>
            <p:cNvPr id="726081" name="Rectangle 86"/>
            <p:cNvSpPr>
              <a:spLocks noChangeArrowheads="1"/>
            </p:cNvSpPr>
            <p:nvPr/>
          </p:nvSpPr>
          <p:spPr bwMode="auto">
            <a:xfrm>
              <a:off x="705" y="3606"/>
              <a:ext cx="797"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900">
                  <a:solidFill>
                    <a:srgbClr val="000000"/>
                  </a:solidFill>
                  <a:latin typeface="Arial" panose="020B0604020202020204" pitchFamily="34" charset="0"/>
                </a:rPr>
                <a:t>Manchester</a:t>
              </a:r>
              <a:endParaRPr lang="en-US">
                <a:latin typeface="Arial" panose="020B0604020202020204" pitchFamily="34" charset="0"/>
              </a:endParaRPr>
            </a:p>
          </p:txBody>
        </p:sp>
        <p:grpSp>
          <p:nvGrpSpPr>
            <p:cNvPr id="726082" name="Group 93"/>
            <p:cNvGrpSpPr>
              <a:grpSpLocks/>
            </p:cNvGrpSpPr>
            <p:nvPr/>
          </p:nvGrpSpPr>
          <p:grpSpPr bwMode="auto">
            <a:xfrm>
              <a:off x="1556" y="3524"/>
              <a:ext cx="3545" cy="228"/>
              <a:chOff x="1580" y="3524"/>
              <a:chExt cx="3662" cy="228"/>
            </a:xfrm>
          </p:grpSpPr>
          <p:sp>
            <p:nvSpPr>
              <p:cNvPr id="726083" name="Freeform 87"/>
              <p:cNvSpPr>
                <a:spLocks/>
              </p:cNvSpPr>
              <p:nvPr/>
            </p:nvSpPr>
            <p:spPr bwMode="auto">
              <a:xfrm>
                <a:off x="1580" y="3524"/>
                <a:ext cx="233" cy="224"/>
              </a:xfrm>
              <a:custGeom>
                <a:avLst/>
                <a:gdLst>
                  <a:gd name="T0" fmla="*/ 0 w 233"/>
                  <a:gd name="T1" fmla="*/ 224 h 224"/>
                  <a:gd name="T2" fmla="*/ 119 w 233"/>
                  <a:gd name="T3" fmla="*/ 224 h 224"/>
                  <a:gd name="T4" fmla="*/ 119 w 233"/>
                  <a:gd name="T5" fmla="*/ 0 h 224"/>
                  <a:gd name="T6" fmla="*/ 233 w 233"/>
                  <a:gd name="T7" fmla="*/ 0 h 224"/>
                  <a:gd name="T8" fmla="*/ 233 w 233"/>
                  <a:gd name="T9" fmla="*/ 224 h 224"/>
                  <a:gd name="T10" fmla="*/ 0 60000 65536"/>
                  <a:gd name="T11" fmla="*/ 0 60000 65536"/>
                  <a:gd name="T12" fmla="*/ 0 60000 65536"/>
                  <a:gd name="T13" fmla="*/ 0 60000 65536"/>
                  <a:gd name="T14" fmla="*/ 0 60000 65536"/>
                  <a:gd name="T15" fmla="*/ 0 w 233"/>
                  <a:gd name="T16" fmla="*/ 0 h 224"/>
                  <a:gd name="T17" fmla="*/ 233 w 233"/>
                  <a:gd name="T18" fmla="*/ 224 h 224"/>
                </a:gdLst>
                <a:ahLst/>
                <a:cxnLst>
                  <a:cxn ang="T10">
                    <a:pos x="T0" y="T1"/>
                  </a:cxn>
                  <a:cxn ang="T11">
                    <a:pos x="T2" y="T3"/>
                  </a:cxn>
                  <a:cxn ang="T12">
                    <a:pos x="T4" y="T5"/>
                  </a:cxn>
                  <a:cxn ang="T13">
                    <a:pos x="T6" y="T7"/>
                  </a:cxn>
                  <a:cxn ang="T14">
                    <a:pos x="T8" y="T9"/>
                  </a:cxn>
                </a:cxnLst>
                <a:rect l="T15" t="T16" r="T17" b="T18"/>
                <a:pathLst>
                  <a:path w="233" h="224">
                    <a:moveTo>
                      <a:pt x="0" y="224"/>
                    </a:moveTo>
                    <a:lnTo>
                      <a:pt x="119" y="224"/>
                    </a:lnTo>
                    <a:lnTo>
                      <a:pt x="119" y="0"/>
                    </a:lnTo>
                    <a:lnTo>
                      <a:pt x="233" y="0"/>
                    </a:lnTo>
                    <a:lnTo>
                      <a:pt x="233" y="224"/>
                    </a:lnTo>
                  </a:path>
                </a:pathLst>
              </a:custGeom>
              <a:noFill/>
              <a:ln w="38100">
                <a:solidFill>
                  <a:srgbClr val="33993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26084" name="Freeform 88"/>
              <p:cNvSpPr>
                <a:spLocks/>
              </p:cNvSpPr>
              <p:nvPr/>
            </p:nvSpPr>
            <p:spPr bwMode="auto">
              <a:xfrm>
                <a:off x="1813" y="3524"/>
                <a:ext cx="810" cy="224"/>
              </a:xfrm>
              <a:custGeom>
                <a:avLst/>
                <a:gdLst>
                  <a:gd name="T0" fmla="*/ 806 w 810"/>
                  <a:gd name="T1" fmla="*/ 224 h 224"/>
                  <a:gd name="T2" fmla="*/ 810 w 810"/>
                  <a:gd name="T3" fmla="*/ 0 h 224"/>
                  <a:gd name="T4" fmla="*/ 572 w 810"/>
                  <a:gd name="T5" fmla="*/ 0 h 224"/>
                  <a:gd name="T6" fmla="*/ 572 w 810"/>
                  <a:gd name="T7" fmla="*/ 224 h 224"/>
                  <a:gd name="T8" fmla="*/ 343 w 810"/>
                  <a:gd name="T9" fmla="*/ 224 h 224"/>
                  <a:gd name="T10" fmla="*/ 343 w 810"/>
                  <a:gd name="T11" fmla="*/ 224 h 224"/>
                  <a:gd name="T12" fmla="*/ 343 w 810"/>
                  <a:gd name="T13" fmla="*/ 0 h 224"/>
                  <a:gd name="T14" fmla="*/ 115 w 810"/>
                  <a:gd name="T15" fmla="*/ 0 h 224"/>
                  <a:gd name="T16" fmla="*/ 115 w 810"/>
                  <a:gd name="T17" fmla="*/ 224 h 224"/>
                  <a:gd name="T18" fmla="*/ 0 w 810"/>
                  <a:gd name="T19" fmla="*/ 224 h 2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0"/>
                  <a:gd name="T31" fmla="*/ 0 h 224"/>
                  <a:gd name="T32" fmla="*/ 810 w 810"/>
                  <a:gd name="T33" fmla="*/ 224 h 2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0" h="224">
                    <a:moveTo>
                      <a:pt x="806" y="224"/>
                    </a:moveTo>
                    <a:lnTo>
                      <a:pt x="810" y="0"/>
                    </a:lnTo>
                    <a:lnTo>
                      <a:pt x="572" y="0"/>
                    </a:lnTo>
                    <a:lnTo>
                      <a:pt x="572" y="224"/>
                    </a:lnTo>
                    <a:lnTo>
                      <a:pt x="343" y="224"/>
                    </a:lnTo>
                    <a:lnTo>
                      <a:pt x="343" y="0"/>
                    </a:lnTo>
                    <a:lnTo>
                      <a:pt x="115" y="0"/>
                    </a:lnTo>
                    <a:lnTo>
                      <a:pt x="115" y="224"/>
                    </a:lnTo>
                    <a:lnTo>
                      <a:pt x="0" y="224"/>
                    </a:lnTo>
                  </a:path>
                </a:pathLst>
              </a:custGeom>
              <a:noFill/>
              <a:ln w="38100">
                <a:solidFill>
                  <a:srgbClr val="33993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26085" name="Freeform 89"/>
              <p:cNvSpPr>
                <a:spLocks/>
              </p:cNvSpPr>
              <p:nvPr/>
            </p:nvSpPr>
            <p:spPr bwMode="auto">
              <a:xfrm>
                <a:off x="2619" y="3524"/>
                <a:ext cx="339" cy="224"/>
              </a:xfrm>
              <a:custGeom>
                <a:avLst/>
                <a:gdLst>
                  <a:gd name="T0" fmla="*/ 0 w 339"/>
                  <a:gd name="T1" fmla="*/ 224 h 224"/>
                  <a:gd name="T2" fmla="*/ 110 w 339"/>
                  <a:gd name="T3" fmla="*/ 224 h 224"/>
                  <a:gd name="T4" fmla="*/ 110 w 339"/>
                  <a:gd name="T5" fmla="*/ 0 h 224"/>
                  <a:gd name="T6" fmla="*/ 224 w 339"/>
                  <a:gd name="T7" fmla="*/ 0 h 224"/>
                  <a:gd name="T8" fmla="*/ 224 w 339"/>
                  <a:gd name="T9" fmla="*/ 224 h 224"/>
                  <a:gd name="T10" fmla="*/ 339 w 339"/>
                  <a:gd name="T11" fmla="*/ 224 h 224"/>
                  <a:gd name="T12" fmla="*/ 0 60000 65536"/>
                  <a:gd name="T13" fmla="*/ 0 60000 65536"/>
                  <a:gd name="T14" fmla="*/ 0 60000 65536"/>
                  <a:gd name="T15" fmla="*/ 0 60000 65536"/>
                  <a:gd name="T16" fmla="*/ 0 60000 65536"/>
                  <a:gd name="T17" fmla="*/ 0 60000 65536"/>
                  <a:gd name="T18" fmla="*/ 0 w 339"/>
                  <a:gd name="T19" fmla="*/ 0 h 224"/>
                  <a:gd name="T20" fmla="*/ 339 w 339"/>
                  <a:gd name="T21" fmla="*/ 224 h 224"/>
                </a:gdLst>
                <a:ahLst/>
                <a:cxnLst>
                  <a:cxn ang="T12">
                    <a:pos x="T0" y="T1"/>
                  </a:cxn>
                  <a:cxn ang="T13">
                    <a:pos x="T2" y="T3"/>
                  </a:cxn>
                  <a:cxn ang="T14">
                    <a:pos x="T4" y="T5"/>
                  </a:cxn>
                  <a:cxn ang="T15">
                    <a:pos x="T6" y="T7"/>
                  </a:cxn>
                  <a:cxn ang="T16">
                    <a:pos x="T8" y="T9"/>
                  </a:cxn>
                  <a:cxn ang="T17">
                    <a:pos x="T10" y="T11"/>
                  </a:cxn>
                </a:cxnLst>
                <a:rect l="T18" t="T19" r="T20" b="T21"/>
                <a:pathLst>
                  <a:path w="339" h="224">
                    <a:moveTo>
                      <a:pt x="0" y="224"/>
                    </a:moveTo>
                    <a:lnTo>
                      <a:pt x="110" y="224"/>
                    </a:lnTo>
                    <a:lnTo>
                      <a:pt x="110" y="0"/>
                    </a:lnTo>
                    <a:lnTo>
                      <a:pt x="224" y="0"/>
                    </a:lnTo>
                    <a:lnTo>
                      <a:pt x="224" y="224"/>
                    </a:lnTo>
                    <a:lnTo>
                      <a:pt x="339" y="224"/>
                    </a:lnTo>
                  </a:path>
                </a:pathLst>
              </a:custGeom>
              <a:noFill/>
              <a:ln w="38100">
                <a:solidFill>
                  <a:srgbClr val="33993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26086" name="Freeform 90"/>
              <p:cNvSpPr>
                <a:spLocks/>
              </p:cNvSpPr>
              <p:nvPr/>
            </p:nvSpPr>
            <p:spPr bwMode="auto">
              <a:xfrm>
                <a:off x="2958" y="3524"/>
                <a:ext cx="796" cy="224"/>
              </a:xfrm>
              <a:custGeom>
                <a:avLst/>
                <a:gdLst>
                  <a:gd name="T0" fmla="*/ 796 w 796"/>
                  <a:gd name="T1" fmla="*/ 224 h 224"/>
                  <a:gd name="T2" fmla="*/ 796 w 796"/>
                  <a:gd name="T3" fmla="*/ 0 h 224"/>
                  <a:gd name="T4" fmla="*/ 572 w 796"/>
                  <a:gd name="T5" fmla="*/ 0 h 224"/>
                  <a:gd name="T6" fmla="*/ 572 w 796"/>
                  <a:gd name="T7" fmla="*/ 224 h 224"/>
                  <a:gd name="T8" fmla="*/ 348 w 796"/>
                  <a:gd name="T9" fmla="*/ 224 h 224"/>
                  <a:gd name="T10" fmla="*/ 343 w 796"/>
                  <a:gd name="T11" fmla="*/ 224 h 224"/>
                  <a:gd name="T12" fmla="*/ 343 w 796"/>
                  <a:gd name="T13" fmla="*/ 0 h 224"/>
                  <a:gd name="T14" fmla="*/ 233 w 796"/>
                  <a:gd name="T15" fmla="*/ 0 h 224"/>
                  <a:gd name="T16" fmla="*/ 233 w 796"/>
                  <a:gd name="T17" fmla="*/ 224 h 224"/>
                  <a:gd name="T18" fmla="*/ 233 w 796"/>
                  <a:gd name="T19" fmla="*/ 224 h 224"/>
                  <a:gd name="T20" fmla="*/ 119 w 796"/>
                  <a:gd name="T21" fmla="*/ 224 h 224"/>
                  <a:gd name="T22" fmla="*/ 119 w 796"/>
                  <a:gd name="T23" fmla="*/ 0 h 224"/>
                  <a:gd name="T24" fmla="*/ 0 w 796"/>
                  <a:gd name="T25" fmla="*/ 0 h 224"/>
                  <a:gd name="T26" fmla="*/ 0 w 796"/>
                  <a:gd name="T27" fmla="*/ 224 h 224"/>
                  <a:gd name="T28" fmla="*/ 0 w 796"/>
                  <a:gd name="T29" fmla="*/ 224 h 2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96"/>
                  <a:gd name="T46" fmla="*/ 0 h 224"/>
                  <a:gd name="T47" fmla="*/ 796 w 796"/>
                  <a:gd name="T48" fmla="*/ 224 h 2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96" h="224">
                    <a:moveTo>
                      <a:pt x="796" y="224"/>
                    </a:moveTo>
                    <a:lnTo>
                      <a:pt x="796" y="0"/>
                    </a:lnTo>
                    <a:lnTo>
                      <a:pt x="572" y="0"/>
                    </a:lnTo>
                    <a:lnTo>
                      <a:pt x="572" y="224"/>
                    </a:lnTo>
                    <a:lnTo>
                      <a:pt x="348" y="224"/>
                    </a:lnTo>
                    <a:lnTo>
                      <a:pt x="343" y="224"/>
                    </a:lnTo>
                    <a:lnTo>
                      <a:pt x="343" y="0"/>
                    </a:lnTo>
                    <a:lnTo>
                      <a:pt x="233" y="0"/>
                    </a:lnTo>
                    <a:lnTo>
                      <a:pt x="233" y="224"/>
                    </a:lnTo>
                    <a:lnTo>
                      <a:pt x="119" y="224"/>
                    </a:lnTo>
                    <a:lnTo>
                      <a:pt x="119" y="0"/>
                    </a:lnTo>
                    <a:lnTo>
                      <a:pt x="0" y="0"/>
                    </a:lnTo>
                    <a:lnTo>
                      <a:pt x="0" y="224"/>
                    </a:lnTo>
                  </a:path>
                </a:pathLst>
              </a:custGeom>
              <a:noFill/>
              <a:ln w="38100">
                <a:solidFill>
                  <a:srgbClr val="33993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26087" name="Freeform 91"/>
              <p:cNvSpPr>
                <a:spLocks/>
              </p:cNvSpPr>
              <p:nvPr/>
            </p:nvSpPr>
            <p:spPr bwMode="auto">
              <a:xfrm>
                <a:off x="3754" y="3524"/>
                <a:ext cx="467" cy="224"/>
              </a:xfrm>
              <a:custGeom>
                <a:avLst/>
                <a:gdLst>
                  <a:gd name="T0" fmla="*/ 0 w 467"/>
                  <a:gd name="T1" fmla="*/ 224 h 224"/>
                  <a:gd name="T2" fmla="*/ 234 w 467"/>
                  <a:gd name="T3" fmla="*/ 224 h 224"/>
                  <a:gd name="T4" fmla="*/ 234 w 467"/>
                  <a:gd name="T5" fmla="*/ 0 h 224"/>
                  <a:gd name="T6" fmla="*/ 348 w 467"/>
                  <a:gd name="T7" fmla="*/ 0 h 224"/>
                  <a:gd name="T8" fmla="*/ 348 w 467"/>
                  <a:gd name="T9" fmla="*/ 224 h 224"/>
                  <a:gd name="T10" fmla="*/ 467 w 467"/>
                  <a:gd name="T11" fmla="*/ 224 h 224"/>
                  <a:gd name="T12" fmla="*/ 0 60000 65536"/>
                  <a:gd name="T13" fmla="*/ 0 60000 65536"/>
                  <a:gd name="T14" fmla="*/ 0 60000 65536"/>
                  <a:gd name="T15" fmla="*/ 0 60000 65536"/>
                  <a:gd name="T16" fmla="*/ 0 60000 65536"/>
                  <a:gd name="T17" fmla="*/ 0 60000 65536"/>
                  <a:gd name="T18" fmla="*/ 0 w 467"/>
                  <a:gd name="T19" fmla="*/ 0 h 224"/>
                  <a:gd name="T20" fmla="*/ 467 w 467"/>
                  <a:gd name="T21" fmla="*/ 224 h 224"/>
                </a:gdLst>
                <a:ahLst/>
                <a:cxnLst>
                  <a:cxn ang="T12">
                    <a:pos x="T0" y="T1"/>
                  </a:cxn>
                  <a:cxn ang="T13">
                    <a:pos x="T2" y="T3"/>
                  </a:cxn>
                  <a:cxn ang="T14">
                    <a:pos x="T4" y="T5"/>
                  </a:cxn>
                  <a:cxn ang="T15">
                    <a:pos x="T6" y="T7"/>
                  </a:cxn>
                  <a:cxn ang="T16">
                    <a:pos x="T8" y="T9"/>
                  </a:cxn>
                  <a:cxn ang="T17">
                    <a:pos x="T10" y="T11"/>
                  </a:cxn>
                </a:cxnLst>
                <a:rect l="T18" t="T19" r="T20" b="T21"/>
                <a:pathLst>
                  <a:path w="467" h="224">
                    <a:moveTo>
                      <a:pt x="0" y="224"/>
                    </a:moveTo>
                    <a:lnTo>
                      <a:pt x="234" y="224"/>
                    </a:lnTo>
                    <a:lnTo>
                      <a:pt x="234" y="0"/>
                    </a:lnTo>
                    <a:lnTo>
                      <a:pt x="348" y="0"/>
                    </a:lnTo>
                    <a:lnTo>
                      <a:pt x="348" y="224"/>
                    </a:lnTo>
                    <a:lnTo>
                      <a:pt x="467" y="224"/>
                    </a:lnTo>
                  </a:path>
                </a:pathLst>
              </a:custGeom>
              <a:noFill/>
              <a:ln w="38100">
                <a:solidFill>
                  <a:srgbClr val="33993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26088" name="Freeform 92"/>
              <p:cNvSpPr>
                <a:spLocks/>
              </p:cNvSpPr>
              <p:nvPr/>
            </p:nvSpPr>
            <p:spPr bwMode="auto">
              <a:xfrm>
                <a:off x="4221" y="3524"/>
                <a:ext cx="1021" cy="228"/>
              </a:xfrm>
              <a:custGeom>
                <a:avLst/>
                <a:gdLst>
                  <a:gd name="T0" fmla="*/ 1021 w 1021"/>
                  <a:gd name="T1" fmla="*/ 228 h 228"/>
                  <a:gd name="T2" fmla="*/ 1021 w 1021"/>
                  <a:gd name="T3" fmla="*/ 0 h 228"/>
                  <a:gd name="T4" fmla="*/ 911 w 1021"/>
                  <a:gd name="T5" fmla="*/ 0 h 228"/>
                  <a:gd name="T6" fmla="*/ 911 w 1021"/>
                  <a:gd name="T7" fmla="*/ 224 h 228"/>
                  <a:gd name="T8" fmla="*/ 797 w 1021"/>
                  <a:gd name="T9" fmla="*/ 224 h 228"/>
                  <a:gd name="T10" fmla="*/ 682 w 1021"/>
                  <a:gd name="T11" fmla="*/ 224 h 228"/>
                  <a:gd name="T12" fmla="*/ 682 w 1021"/>
                  <a:gd name="T13" fmla="*/ 0 h 228"/>
                  <a:gd name="T14" fmla="*/ 454 w 1021"/>
                  <a:gd name="T15" fmla="*/ 0 h 228"/>
                  <a:gd name="T16" fmla="*/ 454 w 1021"/>
                  <a:gd name="T17" fmla="*/ 224 h 228"/>
                  <a:gd name="T18" fmla="*/ 339 w 1021"/>
                  <a:gd name="T19" fmla="*/ 224 h 228"/>
                  <a:gd name="T20" fmla="*/ 339 w 1021"/>
                  <a:gd name="T21" fmla="*/ 0 h 228"/>
                  <a:gd name="T22" fmla="*/ 229 w 1021"/>
                  <a:gd name="T23" fmla="*/ 0 h 228"/>
                  <a:gd name="T24" fmla="*/ 229 w 1021"/>
                  <a:gd name="T25" fmla="*/ 224 h 228"/>
                  <a:gd name="T26" fmla="*/ 229 w 1021"/>
                  <a:gd name="T27" fmla="*/ 224 h 228"/>
                  <a:gd name="T28" fmla="*/ 115 w 1021"/>
                  <a:gd name="T29" fmla="*/ 224 h 228"/>
                  <a:gd name="T30" fmla="*/ 115 w 1021"/>
                  <a:gd name="T31" fmla="*/ 0 h 228"/>
                  <a:gd name="T32" fmla="*/ 0 w 1021"/>
                  <a:gd name="T33" fmla="*/ 0 h 228"/>
                  <a:gd name="T34" fmla="*/ 0 w 1021"/>
                  <a:gd name="T35" fmla="*/ 224 h 2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21"/>
                  <a:gd name="T55" fmla="*/ 0 h 228"/>
                  <a:gd name="T56" fmla="*/ 1021 w 1021"/>
                  <a:gd name="T57" fmla="*/ 228 h 2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21" h="228">
                    <a:moveTo>
                      <a:pt x="1021" y="228"/>
                    </a:moveTo>
                    <a:lnTo>
                      <a:pt x="1021" y="0"/>
                    </a:lnTo>
                    <a:lnTo>
                      <a:pt x="911" y="0"/>
                    </a:lnTo>
                    <a:lnTo>
                      <a:pt x="911" y="224"/>
                    </a:lnTo>
                    <a:lnTo>
                      <a:pt x="797" y="224"/>
                    </a:lnTo>
                    <a:lnTo>
                      <a:pt x="682" y="224"/>
                    </a:lnTo>
                    <a:lnTo>
                      <a:pt x="682" y="0"/>
                    </a:lnTo>
                    <a:lnTo>
                      <a:pt x="454" y="0"/>
                    </a:lnTo>
                    <a:lnTo>
                      <a:pt x="454" y="224"/>
                    </a:lnTo>
                    <a:lnTo>
                      <a:pt x="339" y="224"/>
                    </a:lnTo>
                    <a:lnTo>
                      <a:pt x="339" y="0"/>
                    </a:lnTo>
                    <a:lnTo>
                      <a:pt x="229" y="0"/>
                    </a:lnTo>
                    <a:lnTo>
                      <a:pt x="229" y="224"/>
                    </a:lnTo>
                    <a:lnTo>
                      <a:pt x="115" y="224"/>
                    </a:lnTo>
                    <a:lnTo>
                      <a:pt x="115" y="0"/>
                    </a:lnTo>
                    <a:lnTo>
                      <a:pt x="0" y="0"/>
                    </a:lnTo>
                    <a:lnTo>
                      <a:pt x="0" y="224"/>
                    </a:lnTo>
                  </a:path>
                </a:pathLst>
              </a:custGeom>
              <a:noFill/>
              <a:ln w="38100">
                <a:solidFill>
                  <a:srgbClr val="33993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grpSp>
      </p:grpSp>
    </p:spTree>
    <p:extLst>
      <p:ext uri="{BB962C8B-B14F-4D97-AF65-F5344CB8AC3E}">
        <p14:creationId xmlns:p14="http://schemas.microsoft.com/office/powerpoint/2010/main" val="25750718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912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912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912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91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42" name="Rectangle 67"/>
          <p:cNvSpPr>
            <a:spLocks noGrp="1" noChangeArrowheads="1"/>
          </p:cNvSpPr>
          <p:nvPr>
            <p:ph type="title" idx="4294967295"/>
          </p:nvPr>
        </p:nvSpPr>
        <p:spPr/>
        <p:txBody>
          <a:bodyPr anchor="b"/>
          <a:lstStyle/>
          <a:p>
            <a:r>
              <a:rPr lang="en-US" smtClean="0"/>
              <a:t>4B/5B</a:t>
            </a:r>
          </a:p>
        </p:txBody>
      </p:sp>
      <p:sp>
        <p:nvSpPr>
          <p:cNvPr id="727043" name="Rectangle 68"/>
          <p:cNvSpPr>
            <a:spLocks noGrp="1" noChangeArrowheads="1"/>
          </p:cNvSpPr>
          <p:nvPr>
            <p:ph type="body" idx="4294967295"/>
          </p:nvPr>
        </p:nvSpPr>
        <p:spPr/>
        <p:txBody>
          <a:bodyPr/>
          <a:lstStyle/>
          <a:p>
            <a:pPr marL="447675" indent="-447675"/>
            <a:r>
              <a:rPr lang="en-US" sz="2400" dirty="0" smtClean="0"/>
              <a:t>Signal to Data</a:t>
            </a:r>
          </a:p>
          <a:p>
            <a:pPr marL="889000" lvl="1" indent="-439738"/>
            <a:r>
              <a:rPr lang="en-US" sz="2000" dirty="0" smtClean="0"/>
              <a:t>Encode every 4 consecutive bits as a 5 bit symbol</a:t>
            </a:r>
          </a:p>
          <a:p>
            <a:pPr marL="447675" indent="-447675"/>
            <a:r>
              <a:rPr lang="en-US" sz="2400" dirty="0" smtClean="0"/>
              <a:t>Symbols</a:t>
            </a:r>
          </a:p>
          <a:p>
            <a:pPr marL="889000" lvl="1" indent="-439738"/>
            <a:r>
              <a:rPr lang="en-US" sz="2000" dirty="0" smtClean="0"/>
              <a:t>At most 1 leading 0</a:t>
            </a:r>
          </a:p>
          <a:p>
            <a:pPr marL="889000" lvl="1" indent="-439738"/>
            <a:r>
              <a:rPr lang="en-US" sz="2000" dirty="0" smtClean="0"/>
              <a:t>At most 2 trailing 0s</a:t>
            </a:r>
          </a:p>
          <a:p>
            <a:pPr marL="889000" lvl="1" indent="-439738"/>
            <a:r>
              <a:rPr lang="en-US" sz="2000" dirty="0" smtClean="0"/>
              <a:t>Never more than 3 consecutive 0s</a:t>
            </a:r>
          </a:p>
          <a:p>
            <a:pPr marL="889000" lvl="1" indent="-439738"/>
            <a:r>
              <a:rPr lang="en-US" sz="2000" dirty="0" smtClean="0"/>
              <a:t>Transmit with NRZI</a:t>
            </a:r>
          </a:p>
          <a:p>
            <a:pPr marL="447675" indent="-447675"/>
            <a:r>
              <a:rPr lang="en-US" sz="2400" dirty="0" smtClean="0"/>
              <a:t>Comments</a:t>
            </a:r>
          </a:p>
          <a:p>
            <a:pPr marL="889000" lvl="1" indent="-439738"/>
            <a:r>
              <a:rPr lang="en-US" sz="2000" dirty="0" smtClean="0"/>
              <a:t>16 of 32 possible codes used for data</a:t>
            </a:r>
          </a:p>
          <a:p>
            <a:pPr marL="889000" lvl="1" indent="-439738"/>
            <a:r>
              <a:rPr lang="en-US" sz="2000" dirty="0" smtClean="0"/>
              <a:t>At least two transitions for each code</a:t>
            </a:r>
          </a:p>
          <a:p>
            <a:pPr marL="889000" lvl="1" indent="-439738"/>
            <a:r>
              <a:rPr lang="en-US" sz="2000" dirty="0" smtClean="0"/>
              <a:t>80% efficient</a:t>
            </a:r>
          </a:p>
          <a:p>
            <a:pPr marL="889000" lvl="1" indent="-439738"/>
            <a:r>
              <a:rPr lang="en-US" sz="2000" dirty="0" smtClean="0"/>
              <a:t>Used by old 100Mbps Ethernet</a:t>
            </a:r>
          </a:p>
          <a:p>
            <a:pPr marL="889000" lvl="1" indent="-439738"/>
            <a:r>
              <a:rPr lang="en-US" sz="2000" dirty="0" smtClean="0"/>
              <a:t>Variation (64B/66B) used by modern 10Gbps Ethernet</a:t>
            </a:r>
          </a:p>
        </p:txBody>
      </p:sp>
    </p:spTree>
    <p:extLst>
      <p:ext uri="{BB962C8B-B14F-4D97-AF65-F5344CB8AC3E}">
        <p14:creationId xmlns:p14="http://schemas.microsoft.com/office/powerpoint/2010/main" val="2855973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066" name="Date Placeholder 3"/>
          <p:cNvSpPr txBox="1">
            <a:spLocks noGrp="1"/>
          </p:cNvSpPr>
          <p:nvPr/>
        </p:nvSpPr>
        <p:spPr bwMode="auto">
          <a:xfrm>
            <a:off x="94615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000">
                <a:latin typeface="Arial" panose="020B0604020202020204" pitchFamily="34" charset="0"/>
              </a:rPr>
              <a:t>CS/ECE 438</a:t>
            </a:r>
          </a:p>
        </p:txBody>
      </p:sp>
      <p:sp>
        <p:nvSpPr>
          <p:cNvPr id="728067" name="Footer Placeholder 4"/>
          <p:cNvSpPr txBox="1">
            <a:spLocks noGrp="1"/>
          </p:cNvSpPr>
          <p:nvPr/>
        </p:nvSpPr>
        <p:spPr bwMode="auto">
          <a:xfrm>
            <a:off x="3124200" y="62484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sz="1000" dirty="0">
              <a:latin typeface="Arial" panose="020B0604020202020204" pitchFamily="34" charset="0"/>
            </a:endParaRPr>
          </a:p>
        </p:txBody>
      </p:sp>
      <p:sp>
        <p:nvSpPr>
          <p:cNvPr id="728068" name="Slide Number Placeholder 5"/>
          <p:cNvSpPr txBox="1">
            <a:spLocks noGrp="1"/>
          </p:cNvSpPr>
          <p:nvPr/>
        </p:nvSpPr>
        <p:spPr bwMode="auto">
          <a:xfrm>
            <a:off x="6705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527C80BF-8723-4413-88F0-14F1646F5C38}" type="slidenum">
              <a:rPr lang="en-US" sz="1000">
                <a:latin typeface="Arial" panose="020B0604020202020204" pitchFamily="34" charset="0"/>
              </a:rPr>
              <a:pPr algn="r" eaLnBrk="1" hangingPunct="1"/>
              <a:t>15</a:t>
            </a:fld>
            <a:endParaRPr lang="en-US" sz="1000">
              <a:latin typeface="Arial" panose="020B0604020202020204" pitchFamily="34" charset="0"/>
            </a:endParaRPr>
          </a:p>
        </p:txBody>
      </p:sp>
      <p:sp>
        <p:nvSpPr>
          <p:cNvPr id="728069" name="Rectangle 2"/>
          <p:cNvSpPr>
            <a:spLocks noGrp="1" noChangeArrowheads="1"/>
          </p:cNvSpPr>
          <p:nvPr>
            <p:ph type="title" idx="4294967295"/>
          </p:nvPr>
        </p:nvSpPr>
        <p:spPr/>
        <p:txBody>
          <a:bodyPr anchor="b"/>
          <a:lstStyle/>
          <a:p>
            <a:pPr eaLnBrk="1" hangingPunct="1"/>
            <a:r>
              <a:rPr lang="en-US" smtClean="0"/>
              <a:t>4B/5B – Data Symbols</a:t>
            </a:r>
          </a:p>
        </p:txBody>
      </p:sp>
      <p:sp>
        <p:nvSpPr>
          <p:cNvPr id="728070" name="Rectangle 6"/>
          <p:cNvSpPr>
            <a:spLocks noGrp="1" noChangeArrowheads="1"/>
          </p:cNvSpPr>
          <p:nvPr>
            <p:ph type="body" sz="half" idx="4294967295"/>
          </p:nvPr>
        </p:nvSpPr>
        <p:spPr>
          <a:xfrm>
            <a:off x="733425" y="1905000"/>
            <a:ext cx="3808413" cy="4572000"/>
          </a:xfrm>
          <a:noFill/>
        </p:spPr>
        <p:txBody>
          <a:bodyPr/>
          <a:lstStyle/>
          <a:p>
            <a:pPr marL="447675" indent="-447675" eaLnBrk="1" hangingPunct="1"/>
            <a:r>
              <a:rPr lang="en-US" sz="2800" smtClean="0"/>
              <a:t>0000 </a:t>
            </a:r>
            <a:r>
              <a:rPr lang="en-US" sz="2800" smtClean="0">
                <a:sym typeface="Symbol" panose="05050102010706020507" pitchFamily="18" charset="2"/>
              </a:rPr>
              <a:t>	</a:t>
            </a:r>
            <a:r>
              <a:rPr lang="en-US" sz="2800" smtClean="0"/>
              <a:t>11110</a:t>
            </a:r>
          </a:p>
          <a:p>
            <a:pPr marL="447675" indent="-447675" eaLnBrk="1" hangingPunct="1"/>
            <a:r>
              <a:rPr lang="en-US" sz="2800" smtClean="0"/>
              <a:t>0001 </a:t>
            </a:r>
            <a:r>
              <a:rPr lang="en-US" sz="2800" smtClean="0">
                <a:sym typeface="Symbol" panose="05050102010706020507" pitchFamily="18" charset="2"/>
              </a:rPr>
              <a:t></a:t>
            </a:r>
            <a:r>
              <a:rPr lang="en-US" sz="2800" smtClean="0"/>
              <a:t>	01001</a:t>
            </a:r>
          </a:p>
          <a:p>
            <a:pPr marL="447675" indent="-447675" eaLnBrk="1" hangingPunct="1"/>
            <a:r>
              <a:rPr lang="en-US" sz="2800" smtClean="0"/>
              <a:t>0010 </a:t>
            </a:r>
            <a:r>
              <a:rPr lang="en-US" sz="2800" smtClean="0">
                <a:sym typeface="Symbol" panose="05050102010706020507" pitchFamily="18" charset="2"/>
              </a:rPr>
              <a:t></a:t>
            </a:r>
            <a:r>
              <a:rPr lang="en-US" sz="2800" smtClean="0"/>
              <a:t>	10100</a:t>
            </a:r>
          </a:p>
          <a:p>
            <a:pPr marL="447675" indent="-447675" eaLnBrk="1" hangingPunct="1"/>
            <a:r>
              <a:rPr lang="en-US" sz="2800" smtClean="0"/>
              <a:t>0011 </a:t>
            </a:r>
            <a:r>
              <a:rPr lang="en-US" sz="2800" smtClean="0">
                <a:sym typeface="Symbol" panose="05050102010706020507" pitchFamily="18" charset="2"/>
              </a:rPr>
              <a:t></a:t>
            </a:r>
            <a:r>
              <a:rPr lang="en-US" sz="2800" smtClean="0"/>
              <a:t>	10101</a:t>
            </a:r>
          </a:p>
          <a:p>
            <a:pPr marL="447675" indent="-447675" eaLnBrk="1" hangingPunct="1"/>
            <a:r>
              <a:rPr lang="en-US" sz="2800" smtClean="0"/>
              <a:t>0100 </a:t>
            </a:r>
            <a:r>
              <a:rPr lang="en-US" sz="2800" smtClean="0">
                <a:sym typeface="Symbol" panose="05050102010706020507" pitchFamily="18" charset="2"/>
              </a:rPr>
              <a:t></a:t>
            </a:r>
            <a:r>
              <a:rPr lang="en-US" sz="2800" smtClean="0"/>
              <a:t>	01010</a:t>
            </a:r>
          </a:p>
          <a:p>
            <a:pPr marL="447675" indent="-447675" eaLnBrk="1" hangingPunct="1"/>
            <a:r>
              <a:rPr lang="en-US" sz="2800" smtClean="0"/>
              <a:t>0101 </a:t>
            </a:r>
            <a:r>
              <a:rPr lang="en-US" sz="2800" smtClean="0">
                <a:sym typeface="Symbol" panose="05050102010706020507" pitchFamily="18" charset="2"/>
              </a:rPr>
              <a:t></a:t>
            </a:r>
            <a:r>
              <a:rPr lang="en-US" sz="2800" smtClean="0"/>
              <a:t>	01011</a:t>
            </a:r>
          </a:p>
          <a:p>
            <a:pPr marL="447675" indent="-447675" eaLnBrk="1" hangingPunct="1"/>
            <a:r>
              <a:rPr lang="en-US" sz="2800" smtClean="0"/>
              <a:t>0110 </a:t>
            </a:r>
            <a:r>
              <a:rPr lang="en-US" sz="2800" smtClean="0">
                <a:sym typeface="Symbol" panose="05050102010706020507" pitchFamily="18" charset="2"/>
              </a:rPr>
              <a:t></a:t>
            </a:r>
            <a:r>
              <a:rPr lang="en-US" sz="2800" smtClean="0"/>
              <a:t>	01110</a:t>
            </a:r>
          </a:p>
          <a:p>
            <a:pPr marL="447675" indent="-447675" eaLnBrk="1" hangingPunct="1"/>
            <a:r>
              <a:rPr lang="en-US" sz="2800" smtClean="0"/>
              <a:t>0111 </a:t>
            </a:r>
            <a:r>
              <a:rPr lang="en-US" sz="2800" smtClean="0">
                <a:sym typeface="Symbol" panose="05050102010706020507" pitchFamily="18" charset="2"/>
              </a:rPr>
              <a:t></a:t>
            </a:r>
            <a:r>
              <a:rPr lang="en-US" sz="2800" smtClean="0"/>
              <a:t>	01111</a:t>
            </a:r>
          </a:p>
        </p:txBody>
      </p:sp>
      <p:sp>
        <p:nvSpPr>
          <p:cNvPr id="728071" name="Rectangle 7"/>
          <p:cNvSpPr>
            <a:spLocks noChangeArrowheads="1"/>
          </p:cNvSpPr>
          <p:nvPr/>
        </p:nvSpPr>
        <p:spPr bwMode="auto">
          <a:xfrm>
            <a:off x="4859338" y="1905000"/>
            <a:ext cx="375443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7675" indent="-447675"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buClr>
                <a:schemeClr val="tx1"/>
              </a:buClr>
              <a:buFontTx/>
              <a:buChar char="•"/>
            </a:pPr>
            <a:r>
              <a:rPr lang="en-US" sz="2800">
                <a:latin typeface="Tahoma" panose="020B0604030504040204" pitchFamily="34" charset="0"/>
                <a:cs typeface="Tahoma" panose="020B0604030504040204" pitchFamily="34" charset="0"/>
              </a:rPr>
              <a:t>1000 </a:t>
            </a:r>
            <a:r>
              <a:rPr lang="en-US" sz="2800">
                <a:latin typeface="Tahoma" panose="020B0604030504040204" pitchFamily="34" charset="0"/>
                <a:cs typeface="Tahoma" panose="020B0604030504040204" pitchFamily="34" charset="0"/>
                <a:sym typeface="Symbol" panose="05050102010706020507" pitchFamily="18" charset="2"/>
              </a:rPr>
              <a:t></a:t>
            </a:r>
            <a:r>
              <a:rPr lang="en-US" sz="2800">
                <a:latin typeface="Tahoma" panose="020B0604030504040204" pitchFamily="34" charset="0"/>
                <a:cs typeface="Tahoma" panose="020B0604030504040204" pitchFamily="34" charset="0"/>
              </a:rPr>
              <a:t>	10010 </a:t>
            </a:r>
          </a:p>
          <a:p>
            <a:pPr eaLnBrk="1" hangingPunct="1">
              <a:spcBef>
                <a:spcPct val="20000"/>
              </a:spcBef>
              <a:buClr>
                <a:schemeClr val="tx1"/>
              </a:buClr>
              <a:buFontTx/>
              <a:buChar char="•"/>
            </a:pPr>
            <a:r>
              <a:rPr lang="en-US" sz="2800">
                <a:latin typeface="Tahoma" panose="020B0604030504040204" pitchFamily="34" charset="0"/>
                <a:cs typeface="Tahoma" panose="020B0604030504040204" pitchFamily="34" charset="0"/>
              </a:rPr>
              <a:t>1001 </a:t>
            </a:r>
            <a:r>
              <a:rPr lang="en-US" sz="2800">
                <a:latin typeface="Tahoma" panose="020B0604030504040204" pitchFamily="34" charset="0"/>
                <a:cs typeface="Tahoma" panose="020B0604030504040204" pitchFamily="34" charset="0"/>
                <a:sym typeface="Symbol" panose="05050102010706020507" pitchFamily="18" charset="2"/>
              </a:rPr>
              <a:t></a:t>
            </a:r>
            <a:r>
              <a:rPr lang="en-US" sz="2800">
                <a:latin typeface="Tahoma" panose="020B0604030504040204" pitchFamily="34" charset="0"/>
                <a:cs typeface="Tahoma" panose="020B0604030504040204" pitchFamily="34" charset="0"/>
              </a:rPr>
              <a:t>	10011</a:t>
            </a:r>
          </a:p>
          <a:p>
            <a:pPr eaLnBrk="1" hangingPunct="1">
              <a:spcBef>
                <a:spcPct val="20000"/>
              </a:spcBef>
              <a:buClr>
                <a:schemeClr val="tx1"/>
              </a:buClr>
              <a:buFontTx/>
              <a:buChar char="•"/>
            </a:pPr>
            <a:r>
              <a:rPr lang="en-US" sz="2800">
                <a:latin typeface="Tahoma" panose="020B0604030504040204" pitchFamily="34" charset="0"/>
                <a:cs typeface="Tahoma" panose="020B0604030504040204" pitchFamily="34" charset="0"/>
              </a:rPr>
              <a:t>1010 </a:t>
            </a:r>
            <a:r>
              <a:rPr lang="en-US" sz="2800">
                <a:latin typeface="Tahoma" panose="020B0604030504040204" pitchFamily="34" charset="0"/>
                <a:cs typeface="Tahoma" panose="020B0604030504040204" pitchFamily="34" charset="0"/>
                <a:sym typeface="Symbol" panose="05050102010706020507" pitchFamily="18" charset="2"/>
              </a:rPr>
              <a:t></a:t>
            </a:r>
            <a:r>
              <a:rPr lang="en-US" sz="2800">
                <a:latin typeface="Tahoma" panose="020B0604030504040204" pitchFamily="34" charset="0"/>
                <a:cs typeface="Tahoma" panose="020B0604030504040204" pitchFamily="34" charset="0"/>
              </a:rPr>
              <a:t>	10110</a:t>
            </a:r>
          </a:p>
          <a:p>
            <a:pPr eaLnBrk="1" hangingPunct="1">
              <a:spcBef>
                <a:spcPct val="20000"/>
              </a:spcBef>
              <a:buClr>
                <a:schemeClr val="tx1"/>
              </a:buClr>
              <a:buFontTx/>
              <a:buChar char="•"/>
            </a:pPr>
            <a:r>
              <a:rPr lang="en-US" sz="2800">
                <a:latin typeface="Tahoma" panose="020B0604030504040204" pitchFamily="34" charset="0"/>
                <a:cs typeface="Tahoma" panose="020B0604030504040204" pitchFamily="34" charset="0"/>
              </a:rPr>
              <a:t>1011 </a:t>
            </a:r>
            <a:r>
              <a:rPr lang="en-US" sz="2800">
                <a:latin typeface="Tahoma" panose="020B0604030504040204" pitchFamily="34" charset="0"/>
                <a:cs typeface="Tahoma" panose="020B0604030504040204" pitchFamily="34" charset="0"/>
                <a:sym typeface="Symbol" panose="05050102010706020507" pitchFamily="18" charset="2"/>
              </a:rPr>
              <a:t></a:t>
            </a:r>
            <a:r>
              <a:rPr lang="en-US" sz="2800">
                <a:latin typeface="Tahoma" panose="020B0604030504040204" pitchFamily="34" charset="0"/>
                <a:cs typeface="Tahoma" panose="020B0604030504040204" pitchFamily="34" charset="0"/>
              </a:rPr>
              <a:t>	10111</a:t>
            </a:r>
          </a:p>
          <a:p>
            <a:pPr eaLnBrk="1" hangingPunct="1">
              <a:spcBef>
                <a:spcPct val="20000"/>
              </a:spcBef>
              <a:buClr>
                <a:schemeClr val="tx1"/>
              </a:buClr>
              <a:buFontTx/>
              <a:buChar char="•"/>
            </a:pPr>
            <a:r>
              <a:rPr lang="en-US" sz="2800">
                <a:latin typeface="Tahoma" panose="020B0604030504040204" pitchFamily="34" charset="0"/>
                <a:cs typeface="Tahoma" panose="020B0604030504040204" pitchFamily="34" charset="0"/>
              </a:rPr>
              <a:t>1100 </a:t>
            </a:r>
            <a:r>
              <a:rPr lang="en-US" sz="2800">
                <a:latin typeface="Tahoma" panose="020B0604030504040204" pitchFamily="34" charset="0"/>
                <a:cs typeface="Tahoma" panose="020B0604030504040204" pitchFamily="34" charset="0"/>
                <a:sym typeface="Symbol" panose="05050102010706020507" pitchFamily="18" charset="2"/>
              </a:rPr>
              <a:t></a:t>
            </a:r>
            <a:r>
              <a:rPr lang="en-US" sz="2800">
                <a:latin typeface="Tahoma" panose="020B0604030504040204" pitchFamily="34" charset="0"/>
                <a:cs typeface="Tahoma" panose="020B0604030504040204" pitchFamily="34" charset="0"/>
              </a:rPr>
              <a:t>	11010</a:t>
            </a:r>
          </a:p>
          <a:p>
            <a:pPr eaLnBrk="1" hangingPunct="1">
              <a:spcBef>
                <a:spcPct val="20000"/>
              </a:spcBef>
              <a:buClr>
                <a:schemeClr val="tx1"/>
              </a:buClr>
              <a:buFontTx/>
              <a:buChar char="•"/>
            </a:pPr>
            <a:r>
              <a:rPr lang="en-US" sz="2800">
                <a:latin typeface="Tahoma" panose="020B0604030504040204" pitchFamily="34" charset="0"/>
                <a:cs typeface="Tahoma" panose="020B0604030504040204" pitchFamily="34" charset="0"/>
              </a:rPr>
              <a:t>1101 </a:t>
            </a:r>
            <a:r>
              <a:rPr lang="en-US" sz="2800">
                <a:latin typeface="Tahoma" panose="020B0604030504040204" pitchFamily="34" charset="0"/>
                <a:cs typeface="Tahoma" panose="020B0604030504040204" pitchFamily="34" charset="0"/>
                <a:sym typeface="Symbol" panose="05050102010706020507" pitchFamily="18" charset="2"/>
              </a:rPr>
              <a:t></a:t>
            </a:r>
            <a:r>
              <a:rPr lang="en-US" sz="2800">
                <a:latin typeface="Tahoma" panose="020B0604030504040204" pitchFamily="34" charset="0"/>
                <a:cs typeface="Tahoma" panose="020B0604030504040204" pitchFamily="34" charset="0"/>
              </a:rPr>
              <a:t>	11011</a:t>
            </a:r>
          </a:p>
          <a:p>
            <a:pPr eaLnBrk="1" hangingPunct="1">
              <a:spcBef>
                <a:spcPct val="20000"/>
              </a:spcBef>
              <a:buClr>
                <a:schemeClr val="tx1"/>
              </a:buClr>
              <a:buFontTx/>
              <a:buChar char="•"/>
            </a:pPr>
            <a:r>
              <a:rPr lang="en-US" sz="2800">
                <a:latin typeface="Tahoma" panose="020B0604030504040204" pitchFamily="34" charset="0"/>
                <a:cs typeface="Tahoma" panose="020B0604030504040204" pitchFamily="34" charset="0"/>
              </a:rPr>
              <a:t>1110 </a:t>
            </a:r>
            <a:r>
              <a:rPr lang="en-US" sz="2800">
                <a:latin typeface="Tahoma" panose="020B0604030504040204" pitchFamily="34" charset="0"/>
                <a:cs typeface="Tahoma" panose="020B0604030504040204" pitchFamily="34" charset="0"/>
                <a:sym typeface="Symbol" panose="05050102010706020507" pitchFamily="18" charset="2"/>
              </a:rPr>
              <a:t></a:t>
            </a:r>
            <a:r>
              <a:rPr lang="en-US" sz="2800">
                <a:latin typeface="Tahoma" panose="020B0604030504040204" pitchFamily="34" charset="0"/>
                <a:cs typeface="Tahoma" panose="020B0604030504040204" pitchFamily="34" charset="0"/>
              </a:rPr>
              <a:t>	11100</a:t>
            </a:r>
          </a:p>
          <a:p>
            <a:pPr eaLnBrk="1" hangingPunct="1">
              <a:spcBef>
                <a:spcPct val="20000"/>
              </a:spcBef>
              <a:buClr>
                <a:schemeClr val="tx1"/>
              </a:buClr>
              <a:buFontTx/>
              <a:buChar char="•"/>
            </a:pPr>
            <a:r>
              <a:rPr lang="en-US" sz="2800">
                <a:latin typeface="Tahoma" panose="020B0604030504040204" pitchFamily="34" charset="0"/>
                <a:cs typeface="Tahoma" panose="020B0604030504040204" pitchFamily="34" charset="0"/>
              </a:rPr>
              <a:t>1111 </a:t>
            </a:r>
            <a:r>
              <a:rPr lang="en-US" sz="2800">
                <a:latin typeface="Tahoma" panose="020B0604030504040204" pitchFamily="34" charset="0"/>
                <a:cs typeface="Tahoma" panose="020B0604030504040204" pitchFamily="34" charset="0"/>
                <a:sym typeface="Symbol" panose="05050102010706020507" pitchFamily="18" charset="2"/>
              </a:rPr>
              <a:t></a:t>
            </a:r>
            <a:r>
              <a:rPr lang="en-US" sz="2800">
                <a:latin typeface="Tahoma" panose="020B0604030504040204" pitchFamily="34" charset="0"/>
                <a:cs typeface="Tahoma" panose="020B0604030504040204" pitchFamily="34" charset="0"/>
              </a:rPr>
              <a:t>	11101</a:t>
            </a:r>
          </a:p>
        </p:txBody>
      </p:sp>
      <p:sp>
        <p:nvSpPr>
          <p:cNvPr id="8" name="Rectangle 7"/>
          <p:cNvSpPr>
            <a:spLocks noChangeArrowheads="1"/>
          </p:cNvSpPr>
          <p:nvPr/>
        </p:nvSpPr>
        <p:spPr bwMode="auto">
          <a:xfrm>
            <a:off x="2514600" y="1984375"/>
            <a:ext cx="533400" cy="4114800"/>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31" name="Rectangle 30"/>
          <p:cNvSpPr>
            <a:spLocks noChangeArrowheads="1"/>
          </p:cNvSpPr>
          <p:nvPr/>
        </p:nvSpPr>
        <p:spPr bwMode="auto">
          <a:xfrm>
            <a:off x="6629400" y="1981200"/>
            <a:ext cx="533400" cy="4114800"/>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32" name="Rectangle 31"/>
          <p:cNvSpPr>
            <a:spLocks noChangeArrowheads="1"/>
          </p:cNvSpPr>
          <p:nvPr/>
        </p:nvSpPr>
        <p:spPr bwMode="auto">
          <a:xfrm>
            <a:off x="1703388" y="1462088"/>
            <a:ext cx="2813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2400">
                <a:solidFill>
                  <a:schemeClr val="tx1"/>
                </a:solidFill>
                <a:latin typeface="Times New Roman" panose="02020603050405020304" pitchFamily="18" charset="0"/>
              </a:defRPr>
            </a:lvl1pPr>
            <a:lvl2pPr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lvl="1" eaLnBrk="1" hangingPunct="1">
              <a:lnSpc>
                <a:spcPct val="90000"/>
              </a:lnSpc>
            </a:pPr>
            <a:r>
              <a:rPr lang="en-US" sz="2000">
                <a:latin typeface="Arial" panose="020B0604020202020204" pitchFamily="34" charset="0"/>
              </a:rPr>
              <a:t>At most 1 leading 0</a:t>
            </a:r>
          </a:p>
        </p:txBody>
      </p:sp>
      <p:sp>
        <p:nvSpPr>
          <p:cNvPr id="33" name="Rectangle 32"/>
          <p:cNvSpPr>
            <a:spLocks noChangeArrowheads="1"/>
          </p:cNvSpPr>
          <p:nvPr/>
        </p:nvSpPr>
        <p:spPr bwMode="auto">
          <a:xfrm>
            <a:off x="3048000" y="1984375"/>
            <a:ext cx="685800" cy="4114800"/>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34" name="Rectangle 33"/>
          <p:cNvSpPr>
            <a:spLocks noChangeArrowheads="1"/>
          </p:cNvSpPr>
          <p:nvPr/>
        </p:nvSpPr>
        <p:spPr bwMode="auto">
          <a:xfrm>
            <a:off x="7162800" y="1981200"/>
            <a:ext cx="685800" cy="4114800"/>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38925" name="Rectangle 34"/>
          <p:cNvSpPr>
            <a:spLocks noChangeArrowheads="1"/>
          </p:cNvSpPr>
          <p:nvPr/>
        </p:nvSpPr>
        <p:spPr bwMode="auto">
          <a:xfrm>
            <a:off x="5665788" y="1462088"/>
            <a:ext cx="28686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2400">
                <a:solidFill>
                  <a:schemeClr val="tx1"/>
                </a:solidFill>
                <a:latin typeface="Times New Roman" panose="02020603050405020304" pitchFamily="18" charset="0"/>
              </a:defRPr>
            </a:lvl1pPr>
            <a:lvl2pPr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lvl="1" eaLnBrk="1" hangingPunct="1">
              <a:lnSpc>
                <a:spcPct val="90000"/>
              </a:lnSpc>
            </a:pPr>
            <a:r>
              <a:rPr lang="en-US" sz="2000">
                <a:latin typeface="Arial" panose="020B0604020202020204" pitchFamily="34" charset="0"/>
              </a:rPr>
              <a:t>At most 2 trailing 0s</a:t>
            </a:r>
          </a:p>
        </p:txBody>
      </p:sp>
    </p:spTree>
    <p:extLst>
      <p:ext uri="{BB962C8B-B14F-4D97-AF65-F5344CB8AC3E}">
        <p14:creationId xmlns:p14="http://schemas.microsoft.com/office/powerpoint/2010/main" val="14299385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1" grpId="0" animBg="1"/>
      <p:bldP spid="32" grpId="0"/>
      <p:bldP spid="33" grpId="0" animBg="1"/>
      <p:bldP spid="34" grpId="0" animBg="1"/>
      <p:bldP spid="389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090" name="Date Placeholder 3"/>
          <p:cNvSpPr txBox="1">
            <a:spLocks noGrp="1"/>
          </p:cNvSpPr>
          <p:nvPr/>
        </p:nvSpPr>
        <p:spPr bwMode="auto">
          <a:xfrm>
            <a:off x="94615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000">
                <a:latin typeface="Arial" panose="020B0604020202020204" pitchFamily="34" charset="0"/>
              </a:rPr>
              <a:t>CS/ECE 438</a:t>
            </a:r>
          </a:p>
        </p:txBody>
      </p:sp>
      <p:sp>
        <p:nvSpPr>
          <p:cNvPr id="729091" name="Footer Placeholder 4"/>
          <p:cNvSpPr txBox="1">
            <a:spLocks noGrp="1"/>
          </p:cNvSpPr>
          <p:nvPr/>
        </p:nvSpPr>
        <p:spPr bwMode="auto">
          <a:xfrm>
            <a:off x="3124200" y="62484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sz="1000" dirty="0">
              <a:latin typeface="Arial" panose="020B0604020202020204" pitchFamily="34" charset="0"/>
            </a:endParaRPr>
          </a:p>
        </p:txBody>
      </p:sp>
      <p:sp>
        <p:nvSpPr>
          <p:cNvPr id="729092" name="Slide Number Placeholder 5"/>
          <p:cNvSpPr txBox="1">
            <a:spLocks noGrp="1"/>
          </p:cNvSpPr>
          <p:nvPr/>
        </p:nvSpPr>
        <p:spPr bwMode="auto">
          <a:xfrm>
            <a:off x="6705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F648466E-73F5-4E07-837A-D6358A73E34B}" type="slidenum">
              <a:rPr lang="en-US" sz="1000">
                <a:latin typeface="Arial" panose="020B0604020202020204" pitchFamily="34" charset="0"/>
              </a:rPr>
              <a:pPr algn="r" eaLnBrk="1" hangingPunct="1"/>
              <a:t>16</a:t>
            </a:fld>
            <a:endParaRPr lang="en-US" sz="1000">
              <a:latin typeface="Arial" panose="020B0604020202020204" pitchFamily="34" charset="0"/>
            </a:endParaRPr>
          </a:p>
        </p:txBody>
      </p:sp>
      <p:sp>
        <p:nvSpPr>
          <p:cNvPr id="729093" name="Rectangle 2"/>
          <p:cNvSpPr>
            <a:spLocks noGrp="1" noChangeArrowheads="1"/>
          </p:cNvSpPr>
          <p:nvPr>
            <p:ph type="title" idx="4294967295"/>
          </p:nvPr>
        </p:nvSpPr>
        <p:spPr/>
        <p:txBody>
          <a:bodyPr anchor="b"/>
          <a:lstStyle/>
          <a:p>
            <a:pPr eaLnBrk="1" hangingPunct="1"/>
            <a:r>
              <a:rPr lang="en-US" smtClean="0"/>
              <a:t>4B/5B – Control Symbols</a:t>
            </a:r>
          </a:p>
        </p:txBody>
      </p:sp>
      <p:sp>
        <p:nvSpPr>
          <p:cNvPr id="729094" name="Rectangle 3"/>
          <p:cNvSpPr>
            <a:spLocks noGrp="1" noChangeArrowheads="1"/>
          </p:cNvSpPr>
          <p:nvPr>
            <p:ph type="body" idx="4294967295"/>
          </p:nvPr>
        </p:nvSpPr>
        <p:spPr/>
        <p:txBody>
          <a:bodyPr/>
          <a:lstStyle/>
          <a:p>
            <a:pPr marL="447675" indent="-447675" eaLnBrk="1" hangingPunct="1"/>
            <a:r>
              <a:rPr lang="en-US" smtClean="0"/>
              <a:t>11111 </a:t>
            </a:r>
            <a:r>
              <a:rPr lang="en-US" smtClean="0">
                <a:sym typeface="Symbol" panose="05050102010706020507" pitchFamily="18" charset="2"/>
              </a:rPr>
              <a:t></a:t>
            </a:r>
            <a:r>
              <a:rPr lang="en-US" smtClean="0"/>
              <a:t>		idle</a:t>
            </a:r>
          </a:p>
          <a:p>
            <a:pPr marL="447675" indent="-447675" eaLnBrk="1" hangingPunct="1"/>
            <a:r>
              <a:rPr lang="en-US" smtClean="0"/>
              <a:t>11000 </a:t>
            </a:r>
            <a:r>
              <a:rPr lang="en-US" smtClean="0">
                <a:sym typeface="Symbol" panose="05050102010706020507" pitchFamily="18" charset="2"/>
              </a:rPr>
              <a:t></a:t>
            </a:r>
            <a:r>
              <a:rPr lang="en-US" smtClean="0"/>
              <a:t>		start of stream 1</a:t>
            </a:r>
          </a:p>
          <a:p>
            <a:pPr marL="447675" indent="-447675" eaLnBrk="1" hangingPunct="1"/>
            <a:r>
              <a:rPr lang="en-US" smtClean="0"/>
              <a:t>10001 </a:t>
            </a:r>
            <a:r>
              <a:rPr lang="en-US" smtClean="0">
                <a:sym typeface="Symbol" panose="05050102010706020507" pitchFamily="18" charset="2"/>
              </a:rPr>
              <a:t></a:t>
            </a:r>
            <a:r>
              <a:rPr lang="en-US" smtClean="0"/>
              <a:t>		start of stream 2</a:t>
            </a:r>
          </a:p>
          <a:p>
            <a:pPr marL="447675" indent="-447675" eaLnBrk="1" hangingPunct="1"/>
            <a:r>
              <a:rPr lang="en-US" smtClean="0"/>
              <a:t>01101 </a:t>
            </a:r>
            <a:r>
              <a:rPr lang="en-US" smtClean="0">
                <a:sym typeface="Symbol" panose="05050102010706020507" pitchFamily="18" charset="2"/>
              </a:rPr>
              <a:t></a:t>
            </a:r>
            <a:r>
              <a:rPr lang="en-US" smtClean="0"/>
              <a:t>		end of stream 1</a:t>
            </a:r>
          </a:p>
          <a:p>
            <a:pPr marL="447675" indent="-447675" eaLnBrk="1" hangingPunct="1"/>
            <a:r>
              <a:rPr lang="en-US" smtClean="0"/>
              <a:t>00111 </a:t>
            </a:r>
            <a:r>
              <a:rPr lang="en-US" smtClean="0">
                <a:sym typeface="Symbol" panose="05050102010706020507" pitchFamily="18" charset="2"/>
              </a:rPr>
              <a:t></a:t>
            </a:r>
            <a:r>
              <a:rPr lang="en-US" smtClean="0"/>
              <a:t>		end of stream 2</a:t>
            </a:r>
          </a:p>
          <a:p>
            <a:pPr marL="447675" indent="-447675" eaLnBrk="1" hangingPunct="1"/>
            <a:r>
              <a:rPr lang="en-US" smtClean="0"/>
              <a:t>00100 </a:t>
            </a:r>
            <a:r>
              <a:rPr lang="en-US" smtClean="0">
                <a:sym typeface="Symbol" panose="05050102010706020507" pitchFamily="18" charset="2"/>
              </a:rPr>
              <a:t></a:t>
            </a:r>
            <a:r>
              <a:rPr lang="en-US" smtClean="0"/>
              <a:t>		transmit error</a:t>
            </a:r>
          </a:p>
          <a:p>
            <a:pPr marL="447675" indent="-447675" eaLnBrk="1" hangingPunct="1"/>
            <a:r>
              <a:rPr lang="en-US" smtClean="0"/>
              <a:t>Other  </a:t>
            </a:r>
            <a:r>
              <a:rPr lang="en-US" smtClean="0">
                <a:sym typeface="Symbol" panose="05050102010706020507" pitchFamily="18" charset="2"/>
              </a:rPr>
              <a:t></a:t>
            </a:r>
            <a:r>
              <a:rPr lang="en-US" smtClean="0"/>
              <a:t>		invalid</a:t>
            </a:r>
          </a:p>
        </p:txBody>
      </p:sp>
    </p:spTree>
    <p:extLst>
      <p:ext uri="{BB962C8B-B14F-4D97-AF65-F5344CB8AC3E}">
        <p14:creationId xmlns:p14="http://schemas.microsoft.com/office/powerpoint/2010/main" val="39828133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4" name="Date Placeholder 3"/>
          <p:cNvSpPr txBox="1">
            <a:spLocks noGrp="1"/>
          </p:cNvSpPr>
          <p:nvPr/>
        </p:nvSpPr>
        <p:spPr bwMode="auto">
          <a:xfrm>
            <a:off x="94615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000">
                <a:latin typeface="Arial" panose="020B0604020202020204" pitchFamily="34" charset="0"/>
              </a:rPr>
              <a:t>CS/ECE 438</a:t>
            </a:r>
          </a:p>
        </p:txBody>
      </p:sp>
      <p:sp>
        <p:nvSpPr>
          <p:cNvPr id="730115" name="Footer Placeholder 4"/>
          <p:cNvSpPr txBox="1">
            <a:spLocks noGrp="1"/>
          </p:cNvSpPr>
          <p:nvPr/>
        </p:nvSpPr>
        <p:spPr bwMode="auto">
          <a:xfrm>
            <a:off x="3124200" y="62484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sz="1000" dirty="0">
              <a:latin typeface="Arial" panose="020B0604020202020204" pitchFamily="34" charset="0"/>
            </a:endParaRPr>
          </a:p>
        </p:txBody>
      </p:sp>
      <p:sp>
        <p:nvSpPr>
          <p:cNvPr id="730116" name="Slide Number Placeholder 5"/>
          <p:cNvSpPr txBox="1">
            <a:spLocks noGrp="1"/>
          </p:cNvSpPr>
          <p:nvPr/>
        </p:nvSpPr>
        <p:spPr bwMode="auto">
          <a:xfrm>
            <a:off x="6705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EBB9A6FA-E135-4170-87CE-5C8025131170}" type="slidenum">
              <a:rPr lang="en-US" sz="1000">
                <a:latin typeface="Arial" panose="020B0604020202020204" pitchFamily="34" charset="0"/>
              </a:rPr>
              <a:pPr algn="r" eaLnBrk="1" hangingPunct="1"/>
              <a:t>17</a:t>
            </a:fld>
            <a:endParaRPr lang="en-US" sz="1000">
              <a:latin typeface="Arial" panose="020B0604020202020204" pitchFamily="34" charset="0"/>
            </a:endParaRPr>
          </a:p>
        </p:txBody>
      </p:sp>
      <p:sp>
        <p:nvSpPr>
          <p:cNvPr id="730117" name="Rectangle 4"/>
          <p:cNvSpPr>
            <a:spLocks noGrp="1" noChangeArrowheads="1"/>
          </p:cNvSpPr>
          <p:nvPr>
            <p:ph type="title" idx="4294967295"/>
          </p:nvPr>
        </p:nvSpPr>
        <p:spPr/>
        <p:txBody>
          <a:bodyPr anchor="b"/>
          <a:lstStyle/>
          <a:p>
            <a:pPr eaLnBrk="1" hangingPunct="1"/>
            <a:r>
              <a:rPr lang="en-US" smtClean="0"/>
              <a:t>Binary Voltage Encodings</a:t>
            </a:r>
          </a:p>
        </p:txBody>
      </p:sp>
      <p:sp>
        <p:nvSpPr>
          <p:cNvPr id="730118" name="Rectangle 5"/>
          <p:cNvSpPr>
            <a:spLocks noGrp="1" noChangeArrowheads="1"/>
          </p:cNvSpPr>
          <p:nvPr>
            <p:ph type="body" idx="4294967295"/>
          </p:nvPr>
        </p:nvSpPr>
        <p:spPr/>
        <p:txBody>
          <a:bodyPr/>
          <a:lstStyle/>
          <a:p>
            <a:pPr marL="447675" indent="-447675" eaLnBrk="1" hangingPunct="1">
              <a:lnSpc>
                <a:spcPct val="90000"/>
              </a:lnSpc>
            </a:pPr>
            <a:r>
              <a:rPr lang="en-US" sz="2400" dirty="0" smtClean="0"/>
              <a:t>Problem with binary voltage (square wave) encodings</a:t>
            </a:r>
          </a:p>
          <a:p>
            <a:pPr marL="889000" lvl="1" indent="-439738" eaLnBrk="1" hangingPunct="1">
              <a:lnSpc>
                <a:spcPct val="90000"/>
              </a:lnSpc>
            </a:pPr>
            <a:r>
              <a:rPr lang="en-US" sz="2000" dirty="0" smtClean="0"/>
              <a:t>Wide frequency range required, implying</a:t>
            </a:r>
          </a:p>
          <a:p>
            <a:pPr marL="1293813" lvl="2" indent="-403225" eaLnBrk="1" hangingPunct="1">
              <a:lnSpc>
                <a:spcPct val="90000"/>
              </a:lnSpc>
            </a:pPr>
            <a:r>
              <a:rPr lang="en-US" sz="1800" dirty="0" smtClean="0"/>
              <a:t>Significant dispersion</a:t>
            </a:r>
          </a:p>
          <a:p>
            <a:pPr marL="1293813" lvl="2" indent="-403225" eaLnBrk="1" hangingPunct="1">
              <a:lnSpc>
                <a:spcPct val="90000"/>
              </a:lnSpc>
            </a:pPr>
            <a:r>
              <a:rPr lang="en-US" sz="1800" dirty="0" smtClean="0"/>
              <a:t>Uneven attenuation</a:t>
            </a:r>
          </a:p>
          <a:p>
            <a:pPr marL="889000" lvl="1" indent="-439738" eaLnBrk="1" hangingPunct="1">
              <a:lnSpc>
                <a:spcPct val="90000"/>
              </a:lnSpc>
            </a:pPr>
            <a:r>
              <a:rPr lang="en-US" sz="2000" dirty="0" smtClean="0"/>
              <a:t>Prefer to use narrow frequency band (carrier frequency)</a:t>
            </a:r>
          </a:p>
          <a:p>
            <a:pPr marL="447675" indent="-447675" eaLnBrk="1" hangingPunct="1">
              <a:lnSpc>
                <a:spcPct val="90000"/>
              </a:lnSpc>
            </a:pPr>
            <a:r>
              <a:rPr lang="en-US" sz="2400" dirty="0" smtClean="0"/>
              <a:t>Types of modulation</a:t>
            </a:r>
          </a:p>
          <a:p>
            <a:pPr marL="889000" lvl="1" indent="-439738" eaLnBrk="1" hangingPunct="1">
              <a:lnSpc>
                <a:spcPct val="90000"/>
              </a:lnSpc>
            </a:pPr>
            <a:r>
              <a:rPr lang="en-US" sz="2000" dirty="0" smtClean="0"/>
              <a:t>Amplitude (AM)</a:t>
            </a:r>
          </a:p>
          <a:p>
            <a:pPr marL="889000" lvl="1" indent="-439738" eaLnBrk="1" hangingPunct="1">
              <a:lnSpc>
                <a:spcPct val="90000"/>
              </a:lnSpc>
            </a:pPr>
            <a:r>
              <a:rPr lang="en-US" sz="2000" dirty="0" smtClean="0"/>
              <a:t>Frequency (FM)</a:t>
            </a:r>
          </a:p>
          <a:p>
            <a:pPr marL="889000" lvl="1" indent="-439738" eaLnBrk="1" hangingPunct="1">
              <a:lnSpc>
                <a:spcPct val="90000"/>
              </a:lnSpc>
            </a:pPr>
            <a:r>
              <a:rPr lang="en-US" sz="2000" dirty="0" smtClean="0"/>
              <a:t>Phase/phase shift </a:t>
            </a:r>
          </a:p>
          <a:p>
            <a:pPr marL="889000" lvl="1" indent="-439738" eaLnBrk="1" hangingPunct="1">
              <a:lnSpc>
                <a:spcPct val="90000"/>
              </a:lnSpc>
            </a:pPr>
            <a:r>
              <a:rPr lang="en-US" sz="2000" dirty="0" smtClean="0"/>
              <a:t>Combinations of these</a:t>
            </a:r>
          </a:p>
          <a:p>
            <a:pPr marL="889000" lvl="1" indent="-439738" eaLnBrk="1" hangingPunct="1">
              <a:lnSpc>
                <a:spcPct val="90000"/>
              </a:lnSpc>
            </a:pPr>
            <a:r>
              <a:rPr lang="en-US" sz="2000" dirty="0" smtClean="0"/>
              <a:t>Used in wireless Ethernet, optical communications</a:t>
            </a:r>
          </a:p>
        </p:txBody>
      </p:sp>
    </p:spTree>
    <p:extLst>
      <p:ext uri="{BB962C8B-B14F-4D97-AF65-F5344CB8AC3E}">
        <p14:creationId xmlns:p14="http://schemas.microsoft.com/office/powerpoint/2010/main" val="20288250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58" name="Rectangle 2"/>
          <p:cNvSpPr>
            <a:spLocks noGrp="1" noChangeArrowheads="1"/>
          </p:cNvSpPr>
          <p:nvPr>
            <p:ph type="title"/>
          </p:nvPr>
        </p:nvSpPr>
        <p:spPr/>
        <p:txBody>
          <a:bodyPr/>
          <a:lstStyle/>
          <a:p>
            <a:r>
              <a:rPr lang="en-US" sz="3200" smtClean="0"/>
              <a:t>Example: </a:t>
            </a:r>
            <a:br>
              <a:rPr lang="en-US" sz="3200" smtClean="0"/>
            </a:br>
            <a:r>
              <a:rPr lang="en-US" sz="3200" smtClean="0"/>
              <a:t>AM/FM for continuous signal</a:t>
            </a:r>
          </a:p>
        </p:txBody>
      </p:sp>
      <p:sp>
        <p:nvSpPr>
          <p:cNvPr id="813059" name="Rectangle 3"/>
          <p:cNvSpPr>
            <a:spLocks noGrp="1" noChangeArrowheads="1"/>
          </p:cNvSpPr>
          <p:nvPr>
            <p:ph type="body" idx="1"/>
          </p:nvPr>
        </p:nvSpPr>
        <p:spPr>
          <a:xfrm>
            <a:off x="685800" y="2286000"/>
            <a:ext cx="2514600" cy="4572000"/>
          </a:xfrm>
          <a:ln/>
          <a:extLst>
            <a:ext uri="{91240B29-F687-4F45-9708-019B960494DF}">
              <a14:hiddenLine xmlns:a14="http://schemas.microsoft.com/office/drawing/2010/main" w="9525">
                <a:solidFill>
                  <a:srgbClr val="FF0000"/>
                </a:solidFill>
                <a:miter lim="800000"/>
                <a:headEnd/>
                <a:tailEnd/>
              </a14:hiddenLine>
            </a:ext>
          </a:extLst>
        </p:spPr>
        <p:txBody>
          <a:bodyPr/>
          <a:lstStyle/>
          <a:p>
            <a:r>
              <a:rPr lang="en-US" sz="2800" smtClean="0"/>
              <a:t>Original signal</a:t>
            </a:r>
          </a:p>
          <a:p>
            <a:endParaRPr lang="en-US" sz="2800" smtClean="0"/>
          </a:p>
          <a:p>
            <a:r>
              <a:rPr lang="en-US" sz="2800" smtClean="0">
                <a:solidFill>
                  <a:srgbClr val="FF0000"/>
                </a:solidFill>
              </a:rPr>
              <a:t>Amplitude modulation</a:t>
            </a:r>
          </a:p>
          <a:p>
            <a:endParaRPr lang="en-US" sz="2800" smtClean="0">
              <a:solidFill>
                <a:srgbClr val="FF0000"/>
              </a:solidFill>
            </a:endParaRPr>
          </a:p>
          <a:p>
            <a:r>
              <a:rPr lang="en-US" sz="2800" smtClean="0">
                <a:solidFill>
                  <a:schemeClr val="accent2"/>
                </a:solidFill>
              </a:rPr>
              <a:t>Frequency modulation</a:t>
            </a:r>
          </a:p>
        </p:txBody>
      </p:sp>
      <p:pic>
        <p:nvPicPr>
          <p:cNvPr id="813060" name="Picture 4" descr="Amfm3-en-d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981200"/>
            <a:ext cx="5926138" cy="4629150"/>
          </a:xfrm>
          <a:prstGeom prst="rect">
            <a:avLst/>
          </a:prstGeom>
          <a:noFill/>
          <a:extLst>
            <a:ext uri="{909E8E84-426E-40DD-AFC4-6F175D3DCCD1}">
              <a14:hiddenFill xmlns:a14="http://schemas.microsoft.com/office/drawing/2010/main">
                <a:solidFill>
                  <a:srgbClr val="FFFFFF"/>
                </a:solidFill>
              </a14:hiddenFill>
            </a:ext>
          </a:extLst>
        </p:spPr>
      </p:pic>
      <p:sp>
        <p:nvSpPr>
          <p:cNvPr id="813061" name="Rectangle 5"/>
          <p:cNvSpPr>
            <a:spLocks noChangeArrowheads="1"/>
          </p:cNvSpPr>
          <p:nvPr/>
        </p:nvSpPr>
        <p:spPr bwMode="auto">
          <a:xfrm>
            <a:off x="8305800" y="1981200"/>
            <a:ext cx="1600200" cy="46291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0618014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138" name="Date Placeholder 2"/>
          <p:cNvSpPr txBox="1">
            <a:spLocks noGrp="1"/>
          </p:cNvSpPr>
          <p:nvPr/>
        </p:nvSpPr>
        <p:spPr bwMode="auto">
          <a:xfrm>
            <a:off x="94615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000">
                <a:latin typeface="Arial" panose="020B0604020202020204" pitchFamily="34" charset="0"/>
              </a:rPr>
              <a:t>CS/ECE 438</a:t>
            </a:r>
          </a:p>
        </p:txBody>
      </p:sp>
      <p:sp>
        <p:nvSpPr>
          <p:cNvPr id="731139" name="Footer Placeholder 3"/>
          <p:cNvSpPr txBox="1">
            <a:spLocks noGrp="1"/>
          </p:cNvSpPr>
          <p:nvPr/>
        </p:nvSpPr>
        <p:spPr bwMode="auto">
          <a:xfrm>
            <a:off x="3124200" y="62484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sz="1000" dirty="0">
              <a:latin typeface="Arial" panose="020B0604020202020204" pitchFamily="34" charset="0"/>
            </a:endParaRPr>
          </a:p>
        </p:txBody>
      </p:sp>
      <p:sp>
        <p:nvSpPr>
          <p:cNvPr id="731140" name="Slide Number Placeholder 4"/>
          <p:cNvSpPr txBox="1">
            <a:spLocks noGrp="1"/>
          </p:cNvSpPr>
          <p:nvPr/>
        </p:nvSpPr>
        <p:spPr bwMode="auto">
          <a:xfrm>
            <a:off x="6705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39C76795-BB4A-45C6-9627-9DB3037BB812}" type="slidenum">
              <a:rPr lang="en-US" sz="1000">
                <a:latin typeface="Arial" panose="020B0604020202020204" pitchFamily="34" charset="0"/>
              </a:rPr>
              <a:pPr algn="r" eaLnBrk="1" hangingPunct="1"/>
              <a:t>19</a:t>
            </a:fld>
            <a:endParaRPr lang="en-US" sz="1000">
              <a:latin typeface="Arial" panose="020B0604020202020204" pitchFamily="34" charset="0"/>
            </a:endParaRPr>
          </a:p>
        </p:txBody>
      </p:sp>
      <p:sp>
        <p:nvSpPr>
          <p:cNvPr id="731141" name="Rectangle 2"/>
          <p:cNvSpPr>
            <a:spLocks noGrp="1" noChangeArrowheads="1"/>
          </p:cNvSpPr>
          <p:nvPr>
            <p:ph type="title" idx="4294967295"/>
          </p:nvPr>
        </p:nvSpPr>
        <p:spPr/>
        <p:txBody>
          <a:bodyPr anchor="b"/>
          <a:lstStyle/>
          <a:p>
            <a:pPr eaLnBrk="1" hangingPunct="1"/>
            <a:r>
              <a:rPr lang="en-US" smtClean="0"/>
              <a:t>Amplitude Modulation</a:t>
            </a:r>
          </a:p>
        </p:txBody>
      </p:sp>
      <p:sp>
        <p:nvSpPr>
          <p:cNvPr id="731142" name="Rectangle 5"/>
          <p:cNvSpPr>
            <a:spLocks noChangeArrowheads="1"/>
          </p:cNvSpPr>
          <p:nvPr/>
        </p:nvSpPr>
        <p:spPr bwMode="auto">
          <a:xfrm>
            <a:off x="685800" y="2057400"/>
            <a:ext cx="7772400" cy="4114800"/>
          </a:xfrm>
          <a:prstGeom prst="rect">
            <a:avLst/>
          </a:prstGeom>
          <a:solidFill>
            <a:srgbClr val="FFFFFF"/>
          </a:solidFill>
          <a:ln w="2857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graphicFrame>
        <p:nvGraphicFramePr>
          <p:cNvPr id="731143" name="Object 4"/>
          <p:cNvGraphicFramePr>
            <a:graphicFrameLocks noChangeAspect="1"/>
          </p:cNvGraphicFramePr>
          <p:nvPr/>
        </p:nvGraphicFramePr>
        <p:xfrm>
          <a:off x="685800" y="2057400"/>
          <a:ext cx="7772400" cy="4057650"/>
        </p:xfrm>
        <a:graphic>
          <a:graphicData uri="http://schemas.openxmlformats.org/presentationml/2006/ole">
            <mc:AlternateContent xmlns:mc="http://schemas.openxmlformats.org/markup-compatibility/2006">
              <mc:Choice xmlns:v="urn:schemas-microsoft-com:vml" Requires="v">
                <p:oleObj spid="_x0000_s8207" name="Chart" r:id="rId4" imgW="8296412" imgH="5800547" progId="Excel.Chart.8">
                  <p:embed followColorScheme="full"/>
                </p:oleObj>
              </mc:Choice>
              <mc:Fallback>
                <p:oleObj name="Chart" r:id="rId4" imgW="8296412" imgH="5800547" progId="Excel.Chart.8">
                  <p:embed followColorScheme="full"/>
                  <p:pic>
                    <p:nvPicPr>
                      <p:cNvPr id="0" name=""/>
                      <p:cNvPicPr>
                        <a:picLocks noChangeAspect="1" noChangeArrowheads="1"/>
                      </p:cNvPicPr>
                      <p:nvPr/>
                    </p:nvPicPr>
                    <p:blipFill>
                      <a:blip r:embed="rId5"/>
                      <a:srcRect/>
                      <a:stretch>
                        <a:fillRect/>
                      </a:stretch>
                    </p:blipFill>
                    <p:spPr bwMode="auto">
                      <a:xfrm>
                        <a:off x="685800" y="2057400"/>
                        <a:ext cx="7772400" cy="405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31144" name="Text Box 7"/>
          <p:cNvSpPr txBox="1">
            <a:spLocks noChangeArrowheads="1"/>
          </p:cNvSpPr>
          <p:nvPr/>
        </p:nvSpPr>
        <p:spPr bwMode="auto">
          <a:xfrm>
            <a:off x="4213225" y="5507038"/>
            <a:ext cx="4095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3200" b="1">
                <a:latin typeface="Arial" panose="020B0604020202020204" pitchFamily="34" charset="0"/>
              </a:rPr>
              <a:t>1</a:t>
            </a:r>
          </a:p>
        </p:txBody>
      </p:sp>
      <p:sp>
        <p:nvSpPr>
          <p:cNvPr id="731145" name="Text Box 8"/>
          <p:cNvSpPr txBox="1">
            <a:spLocks noChangeArrowheads="1"/>
          </p:cNvSpPr>
          <p:nvPr/>
        </p:nvSpPr>
        <p:spPr bwMode="auto">
          <a:xfrm>
            <a:off x="6143625" y="5507038"/>
            <a:ext cx="4095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3200" b="1">
                <a:latin typeface="Arial" panose="020B0604020202020204" pitchFamily="34" charset="0"/>
              </a:rPr>
              <a:t>0</a:t>
            </a:r>
          </a:p>
        </p:txBody>
      </p:sp>
      <p:sp>
        <p:nvSpPr>
          <p:cNvPr id="731146" name="Text Box 9"/>
          <p:cNvSpPr txBox="1">
            <a:spLocks noChangeArrowheads="1"/>
          </p:cNvSpPr>
          <p:nvPr/>
        </p:nvSpPr>
        <p:spPr bwMode="auto">
          <a:xfrm>
            <a:off x="1695450" y="5632450"/>
            <a:ext cx="66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atin typeface="Arial" panose="020B0604020202020204" pitchFamily="34" charset="0"/>
              </a:rPr>
              <a:t>idle</a:t>
            </a:r>
          </a:p>
        </p:txBody>
      </p:sp>
    </p:spTree>
    <p:extLst>
      <p:ext uri="{BB962C8B-B14F-4D97-AF65-F5344CB8AC3E}">
        <p14:creationId xmlns:p14="http://schemas.microsoft.com/office/powerpoint/2010/main" val="4050145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2215662" y="4542333"/>
            <a:ext cx="4026876" cy="574796"/>
          </a:xfrm>
          <a:prstGeom prst="rect">
            <a:avLst/>
          </a:prstGeom>
          <a:solidFill>
            <a:schemeClr val="accent2">
              <a:lumMod val="20000"/>
              <a:lumOff val="80000"/>
            </a:scheme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Course Outline</a:t>
            </a:r>
            <a:endParaRPr lang="en-US" dirty="0"/>
          </a:p>
        </p:txBody>
      </p:sp>
      <p:grpSp>
        <p:nvGrpSpPr>
          <p:cNvPr id="5" name="Group 6"/>
          <p:cNvGrpSpPr>
            <a:grpSpLocks/>
          </p:cNvGrpSpPr>
          <p:nvPr/>
        </p:nvGrpSpPr>
        <p:grpSpPr bwMode="auto">
          <a:xfrm>
            <a:off x="4473942" y="2475525"/>
            <a:ext cx="1497012" cy="431800"/>
            <a:chOff x="0" y="0"/>
            <a:chExt cx="943" cy="272"/>
          </a:xfrm>
          <a:solidFill>
            <a:srgbClr val="0000FF"/>
          </a:solidFill>
        </p:grpSpPr>
        <p:sp>
          <p:nvSpPr>
            <p:cNvPr id="6" name="Rectangle 7"/>
            <p:cNvSpPr>
              <a:spLocks/>
            </p:cNvSpPr>
            <p:nvPr/>
          </p:nvSpPr>
          <p:spPr bwMode="auto">
            <a:xfrm>
              <a:off x="0" y="0"/>
              <a:ext cx="943" cy="272"/>
            </a:xfrm>
            <a:prstGeom prst="rect">
              <a:avLst/>
            </a:prstGeom>
            <a:grpFill/>
            <a:ln w="25400">
              <a:solidFill>
                <a:srgbClr val="FFFFFF"/>
              </a:solidFill>
              <a:prstDash val="solid"/>
              <a:miter lim="800000"/>
              <a:headEnd type="none" w="med" len="med"/>
              <a:tailEnd type="none" w="med" len="med"/>
            </a:ln>
            <a:effectLst>
              <a:outerShdw blurRad="63500" dist="101600" dir="2700000" algn="ctr" rotWithShape="0">
                <a:schemeClr val="bg2">
                  <a:alpha val="75000"/>
                </a:schemeClr>
              </a:outerShdw>
            </a:effectLst>
          </p:spPr>
          <p:txBody>
            <a:bodyPr lIns="0" tIns="0" rIns="0" bIns="0"/>
            <a:lstStyle/>
            <a:p>
              <a:pPr>
                <a:defRPr/>
              </a:pPr>
              <a:endParaRPr lang="en-US">
                <a:latin typeface="Courier New" charset="0"/>
                <a:ea typeface="ＭＳ Ｐゴシック" charset="0"/>
                <a:cs typeface="ＭＳ Ｐゴシック" charset="0"/>
              </a:endParaRPr>
            </a:p>
          </p:txBody>
        </p:sp>
        <p:sp>
          <p:nvSpPr>
            <p:cNvPr id="7" name="Rectangle 8"/>
            <p:cNvSpPr>
              <a:spLocks/>
            </p:cNvSpPr>
            <p:nvPr/>
          </p:nvSpPr>
          <p:spPr bwMode="auto">
            <a:xfrm>
              <a:off x="30" y="25"/>
              <a:ext cx="882" cy="223"/>
            </a:xfrm>
            <a:prstGeom prst="rect">
              <a:avLst/>
            </a:prstGeom>
            <a:gr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wrap="none" lIns="38100" tIns="38100" rIns="90479" bIns="38100" anchor="ctr">
              <a:spAutoFit/>
            </a:bodyPr>
            <a:lstStyle/>
            <a:p>
              <a:pPr marL="12700" algn="ctr">
                <a:defRPr/>
              </a:pPr>
              <a:r>
                <a:rPr lang="en-US" sz="1800" b="1" dirty="0">
                  <a:solidFill>
                    <a:srgbClr val="FFFFFF"/>
                  </a:solidFill>
                  <a:latin typeface="Arial" charset="0"/>
                  <a:ea typeface="ＭＳ Ｐゴシック" charset="0"/>
                  <a:cs typeface="Arial" charset="0"/>
                  <a:sym typeface="Arial" charset="0"/>
                </a:rPr>
                <a:t>Application</a:t>
              </a:r>
            </a:p>
          </p:txBody>
        </p:sp>
      </p:grpSp>
      <p:grpSp>
        <p:nvGrpSpPr>
          <p:cNvPr id="8" name="Group 15"/>
          <p:cNvGrpSpPr>
            <a:grpSpLocks/>
          </p:cNvGrpSpPr>
          <p:nvPr/>
        </p:nvGrpSpPr>
        <p:grpSpPr bwMode="auto">
          <a:xfrm>
            <a:off x="4500930" y="3006240"/>
            <a:ext cx="1497012" cy="431800"/>
            <a:chOff x="0" y="0"/>
            <a:chExt cx="943" cy="272"/>
          </a:xfrm>
          <a:solidFill>
            <a:srgbClr val="0000FF"/>
          </a:solidFill>
        </p:grpSpPr>
        <p:sp>
          <p:nvSpPr>
            <p:cNvPr id="9" name="Rectangle 16"/>
            <p:cNvSpPr>
              <a:spLocks/>
            </p:cNvSpPr>
            <p:nvPr/>
          </p:nvSpPr>
          <p:spPr bwMode="auto">
            <a:xfrm>
              <a:off x="0" y="0"/>
              <a:ext cx="943" cy="272"/>
            </a:xfrm>
            <a:prstGeom prst="rect">
              <a:avLst/>
            </a:prstGeom>
            <a:grpFill/>
            <a:ln w="25400">
              <a:solidFill>
                <a:srgbClr val="FFFFFF"/>
              </a:solidFill>
              <a:prstDash val="solid"/>
              <a:miter lim="800000"/>
              <a:headEnd type="none" w="med" len="med"/>
              <a:tailEnd type="none" w="med" len="med"/>
            </a:ln>
            <a:effectLst>
              <a:outerShdw blurRad="63500" dist="101600" dir="2700000" algn="ctr" rotWithShape="0">
                <a:schemeClr val="bg2">
                  <a:alpha val="75000"/>
                </a:schemeClr>
              </a:outerShdw>
            </a:effectLst>
          </p:spPr>
          <p:txBody>
            <a:bodyPr lIns="0" tIns="0" rIns="0" bIns="0"/>
            <a:lstStyle/>
            <a:p>
              <a:pPr>
                <a:defRPr/>
              </a:pPr>
              <a:endParaRPr lang="en-US">
                <a:latin typeface="Courier New" charset="0"/>
                <a:ea typeface="ＭＳ Ｐゴシック" charset="0"/>
                <a:cs typeface="ＭＳ Ｐゴシック" charset="0"/>
              </a:endParaRPr>
            </a:p>
          </p:txBody>
        </p:sp>
        <p:sp>
          <p:nvSpPr>
            <p:cNvPr id="10" name="Rectangle 17"/>
            <p:cNvSpPr>
              <a:spLocks/>
            </p:cNvSpPr>
            <p:nvPr/>
          </p:nvSpPr>
          <p:spPr bwMode="auto">
            <a:xfrm>
              <a:off x="91" y="25"/>
              <a:ext cx="760" cy="223"/>
            </a:xfrm>
            <a:prstGeom prst="rect">
              <a:avLst/>
            </a:prstGeom>
            <a:gr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wrap="none" lIns="38100" tIns="38100" rIns="90479" bIns="38100" anchor="ctr">
              <a:spAutoFit/>
            </a:bodyPr>
            <a:lstStyle/>
            <a:p>
              <a:pPr marL="12700" algn="ctr">
                <a:defRPr/>
              </a:pPr>
              <a:r>
                <a:rPr lang="en-US" sz="1800" b="1" dirty="0">
                  <a:solidFill>
                    <a:srgbClr val="FFFFFF"/>
                  </a:solidFill>
                  <a:latin typeface="Arial" charset="0"/>
                  <a:ea typeface="ＭＳ Ｐゴシック" charset="0"/>
                  <a:cs typeface="Arial" charset="0"/>
                  <a:sym typeface="Arial" charset="0"/>
                </a:rPr>
                <a:t>Transport</a:t>
              </a:r>
            </a:p>
          </p:txBody>
        </p:sp>
      </p:grpSp>
      <p:grpSp>
        <p:nvGrpSpPr>
          <p:cNvPr id="11" name="Group 18"/>
          <p:cNvGrpSpPr>
            <a:grpSpLocks/>
          </p:cNvGrpSpPr>
          <p:nvPr/>
        </p:nvGrpSpPr>
        <p:grpSpPr bwMode="auto">
          <a:xfrm>
            <a:off x="4500564" y="3533780"/>
            <a:ext cx="1497012" cy="428625"/>
            <a:chOff x="0" y="0"/>
            <a:chExt cx="943" cy="270"/>
          </a:xfrm>
        </p:grpSpPr>
        <p:sp>
          <p:nvSpPr>
            <p:cNvPr id="12" name="Rectangle 19"/>
            <p:cNvSpPr>
              <a:spLocks/>
            </p:cNvSpPr>
            <p:nvPr/>
          </p:nvSpPr>
          <p:spPr bwMode="auto">
            <a:xfrm>
              <a:off x="0" y="0"/>
              <a:ext cx="943" cy="270"/>
            </a:xfrm>
            <a:prstGeom prst="rect">
              <a:avLst/>
            </a:prstGeom>
            <a:solidFill>
              <a:srgbClr val="114FFB"/>
            </a:solidFill>
            <a:ln w="25400">
              <a:solidFill>
                <a:srgbClr val="FFFFFF"/>
              </a:solidFill>
              <a:prstDash val="solid"/>
              <a:miter lim="800000"/>
              <a:headEnd type="none" w="med" len="med"/>
              <a:tailEnd type="none" w="med" len="med"/>
            </a:ln>
            <a:effectLst>
              <a:outerShdw blurRad="63500" dist="101600" dir="2700000" algn="ctr" rotWithShape="0">
                <a:schemeClr val="bg2">
                  <a:alpha val="75000"/>
                </a:schemeClr>
              </a:outerShdw>
            </a:effectLst>
          </p:spPr>
          <p:txBody>
            <a:bodyPr lIns="0" tIns="0" rIns="0" bIns="0"/>
            <a:lstStyle/>
            <a:p>
              <a:pPr>
                <a:defRPr/>
              </a:pPr>
              <a:endParaRPr lang="en-US">
                <a:latin typeface="Courier New" charset="0"/>
                <a:ea typeface="ＭＳ Ｐゴシック" charset="0"/>
                <a:cs typeface="ＭＳ Ｐゴシック" charset="0"/>
              </a:endParaRPr>
            </a:p>
          </p:txBody>
        </p:sp>
        <p:sp>
          <p:nvSpPr>
            <p:cNvPr id="13" name="Rectangle 20"/>
            <p:cNvSpPr>
              <a:spLocks/>
            </p:cNvSpPr>
            <p:nvPr/>
          </p:nvSpPr>
          <p:spPr bwMode="auto">
            <a:xfrm>
              <a:off x="142" y="31"/>
              <a:ext cx="658"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90479" bIns="38100" anchor="ctr">
              <a:spAutoFit/>
            </a:bodyPr>
            <a:lstStyle>
              <a:lvl1pPr marL="12700" eaLnBrk="0" hangingPunct="0">
                <a:defRPr sz="2000" b="1">
                  <a:solidFill>
                    <a:schemeClr val="tx1"/>
                  </a:solidFill>
                  <a:latin typeface="Courier New" panose="02070309020205020404" pitchFamily="49" charset="0"/>
                  <a:ea typeface="MS PGothic" panose="020B0600070205080204" pitchFamily="34" charset="-128"/>
                </a:defRPr>
              </a:lvl1pPr>
              <a:lvl2pPr marL="742950" indent="-285750" eaLnBrk="0" hangingPunct="0">
                <a:defRPr sz="2000" b="1">
                  <a:solidFill>
                    <a:schemeClr val="tx1"/>
                  </a:solidFill>
                  <a:latin typeface="Courier New" panose="02070309020205020404" pitchFamily="49" charset="0"/>
                  <a:ea typeface="MS PGothic" panose="020B0600070205080204" pitchFamily="34" charset="-128"/>
                </a:defRPr>
              </a:lvl2pPr>
              <a:lvl3pPr marL="1143000" indent="-228600" eaLnBrk="0" hangingPunct="0">
                <a:defRPr sz="2000" b="1">
                  <a:solidFill>
                    <a:schemeClr val="tx1"/>
                  </a:solidFill>
                  <a:latin typeface="Courier New" panose="02070309020205020404" pitchFamily="49" charset="0"/>
                  <a:ea typeface="MS PGothic" panose="020B0600070205080204" pitchFamily="34" charset="-128"/>
                </a:defRPr>
              </a:lvl3pPr>
              <a:lvl4pPr marL="1600200" indent="-228600" eaLnBrk="0" hangingPunct="0">
                <a:defRPr sz="2000" b="1">
                  <a:solidFill>
                    <a:schemeClr val="tx1"/>
                  </a:solidFill>
                  <a:latin typeface="Courier New" panose="02070309020205020404" pitchFamily="49" charset="0"/>
                  <a:ea typeface="MS PGothic" panose="020B0600070205080204" pitchFamily="34" charset="-128"/>
                </a:defRPr>
              </a:lvl4pPr>
              <a:lvl5pPr marL="2057400" indent="-228600" eaLnBrk="0" hangingPunct="0">
                <a:defRPr sz="2000" b="1">
                  <a:solidFill>
                    <a:schemeClr val="tx1"/>
                  </a:solidFill>
                  <a:latin typeface="Courier New" panose="02070309020205020404" pitchFamily="49" charset="0"/>
                  <a:ea typeface="MS PGothic" panose="020B0600070205080204" pitchFamily="34" charset="-128"/>
                </a:defRPr>
              </a:lvl5pPr>
              <a:lvl6pPr marL="2514600" indent="-228600" algn="r" eaLnBrk="0" fontAlgn="base" hangingPunct="0">
                <a:spcBef>
                  <a:spcPct val="0"/>
                </a:spcBef>
                <a:spcAft>
                  <a:spcPct val="0"/>
                </a:spcAft>
                <a:defRPr sz="2000" b="1">
                  <a:solidFill>
                    <a:schemeClr val="tx1"/>
                  </a:solidFill>
                  <a:latin typeface="Courier New" panose="02070309020205020404" pitchFamily="49" charset="0"/>
                  <a:ea typeface="MS PGothic" panose="020B0600070205080204" pitchFamily="34" charset="-128"/>
                </a:defRPr>
              </a:lvl6pPr>
              <a:lvl7pPr marL="2971800" indent="-228600" algn="r" eaLnBrk="0" fontAlgn="base" hangingPunct="0">
                <a:spcBef>
                  <a:spcPct val="0"/>
                </a:spcBef>
                <a:spcAft>
                  <a:spcPct val="0"/>
                </a:spcAft>
                <a:defRPr sz="2000" b="1">
                  <a:solidFill>
                    <a:schemeClr val="tx1"/>
                  </a:solidFill>
                  <a:latin typeface="Courier New" panose="02070309020205020404" pitchFamily="49" charset="0"/>
                  <a:ea typeface="MS PGothic" panose="020B0600070205080204" pitchFamily="34" charset="-128"/>
                </a:defRPr>
              </a:lvl7pPr>
              <a:lvl8pPr marL="3429000" indent="-228600" algn="r" eaLnBrk="0" fontAlgn="base" hangingPunct="0">
                <a:spcBef>
                  <a:spcPct val="0"/>
                </a:spcBef>
                <a:spcAft>
                  <a:spcPct val="0"/>
                </a:spcAft>
                <a:defRPr sz="2000" b="1">
                  <a:solidFill>
                    <a:schemeClr val="tx1"/>
                  </a:solidFill>
                  <a:latin typeface="Courier New" panose="02070309020205020404" pitchFamily="49" charset="0"/>
                  <a:ea typeface="MS PGothic" panose="020B0600070205080204" pitchFamily="34" charset="-128"/>
                </a:defRPr>
              </a:lvl8pPr>
              <a:lvl9pPr marL="3886200" indent="-228600" algn="r" eaLnBrk="0" fontAlgn="base" hangingPunct="0">
                <a:spcBef>
                  <a:spcPct val="0"/>
                </a:spcBef>
                <a:spcAft>
                  <a:spcPct val="0"/>
                </a:spcAft>
                <a:defRPr sz="2000" b="1">
                  <a:solidFill>
                    <a:schemeClr val="tx1"/>
                  </a:solidFill>
                  <a:latin typeface="Courier New" panose="02070309020205020404" pitchFamily="49" charset="0"/>
                  <a:ea typeface="MS PGothic" panose="020B0600070205080204" pitchFamily="34" charset="-128"/>
                </a:defRPr>
              </a:lvl9pPr>
            </a:lstStyle>
            <a:p>
              <a:pPr algn="ctr" eaLnBrk="1" hangingPunct="1"/>
              <a:r>
                <a:rPr lang="en-US" sz="1800">
                  <a:solidFill>
                    <a:srgbClr val="FFFFFF"/>
                  </a:solidFill>
                  <a:latin typeface="Arial" panose="020B0604020202020204" pitchFamily="34" charset="0"/>
                  <a:cs typeface="Arial" panose="020B0604020202020204" pitchFamily="34" charset="0"/>
                  <a:sym typeface="Arial" panose="020B0604020202020204" pitchFamily="34" charset="0"/>
                </a:rPr>
                <a:t>Network</a:t>
              </a:r>
            </a:p>
          </p:txBody>
        </p:sp>
      </p:grpSp>
      <p:grpSp>
        <p:nvGrpSpPr>
          <p:cNvPr id="14" name="Group 21"/>
          <p:cNvGrpSpPr>
            <a:grpSpLocks/>
          </p:cNvGrpSpPr>
          <p:nvPr/>
        </p:nvGrpSpPr>
        <p:grpSpPr bwMode="auto">
          <a:xfrm>
            <a:off x="4500564" y="4059733"/>
            <a:ext cx="1497012" cy="431800"/>
            <a:chOff x="0" y="0"/>
            <a:chExt cx="943" cy="272"/>
          </a:xfrm>
        </p:grpSpPr>
        <p:sp>
          <p:nvSpPr>
            <p:cNvPr id="15" name="Rectangle 22"/>
            <p:cNvSpPr>
              <a:spLocks/>
            </p:cNvSpPr>
            <p:nvPr/>
          </p:nvSpPr>
          <p:spPr bwMode="auto">
            <a:xfrm>
              <a:off x="0" y="0"/>
              <a:ext cx="943" cy="272"/>
            </a:xfrm>
            <a:prstGeom prst="rect">
              <a:avLst/>
            </a:prstGeom>
            <a:solidFill>
              <a:srgbClr val="114FFB"/>
            </a:solidFill>
            <a:ln w="25400">
              <a:solidFill>
                <a:srgbClr val="FFFFFF"/>
              </a:solidFill>
              <a:prstDash val="solid"/>
              <a:miter lim="800000"/>
              <a:headEnd type="none" w="med" len="med"/>
              <a:tailEnd type="none" w="med" len="med"/>
            </a:ln>
            <a:effectLst>
              <a:outerShdw blurRad="63500" dist="101600" dir="2700000" algn="ctr" rotWithShape="0">
                <a:schemeClr val="bg2">
                  <a:alpha val="75000"/>
                </a:schemeClr>
              </a:outerShdw>
            </a:effectLst>
          </p:spPr>
          <p:txBody>
            <a:bodyPr lIns="0" tIns="0" rIns="0" bIns="0"/>
            <a:lstStyle/>
            <a:p>
              <a:pPr>
                <a:defRPr/>
              </a:pPr>
              <a:endParaRPr lang="en-US">
                <a:latin typeface="Courier New" charset="0"/>
                <a:ea typeface="ＭＳ Ｐゴシック" charset="0"/>
                <a:cs typeface="ＭＳ Ｐゴシック" charset="0"/>
              </a:endParaRPr>
            </a:p>
          </p:txBody>
        </p:sp>
        <p:sp>
          <p:nvSpPr>
            <p:cNvPr id="16" name="Rectangle 23"/>
            <p:cNvSpPr>
              <a:spLocks/>
            </p:cNvSpPr>
            <p:nvPr/>
          </p:nvSpPr>
          <p:spPr bwMode="auto">
            <a:xfrm>
              <a:off x="126" y="32"/>
              <a:ext cx="690"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90479" bIns="38100" anchor="ctr">
              <a:spAutoFit/>
            </a:bodyPr>
            <a:lstStyle>
              <a:lvl1pPr marL="12700" eaLnBrk="0" hangingPunct="0">
                <a:defRPr sz="2000" b="1">
                  <a:solidFill>
                    <a:schemeClr val="tx1"/>
                  </a:solidFill>
                  <a:latin typeface="Courier New" panose="02070309020205020404" pitchFamily="49" charset="0"/>
                  <a:ea typeface="MS PGothic" panose="020B0600070205080204" pitchFamily="34" charset="-128"/>
                </a:defRPr>
              </a:lvl1pPr>
              <a:lvl2pPr marL="742950" indent="-285750" eaLnBrk="0" hangingPunct="0">
                <a:defRPr sz="2000" b="1">
                  <a:solidFill>
                    <a:schemeClr val="tx1"/>
                  </a:solidFill>
                  <a:latin typeface="Courier New" panose="02070309020205020404" pitchFamily="49" charset="0"/>
                  <a:ea typeface="MS PGothic" panose="020B0600070205080204" pitchFamily="34" charset="-128"/>
                </a:defRPr>
              </a:lvl2pPr>
              <a:lvl3pPr marL="1143000" indent="-228600" eaLnBrk="0" hangingPunct="0">
                <a:defRPr sz="2000" b="1">
                  <a:solidFill>
                    <a:schemeClr val="tx1"/>
                  </a:solidFill>
                  <a:latin typeface="Courier New" panose="02070309020205020404" pitchFamily="49" charset="0"/>
                  <a:ea typeface="MS PGothic" panose="020B0600070205080204" pitchFamily="34" charset="-128"/>
                </a:defRPr>
              </a:lvl3pPr>
              <a:lvl4pPr marL="1600200" indent="-228600" eaLnBrk="0" hangingPunct="0">
                <a:defRPr sz="2000" b="1">
                  <a:solidFill>
                    <a:schemeClr val="tx1"/>
                  </a:solidFill>
                  <a:latin typeface="Courier New" panose="02070309020205020404" pitchFamily="49" charset="0"/>
                  <a:ea typeface="MS PGothic" panose="020B0600070205080204" pitchFamily="34" charset="-128"/>
                </a:defRPr>
              </a:lvl4pPr>
              <a:lvl5pPr marL="2057400" indent="-228600" eaLnBrk="0" hangingPunct="0">
                <a:defRPr sz="2000" b="1">
                  <a:solidFill>
                    <a:schemeClr val="tx1"/>
                  </a:solidFill>
                  <a:latin typeface="Courier New" panose="02070309020205020404" pitchFamily="49" charset="0"/>
                  <a:ea typeface="MS PGothic" panose="020B0600070205080204" pitchFamily="34" charset="-128"/>
                </a:defRPr>
              </a:lvl5pPr>
              <a:lvl6pPr marL="2514600" indent="-228600" algn="r" eaLnBrk="0" fontAlgn="base" hangingPunct="0">
                <a:spcBef>
                  <a:spcPct val="0"/>
                </a:spcBef>
                <a:spcAft>
                  <a:spcPct val="0"/>
                </a:spcAft>
                <a:defRPr sz="2000" b="1">
                  <a:solidFill>
                    <a:schemeClr val="tx1"/>
                  </a:solidFill>
                  <a:latin typeface="Courier New" panose="02070309020205020404" pitchFamily="49" charset="0"/>
                  <a:ea typeface="MS PGothic" panose="020B0600070205080204" pitchFamily="34" charset="-128"/>
                </a:defRPr>
              </a:lvl6pPr>
              <a:lvl7pPr marL="2971800" indent="-228600" algn="r" eaLnBrk="0" fontAlgn="base" hangingPunct="0">
                <a:spcBef>
                  <a:spcPct val="0"/>
                </a:spcBef>
                <a:spcAft>
                  <a:spcPct val="0"/>
                </a:spcAft>
                <a:defRPr sz="2000" b="1">
                  <a:solidFill>
                    <a:schemeClr val="tx1"/>
                  </a:solidFill>
                  <a:latin typeface="Courier New" panose="02070309020205020404" pitchFamily="49" charset="0"/>
                  <a:ea typeface="MS PGothic" panose="020B0600070205080204" pitchFamily="34" charset="-128"/>
                </a:defRPr>
              </a:lvl7pPr>
              <a:lvl8pPr marL="3429000" indent="-228600" algn="r" eaLnBrk="0" fontAlgn="base" hangingPunct="0">
                <a:spcBef>
                  <a:spcPct val="0"/>
                </a:spcBef>
                <a:spcAft>
                  <a:spcPct val="0"/>
                </a:spcAft>
                <a:defRPr sz="2000" b="1">
                  <a:solidFill>
                    <a:schemeClr val="tx1"/>
                  </a:solidFill>
                  <a:latin typeface="Courier New" panose="02070309020205020404" pitchFamily="49" charset="0"/>
                  <a:ea typeface="MS PGothic" panose="020B0600070205080204" pitchFamily="34" charset="-128"/>
                </a:defRPr>
              </a:lvl8pPr>
              <a:lvl9pPr marL="3886200" indent="-228600" algn="r" eaLnBrk="0" fontAlgn="base" hangingPunct="0">
                <a:spcBef>
                  <a:spcPct val="0"/>
                </a:spcBef>
                <a:spcAft>
                  <a:spcPct val="0"/>
                </a:spcAft>
                <a:defRPr sz="2000" b="1">
                  <a:solidFill>
                    <a:schemeClr val="tx1"/>
                  </a:solidFill>
                  <a:latin typeface="Courier New" panose="02070309020205020404" pitchFamily="49" charset="0"/>
                  <a:ea typeface="MS PGothic" panose="020B0600070205080204" pitchFamily="34" charset="-128"/>
                </a:defRPr>
              </a:lvl9pPr>
            </a:lstStyle>
            <a:p>
              <a:pPr algn="ctr" eaLnBrk="1" hangingPunct="1"/>
              <a:r>
                <a:rPr lang="en-US" sz="1800">
                  <a:solidFill>
                    <a:srgbClr val="FFFFFF"/>
                  </a:solidFill>
                  <a:latin typeface="Arial" panose="020B0604020202020204" pitchFamily="34" charset="0"/>
                  <a:cs typeface="Arial" panose="020B0604020202020204" pitchFamily="34" charset="0"/>
                  <a:sym typeface="Arial" panose="020B0604020202020204" pitchFamily="34" charset="0"/>
                </a:rPr>
                <a:t>Data link</a:t>
              </a:r>
            </a:p>
          </p:txBody>
        </p:sp>
      </p:grpSp>
      <p:grpSp>
        <p:nvGrpSpPr>
          <p:cNvPr id="17" name="Group 24"/>
          <p:cNvGrpSpPr>
            <a:grpSpLocks/>
          </p:cNvGrpSpPr>
          <p:nvPr/>
        </p:nvGrpSpPr>
        <p:grpSpPr bwMode="auto">
          <a:xfrm>
            <a:off x="4500564" y="4587273"/>
            <a:ext cx="1497012" cy="430212"/>
            <a:chOff x="0" y="0"/>
            <a:chExt cx="943" cy="271"/>
          </a:xfrm>
        </p:grpSpPr>
        <p:sp>
          <p:nvSpPr>
            <p:cNvPr id="18" name="Rectangle 25"/>
            <p:cNvSpPr>
              <a:spLocks/>
            </p:cNvSpPr>
            <p:nvPr/>
          </p:nvSpPr>
          <p:spPr bwMode="auto">
            <a:xfrm>
              <a:off x="0" y="0"/>
              <a:ext cx="943" cy="271"/>
            </a:xfrm>
            <a:prstGeom prst="rect">
              <a:avLst/>
            </a:prstGeom>
            <a:solidFill>
              <a:srgbClr val="114FFB"/>
            </a:solidFill>
            <a:ln w="25400">
              <a:solidFill>
                <a:srgbClr val="FFFFFF"/>
              </a:solidFill>
              <a:prstDash val="solid"/>
              <a:miter lim="800000"/>
              <a:headEnd type="none" w="med" len="med"/>
              <a:tailEnd type="none" w="med" len="med"/>
            </a:ln>
            <a:effectLst>
              <a:outerShdw blurRad="63500" dist="101600" dir="2700000" algn="ctr" rotWithShape="0">
                <a:schemeClr val="bg2">
                  <a:alpha val="75000"/>
                </a:schemeClr>
              </a:outerShdw>
            </a:effectLst>
          </p:spPr>
          <p:txBody>
            <a:bodyPr lIns="0" tIns="0" rIns="0" bIns="0"/>
            <a:lstStyle/>
            <a:p>
              <a:pPr>
                <a:defRPr/>
              </a:pPr>
              <a:endParaRPr lang="en-US">
                <a:latin typeface="Courier New" charset="0"/>
                <a:ea typeface="ＭＳ Ｐゴシック" charset="0"/>
                <a:cs typeface="ＭＳ Ｐゴシック" charset="0"/>
              </a:endParaRPr>
            </a:p>
          </p:txBody>
        </p:sp>
        <p:sp>
          <p:nvSpPr>
            <p:cNvPr id="19" name="Rectangle 26"/>
            <p:cNvSpPr>
              <a:spLocks/>
            </p:cNvSpPr>
            <p:nvPr/>
          </p:nvSpPr>
          <p:spPr bwMode="auto">
            <a:xfrm>
              <a:off x="134" y="31"/>
              <a:ext cx="674"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90479" bIns="38100" anchor="ctr">
              <a:spAutoFit/>
            </a:bodyPr>
            <a:lstStyle>
              <a:lvl1pPr marL="12700" eaLnBrk="0" hangingPunct="0">
                <a:defRPr sz="2000" b="1">
                  <a:solidFill>
                    <a:schemeClr val="tx1"/>
                  </a:solidFill>
                  <a:latin typeface="Courier New" panose="02070309020205020404" pitchFamily="49" charset="0"/>
                  <a:ea typeface="MS PGothic" panose="020B0600070205080204" pitchFamily="34" charset="-128"/>
                </a:defRPr>
              </a:lvl1pPr>
              <a:lvl2pPr marL="742950" indent="-285750" eaLnBrk="0" hangingPunct="0">
                <a:defRPr sz="2000" b="1">
                  <a:solidFill>
                    <a:schemeClr val="tx1"/>
                  </a:solidFill>
                  <a:latin typeface="Courier New" panose="02070309020205020404" pitchFamily="49" charset="0"/>
                  <a:ea typeface="MS PGothic" panose="020B0600070205080204" pitchFamily="34" charset="-128"/>
                </a:defRPr>
              </a:lvl2pPr>
              <a:lvl3pPr marL="1143000" indent="-228600" eaLnBrk="0" hangingPunct="0">
                <a:defRPr sz="2000" b="1">
                  <a:solidFill>
                    <a:schemeClr val="tx1"/>
                  </a:solidFill>
                  <a:latin typeface="Courier New" panose="02070309020205020404" pitchFamily="49" charset="0"/>
                  <a:ea typeface="MS PGothic" panose="020B0600070205080204" pitchFamily="34" charset="-128"/>
                </a:defRPr>
              </a:lvl3pPr>
              <a:lvl4pPr marL="1600200" indent="-228600" eaLnBrk="0" hangingPunct="0">
                <a:defRPr sz="2000" b="1">
                  <a:solidFill>
                    <a:schemeClr val="tx1"/>
                  </a:solidFill>
                  <a:latin typeface="Courier New" panose="02070309020205020404" pitchFamily="49" charset="0"/>
                  <a:ea typeface="MS PGothic" panose="020B0600070205080204" pitchFamily="34" charset="-128"/>
                </a:defRPr>
              </a:lvl4pPr>
              <a:lvl5pPr marL="2057400" indent="-228600" eaLnBrk="0" hangingPunct="0">
                <a:defRPr sz="2000" b="1">
                  <a:solidFill>
                    <a:schemeClr val="tx1"/>
                  </a:solidFill>
                  <a:latin typeface="Courier New" panose="02070309020205020404" pitchFamily="49" charset="0"/>
                  <a:ea typeface="MS PGothic" panose="020B0600070205080204" pitchFamily="34" charset="-128"/>
                </a:defRPr>
              </a:lvl5pPr>
              <a:lvl6pPr marL="2514600" indent="-228600" algn="r" eaLnBrk="0" fontAlgn="base" hangingPunct="0">
                <a:spcBef>
                  <a:spcPct val="0"/>
                </a:spcBef>
                <a:spcAft>
                  <a:spcPct val="0"/>
                </a:spcAft>
                <a:defRPr sz="2000" b="1">
                  <a:solidFill>
                    <a:schemeClr val="tx1"/>
                  </a:solidFill>
                  <a:latin typeface="Courier New" panose="02070309020205020404" pitchFamily="49" charset="0"/>
                  <a:ea typeface="MS PGothic" panose="020B0600070205080204" pitchFamily="34" charset="-128"/>
                </a:defRPr>
              </a:lvl6pPr>
              <a:lvl7pPr marL="2971800" indent="-228600" algn="r" eaLnBrk="0" fontAlgn="base" hangingPunct="0">
                <a:spcBef>
                  <a:spcPct val="0"/>
                </a:spcBef>
                <a:spcAft>
                  <a:spcPct val="0"/>
                </a:spcAft>
                <a:defRPr sz="2000" b="1">
                  <a:solidFill>
                    <a:schemeClr val="tx1"/>
                  </a:solidFill>
                  <a:latin typeface="Courier New" panose="02070309020205020404" pitchFamily="49" charset="0"/>
                  <a:ea typeface="MS PGothic" panose="020B0600070205080204" pitchFamily="34" charset="-128"/>
                </a:defRPr>
              </a:lvl7pPr>
              <a:lvl8pPr marL="3429000" indent="-228600" algn="r" eaLnBrk="0" fontAlgn="base" hangingPunct="0">
                <a:spcBef>
                  <a:spcPct val="0"/>
                </a:spcBef>
                <a:spcAft>
                  <a:spcPct val="0"/>
                </a:spcAft>
                <a:defRPr sz="2000" b="1">
                  <a:solidFill>
                    <a:schemeClr val="tx1"/>
                  </a:solidFill>
                  <a:latin typeface="Courier New" panose="02070309020205020404" pitchFamily="49" charset="0"/>
                  <a:ea typeface="MS PGothic" panose="020B0600070205080204" pitchFamily="34" charset="-128"/>
                </a:defRPr>
              </a:lvl8pPr>
              <a:lvl9pPr marL="3886200" indent="-228600" algn="r" eaLnBrk="0" fontAlgn="base" hangingPunct="0">
                <a:spcBef>
                  <a:spcPct val="0"/>
                </a:spcBef>
                <a:spcAft>
                  <a:spcPct val="0"/>
                </a:spcAft>
                <a:defRPr sz="2000" b="1">
                  <a:solidFill>
                    <a:schemeClr val="tx1"/>
                  </a:solidFill>
                  <a:latin typeface="Courier New" panose="02070309020205020404" pitchFamily="49" charset="0"/>
                  <a:ea typeface="MS PGothic" panose="020B0600070205080204" pitchFamily="34" charset="-128"/>
                </a:defRPr>
              </a:lvl9pPr>
            </a:lstStyle>
            <a:p>
              <a:pPr algn="ctr" eaLnBrk="1" hangingPunct="1"/>
              <a:r>
                <a:rPr lang="en-US" sz="1800">
                  <a:solidFill>
                    <a:srgbClr val="FFFFFF"/>
                  </a:solidFill>
                  <a:latin typeface="Arial" panose="020B0604020202020204" pitchFamily="34" charset="0"/>
                  <a:cs typeface="Arial" panose="020B0604020202020204" pitchFamily="34" charset="0"/>
                  <a:sym typeface="Arial" panose="020B0604020202020204" pitchFamily="34" charset="0"/>
                </a:rPr>
                <a:t>Physical</a:t>
              </a:r>
            </a:p>
          </p:txBody>
        </p:sp>
      </p:grpSp>
      <p:sp>
        <p:nvSpPr>
          <p:cNvPr id="20" name="Rectangle 27"/>
          <p:cNvSpPr>
            <a:spLocks/>
          </p:cNvSpPr>
          <p:nvPr/>
        </p:nvSpPr>
        <p:spPr bwMode="auto">
          <a:xfrm>
            <a:off x="4065589" y="4676173"/>
            <a:ext cx="358775"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C0128"/>
                </a:solidFill>
                <a:miter lim="800000"/>
                <a:headEnd/>
                <a:tailEnd/>
              </a14:hiddenLine>
            </a:ext>
          </a:extLst>
        </p:spPr>
        <p:txBody>
          <a:bodyPr wrap="none" lIns="25400" tIns="25400" rIns="63493" bIns="25400">
            <a:spAutoFit/>
          </a:bodyPr>
          <a:lstStyle>
            <a:lvl1pPr marL="11113" eaLnBrk="0" hangingPunct="0">
              <a:defRPr sz="2000" b="1">
                <a:solidFill>
                  <a:schemeClr val="tx1"/>
                </a:solidFill>
                <a:latin typeface="Courier New" panose="02070309020205020404" pitchFamily="49" charset="0"/>
                <a:ea typeface="MS PGothic" panose="020B0600070205080204" pitchFamily="34" charset="-128"/>
              </a:defRPr>
            </a:lvl1pPr>
            <a:lvl2pPr marL="742950" indent="-285750" eaLnBrk="0" hangingPunct="0">
              <a:defRPr sz="2000" b="1">
                <a:solidFill>
                  <a:schemeClr val="tx1"/>
                </a:solidFill>
                <a:latin typeface="Courier New" panose="02070309020205020404" pitchFamily="49" charset="0"/>
                <a:ea typeface="MS PGothic" panose="020B0600070205080204" pitchFamily="34" charset="-128"/>
              </a:defRPr>
            </a:lvl2pPr>
            <a:lvl3pPr marL="1143000" indent="-228600" eaLnBrk="0" hangingPunct="0">
              <a:defRPr sz="2000" b="1">
                <a:solidFill>
                  <a:schemeClr val="tx1"/>
                </a:solidFill>
                <a:latin typeface="Courier New" panose="02070309020205020404" pitchFamily="49" charset="0"/>
                <a:ea typeface="MS PGothic" panose="020B0600070205080204" pitchFamily="34" charset="-128"/>
              </a:defRPr>
            </a:lvl3pPr>
            <a:lvl4pPr marL="1600200" indent="-228600" eaLnBrk="0" hangingPunct="0">
              <a:defRPr sz="2000" b="1">
                <a:solidFill>
                  <a:schemeClr val="tx1"/>
                </a:solidFill>
                <a:latin typeface="Courier New" panose="02070309020205020404" pitchFamily="49" charset="0"/>
                <a:ea typeface="MS PGothic" panose="020B0600070205080204" pitchFamily="34" charset="-128"/>
              </a:defRPr>
            </a:lvl4pPr>
            <a:lvl5pPr marL="2057400" indent="-228600" eaLnBrk="0" hangingPunct="0">
              <a:defRPr sz="2000" b="1">
                <a:solidFill>
                  <a:schemeClr val="tx1"/>
                </a:solidFill>
                <a:latin typeface="Courier New" panose="02070309020205020404" pitchFamily="49" charset="0"/>
                <a:ea typeface="MS PGothic" panose="020B0600070205080204" pitchFamily="34" charset="-128"/>
              </a:defRPr>
            </a:lvl5pPr>
            <a:lvl6pPr marL="2514600" indent="-228600" algn="r" eaLnBrk="0" fontAlgn="base" hangingPunct="0">
              <a:spcBef>
                <a:spcPct val="0"/>
              </a:spcBef>
              <a:spcAft>
                <a:spcPct val="0"/>
              </a:spcAft>
              <a:defRPr sz="2000" b="1">
                <a:solidFill>
                  <a:schemeClr val="tx1"/>
                </a:solidFill>
                <a:latin typeface="Courier New" panose="02070309020205020404" pitchFamily="49" charset="0"/>
                <a:ea typeface="MS PGothic" panose="020B0600070205080204" pitchFamily="34" charset="-128"/>
              </a:defRPr>
            </a:lvl6pPr>
            <a:lvl7pPr marL="2971800" indent="-228600" algn="r" eaLnBrk="0" fontAlgn="base" hangingPunct="0">
              <a:spcBef>
                <a:spcPct val="0"/>
              </a:spcBef>
              <a:spcAft>
                <a:spcPct val="0"/>
              </a:spcAft>
              <a:defRPr sz="2000" b="1">
                <a:solidFill>
                  <a:schemeClr val="tx1"/>
                </a:solidFill>
                <a:latin typeface="Courier New" panose="02070309020205020404" pitchFamily="49" charset="0"/>
                <a:ea typeface="MS PGothic" panose="020B0600070205080204" pitchFamily="34" charset="-128"/>
              </a:defRPr>
            </a:lvl7pPr>
            <a:lvl8pPr marL="3429000" indent="-228600" algn="r" eaLnBrk="0" fontAlgn="base" hangingPunct="0">
              <a:spcBef>
                <a:spcPct val="0"/>
              </a:spcBef>
              <a:spcAft>
                <a:spcPct val="0"/>
              </a:spcAft>
              <a:defRPr sz="2000" b="1">
                <a:solidFill>
                  <a:schemeClr val="tx1"/>
                </a:solidFill>
                <a:latin typeface="Courier New" panose="02070309020205020404" pitchFamily="49" charset="0"/>
                <a:ea typeface="MS PGothic" panose="020B0600070205080204" pitchFamily="34" charset="-128"/>
              </a:defRPr>
            </a:lvl8pPr>
            <a:lvl9pPr marL="3886200" indent="-228600" algn="r" eaLnBrk="0" fontAlgn="base" hangingPunct="0">
              <a:spcBef>
                <a:spcPct val="0"/>
              </a:spcBef>
              <a:spcAft>
                <a:spcPct val="0"/>
              </a:spcAft>
              <a:defRPr sz="2000" b="1">
                <a:solidFill>
                  <a:schemeClr val="tx1"/>
                </a:solidFill>
                <a:latin typeface="Courier New" panose="02070309020205020404" pitchFamily="49" charset="0"/>
                <a:ea typeface="MS PGothic" panose="020B0600070205080204" pitchFamily="34" charset="-128"/>
              </a:defRPr>
            </a:lvl9pPr>
          </a:lstStyle>
          <a:p>
            <a:pPr eaLnBrk="1" hangingPunct="1">
              <a:lnSpc>
                <a:spcPct val="85000"/>
              </a:lnSpc>
            </a:pPr>
            <a:r>
              <a:rPr lang="en-US" sz="1800">
                <a:latin typeface="Arial" panose="020B0604020202020204" pitchFamily="34" charset="0"/>
                <a:cs typeface="Arial" panose="020B0604020202020204" pitchFamily="34" charset="0"/>
                <a:sym typeface="Arial" panose="020B0604020202020204" pitchFamily="34" charset="0"/>
              </a:rPr>
              <a:t>L1</a:t>
            </a:r>
          </a:p>
        </p:txBody>
      </p:sp>
      <p:sp>
        <p:nvSpPr>
          <p:cNvPr id="21" name="Rectangle 28"/>
          <p:cNvSpPr>
            <a:spLocks/>
          </p:cNvSpPr>
          <p:nvPr/>
        </p:nvSpPr>
        <p:spPr bwMode="auto">
          <a:xfrm>
            <a:off x="4065589" y="4148633"/>
            <a:ext cx="358775"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C0128"/>
                </a:solidFill>
                <a:miter lim="800000"/>
                <a:headEnd/>
                <a:tailEnd/>
              </a14:hiddenLine>
            </a:ext>
          </a:extLst>
        </p:spPr>
        <p:txBody>
          <a:bodyPr wrap="none" lIns="25400" tIns="25400" rIns="63493" bIns="25400">
            <a:spAutoFit/>
          </a:bodyPr>
          <a:lstStyle>
            <a:lvl1pPr marL="11113" eaLnBrk="0" hangingPunct="0">
              <a:defRPr sz="2000" b="1">
                <a:solidFill>
                  <a:schemeClr val="tx1"/>
                </a:solidFill>
                <a:latin typeface="Courier New" panose="02070309020205020404" pitchFamily="49" charset="0"/>
                <a:ea typeface="MS PGothic" panose="020B0600070205080204" pitchFamily="34" charset="-128"/>
              </a:defRPr>
            </a:lvl1pPr>
            <a:lvl2pPr marL="742950" indent="-285750" eaLnBrk="0" hangingPunct="0">
              <a:defRPr sz="2000" b="1">
                <a:solidFill>
                  <a:schemeClr val="tx1"/>
                </a:solidFill>
                <a:latin typeface="Courier New" panose="02070309020205020404" pitchFamily="49" charset="0"/>
                <a:ea typeface="MS PGothic" panose="020B0600070205080204" pitchFamily="34" charset="-128"/>
              </a:defRPr>
            </a:lvl2pPr>
            <a:lvl3pPr marL="1143000" indent="-228600" eaLnBrk="0" hangingPunct="0">
              <a:defRPr sz="2000" b="1">
                <a:solidFill>
                  <a:schemeClr val="tx1"/>
                </a:solidFill>
                <a:latin typeface="Courier New" panose="02070309020205020404" pitchFamily="49" charset="0"/>
                <a:ea typeface="MS PGothic" panose="020B0600070205080204" pitchFamily="34" charset="-128"/>
              </a:defRPr>
            </a:lvl3pPr>
            <a:lvl4pPr marL="1600200" indent="-228600" eaLnBrk="0" hangingPunct="0">
              <a:defRPr sz="2000" b="1">
                <a:solidFill>
                  <a:schemeClr val="tx1"/>
                </a:solidFill>
                <a:latin typeface="Courier New" panose="02070309020205020404" pitchFamily="49" charset="0"/>
                <a:ea typeface="MS PGothic" panose="020B0600070205080204" pitchFamily="34" charset="-128"/>
              </a:defRPr>
            </a:lvl4pPr>
            <a:lvl5pPr marL="2057400" indent="-228600" eaLnBrk="0" hangingPunct="0">
              <a:defRPr sz="2000" b="1">
                <a:solidFill>
                  <a:schemeClr val="tx1"/>
                </a:solidFill>
                <a:latin typeface="Courier New" panose="02070309020205020404" pitchFamily="49" charset="0"/>
                <a:ea typeface="MS PGothic" panose="020B0600070205080204" pitchFamily="34" charset="-128"/>
              </a:defRPr>
            </a:lvl5pPr>
            <a:lvl6pPr marL="2514600" indent="-228600" algn="r" eaLnBrk="0" fontAlgn="base" hangingPunct="0">
              <a:spcBef>
                <a:spcPct val="0"/>
              </a:spcBef>
              <a:spcAft>
                <a:spcPct val="0"/>
              </a:spcAft>
              <a:defRPr sz="2000" b="1">
                <a:solidFill>
                  <a:schemeClr val="tx1"/>
                </a:solidFill>
                <a:latin typeface="Courier New" panose="02070309020205020404" pitchFamily="49" charset="0"/>
                <a:ea typeface="MS PGothic" panose="020B0600070205080204" pitchFamily="34" charset="-128"/>
              </a:defRPr>
            </a:lvl6pPr>
            <a:lvl7pPr marL="2971800" indent="-228600" algn="r" eaLnBrk="0" fontAlgn="base" hangingPunct="0">
              <a:spcBef>
                <a:spcPct val="0"/>
              </a:spcBef>
              <a:spcAft>
                <a:spcPct val="0"/>
              </a:spcAft>
              <a:defRPr sz="2000" b="1">
                <a:solidFill>
                  <a:schemeClr val="tx1"/>
                </a:solidFill>
                <a:latin typeface="Courier New" panose="02070309020205020404" pitchFamily="49" charset="0"/>
                <a:ea typeface="MS PGothic" panose="020B0600070205080204" pitchFamily="34" charset="-128"/>
              </a:defRPr>
            </a:lvl7pPr>
            <a:lvl8pPr marL="3429000" indent="-228600" algn="r" eaLnBrk="0" fontAlgn="base" hangingPunct="0">
              <a:spcBef>
                <a:spcPct val="0"/>
              </a:spcBef>
              <a:spcAft>
                <a:spcPct val="0"/>
              </a:spcAft>
              <a:defRPr sz="2000" b="1">
                <a:solidFill>
                  <a:schemeClr val="tx1"/>
                </a:solidFill>
                <a:latin typeface="Courier New" panose="02070309020205020404" pitchFamily="49" charset="0"/>
                <a:ea typeface="MS PGothic" panose="020B0600070205080204" pitchFamily="34" charset="-128"/>
              </a:defRPr>
            </a:lvl8pPr>
            <a:lvl9pPr marL="3886200" indent="-228600" algn="r" eaLnBrk="0" fontAlgn="base" hangingPunct="0">
              <a:spcBef>
                <a:spcPct val="0"/>
              </a:spcBef>
              <a:spcAft>
                <a:spcPct val="0"/>
              </a:spcAft>
              <a:defRPr sz="2000" b="1">
                <a:solidFill>
                  <a:schemeClr val="tx1"/>
                </a:solidFill>
                <a:latin typeface="Courier New" panose="02070309020205020404" pitchFamily="49" charset="0"/>
                <a:ea typeface="MS PGothic" panose="020B0600070205080204" pitchFamily="34" charset="-128"/>
              </a:defRPr>
            </a:lvl9pPr>
          </a:lstStyle>
          <a:p>
            <a:pPr eaLnBrk="1" hangingPunct="1">
              <a:lnSpc>
                <a:spcPct val="85000"/>
              </a:lnSpc>
            </a:pPr>
            <a:r>
              <a:rPr lang="en-US" sz="1800">
                <a:latin typeface="Arial" panose="020B0604020202020204" pitchFamily="34" charset="0"/>
                <a:cs typeface="Arial" panose="020B0604020202020204" pitchFamily="34" charset="0"/>
                <a:sym typeface="Arial" panose="020B0604020202020204" pitchFamily="34" charset="0"/>
              </a:rPr>
              <a:t>L2</a:t>
            </a:r>
          </a:p>
        </p:txBody>
      </p:sp>
      <p:sp>
        <p:nvSpPr>
          <p:cNvPr id="22" name="Rectangle 29"/>
          <p:cNvSpPr>
            <a:spLocks/>
          </p:cNvSpPr>
          <p:nvPr/>
        </p:nvSpPr>
        <p:spPr bwMode="auto">
          <a:xfrm>
            <a:off x="4065589" y="3622680"/>
            <a:ext cx="358775"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C0128"/>
                </a:solidFill>
                <a:miter lim="800000"/>
                <a:headEnd/>
                <a:tailEnd/>
              </a14:hiddenLine>
            </a:ext>
          </a:extLst>
        </p:spPr>
        <p:txBody>
          <a:bodyPr wrap="none" lIns="25400" tIns="25400" rIns="63493" bIns="25400">
            <a:spAutoFit/>
          </a:bodyPr>
          <a:lstStyle>
            <a:lvl1pPr marL="11113" eaLnBrk="0" hangingPunct="0">
              <a:defRPr sz="2000" b="1">
                <a:solidFill>
                  <a:schemeClr val="tx1"/>
                </a:solidFill>
                <a:latin typeface="Courier New" panose="02070309020205020404" pitchFamily="49" charset="0"/>
                <a:ea typeface="MS PGothic" panose="020B0600070205080204" pitchFamily="34" charset="-128"/>
              </a:defRPr>
            </a:lvl1pPr>
            <a:lvl2pPr marL="742950" indent="-285750" eaLnBrk="0" hangingPunct="0">
              <a:defRPr sz="2000" b="1">
                <a:solidFill>
                  <a:schemeClr val="tx1"/>
                </a:solidFill>
                <a:latin typeface="Courier New" panose="02070309020205020404" pitchFamily="49" charset="0"/>
                <a:ea typeface="MS PGothic" panose="020B0600070205080204" pitchFamily="34" charset="-128"/>
              </a:defRPr>
            </a:lvl2pPr>
            <a:lvl3pPr marL="1143000" indent="-228600" eaLnBrk="0" hangingPunct="0">
              <a:defRPr sz="2000" b="1">
                <a:solidFill>
                  <a:schemeClr val="tx1"/>
                </a:solidFill>
                <a:latin typeface="Courier New" panose="02070309020205020404" pitchFamily="49" charset="0"/>
                <a:ea typeface="MS PGothic" panose="020B0600070205080204" pitchFamily="34" charset="-128"/>
              </a:defRPr>
            </a:lvl3pPr>
            <a:lvl4pPr marL="1600200" indent="-228600" eaLnBrk="0" hangingPunct="0">
              <a:defRPr sz="2000" b="1">
                <a:solidFill>
                  <a:schemeClr val="tx1"/>
                </a:solidFill>
                <a:latin typeface="Courier New" panose="02070309020205020404" pitchFamily="49" charset="0"/>
                <a:ea typeface="MS PGothic" panose="020B0600070205080204" pitchFamily="34" charset="-128"/>
              </a:defRPr>
            </a:lvl4pPr>
            <a:lvl5pPr marL="2057400" indent="-228600" eaLnBrk="0" hangingPunct="0">
              <a:defRPr sz="2000" b="1">
                <a:solidFill>
                  <a:schemeClr val="tx1"/>
                </a:solidFill>
                <a:latin typeface="Courier New" panose="02070309020205020404" pitchFamily="49" charset="0"/>
                <a:ea typeface="MS PGothic" panose="020B0600070205080204" pitchFamily="34" charset="-128"/>
              </a:defRPr>
            </a:lvl5pPr>
            <a:lvl6pPr marL="2514600" indent="-228600" algn="r" eaLnBrk="0" fontAlgn="base" hangingPunct="0">
              <a:spcBef>
                <a:spcPct val="0"/>
              </a:spcBef>
              <a:spcAft>
                <a:spcPct val="0"/>
              </a:spcAft>
              <a:defRPr sz="2000" b="1">
                <a:solidFill>
                  <a:schemeClr val="tx1"/>
                </a:solidFill>
                <a:latin typeface="Courier New" panose="02070309020205020404" pitchFamily="49" charset="0"/>
                <a:ea typeface="MS PGothic" panose="020B0600070205080204" pitchFamily="34" charset="-128"/>
              </a:defRPr>
            </a:lvl6pPr>
            <a:lvl7pPr marL="2971800" indent="-228600" algn="r" eaLnBrk="0" fontAlgn="base" hangingPunct="0">
              <a:spcBef>
                <a:spcPct val="0"/>
              </a:spcBef>
              <a:spcAft>
                <a:spcPct val="0"/>
              </a:spcAft>
              <a:defRPr sz="2000" b="1">
                <a:solidFill>
                  <a:schemeClr val="tx1"/>
                </a:solidFill>
                <a:latin typeface="Courier New" panose="02070309020205020404" pitchFamily="49" charset="0"/>
                <a:ea typeface="MS PGothic" panose="020B0600070205080204" pitchFamily="34" charset="-128"/>
              </a:defRPr>
            </a:lvl7pPr>
            <a:lvl8pPr marL="3429000" indent="-228600" algn="r" eaLnBrk="0" fontAlgn="base" hangingPunct="0">
              <a:spcBef>
                <a:spcPct val="0"/>
              </a:spcBef>
              <a:spcAft>
                <a:spcPct val="0"/>
              </a:spcAft>
              <a:defRPr sz="2000" b="1">
                <a:solidFill>
                  <a:schemeClr val="tx1"/>
                </a:solidFill>
                <a:latin typeface="Courier New" panose="02070309020205020404" pitchFamily="49" charset="0"/>
                <a:ea typeface="MS PGothic" panose="020B0600070205080204" pitchFamily="34" charset="-128"/>
              </a:defRPr>
            </a:lvl8pPr>
            <a:lvl9pPr marL="3886200" indent="-228600" algn="r" eaLnBrk="0" fontAlgn="base" hangingPunct="0">
              <a:spcBef>
                <a:spcPct val="0"/>
              </a:spcBef>
              <a:spcAft>
                <a:spcPct val="0"/>
              </a:spcAft>
              <a:defRPr sz="2000" b="1">
                <a:solidFill>
                  <a:schemeClr val="tx1"/>
                </a:solidFill>
                <a:latin typeface="Courier New" panose="02070309020205020404" pitchFamily="49" charset="0"/>
                <a:ea typeface="MS PGothic" panose="020B0600070205080204" pitchFamily="34" charset="-128"/>
              </a:defRPr>
            </a:lvl9pPr>
          </a:lstStyle>
          <a:p>
            <a:pPr eaLnBrk="1" hangingPunct="1">
              <a:lnSpc>
                <a:spcPct val="85000"/>
              </a:lnSpc>
            </a:pPr>
            <a:r>
              <a:rPr lang="en-US" sz="1800">
                <a:latin typeface="Arial" panose="020B0604020202020204" pitchFamily="34" charset="0"/>
                <a:cs typeface="Arial" panose="020B0604020202020204" pitchFamily="34" charset="0"/>
                <a:sym typeface="Arial" panose="020B0604020202020204" pitchFamily="34" charset="0"/>
              </a:rPr>
              <a:t>L3</a:t>
            </a:r>
          </a:p>
        </p:txBody>
      </p:sp>
      <p:sp>
        <p:nvSpPr>
          <p:cNvPr id="23" name="Rectangle 30"/>
          <p:cNvSpPr>
            <a:spLocks/>
          </p:cNvSpPr>
          <p:nvPr/>
        </p:nvSpPr>
        <p:spPr bwMode="auto">
          <a:xfrm>
            <a:off x="4065589" y="3095140"/>
            <a:ext cx="358775"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C0128"/>
                </a:solidFill>
                <a:miter lim="800000"/>
                <a:headEnd/>
                <a:tailEnd/>
              </a14:hiddenLine>
            </a:ext>
          </a:extLst>
        </p:spPr>
        <p:txBody>
          <a:bodyPr wrap="none" lIns="25400" tIns="25400" rIns="63493" bIns="25400">
            <a:spAutoFit/>
          </a:bodyPr>
          <a:lstStyle>
            <a:lvl1pPr marL="11113" eaLnBrk="0" hangingPunct="0">
              <a:defRPr sz="2000" b="1">
                <a:solidFill>
                  <a:schemeClr val="tx1"/>
                </a:solidFill>
                <a:latin typeface="Courier New" panose="02070309020205020404" pitchFamily="49" charset="0"/>
                <a:ea typeface="MS PGothic" panose="020B0600070205080204" pitchFamily="34" charset="-128"/>
              </a:defRPr>
            </a:lvl1pPr>
            <a:lvl2pPr marL="742950" indent="-285750" eaLnBrk="0" hangingPunct="0">
              <a:defRPr sz="2000" b="1">
                <a:solidFill>
                  <a:schemeClr val="tx1"/>
                </a:solidFill>
                <a:latin typeface="Courier New" panose="02070309020205020404" pitchFamily="49" charset="0"/>
                <a:ea typeface="MS PGothic" panose="020B0600070205080204" pitchFamily="34" charset="-128"/>
              </a:defRPr>
            </a:lvl2pPr>
            <a:lvl3pPr marL="1143000" indent="-228600" eaLnBrk="0" hangingPunct="0">
              <a:defRPr sz="2000" b="1">
                <a:solidFill>
                  <a:schemeClr val="tx1"/>
                </a:solidFill>
                <a:latin typeface="Courier New" panose="02070309020205020404" pitchFamily="49" charset="0"/>
                <a:ea typeface="MS PGothic" panose="020B0600070205080204" pitchFamily="34" charset="-128"/>
              </a:defRPr>
            </a:lvl3pPr>
            <a:lvl4pPr marL="1600200" indent="-228600" eaLnBrk="0" hangingPunct="0">
              <a:defRPr sz="2000" b="1">
                <a:solidFill>
                  <a:schemeClr val="tx1"/>
                </a:solidFill>
                <a:latin typeface="Courier New" panose="02070309020205020404" pitchFamily="49" charset="0"/>
                <a:ea typeface="MS PGothic" panose="020B0600070205080204" pitchFamily="34" charset="-128"/>
              </a:defRPr>
            </a:lvl4pPr>
            <a:lvl5pPr marL="2057400" indent="-228600" eaLnBrk="0" hangingPunct="0">
              <a:defRPr sz="2000" b="1">
                <a:solidFill>
                  <a:schemeClr val="tx1"/>
                </a:solidFill>
                <a:latin typeface="Courier New" panose="02070309020205020404" pitchFamily="49" charset="0"/>
                <a:ea typeface="MS PGothic" panose="020B0600070205080204" pitchFamily="34" charset="-128"/>
              </a:defRPr>
            </a:lvl5pPr>
            <a:lvl6pPr marL="2514600" indent="-228600" algn="r" eaLnBrk="0" fontAlgn="base" hangingPunct="0">
              <a:spcBef>
                <a:spcPct val="0"/>
              </a:spcBef>
              <a:spcAft>
                <a:spcPct val="0"/>
              </a:spcAft>
              <a:defRPr sz="2000" b="1">
                <a:solidFill>
                  <a:schemeClr val="tx1"/>
                </a:solidFill>
                <a:latin typeface="Courier New" panose="02070309020205020404" pitchFamily="49" charset="0"/>
                <a:ea typeface="MS PGothic" panose="020B0600070205080204" pitchFamily="34" charset="-128"/>
              </a:defRPr>
            </a:lvl6pPr>
            <a:lvl7pPr marL="2971800" indent="-228600" algn="r" eaLnBrk="0" fontAlgn="base" hangingPunct="0">
              <a:spcBef>
                <a:spcPct val="0"/>
              </a:spcBef>
              <a:spcAft>
                <a:spcPct val="0"/>
              </a:spcAft>
              <a:defRPr sz="2000" b="1">
                <a:solidFill>
                  <a:schemeClr val="tx1"/>
                </a:solidFill>
                <a:latin typeface="Courier New" panose="02070309020205020404" pitchFamily="49" charset="0"/>
                <a:ea typeface="MS PGothic" panose="020B0600070205080204" pitchFamily="34" charset="-128"/>
              </a:defRPr>
            </a:lvl7pPr>
            <a:lvl8pPr marL="3429000" indent="-228600" algn="r" eaLnBrk="0" fontAlgn="base" hangingPunct="0">
              <a:spcBef>
                <a:spcPct val="0"/>
              </a:spcBef>
              <a:spcAft>
                <a:spcPct val="0"/>
              </a:spcAft>
              <a:defRPr sz="2000" b="1">
                <a:solidFill>
                  <a:schemeClr val="tx1"/>
                </a:solidFill>
                <a:latin typeface="Courier New" panose="02070309020205020404" pitchFamily="49" charset="0"/>
                <a:ea typeface="MS PGothic" panose="020B0600070205080204" pitchFamily="34" charset="-128"/>
              </a:defRPr>
            </a:lvl8pPr>
            <a:lvl9pPr marL="3886200" indent="-228600" algn="r" eaLnBrk="0" fontAlgn="base" hangingPunct="0">
              <a:spcBef>
                <a:spcPct val="0"/>
              </a:spcBef>
              <a:spcAft>
                <a:spcPct val="0"/>
              </a:spcAft>
              <a:defRPr sz="2000" b="1">
                <a:solidFill>
                  <a:schemeClr val="tx1"/>
                </a:solidFill>
                <a:latin typeface="Courier New" panose="02070309020205020404" pitchFamily="49" charset="0"/>
                <a:ea typeface="MS PGothic" panose="020B0600070205080204" pitchFamily="34" charset="-128"/>
              </a:defRPr>
            </a:lvl9pPr>
          </a:lstStyle>
          <a:p>
            <a:pPr eaLnBrk="1" hangingPunct="1">
              <a:lnSpc>
                <a:spcPct val="85000"/>
              </a:lnSpc>
            </a:pPr>
            <a:r>
              <a:rPr lang="en-US" sz="1800">
                <a:latin typeface="Arial" panose="020B0604020202020204" pitchFamily="34" charset="0"/>
                <a:cs typeface="Arial" panose="020B0604020202020204" pitchFamily="34" charset="0"/>
                <a:sym typeface="Arial" panose="020B0604020202020204" pitchFamily="34" charset="0"/>
              </a:rPr>
              <a:t>L4</a:t>
            </a:r>
          </a:p>
        </p:txBody>
      </p:sp>
      <p:sp>
        <p:nvSpPr>
          <p:cNvPr id="24" name="Rectangle 33"/>
          <p:cNvSpPr>
            <a:spLocks/>
          </p:cNvSpPr>
          <p:nvPr/>
        </p:nvSpPr>
        <p:spPr bwMode="auto">
          <a:xfrm>
            <a:off x="4038601" y="2584210"/>
            <a:ext cx="358775"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C0128"/>
                </a:solidFill>
                <a:miter lim="800000"/>
                <a:headEnd/>
                <a:tailEnd/>
              </a14:hiddenLine>
            </a:ext>
          </a:extLst>
        </p:spPr>
        <p:txBody>
          <a:bodyPr wrap="none" lIns="25400" tIns="25400" rIns="63493" bIns="25400">
            <a:spAutoFit/>
          </a:bodyPr>
          <a:lstStyle>
            <a:lvl1pPr marL="11113" eaLnBrk="0" hangingPunct="0">
              <a:defRPr sz="2000" b="1">
                <a:solidFill>
                  <a:schemeClr val="tx1"/>
                </a:solidFill>
                <a:latin typeface="Courier New" panose="02070309020205020404" pitchFamily="49" charset="0"/>
                <a:ea typeface="MS PGothic" panose="020B0600070205080204" pitchFamily="34" charset="-128"/>
              </a:defRPr>
            </a:lvl1pPr>
            <a:lvl2pPr marL="742950" indent="-285750" eaLnBrk="0" hangingPunct="0">
              <a:defRPr sz="2000" b="1">
                <a:solidFill>
                  <a:schemeClr val="tx1"/>
                </a:solidFill>
                <a:latin typeface="Courier New" panose="02070309020205020404" pitchFamily="49" charset="0"/>
                <a:ea typeface="MS PGothic" panose="020B0600070205080204" pitchFamily="34" charset="-128"/>
              </a:defRPr>
            </a:lvl2pPr>
            <a:lvl3pPr marL="1143000" indent="-228600" eaLnBrk="0" hangingPunct="0">
              <a:defRPr sz="2000" b="1">
                <a:solidFill>
                  <a:schemeClr val="tx1"/>
                </a:solidFill>
                <a:latin typeface="Courier New" panose="02070309020205020404" pitchFamily="49" charset="0"/>
                <a:ea typeface="MS PGothic" panose="020B0600070205080204" pitchFamily="34" charset="-128"/>
              </a:defRPr>
            </a:lvl3pPr>
            <a:lvl4pPr marL="1600200" indent="-228600" eaLnBrk="0" hangingPunct="0">
              <a:defRPr sz="2000" b="1">
                <a:solidFill>
                  <a:schemeClr val="tx1"/>
                </a:solidFill>
                <a:latin typeface="Courier New" panose="02070309020205020404" pitchFamily="49" charset="0"/>
                <a:ea typeface="MS PGothic" panose="020B0600070205080204" pitchFamily="34" charset="-128"/>
              </a:defRPr>
            </a:lvl4pPr>
            <a:lvl5pPr marL="2057400" indent="-228600" eaLnBrk="0" hangingPunct="0">
              <a:defRPr sz="2000" b="1">
                <a:solidFill>
                  <a:schemeClr val="tx1"/>
                </a:solidFill>
                <a:latin typeface="Courier New" panose="02070309020205020404" pitchFamily="49" charset="0"/>
                <a:ea typeface="MS PGothic" panose="020B0600070205080204" pitchFamily="34" charset="-128"/>
              </a:defRPr>
            </a:lvl5pPr>
            <a:lvl6pPr marL="2514600" indent="-228600" algn="r" eaLnBrk="0" fontAlgn="base" hangingPunct="0">
              <a:spcBef>
                <a:spcPct val="0"/>
              </a:spcBef>
              <a:spcAft>
                <a:spcPct val="0"/>
              </a:spcAft>
              <a:defRPr sz="2000" b="1">
                <a:solidFill>
                  <a:schemeClr val="tx1"/>
                </a:solidFill>
                <a:latin typeface="Courier New" panose="02070309020205020404" pitchFamily="49" charset="0"/>
                <a:ea typeface="MS PGothic" panose="020B0600070205080204" pitchFamily="34" charset="-128"/>
              </a:defRPr>
            </a:lvl6pPr>
            <a:lvl7pPr marL="2971800" indent="-228600" algn="r" eaLnBrk="0" fontAlgn="base" hangingPunct="0">
              <a:spcBef>
                <a:spcPct val="0"/>
              </a:spcBef>
              <a:spcAft>
                <a:spcPct val="0"/>
              </a:spcAft>
              <a:defRPr sz="2000" b="1">
                <a:solidFill>
                  <a:schemeClr val="tx1"/>
                </a:solidFill>
                <a:latin typeface="Courier New" panose="02070309020205020404" pitchFamily="49" charset="0"/>
                <a:ea typeface="MS PGothic" panose="020B0600070205080204" pitchFamily="34" charset="-128"/>
              </a:defRPr>
            </a:lvl7pPr>
            <a:lvl8pPr marL="3429000" indent="-228600" algn="r" eaLnBrk="0" fontAlgn="base" hangingPunct="0">
              <a:spcBef>
                <a:spcPct val="0"/>
              </a:spcBef>
              <a:spcAft>
                <a:spcPct val="0"/>
              </a:spcAft>
              <a:defRPr sz="2000" b="1">
                <a:solidFill>
                  <a:schemeClr val="tx1"/>
                </a:solidFill>
                <a:latin typeface="Courier New" panose="02070309020205020404" pitchFamily="49" charset="0"/>
                <a:ea typeface="MS PGothic" panose="020B0600070205080204" pitchFamily="34" charset="-128"/>
              </a:defRPr>
            </a:lvl8pPr>
            <a:lvl9pPr marL="3886200" indent="-228600" algn="r" eaLnBrk="0" fontAlgn="base" hangingPunct="0">
              <a:spcBef>
                <a:spcPct val="0"/>
              </a:spcBef>
              <a:spcAft>
                <a:spcPct val="0"/>
              </a:spcAft>
              <a:defRPr sz="2000" b="1">
                <a:solidFill>
                  <a:schemeClr val="tx1"/>
                </a:solidFill>
                <a:latin typeface="Courier New" panose="02070309020205020404" pitchFamily="49" charset="0"/>
                <a:ea typeface="MS PGothic" panose="020B0600070205080204" pitchFamily="34" charset="-128"/>
              </a:defRPr>
            </a:lvl9pPr>
          </a:lstStyle>
          <a:p>
            <a:pPr eaLnBrk="1" hangingPunct="1">
              <a:lnSpc>
                <a:spcPct val="85000"/>
              </a:lnSpc>
            </a:pPr>
            <a:r>
              <a:rPr lang="en-US" sz="1800" dirty="0">
                <a:latin typeface="Arial" panose="020B0604020202020204" pitchFamily="34" charset="0"/>
                <a:cs typeface="Arial" panose="020B0604020202020204" pitchFamily="34" charset="0"/>
                <a:sym typeface="Arial" panose="020B0604020202020204" pitchFamily="34" charset="0"/>
              </a:rPr>
              <a:t>L7</a:t>
            </a:r>
          </a:p>
        </p:txBody>
      </p:sp>
      <p:sp>
        <p:nvSpPr>
          <p:cNvPr id="25" name="Rectangle 24"/>
          <p:cNvSpPr/>
          <p:nvPr/>
        </p:nvSpPr>
        <p:spPr>
          <a:xfrm>
            <a:off x="2386472" y="4545691"/>
            <a:ext cx="923330" cy="461665"/>
          </a:xfrm>
          <a:prstGeom prst="rect">
            <a:avLst/>
          </a:prstGeom>
        </p:spPr>
        <p:txBody>
          <a:bodyPr wrap="none">
            <a:spAutoFit/>
          </a:bodyPr>
          <a:lstStyle/>
          <a:p>
            <a:pPr algn="r"/>
            <a:r>
              <a:rPr lang="en-US" sz="2400" i="1" dirty="0" smtClean="0"/>
              <a:t>Today</a:t>
            </a:r>
            <a:endParaRPr lang="en-US" sz="2400" i="1" dirty="0"/>
          </a:p>
        </p:txBody>
      </p:sp>
      <p:sp>
        <p:nvSpPr>
          <p:cNvPr id="26" name="Right Arrow 25"/>
          <p:cNvSpPr/>
          <p:nvPr/>
        </p:nvSpPr>
        <p:spPr>
          <a:xfrm>
            <a:off x="3379628" y="4618900"/>
            <a:ext cx="572294" cy="330200"/>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p:cNvSpPr/>
          <p:nvPr/>
        </p:nvSpPr>
        <p:spPr>
          <a:xfrm>
            <a:off x="3391350" y="4085494"/>
            <a:ext cx="572294" cy="330200"/>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p:cNvSpPr/>
          <p:nvPr/>
        </p:nvSpPr>
        <p:spPr>
          <a:xfrm>
            <a:off x="3385487" y="3569669"/>
            <a:ext cx="572294" cy="330200"/>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a:off x="3362037" y="3053853"/>
            <a:ext cx="572294" cy="330200"/>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Arrow 29"/>
          <p:cNvSpPr/>
          <p:nvPr/>
        </p:nvSpPr>
        <p:spPr>
          <a:xfrm>
            <a:off x="3391344" y="2538035"/>
            <a:ext cx="572294" cy="330200"/>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056402" y="3994701"/>
            <a:ext cx="1229953" cy="461665"/>
          </a:xfrm>
          <a:prstGeom prst="rect">
            <a:avLst/>
          </a:prstGeom>
        </p:spPr>
        <p:txBody>
          <a:bodyPr wrap="none">
            <a:spAutoFit/>
          </a:bodyPr>
          <a:lstStyle/>
          <a:p>
            <a:pPr algn="r"/>
            <a:r>
              <a:rPr lang="en-US" sz="2400" i="1" dirty="0" smtClean="0"/>
              <a:t>~ Feb 15</a:t>
            </a:r>
            <a:endParaRPr lang="en-US" sz="2400" i="1" dirty="0"/>
          </a:p>
        </p:txBody>
      </p:sp>
      <p:sp>
        <p:nvSpPr>
          <p:cNvPr id="34" name="Rectangle 33"/>
          <p:cNvSpPr/>
          <p:nvPr/>
        </p:nvSpPr>
        <p:spPr>
          <a:xfrm>
            <a:off x="2068125" y="3514058"/>
            <a:ext cx="1229952" cy="461665"/>
          </a:xfrm>
          <a:prstGeom prst="rect">
            <a:avLst/>
          </a:prstGeom>
        </p:spPr>
        <p:txBody>
          <a:bodyPr wrap="none">
            <a:spAutoFit/>
          </a:bodyPr>
          <a:lstStyle/>
          <a:p>
            <a:pPr algn="r"/>
            <a:r>
              <a:rPr lang="en-US" sz="2400" i="1" dirty="0" smtClean="0"/>
              <a:t>~ Feb 26</a:t>
            </a:r>
            <a:endParaRPr lang="en-US" sz="2400" i="1" dirty="0"/>
          </a:p>
        </p:txBody>
      </p:sp>
      <p:sp>
        <p:nvSpPr>
          <p:cNvPr id="35" name="Rectangle 34"/>
          <p:cNvSpPr/>
          <p:nvPr/>
        </p:nvSpPr>
        <p:spPr>
          <a:xfrm>
            <a:off x="1965709" y="2951348"/>
            <a:ext cx="1314784" cy="461665"/>
          </a:xfrm>
          <a:prstGeom prst="rect">
            <a:avLst/>
          </a:prstGeom>
        </p:spPr>
        <p:txBody>
          <a:bodyPr wrap="none">
            <a:spAutoFit/>
          </a:bodyPr>
          <a:lstStyle/>
          <a:p>
            <a:pPr algn="r"/>
            <a:r>
              <a:rPr lang="en-US" sz="2400" i="1" dirty="0" smtClean="0"/>
              <a:t>~ Mar 21</a:t>
            </a:r>
            <a:endParaRPr lang="en-US" sz="2400" i="1" dirty="0"/>
          </a:p>
        </p:txBody>
      </p:sp>
      <p:sp>
        <p:nvSpPr>
          <p:cNvPr id="36" name="Rectangle 35"/>
          <p:cNvSpPr/>
          <p:nvPr/>
        </p:nvSpPr>
        <p:spPr>
          <a:xfrm>
            <a:off x="2062390" y="2470705"/>
            <a:ext cx="1229825" cy="461665"/>
          </a:xfrm>
          <a:prstGeom prst="rect">
            <a:avLst/>
          </a:prstGeom>
        </p:spPr>
        <p:txBody>
          <a:bodyPr wrap="none">
            <a:spAutoFit/>
          </a:bodyPr>
          <a:lstStyle/>
          <a:p>
            <a:pPr algn="r"/>
            <a:r>
              <a:rPr lang="en-US" sz="2400" i="1" dirty="0" smtClean="0"/>
              <a:t>~ Apr 16</a:t>
            </a:r>
            <a:endParaRPr lang="en-US" sz="2400" i="1" dirty="0"/>
          </a:p>
        </p:txBody>
      </p:sp>
    </p:spTree>
    <p:extLst>
      <p:ext uri="{BB962C8B-B14F-4D97-AF65-F5344CB8AC3E}">
        <p14:creationId xmlns:p14="http://schemas.microsoft.com/office/powerpoint/2010/main" val="10541391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162" name="Date Placeholder 2"/>
          <p:cNvSpPr txBox="1">
            <a:spLocks noGrp="1"/>
          </p:cNvSpPr>
          <p:nvPr/>
        </p:nvSpPr>
        <p:spPr bwMode="auto">
          <a:xfrm>
            <a:off x="94615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000">
                <a:latin typeface="Arial" panose="020B0604020202020204" pitchFamily="34" charset="0"/>
              </a:rPr>
              <a:t>CS/ECE 438</a:t>
            </a:r>
          </a:p>
        </p:txBody>
      </p:sp>
      <p:sp>
        <p:nvSpPr>
          <p:cNvPr id="732163" name="Footer Placeholder 3"/>
          <p:cNvSpPr txBox="1">
            <a:spLocks noGrp="1"/>
          </p:cNvSpPr>
          <p:nvPr/>
        </p:nvSpPr>
        <p:spPr bwMode="auto">
          <a:xfrm>
            <a:off x="3124200" y="62484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sz="1000" dirty="0">
              <a:latin typeface="Arial" panose="020B0604020202020204" pitchFamily="34" charset="0"/>
            </a:endParaRPr>
          </a:p>
        </p:txBody>
      </p:sp>
      <p:sp>
        <p:nvSpPr>
          <p:cNvPr id="732164" name="Slide Number Placeholder 4"/>
          <p:cNvSpPr txBox="1">
            <a:spLocks noGrp="1"/>
          </p:cNvSpPr>
          <p:nvPr/>
        </p:nvSpPr>
        <p:spPr bwMode="auto">
          <a:xfrm>
            <a:off x="6705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24318039-C2CB-47C8-BB1F-BF5664385383}" type="slidenum">
              <a:rPr lang="en-US" sz="1000">
                <a:latin typeface="Arial" panose="020B0604020202020204" pitchFamily="34" charset="0"/>
              </a:rPr>
              <a:pPr algn="r" eaLnBrk="1" hangingPunct="1"/>
              <a:t>20</a:t>
            </a:fld>
            <a:endParaRPr lang="en-US" sz="1000">
              <a:latin typeface="Arial" panose="020B0604020202020204" pitchFamily="34" charset="0"/>
            </a:endParaRPr>
          </a:p>
        </p:txBody>
      </p:sp>
      <p:sp>
        <p:nvSpPr>
          <p:cNvPr id="732165" name="Rectangle 2"/>
          <p:cNvSpPr>
            <a:spLocks noGrp="1" noChangeArrowheads="1"/>
          </p:cNvSpPr>
          <p:nvPr>
            <p:ph type="title" idx="4294967295"/>
          </p:nvPr>
        </p:nvSpPr>
        <p:spPr/>
        <p:txBody>
          <a:bodyPr anchor="b"/>
          <a:lstStyle/>
          <a:p>
            <a:pPr eaLnBrk="1" hangingPunct="1"/>
            <a:r>
              <a:rPr lang="en-US" smtClean="0"/>
              <a:t>Frequency Modulation</a:t>
            </a:r>
          </a:p>
        </p:txBody>
      </p:sp>
      <p:sp>
        <p:nvSpPr>
          <p:cNvPr id="732166" name="Rectangle 4"/>
          <p:cNvSpPr>
            <a:spLocks noChangeArrowheads="1"/>
          </p:cNvSpPr>
          <p:nvPr/>
        </p:nvSpPr>
        <p:spPr bwMode="auto">
          <a:xfrm>
            <a:off x="685800" y="2057400"/>
            <a:ext cx="7772400" cy="4114800"/>
          </a:xfrm>
          <a:prstGeom prst="rect">
            <a:avLst/>
          </a:prstGeom>
          <a:solidFill>
            <a:srgbClr val="FFFFFF"/>
          </a:solidFill>
          <a:ln w="2857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graphicFrame>
        <p:nvGraphicFramePr>
          <p:cNvPr id="732167" name="Object 5"/>
          <p:cNvGraphicFramePr>
            <a:graphicFrameLocks noChangeAspect="1"/>
          </p:cNvGraphicFramePr>
          <p:nvPr/>
        </p:nvGraphicFramePr>
        <p:xfrm>
          <a:off x="685800" y="2057400"/>
          <a:ext cx="7772400" cy="4114800"/>
        </p:xfrm>
        <a:graphic>
          <a:graphicData uri="http://schemas.openxmlformats.org/presentationml/2006/ole">
            <mc:AlternateContent xmlns:mc="http://schemas.openxmlformats.org/markup-compatibility/2006">
              <mc:Choice xmlns:v="urn:schemas-microsoft-com:vml" Requires="v">
                <p:oleObj spid="_x0000_s9231" name="Chart" r:id="rId4" imgW="8029554" imgH="5648147" progId="Excel.Chart.8">
                  <p:embed followColorScheme="full"/>
                </p:oleObj>
              </mc:Choice>
              <mc:Fallback>
                <p:oleObj name="Chart" r:id="rId4" imgW="8029554" imgH="5648147" progId="Excel.Chart.8">
                  <p:embed followColorScheme="full"/>
                  <p:pic>
                    <p:nvPicPr>
                      <p:cNvPr id="0" name=""/>
                      <p:cNvPicPr>
                        <a:picLocks noChangeAspect="1" noChangeArrowheads="1"/>
                      </p:cNvPicPr>
                      <p:nvPr/>
                    </p:nvPicPr>
                    <p:blipFill>
                      <a:blip r:embed="rId5"/>
                      <a:srcRect/>
                      <a:stretch>
                        <a:fillRect/>
                      </a:stretch>
                    </p:blipFill>
                    <p:spPr bwMode="auto">
                      <a:xfrm>
                        <a:off x="685800" y="20574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32168" name="Text Box 7"/>
          <p:cNvSpPr txBox="1">
            <a:spLocks noChangeArrowheads="1"/>
          </p:cNvSpPr>
          <p:nvPr/>
        </p:nvSpPr>
        <p:spPr bwMode="auto">
          <a:xfrm>
            <a:off x="4038600" y="5516563"/>
            <a:ext cx="4095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3200" b="1">
                <a:latin typeface="Arial" panose="020B0604020202020204" pitchFamily="34" charset="0"/>
              </a:rPr>
              <a:t>1</a:t>
            </a:r>
          </a:p>
        </p:txBody>
      </p:sp>
      <p:sp>
        <p:nvSpPr>
          <p:cNvPr id="732169" name="Text Box 8"/>
          <p:cNvSpPr txBox="1">
            <a:spLocks noChangeArrowheads="1"/>
          </p:cNvSpPr>
          <p:nvPr/>
        </p:nvSpPr>
        <p:spPr bwMode="auto">
          <a:xfrm>
            <a:off x="5791200" y="5516563"/>
            <a:ext cx="3873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3200" b="1">
                <a:latin typeface="Arial" panose="020B0604020202020204" pitchFamily="34" charset="0"/>
              </a:rPr>
              <a:t>0</a:t>
            </a:r>
          </a:p>
        </p:txBody>
      </p:sp>
      <p:sp>
        <p:nvSpPr>
          <p:cNvPr id="732170" name="Text Box 9"/>
          <p:cNvSpPr txBox="1">
            <a:spLocks noChangeArrowheads="1"/>
          </p:cNvSpPr>
          <p:nvPr/>
        </p:nvSpPr>
        <p:spPr bwMode="auto">
          <a:xfrm>
            <a:off x="1676400" y="5637213"/>
            <a:ext cx="66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atin typeface="Arial" panose="020B0604020202020204" pitchFamily="34" charset="0"/>
              </a:rPr>
              <a:t>idle</a:t>
            </a:r>
          </a:p>
        </p:txBody>
      </p:sp>
    </p:spTree>
    <p:extLst>
      <p:ext uri="{BB962C8B-B14F-4D97-AF65-F5344CB8AC3E}">
        <p14:creationId xmlns:p14="http://schemas.microsoft.com/office/powerpoint/2010/main" val="16418590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186" name="Date Placeholder 2"/>
          <p:cNvSpPr txBox="1">
            <a:spLocks noGrp="1"/>
          </p:cNvSpPr>
          <p:nvPr/>
        </p:nvSpPr>
        <p:spPr bwMode="auto">
          <a:xfrm>
            <a:off x="94615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000">
                <a:latin typeface="Arial" panose="020B0604020202020204" pitchFamily="34" charset="0"/>
              </a:rPr>
              <a:t>CS/ECE 438</a:t>
            </a:r>
          </a:p>
        </p:txBody>
      </p:sp>
      <p:sp>
        <p:nvSpPr>
          <p:cNvPr id="733187" name="Footer Placeholder 3"/>
          <p:cNvSpPr txBox="1">
            <a:spLocks noGrp="1"/>
          </p:cNvSpPr>
          <p:nvPr/>
        </p:nvSpPr>
        <p:spPr bwMode="auto">
          <a:xfrm>
            <a:off x="3124200" y="62484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sz="1000" dirty="0">
              <a:latin typeface="Arial" panose="020B0604020202020204" pitchFamily="34" charset="0"/>
            </a:endParaRPr>
          </a:p>
        </p:txBody>
      </p:sp>
      <p:sp>
        <p:nvSpPr>
          <p:cNvPr id="733188" name="Slide Number Placeholder 4"/>
          <p:cNvSpPr txBox="1">
            <a:spLocks noGrp="1"/>
          </p:cNvSpPr>
          <p:nvPr/>
        </p:nvSpPr>
        <p:spPr bwMode="auto">
          <a:xfrm>
            <a:off x="6705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F0A1BBB7-3924-4E6F-9EC8-892C134728B6}" type="slidenum">
              <a:rPr lang="en-US" sz="1000">
                <a:latin typeface="Arial" panose="020B0604020202020204" pitchFamily="34" charset="0"/>
              </a:rPr>
              <a:pPr algn="r" eaLnBrk="1" hangingPunct="1"/>
              <a:t>21</a:t>
            </a:fld>
            <a:endParaRPr lang="en-US" sz="1000">
              <a:latin typeface="Arial" panose="020B0604020202020204" pitchFamily="34" charset="0"/>
            </a:endParaRPr>
          </a:p>
        </p:txBody>
      </p:sp>
      <p:sp>
        <p:nvSpPr>
          <p:cNvPr id="733189" name="Rectangle 2"/>
          <p:cNvSpPr>
            <a:spLocks noGrp="1" noChangeArrowheads="1"/>
          </p:cNvSpPr>
          <p:nvPr>
            <p:ph type="title" idx="4294967295"/>
          </p:nvPr>
        </p:nvSpPr>
        <p:spPr/>
        <p:txBody>
          <a:bodyPr anchor="b"/>
          <a:lstStyle/>
          <a:p>
            <a:pPr eaLnBrk="1" hangingPunct="1"/>
            <a:r>
              <a:rPr lang="en-US" smtClean="0"/>
              <a:t>Phase Modulation</a:t>
            </a:r>
          </a:p>
        </p:txBody>
      </p:sp>
      <p:sp>
        <p:nvSpPr>
          <p:cNvPr id="733190" name="Rectangle 3"/>
          <p:cNvSpPr>
            <a:spLocks noChangeArrowheads="1"/>
          </p:cNvSpPr>
          <p:nvPr/>
        </p:nvSpPr>
        <p:spPr bwMode="auto">
          <a:xfrm>
            <a:off x="685800" y="2057400"/>
            <a:ext cx="7772400" cy="4114800"/>
          </a:xfrm>
          <a:prstGeom prst="rect">
            <a:avLst/>
          </a:prstGeom>
          <a:solidFill>
            <a:srgbClr val="FFFFFF"/>
          </a:solidFill>
          <a:ln w="2857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33191" name="Text Box 5"/>
          <p:cNvSpPr txBox="1">
            <a:spLocks noChangeArrowheads="1"/>
          </p:cNvSpPr>
          <p:nvPr/>
        </p:nvSpPr>
        <p:spPr bwMode="auto">
          <a:xfrm>
            <a:off x="3375025" y="5516563"/>
            <a:ext cx="4095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3200" b="1">
                <a:latin typeface="Arial" panose="020B0604020202020204" pitchFamily="34" charset="0"/>
              </a:rPr>
              <a:t>1</a:t>
            </a:r>
          </a:p>
        </p:txBody>
      </p:sp>
      <p:sp>
        <p:nvSpPr>
          <p:cNvPr id="733192" name="Text Box 6"/>
          <p:cNvSpPr txBox="1">
            <a:spLocks noChangeArrowheads="1"/>
          </p:cNvSpPr>
          <p:nvPr/>
        </p:nvSpPr>
        <p:spPr bwMode="auto">
          <a:xfrm>
            <a:off x="5334000" y="5516563"/>
            <a:ext cx="3873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3200" b="1">
                <a:latin typeface="Arial" panose="020B0604020202020204" pitchFamily="34" charset="0"/>
              </a:rPr>
              <a:t>0</a:t>
            </a:r>
          </a:p>
        </p:txBody>
      </p:sp>
      <p:sp>
        <p:nvSpPr>
          <p:cNvPr id="733193" name="Text Box 7"/>
          <p:cNvSpPr txBox="1">
            <a:spLocks noChangeArrowheads="1"/>
          </p:cNvSpPr>
          <p:nvPr/>
        </p:nvSpPr>
        <p:spPr bwMode="auto">
          <a:xfrm>
            <a:off x="1676400" y="5637213"/>
            <a:ext cx="66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atin typeface="Arial" panose="020B0604020202020204" pitchFamily="34" charset="0"/>
              </a:rPr>
              <a:t>idle</a:t>
            </a:r>
          </a:p>
        </p:txBody>
      </p:sp>
      <p:graphicFrame>
        <p:nvGraphicFramePr>
          <p:cNvPr id="733194" name="Object 8"/>
          <p:cNvGraphicFramePr>
            <a:graphicFrameLocks noChangeAspect="1"/>
          </p:cNvGraphicFramePr>
          <p:nvPr/>
        </p:nvGraphicFramePr>
        <p:xfrm>
          <a:off x="685800" y="2057400"/>
          <a:ext cx="7772400" cy="4114800"/>
        </p:xfrm>
        <a:graphic>
          <a:graphicData uri="http://schemas.openxmlformats.org/presentationml/2006/ole">
            <mc:AlternateContent xmlns:mc="http://schemas.openxmlformats.org/markup-compatibility/2006">
              <mc:Choice xmlns:v="urn:schemas-microsoft-com:vml" Requires="v">
                <p:oleObj spid="_x0000_s10255" name="Chart" r:id="rId4" imgW="8020190" imgH="5210048" progId="Excel.Chart.8">
                  <p:embed followColorScheme="full"/>
                </p:oleObj>
              </mc:Choice>
              <mc:Fallback>
                <p:oleObj name="Chart" r:id="rId4" imgW="8020190" imgH="5210048" progId="Excel.Chart.8">
                  <p:embed followColorScheme="full"/>
                  <p:pic>
                    <p:nvPicPr>
                      <p:cNvPr id="0" name=""/>
                      <p:cNvPicPr>
                        <a:picLocks noChangeAspect="1" noChangeArrowheads="1"/>
                      </p:cNvPicPr>
                      <p:nvPr/>
                    </p:nvPicPr>
                    <p:blipFill>
                      <a:blip r:embed="rId5"/>
                      <a:srcRect/>
                      <a:stretch>
                        <a:fillRect/>
                      </a:stretch>
                    </p:blipFill>
                    <p:spPr bwMode="auto">
                      <a:xfrm>
                        <a:off x="685800" y="20574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9866313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210" name="Date Placeholder 2"/>
          <p:cNvSpPr txBox="1">
            <a:spLocks noGrp="1"/>
          </p:cNvSpPr>
          <p:nvPr/>
        </p:nvSpPr>
        <p:spPr bwMode="auto">
          <a:xfrm>
            <a:off x="94615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000">
                <a:latin typeface="Arial" panose="020B0604020202020204" pitchFamily="34" charset="0"/>
              </a:rPr>
              <a:t>CS/ECE 438</a:t>
            </a:r>
          </a:p>
        </p:txBody>
      </p:sp>
      <p:sp>
        <p:nvSpPr>
          <p:cNvPr id="734211" name="Footer Placeholder 3"/>
          <p:cNvSpPr txBox="1">
            <a:spLocks noGrp="1"/>
          </p:cNvSpPr>
          <p:nvPr/>
        </p:nvSpPr>
        <p:spPr bwMode="auto">
          <a:xfrm>
            <a:off x="3124200" y="62484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sz="1000" dirty="0">
              <a:latin typeface="Arial" panose="020B0604020202020204" pitchFamily="34" charset="0"/>
            </a:endParaRPr>
          </a:p>
        </p:txBody>
      </p:sp>
      <p:sp>
        <p:nvSpPr>
          <p:cNvPr id="734212" name="Slide Number Placeholder 4"/>
          <p:cNvSpPr txBox="1">
            <a:spLocks noGrp="1"/>
          </p:cNvSpPr>
          <p:nvPr/>
        </p:nvSpPr>
        <p:spPr bwMode="auto">
          <a:xfrm>
            <a:off x="6705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E23D2490-FB49-48C6-BC4F-4D4B7937595B}" type="slidenum">
              <a:rPr lang="en-US" sz="1000">
                <a:latin typeface="Arial" panose="020B0604020202020204" pitchFamily="34" charset="0"/>
              </a:rPr>
              <a:pPr algn="r" eaLnBrk="1" hangingPunct="1"/>
              <a:t>22</a:t>
            </a:fld>
            <a:endParaRPr lang="en-US" sz="1000">
              <a:latin typeface="Arial" panose="020B0604020202020204" pitchFamily="34" charset="0"/>
            </a:endParaRPr>
          </a:p>
        </p:txBody>
      </p:sp>
      <p:sp>
        <p:nvSpPr>
          <p:cNvPr id="734213" name="Rectangle 2"/>
          <p:cNvSpPr>
            <a:spLocks noGrp="1" noChangeArrowheads="1"/>
          </p:cNvSpPr>
          <p:nvPr>
            <p:ph type="title" idx="4294967295"/>
          </p:nvPr>
        </p:nvSpPr>
        <p:spPr/>
        <p:txBody>
          <a:bodyPr anchor="b"/>
          <a:lstStyle/>
          <a:p>
            <a:pPr eaLnBrk="1" hangingPunct="1"/>
            <a:r>
              <a:rPr lang="en-US" smtClean="0"/>
              <a:t>Phase Modulation</a:t>
            </a:r>
          </a:p>
        </p:txBody>
      </p:sp>
      <p:graphicFrame>
        <p:nvGraphicFramePr>
          <p:cNvPr id="734214" name="Object 8"/>
          <p:cNvGraphicFramePr>
            <a:graphicFrameLocks noChangeAspect="1"/>
          </p:cNvGraphicFramePr>
          <p:nvPr/>
        </p:nvGraphicFramePr>
        <p:xfrm>
          <a:off x="1522413" y="2057400"/>
          <a:ext cx="6097587" cy="1439863"/>
        </p:xfrm>
        <a:graphic>
          <a:graphicData uri="http://schemas.openxmlformats.org/presentationml/2006/ole">
            <mc:AlternateContent xmlns:mc="http://schemas.openxmlformats.org/markup-compatibility/2006">
              <mc:Choice xmlns:v="urn:schemas-microsoft-com:vml" Requires="v">
                <p:oleObj spid="_x0000_s11292" r:id="rId3" imgW="6096528" imgH="1438781" progId="Excel.Chart.8">
                  <p:embed/>
                </p:oleObj>
              </mc:Choice>
              <mc:Fallback>
                <p:oleObj r:id="rId3" imgW="6096528" imgH="1438781"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2413" y="2057400"/>
                        <a:ext cx="6097587" cy="1439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34215" name="Object 9"/>
          <p:cNvGraphicFramePr>
            <a:graphicFrameLocks noChangeAspect="1"/>
          </p:cNvGraphicFramePr>
          <p:nvPr/>
        </p:nvGraphicFramePr>
        <p:xfrm>
          <a:off x="1590675" y="4565650"/>
          <a:ext cx="6029325" cy="1439863"/>
        </p:xfrm>
        <a:graphic>
          <a:graphicData uri="http://schemas.openxmlformats.org/presentationml/2006/ole">
            <mc:AlternateContent xmlns:mc="http://schemas.openxmlformats.org/markup-compatibility/2006">
              <mc:Choice xmlns:v="urn:schemas-microsoft-com:vml" Requires="v">
                <p:oleObj spid="_x0000_s11293" r:id="rId5" imgW="6029467" imgH="1438781" progId="Excel.Chart.8">
                  <p:embed/>
                </p:oleObj>
              </mc:Choice>
              <mc:Fallback>
                <p:oleObj r:id="rId5" imgW="6029467" imgH="1438781" progId="Excel.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0675" y="4565650"/>
                        <a:ext cx="6029325" cy="1439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34216" name="Line 10"/>
          <p:cNvSpPr>
            <a:spLocks noChangeShapeType="1"/>
          </p:cNvSpPr>
          <p:nvPr/>
        </p:nvSpPr>
        <p:spPr bwMode="auto">
          <a:xfrm>
            <a:off x="3462338" y="357505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4217" name="Line 11"/>
          <p:cNvSpPr>
            <a:spLocks noChangeShapeType="1"/>
          </p:cNvSpPr>
          <p:nvPr/>
        </p:nvSpPr>
        <p:spPr bwMode="auto">
          <a:xfrm>
            <a:off x="3903663" y="357505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4218" name="Line 12"/>
          <p:cNvSpPr>
            <a:spLocks noChangeShapeType="1"/>
          </p:cNvSpPr>
          <p:nvPr/>
        </p:nvSpPr>
        <p:spPr bwMode="auto">
          <a:xfrm>
            <a:off x="3028950" y="3740150"/>
            <a:ext cx="427038" cy="0"/>
          </a:xfrm>
          <a:prstGeom prst="line">
            <a:avLst/>
          </a:prstGeom>
          <a:noFill/>
          <a:ln w="38100">
            <a:solidFill>
              <a:schemeClr val="tx1"/>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734219" name="Line 13"/>
          <p:cNvSpPr>
            <a:spLocks noChangeShapeType="1"/>
          </p:cNvSpPr>
          <p:nvPr/>
        </p:nvSpPr>
        <p:spPr bwMode="auto">
          <a:xfrm>
            <a:off x="3902075" y="3740150"/>
            <a:ext cx="427038" cy="0"/>
          </a:xfrm>
          <a:prstGeom prst="line">
            <a:avLst/>
          </a:prstGeom>
          <a:noFill/>
          <a:ln w="38100">
            <a:solidFill>
              <a:schemeClr val="tx1"/>
            </a:solidFill>
            <a:round/>
            <a:headEnd type="stealth" w="med" len="lg"/>
            <a:tailEnd/>
          </a:ln>
          <a:extLst>
            <a:ext uri="{909E8E84-426E-40DD-AFC4-6F175D3DCCD1}">
              <a14:hiddenFill xmlns:a14="http://schemas.microsoft.com/office/drawing/2010/main">
                <a:noFill/>
              </a14:hiddenFill>
            </a:ext>
          </a:extLst>
        </p:spPr>
        <p:txBody>
          <a:bodyPr wrap="none" anchor="ctr"/>
          <a:lstStyle/>
          <a:p>
            <a:endParaRPr lang="en-US"/>
          </a:p>
        </p:txBody>
      </p:sp>
      <p:sp>
        <p:nvSpPr>
          <p:cNvPr id="734220" name="Text Box 14"/>
          <p:cNvSpPr txBox="1">
            <a:spLocks noChangeArrowheads="1"/>
          </p:cNvSpPr>
          <p:nvPr/>
        </p:nvSpPr>
        <p:spPr bwMode="auto">
          <a:xfrm>
            <a:off x="4365625" y="3497263"/>
            <a:ext cx="3467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atin typeface="Arial" panose="020B0604020202020204" pitchFamily="34" charset="0"/>
              </a:rPr>
              <a:t>180º difference in phase</a:t>
            </a:r>
          </a:p>
        </p:txBody>
      </p:sp>
      <p:sp>
        <p:nvSpPr>
          <p:cNvPr id="734221" name="Line 15"/>
          <p:cNvSpPr>
            <a:spLocks noChangeShapeType="1"/>
          </p:cNvSpPr>
          <p:nvPr/>
        </p:nvSpPr>
        <p:spPr bwMode="auto">
          <a:xfrm>
            <a:off x="3455988" y="4156075"/>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4222" name="Line 16"/>
          <p:cNvSpPr>
            <a:spLocks noChangeShapeType="1"/>
          </p:cNvSpPr>
          <p:nvPr/>
        </p:nvSpPr>
        <p:spPr bwMode="auto">
          <a:xfrm>
            <a:off x="3452813" y="4156075"/>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4223" name="Line 17"/>
          <p:cNvSpPr>
            <a:spLocks noChangeShapeType="1"/>
          </p:cNvSpPr>
          <p:nvPr/>
        </p:nvSpPr>
        <p:spPr bwMode="auto">
          <a:xfrm>
            <a:off x="3022600" y="4321175"/>
            <a:ext cx="427038" cy="0"/>
          </a:xfrm>
          <a:prstGeom prst="line">
            <a:avLst/>
          </a:prstGeom>
          <a:noFill/>
          <a:ln w="38100">
            <a:solidFill>
              <a:schemeClr val="tx1"/>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734224" name="Line 18"/>
          <p:cNvSpPr>
            <a:spLocks noChangeShapeType="1"/>
          </p:cNvSpPr>
          <p:nvPr/>
        </p:nvSpPr>
        <p:spPr bwMode="auto">
          <a:xfrm>
            <a:off x="3451225" y="4321175"/>
            <a:ext cx="427038" cy="0"/>
          </a:xfrm>
          <a:prstGeom prst="line">
            <a:avLst/>
          </a:prstGeom>
          <a:noFill/>
          <a:ln w="38100">
            <a:solidFill>
              <a:schemeClr val="tx1"/>
            </a:solidFill>
            <a:round/>
            <a:headEnd type="stealth" w="med" len="lg"/>
            <a:tailEnd/>
          </a:ln>
          <a:extLst>
            <a:ext uri="{909E8E84-426E-40DD-AFC4-6F175D3DCCD1}">
              <a14:hiddenFill xmlns:a14="http://schemas.microsoft.com/office/drawing/2010/main">
                <a:noFill/>
              </a14:hiddenFill>
            </a:ext>
          </a:extLst>
        </p:spPr>
        <p:txBody>
          <a:bodyPr wrap="none" anchor="ctr"/>
          <a:lstStyle/>
          <a:p>
            <a:endParaRPr lang="en-US"/>
          </a:p>
        </p:txBody>
      </p:sp>
      <p:sp>
        <p:nvSpPr>
          <p:cNvPr id="734225" name="Text Box 19"/>
          <p:cNvSpPr txBox="1">
            <a:spLocks noChangeArrowheads="1"/>
          </p:cNvSpPr>
          <p:nvPr/>
        </p:nvSpPr>
        <p:spPr bwMode="auto">
          <a:xfrm>
            <a:off x="4359275" y="4078288"/>
            <a:ext cx="3092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atin typeface="Arial" panose="020B0604020202020204" pitchFamily="34" charset="0"/>
              </a:rPr>
              <a:t>collapse for 180º shift</a:t>
            </a:r>
          </a:p>
        </p:txBody>
      </p:sp>
      <p:sp>
        <p:nvSpPr>
          <p:cNvPr id="734226" name="Text Box 20"/>
          <p:cNvSpPr txBox="1">
            <a:spLocks noChangeArrowheads="1"/>
          </p:cNvSpPr>
          <p:nvPr/>
        </p:nvSpPr>
        <p:spPr bwMode="auto">
          <a:xfrm>
            <a:off x="881063" y="3556000"/>
            <a:ext cx="1414462" cy="1009650"/>
          </a:xfrm>
          <a:prstGeom prst="rect">
            <a:avLst/>
          </a:prstGeom>
          <a:solidFill>
            <a:srgbClr val="00FFFF"/>
          </a:solidFill>
          <a:ln w="3175">
            <a:solidFill>
              <a:schemeClr val="tx1"/>
            </a:solidFill>
            <a:miter lim="800000"/>
            <a:headEnd/>
            <a:tailEnd/>
          </a:ln>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2000">
                <a:latin typeface="Arial" panose="020B0604020202020204" pitchFamily="34" charset="0"/>
              </a:rPr>
              <a:t>phase shift</a:t>
            </a:r>
          </a:p>
          <a:p>
            <a:pPr algn="ctr"/>
            <a:r>
              <a:rPr lang="en-US" sz="2000">
                <a:latin typeface="Arial" panose="020B0604020202020204" pitchFamily="34" charset="0"/>
              </a:rPr>
              <a:t>in carrier</a:t>
            </a:r>
          </a:p>
          <a:p>
            <a:pPr algn="ctr"/>
            <a:r>
              <a:rPr lang="en-US" sz="2000">
                <a:latin typeface="Arial" panose="020B0604020202020204" pitchFamily="34" charset="0"/>
              </a:rPr>
              <a:t>frequency</a:t>
            </a:r>
          </a:p>
        </p:txBody>
      </p:sp>
    </p:spTree>
    <p:extLst>
      <p:ext uri="{BB962C8B-B14F-4D97-AF65-F5344CB8AC3E}">
        <p14:creationId xmlns:p14="http://schemas.microsoft.com/office/powerpoint/2010/main" val="12393003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234" name="Date Placeholder 3"/>
          <p:cNvSpPr txBox="1">
            <a:spLocks noGrp="1"/>
          </p:cNvSpPr>
          <p:nvPr/>
        </p:nvSpPr>
        <p:spPr bwMode="auto">
          <a:xfrm>
            <a:off x="94615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000">
                <a:latin typeface="Arial" panose="020B0604020202020204" pitchFamily="34" charset="0"/>
              </a:rPr>
              <a:t>CS/ECE 438</a:t>
            </a:r>
          </a:p>
        </p:txBody>
      </p:sp>
      <p:sp>
        <p:nvSpPr>
          <p:cNvPr id="735235" name="Footer Placeholder 4"/>
          <p:cNvSpPr txBox="1">
            <a:spLocks noGrp="1"/>
          </p:cNvSpPr>
          <p:nvPr/>
        </p:nvSpPr>
        <p:spPr bwMode="auto">
          <a:xfrm>
            <a:off x="3124200" y="62484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sz="1000" dirty="0">
              <a:latin typeface="Arial" panose="020B0604020202020204" pitchFamily="34" charset="0"/>
            </a:endParaRPr>
          </a:p>
        </p:txBody>
      </p:sp>
      <p:sp>
        <p:nvSpPr>
          <p:cNvPr id="735236" name="Slide Number Placeholder 5"/>
          <p:cNvSpPr txBox="1">
            <a:spLocks noGrp="1"/>
          </p:cNvSpPr>
          <p:nvPr/>
        </p:nvSpPr>
        <p:spPr bwMode="auto">
          <a:xfrm>
            <a:off x="6705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ABF9F27B-6DF3-40DA-A41D-388CB1BE1FA9}" type="slidenum">
              <a:rPr lang="en-US" sz="1000">
                <a:latin typeface="Arial" panose="020B0604020202020204" pitchFamily="34" charset="0"/>
              </a:rPr>
              <a:pPr algn="r" eaLnBrk="1" hangingPunct="1"/>
              <a:t>23</a:t>
            </a:fld>
            <a:endParaRPr lang="en-US" sz="1000">
              <a:latin typeface="Arial" panose="020B0604020202020204" pitchFamily="34" charset="0"/>
            </a:endParaRPr>
          </a:p>
        </p:txBody>
      </p:sp>
      <p:sp>
        <p:nvSpPr>
          <p:cNvPr id="735237" name="Rectangle 26"/>
          <p:cNvSpPr>
            <a:spLocks noGrp="1" noChangeArrowheads="1"/>
          </p:cNvSpPr>
          <p:nvPr>
            <p:ph type="title" idx="4294967295"/>
          </p:nvPr>
        </p:nvSpPr>
        <p:spPr/>
        <p:txBody>
          <a:bodyPr anchor="b"/>
          <a:lstStyle/>
          <a:p>
            <a:pPr eaLnBrk="1" hangingPunct="1"/>
            <a:r>
              <a:rPr lang="en-US" smtClean="0"/>
              <a:t>Phase Modulation Algorithm</a:t>
            </a:r>
          </a:p>
        </p:txBody>
      </p:sp>
      <p:sp>
        <p:nvSpPr>
          <p:cNvPr id="735238" name="Rectangle 27"/>
          <p:cNvSpPr>
            <a:spLocks noGrp="1" noChangeArrowheads="1"/>
          </p:cNvSpPr>
          <p:nvPr>
            <p:ph type="body" idx="4294967295"/>
          </p:nvPr>
        </p:nvSpPr>
        <p:spPr>
          <a:xfrm>
            <a:off x="685800" y="1524000"/>
            <a:ext cx="4448175" cy="4572000"/>
          </a:xfrm>
        </p:spPr>
        <p:txBody>
          <a:bodyPr/>
          <a:lstStyle/>
          <a:p>
            <a:pPr marL="447675" indent="-447675" eaLnBrk="1" hangingPunct="1"/>
            <a:r>
              <a:rPr lang="en-US" sz="2800" smtClean="0"/>
              <a:t>Send carrier frequency for one period</a:t>
            </a:r>
          </a:p>
          <a:p>
            <a:pPr marL="889000" lvl="1" indent="-439738" eaLnBrk="1" hangingPunct="1"/>
            <a:r>
              <a:rPr lang="en-US" sz="2400" smtClean="0"/>
              <a:t>Perform phase shift</a:t>
            </a:r>
          </a:p>
          <a:p>
            <a:pPr marL="889000" lvl="1" indent="-439738" eaLnBrk="1" hangingPunct="1"/>
            <a:r>
              <a:rPr lang="en-US" sz="2400" smtClean="0"/>
              <a:t>Shift value encodes symbol</a:t>
            </a:r>
          </a:p>
          <a:p>
            <a:pPr marL="1293813" lvl="2" indent="-403225" eaLnBrk="1" hangingPunct="1"/>
            <a:r>
              <a:rPr lang="en-US" sz="2000" smtClean="0"/>
              <a:t>Value in range [0, 360º)</a:t>
            </a:r>
          </a:p>
          <a:p>
            <a:pPr marL="1293813" lvl="2" indent="-403225" eaLnBrk="1" hangingPunct="1"/>
            <a:r>
              <a:rPr lang="en-US" sz="2000" smtClean="0"/>
              <a:t>Multiple values for multiple symbols</a:t>
            </a:r>
          </a:p>
          <a:p>
            <a:pPr marL="1293813" lvl="2" indent="-403225" eaLnBrk="1" hangingPunct="1"/>
            <a:r>
              <a:rPr lang="en-US" sz="2000" smtClean="0"/>
              <a:t>Represent as circle</a:t>
            </a:r>
          </a:p>
        </p:txBody>
      </p:sp>
      <p:grpSp>
        <p:nvGrpSpPr>
          <p:cNvPr id="735239" name="Group 25"/>
          <p:cNvGrpSpPr>
            <a:grpSpLocks/>
          </p:cNvGrpSpPr>
          <p:nvPr/>
        </p:nvGrpSpPr>
        <p:grpSpPr bwMode="auto">
          <a:xfrm>
            <a:off x="5334000" y="2209800"/>
            <a:ext cx="3344863" cy="3733800"/>
            <a:chOff x="3360" y="1487"/>
            <a:chExt cx="2107" cy="2352"/>
          </a:xfrm>
        </p:grpSpPr>
        <p:grpSp>
          <p:nvGrpSpPr>
            <p:cNvPr id="735240" name="Group 5"/>
            <p:cNvGrpSpPr>
              <a:grpSpLocks/>
            </p:cNvGrpSpPr>
            <p:nvPr/>
          </p:nvGrpSpPr>
          <p:grpSpPr bwMode="auto">
            <a:xfrm>
              <a:off x="3360" y="2129"/>
              <a:ext cx="2107" cy="1710"/>
              <a:chOff x="1651" y="2442"/>
              <a:chExt cx="2107" cy="1710"/>
            </a:xfrm>
          </p:grpSpPr>
          <p:grpSp>
            <p:nvGrpSpPr>
              <p:cNvPr id="735241" name="Group 6"/>
              <p:cNvGrpSpPr>
                <a:grpSpLocks/>
              </p:cNvGrpSpPr>
              <p:nvPr/>
            </p:nvGrpSpPr>
            <p:grpSpPr bwMode="auto">
              <a:xfrm>
                <a:off x="2178" y="2708"/>
                <a:ext cx="1202" cy="1191"/>
                <a:chOff x="2178" y="2708"/>
                <a:chExt cx="1202" cy="1191"/>
              </a:xfrm>
            </p:grpSpPr>
            <p:sp>
              <p:nvSpPr>
                <p:cNvPr id="735242" name="Oval 7"/>
                <p:cNvSpPr>
                  <a:spLocks noChangeArrowheads="1"/>
                </p:cNvSpPr>
                <p:nvPr/>
              </p:nvSpPr>
              <p:spPr bwMode="auto">
                <a:xfrm>
                  <a:off x="2256" y="2784"/>
                  <a:ext cx="1056" cy="1056"/>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35243" name="Oval 8"/>
                <p:cNvSpPr>
                  <a:spLocks noChangeArrowheads="1"/>
                </p:cNvSpPr>
                <p:nvPr/>
              </p:nvSpPr>
              <p:spPr bwMode="auto">
                <a:xfrm>
                  <a:off x="2712" y="2708"/>
                  <a:ext cx="144" cy="144"/>
                </a:xfrm>
                <a:prstGeom prst="ellipse">
                  <a:avLst/>
                </a:prstGeom>
                <a:solidFill>
                  <a:srgbClr val="FF0000"/>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35244" name="Oval 9"/>
                <p:cNvSpPr>
                  <a:spLocks noChangeArrowheads="1"/>
                </p:cNvSpPr>
                <p:nvPr/>
              </p:nvSpPr>
              <p:spPr bwMode="auto">
                <a:xfrm>
                  <a:off x="2712" y="3755"/>
                  <a:ext cx="144" cy="144"/>
                </a:xfrm>
                <a:prstGeom prst="ellipse">
                  <a:avLst/>
                </a:prstGeom>
                <a:solidFill>
                  <a:srgbClr val="FF0000"/>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35245" name="Oval 10"/>
                <p:cNvSpPr>
                  <a:spLocks noChangeArrowheads="1"/>
                </p:cNvSpPr>
                <p:nvPr/>
              </p:nvSpPr>
              <p:spPr bwMode="auto">
                <a:xfrm>
                  <a:off x="2178" y="3240"/>
                  <a:ext cx="144" cy="144"/>
                </a:xfrm>
                <a:prstGeom prst="ellipse">
                  <a:avLst/>
                </a:prstGeom>
                <a:solidFill>
                  <a:srgbClr val="FF0000"/>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35246" name="Oval 11"/>
                <p:cNvSpPr>
                  <a:spLocks noChangeArrowheads="1"/>
                </p:cNvSpPr>
                <p:nvPr/>
              </p:nvSpPr>
              <p:spPr bwMode="auto">
                <a:xfrm>
                  <a:off x="3236" y="3240"/>
                  <a:ext cx="144" cy="144"/>
                </a:xfrm>
                <a:prstGeom prst="ellipse">
                  <a:avLst/>
                </a:prstGeom>
                <a:solidFill>
                  <a:srgbClr val="FF0000"/>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35247" name="Oval 12"/>
                <p:cNvSpPr>
                  <a:spLocks noChangeArrowheads="1"/>
                </p:cNvSpPr>
                <p:nvPr/>
              </p:nvSpPr>
              <p:spPr bwMode="auto">
                <a:xfrm rot="-2702631">
                  <a:off x="2342" y="2870"/>
                  <a:ext cx="144" cy="144"/>
                </a:xfrm>
                <a:prstGeom prst="ellipse">
                  <a:avLst/>
                </a:prstGeom>
                <a:solidFill>
                  <a:srgbClr val="FF0000"/>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35248" name="Oval 13"/>
                <p:cNvSpPr>
                  <a:spLocks noChangeArrowheads="1"/>
                </p:cNvSpPr>
                <p:nvPr/>
              </p:nvSpPr>
              <p:spPr bwMode="auto">
                <a:xfrm rot="-2702631">
                  <a:off x="3083" y="3609"/>
                  <a:ext cx="144" cy="144"/>
                </a:xfrm>
                <a:prstGeom prst="ellipse">
                  <a:avLst/>
                </a:prstGeom>
                <a:solidFill>
                  <a:srgbClr val="FF0000"/>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35249" name="Oval 14"/>
                <p:cNvSpPr>
                  <a:spLocks noChangeArrowheads="1"/>
                </p:cNvSpPr>
                <p:nvPr/>
              </p:nvSpPr>
              <p:spPr bwMode="auto">
                <a:xfrm rot="-2702631">
                  <a:off x="2341" y="3623"/>
                  <a:ext cx="144" cy="144"/>
                </a:xfrm>
                <a:prstGeom prst="ellipse">
                  <a:avLst/>
                </a:prstGeom>
                <a:solidFill>
                  <a:srgbClr val="FF0000"/>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35250" name="Oval 15"/>
                <p:cNvSpPr>
                  <a:spLocks noChangeArrowheads="1"/>
                </p:cNvSpPr>
                <p:nvPr/>
              </p:nvSpPr>
              <p:spPr bwMode="auto">
                <a:xfrm rot="-2702631">
                  <a:off x="3089" y="2875"/>
                  <a:ext cx="144" cy="144"/>
                </a:xfrm>
                <a:prstGeom prst="ellipse">
                  <a:avLst/>
                </a:prstGeom>
                <a:solidFill>
                  <a:srgbClr val="FF0000"/>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grpSp>
          <p:sp>
            <p:nvSpPr>
              <p:cNvPr id="735251" name="Text Box 16"/>
              <p:cNvSpPr txBox="1">
                <a:spLocks noChangeArrowheads="1"/>
              </p:cNvSpPr>
              <p:nvPr/>
            </p:nvSpPr>
            <p:spPr bwMode="auto">
              <a:xfrm>
                <a:off x="3428" y="3151"/>
                <a:ext cx="29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atin typeface="Arial" panose="020B0604020202020204" pitchFamily="34" charset="0"/>
                  </a:rPr>
                  <a:t>0º</a:t>
                </a:r>
              </a:p>
            </p:txBody>
          </p:sp>
          <p:sp>
            <p:nvSpPr>
              <p:cNvPr id="735252" name="Text Box 17"/>
              <p:cNvSpPr txBox="1">
                <a:spLocks noChangeArrowheads="1"/>
              </p:cNvSpPr>
              <p:nvPr/>
            </p:nvSpPr>
            <p:spPr bwMode="auto">
              <a:xfrm>
                <a:off x="3251" y="2762"/>
                <a:ext cx="40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atin typeface="Arial" panose="020B0604020202020204" pitchFamily="34" charset="0"/>
                  </a:rPr>
                  <a:t>45º</a:t>
                </a:r>
              </a:p>
            </p:txBody>
          </p:sp>
          <p:sp>
            <p:nvSpPr>
              <p:cNvPr id="735253" name="Text Box 18"/>
              <p:cNvSpPr txBox="1">
                <a:spLocks noChangeArrowheads="1"/>
              </p:cNvSpPr>
              <p:nvPr/>
            </p:nvSpPr>
            <p:spPr bwMode="auto">
              <a:xfrm>
                <a:off x="2586" y="2442"/>
                <a:ext cx="40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atin typeface="Arial" panose="020B0604020202020204" pitchFamily="34" charset="0"/>
                  </a:rPr>
                  <a:t>90º</a:t>
                </a:r>
              </a:p>
            </p:txBody>
          </p:sp>
          <p:sp>
            <p:nvSpPr>
              <p:cNvPr id="735254" name="Text Box 19"/>
              <p:cNvSpPr txBox="1">
                <a:spLocks noChangeArrowheads="1"/>
              </p:cNvSpPr>
              <p:nvPr/>
            </p:nvSpPr>
            <p:spPr bwMode="auto">
              <a:xfrm>
                <a:off x="3251" y="3532"/>
                <a:ext cx="50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atin typeface="Arial" panose="020B0604020202020204" pitchFamily="34" charset="0"/>
                  </a:rPr>
                  <a:t>315º</a:t>
                </a:r>
              </a:p>
            </p:txBody>
          </p:sp>
          <p:sp>
            <p:nvSpPr>
              <p:cNvPr id="735255" name="Text Box 20"/>
              <p:cNvSpPr txBox="1">
                <a:spLocks noChangeArrowheads="1"/>
              </p:cNvSpPr>
              <p:nvPr/>
            </p:nvSpPr>
            <p:spPr bwMode="auto">
              <a:xfrm>
                <a:off x="2533" y="3864"/>
                <a:ext cx="50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atin typeface="Arial" panose="020B0604020202020204" pitchFamily="34" charset="0"/>
                  </a:rPr>
                  <a:t>270º</a:t>
                </a:r>
              </a:p>
            </p:txBody>
          </p:sp>
          <p:sp>
            <p:nvSpPr>
              <p:cNvPr id="735256" name="Text Box 21"/>
              <p:cNvSpPr txBox="1">
                <a:spLocks noChangeArrowheads="1"/>
              </p:cNvSpPr>
              <p:nvPr/>
            </p:nvSpPr>
            <p:spPr bwMode="auto">
              <a:xfrm>
                <a:off x="1838" y="2762"/>
                <a:ext cx="50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atin typeface="Arial" panose="020B0604020202020204" pitchFamily="34" charset="0"/>
                  </a:rPr>
                  <a:t>135º</a:t>
                </a:r>
              </a:p>
            </p:txBody>
          </p:sp>
          <p:sp>
            <p:nvSpPr>
              <p:cNvPr id="735257" name="Text Box 22"/>
              <p:cNvSpPr txBox="1">
                <a:spLocks noChangeArrowheads="1"/>
              </p:cNvSpPr>
              <p:nvPr/>
            </p:nvSpPr>
            <p:spPr bwMode="auto">
              <a:xfrm>
                <a:off x="1838" y="3532"/>
                <a:ext cx="50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atin typeface="Arial" panose="020B0604020202020204" pitchFamily="34" charset="0"/>
                  </a:rPr>
                  <a:t>225º</a:t>
                </a:r>
              </a:p>
            </p:txBody>
          </p:sp>
          <p:sp>
            <p:nvSpPr>
              <p:cNvPr id="735258" name="Text Box 23"/>
              <p:cNvSpPr txBox="1">
                <a:spLocks noChangeArrowheads="1"/>
              </p:cNvSpPr>
              <p:nvPr/>
            </p:nvSpPr>
            <p:spPr bwMode="auto">
              <a:xfrm>
                <a:off x="1651" y="3151"/>
                <a:ext cx="50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atin typeface="Arial" panose="020B0604020202020204" pitchFamily="34" charset="0"/>
                  </a:rPr>
                  <a:t>180º</a:t>
                </a:r>
              </a:p>
            </p:txBody>
          </p:sp>
        </p:grpSp>
        <p:sp>
          <p:nvSpPr>
            <p:cNvPr id="735259" name="Text Box 24"/>
            <p:cNvSpPr txBox="1">
              <a:spLocks noChangeArrowheads="1"/>
            </p:cNvSpPr>
            <p:nvPr/>
          </p:nvSpPr>
          <p:spPr bwMode="auto">
            <a:xfrm>
              <a:off x="3956" y="1487"/>
              <a:ext cx="898" cy="520"/>
            </a:xfrm>
            <a:prstGeom prst="rect">
              <a:avLst/>
            </a:prstGeom>
            <a:solidFill>
              <a:srgbClr val="00FFFF"/>
            </a:solidFill>
            <a:ln w="3175">
              <a:solidFill>
                <a:schemeClr val="tx1"/>
              </a:solidFill>
              <a:miter lim="800000"/>
              <a:headEnd/>
              <a:tailEnd/>
            </a:ln>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u="sng">
                  <a:latin typeface="Arial" panose="020B0604020202020204" pitchFamily="34" charset="0"/>
                </a:rPr>
                <a:t>8-symbol</a:t>
              </a:r>
            </a:p>
            <a:p>
              <a:pPr algn="ctr"/>
              <a:r>
                <a:rPr lang="en-US" u="sng">
                  <a:latin typeface="Arial" panose="020B0604020202020204" pitchFamily="34" charset="0"/>
                </a:rPr>
                <a:t>example</a:t>
              </a:r>
            </a:p>
          </p:txBody>
        </p:sp>
      </p:grpSp>
    </p:spTree>
    <p:extLst>
      <p:ext uri="{BB962C8B-B14F-4D97-AF65-F5344CB8AC3E}">
        <p14:creationId xmlns:p14="http://schemas.microsoft.com/office/powerpoint/2010/main" val="9616309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84" name="Slide Number Placeholder 4"/>
          <p:cNvSpPr txBox="1">
            <a:spLocks noGrp="1"/>
          </p:cNvSpPr>
          <p:nvPr/>
        </p:nvSpPr>
        <p:spPr bwMode="auto">
          <a:xfrm>
            <a:off x="6705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6F871006-3000-47AC-B2E4-C3927219E76F}" type="slidenum">
              <a:rPr lang="en-US" sz="1000">
                <a:latin typeface="Arial" panose="020B0604020202020204" pitchFamily="34" charset="0"/>
              </a:rPr>
              <a:pPr algn="r" eaLnBrk="1" hangingPunct="1"/>
              <a:t>24</a:t>
            </a:fld>
            <a:endParaRPr lang="en-US" sz="1000">
              <a:latin typeface="Arial" panose="020B0604020202020204" pitchFamily="34" charset="0"/>
            </a:endParaRPr>
          </a:p>
        </p:txBody>
      </p:sp>
      <p:sp>
        <p:nvSpPr>
          <p:cNvPr id="737285" name="Rectangle 31"/>
          <p:cNvSpPr>
            <a:spLocks noGrp="1" noChangeArrowheads="1"/>
          </p:cNvSpPr>
          <p:nvPr>
            <p:ph type="title" idx="4294967295"/>
          </p:nvPr>
        </p:nvSpPr>
        <p:spPr/>
        <p:txBody>
          <a:bodyPr anchor="b"/>
          <a:lstStyle/>
          <a:p>
            <a:pPr eaLnBrk="1" hangingPunct="1"/>
            <a:r>
              <a:rPr lang="en-US" dirty="0" smtClean="0"/>
              <a:t>You can combine modulation schemes</a:t>
            </a:r>
          </a:p>
        </p:txBody>
      </p:sp>
      <p:grpSp>
        <p:nvGrpSpPr>
          <p:cNvPr id="737286" name="Group 4"/>
          <p:cNvGrpSpPr>
            <a:grpSpLocks/>
          </p:cNvGrpSpPr>
          <p:nvPr/>
        </p:nvGrpSpPr>
        <p:grpSpPr bwMode="auto">
          <a:xfrm>
            <a:off x="881063" y="2355850"/>
            <a:ext cx="4213225" cy="3590925"/>
            <a:chOff x="1297" y="578"/>
            <a:chExt cx="3717" cy="3168"/>
          </a:xfrm>
        </p:grpSpPr>
        <p:sp>
          <p:nvSpPr>
            <p:cNvPr id="737287" name="Line 24"/>
            <p:cNvSpPr>
              <a:spLocks noChangeShapeType="1"/>
            </p:cNvSpPr>
            <p:nvPr/>
          </p:nvSpPr>
          <p:spPr bwMode="auto">
            <a:xfrm flipV="1">
              <a:off x="2880" y="1872"/>
              <a:ext cx="1008"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7288" name="Line 25"/>
            <p:cNvSpPr>
              <a:spLocks noChangeShapeType="1"/>
            </p:cNvSpPr>
            <p:nvPr/>
          </p:nvSpPr>
          <p:spPr bwMode="auto">
            <a:xfrm flipV="1">
              <a:off x="2880" y="1008"/>
              <a:ext cx="1152" cy="115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737289" name="Group 5"/>
            <p:cNvGrpSpPr>
              <a:grpSpLocks/>
            </p:cNvGrpSpPr>
            <p:nvPr/>
          </p:nvGrpSpPr>
          <p:grpSpPr bwMode="auto">
            <a:xfrm>
              <a:off x="1297" y="578"/>
              <a:ext cx="3168" cy="3168"/>
              <a:chOff x="1824" y="864"/>
              <a:chExt cx="2304" cy="2304"/>
            </a:xfrm>
          </p:grpSpPr>
          <p:sp>
            <p:nvSpPr>
              <p:cNvPr id="737290" name="Line 6"/>
              <p:cNvSpPr>
                <a:spLocks noChangeShapeType="1"/>
              </p:cNvSpPr>
              <p:nvPr/>
            </p:nvSpPr>
            <p:spPr bwMode="auto">
              <a:xfrm>
                <a:off x="2976" y="864"/>
                <a:ext cx="0" cy="230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7291" name="Line 7"/>
              <p:cNvSpPr>
                <a:spLocks noChangeShapeType="1"/>
              </p:cNvSpPr>
              <p:nvPr/>
            </p:nvSpPr>
            <p:spPr bwMode="auto">
              <a:xfrm rot="-5400000">
                <a:off x="2976" y="864"/>
                <a:ext cx="0" cy="230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737292" name="Oval 8"/>
            <p:cNvSpPr>
              <a:spLocks noChangeArrowheads="1"/>
            </p:cNvSpPr>
            <p:nvPr/>
          </p:nvSpPr>
          <p:spPr bwMode="auto">
            <a:xfrm>
              <a:off x="3552" y="1920"/>
              <a:ext cx="96" cy="96"/>
            </a:xfrm>
            <a:prstGeom prst="ellipse">
              <a:avLst/>
            </a:prstGeom>
            <a:solidFill>
              <a:srgbClr val="FF0000"/>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37293" name="Oval 9"/>
            <p:cNvSpPr>
              <a:spLocks noChangeArrowheads="1"/>
            </p:cNvSpPr>
            <p:nvPr/>
          </p:nvSpPr>
          <p:spPr bwMode="auto">
            <a:xfrm>
              <a:off x="3360" y="1584"/>
              <a:ext cx="96" cy="96"/>
            </a:xfrm>
            <a:prstGeom prst="ellipse">
              <a:avLst/>
            </a:prstGeom>
            <a:solidFill>
              <a:srgbClr val="FF0000"/>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37294" name="Oval 10"/>
            <p:cNvSpPr>
              <a:spLocks noChangeArrowheads="1"/>
            </p:cNvSpPr>
            <p:nvPr/>
          </p:nvSpPr>
          <p:spPr bwMode="auto">
            <a:xfrm>
              <a:off x="3024" y="1392"/>
              <a:ext cx="96" cy="96"/>
            </a:xfrm>
            <a:prstGeom prst="ellipse">
              <a:avLst/>
            </a:prstGeom>
            <a:solidFill>
              <a:srgbClr val="FF0000"/>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37295" name="Oval 11"/>
            <p:cNvSpPr>
              <a:spLocks noChangeArrowheads="1"/>
            </p:cNvSpPr>
            <p:nvPr/>
          </p:nvSpPr>
          <p:spPr bwMode="auto">
            <a:xfrm flipV="1">
              <a:off x="3552" y="2352"/>
              <a:ext cx="96" cy="96"/>
            </a:xfrm>
            <a:prstGeom prst="ellipse">
              <a:avLst/>
            </a:prstGeom>
            <a:solidFill>
              <a:srgbClr val="FF0000"/>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37296" name="Oval 12"/>
            <p:cNvSpPr>
              <a:spLocks noChangeArrowheads="1"/>
            </p:cNvSpPr>
            <p:nvPr/>
          </p:nvSpPr>
          <p:spPr bwMode="auto">
            <a:xfrm flipV="1">
              <a:off x="3360" y="2688"/>
              <a:ext cx="96" cy="96"/>
            </a:xfrm>
            <a:prstGeom prst="ellipse">
              <a:avLst/>
            </a:prstGeom>
            <a:solidFill>
              <a:srgbClr val="FF0000"/>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37297" name="Oval 13"/>
            <p:cNvSpPr>
              <a:spLocks noChangeArrowheads="1"/>
            </p:cNvSpPr>
            <p:nvPr/>
          </p:nvSpPr>
          <p:spPr bwMode="auto">
            <a:xfrm flipV="1">
              <a:off x="3024" y="2880"/>
              <a:ext cx="96" cy="96"/>
            </a:xfrm>
            <a:prstGeom prst="ellipse">
              <a:avLst/>
            </a:prstGeom>
            <a:solidFill>
              <a:srgbClr val="FF0000"/>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37298" name="Oval 14"/>
            <p:cNvSpPr>
              <a:spLocks noChangeArrowheads="1"/>
            </p:cNvSpPr>
            <p:nvPr/>
          </p:nvSpPr>
          <p:spPr bwMode="auto">
            <a:xfrm flipH="1">
              <a:off x="2112" y="1920"/>
              <a:ext cx="96" cy="96"/>
            </a:xfrm>
            <a:prstGeom prst="ellipse">
              <a:avLst/>
            </a:prstGeom>
            <a:solidFill>
              <a:srgbClr val="FF0000"/>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37299" name="Oval 15"/>
            <p:cNvSpPr>
              <a:spLocks noChangeArrowheads="1"/>
            </p:cNvSpPr>
            <p:nvPr/>
          </p:nvSpPr>
          <p:spPr bwMode="auto">
            <a:xfrm flipH="1">
              <a:off x="2304" y="1584"/>
              <a:ext cx="96" cy="96"/>
            </a:xfrm>
            <a:prstGeom prst="ellipse">
              <a:avLst/>
            </a:prstGeom>
            <a:solidFill>
              <a:srgbClr val="FF0000"/>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37300" name="Oval 16"/>
            <p:cNvSpPr>
              <a:spLocks noChangeArrowheads="1"/>
            </p:cNvSpPr>
            <p:nvPr/>
          </p:nvSpPr>
          <p:spPr bwMode="auto">
            <a:xfrm flipH="1">
              <a:off x="2640" y="1392"/>
              <a:ext cx="96" cy="96"/>
            </a:xfrm>
            <a:prstGeom prst="ellipse">
              <a:avLst/>
            </a:prstGeom>
            <a:solidFill>
              <a:srgbClr val="FF0000"/>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37301" name="Oval 17"/>
            <p:cNvSpPr>
              <a:spLocks noChangeArrowheads="1"/>
            </p:cNvSpPr>
            <p:nvPr/>
          </p:nvSpPr>
          <p:spPr bwMode="auto">
            <a:xfrm flipH="1" flipV="1">
              <a:off x="2112" y="2352"/>
              <a:ext cx="96" cy="96"/>
            </a:xfrm>
            <a:prstGeom prst="ellipse">
              <a:avLst/>
            </a:prstGeom>
            <a:solidFill>
              <a:srgbClr val="FF0000"/>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37302" name="Oval 18"/>
            <p:cNvSpPr>
              <a:spLocks noChangeArrowheads="1"/>
            </p:cNvSpPr>
            <p:nvPr/>
          </p:nvSpPr>
          <p:spPr bwMode="auto">
            <a:xfrm flipH="1" flipV="1">
              <a:off x="2304" y="2688"/>
              <a:ext cx="96" cy="96"/>
            </a:xfrm>
            <a:prstGeom prst="ellipse">
              <a:avLst/>
            </a:prstGeom>
            <a:solidFill>
              <a:srgbClr val="FF0000"/>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37303" name="Oval 19"/>
            <p:cNvSpPr>
              <a:spLocks noChangeArrowheads="1"/>
            </p:cNvSpPr>
            <p:nvPr/>
          </p:nvSpPr>
          <p:spPr bwMode="auto">
            <a:xfrm flipH="1" flipV="1">
              <a:off x="2640" y="2880"/>
              <a:ext cx="96" cy="96"/>
            </a:xfrm>
            <a:prstGeom prst="ellipse">
              <a:avLst/>
            </a:prstGeom>
            <a:solidFill>
              <a:srgbClr val="FF0000"/>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37304" name="Oval 20"/>
            <p:cNvSpPr>
              <a:spLocks noChangeArrowheads="1"/>
            </p:cNvSpPr>
            <p:nvPr/>
          </p:nvSpPr>
          <p:spPr bwMode="auto">
            <a:xfrm>
              <a:off x="3744" y="1200"/>
              <a:ext cx="96" cy="96"/>
            </a:xfrm>
            <a:prstGeom prst="ellipse">
              <a:avLst/>
            </a:prstGeom>
            <a:solidFill>
              <a:srgbClr val="FF0000"/>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37305" name="Oval 21"/>
            <p:cNvSpPr>
              <a:spLocks noChangeArrowheads="1"/>
            </p:cNvSpPr>
            <p:nvPr/>
          </p:nvSpPr>
          <p:spPr bwMode="auto">
            <a:xfrm flipV="1">
              <a:off x="3744" y="3072"/>
              <a:ext cx="96" cy="96"/>
            </a:xfrm>
            <a:prstGeom prst="ellipse">
              <a:avLst/>
            </a:prstGeom>
            <a:solidFill>
              <a:srgbClr val="FF0000"/>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37306" name="Oval 22"/>
            <p:cNvSpPr>
              <a:spLocks noChangeArrowheads="1"/>
            </p:cNvSpPr>
            <p:nvPr/>
          </p:nvSpPr>
          <p:spPr bwMode="auto">
            <a:xfrm flipH="1" flipV="1">
              <a:off x="1920" y="3072"/>
              <a:ext cx="96" cy="96"/>
            </a:xfrm>
            <a:prstGeom prst="ellipse">
              <a:avLst/>
            </a:prstGeom>
            <a:solidFill>
              <a:srgbClr val="FF0000"/>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37307" name="Oval 23"/>
            <p:cNvSpPr>
              <a:spLocks noChangeArrowheads="1"/>
            </p:cNvSpPr>
            <p:nvPr/>
          </p:nvSpPr>
          <p:spPr bwMode="auto">
            <a:xfrm flipH="1">
              <a:off x="1920" y="1200"/>
              <a:ext cx="96" cy="96"/>
            </a:xfrm>
            <a:prstGeom prst="ellipse">
              <a:avLst/>
            </a:prstGeom>
            <a:solidFill>
              <a:srgbClr val="FF0000"/>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37308" name="Freeform 26"/>
            <p:cNvSpPr>
              <a:spLocks/>
            </p:cNvSpPr>
            <p:nvPr/>
          </p:nvSpPr>
          <p:spPr bwMode="auto">
            <a:xfrm>
              <a:off x="3792" y="1920"/>
              <a:ext cx="56" cy="240"/>
            </a:xfrm>
            <a:custGeom>
              <a:avLst/>
              <a:gdLst>
                <a:gd name="T0" fmla="*/ 0 w 56"/>
                <a:gd name="T1" fmla="*/ 0 h 240"/>
                <a:gd name="T2" fmla="*/ 48 w 56"/>
                <a:gd name="T3" fmla="*/ 96 h 240"/>
                <a:gd name="T4" fmla="*/ 48 w 56"/>
                <a:gd name="T5" fmla="*/ 240 h 240"/>
                <a:gd name="T6" fmla="*/ 0 60000 65536"/>
                <a:gd name="T7" fmla="*/ 0 60000 65536"/>
                <a:gd name="T8" fmla="*/ 0 60000 65536"/>
                <a:gd name="T9" fmla="*/ 0 w 56"/>
                <a:gd name="T10" fmla="*/ 0 h 240"/>
                <a:gd name="T11" fmla="*/ 56 w 56"/>
                <a:gd name="T12" fmla="*/ 240 h 240"/>
              </a:gdLst>
              <a:ahLst/>
              <a:cxnLst>
                <a:cxn ang="T6">
                  <a:pos x="T0" y="T1"/>
                </a:cxn>
                <a:cxn ang="T7">
                  <a:pos x="T2" y="T3"/>
                </a:cxn>
                <a:cxn ang="T8">
                  <a:pos x="T4" y="T5"/>
                </a:cxn>
              </a:cxnLst>
              <a:rect l="T9" t="T10" r="T11" b="T12"/>
              <a:pathLst>
                <a:path w="56" h="240">
                  <a:moveTo>
                    <a:pt x="0" y="0"/>
                  </a:moveTo>
                  <a:cubicBezTo>
                    <a:pt x="20" y="28"/>
                    <a:pt x="40" y="56"/>
                    <a:pt x="48" y="96"/>
                  </a:cubicBezTo>
                  <a:cubicBezTo>
                    <a:pt x="56" y="136"/>
                    <a:pt x="52" y="188"/>
                    <a:pt x="48" y="24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37309" name="Freeform 27"/>
            <p:cNvSpPr>
              <a:spLocks/>
            </p:cNvSpPr>
            <p:nvPr/>
          </p:nvSpPr>
          <p:spPr bwMode="auto">
            <a:xfrm>
              <a:off x="3984" y="1104"/>
              <a:ext cx="432" cy="1056"/>
            </a:xfrm>
            <a:custGeom>
              <a:avLst/>
              <a:gdLst>
                <a:gd name="T0" fmla="*/ 0 w 432"/>
                <a:gd name="T1" fmla="*/ 0 h 1056"/>
                <a:gd name="T2" fmla="*/ 336 w 432"/>
                <a:gd name="T3" fmla="*/ 384 h 1056"/>
                <a:gd name="T4" fmla="*/ 432 w 432"/>
                <a:gd name="T5" fmla="*/ 1056 h 1056"/>
                <a:gd name="T6" fmla="*/ 0 60000 65536"/>
                <a:gd name="T7" fmla="*/ 0 60000 65536"/>
                <a:gd name="T8" fmla="*/ 0 60000 65536"/>
                <a:gd name="T9" fmla="*/ 0 w 432"/>
                <a:gd name="T10" fmla="*/ 0 h 1056"/>
                <a:gd name="T11" fmla="*/ 432 w 432"/>
                <a:gd name="T12" fmla="*/ 1056 h 1056"/>
              </a:gdLst>
              <a:ahLst/>
              <a:cxnLst>
                <a:cxn ang="T6">
                  <a:pos x="T0" y="T1"/>
                </a:cxn>
                <a:cxn ang="T7">
                  <a:pos x="T2" y="T3"/>
                </a:cxn>
                <a:cxn ang="T8">
                  <a:pos x="T4" y="T5"/>
                </a:cxn>
              </a:cxnLst>
              <a:rect l="T9" t="T10" r="T11" b="T12"/>
              <a:pathLst>
                <a:path w="432" h="1056">
                  <a:moveTo>
                    <a:pt x="0" y="0"/>
                  </a:moveTo>
                  <a:cubicBezTo>
                    <a:pt x="132" y="104"/>
                    <a:pt x="264" y="208"/>
                    <a:pt x="336" y="384"/>
                  </a:cubicBezTo>
                  <a:cubicBezTo>
                    <a:pt x="408" y="560"/>
                    <a:pt x="420" y="808"/>
                    <a:pt x="432" y="105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37310" name="Text Box 28"/>
            <p:cNvSpPr txBox="1">
              <a:spLocks noChangeArrowheads="1"/>
            </p:cNvSpPr>
            <p:nvPr/>
          </p:nvSpPr>
          <p:spPr bwMode="auto">
            <a:xfrm>
              <a:off x="4453" y="1320"/>
              <a:ext cx="561"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atin typeface="Arial" panose="020B0604020202020204" pitchFamily="34" charset="0"/>
                </a:rPr>
                <a:t>45º</a:t>
              </a:r>
            </a:p>
          </p:txBody>
        </p:sp>
        <p:sp>
          <p:nvSpPr>
            <p:cNvPr id="737311" name="Text Box 29"/>
            <p:cNvSpPr txBox="1">
              <a:spLocks noChangeArrowheads="1"/>
            </p:cNvSpPr>
            <p:nvPr/>
          </p:nvSpPr>
          <p:spPr bwMode="auto">
            <a:xfrm>
              <a:off x="3840" y="1871"/>
              <a:ext cx="56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atin typeface="Arial" panose="020B0604020202020204" pitchFamily="34" charset="0"/>
                </a:rPr>
                <a:t>15º</a:t>
              </a:r>
            </a:p>
          </p:txBody>
        </p:sp>
      </p:grpSp>
      <p:sp>
        <p:nvSpPr>
          <p:cNvPr id="737312" name="Text Box 30"/>
          <p:cNvSpPr txBox="1">
            <a:spLocks noChangeArrowheads="1"/>
          </p:cNvSpPr>
          <p:nvPr/>
        </p:nvSpPr>
        <p:spPr bwMode="auto">
          <a:xfrm>
            <a:off x="5273882" y="1111628"/>
            <a:ext cx="3547388" cy="5262979"/>
          </a:xfrm>
          <a:prstGeom prst="rect">
            <a:avLst/>
          </a:prstGeom>
          <a:solidFill>
            <a:schemeClr val="bg1"/>
          </a:solidFill>
          <a:ln w="9525">
            <a:solidFill>
              <a:srgbClr val="000000"/>
            </a:solidFill>
            <a:miter lim="800000"/>
            <a:headEnd/>
            <a:tailEnd/>
          </a:ln>
          <a:effectLst>
            <a:outerShdw blurRad="50800" dist="38100" dir="2700000" algn="tl" rotWithShape="0">
              <a:prstClr val="black">
                <a:alpha val="40000"/>
              </a:prstClr>
            </a:outerShdw>
          </a:effectLs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dirty="0" smtClean="0">
                <a:latin typeface="Arial" panose="020B0604020202020204" pitchFamily="34" charset="0"/>
                <a:cs typeface="Arial" panose="020B0604020202020204" pitchFamily="34" charset="0"/>
              </a:rPr>
              <a:t>Example: QAM (Quadrature Amplitude Modulation)</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For </a:t>
            </a:r>
            <a:r>
              <a:rPr lang="en-US" dirty="0">
                <a:latin typeface="Arial" panose="020B0604020202020204" pitchFamily="34" charset="0"/>
                <a:cs typeface="Arial" panose="020B0604020202020204" pitchFamily="34" charset="0"/>
              </a:rPr>
              <a:t>a given symbol: </a:t>
            </a:r>
          </a:p>
          <a:p>
            <a:pPr marL="342900" indent="-342900">
              <a:buFont typeface="Arial" panose="020B0604020202020204" pitchFamily="34" charset="0"/>
              <a:buChar char="•"/>
            </a:pPr>
            <a:r>
              <a:rPr lang="en-US" dirty="0" smtClean="0">
                <a:latin typeface="Arial" panose="020B0604020202020204" pitchFamily="34" charset="0"/>
                <a:cs typeface="Arial" panose="020B0604020202020204" pitchFamily="34" charset="0"/>
              </a:rPr>
              <a:t>Perform </a:t>
            </a:r>
            <a:r>
              <a:rPr lang="en-US" dirty="0">
                <a:latin typeface="Arial" panose="020B0604020202020204" pitchFamily="34" charset="0"/>
                <a:cs typeface="Arial" panose="020B0604020202020204" pitchFamily="34" charset="0"/>
              </a:rPr>
              <a:t>phase shift </a:t>
            </a:r>
            <a:r>
              <a:rPr lang="en-US" dirty="0" smtClean="0">
                <a:latin typeface="Arial" panose="020B0604020202020204" pitchFamily="34" charset="0"/>
                <a:cs typeface="Arial" panose="020B0604020202020204" pitchFamily="34" charset="0"/>
              </a:rPr>
              <a:t>and change </a:t>
            </a:r>
            <a:r>
              <a:rPr lang="en-US" dirty="0">
                <a:latin typeface="Arial" panose="020B0604020202020204" pitchFamily="34" charset="0"/>
                <a:cs typeface="Arial" panose="020B0604020202020204" pitchFamily="34" charset="0"/>
              </a:rPr>
              <a:t>to new </a:t>
            </a:r>
            <a:r>
              <a:rPr lang="en-US" dirty="0" smtClean="0">
                <a:latin typeface="Arial" panose="020B0604020202020204" pitchFamily="34" charset="0"/>
                <a:cs typeface="Arial" panose="020B0604020202020204" pitchFamily="34" charset="0"/>
              </a:rPr>
              <a:t>amplitude</a:t>
            </a:r>
          </a:p>
          <a:p>
            <a:endParaRPr lang="en-US" dirty="0" smtClean="0">
              <a:latin typeface="Arial" panose="020B0604020202020204" pitchFamily="34" charset="0"/>
              <a:cs typeface="Arial" panose="020B0604020202020204" pitchFamily="34" charset="0"/>
            </a:endParaRPr>
          </a:p>
          <a:p>
            <a:pPr eaLnBrk="1" hangingPunct="1"/>
            <a:r>
              <a:rPr lang="en-US" dirty="0" smtClean="0">
                <a:latin typeface="Arial" panose="020B0604020202020204" pitchFamily="34" charset="0"/>
                <a:cs typeface="Arial" panose="020B0604020202020204" pitchFamily="34" charset="0"/>
              </a:rPr>
              <a:t>2-dimensional representation:</a:t>
            </a:r>
            <a:endParaRPr lang="en-US" dirty="0">
              <a:latin typeface="Arial" panose="020B0604020202020204" pitchFamily="34" charset="0"/>
              <a:cs typeface="Arial" panose="020B0604020202020204" pitchFamily="34" charset="0"/>
            </a:endParaRPr>
          </a:p>
          <a:p>
            <a:pPr marL="342900" lvl="1" indent="-342900" eaLnBrk="1" hangingPunct="1">
              <a:buFont typeface="Arial" panose="020B0604020202020204" pitchFamily="34" charset="0"/>
              <a:buChar char="•"/>
            </a:pPr>
            <a:r>
              <a:rPr lang="en-US" dirty="0">
                <a:latin typeface="Arial" panose="020B0604020202020204" pitchFamily="34" charset="0"/>
                <a:cs typeface="Arial" panose="020B0604020202020204" pitchFamily="34" charset="0"/>
              </a:rPr>
              <a:t>Angle is phase shift</a:t>
            </a:r>
          </a:p>
          <a:p>
            <a:pPr marL="342900" lvl="1" indent="-342900" eaLnBrk="1" hangingPunct="1">
              <a:buFont typeface="Arial" panose="020B0604020202020204" pitchFamily="34" charset="0"/>
              <a:buChar char="•"/>
            </a:pPr>
            <a:r>
              <a:rPr lang="en-US" dirty="0">
                <a:latin typeface="Arial" panose="020B0604020202020204" pitchFamily="34" charset="0"/>
                <a:cs typeface="Arial" panose="020B0604020202020204" pitchFamily="34" charset="0"/>
              </a:rPr>
              <a:t>Radial distance is new amplitude</a:t>
            </a:r>
          </a:p>
        </p:txBody>
      </p:sp>
    </p:spTree>
    <p:extLst>
      <p:ext uri="{BB962C8B-B14F-4D97-AF65-F5344CB8AC3E}">
        <p14:creationId xmlns:p14="http://schemas.microsoft.com/office/powerpoint/2010/main" val="34951857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466" name="Rectangle 2"/>
          <p:cNvSpPr>
            <a:spLocks noGrp="1" noChangeArrowheads="1"/>
          </p:cNvSpPr>
          <p:nvPr>
            <p:ph type="title"/>
          </p:nvPr>
        </p:nvSpPr>
        <p:spPr/>
        <p:txBody>
          <a:bodyPr/>
          <a:lstStyle/>
          <a:p>
            <a:r>
              <a:rPr lang="en-US" dirty="0" smtClean="0"/>
              <a:t>QAM: Example transmission</a:t>
            </a:r>
          </a:p>
        </p:txBody>
      </p:sp>
      <p:sp>
        <p:nvSpPr>
          <p:cNvPr id="830467" name="Rectangle 3"/>
          <p:cNvSpPr>
            <a:spLocks noGrp="1" noChangeArrowheads="1"/>
          </p:cNvSpPr>
          <p:nvPr>
            <p:ph type="body" idx="1"/>
          </p:nvPr>
        </p:nvSpPr>
        <p:spPr/>
        <p:txBody>
          <a:bodyPr/>
          <a:lstStyle/>
          <a:p>
            <a:endParaRPr lang="en-US" smtClean="0"/>
          </a:p>
        </p:txBody>
      </p:sp>
      <p:pic>
        <p:nvPicPr>
          <p:cNvPr id="12292" name="Picture 4" descr="http://images.ezgif.com/tmp/gif_delay_1391539123_89a244faed.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82470" y="2008514"/>
            <a:ext cx="5779060" cy="3985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37114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466" name="Rectangle 2"/>
          <p:cNvSpPr>
            <a:spLocks noGrp="1" noChangeArrowheads="1"/>
          </p:cNvSpPr>
          <p:nvPr>
            <p:ph type="title"/>
          </p:nvPr>
        </p:nvSpPr>
        <p:spPr/>
        <p:txBody>
          <a:bodyPr/>
          <a:lstStyle/>
          <a:p>
            <a:r>
              <a:rPr lang="en-US" dirty="0" smtClean="0"/>
              <a:t>Real constellation with noise</a:t>
            </a:r>
          </a:p>
        </p:txBody>
      </p:sp>
      <p:sp>
        <p:nvSpPr>
          <p:cNvPr id="830467" name="Rectangle 3"/>
          <p:cNvSpPr>
            <a:spLocks noGrp="1" noChangeArrowheads="1"/>
          </p:cNvSpPr>
          <p:nvPr>
            <p:ph type="body" idx="1"/>
          </p:nvPr>
        </p:nvSpPr>
        <p:spPr/>
        <p:txBody>
          <a:bodyPr/>
          <a:lstStyle/>
          <a:p>
            <a:endParaRPr lang="en-US" smtClean="0"/>
          </a:p>
        </p:txBody>
      </p:sp>
      <p:pic>
        <p:nvPicPr>
          <p:cNvPr id="8304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447800"/>
            <a:ext cx="6248400" cy="5353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4966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178" name="Rectangle 2"/>
          <p:cNvSpPr>
            <a:spLocks noGrp="1" noChangeArrowheads="1"/>
          </p:cNvSpPr>
          <p:nvPr>
            <p:ph type="title"/>
          </p:nvPr>
        </p:nvSpPr>
        <p:spPr/>
        <p:txBody>
          <a:bodyPr/>
          <a:lstStyle/>
          <a:p>
            <a:r>
              <a:rPr lang="en-US" smtClean="0"/>
              <a:t>Sampling</a:t>
            </a:r>
          </a:p>
        </p:txBody>
      </p:sp>
      <p:sp>
        <p:nvSpPr>
          <p:cNvPr id="818179" name="AutoShape 3"/>
          <p:cNvSpPr>
            <a:spLocks noGrp="1" noChangeAspect="1" noChangeArrowheads="1"/>
          </p:cNvSpPr>
          <p:nvPr>
            <p:ph type="body" idx="1"/>
          </p:nvPr>
        </p:nvSpPr>
        <p:spPr>
          <a:xfrm>
            <a:off x="685800" y="4648200"/>
            <a:ext cx="7772400" cy="1447800"/>
          </a:xfrm>
        </p:spPr>
        <p:txBody>
          <a:bodyPr/>
          <a:lstStyle/>
          <a:p>
            <a:pPr>
              <a:lnSpc>
                <a:spcPct val="90000"/>
              </a:lnSpc>
            </a:pPr>
            <a:r>
              <a:rPr lang="en-US" sz="2800" smtClean="0"/>
              <a:t>Suppose you have the following 1Hz signal being received</a:t>
            </a:r>
          </a:p>
          <a:p>
            <a:pPr>
              <a:lnSpc>
                <a:spcPct val="90000"/>
              </a:lnSpc>
            </a:pPr>
            <a:r>
              <a:rPr lang="en-US" sz="2800" smtClean="0"/>
              <a:t>How fast to sample, to capture the signal?</a:t>
            </a:r>
          </a:p>
        </p:txBody>
      </p:sp>
      <p:pic>
        <p:nvPicPr>
          <p:cNvPr id="8181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452277"/>
            <a:ext cx="6238875" cy="3209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0217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02" name="Rectangle 2"/>
          <p:cNvSpPr>
            <a:spLocks noGrp="1" noChangeArrowheads="1"/>
          </p:cNvSpPr>
          <p:nvPr>
            <p:ph type="title"/>
          </p:nvPr>
        </p:nvSpPr>
        <p:spPr/>
        <p:txBody>
          <a:bodyPr/>
          <a:lstStyle/>
          <a:p>
            <a:r>
              <a:rPr lang="en-US" smtClean="0"/>
              <a:t>Sampling</a:t>
            </a:r>
          </a:p>
        </p:txBody>
      </p:sp>
      <p:sp>
        <p:nvSpPr>
          <p:cNvPr id="819203" name="Rectangle 3"/>
          <p:cNvSpPr>
            <a:spLocks noGrp="1" noChangeArrowheads="1"/>
          </p:cNvSpPr>
          <p:nvPr>
            <p:ph type="body" idx="1"/>
          </p:nvPr>
        </p:nvSpPr>
        <p:spPr>
          <a:xfrm>
            <a:off x="685800" y="5029200"/>
            <a:ext cx="7772400" cy="1066800"/>
          </a:xfrm>
        </p:spPr>
        <p:txBody>
          <a:bodyPr/>
          <a:lstStyle/>
          <a:p>
            <a:r>
              <a:rPr lang="en-US" sz="2800" smtClean="0"/>
              <a:t>Sampling a 1 Hz signal at 2 Hz is enough</a:t>
            </a:r>
          </a:p>
          <a:p>
            <a:pPr lvl="1"/>
            <a:r>
              <a:rPr lang="en-US" sz="2400" smtClean="0"/>
              <a:t>Captures every peak and trough</a:t>
            </a:r>
          </a:p>
        </p:txBody>
      </p:sp>
      <p:pic>
        <p:nvPicPr>
          <p:cNvPr id="8192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371600"/>
            <a:ext cx="6219825" cy="3267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3961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6" name="Rectangle 2"/>
          <p:cNvSpPr>
            <a:spLocks noGrp="1" noChangeArrowheads="1"/>
          </p:cNvSpPr>
          <p:nvPr>
            <p:ph type="title"/>
          </p:nvPr>
        </p:nvSpPr>
        <p:spPr/>
        <p:txBody>
          <a:bodyPr/>
          <a:lstStyle/>
          <a:p>
            <a:r>
              <a:rPr lang="en-US" smtClean="0"/>
              <a:t>Sampling</a:t>
            </a:r>
          </a:p>
        </p:txBody>
      </p:sp>
      <p:sp>
        <p:nvSpPr>
          <p:cNvPr id="820227" name="Rectangle 3"/>
          <p:cNvSpPr>
            <a:spLocks noGrp="1" noChangeArrowheads="1"/>
          </p:cNvSpPr>
          <p:nvPr>
            <p:ph type="body" idx="1"/>
          </p:nvPr>
        </p:nvSpPr>
        <p:spPr>
          <a:xfrm>
            <a:off x="685800" y="5029200"/>
            <a:ext cx="7772400" cy="1066800"/>
          </a:xfrm>
        </p:spPr>
        <p:txBody>
          <a:bodyPr/>
          <a:lstStyle/>
          <a:p>
            <a:pPr>
              <a:lnSpc>
                <a:spcPct val="90000"/>
              </a:lnSpc>
            </a:pPr>
            <a:r>
              <a:rPr lang="en-US" sz="2400" smtClean="0"/>
              <a:t>Sampling a 1 Hz signal at 3 Hz is also enough</a:t>
            </a:r>
          </a:p>
          <a:p>
            <a:pPr lvl="1">
              <a:lnSpc>
                <a:spcPct val="90000"/>
              </a:lnSpc>
            </a:pPr>
            <a:r>
              <a:rPr lang="en-US" sz="2000" smtClean="0"/>
              <a:t>In fact, more than enough samples to capture variation in signal</a:t>
            </a:r>
          </a:p>
        </p:txBody>
      </p:sp>
      <p:pic>
        <p:nvPicPr>
          <p:cNvPr id="8202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5729" y="1335749"/>
            <a:ext cx="6191250" cy="331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9299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for Today</a:t>
            </a:r>
            <a:endParaRPr lang="en-US" dirty="0"/>
          </a:p>
        </p:txBody>
      </p:sp>
      <p:sp>
        <p:nvSpPr>
          <p:cNvPr id="3" name="Content Placeholder 2"/>
          <p:cNvSpPr>
            <a:spLocks noGrp="1"/>
          </p:cNvSpPr>
          <p:nvPr>
            <p:ph idx="1"/>
          </p:nvPr>
        </p:nvSpPr>
        <p:spPr/>
        <p:txBody>
          <a:bodyPr/>
          <a:lstStyle/>
          <a:p>
            <a:endParaRPr lang="en-US" dirty="0" smtClean="0"/>
          </a:p>
          <a:p>
            <a:r>
              <a:rPr lang="en-US" dirty="0" smtClean="0"/>
              <a:t>Today: The Physical Layer</a:t>
            </a:r>
            <a:endParaRPr lang="en-US" dirty="0"/>
          </a:p>
          <a:p>
            <a:endParaRPr lang="en-US" dirty="0" smtClean="0"/>
          </a:p>
          <a:p>
            <a:r>
              <a:rPr lang="en-US" dirty="0" smtClean="0"/>
              <a:t>How to encode data over a link</a:t>
            </a:r>
          </a:p>
          <a:p>
            <a:endParaRPr lang="en-US" dirty="0"/>
          </a:p>
          <a:p>
            <a:r>
              <a:rPr lang="en-US" dirty="0" smtClean="0"/>
              <a:t>How to detect and correct errors</a:t>
            </a:r>
            <a:endParaRPr lang="en-US" dirty="0"/>
          </a:p>
        </p:txBody>
      </p:sp>
    </p:spTree>
    <p:extLst>
      <p:ext uri="{BB962C8B-B14F-4D97-AF65-F5344CB8AC3E}">
        <p14:creationId xmlns:p14="http://schemas.microsoft.com/office/powerpoint/2010/main" val="24506688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50" name="Rectangle 2"/>
          <p:cNvSpPr>
            <a:spLocks noGrp="1" noChangeArrowheads="1"/>
          </p:cNvSpPr>
          <p:nvPr>
            <p:ph type="title"/>
          </p:nvPr>
        </p:nvSpPr>
        <p:spPr/>
        <p:txBody>
          <a:bodyPr/>
          <a:lstStyle/>
          <a:p>
            <a:r>
              <a:rPr lang="en-US" smtClean="0"/>
              <a:t>Sampling</a:t>
            </a:r>
          </a:p>
        </p:txBody>
      </p:sp>
      <p:sp>
        <p:nvSpPr>
          <p:cNvPr id="821251" name="Rectangle 3"/>
          <p:cNvSpPr>
            <a:spLocks noGrp="1" noChangeArrowheads="1"/>
          </p:cNvSpPr>
          <p:nvPr>
            <p:ph type="body" idx="1"/>
          </p:nvPr>
        </p:nvSpPr>
        <p:spPr>
          <a:xfrm>
            <a:off x="685800" y="5029200"/>
            <a:ext cx="7772400" cy="1066800"/>
          </a:xfrm>
        </p:spPr>
        <p:txBody>
          <a:bodyPr/>
          <a:lstStyle/>
          <a:p>
            <a:pPr>
              <a:lnSpc>
                <a:spcPct val="90000"/>
              </a:lnSpc>
            </a:pPr>
            <a:r>
              <a:rPr lang="en-US" sz="2400" smtClean="0"/>
              <a:t>Sampling a 1 Hz signal at 1.5 Hz is not enough</a:t>
            </a:r>
          </a:p>
          <a:p>
            <a:pPr lvl="1">
              <a:lnSpc>
                <a:spcPct val="90000"/>
              </a:lnSpc>
            </a:pPr>
            <a:r>
              <a:rPr lang="en-US" sz="2000" smtClean="0"/>
              <a:t>Why?</a:t>
            </a:r>
          </a:p>
        </p:txBody>
      </p:sp>
      <p:pic>
        <p:nvPicPr>
          <p:cNvPr id="8212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0213" y="1447800"/>
            <a:ext cx="6230938" cy="3295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71803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298" name="Rectangle 2"/>
          <p:cNvSpPr>
            <a:spLocks noGrp="1" noChangeArrowheads="1"/>
          </p:cNvSpPr>
          <p:nvPr>
            <p:ph type="title"/>
          </p:nvPr>
        </p:nvSpPr>
        <p:spPr/>
        <p:txBody>
          <a:bodyPr/>
          <a:lstStyle/>
          <a:p>
            <a:r>
              <a:rPr lang="en-US" dirty="0" smtClean="0"/>
              <a:t>Sampling</a:t>
            </a:r>
          </a:p>
        </p:txBody>
      </p:sp>
      <p:sp>
        <p:nvSpPr>
          <p:cNvPr id="823299" name="Rectangle 3"/>
          <p:cNvSpPr>
            <a:spLocks noGrp="1" noChangeArrowheads="1"/>
          </p:cNvSpPr>
          <p:nvPr>
            <p:ph type="body" idx="1"/>
          </p:nvPr>
        </p:nvSpPr>
        <p:spPr>
          <a:xfrm>
            <a:off x="685800" y="5867400"/>
            <a:ext cx="7772400" cy="1066800"/>
          </a:xfrm>
        </p:spPr>
        <p:txBody>
          <a:bodyPr/>
          <a:lstStyle/>
          <a:p>
            <a:pPr>
              <a:lnSpc>
                <a:spcPct val="90000"/>
              </a:lnSpc>
            </a:pPr>
            <a:r>
              <a:rPr lang="en-US" sz="2400" dirty="0" smtClean="0"/>
              <a:t>Sampling a 1 Hz signal at 1.5 Hz is not enough</a:t>
            </a:r>
          </a:p>
          <a:p>
            <a:pPr lvl="1">
              <a:lnSpc>
                <a:spcPct val="90000"/>
              </a:lnSpc>
            </a:pPr>
            <a:r>
              <a:rPr lang="en-US" sz="2000" dirty="0" smtClean="0"/>
              <a:t>Not enough samples, can’t distinguish between multiple possible signals</a:t>
            </a:r>
          </a:p>
        </p:txBody>
      </p:sp>
      <p:pic>
        <p:nvPicPr>
          <p:cNvPr id="8233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30938" cy="3295650"/>
          </a:xfrm>
          <a:prstGeom prst="rect">
            <a:avLst/>
          </a:prstGeom>
          <a:noFill/>
          <a:extLst>
            <a:ext uri="{909E8E84-426E-40DD-AFC4-6F175D3DCCD1}">
              <a14:hiddenFill xmlns:a14="http://schemas.microsoft.com/office/drawing/2010/main">
                <a:solidFill>
                  <a:srgbClr val="FFFFFF"/>
                </a:solidFill>
              </a14:hiddenFill>
            </a:ext>
          </a:extLst>
        </p:spPr>
      </p:pic>
      <p:pic>
        <p:nvPicPr>
          <p:cNvPr id="8233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667000"/>
            <a:ext cx="6200775"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761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02" name="Rectangle 2"/>
          <p:cNvSpPr>
            <a:spLocks noGrp="1" noChangeArrowheads="1"/>
          </p:cNvSpPr>
          <p:nvPr>
            <p:ph type="title"/>
          </p:nvPr>
        </p:nvSpPr>
        <p:spPr/>
        <p:txBody>
          <a:bodyPr/>
          <a:lstStyle/>
          <a:p>
            <a:r>
              <a:rPr lang="en-US" dirty="0" smtClean="0"/>
              <a:t>In general</a:t>
            </a:r>
          </a:p>
        </p:txBody>
      </p:sp>
      <p:sp>
        <p:nvSpPr>
          <p:cNvPr id="819203" name="Rectangle 3"/>
          <p:cNvSpPr>
            <a:spLocks noGrp="1" noChangeArrowheads="1"/>
          </p:cNvSpPr>
          <p:nvPr>
            <p:ph type="body" idx="1"/>
          </p:nvPr>
        </p:nvSpPr>
        <p:spPr>
          <a:xfrm>
            <a:off x="685800" y="5029200"/>
            <a:ext cx="7772400" cy="1066800"/>
          </a:xfrm>
        </p:spPr>
        <p:txBody>
          <a:bodyPr/>
          <a:lstStyle/>
          <a:p>
            <a:r>
              <a:rPr lang="en-US" sz="2800" dirty="0" smtClean="0"/>
              <a:t>Sampling a 1 Hz signal at 2 Hz is both necessary and sufficient</a:t>
            </a:r>
          </a:p>
          <a:p>
            <a:r>
              <a:rPr lang="en-US" dirty="0" smtClean="0"/>
              <a:t>In general: sampling twice rate of signal is enough</a:t>
            </a:r>
            <a:endParaRPr lang="en-US" sz="2800" dirty="0" smtClean="0"/>
          </a:p>
        </p:txBody>
      </p:sp>
      <p:pic>
        <p:nvPicPr>
          <p:cNvPr id="8192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371600"/>
            <a:ext cx="6219825" cy="3267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97566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322" name="Rectangle 2"/>
          <p:cNvSpPr>
            <a:spLocks noGrp="1" noChangeArrowheads="1"/>
          </p:cNvSpPr>
          <p:nvPr>
            <p:ph type="title"/>
          </p:nvPr>
        </p:nvSpPr>
        <p:spPr/>
        <p:txBody>
          <a:bodyPr/>
          <a:lstStyle/>
          <a:p>
            <a:r>
              <a:rPr lang="en-US" sz="3200" smtClean="0"/>
              <a:t>What about more complex signals?</a:t>
            </a:r>
          </a:p>
        </p:txBody>
      </p:sp>
      <p:sp>
        <p:nvSpPr>
          <p:cNvPr id="824323" name="Rectangle 3"/>
          <p:cNvSpPr>
            <a:spLocks noGrp="1" noChangeArrowheads="1"/>
          </p:cNvSpPr>
          <p:nvPr>
            <p:ph type="body" idx="1"/>
          </p:nvPr>
        </p:nvSpPr>
        <p:spPr>
          <a:xfrm>
            <a:off x="685800" y="4495800"/>
            <a:ext cx="7772400" cy="1981200"/>
          </a:xfrm>
        </p:spPr>
        <p:txBody>
          <a:bodyPr/>
          <a:lstStyle/>
          <a:p>
            <a:pPr>
              <a:lnSpc>
                <a:spcPct val="80000"/>
              </a:lnSpc>
            </a:pPr>
            <a:r>
              <a:rPr lang="en-US" sz="2800" dirty="0" smtClean="0"/>
              <a:t>Fourier’s theorem: any continuous signal can be decomposed into a sum of </a:t>
            </a:r>
            <a:r>
              <a:rPr lang="en-US" sz="2800" dirty="0" err="1" smtClean="0"/>
              <a:t>sines</a:t>
            </a:r>
            <a:r>
              <a:rPr lang="en-US" sz="2800" dirty="0" smtClean="0"/>
              <a:t> and cosines at different frequencies</a:t>
            </a:r>
          </a:p>
          <a:p>
            <a:pPr>
              <a:lnSpc>
                <a:spcPct val="80000"/>
              </a:lnSpc>
            </a:pPr>
            <a:r>
              <a:rPr lang="en-US" sz="2800" dirty="0" smtClean="0"/>
              <a:t>Example: Sum of 1 Hz, 2 Hz, and 3 Hz </a:t>
            </a:r>
            <a:r>
              <a:rPr lang="en-US" sz="2800" dirty="0" err="1" smtClean="0"/>
              <a:t>sines</a:t>
            </a:r>
            <a:endParaRPr lang="en-US" sz="2800" dirty="0" smtClean="0"/>
          </a:p>
          <a:p>
            <a:pPr lvl="1">
              <a:lnSpc>
                <a:spcPct val="80000"/>
              </a:lnSpc>
            </a:pPr>
            <a:r>
              <a:rPr lang="en-US" sz="2400" dirty="0" smtClean="0"/>
              <a:t>How fast to sample?</a:t>
            </a:r>
          </a:p>
        </p:txBody>
      </p:sp>
      <p:pic>
        <p:nvPicPr>
          <p:cNvPr id="8243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95400"/>
            <a:ext cx="6164263" cy="318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4614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6" name="Rectangle 2"/>
          <p:cNvSpPr>
            <a:spLocks noGrp="1" noChangeArrowheads="1"/>
          </p:cNvSpPr>
          <p:nvPr>
            <p:ph type="title"/>
          </p:nvPr>
        </p:nvSpPr>
        <p:spPr/>
        <p:txBody>
          <a:bodyPr/>
          <a:lstStyle/>
          <a:p>
            <a:r>
              <a:rPr lang="en-US" sz="3200" smtClean="0"/>
              <a:t>What about more complex signals?</a:t>
            </a:r>
          </a:p>
        </p:txBody>
      </p:sp>
      <p:sp>
        <p:nvSpPr>
          <p:cNvPr id="825347" name="Rectangle 3"/>
          <p:cNvSpPr>
            <a:spLocks noGrp="1" noChangeArrowheads="1"/>
          </p:cNvSpPr>
          <p:nvPr>
            <p:ph type="body" idx="1"/>
          </p:nvPr>
        </p:nvSpPr>
        <p:spPr>
          <a:xfrm>
            <a:off x="685800" y="4495800"/>
            <a:ext cx="7772400" cy="1981200"/>
          </a:xfrm>
        </p:spPr>
        <p:txBody>
          <a:bodyPr/>
          <a:lstStyle/>
          <a:p>
            <a:pPr>
              <a:lnSpc>
                <a:spcPct val="80000"/>
              </a:lnSpc>
            </a:pPr>
            <a:r>
              <a:rPr lang="en-US" sz="2800" dirty="0" smtClean="0"/>
              <a:t>Fourier’s theorem: any continuous signal can be decomposed into a sum of </a:t>
            </a:r>
            <a:r>
              <a:rPr lang="en-US" sz="2800" dirty="0" err="1" smtClean="0"/>
              <a:t>sines</a:t>
            </a:r>
            <a:r>
              <a:rPr lang="en-US" sz="2800" dirty="0" smtClean="0"/>
              <a:t> and cosines at different frequencies</a:t>
            </a:r>
          </a:p>
          <a:p>
            <a:pPr>
              <a:lnSpc>
                <a:spcPct val="80000"/>
              </a:lnSpc>
            </a:pPr>
            <a:r>
              <a:rPr lang="en-US" sz="2800" dirty="0" smtClean="0"/>
              <a:t>Example: Sum of 1 Hz, 2 Hz, and 3 Hz </a:t>
            </a:r>
            <a:r>
              <a:rPr lang="en-US" sz="2800" dirty="0" err="1" smtClean="0"/>
              <a:t>sines</a:t>
            </a:r>
            <a:endParaRPr lang="en-US" sz="2800" dirty="0" smtClean="0"/>
          </a:p>
          <a:p>
            <a:pPr lvl="1">
              <a:lnSpc>
                <a:spcPct val="80000"/>
              </a:lnSpc>
            </a:pPr>
            <a:r>
              <a:rPr lang="en-US" sz="2400" dirty="0" smtClean="0"/>
              <a:t>How fast to sample?</a:t>
            </a:r>
          </a:p>
          <a:p>
            <a:pPr lvl="1">
              <a:lnSpc>
                <a:spcPct val="80000"/>
              </a:lnSpc>
            </a:pPr>
            <a:r>
              <a:rPr lang="en-US" dirty="0" smtClean="0"/>
              <a:t>Answer: Twice rate of fastest signal (bandwidth): </a:t>
            </a:r>
            <a:r>
              <a:rPr lang="en-US" sz="2400" b="1" dirty="0" smtClean="0"/>
              <a:t>6 Hz</a:t>
            </a:r>
          </a:p>
        </p:txBody>
      </p:sp>
      <p:pic>
        <p:nvPicPr>
          <p:cNvPr id="8253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95400"/>
            <a:ext cx="6164263" cy="3181350"/>
          </a:xfrm>
          <a:prstGeom prst="rect">
            <a:avLst/>
          </a:prstGeom>
          <a:noFill/>
          <a:extLst>
            <a:ext uri="{909E8E84-426E-40DD-AFC4-6F175D3DCCD1}">
              <a14:hiddenFill xmlns:a14="http://schemas.microsoft.com/office/drawing/2010/main">
                <a:solidFill>
                  <a:srgbClr val="FFFFFF"/>
                </a:solidFill>
              </a14:hiddenFill>
            </a:ext>
          </a:extLst>
        </p:spPr>
      </p:pic>
      <p:pic>
        <p:nvPicPr>
          <p:cNvPr id="8253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9092" y="1269067"/>
            <a:ext cx="6191250" cy="3190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86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Nyquist</a:t>
            </a:r>
            <a:r>
              <a:rPr lang="en-US" dirty="0"/>
              <a:t>–Shannon sampling theorem</a:t>
            </a:r>
          </a:p>
        </p:txBody>
      </p:sp>
      <p:sp>
        <p:nvSpPr>
          <p:cNvPr id="3" name="Content Placeholder 2"/>
          <p:cNvSpPr>
            <a:spLocks noGrp="1"/>
          </p:cNvSpPr>
          <p:nvPr>
            <p:ph idx="1"/>
          </p:nvPr>
        </p:nvSpPr>
        <p:spPr/>
        <p:txBody>
          <a:bodyPr/>
          <a:lstStyle/>
          <a:p>
            <a:endParaRPr lang="en-US" dirty="0" smtClean="0"/>
          </a:p>
          <a:p>
            <a:r>
              <a:rPr lang="en-US" dirty="0" smtClean="0"/>
              <a:t>If </a:t>
            </a:r>
            <a:r>
              <a:rPr lang="en-US" dirty="0"/>
              <a:t>a function </a:t>
            </a:r>
            <a:r>
              <a:rPr lang="en-US" i="1" dirty="0"/>
              <a:t>x</a:t>
            </a:r>
            <a:r>
              <a:rPr lang="en-US" dirty="0"/>
              <a:t>(</a:t>
            </a:r>
            <a:r>
              <a:rPr lang="en-US" i="1" dirty="0"/>
              <a:t>t</a:t>
            </a:r>
            <a:r>
              <a:rPr lang="en-US" dirty="0"/>
              <a:t>) contains no frequencies higher than </a:t>
            </a:r>
            <a:r>
              <a:rPr lang="en-US" i="1" dirty="0"/>
              <a:t>B</a:t>
            </a:r>
            <a:r>
              <a:rPr lang="en-US" dirty="0"/>
              <a:t> hertz, it is completely determined by giving its ordinates at a series of points spaced 1/(2</a:t>
            </a:r>
            <a:r>
              <a:rPr lang="en-US" i="1" dirty="0"/>
              <a:t>B</a:t>
            </a:r>
            <a:r>
              <a:rPr lang="en-US" dirty="0"/>
              <a:t>) seconds </a:t>
            </a:r>
            <a:r>
              <a:rPr lang="en-US" dirty="0" smtClean="0"/>
              <a:t>apart</a:t>
            </a:r>
          </a:p>
          <a:p>
            <a:endParaRPr lang="en-US" dirty="0"/>
          </a:p>
          <a:p>
            <a:r>
              <a:rPr lang="en-US" dirty="0" smtClean="0"/>
              <a:t>In other words:</a:t>
            </a:r>
          </a:p>
          <a:p>
            <a:pPr lvl="1"/>
            <a:r>
              <a:rPr lang="en-US" dirty="0" smtClean="0"/>
              <a:t>If the bandwidth of your channel is B</a:t>
            </a:r>
          </a:p>
          <a:p>
            <a:pPr lvl="1"/>
            <a:r>
              <a:rPr lang="en-US" dirty="0" smtClean="0"/>
              <a:t>Your sampling rate should be 2B</a:t>
            </a:r>
          </a:p>
          <a:p>
            <a:pPr lvl="1"/>
            <a:r>
              <a:rPr lang="en-US" dirty="0" smtClean="0"/>
              <a:t>Higher sampling rates are pointless</a:t>
            </a:r>
          </a:p>
          <a:p>
            <a:pPr lvl="1"/>
            <a:r>
              <a:rPr lang="en-US" dirty="0" smtClean="0"/>
              <a:t>Lower sampling rates lead to aliasing/distortion/error</a:t>
            </a:r>
          </a:p>
          <a:p>
            <a:pPr lvl="1"/>
            <a:endParaRPr lang="en-US" dirty="0" smtClean="0"/>
          </a:p>
        </p:txBody>
      </p:sp>
    </p:spTree>
    <p:extLst>
      <p:ext uri="{BB962C8B-B14F-4D97-AF65-F5344CB8AC3E}">
        <p14:creationId xmlns:p14="http://schemas.microsoft.com/office/powerpoint/2010/main" val="8313622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Question: How much data can you pack into a channel?</a:t>
            </a:r>
            <a:endParaRPr lang="en-US" dirty="0"/>
          </a:p>
        </p:txBody>
      </p:sp>
      <p:sp>
        <p:nvSpPr>
          <p:cNvPr id="3" name="Content Placeholder 2"/>
          <p:cNvSpPr>
            <a:spLocks noGrp="1"/>
          </p:cNvSpPr>
          <p:nvPr>
            <p:ph idx="1"/>
          </p:nvPr>
        </p:nvSpPr>
        <p:spPr/>
        <p:txBody>
          <a:bodyPr/>
          <a:lstStyle/>
          <a:p>
            <a:r>
              <a:rPr lang="en-US" dirty="0" smtClean="0"/>
              <a:t>If I sample at a rate of 2B, I can precisely determine the signal of bandwidth B</a:t>
            </a:r>
          </a:p>
          <a:p>
            <a:r>
              <a:rPr lang="en-US" dirty="0" smtClean="0"/>
              <a:t>If I have data coming in at rate 2B, I can encode it in a channel of rate B</a:t>
            </a:r>
          </a:p>
          <a:p>
            <a:pPr lvl="1"/>
            <a:r>
              <a:rPr lang="en-US" dirty="0" smtClean="0"/>
              <a:t>Similar argument to above, but in reverse</a:t>
            </a:r>
          </a:p>
          <a:p>
            <a:pPr lvl="1"/>
            <a:r>
              <a:rPr lang="en-US" dirty="0" smtClean="0"/>
              <a:t>Instead of “reading” a sample, we “write” a sample</a:t>
            </a:r>
          </a:p>
          <a:p>
            <a:r>
              <a:rPr lang="en-US" dirty="0" smtClean="0"/>
              <a:t>More generally:</a:t>
            </a:r>
          </a:p>
          <a:p>
            <a:pPr lvl="1"/>
            <a:r>
              <a:rPr lang="en-US" dirty="0" smtClean="0"/>
              <a:t>Transmitting </a:t>
            </a:r>
            <a:r>
              <a:rPr lang="en-US" dirty="0"/>
              <a:t>N distinct signals over a noiseless channel with bandwidth B, we can achieve at most a data rate of</a:t>
            </a:r>
          </a:p>
          <a:p>
            <a:pPr lvl="1"/>
            <a:r>
              <a:rPr lang="en-US" dirty="0" smtClean="0"/>
              <a:t>2B </a:t>
            </a:r>
            <a:r>
              <a:rPr lang="en-US" dirty="0"/>
              <a:t>log2 N</a:t>
            </a:r>
          </a:p>
          <a:p>
            <a:pPr lvl="1"/>
            <a:endParaRPr lang="en-US" dirty="0" smtClean="0"/>
          </a:p>
          <a:p>
            <a:pPr lvl="1"/>
            <a:endParaRPr lang="en-US" dirty="0"/>
          </a:p>
          <a:p>
            <a:endParaRPr lang="en-US" dirty="0"/>
          </a:p>
        </p:txBody>
      </p:sp>
    </p:spTree>
    <p:extLst>
      <p:ext uri="{BB962C8B-B14F-4D97-AF65-F5344CB8AC3E}">
        <p14:creationId xmlns:p14="http://schemas.microsoft.com/office/powerpoint/2010/main" val="13882987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0" name="Title 1"/>
          <p:cNvSpPr>
            <a:spLocks noGrp="1"/>
          </p:cNvSpPr>
          <p:nvPr>
            <p:ph type="title" idx="4294967295"/>
          </p:nvPr>
        </p:nvSpPr>
        <p:spPr/>
        <p:txBody>
          <a:bodyPr anchor="b"/>
          <a:lstStyle/>
          <a:p>
            <a:r>
              <a:rPr lang="en-US" smtClean="0"/>
              <a:t>Noiseless Capacity</a:t>
            </a:r>
          </a:p>
        </p:txBody>
      </p:sp>
      <p:sp>
        <p:nvSpPr>
          <p:cNvPr id="52227" name="Content Placeholder 2"/>
          <p:cNvSpPr>
            <a:spLocks noGrp="1"/>
          </p:cNvSpPr>
          <p:nvPr>
            <p:ph idx="4294967295"/>
          </p:nvPr>
        </p:nvSpPr>
        <p:spPr/>
        <p:txBody>
          <a:bodyPr/>
          <a:lstStyle/>
          <a:p>
            <a:pPr marL="447675" indent="-447675"/>
            <a:r>
              <a:rPr lang="en-US" sz="2800" smtClean="0"/>
              <a:t>Nyquist’s theorem: </a:t>
            </a:r>
            <a:r>
              <a:rPr lang="en-US" smtClean="0"/>
              <a:t>2B log</a:t>
            </a:r>
            <a:r>
              <a:rPr lang="en-US" baseline="-25000" smtClean="0"/>
              <a:t>2</a:t>
            </a:r>
            <a:r>
              <a:rPr lang="en-US" smtClean="0"/>
              <a:t> N</a:t>
            </a:r>
            <a:endParaRPr lang="en-US" sz="2800" smtClean="0"/>
          </a:p>
          <a:p>
            <a:pPr marL="447675" indent="-447675"/>
            <a:r>
              <a:rPr lang="en-US" sz="2800" smtClean="0"/>
              <a:t>Example 1:  sampling rate of a phone line</a:t>
            </a:r>
          </a:p>
          <a:p>
            <a:pPr marL="889000" lvl="1" indent="-439738"/>
            <a:r>
              <a:rPr lang="en-US" sz="2400" smtClean="0"/>
              <a:t>B   =  4000 Hz</a:t>
            </a:r>
          </a:p>
          <a:p>
            <a:pPr marL="889000" lvl="1" indent="-439738"/>
            <a:r>
              <a:rPr lang="en-US" sz="2400" smtClean="0"/>
              <a:t>2B =  8000 samples/sec.</a:t>
            </a:r>
          </a:p>
          <a:p>
            <a:pPr marL="1293813" lvl="2" indent="-403225"/>
            <a:r>
              <a:rPr lang="en-US" sz="2000" smtClean="0"/>
              <a:t>sample every 125 microseconds</a:t>
            </a:r>
          </a:p>
          <a:p>
            <a:pPr marL="447675" indent="-447675"/>
            <a:r>
              <a:rPr lang="en-US" sz="2800" smtClean="0"/>
              <a:t>Example 2:  noiseless capacity</a:t>
            </a:r>
          </a:p>
          <a:p>
            <a:pPr marL="889000" lvl="1" indent="-439738"/>
            <a:r>
              <a:rPr lang="en-US" sz="2400" smtClean="0"/>
              <a:t>B   =   1200 Hz  </a:t>
            </a:r>
          </a:p>
          <a:p>
            <a:pPr marL="889000" lvl="1" indent="-439738"/>
            <a:r>
              <a:rPr lang="en-US" sz="2400" smtClean="0"/>
              <a:t>N   =  each pulse encodes 16 levels</a:t>
            </a:r>
          </a:p>
          <a:p>
            <a:pPr marL="889000" lvl="1" indent="-439738"/>
            <a:r>
              <a:rPr lang="en-US" sz="2400" smtClean="0"/>
              <a:t>C   =  2B log</a:t>
            </a:r>
            <a:r>
              <a:rPr lang="en-US" sz="2400" baseline="-25000" smtClean="0"/>
              <a:t>2</a:t>
            </a:r>
            <a:r>
              <a:rPr lang="en-US" sz="2400" smtClean="0"/>
              <a:t> (N) = D x log</a:t>
            </a:r>
            <a:r>
              <a:rPr lang="en-US" sz="2400" baseline="-25000" smtClean="0"/>
              <a:t>2</a:t>
            </a:r>
            <a:r>
              <a:rPr lang="en-US" sz="2400" smtClean="0"/>
              <a:t> (N)</a:t>
            </a:r>
          </a:p>
          <a:p>
            <a:pPr marL="889000" lvl="1" indent="-439738">
              <a:buFontTx/>
              <a:buNone/>
            </a:pPr>
            <a:r>
              <a:rPr lang="en-US" sz="2400" smtClean="0"/>
              <a:t>	      =  2400 x 4  =  9600 bps.</a:t>
            </a:r>
          </a:p>
        </p:txBody>
      </p:sp>
      <p:sp>
        <p:nvSpPr>
          <p:cNvPr id="744452" name="Date Placeholder 3"/>
          <p:cNvSpPr txBox="1">
            <a:spLocks noGrp="1"/>
          </p:cNvSpPr>
          <p:nvPr/>
        </p:nvSpPr>
        <p:spPr bwMode="auto">
          <a:xfrm>
            <a:off x="94615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000">
                <a:latin typeface="Arial" panose="020B0604020202020204" pitchFamily="34" charset="0"/>
              </a:rPr>
              <a:t>CS/ECE 438</a:t>
            </a:r>
          </a:p>
        </p:txBody>
      </p:sp>
      <p:sp>
        <p:nvSpPr>
          <p:cNvPr id="744453" name="Footer Placeholder 4"/>
          <p:cNvSpPr txBox="1">
            <a:spLocks noGrp="1"/>
          </p:cNvSpPr>
          <p:nvPr/>
        </p:nvSpPr>
        <p:spPr bwMode="auto">
          <a:xfrm>
            <a:off x="3124200" y="62484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sz="1000" dirty="0">
              <a:latin typeface="Arial" panose="020B0604020202020204" pitchFamily="34" charset="0"/>
            </a:endParaRPr>
          </a:p>
        </p:txBody>
      </p:sp>
      <p:sp>
        <p:nvSpPr>
          <p:cNvPr id="744454" name="Slide Number Placeholder 5"/>
          <p:cNvSpPr txBox="1">
            <a:spLocks noGrp="1"/>
          </p:cNvSpPr>
          <p:nvPr/>
        </p:nvSpPr>
        <p:spPr bwMode="auto">
          <a:xfrm>
            <a:off x="6705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3478BC82-2A4C-4F15-8E22-7160A3FA1B74}" type="slidenum">
              <a:rPr lang="en-US" sz="1000">
                <a:latin typeface="Arial" panose="020B0604020202020204" pitchFamily="34" charset="0"/>
              </a:rPr>
              <a:pPr algn="r" eaLnBrk="1" hangingPunct="1"/>
              <a:t>37</a:t>
            </a:fld>
            <a:endParaRPr lang="en-US" sz="1000">
              <a:latin typeface="Arial" panose="020B0604020202020204" pitchFamily="34" charset="0"/>
            </a:endParaRPr>
          </a:p>
        </p:txBody>
      </p:sp>
    </p:spTree>
    <p:extLst>
      <p:ext uri="{BB962C8B-B14F-4D97-AF65-F5344CB8AC3E}">
        <p14:creationId xmlns:p14="http://schemas.microsoft.com/office/powerpoint/2010/main" val="30107758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22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227">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2227">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2227">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2227">
                                            <p:txEl>
                                              <p:pRg st="7" end="7"/>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52227">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222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74" name="Rectangle 4"/>
          <p:cNvSpPr>
            <a:spLocks noGrp="1" noChangeArrowheads="1"/>
          </p:cNvSpPr>
          <p:nvPr>
            <p:ph type="title" idx="4294967295"/>
          </p:nvPr>
        </p:nvSpPr>
        <p:spPr/>
        <p:txBody>
          <a:bodyPr anchor="b"/>
          <a:lstStyle/>
          <a:p>
            <a:r>
              <a:rPr lang="en-US" smtClean="0"/>
              <a:t>What can Limit Maximum Data Rate?</a:t>
            </a:r>
          </a:p>
        </p:txBody>
      </p:sp>
      <p:sp>
        <p:nvSpPr>
          <p:cNvPr id="745475" name="Rectangle 5"/>
          <p:cNvSpPr>
            <a:spLocks noGrp="1" noChangeArrowheads="1"/>
          </p:cNvSpPr>
          <p:nvPr>
            <p:ph type="body" idx="4294967295"/>
          </p:nvPr>
        </p:nvSpPr>
        <p:spPr/>
        <p:txBody>
          <a:bodyPr/>
          <a:lstStyle/>
          <a:p>
            <a:pPr marL="447675" indent="-447675"/>
            <a:r>
              <a:rPr lang="en-US" sz="2400" smtClean="0"/>
              <a:t>Noise</a:t>
            </a:r>
          </a:p>
          <a:p>
            <a:pPr marL="889000" lvl="1" indent="-439738"/>
            <a:r>
              <a:rPr lang="en-US" sz="2000" smtClean="0"/>
              <a:t>E.g., thermal noise (in-band noise) can blur symbols</a:t>
            </a:r>
          </a:p>
          <a:p>
            <a:pPr marL="447675" indent="-447675"/>
            <a:r>
              <a:rPr lang="en-US" sz="2400" smtClean="0"/>
              <a:t>Transitions between symbols </a:t>
            </a:r>
          </a:p>
          <a:p>
            <a:pPr marL="889000" lvl="1" indent="-439738"/>
            <a:r>
              <a:rPr lang="en-US" sz="2000" smtClean="0"/>
              <a:t>Introduce high-frequency components into the transmitted signal</a:t>
            </a:r>
          </a:p>
          <a:p>
            <a:pPr marL="889000" lvl="1" indent="-439738"/>
            <a:r>
              <a:rPr lang="en-US" sz="2000" smtClean="0"/>
              <a:t>Such components cannot be recovered (by Nyquist’s Theorem), and some information is lost</a:t>
            </a:r>
          </a:p>
          <a:p>
            <a:pPr marL="447675" indent="-447675"/>
            <a:r>
              <a:rPr lang="en-US" sz="2400" smtClean="0"/>
              <a:t>Examples</a:t>
            </a:r>
          </a:p>
          <a:p>
            <a:pPr marL="889000" lvl="1" indent="-439738"/>
            <a:r>
              <a:rPr lang="en-US" sz="2000" smtClean="0"/>
              <a:t>Phase modulation</a:t>
            </a:r>
          </a:p>
          <a:p>
            <a:pPr marL="1293813" lvl="2" indent="-403225"/>
            <a:r>
              <a:rPr lang="en-US" sz="1800" smtClean="0"/>
              <a:t>Single frequency (with different phases) for each symbol</a:t>
            </a:r>
          </a:p>
          <a:p>
            <a:pPr marL="1293813" lvl="2" indent="-403225"/>
            <a:r>
              <a:rPr lang="en-US" sz="1800" smtClean="0"/>
              <a:t>Transitions can require very high frequencies</a:t>
            </a:r>
          </a:p>
        </p:txBody>
      </p:sp>
      <p:sp>
        <p:nvSpPr>
          <p:cNvPr id="745476" name="Date Placeholder 3"/>
          <p:cNvSpPr txBox="1">
            <a:spLocks noGrp="1"/>
          </p:cNvSpPr>
          <p:nvPr/>
        </p:nvSpPr>
        <p:spPr bwMode="auto">
          <a:xfrm>
            <a:off x="94615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000">
                <a:latin typeface="Arial" panose="020B0604020202020204" pitchFamily="34" charset="0"/>
              </a:rPr>
              <a:t>CS/ECE 438</a:t>
            </a:r>
          </a:p>
        </p:txBody>
      </p:sp>
      <p:sp>
        <p:nvSpPr>
          <p:cNvPr id="745477" name="Footer Placeholder 4"/>
          <p:cNvSpPr txBox="1">
            <a:spLocks noGrp="1"/>
          </p:cNvSpPr>
          <p:nvPr/>
        </p:nvSpPr>
        <p:spPr bwMode="auto">
          <a:xfrm>
            <a:off x="3124200" y="62484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sz="1000" dirty="0">
              <a:latin typeface="Arial" panose="020B0604020202020204" pitchFamily="34" charset="0"/>
            </a:endParaRPr>
          </a:p>
        </p:txBody>
      </p:sp>
      <p:sp>
        <p:nvSpPr>
          <p:cNvPr id="745478" name="Slide Number Placeholder 5"/>
          <p:cNvSpPr txBox="1">
            <a:spLocks noGrp="1"/>
          </p:cNvSpPr>
          <p:nvPr/>
        </p:nvSpPr>
        <p:spPr bwMode="auto">
          <a:xfrm>
            <a:off x="6705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7A696F8C-ADBB-4B4F-82FB-B4C2AFF8F206}" type="slidenum">
              <a:rPr lang="en-US" sz="1000">
                <a:latin typeface="Arial" panose="020B0604020202020204" pitchFamily="34" charset="0"/>
              </a:rPr>
              <a:pPr algn="r" eaLnBrk="1" hangingPunct="1"/>
              <a:t>38</a:t>
            </a:fld>
            <a:endParaRPr lang="en-US" sz="1000">
              <a:latin typeface="Arial" panose="020B0604020202020204" pitchFamily="34" charset="0"/>
            </a:endParaRPr>
          </a:p>
        </p:txBody>
      </p:sp>
    </p:spTree>
    <p:extLst>
      <p:ext uri="{BB962C8B-B14F-4D97-AF65-F5344CB8AC3E}">
        <p14:creationId xmlns:p14="http://schemas.microsoft.com/office/powerpoint/2010/main" val="33646456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8" name="Date Placeholder 3"/>
          <p:cNvSpPr txBox="1">
            <a:spLocks noGrp="1"/>
          </p:cNvSpPr>
          <p:nvPr/>
        </p:nvSpPr>
        <p:spPr bwMode="auto">
          <a:xfrm>
            <a:off x="94615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000">
                <a:latin typeface="Arial" panose="020B0604020202020204" pitchFamily="34" charset="0"/>
              </a:rPr>
              <a:t>CS/ECE 438</a:t>
            </a:r>
          </a:p>
        </p:txBody>
      </p:sp>
      <p:sp>
        <p:nvSpPr>
          <p:cNvPr id="746499" name="Footer Placeholder 4"/>
          <p:cNvSpPr txBox="1">
            <a:spLocks noGrp="1"/>
          </p:cNvSpPr>
          <p:nvPr/>
        </p:nvSpPr>
        <p:spPr bwMode="auto">
          <a:xfrm>
            <a:off x="3124200" y="62484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sz="1000" dirty="0">
              <a:latin typeface="Arial" panose="020B0604020202020204" pitchFamily="34" charset="0"/>
            </a:endParaRPr>
          </a:p>
        </p:txBody>
      </p:sp>
      <p:sp>
        <p:nvSpPr>
          <p:cNvPr id="746500" name="Slide Number Placeholder 5"/>
          <p:cNvSpPr txBox="1">
            <a:spLocks noGrp="1"/>
          </p:cNvSpPr>
          <p:nvPr/>
        </p:nvSpPr>
        <p:spPr bwMode="auto">
          <a:xfrm>
            <a:off x="6705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C86B4D2C-EFE0-4FEF-9939-6A7EBBDF4BCE}" type="slidenum">
              <a:rPr lang="en-US" sz="1000">
                <a:latin typeface="Arial" panose="020B0604020202020204" pitchFamily="34" charset="0"/>
              </a:rPr>
              <a:pPr algn="r" eaLnBrk="1" hangingPunct="1"/>
              <a:t>39</a:t>
            </a:fld>
            <a:endParaRPr lang="en-US" sz="1000">
              <a:latin typeface="Arial" panose="020B0604020202020204" pitchFamily="34" charset="0"/>
            </a:endParaRPr>
          </a:p>
        </p:txBody>
      </p:sp>
      <p:sp>
        <p:nvSpPr>
          <p:cNvPr id="746501" name="Rectangle 6"/>
          <p:cNvSpPr>
            <a:spLocks noGrp="1" noChangeArrowheads="1"/>
          </p:cNvSpPr>
          <p:nvPr>
            <p:ph type="title" idx="4294967295"/>
          </p:nvPr>
        </p:nvSpPr>
        <p:spPr/>
        <p:txBody>
          <a:bodyPr anchor="b"/>
          <a:lstStyle/>
          <a:p>
            <a:pPr eaLnBrk="1" hangingPunct="1"/>
            <a:r>
              <a:rPr lang="en-US" smtClean="0"/>
              <a:t>How does Noise affect these Bounds?</a:t>
            </a:r>
          </a:p>
        </p:txBody>
      </p:sp>
      <p:sp>
        <p:nvSpPr>
          <p:cNvPr id="746502" name="Rectangle 7"/>
          <p:cNvSpPr>
            <a:spLocks noGrp="1" noChangeArrowheads="1"/>
          </p:cNvSpPr>
          <p:nvPr>
            <p:ph type="body" idx="4294967295"/>
          </p:nvPr>
        </p:nvSpPr>
        <p:spPr/>
        <p:txBody>
          <a:bodyPr/>
          <a:lstStyle/>
          <a:p>
            <a:pPr marL="447675" indent="-447675" eaLnBrk="1" hangingPunct="1">
              <a:lnSpc>
                <a:spcPct val="90000"/>
              </a:lnSpc>
            </a:pPr>
            <a:r>
              <a:rPr lang="en-US" sz="2400" smtClean="0"/>
              <a:t>In-band (thermal, not high-frequency) noise </a:t>
            </a:r>
          </a:p>
          <a:p>
            <a:pPr marL="889000" lvl="1" indent="-439738" eaLnBrk="1" hangingPunct="1">
              <a:lnSpc>
                <a:spcPct val="90000"/>
              </a:lnSpc>
            </a:pPr>
            <a:r>
              <a:rPr lang="en-US" sz="2000" smtClean="0"/>
              <a:t>Blurs the symbols, reducing the number of symbols that can be reliably distinguished.</a:t>
            </a:r>
          </a:p>
          <a:p>
            <a:pPr marL="447675" indent="-447675" eaLnBrk="1" hangingPunct="1">
              <a:lnSpc>
                <a:spcPct val="90000"/>
              </a:lnSpc>
            </a:pPr>
            <a:r>
              <a:rPr lang="en-US" sz="2400" smtClean="0"/>
              <a:t>Claude Shannon (1948)</a:t>
            </a:r>
          </a:p>
          <a:p>
            <a:pPr marL="889000" lvl="1" indent="-439738" eaLnBrk="1" hangingPunct="1">
              <a:lnSpc>
                <a:spcPct val="90000"/>
              </a:lnSpc>
            </a:pPr>
            <a:r>
              <a:rPr lang="en-US" sz="2000" smtClean="0"/>
              <a:t>Extended Nyquist’s work to channels with additive white Gaussian noise (a good model for thermal noise)</a:t>
            </a:r>
          </a:p>
          <a:p>
            <a:pPr marL="447675" indent="-447675" algn="ctr" eaLnBrk="1" hangingPunct="1">
              <a:lnSpc>
                <a:spcPct val="90000"/>
              </a:lnSpc>
              <a:buFontTx/>
              <a:buNone/>
            </a:pPr>
            <a:r>
              <a:rPr lang="en-US" sz="2400" smtClean="0"/>
              <a:t>		channel capacity C = B log</a:t>
            </a:r>
            <a:r>
              <a:rPr lang="en-US" sz="2400" baseline="-25000" smtClean="0"/>
              <a:t>2</a:t>
            </a:r>
            <a:r>
              <a:rPr lang="en-US" sz="2400" smtClean="0"/>
              <a:t> (1 + S/N)</a:t>
            </a:r>
          </a:p>
          <a:p>
            <a:pPr marL="447675" indent="-447675" eaLnBrk="1" hangingPunct="1">
              <a:lnSpc>
                <a:spcPct val="90000"/>
              </a:lnSpc>
              <a:buFontTx/>
              <a:buNone/>
            </a:pPr>
            <a:endParaRPr lang="en-US" sz="1100" smtClean="0"/>
          </a:p>
          <a:p>
            <a:pPr marL="447675" indent="-447675" eaLnBrk="1" hangingPunct="1">
              <a:lnSpc>
                <a:spcPct val="90000"/>
              </a:lnSpc>
              <a:buFontTx/>
              <a:buNone/>
            </a:pPr>
            <a:r>
              <a:rPr lang="en-US" sz="2400" smtClean="0"/>
              <a:t>		B is the channel bandwidth</a:t>
            </a:r>
          </a:p>
          <a:p>
            <a:pPr marL="447675" indent="-447675" eaLnBrk="1" hangingPunct="1">
              <a:lnSpc>
                <a:spcPct val="90000"/>
              </a:lnSpc>
              <a:buFontTx/>
              <a:buNone/>
            </a:pPr>
            <a:r>
              <a:rPr lang="en-US" sz="2400" smtClean="0"/>
              <a:t>		S/N is the ratio between </a:t>
            </a:r>
          </a:p>
          <a:p>
            <a:pPr marL="447675" indent="-447675" eaLnBrk="1" hangingPunct="1">
              <a:lnSpc>
                <a:spcPct val="90000"/>
              </a:lnSpc>
              <a:buFontTx/>
              <a:buNone/>
            </a:pPr>
            <a:r>
              <a:rPr lang="en-US" sz="2400" smtClean="0"/>
              <a:t>			the average signal power and </a:t>
            </a:r>
          </a:p>
          <a:p>
            <a:pPr marL="447675" indent="-447675" eaLnBrk="1" hangingPunct="1">
              <a:lnSpc>
                <a:spcPct val="90000"/>
              </a:lnSpc>
              <a:buFontTx/>
              <a:buNone/>
            </a:pPr>
            <a:r>
              <a:rPr lang="en-US" sz="2400" smtClean="0"/>
              <a:t>			the average in-band noise power</a:t>
            </a:r>
          </a:p>
        </p:txBody>
      </p:sp>
    </p:spTree>
    <p:extLst>
      <p:ext uri="{BB962C8B-B14F-4D97-AF65-F5344CB8AC3E}">
        <p14:creationId xmlns:p14="http://schemas.microsoft.com/office/powerpoint/2010/main" val="26462282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 Brief Overview of Physical Media</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7738576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22" name="Title 1"/>
          <p:cNvSpPr>
            <a:spLocks noGrp="1"/>
          </p:cNvSpPr>
          <p:nvPr>
            <p:ph type="title" idx="4294967295"/>
          </p:nvPr>
        </p:nvSpPr>
        <p:spPr/>
        <p:txBody>
          <a:bodyPr anchor="b"/>
          <a:lstStyle/>
          <a:p>
            <a:r>
              <a:rPr lang="en-US" smtClean="0"/>
              <a:t>Noisy Capacity</a:t>
            </a:r>
          </a:p>
        </p:txBody>
      </p:sp>
      <p:sp>
        <p:nvSpPr>
          <p:cNvPr id="747523" name="Content Placeholder 2"/>
          <p:cNvSpPr>
            <a:spLocks noGrp="1"/>
          </p:cNvSpPr>
          <p:nvPr>
            <p:ph idx="4294967295"/>
          </p:nvPr>
        </p:nvSpPr>
        <p:spPr/>
        <p:txBody>
          <a:bodyPr/>
          <a:lstStyle/>
          <a:p>
            <a:pPr marL="447675" indent="-447675"/>
            <a:r>
              <a:rPr lang="en-US" smtClean="0"/>
              <a:t>Telephone channel </a:t>
            </a:r>
          </a:p>
          <a:p>
            <a:pPr marL="889000" lvl="1" indent="-439738"/>
            <a:r>
              <a:rPr lang="en-US" smtClean="0"/>
              <a:t>3400 Hz at 40 dB SNR</a:t>
            </a:r>
          </a:p>
          <a:p>
            <a:pPr marL="889000" lvl="1" indent="-439738"/>
            <a:r>
              <a:rPr lang="en-US" smtClean="0"/>
              <a:t>C = B log</a:t>
            </a:r>
            <a:r>
              <a:rPr lang="en-US" baseline="-25000" smtClean="0"/>
              <a:t>2</a:t>
            </a:r>
            <a:r>
              <a:rPr lang="en-US" smtClean="0"/>
              <a:t> (1+S/N) bits/s</a:t>
            </a:r>
          </a:p>
          <a:p>
            <a:pPr marL="889000" lvl="1" indent="-439738"/>
            <a:r>
              <a:rPr lang="en-US" smtClean="0"/>
              <a:t>SNR = 40 dB</a:t>
            </a:r>
          </a:p>
          <a:p>
            <a:pPr marL="889000" lvl="1" indent="-439738">
              <a:buFontTx/>
              <a:buNone/>
            </a:pPr>
            <a:r>
              <a:rPr lang="en-US" smtClean="0"/>
              <a:t>	 	40 =10 log</a:t>
            </a:r>
            <a:r>
              <a:rPr lang="en-US" baseline="-25000" smtClean="0"/>
              <a:t>10</a:t>
            </a:r>
            <a:r>
              <a:rPr lang="en-US" smtClean="0"/>
              <a:t> (S/N) </a:t>
            </a:r>
          </a:p>
          <a:p>
            <a:pPr marL="889000" lvl="1" indent="-439738">
              <a:buFontTx/>
              <a:buNone/>
            </a:pPr>
            <a:r>
              <a:rPr lang="en-US" smtClean="0"/>
              <a:t>	 	S/N =10,000</a:t>
            </a:r>
          </a:p>
          <a:p>
            <a:pPr marL="889000" lvl="1" indent="-439738"/>
            <a:r>
              <a:rPr lang="en-US" smtClean="0"/>
              <a:t>C = 3400 log</a:t>
            </a:r>
            <a:r>
              <a:rPr lang="en-US" baseline="-25000" smtClean="0"/>
              <a:t>2</a:t>
            </a:r>
            <a:r>
              <a:rPr lang="en-US" smtClean="0"/>
              <a:t> (10001)  = 44.8 kbps</a:t>
            </a:r>
          </a:p>
        </p:txBody>
      </p:sp>
      <p:sp>
        <p:nvSpPr>
          <p:cNvPr id="747524" name="Date Placeholder 3"/>
          <p:cNvSpPr txBox="1">
            <a:spLocks noGrp="1"/>
          </p:cNvSpPr>
          <p:nvPr/>
        </p:nvSpPr>
        <p:spPr bwMode="auto">
          <a:xfrm>
            <a:off x="94615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000">
                <a:latin typeface="Arial" panose="020B0604020202020204" pitchFamily="34" charset="0"/>
              </a:rPr>
              <a:t>CS/ECE 438</a:t>
            </a:r>
          </a:p>
        </p:txBody>
      </p:sp>
      <p:sp>
        <p:nvSpPr>
          <p:cNvPr id="747525" name="Footer Placeholder 4"/>
          <p:cNvSpPr txBox="1">
            <a:spLocks noGrp="1"/>
          </p:cNvSpPr>
          <p:nvPr/>
        </p:nvSpPr>
        <p:spPr bwMode="auto">
          <a:xfrm>
            <a:off x="3124200" y="62484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sz="1000" dirty="0">
              <a:latin typeface="Arial" panose="020B0604020202020204" pitchFamily="34" charset="0"/>
            </a:endParaRPr>
          </a:p>
        </p:txBody>
      </p:sp>
      <p:sp>
        <p:nvSpPr>
          <p:cNvPr id="747526" name="Slide Number Placeholder 5"/>
          <p:cNvSpPr txBox="1">
            <a:spLocks noGrp="1"/>
          </p:cNvSpPr>
          <p:nvPr/>
        </p:nvSpPr>
        <p:spPr bwMode="auto">
          <a:xfrm>
            <a:off x="6705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DE3FEA2C-BB54-4E58-845E-8C570E269C27}" type="slidenum">
              <a:rPr lang="en-US" sz="1000">
                <a:latin typeface="Arial" panose="020B0604020202020204" pitchFamily="34" charset="0"/>
              </a:rPr>
              <a:pPr algn="r" eaLnBrk="1" hangingPunct="1"/>
              <a:t>40</a:t>
            </a:fld>
            <a:endParaRPr lang="en-US" sz="1000">
              <a:latin typeface="Arial" panose="020B0604020202020204" pitchFamily="34" charset="0"/>
            </a:endParaRPr>
          </a:p>
        </p:txBody>
      </p:sp>
      <p:pic>
        <p:nvPicPr>
          <p:cNvPr id="74752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8300" y="1295400"/>
            <a:ext cx="3695700" cy="847725"/>
          </a:xfrm>
          <a:prstGeom prst="rect">
            <a:avLst/>
          </a:prstGeom>
          <a:noFill/>
          <a:extLst>
            <a:ext uri="{909E8E84-426E-40DD-AFC4-6F175D3DCCD1}">
              <a14:hiddenFill xmlns:a14="http://schemas.microsoft.com/office/drawing/2010/main">
                <a:solidFill>
                  <a:srgbClr val="FFFFFF"/>
                </a:solidFill>
              </a14:hiddenFill>
            </a:ext>
          </a:extLst>
        </p:spPr>
      </p:pic>
      <p:sp>
        <p:nvSpPr>
          <p:cNvPr id="747529" name="Line 9"/>
          <p:cNvSpPr>
            <a:spLocks noChangeShapeType="1"/>
          </p:cNvSpPr>
          <p:nvPr/>
        </p:nvSpPr>
        <p:spPr bwMode="auto">
          <a:xfrm flipH="1">
            <a:off x="5181600" y="1828800"/>
            <a:ext cx="7620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4282982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4752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4752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4752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4752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475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546" name="Rectangle 4"/>
          <p:cNvSpPr>
            <a:spLocks noGrp="1" noChangeArrowheads="1"/>
          </p:cNvSpPr>
          <p:nvPr>
            <p:ph type="title" idx="4294967295"/>
          </p:nvPr>
        </p:nvSpPr>
        <p:spPr/>
        <p:txBody>
          <a:bodyPr anchor="b"/>
          <a:lstStyle/>
          <a:p>
            <a:r>
              <a:rPr lang="en-US" smtClean="0"/>
              <a:t>Summary of Encoding</a:t>
            </a:r>
          </a:p>
        </p:txBody>
      </p:sp>
      <p:sp>
        <p:nvSpPr>
          <p:cNvPr id="748547" name="Rectangle 5"/>
          <p:cNvSpPr>
            <a:spLocks noGrp="1" noChangeArrowheads="1"/>
          </p:cNvSpPr>
          <p:nvPr>
            <p:ph type="body" idx="4294967295"/>
          </p:nvPr>
        </p:nvSpPr>
        <p:spPr/>
        <p:txBody>
          <a:bodyPr/>
          <a:lstStyle/>
          <a:p>
            <a:pPr marL="447675" indent="-447675"/>
            <a:r>
              <a:rPr lang="en-US" sz="2000" smtClean="0"/>
              <a:t>Problems</a:t>
            </a:r>
          </a:p>
          <a:p>
            <a:pPr marL="889000" lvl="1" indent="-439738"/>
            <a:r>
              <a:rPr lang="en-US" sz="1800" smtClean="0"/>
              <a:t>Attenuation, dispersion, noise</a:t>
            </a:r>
          </a:p>
          <a:p>
            <a:pPr marL="447675" indent="-447675"/>
            <a:r>
              <a:rPr lang="en-US" sz="2000" smtClean="0"/>
              <a:t>Digital transmission allows periodic regeneration</a:t>
            </a:r>
          </a:p>
          <a:p>
            <a:pPr marL="447675" indent="-447675"/>
            <a:r>
              <a:rPr lang="en-US" sz="2000" smtClean="0"/>
              <a:t>Variety of binary voltage encodings</a:t>
            </a:r>
          </a:p>
          <a:p>
            <a:pPr marL="889000" lvl="1" indent="-439738"/>
            <a:r>
              <a:rPr lang="en-US" sz="1800" smtClean="0"/>
              <a:t>High frequency components limit to short range</a:t>
            </a:r>
          </a:p>
          <a:p>
            <a:pPr marL="889000" lvl="1" indent="-439738"/>
            <a:r>
              <a:rPr lang="en-US" sz="1800" smtClean="0"/>
              <a:t>More voltage levels provide higher data rate</a:t>
            </a:r>
          </a:p>
          <a:p>
            <a:pPr marL="447675" indent="-447675"/>
            <a:r>
              <a:rPr lang="en-US" sz="2000" smtClean="0"/>
              <a:t>Carrier frequency and modulation</a:t>
            </a:r>
          </a:p>
          <a:p>
            <a:pPr marL="889000" lvl="1" indent="-439738"/>
            <a:r>
              <a:rPr lang="en-US" sz="1800" smtClean="0"/>
              <a:t>Amplitude, frequency, phase, and combinations</a:t>
            </a:r>
          </a:p>
          <a:p>
            <a:pPr marL="889000" lvl="1" indent="-439738"/>
            <a:r>
              <a:rPr lang="en-US" sz="1800" smtClean="0"/>
              <a:t>Quadrature amplitude modulation: amplitude and phase, many signals</a:t>
            </a:r>
          </a:p>
          <a:p>
            <a:pPr marL="447675" indent="-447675"/>
            <a:r>
              <a:rPr lang="en-US" sz="2000" smtClean="0"/>
              <a:t>Nyquist (noiseless) and Shannon (noisy) limits on data rates</a:t>
            </a:r>
          </a:p>
        </p:txBody>
      </p:sp>
      <p:sp>
        <p:nvSpPr>
          <p:cNvPr id="748548" name="Date Placeholder 3"/>
          <p:cNvSpPr txBox="1">
            <a:spLocks noGrp="1"/>
          </p:cNvSpPr>
          <p:nvPr/>
        </p:nvSpPr>
        <p:spPr bwMode="auto">
          <a:xfrm>
            <a:off x="94615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000">
                <a:latin typeface="Arial" panose="020B0604020202020204" pitchFamily="34" charset="0"/>
              </a:rPr>
              <a:t>CS/ECE 438</a:t>
            </a:r>
          </a:p>
        </p:txBody>
      </p:sp>
      <p:sp>
        <p:nvSpPr>
          <p:cNvPr id="748549" name="Footer Placeholder 4"/>
          <p:cNvSpPr txBox="1">
            <a:spLocks noGrp="1"/>
          </p:cNvSpPr>
          <p:nvPr/>
        </p:nvSpPr>
        <p:spPr bwMode="auto">
          <a:xfrm>
            <a:off x="3124200" y="62484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sz="1000" dirty="0">
              <a:latin typeface="Arial" panose="020B0604020202020204" pitchFamily="34" charset="0"/>
            </a:endParaRPr>
          </a:p>
        </p:txBody>
      </p:sp>
      <p:sp>
        <p:nvSpPr>
          <p:cNvPr id="748550" name="Slide Number Placeholder 5"/>
          <p:cNvSpPr txBox="1">
            <a:spLocks noGrp="1"/>
          </p:cNvSpPr>
          <p:nvPr/>
        </p:nvSpPr>
        <p:spPr bwMode="auto">
          <a:xfrm>
            <a:off x="6705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B5072B5C-FB6E-478D-B233-5D46DA5668B6}" type="slidenum">
              <a:rPr lang="en-US" sz="1000">
                <a:latin typeface="Arial" panose="020B0604020202020204" pitchFamily="34" charset="0"/>
              </a:rPr>
              <a:pPr algn="r" eaLnBrk="1" hangingPunct="1"/>
              <a:t>41</a:t>
            </a:fld>
            <a:endParaRPr lang="en-US" sz="1000">
              <a:latin typeface="Arial" panose="020B0604020202020204" pitchFamily="34" charset="0"/>
            </a:endParaRPr>
          </a:p>
        </p:txBody>
      </p:sp>
    </p:spTree>
    <p:extLst>
      <p:ext uri="{BB962C8B-B14F-4D97-AF65-F5344CB8AC3E}">
        <p14:creationId xmlns:p14="http://schemas.microsoft.com/office/powerpoint/2010/main" val="31378522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Error Detection/Correction</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8309332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6" name="Date Placeholder 3"/>
          <p:cNvSpPr txBox="1">
            <a:spLocks noGrp="1"/>
          </p:cNvSpPr>
          <p:nvPr/>
        </p:nvSpPr>
        <p:spPr bwMode="auto">
          <a:xfrm>
            <a:off x="94615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000">
                <a:latin typeface="Arial" panose="020B0604020202020204" pitchFamily="34" charset="0"/>
              </a:rPr>
              <a:t>CS/ECE 438</a:t>
            </a:r>
          </a:p>
        </p:txBody>
      </p:sp>
      <p:sp>
        <p:nvSpPr>
          <p:cNvPr id="769027" name="Footer Placeholder 4"/>
          <p:cNvSpPr txBox="1">
            <a:spLocks noGrp="1"/>
          </p:cNvSpPr>
          <p:nvPr/>
        </p:nvSpPr>
        <p:spPr bwMode="auto">
          <a:xfrm>
            <a:off x="3124200" y="62484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sz="1000" dirty="0">
              <a:latin typeface="Arial" panose="020B0604020202020204" pitchFamily="34" charset="0"/>
            </a:endParaRPr>
          </a:p>
        </p:txBody>
      </p:sp>
      <p:sp>
        <p:nvSpPr>
          <p:cNvPr id="769028" name="Slide Number Placeholder 5"/>
          <p:cNvSpPr txBox="1">
            <a:spLocks noGrp="1"/>
          </p:cNvSpPr>
          <p:nvPr/>
        </p:nvSpPr>
        <p:spPr bwMode="auto">
          <a:xfrm>
            <a:off x="6705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CAD9065D-D5B0-4DF4-B878-DB721BEEC037}" type="slidenum">
              <a:rPr lang="en-US" sz="1000">
                <a:latin typeface="Arial" panose="020B0604020202020204" pitchFamily="34" charset="0"/>
              </a:rPr>
              <a:pPr algn="r" eaLnBrk="1" hangingPunct="1"/>
              <a:t>43</a:t>
            </a:fld>
            <a:endParaRPr lang="en-US" sz="1000">
              <a:latin typeface="Arial" panose="020B0604020202020204" pitchFamily="34" charset="0"/>
            </a:endParaRPr>
          </a:p>
        </p:txBody>
      </p:sp>
      <p:sp>
        <p:nvSpPr>
          <p:cNvPr id="769029" name="Rectangle 20"/>
          <p:cNvSpPr>
            <a:spLocks noGrp="1" noChangeArrowheads="1"/>
          </p:cNvSpPr>
          <p:nvPr>
            <p:ph type="title" idx="4294967295"/>
          </p:nvPr>
        </p:nvSpPr>
        <p:spPr/>
        <p:txBody>
          <a:bodyPr anchor="b"/>
          <a:lstStyle/>
          <a:p>
            <a:pPr eaLnBrk="1" hangingPunct="1"/>
            <a:r>
              <a:rPr lang="en-US" smtClean="0"/>
              <a:t>Error Detection</a:t>
            </a:r>
          </a:p>
        </p:txBody>
      </p:sp>
      <p:sp>
        <p:nvSpPr>
          <p:cNvPr id="769030" name="Rectangle 21"/>
          <p:cNvSpPr>
            <a:spLocks noGrp="1" noChangeArrowheads="1"/>
          </p:cNvSpPr>
          <p:nvPr>
            <p:ph type="body" idx="4294967295"/>
          </p:nvPr>
        </p:nvSpPr>
        <p:spPr>
          <a:xfrm>
            <a:off x="685800" y="3979863"/>
            <a:ext cx="7772400" cy="2116137"/>
          </a:xfrm>
        </p:spPr>
        <p:txBody>
          <a:bodyPr/>
          <a:lstStyle/>
          <a:p>
            <a:pPr marL="447675" indent="-447675" eaLnBrk="1" hangingPunct="1">
              <a:lnSpc>
                <a:spcPct val="90000"/>
              </a:lnSpc>
            </a:pPr>
            <a:r>
              <a:rPr lang="en-US" sz="2800" b="1" smtClean="0">
                <a:solidFill>
                  <a:schemeClr val="accent2"/>
                </a:solidFill>
              </a:rPr>
              <a:t>Encoding</a:t>
            </a:r>
            <a:r>
              <a:rPr lang="en-US" sz="2800" smtClean="0"/>
              <a:t> translates symbols to signals</a:t>
            </a:r>
          </a:p>
          <a:p>
            <a:pPr marL="447675" indent="-447675" eaLnBrk="1" hangingPunct="1">
              <a:lnSpc>
                <a:spcPct val="90000"/>
              </a:lnSpc>
            </a:pPr>
            <a:r>
              <a:rPr lang="en-US" sz="2800" b="1" smtClean="0">
                <a:solidFill>
                  <a:schemeClr val="accent2"/>
                </a:solidFill>
              </a:rPr>
              <a:t>Framing</a:t>
            </a:r>
            <a:r>
              <a:rPr lang="en-US" sz="2800" smtClean="0"/>
              <a:t> demarcates units of transfer</a:t>
            </a:r>
          </a:p>
          <a:p>
            <a:pPr marL="447675" indent="-447675" eaLnBrk="1" hangingPunct="1">
              <a:lnSpc>
                <a:spcPct val="90000"/>
              </a:lnSpc>
            </a:pPr>
            <a:r>
              <a:rPr lang="en-US" sz="2800" b="1" smtClean="0">
                <a:solidFill>
                  <a:schemeClr val="accent2"/>
                </a:solidFill>
              </a:rPr>
              <a:t>Error detection</a:t>
            </a:r>
            <a:r>
              <a:rPr lang="en-US" sz="2800" smtClean="0"/>
              <a:t> validates correctness of each frame</a:t>
            </a:r>
          </a:p>
        </p:txBody>
      </p:sp>
      <p:grpSp>
        <p:nvGrpSpPr>
          <p:cNvPr id="769031" name="Group 5"/>
          <p:cNvGrpSpPr>
            <a:grpSpLocks/>
          </p:cNvGrpSpPr>
          <p:nvPr/>
        </p:nvGrpSpPr>
        <p:grpSpPr bwMode="auto">
          <a:xfrm>
            <a:off x="914400" y="2133600"/>
            <a:ext cx="1676400" cy="1752600"/>
            <a:chOff x="816" y="1344"/>
            <a:chExt cx="1056" cy="1104"/>
          </a:xfrm>
        </p:grpSpPr>
        <p:sp>
          <p:nvSpPr>
            <p:cNvPr id="769032" name="Text Box 6"/>
            <p:cNvSpPr txBox="1">
              <a:spLocks noChangeArrowheads="1"/>
            </p:cNvSpPr>
            <p:nvPr/>
          </p:nvSpPr>
          <p:spPr bwMode="auto">
            <a:xfrm>
              <a:off x="816" y="1570"/>
              <a:ext cx="914"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2000">
                  <a:latin typeface="Arial" panose="020B0604020202020204" pitchFamily="34" charset="0"/>
                </a:rPr>
                <a:t>digital data</a:t>
              </a:r>
              <a:br>
                <a:rPr lang="en-US" sz="2000">
                  <a:latin typeface="Arial" panose="020B0604020202020204" pitchFamily="34" charset="0"/>
                </a:rPr>
              </a:br>
              <a:r>
                <a:rPr lang="en-US" sz="2000">
                  <a:latin typeface="Arial" panose="020B0604020202020204" pitchFamily="34" charset="0"/>
                </a:rPr>
                <a:t>(a string of </a:t>
              </a:r>
              <a:br>
                <a:rPr lang="en-US" sz="2000">
                  <a:latin typeface="Arial" panose="020B0604020202020204" pitchFamily="34" charset="0"/>
                </a:rPr>
              </a:br>
              <a:r>
                <a:rPr lang="en-US" sz="2000">
                  <a:latin typeface="Arial" panose="020B0604020202020204" pitchFamily="34" charset="0"/>
                </a:rPr>
                <a:t>symbols)</a:t>
              </a:r>
            </a:p>
          </p:txBody>
        </p:sp>
        <p:grpSp>
          <p:nvGrpSpPr>
            <p:cNvPr id="769033" name="Group 7"/>
            <p:cNvGrpSpPr>
              <a:grpSpLocks/>
            </p:cNvGrpSpPr>
            <p:nvPr/>
          </p:nvGrpSpPr>
          <p:grpSpPr bwMode="auto">
            <a:xfrm>
              <a:off x="1440" y="1344"/>
              <a:ext cx="432" cy="1104"/>
              <a:chOff x="1152" y="1296"/>
              <a:chExt cx="432" cy="1104"/>
            </a:xfrm>
          </p:grpSpPr>
          <p:sp>
            <p:nvSpPr>
              <p:cNvPr id="769034" name="Line 8"/>
              <p:cNvSpPr>
                <a:spLocks noChangeShapeType="1"/>
              </p:cNvSpPr>
              <p:nvPr/>
            </p:nvSpPr>
            <p:spPr bwMode="auto">
              <a:xfrm>
                <a:off x="1152" y="1296"/>
                <a:ext cx="432" cy="43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9035" name="Line 9"/>
              <p:cNvSpPr>
                <a:spLocks noChangeShapeType="1"/>
              </p:cNvSpPr>
              <p:nvPr/>
            </p:nvSpPr>
            <p:spPr bwMode="auto">
              <a:xfrm flipV="1">
                <a:off x="1152" y="1968"/>
                <a:ext cx="432" cy="43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769036" name="Group 10"/>
          <p:cNvGrpSpPr>
            <a:grpSpLocks/>
          </p:cNvGrpSpPr>
          <p:nvPr/>
        </p:nvGrpSpPr>
        <p:grpSpPr bwMode="auto">
          <a:xfrm>
            <a:off x="6477000" y="2133600"/>
            <a:ext cx="1679575" cy="1752600"/>
            <a:chOff x="4320" y="1344"/>
            <a:chExt cx="1058" cy="1104"/>
          </a:xfrm>
        </p:grpSpPr>
        <p:sp>
          <p:nvSpPr>
            <p:cNvPr id="769037" name="Text Box 11"/>
            <p:cNvSpPr txBox="1">
              <a:spLocks noChangeArrowheads="1"/>
            </p:cNvSpPr>
            <p:nvPr/>
          </p:nvSpPr>
          <p:spPr bwMode="auto">
            <a:xfrm>
              <a:off x="4464" y="1570"/>
              <a:ext cx="914"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2000">
                  <a:latin typeface="Arial" panose="020B0604020202020204" pitchFamily="34" charset="0"/>
                </a:rPr>
                <a:t>digital data</a:t>
              </a:r>
              <a:br>
                <a:rPr lang="en-US" sz="2000">
                  <a:latin typeface="Arial" panose="020B0604020202020204" pitchFamily="34" charset="0"/>
                </a:rPr>
              </a:br>
              <a:r>
                <a:rPr lang="en-US" sz="2000">
                  <a:latin typeface="Arial" panose="020B0604020202020204" pitchFamily="34" charset="0"/>
                </a:rPr>
                <a:t>(a string of </a:t>
              </a:r>
              <a:br>
                <a:rPr lang="en-US" sz="2000">
                  <a:latin typeface="Arial" panose="020B0604020202020204" pitchFamily="34" charset="0"/>
                </a:rPr>
              </a:br>
              <a:r>
                <a:rPr lang="en-US" sz="2000">
                  <a:latin typeface="Arial" panose="020B0604020202020204" pitchFamily="34" charset="0"/>
                </a:rPr>
                <a:t>symbols)</a:t>
              </a:r>
            </a:p>
          </p:txBody>
        </p:sp>
        <p:grpSp>
          <p:nvGrpSpPr>
            <p:cNvPr id="769038" name="Group 12"/>
            <p:cNvGrpSpPr>
              <a:grpSpLocks/>
            </p:cNvGrpSpPr>
            <p:nvPr/>
          </p:nvGrpSpPr>
          <p:grpSpPr bwMode="auto">
            <a:xfrm flipH="1">
              <a:off x="4320" y="1344"/>
              <a:ext cx="432" cy="1104"/>
              <a:chOff x="1152" y="1296"/>
              <a:chExt cx="432" cy="1104"/>
            </a:xfrm>
          </p:grpSpPr>
          <p:sp>
            <p:nvSpPr>
              <p:cNvPr id="769039" name="Line 13"/>
              <p:cNvSpPr>
                <a:spLocks noChangeShapeType="1"/>
              </p:cNvSpPr>
              <p:nvPr/>
            </p:nvSpPr>
            <p:spPr bwMode="auto">
              <a:xfrm>
                <a:off x="1152" y="1296"/>
                <a:ext cx="432" cy="43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9040" name="Line 14"/>
              <p:cNvSpPr>
                <a:spLocks noChangeShapeType="1"/>
              </p:cNvSpPr>
              <p:nvPr/>
            </p:nvSpPr>
            <p:spPr bwMode="auto">
              <a:xfrm flipV="1">
                <a:off x="1152" y="1968"/>
                <a:ext cx="432" cy="43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769041" name="Group 15"/>
          <p:cNvGrpSpPr>
            <a:grpSpLocks/>
          </p:cNvGrpSpPr>
          <p:nvPr/>
        </p:nvGrpSpPr>
        <p:grpSpPr bwMode="auto">
          <a:xfrm>
            <a:off x="2568575" y="2743200"/>
            <a:ext cx="3908425" cy="533400"/>
            <a:chOff x="1858" y="1728"/>
            <a:chExt cx="2462" cy="336"/>
          </a:xfrm>
        </p:grpSpPr>
        <p:sp>
          <p:nvSpPr>
            <p:cNvPr id="769042" name="Rectangle 16"/>
            <p:cNvSpPr>
              <a:spLocks noChangeArrowheads="1"/>
            </p:cNvSpPr>
            <p:nvPr/>
          </p:nvSpPr>
          <p:spPr bwMode="auto">
            <a:xfrm>
              <a:off x="1858" y="1728"/>
              <a:ext cx="830" cy="33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2000">
                  <a:latin typeface="Arial" panose="020B0604020202020204" pitchFamily="34" charset="0"/>
                </a:rPr>
                <a:t>modulator</a:t>
              </a:r>
            </a:p>
          </p:txBody>
        </p:sp>
        <p:sp>
          <p:nvSpPr>
            <p:cNvPr id="769043" name="Rectangle 17"/>
            <p:cNvSpPr>
              <a:spLocks noChangeArrowheads="1"/>
            </p:cNvSpPr>
            <p:nvPr/>
          </p:nvSpPr>
          <p:spPr bwMode="auto">
            <a:xfrm>
              <a:off x="3312" y="1728"/>
              <a:ext cx="1008" cy="33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2000">
                  <a:latin typeface="Arial" panose="020B0604020202020204" pitchFamily="34" charset="0"/>
                </a:rPr>
                <a:t>demodulator</a:t>
              </a:r>
            </a:p>
          </p:txBody>
        </p:sp>
        <p:sp>
          <p:nvSpPr>
            <p:cNvPr id="769044" name="Line 18"/>
            <p:cNvSpPr>
              <a:spLocks noChangeShapeType="1"/>
            </p:cNvSpPr>
            <p:nvPr/>
          </p:nvSpPr>
          <p:spPr bwMode="auto">
            <a:xfrm>
              <a:off x="2736" y="1872"/>
              <a:ext cx="576"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769045" name="Text Box 19"/>
          <p:cNvSpPr txBox="1">
            <a:spLocks noChangeArrowheads="1"/>
          </p:cNvSpPr>
          <p:nvPr/>
        </p:nvSpPr>
        <p:spPr bwMode="auto">
          <a:xfrm>
            <a:off x="3200400" y="3200400"/>
            <a:ext cx="2438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atin typeface="Arial" panose="020B0604020202020204" pitchFamily="34" charset="0"/>
              </a:rPr>
              <a:t>a string</a:t>
            </a:r>
          </a:p>
          <a:p>
            <a:pPr algn="ctr"/>
            <a:r>
              <a:rPr lang="en-US">
                <a:latin typeface="Arial" panose="020B0604020202020204" pitchFamily="34" charset="0"/>
              </a:rPr>
              <a:t>of signals</a:t>
            </a:r>
          </a:p>
        </p:txBody>
      </p:sp>
    </p:spTree>
    <p:extLst>
      <p:ext uri="{BB962C8B-B14F-4D97-AF65-F5344CB8AC3E}">
        <p14:creationId xmlns:p14="http://schemas.microsoft.com/office/powerpoint/2010/main" val="6292843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50" name="Rectangle 4"/>
          <p:cNvSpPr>
            <a:spLocks noGrp="1" noChangeArrowheads="1"/>
          </p:cNvSpPr>
          <p:nvPr>
            <p:ph type="title" idx="4294967295"/>
          </p:nvPr>
        </p:nvSpPr>
        <p:spPr/>
        <p:txBody>
          <a:bodyPr anchor="b"/>
          <a:lstStyle/>
          <a:p>
            <a:r>
              <a:rPr lang="en-US" smtClean="0"/>
              <a:t>Error Detection</a:t>
            </a:r>
          </a:p>
        </p:txBody>
      </p:sp>
      <p:sp>
        <p:nvSpPr>
          <p:cNvPr id="770051" name="Rectangle 5"/>
          <p:cNvSpPr>
            <a:spLocks noGrp="1" noChangeArrowheads="1"/>
          </p:cNvSpPr>
          <p:nvPr>
            <p:ph type="body" idx="4294967295"/>
          </p:nvPr>
        </p:nvSpPr>
        <p:spPr/>
        <p:txBody>
          <a:bodyPr/>
          <a:lstStyle/>
          <a:p>
            <a:pPr marL="447675" indent="-447675"/>
            <a:r>
              <a:rPr lang="en-US" sz="2400" dirty="0" smtClean="0"/>
              <a:t>Key idea: Add redundant information that can be used to determine if errors have been introduced, and potentially fix them</a:t>
            </a:r>
          </a:p>
          <a:p>
            <a:pPr marL="889000" lvl="1" indent="-439738"/>
            <a:endParaRPr lang="en-US" sz="2000" dirty="0" smtClean="0"/>
          </a:p>
          <a:p>
            <a:pPr marL="447675" indent="-447675"/>
            <a:r>
              <a:rPr lang="en-US" sz="2400" dirty="0" smtClean="0"/>
              <a:t>Errors checked at many levels</a:t>
            </a:r>
          </a:p>
          <a:p>
            <a:pPr marL="889000" lvl="1" indent="-439738"/>
            <a:r>
              <a:rPr lang="en-US" sz="2000" dirty="0" smtClean="0"/>
              <a:t>Demodulation of signals into symbols (analog)</a:t>
            </a:r>
          </a:p>
          <a:p>
            <a:pPr marL="889000" lvl="1" indent="-439738"/>
            <a:r>
              <a:rPr lang="en-US" sz="2000" dirty="0" smtClean="0"/>
              <a:t>Bit error detection/correction (digital)—our main focus</a:t>
            </a:r>
          </a:p>
          <a:p>
            <a:pPr marL="1293813" lvl="2" indent="-403225"/>
            <a:r>
              <a:rPr lang="en-US" sz="1800" dirty="0" smtClean="0"/>
              <a:t>Within network adapter (CRC check)</a:t>
            </a:r>
          </a:p>
          <a:p>
            <a:pPr marL="1293813" lvl="2" indent="-403225"/>
            <a:r>
              <a:rPr lang="en-US" sz="1800" dirty="0" smtClean="0"/>
              <a:t>Within IP layer (IP checksum)</a:t>
            </a:r>
          </a:p>
          <a:p>
            <a:pPr marL="1293813" lvl="2" indent="-403225"/>
            <a:r>
              <a:rPr lang="en-US" sz="1800" dirty="0" smtClean="0"/>
              <a:t>Possibly within application as well</a:t>
            </a:r>
          </a:p>
        </p:txBody>
      </p:sp>
      <p:sp>
        <p:nvSpPr>
          <p:cNvPr id="770054" name="Slide Number Placeholder 5"/>
          <p:cNvSpPr txBox="1">
            <a:spLocks noGrp="1"/>
          </p:cNvSpPr>
          <p:nvPr/>
        </p:nvSpPr>
        <p:spPr bwMode="auto">
          <a:xfrm>
            <a:off x="6705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D8F8BED4-8FA1-4C3E-A167-0759DD72EAE2}" type="slidenum">
              <a:rPr lang="en-US" sz="1000">
                <a:latin typeface="Arial" panose="020B0604020202020204" pitchFamily="34" charset="0"/>
              </a:rPr>
              <a:pPr algn="r" eaLnBrk="1" hangingPunct="1"/>
              <a:t>44</a:t>
            </a:fld>
            <a:endParaRPr lang="en-US" sz="1000">
              <a:latin typeface="Arial" panose="020B0604020202020204" pitchFamily="34" charset="0"/>
            </a:endParaRPr>
          </a:p>
        </p:txBody>
      </p:sp>
    </p:spTree>
    <p:extLst>
      <p:ext uri="{BB962C8B-B14F-4D97-AF65-F5344CB8AC3E}">
        <p14:creationId xmlns:p14="http://schemas.microsoft.com/office/powerpoint/2010/main" val="41714038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4" name="Rectangle 57"/>
          <p:cNvSpPr>
            <a:spLocks noGrp="1" noChangeArrowheads="1"/>
          </p:cNvSpPr>
          <p:nvPr>
            <p:ph type="title" idx="4294967295"/>
          </p:nvPr>
        </p:nvSpPr>
        <p:spPr/>
        <p:txBody>
          <a:bodyPr anchor="b"/>
          <a:lstStyle/>
          <a:p>
            <a:r>
              <a:rPr lang="en-US" smtClean="0"/>
              <a:t>Error Detection</a:t>
            </a:r>
          </a:p>
        </p:txBody>
      </p:sp>
      <p:sp>
        <p:nvSpPr>
          <p:cNvPr id="771075" name="Rectangle 58"/>
          <p:cNvSpPr>
            <a:spLocks noGrp="1" noChangeArrowheads="1"/>
          </p:cNvSpPr>
          <p:nvPr>
            <p:ph type="body" idx="4294967295"/>
          </p:nvPr>
        </p:nvSpPr>
        <p:spPr/>
        <p:txBody>
          <a:bodyPr/>
          <a:lstStyle/>
          <a:p>
            <a:pPr marL="447675" indent="-447675"/>
            <a:r>
              <a:rPr lang="en-US" sz="2400" smtClean="0"/>
              <a:t>Analog Errors</a:t>
            </a:r>
          </a:p>
          <a:p>
            <a:pPr marL="889000" lvl="1" indent="-439738"/>
            <a:r>
              <a:rPr lang="en-US" sz="2000" smtClean="0"/>
              <a:t>Example of signal distortion</a:t>
            </a:r>
          </a:p>
          <a:p>
            <a:pPr marL="447675" indent="-447675"/>
            <a:r>
              <a:rPr lang="en-US" sz="2400" smtClean="0"/>
              <a:t>Hamming distance</a:t>
            </a:r>
          </a:p>
          <a:p>
            <a:pPr marL="889000" lvl="1" indent="-439738"/>
            <a:r>
              <a:rPr lang="en-US" sz="2000" smtClean="0"/>
              <a:t>Parity and voting</a:t>
            </a:r>
          </a:p>
          <a:p>
            <a:pPr marL="889000" lvl="1" indent="-439738"/>
            <a:r>
              <a:rPr lang="en-US" sz="2000" smtClean="0"/>
              <a:t>Hamming codes</a:t>
            </a:r>
          </a:p>
          <a:p>
            <a:pPr marL="447675" indent="-447675"/>
            <a:r>
              <a:rPr lang="en-US" sz="2400" smtClean="0"/>
              <a:t>Error bits or error bursts?</a:t>
            </a:r>
          </a:p>
          <a:p>
            <a:pPr marL="447675" indent="-447675"/>
            <a:r>
              <a:rPr lang="en-US" sz="2400" smtClean="0"/>
              <a:t>Digital error detection</a:t>
            </a:r>
          </a:p>
          <a:p>
            <a:pPr marL="889000" lvl="1" indent="-439738"/>
            <a:r>
              <a:rPr lang="en-US" sz="2000" smtClean="0"/>
              <a:t>Two-dimensional parity </a:t>
            </a:r>
          </a:p>
          <a:p>
            <a:pPr marL="889000" lvl="1" indent="-439738"/>
            <a:r>
              <a:rPr lang="en-US" sz="2000" smtClean="0"/>
              <a:t>Checksums</a:t>
            </a:r>
          </a:p>
          <a:p>
            <a:pPr marL="889000" lvl="1" indent="-439738"/>
            <a:r>
              <a:rPr lang="en-US" sz="2000" smtClean="0"/>
              <a:t>Cyclic Redundancy Check (CRC)</a:t>
            </a:r>
          </a:p>
        </p:txBody>
      </p:sp>
      <p:sp>
        <p:nvSpPr>
          <p:cNvPr id="771076" name="Date Placeholder 3"/>
          <p:cNvSpPr txBox="1">
            <a:spLocks noGrp="1"/>
          </p:cNvSpPr>
          <p:nvPr/>
        </p:nvSpPr>
        <p:spPr bwMode="auto">
          <a:xfrm>
            <a:off x="94615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000">
                <a:latin typeface="Arial" panose="020B0604020202020204" pitchFamily="34" charset="0"/>
              </a:rPr>
              <a:t>CS/ECE 438</a:t>
            </a:r>
          </a:p>
        </p:txBody>
      </p:sp>
      <p:sp>
        <p:nvSpPr>
          <p:cNvPr id="771077" name="Footer Placeholder 4"/>
          <p:cNvSpPr txBox="1">
            <a:spLocks noGrp="1"/>
          </p:cNvSpPr>
          <p:nvPr/>
        </p:nvSpPr>
        <p:spPr bwMode="auto">
          <a:xfrm>
            <a:off x="3124200" y="62484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sz="1000" dirty="0">
              <a:latin typeface="Arial" panose="020B0604020202020204" pitchFamily="34" charset="0"/>
            </a:endParaRPr>
          </a:p>
        </p:txBody>
      </p:sp>
      <p:sp>
        <p:nvSpPr>
          <p:cNvPr id="771078" name="Slide Number Placeholder 5"/>
          <p:cNvSpPr txBox="1">
            <a:spLocks noGrp="1"/>
          </p:cNvSpPr>
          <p:nvPr/>
        </p:nvSpPr>
        <p:spPr bwMode="auto">
          <a:xfrm>
            <a:off x="6705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DDD6F704-CCBD-41D9-9F9A-C0595F8748E7}" type="slidenum">
              <a:rPr lang="en-US" sz="1000">
                <a:latin typeface="Arial" panose="020B0604020202020204" pitchFamily="34" charset="0"/>
              </a:rPr>
              <a:pPr algn="r" eaLnBrk="1" hangingPunct="1"/>
              <a:t>45</a:t>
            </a:fld>
            <a:endParaRPr lang="en-US" sz="1000">
              <a:latin typeface="Arial" panose="020B0604020202020204" pitchFamily="34" charset="0"/>
            </a:endParaRPr>
          </a:p>
        </p:txBody>
      </p:sp>
    </p:spTree>
    <p:extLst>
      <p:ext uri="{BB962C8B-B14F-4D97-AF65-F5344CB8AC3E}">
        <p14:creationId xmlns:p14="http://schemas.microsoft.com/office/powerpoint/2010/main" val="41666509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10"/>
          <p:cNvSpPr>
            <a:spLocks noGrp="1" noChangeArrowheads="1"/>
          </p:cNvSpPr>
          <p:nvPr>
            <p:ph type="title" idx="4294967295"/>
          </p:nvPr>
        </p:nvSpPr>
        <p:spPr/>
        <p:txBody>
          <a:bodyPr anchor="b"/>
          <a:lstStyle/>
          <a:p>
            <a:r>
              <a:rPr lang="en-US" smtClean="0"/>
              <a:t>Analog Errors</a:t>
            </a:r>
          </a:p>
        </p:txBody>
      </p:sp>
      <p:sp>
        <p:nvSpPr>
          <p:cNvPr id="772099" name="Rectangle 11"/>
          <p:cNvSpPr>
            <a:spLocks noGrp="1" noChangeArrowheads="1"/>
          </p:cNvSpPr>
          <p:nvPr>
            <p:ph type="body" idx="4294967295"/>
          </p:nvPr>
        </p:nvSpPr>
        <p:spPr/>
        <p:txBody>
          <a:bodyPr/>
          <a:lstStyle/>
          <a:p>
            <a:pPr marL="447675" indent="-447675"/>
            <a:endParaRPr lang="en-US" sz="2400" smtClean="0"/>
          </a:p>
          <a:p>
            <a:pPr marL="447675" indent="-447675"/>
            <a:endParaRPr lang="en-US" sz="2400" smtClean="0"/>
          </a:p>
          <a:p>
            <a:pPr marL="447675" indent="-447675"/>
            <a:r>
              <a:rPr lang="en-US" sz="2800" smtClean="0"/>
              <a:t>Consider RS-232 encoding of character ‘Q’</a:t>
            </a:r>
          </a:p>
          <a:p>
            <a:pPr lvl="1"/>
            <a:r>
              <a:rPr lang="en-US" sz="2400" smtClean="0"/>
              <a:t>ASCII Q = 1100001</a:t>
            </a:r>
          </a:p>
          <a:p>
            <a:pPr lvl="1"/>
            <a:endParaRPr lang="en-US" sz="2400" smtClean="0"/>
          </a:p>
          <a:p>
            <a:pPr marL="447675" indent="-447675"/>
            <a:r>
              <a:rPr lang="en-US" sz="2800" smtClean="0"/>
              <a:t>Assume idle wire (-15V) before and after signal</a:t>
            </a:r>
          </a:p>
          <a:p>
            <a:pPr marL="447675" indent="-447675"/>
            <a:endParaRPr lang="en-US" sz="2800" smtClean="0"/>
          </a:p>
        </p:txBody>
      </p:sp>
      <p:sp>
        <p:nvSpPr>
          <p:cNvPr id="772100" name="Date Placeholder 3"/>
          <p:cNvSpPr txBox="1">
            <a:spLocks noGrp="1"/>
          </p:cNvSpPr>
          <p:nvPr/>
        </p:nvSpPr>
        <p:spPr bwMode="auto">
          <a:xfrm>
            <a:off x="94615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000">
                <a:latin typeface="Arial" panose="020B0604020202020204" pitchFamily="34" charset="0"/>
              </a:rPr>
              <a:t>CS/ECE 438</a:t>
            </a:r>
          </a:p>
        </p:txBody>
      </p:sp>
      <p:sp>
        <p:nvSpPr>
          <p:cNvPr id="772101" name="Footer Placeholder 4"/>
          <p:cNvSpPr txBox="1">
            <a:spLocks noGrp="1"/>
          </p:cNvSpPr>
          <p:nvPr/>
        </p:nvSpPr>
        <p:spPr bwMode="auto">
          <a:xfrm>
            <a:off x="3124200" y="62484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sz="1000" dirty="0">
              <a:latin typeface="Arial" panose="020B0604020202020204" pitchFamily="34" charset="0"/>
            </a:endParaRPr>
          </a:p>
        </p:txBody>
      </p:sp>
      <p:sp>
        <p:nvSpPr>
          <p:cNvPr id="772102" name="Slide Number Placeholder 5"/>
          <p:cNvSpPr txBox="1">
            <a:spLocks noGrp="1"/>
          </p:cNvSpPr>
          <p:nvPr/>
        </p:nvSpPr>
        <p:spPr bwMode="auto">
          <a:xfrm>
            <a:off x="6705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012FEB9C-FBCC-4520-BEED-F0B48C32B123}" type="slidenum">
              <a:rPr lang="en-US" sz="1000">
                <a:latin typeface="Arial" panose="020B0604020202020204" pitchFamily="34" charset="0"/>
              </a:rPr>
              <a:pPr algn="r" eaLnBrk="1" hangingPunct="1"/>
              <a:t>46</a:t>
            </a:fld>
            <a:endParaRPr lang="en-US" sz="1000">
              <a:latin typeface="Arial" panose="020B0604020202020204" pitchFamily="34" charset="0"/>
            </a:endParaRPr>
          </a:p>
        </p:txBody>
      </p:sp>
    </p:spTree>
    <p:extLst>
      <p:ext uri="{BB962C8B-B14F-4D97-AF65-F5344CB8AC3E}">
        <p14:creationId xmlns:p14="http://schemas.microsoft.com/office/powerpoint/2010/main" val="27520370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122" name="Date Placeholder 2"/>
          <p:cNvSpPr txBox="1">
            <a:spLocks noGrp="1"/>
          </p:cNvSpPr>
          <p:nvPr/>
        </p:nvSpPr>
        <p:spPr bwMode="auto">
          <a:xfrm>
            <a:off x="94615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000">
                <a:latin typeface="Arial" panose="020B0604020202020204" pitchFamily="34" charset="0"/>
              </a:rPr>
              <a:t>CS/ECE 438</a:t>
            </a:r>
          </a:p>
        </p:txBody>
      </p:sp>
      <p:sp>
        <p:nvSpPr>
          <p:cNvPr id="773123" name="Footer Placeholder 3"/>
          <p:cNvSpPr txBox="1">
            <a:spLocks noGrp="1"/>
          </p:cNvSpPr>
          <p:nvPr/>
        </p:nvSpPr>
        <p:spPr bwMode="auto">
          <a:xfrm>
            <a:off x="3124200" y="62484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sz="1000" dirty="0">
              <a:latin typeface="Arial" panose="020B0604020202020204" pitchFamily="34" charset="0"/>
            </a:endParaRPr>
          </a:p>
        </p:txBody>
      </p:sp>
      <p:sp>
        <p:nvSpPr>
          <p:cNvPr id="773124" name="Slide Number Placeholder 4"/>
          <p:cNvSpPr txBox="1">
            <a:spLocks noGrp="1"/>
          </p:cNvSpPr>
          <p:nvPr/>
        </p:nvSpPr>
        <p:spPr bwMode="auto">
          <a:xfrm>
            <a:off x="6705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EEEBCDE8-32D6-4058-973B-770F413CE814}" type="slidenum">
              <a:rPr lang="en-US" sz="1000">
                <a:latin typeface="Arial" panose="020B0604020202020204" pitchFamily="34" charset="0"/>
              </a:rPr>
              <a:pPr algn="r" eaLnBrk="1" hangingPunct="1"/>
              <a:t>47</a:t>
            </a:fld>
            <a:endParaRPr lang="en-US" sz="1000">
              <a:latin typeface="Arial" panose="020B0604020202020204" pitchFamily="34" charset="0"/>
            </a:endParaRPr>
          </a:p>
        </p:txBody>
      </p:sp>
      <p:sp>
        <p:nvSpPr>
          <p:cNvPr id="773125" name="Rectangle 2"/>
          <p:cNvSpPr>
            <a:spLocks noGrp="1" noChangeArrowheads="1"/>
          </p:cNvSpPr>
          <p:nvPr>
            <p:ph type="title" idx="4294967295"/>
          </p:nvPr>
        </p:nvSpPr>
        <p:spPr/>
        <p:txBody>
          <a:bodyPr anchor="b"/>
          <a:lstStyle/>
          <a:p>
            <a:pPr eaLnBrk="1" hangingPunct="1"/>
            <a:r>
              <a:rPr lang="en-US" smtClean="0"/>
              <a:t>RS-232 Encoding of 'Q'</a:t>
            </a:r>
          </a:p>
        </p:txBody>
      </p:sp>
      <p:graphicFrame>
        <p:nvGraphicFramePr>
          <p:cNvPr id="773126" name="Object 5"/>
          <p:cNvGraphicFramePr>
            <a:graphicFrameLocks noChangeAspect="1"/>
          </p:cNvGraphicFramePr>
          <p:nvPr/>
        </p:nvGraphicFramePr>
        <p:xfrm>
          <a:off x="762000" y="1300163"/>
          <a:ext cx="7253288" cy="5024437"/>
        </p:xfrm>
        <a:graphic>
          <a:graphicData uri="http://schemas.openxmlformats.org/presentationml/2006/ole">
            <mc:AlternateContent xmlns:mc="http://schemas.openxmlformats.org/markup-compatibility/2006">
              <mc:Choice xmlns:v="urn:schemas-microsoft-com:vml" Requires="v">
                <p:oleObj spid="_x0000_s5135" name="Chart" r:id="rId5" imgW="7943722" imgH="5153152" progId="Excel.Chart.8">
                  <p:embed followColorScheme="full"/>
                </p:oleObj>
              </mc:Choice>
              <mc:Fallback>
                <p:oleObj name="Chart" r:id="rId5" imgW="7943722" imgH="5153152" progId="Excel.Chart.8">
                  <p:embed followColorScheme="full"/>
                  <p:pic>
                    <p:nvPicPr>
                      <p:cNvPr id="0" name=""/>
                      <p:cNvPicPr>
                        <a:picLocks noChangeAspect="1" noChangeArrowheads="1"/>
                      </p:cNvPicPr>
                      <p:nvPr/>
                    </p:nvPicPr>
                    <p:blipFill>
                      <a:blip r:embed="rId6"/>
                      <a:srcRect/>
                      <a:stretch>
                        <a:fillRect/>
                      </a:stretch>
                    </p:blipFill>
                    <p:spPr bwMode="auto">
                      <a:xfrm>
                        <a:off x="762000" y="1300163"/>
                        <a:ext cx="7253288" cy="5024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73127" name="Text Box 6"/>
          <p:cNvSpPr txBox="1">
            <a:spLocks noChangeArrowheads="1"/>
          </p:cNvSpPr>
          <p:nvPr/>
        </p:nvSpPr>
        <p:spPr bwMode="auto">
          <a:xfrm>
            <a:off x="2578100" y="5407025"/>
            <a:ext cx="4095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3200" b="1">
                <a:latin typeface="Arial" panose="020B0604020202020204" pitchFamily="34" charset="0"/>
              </a:rPr>
              <a:t>1</a:t>
            </a:r>
          </a:p>
        </p:txBody>
      </p:sp>
      <p:sp>
        <p:nvSpPr>
          <p:cNvPr id="773128" name="Text Box 7"/>
          <p:cNvSpPr txBox="1">
            <a:spLocks noChangeArrowheads="1"/>
          </p:cNvSpPr>
          <p:nvPr/>
        </p:nvSpPr>
        <p:spPr bwMode="auto">
          <a:xfrm>
            <a:off x="3249613" y="5407025"/>
            <a:ext cx="4095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3200" b="1">
                <a:latin typeface="Arial" panose="020B0604020202020204" pitchFamily="34" charset="0"/>
              </a:rPr>
              <a:t>1</a:t>
            </a:r>
          </a:p>
        </p:txBody>
      </p:sp>
      <p:sp>
        <p:nvSpPr>
          <p:cNvPr id="773129" name="Text Box 8"/>
          <p:cNvSpPr txBox="1">
            <a:spLocks noChangeArrowheads="1"/>
          </p:cNvSpPr>
          <p:nvPr/>
        </p:nvSpPr>
        <p:spPr bwMode="auto">
          <a:xfrm>
            <a:off x="6613525" y="5407025"/>
            <a:ext cx="4095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3200" b="1">
                <a:latin typeface="Arial" panose="020B0604020202020204" pitchFamily="34" charset="0"/>
              </a:rPr>
              <a:t>1</a:t>
            </a:r>
          </a:p>
        </p:txBody>
      </p:sp>
      <p:sp>
        <p:nvSpPr>
          <p:cNvPr id="773130" name="Text Box 9"/>
          <p:cNvSpPr txBox="1">
            <a:spLocks noChangeArrowheads="1"/>
          </p:cNvSpPr>
          <p:nvPr/>
        </p:nvSpPr>
        <p:spPr bwMode="auto">
          <a:xfrm>
            <a:off x="7088188" y="5470525"/>
            <a:ext cx="760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atin typeface="Arial" panose="020B0604020202020204" pitchFamily="34" charset="0"/>
              </a:rPr>
              <a:t>stop</a:t>
            </a:r>
          </a:p>
        </p:txBody>
      </p:sp>
      <p:sp>
        <p:nvSpPr>
          <p:cNvPr id="773131" name="Text Box 10"/>
          <p:cNvSpPr txBox="1">
            <a:spLocks noChangeArrowheads="1"/>
          </p:cNvSpPr>
          <p:nvPr/>
        </p:nvSpPr>
        <p:spPr bwMode="auto">
          <a:xfrm>
            <a:off x="3922713" y="5407025"/>
            <a:ext cx="4095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3200" b="1">
                <a:latin typeface="Arial" panose="020B0604020202020204" pitchFamily="34" charset="0"/>
              </a:rPr>
              <a:t>0</a:t>
            </a:r>
          </a:p>
        </p:txBody>
      </p:sp>
      <p:sp>
        <p:nvSpPr>
          <p:cNvPr id="773132" name="Text Box 11"/>
          <p:cNvSpPr txBox="1">
            <a:spLocks noChangeArrowheads="1"/>
          </p:cNvSpPr>
          <p:nvPr/>
        </p:nvSpPr>
        <p:spPr bwMode="auto">
          <a:xfrm>
            <a:off x="4595813" y="5407025"/>
            <a:ext cx="4095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3200" b="1">
                <a:latin typeface="Arial" panose="020B0604020202020204" pitchFamily="34" charset="0"/>
              </a:rPr>
              <a:t>0</a:t>
            </a:r>
          </a:p>
        </p:txBody>
      </p:sp>
      <p:sp>
        <p:nvSpPr>
          <p:cNvPr id="773133" name="Text Box 12"/>
          <p:cNvSpPr txBox="1">
            <a:spLocks noChangeArrowheads="1"/>
          </p:cNvSpPr>
          <p:nvPr/>
        </p:nvSpPr>
        <p:spPr bwMode="auto">
          <a:xfrm>
            <a:off x="5267325" y="5407025"/>
            <a:ext cx="4095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3200" b="1">
                <a:latin typeface="Arial" panose="020B0604020202020204" pitchFamily="34" charset="0"/>
              </a:rPr>
              <a:t>0</a:t>
            </a:r>
          </a:p>
        </p:txBody>
      </p:sp>
      <p:sp>
        <p:nvSpPr>
          <p:cNvPr id="773134" name="Text Box 13"/>
          <p:cNvSpPr txBox="1">
            <a:spLocks noChangeArrowheads="1"/>
          </p:cNvSpPr>
          <p:nvPr/>
        </p:nvSpPr>
        <p:spPr bwMode="auto">
          <a:xfrm>
            <a:off x="5940425" y="5408613"/>
            <a:ext cx="4095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3200" b="1">
                <a:latin typeface="Arial" panose="020B0604020202020204" pitchFamily="34" charset="0"/>
              </a:rPr>
              <a:t>0</a:t>
            </a:r>
          </a:p>
        </p:txBody>
      </p:sp>
      <p:sp>
        <p:nvSpPr>
          <p:cNvPr id="773135" name="Text Box 14"/>
          <p:cNvSpPr txBox="1">
            <a:spLocks noChangeArrowheads="1"/>
          </p:cNvSpPr>
          <p:nvPr/>
        </p:nvSpPr>
        <p:spPr bwMode="auto">
          <a:xfrm>
            <a:off x="1700213" y="5470525"/>
            <a:ext cx="776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atin typeface="Arial" panose="020B0604020202020204" pitchFamily="34" charset="0"/>
              </a:rPr>
              <a:t>start</a:t>
            </a:r>
          </a:p>
        </p:txBody>
      </p:sp>
    </p:spTree>
    <p:extLst>
      <p:ext uri="{BB962C8B-B14F-4D97-AF65-F5344CB8AC3E}">
        <p14:creationId xmlns:p14="http://schemas.microsoft.com/office/powerpoint/2010/main" val="1063527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70" name="Date Placeholder 2"/>
          <p:cNvSpPr txBox="1">
            <a:spLocks noGrp="1"/>
          </p:cNvSpPr>
          <p:nvPr/>
        </p:nvSpPr>
        <p:spPr bwMode="auto">
          <a:xfrm>
            <a:off x="94615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000">
                <a:latin typeface="Arial" panose="020B0604020202020204" pitchFamily="34" charset="0"/>
              </a:rPr>
              <a:t>CS/ECE 438</a:t>
            </a:r>
          </a:p>
        </p:txBody>
      </p:sp>
      <p:sp>
        <p:nvSpPr>
          <p:cNvPr id="775171" name="Footer Placeholder 3"/>
          <p:cNvSpPr txBox="1">
            <a:spLocks noGrp="1"/>
          </p:cNvSpPr>
          <p:nvPr/>
        </p:nvSpPr>
        <p:spPr bwMode="auto">
          <a:xfrm>
            <a:off x="3124200" y="62484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sz="1000" dirty="0">
              <a:latin typeface="Arial" panose="020B0604020202020204" pitchFamily="34" charset="0"/>
            </a:endParaRPr>
          </a:p>
        </p:txBody>
      </p:sp>
      <p:sp>
        <p:nvSpPr>
          <p:cNvPr id="775172" name="Slide Number Placeholder 4"/>
          <p:cNvSpPr txBox="1">
            <a:spLocks noGrp="1"/>
          </p:cNvSpPr>
          <p:nvPr/>
        </p:nvSpPr>
        <p:spPr bwMode="auto">
          <a:xfrm>
            <a:off x="6705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5294C723-7DAA-48F8-BB74-A8D0F4DDC1C3}" type="slidenum">
              <a:rPr lang="en-US" sz="1000">
                <a:latin typeface="Arial" panose="020B0604020202020204" pitchFamily="34" charset="0"/>
              </a:rPr>
              <a:pPr algn="r" eaLnBrk="1" hangingPunct="1"/>
              <a:t>48</a:t>
            </a:fld>
            <a:endParaRPr lang="en-US" sz="1000">
              <a:latin typeface="Arial" panose="020B0604020202020204" pitchFamily="34" charset="0"/>
            </a:endParaRPr>
          </a:p>
        </p:txBody>
      </p:sp>
      <p:sp>
        <p:nvSpPr>
          <p:cNvPr id="775173" name="Rectangle 2"/>
          <p:cNvSpPr>
            <a:spLocks noGrp="1" noChangeArrowheads="1"/>
          </p:cNvSpPr>
          <p:nvPr>
            <p:ph type="title" idx="4294967295"/>
          </p:nvPr>
        </p:nvSpPr>
        <p:spPr/>
        <p:txBody>
          <a:bodyPr anchor="b"/>
          <a:lstStyle/>
          <a:p>
            <a:pPr eaLnBrk="1" hangingPunct="1"/>
            <a:r>
              <a:rPr lang="en-US" sz="2900" smtClean="0"/>
              <a:t>Limited-Frequency Signal Response</a:t>
            </a:r>
            <a:br>
              <a:rPr lang="en-US" sz="2900" smtClean="0"/>
            </a:br>
            <a:r>
              <a:rPr lang="en-US" sz="2900" smtClean="0"/>
              <a:t>(bandwidth = baud rate)</a:t>
            </a:r>
          </a:p>
        </p:txBody>
      </p:sp>
      <p:graphicFrame>
        <p:nvGraphicFramePr>
          <p:cNvPr id="775174" name="Object 5"/>
          <p:cNvGraphicFramePr>
            <a:graphicFrameLocks noChangeAspect="1"/>
          </p:cNvGraphicFramePr>
          <p:nvPr/>
        </p:nvGraphicFramePr>
        <p:xfrm>
          <a:off x="609600" y="849313"/>
          <a:ext cx="7253288" cy="5024437"/>
        </p:xfrm>
        <a:graphic>
          <a:graphicData uri="http://schemas.openxmlformats.org/presentationml/2006/ole">
            <mc:AlternateContent xmlns:mc="http://schemas.openxmlformats.org/markup-compatibility/2006">
              <mc:Choice xmlns:v="urn:schemas-microsoft-com:vml" Requires="v">
                <p:oleObj spid="_x0000_s6159" name="Chart" r:id="rId5" imgW="8038917" imgH="5353101" progId="Excel.Chart.8">
                  <p:embed followColorScheme="full"/>
                </p:oleObj>
              </mc:Choice>
              <mc:Fallback>
                <p:oleObj name="Chart" r:id="rId5" imgW="8038917" imgH="5353101" progId="Excel.Chart.8">
                  <p:embed followColorScheme="full"/>
                  <p:pic>
                    <p:nvPicPr>
                      <p:cNvPr id="0" name=""/>
                      <p:cNvPicPr>
                        <a:picLocks noChangeAspect="1" noChangeArrowheads="1"/>
                      </p:cNvPicPr>
                      <p:nvPr/>
                    </p:nvPicPr>
                    <p:blipFill>
                      <a:blip r:embed="rId6"/>
                      <a:srcRect/>
                      <a:stretch>
                        <a:fillRect/>
                      </a:stretch>
                    </p:blipFill>
                    <p:spPr bwMode="auto">
                      <a:xfrm>
                        <a:off x="609600" y="849313"/>
                        <a:ext cx="7253288" cy="5024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75175" name="Text Box 6"/>
          <p:cNvSpPr txBox="1">
            <a:spLocks noChangeArrowheads="1"/>
          </p:cNvSpPr>
          <p:nvPr/>
        </p:nvSpPr>
        <p:spPr bwMode="auto">
          <a:xfrm>
            <a:off x="2438400" y="5511800"/>
            <a:ext cx="4095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3200" b="1">
                <a:latin typeface="Arial" panose="020B0604020202020204" pitchFamily="34" charset="0"/>
              </a:rPr>
              <a:t>1</a:t>
            </a:r>
          </a:p>
        </p:txBody>
      </p:sp>
      <p:sp>
        <p:nvSpPr>
          <p:cNvPr id="775176" name="Text Box 7"/>
          <p:cNvSpPr txBox="1">
            <a:spLocks noChangeArrowheads="1"/>
          </p:cNvSpPr>
          <p:nvPr/>
        </p:nvSpPr>
        <p:spPr bwMode="auto">
          <a:xfrm>
            <a:off x="3109913" y="5511800"/>
            <a:ext cx="4095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3200" b="1">
                <a:latin typeface="Arial" panose="020B0604020202020204" pitchFamily="34" charset="0"/>
              </a:rPr>
              <a:t>1</a:t>
            </a:r>
          </a:p>
        </p:txBody>
      </p:sp>
      <p:sp>
        <p:nvSpPr>
          <p:cNvPr id="775177" name="Text Box 8"/>
          <p:cNvSpPr txBox="1">
            <a:spLocks noChangeArrowheads="1"/>
          </p:cNvSpPr>
          <p:nvPr/>
        </p:nvSpPr>
        <p:spPr bwMode="auto">
          <a:xfrm>
            <a:off x="6473825" y="5511800"/>
            <a:ext cx="4095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3200" b="1">
                <a:latin typeface="Arial" panose="020B0604020202020204" pitchFamily="34" charset="0"/>
              </a:rPr>
              <a:t>1</a:t>
            </a:r>
          </a:p>
        </p:txBody>
      </p:sp>
      <p:sp>
        <p:nvSpPr>
          <p:cNvPr id="775178" name="Text Box 9"/>
          <p:cNvSpPr txBox="1">
            <a:spLocks noChangeArrowheads="1"/>
          </p:cNvSpPr>
          <p:nvPr/>
        </p:nvSpPr>
        <p:spPr bwMode="auto">
          <a:xfrm>
            <a:off x="6948488" y="5575300"/>
            <a:ext cx="760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atin typeface="Arial" panose="020B0604020202020204" pitchFamily="34" charset="0"/>
              </a:rPr>
              <a:t>stop</a:t>
            </a:r>
          </a:p>
        </p:txBody>
      </p:sp>
      <p:sp>
        <p:nvSpPr>
          <p:cNvPr id="775179" name="Text Box 10"/>
          <p:cNvSpPr txBox="1">
            <a:spLocks noChangeArrowheads="1"/>
          </p:cNvSpPr>
          <p:nvPr/>
        </p:nvSpPr>
        <p:spPr bwMode="auto">
          <a:xfrm>
            <a:off x="3783013" y="5511800"/>
            <a:ext cx="4095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3200" b="1">
                <a:latin typeface="Arial" panose="020B0604020202020204" pitchFamily="34" charset="0"/>
              </a:rPr>
              <a:t>0</a:t>
            </a:r>
          </a:p>
        </p:txBody>
      </p:sp>
      <p:sp>
        <p:nvSpPr>
          <p:cNvPr id="775180" name="Text Box 11"/>
          <p:cNvSpPr txBox="1">
            <a:spLocks noChangeArrowheads="1"/>
          </p:cNvSpPr>
          <p:nvPr/>
        </p:nvSpPr>
        <p:spPr bwMode="auto">
          <a:xfrm>
            <a:off x="4456113" y="5511800"/>
            <a:ext cx="4095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3200" b="1">
                <a:latin typeface="Arial" panose="020B0604020202020204" pitchFamily="34" charset="0"/>
              </a:rPr>
              <a:t>0</a:t>
            </a:r>
          </a:p>
        </p:txBody>
      </p:sp>
      <p:sp>
        <p:nvSpPr>
          <p:cNvPr id="775181" name="Text Box 12"/>
          <p:cNvSpPr txBox="1">
            <a:spLocks noChangeArrowheads="1"/>
          </p:cNvSpPr>
          <p:nvPr/>
        </p:nvSpPr>
        <p:spPr bwMode="auto">
          <a:xfrm>
            <a:off x="5127625" y="5511800"/>
            <a:ext cx="4095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3200" b="1">
                <a:latin typeface="Arial" panose="020B0604020202020204" pitchFamily="34" charset="0"/>
              </a:rPr>
              <a:t>0</a:t>
            </a:r>
          </a:p>
        </p:txBody>
      </p:sp>
      <p:sp>
        <p:nvSpPr>
          <p:cNvPr id="775182" name="Text Box 13"/>
          <p:cNvSpPr txBox="1">
            <a:spLocks noChangeArrowheads="1"/>
          </p:cNvSpPr>
          <p:nvPr/>
        </p:nvSpPr>
        <p:spPr bwMode="auto">
          <a:xfrm>
            <a:off x="5800725" y="5513388"/>
            <a:ext cx="4095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3200" b="1">
                <a:latin typeface="Arial" panose="020B0604020202020204" pitchFamily="34" charset="0"/>
              </a:rPr>
              <a:t>0</a:t>
            </a:r>
          </a:p>
        </p:txBody>
      </p:sp>
      <p:sp>
        <p:nvSpPr>
          <p:cNvPr id="775183" name="Text Box 14"/>
          <p:cNvSpPr txBox="1">
            <a:spLocks noChangeArrowheads="1"/>
          </p:cNvSpPr>
          <p:nvPr/>
        </p:nvSpPr>
        <p:spPr bwMode="auto">
          <a:xfrm>
            <a:off x="1560513" y="5575300"/>
            <a:ext cx="776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atin typeface="Arial" panose="020B0604020202020204" pitchFamily="34" charset="0"/>
              </a:rPr>
              <a:t>start</a:t>
            </a:r>
          </a:p>
        </p:txBody>
      </p:sp>
    </p:spTree>
    <p:extLst>
      <p:ext uri="{BB962C8B-B14F-4D97-AF65-F5344CB8AC3E}">
        <p14:creationId xmlns:p14="http://schemas.microsoft.com/office/powerpoint/2010/main" val="270324436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194" name="Date Placeholder 2"/>
          <p:cNvSpPr txBox="1">
            <a:spLocks noGrp="1"/>
          </p:cNvSpPr>
          <p:nvPr/>
        </p:nvSpPr>
        <p:spPr bwMode="auto">
          <a:xfrm>
            <a:off x="94615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000">
                <a:latin typeface="Arial" panose="020B0604020202020204" pitchFamily="34" charset="0"/>
              </a:rPr>
              <a:t>CS/ECE 438</a:t>
            </a:r>
          </a:p>
        </p:txBody>
      </p:sp>
      <p:sp>
        <p:nvSpPr>
          <p:cNvPr id="776195" name="Footer Placeholder 3"/>
          <p:cNvSpPr txBox="1">
            <a:spLocks noGrp="1"/>
          </p:cNvSpPr>
          <p:nvPr/>
        </p:nvSpPr>
        <p:spPr bwMode="auto">
          <a:xfrm>
            <a:off x="3124200" y="62484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sz="1000" dirty="0">
              <a:latin typeface="Arial" panose="020B0604020202020204" pitchFamily="34" charset="0"/>
            </a:endParaRPr>
          </a:p>
        </p:txBody>
      </p:sp>
      <p:sp>
        <p:nvSpPr>
          <p:cNvPr id="776196" name="Slide Number Placeholder 4"/>
          <p:cNvSpPr txBox="1">
            <a:spLocks noGrp="1"/>
          </p:cNvSpPr>
          <p:nvPr/>
        </p:nvSpPr>
        <p:spPr bwMode="auto">
          <a:xfrm>
            <a:off x="6705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28D0FB72-A328-4DCB-97FB-96DFC9E0E61A}" type="slidenum">
              <a:rPr lang="en-US" sz="1000">
                <a:latin typeface="Arial" panose="020B0604020202020204" pitchFamily="34" charset="0"/>
              </a:rPr>
              <a:pPr algn="r" eaLnBrk="1" hangingPunct="1"/>
              <a:t>49</a:t>
            </a:fld>
            <a:endParaRPr lang="en-US" sz="1000">
              <a:latin typeface="Arial" panose="020B0604020202020204" pitchFamily="34" charset="0"/>
            </a:endParaRPr>
          </a:p>
        </p:txBody>
      </p:sp>
      <p:sp>
        <p:nvSpPr>
          <p:cNvPr id="776197" name="Rectangle 2"/>
          <p:cNvSpPr>
            <a:spLocks noGrp="1" noChangeArrowheads="1"/>
          </p:cNvSpPr>
          <p:nvPr>
            <p:ph type="title" idx="4294967295"/>
          </p:nvPr>
        </p:nvSpPr>
        <p:spPr/>
        <p:txBody>
          <a:bodyPr anchor="b"/>
          <a:lstStyle/>
          <a:p>
            <a:pPr eaLnBrk="1" hangingPunct="1"/>
            <a:r>
              <a:rPr lang="en-US" sz="2900" smtClean="0"/>
              <a:t>Limited-Frequency Signal Response</a:t>
            </a:r>
            <a:br>
              <a:rPr lang="en-US" sz="2900" smtClean="0"/>
            </a:br>
            <a:r>
              <a:rPr lang="en-US" sz="2900" smtClean="0"/>
              <a:t>(bandwidth = baud rate/2)</a:t>
            </a:r>
          </a:p>
        </p:txBody>
      </p:sp>
      <p:sp>
        <p:nvSpPr>
          <p:cNvPr id="776198" name="Text Box 5"/>
          <p:cNvSpPr txBox="1">
            <a:spLocks noChangeArrowheads="1"/>
          </p:cNvSpPr>
          <p:nvPr/>
        </p:nvSpPr>
        <p:spPr bwMode="auto">
          <a:xfrm>
            <a:off x="2433638" y="5511800"/>
            <a:ext cx="4095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3200" b="1">
                <a:latin typeface="Arial" panose="020B0604020202020204" pitchFamily="34" charset="0"/>
              </a:rPr>
              <a:t>1</a:t>
            </a:r>
          </a:p>
        </p:txBody>
      </p:sp>
      <p:sp>
        <p:nvSpPr>
          <p:cNvPr id="776199" name="Text Box 6"/>
          <p:cNvSpPr txBox="1">
            <a:spLocks noChangeArrowheads="1"/>
          </p:cNvSpPr>
          <p:nvPr/>
        </p:nvSpPr>
        <p:spPr bwMode="auto">
          <a:xfrm>
            <a:off x="3105150" y="5511800"/>
            <a:ext cx="4095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3200" b="1">
                <a:latin typeface="Arial" panose="020B0604020202020204" pitchFamily="34" charset="0"/>
              </a:rPr>
              <a:t>1</a:t>
            </a:r>
          </a:p>
        </p:txBody>
      </p:sp>
      <p:sp>
        <p:nvSpPr>
          <p:cNvPr id="776200" name="Text Box 7"/>
          <p:cNvSpPr txBox="1">
            <a:spLocks noChangeArrowheads="1"/>
          </p:cNvSpPr>
          <p:nvPr/>
        </p:nvSpPr>
        <p:spPr bwMode="auto">
          <a:xfrm>
            <a:off x="6469063" y="5511800"/>
            <a:ext cx="4095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3200" b="1">
                <a:latin typeface="Arial" panose="020B0604020202020204" pitchFamily="34" charset="0"/>
              </a:rPr>
              <a:t>1</a:t>
            </a:r>
          </a:p>
        </p:txBody>
      </p:sp>
      <p:sp>
        <p:nvSpPr>
          <p:cNvPr id="776201" name="Text Box 8"/>
          <p:cNvSpPr txBox="1">
            <a:spLocks noChangeArrowheads="1"/>
          </p:cNvSpPr>
          <p:nvPr/>
        </p:nvSpPr>
        <p:spPr bwMode="auto">
          <a:xfrm>
            <a:off x="6943725" y="5575300"/>
            <a:ext cx="760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atin typeface="Arial" panose="020B0604020202020204" pitchFamily="34" charset="0"/>
              </a:rPr>
              <a:t>stop</a:t>
            </a:r>
          </a:p>
        </p:txBody>
      </p:sp>
      <p:sp>
        <p:nvSpPr>
          <p:cNvPr id="776202" name="Text Box 9"/>
          <p:cNvSpPr txBox="1">
            <a:spLocks noChangeArrowheads="1"/>
          </p:cNvSpPr>
          <p:nvPr/>
        </p:nvSpPr>
        <p:spPr bwMode="auto">
          <a:xfrm>
            <a:off x="3778250" y="5511800"/>
            <a:ext cx="4095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3200" b="1">
                <a:latin typeface="Arial" panose="020B0604020202020204" pitchFamily="34" charset="0"/>
              </a:rPr>
              <a:t>0</a:t>
            </a:r>
          </a:p>
        </p:txBody>
      </p:sp>
      <p:sp>
        <p:nvSpPr>
          <p:cNvPr id="776203" name="Text Box 10"/>
          <p:cNvSpPr txBox="1">
            <a:spLocks noChangeArrowheads="1"/>
          </p:cNvSpPr>
          <p:nvPr/>
        </p:nvSpPr>
        <p:spPr bwMode="auto">
          <a:xfrm>
            <a:off x="4451350" y="5511800"/>
            <a:ext cx="4095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3200" b="1">
                <a:latin typeface="Arial" panose="020B0604020202020204" pitchFamily="34" charset="0"/>
              </a:rPr>
              <a:t>0</a:t>
            </a:r>
          </a:p>
        </p:txBody>
      </p:sp>
      <p:sp>
        <p:nvSpPr>
          <p:cNvPr id="776204" name="Text Box 11"/>
          <p:cNvSpPr txBox="1">
            <a:spLocks noChangeArrowheads="1"/>
          </p:cNvSpPr>
          <p:nvPr/>
        </p:nvSpPr>
        <p:spPr bwMode="auto">
          <a:xfrm>
            <a:off x="5122863" y="5511800"/>
            <a:ext cx="4095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3200" b="1">
                <a:latin typeface="Arial" panose="020B0604020202020204" pitchFamily="34" charset="0"/>
              </a:rPr>
              <a:t>0</a:t>
            </a:r>
          </a:p>
        </p:txBody>
      </p:sp>
      <p:sp>
        <p:nvSpPr>
          <p:cNvPr id="776205" name="Text Box 12"/>
          <p:cNvSpPr txBox="1">
            <a:spLocks noChangeArrowheads="1"/>
          </p:cNvSpPr>
          <p:nvPr/>
        </p:nvSpPr>
        <p:spPr bwMode="auto">
          <a:xfrm>
            <a:off x="5795963" y="5513388"/>
            <a:ext cx="4095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3200" b="1">
                <a:latin typeface="Arial" panose="020B0604020202020204" pitchFamily="34" charset="0"/>
              </a:rPr>
              <a:t>0</a:t>
            </a:r>
          </a:p>
        </p:txBody>
      </p:sp>
      <p:sp>
        <p:nvSpPr>
          <p:cNvPr id="776206" name="Text Box 13"/>
          <p:cNvSpPr txBox="1">
            <a:spLocks noChangeArrowheads="1"/>
          </p:cNvSpPr>
          <p:nvPr/>
        </p:nvSpPr>
        <p:spPr bwMode="auto">
          <a:xfrm>
            <a:off x="1555750" y="5575300"/>
            <a:ext cx="776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atin typeface="Arial" panose="020B0604020202020204" pitchFamily="34" charset="0"/>
              </a:rPr>
              <a:t>start</a:t>
            </a:r>
          </a:p>
        </p:txBody>
      </p:sp>
      <p:graphicFrame>
        <p:nvGraphicFramePr>
          <p:cNvPr id="776207" name="Object 15"/>
          <p:cNvGraphicFramePr>
            <a:graphicFrameLocks noChangeAspect="1"/>
          </p:cNvGraphicFramePr>
          <p:nvPr/>
        </p:nvGraphicFramePr>
        <p:xfrm>
          <a:off x="533400" y="841375"/>
          <a:ext cx="7280275" cy="5041900"/>
        </p:xfrm>
        <a:graphic>
          <a:graphicData uri="http://schemas.openxmlformats.org/presentationml/2006/ole">
            <mc:AlternateContent xmlns:mc="http://schemas.openxmlformats.org/markup-compatibility/2006">
              <mc:Choice xmlns:v="urn:schemas-microsoft-com:vml" Requires="v">
                <p:oleObj spid="_x0000_s7183" name="Chart" r:id="rId5" imgW="8038917" imgH="5353101" progId="Excel.Chart.8">
                  <p:embed followColorScheme="full"/>
                </p:oleObj>
              </mc:Choice>
              <mc:Fallback>
                <p:oleObj name="Chart" r:id="rId5" imgW="8038917" imgH="5353101" progId="Excel.Chart.8">
                  <p:embed followColorScheme="full"/>
                  <p:pic>
                    <p:nvPicPr>
                      <p:cNvPr id="0" name=""/>
                      <p:cNvPicPr>
                        <a:picLocks noChangeAspect="1" noChangeArrowheads="1"/>
                      </p:cNvPicPr>
                      <p:nvPr/>
                    </p:nvPicPr>
                    <p:blipFill>
                      <a:blip r:embed="rId6"/>
                      <a:srcRect/>
                      <a:stretch>
                        <a:fillRect/>
                      </a:stretch>
                    </p:blipFill>
                    <p:spPr bwMode="auto">
                      <a:xfrm>
                        <a:off x="533400" y="841375"/>
                        <a:ext cx="7280275" cy="504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0031181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endParaRPr lang="en-US" smtClean="0"/>
          </a:p>
        </p:txBody>
      </p:sp>
      <p:sp>
        <p:nvSpPr>
          <p:cNvPr id="3075" name="Content Placeholder 2"/>
          <p:cNvSpPr>
            <a:spLocks noGrp="1"/>
          </p:cNvSpPr>
          <p:nvPr>
            <p:ph idx="1"/>
          </p:nvPr>
        </p:nvSpPr>
        <p:spPr/>
        <p:txBody>
          <a:bodyPr/>
          <a:lstStyle/>
          <a:p>
            <a:endParaRPr lang="en-US" smtClean="0"/>
          </a:p>
        </p:txBody>
      </p:sp>
      <p:sp>
        <p:nvSpPr>
          <p:cNvPr id="307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sz="1400" smtClean="0"/>
          </a:p>
        </p:txBody>
      </p:sp>
      <p:sp>
        <p:nvSpPr>
          <p:cNvPr id="30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13FCDF1-F415-4E35-AE1F-9BD081913A41}" type="slidenum">
              <a:rPr lang="en-US" sz="1400"/>
              <a:pPr eaLnBrk="1" hangingPunct="1"/>
              <a:t>5</a:t>
            </a:fld>
            <a:endParaRPr lang="en-US" sz="1400"/>
          </a:p>
        </p:txBody>
      </p:sp>
      <p:pic>
        <p:nvPicPr>
          <p:cNvPr id="132098" name="Picture 2"/>
          <p:cNvPicPr>
            <a:picLocks noChangeAspect="1" noChangeArrowheads="1"/>
          </p:cNvPicPr>
          <p:nvPr/>
        </p:nvPicPr>
        <p:blipFill>
          <a:blip r:embed="rId2">
            <a:extLst>
              <a:ext uri="{28A0092B-C50C-407E-A947-70E740481C1C}">
                <a14:useLocalDpi xmlns:a14="http://schemas.microsoft.com/office/drawing/2010/main" val="0"/>
              </a:ext>
            </a:extLst>
          </a:blip>
          <a:srcRect t="8650" b="8228"/>
          <a:stretch>
            <a:fillRect/>
          </a:stretch>
        </p:blipFill>
        <p:spPr bwMode="auto">
          <a:xfrm>
            <a:off x="4608513" y="0"/>
            <a:ext cx="45212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2099" name="Picture 3"/>
          <p:cNvPicPr>
            <a:picLocks noChangeAspect="1" noChangeArrowheads="1"/>
          </p:cNvPicPr>
          <p:nvPr/>
        </p:nvPicPr>
        <p:blipFill>
          <a:blip r:embed="rId3">
            <a:extLst>
              <a:ext uri="{28A0092B-C50C-407E-A947-70E740481C1C}">
                <a14:useLocalDpi xmlns:a14="http://schemas.microsoft.com/office/drawing/2010/main" val="0"/>
              </a:ext>
            </a:extLst>
          </a:blip>
          <a:srcRect t="5634" b="6335"/>
          <a:stretch>
            <a:fillRect/>
          </a:stretch>
        </p:blipFill>
        <p:spPr bwMode="auto">
          <a:xfrm>
            <a:off x="-3175" y="3175"/>
            <a:ext cx="4611688" cy="304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2100" name="Picture 4"/>
          <p:cNvPicPr>
            <a:picLocks noChangeAspect="1" noChangeArrowheads="1"/>
          </p:cNvPicPr>
          <p:nvPr/>
        </p:nvPicPr>
        <p:blipFill>
          <a:blip r:embed="rId4">
            <a:extLst>
              <a:ext uri="{28A0092B-C50C-407E-A947-70E740481C1C}">
                <a14:useLocalDpi xmlns:a14="http://schemas.microsoft.com/office/drawing/2010/main" val="0"/>
              </a:ext>
            </a:extLst>
          </a:blip>
          <a:srcRect t="9895" r="5797" b="10849"/>
          <a:stretch>
            <a:fillRect/>
          </a:stretch>
        </p:blipFill>
        <p:spPr bwMode="auto">
          <a:xfrm>
            <a:off x="-3175" y="3063875"/>
            <a:ext cx="4953000" cy="312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2101" name="Picture 5"/>
          <p:cNvPicPr>
            <a:picLocks noChangeAspect="1" noChangeArrowheads="1"/>
          </p:cNvPicPr>
          <p:nvPr/>
        </p:nvPicPr>
        <p:blipFill>
          <a:blip r:embed="rId5">
            <a:extLst>
              <a:ext uri="{28A0092B-C50C-407E-A947-70E740481C1C}">
                <a14:useLocalDpi xmlns:a14="http://schemas.microsoft.com/office/drawing/2010/main" val="0"/>
              </a:ext>
            </a:extLst>
          </a:blip>
          <a:srcRect t="5457" b="6557"/>
          <a:stretch>
            <a:fillRect/>
          </a:stretch>
        </p:blipFill>
        <p:spPr bwMode="auto">
          <a:xfrm>
            <a:off x="4191000" y="3063875"/>
            <a:ext cx="5056188" cy="333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87793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209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209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210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2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218" name="Date Placeholder 2"/>
          <p:cNvSpPr txBox="1">
            <a:spLocks noGrp="1"/>
          </p:cNvSpPr>
          <p:nvPr/>
        </p:nvSpPr>
        <p:spPr bwMode="auto">
          <a:xfrm>
            <a:off x="94615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000">
                <a:latin typeface="Arial" panose="020B0604020202020204" pitchFamily="34" charset="0"/>
              </a:rPr>
              <a:t>CS/ECE 438</a:t>
            </a:r>
          </a:p>
        </p:txBody>
      </p:sp>
      <p:sp>
        <p:nvSpPr>
          <p:cNvPr id="777219" name="Footer Placeholder 3"/>
          <p:cNvSpPr txBox="1">
            <a:spLocks noGrp="1"/>
          </p:cNvSpPr>
          <p:nvPr/>
        </p:nvSpPr>
        <p:spPr bwMode="auto">
          <a:xfrm>
            <a:off x="3124200" y="62484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sz="1000" dirty="0">
              <a:latin typeface="Arial" panose="020B0604020202020204" pitchFamily="34" charset="0"/>
            </a:endParaRPr>
          </a:p>
        </p:txBody>
      </p:sp>
      <p:sp>
        <p:nvSpPr>
          <p:cNvPr id="777220" name="Slide Number Placeholder 4"/>
          <p:cNvSpPr txBox="1">
            <a:spLocks noGrp="1"/>
          </p:cNvSpPr>
          <p:nvPr/>
        </p:nvSpPr>
        <p:spPr bwMode="auto">
          <a:xfrm>
            <a:off x="6705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4125ECAB-BE2E-4E4F-A178-AC41B070280D}" type="slidenum">
              <a:rPr lang="en-US" sz="1000">
                <a:latin typeface="Arial" panose="020B0604020202020204" pitchFamily="34" charset="0"/>
              </a:rPr>
              <a:pPr algn="r" eaLnBrk="1" hangingPunct="1"/>
              <a:t>50</a:t>
            </a:fld>
            <a:endParaRPr lang="en-US" sz="1000">
              <a:latin typeface="Arial" panose="020B0604020202020204" pitchFamily="34" charset="0"/>
            </a:endParaRPr>
          </a:p>
        </p:txBody>
      </p:sp>
      <p:sp>
        <p:nvSpPr>
          <p:cNvPr id="777221" name="Rectangle 2"/>
          <p:cNvSpPr>
            <a:spLocks noGrp="1" noChangeArrowheads="1"/>
          </p:cNvSpPr>
          <p:nvPr>
            <p:ph type="title" idx="4294967295"/>
          </p:nvPr>
        </p:nvSpPr>
        <p:spPr/>
        <p:txBody>
          <a:bodyPr anchor="b"/>
          <a:lstStyle/>
          <a:p>
            <a:pPr eaLnBrk="1" hangingPunct="1"/>
            <a:r>
              <a:rPr lang="en-US" smtClean="0"/>
              <a:t>Symbols</a:t>
            </a:r>
          </a:p>
        </p:txBody>
      </p:sp>
      <p:grpSp>
        <p:nvGrpSpPr>
          <p:cNvPr id="777222" name="Group 71"/>
          <p:cNvGrpSpPr>
            <a:grpSpLocks/>
          </p:cNvGrpSpPr>
          <p:nvPr/>
        </p:nvGrpSpPr>
        <p:grpSpPr bwMode="auto">
          <a:xfrm>
            <a:off x="762000" y="2127250"/>
            <a:ext cx="4191000" cy="3968750"/>
            <a:chOff x="720" y="1340"/>
            <a:chExt cx="2640" cy="2500"/>
          </a:xfrm>
        </p:grpSpPr>
        <p:grpSp>
          <p:nvGrpSpPr>
            <p:cNvPr id="777223" name="Group 15"/>
            <p:cNvGrpSpPr>
              <a:grpSpLocks/>
            </p:cNvGrpSpPr>
            <p:nvPr/>
          </p:nvGrpSpPr>
          <p:grpSpPr bwMode="auto">
            <a:xfrm>
              <a:off x="1025" y="1340"/>
              <a:ext cx="1989" cy="1789"/>
              <a:chOff x="547" y="909"/>
              <a:chExt cx="2864" cy="2576"/>
            </a:xfrm>
          </p:grpSpPr>
          <p:grpSp>
            <p:nvGrpSpPr>
              <p:cNvPr id="777224" name="Group 16"/>
              <p:cNvGrpSpPr>
                <a:grpSpLocks/>
              </p:cNvGrpSpPr>
              <p:nvPr/>
            </p:nvGrpSpPr>
            <p:grpSpPr bwMode="auto">
              <a:xfrm>
                <a:off x="547" y="909"/>
                <a:ext cx="797" cy="2576"/>
                <a:chOff x="2659" y="909"/>
                <a:chExt cx="797" cy="2576"/>
              </a:xfrm>
            </p:grpSpPr>
            <p:sp>
              <p:nvSpPr>
                <p:cNvPr id="777225" name="Line 17"/>
                <p:cNvSpPr>
                  <a:spLocks noChangeShapeType="1"/>
                </p:cNvSpPr>
                <p:nvPr/>
              </p:nvSpPr>
              <p:spPr bwMode="auto">
                <a:xfrm>
                  <a:off x="3408" y="1056"/>
                  <a:ext cx="0" cy="21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77226" name="Line 18"/>
                <p:cNvSpPr>
                  <a:spLocks noChangeShapeType="1"/>
                </p:cNvSpPr>
                <p:nvPr/>
              </p:nvSpPr>
              <p:spPr bwMode="auto">
                <a:xfrm>
                  <a:off x="3312" y="3216"/>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77227" name="Line 19"/>
                <p:cNvSpPr>
                  <a:spLocks noChangeShapeType="1"/>
                </p:cNvSpPr>
                <p:nvPr/>
              </p:nvSpPr>
              <p:spPr bwMode="auto">
                <a:xfrm>
                  <a:off x="3312" y="1056"/>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77228" name="Text Box 20"/>
                <p:cNvSpPr txBox="1">
                  <a:spLocks noChangeArrowheads="1"/>
                </p:cNvSpPr>
                <p:nvPr/>
              </p:nvSpPr>
              <p:spPr bwMode="auto">
                <a:xfrm>
                  <a:off x="2659" y="909"/>
                  <a:ext cx="637" cy="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atin typeface="Arial" panose="020B0604020202020204" pitchFamily="34" charset="0"/>
                    </a:rPr>
                    <a:t>+15</a:t>
                  </a:r>
                </a:p>
              </p:txBody>
            </p:sp>
            <p:sp>
              <p:nvSpPr>
                <p:cNvPr id="777229" name="Text Box 21"/>
                <p:cNvSpPr txBox="1">
                  <a:spLocks noChangeArrowheads="1"/>
                </p:cNvSpPr>
                <p:nvPr/>
              </p:nvSpPr>
              <p:spPr bwMode="auto">
                <a:xfrm>
                  <a:off x="2744" y="3071"/>
                  <a:ext cx="568"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atin typeface="Arial" panose="020B0604020202020204" pitchFamily="34" charset="0"/>
                    </a:rPr>
                    <a:t>-15</a:t>
                  </a:r>
                </a:p>
              </p:txBody>
            </p:sp>
            <p:grpSp>
              <p:nvGrpSpPr>
                <p:cNvPr id="777230" name="Group 22"/>
                <p:cNvGrpSpPr>
                  <a:grpSpLocks/>
                </p:cNvGrpSpPr>
                <p:nvPr/>
              </p:nvGrpSpPr>
              <p:grpSpPr bwMode="auto">
                <a:xfrm>
                  <a:off x="2990" y="1989"/>
                  <a:ext cx="466" cy="415"/>
                  <a:chOff x="2990" y="2013"/>
                  <a:chExt cx="466" cy="415"/>
                </a:xfrm>
              </p:grpSpPr>
              <p:sp>
                <p:nvSpPr>
                  <p:cNvPr id="777231" name="Line 23"/>
                  <p:cNvSpPr>
                    <a:spLocks noChangeShapeType="1"/>
                  </p:cNvSpPr>
                  <p:nvPr/>
                </p:nvSpPr>
                <p:spPr bwMode="auto">
                  <a:xfrm>
                    <a:off x="3312" y="2160"/>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77232" name="Text Box 24"/>
                  <p:cNvSpPr txBox="1">
                    <a:spLocks noChangeArrowheads="1"/>
                  </p:cNvSpPr>
                  <p:nvPr/>
                </p:nvSpPr>
                <p:spPr bwMode="auto">
                  <a:xfrm>
                    <a:off x="2990" y="2013"/>
                    <a:ext cx="322" cy="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atin typeface="Arial" panose="020B0604020202020204" pitchFamily="34" charset="0"/>
                      </a:rPr>
                      <a:t>0</a:t>
                    </a:r>
                  </a:p>
                </p:txBody>
              </p:sp>
            </p:grpSp>
            <p:sp>
              <p:nvSpPr>
                <p:cNvPr id="777233" name="Text Box 25"/>
                <p:cNvSpPr txBox="1">
                  <a:spLocks noChangeArrowheads="1"/>
                </p:cNvSpPr>
                <p:nvPr/>
              </p:nvSpPr>
              <p:spPr bwMode="auto">
                <a:xfrm rot="-5400000">
                  <a:off x="2457" y="1922"/>
                  <a:ext cx="1060" cy="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atin typeface="Arial" panose="020B0604020202020204" pitchFamily="34" charset="0"/>
                    </a:rPr>
                    <a:t>voltage</a:t>
                  </a:r>
                </a:p>
              </p:txBody>
            </p:sp>
          </p:grpSp>
          <p:sp>
            <p:nvSpPr>
              <p:cNvPr id="777234" name="Rectangle 26"/>
              <p:cNvSpPr>
                <a:spLocks noChangeArrowheads="1"/>
              </p:cNvSpPr>
              <p:nvPr/>
            </p:nvSpPr>
            <p:spPr bwMode="auto">
              <a:xfrm>
                <a:off x="1488" y="1056"/>
                <a:ext cx="240" cy="740"/>
              </a:xfrm>
              <a:prstGeom prst="rect">
                <a:avLst/>
              </a:prstGeom>
              <a:solidFill>
                <a:srgbClr val="FF00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77235" name="Rectangle 27"/>
              <p:cNvSpPr>
                <a:spLocks noChangeArrowheads="1"/>
              </p:cNvSpPr>
              <p:nvPr/>
            </p:nvSpPr>
            <p:spPr bwMode="auto">
              <a:xfrm>
                <a:off x="1488" y="2476"/>
                <a:ext cx="240" cy="740"/>
              </a:xfrm>
              <a:prstGeom prst="rect">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77236" name="Rectangle 28"/>
              <p:cNvSpPr>
                <a:spLocks noChangeArrowheads="1"/>
              </p:cNvSpPr>
              <p:nvPr/>
            </p:nvSpPr>
            <p:spPr bwMode="auto">
              <a:xfrm>
                <a:off x="1488" y="1796"/>
                <a:ext cx="240" cy="680"/>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77237" name="Text Box 29"/>
              <p:cNvSpPr txBox="1">
                <a:spLocks noChangeArrowheads="1"/>
              </p:cNvSpPr>
              <p:nvPr/>
            </p:nvSpPr>
            <p:spPr bwMode="auto">
              <a:xfrm>
                <a:off x="1794" y="2658"/>
                <a:ext cx="372" cy="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3200" b="1">
                    <a:latin typeface="Arial" panose="020B0604020202020204" pitchFamily="34" charset="0"/>
                  </a:rPr>
                  <a:t>1</a:t>
                </a:r>
              </a:p>
            </p:txBody>
          </p:sp>
          <p:sp>
            <p:nvSpPr>
              <p:cNvPr id="777238" name="Text Box 30"/>
              <p:cNvSpPr txBox="1">
                <a:spLocks noChangeArrowheads="1"/>
              </p:cNvSpPr>
              <p:nvPr/>
            </p:nvSpPr>
            <p:spPr bwMode="auto">
              <a:xfrm>
                <a:off x="1794" y="1239"/>
                <a:ext cx="372"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3200" b="1">
                    <a:latin typeface="Arial" panose="020B0604020202020204" pitchFamily="34" charset="0"/>
                  </a:rPr>
                  <a:t>0</a:t>
                </a:r>
              </a:p>
            </p:txBody>
          </p:sp>
          <p:sp>
            <p:nvSpPr>
              <p:cNvPr id="777239" name="Text Box 31"/>
              <p:cNvSpPr txBox="1">
                <a:spLocks noChangeArrowheads="1"/>
              </p:cNvSpPr>
              <p:nvPr/>
            </p:nvSpPr>
            <p:spPr bwMode="auto">
              <a:xfrm>
                <a:off x="1794" y="1950"/>
                <a:ext cx="1617" cy="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3200" b="1">
                    <a:latin typeface="Arial" panose="020B0604020202020204" pitchFamily="34" charset="0"/>
                  </a:rPr>
                  <a:t>? </a:t>
                </a:r>
                <a:r>
                  <a:rPr lang="en-US">
                    <a:latin typeface="Arial" panose="020B0604020202020204" pitchFamily="34" charset="0"/>
                  </a:rPr>
                  <a:t>(erasure)</a:t>
                </a:r>
                <a:endParaRPr lang="en-US" sz="3200" b="1">
                  <a:latin typeface="Arial" panose="020B0604020202020204" pitchFamily="34" charset="0"/>
                </a:endParaRPr>
              </a:p>
            </p:txBody>
          </p:sp>
        </p:grpSp>
        <p:sp>
          <p:nvSpPr>
            <p:cNvPr id="777240" name="Text Box 32"/>
            <p:cNvSpPr txBox="1">
              <a:spLocks noChangeArrowheads="1"/>
            </p:cNvSpPr>
            <p:nvPr/>
          </p:nvSpPr>
          <p:spPr bwMode="auto">
            <a:xfrm>
              <a:off x="720" y="3206"/>
              <a:ext cx="2640"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2000">
                  <a:latin typeface="Arial" panose="020B0604020202020204" pitchFamily="34" charset="0"/>
                </a:rPr>
                <a:t>possible binary voltage encoding symbol neighborhoods and erasure region</a:t>
              </a:r>
            </a:p>
          </p:txBody>
        </p:sp>
      </p:grpSp>
      <p:grpSp>
        <p:nvGrpSpPr>
          <p:cNvPr id="6" name="Group 72"/>
          <p:cNvGrpSpPr>
            <a:grpSpLocks/>
          </p:cNvGrpSpPr>
          <p:nvPr/>
        </p:nvGrpSpPr>
        <p:grpSpPr bwMode="auto">
          <a:xfrm>
            <a:off x="4762500" y="2182813"/>
            <a:ext cx="3525838" cy="3922712"/>
            <a:chOff x="3240" y="1375"/>
            <a:chExt cx="2221" cy="2471"/>
          </a:xfrm>
        </p:grpSpPr>
        <p:grpSp>
          <p:nvGrpSpPr>
            <p:cNvPr id="777242" name="Group 34"/>
            <p:cNvGrpSpPr>
              <a:grpSpLocks/>
            </p:cNvGrpSpPr>
            <p:nvPr/>
          </p:nvGrpSpPr>
          <p:grpSpPr bwMode="auto">
            <a:xfrm>
              <a:off x="3504" y="1375"/>
              <a:ext cx="1728" cy="1727"/>
              <a:chOff x="2493" y="744"/>
              <a:chExt cx="2302" cy="2301"/>
            </a:xfrm>
          </p:grpSpPr>
          <p:grpSp>
            <p:nvGrpSpPr>
              <p:cNvPr id="777243" name="Group 35"/>
              <p:cNvGrpSpPr>
                <a:grpSpLocks/>
              </p:cNvGrpSpPr>
              <p:nvPr/>
            </p:nvGrpSpPr>
            <p:grpSpPr bwMode="auto">
              <a:xfrm flipV="1">
                <a:off x="2832" y="960"/>
                <a:ext cx="1607" cy="471"/>
                <a:chOff x="2832" y="2352"/>
                <a:chExt cx="1607" cy="471"/>
              </a:xfrm>
            </p:grpSpPr>
            <p:sp>
              <p:nvSpPr>
                <p:cNvPr id="777244" name="Oval 36"/>
                <p:cNvSpPr>
                  <a:spLocks noChangeArrowheads="1"/>
                </p:cNvSpPr>
                <p:nvPr/>
              </p:nvSpPr>
              <p:spPr bwMode="auto">
                <a:xfrm rot="19114647" flipV="1">
                  <a:off x="2832" y="2352"/>
                  <a:ext cx="215" cy="471"/>
                </a:xfrm>
                <a:prstGeom prst="ellipse">
                  <a:avLst/>
                </a:prstGeom>
                <a:solidFill>
                  <a:srgbClr val="99FF66"/>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77245" name="Oval 37"/>
                <p:cNvSpPr>
                  <a:spLocks noChangeArrowheads="1"/>
                </p:cNvSpPr>
                <p:nvPr/>
              </p:nvSpPr>
              <p:spPr bwMode="auto">
                <a:xfrm rot="2485353" flipH="1" flipV="1">
                  <a:off x="4224" y="2352"/>
                  <a:ext cx="215" cy="471"/>
                </a:xfrm>
                <a:prstGeom prst="ellipse">
                  <a:avLst/>
                </a:prstGeom>
                <a:solidFill>
                  <a:srgbClr val="99FF66"/>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grpSp>
          <p:sp>
            <p:nvSpPr>
              <p:cNvPr id="777246" name="Line 38"/>
              <p:cNvSpPr>
                <a:spLocks noChangeShapeType="1"/>
              </p:cNvSpPr>
              <p:nvPr/>
            </p:nvSpPr>
            <p:spPr bwMode="auto">
              <a:xfrm>
                <a:off x="3644" y="744"/>
                <a:ext cx="1" cy="230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77247" name="Oval 39"/>
              <p:cNvSpPr>
                <a:spLocks noChangeArrowheads="1"/>
              </p:cNvSpPr>
              <p:nvPr/>
            </p:nvSpPr>
            <p:spPr bwMode="auto">
              <a:xfrm rot="19114647" flipV="1">
                <a:off x="2832" y="2352"/>
                <a:ext cx="215" cy="471"/>
              </a:xfrm>
              <a:prstGeom prst="ellipse">
                <a:avLst/>
              </a:prstGeom>
              <a:solidFill>
                <a:srgbClr val="99FF66"/>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77248" name="Oval 40"/>
              <p:cNvSpPr>
                <a:spLocks noChangeArrowheads="1"/>
              </p:cNvSpPr>
              <p:nvPr/>
            </p:nvSpPr>
            <p:spPr bwMode="auto">
              <a:xfrm rot="2485353" flipH="1" flipV="1">
                <a:off x="4224" y="2352"/>
                <a:ext cx="215" cy="471"/>
              </a:xfrm>
              <a:prstGeom prst="ellipse">
                <a:avLst/>
              </a:prstGeom>
              <a:solidFill>
                <a:srgbClr val="99FF66"/>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77249" name="Oval 41"/>
              <p:cNvSpPr>
                <a:spLocks noChangeArrowheads="1"/>
              </p:cNvSpPr>
              <p:nvPr/>
            </p:nvSpPr>
            <p:spPr bwMode="auto">
              <a:xfrm flipH="1" flipV="1">
                <a:off x="3666" y="2326"/>
                <a:ext cx="230" cy="230"/>
              </a:xfrm>
              <a:prstGeom prst="ellipse">
                <a:avLst/>
              </a:prstGeom>
              <a:solidFill>
                <a:srgbClr val="99FF66"/>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77250" name="Oval 42"/>
              <p:cNvSpPr>
                <a:spLocks noChangeArrowheads="1"/>
              </p:cNvSpPr>
              <p:nvPr/>
            </p:nvSpPr>
            <p:spPr bwMode="auto">
              <a:xfrm flipH="1" flipV="1">
                <a:off x="3906" y="2187"/>
                <a:ext cx="230" cy="230"/>
              </a:xfrm>
              <a:prstGeom prst="ellipse">
                <a:avLst/>
              </a:prstGeom>
              <a:solidFill>
                <a:srgbClr val="99FF66"/>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77251" name="Oval 43"/>
              <p:cNvSpPr>
                <a:spLocks noChangeArrowheads="1"/>
              </p:cNvSpPr>
              <p:nvPr/>
            </p:nvSpPr>
            <p:spPr bwMode="auto">
              <a:xfrm flipH="1" flipV="1">
                <a:off x="4056" y="1936"/>
                <a:ext cx="230" cy="230"/>
              </a:xfrm>
              <a:prstGeom prst="ellipse">
                <a:avLst/>
              </a:prstGeom>
              <a:solidFill>
                <a:srgbClr val="99FF66"/>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77252" name="Oval 44"/>
              <p:cNvSpPr>
                <a:spLocks noChangeArrowheads="1"/>
              </p:cNvSpPr>
              <p:nvPr/>
            </p:nvSpPr>
            <p:spPr bwMode="auto">
              <a:xfrm flipV="1">
                <a:off x="3385" y="2322"/>
                <a:ext cx="230" cy="230"/>
              </a:xfrm>
              <a:prstGeom prst="ellipse">
                <a:avLst/>
              </a:prstGeom>
              <a:solidFill>
                <a:srgbClr val="99FF66"/>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77253" name="Oval 45"/>
              <p:cNvSpPr>
                <a:spLocks noChangeArrowheads="1"/>
              </p:cNvSpPr>
              <p:nvPr/>
            </p:nvSpPr>
            <p:spPr bwMode="auto">
              <a:xfrm flipV="1">
                <a:off x="3145" y="2183"/>
                <a:ext cx="230" cy="230"/>
              </a:xfrm>
              <a:prstGeom prst="ellipse">
                <a:avLst/>
              </a:prstGeom>
              <a:solidFill>
                <a:srgbClr val="99FF66"/>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77254" name="Oval 46"/>
              <p:cNvSpPr>
                <a:spLocks noChangeArrowheads="1"/>
              </p:cNvSpPr>
              <p:nvPr/>
            </p:nvSpPr>
            <p:spPr bwMode="auto">
              <a:xfrm flipV="1">
                <a:off x="2995" y="1932"/>
                <a:ext cx="230" cy="230"/>
              </a:xfrm>
              <a:prstGeom prst="ellipse">
                <a:avLst/>
              </a:prstGeom>
              <a:solidFill>
                <a:srgbClr val="99FF66"/>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77255" name="Oval 47"/>
              <p:cNvSpPr>
                <a:spLocks noChangeArrowheads="1"/>
              </p:cNvSpPr>
              <p:nvPr/>
            </p:nvSpPr>
            <p:spPr bwMode="auto">
              <a:xfrm flipH="1">
                <a:off x="3666" y="1233"/>
                <a:ext cx="230" cy="230"/>
              </a:xfrm>
              <a:prstGeom prst="ellipse">
                <a:avLst/>
              </a:prstGeom>
              <a:solidFill>
                <a:srgbClr val="99FF66"/>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77256" name="Oval 48"/>
              <p:cNvSpPr>
                <a:spLocks noChangeArrowheads="1"/>
              </p:cNvSpPr>
              <p:nvPr/>
            </p:nvSpPr>
            <p:spPr bwMode="auto">
              <a:xfrm flipH="1">
                <a:off x="3906" y="1372"/>
                <a:ext cx="230" cy="230"/>
              </a:xfrm>
              <a:prstGeom prst="ellipse">
                <a:avLst/>
              </a:prstGeom>
              <a:solidFill>
                <a:srgbClr val="99FF66"/>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77257" name="Oval 49"/>
              <p:cNvSpPr>
                <a:spLocks noChangeArrowheads="1"/>
              </p:cNvSpPr>
              <p:nvPr/>
            </p:nvSpPr>
            <p:spPr bwMode="auto">
              <a:xfrm flipH="1">
                <a:off x="4056" y="1623"/>
                <a:ext cx="230" cy="230"/>
              </a:xfrm>
              <a:prstGeom prst="ellipse">
                <a:avLst/>
              </a:prstGeom>
              <a:solidFill>
                <a:srgbClr val="99FF66"/>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77258" name="Oval 50"/>
              <p:cNvSpPr>
                <a:spLocks noChangeArrowheads="1"/>
              </p:cNvSpPr>
              <p:nvPr/>
            </p:nvSpPr>
            <p:spPr bwMode="auto">
              <a:xfrm>
                <a:off x="3385" y="1237"/>
                <a:ext cx="230" cy="230"/>
              </a:xfrm>
              <a:prstGeom prst="ellipse">
                <a:avLst/>
              </a:prstGeom>
              <a:solidFill>
                <a:srgbClr val="99FF66"/>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77259" name="Oval 51"/>
              <p:cNvSpPr>
                <a:spLocks noChangeArrowheads="1"/>
              </p:cNvSpPr>
              <p:nvPr/>
            </p:nvSpPr>
            <p:spPr bwMode="auto">
              <a:xfrm>
                <a:off x="3145" y="1376"/>
                <a:ext cx="230" cy="230"/>
              </a:xfrm>
              <a:prstGeom prst="ellipse">
                <a:avLst/>
              </a:prstGeom>
              <a:solidFill>
                <a:srgbClr val="99FF66"/>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77260" name="Oval 52"/>
              <p:cNvSpPr>
                <a:spLocks noChangeArrowheads="1"/>
              </p:cNvSpPr>
              <p:nvPr/>
            </p:nvSpPr>
            <p:spPr bwMode="auto">
              <a:xfrm>
                <a:off x="2995" y="1627"/>
                <a:ext cx="230" cy="230"/>
              </a:xfrm>
              <a:prstGeom prst="ellipse">
                <a:avLst/>
              </a:prstGeom>
              <a:solidFill>
                <a:srgbClr val="99FF66"/>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77261" name="Line 53"/>
              <p:cNvSpPr>
                <a:spLocks noChangeShapeType="1"/>
              </p:cNvSpPr>
              <p:nvPr/>
            </p:nvSpPr>
            <p:spPr bwMode="auto">
              <a:xfrm rot="-5400000">
                <a:off x="3643" y="741"/>
                <a:ext cx="1" cy="230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77262" name="Oval 54"/>
              <p:cNvSpPr>
                <a:spLocks noChangeArrowheads="1"/>
              </p:cNvSpPr>
              <p:nvPr/>
            </p:nvSpPr>
            <p:spPr bwMode="auto">
              <a:xfrm>
                <a:off x="4131" y="1700"/>
                <a:ext cx="70" cy="69"/>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77263" name="Oval 55"/>
              <p:cNvSpPr>
                <a:spLocks noChangeArrowheads="1"/>
              </p:cNvSpPr>
              <p:nvPr/>
            </p:nvSpPr>
            <p:spPr bwMode="auto">
              <a:xfrm>
                <a:off x="3992" y="1456"/>
                <a:ext cx="70" cy="69"/>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77264" name="Oval 56"/>
              <p:cNvSpPr>
                <a:spLocks noChangeArrowheads="1"/>
              </p:cNvSpPr>
              <p:nvPr/>
            </p:nvSpPr>
            <p:spPr bwMode="auto">
              <a:xfrm>
                <a:off x="3748" y="1316"/>
                <a:ext cx="69" cy="70"/>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77265" name="Oval 57"/>
              <p:cNvSpPr>
                <a:spLocks noChangeArrowheads="1"/>
              </p:cNvSpPr>
              <p:nvPr/>
            </p:nvSpPr>
            <p:spPr bwMode="auto">
              <a:xfrm flipV="1">
                <a:off x="4131" y="2014"/>
                <a:ext cx="70" cy="69"/>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77266" name="Oval 58"/>
              <p:cNvSpPr>
                <a:spLocks noChangeArrowheads="1"/>
              </p:cNvSpPr>
              <p:nvPr/>
            </p:nvSpPr>
            <p:spPr bwMode="auto">
              <a:xfrm flipV="1">
                <a:off x="3992" y="2258"/>
                <a:ext cx="70" cy="69"/>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77267" name="Oval 59"/>
              <p:cNvSpPr>
                <a:spLocks noChangeArrowheads="1"/>
              </p:cNvSpPr>
              <p:nvPr/>
            </p:nvSpPr>
            <p:spPr bwMode="auto">
              <a:xfrm flipV="1">
                <a:off x="3748" y="2397"/>
                <a:ext cx="69" cy="70"/>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77268" name="Oval 60"/>
              <p:cNvSpPr>
                <a:spLocks noChangeArrowheads="1"/>
              </p:cNvSpPr>
              <p:nvPr/>
            </p:nvSpPr>
            <p:spPr bwMode="auto">
              <a:xfrm flipH="1">
                <a:off x="3085" y="1700"/>
                <a:ext cx="70" cy="69"/>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77269" name="Oval 61"/>
              <p:cNvSpPr>
                <a:spLocks noChangeArrowheads="1"/>
              </p:cNvSpPr>
              <p:nvPr/>
            </p:nvSpPr>
            <p:spPr bwMode="auto">
              <a:xfrm flipH="1">
                <a:off x="3225" y="1456"/>
                <a:ext cx="69" cy="69"/>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77270" name="Oval 62"/>
              <p:cNvSpPr>
                <a:spLocks noChangeArrowheads="1"/>
              </p:cNvSpPr>
              <p:nvPr/>
            </p:nvSpPr>
            <p:spPr bwMode="auto">
              <a:xfrm flipH="1">
                <a:off x="3469" y="1316"/>
                <a:ext cx="69" cy="70"/>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77271" name="Oval 63"/>
              <p:cNvSpPr>
                <a:spLocks noChangeArrowheads="1"/>
              </p:cNvSpPr>
              <p:nvPr/>
            </p:nvSpPr>
            <p:spPr bwMode="auto">
              <a:xfrm flipH="1" flipV="1">
                <a:off x="3085" y="2014"/>
                <a:ext cx="70" cy="69"/>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77272" name="Oval 64"/>
              <p:cNvSpPr>
                <a:spLocks noChangeArrowheads="1"/>
              </p:cNvSpPr>
              <p:nvPr/>
            </p:nvSpPr>
            <p:spPr bwMode="auto">
              <a:xfrm flipH="1" flipV="1">
                <a:off x="3225" y="2258"/>
                <a:ext cx="69" cy="69"/>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77273" name="Oval 65"/>
              <p:cNvSpPr>
                <a:spLocks noChangeArrowheads="1"/>
              </p:cNvSpPr>
              <p:nvPr/>
            </p:nvSpPr>
            <p:spPr bwMode="auto">
              <a:xfrm flipH="1" flipV="1">
                <a:off x="3469" y="2397"/>
                <a:ext cx="69" cy="70"/>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77274" name="Oval 66"/>
              <p:cNvSpPr>
                <a:spLocks noChangeArrowheads="1"/>
              </p:cNvSpPr>
              <p:nvPr/>
            </p:nvSpPr>
            <p:spPr bwMode="auto">
              <a:xfrm>
                <a:off x="4271" y="1177"/>
                <a:ext cx="70" cy="70"/>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77275" name="Oval 67"/>
              <p:cNvSpPr>
                <a:spLocks noChangeArrowheads="1"/>
              </p:cNvSpPr>
              <p:nvPr/>
            </p:nvSpPr>
            <p:spPr bwMode="auto">
              <a:xfrm flipV="1">
                <a:off x="4271" y="2536"/>
                <a:ext cx="70" cy="70"/>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77276" name="Oval 68"/>
              <p:cNvSpPr>
                <a:spLocks noChangeArrowheads="1"/>
              </p:cNvSpPr>
              <p:nvPr/>
            </p:nvSpPr>
            <p:spPr bwMode="auto">
              <a:xfrm flipH="1" flipV="1">
                <a:off x="2946" y="2536"/>
                <a:ext cx="69" cy="70"/>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77277" name="Oval 69"/>
              <p:cNvSpPr>
                <a:spLocks noChangeArrowheads="1"/>
              </p:cNvSpPr>
              <p:nvPr/>
            </p:nvSpPr>
            <p:spPr bwMode="auto">
              <a:xfrm flipH="1">
                <a:off x="2946" y="1177"/>
                <a:ext cx="69" cy="70"/>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grpSp>
        <p:sp>
          <p:nvSpPr>
            <p:cNvPr id="777278" name="Text Box 70"/>
            <p:cNvSpPr txBox="1">
              <a:spLocks noChangeArrowheads="1"/>
            </p:cNvSpPr>
            <p:nvPr/>
          </p:nvSpPr>
          <p:spPr bwMode="auto">
            <a:xfrm>
              <a:off x="3240" y="3212"/>
              <a:ext cx="2221"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2000">
                  <a:latin typeface="Arial" panose="020B0604020202020204" pitchFamily="34" charset="0"/>
                </a:rPr>
                <a:t>possible QAM symbol</a:t>
              </a:r>
            </a:p>
            <a:p>
              <a:pPr algn="ctr"/>
              <a:r>
                <a:rPr lang="en-US" sz="2000">
                  <a:latin typeface="Arial" panose="020B0604020202020204" pitchFamily="34" charset="0"/>
                </a:rPr>
                <a:t>neighborhoods in green; all</a:t>
              </a:r>
            </a:p>
            <a:p>
              <a:pPr algn="ctr"/>
              <a:r>
                <a:rPr lang="en-US" sz="2000">
                  <a:latin typeface="Arial" panose="020B0604020202020204" pitchFamily="34" charset="0"/>
                </a:rPr>
                <a:t>other space results in erasure</a:t>
              </a:r>
            </a:p>
          </p:txBody>
        </p:sp>
      </p:grpSp>
    </p:spTree>
    <p:extLst>
      <p:ext uri="{BB962C8B-B14F-4D97-AF65-F5344CB8AC3E}">
        <p14:creationId xmlns:p14="http://schemas.microsoft.com/office/powerpoint/2010/main" val="34452448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2" name="Rectangle 4"/>
          <p:cNvSpPr>
            <a:spLocks noGrp="1" noChangeArrowheads="1"/>
          </p:cNvSpPr>
          <p:nvPr>
            <p:ph type="title" idx="4294967295"/>
          </p:nvPr>
        </p:nvSpPr>
        <p:spPr/>
        <p:txBody>
          <a:bodyPr anchor="b"/>
          <a:lstStyle/>
          <a:p>
            <a:r>
              <a:rPr lang="en-US" smtClean="0"/>
              <a:t>Symbols</a:t>
            </a:r>
          </a:p>
        </p:txBody>
      </p:sp>
      <p:sp>
        <p:nvSpPr>
          <p:cNvPr id="778243" name="Rectangle 5"/>
          <p:cNvSpPr>
            <a:spLocks noGrp="1" noChangeArrowheads="1"/>
          </p:cNvSpPr>
          <p:nvPr>
            <p:ph type="body" idx="4294967295"/>
          </p:nvPr>
        </p:nvSpPr>
        <p:spPr/>
        <p:txBody>
          <a:bodyPr/>
          <a:lstStyle/>
          <a:p>
            <a:pPr marL="447675" indent="-447675"/>
            <a:r>
              <a:rPr lang="en-US" sz="2800" smtClean="0"/>
              <a:t>Inputs to digital level</a:t>
            </a:r>
          </a:p>
          <a:p>
            <a:pPr marL="889000" lvl="1" indent="-439738"/>
            <a:r>
              <a:rPr lang="en-US" sz="2400" smtClean="0"/>
              <a:t>valid symbols</a:t>
            </a:r>
          </a:p>
          <a:p>
            <a:pPr marL="889000" lvl="1" indent="-439738"/>
            <a:r>
              <a:rPr lang="en-US" sz="2400" smtClean="0"/>
              <a:t>erasures</a:t>
            </a:r>
          </a:p>
          <a:p>
            <a:pPr marL="447675" indent="-447675"/>
            <a:r>
              <a:rPr lang="en-US" sz="2800" smtClean="0"/>
              <a:t>Hamming distance</a:t>
            </a:r>
          </a:p>
          <a:p>
            <a:pPr marL="889000" lvl="1" indent="-439738"/>
            <a:r>
              <a:rPr lang="en-US" sz="2400" smtClean="0"/>
              <a:t>Definition </a:t>
            </a:r>
          </a:p>
          <a:p>
            <a:pPr marL="889000" lvl="1" indent="-439738"/>
            <a:r>
              <a:rPr lang="en-US" sz="2400" smtClean="0"/>
              <a:t>1-bit error-detection with parity</a:t>
            </a:r>
          </a:p>
          <a:p>
            <a:pPr marL="889000" lvl="1" indent="-439738"/>
            <a:r>
              <a:rPr lang="en-US" sz="2400" smtClean="0"/>
              <a:t>1-bit error-correction with voting</a:t>
            </a:r>
          </a:p>
          <a:p>
            <a:pPr marL="889000" lvl="1" indent="-439738"/>
            <a:r>
              <a:rPr lang="en-US" sz="2400" smtClean="0"/>
              <a:t>2-bit erasure-correction with voting</a:t>
            </a:r>
          </a:p>
          <a:p>
            <a:pPr marL="889000" lvl="1" indent="-439738"/>
            <a:r>
              <a:rPr lang="en-US" sz="2400" smtClean="0"/>
              <a:t>Hamming codes (1-bit error correction)</a:t>
            </a:r>
          </a:p>
        </p:txBody>
      </p:sp>
      <p:sp>
        <p:nvSpPr>
          <p:cNvPr id="778244" name="Date Placeholder 3"/>
          <p:cNvSpPr txBox="1">
            <a:spLocks noGrp="1"/>
          </p:cNvSpPr>
          <p:nvPr/>
        </p:nvSpPr>
        <p:spPr bwMode="auto">
          <a:xfrm>
            <a:off x="94615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000">
                <a:latin typeface="Arial" panose="020B0604020202020204" pitchFamily="34" charset="0"/>
              </a:rPr>
              <a:t>CS/ECE 438</a:t>
            </a:r>
          </a:p>
        </p:txBody>
      </p:sp>
      <p:sp>
        <p:nvSpPr>
          <p:cNvPr id="778245" name="Footer Placeholder 4"/>
          <p:cNvSpPr txBox="1">
            <a:spLocks noGrp="1"/>
          </p:cNvSpPr>
          <p:nvPr/>
        </p:nvSpPr>
        <p:spPr bwMode="auto">
          <a:xfrm>
            <a:off x="3124200" y="62484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sz="1000" dirty="0">
              <a:latin typeface="Arial" panose="020B0604020202020204" pitchFamily="34" charset="0"/>
            </a:endParaRPr>
          </a:p>
        </p:txBody>
      </p:sp>
      <p:sp>
        <p:nvSpPr>
          <p:cNvPr id="778246" name="Slide Number Placeholder 5"/>
          <p:cNvSpPr txBox="1">
            <a:spLocks noGrp="1"/>
          </p:cNvSpPr>
          <p:nvPr/>
        </p:nvSpPr>
        <p:spPr bwMode="auto">
          <a:xfrm>
            <a:off x="6705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F7952216-C6D3-43E5-B657-8C33B90C3E46}" type="slidenum">
              <a:rPr lang="en-US" sz="1000">
                <a:latin typeface="Arial" panose="020B0604020202020204" pitchFamily="34" charset="0"/>
              </a:rPr>
              <a:pPr algn="r" eaLnBrk="1" hangingPunct="1"/>
              <a:t>51</a:t>
            </a:fld>
            <a:endParaRPr lang="en-US" sz="1000">
              <a:latin typeface="Arial" panose="020B0604020202020204" pitchFamily="34" charset="0"/>
            </a:endParaRPr>
          </a:p>
        </p:txBody>
      </p:sp>
    </p:spTree>
    <p:extLst>
      <p:ext uri="{BB962C8B-B14F-4D97-AF65-F5344CB8AC3E}">
        <p14:creationId xmlns:p14="http://schemas.microsoft.com/office/powerpoint/2010/main" val="12333233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Rectangle 4"/>
          <p:cNvSpPr>
            <a:spLocks noGrp="1" noChangeArrowheads="1"/>
          </p:cNvSpPr>
          <p:nvPr>
            <p:ph type="title" idx="4294967295"/>
          </p:nvPr>
        </p:nvSpPr>
        <p:spPr/>
        <p:txBody>
          <a:bodyPr anchor="b"/>
          <a:lstStyle/>
          <a:p>
            <a:r>
              <a:rPr lang="en-US" smtClean="0"/>
              <a:t>Hamming Distance</a:t>
            </a:r>
          </a:p>
        </p:txBody>
      </p:sp>
      <p:sp>
        <p:nvSpPr>
          <p:cNvPr id="144389" name="Rectangle 5"/>
          <p:cNvSpPr>
            <a:spLocks noGrp="1" noChangeArrowheads="1"/>
          </p:cNvSpPr>
          <p:nvPr>
            <p:ph type="body" idx="4294967295"/>
          </p:nvPr>
        </p:nvSpPr>
        <p:spPr/>
        <p:txBody>
          <a:bodyPr/>
          <a:lstStyle/>
          <a:p>
            <a:pPr marL="447675" indent="-447675"/>
            <a:r>
              <a:rPr lang="en-US" smtClean="0"/>
              <a:t>The Hamming distance between two code words is the minimum number of bit flips to move from one to the other</a:t>
            </a:r>
          </a:p>
          <a:p>
            <a:pPr marL="889000" lvl="1" indent="-439738"/>
            <a:r>
              <a:rPr lang="en-US" smtClean="0"/>
              <a:t>Example:</a:t>
            </a:r>
          </a:p>
          <a:p>
            <a:pPr marL="889000" lvl="1" indent="-439738"/>
            <a:r>
              <a:rPr lang="en-US" smtClean="0"/>
              <a:t>00101 and 00010 </a:t>
            </a:r>
          </a:p>
          <a:p>
            <a:pPr marL="889000" lvl="1" indent="-439738"/>
            <a:r>
              <a:rPr lang="en-US" smtClean="0"/>
              <a:t>Hamming distance of 3</a:t>
            </a:r>
          </a:p>
        </p:txBody>
      </p:sp>
      <p:sp>
        <p:nvSpPr>
          <p:cNvPr id="779268" name="Date Placeholder 3"/>
          <p:cNvSpPr txBox="1">
            <a:spLocks noGrp="1"/>
          </p:cNvSpPr>
          <p:nvPr/>
        </p:nvSpPr>
        <p:spPr bwMode="auto">
          <a:xfrm>
            <a:off x="94615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000">
                <a:latin typeface="Arial" panose="020B0604020202020204" pitchFamily="34" charset="0"/>
              </a:rPr>
              <a:t>CS/ECE 438</a:t>
            </a:r>
          </a:p>
        </p:txBody>
      </p:sp>
      <p:sp>
        <p:nvSpPr>
          <p:cNvPr id="779269" name="Footer Placeholder 4"/>
          <p:cNvSpPr txBox="1">
            <a:spLocks noGrp="1"/>
          </p:cNvSpPr>
          <p:nvPr/>
        </p:nvSpPr>
        <p:spPr bwMode="auto">
          <a:xfrm>
            <a:off x="3124200" y="62484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sz="1000" dirty="0">
              <a:latin typeface="Arial" panose="020B0604020202020204" pitchFamily="34" charset="0"/>
            </a:endParaRPr>
          </a:p>
        </p:txBody>
      </p:sp>
      <p:sp>
        <p:nvSpPr>
          <p:cNvPr id="779270" name="Slide Number Placeholder 5"/>
          <p:cNvSpPr txBox="1">
            <a:spLocks noGrp="1"/>
          </p:cNvSpPr>
          <p:nvPr/>
        </p:nvSpPr>
        <p:spPr bwMode="auto">
          <a:xfrm>
            <a:off x="6705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98EC1E2B-22BB-4002-8006-56F39638ADF6}" type="slidenum">
              <a:rPr lang="en-US" sz="1000">
                <a:latin typeface="Arial" panose="020B0604020202020204" pitchFamily="34" charset="0"/>
              </a:rPr>
              <a:pPr algn="r" eaLnBrk="1" hangingPunct="1"/>
              <a:t>52</a:t>
            </a:fld>
            <a:endParaRPr lang="en-US" sz="1000">
              <a:latin typeface="Arial" panose="020B0604020202020204" pitchFamily="34" charset="0"/>
            </a:endParaRPr>
          </a:p>
        </p:txBody>
      </p:sp>
    </p:spTree>
    <p:extLst>
      <p:ext uri="{BB962C8B-B14F-4D97-AF65-F5344CB8AC3E}">
        <p14:creationId xmlns:p14="http://schemas.microsoft.com/office/powerpoint/2010/main" val="41673673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4389">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4389">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438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9" grpId="0" build="p" bldLvl="2"/>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290" name="Rectangle 42"/>
          <p:cNvSpPr>
            <a:spLocks noGrp="1" noChangeArrowheads="1"/>
          </p:cNvSpPr>
          <p:nvPr>
            <p:ph type="title" idx="4294967295"/>
          </p:nvPr>
        </p:nvSpPr>
        <p:spPr/>
        <p:txBody>
          <a:bodyPr anchor="b"/>
          <a:lstStyle/>
          <a:p>
            <a:r>
              <a:rPr lang="en-US" i="1" smtClean="0"/>
              <a:t>Detecting</a:t>
            </a:r>
            <a:r>
              <a:rPr lang="en-US" smtClean="0"/>
              <a:t> bit flips with </a:t>
            </a:r>
            <a:r>
              <a:rPr lang="en-US" i="1" smtClean="0"/>
              <a:t>Parity</a:t>
            </a:r>
          </a:p>
        </p:txBody>
      </p:sp>
      <p:sp>
        <p:nvSpPr>
          <p:cNvPr id="780291" name="Rectangle 43"/>
          <p:cNvSpPr>
            <a:spLocks noGrp="1" noChangeArrowheads="1"/>
          </p:cNvSpPr>
          <p:nvPr>
            <p:ph type="body" idx="4294967295"/>
          </p:nvPr>
        </p:nvSpPr>
        <p:spPr/>
        <p:txBody>
          <a:bodyPr/>
          <a:lstStyle/>
          <a:p>
            <a:pPr marL="447675" indent="-447675"/>
            <a:r>
              <a:rPr lang="en-US" smtClean="0"/>
              <a:t>1-bit error detection with parity</a:t>
            </a:r>
          </a:p>
          <a:p>
            <a:pPr marL="889000" lvl="1" indent="-439738"/>
            <a:r>
              <a:rPr lang="en-US" smtClean="0"/>
              <a:t>Add an extra bit to a code to ensure an even (odd) number of 1s</a:t>
            </a:r>
          </a:p>
          <a:p>
            <a:pPr marL="889000" lvl="1" indent="-439738"/>
            <a:r>
              <a:rPr lang="en-US" smtClean="0"/>
              <a:t>Every code word has an even (odd)  number of 1s</a:t>
            </a:r>
          </a:p>
        </p:txBody>
      </p:sp>
      <p:sp>
        <p:nvSpPr>
          <p:cNvPr id="780292" name="Date Placeholder 3"/>
          <p:cNvSpPr txBox="1">
            <a:spLocks noGrp="1"/>
          </p:cNvSpPr>
          <p:nvPr/>
        </p:nvSpPr>
        <p:spPr bwMode="auto">
          <a:xfrm>
            <a:off x="94615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000">
                <a:latin typeface="Arial" panose="020B0604020202020204" pitchFamily="34" charset="0"/>
              </a:rPr>
              <a:t>CS/ECE 438</a:t>
            </a:r>
          </a:p>
        </p:txBody>
      </p:sp>
      <p:sp>
        <p:nvSpPr>
          <p:cNvPr id="780293" name="Footer Placeholder 4"/>
          <p:cNvSpPr txBox="1">
            <a:spLocks noGrp="1"/>
          </p:cNvSpPr>
          <p:nvPr/>
        </p:nvSpPr>
        <p:spPr bwMode="auto">
          <a:xfrm>
            <a:off x="3124200" y="62484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sz="1000" dirty="0">
              <a:latin typeface="Arial" panose="020B0604020202020204" pitchFamily="34" charset="0"/>
            </a:endParaRPr>
          </a:p>
        </p:txBody>
      </p:sp>
      <p:sp>
        <p:nvSpPr>
          <p:cNvPr id="780294" name="Slide Number Placeholder 5"/>
          <p:cNvSpPr txBox="1">
            <a:spLocks noGrp="1"/>
          </p:cNvSpPr>
          <p:nvPr/>
        </p:nvSpPr>
        <p:spPr bwMode="auto">
          <a:xfrm>
            <a:off x="6705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2F79E412-F0A8-4C14-BFD4-6CA539C67A66}" type="slidenum">
              <a:rPr lang="en-US" sz="1000">
                <a:latin typeface="Arial" panose="020B0604020202020204" pitchFamily="34" charset="0"/>
              </a:rPr>
              <a:pPr algn="r" eaLnBrk="1" hangingPunct="1"/>
              <a:t>53</a:t>
            </a:fld>
            <a:endParaRPr lang="en-US" sz="1000">
              <a:latin typeface="Arial" panose="020B0604020202020204" pitchFamily="34" charset="0"/>
            </a:endParaRPr>
          </a:p>
        </p:txBody>
      </p:sp>
      <p:grpSp>
        <p:nvGrpSpPr>
          <p:cNvPr id="2" name="Group 44"/>
          <p:cNvGrpSpPr>
            <a:grpSpLocks/>
          </p:cNvGrpSpPr>
          <p:nvPr/>
        </p:nvGrpSpPr>
        <p:grpSpPr bwMode="auto">
          <a:xfrm>
            <a:off x="860425" y="4838700"/>
            <a:ext cx="2671763" cy="1044575"/>
            <a:chOff x="782" y="3048"/>
            <a:chExt cx="1683" cy="658"/>
          </a:xfrm>
        </p:grpSpPr>
        <p:grpSp>
          <p:nvGrpSpPr>
            <p:cNvPr id="780296" name="Group 45"/>
            <p:cNvGrpSpPr>
              <a:grpSpLocks/>
            </p:cNvGrpSpPr>
            <p:nvPr/>
          </p:nvGrpSpPr>
          <p:grpSpPr bwMode="auto">
            <a:xfrm>
              <a:off x="1332" y="3048"/>
              <a:ext cx="1133" cy="658"/>
              <a:chOff x="1082" y="2796"/>
              <a:chExt cx="1133" cy="658"/>
            </a:xfrm>
          </p:grpSpPr>
          <p:sp>
            <p:nvSpPr>
              <p:cNvPr id="780297" name="Rectangle 46"/>
              <p:cNvSpPr>
                <a:spLocks noChangeArrowheads="1"/>
              </p:cNvSpPr>
              <p:nvPr/>
            </p:nvSpPr>
            <p:spPr bwMode="auto">
              <a:xfrm>
                <a:off x="1440" y="2904"/>
                <a:ext cx="432" cy="43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80298" name="Oval 47"/>
              <p:cNvSpPr>
                <a:spLocks noChangeArrowheads="1"/>
              </p:cNvSpPr>
              <p:nvPr/>
            </p:nvSpPr>
            <p:spPr bwMode="auto">
              <a:xfrm>
                <a:off x="1393" y="2858"/>
                <a:ext cx="96" cy="96"/>
              </a:xfrm>
              <a:prstGeom prst="ellipse">
                <a:avLst/>
              </a:prstGeom>
              <a:solidFill>
                <a:srgbClr val="FF0000"/>
              </a:solidFill>
              <a:ln w="19050">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80299" name="Oval 48"/>
              <p:cNvSpPr>
                <a:spLocks noChangeArrowheads="1"/>
              </p:cNvSpPr>
              <p:nvPr/>
            </p:nvSpPr>
            <p:spPr bwMode="auto">
              <a:xfrm>
                <a:off x="1825" y="2858"/>
                <a:ext cx="96" cy="96"/>
              </a:xfrm>
              <a:prstGeom prst="ellipse">
                <a:avLst/>
              </a:prstGeom>
              <a:solidFill>
                <a:srgbClr val="FF0000"/>
              </a:solidFill>
              <a:ln w="19050">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80300" name="Oval 49"/>
              <p:cNvSpPr>
                <a:spLocks noChangeArrowheads="1"/>
              </p:cNvSpPr>
              <p:nvPr/>
            </p:nvSpPr>
            <p:spPr bwMode="auto">
              <a:xfrm>
                <a:off x="1825" y="3290"/>
                <a:ext cx="96" cy="96"/>
              </a:xfrm>
              <a:prstGeom prst="ellipse">
                <a:avLst/>
              </a:prstGeom>
              <a:solidFill>
                <a:srgbClr val="FF0000"/>
              </a:solidFill>
              <a:ln w="19050">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80301" name="Oval 50"/>
              <p:cNvSpPr>
                <a:spLocks noChangeArrowheads="1"/>
              </p:cNvSpPr>
              <p:nvPr/>
            </p:nvSpPr>
            <p:spPr bwMode="auto">
              <a:xfrm>
                <a:off x="1393" y="3290"/>
                <a:ext cx="96" cy="96"/>
              </a:xfrm>
              <a:prstGeom prst="ellipse">
                <a:avLst/>
              </a:prstGeom>
              <a:solidFill>
                <a:srgbClr val="FF0000"/>
              </a:solidFill>
              <a:ln w="19050">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80302" name="Text Box 51"/>
              <p:cNvSpPr txBox="1">
                <a:spLocks noChangeArrowheads="1"/>
              </p:cNvSpPr>
              <p:nvPr/>
            </p:nvSpPr>
            <p:spPr bwMode="auto">
              <a:xfrm>
                <a:off x="1082" y="2796"/>
                <a:ext cx="275" cy="212"/>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sz="1600" b="1">
                    <a:latin typeface="Arial" panose="020B0604020202020204" pitchFamily="34" charset="0"/>
                  </a:rPr>
                  <a:t>01</a:t>
                </a:r>
              </a:p>
            </p:txBody>
          </p:sp>
          <p:sp>
            <p:nvSpPr>
              <p:cNvPr id="780303" name="Text Box 52"/>
              <p:cNvSpPr txBox="1">
                <a:spLocks noChangeArrowheads="1"/>
              </p:cNvSpPr>
              <p:nvPr/>
            </p:nvSpPr>
            <p:spPr bwMode="auto">
              <a:xfrm>
                <a:off x="1931" y="2802"/>
                <a:ext cx="284" cy="212"/>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sz="1600" b="1">
                    <a:latin typeface="Arial" panose="020B0604020202020204" pitchFamily="34" charset="0"/>
                  </a:rPr>
                  <a:t>11</a:t>
                </a:r>
              </a:p>
            </p:txBody>
          </p:sp>
          <p:sp>
            <p:nvSpPr>
              <p:cNvPr id="780304" name="Text Box 53"/>
              <p:cNvSpPr txBox="1">
                <a:spLocks noChangeArrowheads="1"/>
              </p:cNvSpPr>
              <p:nvPr/>
            </p:nvSpPr>
            <p:spPr bwMode="auto">
              <a:xfrm>
                <a:off x="1940" y="3242"/>
                <a:ext cx="275" cy="212"/>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sz="1600" b="1">
                    <a:latin typeface="Arial" panose="020B0604020202020204" pitchFamily="34" charset="0"/>
                  </a:rPr>
                  <a:t>10</a:t>
                </a:r>
              </a:p>
            </p:txBody>
          </p:sp>
          <p:sp>
            <p:nvSpPr>
              <p:cNvPr id="780305" name="Text Box 54"/>
              <p:cNvSpPr txBox="1">
                <a:spLocks noChangeArrowheads="1"/>
              </p:cNvSpPr>
              <p:nvPr/>
            </p:nvSpPr>
            <p:spPr bwMode="auto">
              <a:xfrm>
                <a:off x="1082" y="3223"/>
                <a:ext cx="276" cy="212"/>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sz="1600" b="1">
                    <a:latin typeface="Arial" panose="020B0604020202020204" pitchFamily="34" charset="0"/>
                  </a:rPr>
                  <a:t>00</a:t>
                </a:r>
              </a:p>
            </p:txBody>
          </p:sp>
        </p:grpSp>
        <p:sp>
          <p:nvSpPr>
            <p:cNvPr id="780306" name="Text Box 55"/>
            <p:cNvSpPr txBox="1">
              <a:spLocks noChangeArrowheads="1"/>
            </p:cNvSpPr>
            <p:nvPr/>
          </p:nvSpPr>
          <p:spPr bwMode="auto">
            <a:xfrm>
              <a:off x="782" y="3129"/>
              <a:ext cx="533"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sz="1600" b="1">
                  <a:latin typeface="Arial" panose="020B0604020202020204" pitchFamily="34" charset="0"/>
                </a:rPr>
                <a:t>Valid code words</a:t>
              </a:r>
            </a:p>
          </p:txBody>
        </p:sp>
      </p:grpSp>
      <p:grpSp>
        <p:nvGrpSpPr>
          <p:cNvPr id="4" name="Group 56"/>
          <p:cNvGrpSpPr>
            <a:grpSpLocks/>
          </p:cNvGrpSpPr>
          <p:nvPr/>
        </p:nvGrpSpPr>
        <p:grpSpPr bwMode="auto">
          <a:xfrm>
            <a:off x="5600700" y="4568825"/>
            <a:ext cx="2665413" cy="1592263"/>
            <a:chOff x="3528" y="2878"/>
            <a:chExt cx="1679" cy="1003"/>
          </a:xfrm>
        </p:grpSpPr>
        <p:sp>
          <p:nvSpPr>
            <p:cNvPr id="780308" name="Rectangle 57"/>
            <p:cNvSpPr>
              <a:spLocks noChangeArrowheads="1"/>
            </p:cNvSpPr>
            <p:nvPr/>
          </p:nvSpPr>
          <p:spPr bwMode="auto">
            <a:xfrm>
              <a:off x="4143" y="3153"/>
              <a:ext cx="432" cy="43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80309" name="Oval 58"/>
            <p:cNvSpPr>
              <a:spLocks noChangeArrowheads="1"/>
            </p:cNvSpPr>
            <p:nvPr/>
          </p:nvSpPr>
          <p:spPr bwMode="auto">
            <a:xfrm>
              <a:off x="4096" y="3107"/>
              <a:ext cx="96" cy="96"/>
            </a:xfrm>
            <a:prstGeom prst="ellipse">
              <a:avLst/>
            </a:prstGeom>
            <a:solidFill>
              <a:schemeClr val="bg1"/>
            </a:solidFill>
            <a:ln w="19050">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80310" name="Oval 59"/>
            <p:cNvSpPr>
              <a:spLocks noChangeArrowheads="1"/>
            </p:cNvSpPr>
            <p:nvPr/>
          </p:nvSpPr>
          <p:spPr bwMode="auto">
            <a:xfrm>
              <a:off x="4528" y="3107"/>
              <a:ext cx="96" cy="96"/>
            </a:xfrm>
            <a:prstGeom prst="ellipse">
              <a:avLst/>
            </a:prstGeom>
            <a:solidFill>
              <a:srgbClr val="FF0000"/>
            </a:solidFill>
            <a:ln w="19050">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80311" name="Oval 60"/>
            <p:cNvSpPr>
              <a:spLocks noChangeArrowheads="1"/>
            </p:cNvSpPr>
            <p:nvPr/>
          </p:nvSpPr>
          <p:spPr bwMode="auto">
            <a:xfrm>
              <a:off x="4528" y="3539"/>
              <a:ext cx="96" cy="96"/>
            </a:xfrm>
            <a:prstGeom prst="ellipse">
              <a:avLst/>
            </a:prstGeom>
            <a:solidFill>
              <a:schemeClr val="bg1"/>
            </a:solidFill>
            <a:ln w="19050">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80312" name="Oval 61"/>
            <p:cNvSpPr>
              <a:spLocks noChangeArrowheads="1"/>
            </p:cNvSpPr>
            <p:nvPr/>
          </p:nvSpPr>
          <p:spPr bwMode="auto">
            <a:xfrm>
              <a:off x="4096" y="3539"/>
              <a:ext cx="96" cy="96"/>
            </a:xfrm>
            <a:prstGeom prst="ellipse">
              <a:avLst/>
            </a:prstGeom>
            <a:solidFill>
              <a:srgbClr val="FF0000"/>
            </a:solidFill>
            <a:ln w="19050">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80313" name="Rectangle 62"/>
            <p:cNvSpPr>
              <a:spLocks noChangeArrowheads="1"/>
            </p:cNvSpPr>
            <p:nvPr/>
          </p:nvSpPr>
          <p:spPr bwMode="auto">
            <a:xfrm>
              <a:off x="3950" y="2966"/>
              <a:ext cx="817" cy="81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80314" name="Oval 63"/>
            <p:cNvSpPr>
              <a:spLocks noChangeArrowheads="1"/>
            </p:cNvSpPr>
            <p:nvPr/>
          </p:nvSpPr>
          <p:spPr bwMode="auto">
            <a:xfrm>
              <a:off x="3902" y="2919"/>
              <a:ext cx="96" cy="96"/>
            </a:xfrm>
            <a:prstGeom prst="ellipse">
              <a:avLst/>
            </a:prstGeom>
            <a:solidFill>
              <a:srgbClr val="FF0000"/>
            </a:solidFill>
            <a:ln w="19050">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80315" name="Oval 64"/>
            <p:cNvSpPr>
              <a:spLocks noChangeArrowheads="1"/>
            </p:cNvSpPr>
            <p:nvPr/>
          </p:nvSpPr>
          <p:spPr bwMode="auto">
            <a:xfrm>
              <a:off x="4717" y="2919"/>
              <a:ext cx="96" cy="96"/>
            </a:xfrm>
            <a:prstGeom prst="ellipse">
              <a:avLst/>
            </a:prstGeom>
            <a:solidFill>
              <a:schemeClr val="bg1"/>
            </a:solidFill>
            <a:ln w="19050">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80316" name="Oval 65"/>
            <p:cNvSpPr>
              <a:spLocks noChangeArrowheads="1"/>
            </p:cNvSpPr>
            <p:nvPr/>
          </p:nvSpPr>
          <p:spPr bwMode="auto">
            <a:xfrm>
              <a:off x="4718" y="3725"/>
              <a:ext cx="96" cy="96"/>
            </a:xfrm>
            <a:prstGeom prst="ellipse">
              <a:avLst/>
            </a:prstGeom>
            <a:solidFill>
              <a:srgbClr val="FF0000"/>
            </a:solidFill>
            <a:ln w="19050">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80317" name="Oval 66"/>
            <p:cNvSpPr>
              <a:spLocks noChangeArrowheads="1"/>
            </p:cNvSpPr>
            <p:nvPr/>
          </p:nvSpPr>
          <p:spPr bwMode="auto">
            <a:xfrm>
              <a:off x="3897" y="3730"/>
              <a:ext cx="96" cy="96"/>
            </a:xfrm>
            <a:prstGeom prst="ellipse">
              <a:avLst/>
            </a:prstGeom>
            <a:solidFill>
              <a:schemeClr val="bg1"/>
            </a:solidFill>
            <a:ln w="19050">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80318" name="Text Box 67"/>
            <p:cNvSpPr txBox="1">
              <a:spLocks noChangeArrowheads="1"/>
            </p:cNvSpPr>
            <p:nvPr/>
          </p:nvSpPr>
          <p:spPr bwMode="auto">
            <a:xfrm>
              <a:off x="4642" y="3056"/>
              <a:ext cx="396" cy="212"/>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sz="1600" b="1">
                  <a:latin typeface="Arial" panose="020B0604020202020204" pitchFamily="34" charset="0"/>
                </a:rPr>
                <a:t>110</a:t>
              </a:r>
            </a:p>
          </p:txBody>
        </p:sp>
        <p:sp>
          <p:nvSpPr>
            <p:cNvPr id="780319" name="Text Box 68"/>
            <p:cNvSpPr txBox="1">
              <a:spLocks noChangeArrowheads="1"/>
            </p:cNvSpPr>
            <p:nvPr/>
          </p:nvSpPr>
          <p:spPr bwMode="auto">
            <a:xfrm>
              <a:off x="3690" y="3477"/>
              <a:ext cx="379" cy="212"/>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sz="1600" b="1">
                  <a:latin typeface="Arial" panose="020B0604020202020204" pitchFamily="34" charset="0"/>
                </a:rPr>
                <a:t>000</a:t>
              </a:r>
            </a:p>
          </p:txBody>
        </p:sp>
        <p:sp>
          <p:nvSpPr>
            <p:cNvPr id="780320" name="Line 69"/>
            <p:cNvSpPr>
              <a:spLocks noChangeShapeType="1"/>
            </p:cNvSpPr>
            <p:nvPr/>
          </p:nvSpPr>
          <p:spPr bwMode="auto">
            <a:xfrm>
              <a:off x="3988" y="3000"/>
              <a:ext cx="120" cy="12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780321" name="Line 70"/>
            <p:cNvSpPr>
              <a:spLocks noChangeShapeType="1"/>
            </p:cNvSpPr>
            <p:nvPr/>
          </p:nvSpPr>
          <p:spPr bwMode="auto">
            <a:xfrm>
              <a:off x="4618" y="3624"/>
              <a:ext cx="120" cy="12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780322" name="Line 71"/>
            <p:cNvSpPr>
              <a:spLocks noChangeShapeType="1"/>
            </p:cNvSpPr>
            <p:nvPr/>
          </p:nvSpPr>
          <p:spPr bwMode="auto">
            <a:xfrm flipH="1">
              <a:off x="4606" y="3006"/>
              <a:ext cx="120" cy="12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780323" name="Line 72"/>
            <p:cNvSpPr>
              <a:spLocks noChangeShapeType="1"/>
            </p:cNvSpPr>
            <p:nvPr/>
          </p:nvSpPr>
          <p:spPr bwMode="auto">
            <a:xfrm flipH="1">
              <a:off x="3985" y="3627"/>
              <a:ext cx="120" cy="12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780324" name="Text Box 73"/>
            <p:cNvSpPr txBox="1">
              <a:spLocks noChangeArrowheads="1"/>
            </p:cNvSpPr>
            <p:nvPr/>
          </p:nvSpPr>
          <p:spPr bwMode="auto">
            <a:xfrm>
              <a:off x="3528" y="2878"/>
              <a:ext cx="378" cy="212"/>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sz="1600" b="1">
                  <a:latin typeface="Arial" panose="020B0604020202020204" pitchFamily="34" charset="0"/>
                </a:rPr>
                <a:t>011</a:t>
              </a:r>
            </a:p>
          </p:txBody>
        </p:sp>
        <p:sp>
          <p:nvSpPr>
            <p:cNvPr id="780325" name="Text Box 74"/>
            <p:cNvSpPr txBox="1">
              <a:spLocks noChangeArrowheads="1"/>
            </p:cNvSpPr>
            <p:nvPr/>
          </p:nvSpPr>
          <p:spPr bwMode="auto">
            <a:xfrm>
              <a:off x="4824" y="3669"/>
              <a:ext cx="383" cy="212"/>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sz="1600" b="1">
                  <a:latin typeface="Arial" panose="020B0604020202020204" pitchFamily="34" charset="0"/>
                </a:rPr>
                <a:t>101</a:t>
              </a:r>
            </a:p>
          </p:txBody>
        </p:sp>
      </p:grpSp>
      <p:grpSp>
        <p:nvGrpSpPr>
          <p:cNvPr id="5" name="Group 75"/>
          <p:cNvGrpSpPr>
            <a:grpSpLocks/>
          </p:cNvGrpSpPr>
          <p:nvPr/>
        </p:nvGrpSpPr>
        <p:grpSpPr bwMode="auto">
          <a:xfrm>
            <a:off x="4035425" y="4525963"/>
            <a:ext cx="4251325" cy="1635125"/>
            <a:chOff x="2542" y="2851"/>
            <a:chExt cx="2678" cy="1030"/>
          </a:xfrm>
        </p:grpSpPr>
        <p:sp>
          <p:nvSpPr>
            <p:cNvPr id="780327" name="Text Box 76"/>
            <p:cNvSpPr txBox="1">
              <a:spLocks noChangeArrowheads="1"/>
            </p:cNvSpPr>
            <p:nvPr/>
          </p:nvSpPr>
          <p:spPr bwMode="auto">
            <a:xfrm>
              <a:off x="3690" y="3050"/>
              <a:ext cx="378" cy="212"/>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sz="1600" b="1">
                  <a:latin typeface="Arial" panose="020B0604020202020204" pitchFamily="34" charset="0"/>
                </a:rPr>
                <a:t>010</a:t>
              </a:r>
            </a:p>
          </p:txBody>
        </p:sp>
        <p:sp>
          <p:nvSpPr>
            <p:cNvPr id="780328" name="Text Box 77"/>
            <p:cNvSpPr txBox="1">
              <a:spLocks noChangeArrowheads="1"/>
            </p:cNvSpPr>
            <p:nvPr/>
          </p:nvSpPr>
          <p:spPr bwMode="auto">
            <a:xfrm>
              <a:off x="4651" y="3496"/>
              <a:ext cx="383" cy="212"/>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sz="1600" b="1">
                  <a:latin typeface="Arial" panose="020B0604020202020204" pitchFamily="34" charset="0"/>
                </a:rPr>
                <a:t>100</a:t>
              </a:r>
            </a:p>
          </p:txBody>
        </p:sp>
        <p:sp>
          <p:nvSpPr>
            <p:cNvPr id="780329" name="Text Box 78"/>
            <p:cNvSpPr txBox="1">
              <a:spLocks noChangeArrowheads="1"/>
            </p:cNvSpPr>
            <p:nvPr/>
          </p:nvSpPr>
          <p:spPr bwMode="auto">
            <a:xfrm>
              <a:off x="4824" y="2851"/>
              <a:ext cx="396" cy="212"/>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sz="1600" b="1">
                  <a:latin typeface="Arial" panose="020B0604020202020204" pitchFamily="34" charset="0"/>
                </a:rPr>
                <a:t>111</a:t>
              </a:r>
            </a:p>
          </p:txBody>
        </p:sp>
        <p:sp>
          <p:nvSpPr>
            <p:cNvPr id="780330" name="Text Box 79"/>
            <p:cNvSpPr txBox="1">
              <a:spLocks noChangeArrowheads="1"/>
            </p:cNvSpPr>
            <p:nvPr/>
          </p:nvSpPr>
          <p:spPr bwMode="auto">
            <a:xfrm>
              <a:off x="3484" y="3669"/>
              <a:ext cx="379" cy="212"/>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sz="1600" b="1">
                  <a:latin typeface="Arial" panose="020B0604020202020204" pitchFamily="34" charset="0"/>
                </a:rPr>
                <a:t>001</a:t>
              </a:r>
            </a:p>
          </p:txBody>
        </p:sp>
        <p:sp>
          <p:nvSpPr>
            <p:cNvPr id="780331" name="Text Box 80"/>
            <p:cNvSpPr txBox="1">
              <a:spLocks noChangeArrowheads="1"/>
            </p:cNvSpPr>
            <p:nvPr/>
          </p:nvSpPr>
          <p:spPr bwMode="auto">
            <a:xfrm>
              <a:off x="2542" y="3090"/>
              <a:ext cx="1126" cy="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sz="1600" b="1">
                  <a:latin typeface="Arial" panose="020B0604020202020204" pitchFamily="34" charset="0"/>
                </a:rPr>
                <a:t>Parity Encoding:</a:t>
              </a:r>
            </a:p>
            <a:p>
              <a:pPr algn="ctr" eaLnBrk="1" hangingPunct="1">
                <a:spcBef>
                  <a:spcPct val="50000"/>
                </a:spcBef>
              </a:pPr>
              <a:r>
                <a:rPr lang="en-US" sz="1600" b="1">
                  <a:latin typeface="Arial" panose="020B0604020202020204" pitchFamily="34" charset="0"/>
                </a:rPr>
                <a:t> White – invalid (error)</a:t>
              </a:r>
            </a:p>
          </p:txBody>
        </p:sp>
      </p:grpSp>
    </p:spTree>
    <p:extLst>
      <p:ext uri="{BB962C8B-B14F-4D97-AF65-F5344CB8AC3E}">
        <p14:creationId xmlns:p14="http://schemas.microsoft.com/office/powerpoint/2010/main" val="17546402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314" name="Rectangle 43"/>
          <p:cNvSpPr>
            <a:spLocks noGrp="1" noChangeArrowheads="1"/>
          </p:cNvSpPr>
          <p:nvPr>
            <p:ph type="title" idx="4294967295"/>
          </p:nvPr>
        </p:nvSpPr>
        <p:spPr/>
        <p:txBody>
          <a:bodyPr anchor="b"/>
          <a:lstStyle/>
          <a:p>
            <a:r>
              <a:rPr lang="en-US" i="1" smtClean="0"/>
              <a:t>Correcting</a:t>
            </a:r>
            <a:r>
              <a:rPr lang="en-US" smtClean="0"/>
              <a:t> bit flips with </a:t>
            </a:r>
            <a:r>
              <a:rPr lang="en-US" i="1" smtClean="0"/>
              <a:t>Voting</a:t>
            </a:r>
          </a:p>
        </p:txBody>
      </p:sp>
      <p:sp>
        <p:nvSpPr>
          <p:cNvPr id="781315" name="Rectangle 44"/>
          <p:cNvSpPr>
            <a:spLocks noGrp="1" noChangeArrowheads="1"/>
          </p:cNvSpPr>
          <p:nvPr>
            <p:ph type="body" idx="4294967295"/>
          </p:nvPr>
        </p:nvSpPr>
        <p:spPr/>
        <p:txBody>
          <a:bodyPr/>
          <a:lstStyle/>
          <a:p>
            <a:pPr marL="447675" indent="-447675"/>
            <a:r>
              <a:rPr lang="en-US" smtClean="0"/>
              <a:t>1-bit error correction with voting</a:t>
            </a:r>
          </a:p>
          <a:p>
            <a:pPr marL="889000" lvl="1" indent="-439738"/>
            <a:r>
              <a:rPr lang="en-US" smtClean="0"/>
              <a:t>Every codeword is transmitted n times</a:t>
            </a:r>
          </a:p>
        </p:txBody>
      </p:sp>
      <p:sp>
        <p:nvSpPr>
          <p:cNvPr id="781316" name="Date Placeholder 3"/>
          <p:cNvSpPr txBox="1">
            <a:spLocks noGrp="1"/>
          </p:cNvSpPr>
          <p:nvPr/>
        </p:nvSpPr>
        <p:spPr bwMode="auto">
          <a:xfrm>
            <a:off x="94615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000">
                <a:latin typeface="Arial" panose="020B0604020202020204" pitchFamily="34" charset="0"/>
              </a:rPr>
              <a:t>CS/ECE 438</a:t>
            </a:r>
          </a:p>
        </p:txBody>
      </p:sp>
      <p:sp>
        <p:nvSpPr>
          <p:cNvPr id="781317" name="Footer Placeholder 4"/>
          <p:cNvSpPr txBox="1">
            <a:spLocks noGrp="1"/>
          </p:cNvSpPr>
          <p:nvPr/>
        </p:nvSpPr>
        <p:spPr bwMode="auto">
          <a:xfrm>
            <a:off x="3124200" y="62484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sz="1000" dirty="0">
              <a:latin typeface="Arial" panose="020B0604020202020204" pitchFamily="34" charset="0"/>
            </a:endParaRPr>
          </a:p>
        </p:txBody>
      </p:sp>
      <p:sp>
        <p:nvSpPr>
          <p:cNvPr id="781318" name="Slide Number Placeholder 5"/>
          <p:cNvSpPr txBox="1">
            <a:spLocks noGrp="1"/>
          </p:cNvSpPr>
          <p:nvPr/>
        </p:nvSpPr>
        <p:spPr bwMode="auto">
          <a:xfrm>
            <a:off x="6705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A6E26D7C-4D58-4905-9621-AF39EDB0F758}" type="slidenum">
              <a:rPr lang="en-US" sz="1000">
                <a:latin typeface="Arial" panose="020B0604020202020204" pitchFamily="34" charset="0"/>
              </a:rPr>
              <a:pPr algn="r" eaLnBrk="1" hangingPunct="1"/>
              <a:t>54</a:t>
            </a:fld>
            <a:endParaRPr lang="en-US" sz="1000">
              <a:latin typeface="Arial" panose="020B0604020202020204" pitchFamily="34" charset="0"/>
            </a:endParaRPr>
          </a:p>
        </p:txBody>
      </p:sp>
      <p:grpSp>
        <p:nvGrpSpPr>
          <p:cNvPr id="2" name="Group 45"/>
          <p:cNvGrpSpPr>
            <a:grpSpLocks/>
          </p:cNvGrpSpPr>
          <p:nvPr/>
        </p:nvGrpSpPr>
        <p:grpSpPr bwMode="auto">
          <a:xfrm>
            <a:off x="3352800" y="4525963"/>
            <a:ext cx="4987925" cy="1547812"/>
            <a:chOff x="2112" y="2851"/>
            <a:chExt cx="3142" cy="975"/>
          </a:xfrm>
        </p:grpSpPr>
        <p:sp>
          <p:nvSpPr>
            <p:cNvPr id="781320" name="Rectangle 46"/>
            <p:cNvSpPr>
              <a:spLocks noChangeArrowheads="1"/>
            </p:cNvSpPr>
            <p:nvPr/>
          </p:nvSpPr>
          <p:spPr bwMode="auto">
            <a:xfrm>
              <a:off x="4177" y="3153"/>
              <a:ext cx="432" cy="43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81321" name="Oval 47"/>
            <p:cNvSpPr>
              <a:spLocks noChangeArrowheads="1"/>
            </p:cNvSpPr>
            <p:nvPr/>
          </p:nvSpPr>
          <p:spPr bwMode="auto">
            <a:xfrm>
              <a:off x="4130" y="3107"/>
              <a:ext cx="96" cy="96"/>
            </a:xfrm>
            <a:prstGeom prst="ellipse">
              <a:avLst/>
            </a:prstGeom>
            <a:solidFill>
              <a:srgbClr val="0000FF"/>
            </a:solidFill>
            <a:ln w="19050">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81322" name="Oval 48"/>
            <p:cNvSpPr>
              <a:spLocks noChangeArrowheads="1"/>
            </p:cNvSpPr>
            <p:nvPr/>
          </p:nvSpPr>
          <p:spPr bwMode="auto">
            <a:xfrm>
              <a:off x="4562" y="3107"/>
              <a:ext cx="96" cy="96"/>
            </a:xfrm>
            <a:prstGeom prst="ellipse">
              <a:avLst/>
            </a:prstGeom>
            <a:solidFill>
              <a:schemeClr val="bg1"/>
            </a:solidFill>
            <a:ln w="19050">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81323" name="Oval 49"/>
            <p:cNvSpPr>
              <a:spLocks noChangeArrowheads="1"/>
            </p:cNvSpPr>
            <p:nvPr/>
          </p:nvSpPr>
          <p:spPr bwMode="auto">
            <a:xfrm>
              <a:off x="4562" y="3539"/>
              <a:ext cx="96" cy="96"/>
            </a:xfrm>
            <a:prstGeom prst="ellipse">
              <a:avLst/>
            </a:prstGeom>
            <a:solidFill>
              <a:srgbClr val="0000FF"/>
            </a:solidFill>
            <a:ln w="19050">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81324" name="Oval 50"/>
            <p:cNvSpPr>
              <a:spLocks noChangeArrowheads="1"/>
            </p:cNvSpPr>
            <p:nvPr/>
          </p:nvSpPr>
          <p:spPr bwMode="auto">
            <a:xfrm>
              <a:off x="4130" y="3539"/>
              <a:ext cx="96" cy="96"/>
            </a:xfrm>
            <a:prstGeom prst="ellipse">
              <a:avLst/>
            </a:prstGeom>
            <a:solidFill>
              <a:srgbClr val="FF0000"/>
            </a:solidFill>
            <a:ln w="19050">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81325" name="Rectangle 51"/>
            <p:cNvSpPr>
              <a:spLocks noChangeArrowheads="1"/>
            </p:cNvSpPr>
            <p:nvPr/>
          </p:nvSpPr>
          <p:spPr bwMode="auto">
            <a:xfrm>
              <a:off x="3984" y="2966"/>
              <a:ext cx="817" cy="81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81326" name="Oval 52"/>
            <p:cNvSpPr>
              <a:spLocks noChangeArrowheads="1"/>
            </p:cNvSpPr>
            <p:nvPr/>
          </p:nvSpPr>
          <p:spPr bwMode="auto">
            <a:xfrm>
              <a:off x="3936" y="2919"/>
              <a:ext cx="96" cy="96"/>
            </a:xfrm>
            <a:prstGeom prst="ellipse">
              <a:avLst/>
            </a:prstGeom>
            <a:solidFill>
              <a:schemeClr val="bg1"/>
            </a:solidFill>
            <a:ln w="19050">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81327" name="Oval 53"/>
            <p:cNvSpPr>
              <a:spLocks noChangeArrowheads="1"/>
            </p:cNvSpPr>
            <p:nvPr/>
          </p:nvSpPr>
          <p:spPr bwMode="auto">
            <a:xfrm>
              <a:off x="4751" y="2919"/>
              <a:ext cx="96" cy="96"/>
            </a:xfrm>
            <a:prstGeom prst="ellipse">
              <a:avLst/>
            </a:prstGeom>
            <a:solidFill>
              <a:srgbClr val="FF0000"/>
            </a:solidFill>
            <a:ln w="19050">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81328" name="Oval 54"/>
            <p:cNvSpPr>
              <a:spLocks noChangeArrowheads="1"/>
            </p:cNvSpPr>
            <p:nvPr/>
          </p:nvSpPr>
          <p:spPr bwMode="auto">
            <a:xfrm>
              <a:off x="4752" y="3725"/>
              <a:ext cx="96" cy="96"/>
            </a:xfrm>
            <a:prstGeom prst="ellipse">
              <a:avLst/>
            </a:prstGeom>
            <a:solidFill>
              <a:schemeClr val="bg1"/>
            </a:solidFill>
            <a:ln w="19050">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81329" name="Oval 55"/>
            <p:cNvSpPr>
              <a:spLocks noChangeArrowheads="1"/>
            </p:cNvSpPr>
            <p:nvPr/>
          </p:nvSpPr>
          <p:spPr bwMode="auto">
            <a:xfrm>
              <a:off x="3931" y="3730"/>
              <a:ext cx="96" cy="96"/>
            </a:xfrm>
            <a:prstGeom prst="ellipse">
              <a:avLst/>
            </a:prstGeom>
            <a:solidFill>
              <a:srgbClr val="0000FF"/>
            </a:solidFill>
            <a:ln w="19050">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81330" name="Text Box 56"/>
            <p:cNvSpPr txBox="1">
              <a:spLocks noChangeArrowheads="1"/>
            </p:cNvSpPr>
            <p:nvPr/>
          </p:nvSpPr>
          <p:spPr bwMode="auto">
            <a:xfrm>
              <a:off x="3724" y="3477"/>
              <a:ext cx="379" cy="212"/>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sz="1600" b="1">
                  <a:latin typeface="Arial" panose="020B0604020202020204" pitchFamily="34" charset="0"/>
                </a:rPr>
                <a:t>000</a:t>
              </a:r>
            </a:p>
          </p:txBody>
        </p:sp>
        <p:sp>
          <p:nvSpPr>
            <p:cNvPr id="781331" name="Line 57"/>
            <p:cNvSpPr>
              <a:spLocks noChangeShapeType="1"/>
            </p:cNvSpPr>
            <p:nvPr/>
          </p:nvSpPr>
          <p:spPr bwMode="auto">
            <a:xfrm>
              <a:off x="4022" y="3000"/>
              <a:ext cx="120" cy="12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781332" name="Line 58"/>
            <p:cNvSpPr>
              <a:spLocks noChangeShapeType="1"/>
            </p:cNvSpPr>
            <p:nvPr/>
          </p:nvSpPr>
          <p:spPr bwMode="auto">
            <a:xfrm>
              <a:off x="4652" y="3624"/>
              <a:ext cx="120" cy="12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781333" name="Line 59"/>
            <p:cNvSpPr>
              <a:spLocks noChangeShapeType="1"/>
            </p:cNvSpPr>
            <p:nvPr/>
          </p:nvSpPr>
          <p:spPr bwMode="auto">
            <a:xfrm flipH="1">
              <a:off x="4640" y="3006"/>
              <a:ext cx="120" cy="12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781334" name="Line 60"/>
            <p:cNvSpPr>
              <a:spLocks noChangeShapeType="1"/>
            </p:cNvSpPr>
            <p:nvPr/>
          </p:nvSpPr>
          <p:spPr bwMode="auto">
            <a:xfrm flipH="1">
              <a:off x="4019" y="3627"/>
              <a:ext cx="120" cy="12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781335" name="Text Box 61"/>
            <p:cNvSpPr txBox="1">
              <a:spLocks noChangeArrowheads="1"/>
            </p:cNvSpPr>
            <p:nvPr/>
          </p:nvSpPr>
          <p:spPr bwMode="auto">
            <a:xfrm>
              <a:off x="4858" y="2851"/>
              <a:ext cx="396" cy="212"/>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sz="1600" b="1">
                  <a:latin typeface="Arial" panose="020B0604020202020204" pitchFamily="34" charset="0"/>
                </a:rPr>
                <a:t>111</a:t>
              </a:r>
            </a:p>
          </p:txBody>
        </p:sp>
        <p:sp>
          <p:nvSpPr>
            <p:cNvPr id="781336" name="Text Box 62"/>
            <p:cNvSpPr txBox="1">
              <a:spLocks noChangeArrowheads="1"/>
            </p:cNvSpPr>
            <p:nvPr/>
          </p:nvSpPr>
          <p:spPr bwMode="auto">
            <a:xfrm>
              <a:off x="2112" y="3027"/>
              <a:ext cx="1590"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sz="1600" b="1">
                  <a:latin typeface="Arial" panose="020B0604020202020204" pitchFamily="34" charset="0"/>
                </a:rPr>
                <a:t>Voting:</a:t>
              </a:r>
            </a:p>
            <a:p>
              <a:pPr algn="ctr" eaLnBrk="1" hangingPunct="1">
                <a:spcBef>
                  <a:spcPct val="50000"/>
                </a:spcBef>
              </a:pPr>
              <a:r>
                <a:rPr lang="en-US" sz="1600" b="1">
                  <a:latin typeface="Arial" panose="020B0604020202020204" pitchFamily="34" charset="0"/>
                </a:rPr>
                <a:t> White – correct to 1</a:t>
              </a:r>
            </a:p>
            <a:p>
              <a:pPr algn="ctr" eaLnBrk="1" hangingPunct="1">
                <a:spcBef>
                  <a:spcPct val="50000"/>
                </a:spcBef>
              </a:pPr>
              <a:r>
                <a:rPr lang="en-US" sz="1600" b="1">
                  <a:latin typeface="Arial" panose="020B0604020202020204" pitchFamily="34" charset="0"/>
                </a:rPr>
                <a:t>Blue - correct to 0</a:t>
              </a:r>
            </a:p>
          </p:txBody>
        </p:sp>
      </p:grpSp>
      <p:grpSp>
        <p:nvGrpSpPr>
          <p:cNvPr id="3" name="Group 63"/>
          <p:cNvGrpSpPr>
            <a:grpSpLocks/>
          </p:cNvGrpSpPr>
          <p:nvPr/>
        </p:nvGrpSpPr>
        <p:grpSpPr bwMode="auto">
          <a:xfrm>
            <a:off x="5654675" y="4568825"/>
            <a:ext cx="2665413" cy="1592263"/>
            <a:chOff x="3562" y="2878"/>
            <a:chExt cx="1679" cy="1003"/>
          </a:xfrm>
        </p:grpSpPr>
        <p:sp>
          <p:nvSpPr>
            <p:cNvPr id="781338" name="Text Box 64"/>
            <p:cNvSpPr txBox="1">
              <a:spLocks noChangeArrowheads="1"/>
            </p:cNvSpPr>
            <p:nvPr/>
          </p:nvSpPr>
          <p:spPr bwMode="auto">
            <a:xfrm>
              <a:off x="4676" y="3056"/>
              <a:ext cx="396" cy="212"/>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sz="1600" b="1">
                  <a:latin typeface="Arial" panose="020B0604020202020204" pitchFamily="34" charset="0"/>
                </a:rPr>
                <a:t>110</a:t>
              </a:r>
            </a:p>
          </p:txBody>
        </p:sp>
        <p:sp>
          <p:nvSpPr>
            <p:cNvPr id="781339" name="Text Box 65"/>
            <p:cNvSpPr txBox="1">
              <a:spLocks noChangeArrowheads="1"/>
            </p:cNvSpPr>
            <p:nvPr/>
          </p:nvSpPr>
          <p:spPr bwMode="auto">
            <a:xfrm>
              <a:off x="3562" y="2878"/>
              <a:ext cx="378" cy="212"/>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sz="1600" b="1">
                  <a:latin typeface="Arial" panose="020B0604020202020204" pitchFamily="34" charset="0"/>
                </a:rPr>
                <a:t>011</a:t>
              </a:r>
            </a:p>
          </p:txBody>
        </p:sp>
        <p:sp>
          <p:nvSpPr>
            <p:cNvPr id="781340" name="Text Box 66"/>
            <p:cNvSpPr txBox="1">
              <a:spLocks noChangeArrowheads="1"/>
            </p:cNvSpPr>
            <p:nvPr/>
          </p:nvSpPr>
          <p:spPr bwMode="auto">
            <a:xfrm>
              <a:off x="4858" y="3669"/>
              <a:ext cx="383" cy="212"/>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sz="1600" b="1">
                  <a:latin typeface="Arial" panose="020B0604020202020204" pitchFamily="34" charset="0"/>
                </a:rPr>
                <a:t>101</a:t>
              </a:r>
            </a:p>
          </p:txBody>
        </p:sp>
      </p:grpSp>
      <p:grpSp>
        <p:nvGrpSpPr>
          <p:cNvPr id="4" name="Group 67"/>
          <p:cNvGrpSpPr>
            <a:grpSpLocks/>
          </p:cNvGrpSpPr>
          <p:nvPr/>
        </p:nvGrpSpPr>
        <p:grpSpPr bwMode="auto">
          <a:xfrm>
            <a:off x="5584825" y="4841875"/>
            <a:ext cx="2460625" cy="1319213"/>
            <a:chOff x="3518" y="3050"/>
            <a:chExt cx="1550" cy="831"/>
          </a:xfrm>
        </p:grpSpPr>
        <p:sp>
          <p:nvSpPr>
            <p:cNvPr id="781342" name="Text Box 68"/>
            <p:cNvSpPr txBox="1">
              <a:spLocks noChangeArrowheads="1"/>
            </p:cNvSpPr>
            <p:nvPr/>
          </p:nvSpPr>
          <p:spPr bwMode="auto">
            <a:xfrm>
              <a:off x="3724" y="3050"/>
              <a:ext cx="378" cy="212"/>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sz="1600" b="1">
                  <a:latin typeface="Arial" panose="020B0604020202020204" pitchFamily="34" charset="0"/>
                </a:rPr>
                <a:t>010</a:t>
              </a:r>
            </a:p>
          </p:txBody>
        </p:sp>
        <p:sp>
          <p:nvSpPr>
            <p:cNvPr id="781343" name="Text Box 69"/>
            <p:cNvSpPr txBox="1">
              <a:spLocks noChangeArrowheads="1"/>
            </p:cNvSpPr>
            <p:nvPr/>
          </p:nvSpPr>
          <p:spPr bwMode="auto">
            <a:xfrm>
              <a:off x="4685" y="3496"/>
              <a:ext cx="383" cy="212"/>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sz="1600" b="1">
                  <a:latin typeface="Arial" panose="020B0604020202020204" pitchFamily="34" charset="0"/>
                </a:rPr>
                <a:t>100</a:t>
              </a:r>
            </a:p>
          </p:txBody>
        </p:sp>
        <p:sp>
          <p:nvSpPr>
            <p:cNvPr id="781344" name="Text Box 70"/>
            <p:cNvSpPr txBox="1">
              <a:spLocks noChangeArrowheads="1"/>
            </p:cNvSpPr>
            <p:nvPr/>
          </p:nvSpPr>
          <p:spPr bwMode="auto">
            <a:xfrm>
              <a:off x="3518" y="3669"/>
              <a:ext cx="379" cy="212"/>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sz="1600" b="1">
                  <a:latin typeface="Arial" panose="020B0604020202020204" pitchFamily="34" charset="0"/>
                </a:rPr>
                <a:t>001</a:t>
              </a:r>
            </a:p>
          </p:txBody>
        </p:sp>
      </p:grpSp>
      <p:grpSp>
        <p:nvGrpSpPr>
          <p:cNvPr id="5" name="Group 71"/>
          <p:cNvGrpSpPr>
            <a:grpSpLocks/>
          </p:cNvGrpSpPr>
          <p:nvPr/>
        </p:nvGrpSpPr>
        <p:grpSpPr bwMode="auto">
          <a:xfrm>
            <a:off x="914400" y="4967288"/>
            <a:ext cx="2671763" cy="825500"/>
            <a:chOff x="782" y="3129"/>
            <a:chExt cx="1683" cy="520"/>
          </a:xfrm>
        </p:grpSpPr>
        <p:sp>
          <p:nvSpPr>
            <p:cNvPr id="781346" name="Oval 72"/>
            <p:cNvSpPr>
              <a:spLocks noChangeArrowheads="1"/>
            </p:cNvSpPr>
            <p:nvPr/>
          </p:nvSpPr>
          <p:spPr bwMode="auto">
            <a:xfrm>
              <a:off x="1643" y="3353"/>
              <a:ext cx="96" cy="96"/>
            </a:xfrm>
            <a:prstGeom prst="ellipse">
              <a:avLst/>
            </a:prstGeom>
            <a:solidFill>
              <a:srgbClr val="FF0000"/>
            </a:solidFill>
            <a:ln w="19050">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81347" name="Oval 73"/>
            <p:cNvSpPr>
              <a:spLocks noChangeArrowheads="1"/>
            </p:cNvSpPr>
            <p:nvPr/>
          </p:nvSpPr>
          <p:spPr bwMode="auto">
            <a:xfrm>
              <a:off x="2075" y="3353"/>
              <a:ext cx="96" cy="96"/>
            </a:xfrm>
            <a:prstGeom prst="ellipse">
              <a:avLst/>
            </a:prstGeom>
            <a:solidFill>
              <a:srgbClr val="FF0000"/>
            </a:solidFill>
            <a:ln w="19050">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81348" name="Text Box 74"/>
            <p:cNvSpPr txBox="1">
              <a:spLocks noChangeArrowheads="1"/>
            </p:cNvSpPr>
            <p:nvPr/>
          </p:nvSpPr>
          <p:spPr bwMode="auto">
            <a:xfrm>
              <a:off x="1332" y="3291"/>
              <a:ext cx="275" cy="212"/>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sz="1600" b="1">
                  <a:latin typeface="Arial" panose="020B0604020202020204" pitchFamily="34" charset="0"/>
                </a:rPr>
                <a:t>0</a:t>
              </a:r>
            </a:p>
          </p:txBody>
        </p:sp>
        <p:sp>
          <p:nvSpPr>
            <p:cNvPr id="781349" name="Text Box 75"/>
            <p:cNvSpPr txBox="1">
              <a:spLocks noChangeArrowheads="1"/>
            </p:cNvSpPr>
            <p:nvPr/>
          </p:nvSpPr>
          <p:spPr bwMode="auto">
            <a:xfrm>
              <a:off x="2181" y="3297"/>
              <a:ext cx="284" cy="212"/>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sz="1600" b="1">
                  <a:latin typeface="Arial" panose="020B0604020202020204" pitchFamily="34" charset="0"/>
                </a:rPr>
                <a:t>1</a:t>
              </a:r>
            </a:p>
          </p:txBody>
        </p:sp>
        <p:sp>
          <p:nvSpPr>
            <p:cNvPr id="781350" name="Text Box 76"/>
            <p:cNvSpPr txBox="1">
              <a:spLocks noChangeArrowheads="1"/>
            </p:cNvSpPr>
            <p:nvPr/>
          </p:nvSpPr>
          <p:spPr bwMode="auto">
            <a:xfrm>
              <a:off x="782" y="3129"/>
              <a:ext cx="533"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sz="1600" b="1">
                  <a:latin typeface="Arial" panose="020B0604020202020204" pitchFamily="34" charset="0"/>
                </a:rPr>
                <a:t>Valid code words</a:t>
              </a:r>
            </a:p>
          </p:txBody>
        </p:sp>
        <p:sp>
          <p:nvSpPr>
            <p:cNvPr id="781351" name="Line 77"/>
            <p:cNvSpPr>
              <a:spLocks noChangeShapeType="1"/>
            </p:cNvSpPr>
            <p:nvPr/>
          </p:nvSpPr>
          <p:spPr bwMode="auto">
            <a:xfrm>
              <a:off x="1728" y="3398"/>
              <a:ext cx="35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grpSp>
    </p:spTree>
    <p:extLst>
      <p:ext uri="{BB962C8B-B14F-4D97-AF65-F5344CB8AC3E}">
        <p14:creationId xmlns:p14="http://schemas.microsoft.com/office/powerpoint/2010/main" val="11012639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2338" name="Rectangle 50"/>
          <p:cNvSpPr>
            <a:spLocks noGrp="1" noChangeArrowheads="1"/>
          </p:cNvSpPr>
          <p:nvPr>
            <p:ph type="title" idx="4294967295"/>
          </p:nvPr>
        </p:nvSpPr>
        <p:spPr/>
        <p:txBody>
          <a:bodyPr anchor="b"/>
          <a:lstStyle/>
          <a:p>
            <a:r>
              <a:rPr lang="en-US" dirty="0" smtClean="0"/>
              <a:t>2-bit </a:t>
            </a:r>
            <a:r>
              <a:rPr lang="en-US" u="sng" dirty="0" smtClean="0"/>
              <a:t>Erasure</a:t>
            </a:r>
            <a:r>
              <a:rPr lang="en-US" dirty="0" smtClean="0"/>
              <a:t> Correction with Voting</a:t>
            </a:r>
          </a:p>
        </p:txBody>
      </p:sp>
      <p:sp>
        <p:nvSpPr>
          <p:cNvPr id="782339" name="Rectangle 51"/>
          <p:cNvSpPr>
            <a:spLocks noGrp="1" noChangeArrowheads="1"/>
          </p:cNvSpPr>
          <p:nvPr>
            <p:ph type="body" idx="4294967295"/>
          </p:nvPr>
        </p:nvSpPr>
        <p:spPr/>
        <p:txBody>
          <a:bodyPr/>
          <a:lstStyle/>
          <a:p>
            <a:pPr marL="447675" indent="-447675"/>
            <a:r>
              <a:rPr lang="en-US" smtClean="0"/>
              <a:t>Every code word is copied 3 times</a:t>
            </a:r>
          </a:p>
        </p:txBody>
      </p:sp>
      <p:sp>
        <p:nvSpPr>
          <p:cNvPr id="782342" name="Slide Number Placeholder 5"/>
          <p:cNvSpPr txBox="1">
            <a:spLocks noGrp="1"/>
          </p:cNvSpPr>
          <p:nvPr/>
        </p:nvSpPr>
        <p:spPr bwMode="auto">
          <a:xfrm>
            <a:off x="6705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D6567D3C-A39D-4DC0-98BD-E248A6DC804C}" type="slidenum">
              <a:rPr lang="en-US" sz="1000">
                <a:latin typeface="Arial" panose="020B0604020202020204" pitchFamily="34" charset="0"/>
              </a:rPr>
              <a:pPr algn="r" eaLnBrk="1" hangingPunct="1"/>
              <a:t>55</a:t>
            </a:fld>
            <a:endParaRPr lang="en-US" sz="1000">
              <a:latin typeface="Arial" panose="020B0604020202020204" pitchFamily="34" charset="0"/>
            </a:endParaRPr>
          </a:p>
        </p:txBody>
      </p:sp>
      <p:grpSp>
        <p:nvGrpSpPr>
          <p:cNvPr id="2" name="Group 52"/>
          <p:cNvGrpSpPr>
            <a:grpSpLocks/>
          </p:cNvGrpSpPr>
          <p:nvPr/>
        </p:nvGrpSpPr>
        <p:grpSpPr bwMode="auto">
          <a:xfrm>
            <a:off x="2427288" y="4041775"/>
            <a:ext cx="2068512" cy="1016000"/>
            <a:chOff x="1529" y="2546"/>
            <a:chExt cx="1303" cy="640"/>
          </a:xfrm>
        </p:grpSpPr>
        <p:sp>
          <p:nvSpPr>
            <p:cNvPr id="782344" name="Freeform 53"/>
            <p:cNvSpPr>
              <a:spLocks/>
            </p:cNvSpPr>
            <p:nvPr/>
          </p:nvSpPr>
          <p:spPr bwMode="auto">
            <a:xfrm>
              <a:off x="1529" y="2546"/>
              <a:ext cx="661" cy="640"/>
            </a:xfrm>
            <a:custGeom>
              <a:avLst/>
              <a:gdLst>
                <a:gd name="T0" fmla="*/ 0 w 661"/>
                <a:gd name="T1" fmla="*/ 640 h 640"/>
                <a:gd name="T2" fmla="*/ 661 w 661"/>
                <a:gd name="T3" fmla="*/ 640 h 640"/>
                <a:gd name="T4" fmla="*/ 660 w 661"/>
                <a:gd name="T5" fmla="*/ 3 h 640"/>
                <a:gd name="T6" fmla="*/ 0 w 661"/>
                <a:gd name="T7" fmla="*/ 0 h 640"/>
                <a:gd name="T8" fmla="*/ 7 w 661"/>
                <a:gd name="T9" fmla="*/ 633 h 640"/>
                <a:gd name="T10" fmla="*/ 0 60000 65536"/>
                <a:gd name="T11" fmla="*/ 0 60000 65536"/>
                <a:gd name="T12" fmla="*/ 0 60000 65536"/>
                <a:gd name="T13" fmla="*/ 0 60000 65536"/>
                <a:gd name="T14" fmla="*/ 0 60000 65536"/>
                <a:gd name="T15" fmla="*/ 0 w 661"/>
                <a:gd name="T16" fmla="*/ 0 h 640"/>
                <a:gd name="T17" fmla="*/ 661 w 661"/>
                <a:gd name="T18" fmla="*/ 640 h 640"/>
              </a:gdLst>
              <a:ahLst/>
              <a:cxnLst>
                <a:cxn ang="T10">
                  <a:pos x="T0" y="T1"/>
                </a:cxn>
                <a:cxn ang="T11">
                  <a:pos x="T2" y="T3"/>
                </a:cxn>
                <a:cxn ang="T12">
                  <a:pos x="T4" y="T5"/>
                </a:cxn>
                <a:cxn ang="T13">
                  <a:pos x="T6" y="T7"/>
                </a:cxn>
                <a:cxn ang="T14">
                  <a:pos x="T8" y="T9"/>
                </a:cxn>
              </a:cxnLst>
              <a:rect l="T15" t="T16" r="T17" b="T18"/>
              <a:pathLst>
                <a:path w="661" h="640">
                  <a:moveTo>
                    <a:pt x="0" y="640"/>
                  </a:moveTo>
                  <a:lnTo>
                    <a:pt x="661" y="640"/>
                  </a:lnTo>
                  <a:lnTo>
                    <a:pt x="660" y="3"/>
                  </a:lnTo>
                  <a:lnTo>
                    <a:pt x="0" y="0"/>
                  </a:lnTo>
                  <a:lnTo>
                    <a:pt x="7" y="633"/>
                  </a:lnTo>
                </a:path>
              </a:pathLst>
            </a:custGeom>
            <a:solidFill>
              <a:srgbClr val="00CC99"/>
            </a:solidFill>
            <a:ln w="19050">
              <a:solidFill>
                <a:schemeClr val="tx1"/>
              </a:solidFill>
              <a:round/>
              <a:headEnd/>
              <a:tailEnd/>
            </a:ln>
          </p:spPr>
          <p:txBody>
            <a:bodyPr wrap="none"/>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82345" name="Line 54"/>
            <p:cNvSpPr>
              <a:spLocks noChangeShapeType="1"/>
            </p:cNvSpPr>
            <p:nvPr/>
          </p:nvSpPr>
          <p:spPr bwMode="auto">
            <a:xfrm rot="10800000">
              <a:off x="2016" y="2880"/>
              <a:ext cx="816"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sp>
        <p:nvSpPr>
          <p:cNvPr id="225335" name="Text Box 55"/>
          <p:cNvSpPr txBox="1">
            <a:spLocks noChangeArrowheads="1"/>
          </p:cNvSpPr>
          <p:nvPr/>
        </p:nvSpPr>
        <p:spPr bwMode="auto">
          <a:xfrm>
            <a:off x="4953000" y="3505200"/>
            <a:ext cx="33528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2000">
                <a:latin typeface="Arial" panose="020B0604020202020204" pitchFamily="34" charset="0"/>
              </a:rPr>
              <a:t>2-erasure planes in green</a:t>
            </a:r>
          </a:p>
          <a:p>
            <a:r>
              <a:rPr lang="en-US" sz="2000">
                <a:latin typeface="Arial" panose="020B0604020202020204" pitchFamily="34" charset="0"/>
              </a:rPr>
              <a:t>remaining bit not ambiguous</a:t>
            </a:r>
          </a:p>
          <a:p>
            <a:endParaRPr lang="en-US" sz="2000">
              <a:latin typeface="Arial" panose="020B0604020202020204" pitchFamily="34" charset="0"/>
            </a:endParaRPr>
          </a:p>
          <a:p>
            <a:r>
              <a:rPr lang="en-US" sz="2000">
                <a:latin typeface="Arial" panose="020B0604020202020204" pitchFamily="34" charset="0"/>
              </a:rPr>
              <a:t>cannot correct 1-error and 1-erasure</a:t>
            </a:r>
          </a:p>
        </p:txBody>
      </p:sp>
      <p:grpSp>
        <p:nvGrpSpPr>
          <p:cNvPr id="3" name="Group 56"/>
          <p:cNvGrpSpPr>
            <a:grpSpLocks/>
          </p:cNvGrpSpPr>
          <p:nvPr/>
        </p:nvGrpSpPr>
        <p:grpSpPr bwMode="auto">
          <a:xfrm>
            <a:off x="1382713" y="3582988"/>
            <a:ext cx="1062037" cy="1936750"/>
            <a:chOff x="1111" y="2257"/>
            <a:chExt cx="669" cy="1220"/>
          </a:xfrm>
        </p:grpSpPr>
        <p:sp>
          <p:nvSpPr>
            <p:cNvPr id="782348" name="Freeform 57"/>
            <p:cNvSpPr>
              <a:spLocks/>
            </p:cNvSpPr>
            <p:nvPr/>
          </p:nvSpPr>
          <p:spPr bwMode="auto">
            <a:xfrm>
              <a:off x="1482" y="2257"/>
              <a:ext cx="298" cy="1220"/>
            </a:xfrm>
            <a:custGeom>
              <a:avLst/>
              <a:gdLst>
                <a:gd name="T0" fmla="*/ 16 w 298"/>
                <a:gd name="T1" fmla="*/ 10 h 1220"/>
                <a:gd name="T2" fmla="*/ 21 w 298"/>
                <a:gd name="T3" fmla="*/ 1220 h 1220"/>
                <a:gd name="T4" fmla="*/ 298 w 298"/>
                <a:gd name="T5" fmla="*/ 937 h 1220"/>
                <a:gd name="T6" fmla="*/ 293 w 298"/>
                <a:gd name="T7" fmla="*/ 298 h 1220"/>
                <a:gd name="T8" fmla="*/ 0 w 298"/>
                <a:gd name="T9" fmla="*/ 0 h 1220"/>
                <a:gd name="T10" fmla="*/ 0 60000 65536"/>
                <a:gd name="T11" fmla="*/ 0 60000 65536"/>
                <a:gd name="T12" fmla="*/ 0 60000 65536"/>
                <a:gd name="T13" fmla="*/ 0 60000 65536"/>
                <a:gd name="T14" fmla="*/ 0 60000 65536"/>
                <a:gd name="T15" fmla="*/ 0 w 298"/>
                <a:gd name="T16" fmla="*/ 0 h 1220"/>
                <a:gd name="T17" fmla="*/ 298 w 298"/>
                <a:gd name="T18" fmla="*/ 1220 h 1220"/>
              </a:gdLst>
              <a:ahLst/>
              <a:cxnLst>
                <a:cxn ang="T10">
                  <a:pos x="T0" y="T1"/>
                </a:cxn>
                <a:cxn ang="T11">
                  <a:pos x="T2" y="T3"/>
                </a:cxn>
                <a:cxn ang="T12">
                  <a:pos x="T4" y="T5"/>
                </a:cxn>
                <a:cxn ang="T13">
                  <a:pos x="T6" y="T7"/>
                </a:cxn>
                <a:cxn ang="T14">
                  <a:pos x="T8" y="T9"/>
                </a:cxn>
              </a:cxnLst>
              <a:rect l="T15" t="T16" r="T17" b="T18"/>
              <a:pathLst>
                <a:path w="298" h="1220">
                  <a:moveTo>
                    <a:pt x="16" y="10"/>
                  </a:moveTo>
                  <a:lnTo>
                    <a:pt x="21" y="1220"/>
                  </a:lnTo>
                  <a:lnTo>
                    <a:pt x="298" y="937"/>
                  </a:lnTo>
                  <a:lnTo>
                    <a:pt x="293" y="298"/>
                  </a:lnTo>
                  <a:lnTo>
                    <a:pt x="0" y="0"/>
                  </a:lnTo>
                </a:path>
              </a:pathLst>
            </a:custGeom>
            <a:solidFill>
              <a:srgbClr val="00CC99"/>
            </a:solidFill>
            <a:ln w="19050">
              <a:solidFill>
                <a:schemeClr val="tx1"/>
              </a:solidFill>
              <a:round/>
              <a:headEnd/>
              <a:tailEnd/>
            </a:ln>
          </p:spPr>
          <p:txBody>
            <a:bodyPr wrap="none"/>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82349" name="Line 58"/>
            <p:cNvSpPr>
              <a:spLocks noChangeShapeType="1"/>
            </p:cNvSpPr>
            <p:nvPr/>
          </p:nvSpPr>
          <p:spPr bwMode="auto">
            <a:xfrm>
              <a:off x="1111" y="2832"/>
              <a:ext cx="54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sp>
        <p:nvSpPr>
          <p:cNvPr id="225339" name="Text Box 59"/>
          <p:cNvSpPr txBox="1">
            <a:spLocks noChangeArrowheads="1"/>
          </p:cNvSpPr>
          <p:nvPr/>
        </p:nvSpPr>
        <p:spPr bwMode="auto">
          <a:xfrm>
            <a:off x="762000" y="4343400"/>
            <a:ext cx="838200" cy="334963"/>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sz="1600" b="1">
                <a:latin typeface="Arial" panose="020B0604020202020204" pitchFamily="34" charset="0"/>
              </a:rPr>
              <a:t>0??</a:t>
            </a:r>
          </a:p>
        </p:txBody>
      </p:sp>
      <p:grpSp>
        <p:nvGrpSpPr>
          <p:cNvPr id="4" name="Group 60"/>
          <p:cNvGrpSpPr>
            <a:grpSpLocks/>
          </p:cNvGrpSpPr>
          <p:nvPr/>
        </p:nvGrpSpPr>
        <p:grpSpPr bwMode="auto">
          <a:xfrm>
            <a:off x="1998663" y="5059363"/>
            <a:ext cx="1908175" cy="742950"/>
            <a:chOff x="1499" y="3187"/>
            <a:chExt cx="1202" cy="468"/>
          </a:xfrm>
        </p:grpSpPr>
        <p:sp>
          <p:nvSpPr>
            <p:cNvPr id="782352" name="Freeform 61"/>
            <p:cNvSpPr>
              <a:spLocks/>
            </p:cNvSpPr>
            <p:nvPr/>
          </p:nvSpPr>
          <p:spPr bwMode="auto">
            <a:xfrm>
              <a:off x="1499" y="3187"/>
              <a:ext cx="1202" cy="283"/>
            </a:xfrm>
            <a:custGeom>
              <a:avLst/>
              <a:gdLst>
                <a:gd name="T0" fmla="*/ 3 w 1202"/>
                <a:gd name="T1" fmla="*/ 283 h 283"/>
                <a:gd name="T2" fmla="*/ 1202 w 1202"/>
                <a:gd name="T3" fmla="*/ 283 h 283"/>
                <a:gd name="T4" fmla="*/ 919 w 1202"/>
                <a:gd name="T5" fmla="*/ 0 h 283"/>
                <a:gd name="T6" fmla="*/ 280 w 1202"/>
                <a:gd name="T7" fmla="*/ 0 h 283"/>
                <a:gd name="T8" fmla="*/ 0 w 1202"/>
                <a:gd name="T9" fmla="*/ 281 h 283"/>
                <a:gd name="T10" fmla="*/ 0 60000 65536"/>
                <a:gd name="T11" fmla="*/ 0 60000 65536"/>
                <a:gd name="T12" fmla="*/ 0 60000 65536"/>
                <a:gd name="T13" fmla="*/ 0 60000 65536"/>
                <a:gd name="T14" fmla="*/ 0 60000 65536"/>
                <a:gd name="T15" fmla="*/ 0 w 1202"/>
                <a:gd name="T16" fmla="*/ 0 h 283"/>
                <a:gd name="T17" fmla="*/ 1202 w 1202"/>
                <a:gd name="T18" fmla="*/ 283 h 283"/>
              </a:gdLst>
              <a:ahLst/>
              <a:cxnLst>
                <a:cxn ang="T10">
                  <a:pos x="T0" y="T1"/>
                </a:cxn>
                <a:cxn ang="T11">
                  <a:pos x="T2" y="T3"/>
                </a:cxn>
                <a:cxn ang="T12">
                  <a:pos x="T4" y="T5"/>
                </a:cxn>
                <a:cxn ang="T13">
                  <a:pos x="T6" y="T7"/>
                </a:cxn>
                <a:cxn ang="T14">
                  <a:pos x="T8" y="T9"/>
                </a:cxn>
              </a:cxnLst>
              <a:rect l="T15" t="T16" r="T17" b="T18"/>
              <a:pathLst>
                <a:path w="1202" h="283">
                  <a:moveTo>
                    <a:pt x="3" y="283"/>
                  </a:moveTo>
                  <a:lnTo>
                    <a:pt x="1202" y="283"/>
                  </a:lnTo>
                  <a:lnTo>
                    <a:pt x="919" y="0"/>
                  </a:lnTo>
                  <a:lnTo>
                    <a:pt x="280" y="0"/>
                  </a:lnTo>
                  <a:lnTo>
                    <a:pt x="0" y="281"/>
                  </a:lnTo>
                </a:path>
              </a:pathLst>
            </a:custGeom>
            <a:solidFill>
              <a:srgbClr val="00CC99"/>
            </a:solidFill>
            <a:ln w="19050">
              <a:solidFill>
                <a:schemeClr val="tx1"/>
              </a:solidFill>
              <a:round/>
              <a:headEnd/>
              <a:tailEnd/>
            </a:ln>
          </p:spPr>
          <p:txBody>
            <a:bodyPr wrap="none"/>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82353" name="Line 62"/>
            <p:cNvSpPr>
              <a:spLocks noChangeShapeType="1"/>
            </p:cNvSpPr>
            <p:nvPr/>
          </p:nvSpPr>
          <p:spPr bwMode="auto">
            <a:xfrm rot="-5400000">
              <a:off x="1955" y="3498"/>
              <a:ext cx="314"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sp>
        <p:nvSpPr>
          <p:cNvPr id="225343" name="Text Box 63"/>
          <p:cNvSpPr txBox="1">
            <a:spLocks noChangeArrowheads="1"/>
          </p:cNvSpPr>
          <p:nvPr/>
        </p:nvSpPr>
        <p:spPr bwMode="auto">
          <a:xfrm>
            <a:off x="2514600" y="5746750"/>
            <a:ext cx="881063"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sz="1600" b="1">
                <a:latin typeface="Arial" panose="020B0604020202020204" pitchFamily="34" charset="0"/>
              </a:rPr>
              <a:t>?0?</a:t>
            </a:r>
          </a:p>
        </p:txBody>
      </p:sp>
      <p:grpSp>
        <p:nvGrpSpPr>
          <p:cNvPr id="5" name="Group 64"/>
          <p:cNvGrpSpPr>
            <a:grpSpLocks/>
          </p:cNvGrpSpPr>
          <p:nvPr/>
        </p:nvGrpSpPr>
        <p:grpSpPr bwMode="auto">
          <a:xfrm>
            <a:off x="1228724" y="3352811"/>
            <a:ext cx="3444875" cy="2446343"/>
            <a:chOff x="1014" y="2112"/>
            <a:chExt cx="2170" cy="1541"/>
          </a:xfrm>
        </p:grpSpPr>
        <p:sp>
          <p:nvSpPr>
            <p:cNvPr id="782377" name="Text Box 86"/>
            <p:cNvSpPr txBox="1">
              <a:spLocks noChangeArrowheads="1"/>
            </p:cNvSpPr>
            <p:nvPr/>
          </p:nvSpPr>
          <p:spPr bwMode="auto">
            <a:xfrm>
              <a:off x="1014" y="3431"/>
              <a:ext cx="555" cy="211"/>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sz="1600" b="1" dirty="0">
                  <a:latin typeface="Arial" panose="020B0604020202020204" pitchFamily="34" charset="0"/>
                </a:rPr>
                <a:t>001</a:t>
              </a:r>
            </a:p>
          </p:txBody>
        </p:sp>
        <p:sp>
          <p:nvSpPr>
            <p:cNvPr id="782376" name="Text Box 85"/>
            <p:cNvSpPr txBox="1">
              <a:spLocks noChangeArrowheads="1"/>
            </p:cNvSpPr>
            <p:nvPr/>
          </p:nvSpPr>
          <p:spPr bwMode="auto">
            <a:xfrm>
              <a:off x="2623" y="3442"/>
              <a:ext cx="561" cy="211"/>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sz="1600" b="1" dirty="0" smtClean="0">
                  <a:latin typeface="Arial" panose="020B0604020202020204" pitchFamily="34" charset="0"/>
                </a:rPr>
                <a:t>101</a:t>
              </a:r>
              <a:endParaRPr lang="en-US" sz="1600" b="1" dirty="0">
                <a:latin typeface="Arial" panose="020B0604020202020204" pitchFamily="34" charset="0"/>
              </a:endParaRPr>
            </a:p>
          </p:txBody>
        </p:sp>
        <p:sp>
          <p:nvSpPr>
            <p:cNvPr id="782374" name="Text Box 83"/>
            <p:cNvSpPr txBox="1">
              <a:spLocks noChangeArrowheads="1"/>
            </p:cNvSpPr>
            <p:nvPr/>
          </p:nvSpPr>
          <p:spPr bwMode="auto">
            <a:xfrm>
              <a:off x="1023" y="2130"/>
              <a:ext cx="554" cy="212"/>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sz="1600" b="1" dirty="0">
                  <a:latin typeface="Arial" panose="020B0604020202020204" pitchFamily="34" charset="0"/>
                </a:rPr>
                <a:t>011</a:t>
              </a:r>
            </a:p>
          </p:txBody>
        </p:sp>
        <p:sp>
          <p:nvSpPr>
            <p:cNvPr id="782375" name="Text Box 84"/>
            <p:cNvSpPr txBox="1">
              <a:spLocks noChangeArrowheads="1"/>
            </p:cNvSpPr>
            <p:nvPr/>
          </p:nvSpPr>
          <p:spPr bwMode="auto">
            <a:xfrm>
              <a:off x="2599" y="2112"/>
              <a:ext cx="580" cy="212"/>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sz="1600" b="1" dirty="0">
                  <a:latin typeface="Arial" panose="020B0604020202020204" pitchFamily="34" charset="0"/>
                </a:rPr>
                <a:t>111</a:t>
              </a:r>
            </a:p>
          </p:txBody>
        </p:sp>
        <p:sp>
          <p:nvSpPr>
            <p:cNvPr id="782356" name="Rectangle 65"/>
            <p:cNvSpPr>
              <a:spLocks noChangeArrowheads="1"/>
            </p:cNvSpPr>
            <p:nvPr/>
          </p:nvSpPr>
          <p:spPr bwMode="auto">
            <a:xfrm>
              <a:off x="1782" y="2554"/>
              <a:ext cx="633" cy="63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82357" name="Oval 66"/>
            <p:cNvSpPr>
              <a:spLocks noChangeArrowheads="1"/>
            </p:cNvSpPr>
            <p:nvPr/>
          </p:nvSpPr>
          <p:spPr bwMode="auto">
            <a:xfrm>
              <a:off x="1713" y="2487"/>
              <a:ext cx="141" cy="141"/>
            </a:xfrm>
            <a:prstGeom prst="ellipse">
              <a:avLst/>
            </a:prstGeom>
            <a:solidFill>
              <a:schemeClr val="bg1"/>
            </a:solidFill>
            <a:ln w="19050">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82358" name="Oval 67"/>
            <p:cNvSpPr>
              <a:spLocks noChangeArrowheads="1"/>
            </p:cNvSpPr>
            <p:nvPr/>
          </p:nvSpPr>
          <p:spPr bwMode="auto">
            <a:xfrm>
              <a:off x="2346" y="2487"/>
              <a:ext cx="141" cy="141"/>
            </a:xfrm>
            <a:prstGeom prst="ellipse">
              <a:avLst/>
            </a:prstGeom>
            <a:solidFill>
              <a:schemeClr val="bg1"/>
            </a:solidFill>
            <a:ln w="19050">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82359" name="Oval 68"/>
            <p:cNvSpPr>
              <a:spLocks noChangeArrowheads="1"/>
            </p:cNvSpPr>
            <p:nvPr/>
          </p:nvSpPr>
          <p:spPr bwMode="auto">
            <a:xfrm>
              <a:off x="2346" y="3120"/>
              <a:ext cx="141" cy="140"/>
            </a:xfrm>
            <a:prstGeom prst="ellipse">
              <a:avLst/>
            </a:prstGeom>
            <a:solidFill>
              <a:schemeClr val="bg1"/>
            </a:solidFill>
            <a:ln w="19050">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82360" name="Oval 69"/>
            <p:cNvSpPr>
              <a:spLocks noChangeArrowheads="1"/>
            </p:cNvSpPr>
            <p:nvPr/>
          </p:nvSpPr>
          <p:spPr bwMode="auto">
            <a:xfrm>
              <a:off x="1713" y="3120"/>
              <a:ext cx="141" cy="140"/>
            </a:xfrm>
            <a:prstGeom prst="ellipse">
              <a:avLst/>
            </a:prstGeom>
            <a:solidFill>
              <a:srgbClr val="FF0000"/>
            </a:solidFill>
            <a:ln w="19050">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82361" name="Rectangle 70"/>
            <p:cNvSpPr>
              <a:spLocks noChangeArrowheads="1"/>
            </p:cNvSpPr>
            <p:nvPr/>
          </p:nvSpPr>
          <p:spPr bwMode="auto">
            <a:xfrm>
              <a:off x="1499" y="2280"/>
              <a:ext cx="1197" cy="119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82362" name="Oval 71"/>
            <p:cNvSpPr>
              <a:spLocks noChangeArrowheads="1"/>
            </p:cNvSpPr>
            <p:nvPr/>
          </p:nvSpPr>
          <p:spPr bwMode="auto">
            <a:xfrm>
              <a:off x="1429" y="2212"/>
              <a:ext cx="140" cy="140"/>
            </a:xfrm>
            <a:prstGeom prst="ellipse">
              <a:avLst/>
            </a:prstGeom>
            <a:solidFill>
              <a:schemeClr val="bg1"/>
            </a:solidFill>
            <a:ln w="19050">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82363" name="Oval 72"/>
            <p:cNvSpPr>
              <a:spLocks noChangeArrowheads="1"/>
            </p:cNvSpPr>
            <p:nvPr/>
          </p:nvSpPr>
          <p:spPr bwMode="auto">
            <a:xfrm>
              <a:off x="2623" y="2212"/>
              <a:ext cx="141" cy="140"/>
            </a:xfrm>
            <a:prstGeom prst="ellipse">
              <a:avLst/>
            </a:prstGeom>
            <a:solidFill>
              <a:srgbClr val="FF0000"/>
            </a:solidFill>
            <a:ln w="19050">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82364" name="Oval 73"/>
            <p:cNvSpPr>
              <a:spLocks noChangeArrowheads="1"/>
            </p:cNvSpPr>
            <p:nvPr/>
          </p:nvSpPr>
          <p:spPr bwMode="auto">
            <a:xfrm>
              <a:off x="2624" y="3392"/>
              <a:ext cx="141" cy="141"/>
            </a:xfrm>
            <a:prstGeom prst="ellipse">
              <a:avLst/>
            </a:prstGeom>
            <a:solidFill>
              <a:schemeClr val="bg1"/>
            </a:solidFill>
            <a:ln w="19050">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82365" name="Oval 74"/>
            <p:cNvSpPr>
              <a:spLocks noChangeArrowheads="1"/>
            </p:cNvSpPr>
            <p:nvPr/>
          </p:nvSpPr>
          <p:spPr bwMode="auto">
            <a:xfrm>
              <a:off x="1421" y="3399"/>
              <a:ext cx="141" cy="141"/>
            </a:xfrm>
            <a:prstGeom prst="ellipse">
              <a:avLst/>
            </a:prstGeom>
            <a:solidFill>
              <a:schemeClr val="bg1"/>
            </a:solidFill>
            <a:ln w="19050">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82366" name="Text Box 75"/>
            <p:cNvSpPr txBox="1">
              <a:spLocks noChangeArrowheads="1"/>
            </p:cNvSpPr>
            <p:nvPr/>
          </p:nvSpPr>
          <p:spPr bwMode="auto">
            <a:xfrm>
              <a:off x="1574" y="2326"/>
              <a:ext cx="554"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sz="1600" b="1" dirty="0">
                  <a:latin typeface="Arial" panose="020B0604020202020204" pitchFamily="34" charset="0"/>
                </a:rPr>
                <a:t>010</a:t>
              </a:r>
            </a:p>
          </p:txBody>
        </p:sp>
        <p:sp>
          <p:nvSpPr>
            <p:cNvPr id="782367" name="Text Box 76"/>
            <p:cNvSpPr txBox="1">
              <a:spLocks noChangeArrowheads="1"/>
            </p:cNvSpPr>
            <p:nvPr/>
          </p:nvSpPr>
          <p:spPr bwMode="auto">
            <a:xfrm>
              <a:off x="2083" y="2323"/>
              <a:ext cx="58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sz="1600" b="1" dirty="0">
                  <a:latin typeface="Arial" panose="020B0604020202020204" pitchFamily="34" charset="0"/>
                </a:rPr>
                <a:t>110</a:t>
              </a:r>
            </a:p>
          </p:txBody>
        </p:sp>
        <p:sp>
          <p:nvSpPr>
            <p:cNvPr id="782368" name="Text Box 77"/>
            <p:cNvSpPr txBox="1">
              <a:spLocks noChangeArrowheads="1"/>
            </p:cNvSpPr>
            <p:nvPr/>
          </p:nvSpPr>
          <p:spPr bwMode="auto">
            <a:xfrm>
              <a:off x="2094" y="3224"/>
              <a:ext cx="56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sz="1600" b="1" dirty="0">
                  <a:latin typeface="Arial" panose="020B0604020202020204" pitchFamily="34" charset="0"/>
                </a:rPr>
                <a:t>100</a:t>
              </a:r>
            </a:p>
          </p:txBody>
        </p:sp>
        <p:sp>
          <p:nvSpPr>
            <p:cNvPr id="782369" name="Text Box 78"/>
            <p:cNvSpPr txBox="1">
              <a:spLocks noChangeArrowheads="1"/>
            </p:cNvSpPr>
            <p:nvPr/>
          </p:nvSpPr>
          <p:spPr bwMode="auto">
            <a:xfrm>
              <a:off x="1558" y="3235"/>
              <a:ext cx="55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sz="1600" b="1" dirty="0">
                  <a:latin typeface="Arial" panose="020B0604020202020204" pitchFamily="34" charset="0"/>
                </a:rPr>
                <a:t>000</a:t>
              </a:r>
            </a:p>
          </p:txBody>
        </p:sp>
        <p:sp>
          <p:nvSpPr>
            <p:cNvPr id="782370" name="Line 79"/>
            <p:cNvSpPr>
              <a:spLocks noChangeShapeType="1"/>
            </p:cNvSpPr>
            <p:nvPr/>
          </p:nvSpPr>
          <p:spPr bwMode="auto">
            <a:xfrm>
              <a:off x="1555" y="2330"/>
              <a:ext cx="175" cy="18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782371" name="Line 80"/>
            <p:cNvSpPr>
              <a:spLocks noChangeShapeType="1"/>
            </p:cNvSpPr>
            <p:nvPr/>
          </p:nvSpPr>
          <p:spPr bwMode="auto">
            <a:xfrm>
              <a:off x="2478" y="3244"/>
              <a:ext cx="176" cy="18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782372" name="Line 81"/>
            <p:cNvSpPr>
              <a:spLocks noChangeShapeType="1"/>
            </p:cNvSpPr>
            <p:nvPr/>
          </p:nvSpPr>
          <p:spPr bwMode="auto">
            <a:xfrm flipH="1">
              <a:off x="2460" y="2339"/>
              <a:ext cx="176" cy="18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782373" name="Line 82"/>
            <p:cNvSpPr>
              <a:spLocks noChangeShapeType="1"/>
            </p:cNvSpPr>
            <p:nvPr/>
          </p:nvSpPr>
          <p:spPr bwMode="auto">
            <a:xfrm flipH="1">
              <a:off x="1550" y="3249"/>
              <a:ext cx="176" cy="18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grpSp>
      <p:sp>
        <p:nvSpPr>
          <p:cNvPr id="225367" name="Text Box 87"/>
          <p:cNvSpPr txBox="1">
            <a:spLocks noChangeArrowheads="1"/>
          </p:cNvSpPr>
          <p:nvPr/>
        </p:nvSpPr>
        <p:spPr bwMode="auto">
          <a:xfrm>
            <a:off x="4114800" y="4387850"/>
            <a:ext cx="881063"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sz="1600" b="1">
                <a:latin typeface="Arial" panose="020B0604020202020204" pitchFamily="34" charset="0"/>
              </a:rPr>
              <a:t>??0</a:t>
            </a:r>
          </a:p>
        </p:txBody>
      </p:sp>
    </p:spTree>
    <p:extLst>
      <p:ext uri="{BB962C8B-B14F-4D97-AF65-F5344CB8AC3E}">
        <p14:creationId xmlns:p14="http://schemas.microsoft.com/office/powerpoint/2010/main" val="27943796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2533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2534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536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253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5" grpId="0" autoUpdateAnimBg="0"/>
      <p:bldP spid="225339" grpId="0" animBg="1" autoUpdateAnimBg="0"/>
      <p:bldP spid="225343" grpId="0" animBg="1" autoUpdateAnimBg="0"/>
      <p:bldP spid="22536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2" name="Rectangle 2"/>
          <p:cNvSpPr>
            <a:spLocks noGrp="1" noChangeArrowheads="1"/>
          </p:cNvSpPr>
          <p:nvPr>
            <p:ph type="title" idx="4294967295"/>
          </p:nvPr>
        </p:nvSpPr>
        <p:spPr/>
        <p:txBody>
          <a:bodyPr anchor="b"/>
          <a:lstStyle/>
          <a:p>
            <a:r>
              <a:rPr lang="en-US" smtClean="0"/>
              <a:t>Minimum Hamming Distance</a:t>
            </a:r>
          </a:p>
        </p:txBody>
      </p:sp>
      <p:sp>
        <p:nvSpPr>
          <p:cNvPr id="272387" name="Rectangle 3"/>
          <p:cNvSpPr>
            <a:spLocks noGrp="1" noChangeArrowheads="1"/>
          </p:cNvSpPr>
          <p:nvPr>
            <p:ph type="body" idx="4294967295"/>
          </p:nvPr>
        </p:nvSpPr>
        <p:spPr/>
        <p:txBody>
          <a:bodyPr/>
          <a:lstStyle/>
          <a:p>
            <a:pPr marL="447675" indent="-447675"/>
            <a:r>
              <a:rPr lang="en-US" smtClean="0"/>
              <a:t>The minimum Hamming distance of a code is the minimum distance over all pairs of codewords</a:t>
            </a:r>
          </a:p>
          <a:p>
            <a:pPr marL="889000" lvl="1" indent="-439738"/>
            <a:r>
              <a:rPr lang="en-US" smtClean="0"/>
              <a:t>Minimum Hamming Distance for parity</a:t>
            </a:r>
          </a:p>
          <a:p>
            <a:pPr marL="1293813" lvl="2" indent="-403225"/>
            <a:r>
              <a:rPr lang="en-US" smtClean="0"/>
              <a:t>2</a:t>
            </a:r>
          </a:p>
          <a:p>
            <a:pPr marL="889000" lvl="1" indent="-439738"/>
            <a:r>
              <a:rPr lang="en-US" smtClean="0"/>
              <a:t>Minimum Hamming Distance for voting</a:t>
            </a:r>
          </a:p>
          <a:p>
            <a:pPr marL="1293813" lvl="2" indent="-403225"/>
            <a:r>
              <a:rPr lang="en-US" smtClean="0"/>
              <a:t>3</a:t>
            </a:r>
          </a:p>
          <a:p>
            <a:pPr marL="447675" indent="-447675"/>
            <a:endParaRPr lang="en-US" smtClean="0"/>
          </a:p>
        </p:txBody>
      </p:sp>
      <p:sp>
        <p:nvSpPr>
          <p:cNvPr id="783364" name="Date Placeholder 3"/>
          <p:cNvSpPr txBox="1">
            <a:spLocks noGrp="1"/>
          </p:cNvSpPr>
          <p:nvPr/>
        </p:nvSpPr>
        <p:spPr bwMode="auto">
          <a:xfrm>
            <a:off x="94615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000">
                <a:latin typeface="Arial" panose="020B0604020202020204" pitchFamily="34" charset="0"/>
              </a:rPr>
              <a:t>CS/ECE 438</a:t>
            </a:r>
          </a:p>
        </p:txBody>
      </p:sp>
      <p:sp>
        <p:nvSpPr>
          <p:cNvPr id="783365" name="Footer Placeholder 4"/>
          <p:cNvSpPr txBox="1">
            <a:spLocks noGrp="1"/>
          </p:cNvSpPr>
          <p:nvPr/>
        </p:nvSpPr>
        <p:spPr bwMode="auto">
          <a:xfrm>
            <a:off x="3124200" y="62484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sz="1000" dirty="0">
              <a:latin typeface="Arial" panose="020B0604020202020204" pitchFamily="34" charset="0"/>
            </a:endParaRPr>
          </a:p>
        </p:txBody>
      </p:sp>
      <p:sp>
        <p:nvSpPr>
          <p:cNvPr id="783366" name="Slide Number Placeholder 5"/>
          <p:cNvSpPr txBox="1">
            <a:spLocks noGrp="1"/>
          </p:cNvSpPr>
          <p:nvPr/>
        </p:nvSpPr>
        <p:spPr bwMode="auto">
          <a:xfrm>
            <a:off x="6705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B5168829-7729-40FB-BB94-93AE2649533D}" type="slidenum">
              <a:rPr lang="en-US" sz="1000">
                <a:latin typeface="Arial" panose="020B0604020202020204" pitchFamily="34" charset="0"/>
              </a:rPr>
              <a:pPr algn="r" eaLnBrk="1" hangingPunct="1"/>
              <a:t>56</a:t>
            </a:fld>
            <a:endParaRPr lang="en-US" sz="1000">
              <a:latin typeface="Arial" panose="020B0604020202020204" pitchFamily="34" charset="0"/>
            </a:endParaRPr>
          </a:p>
        </p:txBody>
      </p:sp>
    </p:spTree>
    <p:extLst>
      <p:ext uri="{BB962C8B-B14F-4D97-AF65-F5344CB8AC3E}">
        <p14:creationId xmlns:p14="http://schemas.microsoft.com/office/powerpoint/2010/main" val="7717831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238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238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7238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723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386" name="Rectangle 4"/>
          <p:cNvSpPr>
            <a:spLocks noGrp="1" noChangeArrowheads="1"/>
          </p:cNvSpPr>
          <p:nvPr>
            <p:ph type="title" idx="4294967295"/>
          </p:nvPr>
        </p:nvSpPr>
        <p:spPr/>
        <p:txBody>
          <a:bodyPr anchor="b"/>
          <a:lstStyle/>
          <a:p>
            <a:r>
              <a:rPr lang="en-US" smtClean="0"/>
              <a:t>Coverage</a:t>
            </a:r>
          </a:p>
        </p:txBody>
      </p:sp>
      <p:sp>
        <p:nvSpPr>
          <p:cNvPr id="784387" name="Rectangle 5"/>
          <p:cNvSpPr>
            <a:spLocks noGrp="1" noChangeArrowheads="1"/>
          </p:cNvSpPr>
          <p:nvPr>
            <p:ph type="body" idx="4294967295"/>
          </p:nvPr>
        </p:nvSpPr>
        <p:spPr/>
        <p:txBody>
          <a:bodyPr/>
          <a:lstStyle/>
          <a:p>
            <a:pPr marL="447675" indent="-447675"/>
            <a:r>
              <a:rPr lang="en-US" sz="2800" smtClean="0"/>
              <a:t>N-bit error detection</a:t>
            </a:r>
          </a:p>
          <a:p>
            <a:pPr marL="889000" lvl="1" indent="-439738"/>
            <a:r>
              <a:rPr lang="en-US" sz="2400" smtClean="0"/>
              <a:t>No code word changed into another code word</a:t>
            </a:r>
          </a:p>
          <a:p>
            <a:pPr marL="889000" lvl="1" indent="-439738"/>
            <a:r>
              <a:rPr lang="en-US" sz="2400" smtClean="0"/>
              <a:t>Requires Hamming distance of N+1</a:t>
            </a:r>
          </a:p>
          <a:p>
            <a:pPr marL="447675" indent="-447675"/>
            <a:r>
              <a:rPr lang="en-US" sz="2800" smtClean="0"/>
              <a:t>N-bit error correction</a:t>
            </a:r>
          </a:p>
          <a:p>
            <a:pPr marL="889000" lvl="1" indent="-439738"/>
            <a:r>
              <a:rPr lang="en-US" sz="2400" smtClean="0"/>
              <a:t>N-bit neighborhood: all codewords within N bit flips</a:t>
            </a:r>
          </a:p>
          <a:p>
            <a:pPr marL="889000" lvl="1" indent="-439738"/>
            <a:r>
              <a:rPr lang="en-US" sz="2400" smtClean="0"/>
              <a:t>No overlap between N-bit neighborhoods</a:t>
            </a:r>
          </a:p>
          <a:p>
            <a:pPr marL="889000" lvl="1" indent="-439738"/>
            <a:r>
              <a:rPr lang="en-US" sz="2400" smtClean="0"/>
              <a:t>Requires hamming distance of 2N+1</a:t>
            </a:r>
          </a:p>
        </p:txBody>
      </p:sp>
      <p:sp>
        <p:nvSpPr>
          <p:cNvPr id="784388" name="Date Placeholder 3"/>
          <p:cNvSpPr txBox="1">
            <a:spLocks noGrp="1"/>
          </p:cNvSpPr>
          <p:nvPr/>
        </p:nvSpPr>
        <p:spPr bwMode="auto">
          <a:xfrm>
            <a:off x="94615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000">
                <a:latin typeface="Arial" panose="020B0604020202020204" pitchFamily="34" charset="0"/>
              </a:rPr>
              <a:t>CS/ECE 438</a:t>
            </a:r>
          </a:p>
        </p:txBody>
      </p:sp>
      <p:sp>
        <p:nvSpPr>
          <p:cNvPr id="784389" name="Footer Placeholder 4"/>
          <p:cNvSpPr txBox="1">
            <a:spLocks noGrp="1"/>
          </p:cNvSpPr>
          <p:nvPr/>
        </p:nvSpPr>
        <p:spPr bwMode="auto">
          <a:xfrm>
            <a:off x="3124200" y="62484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sz="1000" dirty="0">
              <a:latin typeface="Arial" panose="020B0604020202020204" pitchFamily="34" charset="0"/>
            </a:endParaRPr>
          </a:p>
        </p:txBody>
      </p:sp>
      <p:sp>
        <p:nvSpPr>
          <p:cNvPr id="784390" name="Slide Number Placeholder 5"/>
          <p:cNvSpPr txBox="1">
            <a:spLocks noGrp="1"/>
          </p:cNvSpPr>
          <p:nvPr/>
        </p:nvSpPr>
        <p:spPr bwMode="auto">
          <a:xfrm>
            <a:off x="6705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3B4D69E9-CDBF-42AF-82A2-6F10AAB51995}" type="slidenum">
              <a:rPr lang="en-US" sz="1000">
                <a:latin typeface="Arial" panose="020B0604020202020204" pitchFamily="34" charset="0"/>
              </a:rPr>
              <a:pPr algn="r" eaLnBrk="1" hangingPunct="1"/>
              <a:t>57</a:t>
            </a:fld>
            <a:endParaRPr lang="en-US" sz="1000">
              <a:latin typeface="Arial" panose="020B0604020202020204" pitchFamily="34" charset="0"/>
            </a:endParaRPr>
          </a:p>
        </p:txBody>
      </p:sp>
    </p:spTree>
    <p:extLst>
      <p:ext uri="{BB962C8B-B14F-4D97-AF65-F5344CB8AC3E}">
        <p14:creationId xmlns:p14="http://schemas.microsoft.com/office/powerpoint/2010/main" val="192418155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10" name="Rectangle 4"/>
          <p:cNvSpPr>
            <a:spLocks noGrp="1" noChangeArrowheads="1"/>
          </p:cNvSpPr>
          <p:nvPr>
            <p:ph type="title" idx="4294967295"/>
          </p:nvPr>
        </p:nvSpPr>
        <p:spPr/>
        <p:txBody>
          <a:bodyPr anchor="b"/>
          <a:lstStyle/>
          <a:p>
            <a:r>
              <a:rPr lang="en-US" smtClean="0"/>
              <a:t>Hamming Codes</a:t>
            </a:r>
          </a:p>
        </p:txBody>
      </p:sp>
      <p:sp>
        <p:nvSpPr>
          <p:cNvPr id="785411" name="Rectangle 5"/>
          <p:cNvSpPr>
            <a:spLocks noGrp="1" noChangeArrowheads="1"/>
          </p:cNvSpPr>
          <p:nvPr>
            <p:ph type="body" idx="4294967295"/>
          </p:nvPr>
        </p:nvSpPr>
        <p:spPr/>
        <p:txBody>
          <a:bodyPr/>
          <a:lstStyle/>
          <a:p>
            <a:pPr marL="447675" indent="-447675"/>
            <a:r>
              <a:rPr lang="en-US" sz="2400" smtClean="0"/>
              <a:t>Linear error-correcting code, Named after Richard Hamming</a:t>
            </a:r>
          </a:p>
          <a:p>
            <a:pPr marL="889000" lvl="1" indent="-439738"/>
            <a:r>
              <a:rPr lang="en-US" sz="2000" smtClean="0"/>
              <a:t>Simple, commonly used in RAM (e.g., ECC-RAM)</a:t>
            </a:r>
          </a:p>
          <a:p>
            <a:pPr marL="447675" indent="-447675"/>
            <a:r>
              <a:rPr lang="en-US" sz="2400" smtClean="0"/>
              <a:t>Can detect up to 2 simultaneous bit errors</a:t>
            </a:r>
          </a:p>
          <a:p>
            <a:pPr marL="447675" indent="-447675"/>
            <a:r>
              <a:rPr lang="en-US" sz="2400" smtClean="0"/>
              <a:t>Can correct single-bit errors</a:t>
            </a:r>
          </a:p>
          <a:p>
            <a:pPr marL="447675" indent="-447675"/>
            <a:r>
              <a:rPr lang="en-US" sz="2400" smtClean="0"/>
              <a:t>Construction</a:t>
            </a:r>
          </a:p>
          <a:p>
            <a:pPr marL="889000" lvl="1" indent="-439738"/>
            <a:r>
              <a:rPr lang="en-US" sz="2000" smtClean="0"/>
              <a:t>number bits from 1 upward</a:t>
            </a:r>
          </a:p>
          <a:p>
            <a:pPr marL="889000" lvl="1" indent="-439738"/>
            <a:r>
              <a:rPr lang="en-US" sz="2000" smtClean="0"/>
              <a:t>powers of 2 are check bits</a:t>
            </a:r>
          </a:p>
          <a:p>
            <a:pPr marL="889000" lvl="1" indent="-439738"/>
            <a:r>
              <a:rPr lang="en-US" sz="2000" smtClean="0"/>
              <a:t>all others are data bits</a:t>
            </a:r>
          </a:p>
          <a:p>
            <a:pPr marL="889000" lvl="1" indent="-439738"/>
            <a:r>
              <a:rPr lang="en-US" sz="2000" smtClean="0"/>
              <a:t>Check bit j is XOR of all bits k such that</a:t>
            </a:r>
            <a:br>
              <a:rPr lang="en-US" sz="2000" smtClean="0"/>
            </a:br>
            <a:r>
              <a:rPr lang="en-US" sz="2000" smtClean="0"/>
              <a:t>(j AND k) = j</a:t>
            </a:r>
          </a:p>
          <a:p>
            <a:pPr marL="447675" indent="-447675"/>
            <a:r>
              <a:rPr lang="en-US" sz="2400" smtClean="0"/>
              <a:t>Example: 4 bits of data, 3 check bits</a:t>
            </a:r>
          </a:p>
        </p:txBody>
      </p:sp>
      <p:sp>
        <p:nvSpPr>
          <p:cNvPr id="785412" name="Date Placeholder 3"/>
          <p:cNvSpPr txBox="1">
            <a:spLocks noGrp="1"/>
          </p:cNvSpPr>
          <p:nvPr/>
        </p:nvSpPr>
        <p:spPr bwMode="auto">
          <a:xfrm>
            <a:off x="94615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000">
                <a:latin typeface="Arial" panose="020B0604020202020204" pitchFamily="34" charset="0"/>
              </a:rPr>
              <a:t>CS/ECE 438</a:t>
            </a:r>
          </a:p>
        </p:txBody>
      </p:sp>
      <p:sp>
        <p:nvSpPr>
          <p:cNvPr id="785413" name="Footer Placeholder 4"/>
          <p:cNvSpPr txBox="1">
            <a:spLocks noGrp="1"/>
          </p:cNvSpPr>
          <p:nvPr/>
        </p:nvSpPr>
        <p:spPr bwMode="auto">
          <a:xfrm>
            <a:off x="3124200" y="62484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sz="1000" dirty="0">
              <a:latin typeface="Arial" panose="020B0604020202020204" pitchFamily="34" charset="0"/>
            </a:endParaRPr>
          </a:p>
        </p:txBody>
      </p:sp>
      <p:sp>
        <p:nvSpPr>
          <p:cNvPr id="785414" name="Slide Number Placeholder 5"/>
          <p:cNvSpPr txBox="1">
            <a:spLocks noGrp="1"/>
          </p:cNvSpPr>
          <p:nvPr/>
        </p:nvSpPr>
        <p:spPr bwMode="auto">
          <a:xfrm>
            <a:off x="6705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F9D97D80-8FB7-447E-953D-E49B7343818F}" type="slidenum">
              <a:rPr lang="en-US" sz="1000">
                <a:latin typeface="Arial" panose="020B0604020202020204" pitchFamily="34" charset="0"/>
              </a:rPr>
              <a:pPr algn="r" eaLnBrk="1" hangingPunct="1"/>
              <a:t>58</a:t>
            </a:fld>
            <a:endParaRPr lang="en-US" sz="1000">
              <a:latin typeface="Arial" panose="020B0604020202020204" pitchFamily="34" charset="0"/>
            </a:endParaRPr>
          </a:p>
        </p:txBody>
      </p:sp>
      <p:sp>
        <p:nvSpPr>
          <p:cNvPr id="785415" name="Rectangle 7"/>
          <p:cNvSpPr>
            <a:spLocks noChangeArrowheads="1"/>
          </p:cNvSpPr>
          <p:nvPr/>
        </p:nvSpPr>
        <p:spPr bwMode="auto">
          <a:xfrm>
            <a:off x="5721350" y="3587750"/>
            <a:ext cx="374650" cy="374650"/>
          </a:xfrm>
          <a:prstGeom prst="rect">
            <a:avLst/>
          </a:prstGeom>
          <a:solidFill>
            <a:srgbClr val="00CC99"/>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1800" b="1">
                <a:latin typeface="Arial" panose="020B0604020202020204" pitchFamily="34" charset="0"/>
              </a:rPr>
              <a:t>C</a:t>
            </a:r>
            <a:endParaRPr lang="en-US" sz="1800" b="1" baseline="-25000">
              <a:latin typeface="Arial" panose="020B0604020202020204" pitchFamily="34" charset="0"/>
            </a:endParaRPr>
          </a:p>
        </p:txBody>
      </p:sp>
      <p:sp>
        <p:nvSpPr>
          <p:cNvPr id="785416" name="Text Box 8"/>
          <p:cNvSpPr txBox="1">
            <a:spLocks noChangeArrowheads="1"/>
          </p:cNvSpPr>
          <p:nvPr/>
        </p:nvSpPr>
        <p:spPr bwMode="auto">
          <a:xfrm>
            <a:off x="5761038" y="321468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800" b="1">
                <a:latin typeface="Arial" panose="020B0604020202020204" pitchFamily="34" charset="0"/>
              </a:rPr>
              <a:t>1</a:t>
            </a:r>
          </a:p>
        </p:txBody>
      </p:sp>
      <p:sp>
        <p:nvSpPr>
          <p:cNvPr id="785429" name="Rectangle 7"/>
          <p:cNvSpPr>
            <a:spLocks noChangeArrowheads="1"/>
          </p:cNvSpPr>
          <p:nvPr/>
        </p:nvSpPr>
        <p:spPr bwMode="auto">
          <a:xfrm>
            <a:off x="6086475" y="3587750"/>
            <a:ext cx="374650" cy="374650"/>
          </a:xfrm>
          <a:prstGeom prst="rect">
            <a:avLst/>
          </a:prstGeom>
          <a:solidFill>
            <a:srgbClr val="00CC99"/>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1800" b="1">
                <a:latin typeface="Arial" panose="020B0604020202020204" pitchFamily="34" charset="0"/>
              </a:rPr>
              <a:t>C</a:t>
            </a:r>
            <a:endParaRPr lang="en-US" sz="1800" b="1" baseline="-25000">
              <a:latin typeface="Arial" panose="020B0604020202020204" pitchFamily="34" charset="0"/>
            </a:endParaRPr>
          </a:p>
        </p:txBody>
      </p:sp>
      <p:sp>
        <p:nvSpPr>
          <p:cNvPr id="785430" name="Text Box 8"/>
          <p:cNvSpPr txBox="1">
            <a:spLocks noChangeArrowheads="1"/>
          </p:cNvSpPr>
          <p:nvPr/>
        </p:nvSpPr>
        <p:spPr bwMode="auto">
          <a:xfrm>
            <a:off x="6126163" y="321468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800" b="1">
                <a:latin typeface="Arial" panose="020B0604020202020204" pitchFamily="34" charset="0"/>
              </a:rPr>
              <a:t>2</a:t>
            </a:r>
          </a:p>
        </p:txBody>
      </p:sp>
      <p:sp>
        <p:nvSpPr>
          <p:cNvPr id="785431" name="Rectangle 7"/>
          <p:cNvSpPr>
            <a:spLocks noChangeArrowheads="1"/>
          </p:cNvSpPr>
          <p:nvPr/>
        </p:nvSpPr>
        <p:spPr bwMode="auto">
          <a:xfrm>
            <a:off x="6454775" y="3586163"/>
            <a:ext cx="374650" cy="374650"/>
          </a:xfrm>
          <a:prstGeom prst="rect">
            <a:avLst/>
          </a:prstGeom>
          <a:solidFill>
            <a:srgbClr val="00CC99"/>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1800" b="1">
                <a:latin typeface="Arial" panose="020B0604020202020204" pitchFamily="34" charset="0"/>
              </a:rPr>
              <a:t>D</a:t>
            </a:r>
            <a:endParaRPr lang="en-US" sz="1800" b="1" baseline="-25000">
              <a:latin typeface="Arial" panose="020B0604020202020204" pitchFamily="34" charset="0"/>
            </a:endParaRPr>
          </a:p>
        </p:txBody>
      </p:sp>
      <p:sp>
        <p:nvSpPr>
          <p:cNvPr id="785432" name="Text Box 8"/>
          <p:cNvSpPr txBox="1">
            <a:spLocks noChangeArrowheads="1"/>
          </p:cNvSpPr>
          <p:nvPr/>
        </p:nvSpPr>
        <p:spPr bwMode="auto">
          <a:xfrm>
            <a:off x="6494463" y="32131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800" b="1">
                <a:latin typeface="Arial" panose="020B0604020202020204" pitchFamily="34" charset="0"/>
              </a:rPr>
              <a:t>3</a:t>
            </a:r>
          </a:p>
        </p:txBody>
      </p:sp>
      <p:sp>
        <p:nvSpPr>
          <p:cNvPr id="785433" name="Rectangle 7"/>
          <p:cNvSpPr>
            <a:spLocks noChangeArrowheads="1"/>
          </p:cNvSpPr>
          <p:nvPr/>
        </p:nvSpPr>
        <p:spPr bwMode="auto">
          <a:xfrm>
            <a:off x="6829425" y="3586163"/>
            <a:ext cx="374650" cy="374650"/>
          </a:xfrm>
          <a:prstGeom prst="rect">
            <a:avLst/>
          </a:prstGeom>
          <a:solidFill>
            <a:srgbClr val="00CC99"/>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1800" b="1">
                <a:latin typeface="Arial" panose="020B0604020202020204" pitchFamily="34" charset="0"/>
              </a:rPr>
              <a:t>C</a:t>
            </a:r>
            <a:endParaRPr lang="en-US" sz="1800" b="1" baseline="-25000">
              <a:latin typeface="Arial" panose="020B0604020202020204" pitchFamily="34" charset="0"/>
            </a:endParaRPr>
          </a:p>
        </p:txBody>
      </p:sp>
      <p:sp>
        <p:nvSpPr>
          <p:cNvPr id="785434" name="Text Box 8"/>
          <p:cNvSpPr txBox="1">
            <a:spLocks noChangeArrowheads="1"/>
          </p:cNvSpPr>
          <p:nvPr/>
        </p:nvSpPr>
        <p:spPr bwMode="auto">
          <a:xfrm>
            <a:off x="6869113" y="32131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800" b="1">
                <a:latin typeface="Arial" panose="020B0604020202020204" pitchFamily="34" charset="0"/>
              </a:rPr>
              <a:t>4</a:t>
            </a:r>
          </a:p>
        </p:txBody>
      </p:sp>
      <p:sp>
        <p:nvSpPr>
          <p:cNvPr id="785435" name="Rectangle 7"/>
          <p:cNvSpPr>
            <a:spLocks noChangeArrowheads="1"/>
          </p:cNvSpPr>
          <p:nvPr/>
        </p:nvSpPr>
        <p:spPr bwMode="auto">
          <a:xfrm>
            <a:off x="7191375" y="3590925"/>
            <a:ext cx="374650" cy="374650"/>
          </a:xfrm>
          <a:prstGeom prst="rect">
            <a:avLst/>
          </a:prstGeom>
          <a:solidFill>
            <a:srgbClr val="00CC99"/>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1800" b="1">
                <a:latin typeface="Arial" panose="020B0604020202020204" pitchFamily="34" charset="0"/>
              </a:rPr>
              <a:t>D</a:t>
            </a:r>
            <a:endParaRPr lang="en-US" sz="1800" b="1" baseline="-25000">
              <a:latin typeface="Arial" panose="020B0604020202020204" pitchFamily="34" charset="0"/>
            </a:endParaRPr>
          </a:p>
        </p:txBody>
      </p:sp>
      <p:sp>
        <p:nvSpPr>
          <p:cNvPr id="785436" name="Text Box 8"/>
          <p:cNvSpPr txBox="1">
            <a:spLocks noChangeArrowheads="1"/>
          </p:cNvSpPr>
          <p:nvPr/>
        </p:nvSpPr>
        <p:spPr bwMode="auto">
          <a:xfrm>
            <a:off x="7231063" y="321786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800" b="1">
                <a:latin typeface="Arial" panose="020B0604020202020204" pitchFamily="34" charset="0"/>
              </a:rPr>
              <a:t>5</a:t>
            </a:r>
          </a:p>
        </p:txBody>
      </p:sp>
      <p:sp>
        <p:nvSpPr>
          <p:cNvPr id="785437" name="Rectangle 7"/>
          <p:cNvSpPr>
            <a:spLocks noChangeArrowheads="1"/>
          </p:cNvSpPr>
          <p:nvPr/>
        </p:nvSpPr>
        <p:spPr bwMode="auto">
          <a:xfrm>
            <a:off x="7556500" y="3590925"/>
            <a:ext cx="374650" cy="374650"/>
          </a:xfrm>
          <a:prstGeom prst="rect">
            <a:avLst/>
          </a:prstGeom>
          <a:solidFill>
            <a:srgbClr val="00CC99"/>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1800" b="1">
                <a:latin typeface="Arial" panose="020B0604020202020204" pitchFamily="34" charset="0"/>
              </a:rPr>
              <a:t>D</a:t>
            </a:r>
            <a:endParaRPr lang="en-US" sz="1800" b="1" baseline="-25000">
              <a:latin typeface="Arial" panose="020B0604020202020204" pitchFamily="34" charset="0"/>
            </a:endParaRPr>
          </a:p>
        </p:txBody>
      </p:sp>
      <p:sp>
        <p:nvSpPr>
          <p:cNvPr id="785438" name="Text Box 8"/>
          <p:cNvSpPr txBox="1">
            <a:spLocks noChangeArrowheads="1"/>
          </p:cNvSpPr>
          <p:nvPr/>
        </p:nvSpPr>
        <p:spPr bwMode="auto">
          <a:xfrm>
            <a:off x="7596188" y="321786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800" b="1">
                <a:latin typeface="Arial" panose="020B0604020202020204" pitchFamily="34" charset="0"/>
              </a:rPr>
              <a:t>6</a:t>
            </a:r>
          </a:p>
        </p:txBody>
      </p:sp>
      <p:sp>
        <p:nvSpPr>
          <p:cNvPr id="785439" name="Rectangle 7"/>
          <p:cNvSpPr>
            <a:spLocks noChangeArrowheads="1"/>
          </p:cNvSpPr>
          <p:nvPr/>
        </p:nvSpPr>
        <p:spPr bwMode="auto">
          <a:xfrm>
            <a:off x="7924800" y="3589338"/>
            <a:ext cx="374650" cy="374650"/>
          </a:xfrm>
          <a:prstGeom prst="rect">
            <a:avLst/>
          </a:prstGeom>
          <a:solidFill>
            <a:srgbClr val="00CC99"/>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1800" b="1">
                <a:latin typeface="Arial" panose="020B0604020202020204" pitchFamily="34" charset="0"/>
              </a:rPr>
              <a:t>D</a:t>
            </a:r>
            <a:endParaRPr lang="en-US" sz="1800" b="1" baseline="-25000">
              <a:latin typeface="Arial" panose="020B0604020202020204" pitchFamily="34" charset="0"/>
            </a:endParaRPr>
          </a:p>
        </p:txBody>
      </p:sp>
      <p:sp>
        <p:nvSpPr>
          <p:cNvPr id="785440" name="Text Box 8"/>
          <p:cNvSpPr txBox="1">
            <a:spLocks noChangeArrowheads="1"/>
          </p:cNvSpPr>
          <p:nvPr/>
        </p:nvSpPr>
        <p:spPr bwMode="auto">
          <a:xfrm>
            <a:off x="7964488" y="321627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800" b="1">
                <a:latin typeface="Arial" panose="020B0604020202020204" pitchFamily="34" charset="0"/>
              </a:rPr>
              <a:t>7</a:t>
            </a:r>
          </a:p>
        </p:txBody>
      </p:sp>
      <p:sp>
        <p:nvSpPr>
          <p:cNvPr id="785441" name="Rectangle 7"/>
          <p:cNvSpPr>
            <a:spLocks noChangeArrowheads="1"/>
          </p:cNvSpPr>
          <p:nvPr/>
        </p:nvSpPr>
        <p:spPr bwMode="auto">
          <a:xfrm>
            <a:off x="8299450" y="3589338"/>
            <a:ext cx="374650" cy="374650"/>
          </a:xfrm>
          <a:prstGeom prst="rect">
            <a:avLst/>
          </a:prstGeom>
          <a:solidFill>
            <a:srgbClr val="00CC99"/>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1800" b="1">
                <a:latin typeface="Arial" panose="020B0604020202020204" pitchFamily="34" charset="0"/>
              </a:rPr>
              <a:t>C</a:t>
            </a:r>
            <a:endParaRPr lang="en-US" sz="1800" b="1" baseline="-25000">
              <a:latin typeface="Arial" panose="020B0604020202020204" pitchFamily="34" charset="0"/>
            </a:endParaRPr>
          </a:p>
        </p:txBody>
      </p:sp>
      <p:sp>
        <p:nvSpPr>
          <p:cNvPr id="785442" name="Text Box 8"/>
          <p:cNvSpPr txBox="1">
            <a:spLocks noChangeArrowheads="1"/>
          </p:cNvSpPr>
          <p:nvPr/>
        </p:nvSpPr>
        <p:spPr bwMode="auto">
          <a:xfrm>
            <a:off x="8339138" y="321627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800" b="1">
                <a:latin typeface="Arial" panose="020B0604020202020204" pitchFamily="34" charset="0"/>
              </a:rPr>
              <a:t>8</a:t>
            </a:r>
          </a:p>
        </p:txBody>
      </p:sp>
      <p:sp>
        <p:nvSpPr>
          <p:cNvPr id="785443" name="Rectangle 35"/>
          <p:cNvSpPr>
            <a:spLocks noChangeArrowheads="1"/>
          </p:cNvSpPr>
          <p:nvPr/>
        </p:nvSpPr>
        <p:spPr bwMode="auto">
          <a:xfrm>
            <a:off x="8655050" y="35814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t>…</a:t>
            </a:r>
          </a:p>
        </p:txBody>
      </p:sp>
    </p:spTree>
    <p:extLst>
      <p:ext uri="{BB962C8B-B14F-4D97-AF65-F5344CB8AC3E}">
        <p14:creationId xmlns:p14="http://schemas.microsoft.com/office/powerpoint/2010/main" val="336750842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434" name="Date Placeholder 2"/>
          <p:cNvSpPr txBox="1">
            <a:spLocks noGrp="1"/>
          </p:cNvSpPr>
          <p:nvPr/>
        </p:nvSpPr>
        <p:spPr bwMode="auto">
          <a:xfrm>
            <a:off x="94615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000">
                <a:latin typeface="Arial" panose="020B0604020202020204" pitchFamily="34" charset="0"/>
              </a:rPr>
              <a:t>CS/ECE 438</a:t>
            </a:r>
          </a:p>
        </p:txBody>
      </p:sp>
      <p:sp>
        <p:nvSpPr>
          <p:cNvPr id="786435" name="Footer Placeholder 3"/>
          <p:cNvSpPr txBox="1">
            <a:spLocks noGrp="1"/>
          </p:cNvSpPr>
          <p:nvPr/>
        </p:nvSpPr>
        <p:spPr bwMode="auto">
          <a:xfrm>
            <a:off x="3124200" y="62484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sz="1000" dirty="0">
              <a:latin typeface="Arial" panose="020B0604020202020204" pitchFamily="34" charset="0"/>
            </a:endParaRPr>
          </a:p>
        </p:txBody>
      </p:sp>
      <p:sp>
        <p:nvSpPr>
          <p:cNvPr id="786436" name="Slide Number Placeholder 4"/>
          <p:cNvSpPr txBox="1">
            <a:spLocks noGrp="1"/>
          </p:cNvSpPr>
          <p:nvPr/>
        </p:nvSpPr>
        <p:spPr bwMode="auto">
          <a:xfrm>
            <a:off x="6705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FB382B6D-C9CD-4076-AB12-94FF28601FBF}" type="slidenum">
              <a:rPr lang="en-US" sz="1000">
                <a:latin typeface="Arial" panose="020B0604020202020204" pitchFamily="34" charset="0"/>
              </a:rPr>
              <a:pPr algn="r" eaLnBrk="1" hangingPunct="1"/>
              <a:t>59</a:t>
            </a:fld>
            <a:endParaRPr lang="en-US" sz="1000">
              <a:latin typeface="Arial" panose="020B0604020202020204" pitchFamily="34" charset="0"/>
            </a:endParaRPr>
          </a:p>
        </p:txBody>
      </p:sp>
      <p:sp>
        <p:nvSpPr>
          <p:cNvPr id="786437" name="Rectangle 46"/>
          <p:cNvSpPr>
            <a:spLocks noGrp="1" noChangeArrowheads="1"/>
          </p:cNvSpPr>
          <p:nvPr>
            <p:ph type="title" idx="4294967295"/>
          </p:nvPr>
        </p:nvSpPr>
        <p:spPr/>
        <p:txBody>
          <a:bodyPr anchor="b"/>
          <a:lstStyle/>
          <a:p>
            <a:pPr eaLnBrk="1" hangingPunct="1"/>
            <a:r>
              <a:rPr lang="en-US" smtClean="0"/>
              <a:t>Hamming Codes</a:t>
            </a:r>
          </a:p>
        </p:txBody>
      </p:sp>
      <p:sp>
        <p:nvSpPr>
          <p:cNvPr id="786438" name="Rectangle 4"/>
          <p:cNvSpPr>
            <a:spLocks noChangeArrowheads="1"/>
          </p:cNvSpPr>
          <p:nvPr/>
        </p:nvSpPr>
        <p:spPr bwMode="auto">
          <a:xfrm>
            <a:off x="685800" y="4267200"/>
            <a:ext cx="7772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20000"/>
              </a:spcBef>
            </a:pPr>
            <a:r>
              <a:rPr lang="en-US" sz="3200">
                <a:latin typeface="Arial" panose="020B0604020202020204" pitchFamily="34" charset="0"/>
              </a:rPr>
              <a:t>C1 = D3 XOR D5 XOR D7</a:t>
            </a:r>
          </a:p>
          <a:p>
            <a:pPr algn="ctr" eaLnBrk="1" hangingPunct="1">
              <a:spcBef>
                <a:spcPct val="20000"/>
              </a:spcBef>
            </a:pPr>
            <a:r>
              <a:rPr lang="en-US" sz="3200">
                <a:latin typeface="Arial" panose="020B0604020202020204" pitchFamily="34" charset="0"/>
              </a:rPr>
              <a:t>C2 = D3 XOR D6 XOR D7</a:t>
            </a:r>
          </a:p>
          <a:p>
            <a:pPr algn="ctr" eaLnBrk="1" hangingPunct="1">
              <a:spcBef>
                <a:spcPct val="20000"/>
              </a:spcBef>
            </a:pPr>
            <a:r>
              <a:rPr lang="en-US" sz="3200">
                <a:latin typeface="Arial" panose="020B0604020202020204" pitchFamily="34" charset="0"/>
              </a:rPr>
              <a:t>C4 = D5 XOR D6 XOR D7</a:t>
            </a:r>
          </a:p>
        </p:txBody>
      </p:sp>
      <p:sp>
        <p:nvSpPr>
          <p:cNvPr id="786439" name="Rectangle 7"/>
          <p:cNvSpPr>
            <a:spLocks noChangeArrowheads="1"/>
          </p:cNvSpPr>
          <p:nvPr/>
        </p:nvSpPr>
        <p:spPr bwMode="auto">
          <a:xfrm>
            <a:off x="2057400" y="2935288"/>
            <a:ext cx="685800" cy="685800"/>
          </a:xfrm>
          <a:prstGeom prst="rect">
            <a:avLst/>
          </a:prstGeom>
          <a:solidFill>
            <a:srgbClr val="00CC99"/>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3200" b="1">
                <a:latin typeface="Arial" panose="020B0604020202020204" pitchFamily="34" charset="0"/>
              </a:rPr>
              <a:t>C</a:t>
            </a:r>
            <a:r>
              <a:rPr lang="en-US" sz="3200" b="1" baseline="-25000">
                <a:latin typeface="Arial" panose="020B0604020202020204" pitchFamily="34" charset="0"/>
              </a:rPr>
              <a:t>1</a:t>
            </a:r>
          </a:p>
        </p:txBody>
      </p:sp>
      <p:sp>
        <p:nvSpPr>
          <p:cNvPr id="786440" name="Text Box 8"/>
          <p:cNvSpPr txBox="1">
            <a:spLocks noChangeArrowheads="1"/>
          </p:cNvSpPr>
          <p:nvPr/>
        </p:nvSpPr>
        <p:spPr bwMode="auto">
          <a:xfrm>
            <a:off x="2184400" y="2352675"/>
            <a:ext cx="4095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3200" b="1">
                <a:latin typeface="Arial" panose="020B0604020202020204" pitchFamily="34" charset="0"/>
              </a:rPr>
              <a:t>1</a:t>
            </a:r>
          </a:p>
        </p:txBody>
      </p:sp>
      <p:sp>
        <p:nvSpPr>
          <p:cNvPr id="786441" name="Rectangle 9"/>
          <p:cNvSpPr>
            <a:spLocks noChangeArrowheads="1"/>
          </p:cNvSpPr>
          <p:nvPr/>
        </p:nvSpPr>
        <p:spPr bwMode="auto">
          <a:xfrm>
            <a:off x="2743200" y="2935288"/>
            <a:ext cx="685800" cy="685800"/>
          </a:xfrm>
          <a:prstGeom prst="rect">
            <a:avLst/>
          </a:prstGeom>
          <a:solidFill>
            <a:srgbClr val="00CC99"/>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3200" b="1">
                <a:latin typeface="Arial" panose="020B0604020202020204" pitchFamily="34" charset="0"/>
              </a:rPr>
              <a:t>C</a:t>
            </a:r>
            <a:r>
              <a:rPr lang="en-US" sz="3200" b="1" baseline="-25000">
                <a:latin typeface="Arial" panose="020B0604020202020204" pitchFamily="34" charset="0"/>
              </a:rPr>
              <a:t>2</a:t>
            </a:r>
          </a:p>
        </p:txBody>
      </p:sp>
      <p:sp>
        <p:nvSpPr>
          <p:cNvPr id="786442" name="Text Box 10"/>
          <p:cNvSpPr txBox="1">
            <a:spLocks noChangeArrowheads="1"/>
          </p:cNvSpPr>
          <p:nvPr/>
        </p:nvSpPr>
        <p:spPr bwMode="auto">
          <a:xfrm>
            <a:off x="2870200" y="2352675"/>
            <a:ext cx="4095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3200" b="1">
                <a:latin typeface="Arial" panose="020B0604020202020204" pitchFamily="34" charset="0"/>
              </a:rPr>
              <a:t>2</a:t>
            </a:r>
          </a:p>
        </p:txBody>
      </p:sp>
      <p:sp>
        <p:nvSpPr>
          <p:cNvPr id="786443" name="Rectangle 11"/>
          <p:cNvSpPr>
            <a:spLocks noChangeArrowheads="1"/>
          </p:cNvSpPr>
          <p:nvPr/>
        </p:nvSpPr>
        <p:spPr bwMode="auto">
          <a:xfrm>
            <a:off x="3429000" y="2935288"/>
            <a:ext cx="685800" cy="685800"/>
          </a:xfrm>
          <a:prstGeom prst="rect">
            <a:avLst/>
          </a:prstGeom>
          <a:solidFill>
            <a:srgbClr val="99CCFF"/>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3200" b="1">
                <a:latin typeface="Arial" panose="020B0604020202020204" pitchFamily="34" charset="0"/>
              </a:rPr>
              <a:t>D</a:t>
            </a:r>
            <a:r>
              <a:rPr lang="en-US" sz="3200" b="1" baseline="-25000">
                <a:latin typeface="Arial" panose="020B0604020202020204" pitchFamily="34" charset="0"/>
              </a:rPr>
              <a:t>3</a:t>
            </a:r>
            <a:endParaRPr lang="en-US" sz="3200" b="1">
              <a:latin typeface="Arial" panose="020B0604020202020204" pitchFamily="34" charset="0"/>
            </a:endParaRPr>
          </a:p>
        </p:txBody>
      </p:sp>
      <p:sp>
        <p:nvSpPr>
          <p:cNvPr id="786444" name="Text Box 12"/>
          <p:cNvSpPr txBox="1">
            <a:spLocks noChangeArrowheads="1"/>
          </p:cNvSpPr>
          <p:nvPr/>
        </p:nvSpPr>
        <p:spPr bwMode="auto">
          <a:xfrm>
            <a:off x="3556000" y="2352675"/>
            <a:ext cx="4095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3200" b="1">
                <a:latin typeface="Arial" panose="020B0604020202020204" pitchFamily="34" charset="0"/>
              </a:rPr>
              <a:t>3</a:t>
            </a:r>
          </a:p>
        </p:txBody>
      </p:sp>
      <p:sp>
        <p:nvSpPr>
          <p:cNvPr id="786445" name="Rectangle 13"/>
          <p:cNvSpPr>
            <a:spLocks noChangeArrowheads="1"/>
          </p:cNvSpPr>
          <p:nvPr/>
        </p:nvSpPr>
        <p:spPr bwMode="auto">
          <a:xfrm>
            <a:off x="4117975" y="2935288"/>
            <a:ext cx="685800" cy="685800"/>
          </a:xfrm>
          <a:prstGeom prst="rect">
            <a:avLst/>
          </a:prstGeom>
          <a:solidFill>
            <a:srgbClr val="00CC99"/>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3200" b="1">
                <a:latin typeface="Arial" panose="020B0604020202020204" pitchFamily="34" charset="0"/>
              </a:rPr>
              <a:t>C</a:t>
            </a:r>
            <a:r>
              <a:rPr lang="en-US" sz="3200" b="1" baseline="-25000">
                <a:latin typeface="Arial" panose="020B0604020202020204" pitchFamily="34" charset="0"/>
              </a:rPr>
              <a:t>4</a:t>
            </a:r>
          </a:p>
        </p:txBody>
      </p:sp>
      <p:sp>
        <p:nvSpPr>
          <p:cNvPr id="786446" name="Text Box 14"/>
          <p:cNvSpPr txBox="1">
            <a:spLocks noChangeArrowheads="1"/>
          </p:cNvSpPr>
          <p:nvPr/>
        </p:nvSpPr>
        <p:spPr bwMode="auto">
          <a:xfrm>
            <a:off x="4244975" y="2352675"/>
            <a:ext cx="4095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3200" b="1">
                <a:latin typeface="Arial" panose="020B0604020202020204" pitchFamily="34" charset="0"/>
              </a:rPr>
              <a:t>4</a:t>
            </a:r>
          </a:p>
        </p:txBody>
      </p:sp>
      <p:sp>
        <p:nvSpPr>
          <p:cNvPr id="786447" name="Rectangle 15"/>
          <p:cNvSpPr>
            <a:spLocks noChangeArrowheads="1"/>
          </p:cNvSpPr>
          <p:nvPr/>
        </p:nvSpPr>
        <p:spPr bwMode="auto">
          <a:xfrm>
            <a:off x="4803775" y="2935288"/>
            <a:ext cx="685800" cy="685800"/>
          </a:xfrm>
          <a:prstGeom prst="rect">
            <a:avLst/>
          </a:prstGeom>
          <a:solidFill>
            <a:srgbClr val="99CCFF"/>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3200" b="1">
                <a:latin typeface="Arial" panose="020B0604020202020204" pitchFamily="34" charset="0"/>
              </a:rPr>
              <a:t>D</a:t>
            </a:r>
            <a:r>
              <a:rPr lang="en-US" sz="3200" b="1" baseline="-25000">
                <a:latin typeface="Arial" panose="020B0604020202020204" pitchFamily="34" charset="0"/>
              </a:rPr>
              <a:t>5</a:t>
            </a:r>
            <a:endParaRPr lang="en-US" sz="3200" b="1">
              <a:latin typeface="Arial" panose="020B0604020202020204" pitchFamily="34" charset="0"/>
            </a:endParaRPr>
          </a:p>
        </p:txBody>
      </p:sp>
      <p:sp>
        <p:nvSpPr>
          <p:cNvPr id="786448" name="Text Box 16"/>
          <p:cNvSpPr txBox="1">
            <a:spLocks noChangeArrowheads="1"/>
          </p:cNvSpPr>
          <p:nvPr/>
        </p:nvSpPr>
        <p:spPr bwMode="auto">
          <a:xfrm>
            <a:off x="4930775" y="2352675"/>
            <a:ext cx="4095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3200" b="1">
                <a:latin typeface="Arial" panose="020B0604020202020204" pitchFamily="34" charset="0"/>
              </a:rPr>
              <a:t>5</a:t>
            </a:r>
          </a:p>
        </p:txBody>
      </p:sp>
      <p:sp>
        <p:nvSpPr>
          <p:cNvPr id="786449" name="Rectangle 17"/>
          <p:cNvSpPr>
            <a:spLocks noChangeArrowheads="1"/>
          </p:cNvSpPr>
          <p:nvPr/>
        </p:nvSpPr>
        <p:spPr bwMode="auto">
          <a:xfrm>
            <a:off x="5489575" y="2935288"/>
            <a:ext cx="685800" cy="685800"/>
          </a:xfrm>
          <a:prstGeom prst="rect">
            <a:avLst/>
          </a:prstGeom>
          <a:solidFill>
            <a:srgbClr val="99CCFF"/>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3200" b="1">
                <a:latin typeface="Arial" panose="020B0604020202020204" pitchFamily="34" charset="0"/>
              </a:rPr>
              <a:t>D</a:t>
            </a:r>
            <a:r>
              <a:rPr lang="en-US" sz="3200" b="1" baseline="-25000">
                <a:latin typeface="Arial" panose="020B0604020202020204" pitchFamily="34" charset="0"/>
              </a:rPr>
              <a:t>6</a:t>
            </a:r>
            <a:endParaRPr lang="en-US" sz="3200" b="1">
              <a:latin typeface="Arial" panose="020B0604020202020204" pitchFamily="34" charset="0"/>
            </a:endParaRPr>
          </a:p>
        </p:txBody>
      </p:sp>
      <p:sp>
        <p:nvSpPr>
          <p:cNvPr id="786450" name="Text Box 18"/>
          <p:cNvSpPr txBox="1">
            <a:spLocks noChangeArrowheads="1"/>
          </p:cNvSpPr>
          <p:nvPr/>
        </p:nvSpPr>
        <p:spPr bwMode="auto">
          <a:xfrm>
            <a:off x="5616575" y="2352675"/>
            <a:ext cx="4095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3200" b="1">
                <a:latin typeface="Arial" panose="020B0604020202020204" pitchFamily="34" charset="0"/>
              </a:rPr>
              <a:t>6</a:t>
            </a:r>
          </a:p>
        </p:txBody>
      </p:sp>
      <p:sp>
        <p:nvSpPr>
          <p:cNvPr id="786451" name="Rectangle 19"/>
          <p:cNvSpPr>
            <a:spLocks noChangeArrowheads="1"/>
          </p:cNvSpPr>
          <p:nvPr/>
        </p:nvSpPr>
        <p:spPr bwMode="auto">
          <a:xfrm>
            <a:off x="6178550" y="2935288"/>
            <a:ext cx="685800" cy="685800"/>
          </a:xfrm>
          <a:prstGeom prst="rect">
            <a:avLst/>
          </a:prstGeom>
          <a:solidFill>
            <a:srgbClr val="99CCFF"/>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3200" b="1">
                <a:latin typeface="Arial" panose="020B0604020202020204" pitchFamily="34" charset="0"/>
              </a:rPr>
              <a:t>D</a:t>
            </a:r>
            <a:r>
              <a:rPr lang="en-US" sz="3200" b="1" baseline="-25000">
                <a:latin typeface="Arial" panose="020B0604020202020204" pitchFamily="34" charset="0"/>
              </a:rPr>
              <a:t>7</a:t>
            </a:r>
            <a:endParaRPr lang="en-US" sz="3200" b="1">
              <a:latin typeface="Arial" panose="020B0604020202020204" pitchFamily="34" charset="0"/>
            </a:endParaRPr>
          </a:p>
        </p:txBody>
      </p:sp>
      <p:sp>
        <p:nvSpPr>
          <p:cNvPr id="786452" name="Text Box 20"/>
          <p:cNvSpPr txBox="1">
            <a:spLocks noChangeArrowheads="1"/>
          </p:cNvSpPr>
          <p:nvPr/>
        </p:nvSpPr>
        <p:spPr bwMode="auto">
          <a:xfrm>
            <a:off x="6305550" y="2352675"/>
            <a:ext cx="4095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3200" b="1">
                <a:latin typeface="Arial" panose="020B0604020202020204" pitchFamily="34" charset="0"/>
              </a:rPr>
              <a:t>7</a:t>
            </a:r>
          </a:p>
        </p:txBody>
      </p:sp>
    </p:spTree>
    <p:extLst>
      <p:ext uri="{BB962C8B-B14F-4D97-AF65-F5344CB8AC3E}">
        <p14:creationId xmlns:p14="http://schemas.microsoft.com/office/powerpoint/2010/main" val="21027282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6" name="Date Placeholder 3"/>
          <p:cNvSpPr txBox="1">
            <a:spLocks noGrp="1"/>
          </p:cNvSpPr>
          <p:nvPr/>
        </p:nvSpPr>
        <p:spPr bwMode="auto">
          <a:xfrm>
            <a:off x="94615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000">
                <a:latin typeface="Arial" panose="020B0604020202020204" pitchFamily="34" charset="0"/>
              </a:rPr>
              <a:t>CS/ECE 438</a:t>
            </a:r>
          </a:p>
        </p:txBody>
      </p:sp>
      <p:sp>
        <p:nvSpPr>
          <p:cNvPr id="707587" name="Footer Placeholder 4"/>
          <p:cNvSpPr txBox="1">
            <a:spLocks noGrp="1"/>
          </p:cNvSpPr>
          <p:nvPr/>
        </p:nvSpPr>
        <p:spPr bwMode="auto">
          <a:xfrm>
            <a:off x="3124200" y="62484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sz="1000" dirty="0">
              <a:latin typeface="Arial" panose="020B0604020202020204" pitchFamily="34" charset="0"/>
            </a:endParaRPr>
          </a:p>
        </p:txBody>
      </p:sp>
      <p:sp>
        <p:nvSpPr>
          <p:cNvPr id="707588" name="Slide Number Placeholder 5"/>
          <p:cNvSpPr txBox="1">
            <a:spLocks noGrp="1"/>
          </p:cNvSpPr>
          <p:nvPr/>
        </p:nvSpPr>
        <p:spPr bwMode="auto">
          <a:xfrm>
            <a:off x="6705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DBE906DC-0894-4621-8DDD-DCAA3273EAAE}" type="slidenum">
              <a:rPr lang="en-US" sz="1000">
                <a:latin typeface="Arial" panose="020B0604020202020204" pitchFamily="34" charset="0"/>
              </a:rPr>
              <a:pPr algn="r" eaLnBrk="1" hangingPunct="1"/>
              <a:t>6</a:t>
            </a:fld>
            <a:endParaRPr lang="en-US" sz="1000">
              <a:latin typeface="Arial" panose="020B0604020202020204" pitchFamily="34" charset="0"/>
            </a:endParaRPr>
          </a:p>
        </p:txBody>
      </p:sp>
      <p:sp>
        <p:nvSpPr>
          <p:cNvPr id="707589" name="Rectangle 32"/>
          <p:cNvSpPr>
            <a:spLocks noGrp="1" noChangeArrowheads="1"/>
          </p:cNvSpPr>
          <p:nvPr>
            <p:ph type="title" idx="4294967295"/>
          </p:nvPr>
        </p:nvSpPr>
        <p:spPr/>
        <p:txBody>
          <a:bodyPr anchor="b"/>
          <a:lstStyle/>
          <a:p>
            <a:pPr eaLnBrk="1" hangingPunct="1"/>
            <a:r>
              <a:rPr lang="en-US" smtClean="0"/>
              <a:t>Links - Copper</a:t>
            </a:r>
          </a:p>
        </p:txBody>
      </p:sp>
      <p:sp>
        <p:nvSpPr>
          <p:cNvPr id="122913" name="Rectangle 33"/>
          <p:cNvSpPr>
            <a:spLocks noGrp="1" noChangeArrowheads="1"/>
          </p:cNvSpPr>
          <p:nvPr>
            <p:ph type="body" idx="4294967295"/>
          </p:nvPr>
        </p:nvSpPr>
        <p:spPr>
          <a:xfrm>
            <a:off x="685800" y="1524000"/>
            <a:ext cx="7772400" cy="2116138"/>
          </a:xfrm>
        </p:spPr>
        <p:txBody>
          <a:bodyPr/>
          <a:lstStyle/>
          <a:p>
            <a:pPr marL="447675" indent="-447675" eaLnBrk="1" hangingPunct="1">
              <a:lnSpc>
                <a:spcPct val="90000"/>
              </a:lnSpc>
            </a:pPr>
            <a:r>
              <a:rPr lang="en-US" sz="2400" dirty="0" smtClean="0"/>
              <a:t>Copper-based Media</a:t>
            </a:r>
          </a:p>
          <a:p>
            <a:pPr marL="889000" lvl="1" indent="-439738" eaLnBrk="1" hangingPunct="1">
              <a:lnSpc>
                <a:spcPct val="90000"/>
              </a:lnSpc>
            </a:pPr>
            <a:r>
              <a:rPr lang="en-US" sz="2000" dirty="0" smtClean="0"/>
              <a:t>Category 3 Twisted Pair		up to 100 Mbps</a:t>
            </a:r>
          </a:p>
          <a:p>
            <a:pPr marL="889000" lvl="1" indent="-439738" eaLnBrk="1" hangingPunct="1">
              <a:lnSpc>
                <a:spcPct val="90000"/>
              </a:lnSpc>
            </a:pPr>
            <a:r>
              <a:rPr lang="en-US" sz="2000" dirty="0" smtClean="0"/>
              <a:t>Category 5 Twisted Pair		10-100Mbps	100m</a:t>
            </a:r>
          </a:p>
          <a:p>
            <a:pPr marL="889000" lvl="1" indent="-439738" eaLnBrk="1" hangingPunct="1">
              <a:lnSpc>
                <a:spcPct val="90000"/>
              </a:lnSpc>
            </a:pPr>
            <a:r>
              <a:rPr lang="en-US" sz="2000" dirty="0" err="1" smtClean="0"/>
              <a:t>ThinNet</a:t>
            </a:r>
            <a:r>
              <a:rPr lang="en-US" sz="2000" dirty="0" smtClean="0"/>
              <a:t> Coaxial Cable		10-100Mbps	200m</a:t>
            </a:r>
          </a:p>
          <a:p>
            <a:pPr marL="889000" lvl="1" indent="-439738" eaLnBrk="1" hangingPunct="1">
              <a:lnSpc>
                <a:spcPct val="90000"/>
              </a:lnSpc>
            </a:pPr>
            <a:r>
              <a:rPr lang="en-US" sz="2000" dirty="0" err="1" smtClean="0"/>
              <a:t>ThickNet</a:t>
            </a:r>
            <a:r>
              <a:rPr lang="en-US" sz="2000" dirty="0" smtClean="0"/>
              <a:t> Coaxial Cable		10-100Mbps 	500m</a:t>
            </a:r>
          </a:p>
        </p:txBody>
      </p:sp>
      <p:grpSp>
        <p:nvGrpSpPr>
          <p:cNvPr id="707591" name="Group 31"/>
          <p:cNvGrpSpPr>
            <a:grpSpLocks/>
          </p:cNvGrpSpPr>
          <p:nvPr/>
        </p:nvGrpSpPr>
        <p:grpSpPr bwMode="auto">
          <a:xfrm>
            <a:off x="838200" y="3960813"/>
            <a:ext cx="7467600" cy="457200"/>
            <a:chOff x="768" y="2495"/>
            <a:chExt cx="4704" cy="288"/>
          </a:xfrm>
        </p:grpSpPr>
        <p:grpSp>
          <p:nvGrpSpPr>
            <p:cNvPr id="707592" name="Group 6"/>
            <p:cNvGrpSpPr>
              <a:grpSpLocks/>
            </p:cNvGrpSpPr>
            <p:nvPr/>
          </p:nvGrpSpPr>
          <p:grpSpPr bwMode="auto">
            <a:xfrm>
              <a:off x="1776" y="2544"/>
              <a:ext cx="3696" cy="204"/>
              <a:chOff x="816" y="2544"/>
              <a:chExt cx="3696" cy="204"/>
            </a:xfrm>
          </p:grpSpPr>
          <p:grpSp>
            <p:nvGrpSpPr>
              <p:cNvPr id="707593" name="Group 7"/>
              <p:cNvGrpSpPr>
                <a:grpSpLocks/>
              </p:cNvGrpSpPr>
              <p:nvPr/>
            </p:nvGrpSpPr>
            <p:grpSpPr bwMode="auto">
              <a:xfrm>
                <a:off x="816" y="2544"/>
                <a:ext cx="3696" cy="204"/>
                <a:chOff x="816" y="2544"/>
                <a:chExt cx="3696" cy="204"/>
              </a:xfrm>
            </p:grpSpPr>
            <p:sp>
              <p:nvSpPr>
                <p:cNvPr id="707594" name="Freeform 8"/>
                <p:cNvSpPr>
                  <a:spLocks/>
                </p:cNvSpPr>
                <p:nvPr/>
              </p:nvSpPr>
              <p:spPr bwMode="auto">
                <a:xfrm>
                  <a:off x="816" y="2556"/>
                  <a:ext cx="1104" cy="192"/>
                </a:xfrm>
                <a:custGeom>
                  <a:avLst/>
                  <a:gdLst>
                    <a:gd name="T0" fmla="*/ 0 w 1104"/>
                    <a:gd name="T1" fmla="*/ 168 h 192"/>
                    <a:gd name="T2" fmla="*/ 240 w 1104"/>
                    <a:gd name="T3" fmla="*/ 168 h 192"/>
                    <a:gd name="T4" fmla="*/ 480 w 1104"/>
                    <a:gd name="T5" fmla="*/ 24 h 192"/>
                    <a:gd name="T6" fmla="*/ 672 w 1104"/>
                    <a:gd name="T7" fmla="*/ 24 h 192"/>
                    <a:gd name="T8" fmla="*/ 912 w 1104"/>
                    <a:gd name="T9" fmla="*/ 168 h 192"/>
                    <a:gd name="T10" fmla="*/ 1104 w 1104"/>
                    <a:gd name="T11" fmla="*/ 168 h 192"/>
                    <a:gd name="T12" fmla="*/ 0 60000 65536"/>
                    <a:gd name="T13" fmla="*/ 0 60000 65536"/>
                    <a:gd name="T14" fmla="*/ 0 60000 65536"/>
                    <a:gd name="T15" fmla="*/ 0 60000 65536"/>
                    <a:gd name="T16" fmla="*/ 0 60000 65536"/>
                    <a:gd name="T17" fmla="*/ 0 60000 65536"/>
                    <a:gd name="T18" fmla="*/ 0 w 1104"/>
                    <a:gd name="T19" fmla="*/ 0 h 192"/>
                    <a:gd name="T20" fmla="*/ 1104 w 1104"/>
                    <a:gd name="T21" fmla="*/ 192 h 192"/>
                  </a:gdLst>
                  <a:ahLst/>
                  <a:cxnLst>
                    <a:cxn ang="T12">
                      <a:pos x="T0" y="T1"/>
                    </a:cxn>
                    <a:cxn ang="T13">
                      <a:pos x="T2" y="T3"/>
                    </a:cxn>
                    <a:cxn ang="T14">
                      <a:pos x="T4" y="T5"/>
                    </a:cxn>
                    <a:cxn ang="T15">
                      <a:pos x="T6" y="T7"/>
                    </a:cxn>
                    <a:cxn ang="T16">
                      <a:pos x="T8" y="T9"/>
                    </a:cxn>
                    <a:cxn ang="T17">
                      <a:pos x="T10" y="T11"/>
                    </a:cxn>
                  </a:cxnLst>
                  <a:rect l="T18" t="T19" r="T20" b="T21"/>
                  <a:pathLst>
                    <a:path w="1104" h="192">
                      <a:moveTo>
                        <a:pt x="0" y="168"/>
                      </a:moveTo>
                      <a:cubicBezTo>
                        <a:pt x="80" y="180"/>
                        <a:pt x="160" y="192"/>
                        <a:pt x="240" y="168"/>
                      </a:cubicBezTo>
                      <a:cubicBezTo>
                        <a:pt x="320" y="144"/>
                        <a:pt x="408" y="48"/>
                        <a:pt x="480" y="24"/>
                      </a:cubicBezTo>
                      <a:cubicBezTo>
                        <a:pt x="552" y="0"/>
                        <a:pt x="600" y="0"/>
                        <a:pt x="672" y="24"/>
                      </a:cubicBezTo>
                      <a:cubicBezTo>
                        <a:pt x="744" y="48"/>
                        <a:pt x="840" y="144"/>
                        <a:pt x="912" y="168"/>
                      </a:cubicBezTo>
                      <a:cubicBezTo>
                        <a:pt x="984" y="192"/>
                        <a:pt x="1072" y="168"/>
                        <a:pt x="1104" y="168"/>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07595" name="Freeform 9"/>
                <p:cNvSpPr>
                  <a:spLocks/>
                </p:cNvSpPr>
                <p:nvPr/>
              </p:nvSpPr>
              <p:spPr bwMode="auto">
                <a:xfrm>
                  <a:off x="1680" y="2556"/>
                  <a:ext cx="1104" cy="192"/>
                </a:xfrm>
                <a:custGeom>
                  <a:avLst/>
                  <a:gdLst>
                    <a:gd name="T0" fmla="*/ 0 w 1104"/>
                    <a:gd name="T1" fmla="*/ 168 h 192"/>
                    <a:gd name="T2" fmla="*/ 240 w 1104"/>
                    <a:gd name="T3" fmla="*/ 168 h 192"/>
                    <a:gd name="T4" fmla="*/ 480 w 1104"/>
                    <a:gd name="T5" fmla="*/ 24 h 192"/>
                    <a:gd name="T6" fmla="*/ 672 w 1104"/>
                    <a:gd name="T7" fmla="*/ 24 h 192"/>
                    <a:gd name="T8" fmla="*/ 912 w 1104"/>
                    <a:gd name="T9" fmla="*/ 168 h 192"/>
                    <a:gd name="T10" fmla="*/ 1104 w 1104"/>
                    <a:gd name="T11" fmla="*/ 168 h 192"/>
                    <a:gd name="T12" fmla="*/ 0 60000 65536"/>
                    <a:gd name="T13" fmla="*/ 0 60000 65536"/>
                    <a:gd name="T14" fmla="*/ 0 60000 65536"/>
                    <a:gd name="T15" fmla="*/ 0 60000 65536"/>
                    <a:gd name="T16" fmla="*/ 0 60000 65536"/>
                    <a:gd name="T17" fmla="*/ 0 60000 65536"/>
                    <a:gd name="T18" fmla="*/ 0 w 1104"/>
                    <a:gd name="T19" fmla="*/ 0 h 192"/>
                    <a:gd name="T20" fmla="*/ 1104 w 1104"/>
                    <a:gd name="T21" fmla="*/ 192 h 192"/>
                  </a:gdLst>
                  <a:ahLst/>
                  <a:cxnLst>
                    <a:cxn ang="T12">
                      <a:pos x="T0" y="T1"/>
                    </a:cxn>
                    <a:cxn ang="T13">
                      <a:pos x="T2" y="T3"/>
                    </a:cxn>
                    <a:cxn ang="T14">
                      <a:pos x="T4" y="T5"/>
                    </a:cxn>
                    <a:cxn ang="T15">
                      <a:pos x="T6" y="T7"/>
                    </a:cxn>
                    <a:cxn ang="T16">
                      <a:pos x="T8" y="T9"/>
                    </a:cxn>
                    <a:cxn ang="T17">
                      <a:pos x="T10" y="T11"/>
                    </a:cxn>
                  </a:cxnLst>
                  <a:rect l="T18" t="T19" r="T20" b="T21"/>
                  <a:pathLst>
                    <a:path w="1104" h="192">
                      <a:moveTo>
                        <a:pt x="0" y="168"/>
                      </a:moveTo>
                      <a:cubicBezTo>
                        <a:pt x="80" y="180"/>
                        <a:pt x="160" y="192"/>
                        <a:pt x="240" y="168"/>
                      </a:cubicBezTo>
                      <a:cubicBezTo>
                        <a:pt x="320" y="144"/>
                        <a:pt x="408" y="48"/>
                        <a:pt x="480" y="24"/>
                      </a:cubicBezTo>
                      <a:cubicBezTo>
                        <a:pt x="552" y="0"/>
                        <a:pt x="600" y="0"/>
                        <a:pt x="672" y="24"/>
                      </a:cubicBezTo>
                      <a:cubicBezTo>
                        <a:pt x="744" y="48"/>
                        <a:pt x="840" y="144"/>
                        <a:pt x="912" y="168"/>
                      </a:cubicBezTo>
                      <a:cubicBezTo>
                        <a:pt x="984" y="192"/>
                        <a:pt x="1072" y="168"/>
                        <a:pt x="1104" y="168"/>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07596" name="Freeform 10"/>
                <p:cNvSpPr>
                  <a:spLocks/>
                </p:cNvSpPr>
                <p:nvPr/>
              </p:nvSpPr>
              <p:spPr bwMode="auto">
                <a:xfrm>
                  <a:off x="2544" y="2544"/>
                  <a:ext cx="1104" cy="192"/>
                </a:xfrm>
                <a:custGeom>
                  <a:avLst/>
                  <a:gdLst>
                    <a:gd name="T0" fmla="*/ 0 w 1104"/>
                    <a:gd name="T1" fmla="*/ 168 h 192"/>
                    <a:gd name="T2" fmla="*/ 240 w 1104"/>
                    <a:gd name="T3" fmla="*/ 168 h 192"/>
                    <a:gd name="T4" fmla="*/ 480 w 1104"/>
                    <a:gd name="T5" fmla="*/ 24 h 192"/>
                    <a:gd name="T6" fmla="*/ 672 w 1104"/>
                    <a:gd name="T7" fmla="*/ 24 h 192"/>
                    <a:gd name="T8" fmla="*/ 912 w 1104"/>
                    <a:gd name="T9" fmla="*/ 168 h 192"/>
                    <a:gd name="T10" fmla="*/ 1104 w 1104"/>
                    <a:gd name="T11" fmla="*/ 168 h 192"/>
                    <a:gd name="T12" fmla="*/ 0 60000 65536"/>
                    <a:gd name="T13" fmla="*/ 0 60000 65536"/>
                    <a:gd name="T14" fmla="*/ 0 60000 65536"/>
                    <a:gd name="T15" fmla="*/ 0 60000 65536"/>
                    <a:gd name="T16" fmla="*/ 0 60000 65536"/>
                    <a:gd name="T17" fmla="*/ 0 60000 65536"/>
                    <a:gd name="T18" fmla="*/ 0 w 1104"/>
                    <a:gd name="T19" fmla="*/ 0 h 192"/>
                    <a:gd name="T20" fmla="*/ 1104 w 1104"/>
                    <a:gd name="T21" fmla="*/ 192 h 192"/>
                  </a:gdLst>
                  <a:ahLst/>
                  <a:cxnLst>
                    <a:cxn ang="T12">
                      <a:pos x="T0" y="T1"/>
                    </a:cxn>
                    <a:cxn ang="T13">
                      <a:pos x="T2" y="T3"/>
                    </a:cxn>
                    <a:cxn ang="T14">
                      <a:pos x="T4" y="T5"/>
                    </a:cxn>
                    <a:cxn ang="T15">
                      <a:pos x="T6" y="T7"/>
                    </a:cxn>
                    <a:cxn ang="T16">
                      <a:pos x="T8" y="T9"/>
                    </a:cxn>
                    <a:cxn ang="T17">
                      <a:pos x="T10" y="T11"/>
                    </a:cxn>
                  </a:cxnLst>
                  <a:rect l="T18" t="T19" r="T20" b="T21"/>
                  <a:pathLst>
                    <a:path w="1104" h="192">
                      <a:moveTo>
                        <a:pt x="0" y="168"/>
                      </a:moveTo>
                      <a:cubicBezTo>
                        <a:pt x="80" y="180"/>
                        <a:pt x="160" y="192"/>
                        <a:pt x="240" y="168"/>
                      </a:cubicBezTo>
                      <a:cubicBezTo>
                        <a:pt x="320" y="144"/>
                        <a:pt x="408" y="48"/>
                        <a:pt x="480" y="24"/>
                      </a:cubicBezTo>
                      <a:cubicBezTo>
                        <a:pt x="552" y="0"/>
                        <a:pt x="600" y="0"/>
                        <a:pt x="672" y="24"/>
                      </a:cubicBezTo>
                      <a:cubicBezTo>
                        <a:pt x="744" y="48"/>
                        <a:pt x="840" y="144"/>
                        <a:pt x="912" y="168"/>
                      </a:cubicBezTo>
                      <a:cubicBezTo>
                        <a:pt x="984" y="192"/>
                        <a:pt x="1072" y="168"/>
                        <a:pt x="1104" y="168"/>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07597" name="Freeform 11"/>
                <p:cNvSpPr>
                  <a:spLocks/>
                </p:cNvSpPr>
                <p:nvPr/>
              </p:nvSpPr>
              <p:spPr bwMode="auto">
                <a:xfrm>
                  <a:off x="3408" y="2544"/>
                  <a:ext cx="1104" cy="192"/>
                </a:xfrm>
                <a:custGeom>
                  <a:avLst/>
                  <a:gdLst>
                    <a:gd name="T0" fmla="*/ 0 w 1104"/>
                    <a:gd name="T1" fmla="*/ 168 h 192"/>
                    <a:gd name="T2" fmla="*/ 240 w 1104"/>
                    <a:gd name="T3" fmla="*/ 168 h 192"/>
                    <a:gd name="T4" fmla="*/ 480 w 1104"/>
                    <a:gd name="T5" fmla="*/ 24 h 192"/>
                    <a:gd name="T6" fmla="*/ 672 w 1104"/>
                    <a:gd name="T7" fmla="*/ 24 h 192"/>
                    <a:gd name="T8" fmla="*/ 912 w 1104"/>
                    <a:gd name="T9" fmla="*/ 168 h 192"/>
                    <a:gd name="T10" fmla="*/ 1104 w 1104"/>
                    <a:gd name="T11" fmla="*/ 168 h 192"/>
                    <a:gd name="T12" fmla="*/ 0 60000 65536"/>
                    <a:gd name="T13" fmla="*/ 0 60000 65536"/>
                    <a:gd name="T14" fmla="*/ 0 60000 65536"/>
                    <a:gd name="T15" fmla="*/ 0 60000 65536"/>
                    <a:gd name="T16" fmla="*/ 0 60000 65536"/>
                    <a:gd name="T17" fmla="*/ 0 60000 65536"/>
                    <a:gd name="T18" fmla="*/ 0 w 1104"/>
                    <a:gd name="T19" fmla="*/ 0 h 192"/>
                    <a:gd name="T20" fmla="*/ 1104 w 1104"/>
                    <a:gd name="T21" fmla="*/ 192 h 192"/>
                  </a:gdLst>
                  <a:ahLst/>
                  <a:cxnLst>
                    <a:cxn ang="T12">
                      <a:pos x="T0" y="T1"/>
                    </a:cxn>
                    <a:cxn ang="T13">
                      <a:pos x="T2" y="T3"/>
                    </a:cxn>
                    <a:cxn ang="T14">
                      <a:pos x="T4" y="T5"/>
                    </a:cxn>
                    <a:cxn ang="T15">
                      <a:pos x="T6" y="T7"/>
                    </a:cxn>
                    <a:cxn ang="T16">
                      <a:pos x="T8" y="T9"/>
                    </a:cxn>
                    <a:cxn ang="T17">
                      <a:pos x="T10" y="T11"/>
                    </a:cxn>
                  </a:cxnLst>
                  <a:rect l="T18" t="T19" r="T20" b="T21"/>
                  <a:pathLst>
                    <a:path w="1104" h="192">
                      <a:moveTo>
                        <a:pt x="0" y="168"/>
                      </a:moveTo>
                      <a:cubicBezTo>
                        <a:pt x="80" y="180"/>
                        <a:pt x="160" y="192"/>
                        <a:pt x="240" y="168"/>
                      </a:cubicBezTo>
                      <a:cubicBezTo>
                        <a:pt x="320" y="144"/>
                        <a:pt x="408" y="48"/>
                        <a:pt x="480" y="24"/>
                      </a:cubicBezTo>
                      <a:cubicBezTo>
                        <a:pt x="552" y="0"/>
                        <a:pt x="600" y="0"/>
                        <a:pt x="672" y="24"/>
                      </a:cubicBezTo>
                      <a:cubicBezTo>
                        <a:pt x="744" y="48"/>
                        <a:pt x="840" y="144"/>
                        <a:pt x="912" y="168"/>
                      </a:cubicBezTo>
                      <a:cubicBezTo>
                        <a:pt x="984" y="192"/>
                        <a:pt x="1072" y="168"/>
                        <a:pt x="1104" y="168"/>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grpSp>
          <p:grpSp>
            <p:nvGrpSpPr>
              <p:cNvPr id="707598" name="Group 12"/>
              <p:cNvGrpSpPr>
                <a:grpSpLocks/>
              </p:cNvGrpSpPr>
              <p:nvPr/>
            </p:nvGrpSpPr>
            <p:grpSpPr bwMode="auto">
              <a:xfrm flipV="1">
                <a:off x="816" y="2544"/>
                <a:ext cx="3696" cy="204"/>
                <a:chOff x="816" y="2544"/>
                <a:chExt cx="3696" cy="204"/>
              </a:xfrm>
            </p:grpSpPr>
            <p:sp>
              <p:nvSpPr>
                <p:cNvPr id="707599" name="Freeform 13"/>
                <p:cNvSpPr>
                  <a:spLocks/>
                </p:cNvSpPr>
                <p:nvPr/>
              </p:nvSpPr>
              <p:spPr bwMode="auto">
                <a:xfrm>
                  <a:off x="816" y="2556"/>
                  <a:ext cx="1104" cy="192"/>
                </a:xfrm>
                <a:custGeom>
                  <a:avLst/>
                  <a:gdLst>
                    <a:gd name="T0" fmla="*/ 0 w 1104"/>
                    <a:gd name="T1" fmla="*/ 168 h 192"/>
                    <a:gd name="T2" fmla="*/ 240 w 1104"/>
                    <a:gd name="T3" fmla="*/ 168 h 192"/>
                    <a:gd name="T4" fmla="*/ 480 w 1104"/>
                    <a:gd name="T5" fmla="*/ 24 h 192"/>
                    <a:gd name="T6" fmla="*/ 672 w 1104"/>
                    <a:gd name="T7" fmla="*/ 24 h 192"/>
                    <a:gd name="T8" fmla="*/ 912 w 1104"/>
                    <a:gd name="T9" fmla="*/ 168 h 192"/>
                    <a:gd name="T10" fmla="*/ 1104 w 1104"/>
                    <a:gd name="T11" fmla="*/ 168 h 192"/>
                    <a:gd name="T12" fmla="*/ 0 60000 65536"/>
                    <a:gd name="T13" fmla="*/ 0 60000 65536"/>
                    <a:gd name="T14" fmla="*/ 0 60000 65536"/>
                    <a:gd name="T15" fmla="*/ 0 60000 65536"/>
                    <a:gd name="T16" fmla="*/ 0 60000 65536"/>
                    <a:gd name="T17" fmla="*/ 0 60000 65536"/>
                    <a:gd name="T18" fmla="*/ 0 w 1104"/>
                    <a:gd name="T19" fmla="*/ 0 h 192"/>
                    <a:gd name="T20" fmla="*/ 1104 w 1104"/>
                    <a:gd name="T21" fmla="*/ 192 h 192"/>
                  </a:gdLst>
                  <a:ahLst/>
                  <a:cxnLst>
                    <a:cxn ang="T12">
                      <a:pos x="T0" y="T1"/>
                    </a:cxn>
                    <a:cxn ang="T13">
                      <a:pos x="T2" y="T3"/>
                    </a:cxn>
                    <a:cxn ang="T14">
                      <a:pos x="T4" y="T5"/>
                    </a:cxn>
                    <a:cxn ang="T15">
                      <a:pos x="T6" y="T7"/>
                    </a:cxn>
                    <a:cxn ang="T16">
                      <a:pos x="T8" y="T9"/>
                    </a:cxn>
                    <a:cxn ang="T17">
                      <a:pos x="T10" y="T11"/>
                    </a:cxn>
                  </a:cxnLst>
                  <a:rect l="T18" t="T19" r="T20" b="T21"/>
                  <a:pathLst>
                    <a:path w="1104" h="192">
                      <a:moveTo>
                        <a:pt x="0" y="168"/>
                      </a:moveTo>
                      <a:cubicBezTo>
                        <a:pt x="80" y="180"/>
                        <a:pt x="160" y="192"/>
                        <a:pt x="240" y="168"/>
                      </a:cubicBezTo>
                      <a:cubicBezTo>
                        <a:pt x="320" y="144"/>
                        <a:pt x="408" y="48"/>
                        <a:pt x="480" y="24"/>
                      </a:cubicBezTo>
                      <a:cubicBezTo>
                        <a:pt x="552" y="0"/>
                        <a:pt x="600" y="0"/>
                        <a:pt x="672" y="24"/>
                      </a:cubicBezTo>
                      <a:cubicBezTo>
                        <a:pt x="744" y="48"/>
                        <a:pt x="840" y="144"/>
                        <a:pt x="912" y="168"/>
                      </a:cubicBezTo>
                      <a:cubicBezTo>
                        <a:pt x="984" y="192"/>
                        <a:pt x="1072" y="168"/>
                        <a:pt x="1104" y="168"/>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07600" name="Freeform 14"/>
                <p:cNvSpPr>
                  <a:spLocks/>
                </p:cNvSpPr>
                <p:nvPr/>
              </p:nvSpPr>
              <p:spPr bwMode="auto">
                <a:xfrm>
                  <a:off x="1680" y="2556"/>
                  <a:ext cx="1104" cy="192"/>
                </a:xfrm>
                <a:custGeom>
                  <a:avLst/>
                  <a:gdLst>
                    <a:gd name="T0" fmla="*/ 0 w 1104"/>
                    <a:gd name="T1" fmla="*/ 168 h 192"/>
                    <a:gd name="T2" fmla="*/ 240 w 1104"/>
                    <a:gd name="T3" fmla="*/ 168 h 192"/>
                    <a:gd name="T4" fmla="*/ 480 w 1104"/>
                    <a:gd name="T5" fmla="*/ 24 h 192"/>
                    <a:gd name="T6" fmla="*/ 672 w 1104"/>
                    <a:gd name="T7" fmla="*/ 24 h 192"/>
                    <a:gd name="T8" fmla="*/ 912 w 1104"/>
                    <a:gd name="T9" fmla="*/ 168 h 192"/>
                    <a:gd name="T10" fmla="*/ 1104 w 1104"/>
                    <a:gd name="T11" fmla="*/ 168 h 192"/>
                    <a:gd name="T12" fmla="*/ 0 60000 65536"/>
                    <a:gd name="T13" fmla="*/ 0 60000 65536"/>
                    <a:gd name="T14" fmla="*/ 0 60000 65536"/>
                    <a:gd name="T15" fmla="*/ 0 60000 65536"/>
                    <a:gd name="T16" fmla="*/ 0 60000 65536"/>
                    <a:gd name="T17" fmla="*/ 0 60000 65536"/>
                    <a:gd name="T18" fmla="*/ 0 w 1104"/>
                    <a:gd name="T19" fmla="*/ 0 h 192"/>
                    <a:gd name="T20" fmla="*/ 1104 w 1104"/>
                    <a:gd name="T21" fmla="*/ 192 h 192"/>
                  </a:gdLst>
                  <a:ahLst/>
                  <a:cxnLst>
                    <a:cxn ang="T12">
                      <a:pos x="T0" y="T1"/>
                    </a:cxn>
                    <a:cxn ang="T13">
                      <a:pos x="T2" y="T3"/>
                    </a:cxn>
                    <a:cxn ang="T14">
                      <a:pos x="T4" y="T5"/>
                    </a:cxn>
                    <a:cxn ang="T15">
                      <a:pos x="T6" y="T7"/>
                    </a:cxn>
                    <a:cxn ang="T16">
                      <a:pos x="T8" y="T9"/>
                    </a:cxn>
                    <a:cxn ang="T17">
                      <a:pos x="T10" y="T11"/>
                    </a:cxn>
                  </a:cxnLst>
                  <a:rect l="T18" t="T19" r="T20" b="T21"/>
                  <a:pathLst>
                    <a:path w="1104" h="192">
                      <a:moveTo>
                        <a:pt x="0" y="168"/>
                      </a:moveTo>
                      <a:cubicBezTo>
                        <a:pt x="80" y="180"/>
                        <a:pt x="160" y="192"/>
                        <a:pt x="240" y="168"/>
                      </a:cubicBezTo>
                      <a:cubicBezTo>
                        <a:pt x="320" y="144"/>
                        <a:pt x="408" y="48"/>
                        <a:pt x="480" y="24"/>
                      </a:cubicBezTo>
                      <a:cubicBezTo>
                        <a:pt x="552" y="0"/>
                        <a:pt x="600" y="0"/>
                        <a:pt x="672" y="24"/>
                      </a:cubicBezTo>
                      <a:cubicBezTo>
                        <a:pt x="744" y="48"/>
                        <a:pt x="840" y="144"/>
                        <a:pt x="912" y="168"/>
                      </a:cubicBezTo>
                      <a:cubicBezTo>
                        <a:pt x="984" y="192"/>
                        <a:pt x="1072" y="168"/>
                        <a:pt x="1104" y="168"/>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07601" name="Freeform 15"/>
                <p:cNvSpPr>
                  <a:spLocks/>
                </p:cNvSpPr>
                <p:nvPr/>
              </p:nvSpPr>
              <p:spPr bwMode="auto">
                <a:xfrm>
                  <a:off x="2544" y="2544"/>
                  <a:ext cx="1104" cy="192"/>
                </a:xfrm>
                <a:custGeom>
                  <a:avLst/>
                  <a:gdLst>
                    <a:gd name="T0" fmla="*/ 0 w 1104"/>
                    <a:gd name="T1" fmla="*/ 168 h 192"/>
                    <a:gd name="T2" fmla="*/ 240 w 1104"/>
                    <a:gd name="T3" fmla="*/ 168 h 192"/>
                    <a:gd name="T4" fmla="*/ 480 w 1104"/>
                    <a:gd name="T5" fmla="*/ 24 h 192"/>
                    <a:gd name="T6" fmla="*/ 672 w 1104"/>
                    <a:gd name="T7" fmla="*/ 24 h 192"/>
                    <a:gd name="T8" fmla="*/ 912 w 1104"/>
                    <a:gd name="T9" fmla="*/ 168 h 192"/>
                    <a:gd name="T10" fmla="*/ 1104 w 1104"/>
                    <a:gd name="T11" fmla="*/ 168 h 192"/>
                    <a:gd name="T12" fmla="*/ 0 60000 65536"/>
                    <a:gd name="T13" fmla="*/ 0 60000 65536"/>
                    <a:gd name="T14" fmla="*/ 0 60000 65536"/>
                    <a:gd name="T15" fmla="*/ 0 60000 65536"/>
                    <a:gd name="T16" fmla="*/ 0 60000 65536"/>
                    <a:gd name="T17" fmla="*/ 0 60000 65536"/>
                    <a:gd name="T18" fmla="*/ 0 w 1104"/>
                    <a:gd name="T19" fmla="*/ 0 h 192"/>
                    <a:gd name="T20" fmla="*/ 1104 w 1104"/>
                    <a:gd name="T21" fmla="*/ 192 h 192"/>
                  </a:gdLst>
                  <a:ahLst/>
                  <a:cxnLst>
                    <a:cxn ang="T12">
                      <a:pos x="T0" y="T1"/>
                    </a:cxn>
                    <a:cxn ang="T13">
                      <a:pos x="T2" y="T3"/>
                    </a:cxn>
                    <a:cxn ang="T14">
                      <a:pos x="T4" y="T5"/>
                    </a:cxn>
                    <a:cxn ang="T15">
                      <a:pos x="T6" y="T7"/>
                    </a:cxn>
                    <a:cxn ang="T16">
                      <a:pos x="T8" y="T9"/>
                    </a:cxn>
                    <a:cxn ang="T17">
                      <a:pos x="T10" y="T11"/>
                    </a:cxn>
                  </a:cxnLst>
                  <a:rect l="T18" t="T19" r="T20" b="T21"/>
                  <a:pathLst>
                    <a:path w="1104" h="192">
                      <a:moveTo>
                        <a:pt x="0" y="168"/>
                      </a:moveTo>
                      <a:cubicBezTo>
                        <a:pt x="80" y="180"/>
                        <a:pt x="160" y="192"/>
                        <a:pt x="240" y="168"/>
                      </a:cubicBezTo>
                      <a:cubicBezTo>
                        <a:pt x="320" y="144"/>
                        <a:pt x="408" y="48"/>
                        <a:pt x="480" y="24"/>
                      </a:cubicBezTo>
                      <a:cubicBezTo>
                        <a:pt x="552" y="0"/>
                        <a:pt x="600" y="0"/>
                        <a:pt x="672" y="24"/>
                      </a:cubicBezTo>
                      <a:cubicBezTo>
                        <a:pt x="744" y="48"/>
                        <a:pt x="840" y="144"/>
                        <a:pt x="912" y="168"/>
                      </a:cubicBezTo>
                      <a:cubicBezTo>
                        <a:pt x="984" y="192"/>
                        <a:pt x="1072" y="168"/>
                        <a:pt x="1104" y="168"/>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07602" name="Freeform 16"/>
                <p:cNvSpPr>
                  <a:spLocks/>
                </p:cNvSpPr>
                <p:nvPr/>
              </p:nvSpPr>
              <p:spPr bwMode="auto">
                <a:xfrm>
                  <a:off x="3408" y="2544"/>
                  <a:ext cx="1104" cy="192"/>
                </a:xfrm>
                <a:custGeom>
                  <a:avLst/>
                  <a:gdLst>
                    <a:gd name="T0" fmla="*/ 0 w 1104"/>
                    <a:gd name="T1" fmla="*/ 168 h 192"/>
                    <a:gd name="T2" fmla="*/ 240 w 1104"/>
                    <a:gd name="T3" fmla="*/ 168 h 192"/>
                    <a:gd name="T4" fmla="*/ 480 w 1104"/>
                    <a:gd name="T5" fmla="*/ 24 h 192"/>
                    <a:gd name="T6" fmla="*/ 672 w 1104"/>
                    <a:gd name="T7" fmla="*/ 24 h 192"/>
                    <a:gd name="T8" fmla="*/ 912 w 1104"/>
                    <a:gd name="T9" fmla="*/ 168 h 192"/>
                    <a:gd name="T10" fmla="*/ 1104 w 1104"/>
                    <a:gd name="T11" fmla="*/ 168 h 192"/>
                    <a:gd name="T12" fmla="*/ 0 60000 65536"/>
                    <a:gd name="T13" fmla="*/ 0 60000 65536"/>
                    <a:gd name="T14" fmla="*/ 0 60000 65536"/>
                    <a:gd name="T15" fmla="*/ 0 60000 65536"/>
                    <a:gd name="T16" fmla="*/ 0 60000 65536"/>
                    <a:gd name="T17" fmla="*/ 0 60000 65536"/>
                    <a:gd name="T18" fmla="*/ 0 w 1104"/>
                    <a:gd name="T19" fmla="*/ 0 h 192"/>
                    <a:gd name="T20" fmla="*/ 1104 w 1104"/>
                    <a:gd name="T21" fmla="*/ 192 h 192"/>
                  </a:gdLst>
                  <a:ahLst/>
                  <a:cxnLst>
                    <a:cxn ang="T12">
                      <a:pos x="T0" y="T1"/>
                    </a:cxn>
                    <a:cxn ang="T13">
                      <a:pos x="T2" y="T3"/>
                    </a:cxn>
                    <a:cxn ang="T14">
                      <a:pos x="T4" y="T5"/>
                    </a:cxn>
                    <a:cxn ang="T15">
                      <a:pos x="T6" y="T7"/>
                    </a:cxn>
                    <a:cxn ang="T16">
                      <a:pos x="T8" y="T9"/>
                    </a:cxn>
                    <a:cxn ang="T17">
                      <a:pos x="T10" y="T11"/>
                    </a:cxn>
                  </a:cxnLst>
                  <a:rect l="T18" t="T19" r="T20" b="T21"/>
                  <a:pathLst>
                    <a:path w="1104" h="192">
                      <a:moveTo>
                        <a:pt x="0" y="168"/>
                      </a:moveTo>
                      <a:cubicBezTo>
                        <a:pt x="80" y="180"/>
                        <a:pt x="160" y="192"/>
                        <a:pt x="240" y="168"/>
                      </a:cubicBezTo>
                      <a:cubicBezTo>
                        <a:pt x="320" y="144"/>
                        <a:pt x="408" y="48"/>
                        <a:pt x="480" y="24"/>
                      </a:cubicBezTo>
                      <a:cubicBezTo>
                        <a:pt x="552" y="0"/>
                        <a:pt x="600" y="0"/>
                        <a:pt x="672" y="24"/>
                      </a:cubicBezTo>
                      <a:cubicBezTo>
                        <a:pt x="744" y="48"/>
                        <a:pt x="840" y="144"/>
                        <a:pt x="912" y="168"/>
                      </a:cubicBezTo>
                      <a:cubicBezTo>
                        <a:pt x="984" y="192"/>
                        <a:pt x="1072" y="168"/>
                        <a:pt x="1104" y="168"/>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grpSp>
        </p:grpSp>
        <p:sp>
          <p:nvSpPr>
            <p:cNvPr id="707603" name="Text Box 17"/>
            <p:cNvSpPr txBox="1">
              <a:spLocks noChangeArrowheads="1"/>
            </p:cNvSpPr>
            <p:nvPr/>
          </p:nvSpPr>
          <p:spPr bwMode="auto">
            <a:xfrm>
              <a:off x="768" y="2495"/>
              <a:ext cx="10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atin typeface="Arial" panose="020B0604020202020204" pitchFamily="34" charset="0"/>
                </a:rPr>
                <a:t>twisted pair</a:t>
              </a:r>
            </a:p>
          </p:txBody>
        </p:sp>
      </p:grpSp>
      <p:grpSp>
        <p:nvGrpSpPr>
          <p:cNvPr id="6" name="Group 18"/>
          <p:cNvGrpSpPr>
            <a:grpSpLocks/>
          </p:cNvGrpSpPr>
          <p:nvPr/>
        </p:nvGrpSpPr>
        <p:grpSpPr bwMode="auto">
          <a:xfrm>
            <a:off x="381000" y="4494213"/>
            <a:ext cx="6013450" cy="1552575"/>
            <a:chOff x="364" y="2735"/>
            <a:chExt cx="3788" cy="978"/>
          </a:xfrm>
        </p:grpSpPr>
        <p:grpSp>
          <p:nvGrpSpPr>
            <p:cNvPr id="707605" name="Group 19"/>
            <p:cNvGrpSpPr>
              <a:grpSpLocks/>
            </p:cNvGrpSpPr>
            <p:nvPr/>
          </p:nvGrpSpPr>
          <p:grpSpPr bwMode="auto">
            <a:xfrm>
              <a:off x="1056" y="2735"/>
              <a:ext cx="3096" cy="978"/>
              <a:chOff x="1056" y="2735"/>
              <a:chExt cx="3096" cy="978"/>
            </a:xfrm>
          </p:grpSpPr>
          <p:grpSp>
            <p:nvGrpSpPr>
              <p:cNvPr id="707606" name="Group 20"/>
              <p:cNvGrpSpPr>
                <a:grpSpLocks/>
              </p:cNvGrpSpPr>
              <p:nvPr/>
            </p:nvGrpSpPr>
            <p:grpSpPr bwMode="auto">
              <a:xfrm>
                <a:off x="1056" y="2865"/>
                <a:ext cx="720" cy="720"/>
                <a:chOff x="1056" y="2865"/>
                <a:chExt cx="720" cy="720"/>
              </a:xfrm>
            </p:grpSpPr>
            <p:sp>
              <p:nvSpPr>
                <p:cNvPr id="707607" name="Oval 21"/>
                <p:cNvSpPr>
                  <a:spLocks noChangeArrowheads="1"/>
                </p:cNvSpPr>
                <p:nvPr/>
              </p:nvSpPr>
              <p:spPr bwMode="auto">
                <a:xfrm>
                  <a:off x="1056" y="2865"/>
                  <a:ext cx="720" cy="72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07608" name="Oval 22"/>
                <p:cNvSpPr>
                  <a:spLocks noChangeArrowheads="1"/>
                </p:cNvSpPr>
                <p:nvPr/>
              </p:nvSpPr>
              <p:spPr bwMode="auto">
                <a:xfrm>
                  <a:off x="1107" y="2916"/>
                  <a:ext cx="618" cy="618"/>
                </a:xfrm>
                <a:prstGeom prst="ellipse">
                  <a:avLst/>
                </a:prstGeom>
                <a:solidFill>
                  <a:srgbClr val="FF0000"/>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07609" name="Oval 23" descr="20%"/>
                <p:cNvSpPr>
                  <a:spLocks noChangeArrowheads="1"/>
                </p:cNvSpPr>
                <p:nvPr/>
              </p:nvSpPr>
              <p:spPr bwMode="auto">
                <a:xfrm>
                  <a:off x="1159" y="2968"/>
                  <a:ext cx="514" cy="514"/>
                </a:xfrm>
                <a:prstGeom prst="ellipse">
                  <a:avLst/>
                </a:prstGeom>
                <a:pattFill prst="pct20">
                  <a:fgClr>
                    <a:schemeClr val="tx1"/>
                  </a:fgClr>
                  <a:bgClr>
                    <a:schemeClr val="bg1"/>
                  </a:bgClr>
                </a:patt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07610" name="Oval 24"/>
                <p:cNvSpPr>
                  <a:spLocks noChangeArrowheads="1"/>
                </p:cNvSpPr>
                <p:nvPr/>
              </p:nvSpPr>
              <p:spPr bwMode="auto">
                <a:xfrm>
                  <a:off x="1313" y="3122"/>
                  <a:ext cx="206" cy="206"/>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grpSp>
          <p:sp>
            <p:nvSpPr>
              <p:cNvPr id="707611" name="Text Box 25"/>
              <p:cNvSpPr txBox="1">
                <a:spLocks noChangeArrowheads="1"/>
              </p:cNvSpPr>
              <p:nvPr/>
            </p:nvSpPr>
            <p:spPr bwMode="auto">
              <a:xfrm>
                <a:off x="2006" y="2735"/>
                <a:ext cx="2146" cy="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atin typeface="Arial" panose="020B0604020202020204" pitchFamily="34" charset="0"/>
                  </a:rPr>
                  <a:t>copper core</a:t>
                </a:r>
              </a:p>
              <a:p>
                <a:r>
                  <a:rPr lang="en-US">
                    <a:latin typeface="Arial" panose="020B0604020202020204" pitchFamily="34" charset="0"/>
                  </a:rPr>
                  <a:t>insulation</a:t>
                </a:r>
              </a:p>
              <a:p>
                <a:r>
                  <a:rPr lang="en-US">
                    <a:latin typeface="Arial" panose="020B0604020202020204" pitchFamily="34" charset="0"/>
                  </a:rPr>
                  <a:t>braided outer conductor</a:t>
                </a:r>
              </a:p>
              <a:p>
                <a:r>
                  <a:rPr lang="en-US">
                    <a:latin typeface="Arial" panose="020B0604020202020204" pitchFamily="34" charset="0"/>
                  </a:rPr>
                  <a:t>outer insulation</a:t>
                </a:r>
              </a:p>
            </p:txBody>
          </p:sp>
          <p:sp>
            <p:nvSpPr>
              <p:cNvPr id="707612" name="Line 26"/>
              <p:cNvSpPr>
                <a:spLocks noChangeShapeType="1"/>
              </p:cNvSpPr>
              <p:nvPr/>
            </p:nvSpPr>
            <p:spPr bwMode="auto">
              <a:xfrm flipH="1">
                <a:off x="1440" y="2902"/>
                <a:ext cx="576" cy="2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7613" name="Line 27"/>
              <p:cNvSpPr>
                <a:spLocks noChangeShapeType="1"/>
              </p:cNvSpPr>
              <p:nvPr/>
            </p:nvSpPr>
            <p:spPr bwMode="auto">
              <a:xfrm flipH="1">
                <a:off x="1584" y="3142"/>
                <a:ext cx="432" cy="4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07614" name="Line 28"/>
              <p:cNvSpPr>
                <a:spLocks noChangeShapeType="1"/>
              </p:cNvSpPr>
              <p:nvPr/>
            </p:nvSpPr>
            <p:spPr bwMode="auto">
              <a:xfrm flipH="1">
                <a:off x="1632" y="3382"/>
                <a:ext cx="384"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07615" name="Line 29"/>
              <p:cNvSpPr>
                <a:spLocks noChangeShapeType="1"/>
              </p:cNvSpPr>
              <p:nvPr/>
            </p:nvSpPr>
            <p:spPr bwMode="auto">
              <a:xfrm flipH="1" flipV="1">
                <a:off x="1728" y="3526"/>
                <a:ext cx="288" cy="4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707616" name="Text Box 30"/>
            <p:cNvSpPr txBox="1">
              <a:spLocks noChangeArrowheads="1"/>
            </p:cNvSpPr>
            <p:nvPr/>
          </p:nvSpPr>
          <p:spPr bwMode="auto">
            <a:xfrm>
              <a:off x="364" y="2850"/>
              <a:ext cx="715"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atin typeface="Arial" panose="020B0604020202020204" pitchFamily="34" charset="0"/>
                </a:rPr>
                <a:t>coaxial</a:t>
              </a:r>
            </a:p>
            <a:p>
              <a:pPr algn="ctr"/>
              <a:r>
                <a:rPr lang="en-US">
                  <a:latin typeface="Arial" panose="020B0604020202020204" pitchFamily="34" charset="0"/>
                </a:rPr>
                <a:t>cable</a:t>
              </a:r>
            </a:p>
            <a:p>
              <a:pPr algn="ctr"/>
              <a:r>
                <a:rPr lang="en-US">
                  <a:latin typeface="Arial" panose="020B0604020202020204" pitchFamily="34" charset="0"/>
                </a:rPr>
                <a:t>(coax)</a:t>
              </a:r>
            </a:p>
          </p:txBody>
        </p:sp>
      </p:grpSp>
      <p:sp>
        <p:nvSpPr>
          <p:cNvPr id="18441" name="Rectangle 32"/>
          <p:cNvSpPr>
            <a:spLocks noChangeArrowheads="1"/>
          </p:cNvSpPr>
          <p:nvPr/>
        </p:nvSpPr>
        <p:spPr bwMode="auto">
          <a:xfrm>
            <a:off x="4876800" y="1639888"/>
            <a:ext cx="3733800" cy="6461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1800">
                <a:latin typeface="Arial" panose="020B0604020202020204" pitchFamily="34" charset="0"/>
              </a:rPr>
              <a:t>more twists, less crosstalk, better signal over longer distances</a:t>
            </a:r>
          </a:p>
        </p:txBody>
      </p:sp>
      <p:cxnSp>
        <p:nvCxnSpPr>
          <p:cNvPr id="18442" name="Straight Arrow Connector 34"/>
          <p:cNvCxnSpPr>
            <a:cxnSpLocks noChangeShapeType="1"/>
          </p:cNvCxnSpPr>
          <p:nvPr/>
        </p:nvCxnSpPr>
        <p:spPr bwMode="auto">
          <a:xfrm rot="10800000" flipV="1">
            <a:off x="4648200" y="2295525"/>
            <a:ext cx="914400" cy="600075"/>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8443" name="Rectangle 37"/>
          <p:cNvSpPr>
            <a:spLocks noChangeArrowheads="1"/>
          </p:cNvSpPr>
          <p:nvPr/>
        </p:nvSpPr>
        <p:spPr bwMode="auto">
          <a:xfrm>
            <a:off x="6477000" y="4724400"/>
            <a:ext cx="2590800" cy="14779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1800">
                <a:latin typeface="Arial" panose="020B0604020202020204" pitchFamily="34" charset="0"/>
              </a:rPr>
              <a:t>More expensive than twisted pair</a:t>
            </a:r>
          </a:p>
          <a:p>
            <a:pPr algn="ctr"/>
            <a:r>
              <a:rPr lang="en-US" sz="1800">
                <a:latin typeface="Arial" panose="020B0604020202020204" pitchFamily="34" charset="0"/>
              </a:rPr>
              <a:t>High bandwidth and excellent noise immunity</a:t>
            </a:r>
          </a:p>
        </p:txBody>
      </p:sp>
    </p:spTree>
    <p:extLst>
      <p:ext uri="{BB962C8B-B14F-4D97-AF65-F5344CB8AC3E}">
        <p14:creationId xmlns:p14="http://schemas.microsoft.com/office/powerpoint/2010/main" val="23249389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4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499"/>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291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291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4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1" grpId="0" animBg="1"/>
      <p:bldP spid="1844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Date Placeholder 2"/>
          <p:cNvSpPr txBox="1">
            <a:spLocks noGrp="1"/>
          </p:cNvSpPr>
          <p:nvPr/>
        </p:nvSpPr>
        <p:spPr bwMode="auto">
          <a:xfrm>
            <a:off x="94615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000">
                <a:latin typeface="Arial" panose="020B0604020202020204" pitchFamily="34" charset="0"/>
              </a:rPr>
              <a:t>CS/ECE 438</a:t>
            </a:r>
          </a:p>
        </p:txBody>
      </p:sp>
      <p:sp>
        <p:nvSpPr>
          <p:cNvPr id="787459" name="Footer Placeholder 3"/>
          <p:cNvSpPr txBox="1">
            <a:spLocks noGrp="1"/>
          </p:cNvSpPr>
          <p:nvPr/>
        </p:nvSpPr>
        <p:spPr bwMode="auto">
          <a:xfrm>
            <a:off x="3124200" y="62484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sz="1000" dirty="0">
              <a:latin typeface="Arial" panose="020B0604020202020204" pitchFamily="34" charset="0"/>
            </a:endParaRPr>
          </a:p>
        </p:txBody>
      </p:sp>
      <p:sp>
        <p:nvSpPr>
          <p:cNvPr id="787460" name="Slide Number Placeholder 4"/>
          <p:cNvSpPr txBox="1">
            <a:spLocks noGrp="1"/>
          </p:cNvSpPr>
          <p:nvPr/>
        </p:nvSpPr>
        <p:spPr bwMode="auto">
          <a:xfrm>
            <a:off x="6705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EC02918F-9B25-4437-A2D8-A6F6A3FF7D69}" type="slidenum">
              <a:rPr lang="en-US" sz="1000">
                <a:latin typeface="Arial" panose="020B0604020202020204" pitchFamily="34" charset="0"/>
              </a:rPr>
              <a:pPr algn="r" eaLnBrk="1" hangingPunct="1"/>
              <a:t>60</a:t>
            </a:fld>
            <a:endParaRPr lang="en-US" sz="1000">
              <a:latin typeface="Arial" panose="020B0604020202020204" pitchFamily="34" charset="0"/>
            </a:endParaRPr>
          </a:p>
        </p:txBody>
      </p:sp>
      <p:sp>
        <p:nvSpPr>
          <p:cNvPr id="787461" name="Rectangle 2"/>
          <p:cNvSpPr>
            <a:spLocks noGrp="1" noChangeArrowheads="1"/>
          </p:cNvSpPr>
          <p:nvPr>
            <p:ph type="title" idx="4294967295"/>
          </p:nvPr>
        </p:nvSpPr>
        <p:spPr/>
        <p:txBody>
          <a:bodyPr anchor="b"/>
          <a:lstStyle/>
          <a:p>
            <a:pPr eaLnBrk="1" hangingPunct="1"/>
            <a:r>
              <a:rPr lang="en-US" smtClean="0"/>
              <a:t>Hamming Codes</a:t>
            </a:r>
          </a:p>
        </p:txBody>
      </p:sp>
      <p:sp>
        <p:nvSpPr>
          <p:cNvPr id="787462" name="Oval 20"/>
          <p:cNvSpPr>
            <a:spLocks noChangeArrowheads="1"/>
          </p:cNvSpPr>
          <p:nvPr/>
        </p:nvSpPr>
        <p:spPr bwMode="auto">
          <a:xfrm>
            <a:off x="2362200" y="2209800"/>
            <a:ext cx="2819400" cy="2819400"/>
          </a:xfrm>
          <a:prstGeom prst="ellipse">
            <a:avLst/>
          </a:prstGeom>
          <a:solidFill>
            <a:srgbClr val="00CC99"/>
          </a:solidFill>
          <a:ln w="38100">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87463" name="Oval 21"/>
          <p:cNvSpPr>
            <a:spLocks noChangeArrowheads="1"/>
          </p:cNvSpPr>
          <p:nvPr/>
        </p:nvSpPr>
        <p:spPr bwMode="auto">
          <a:xfrm>
            <a:off x="3733800" y="2209800"/>
            <a:ext cx="2819400" cy="2819400"/>
          </a:xfrm>
          <a:prstGeom prst="ellipse">
            <a:avLst/>
          </a:prstGeom>
          <a:solidFill>
            <a:srgbClr val="00CC99"/>
          </a:solidFill>
          <a:ln w="38100">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87464" name="Oval 22"/>
          <p:cNvSpPr>
            <a:spLocks noChangeArrowheads="1"/>
          </p:cNvSpPr>
          <p:nvPr/>
        </p:nvSpPr>
        <p:spPr bwMode="auto">
          <a:xfrm>
            <a:off x="3048000" y="3276600"/>
            <a:ext cx="2819400" cy="2819400"/>
          </a:xfrm>
          <a:prstGeom prst="ellipse">
            <a:avLst/>
          </a:prstGeom>
          <a:solidFill>
            <a:srgbClr val="00CC99"/>
          </a:solidFill>
          <a:ln w="38100">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87465" name="Freeform 34"/>
          <p:cNvSpPr>
            <a:spLocks/>
          </p:cNvSpPr>
          <p:nvPr/>
        </p:nvSpPr>
        <p:spPr bwMode="auto">
          <a:xfrm>
            <a:off x="3052763" y="3505200"/>
            <a:ext cx="1420812" cy="1531938"/>
          </a:xfrm>
          <a:custGeom>
            <a:avLst/>
            <a:gdLst>
              <a:gd name="T0" fmla="*/ 2147483647 w 895"/>
              <a:gd name="T1" fmla="*/ 0 h 965"/>
              <a:gd name="T2" fmla="*/ 2147483647 w 895"/>
              <a:gd name="T3" fmla="*/ 2147483647 h 965"/>
              <a:gd name="T4" fmla="*/ 2147483647 w 895"/>
              <a:gd name="T5" fmla="*/ 2147483647 h 965"/>
              <a:gd name="T6" fmla="*/ 2147483647 w 895"/>
              <a:gd name="T7" fmla="*/ 2147483647 h 965"/>
              <a:gd name="T8" fmla="*/ 0 w 895"/>
              <a:gd name="T9" fmla="*/ 2147483647 h 965"/>
              <a:gd name="T10" fmla="*/ 0 w 895"/>
              <a:gd name="T11" fmla="*/ 2147483647 h 965"/>
              <a:gd name="T12" fmla="*/ 2147483647 w 895"/>
              <a:gd name="T13" fmla="*/ 2147483647 h 965"/>
              <a:gd name="T14" fmla="*/ 2147483647 w 895"/>
              <a:gd name="T15" fmla="*/ 2147483647 h 965"/>
              <a:gd name="T16" fmla="*/ 2147483647 w 895"/>
              <a:gd name="T17" fmla="*/ 2147483647 h 965"/>
              <a:gd name="T18" fmla="*/ 2147483647 w 895"/>
              <a:gd name="T19" fmla="*/ 2147483647 h 965"/>
              <a:gd name="T20" fmla="*/ 2147483647 w 895"/>
              <a:gd name="T21" fmla="*/ 2147483647 h 965"/>
              <a:gd name="T22" fmla="*/ 2147483647 w 895"/>
              <a:gd name="T23" fmla="*/ 2147483647 h 965"/>
              <a:gd name="T24" fmla="*/ 2147483647 w 895"/>
              <a:gd name="T25" fmla="*/ 2147483647 h 965"/>
              <a:gd name="T26" fmla="*/ 2147483647 w 895"/>
              <a:gd name="T27" fmla="*/ 2147483647 h 965"/>
              <a:gd name="T28" fmla="*/ 2147483647 w 895"/>
              <a:gd name="T29" fmla="*/ 2147483647 h 96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95"/>
              <a:gd name="T46" fmla="*/ 0 h 965"/>
              <a:gd name="T47" fmla="*/ 895 w 895"/>
              <a:gd name="T48" fmla="*/ 965 h 96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95" h="965">
                <a:moveTo>
                  <a:pt x="429" y="0"/>
                </a:moveTo>
                <a:cubicBezTo>
                  <a:pt x="412" y="11"/>
                  <a:pt x="368" y="26"/>
                  <a:pt x="324" y="65"/>
                </a:cubicBezTo>
                <a:cubicBezTo>
                  <a:pt x="280" y="104"/>
                  <a:pt x="202" y="180"/>
                  <a:pt x="162" y="232"/>
                </a:cubicBezTo>
                <a:cubicBezTo>
                  <a:pt x="122" y="284"/>
                  <a:pt x="110" y="302"/>
                  <a:pt x="83" y="374"/>
                </a:cubicBezTo>
                <a:cubicBezTo>
                  <a:pt x="56" y="446"/>
                  <a:pt x="14" y="589"/>
                  <a:pt x="0" y="667"/>
                </a:cubicBezTo>
                <a:lnTo>
                  <a:pt x="0" y="845"/>
                </a:lnTo>
                <a:cubicBezTo>
                  <a:pt x="51" y="889"/>
                  <a:pt x="212" y="916"/>
                  <a:pt x="309" y="934"/>
                </a:cubicBezTo>
                <a:cubicBezTo>
                  <a:pt x="406" y="952"/>
                  <a:pt x="490" y="965"/>
                  <a:pt x="581" y="955"/>
                </a:cubicBezTo>
                <a:cubicBezTo>
                  <a:pt x="672" y="945"/>
                  <a:pt x="801" y="889"/>
                  <a:pt x="853" y="871"/>
                </a:cubicBezTo>
                <a:lnTo>
                  <a:pt x="895" y="845"/>
                </a:lnTo>
                <a:cubicBezTo>
                  <a:pt x="873" y="822"/>
                  <a:pt x="770" y="776"/>
                  <a:pt x="722" y="735"/>
                </a:cubicBezTo>
                <a:cubicBezTo>
                  <a:pt x="674" y="694"/>
                  <a:pt x="647" y="662"/>
                  <a:pt x="607" y="599"/>
                </a:cubicBezTo>
                <a:cubicBezTo>
                  <a:pt x="567" y="536"/>
                  <a:pt x="508" y="427"/>
                  <a:pt x="481" y="358"/>
                </a:cubicBezTo>
                <a:cubicBezTo>
                  <a:pt x="454" y="289"/>
                  <a:pt x="455" y="244"/>
                  <a:pt x="445" y="185"/>
                </a:cubicBezTo>
                <a:cubicBezTo>
                  <a:pt x="435" y="126"/>
                  <a:pt x="428" y="40"/>
                  <a:pt x="424" y="2"/>
                </a:cubicBezTo>
              </a:path>
            </a:pathLst>
          </a:custGeom>
          <a:solidFill>
            <a:srgbClr val="99CCFF"/>
          </a:solidFill>
          <a:ln w="19050">
            <a:solidFill>
              <a:schemeClr val="tx1"/>
            </a:solidFill>
            <a:round/>
            <a:headEnd/>
            <a:tailEnd/>
          </a:ln>
        </p:spPr>
        <p:txBody>
          <a:bodyPr wrap="none"/>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87466" name="Freeform 36"/>
          <p:cNvSpPr>
            <a:spLocks/>
          </p:cNvSpPr>
          <p:nvPr/>
        </p:nvSpPr>
        <p:spPr bwMode="auto">
          <a:xfrm>
            <a:off x="3757613" y="2401888"/>
            <a:ext cx="1422400" cy="1058862"/>
          </a:xfrm>
          <a:custGeom>
            <a:avLst/>
            <a:gdLst>
              <a:gd name="T0" fmla="*/ 2147483647 w 896"/>
              <a:gd name="T1" fmla="*/ 2147483647 h 667"/>
              <a:gd name="T2" fmla="*/ 2147483647 w 896"/>
              <a:gd name="T3" fmla="*/ 2147483647 h 667"/>
              <a:gd name="T4" fmla="*/ 2147483647 w 896"/>
              <a:gd name="T5" fmla="*/ 2147483647 h 667"/>
              <a:gd name="T6" fmla="*/ 2147483647 w 896"/>
              <a:gd name="T7" fmla="*/ 2147483647 h 667"/>
              <a:gd name="T8" fmla="*/ 2147483647 w 896"/>
              <a:gd name="T9" fmla="*/ 0 h 667"/>
              <a:gd name="T10" fmla="*/ 2147483647 w 896"/>
              <a:gd name="T11" fmla="*/ 2147483647 h 667"/>
              <a:gd name="T12" fmla="*/ 2147483647 w 896"/>
              <a:gd name="T13" fmla="*/ 2147483647 h 667"/>
              <a:gd name="T14" fmla="*/ 2147483647 w 896"/>
              <a:gd name="T15" fmla="*/ 2147483647 h 667"/>
              <a:gd name="T16" fmla="*/ 0 w 896"/>
              <a:gd name="T17" fmla="*/ 2147483647 h 667"/>
              <a:gd name="T18" fmla="*/ 2147483647 w 896"/>
              <a:gd name="T19" fmla="*/ 2147483647 h 667"/>
              <a:gd name="T20" fmla="*/ 2147483647 w 896"/>
              <a:gd name="T21" fmla="*/ 2147483647 h 667"/>
              <a:gd name="T22" fmla="*/ 2147483647 w 896"/>
              <a:gd name="T23" fmla="*/ 2147483647 h 667"/>
              <a:gd name="T24" fmla="*/ 2147483647 w 896"/>
              <a:gd name="T25" fmla="*/ 2147483647 h 667"/>
              <a:gd name="T26" fmla="*/ 2147483647 w 896"/>
              <a:gd name="T27" fmla="*/ 2147483647 h 6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96"/>
              <a:gd name="T43" fmla="*/ 0 h 667"/>
              <a:gd name="T44" fmla="*/ 896 w 896"/>
              <a:gd name="T45" fmla="*/ 667 h 6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96" h="667">
                <a:moveTo>
                  <a:pt x="886" y="665"/>
                </a:moveTo>
                <a:cubicBezTo>
                  <a:pt x="880" y="632"/>
                  <a:pt x="866" y="520"/>
                  <a:pt x="849" y="464"/>
                </a:cubicBezTo>
                <a:cubicBezTo>
                  <a:pt x="832" y="408"/>
                  <a:pt x="822" y="387"/>
                  <a:pt x="781" y="329"/>
                </a:cubicBezTo>
                <a:cubicBezTo>
                  <a:pt x="739" y="270"/>
                  <a:pt x="656" y="164"/>
                  <a:pt x="598" y="109"/>
                </a:cubicBezTo>
                <a:lnTo>
                  <a:pt x="430" y="0"/>
                </a:lnTo>
                <a:cubicBezTo>
                  <a:pt x="369" y="7"/>
                  <a:pt x="290" y="89"/>
                  <a:pt x="231" y="152"/>
                </a:cubicBezTo>
                <a:cubicBezTo>
                  <a:pt x="172" y="215"/>
                  <a:pt x="115" y="300"/>
                  <a:pt x="77" y="378"/>
                </a:cubicBezTo>
                <a:cubicBezTo>
                  <a:pt x="39" y="456"/>
                  <a:pt x="15" y="575"/>
                  <a:pt x="2" y="622"/>
                </a:cubicBezTo>
                <a:lnTo>
                  <a:pt x="0" y="667"/>
                </a:lnTo>
                <a:cubicBezTo>
                  <a:pt x="31" y="660"/>
                  <a:pt x="124" y="601"/>
                  <a:pt x="189" y="582"/>
                </a:cubicBezTo>
                <a:cubicBezTo>
                  <a:pt x="254" y="563"/>
                  <a:pt x="324" y="553"/>
                  <a:pt x="393" y="550"/>
                </a:cubicBezTo>
                <a:cubicBezTo>
                  <a:pt x="462" y="547"/>
                  <a:pt x="545" y="556"/>
                  <a:pt x="603" y="566"/>
                </a:cubicBezTo>
                <a:cubicBezTo>
                  <a:pt x="661" y="576"/>
                  <a:pt x="695" y="592"/>
                  <a:pt x="744" y="608"/>
                </a:cubicBezTo>
                <a:cubicBezTo>
                  <a:pt x="793" y="624"/>
                  <a:pt x="864" y="649"/>
                  <a:pt x="896" y="660"/>
                </a:cubicBezTo>
              </a:path>
            </a:pathLst>
          </a:custGeom>
          <a:solidFill>
            <a:srgbClr val="99CCFF"/>
          </a:solidFill>
          <a:ln w="19050">
            <a:solidFill>
              <a:schemeClr val="tx1"/>
            </a:solidFill>
            <a:round/>
            <a:headEnd/>
            <a:tailEnd/>
          </a:ln>
        </p:spPr>
        <p:txBody>
          <a:bodyPr wrap="none"/>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87467" name="Freeform 37"/>
          <p:cNvSpPr>
            <a:spLocks/>
          </p:cNvSpPr>
          <p:nvPr/>
        </p:nvSpPr>
        <p:spPr bwMode="auto">
          <a:xfrm>
            <a:off x="4465638" y="3475038"/>
            <a:ext cx="1414462" cy="1566862"/>
          </a:xfrm>
          <a:custGeom>
            <a:avLst/>
            <a:gdLst>
              <a:gd name="T0" fmla="*/ 0 w 891"/>
              <a:gd name="T1" fmla="*/ 2147483647 h 987"/>
              <a:gd name="T2" fmla="*/ 2147483647 w 891"/>
              <a:gd name="T3" fmla="*/ 2147483647 h 987"/>
              <a:gd name="T4" fmla="*/ 2147483647 w 891"/>
              <a:gd name="T5" fmla="*/ 2147483647 h 987"/>
              <a:gd name="T6" fmla="*/ 2147483647 w 891"/>
              <a:gd name="T7" fmla="*/ 2147483647 h 987"/>
              <a:gd name="T8" fmla="*/ 2147483647 w 891"/>
              <a:gd name="T9" fmla="*/ 2147483647 h 987"/>
              <a:gd name="T10" fmla="*/ 2147483647 w 891"/>
              <a:gd name="T11" fmla="*/ 2147483647 h 987"/>
              <a:gd name="T12" fmla="*/ 2147483647 w 891"/>
              <a:gd name="T13" fmla="*/ 2147483647 h 987"/>
              <a:gd name="T14" fmla="*/ 2147483647 w 891"/>
              <a:gd name="T15" fmla="*/ 2147483647 h 987"/>
              <a:gd name="T16" fmla="*/ 2147483647 w 891"/>
              <a:gd name="T17" fmla="*/ 2147483647 h 987"/>
              <a:gd name="T18" fmla="*/ 2147483647 w 891"/>
              <a:gd name="T19" fmla="*/ 2147483647 h 987"/>
              <a:gd name="T20" fmla="*/ 2147483647 w 891"/>
              <a:gd name="T21" fmla="*/ 0 h 987"/>
              <a:gd name="T22" fmla="*/ 2147483647 w 891"/>
              <a:gd name="T23" fmla="*/ 2147483647 h 987"/>
              <a:gd name="T24" fmla="*/ 2147483647 w 891"/>
              <a:gd name="T25" fmla="*/ 2147483647 h 987"/>
              <a:gd name="T26" fmla="*/ 2147483647 w 891"/>
              <a:gd name="T27" fmla="*/ 2147483647 h 987"/>
              <a:gd name="T28" fmla="*/ 2147483647 w 891"/>
              <a:gd name="T29" fmla="*/ 2147483647 h 987"/>
              <a:gd name="T30" fmla="*/ 2147483647 w 891"/>
              <a:gd name="T31" fmla="*/ 2147483647 h 98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91"/>
              <a:gd name="T49" fmla="*/ 0 h 987"/>
              <a:gd name="T50" fmla="*/ 891 w 891"/>
              <a:gd name="T51" fmla="*/ 987 h 98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91" h="987">
                <a:moveTo>
                  <a:pt x="0" y="864"/>
                </a:moveTo>
                <a:cubicBezTo>
                  <a:pt x="16" y="875"/>
                  <a:pt x="39" y="908"/>
                  <a:pt x="94" y="927"/>
                </a:cubicBezTo>
                <a:cubicBezTo>
                  <a:pt x="149" y="946"/>
                  <a:pt x="262" y="971"/>
                  <a:pt x="330" y="979"/>
                </a:cubicBezTo>
                <a:cubicBezTo>
                  <a:pt x="398" y="987"/>
                  <a:pt x="430" y="984"/>
                  <a:pt x="502" y="974"/>
                </a:cubicBezTo>
                <a:cubicBezTo>
                  <a:pt x="574" y="964"/>
                  <a:pt x="702" y="940"/>
                  <a:pt x="764" y="921"/>
                </a:cubicBezTo>
                <a:lnTo>
                  <a:pt x="874" y="859"/>
                </a:lnTo>
                <a:cubicBezTo>
                  <a:pt x="891" y="805"/>
                  <a:pt x="874" y="664"/>
                  <a:pt x="864" y="597"/>
                </a:cubicBezTo>
                <a:cubicBezTo>
                  <a:pt x="854" y="530"/>
                  <a:pt x="845" y="519"/>
                  <a:pt x="815" y="456"/>
                </a:cubicBezTo>
                <a:cubicBezTo>
                  <a:pt x="785" y="393"/>
                  <a:pt x="740" y="293"/>
                  <a:pt x="681" y="218"/>
                </a:cubicBezTo>
                <a:cubicBezTo>
                  <a:pt x="622" y="143"/>
                  <a:pt x="499" y="41"/>
                  <a:pt x="461" y="5"/>
                </a:cubicBezTo>
                <a:lnTo>
                  <a:pt x="450" y="0"/>
                </a:lnTo>
                <a:cubicBezTo>
                  <a:pt x="445" y="35"/>
                  <a:pt x="441" y="152"/>
                  <a:pt x="430" y="216"/>
                </a:cubicBezTo>
                <a:cubicBezTo>
                  <a:pt x="419" y="280"/>
                  <a:pt x="414" y="317"/>
                  <a:pt x="386" y="383"/>
                </a:cubicBezTo>
                <a:cubicBezTo>
                  <a:pt x="359" y="449"/>
                  <a:pt x="306" y="555"/>
                  <a:pt x="266" y="614"/>
                </a:cubicBezTo>
                <a:cubicBezTo>
                  <a:pt x="227" y="673"/>
                  <a:pt x="191" y="695"/>
                  <a:pt x="150" y="734"/>
                </a:cubicBezTo>
                <a:cubicBezTo>
                  <a:pt x="109" y="774"/>
                  <a:pt x="45" y="824"/>
                  <a:pt x="18" y="848"/>
                </a:cubicBezTo>
              </a:path>
            </a:pathLst>
          </a:custGeom>
          <a:solidFill>
            <a:srgbClr val="99CCFF"/>
          </a:solidFill>
          <a:ln w="19050">
            <a:solidFill>
              <a:schemeClr val="tx1"/>
            </a:solidFill>
            <a:round/>
            <a:headEnd/>
            <a:tailEnd/>
          </a:ln>
        </p:spPr>
        <p:txBody>
          <a:bodyPr wrap="none"/>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87468" name="Oval 39"/>
          <p:cNvSpPr>
            <a:spLocks noChangeArrowheads="1"/>
          </p:cNvSpPr>
          <p:nvPr/>
        </p:nvSpPr>
        <p:spPr bwMode="auto">
          <a:xfrm>
            <a:off x="3506788" y="3200400"/>
            <a:ext cx="1903412" cy="1676400"/>
          </a:xfrm>
          <a:prstGeom prst="ellipse">
            <a:avLst/>
          </a:prstGeom>
          <a:solidFill>
            <a:srgbClr val="99CCFF"/>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grpSp>
        <p:nvGrpSpPr>
          <p:cNvPr id="787469" name="Group 35"/>
          <p:cNvGrpSpPr>
            <a:grpSpLocks/>
          </p:cNvGrpSpPr>
          <p:nvPr/>
        </p:nvGrpSpPr>
        <p:grpSpPr bwMode="auto">
          <a:xfrm>
            <a:off x="2362200" y="2209800"/>
            <a:ext cx="4191000" cy="3886200"/>
            <a:chOff x="1728" y="1392"/>
            <a:chExt cx="2640" cy="2448"/>
          </a:xfrm>
        </p:grpSpPr>
        <p:sp>
          <p:nvSpPr>
            <p:cNvPr id="787470" name="Rectangle 23"/>
            <p:cNvSpPr>
              <a:spLocks noChangeArrowheads="1"/>
            </p:cNvSpPr>
            <p:nvPr/>
          </p:nvSpPr>
          <p:spPr bwMode="auto">
            <a:xfrm>
              <a:off x="2876" y="1678"/>
              <a:ext cx="39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3200" b="1">
                  <a:latin typeface="Arial" panose="020B0604020202020204" pitchFamily="34" charset="0"/>
                </a:rPr>
                <a:t>D</a:t>
              </a:r>
              <a:r>
                <a:rPr lang="en-US" sz="3200" b="1" baseline="-25000">
                  <a:latin typeface="Arial" panose="020B0604020202020204" pitchFamily="34" charset="0"/>
                </a:rPr>
                <a:t>3</a:t>
              </a:r>
            </a:p>
          </p:txBody>
        </p:sp>
        <p:sp>
          <p:nvSpPr>
            <p:cNvPr id="787471" name="Rectangle 24"/>
            <p:cNvSpPr>
              <a:spLocks noChangeArrowheads="1"/>
            </p:cNvSpPr>
            <p:nvPr/>
          </p:nvSpPr>
          <p:spPr bwMode="auto">
            <a:xfrm>
              <a:off x="2300" y="2638"/>
              <a:ext cx="39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3200" b="1">
                  <a:latin typeface="Arial" panose="020B0604020202020204" pitchFamily="34" charset="0"/>
                </a:rPr>
                <a:t>D</a:t>
              </a:r>
              <a:r>
                <a:rPr lang="en-US" sz="3200" b="1" baseline="-25000">
                  <a:latin typeface="Arial" panose="020B0604020202020204" pitchFamily="34" charset="0"/>
                </a:rPr>
                <a:t>5</a:t>
              </a:r>
            </a:p>
          </p:txBody>
        </p:sp>
        <p:sp>
          <p:nvSpPr>
            <p:cNvPr id="787472" name="Rectangle 25"/>
            <p:cNvSpPr>
              <a:spLocks noChangeArrowheads="1"/>
            </p:cNvSpPr>
            <p:nvPr/>
          </p:nvSpPr>
          <p:spPr bwMode="auto">
            <a:xfrm>
              <a:off x="2060" y="1822"/>
              <a:ext cx="39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3200" b="1">
                  <a:latin typeface="Arial" panose="020B0604020202020204" pitchFamily="34" charset="0"/>
                </a:rPr>
                <a:t>C</a:t>
              </a:r>
              <a:r>
                <a:rPr lang="en-US" sz="3200" b="1" baseline="-25000">
                  <a:latin typeface="Arial" panose="020B0604020202020204" pitchFamily="34" charset="0"/>
                </a:rPr>
                <a:t>1</a:t>
              </a:r>
            </a:p>
          </p:txBody>
        </p:sp>
        <p:sp>
          <p:nvSpPr>
            <p:cNvPr id="787473" name="Rectangle 26"/>
            <p:cNvSpPr>
              <a:spLocks noChangeArrowheads="1"/>
            </p:cNvSpPr>
            <p:nvPr/>
          </p:nvSpPr>
          <p:spPr bwMode="auto">
            <a:xfrm>
              <a:off x="3452" y="2638"/>
              <a:ext cx="39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3200" b="1">
                  <a:latin typeface="Arial" panose="020B0604020202020204" pitchFamily="34" charset="0"/>
                </a:rPr>
                <a:t>D</a:t>
              </a:r>
              <a:r>
                <a:rPr lang="en-US" sz="3200" b="1" baseline="-25000">
                  <a:latin typeface="Arial" panose="020B0604020202020204" pitchFamily="34" charset="0"/>
                </a:rPr>
                <a:t>6</a:t>
              </a:r>
            </a:p>
          </p:txBody>
        </p:sp>
        <p:sp>
          <p:nvSpPr>
            <p:cNvPr id="787474" name="Rectangle 27"/>
            <p:cNvSpPr>
              <a:spLocks noChangeArrowheads="1"/>
            </p:cNvSpPr>
            <p:nvPr/>
          </p:nvSpPr>
          <p:spPr bwMode="auto">
            <a:xfrm>
              <a:off x="3644" y="1774"/>
              <a:ext cx="39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3200" b="1">
                  <a:latin typeface="Arial" panose="020B0604020202020204" pitchFamily="34" charset="0"/>
                </a:rPr>
                <a:t>C</a:t>
              </a:r>
              <a:r>
                <a:rPr lang="en-US" sz="3200" b="1" baseline="-25000">
                  <a:latin typeface="Arial" panose="020B0604020202020204" pitchFamily="34" charset="0"/>
                </a:rPr>
                <a:t>2</a:t>
              </a:r>
            </a:p>
          </p:txBody>
        </p:sp>
        <p:sp>
          <p:nvSpPr>
            <p:cNvPr id="787475" name="Rectangle 28"/>
            <p:cNvSpPr>
              <a:spLocks noChangeArrowheads="1"/>
            </p:cNvSpPr>
            <p:nvPr/>
          </p:nvSpPr>
          <p:spPr bwMode="auto">
            <a:xfrm>
              <a:off x="2876" y="3262"/>
              <a:ext cx="39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3200" b="1">
                  <a:latin typeface="Arial" panose="020B0604020202020204" pitchFamily="34" charset="0"/>
                </a:rPr>
                <a:t>C</a:t>
              </a:r>
              <a:r>
                <a:rPr lang="en-US" sz="3200" b="1" baseline="-25000">
                  <a:latin typeface="Arial" panose="020B0604020202020204" pitchFamily="34" charset="0"/>
                </a:rPr>
                <a:t>4</a:t>
              </a:r>
            </a:p>
          </p:txBody>
        </p:sp>
        <p:sp>
          <p:nvSpPr>
            <p:cNvPr id="787476" name="Rectangle 29"/>
            <p:cNvSpPr>
              <a:spLocks noChangeArrowheads="1"/>
            </p:cNvSpPr>
            <p:nvPr/>
          </p:nvSpPr>
          <p:spPr bwMode="auto">
            <a:xfrm>
              <a:off x="2828" y="2302"/>
              <a:ext cx="39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3200" b="1">
                  <a:latin typeface="Arial" panose="020B0604020202020204" pitchFamily="34" charset="0"/>
                </a:rPr>
                <a:t>D</a:t>
              </a:r>
              <a:r>
                <a:rPr lang="en-US" sz="3200" b="1" baseline="-25000">
                  <a:latin typeface="Arial" panose="020B0604020202020204" pitchFamily="34" charset="0"/>
                </a:rPr>
                <a:t>7</a:t>
              </a:r>
            </a:p>
          </p:txBody>
        </p:sp>
        <p:sp>
          <p:nvSpPr>
            <p:cNvPr id="787477" name="Oval 30"/>
            <p:cNvSpPr>
              <a:spLocks noChangeArrowheads="1"/>
            </p:cNvSpPr>
            <p:nvPr/>
          </p:nvSpPr>
          <p:spPr bwMode="auto">
            <a:xfrm>
              <a:off x="1728" y="1392"/>
              <a:ext cx="1776" cy="1776"/>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87478" name="Oval 31"/>
            <p:cNvSpPr>
              <a:spLocks noChangeArrowheads="1"/>
            </p:cNvSpPr>
            <p:nvPr/>
          </p:nvSpPr>
          <p:spPr bwMode="auto">
            <a:xfrm>
              <a:off x="2592" y="1392"/>
              <a:ext cx="1776" cy="1776"/>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87479" name="Oval 32"/>
            <p:cNvSpPr>
              <a:spLocks noChangeArrowheads="1"/>
            </p:cNvSpPr>
            <p:nvPr/>
          </p:nvSpPr>
          <p:spPr bwMode="auto">
            <a:xfrm>
              <a:off x="2160" y="2064"/>
              <a:ext cx="1776" cy="1776"/>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grpSp>
    </p:spTree>
    <p:extLst>
      <p:ext uri="{BB962C8B-B14F-4D97-AF65-F5344CB8AC3E}">
        <p14:creationId xmlns:p14="http://schemas.microsoft.com/office/powerpoint/2010/main" val="258310507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82" name="Rectangle 4"/>
          <p:cNvSpPr>
            <a:spLocks noGrp="1" noChangeArrowheads="1"/>
          </p:cNvSpPr>
          <p:nvPr>
            <p:ph type="title" idx="4294967295"/>
          </p:nvPr>
        </p:nvSpPr>
        <p:spPr/>
        <p:txBody>
          <a:bodyPr anchor="b"/>
          <a:lstStyle/>
          <a:p>
            <a:r>
              <a:rPr lang="en-US" smtClean="0"/>
              <a:t>Error Bits or Bursts?</a:t>
            </a:r>
          </a:p>
        </p:txBody>
      </p:sp>
      <p:sp>
        <p:nvSpPr>
          <p:cNvPr id="788483" name="Rectangle 5"/>
          <p:cNvSpPr>
            <a:spLocks noGrp="1" noChangeArrowheads="1"/>
          </p:cNvSpPr>
          <p:nvPr>
            <p:ph type="body" idx="4294967295"/>
          </p:nvPr>
        </p:nvSpPr>
        <p:spPr/>
        <p:txBody>
          <a:bodyPr/>
          <a:lstStyle/>
          <a:p>
            <a:pPr marL="447675" indent="-447675"/>
            <a:r>
              <a:rPr lang="en-US" sz="2400" smtClean="0"/>
              <a:t>Common model of errors</a:t>
            </a:r>
          </a:p>
          <a:p>
            <a:pPr marL="889000" lvl="1" indent="-439738"/>
            <a:r>
              <a:rPr lang="en-US" sz="2000" smtClean="0"/>
              <a:t>Probability of error per bit</a:t>
            </a:r>
          </a:p>
          <a:p>
            <a:pPr marL="889000" lvl="1" indent="-439738"/>
            <a:r>
              <a:rPr lang="en-US" sz="2000" smtClean="0"/>
              <a:t>Error in each bit independent of others</a:t>
            </a:r>
          </a:p>
          <a:p>
            <a:pPr marL="889000" lvl="1" indent="-439738"/>
            <a:r>
              <a:rPr lang="en-US" sz="2000" smtClean="0"/>
              <a:t>Value of incorrect bit independent of others</a:t>
            </a:r>
          </a:p>
          <a:p>
            <a:pPr marL="447675" indent="-447675"/>
            <a:r>
              <a:rPr lang="en-US" sz="2400" smtClean="0"/>
              <a:t>Burst model</a:t>
            </a:r>
          </a:p>
          <a:p>
            <a:pPr marL="889000" lvl="1" indent="-439738"/>
            <a:r>
              <a:rPr lang="en-US" sz="2000" smtClean="0"/>
              <a:t>Probability of back-to-back bit errors</a:t>
            </a:r>
          </a:p>
          <a:p>
            <a:pPr marL="889000" lvl="1" indent="-439738"/>
            <a:r>
              <a:rPr lang="en-US" sz="2000" smtClean="0"/>
              <a:t>Error probability dependent on adjacent bits</a:t>
            </a:r>
          </a:p>
          <a:p>
            <a:pPr marL="889000" lvl="1" indent="-439738"/>
            <a:r>
              <a:rPr lang="en-US" sz="2000" smtClean="0"/>
              <a:t>Value of errors may have structure</a:t>
            </a:r>
          </a:p>
          <a:p>
            <a:pPr marL="447675" indent="-447675"/>
            <a:r>
              <a:rPr lang="en-US" sz="2400" smtClean="0"/>
              <a:t>Why assume bursts?</a:t>
            </a:r>
          </a:p>
          <a:p>
            <a:pPr marL="889000" lvl="1" indent="-439738"/>
            <a:r>
              <a:rPr lang="en-US" sz="2000" smtClean="0"/>
              <a:t>Appropriate for some media (e.g., radio)</a:t>
            </a:r>
          </a:p>
          <a:p>
            <a:pPr marL="889000" lvl="1" indent="-439738"/>
            <a:r>
              <a:rPr lang="en-US" sz="2000" smtClean="0"/>
              <a:t>Faster signaling rate enhances such phenomena</a:t>
            </a:r>
          </a:p>
        </p:txBody>
      </p:sp>
      <p:sp>
        <p:nvSpPr>
          <p:cNvPr id="788484" name="Date Placeholder 3"/>
          <p:cNvSpPr txBox="1">
            <a:spLocks noGrp="1"/>
          </p:cNvSpPr>
          <p:nvPr/>
        </p:nvSpPr>
        <p:spPr bwMode="auto">
          <a:xfrm>
            <a:off x="94615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000">
                <a:latin typeface="Arial" panose="020B0604020202020204" pitchFamily="34" charset="0"/>
              </a:rPr>
              <a:t>CS/ECE 438</a:t>
            </a:r>
          </a:p>
        </p:txBody>
      </p:sp>
      <p:sp>
        <p:nvSpPr>
          <p:cNvPr id="788485" name="Footer Placeholder 4"/>
          <p:cNvSpPr txBox="1">
            <a:spLocks noGrp="1"/>
          </p:cNvSpPr>
          <p:nvPr/>
        </p:nvSpPr>
        <p:spPr bwMode="auto">
          <a:xfrm>
            <a:off x="3124200" y="62484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sz="1000" dirty="0">
              <a:latin typeface="Arial" panose="020B0604020202020204" pitchFamily="34" charset="0"/>
            </a:endParaRPr>
          </a:p>
        </p:txBody>
      </p:sp>
      <p:sp>
        <p:nvSpPr>
          <p:cNvPr id="788486" name="Slide Number Placeholder 5"/>
          <p:cNvSpPr txBox="1">
            <a:spLocks noGrp="1"/>
          </p:cNvSpPr>
          <p:nvPr/>
        </p:nvSpPr>
        <p:spPr bwMode="auto">
          <a:xfrm>
            <a:off x="6705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5F761C56-D179-406E-99C5-F6ADFD10F719}" type="slidenum">
              <a:rPr lang="en-US" sz="1000">
                <a:latin typeface="Arial" panose="020B0604020202020204" pitchFamily="34" charset="0"/>
              </a:rPr>
              <a:pPr algn="r" eaLnBrk="1" hangingPunct="1"/>
              <a:t>61</a:t>
            </a:fld>
            <a:endParaRPr lang="en-US" sz="1000">
              <a:latin typeface="Arial" panose="020B0604020202020204" pitchFamily="34" charset="0"/>
            </a:endParaRPr>
          </a:p>
        </p:txBody>
      </p:sp>
    </p:spTree>
    <p:extLst>
      <p:ext uri="{BB962C8B-B14F-4D97-AF65-F5344CB8AC3E}">
        <p14:creationId xmlns:p14="http://schemas.microsoft.com/office/powerpoint/2010/main" val="309248660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6" name="Rectangle 4"/>
          <p:cNvSpPr>
            <a:spLocks noGrp="1" noChangeArrowheads="1"/>
          </p:cNvSpPr>
          <p:nvPr>
            <p:ph type="title" idx="4294967295"/>
          </p:nvPr>
        </p:nvSpPr>
        <p:spPr/>
        <p:txBody>
          <a:bodyPr anchor="b"/>
          <a:lstStyle/>
          <a:p>
            <a:r>
              <a:rPr lang="en-US" smtClean="0"/>
              <a:t>Digital Error Detection Techniques</a:t>
            </a:r>
          </a:p>
        </p:txBody>
      </p:sp>
      <p:sp>
        <p:nvSpPr>
          <p:cNvPr id="789507" name="Rectangle 5"/>
          <p:cNvSpPr>
            <a:spLocks noGrp="1" noChangeArrowheads="1"/>
          </p:cNvSpPr>
          <p:nvPr>
            <p:ph type="body" idx="4294967295"/>
          </p:nvPr>
        </p:nvSpPr>
        <p:spPr/>
        <p:txBody>
          <a:bodyPr/>
          <a:lstStyle/>
          <a:p>
            <a:pPr marL="447675" indent="-447675"/>
            <a:r>
              <a:rPr lang="en-US" sz="2400" smtClean="0"/>
              <a:t>Two-dimensional parity</a:t>
            </a:r>
          </a:p>
          <a:p>
            <a:pPr marL="889000" lvl="1" indent="-439738"/>
            <a:r>
              <a:rPr lang="en-US" sz="2000" smtClean="0"/>
              <a:t>Detects up to 3-bit errors</a:t>
            </a:r>
          </a:p>
          <a:p>
            <a:pPr marL="889000" lvl="1" indent="-439738"/>
            <a:r>
              <a:rPr lang="en-US" sz="2000" smtClean="0"/>
              <a:t>Good for burst errors</a:t>
            </a:r>
          </a:p>
          <a:p>
            <a:pPr marL="447675" indent="-447675"/>
            <a:r>
              <a:rPr lang="en-US" sz="2400" smtClean="0"/>
              <a:t>IP checksum</a:t>
            </a:r>
          </a:p>
          <a:p>
            <a:pPr marL="889000" lvl="1" indent="-439738"/>
            <a:r>
              <a:rPr lang="en-US" sz="2000" smtClean="0"/>
              <a:t>Simple addition</a:t>
            </a:r>
          </a:p>
          <a:p>
            <a:pPr marL="889000" lvl="1" indent="-439738"/>
            <a:r>
              <a:rPr lang="en-US" sz="2000" smtClean="0"/>
              <a:t>Simple in software</a:t>
            </a:r>
          </a:p>
          <a:p>
            <a:pPr marL="889000" lvl="1" indent="-439738"/>
            <a:r>
              <a:rPr lang="en-US" sz="2000" smtClean="0"/>
              <a:t>Used as backup to CRC</a:t>
            </a:r>
          </a:p>
          <a:p>
            <a:pPr marL="447675" indent="-447675"/>
            <a:r>
              <a:rPr lang="en-US" sz="2400" smtClean="0"/>
              <a:t>Cyclic Redundancy Check (CRC)</a:t>
            </a:r>
          </a:p>
          <a:p>
            <a:pPr marL="889000" lvl="1" indent="-439738"/>
            <a:r>
              <a:rPr lang="en-US" sz="2000" smtClean="0"/>
              <a:t>Powerful mathematics</a:t>
            </a:r>
          </a:p>
          <a:p>
            <a:pPr marL="889000" lvl="1" indent="-439738"/>
            <a:r>
              <a:rPr lang="en-US" sz="2000" smtClean="0"/>
              <a:t>Tricky in software, simple in hardware</a:t>
            </a:r>
          </a:p>
          <a:p>
            <a:pPr marL="889000" lvl="1" indent="-439738"/>
            <a:r>
              <a:rPr lang="en-US" sz="2000" smtClean="0"/>
              <a:t>Used in network adapter</a:t>
            </a:r>
          </a:p>
        </p:txBody>
      </p:sp>
      <p:sp>
        <p:nvSpPr>
          <p:cNvPr id="789508" name="Date Placeholder 3"/>
          <p:cNvSpPr txBox="1">
            <a:spLocks noGrp="1"/>
          </p:cNvSpPr>
          <p:nvPr/>
        </p:nvSpPr>
        <p:spPr bwMode="auto">
          <a:xfrm>
            <a:off x="94615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000">
                <a:latin typeface="Arial" panose="020B0604020202020204" pitchFamily="34" charset="0"/>
              </a:rPr>
              <a:t>CS/ECE 438</a:t>
            </a:r>
          </a:p>
        </p:txBody>
      </p:sp>
      <p:sp>
        <p:nvSpPr>
          <p:cNvPr id="789509" name="Footer Placeholder 4"/>
          <p:cNvSpPr txBox="1">
            <a:spLocks noGrp="1"/>
          </p:cNvSpPr>
          <p:nvPr/>
        </p:nvSpPr>
        <p:spPr bwMode="auto">
          <a:xfrm>
            <a:off x="3124200" y="62484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sz="1000" dirty="0">
              <a:latin typeface="Arial" panose="020B0604020202020204" pitchFamily="34" charset="0"/>
            </a:endParaRPr>
          </a:p>
        </p:txBody>
      </p:sp>
      <p:sp>
        <p:nvSpPr>
          <p:cNvPr id="789510" name="Slide Number Placeholder 5"/>
          <p:cNvSpPr txBox="1">
            <a:spLocks noGrp="1"/>
          </p:cNvSpPr>
          <p:nvPr/>
        </p:nvSpPr>
        <p:spPr bwMode="auto">
          <a:xfrm>
            <a:off x="6705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12F5616F-8B6B-473C-88C9-85037797552F}" type="slidenum">
              <a:rPr lang="en-US" sz="1000">
                <a:latin typeface="Arial" panose="020B0604020202020204" pitchFamily="34" charset="0"/>
              </a:rPr>
              <a:pPr algn="r" eaLnBrk="1" hangingPunct="1"/>
              <a:t>62</a:t>
            </a:fld>
            <a:endParaRPr lang="en-US" sz="1000">
              <a:latin typeface="Arial" panose="020B0604020202020204" pitchFamily="34" charset="0"/>
            </a:endParaRPr>
          </a:p>
        </p:txBody>
      </p:sp>
    </p:spTree>
    <p:extLst>
      <p:ext uri="{BB962C8B-B14F-4D97-AF65-F5344CB8AC3E}">
        <p14:creationId xmlns:p14="http://schemas.microsoft.com/office/powerpoint/2010/main" val="64664012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0" name="Date Placeholder 3"/>
          <p:cNvSpPr txBox="1">
            <a:spLocks noGrp="1"/>
          </p:cNvSpPr>
          <p:nvPr/>
        </p:nvSpPr>
        <p:spPr bwMode="auto">
          <a:xfrm>
            <a:off x="94615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000">
                <a:latin typeface="Arial" panose="020B0604020202020204" pitchFamily="34" charset="0"/>
              </a:rPr>
              <a:t>CS/ECE 438</a:t>
            </a:r>
          </a:p>
        </p:txBody>
      </p:sp>
      <p:sp>
        <p:nvSpPr>
          <p:cNvPr id="790531" name="Footer Placeholder 4"/>
          <p:cNvSpPr txBox="1">
            <a:spLocks noGrp="1"/>
          </p:cNvSpPr>
          <p:nvPr/>
        </p:nvSpPr>
        <p:spPr bwMode="auto">
          <a:xfrm>
            <a:off x="3124200" y="62484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sz="1000" dirty="0">
              <a:latin typeface="Arial" panose="020B0604020202020204" pitchFamily="34" charset="0"/>
            </a:endParaRPr>
          </a:p>
        </p:txBody>
      </p:sp>
      <p:sp>
        <p:nvSpPr>
          <p:cNvPr id="790532" name="Slide Number Placeholder 5"/>
          <p:cNvSpPr txBox="1">
            <a:spLocks noGrp="1"/>
          </p:cNvSpPr>
          <p:nvPr/>
        </p:nvSpPr>
        <p:spPr bwMode="auto">
          <a:xfrm>
            <a:off x="6705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B7E4506E-02AB-47D4-A5FD-8CA16F4FD7EA}" type="slidenum">
              <a:rPr lang="en-US" sz="1000">
                <a:latin typeface="Arial" panose="020B0604020202020204" pitchFamily="34" charset="0"/>
              </a:rPr>
              <a:pPr algn="r" eaLnBrk="1" hangingPunct="1"/>
              <a:t>63</a:t>
            </a:fld>
            <a:endParaRPr lang="en-US" sz="1000">
              <a:latin typeface="Arial" panose="020B0604020202020204" pitchFamily="34" charset="0"/>
            </a:endParaRPr>
          </a:p>
        </p:txBody>
      </p:sp>
      <p:sp>
        <p:nvSpPr>
          <p:cNvPr id="790533" name="Rectangle 51"/>
          <p:cNvSpPr>
            <a:spLocks noGrp="1" noChangeArrowheads="1"/>
          </p:cNvSpPr>
          <p:nvPr>
            <p:ph type="title" idx="4294967295"/>
          </p:nvPr>
        </p:nvSpPr>
        <p:spPr/>
        <p:txBody>
          <a:bodyPr anchor="b"/>
          <a:lstStyle/>
          <a:p>
            <a:pPr eaLnBrk="1" hangingPunct="1"/>
            <a:r>
              <a:rPr lang="en-US" smtClean="0"/>
              <a:t>Two-Dimensional Parity</a:t>
            </a:r>
          </a:p>
        </p:txBody>
      </p:sp>
      <p:sp>
        <p:nvSpPr>
          <p:cNvPr id="28" name="Rectangle 52"/>
          <p:cNvSpPr txBox="1">
            <a:spLocks noChangeArrowheads="1"/>
          </p:cNvSpPr>
          <p:nvPr/>
        </p:nvSpPr>
        <p:spPr bwMode="auto">
          <a:xfrm>
            <a:off x="3654425" y="1981200"/>
            <a:ext cx="4956175" cy="4114800"/>
          </a:xfrm>
          <a:prstGeom prst="rect">
            <a:avLst/>
          </a:prstGeom>
          <a:noFill/>
          <a:ln w="9525">
            <a:noFill/>
            <a:miter lim="800000"/>
            <a:headEnd/>
            <a:tailEnd/>
          </a:ln>
        </p:spPr>
        <p:txBody>
          <a:bodyPr/>
          <a:lstStyle>
            <a:lvl1pPr marL="447675" indent="-447675" eaLnBrk="0" hangingPunct="0">
              <a:defRPr sz="2400">
                <a:solidFill>
                  <a:schemeClr val="tx1"/>
                </a:solidFill>
                <a:latin typeface="Times New Roman" panose="02020603050405020304" pitchFamily="18" charset="0"/>
              </a:defRPr>
            </a:lvl1pPr>
            <a:lvl2pPr marL="889000" indent="-439738" eaLnBrk="0" hangingPunct="0">
              <a:defRPr sz="2400">
                <a:solidFill>
                  <a:schemeClr val="tx1"/>
                </a:solidFill>
                <a:latin typeface="Times New Roman" panose="02020603050405020304" pitchFamily="18" charset="0"/>
              </a:defRPr>
            </a:lvl2pPr>
            <a:lvl3pPr marL="1293813" indent="-403225"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spcBef>
                <a:spcPct val="20000"/>
              </a:spcBef>
              <a:buClr>
                <a:schemeClr val="accent1"/>
              </a:buClr>
              <a:buSzPct val="70000"/>
              <a:buFont typeface="Wingdings" panose="05000000000000000000" pitchFamily="2" charset="2"/>
              <a:buChar char="n"/>
            </a:pPr>
            <a:r>
              <a:rPr lang="en-US">
                <a:latin typeface="Arial" panose="020B0604020202020204" pitchFamily="34" charset="0"/>
              </a:rPr>
              <a:t>Use 1-dimensional parity</a:t>
            </a:r>
          </a:p>
          <a:p>
            <a:pPr lvl="1">
              <a:lnSpc>
                <a:spcPct val="90000"/>
              </a:lnSpc>
              <a:spcBef>
                <a:spcPct val="20000"/>
              </a:spcBef>
              <a:buClr>
                <a:schemeClr val="hlink"/>
              </a:buClr>
              <a:buSzPct val="65000"/>
              <a:buFont typeface="Wingdings" panose="05000000000000000000" pitchFamily="2" charset="2"/>
              <a:buChar char="¡"/>
            </a:pPr>
            <a:r>
              <a:rPr lang="en-US" sz="2000">
                <a:latin typeface="Arial" panose="020B0604020202020204" pitchFamily="34" charset="0"/>
              </a:rPr>
              <a:t>Add one bit to a 7-bit code to ensure an even/odd number of 1s</a:t>
            </a:r>
          </a:p>
          <a:p>
            <a:pPr>
              <a:lnSpc>
                <a:spcPct val="90000"/>
              </a:lnSpc>
              <a:spcBef>
                <a:spcPct val="20000"/>
              </a:spcBef>
              <a:buClr>
                <a:schemeClr val="accent1"/>
              </a:buClr>
              <a:buSzPct val="70000"/>
              <a:buFont typeface="Wingdings" panose="05000000000000000000" pitchFamily="2" charset="2"/>
              <a:buChar char="n"/>
            </a:pPr>
            <a:r>
              <a:rPr lang="en-US">
                <a:latin typeface="Arial" panose="020B0604020202020204" pitchFamily="34" charset="0"/>
              </a:rPr>
              <a:t>Add 2nd dimension</a:t>
            </a:r>
          </a:p>
          <a:p>
            <a:pPr lvl="1">
              <a:lnSpc>
                <a:spcPct val="90000"/>
              </a:lnSpc>
              <a:spcBef>
                <a:spcPct val="20000"/>
              </a:spcBef>
              <a:buClr>
                <a:schemeClr val="hlink"/>
              </a:buClr>
              <a:buSzPct val="65000"/>
              <a:buFont typeface="Wingdings" panose="05000000000000000000" pitchFamily="2" charset="2"/>
              <a:buChar char="¡"/>
            </a:pPr>
            <a:r>
              <a:rPr lang="en-US" sz="2000">
                <a:latin typeface="Arial" panose="020B0604020202020204" pitchFamily="34" charset="0"/>
              </a:rPr>
              <a:t>Add an extra byte to frame</a:t>
            </a:r>
          </a:p>
          <a:p>
            <a:pPr lvl="2">
              <a:lnSpc>
                <a:spcPct val="90000"/>
              </a:lnSpc>
              <a:spcBef>
                <a:spcPct val="20000"/>
              </a:spcBef>
              <a:buClr>
                <a:schemeClr val="accent1"/>
              </a:buClr>
              <a:buSzPct val="70000"/>
              <a:buFont typeface="Wingdings" panose="05000000000000000000" pitchFamily="2" charset="2"/>
              <a:buChar char="n"/>
            </a:pPr>
            <a:r>
              <a:rPr lang="en-US" sz="1800">
                <a:latin typeface="Arial" panose="020B0604020202020204" pitchFamily="34" charset="0"/>
              </a:rPr>
              <a:t>Bits are set to ensure even/odd number of 1s in that position across all bytes in frame</a:t>
            </a:r>
          </a:p>
          <a:p>
            <a:pPr>
              <a:lnSpc>
                <a:spcPct val="90000"/>
              </a:lnSpc>
              <a:spcBef>
                <a:spcPct val="20000"/>
              </a:spcBef>
              <a:buClr>
                <a:schemeClr val="accent1"/>
              </a:buClr>
              <a:buSzPct val="70000"/>
              <a:buFont typeface="Wingdings" panose="05000000000000000000" pitchFamily="2" charset="2"/>
              <a:buChar char="n"/>
            </a:pPr>
            <a:r>
              <a:rPr lang="en-US">
                <a:latin typeface="Arial" panose="020B0604020202020204" pitchFamily="34" charset="0"/>
              </a:rPr>
              <a:t>Comments</a:t>
            </a:r>
          </a:p>
          <a:p>
            <a:pPr lvl="1">
              <a:lnSpc>
                <a:spcPct val="90000"/>
              </a:lnSpc>
              <a:spcBef>
                <a:spcPct val="20000"/>
              </a:spcBef>
              <a:buClr>
                <a:schemeClr val="hlink"/>
              </a:buClr>
              <a:buSzPct val="65000"/>
              <a:buFont typeface="Wingdings" panose="05000000000000000000" pitchFamily="2" charset="2"/>
              <a:buChar char="¡"/>
            </a:pPr>
            <a:r>
              <a:rPr lang="en-US" sz="2000">
                <a:latin typeface="Arial" panose="020B0604020202020204" pitchFamily="34" charset="0"/>
              </a:rPr>
              <a:t>Can </a:t>
            </a:r>
            <a:r>
              <a:rPr lang="en-US" sz="2000" b="1">
                <a:latin typeface="Arial" panose="020B0604020202020204" pitchFamily="34" charset="0"/>
              </a:rPr>
              <a:t>detect</a:t>
            </a:r>
            <a:r>
              <a:rPr lang="en-US" sz="2000">
                <a:latin typeface="Arial" panose="020B0604020202020204" pitchFamily="34" charset="0"/>
              </a:rPr>
              <a:t> and </a:t>
            </a:r>
            <a:r>
              <a:rPr lang="en-US" sz="2000" b="1">
                <a:latin typeface="Arial" panose="020B0604020202020204" pitchFamily="34" charset="0"/>
              </a:rPr>
              <a:t>correct</a:t>
            </a:r>
            <a:r>
              <a:rPr lang="en-US" sz="2000">
                <a:latin typeface="Arial" panose="020B0604020202020204" pitchFamily="34" charset="0"/>
              </a:rPr>
              <a:t> any 1-bit error</a:t>
            </a:r>
          </a:p>
          <a:p>
            <a:pPr lvl="1">
              <a:lnSpc>
                <a:spcPct val="90000"/>
              </a:lnSpc>
              <a:spcBef>
                <a:spcPct val="20000"/>
              </a:spcBef>
              <a:buClr>
                <a:schemeClr val="hlink"/>
              </a:buClr>
              <a:buSzPct val="65000"/>
              <a:buFont typeface="Wingdings" panose="05000000000000000000" pitchFamily="2" charset="2"/>
              <a:buChar char="¡"/>
            </a:pPr>
            <a:r>
              <a:rPr lang="en-US" sz="2000">
                <a:latin typeface="Arial" panose="020B0604020202020204" pitchFamily="34" charset="0"/>
              </a:rPr>
              <a:t>Can </a:t>
            </a:r>
            <a:r>
              <a:rPr lang="en-US" sz="2000" b="1">
                <a:latin typeface="Arial" panose="020B0604020202020204" pitchFamily="34" charset="0"/>
              </a:rPr>
              <a:t>detect</a:t>
            </a:r>
            <a:r>
              <a:rPr lang="en-US" sz="2000">
                <a:latin typeface="Arial" panose="020B0604020202020204" pitchFamily="34" charset="0"/>
              </a:rPr>
              <a:t> any 1-, 2- and 3-bit, and most 4-bit errors</a:t>
            </a:r>
          </a:p>
        </p:txBody>
      </p:sp>
      <p:grpSp>
        <p:nvGrpSpPr>
          <p:cNvPr id="2" name="Group 53"/>
          <p:cNvGrpSpPr>
            <a:grpSpLocks/>
          </p:cNvGrpSpPr>
          <p:nvPr/>
        </p:nvGrpSpPr>
        <p:grpSpPr bwMode="auto">
          <a:xfrm>
            <a:off x="2400300" y="2374900"/>
            <a:ext cx="774700" cy="2613025"/>
            <a:chOff x="1512" y="1496"/>
            <a:chExt cx="488" cy="1646"/>
          </a:xfrm>
        </p:grpSpPr>
        <p:sp>
          <p:nvSpPr>
            <p:cNvPr id="790536" name="Rectangle 7"/>
            <p:cNvSpPr>
              <a:spLocks noChangeArrowheads="1"/>
            </p:cNvSpPr>
            <p:nvPr/>
          </p:nvSpPr>
          <p:spPr bwMode="auto">
            <a:xfrm>
              <a:off x="1697" y="1830"/>
              <a:ext cx="144" cy="144"/>
            </a:xfrm>
            <a:prstGeom prst="rect">
              <a:avLst/>
            </a:prstGeom>
            <a:solidFill>
              <a:schemeClr val="hlink"/>
            </a:solidFill>
            <a:ln w="19050">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400" b="1">
                  <a:latin typeface="Arial" panose="020B0604020202020204" pitchFamily="34" charset="0"/>
                </a:rPr>
                <a:t>1</a:t>
              </a:r>
            </a:p>
          </p:txBody>
        </p:sp>
        <p:sp>
          <p:nvSpPr>
            <p:cNvPr id="790537" name="Rectangle 13"/>
            <p:cNvSpPr>
              <a:spLocks noChangeArrowheads="1"/>
            </p:cNvSpPr>
            <p:nvPr/>
          </p:nvSpPr>
          <p:spPr bwMode="auto">
            <a:xfrm>
              <a:off x="1697" y="2062"/>
              <a:ext cx="144" cy="144"/>
            </a:xfrm>
            <a:prstGeom prst="rect">
              <a:avLst/>
            </a:prstGeom>
            <a:solidFill>
              <a:schemeClr val="hlink"/>
            </a:solidFill>
            <a:ln w="19050">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400" b="1">
                  <a:latin typeface="Arial" panose="020B0604020202020204" pitchFamily="34" charset="0"/>
                </a:rPr>
                <a:t>0</a:t>
              </a:r>
            </a:p>
          </p:txBody>
        </p:sp>
        <p:sp>
          <p:nvSpPr>
            <p:cNvPr id="790538" name="Rectangle 16"/>
            <p:cNvSpPr>
              <a:spLocks noChangeArrowheads="1"/>
            </p:cNvSpPr>
            <p:nvPr/>
          </p:nvSpPr>
          <p:spPr bwMode="auto">
            <a:xfrm>
              <a:off x="1697" y="2294"/>
              <a:ext cx="144" cy="144"/>
            </a:xfrm>
            <a:prstGeom prst="rect">
              <a:avLst/>
            </a:prstGeom>
            <a:solidFill>
              <a:schemeClr val="hlink"/>
            </a:solidFill>
            <a:ln w="19050">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400" b="1">
                  <a:latin typeface="Arial" panose="020B0604020202020204" pitchFamily="34" charset="0"/>
                </a:rPr>
                <a:t>1</a:t>
              </a:r>
            </a:p>
          </p:txBody>
        </p:sp>
        <p:sp>
          <p:nvSpPr>
            <p:cNvPr id="790539" name="Rectangle 19"/>
            <p:cNvSpPr>
              <a:spLocks noChangeArrowheads="1"/>
            </p:cNvSpPr>
            <p:nvPr/>
          </p:nvSpPr>
          <p:spPr bwMode="auto">
            <a:xfrm>
              <a:off x="1697" y="2526"/>
              <a:ext cx="144" cy="144"/>
            </a:xfrm>
            <a:prstGeom prst="rect">
              <a:avLst/>
            </a:prstGeom>
            <a:solidFill>
              <a:schemeClr val="hlink"/>
            </a:solidFill>
            <a:ln w="19050">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400" b="1">
                  <a:latin typeface="Arial" panose="020B0604020202020204" pitchFamily="34" charset="0"/>
                </a:rPr>
                <a:t>1</a:t>
              </a:r>
            </a:p>
          </p:txBody>
        </p:sp>
        <p:sp>
          <p:nvSpPr>
            <p:cNvPr id="790540" name="Rectangle 34"/>
            <p:cNvSpPr>
              <a:spLocks noChangeArrowheads="1"/>
            </p:cNvSpPr>
            <p:nvPr/>
          </p:nvSpPr>
          <p:spPr bwMode="auto">
            <a:xfrm>
              <a:off x="1697" y="2766"/>
              <a:ext cx="144" cy="144"/>
            </a:xfrm>
            <a:prstGeom prst="rect">
              <a:avLst/>
            </a:prstGeom>
            <a:solidFill>
              <a:schemeClr val="hlink"/>
            </a:solidFill>
            <a:ln w="19050">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400" b="1">
                  <a:latin typeface="Arial" panose="020B0604020202020204" pitchFamily="34" charset="0"/>
                </a:rPr>
                <a:t>1</a:t>
              </a:r>
            </a:p>
          </p:txBody>
        </p:sp>
        <p:sp>
          <p:nvSpPr>
            <p:cNvPr id="790541" name="Rectangle 37"/>
            <p:cNvSpPr>
              <a:spLocks noChangeArrowheads="1"/>
            </p:cNvSpPr>
            <p:nvPr/>
          </p:nvSpPr>
          <p:spPr bwMode="auto">
            <a:xfrm>
              <a:off x="1697" y="2998"/>
              <a:ext cx="144" cy="144"/>
            </a:xfrm>
            <a:prstGeom prst="rect">
              <a:avLst/>
            </a:prstGeom>
            <a:solidFill>
              <a:schemeClr val="hlink"/>
            </a:solidFill>
            <a:ln w="19050">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400" b="1">
                  <a:latin typeface="Arial" panose="020B0604020202020204" pitchFamily="34" charset="0"/>
                </a:rPr>
                <a:t>0</a:t>
              </a:r>
            </a:p>
          </p:txBody>
        </p:sp>
        <p:sp>
          <p:nvSpPr>
            <p:cNvPr id="790542" name="Text Box 45"/>
            <p:cNvSpPr txBox="1">
              <a:spLocks noChangeArrowheads="1"/>
            </p:cNvSpPr>
            <p:nvPr/>
          </p:nvSpPr>
          <p:spPr bwMode="auto">
            <a:xfrm>
              <a:off x="1512" y="1496"/>
              <a:ext cx="488"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sz="1400" b="1">
                  <a:latin typeface="Arial" panose="020B0604020202020204" pitchFamily="34" charset="0"/>
                </a:rPr>
                <a:t>Parity Bits</a:t>
              </a:r>
            </a:p>
          </p:txBody>
        </p:sp>
      </p:grpSp>
      <p:grpSp>
        <p:nvGrpSpPr>
          <p:cNvPr id="3" name="Group 54"/>
          <p:cNvGrpSpPr>
            <a:grpSpLocks/>
          </p:cNvGrpSpPr>
          <p:nvPr/>
        </p:nvGrpSpPr>
        <p:grpSpPr bwMode="auto">
          <a:xfrm>
            <a:off x="838200" y="5105400"/>
            <a:ext cx="2084388" cy="517525"/>
            <a:chOff x="528" y="3216"/>
            <a:chExt cx="1313" cy="326"/>
          </a:xfrm>
        </p:grpSpPr>
        <p:sp>
          <p:nvSpPr>
            <p:cNvPr id="790544" name="Rectangle 39"/>
            <p:cNvSpPr>
              <a:spLocks noChangeArrowheads="1"/>
            </p:cNvSpPr>
            <p:nvPr/>
          </p:nvSpPr>
          <p:spPr bwMode="auto">
            <a:xfrm>
              <a:off x="1058" y="3230"/>
              <a:ext cx="576" cy="144"/>
            </a:xfrm>
            <a:prstGeom prst="rect">
              <a:avLst/>
            </a:prstGeom>
            <a:solidFill>
              <a:schemeClr val="hlink"/>
            </a:solidFill>
            <a:ln w="19050">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400" b="1">
                  <a:latin typeface="Arial" panose="020B0604020202020204" pitchFamily="34" charset="0"/>
                </a:rPr>
                <a:t>1111011</a:t>
              </a:r>
            </a:p>
          </p:txBody>
        </p:sp>
        <p:sp>
          <p:nvSpPr>
            <p:cNvPr id="790545" name="Rectangle 40"/>
            <p:cNvSpPr>
              <a:spLocks noChangeArrowheads="1"/>
            </p:cNvSpPr>
            <p:nvPr/>
          </p:nvSpPr>
          <p:spPr bwMode="auto">
            <a:xfrm>
              <a:off x="1697" y="3230"/>
              <a:ext cx="144" cy="144"/>
            </a:xfrm>
            <a:prstGeom prst="rect">
              <a:avLst/>
            </a:prstGeom>
            <a:solidFill>
              <a:schemeClr val="hlink"/>
            </a:solidFill>
            <a:ln w="19050">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400" b="1">
                  <a:latin typeface="Arial" panose="020B0604020202020204" pitchFamily="34" charset="0"/>
                </a:rPr>
                <a:t>0</a:t>
              </a:r>
            </a:p>
          </p:txBody>
        </p:sp>
        <p:sp>
          <p:nvSpPr>
            <p:cNvPr id="790546" name="Text Box 46"/>
            <p:cNvSpPr txBox="1">
              <a:spLocks noChangeArrowheads="1"/>
            </p:cNvSpPr>
            <p:nvPr/>
          </p:nvSpPr>
          <p:spPr bwMode="auto">
            <a:xfrm>
              <a:off x="528" y="3216"/>
              <a:ext cx="488"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sz="1400" b="1">
                  <a:latin typeface="Arial" panose="020B0604020202020204" pitchFamily="34" charset="0"/>
                </a:rPr>
                <a:t>Parity Byte</a:t>
              </a:r>
            </a:p>
          </p:txBody>
        </p:sp>
      </p:grpSp>
      <p:grpSp>
        <p:nvGrpSpPr>
          <p:cNvPr id="790547" name="Group 49"/>
          <p:cNvGrpSpPr>
            <a:grpSpLocks/>
          </p:cNvGrpSpPr>
          <p:nvPr/>
        </p:nvGrpSpPr>
        <p:grpSpPr bwMode="auto">
          <a:xfrm>
            <a:off x="850900" y="2905125"/>
            <a:ext cx="1743075" cy="2098675"/>
            <a:chOff x="736" y="1830"/>
            <a:chExt cx="1098" cy="1322"/>
          </a:xfrm>
        </p:grpSpPr>
        <p:sp>
          <p:nvSpPr>
            <p:cNvPr id="790548" name="Rectangle 5"/>
            <p:cNvSpPr>
              <a:spLocks noChangeArrowheads="1"/>
            </p:cNvSpPr>
            <p:nvPr/>
          </p:nvSpPr>
          <p:spPr bwMode="auto">
            <a:xfrm>
              <a:off x="1258" y="1830"/>
              <a:ext cx="576" cy="144"/>
            </a:xfrm>
            <a:prstGeom prst="rect">
              <a:avLst/>
            </a:prstGeom>
            <a:solidFill>
              <a:srgbClr val="99CCFF"/>
            </a:solidFill>
            <a:ln w="19050">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400" b="1">
                  <a:latin typeface="Arial" panose="020B0604020202020204" pitchFamily="34" charset="0"/>
                </a:rPr>
                <a:t>0101001</a:t>
              </a:r>
            </a:p>
          </p:txBody>
        </p:sp>
        <p:sp>
          <p:nvSpPr>
            <p:cNvPr id="790549" name="Rectangle 12"/>
            <p:cNvSpPr>
              <a:spLocks noChangeArrowheads="1"/>
            </p:cNvSpPr>
            <p:nvPr/>
          </p:nvSpPr>
          <p:spPr bwMode="auto">
            <a:xfrm>
              <a:off x="1258" y="2062"/>
              <a:ext cx="576" cy="144"/>
            </a:xfrm>
            <a:prstGeom prst="rect">
              <a:avLst/>
            </a:prstGeom>
            <a:solidFill>
              <a:srgbClr val="99CCFF"/>
            </a:solidFill>
            <a:ln w="19050">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400" b="1">
                  <a:latin typeface="Arial" panose="020B0604020202020204" pitchFamily="34" charset="0"/>
                </a:rPr>
                <a:t>1101001</a:t>
              </a:r>
            </a:p>
          </p:txBody>
        </p:sp>
        <p:sp>
          <p:nvSpPr>
            <p:cNvPr id="790550" name="Rectangle 15"/>
            <p:cNvSpPr>
              <a:spLocks noChangeArrowheads="1"/>
            </p:cNvSpPr>
            <p:nvPr/>
          </p:nvSpPr>
          <p:spPr bwMode="auto">
            <a:xfrm>
              <a:off x="1258" y="2294"/>
              <a:ext cx="576" cy="144"/>
            </a:xfrm>
            <a:prstGeom prst="rect">
              <a:avLst/>
            </a:prstGeom>
            <a:solidFill>
              <a:srgbClr val="99CCFF"/>
            </a:solidFill>
            <a:ln w="19050">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400" b="1">
                  <a:latin typeface="Arial" panose="020B0604020202020204" pitchFamily="34" charset="0"/>
                </a:rPr>
                <a:t>1011110</a:t>
              </a:r>
            </a:p>
          </p:txBody>
        </p:sp>
        <p:sp>
          <p:nvSpPr>
            <p:cNvPr id="790551" name="Rectangle 18"/>
            <p:cNvSpPr>
              <a:spLocks noChangeArrowheads="1"/>
            </p:cNvSpPr>
            <p:nvPr/>
          </p:nvSpPr>
          <p:spPr bwMode="auto">
            <a:xfrm>
              <a:off x="1258" y="2526"/>
              <a:ext cx="576" cy="144"/>
            </a:xfrm>
            <a:prstGeom prst="rect">
              <a:avLst/>
            </a:prstGeom>
            <a:solidFill>
              <a:srgbClr val="99CCFF"/>
            </a:solidFill>
            <a:ln w="19050">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400" b="1">
                  <a:latin typeface="Arial" panose="020B0604020202020204" pitchFamily="34" charset="0"/>
                </a:rPr>
                <a:t>0001110</a:t>
              </a:r>
            </a:p>
          </p:txBody>
        </p:sp>
        <p:sp>
          <p:nvSpPr>
            <p:cNvPr id="790552" name="Rectangle 33"/>
            <p:cNvSpPr>
              <a:spLocks noChangeArrowheads="1"/>
            </p:cNvSpPr>
            <p:nvPr/>
          </p:nvSpPr>
          <p:spPr bwMode="auto">
            <a:xfrm>
              <a:off x="1258" y="2766"/>
              <a:ext cx="576" cy="144"/>
            </a:xfrm>
            <a:prstGeom prst="rect">
              <a:avLst/>
            </a:prstGeom>
            <a:solidFill>
              <a:srgbClr val="99CCFF"/>
            </a:solidFill>
            <a:ln w="19050">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400" b="1">
                  <a:latin typeface="Arial" panose="020B0604020202020204" pitchFamily="34" charset="0"/>
                </a:rPr>
                <a:t>0110100</a:t>
              </a:r>
            </a:p>
          </p:txBody>
        </p:sp>
        <p:sp>
          <p:nvSpPr>
            <p:cNvPr id="790553" name="Rectangle 36"/>
            <p:cNvSpPr>
              <a:spLocks noChangeArrowheads="1"/>
            </p:cNvSpPr>
            <p:nvPr/>
          </p:nvSpPr>
          <p:spPr bwMode="auto">
            <a:xfrm>
              <a:off x="1258" y="2998"/>
              <a:ext cx="576" cy="144"/>
            </a:xfrm>
            <a:prstGeom prst="rect">
              <a:avLst/>
            </a:prstGeom>
            <a:solidFill>
              <a:srgbClr val="99CCFF"/>
            </a:solidFill>
            <a:ln w="19050">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400" b="1">
                  <a:latin typeface="Arial" panose="020B0604020202020204" pitchFamily="34" charset="0"/>
                </a:rPr>
                <a:t>1011111</a:t>
              </a:r>
            </a:p>
          </p:txBody>
        </p:sp>
        <p:sp>
          <p:nvSpPr>
            <p:cNvPr id="790554" name="Text Box 47"/>
            <p:cNvSpPr txBox="1">
              <a:spLocks noChangeArrowheads="1"/>
            </p:cNvSpPr>
            <p:nvPr/>
          </p:nvSpPr>
          <p:spPr bwMode="auto">
            <a:xfrm>
              <a:off x="736" y="2248"/>
              <a:ext cx="48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sz="1400" b="1">
                  <a:latin typeface="Arial" panose="020B0604020202020204" pitchFamily="34" charset="0"/>
                </a:rPr>
                <a:t>Data</a:t>
              </a:r>
            </a:p>
          </p:txBody>
        </p:sp>
        <p:sp>
          <p:nvSpPr>
            <p:cNvPr id="790555" name="Line 48"/>
            <p:cNvSpPr>
              <a:spLocks noChangeShapeType="1"/>
            </p:cNvSpPr>
            <p:nvPr/>
          </p:nvSpPr>
          <p:spPr bwMode="auto">
            <a:xfrm>
              <a:off x="1152" y="1832"/>
              <a:ext cx="0" cy="132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spTree>
    <p:extLst>
      <p:ext uri="{BB962C8B-B14F-4D97-AF65-F5344CB8AC3E}">
        <p14:creationId xmlns:p14="http://schemas.microsoft.com/office/powerpoint/2010/main" val="2918351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28">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Date Placeholder 2"/>
          <p:cNvSpPr txBox="1">
            <a:spLocks noGrp="1"/>
          </p:cNvSpPr>
          <p:nvPr/>
        </p:nvSpPr>
        <p:spPr bwMode="auto">
          <a:xfrm>
            <a:off x="94615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000">
                <a:latin typeface="Arial" panose="020B0604020202020204" pitchFamily="34" charset="0"/>
              </a:rPr>
              <a:t>CS/ECE 438</a:t>
            </a:r>
          </a:p>
        </p:txBody>
      </p:sp>
      <p:sp>
        <p:nvSpPr>
          <p:cNvPr id="791555" name="Footer Placeholder 3"/>
          <p:cNvSpPr txBox="1">
            <a:spLocks noGrp="1"/>
          </p:cNvSpPr>
          <p:nvPr/>
        </p:nvSpPr>
        <p:spPr bwMode="auto">
          <a:xfrm>
            <a:off x="3124200" y="62484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sz="1000" dirty="0">
              <a:latin typeface="Arial" panose="020B0604020202020204" pitchFamily="34" charset="0"/>
            </a:endParaRPr>
          </a:p>
        </p:txBody>
      </p:sp>
      <p:sp>
        <p:nvSpPr>
          <p:cNvPr id="791556" name="Slide Number Placeholder 4"/>
          <p:cNvSpPr txBox="1">
            <a:spLocks noGrp="1"/>
          </p:cNvSpPr>
          <p:nvPr/>
        </p:nvSpPr>
        <p:spPr bwMode="auto">
          <a:xfrm>
            <a:off x="6705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406C090D-D9F0-4189-AF75-BA138B24C96C}" type="slidenum">
              <a:rPr lang="en-US" sz="1000">
                <a:latin typeface="Arial" panose="020B0604020202020204" pitchFamily="34" charset="0"/>
              </a:rPr>
              <a:pPr algn="r" eaLnBrk="1" hangingPunct="1"/>
              <a:t>64</a:t>
            </a:fld>
            <a:endParaRPr lang="en-US" sz="1000">
              <a:latin typeface="Arial" panose="020B0604020202020204" pitchFamily="34" charset="0"/>
            </a:endParaRPr>
          </a:p>
        </p:txBody>
      </p:sp>
      <p:sp>
        <p:nvSpPr>
          <p:cNvPr id="791557" name="Rectangle 2"/>
          <p:cNvSpPr>
            <a:spLocks noGrp="1" noChangeArrowheads="1"/>
          </p:cNvSpPr>
          <p:nvPr>
            <p:ph type="title" idx="4294967295"/>
          </p:nvPr>
        </p:nvSpPr>
        <p:spPr/>
        <p:txBody>
          <a:bodyPr anchor="b"/>
          <a:lstStyle/>
          <a:p>
            <a:pPr eaLnBrk="1" hangingPunct="1"/>
            <a:r>
              <a:rPr lang="en-US" smtClean="0"/>
              <a:t>Two-Dimensional Parity</a:t>
            </a:r>
          </a:p>
        </p:txBody>
      </p:sp>
      <p:sp>
        <p:nvSpPr>
          <p:cNvPr id="88070" name="Rectangle 4"/>
          <p:cNvSpPr>
            <a:spLocks noChangeArrowheads="1"/>
          </p:cNvSpPr>
          <p:nvPr/>
        </p:nvSpPr>
        <p:spPr bwMode="auto">
          <a:xfrm>
            <a:off x="1444625" y="23622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0</a:t>
            </a:r>
            <a:endParaRPr lang="en-US" sz="3200" b="1" baseline="-25000">
              <a:latin typeface="+mn-lt"/>
            </a:endParaRPr>
          </a:p>
        </p:txBody>
      </p:sp>
      <p:sp>
        <p:nvSpPr>
          <p:cNvPr id="88071" name="Rectangle 5"/>
          <p:cNvSpPr>
            <a:spLocks noChangeArrowheads="1"/>
          </p:cNvSpPr>
          <p:nvPr/>
        </p:nvSpPr>
        <p:spPr bwMode="auto">
          <a:xfrm>
            <a:off x="2130425" y="23622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endParaRPr lang="en-US" sz="3200" b="1" baseline="-25000">
              <a:latin typeface="+mn-lt"/>
            </a:endParaRPr>
          </a:p>
        </p:txBody>
      </p:sp>
      <p:sp>
        <p:nvSpPr>
          <p:cNvPr id="88072" name="Rectangle 6"/>
          <p:cNvSpPr>
            <a:spLocks noChangeArrowheads="1"/>
          </p:cNvSpPr>
          <p:nvPr/>
        </p:nvSpPr>
        <p:spPr bwMode="auto">
          <a:xfrm>
            <a:off x="2816225" y="23622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0</a:t>
            </a:r>
          </a:p>
        </p:txBody>
      </p:sp>
      <p:sp>
        <p:nvSpPr>
          <p:cNvPr id="88073" name="Rectangle 7"/>
          <p:cNvSpPr>
            <a:spLocks noChangeArrowheads="1"/>
          </p:cNvSpPr>
          <p:nvPr/>
        </p:nvSpPr>
        <p:spPr bwMode="auto">
          <a:xfrm>
            <a:off x="3505200" y="23622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0</a:t>
            </a:r>
            <a:endParaRPr lang="en-US" sz="3200" b="1" baseline="-25000">
              <a:latin typeface="+mn-lt"/>
            </a:endParaRPr>
          </a:p>
        </p:txBody>
      </p:sp>
      <p:sp>
        <p:nvSpPr>
          <p:cNvPr id="88074" name="Rectangle 8"/>
          <p:cNvSpPr>
            <a:spLocks noChangeArrowheads="1"/>
          </p:cNvSpPr>
          <p:nvPr/>
        </p:nvSpPr>
        <p:spPr bwMode="auto">
          <a:xfrm>
            <a:off x="4191000" y="23622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0</a:t>
            </a:r>
          </a:p>
        </p:txBody>
      </p:sp>
      <p:sp>
        <p:nvSpPr>
          <p:cNvPr id="88075" name="Rectangle 9"/>
          <p:cNvSpPr>
            <a:spLocks noChangeArrowheads="1"/>
          </p:cNvSpPr>
          <p:nvPr/>
        </p:nvSpPr>
        <p:spPr bwMode="auto">
          <a:xfrm>
            <a:off x="4876800" y="23622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076" name="Rectangle 10"/>
          <p:cNvSpPr>
            <a:spLocks noChangeArrowheads="1"/>
          </p:cNvSpPr>
          <p:nvPr/>
        </p:nvSpPr>
        <p:spPr bwMode="auto">
          <a:xfrm>
            <a:off x="5565775" y="23622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077" name="Rectangle 11"/>
          <p:cNvSpPr>
            <a:spLocks noChangeArrowheads="1"/>
          </p:cNvSpPr>
          <p:nvPr/>
        </p:nvSpPr>
        <p:spPr bwMode="auto">
          <a:xfrm>
            <a:off x="6251575" y="23622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078" name="Rectangle 12"/>
          <p:cNvSpPr>
            <a:spLocks noChangeArrowheads="1"/>
          </p:cNvSpPr>
          <p:nvPr/>
        </p:nvSpPr>
        <p:spPr bwMode="auto">
          <a:xfrm>
            <a:off x="7126288" y="2362200"/>
            <a:ext cx="685800" cy="685800"/>
          </a:xfrm>
          <a:prstGeom prst="rect">
            <a:avLst/>
          </a:prstGeom>
          <a:solidFill>
            <a:srgbClr val="99FF66"/>
          </a:solidFill>
          <a:ln w="9525">
            <a:solidFill>
              <a:schemeClr val="tx1"/>
            </a:solidFill>
            <a:miter lim="800000"/>
            <a:headEnd/>
            <a:tailEnd/>
          </a:ln>
        </p:spPr>
        <p:txBody>
          <a:bodyPr wrap="none" anchor="ctr"/>
          <a:lstStyle/>
          <a:p>
            <a:pPr algn="ctr">
              <a:defRPr/>
            </a:pPr>
            <a:r>
              <a:rPr lang="en-US" sz="3200" b="1">
                <a:latin typeface="+mn-lt"/>
              </a:rPr>
              <a:t>0</a:t>
            </a:r>
          </a:p>
        </p:txBody>
      </p:sp>
      <p:sp>
        <p:nvSpPr>
          <p:cNvPr id="88079" name="Rectangle 13"/>
          <p:cNvSpPr>
            <a:spLocks noChangeArrowheads="1"/>
          </p:cNvSpPr>
          <p:nvPr/>
        </p:nvSpPr>
        <p:spPr bwMode="auto">
          <a:xfrm>
            <a:off x="1444625" y="30480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0</a:t>
            </a:r>
            <a:endParaRPr lang="en-US" sz="3200" b="1" baseline="-25000">
              <a:latin typeface="+mn-lt"/>
            </a:endParaRPr>
          </a:p>
        </p:txBody>
      </p:sp>
      <p:sp>
        <p:nvSpPr>
          <p:cNvPr id="88080" name="Rectangle 14"/>
          <p:cNvSpPr>
            <a:spLocks noChangeArrowheads="1"/>
          </p:cNvSpPr>
          <p:nvPr/>
        </p:nvSpPr>
        <p:spPr bwMode="auto">
          <a:xfrm>
            <a:off x="2130425" y="30480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endParaRPr lang="en-US" sz="3200" b="1" baseline="-25000">
              <a:latin typeface="+mn-lt"/>
            </a:endParaRPr>
          </a:p>
        </p:txBody>
      </p:sp>
      <p:sp>
        <p:nvSpPr>
          <p:cNvPr id="88081" name="Rectangle 15"/>
          <p:cNvSpPr>
            <a:spLocks noChangeArrowheads="1"/>
          </p:cNvSpPr>
          <p:nvPr/>
        </p:nvSpPr>
        <p:spPr bwMode="auto">
          <a:xfrm>
            <a:off x="2816225" y="30480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082" name="Rectangle 16"/>
          <p:cNvSpPr>
            <a:spLocks noChangeArrowheads="1"/>
          </p:cNvSpPr>
          <p:nvPr/>
        </p:nvSpPr>
        <p:spPr bwMode="auto">
          <a:xfrm>
            <a:off x="3505200" y="30480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0</a:t>
            </a:r>
            <a:endParaRPr lang="en-US" sz="3200" b="1" baseline="-25000">
              <a:latin typeface="+mn-lt"/>
            </a:endParaRPr>
          </a:p>
        </p:txBody>
      </p:sp>
      <p:sp>
        <p:nvSpPr>
          <p:cNvPr id="88083" name="Rectangle 17"/>
          <p:cNvSpPr>
            <a:spLocks noChangeArrowheads="1"/>
          </p:cNvSpPr>
          <p:nvPr/>
        </p:nvSpPr>
        <p:spPr bwMode="auto">
          <a:xfrm>
            <a:off x="4191000" y="30480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084" name="Rectangle 18"/>
          <p:cNvSpPr>
            <a:spLocks noChangeArrowheads="1"/>
          </p:cNvSpPr>
          <p:nvPr/>
        </p:nvSpPr>
        <p:spPr bwMode="auto">
          <a:xfrm>
            <a:off x="4876800" y="30480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085" name="Rectangle 19"/>
          <p:cNvSpPr>
            <a:spLocks noChangeArrowheads="1"/>
          </p:cNvSpPr>
          <p:nvPr/>
        </p:nvSpPr>
        <p:spPr bwMode="auto">
          <a:xfrm>
            <a:off x="5565775" y="30480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086" name="Rectangle 20"/>
          <p:cNvSpPr>
            <a:spLocks noChangeArrowheads="1"/>
          </p:cNvSpPr>
          <p:nvPr/>
        </p:nvSpPr>
        <p:spPr bwMode="auto">
          <a:xfrm>
            <a:off x="6251575" y="30480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087" name="Rectangle 21"/>
          <p:cNvSpPr>
            <a:spLocks noChangeArrowheads="1"/>
          </p:cNvSpPr>
          <p:nvPr/>
        </p:nvSpPr>
        <p:spPr bwMode="auto">
          <a:xfrm>
            <a:off x="7126288" y="3048000"/>
            <a:ext cx="685800" cy="685800"/>
          </a:xfrm>
          <a:prstGeom prst="rect">
            <a:avLst/>
          </a:prstGeom>
          <a:solidFill>
            <a:srgbClr val="99FF66"/>
          </a:solidFill>
          <a:ln w="9525">
            <a:solidFill>
              <a:schemeClr val="tx1"/>
            </a:solidFill>
            <a:miter lim="800000"/>
            <a:headEnd/>
            <a:tailEnd/>
          </a:ln>
        </p:spPr>
        <p:txBody>
          <a:bodyPr wrap="none" anchor="ctr"/>
          <a:lstStyle/>
          <a:p>
            <a:pPr algn="ctr">
              <a:defRPr/>
            </a:pPr>
            <a:r>
              <a:rPr lang="en-US" sz="3200" b="1">
                <a:latin typeface="+mn-lt"/>
              </a:rPr>
              <a:t>0</a:t>
            </a:r>
          </a:p>
        </p:txBody>
      </p:sp>
      <p:sp>
        <p:nvSpPr>
          <p:cNvPr id="88088" name="Rectangle 22"/>
          <p:cNvSpPr>
            <a:spLocks noChangeArrowheads="1"/>
          </p:cNvSpPr>
          <p:nvPr/>
        </p:nvSpPr>
        <p:spPr bwMode="auto">
          <a:xfrm>
            <a:off x="1444625" y="44196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0</a:t>
            </a:r>
            <a:endParaRPr lang="en-US" sz="3200" b="1" baseline="-25000">
              <a:latin typeface="+mn-lt"/>
            </a:endParaRPr>
          </a:p>
        </p:txBody>
      </p:sp>
      <p:sp>
        <p:nvSpPr>
          <p:cNvPr id="88089" name="Rectangle 23"/>
          <p:cNvSpPr>
            <a:spLocks noChangeArrowheads="1"/>
          </p:cNvSpPr>
          <p:nvPr/>
        </p:nvSpPr>
        <p:spPr bwMode="auto">
          <a:xfrm>
            <a:off x="2130425" y="44196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endParaRPr lang="en-US" sz="3200" b="1" baseline="-25000">
              <a:latin typeface="+mn-lt"/>
            </a:endParaRPr>
          </a:p>
        </p:txBody>
      </p:sp>
      <p:sp>
        <p:nvSpPr>
          <p:cNvPr id="88090" name="Rectangle 24"/>
          <p:cNvSpPr>
            <a:spLocks noChangeArrowheads="1"/>
          </p:cNvSpPr>
          <p:nvPr/>
        </p:nvSpPr>
        <p:spPr bwMode="auto">
          <a:xfrm>
            <a:off x="2816225" y="44196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091" name="Rectangle 25"/>
          <p:cNvSpPr>
            <a:spLocks noChangeArrowheads="1"/>
          </p:cNvSpPr>
          <p:nvPr/>
        </p:nvSpPr>
        <p:spPr bwMode="auto">
          <a:xfrm>
            <a:off x="3505200" y="44196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0</a:t>
            </a:r>
            <a:endParaRPr lang="en-US" sz="3200" b="1" baseline="-25000">
              <a:latin typeface="+mn-lt"/>
            </a:endParaRPr>
          </a:p>
        </p:txBody>
      </p:sp>
      <p:sp>
        <p:nvSpPr>
          <p:cNvPr id="88092" name="Rectangle 26"/>
          <p:cNvSpPr>
            <a:spLocks noChangeArrowheads="1"/>
          </p:cNvSpPr>
          <p:nvPr/>
        </p:nvSpPr>
        <p:spPr bwMode="auto">
          <a:xfrm>
            <a:off x="4191000" y="44196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0</a:t>
            </a:r>
          </a:p>
        </p:txBody>
      </p:sp>
      <p:sp>
        <p:nvSpPr>
          <p:cNvPr id="88093" name="Rectangle 27"/>
          <p:cNvSpPr>
            <a:spLocks noChangeArrowheads="1"/>
          </p:cNvSpPr>
          <p:nvPr/>
        </p:nvSpPr>
        <p:spPr bwMode="auto">
          <a:xfrm>
            <a:off x="4876800" y="44196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094" name="Rectangle 28"/>
          <p:cNvSpPr>
            <a:spLocks noChangeArrowheads="1"/>
          </p:cNvSpPr>
          <p:nvPr/>
        </p:nvSpPr>
        <p:spPr bwMode="auto">
          <a:xfrm>
            <a:off x="5565775" y="44196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0</a:t>
            </a:r>
          </a:p>
        </p:txBody>
      </p:sp>
      <p:sp>
        <p:nvSpPr>
          <p:cNvPr id="88095" name="Rectangle 29"/>
          <p:cNvSpPr>
            <a:spLocks noChangeArrowheads="1"/>
          </p:cNvSpPr>
          <p:nvPr/>
        </p:nvSpPr>
        <p:spPr bwMode="auto">
          <a:xfrm>
            <a:off x="6251575" y="44196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0</a:t>
            </a:r>
          </a:p>
        </p:txBody>
      </p:sp>
      <p:sp>
        <p:nvSpPr>
          <p:cNvPr id="88096" name="Rectangle 30"/>
          <p:cNvSpPr>
            <a:spLocks noChangeArrowheads="1"/>
          </p:cNvSpPr>
          <p:nvPr/>
        </p:nvSpPr>
        <p:spPr bwMode="auto">
          <a:xfrm>
            <a:off x="7126288" y="4419600"/>
            <a:ext cx="685800" cy="685800"/>
          </a:xfrm>
          <a:prstGeom prst="rect">
            <a:avLst/>
          </a:prstGeom>
          <a:solidFill>
            <a:srgbClr val="99FF66"/>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097" name="Rectangle 31"/>
          <p:cNvSpPr>
            <a:spLocks noChangeArrowheads="1"/>
          </p:cNvSpPr>
          <p:nvPr/>
        </p:nvSpPr>
        <p:spPr bwMode="auto">
          <a:xfrm>
            <a:off x="1444625" y="5334000"/>
            <a:ext cx="685800" cy="685800"/>
          </a:xfrm>
          <a:prstGeom prst="rect">
            <a:avLst/>
          </a:prstGeom>
          <a:solidFill>
            <a:srgbClr val="99FF66"/>
          </a:solidFill>
          <a:ln w="9525">
            <a:solidFill>
              <a:schemeClr val="tx1"/>
            </a:solidFill>
            <a:miter lim="800000"/>
            <a:headEnd/>
            <a:tailEnd/>
          </a:ln>
        </p:spPr>
        <p:txBody>
          <a:bodyPr wrap="none" anchor="ctr"/>
          <a:lstStyle/>
          <a:p>
            <a:pPr algn="ctr">
              <a:defRPr/>
            </a:pPr>
            <a:r>
              <a:rPr lang="en-US" sz="3200" b="1">
                <a:latin typeface="+mn-lt"/>
              </a:rPr>
              <a:t>0</a:t>
            </a:r>
            <a:endParaRPr lang="en-US" sz="3200" b="1" baseline="-25000">
              <a:latin typeface="+mn-lt"/>
            </a:endParaRPr>
          </a:p>
        </p:txBody>
      </p:sp>
      <p:sp>
        <p:nvSpPr>
          <p:cNvPr id="88098" name="Rectangle 32"/>
          <p:cNvSpPr>
            <a:spLocks noChangeArrowheads="1"/>
          </p:cNvSpPr>
          <p:nvPr/>
        </p:nvSpPr>
        <p:spPr bwMode="auto">
          <a:xfrm>
            <a:off x="2130425" y="5334000"/>
            <a:ext cx="685800" cy="685800"/>
          </a:xfrm>
          <a:prstGeom prst="rect">
            <a:avLst/>
          </a:prstGeom>
          <a:solidFill>
            <a:srgbClr val="99FF66"/>
          </a:solidFill>
          <a:ln w="9525">
            <a:solidFill>
              <a:schemeClr val="tx1"/>
            </a:solidFill>
            <a:miter lim="800000"/>
            <a:headEnd/>
            <a:tailEnd/>
          </a:ln>
        </p:spPr>
        <p:txBody>
          <a:bodyPr wrap="none" anchor="ctr"/>
          <a:lstStyle/>
          <a:p>
            <a:pPr algn="ctr">
              <a:defRPr/>
            </a:pPr>
            <a:r>
              <a:rPr lang="en-US" sz="3200" b="1">
                <a:latin typeface="+mn-lt"/>
              </a:rPr>
              <a:t>0</a:t>
            </a:r>
            <a:endParaRPr lang="en-US" sz="3200" b="1" baseline="-25000">
              <a:latin typeface="+mn-lt"/>
            </a:endParaRPr>
          </a:p>
        </p:txBody>
      </p:sp>
      <p:sp>
        <p:nvSpPr>
          <p:cNvPr id="88099" name="Rectangle 33"/>
          <p:cNvSpPr>
            <a:spLocks noChangeArrowheads="1"/>
          </p:cNvSpPr>
          <p:nvPr/>
        </p:nvSpPr>
        <p:spPr bwMode="auto">
          <a:xfrm>
            <a:off x="2816225" y="5334000"/>
            <a:ext cx="685800" cy="685800"/>
          </a:xfrm>
          <a:prstGeom prst="rect">
            <a:avLst/>
          </a:prstGeom>
          <a:solidFill>
            <a:srgbClr val="99FF66"/>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100" name="Rectangle 34"/>
          <p:cNvSpPr>
            <a:spLocks noChangeArrowheads="1"/>
          </p:cNvSpPr>
          <p:nvPr/>
        </p:nvSpPr>
        <p:spPr bwMode="auto">
          <a:xfrm>
            <a:off x="3505200" y="5334000"/>
            <a:ext cx="685800" cy="685800"/>
          </a:xfrm>
          <a:prstGeom prst="rect">
            <a:avLst/>
          </a:prstGeom>
          <a:solidFill>
            <a:srgbClr val="99FF66"/>
          </a:solidFill>
          <a:ln w="9525">
            <a:solidFill>
              <a:schemeClr val="tx1"/>
            </a:solidFill>
            <a:miter lim="800000"/>
            <a:headEnd/>
            <a:tailEnd/>
          </a:ln>
        </p:spPr>
        <p:txBody>
          <a:bodyPr wrap="none" anchor="ctr"/>
          <a:lstStyle/>
          <a:p>
            <a:pPr algn="ctr">
              <a:defRPr/>
            </a:pPr>
            <a:r>
              <a:rPr lang="en-US" sz="3200" b="1">
                <a:latin typeface="+mn-lt"/>
              </a:rPr>
              <a:t>0</a:t>
            </a:r>
            <a:endParaRPr lang="en-US" sz="3200" b="1" baseline="-25000">
              <a:latin typeface="+mn-lt"/>
            </a:endParaRPr>
          </a:p>
        </p:txBody>
      </p:sp>
      <p:sp>
        <p:nvSpPr>
          <p:cNvPr id="88101" name="Rectangle 35"/>
          <p:cNvSpPr>
            <a:spLocks noChangeArrowheads="1"/>
          </p:cNvSpPr>
          <p:nvPr/>
        </p:nvSpPr>
        <p:spPr bwMode="auto">
          <a:xfrm>
            <a:off x="4191000" y="5334000"/>
            <a:ext cx="685800" cy="685800"/>
          </a:xfrm>
          <a:prstGeom prst="rect">
            <a:avLst/>
          </a:prstGeom>
          <a:solidFill>
            <a:srgbClr val="99FF66"/>
          </a:solidFill>
          <a:ln w="9525">
            <a:solidFill>
              <a:schemeClr val="tx1"/>
            </a:solidFill>
            <a:miter lim="800000"/>
            <a:headEnd/>
            <a:tailEnd/>
          </a:ln>
        </p:spPr>
        <p:txBody>
          <a:bodyPr wrap="none" anchor="ctr"/>
          <a:lstStyle/>
          <a:p>
            <a:pPr algn="ctr">
              <a:defRPr/>
            </a:pPr>
            <a:r>
              <a:rPr lang="en-US" sz="3200" b="1">
                <a:latin typeface="+mn-lt"/>
              </a:rPr>
              <a:t>0</a:t>
            </a:r>
          </a:p>
        </p:txBody>
      </p:sp>
      <p:sp>
        <p:nvSpPr>
          <p:cNvPr id="88102" name="Rectangle 36"/>
          <p:cNvSpPr>
            <a:spLocks noChangeArrowheads="1"/>
          </p:cNvSpPr>
          <p:nvPr/>
        </p:nvSpPr>
        <p:spPr bwMode="auto">
          <a:xfrm>
            <a:off x="4876800" y="5334000"/>
            <a:ext cx="685800" cy="685800"/>
          </a:xfrm>
          <a:prstGeom prst="rect">
            <a:avLst/>
          </a:prstGeom>
          <a:solidFill>
            <a:srgbClr val="99FF66"/>
          </a:solidFill>
          <a:ln w="9525">
            <a:solidFill>
              <a:schemeClr val="tx1"/>
            </a:solidFill>
            <a:miter lim="800000"/>
            <a:headEnd/>
            <a:tailEnd/>
          </a:ln>
        </p:spPr>
        <p:txBody>
          <a:bodyPr wrap="none" anchor="ctr"/>
          <a:lstStyle/>
          <a:p>
            <a:pPr algn="ctr">
              <a:defRPr/>
            </a:pPr>
            <a:r>
              <a:rPr lang="en-US" sz="3200" b="1">
                <a:latin typeface="+mn-lt"/>
              </a:rPr>
              <a:t>0</a:t>
            </a:r>
          </a:p>
        </p:txBody>
      </p:sp>
      <p:sp>
        <p:nvSpPr>
          <p:cNvPr id="88103" name="Rectangle 37"/>
          <p:cNvSpPr>
            <a:spLocks noChangeArrowheads="1"/>
          </p:cNvSpPr>
          <p:nvPr/>
        </p:nvSpPr>
        <p:spPr bwMode="auto">
          <a:xfrm>
            <a:off x="5565775" y="5334000"/>
            <a:ext cx="685800" cy="685800"/>
          </a:xfrm>
          <a:prstGeom prst="rect">
            <a:avLst/>
          </a:prstGeom>
          <a:solidFill>
            <a:srgbClr val="99FF66"/>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104" name="Rectangle 38"/>
          <p:cNvSpPr>
            <a:spLocks noChangeArrowheads="1"/>
          </p:cNvSpPr>
          <p:nvPr/>
        </p:nvSpPr>
        <p:spPr bwMode="auto">
          <a:xfrm>
            <a:off x="6251575" y="5334000"/>
            <a:ext cx="685800" cy="685800"/>
          </a:xfrm>
          <a:prstGeom prst="rect">
            <a:avLst/>
          </a:prstGeom>
          <a:solidFill>
            <a:srgbClr val="99FF66"/>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105" name="Rectangle 39"/>
          <p:cNvSpPr>
            <a:spLocks noChangeArrowheads="1"/>
          </p:cNvSpPr>
          <p:nvPr/>
        </p:nvSpPr>
        <p:spPr bwMode="auto">
          <a:xfrm>
            <a:off x="7126288" y="5334000"/>
            <a:ext cx="685800" cy="685800"/>
          </a:xfrm>
          <a:prstGeom prst="rect">
            <a:avLst/>
          </a:prstGeom>
          <a:solidFill>
            <a:srgbClr val="99FF66"/>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106" name="Rectangle 40"/>
          <p:cNvSpPr>
            <a:spLocks noChangeArrowheads="1"/>
          </p:cNvSpPr>
          <p:nvPr/>
        </p:nvSpPr>
        <p:spPr bwMode="auto">
          <a:xfrm>
            <a:off x="1444625" y="37338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0</a:t>
            </a:r>
            <a:endParaRPr lang="en-US" sz="3200" b="1" baseline="-25000">
              <a:latin typeface="+mn-lt"/>
            </a:endParaRPr>
          </a:p>
        </p:txBody>
      </p:sp>
      <p:sp>
        <p:nvSpPr>
          <p:cNvPr id="88107" name="Rectangle 41"/>
          <p:cNvSpPr>
            <a:spLocks noChangeArrowheads="1"/>
          </p:cNvSpPr>
          <p:nvPr/>
        </p:nvSpPr>
        <p:spPr bwMode="auto">
          <a:xfrm>
            <a:off x="2130425" y="37338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endParaRPr lang="en-US" sz="3200" b="1" baseline="-25000">
              <a:latin typeface="+mn-lt"/>
            </a:endParaRPr>
          </a:p>
        </p:txBody>
      </p:sp>
      <p:sp>
        <p:nvSpPr>
          <p:cNvPr id="88108" name="Rectangle 42"/>
          <p:cNvSpPr>
            <a:spLocks noChangeArrowheads="1"/>
          </p:cNvSpPr>
          <p:nvPr/>
        </p:nvSpPr>
        <p:spPr bwMode="auto">
          <a:xfrm>
            <a:off x="2816225" y="37338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109" name="Rectangle 43"/>
          <p:cNvSpPr>
            <a:spLocks noChangeArrowheads="1"/>
          </p:cNvSpPr>
          <p:nvPr/>
        </p:nvSpPr>
        <p:spPr bwMode="auto">
          <a:xfrm>
            <a:off x="3505200" y="37338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0</a:t>
            </a:r>
            <a:endParaRPr lang="en-US" sz="3200" b="1" baseline="-25000">
              <a:latin typeface="+mn-lt"/>
            </a:endParaRPr>
          </a:p>
        </p:txBody>
      </p:sp>
      <p:sp>
        <p:nvSpPr>
          <p:cNvPr id="88110" name="Rectangle 44"/>
          <p:cNvSpPr>
            <a:spLocks noChangeArrowheads="1"/>
          </p:cNvSpPr>
          <p:nvPr/>
        </p:nvSpPr>
        <p:spPr bwMode="auto">
          <a:xfrm>
            <a:off x="4191000" y="37338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111" name="Rectangle 45"/>
          <p:cNvSpPr>
            <a:spLocks noChangeArrowheads="1"/>
          </p:cNvSpPr>
          <p:nvPr/>
        </p:nvSpPr>
        <p:spPr bwMode="auto">
          <a:xfrm>
            <a:off x="4876800" y="37338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112" name="Rectangle 46"/>
          <p:cNvSpPr>
            <a:spLocks noChangeArrowheads="1"/>
          </p:cNvSpPr>
          <p:nvPr/>
        </p:nvSpPr>
        <p:spPr bwMode="auto">
          <a:xfrm>
            <a:off x="5565775" y="37338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113" name="Rectangle 47"/>
          <p:cNvSpPr>
            <a:spLocks noChangeArrowheads="1"/>
          </p:cNvSpPr>
          <p:nvPr/>
        </p:nvSpPr>
        <p:spPr bwMode="auto">
          <a:xfrm>
            <a:off x="6251575" y="37338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114" name="Rectangle 48"/>
          <p:cNvSpPr>
            <a:spLocks noChangeArrowheads="1"/>
          </p:cNvSpPr>
          <p:nvPr/>
        </p:nvSpPr>
        <p:spPr bwMode="auto">
          <a:xfrm>
            <a:off x="7126288" y="3733800"/>
            <a:ext cx="685800" cy="685800"/>
          </a:xfrm>
          <a:prstGeom prst="rect">
            <a:avLst/>
          </a:prstGeom>
          <a:solidFill>
            <a:srgbClr val="99FF66"/>
          </a:solidFill>
          <a:ln w="9525">
            <a:solidFill>
              <a:schemeClr val="tx1"/>
            </a:solidFill>
            <a:miter lim="800000"/>
            <a:headEnd/>
            <a:tailEnd/>
          </a:ln>
        </p:spPr>
        <p:txBody>
          <a:bodyPr wrap="none" anchor="ctr"/>
          <a:lstStyle/>
          <a:p>
            <a:pPr algn="ctr">
              <a:defRPr/>
            </a:pPr>
            <a:r>
              <a:rPr lang="en-US" sz="3200" b="1">
                <a:latin typeface="+mn-lt"/>
              </a:rPr>
              <a:t>0</a:t>
            </a:r>
          </a:p>
        </p:txBody>
      </p:sp>
    </p:spTree>
    <p:extLst>
      <p:ext uri="{BB962C8B-B14F-4D97-AF65-F5344CB8AC3E}">
        <p14:creationId xmlns:p14="http://schemas.microsoft.com/office/powerpoint/2010/main" val="355599406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778" name="Date Placeholder 2"/>
          <p:cNvSpPr txBox="1">
            <a:spLocks noGrp="1"/>
          </p:cNvSpPr>
          <p:nvPr/>
        </p:nvSpPr>
        <p:spPr bwMode="auto">
          <a:xfrm>
            <a:off x="94615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000">
                <a:latin typeface="Arial" panose="020B0604020202020204" pitchFamily="34" charset="0"/>
              </a:rPr>
              <a:t>CS/ECE 438</a:t>
            </a:r>
          </a:p>
        </p:txBody>
      </p:sp>
      <p:sp>
        <p:nvSpPr>
          <p:cNvPr id="843779" name="Footer Placeholder 3"/>
          <p:cNvSpPr txBox="1">
            <a:spLocks noGrp="1"/>
          </p:cNvSpPr>
          <p:nvPr/>
        </p:nvSpPr>
        <p:spPr bwMode="auto">
          <a:xfrm>
            <a:off x="3124200" y="62484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sz="1000" dirty="0">
              <a:latin typeface="Arial" panose="020B0604020202020204" pitchFamily="34" charset="0"/>
            </a:endParaRPr>
          </a:p>
        </p:txBody>
      </p:sp>
      <p:sp>
        <p:nvSpPr>
          <p:cNvPr id="843780" name="Slide Number Placeholder 4"/>
          <p:cNvSpPr txBox="1">
            <a:spLocks noGrp="1"/>
          </p:cNvSpPr>
          <p:nvPr/>
        </p:nvSpPr>
        <p:spPr bwMode="auto">
          <a:xfrm>
            <a:off x="6705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2B2C5E59-CB04-42A4-B8A5-12C0C0AF5221}" type="slidenum">
              <a:rPr lang="en-US" sz="1000">
                <a:latin typeface="Arial" panose="020B0604020202020204" pitchFamily="34" charset="0"/>
              </a:rPr>
              <a:pPr algn="r" eaLnBrk="1" hangingPunct="1"/>
              <a:t>65</a:t>
            </a:fld>
            <a:endParaRPr lang="en-US" sz="1000">
              <a:latin typeface="Arial" panose="020B0604020202020204" pitchFamily="34" charset="0"/>
            </a:endParaRPr>
          </a:p>
        </p:txBody>
      </p:sp>
      <p:sp>
        <p:nvSpPr>
          <p:cNvPr id="843781" name="Rectangle 2"/>
          <p:cNvSpPr>
            <a:spLocks noGrp="1" noChangeArrowheads="1"/>
          </p:cNvSpPr>
          <p:nvPr>
            <p:ph type="title" idx="4294967295"/>
          </p:nvPr>
        </p:nvSpPr>
        <p:spPr/>
        <p:txBody>
          <a:bodyPr anchor="b"/>
          <a:lstStyle/>
          <a:p>
            <a:pPr eaLnBrk="1" hangingPunct="1"/>
            <a:r>
              <a:rPr lang="en-US" smtClean="0"/>
              <a:t>What happens if…</a:t>
            </a:r>
          </a:p>
        </p:txBody>
      </p:sp>
      <p:sp>
        <p:nvSpPr>
          <p:cNvPr id="88070" name="Rectangle 4"/>
          <p:cNvSpPr>
            <a:spLocks noChangeArrowheads="1"/>
          </p:cNvSpPr>
          <p:nvPr/>
        </p:nvSpPr>
        <p:spPr bwMode="auto">
          <a:xfrm>
            <a:off x="1444625" y="23622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0</a:t>
            </a:r>
            <a:endParaRPr lang="en-US" sz="3200" b="1" baseline="-25000">
              <a:latin typeface="+mn-lt"/>
            </a:endParaRPr>
          </a:p>
        </p:txBody>
      </p:sp>
      <p:sp>
        <p:nvSpPr>
          <p:cNvPr id="88071" name="Rectangle 5"/>
          <p:cNvSpPr>
            <a:spLocks noChangeArrowheads="1"/>
          </p:cNvSpPr>
          <p:nvPr/>
        </p:nvSpPr>
        <p:spPr bwMode="auto">
          <a:xfrm>
            <a:off x="2130425" y="23622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endParaRPr lang="en-US" sz="3200" b="1" baseline="-25000">
              <a:latin typeface="+mn-lt"/>
            </a:endParaRPr>
          </a:p>
        </p:txBody>
      </p:sp>
      <p:sp>
        <p:nvSpPr>
          <p:cNvPr id="88072" name="Rectangle 6"/>
          <p:cNvSpPr>
            <a:spLocks noChangeArrowheads="1"/>
          </p:cNvSpPr>
          <p:nvPr/>
        </p:nvSpPr>
        <p:spPr bwMode="auto">
          <a:xfrm>
            <a:off x="2816225" y="23622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0</a:t>
            </a:r>
          </a:p>
        </p:txBody>
      </p:sp>
      <p:sp>
        <p:nvSpPr>
          <p:cNvPr id="88073" name="Rectangle 7"/>
          <p:cNvSpPr>
            <a:spLocks noChangeArrowheads="1"/>
          </p:cNvSpPr>
          <p:nvPr/>
        </p:nvSpPr>
        <p:spPr bwMode="auto">
          <a:xfrm>
            <a:off x="3505200" y="23622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0</a:t>
            </a:r>
            <a:endParaRPr lang="en-US" sz="3200" b="1" baseline="-25000">
              <a:latin typeface="+mn-lt"/>
            </a:endParaRPr>
          </a:p>
        </p:txBody>
      </p:sp>
      <p:sp>
        <p:nvSpPr>
          <p:cNvPr id="88074" name="Rectangle 8"/>
          <p:cNvSpPr>
            <a:spLocks noChangeArrowheads="1"/>
          </p:cNvSpPr>
          <p:nvPr/>
        </p:nvSpPr>
        <p:spPr bwMode="auto">
          <a:xfrm>
            <a:off x="4191000" y="23622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0</a:t>
            </a:r>
          </a:p>
        </p:txBody>
      </p:sp>
      <p:sp>
        <p:nvSpPr>
          <p:cNvPr id="88075" name="Rectangle 9"/>
          <p:cNvSpPr>
            <a:spLocks noChangeArrowheads="1"/>
          </p:cNvSpPr>
          <p:nvPr/>
        </p:nvSpPr>
        <p:spPr bwMode="auto">
          <a:xfrm>
            <a:off x="4876800" y="23622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076" name="Rectangle 10"/>
          <p:cNvSpPr>
            <a:spLocks noChangeArrowheads="1"/>
          </p:cNvSpPr>
          <p:nvPr/>
        </p:nvSpPr>
        <p:spPr bwMode="auto">
          <a:xfrm>
            <a:off x="5565775" y="23622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077" name="Rectangle 11"/>
          <p:cNvSpPr>
            <a:spLocks noChangeArrowheads="1"/>
          </p:cNvSpPr>
          <p:nvPr/>
        </p:nvSpPr>
        <p:spPr bwMode="auto">
          <a:xfrm>
            <a:off x="6251575" y="23622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078" name="Rectangle 12"/>
          <p:cNvSpPr>
            <a:spLocks noChangeArrowheads="1"/>
          </p:cNvSpPr>
          <p:nvPr/>
        </p:nvSpPr>
        <p:spPr bwMode="auto">
          <a:xfrm>
            <a:off x="7126288" y="2362200"/>
            <a:ext cx="685800" cy="685800"/>
          </a:xfrm>
          <a:prstGeom prst="rect">
            <a:avLst/>
          </a:prstGeom>
          <a:solidFill>
            <a:srgbClr val="99FF66"/>
          </a:solidFill>
          <a:ln w="9525">
            <a:solidFill>
              <a:schemeClr val="tx1"/>
            </a:solidFill>
            <a:miter lim="800000"/>
            <a:headEnd/>
            <a:tailEnd/>
          </a:ln>
        </p:spPr>
        <p:txBody>
          <a:bodyPr wrap="none" anchor="ctr"/>
          <a:lstStyle/>
          <a:p>
            <a:pPr algn="ctr">
              <a:defRPr/>
            </a:pPr>
            <a:r>
              <a:rPr lang="en-US" sz="3200" b="1">
                <a:latin typeface="+mn-lt"/>
              </a:rPr>
              <a:t>0</a:t>
            </a:r>
          </a:p>
        </p:txBody>
      </p:sp>
      <p:sp>
        <p:nvSpPr>
          <p:cNvPr id="88079" name="Rectangle 13"/>
          <p:cNvSpPr>
            <a:spLocks noChangeArrowheads="1"/>
          </p:cNvSpPr>
          <p:nvPr/>
        </p:nvSpPr>
        <p:spPr bwMode="auto">
          <a:xfrm>
            <a:off x="1444625" y="30480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0</a:t>
            </a:r>
            <a:endParaRPr lang="en-US" sz="3200" b="1" baseline="-25000">
              <a:latin typeface="+mn-lt"/>
            </a:endParaRPr>
          </a:p>
        </p:txBody>
      </p:sp>
      <p:sp>
        <p:nvSpPr>
          <p:cNvPr id="88080" name="Rectangle 14"/>
          <p:cNvSpPr>
            <a:spLocks noChangeArrowheads="1"/>
          </p:cNvSpPr>
          <p:nvPr/>
        </p:nvSpPr>
        <p:spPr bwMode="auto">
          <a:xfrm>
            <a:off x="2130425" y="30480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endParaRPr lang="en-US" sz="3200" b="1" baseline="-25000">
              <a:latin typeface="+mn-lt"/>
            </a:endParaRPr>
          </a:p>
        </p:txBody>
      </p:sp>
      <p:sp>
        <p:nvSpPr>
          <p:cNvPr id="88081" name="Rectangle 15"/>
          <p:cNvSpPr>
            <a:spLocks noChangeArrowheads="1"/>
          </p:cNvSpPr>
          <p:nvPr/>
        </p:nvSpPr>
        <p:spPr bwMode="auto">
          <a:xfrm>
            <a:off x="2816225" y="30480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082" name="Rectangle 16"/>
          <p:cNvSpPr>
            <a:spLocks noChangeArrowheads="1"/>
          </p:cNvSpPr>
          <p:nvPr/>
        </p:nvSpPr>
        <p:spPr bwMode="auto">
          <a:xfrm>
            <a:off x="3505200" y="30480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0</a:t>
            </a:r>
            <a:endParaRPr lang="en-US" sz="3200" b="1" baseline="-25000">
              <a:latin typeface="+mn-lt"/>
            </a:endParaRPr>
          </a:p>
        </p:txBody>
      </p:sp>
      <p:sp>
        <p:nvSpPr>
          <p:cNvPr id="88083" name="Rectangle 17"/>
          <p:cNvSpPr>
            <a:spLocks noChangeArrowheads="1"/>
          </p:cNvSpPr>
          <p:nvPr/>
        </p:nvSpPr>
        <p:spPr bwMode="auto">
          <a:xfrm>
            <a:off x="4191000" y="30480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084" name="Rectangle 18"/>
          <p:cNvSpPr>
            <a:spLocks noChangeArrowheads="1"/>
          </p:cNvSpPr>
          <p:nvPr/>
        </p:nvSpPr>
        <p:spPr bwMode="auto">
          <a:xfrm>
            <a:off x="4876800" y="30480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085" name="Rectangle 19"/>
          <p:cNvSpPr>
            <a:spLocks noChangeArrowheads="1"/>
          </p:cNvSpPr>
          <p:nvPr/>
        </p:nvSpPr>
        <p:spPr bwMode="auto">
          <a:xfrm>
            <a:off x="5565775" y="30480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086" name="Rectangle 20"/>
          <p:cNvSpPr>
            <a:spLocks noChangeArrowheads="1"/>
          </p:cNvSpPr>
          <p:nvPr/>
        </p:nvSpPr>
        <p:spPr bwMode="auto">
          <a:xfrm>
            <a:off x="6251575" y="30480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087" name="Rectangle 21"/>
          <p:cNvSpPr>
            <a:spLocks noChangeArrowheads="1"/>
          </p:cNvSpPr>
          <p:nvPr/>
        </p:nvSpPr>
        <p:spPr bwMode="auto">
          <a:xfrm>
            <a:off x="7126288" y="3048000"/>
            <a:ext cx="685800" cy="685800"/>
          </a:xfrm>
          <a:prstGeom prst="rect">
            <a:avLst/>
          </a:prstGeom>
          <a:solidFill>
            <a:srgbClr val="99FF66"/>
          </a:solidFill>
          <a:ln w="9525">
            <a:solidFill>
              <a:schemeClr val="tx1"/>
            </a:solidFill>
            <a:miter lim="800000"/>
            <a:headEnd/>
            <a:tailEnd/>
          </a:ln>
        </p:spPr>
        <p:txBody>
          <a:bodyPr wrap="none" anchor="ctr"/>
          <a:lstStyle/>
          <a:p>
            <a:pPr algn="ctr">
              <a:defRPr/>
            </a:pPr>
            <a:r>
              <a:rPr lang="en-US" sz="3200" b="1">
                <a:latin typeface="+mn-lt"/>
              </a:rPr>
              <a:t>0</a:t>
            </a:r>
          </a:p>
        </p:txBody>
      </p:sp>
      <p:sp>
        <p:nvSpPr>
          <p:cNvPr id="88088" name="Rectangle 22"/>
          <p:cNvSpPr>
            <a:spLocks noChangeArrowheads="1"/>
          </p:cNvSpPr>
          <p:nvPr/>
        </p:nvSpPr>
        <p:spPr bwMode="auto">
          <a:xfrm>
            <a:off x="1444625" y="44196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0</a:t>
            </a:r>
            <a:endParaRPr lang="en-US" sz="3200" b="1" baseline="-25000">
              <a:latin typeface="+mn-lt"/>
            </a:endParaRPr>
          </a:p>
        </p:txBody>
      </p:sp>
      <p:sp>
        <p:nvSpPr>
          <p:cNvPr id="88089" name="Rectangle 23"/>
          <p:cNvSpPr>
            <a:spLocks noChangeArrowheads="1"/>
          </p:cNvSpPr>
          <p:nvPr/>
        </p:nvSpPr>
        <p:spPr bwMode="auto">
          <a:xfrm>
            <a:off x="2130425" y="44196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endParaRPr lang="en-US" sz="3200" b="1" baseline="-25000">
              <a:latin typeface="+mn-lt"/>
            </a:endParaRPr>
          </a:p>
        </p:txBody>
      </p:sp>
      <p:sp>
        <p:nvSpPr>
          <p:cNvPr id="88090" name="Rectangle 24"/>
          <p:cNvSpPr>
            <a:spLocks noChangeArrowheads="1"/>
          </p:cNvSpPr>
          <p:nvPr/>
        </p:nvSpPr>
        <p:spPr bwMode="auto">
          <a:xfrm>
            <a:off x="2816225" y="44196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091" name="Rectangle 25"/>
          <p:cNvSpPr>
            <a:spLocks noChangeArrowheads="1"/>
          </p:cNvSpPr>
          <p:nvPr/>
        </p:nvSpPr>
        <p:spPr bwMode="auto">
          <a:xfrm>
            <a:off x="3505200" y="44196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0</a:t>
            </a:r>
            <a:endParaRPr lang="en-US" sz="3200" b="1" baseline="-25000">
              <a:latin typeface="+mn-lt"/>
            </a:endParaRPr>
          </a:p>
        </p:txBody>
      </p:sp>
      <p:sp>
        <p:nvSpPr>
          <p:cNvPr id="88092" name="Rectangle 26"/>
          <p:cNvSpPr>
            <a:spLocks noChangeArrowheads="1"/>
          </p:cNvSpPr>
          <p:nvPr/>
        </p:nvSpPr>
        <p:spPr bwMode="auto">
          <a:xfrm>
            <a:off x="4191000" y="44196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0</a:t>
            </a:r>
          </a:p>
        </p:txBody>
      </p:sp>
      <p:sp>
        <p:nvSpPr>
          <p:cNvPr id="88093" name="Rectangle 27"/>
          <p:cNvSpPr>
            <a:spLocks noChangeArrowheads="1"/>
          </p:cNvSpPr>
          <p:nvPr/>
        </p:nvSpPr>
        <p:spPr bwMode="auto">
          <a:xfrm>
            <a:off x="4876800" y="44196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094" name="Rectangle 28"/>
          <p:cNvSpPr>
            <a:spLocks noChangeArrowheads="1"/>
          </p:cNvSpPr>
          <p:nvPr/>
        </p:nvSpPr>
        <p:spPr bwMode="auto">
          <a:xfrm>
            <a:off x="5565775" y="44196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0</a:t>
            </a:r>
          </a:p>
        </p:txBody>
      </p:sp>
      <p:sp>
        <p:nvSpPr>
          <p:cNvPr id="88095" name="Rectangle 29"/>
          <p:cNvSpPr>
            <a:spLocks noChangeArrowheads="1"/>
          </p:cNvSpPr>
          <p:nvPr/>
        </p:nvSpPr>
        <p:spPr bwMode="auto">
          <a:xfrm>
            <a:off x="6251575" y="44196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0</a:t>
            </a:r>
          </a:p>
        </p:txBody>
      </p:sp>
      <p:sp>
        <p:nvSpPr>
          <p:cNvPr id="88096" name="Rectangle 30"/>
          <p:cNvSpPr>
            <a:spLocks noChangeArrowheads="1"/>
          </p:cNvSpPr>
          <p:nvPr/>
        </p:nvSpPr>
        <p:spPr bwMode="auto">
          <a:xfrm>
            <a:off x="7126288" y="4419600"/>
            <a:ext cx="685800" cy="685800"/>
          </a:xfrm>
          <a:prstGeom prst="rect">
            <a:avLst/>
          </a:prstGeom>
          <a:solidFill>
            <a:srgbClr val="99FF66"/>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097" name="Rectangle 31"/>
          <p:cNvSpPr>
            <a:spLocks noChangeArrowheads="1"/>
          </p:cNvSpPr>
          <p:nvPr/>
        </p:nvSpPr>
        <p:spPr bwMode="auto">
          <a:xfrm>
            <a:off x="1444625" y="5334000"/>
            <a:ext cx="685800" cy="685800"/>
          </a:xfrm>
          <a:prstGeom prst="rect">
            <a:avLst/>
          </a:prstGeom>
          <a:solidFill>
            <a:srgbClr val="99FF66"/>
          </a:solidFill>
          <a:ln w="9525">
            <a:solidFill>
              <a:schemeClr val="tx1"/>
            </a:solidFill>
            <a:miter lim="800000"/>
            <a:headEnd/>
            <a:tailEnd/>
          </a:ln>
        </p:spPr>
        <p:txBody>
          <a:bodyPr wrap="none" anchor="ctr"/>
          <a:lstStyle/>
          <a:p>
            <a:pPr algn="ctr">
              <a:defRPr/>
            </a:pPr>
            <a:r>
              <a:rPr lang="en-US" sz="3200" b="1">
                <a:latin typeface="+mn-lt"/>
              </a:rPr>
              <a:t>0</a:t>
            </a:r>
            <a:endParaRPr lang="en-US" sz="3200" b="1" baseline="-25000">
              <a:latin typeface="+mn-lt"/>
            </a:endParaRPr>
          </a:p>
        </p:txBody>
      </p:sp>
      <p:sp>
        <p:nvSpPr>
          <p:cNvPr id="88098" name="Rectangle 32"/>
          <p:cNvSpPr>
            <a:spLocks noChangeArrowheads="1"/>
          </p:cNvSpPr>
          <p:nvPr/>
        </p:nvSpPr>
        <p:spPr bwMode="auto">
          <a:xfrm>
            <a:off x="2130425" y="5334000"/>
            <a:ext cx="685800" cy="685800"/>
          </a:xfrm>
          <a:prstGeom prst="rect">
            <a:avLst/>
          </a:prstGeom>
          <a:solidFill>
            <a:srgbClr val="99FF66"/>
          </a:solidFill>
          <a:ln w="9525">
            <a:solidFill>
              <a:schemeClr val="tx1"/>
            </a:solidFill>
            <a:miter lim="800000"/>
            <a:headEnd/>
            <a:tailEnd/>
          </a:ln>
        </p:spPr>
        <p:txBody>
          <a:bodyPr wrap="none" anchor="ctr"/>
          <a:lstStyle/>
          <a:p>
            <a:pPr algn="ctr">
              <a:defRPr/>
            </a:pPr>
            <a:r>
              <a:rPr lang="en-US" sz="3200" b="1">
                <a:latin typeface="+mn-lt"/>
              </a:rPr>
              <a:t>0</a:t>
            </a:r>
            <a:endParaRPr lang="en-US" sz="3200" b="1" baseline="-25000">
              <a:latin typeface="+mn-lt"/>
            </a:endParaRPr>
          </a:p>
        </p:txBody>
      </p:sp>
      <p:sp>
        <p:nvSpPr>
          <p:cNvPr id="88099" name="Rectangle 33"/>
          <p:cNvSpPr>
            <a:spLocks noChangeArrowheads="1"/>
          </p:cNvSpPr>
          <p:nvPr/>
        </p:nvSpPr>
        <p:spPr bwMode="auto">
          <a:xfrm>
            <a:off x="2816225" y="5334000"/>
            <a:ext cx="685800" cy="685800"/>
          </a:xfrm>
          <a:prstGeom prst="rect">
            <a:avLst/>
          </a:prstGeom>
          <a:solidFill>
            <a:srgbClr val="99FF66"/>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100" name="Rectangle 34"/>
          <p:cNvSpPr>
            <a:spLocks noChangeArrowheads="1"/>
          </p:cNvSpPr>
          <p:nvPr/>
        </p:nvSpPr>
        <p:spPr bwMode="auto">
          <a:xfrm>
            <a:off x="3505200" y="5334000"/>
            <a:ext cx="685800" cy="685800"/>
          </a:xfrm>
          <a:prstGeom prst="rect">
            <a:avLst/>
          </a:prstGeom>
          <a:solidFill>
            <a:srgbClr val="99FF66"/>
          </a:solidFill>
          <a:ln w="9525">
            <a:solidFill>
              <a:schemeClr val="tx1"/>
            </a:solidFill>
            <a:miter lim="800000"/>
            <a:headEnd/>
            <a:tailEnd/>
          </a:ln>
        </p:spPr>
        <p:txBody>
          <a:bodyPr wrap="none" anchor="ctr"/>
          <a:lstStyle/>
          <a:p>
            <a:pPr algn="ctr">
              <a:defRPr/>
            </a:pPr>
            <a:r>
              <a:rPr lang="en-US" sz="3200" b="1">
                <a:latin typeface="+mn-lt"/>
              </a:rPr>
              <a:t>0</a:t>
            </a:r>
            <a:endParaRPr lang="en-US" sz="3200" b="1" baseline="-25000">
              <a:latin typeface="+mn-lt"/>
            </a:endParaRPr>
          </a:p>
        </p:txBody>
      </p:sp>
      <p:sp>
        <p:nvSpPr>
          <p:cNvPr id="88101" name="Rectangle 35"/>
          <p:cNvSpPr>
            <a:spLocks noChangeArrowheads="1"/>
          </p:cNvSpPr>
          <p:nvPr/>
        </p:nvSpPr>
        <p:spPr bwMode="auto">
          <a:xfrm>
            <a:off x="4191000" y="5334000"/>
            <a:ext cx="685800" cy="685800"/>
          </a:xfrm>
          <a:prstGeom prst="rect">
            <a:avLst/>
          </a:prstGeom>
          <a:solidFill>
            <a:srgbClr val="99FF66"/>
          </a:solidFill>
          <a:ln w="9525">
            <a:solidFill>
              <a:schemeClr val="tx1"/>
            </a:solidFill>
            <a:miter lim="800000"/>
            <a:headEnd/>
            <a:tailEnd/>
          </a:ln>
        </p:spPr>
        <p:txBody>
          <a:bodyPr wrap="none" anchor="ctr"/>
          <a:lstStyle/>
          <a:p>
            <a:pPr algn="ctr">
              <a:defRPr/>
            </a:pPr>
            <a:r>
              <a:rPr lang="en-US" sz="3200" b="1">
                <a:latin typeface="+mn-lt"/>
              </a:rPr>
              <a:t>0</a:t>
            </a:r>
          </a:p>
        </p:txBody>
      </p:sp>
      <p:sp>
        <p:nvSpPr>
          <p:cNvPr id="88102" name="Rectangle 36"/>
          <p:cNvSpPr>
            <a:spLocks noChangeArrowheads="1"/>
          </p:cNvSpPr>
          <p:nvPr/>
        </p:nvSpPr>
        <p:spPr bwMode="auto">
          <a:xfrm>
            <a:off x="4876800" y="5334000"/>
            <a:ext cx="685800" cy="685800"/>
          </a:xfrm>
          <a:prstGeom prst="rect">
            <a:avLst/>
          </a:prstGeom>
          <a:solidFill>
            <a:srgbClr val="99FF66"/>
          </a:solidFill>
          <a:ln w="9525">
            <a:solidFill>
              <a:schemeClr val="tx1"/>
            </a:solidFill>
            <a:miter lim="800000"/>
            <a:headEnd/>
            <a:tailEnd/>
          </a:ln>
        </p:spPr>
        <p:txBody>
          <a:bodyPr wrap="none" anchor="ctr"/>
          <a:lstStyle/>
          <a:p>
            <a:pPr algn="ctr">
              <a:defRPr/>
            </a:pPr>
            <a:r>
              <a:rPr lang="en-US" sz="3200" b="1">
                <a:latin typeface="+mn-lt"/>
              </a:rPr>
              <a:t>0</a:t>
            </a:r>
          </a:p>
        </p:txBody>
      </p:sp>
      <p:sp>
        <p:nvSpPr>
          <p:cNvPr id="88103" name="Rectangle 37"/>
          <p:cNvSpPr>
            <a:spLocks noChangeArrowheads="1"/>
          </p:cNvSpPr>
          <p:nvPr/>
        </p:nvSpPr>
        <p:spPr bwMode="auto">
          <a:xfrm>
            <a:off x="5565775" y="5334000"/>
            <a:ext cx="685800" cy="685800"/>
          </a:xfrm>
          <a:prstGeom prst="rect">
            <a:avLst/>
          </a:prstGeom>
          <a:solidFill>
            <a:srgbClr val="99FF66"/>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104" name="Rectangle 38"/>
          <p:cNvSpPr>
            <a:spLocks noChangeArrowheads="1"/>
          </p:cNvSpPr>
          <p:nvPr/>
        </p:nvSpPr>
        <p:spPr bwMode="auto">
          <a:xfrm>
            <a:off x="6251575" y="5334000"/>
            <a:ext cx="685800" cy="685800"/>
          </a:xfrm>
          <a:prstGeom prst="rect">
            <a:avLst/>
          </a:prstGeom>
          <a:solidFill>
            <a:srgbClr val="99FF66"/>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105" name="Rectangle 39"/>
          <p:cNvSpPr>
            <a:spLocks noChangeArrowheads="1"/>
          </p:cNvSpPr>
          <p:nvPr/>
        </p:nvSpPr>
        <p:spPr bwMode="auto">
          <a:xfrm>
            <a:off x="7126288" y="5334000"/>
            <a:ext cx="685800" cy="685800"/>
          </a:xfrm>
          <a:prstGeom prst="rect">
            <a:avLst/>
          </a:prstGeom>
          <a:solidFill>
            <a:srgbClr val="99FF66"/>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106" name="Rectangle 40"/>
          <p:cNvSpPr>
            <a:spLocks noChangeArrowheads="1"/>
          </p:cNvSpPr>
          <p:nvPr/>
        </p:nvSpPr>
        <p:spPr bwMode="auto">
          <a:xfrm>
            <a:off x="1444625" y="37338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0</a:t>
            </a:r>
            <a:endParaRPr lang="en-US" sz="3200" b="1" baseline="-25000">
              <a:latin typeface="+mn-lt"/>
            </a:endParaRPr>
          </a:p>
        </p:txBody>
      </p:sp>
      <p:sp>
        <p:nvSpPr>
          <p:cNvPr id="88107" name="Rectangle 41"/>
          <p:cNvSpPr>
            <a:spLocks noChangeArrowheads="1"/>
          </p:cNvSpPr>
          <p:nvPr/>
        </p:nvSpPr>
        <p:spPr bwMode="auto">
          <a:xfrm>
            <a:off x="2130425" y="37338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endParaRPr lang="en-US" sz="3200" b="1" baseline="-25000">
              <a:latin typeface="+mn-lt"/>
            </a:endParaRPr>
          </a:p>
        </p:txBody>
      </p:sp>
      <p:sp>
        <p:nvSpPr>
          <p:cNvPr id="88108" name="Rectangle 42"/>
          <p:cNvSpPr>
            <a:spLocks noChangeArrowheads="1"/>
          </p:cNvSpPr>
          <p:nvPr/>
        </p:nvSpPr>
        <p:spPr bwMode="auto">
          <a:xfrm>
            <a:off x="2816225" y="37338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109" name="Rectangle 43"/>
          <p:cNvSpPr>
            <a:spLocks noChangeArrowheads="1"/>
          </p:cNvSpPr>
          <p:nvPr/>
        </p:nvSpPr>
        <p:spPr bwMode="auto">
          <a:xfrm>
            <a:off x="3505200" y="37338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0</a:t>
            </a:r>
            <a:endParaRPr lang="en-US" sz="3200" b="1" baseline="-25000">
              <a:latin typeface="+mn-lt"/>
            </a:endParaRPr>
          </a:p>
        </p:txBody>
      </p:sp>
      <p:sp>
        <p:nvSpPr>
          <p:cNvPr id="88110" name="Rectangle 44"/>
          <p:cNvSpPr>
            <a:spLocks noChangeArrowheads="1"/>
          </p:cNvSpPr>
          <p:nvPr/>
        </p:nvSpPr>
        <p:spPr bwMode="auto">
          <a:xfrm>
            <a:off x="4191000" y="37338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111" name="Rectangle 45"/>
          <p:cNvSpPr>
            <a:spLocks noChangeArrowheads="1"/>
          </p:cNvSpPr>
          <p:nvPr/>
        </p:nvSpPr>
        <p:spPr bwMode="auto">
          <a:xfrm>
            <a:off x="4876800" y="37338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112" name="Rectangle 46"/>
          <p:cNvSpPr>
            <a:spLocks noChangeArrowheads="1"/>
          </p:cNvSpPr>
          <p:nvPr/>
        </p:nvSpPr>
        <p:spPr bwMode="auto">
          <a:xfrm>
            <a:off x="5565775" y="37338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113" name="Rectangle 47"/>
          <p:cNvSpPr>
            <a:spLocks noChangeArrowheads="1"/>
          </p:cNvSpPr>
          <p:nvPr/>
        </p:nvSpPr>
        <p:spPr bwMode="auto">
          <a:xfrm>
            <a:off x="6251575" y="37338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114" name="Rectangle 48"/>
          <p:cNvSpPr>
            <a:spLocks noChangeArrowheads="1"/>
          </p:cNvSpPr>
          <p:nvPr/>
        </p:nvSpPr>
        <p:spPr bwMode="auto">
          <a:xfrm>
            <a:off x="7126288" y="3733800"/>
            <a:ext cx="685800" cy="685800"/>
          </a:xfrm>
          <a:prstGeom prst="rect">
            <a:avLst/>
          </a:prstGeom>
          <a:solidFill>
            <a:srgbClr val="99FF66"/>
          </a:solidFill>
          <a:ln w="9525">
            <a:solidFill>
              <a:schemeClr val="tx1"/>
            </a:solidFill>
            <a:miter lim="800000"/>
            <a:headEnd/>
            <a:tailEnd/>
          </a:ln>
        </p:spPr>
        <p:txBody>
          <a:bodyPr wrap="none" anchor="ctr"/>
          <a:lstStyle/>
          <a:p>
            <a:pPr algn="ctr">
              <a:defRPr/>
            </a:pPr>
            <a:r>
              <a:rPr lang="en-US" sz="3200" b="1">
                <a:latin typeface="+mn-lt"/>
              </a:rPr>
              <a:t>0</a:t>
            </a:r>
          </a:p>
        </p:txBody>
      </p:sp>
      <p:grpSp>
        <p:nvGrpSpPr>
          <p:cNvPr id="843837" name="Group 61"/>
          <p:cNvGrpSpPr>
            <a:grpSpLocks/>
          </p:cNvGrpSpPr>
          <p:nvPr/>
        </p:nvGrpSpPr>
        <p:grpSpPr bwMode="auto">
          <a:xfrm>
            <a:off x="2895600" y="2239963"/>
            <a:ext cx="685800" cy="703262"/>
            <a:chOff x="1824" y="1411"/>
            <a:chExt cx="432" cy="443"/>
          </a:xfrm>
        </p:grpSpPr>
        <p:sp>
          <p:nvSpPr>
            <p:cNvPr id="843827" name="Line 51"/>
            <p:cNvSpPr>
              <a:spLocks noChangeShapeType="1"/>
            </p:cNvSpPr>
            <p:nvPr/>
          </p:nvSpPr>
          <p:spPr bwMode="auto">
            <a:xfrm>
              <a:off x="1824" y="1566"/>
              <a:ext cx="336" cy="288"/>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3828" name="Rectangle 52"/>
            <p:cNvSpPr>
              <a:spLocks noChangeArrowheads="1"/>
            </p:cNvSpPr>
            <p:nvPr/>
          </p:nvSpPr>
          <p:spPr bwMode="auto">
            <a:xfrm>
              <a:off x="1998" y="1411"/>
              <a:ext cx="2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b="1">
                  <a:solidFill>
                    <a:srgbClr val="FF0000"/>
                  </a:solidFill>
                  <a:latin typeface="Arial" panose="020B0604020202020204" pitchFamily="34" charset="0"/>
                  <a:cs typeface="Arial" panose="020B0604020202020204" pitchFamily="34" charset="0"/>
                </a:rPr>
                <a:t>1</a:t>
              </a:r>
            </a:p>
          </p:txBody>
        </p:sp>
      </p:grpSp>
      <p:grpSp>
        <p:nvGrpSpPr>
          <p:cNvPr id="843838" name="Group 62"/>
          <p:cNvGrpSpPr>
            <a:grpSpLocks/>
          </p:cNvGrpSpPr>
          <p:nvPr/>
        </p:nvGrpSpPr>
        <p:grpSpPr bwMode="auto">
          <a:xfrm>
            <a:off x="2743200" y="2286000"/>
            <a:ext cx="5181600" cy="3733800"/>
            <a:chOff x="1728" y="1440"/>
            <a:chExt cx="3264" cy="2352"/>
          </a:xfrm>
        </p:grpSpPr>
        <p:sp>
          <p:nvSpPr>
            <p:cNvPr id="843829" name="Oval 53"/>
            <p:cNvSpPr>
              <a:spLocks noChangeArrowheads="1"/>
            </p:cNvSpPr>
            <p:nvPr/>
          </p:nvSpPr>
          <p:spPr bwMode="auto">
            <a:xfrm>
              <a:off x="4464" y="1440"/>
              <a:ext cx="528" cy="48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830" name="Oval 54"/>
            <p:cNvSpPr>
              <a:spLocks noChangeArrowheads="1"/>
            </p:cNvSpPr>
            <p:nvPr/>
          </p:nvSpPr>
          <p:spPr bwMode="auto">
            <a:xfrm>
              <a:off x="1728" y="3312"/>
              <a:ext cx="528" cy="48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43839" name="Group 63"/>
          <p:cNvGrpSpPr>
            <a:grpSpLocks/>
          </p:cNvGrpSpPr>
          <p:nvPr/>
        </p:nvGrpSpPr>
        <p:grpSpPr bwMode="auto">
          <a:xfrm>
            <a:off x="3429000" y="1403350"/>
            <a:ext cx="5467350" cy="3930650"/>
            <a:chOff x="2160" y="884"/>
            <a:chExt cx="3444" cy="2476"/>
          </a:xfrm>
        </p:grpSpPr>
        <p:sp>
          <p:nvSpPr>
            <p:cNvPr id="843833" name="Rectangle 57"/>
            <p:cNvSpPr>
              <a:spLocks noChangeArrowheads="1"/>
            </p:cNvSpPr>
            <p:nvPr/>
          </p:nvSpPr>
          <p:spPr bwMode="auto">
            <a:xfrm>
              <a:off x="2774" y="884"/>
              <a:ext cx="2830" cy="448"/>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a:solidFill>
                    <a:srgbClr val="FF0000"/>
                  </a:solidFill>
                  <a:latin typeface="Arial" panose="020B0604020202020204" pitchFamily="34" charset="0"/>
                </a:rPr>
                <a:t>Can detect exactly which bit flipped</a:t>
              </a:r>
            </a:p>
            <a:p>
              <a:r>
                <a:rPr lang="en-US" sz="2000" b="1">
                  <a:solidFill>
                    <a:srgbClr val="FF0000"/>
                  </a:solidFill>
                  <a:latin typeface="Arial" panose="020B0604020202020204" pitchFamily="34" charset="0"/>
                </a:rPr>
                <a:t>Can also correct it!</a:t>
              </a:r>
            </a:p>
          </p:txBody>
        </p:sp>
        <p:sp>
          <p:nvSpPr>
            <p:cNvPr id="843834" name="Line 58"/>
            <p:cNvSpPr>
              <a:spLocks noChangeShapeType="1"/>
            </p:cNvSpPr>
            <p:nvPr/>
          </p:nvSpPr>
          <p:spPr bwMode="auto">
            <a:xfrm flipH="1">
              <a:off x="2160" y="1344"/>
              <a:ext cx="1248" cy="2016"/>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3835" name="Line 59"/>
            <p:cNvSpPr>
              <a:spLocks noChangeShapeType="1"/>
            </p:cNvSpPr>
            <p:nvPr/>
          </p:nvSpPr>
          <p:spPr bwMode="auto">
            <a:xfrm>
              <a:off x="3504" y="1344"/>
              <a:ext cx="1008" cy="144"/>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42901823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843837"/>
                                        </p:tgtEl>
                                        <p:attrNameLst>
                                          <p:attrName>style.visibility</p:attrName>
                                        </p:attrNameLst>
                                      </p:cBhvr>
                                      <p:to>
                                        <p:strVal val="visible"/>
                                      </p:to>
                                    </p:set>
                                    <p:animEffect transition="in" filter="wipe(down)">
                                      <p:cBhvr>
                                        <p:cTn id="7" dur="500"/>
                                        <p:tgtEl>
                                          <p:spTgt spid="8438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843838"/>
                                        </p:tgtEl>
                                        <p:attrNameLst>
                                          <p:attrName>style.visibility</p:attrName>
                                        </p:attrNameLst>
                                      </p:cBhvr>
                                      <p:to>
                                        <p:strVal val="visible"/>
                                      </p:to>
                                    </p:set>
                                    <p:animEffect transition="in" filter="wipe(down)">
                                      <p:cBhvr>
                                        <p:cTn id="12" dur="500"/>
                                        <p:tgtEl>
                                          <p:spTgt spid="84383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843839"/>
                                        </p:tgtEl>
                                        <p:attrNameLst>
                                          <p:attrName>style.visibility</p:attrName>
                                        </p:attrNameLst>
                                      </p:cBhvr>
                                      <p:to>
                                        <p:strVal val="visible"/>
                                      </p:to>
                                    </p:set>
                                    <p:animEffect transition="in" filter="wipe(down)">
                                      <p:cBhvr>
                                        <p:cTn id="17" dur="500"/>
                                        <p:tgtEl>
                                          <p:spTgt spid="8438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Date Placeholder 2"/>
          <p:cNvSpPr txBox="1">
            <a:spLocks noGrp="1"/>
          </p:cNvSpPr>
          <p:nvPr/>
        </p:nvSpPr>
        <p:spPr bwMode="auto">
          <a:xfrm>
            <a:off x="94615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000">
                <a:latin typeface="Arial" panose="020B0604020202020204" pitchFamily="34" charset="0"/>
              </a:rPr>
              <a:t>CS/ECE 438</a:t>
            </a:r>
          </a:p>
        </p:txBody>
      </p:sp>
      <p:sp>
        <p:nvSpPr>
          <p:cNvPr id="844803" name="Footer Placeholder 3"/>
          <p:cNvSpPr txBox="1">
            <a:spLocks noGrp="1"/>
          </p:cNvSpPr>
          <p:nvPr/>
        </p:nvSpPr>
        <p:spPr bwMode="auto">
          <a:xfrm>
            <a:off x="3124200" y="62484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sz="1000" dirty="0">
              <a:latin typeface="Arial" panose="020B0604020202020204" pitchFamily="34" charset="0"/>
            </a:endParaRPr>
          </a:p>
        </p:txBody>
      </p:sp>
      <p:sp>
        <p:nvSpPr>
          <p:cNvPr id="844804" name="Slide Number Placeholder 4"/>
          <p:cNvSpPr txBox="1">
            <a:spLocks noGrp="1"/>
          </p:cNvSpPr>
          <p:nvPr/>
        </p:nvSpPr>
        <p:spPr bwMode="auto">
          <a:xfrm>
            <a:off x="6705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26383ED2-C598-478D-8C1C-88A57FC25B20}" type="slidenum">
              <a:rPr lang="en-US" sz="1000">
                <a:latin typeface="Arial" panose="020B0604020202020204" pitchFamily="34" charset="0"/>
              </a:rPr>
              <a:pPr algn="r" eaLnBrk="1" hangingPunct="1"/>
              <a:t>66</a:t>
            </a:fld>
            <a:endParaRPr lang="en-US" sz="1000">
              <a:latin typeface="Arial" panose="020B0604020202020204" pitchFamily="34" charset="0"/>
            </a:endParaRPr>
          </a:p>
        </p:txBody>
      </p:sp>
      <p:sp>
        <p:nvSpPr>
          <p:cNvPr id="844805" name="Rectangle 2"/>
          <p:cNvSpPr>
            <a:spLocks noGrp="1" noChangeArrowheads="1"/>
          </p:cNvSpPr>
          <p:nvPr>
            <p:ph type="title" idx="4294967295"/>
          </p:nvPr>
        </p:nvSpPr>
        <p:spPr/>
        <p:txBody>
          <a:bodyPr anchor="t"/>
          <a:lstStyle/>
          <a:p>
            <a:pPr eaLnBrk="1" hangingPunct="1"/>
            <a:r>
              <a:rPr lang="en-US" dirty="0" smtClean="0"/>
              <a:t>What happens if…</a:t>
            </a:r>
          </a:p>
        </p:txBody>
      </p:sp>
      <p:sp>
        <p:nvSpPr>
          <p:cNvPr id="88070" name="Rectangle 4"/>
          <p:cNvSpPr>
            <a:spLocks noChangeArrowheads="1"/>
          </p:cNvSpPr>
          <p:nvPr/>
        </p:nvSpPr>
        <p:spPr bwMode="auto">
          <a:xfrm>
            <a:off x="1444625" y="23622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0</a:t>
            </a:r>
            <a:endParaRPr lang="en-US" sz="3200" b="1" baseline="-25000">
              <a:latin typeface="+mn-lt"/>
            </a:endParaRPr>
          </a:p>
        </p:txBody>
      </p:sp>
      <p:sp>
        <p:nvSpPr>
          <p:cNvPr id="88071" name="Rectangle 5"/>
          <p:cNvSpPr>
            <a:spLocks noChangeArrowheads="1"/>
          </p:cNvSpPr>
          <p:nvPr/>
        </p:nvSpPr>
        <p:spPr bwMode="auto">
          <a:xfrm>
            <a:off x="2130425" y="23622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endParaRPr lang="en-US" sz="3200" b="1" baseline="-25000">
              <a:latin typeface="+mn-lt"/>
            </a:endParaRPr>
          </a:p>
        </p:txBody>
      </p:sp>
      <p:sp>
        <p:nvSpPr>
          <p:cNvPr id="88072" name="Rectangle 6"/>
          <p:cNvSpPr>
            <a:spLocks noChangeArrowheads="1"/>
          </p:cNvSpPr>
          <p:nvPr/>
        </p:nvSpPr>
        <p:spPr bwMode="auto">
          <a:xfrm>
            <a:off x="2816225" y="23622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0</a:t>
            </a:r>
          </a:p>
        </p:txBody>
      </p:sp>
      <p:sp>
        <p:nvSpPr>
          <p:cNvPr id="88073" name="Rectangle 7"/>
          <p:cNvSpPr>
            <a:spLocks noChangeArrowheads="1"/>
          </p:cNvSpPr>
          <p:nvPr/>
        </p:nvSpPr>
        <p:spPr bwMode="auto">
          <a:xfrm>
            <a:off x="3505200" y="23622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0</a:t>
            </a:r>
            <a:endParaRPr lang="en-US" sz="3200" b="1" baseline="-25000">
              <a:latin typeface="+mn-lt"/>
            </a:endParaRPr>
          </a:p>
        </p:txBody>
      </p:sp>
      <p:sp>
        <p:nvSpPr>
          <p:cNvPr id="88074" name="Rectangle 8"/>
          <p:cNvSpPr>
            <a:spLocks noChangeArrowheads="1"/>
          </p:cNvSpPr>
          <p:nvPr/>
        </p:nvSpPr>
        <p:spPr bwMode="auto">
          <a:xfrm>
            <a:off x="4191000" y="23622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0</a:t>
            </a:r>
          </a:p>
        </p:txBody>
      </p:sp>
      <p:sp>
        <p:nvSpPr>
          <p:cNvPr id="88075" name="Rectangle 9"/>
          <p:cNvSpPr>
            <a:spLocks noChangeArrowheads="1"/>
          </p:cNvSpPr>
          <p:nvPr/>
        </p:nvSpPr>
        <p:spPr bwMode="auto">
          <a:xfrm>
            <a:off x="4876800" y="23622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076" name="Rectangle 10"/>
          <p:cNvSpPr>
            <a:spLocks noChangeArrowheads="1"/>
          </p:cNvSpPr>
          <p:nvPr/>
        </p:nvSpPr>
        <p:spPr bwMode="auto">
          <a:xfrm>
            <a:off x="5565775" y="23622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077" name="Rectangle 11"/>
          <p:cNvSpPr>
            <a:spLocks noChangeArrowheads="1"/>
          </p:cNvSpPr>
          <p:nvPr/>
        </p:nvSpPr>
        <p:spPr bwMode="auto">
          <a:xfrm>
            <a:off x="6251575" y="23622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078" name="Rectangle 12"/>
          <p:cNvSpPr>
            <a:spLocks noChangeArrowheads="1"/>
          </p:cNvSpPr>
          <p:nvPr/>
        </p:nvSpPr>
        <p:spPr bwMode="auto">
          <a:xfrm>
            <a:off x="7126288" y="2362200"/>
            <a:ext cx="685800" cy="685800"/>
          </a:xfrm>
          <a:prstGeom prst="rect">
            <a:avLst/>
          </a:prstGeom>
          <a:solidFill>
            <a:srgbClr val="99FF66"/>
          </a:solidFill>
          <a:ln w="9525">
            <a:solidFill>
              <a:schemeClr val="tx1"/>
            </a:solidFill>
            <a:miter lim="800000"/>
            <a:headEnd/>
            <a:tailEnd/>
          </a:ln>
        </p:spPr>
        <p:txBody>
          <a:bodyPr wrap="none" anchor="ctr"/>
          <a:lstStyle/>
          <a:p>
            <a:pPr algn="ctr">
              <a:defRPr/>
            </a:pPr>
            <a:r>
              <a:rPr lang="en-US" sz="3200" b="1">
                <a:latin typeface="+mn-lt"/>
              </a:rPr>
              <a:t>0</a:t>
            </a:r>
          </a:p>
        </p:txBody>
      </p:sp>
      <p:sp>
        <p:nvSpPr>
          <p:cNvPr id="88079" name="Rectangle 13"/>
          <p:cNvSpPr>
            <a:spLocks noChangeArrowheads="1"/>
          </p:cNvSpPr>
          <p:nvPr/>
        </p:nvSpPr>
        <p:spPr bwMode="auto">
          <a:xfrm>
            <a:off x="1444625" y="30480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0</a:t>
            </a:r>
            <a:endParaRPr lang="en-US" sz="3200" b="1" baseline="-25000">
              <a:latin typeface="+mn-lt"/>
            </a:endParaRPr>
          </a:p>
        </p:txBody>
      </p:sp>
      <p:sp>
        <p:nvSpPr>
          <p:cNvPr id="88080" name="Rectangle 14"/>
          <p:cNvSpPr>
            <a:spLocks noChangeArrowheads="1"/>
          </p:cNvSpPr>
          <p:nvPr/>
        </p:nvSpPr>
        <p:spPr bwMode="auto">
          <a:xfrm>
            <a:off x="2130425" y="30480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endParaRPr lang="en-US" sz="3200" b="1" baseline="-25000">
              <a:latin typeface="+mn-lt"/>
            </a:endParaRPr>
          </a:p>
        </p:txBody>
      </p:sp>
      <p:sp>
        <p:nvSpPr>
          <p:cNvPr id="88081" name="Rectangle 15"/>
          <p:cNvSpPr>
            <a:spLocks noChangeArrowheads="1"/>
          </p:cNvSpPr>
          <p:nvPr/>
        </p:nvSpPr>
        <p:spPr bwMode="auto">
          <a:xfrm>
            <a:off x="2816225" y="30480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082" name="Rectangle 16"/>
          <p:cNvSpPr>
            <a:spLocks noChangeArrowheads="1"/>
          </p:cNvSpPr>
          <p:nvPr/>
        </p:nvSpPr>
        <p:spPr bwMode="auto">
          <a:xfrm>
            <a:off x="3505200" y="30480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0</a:t>
            </a:r>
            <a:endParaRPr lang="en-US" sz="3200" b="1" baseline="-25000">
              <a:latin typeface="+mn-lt"/>
            </a:endParaRPr>
          </a:p>
        </p:txBody>
      </p:sp>
      <p:sp>
        <p:nvSpPr>
          <p:cNvPr id="88083" name="Rectangle 17"/>
          <p:cNvSpPr>
            <a:spLocks noChangeArrowheads="1"/>
          </p:cNvSpPr>
          <p:nvPr/>
        </p:nvSpPr>
        <p:spPr bwMode="auto">
          <a:xfrm>
            <a:off x="4191000" y="30480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084" name="Rectangle 18"/>
          <p:cNvSpPr>
            <a:spLocks noChangeArrowheads="1"/>
          </p:cNvSpPr>
          <p:nvPr/>
        </p:nvSpPr>
        <p:spPr bwMode="auto">
          <a:xfrm>
            <a:off x="4876800" y="30480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085" name="Rectangle 19"/>
          <p:cNvSpPr>
            <a:spLocks noChangeArrowheads="1"/>
          </p:cNvSpPr>
          <p:nvPr/>
        </p:nvSpPr>
        <p:spPr bwMode="auto">
          <a:xfrm>
            <a:off x="5565775" y="30480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086" name="Rectangle 20"/>
          <p:cNvSpPr>
            <a:spLocks noChangeArrowheads="1"/>
          </p:cNvSpPr>
          <p:nvPr/>
        </p:nvSpPr>
        <p:spPr bwMode="auto">
          <a:xfrm>
            <a:off x="6251575" y="30480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087" name="Rectangle 21"/>
          <p:cNvSpPr>
            <a:spLocks noChangeArrowheads="1"/>
          </p:cNvSpPr>
          <p:nvPr/>
        </p:nvSpPr>
        <p:spPr bwMode="auto">
          <a:xfrm>
            <a:off x="7126288" y="3048000"/>
            <a:ext cx="685800" cy="685800"/>
          </a:xfrm>
          <a:prstGeom prst="rect">
            <a:avLst/>
          </a:prstGeom>
          <a:solidFill>
            <a:srgbClr val="99FF66"/>
          </a:solidFill>
          <a:ln w="9525">
            <a:solidFill>
              <a:schemeClr val="tx1"/>
            </a:solidFill>
            <a:miter lim="800000"/>
            <a:headEnd/>
            <a:tailEnd/>
          </a:ln>
        </p:spPr>
        <p:txBody>
          <a:bodyPr wrap="none" anchor="ctr"/>
          <a:lstStyle/>
          <a:p>
            <a:pPr algn="ctr">
              <a:defRPr/>
            </a:pPr>
            <a:r>
              <a:rPr lang="en-US" sz="3200" b="1">
                <a:latin typeface="+mn-lt"/>
              </a:rPr>
              <a:t>0</a:t>
            </a:r>
          </a:p>
        </p:txBody>
      </p:sp>
      <p:sp>
        <p:nvSpPr>
          <p:cNvPr id="88088" name="Rectangle 22"/>
          <p:cNvSpPr>
            <a:spLocks noChangeArrowheads="1"/>
          </p:cNvSpPr>
          <p:nvPr/>
        </p:nvSpPr>
        <p:spPr bwMode="auto">
          <a:xfrm>
            <a:off x="1444625" y="44196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0</a:t>
            </a:r>
            <a:endParaRPr lang="en-US" sz="3200" b="1" baseline="-25000">
              <a:latin typeface="+mn-lt"/>
            </a:endParaRPr>
          </a:p>
        </p:txBody>
      </p:sp>
      <p:sp>
        <p:nvSpPr>
          <p:cNvPr id="88089" name="Rectangle 23"/>
          <p:cNvSpPr>
            <a:spLocks noChangeArrowheads="1"/>
          </p:cNvSpPr>
          <p:nvPr/>
        </p:nvSpPr>
        <p:spPr bwMode="auto">
          <a:xfrm>
            <a:off x="2130425" y="44196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endParaRPr lang="en-US" sz="3200" b="1" baseline="-25000">
              <a:latin typeface="+mn-lt"/>
            </a:endParaRPr>
          </a:p>
        </p:txBody>
      </p:sp>
      <p:sp>
        <p:nvSpPr>
          <p:cNvPr id="88090" name="Rectangle 24"/>
          <p:cNvSpPr>
            <a:spLocks noChangeArrowheads="1"/>
          </p:cNvSpPr>
          <p:nvPr/>
        </p:nvSpPr>
        <p:spPr bwMode="auto">
          <a:xfrm>
            <a:off x="2816225" y="44196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091" name="Rectangle 25"/>
          <p:cNvSpPr>
            <a:spLocks noChangeArrowheads="1"/>
          </p:cNvSpPr>
          <p:nvPr/>
        </p:nvSpPr>
        <p:spPr bwMode="auto">
          <a:xfrm>
            <a:off x="3505200" y="44196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0</a:t>
            </a:r>
            <a:endParaRPr lang="en-US" sz="3200" b="1" baseline="-25000">
              <a:latin typeface="+mn-lt"/>
            </a:endParaRPr>
          </a:p>
        </p:txBody>
      </p:sp>
      <p:sp>
        <p:nvSpPr>
          <p:cNvPr id="88092" name="Rectangle 26"/>
          <p:cNvSpPr>
            <a:spLocks noChangeArrowheads="1"/>
          </p:cNvSpPr>
          <p:nvPr/>
        </p:nvSpPr>
        <p:spPr bwMode="auto">
          <a:xfrm>
            <a:off x="4191000" y="44196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0</a:t>
            </a:r>
          </a:p>
        </p:txBody>
      </p:sp>
      <p:sp>
        <p:nvSpPr>
          <p:cNvPr id="88093" name="Rectangle 27"/>
          <p:cNvSpPr>
            <a:spLocks noChangeArrowheads="1"/>
          </p:cNvSpPr>
          <p:nvPr/>
        </p:nvSpPr>
        <p:spPr bwMode="auto">
          <a:xfrm>
            <a:off x="4876800" y="44196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094" name="Rectangle 28"/>
          <p:cNvSpPr>
            <a:spLocks noChangeArrowheads="1"/>
          </p:cNvSpPr>
          <p:nvPr/>
        </p:nvSpPr>
        <p:spPr bwMode="auto">
          <a:xfrm>
            <a:off x="5565775" y="44196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0</a:t>
            </a:r>
          </a:p>
        </p:txBody>
      </p:sp>
      <p:sp>
        <p:nvSpPr>
          <p:cNvPr id="88095" name="Rectangle 29"/>
          <p:cNvSpPr>
            <a:spLocks noChangeArrowheads="1"/>
          </p:cNvSpPr>
          <p:nvPr/>
        </p:nvSpPr>
        <p:spPr bwMode="auto">
          <a:xfrm>
            <a:off x="6251575" y="44196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0</a:t>
            </a:r>
          </a:p>
        </p:txBody>
      </p:sp>
      <p:sp>
        <p:nvSpPr>
          <p:cNvPr id="88096" name="Rectangle 30"/>
          <p:cNvSpPr>
            <a:spLocks noChangeArrowheads="1"/>
          </p:cNvSpPr>
          <p:nvPr/>
        </p:nvSpPr>
        <p:spPr bwMode="auto">
          <a:xfrm>
            <a:off x="7126288" y="4419600"/>
            <a:ext cx="685800" cy="685800"/>
          </a:xfrm>
          <a:prstGeom prst="rect">
            <a:avLst/>
          </a:prstGeom>
          <a:solidFill>
            <a:srgbClr val="99FF66"/>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097" name="Rectangle 31"/>
          <p:cNvSpPr>
            <a:spLocks noChangeArrowheads="1"/>
          </p:cNvSpPr>
          <p:nvPr/>
        </p:nvSpPr>
        <p:spPr bwMode="auto">
          <a:xfrm>
            <a:off x="1444625" y="5334000"/>
            <a:ext cx="685800" cy="685800"/>
          </a:xfrm>
          <a:prstGeom prst="rect">
            <a:avLst/>
          </a:prstGeom>
          <a:solidFill>
            <a:srgbClr val="99FF66"/>
          </a:solidFill>
          <a:ln w="9525">
            <a:solidFill>
              <a:schemeClr val="tx1"/>
            </a:solidFill>
            <a:miter lim="800000"/>
            <a:headEnd/>
            <a:tailEnd/>
          </a:ln>
        </p:spPr>
        <p:txBody>
          <a:bodyPr wrap="none" anchor="ctr"/>
          <a:lstStyle/>
          <a:p>
            <a:pPr algn="ctr">
              <a:defRPr/>
            </a:pPr>
            <a:r>
              <a:rPr lang="en-US" sz="3200" b="1">
                <a:latin typeface="+mn-lt"/>
              </a:rPr>
              <a:t>0</a:t>
            </a:r>
            <a:endParaRPr lang="en-US" sz="3200" b="1" baseline="-25000">
              <a:latin typeface="+mn-lt"/>
            </a:endParaRPr>
          </a:p>
        </p:txBody>
      </p:sp>
      <p:sp>
        <p:nvSpPr>
          <p:cNvPr id="88098" name="Rectangle 32"/>
          <p:cNvSpPr>
            <a:spLocks noChangeArrowheads="1"/>
          </p:cNvSpPr>
          <p:nvPr/>
        </p:nvSpPr>
        <p:spPr bwMode="auto">
          <a:xfrm>
            <a:off x="2130425" y="5334000"/>
            <a:ext cx="685800" cy="685800"/>
          </a:xfrm>
          <a:prstGeom prst="rect">
            <a:avLst/>
          </a:prstGeom>
          <a:solidFill>
            <a:srgbClr val="99FF66"/>
          </a:solidFill>
          <a:ln w="9525">
            <a:solidFill>
              <a:schemeClr val="tx1"/>
            </a:solidFill>
            <a:miter lim="800000"/>
            <a:headEnd/>
            <a:tailEnd/>
          </a:ln>
        </p:spPr>
        <p:txBody>
          <a:bodyPr wrap="none" anchor="ctr"/>
          <a:lstStyle/>
          <a:p>
            <a:pPr algn="ctr">
              <a:defRPr/>
            </a:pPr>
            <a:r>
              <a:rPr lang="en-US" sz="3200" b="1">
                <a:latin typeface="+mn-lt"/>
              </a:rPr>
              <a:t>0</a:t>
            </a:r>
            <a:endParaRPr lang="en-US" sz="3200" b="1" baseline="-25000">
              <a:latin typeface="+mn-lt"/>
            </a:endParaRPr>
          </a:p>
        </p:txBody>
      </p:sp>
      <p:sp>
        <p:nvSpPr>
          <p:cNvPr id="88099" name="Rectangle 33"/>
          <p:cNvSpPr>
            <a:spLocks noChangeArrowheads="1"/>
          </p:cNvSpPr>
          <p:nvPr/>
        </p:nvSpPr>
        <p:spPr bwMode="auto">
          <a:xfrm>
            <a:off x="2816225" y="5334000"/>
            <a:ext cx="685800" cy="685800"/>
          </a:xfrm>
          <a:prstGeom prst="rect">
            <a:avLst/>
          </a:prstGeom>
          <a:solidFill>
            <a:srgbClr val="99FF66"/>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100" name="Rectangle 34"/>
          <p:cNvSpPr>
            <a:spLocks noChangeArrowheads="1"/>
          </p:cNvSpPr>
          <p:nvPr/>
        </p:nvSpPr>
        <p:spPr bwMode="auto">
          <a:xfrm>
            <a:off x="3505200" y="5334000"/>
            <a:ext cx="685800" cy="685800"/>
          </a:xfrm>
          <a:prstGeom prst="rect">
            <a:avLst/>
          </a:prstGeom>
          <a:solidFill>
            <a:srgbClr val="99FF66"/>
          </a:solidFill>
          <a:ln w="9525">
            <a:solidFill>
              <a:schemeClr val="tx1"/>
            </a:solidFill>
            <a:miter lim="800000"/>
            <a:headEnd/>
            <a:tailEnd/>
          </a:ln>
        </p:spPr>
        <p:txBody>
          <a:bodyPr wrap="none" anchor="ctr"/>
          <a:lstStyle/>
          <a:p>
            <a:pPr algn="ctr">
              <a:defRPr/>
            </a:pPr>
            <a:r>
              <a:rPr lang="en-US" sz="3200" b="1">
                <a:latin typeface="+mn-lt"/>
              </a:rPr>
              <a:t>0</a:t>
            </a:r>
            <a:endParaRPr lang="en-US" sz="3200" b="1" baseline="-25000">
              <a:latin typeface="+mn-lt"/>
            </a:endParaRPr>
          </a:p>
        </p:txBody>
      </p:sp>
      <p:sp>
        <p:nvSpPr>
          <p:cNvPr id="88101" name="Rectangle 35"/>
          <p:cNvSpPr>
            <a:spLocks noChangeArrowheads="1"/>
          </p:cNvSpPr>
          <p:nvPr/>
        </p:nvSpPr>
        <p:spPr bwMode="auto">
          <a:xfrm>
            <a:off x="4191000" y="5334000"/>
            <a:ext cx="685800" cy="685800"/>
          </a:xfrm>
          <a:prstGeom prst="rect">
            <a:avLst/>
          </a:prstGeom>
          <a:solidFill>
            <a:srgbClr val="99FF66"/>
          </a:solidFill>
          <a:ln w="9525">
            <a:solidFill>
              <a:schemeClr val="tx1"/>
            </a:solidFill>
            <a:miter lim="800000"/>
            <a:headEnd/>
            <a:tailEnd/>
          </a:ln>
        </p:spPr>
        <p:txBody>
          <a:bodyPr wrap="none" anchor="ctr"/>
          <a:lstStyle/>
          <a:p>
            <a:pPr algn="ctr">
              <a:defRPr/>
            </a:pPr>
            <a:r>
              <a:rPr lang="en-US" sz="3200" b="1">
                <a:latin typeface="+mn-lt"/>
              </a:rPr>
              <a:t>0</a:t>
            </a:r>
          </a:p>
        </p:txBody>
      </p:sp>
      <p:sp>
        <p:nvSpPr>
          <p:cNvPr id="88102" name="Rectangle 36"/>
          <p:cNvSpPr>
            <a:spLocks noChangeArrowheads="1"/>
          </p:cNvSpPr>
          <p:nvPr/>
        </p:nvSpPr>
        <p:spPr bwMode="auto">
          <a:xfrm>
            <a:off x="4876800" y="5334000"/>
            <a:ext cx="685800" cy="685800"/>
          </a:xfrm>
          <a:prstGeom prst="rect">
            <a:avLst/>
          </a:prstGeom>
          <a:solidFill>
            <a:srgbClr val="99FF66"/>
          </a:solidFill>
          <a:ln w="9525">
            <a:solidFill>
              <a:schemeClr val="tx1"/>
            </a:solidFill>
            <a:miter lim="800000"/>
            <a:headEnd/>
            <a:tailEnd/>
          </a:ln>
        </p:spPr>
        <p:txBody>
          <a:bodyPr wrap="none" anchor="ctr"/>
          <a:lstStyle/>
          <a:p>
            <a:pPr algn="ctr">
              <a:defRPr/>
            </a:pPr>
            <a:r>
              <a:rPr lang="en-US" sz="3200" b="1">
                <a:latin typeface="+mn-lt"/>
              </a:rPr>
              <a:t>0</a:t>
            </a:r>
          </a:p>
        </p:txBody>
      </p:sp>
      <p:sp>
        <p:nvSpPr>
          <p:cNvPr id="88103" name="Rectangle 37"/>
          <p:cNvSpPr>
            <a:spLocks noChangeArrowheads="1"/>
          </p:cNvSpPr>
          <p:nvPr/>
        </p:nvSpPr>
        <p:spPr bwMode="auto">
          <a:xfrm>
            <a:off x="5565775" y="5334000"/>
            <a:ext cx="685800" cy="685800"/>
          </a:xfrm>
          <a:prstGeom prst="rect">
            <a:avLst/>
          </a:prstGeom>
          <a:solidFill>
            <a:srgbClr val="99FF66"/>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104" name="Rectangle 38"/>
          <p:cNvSpPr>
            <a:spLocks noChangeArrowheads="1"/>
          </p:cNvSpPr>
          <p:nvPr/>
        </p:nvSpPr>
        <p:spPr bwMode="auto">
          <a:xfrm>
            <a:off x="6251575" y="5334000"/>
            <a:ext cx="685800" cy="685800"/>
          </a:xfrm>
          <a:prstGeom prst="rect">
            <a:avLst/>
          </a:prstGeom>
          <a:solidFill>
            <a:srgbClr val="99FF66"/>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105" name="Rectangle 39"/>
          <p:cNvSpPr>
            <a:spLocks noChangeArrowheads="1"/>
          </p:cNvSpPr>
          <p:nvPr/>
        </p:nvSpPr>
        <p:spPr bwMode="auto">
          <a:xfrm>
            <a:off x="7126288" y="5334000"/>
            <a:ext cx="685800" cy="685800"/>
          </a:xfrm>
          <a:prstGeom prst="rect">
            <a:avLst/>
          </a:prstGeom>
          <a:solidFill>
            <a:srgbClr val="99FF66"/>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106" name="Rectangle 40"/>
          <p:cNvSpPr>
            <a:spLocks noChangeArrowheads="1"/>
          </p:cNvSpPr>
          <p:nvPr/>
        </p:nvSpPr>
        <p:spPr bwMode="auto">
          <a:xfrm>
            <a:off x="1444625" y="37338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0</a:t>
            </a:r>
            <a:endParaRPr lang="en-US" sz="3200" b="1" baseline="-25000">
              <a:latin typeface="+mn-lt"/>
            </a:endParaRPr>
          </a:p>
        </p:txBody>
      </p:sp>
      <p:sp>
        <p:nvSpPr>
          <p:cNvPr id="88107" name="Rectangle 41"/>
          <p:cNvSpPr>
            <a:spLocks noChangeArrowheads="1"/>
          </p:cNvSpPr>
          <p:nvPr/>
        </p:nvSpPr>
        <p:spPr bwMode="auto">
          <a:xfrm>
            <a:off x="2130425" y="37338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endParaRPr lang="en-US" sz="3200" b="1" baseline="-25000">
              <a:latin typeface="+mn-lt"/>
            </a:endParaRPr>
          </a:p>
        </p:txBody>
      </p:sp>
      <p:sp>
        <p:nvSpPr>
          <p:cNvPr id="88108" name="Rectangle 42"/>
          <p:cNvSpPr>
            <a:spLocks noChangeArrowheads="1"/>
          </p:cNvSpPr>
          <p:nvPr/>
        </p:nvSpPr>
        <p:spPr bwMode="auto">
          <a:xfrm>
            <a:off x="2816225" y="37338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109" name="Rectangle 43"/>
          <p:cNvSpPr>
            <a:spLocks noChangeArrowheads="1"/>
          </p:cNvSpPr>
          <p:nvPr/>
        </p:nvSpPr>
        <p:spPr bwMode="auto">
          <a:xfrm>
            <a:off x="3505200" y="37338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0</a:t>
            </a:r>
            <a:endParaRPr lang="en-US" sz="3200" b="1" baseline="-25000">
              <a:latin typeface="+mn-lt"/>
            </a:endParaRPr>
          </a:p>
        </p:txBody>
      </p:sp>
      <p:sp>
        <p:nvSpPr>
          <p:cNvPr id="88110" name="Rectangle 44"/>
          <p:cNvSpPr>
            <a:spLocks noChangeArrowheads="1"/>
          </p:cNvSpPr>
          <p:nvPr/>
        </p:nvSpPr>
        <p:spPr bwMode="auto">
          <a:xfrm>
            <a:off x="4191000" y="37338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111" name="Rectangle 45"/>
          <p:cNvSpPr>
            <a:spLocks noChangeArrowheads="1"/>
          </p:cNvSpPr>
          <p:nvPr/>
        </p:nvSpPr>
        <p:spPr bwMode="auto">
          <a:xfrm>
            <a:off x="4876800" y="37338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112" name="Rectangle 46"/>
          <p:cNvSpPr>
            <a:spLocks noChangeArrowheads="1"/>
          </p:cNvSpPr>
          <p:nvPr/>
        </p:nvSpPr>
        <p:spPr bwMode="auto">
          <a:xfrm>
            <a:off x="5565775" y="37338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113" name="Rectangle 47"/>
          <p:cNvSpPr>
            <a:spLocks noChangeArrowheads="1"/>
          </p:cNvSpPr>
          <p:nvPr/>
        </p:nvSpPr>
        <p:spPr bwMode="auto">
          <a:xfrm>
            <a:off x="6251575" y="37338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114" name="Rectangle 48"/>
          <p:cNvSpPr>
            <a:spLocks noChangeArrowheads="1"/>
          </p:cNvSpPr>
          <p:nvPr/>
        </p:nvSpPr>
        <p:spPr bwMode="auto">
          <a:xfrm>
            <a:off x="7126288" y="3733800"/>
            <a:ext cx="685800" cy="685800"/>
          </a:xfrm>
          <a:prstGeom prst="rect">
            <a:avLst/>
          </a:prstGeom>
          <a:solidFill>
            <a:srgbClr val="99FF66"/>
          </a:solidFill>
          <a:ln w="9525">
            <a:solidFill>
              <a:schemeClr val="tx1"/>
            </a:solidFill>
            <a:miter lim="800000"/>
            <a:headEnd/>
            <a:tailEnd/>
          </a:ln>
        </p:spPr>
        <p:txBody>
          <a:bodyPr wrap="none" anchor="ctr"/>
          <a:lstStyle/>
          <a:p>
            <a:pPr algn="ctr">
              <a:defRPr/>
            </a:pPr>
            <a:r>
              <a:rPr lang="en-US" sz="3200" b="1">
                <a:latin typeface="+mn-lt"/>
              </a:rPr>
              <a:t>0</a:t>
            </a:r>
          </a:p>
        </p:txBody>
      </p:sp>
      <p:grpSp>
        <p:nvGrpSpPr>
          <p:cNvPr id="844851" name="Group 51"/>
          <p:cNvGrpSpPr>
            <a:grpSpLocks/>
          </p:cNvGrpSpPr>
          <p:nvPr/>
        </p:nvGrpSpPr>
        <p:grpSpPr bwMode="auto">
          <a:xfrm>
            <a:off x="2895600" y="2239963"/>
            <a:ext cx="685800" cy="703262"/>
            <a:chOff x="1824" y="1411"/>
            <a:chExt cx="432" cy="443"/>
          </a:xfrm>
        </p:grpSpPr>
        <p:sp>
          <p:nvSpPr>
            <p:cNvPr id="844852" name="Line 52"/>
            <p:cNvSpPr>
              <a:spLocks noChangeShapeType="1"/>
            </p:cNvSpPr>
            <p:nvPr/>
          </p:nvSpPr>
          <p:spPr bwMode="auto">
            <a:xfrm>
              <a:off x="1824" y="1566"/>
              <a:ext cx="336" cy="288"/>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4853" name="Rectangle 53"/>
            <p:cNvSpPr>
              <a:spLocks noChangeArrowheads="1"/>
            </p:cNvSpPr>
            <p:nvPr/>
          </p:nvSpPr>
          <p:spPr bwMode="auto">
            <a:xfrm>
              <a:off x="1998" y="1411"/>
              <a:ext cx="2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b="1">
                  <a:solidFill>
                    <a:srgbClr val="FF0000"/>
                  </a:solidFill>
                  <a:latin typeface="Arial" panose="020B0604020202020204" pitchFamily="34" charset="0"/>
                  <a:cs typeface="Arial" panose="020B0604020202020204" pitchFamily="34" charset="0"/>
                </a:rPr>
                <a:t>1</a:t>
              </a:r>
            </a:p>
          </p:txBody>
        </p:sp>
      </p:grpSp>
      <p:sp>
        <p:nvSpPr>
          <p:cNvPr id="844858" name="Rectangle 58"/>
          <p:cNvSpPr>
            <a:spLocks noChangeArrowheads="1"/>
          </p:cNvSpPr>
          <p:nvPr/>
        </p:nvSpPr>
        <p:spPr bwMode="auto">
          <a:xfrm>
            <a:off x="41033" y="1143000"/>
            <a:ext cx="4516438" cy="10160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a:solidFill>
                  <a:srgbClr val="FF0000"/>
                </a:solidFill>
                <a:latin typeface="Arial" panose="020B0604020202020204" pitchFamily="34" charset="0"/>
              </a:rPr>
              <a:t>Can detect the two-bit error,</a:t>
            </a:r>
          </a:p>
          <a:p>
            <a:r>
              <a:rPr lang="en-US" sz="2000" b="1">
                <a:solidFill>
                  <a:srgbClr val="FF0000"/>
                </a:solidFill>
                <a:latin typeface="Arial" panose="020B0604020202020204" pitchFamily="34" charset="0"/>
              </a:rPr>
              <a:t>But can’t tell which bits are flipped, </a:t>
            </a:r>
          </a:p>
          <a:p>
            <a:r>
              <a:rPr lang="en-US" sz="2000" b="1">
                <a:solidFill>
                  <a:srgbClr val="FF0000"/>
                </a:solidFill>
                <a:latin typeface="Arial" panose="020B0604020202020204" pitchFamily="34" charset="0"/>
              </a:rPr>
              <a:t>so can’t correct</a:t>
            </a:r>
          </a:p>
        </p:txBody>
      </p:sp>
      <p:grpSp>
        <p:nvGrpSpPr>
          <p:cNvPr id="844861" name="Group 61"/>
          <p:cNvGrpSpPr>
            <a:grpSpLocks/>
          </p:cNvGrpSpPr>
          <p:nvPr/>
        </p:nvGrpSpPr>
        <p:grpSpPr bwMode="auto">
          <a:xfrm>
            <a:off x="4876800" y="2209800"/>
            <a:ext cx="685800" cy="703263"/>
            <a:chOff x="1824" y="1411"/>
            <a:chExt cx="432" cy="443"/>
          </a:xfrm>
        </p:grpSpPr>
        <p:sp>
          <p:nvSpPr>
            <p:cNvPr id="844862" name="Line 62"/>
            <p:cNvSpPr>
              <a:spLocks noChangeShapeType="1"/>
            </p:cNvSpPr>
            <p:nvPr/>
          </p:nvSpPr>
          <p:spPr bwMode="auto">
            <a:xfrm>
              <a:off x="1824" y="1566"/>
              <a:ext cx="336" cy="288"/>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4863" name="Rectangle 63"/>
            <p:cNvSpPr>
              <a:spLocks noChangeArrowheads="1"/>
            </p:cNvSpPr>
            <p:nvPr/>
          </p:nvSpPr>
          <p:spPr bwMode="auto">
            <a:xfrm>
              <a:off x="1998" y="1411"/>
              <a:ext cx="2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b="1">
                  <a:solidFill>
                    <a:srgbClr val="FF0000"/>
                  </a:solidFill>
                  <a:latin typeface="Arial" panose="020B0604020202020204" pitchFamily="34" charset="0"/>
                  <a:cs typeface="Arial" panose="020B0604020202020204" pitchFamily="34" charset="0"/>
                </a:rPr>
                <a:t>0</a:t>
              </a:r>
            </a:p>
          </p:txBody>
        </p:sp>
      </p:grpSp>
      <p:grpSp>
        <p:nvGrpSpPr>
          <p:cNvPr id="844867" name="Group 67"/>
          <p:cNvGrpSpPr>
            <a:grpSpLocks/>
          </p:cNvGrpSpPr>
          <p:nvPr/>
        </p:nvGrpSpPr>
        <p:grpSpPr bwMode="auto">
          <a:xfrm>
            <a:off x="2743200" y="2286000"/>
            <a:ext cx="5181600" cy="3733800"/>
            <a:chOff x="1728" y="1440"/>
            <a:chExt cx="3264" cy="2352"/>
          </a:xfrm>
        </p:grpSpPr>
        <p:sp>
          <p:nvSpPr>
            <p:cNvPr id="844855" name="Oval 55"/>
            <p:cNvSpPr>
              <a:spLocks noChangeArrowheads="1"/>
            </p:cNvSpPr>
            <p:nvPr/>
          </p:nvSpPr>
          <p:spPr bwMode="auto">
            <a:xfrm>
              <a:off x="4464" y="1440"/>
              <a:ext cx="528" cy="480"/>
            </a:xfrm>
            <a:prstGeom prst="ellipse">
              <a:avLst/>
            </a:prstGeom>
            <a:noFill/>
            <a:ln w="38100">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856" name="Oval 56"/>
            <p:cNvSpPr>
              <a:spLocks noChangeArrowheads="1"/>
            </p:cNvSpPr>
            <p:nvPr/>
          </p:nvSpPr>
          <p:spPr bwMode="auto">
            <a:xfrm>
              <a:off x="1728" y="3312"/>
              <a:ext cx="528" cy="48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864" name="Oval 64"/>
            <p:cNvSpPr>
              <a:spLocks noChangeArrowheads="1"/>
            </p:cNvSpPr>
            <p:nvPr/>
          </p:nvSpPr>
          <p:spPr bwMode="auto">
            <a:xfrm>
              <a:off x="3024" y="3312"/>
              <a:ext cx="528" cy="48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44868" name="Group 68"/>
          <p:cNvGrpSpPr>
            <a:grpSpLocks/>
          </p:cNvGrpSpPr>
          <p:nvPr/>
        </p:nvGrpSpPr>
        <p:grpSpPr bwMode="auto">
          <a:xfrm>
            <a:off x="5676900" y="1524000"/>
            <a:ext cx="3268663" cy="838200"/>
            <a:chOff x="3576" y="960"/>
            <a:chExt cx="2059" cy="528"/>
          </a:xfrm>
        </p:grpSpPr>
        <p:sp>
          <p:nvSpPr>
            <p:cNvPr id="844865" name="Rectangle 65"/>
            <p:cNvSpPr>
              <a:spLocks noChangeArrowheads="1"/>
            </p:cNvSpPr>
            <p:nvPr/>
          </p:nvSpPr>
          <p:spPr bwMode="auto">
            <a:xfrm>
              <a:off x="3576" y="960"/>
              <a:ext cx="2059" cy="256"/>
            </a:xfrm>
            <a:prstGeom prst="rect">
              <a:avLst/>
            </a:prstGeom>
            <a:noFill/>
            <a:ln w="9525">
              <a:solidFill>
                <a:srgbClr val="33CC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a:solidFill>
                    <a:srgbClr val="33CC33"/>
                  </a:solidFill>
                  <a:latin typeface="Arial" panose="020B0604020202020204" pitchFamily="34" charset="0"/>
                </a:rPr>
                <a:t>No longer a problem here</a:t>
              </a:r>
            </a:p>
          </p:txBody>
        </p:sp>
        <p:sp>
          <p:nvSpPr>
            <p:cNvPr id="844866" name="Line 66"/>
            <p:cNvSpPr>
              <a:spLocks noChangeShapeType="1"/>
            </p:cNvSpPr>
            <p:nvPr/>
          </p:nvSpPr>
          <p:spPr bwMode="auto">
            <a:xfrm flipH="1">
              <a:off x="4944" y="1200"/>
              <a:ext cx="240" cy="288"/>
            </a:xfrm>
            <a:prstGeom prst="line">
              <a:avLst/>
            </a:prstGeom>
            <a:noFill/>
            <a:ln w="9525">
              <a:solidFill>
                <a:srgbClr val="33CC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7813547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844851"/>
                                        </p:tgtEl>
                                        <p:attrNameLst>
                                          <p:attrName>style.visibility</p:attrName>
                                        </p:attrNameLst>
                                      </p:cBhvr>
                                      <p:to>
                                        <p:strVal val="visible"/>
                                      </p:to>
                                    </p:set>
                                    <p:animEffect transition="in" filter="wipe(down)">
                                      <p:cBhvr>
                                        <p:cTn id="7" dur="500"/>
                                        <p:tgtEl>
                                          <p:spTgt spid="844851"/>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844861"/>
                                        </p:tgtEl>
                                        <p:attrNameLst>
                                          <p:attrName>style.visibility</p:attrName>
                                        </p:attrNameLst>
                                      </p:cBhvr>
                                      <p:to>
                                        <p:strVal val="visible"/>
                                      </p:to>
                                    </p:set>
                                    <p:animEffect transition="in" filter="wipe(down)">
                                      <p:cBhvr>
                                        <p:cTn id="11" dur="500"/>
                                        <p:tgtEl>
                                          <p:spTgt spid="84486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nodeType="clickEffect">
                                  <p:stCondLst>
                                    <p:cond delay="0"/>
                                  </p:stCondLst>
                                  <p:childTnLst>
                                    <p:set>
                                      <p:cBhvr>
                                        <p:cTn id="15" dur="1" fill="hold">
                                          <p:stCondLst>
                                            <p:cond delay="0"/>
                                          </p:stCondLst>
                                        </p:cTn>
                                        <p:tgtEl>
                                          <p:spTgt spid="844867"/>
                                        </p:tgtEl>
                                        <p:attrNameLst>
                                          <p:attrName>style.visibility</p:attrName>
                                        </p:attrNameLst>
                                      </p:cBhvr>
                                      <p:to>
                                        <p:strVal val="visible"/>
                                      </p:to>
                                    </p:set>
                                    <p:animEffect transition="in" filter="wipe(down)">
                                      <p:cBhvr>
                                        <p:cTn id="16" dur="500"/>
                                        <p:tgtEl>
                                          <p:spTgt spid="844867"/>
                                        </p:tgtEl>
                                      </p:cBhvr>
                                    </p:animEffect>
                                  </p:childTnLst>
                                </p:cTn>
                              </p:par>
                            </p:childTnLst>
                          </p:cTn>
                        </p:par>
                        <p:par>
                          <p:cTn id="17" fill="hold" nodeType="afterGroup">
                            <p:stCondLst>
                              <p:cond delay="500"/>
                            </p:stCondLst>
                            <p:childTnLst>
                              <p:par>
                                <p:cTn id="18" presetID="22" presetClass="entr" presetSubtype="4" fill="hold" nodeType="afterEffect">
                                  <p:stCondLst>
                                    <p:cond delay="0"/>
                                  </p:stCondLst>
                                  <p:childTnLst>
                                    <p:set>
                                      <p:cBhvr>
                                        <p:cTn id="19" dur="1" fill="hold">
                                          <p:stCondLst>
                                            <p:cond delay="0"/>
                                          </p:stCondLst>
                                        </p:cTn>
                                        <p:tgtEl>
                                          <p:spTgt spid="844868"/>
                                        </p:tgtEl>
                                        <p:attrNameLst>
                                          <p:attrName>style.visibility</p:attrName>
                                        </p:attrNameLst>
                                      </p:cBhvr>
                                      <p:to>
                                        <p:strVal val="visible"/>
                                      </p:to>
                                    </p:set>
                                    <p:animEffect transition="in" filter="wipe(down)">
                                      <p:cBhvr>
                                        <p:cTn id="20" dur="500"/>
                                        <p:tgtEl>
                                          <p:spTgt spid="84486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44858"/>
                                        </p:tgtEl>
                                        <p:attrNameLst>
                                          <p:attrName>style.visibility</p:attrName>
                                        </p:attrNameLst>
                                      </p:cBhvr>
                                      <p:to>
                                        <p:strVal val="visible"/>
                                      </p:to>
                                    </p:set>
                                    <p:animEffect transition="in" filter="wipe(down)">
                                      <p:cBhvr>
                                        <p:cTn id="25" dur="500"/>
                                        <p:tgtEl>
                                          <p:spTgt spid="8448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4858"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826" name="Date Placeholder 2"/>
          <p:cNvSpPr txBox="1">
            <a:spLocks noGrp="1"/>
          </p:cNvSpPr>
          <p:nvPr/>
        </p:nvSpPr>
        <p:spPr bwMode="auto">
          <a:xfrm>
            <a:off x="94615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000">
                <a:latin typeface="Arial" panose="020B0604020202020204" pitchFamily="34" charset="0"/>
              </a:rPr>
              <a:t>CS/ECE 438</a:t>
            </a:r>
          </a:p>
        </p:txBody>
      </p:sp>
      <p:sp>
        <p:nvSpPr>
          <p:cNvPr id="845827" name="Footer Placeholder 3"/>
          <p:cNvSpPr txBox="1">
            <a:spLocks noGrp="1"/>
          </p:cNvSpPr>
          <p:nvPr/>
        </p:nvSpPr>
        <p:spPr bwMode="auto">
          <a:xfrm>
            <a:off x="3124200" y="62484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sz="1000" dirty="0">
              <a:latin typeface="Arial" panose="020B0604020202020204" pitchFamily="34" charset="0"/>
            </a:endParaRPr>
          </a:p>
        </p:txBody>
      </p:sp>
      <p:sp>
        <p:nvSpPr>
          <p:cNvPr id="845828" name="Slide Number Placeholder 4"/>
          <p:cNvSpPr txBox="1">
            <a:spLocks noGrp="1"/>
          </p:cNvSpPr>
          <p:nvPr/>
        </p:nvSpPr>
        <p:spPr bwMode="auto">
          <a:xfrm>
            <a:off x="6705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2FAFF459-B6C3-44ED-A444-3A03094ECE04}" type="slidenum">
              <a:rPr lang="en-US" sz="1000">
                <a:latin typeface="Arial" panose="020B0604020202020204" pitchFamily="34" charset="0"/>
              </a:rPr>
              <a:pPr algn="r" eaLnBrk="1" hangingPunct="1"/>
              <a:t>67</a:t>
            </a:fld>
            <a:endParaRPr lang="en-US" sz="1000">
              <a:latin typeface="Arial" panose="020B0604020202020204" pitchFamily="34" charset="0"/>
            </a:endParaRPr>
          </a:p>
        </p:txBody>
      </p:sp>
      <p:sp>
        <p:nvSpPr>
          <p:cNvPr id="845829" name="Rectangle 2"/>
          <p:cNvSpPr>
            <a:spLocks noGrp="1" noChangeArrowheads="1"/>
          </p:cNvSpPr>
          <p:nvPr>
            <p:ph type="title" idx="4294967295"/>
          </p:nvPr>
        </p:nvSpPr>
        <p:spPr/>
        <p:txBody>
          <a:bodyPr anchor="t"/>
          <a:lstStyle/>
          <a:p>
            <a:pPr eaLnBrk="1" hangingPunct="1"/>
            <a:r>
              <a:rPr lang="en-US" dirty="0" smtClean="0"/>
              <a:t>What happens if…</a:t>
            </a:r>
          </a:p>
        </p:txBody>
      </p:sp>
      <p:sp>
        <p:nvSpPr>
          <p:cNvPr id="88070" name="Rectangle 4"/>
          <p:cNvSpPr>
            <a:spLocks noChangeArrowheads="1"/>
          </p:cNvSpPr>
          <p:nvPr/>
        </p:nvSpPr>
        <p:spPr bwMode="auto">
          <a:xfrm>
            <a:off x="1444625" y="23622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0</a:t>
            </a:r>
            <a:endParaRPr lang="en-US" sz="3200" b="1" baseline="-25000">
              <a:latin typeface="+mn-lt"/>
            </a:endParaRPr>
          </a:p>
        </p:txBody>
      </p:sp>
      <p:sp>
        <p:nvSpPr>
          <p:cNvPr id="88071" name="Rectangle 5"/>
          <p:cNvSpPr>
            <a:spLocks noChangeArrowheads="1"/>
          </p:cNvSpPr>
          <p:nvPr/>
        </p:nvSpPr>
        <p:spPr bwMode="auto">
          <a:xfrm>
            <a:off x="2130425" y="23622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endParaRPr lang="en-US" sz="3200" b="1" baseline="-25000">
              <a:latin typeface="+mn-lt"/>
            </a:endParaRPr>
          </a:p>
        </p:txBody>
      </p:sp>
      <p:sp>
        <p:nvSpPr>
          <p:cNvPr id="88072" name="Rectangle 6"/>
          <p:cNvSpPr>
            <a:spLocks noChangeArrowheads="1"/>
          </p:cNvSpPr>
          <p:nvPr/>
        </p:nvSpPr>
        <p:spPr bwMode="auto">
          <a:xfrm>
            <a:off x="2816225" y="23622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0</a:t>
            </a:r>
          </a:p>
        </p:txBody>
      </p:sp>
      <p:sp>
        <p:nvSpPr>
          <p:cNvPr id="88073" name="Rectangle 7"/>
          <p:cNvSpPr>
            <a:spLocks noChangeArrowheads="1"/>
          </p:cNvSpPr>
          <p:nvPr/>
        </p:nvSpPr>
        <p:spPr bwMode="auto">
          <a:xfrm>
            <a:off x="3505200" y="23622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0</a:t>
            </a:r>
            <a:endParaRPr lang="en-US" sz="3200" b="1" baseline="-25000">
              <a:latin typeface="+mn-lt"/>
            </a:endParaRPr>
          </a:p>
        </p:txBody>
      </p:sp>
      <p:sp>
        <p:nvSpPr>
          <p:cNvPr id="88074" name="Rectangle 8"/>
          <p:cNvSpPr>
            <a:spLocks noChangeArrowheads="1"/>
          </p:cNvSpPr>
          <p:nvPr/>
        </p:nvSpPr>
        <p:spPr bwMode="auto">
          <a:xfrm>
            <a:off x="4191000" y="23622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0</a:t>
            </a:r>
          </a:p>
        </p:txBody>
      </p:sp>
      <p:sp>
        <p:nvSpPr>
          <p:cNvPr id="88075" name="Rectangle 9"/>
          <p:cNvSpPr>
            <a:spLocks noChangeArrowheads="1"/>
          </p:cNvSpPr>
          <p:nvPr/>
        </p:nvSpPr>
        <p:spPr bwMode="auto">
          <a:xfrm>
            <a:off x="4876800" y="23622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076" name="Rectangle 10"/>
          <p:cNvSpPr>
            <a:spLocks noChangeArrowheads="1"/>
          </p:cNvSpPr>
          <p:nvPr/>
        </p:nvSpPr>
        <p:spPr bwMode="auto">
          <a:xfrm>
            <a:off x="5565775" y="23622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077" name="Rectangle 11"/>
          <p:cNvSpPr>
            <a:spLocks noChangeArrowheads="1"/>
          </p:cNvSpPr>
          <p:nvPr/>
        </p:nvSpPr>
        <p:spPr bwMode="auto">
          <a:xfrm>
            <a:off x="6251575" y="23622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078" name="Rectangle 12"/>
          <p:cNvSpPr>
            <a:spLocks noChangeArrowheads="1"/>
          </p:cNvSpPr>
          <p:nvPr/>
        </p:nvSpPr>
        <p:spPr bwMode="auto">
          <a:xfrm>
            <a:off x="7126288" y="2362200"/>
            <a:ext cx="685800" cy="685800"/>
          </a:xfrm>
          <a:prstGeom prst="rect">
            <a:avLst/>
          </a:prstGeom>
          <a:solidFill>
            <a:srgbClr val="99FF66"/>
          </a:solidFill>
          <a:ln w="9525">
            <a:solidFill>
              <a:schemeClr val="tx1"/>
            </a:solidFill>
            <a:miter lim="800000"/>
            <a:headEnd/>
            <a:tailEnd/>
          </a:ln>
        </p:spPr>
        <p:txBody>
          <a:bodyPr wrap="none" anchor="ctr"/>
          <a:lstStyle/>
          <a:p>
            <a:pPr algn="ctr">
              <a:defRPr/>
            </a:pPr>
            <a:r>
              <a:rPr lang="en-US" sz="3200" b="1">
                <a:latin typeface="+mn-lt"/>
              </a:rPr>
              <a:t>0</a:t>
            </a:r>
          </a:p>
        </p:txBody>
      </p:sp>
      <p:sp>
        <p:nvSpPr>
          <p:cNvPr id="88079" name="Rectangle 13"/>
          <p:cNvSpPr>
            <a:spLocks noChangeArrowheads="1"/>
          </p:cNvSpPr>
          <p:nvPr/>
        </p:nvSpPr>
        <p:spPr bwMode="auto">
          <a:xfrm>
            <a:off x="1444625" y="30480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0</a:t>
            </a:r>
            <a:endParaRPr lang="en-US" sz="3200" b="1" baseline="-25000">
              <a:latin typeface="+mn-lt"/>
            </a:endParaRPr>
          </a:p>
        </p:txBody>
      </p:sp>
      <p:sp>
        <p:nvSpPr>
          <p:cNvPr id="88080" name="Rectangle 14"/>
          <p:cNvSpPr>
            <a:spLocks noChangeArrowheads="1"/>
          </p:cNvSpPr>
          <p:nvPr/>
        </p:nvSpPr>
        <p:spPr bwMode="auto">
          <a:xfrm>
            <a:off x="2130425" y="30480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endParaRPr lang="en-US" sz="3200" b="1" baseline="-25000">
              <a:latin typeface="+mn-lt"/>
            </a:endParaRPr>
          </a:p>
        </p:txBody>
      </p:sp>
      <p:sp>
        <p:nvSpPr>
          <p:cNvPr id="88081" name="Rectangle 15"/>
          <p:cNvSpPr>
            <a:spLocks noChangeArrowheads="1"/>
          </p:cNvSpPr>
          <p:nvPr/>
        </p:nvSpPr>
        <p:spPr bwMode="auto">
          <a:xfrm>
            <a:off x="2816225" y="30480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082" name="Rectangle 16"/>
          <p:cNvSpPr>
            <a:spLocks noChangeArrowheads="1"/>
          </p:cNvSpPr>
          <p:nvPr/>
        </p:nvSpPr>
        <p:spPr bwMode="auto">
          <a:xfrm>
            <a:off x="3505200" y="30480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0</a:t>
            </a:r>
            <a:endParaRPr lang="en-US" sz="3200" b="1" baseline="-25000">
              <a:latin typeface="+mn-lt"/>
            </a:endParaRPr>
          </a:p>
        </p:txBody>
      </p:sp>
      <p:sp>
        <p:nvSpPr>
          <p:cNvPr id="88083" name="Rectangle 17"/>
          <p:cNvSpPr>
            <a:spLocks noChangeArrowheads="1"/>
          </p:cNvSpPr>
          <p:nvPr/>
        </p:nvSpPr>
        <p:spPr bwMode="auto">
          <a:xfrm>
            <a:off x="4191000" y="30480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084" name="Rectangle 18"/>
          <p:cNvSpPr>
            <a:spLocks noChangeArrowheads="1"/>
          </p:cNvSpPr>
          <p:nvPr/>
        </p:nvSpPr>
        <p:spPr bwMode="auto">
          <a:xfrm>
            <a:off x="4876800" y="30480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085" name="Rectangle 19"/>
          <p:cNvSpPr>
            <a:spLocks noChangeArrowheads="1"/>
          </p:cNvSpPr>
          <p:nvPr/>
        </p:nvSpPr>
        <p:spPr bwMode="auto">
          <a:xfrm>
            <a:off x="5565775" y="30480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086" name="Rectangle 20"/>
          <p:cNvSpPr>
            <a:spLocks noChangeArrowheads="1"/>
          </p:cNvSpPr>
          <p:nvPr/>
        </p:nvSpPr>
        <p:spPr bwMode="auto">
          <a:xfrm>
            <a:off x="6251575" y="30480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087" name="Rectangle 21"/>
          <p:cNvSpPr>
            <a:spLocks noChangeArrowheads="1"/>
          </p:cNvSpPr>
          <p:nvPr/>
        </p:nvSpPr>
        <p:spPr bwMode="auto">
          <a:xfrm>
            <a:off x="7126288" y="3048000"/>
            <a:ext cx="685800" cy="685800"/>
          </a:xfrm>
          <a:prstGeom prst="rect">
            <a:avLst/>
          </a:prstGeom>
          <a:solidFill>
            <a:srgbClr val="99FF66"/>
          </a:solidFill>
          <a:ln w="9525">
            <a:solidFill>
              <a:schemeClr val="tx1"/>
            </a:solidFill>
            <a:miter lim="800000"/>
            <a:headEnd/>
            <a:tailEnd/>
          </a:ln>
        </p:spPr>
        <p:txBody>
          <a:bodyPr wrap="none" anchor="ctr"/>
          <a:lstStyle/>
          <a:p>
            <a:pPr algn="ctr">
              <a:defRPr/>
            </a:pPr>
            <a:r>
              <a:rPr lang="en-US" sz="3200" b="1">
                <a:latin typeface="+mn-lt"/>
              </a:rPr>
              <a:t>0</a:t>
            </a:r>
          </a:p>
        </p:txBody>
      </p:sp>
      <p:sp>
        <p:nvSpPr>
          <p:cNvPr id="88088" name="Rectangle 22"/>
          <p:cNvSpPr>
            <a:spLocks noChangeArrowheads="1"/>
          </p:cNvSpPr>
          <p:nvPr/>
        </p:nvSpPr>
        <p:spPr bwMode="auto">
          <a:xfrm>
            <a:off x="1444625" y="44196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0</a:t>
            </a:r>
            <a:endParaRPr lang="en-US" sz="3200" b="1" baseline="-25000">
              <a:latin typeface="+mn-lt"/>
            </a:endParaRPr>
          </a:p>
        </p:txBody>
      </p:sp>
      <p:sp>
        <p:nvSpPr>
          <p:cNvPr id="88089" name="Rectangle 23"/>
          <p:cNvSpPr>
            <a:spLocks noChangeArrowheads="1"/>
          </p:cNvSpPr>
          <p:nvPr/>
        </p:nvSpPr>
        <p:spPr bwMode="auto">
          <a:xfrm>
            <a:off x="2130425" y="44196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endParaRPr lang="en-US" sz="3200" b="1" baseline="-25000">
              <a:latin typeface="+mn-lt"/>
            </a:endParaRPr>
          </a:p>
        </p:txBody>
      </p:sp>
      <p:sp>
        <p:nvSpPr>
          <p:cNvPr id="88090" name="Rectangle 24"/>
          <p:cNvSpPr>
            <a:spLocks noChangeArrowheads="1"/>
          </p:cNvSpPr>
          <p:nvPr/>
        </p:nvSpPr>
        <p:spPr bwMode="auto">
          <a:xfrm>
            <a:off x="2816225" y="44196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091" name="Rectangle 25"/>
          <p:cNvSpPr>
            <a:spLocks noChangeArrowheads="1"/>
          </p:cNvSpPr>
          <p:nvPr/>
        </p:nvSpPr>
        <p:spPr bwMode="auto">
          <a:xfrm>
            <a:off x="3505200" y="44196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0</a:t>
            </a:r>
            <a:endParaRPr lang="en-US" sz="3200" b="1" baseline="-25000">
              <a:latin typeface="+mn-lt"/>
            </a:endParaRPr>
          </a:p>
        </p:txBody>
      </p:sp>
      <p:sp>
        <p:nvSpPr>
          <p:cNvPr id="88092" name="Rectangle 26"/>
          <p:cNvSpPr>
            <a:spLocks noChangeArrowheads="1"/>
          </p:cNvSpPr>
          <p:nvPr/>
        </p:nvSpPr>
        <p:spPr bwMode="auto">
          <a:xfrm>
            <a:off x="4191000" y="44196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0</a:t>
            </a:r>
          </a:p>
        </p:txBody>
      </p:sp>
      <p:sp>
        <p:nvSpPr>
          <p:cNvPr id="88093" name="Rectangle 27"/>
          <p:cNvSpPr>
            <a:spLocks noChangeArrowheads="1"/>
          </p:cNvSpPr>
          <p:nvPr/>
        </p:nvSpPr>
        <p:spPr bwMode="auto">
          <a:xfrm>
            <a:off x="4876800" y="44196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094" name="Rectangle 28"/>
          <p:cNvSpPr>
            <a:spLocks noChangeArrowheads="1"/>
          </p:cNvSpPr>
          <p:nvPr/>
        </p:nvSpPr>
        <p:spPr bwMode="auto">
          <a:xfrm>
            <a:off x="5565775" y="44196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0</a:t>
            </a:r>
          </a:p>
        </p:txBody>
      </p:sp>
      <p:sp>
        <p:nvSpPr>
          <p:cNvPr id="88095" name="Rectangle 29"/>
          <p:cNvSpPr>
            <a:spLocks noChangeArrowheads="1"/>
          </p:cNvSpPr>
          <p:nvPr/>
        </p:nvSpPr>
        <p:spPr bwMode="auto">
          <a:xfrm>
            <a:off x="6251575" y="44196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0</a:t>
            </a:r>
          </a:p>
        </p:txBody>
      </p:sp>
      <p:sp>
        <p:nvSpPr>
          <p:cNvPr id="88096" name="Rectangle 30"/>
          <p:cNvSpPr>
            <a:spLocks noChangeArrowheads="1"/>
          </p:cNvSpPr>
          <p:nvPr/>
        </p:nvSpPr>
        <p:spPr bwMode="auto">
          <a:xfrm>
            <a:off x="7126288" y="4419600"/>
            <a:ext cx="685800" cy="685800"/>
          </a:xfrm>
          <a:prstGeom prst="rect">
            <a:avLst/>
          </a:prstGeom>
          <a:solidFill>
            <a:srgbClr val="99FF66"/>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097" name="Rectangle 31"/>
          <p:cNvSpPr>
            <a:spLocks noChangeArrowheads="1"/>
          </p:cNvSpPr>
          <p:nvPr/>
        </p:nvSpPr>
        <p:spPr bwMode="auto">
          <a:xfrm>
            <a:off x="1444625" y="5334000"/>
            <a:ext cx="685800" cy="685800"/>
          </a:xfrm>
          <a:prstGeom prst="rect">
            <a:avLst/>
          </a:prstGeom>
          <a:solidFill>
            <a:srgbClr val="99FF66"/>
          </a:solidFill>
          <a:ln w="9525">
            <a:solidFill>
              <a:schemeClr val="tx1"/>
            </a:solidFill>
            <a:miter lim="800000"/>
            <a:headEnd/>
            <a:tailEnd/>
          </a:ln>
        </p:spPr>
        <p:txBody>
          <a:bodyPr wrap="none" anchor="ctr"/>
          <a:lstStyle/>
          <a:p>
            <a:pPr algn="ctr">
              <a:defRPr/>
            </a:pPr>
            <a:r>
              <a:rPr lang="en-US" sz="3200" b="1">
                <a:latin typeface="+mn-lt"/>
              </a:rPr>
              <a:t>0</a:t>
            </a:r>
            <a:endParaRPr lang="en-US" sz="3200" b="1" baseline="-25000">
              <a:latin typeface="+mn-lt"/>
            </a:endParaRPr>
          </a:p>
        </p:txBody>
      </p:sp>
      <p:sp>
        <p:nvSpPr>
          <p:cNvPr id="88098" name="Rectangle 32"/>
          <p:cNvSpPr>
            <a:spLocks noChangeArrowheads="1"/>
          </p:cNvSpPr>
          <p:nvPr/>
        </p:nvSpPr>
        <p:spPr bwMode="auto">
          <a:xfrm>
            <a:off x="2130425" y="5334000"/>
            <a:ext cx="685800" cy="685800"/>
          </a:xfrm>
          <a:prstGeom prst="rect">
            <a:avLst/>
          </a:prstGeom>
          <a:solidFill>
            <a:srgbClr val="99FF66"/>
          </a:solidFill>
          <a:ln w="9525">
            <a:solidFill>
              <a:schemeClr val="tx1"/>
            </a:solidFill>
            <a:miter lim="800000"/>
            <a:headEnd/>
            <a:tailEnd/>
          </a:ln>
        </p:spPr>
        <p:txBody>
          <a:bodyPr wrap="none" anchor="ctr"/>
          <a:lstStyle/>
          <a:p>
            <a:pPr algn="ctr">
              <a:defRPr/>
            </a:pPr>
            <a:r>
              <a:rPr lang="en-US" sz="3200" b="1">
                <a:latin typeface="+mn-lt"/>
              </a:rPr>
              <a:t>0</a:t>
            </a:r>
            <a:endParaRPr lang="en-US" sz="3200" b="1" baseline="-25000">
              <a:latin typeface="+mn-lt"/>
            </a:endParaRPr>
          </a:p>
        </p:txBody>
      </p:sp>
      <p:sp>
        <p:nvSpPr>
          <p:cNvPr id="88099" name="Rectangle 33"/>
          <p:cNvSpPr>
            <a:spLocks noChangeArrowheads="1"/>
          </p:cNvSpPr>
          <p:nvPr/>
        </p:nvSpPr>
        <p:spPr bwMode="auto">
          <a:xfrm>
            <a:off x="2816225" y="5334000"/>
            <a:ext cx="685800" cy="685800"/>
          </a:xfrm>
          <a:prstGeom prst="rect">
            <a:avLst/>
          </a:prstGeom>
          <a:solidFill>
            <a:srgbClr val="99FF66"/>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100" name="Rectangle 34"/>
          <p:cNvSpPr>
            <a:spLocks noChangeArrowheads="1"/>
          </p:cNvSpPr>
          <p:nvPr/>
        </p:nvSpPr>
        <p:spPr bwMode="auto">
          <a:xfrm>
            <a:off x="3505200" y="5334000"/>
            <a:ext cx="685800" cy="685800"/>
          </a:xfrm>
          <a:prstGeom prst="rect">
            <a:avLst/>
          </a:prstGeom>
          <a:solidFill>
            <a:srgbClr val="99FF66"/>
          </a:solidFill>
          <a:ln w="9525">
            <a:solidFill>
              <a:schemeClr val="tx1"/>
            </a:solidFill>
            <a:miter lim="800000"/>
            <a:headEnd/>
            <a:tailEnd/>
          </a:ln>
        </p:spPr>
        <p:txBody>
          <a:bodyPr wrap="none" anchor="ctr"/>
          <a:lstStyle/>
          <a:p>
            <a:pPr algn="ctr">
              <a:defRPr/>
            </a:pPr>
            <a:r>
              <a:rPr lang="en-US" sz="3200" b="1">
                <a:latin typeface="+mn-lt"/>
              </a:rPr>
              <a:t>0</a:t>
            </a:r>
            <a:endParaRPr lang="en-US" sz="3200" b="1" baseline="-25000">
              <a:latin typeface="+mn-lt"/>
            </a:endParaRPr>
          </a:p>
        </p:txBody>
      </p:sp>
      <p:sp>
        <p:nvSpPr>
          <p:cNvPr id="88101" name="Rectangle 35"/>
          <p:cNvSpPr>
            <a:spLocks noChangeArrowheads="1"/>
          </p:cNvSpPr>
          <p:nvPr/>
        </p:nvSpPr>
        <p:spPr bwMode="auto">
          <a:xfrm>
            <a:off x="4191000" y="5334000"/>
            <a:ext cx="685800" cy="685800"/>
          </a:xfrm>
          <a:prstGeom prst="rect">
            <a:avLst/>
          </a:prstGeom>
          <a:solidFill>
            <a:srgbClr val="99FF66"/>
          </a:solidFill>
          <a:ln w="9525">
            <a:solidFill>
              <a:schemeClr val="tx1"/>
            </a:solidFill>
            <a:miter lim="800000"/>
            <a:headEnd/>
            <a:tailEnd/>
          </a:ln>
        </p:spPr>
        <p:txBody>
          <a:bodyPr wrap="none" anchor="ctr"/>
          <a:lstStyle/>
          <a:p>
            <a:pPr algn="ctr">
              <a:defRPr/>
            </a:pPr>
            <a:r>
              <a:rPr lang="en-US" sz="3200" b="1">
                <a:latin typeface="+mn-lt"/>
              </a:rPr>
              <a:t>0</a:t>
            </a:r>
          </a:p>
        </p:txBody>
      </p:sp>
      <p:sp>
        <p:nvSpPr>
          <p:cNvPr id="88102" name="Rectangle 36"/>
          <p:cNvSpPr>
            <a:spLocks noChangeArrowheads="1"/>
          </p:cNvSpPr>
          <p:nvPr/>
        </p:nvSpPr>
        <p:spPr bwMode="auto">
          <a:xfrm>
            <a:off x="4876800" y="5334000"/>
            <a:ext cx="685800" cy="685800"/>
          </a:xfrm>
          <a:prstGeom prst="rect">
            <a:avLst/>
          </a:prstGeom>
          <a:solidFill>
            <a:srgbClr val="99FF66"/>
          </a:solidFill>
          <a:ln w="9525">
            <a:solidFill>
              <a:schemeClr val="tx1"/>
            </a:solidFill>
            <a:miter lim="800000"/>
            <a:headEnd/>
            <a:tailEnd/>
          </a:ln>
        </p:spPr>
        <p:txBody>
          <a:bodyPr wrap="none" anchor="ctr"/>
          <a:lstStyle/>
          <a:p>
            <a:pPr algn="ctr">
              <a:defRPr/>
            </a:pPr>
            <a:r>
              <a:rPr lang="en-US" sz="3200" b="1">
                <a:latin typeface="+mn-lt"/>
              </a:rPr>
              <a:t>0</a:t>
            </a:r>
          </a:p>
        </p:txBody>
      </p:sp>
      <p:sp>
        <p:nvSpPr>
          <p:cNvPr id="88103" name="Rectangle 37"/>
          <p:cNvSpPr>
            <a:spLocks noChangeArrowheads="1"/>
          </p:cNvSpPr>
          <p:nvPr/>
        </p:nvSpPr>
        <p:spPr bwMode="auto">
          <a:xfrm>
            <a:off x="5565775" y="5334000"/>
            <a:ext cx="685800" cy="685800"/>
          </a:xfrm>
          <a:prstGeom prst="rect">
            <a:avLst/>
          </a:prstGeom>
          <a:solidFill>
            <a:srgbClr val="99FF66"/>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104" name="Rectangle 38"/>
          <p:cNvSpPr>
            <a:spLocks noChangeArrowheads="1"/>
          </p:cNvSpPr>
          <p:nvPr/>
        </p:nvSpPr>
        <p:spPr bwMode="auto">
          <a:xfrm>
            <a:off x="6251575" y="5334000"/>
            <a:ext cx="685800" cy="685800"/>
          </a:xfrm>
          <a:prstGeom prst="rect">
            <a:avLst/>
          </a:prstGeom>
          <a:solidFill>
            <a:srgbClr val="99FF66"/>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105" name="Rectangle 39"/>
          <p:cNvSpPr>
            <a:spLocks noChangeArrowheads="1"/>
          </p:cNvSpPr>
          <p:nvPr/>
        </p:nvSpPr>
        <p:spPr bwMode="auto">
          <a:xfrm>
            <a:off x="7126288" y="5334000"/>
            <a:ext cx="685800" cy="685800"/>
          </a:xfrm>
          <a:prstGeom prst="rect">
            <a:avLst/>
          </a:prstGeom>
          <a:solidFill>
            <a:srgbClr val="99FF66"/>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106" name="Rectangle 40"/>
          <p:cNvSpPr>
            <a:spLocks noChangeArrowheads="1"/>
          </p:cNvSpPr>
          <p:nvPr/>
        </p:nvSpPr>
        <p:spPr bwMode="auto">
          <a:xfrm>
            <a:off x="1444625" y="37338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0</a:t>
            </a:r>
            <a:endParaRPr lang="en-US" sz="3200" b="1" baseline="-25000">
              <a:latin typeface="+mn-lt"/>
            </a:endParaRPr>
          </a:p>
        </p:txBody>
      </p:sp>
      <p:sp>
        <p:nvSpPr>
          <p:cNvPr id="88107" name="Rectangle 41"/>
          <p:cNvSpPr>
            <a:spLocks noChangeArrowheads="1"/>
          </p:cNvSpPr>
          <p:nvPr/>
        </p:nvSpPr>
        <p:spPr bwMode="auto">
          <a:xfrm>
            <a:off x="2130425" y="37338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endParaRPr lang="en-US" sz="3200" b="1" baseline="-25000">
              <a:latin typeface="+mn-lt"/>
            </a:endParaRPr>
          </a:p>
        </p:txBody>
      </p:sp>
      <p:sp>
        <p:nvSpPr>
          <p:cNvPr id="88108" name="Rectangle 42"/>
          <p:cNvSpPr>
            <a:spLocks noChangeArrowheads="1"/>
          </p:cNvSpPr>
          <p:nvPr/>
        </p:nvSpPr>
        <p:spPr bwMode="auto">
          <a:xfrm>
            <a:off x="2816225" y="37338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109" name="Rectangle 43"/>
          <p:cNvSpPr>
            <a:spLocks noChangeArrowheads="1"/>
          </p:cNvSpPr>
          <p:nvPr/>
        </p:nvSpPr>
        <p:spPr bwMode="auto">
          <a:xfrm>
            <a:off x="3505200" y="37338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0</a:t>
            </a:r>
            <a:endParaRPr lang="en-US" sz="3200" b="1" baseline="-25000">
              <a:latin typeface="+mn-lt"/>
            </a:endParaRPr>
          </a:p>
        </p:txBody>
      </p:sp>
      <p:sp>
        <p:nvSpPr>
          <p:cNvPr id="88110" name="Rectangle 44"/>
          <p:cNvSpPr>
            <a:spLocks noChangeArrowheads="1"/>
          </p:cNvSpPr>
          <p:nvPr/>
        </p:nvSpPr>
        <p:spPr bwMode="auto">
          <a:xfrm>
            <a:off x="4191000" y="37338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111" name="Rectangle 45"/>
          <p:cNvSpPr>
            <a:spLocks noChangeArrowheads="1"/>
          </p:cNvSpPr>
          <p:nvPr/>
        </p:nvSpPr>
        <p:spPr bwMode="auto">
          <a:xfrm>
            <a:off x="4876800" y="37338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112" name="Rectangle 46"/>
          <p:cNvSpPr>
            <a:spLocks noChangeArrowheads="1"/>
          </p:cNvSpPr>
          <p:nvPr/>
        </p:nvSpPr>
        <p:spPr bwMode="auto">
          <a:xfrm>
            <a:off x="5565775" y="37338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113" name="Rectangle 47"/>
          <p:cNvSpPr>
            <a:spLocks noChangeArrowheads="1"/>
          </p:cNvSpPr>
          <p:nvPr/>
        </p:nvSpPr>
        <p:spPr bwMode="auto">
          <a:xfrm>
            <a:off x="6251575" y="37338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114" name="Rectangle 48"/>
          <p:cNvSpPr>
            <a:spLocks noChangeArrowheads="1"/>
          </p:cNvSpPr>
          <p:nvPr/>
        </p:nvSpPr>
        <p:spPr bwMode="auto">
          <a:xfrm>
            <a:off x="7126288" y="3733800"/>
            <a:ext cx="685800" cy="685800"/>
          </a:xfrm>
          <a:prstGeom prst="rect">
            <a:avLst/>
          </a:prstGeom>
          <a:solidFill>
            <a:srgbClr val="99FF66"/>
          </a:solidFill>
          <a:ln w="9525">
            <a:solidFill>
              <a:schemeClr val="tx1"/>
            </a:solidFill>
            <a:miter lim="800000"/>
            <a:headEnd/>
            <a:tailEnd/>
          </a:ln>
        </p:spPr>
        <p:txBody>
          <a:bodyPr wrap="none" anchor="ctr"/>
          <a:lstStyle/>
          <a:p>
            <a:pPr algn="ctr">
              <a:defRPr/>
            </a:pPr>
            <a:r>
              <a:rPr lang="en-US" sz="3200" b="1">
                <a:latin typeface="+mn-lt"/>
              </a:rPr>
              <a:t>0</a:t>
            </a:r>
          </a:p>
        </p:txBody>
      </p:sp>
      <p:sp>
        <p:nvSpPr>
          <p:cNvPr id="845880" name="Rectangle 56"/>
          <p:cNvSpPr>
            <a:spLocks noChangeArrowheads="1"/>
          </p:cNvSpPr>
          <p:nvPr/>
        </p:nvSpPr>
        <p:spPr bwMode="auto">
          <a:xfrm>
            <a:off x="381000" y="1295400"/>
            <a:ext cx="5354638" cy="7112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a:solidFill>
                  <a:srgbClr val="FF0000"/>
                </a:solidFill>
                <a:latin typeface="Arial" panose="020B0604020202020204" pitchFamily="34" charset="0"/>
              </a:rPr>
              <a:t>Suppose these four parity bits don’t match</a:t>
            </a:r>
          </a:p>
          <a:p>
            <a:r>
              <a:rPr lang="en-US" sz="2000" b="1">
                <a:solidFill>
                  <a:srgbClr val="FF0000"/>
                </a:solidFill>
                <a:latin typeface="Arial" panose="020B0604020202020204" pitchFamily="34" charset="0"/>
              </a:rPr>
              <a:t>Which bits could be in error?</a:t>
            </a:r>
          </a:p>
        </p:txBody>
      </p:sp>
      <p:grpSp>
        <p:nvGrpSpPr>
          <p:cNvPr id="845890" name="Group 66"/>
          <p:cNvGrpSpPr>
            <a:grpSpLocks/>
          </p:cNvGrpSpPr>
          <p:nvPr/>
        </p:nvGrpSpPr>
        <p:grpSpPr bwMode="auto">
          <a:xfrm>
            <a:off x="2743200" y="2286000"/>
            <a:ext cx="5181600" cy="3733800"/>
            <a:chOff x="1728" y="1440"/>
            <a:chExt cx="3264" cy="2352"/>
          </a:xfrm>
        </p:grpSpPr>
        <p:sp>
          <p:nvSpPr>
            <p:cNvPr id="845878" name="Oval 54"/>
            <p:cNvSpPr>
              <a:spLocks noChangeArrowheads="1"/>
            </p:cNvSpPr>
            <p:nvPr/>
          </p:nvSpPr>
          <p:spPr bwMode="auto">
            <a:xfrm>
              <a:off x="4464" y="1440"/>
              <a:ext cx="528" cy="48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879" name="Oval 55"/>
            <p:cNvSpPr>
              <a:spLocks noChangeArrowheads="1"/>
            </p:cNvSpPr>
            <p:nvPr/>
          </p:nvSpPr>
          <p:spPr bwMode="auto">
            <a:xfrm>
              <a:off x="1728" y="3312"/>
              <a:ext cx="528" cy="48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883" name="Oval 59"/>
            <p:cNvSpPr>
              <a:spLocks noChangeArrowheads="1"/>
            </p:cNvSpPr>
            <p:nvPr/>
          </p:nvSpPr>
          <p:spPr bwMode="auto">
            <a:xfrm>
              <a:off x="3024" y="3312"/>
              <a:ext cx="528" cy="48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884" name="Oval 60"/>
            <p:cNvSpPr>
              <a:spLocks noChangeArrowheads="1"/>
            </p:cNvSpPr>
            <p:nvPr/>
          </p:nvSpPr>
          <p:spPr bwMode="auto">
            <a:xfrm>
              <a:off x="4464" y="1872"/>
              <a:ext cx="528" cy="48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45885" name="Oval 61"/>
          <p:cNvSpPr>
            <a:spLocks noChangeArrowheads="1"/>
          </p:cNvSpPr>
          <p:nvPr/>
        </p:nvSpPr>
        <p:spPr bwMode="auto">
          <a:xfrm>
            <a:off x="2743200" y="2286000"/>
            <a:ext cx="838200" cy="762000"/>
          </a:xfrm>
          <a:prstGeom prst="ellipse">
            <a:avLst/>
          </a:prstGeom>
          <a:noFill/>
          <a:ln w="38100">
            <a:solidFill>
              <a:srgbClr val="FF863B"/>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886" name="Oval 62"/>
          <p:cNvSpPr>
            <a:spLocks noChangeArrowheads="1"/>
          </p:cNvSpPr>
          <p:nvPr/>
        </p:nvSpPr>
        <p:spPr bwMode="auto">
          <a:xfrm>
            <a:off x="4800600" y="2971800"/>
            <a:ext cx="838200" cy="762000"/>
          </a:xfrm>
          <a:prstGeom prst="ellipse">
            <a:avLst/>
          </a:prstGeom>
          <a:noFill/>
          <a:ln w="38100">
            <a:solidFill>
              <a:srgbClr val="FF863B"/>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887" name="Oval 63"/>
          <p:cNvSpPr>
            <a:spLocks noChangeArrowheads="1"/>
          </p:cNvSpPr>
          <p:nvPr/>
        </p:nvSpPr>
        <p:spPr bwMode="auto">
          <a:xfrm>
            <a:off x="4800600" y="2286000"/>
            <a:ext cx="838200" cy="762000"/>
          </a:xfrm>
          <a:prstGeom prst="ellipse">
            <a:avLst/>
          </a:prstGeom>
          <a:noFill/>
          <a:ln w="38100">
            <a:solidFill>
              <a:srgbClr val="66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888" name="Oval 64"/>
          <p:cNvSpPr>
            <a:spLocks noChangeArrowheads="1"/>
          </p:cNvSpPr>
          <p:nvPr/>
        </p:nvSpPr>
        <p:spPr bwMode="auto">
          <a:xfrm>
            <a:off x="2743200" y="2971800"/>
            <a:ext cx="838200" cy="762000"/>
          </a:xfrm>
          <a:prstGeom prst="ellipse">
            <a:avLst/>
          </a:prstGeom>
          <a:noFill/>
          <a:ln w="38100">
            <a:solidFill>
              <a:srgbClr val="66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889" name="Rectangle 65"/>
          <p:cNvSpPr>
            <a:spLocks noChangeArrowheads="1"/>
          </p:cNvSpPr>
          <p:nvPr/>
        </p:nvSpPr>
        <p:spPr bwMode="auto">
          <a:xfrm>
            <a:off x="5943600" y="1219200"/>
            <a:ext cx="3200400" cy="10160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b="1">
                <a:solidFill>
                  <a:srgbClr val="FF0000"/>
                </a:solidFill>
                <a:latin typeface="Arial" panose="020B0604020202020204" pitchFamily="34" charset="0"/>
              </a:rPr>
              <a:t>Could be the </a:t>
            </a:r>
            <a:r>
              <a:rPr lang="en-US" sz="2000" b="1">
                <a:solidFill>
                  <a:srgbClr val="6699FF"/>
                </a:solidFill>
                <a:latin typeface="Arial" panose="020B0604020202020204" pitchFamily="34" charset="0"/>
              </a:rPr>
              <a:t>blue</a:t>
            </a:r>
            <a:r>
              <a:rPr lang="en-US" sz="2000" b="1">
                <a:solidFill>
                  <a:srgbClr val="FF0000"/>
                </a:solidFill>
                <a:latin typeface="Arial" panose="020B0604020202020204" pitchFamily="34" charset="0"/>
              </a:rPr>
              <a:t> pair, OR, could be the </a:t>
            </a:r>
            <a:r>
              <a:rPr lang="en-US" sz="2000" b="1">
                <a:solidFill>
                  <a:srgbClr val="FF863B"/>
                </a:solidFill>
                <a:latin typeface="Arial" panose="020B0604020202020204" pitchFamily="34" charset="0"/>
              </a:rPr>
              <a:t>orange</a:t>
            </a:r>
            <a:r>
              <a:rPr lang="en-US" sz="2000" b="1">
                <a:solidFill>
                  <a:srgbClr val="FF0000"/>
                </a:solidFill>
                <a:latin typeface="Arial" panose="020B0604020202020204" pitchFamily="34" charset="0"/>
              </a:rPr>
              <a:t> pair. So, can’t correct.</a:t>
            </a:r>
          </a:p>
        </p:txBody>
      </p:sp>
    </p:spTree>
    <p:extLst>
      <p:ext uri="{BB962C8B-B14F-4D97-AF65-F5344CB8AC3E}">
        <p14:creationId xmlns:p14="http://schemas.microsoft.com/office/powerpoint/2010/main" val="31809961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845890"/>
                                        </p:tgtEl>
                                        <p:attrNameLst>
                                          <p:attrName>style.visibility</p:attrName>
                                        </p:attrNameLst>
                                      </p:cBhvr>
                                      <p:to>
                                        <p:strVal val="visible"/>
                                      </p:to>
                                    </p:set>
                                    <p:animEffect transition="in" filter="wipe(down)">
                                      <p:cBhvr>
                                        <p:cTn id="7" dur="500"/>
                                        <p:tgtEl>
                                          <p:spTgt spid="845890"/>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45880"/>
                                        </p:tgtEl>
                                        <p:attrNameLst>
                                          <p:attrName>style.visibility</p:attrName>
                                        </p:attrNameLst>
                                      </p:cBhvr>
                                      <p:to>
                                        <p:strVal val="visible"/>
                                      </p:to>
                                    </p:set>
                                    <p:animEffect transition="in" filter="wipe(down)">
                                      <p:cBhvr>
                                        <p:cTn id="11" dur="500"/>
                                        <p:tgtEl>
                                          <p:spTgt spid="84588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845887"/>
                                        </p:tgtEl>
                                        <p:attrNameLst>
                                          <p:attrName>style.visibility</p:attrName>
                                        </p:attrNameLst>
                                      </p:cBhvr>
                                      <p:to>
                                        <p:strVal val="visible"/>
                                      </p:to>
                                    </p:set>
                                    <p:animEffect transition="in" filter="wipe(down)">
                                      <p:cBhvr>
                                        <p:cTn id="16" dur="500"/>
                                        <p:tgtEl>
                                          <p:spTgt spid="84588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45888"/>
                                        </p:tgtEl>
                                        <p:attrNameLst>
                                          <p:attrName>style.visibility</p:attrName>
                                        </p:attrNameLst>
                                      </p:cBhvr>
                                      <p:to>
                                        <p:strVal val="visible"/>
                                      </p:to>
                                    </p:set>
                                    <p:animEffect transition="in" filter="wipe(down)">
                                      <p:cBhvr>
                                        <p:cTn id="19" dur="500"/>
                                        <p:tgtEl>
                                          <p:spTgt spid="84588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45886"/>
                                        </p:tgtEl>
                                        <p:attrNameLst>
                                          <p:attrName>style.visibility</p:attrName>
                                        </p:attrNameLst>
                                      </p:cBhvr>
                                      <p:to>
                                        <p:strVal val="visible"/>
                                      </p:to>
                                    </p:set>
                                    <p:animEffect transition="in" filter="wipe(down)">
                                      <p:cBhvr>
                                        <p:cTn id="24" dur="500"/>
                                        <p:tgtEl>
                                          <p:spTgt spid="84588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845885"/>
                                        </p:tgtEl>
                                        <p:attrNameLst>
                                          <p:attrName>style.visibility</p:attrName>
                                        </p:attrNameLst>
                                      </p:cBhvr>
                                      <p:to>
                                        <p:strVal val="visible"/>
                                      </p:to>
                                    </p:set>
                                    <p:animEffect transition="in" filter="wipe(down)">
                                      <p:cBhvr>
                                        <p:cTn id="27" dur="500"/>
                                        <p:tgtEl>
                                          <p:spTgt spid="84588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45889"/>
                                        </p:tgtEl>
                                        <p:attrNameLst>
                                          <p:attrName>style.visibility</p:attrName>
                                        </p:attrNameLst>
                                      </p:cBhvr>
                                      <p:to>
                                        <p:strVal val="visible"/>
                                      </p:to>
                                    </p:set>
                                    <p:animEffect transition="in" filter="wipe(down)">
                                      <p:cBhvr>
                                        <p:cTn id="32" dur="500"/>
                                        <p:tgtEl>
                                          <p:spTgt spid="8458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5880" grpId="0" animBg="1"/>
      <p:bldP spid="845885" grpId="0" animBg="1"/>
      <p:bldP spid="845886" grpId="0" animBg="1"/>
      <p:bldP spid="845887" grpId="0" animBg="1"/>
      <p:bldP spid="845888" grpId="0" animBg="1"/>
      <p:bldP spid="84588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850" name="Date Placeholder 2"/>
          <p:cNvSpPr txBox="1">
            <a:spLocks noGrp="1"/>
          </p:cNvSpPr>
          <p:nvPr/>
        </p:nvSpPr>
        <p:spPr bwMode="auto">
          <a:xfrm>
            <a:off x="94615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000">
                <a:latin typeface="Arial" panose="020B0604020202020204" pitchFamily="34" charset="0"/>
              </a:rPr>
              <a:t>CS/ECE 438</a:t>
            </a:r>
          </a:p>
        </p:txBody>
      </p:sp>
      <p:sp>
        <p:nvSpPr>
          <p:cNvPr id="846851" name="Footer Placeholder 3"/>
          <p:cNvSpPr txBox="1">
            <a:spLocks noGrp="1"/>
          </p:cNvSpPr>
          <p:nvPr/>
        </p:nvSpPr>
        <p:spPr bwMode="auto">
          <a:xfrm>
            <a:off x="3124200" y="62484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sz="1000" dirty="0">
              <a:latin typeface="Arial" panose="020B0604020202020204" pitchFamily="34" charset="0"/>
            </a:endParaRPr>
          </a:p>
        </p:txBody>
      </p:sp>
      <p:sp>
        <p:nvSpPr>
          <p:cNvPr id="846852" name="Slide Number Placeholder 4"/>
          <p:cNvSpPr txBox="1">
            <a:spLocks noGrp="1"/>
          </p:cNvSpPr>
          <p:nvPr/>
        </p:nvSpPr>
        <p:spPr bwMode="auto">
          <a:xfrm>
            <a:off x="6705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3802FB5F-23B0-4488-B7BC-36AF23779AA8}" type="slidenum">
              <a:rPr lang="en-US" sz="1000">
                <a:latin typeface="Arial" panose="020B0604020202020204" pitchFamily="34" charset="0"/>
              </a:rPr>
              <a:pPr algn="r" eaLnBrk="1" hangingPunct="1"/>
              <a:t>68</a:t>
            </a:fld>
            <a:endParaRPr lang="en-US" sz="1000">
              <a:latin typeface="Arial" panose="020B0604020202020204" pitchFamily="34" charset="0"/>
            </a:endParaRPr>
          </a:p>
        </p:txBody>
      </p:sp>
      <p:sp>
        <p:nvSpPr>
          <p:cNvPr id="846853" name="Rectangle 2"/>
          <p:cNvSpPr>
            <a:spLocks noGrp="1" noChangeArrowheads="1"/>
          </p:cNvSpPr>
          <p:nvPr>
            <p:ph type="title" idx="4294967295"/>
          </p:nvPr>
        </p:nvSpPr>
        <p:spPr/>
        <p:txBody>
          <a:bodyPr anchor="t"/>
          <a:lstStyle/>
          <a:p>
            <a:pPr eaLnBrk="1" hangingPunct="1"/>
            <a:r>
              <a:rPr lang="en-US" dirty="0" smtClean="0"/>
              <a:t>What about 3-bit errors?</a:t>
            </a:r>
          </a:p>
        </p:txBody>
      </p:sp>
      <p:sp>
        <p:nvSpPr>
          <p:cNvPr id="88070" name="Rectangle 4"/>
          <p:cNvSpPr>
            <a:spLocks noChangeArrowheads="1"/>
          </p:cNvSpPr>
          <p:nvPr/>
        </p:nvSpPr>
        <p:spPr bwMode="auto">
          <a:xfrm>
            <a:off x="1444625" y="23622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0</a:t>
            </a:r>
            <a:endParaRPr lang="en-US" sz="3200" b="1" baseline="-25000">
              <a:latin typeface="+mn-lt"/>
            </a:endParaRPr>
          </a:p>
        </p:txBody>
      </p:sp>
      <p:sp>
        <p:nvSpPr>
          <p:cNvPr id="88071" name="Rectangle 5"/>
          <p:cNvSpPr>
            <a:spLocks noChangeArrowheads="1"/>
          </p:cNvSpPr>
          <p:nvPr/>
        </p:nvSpPr>
        <p:spPr bwMode="auto">
          <a:xfrm>
            <a:off x="2130425" y="23622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endParaRPr lang="en-US" sz="3200" b="1" baseline="-25000">
              <a:latin typeface="+mn-lt"/>
            </a:endParaRPr>
          </a:p>
        </p:txBody>
      </p:sp>
      <p:sp>
        <p:nvSpPr>
          <p:cNvPr id="88072" name="Rectangle 6"/>
          <p:cNvSpPr>
            <a:spLocks noChangeArrowheads="1"/>
          </p:cNvSpPr>
          <p:nvPr/>
        </p:nvSpPr>
        <p:spPr bwMode="auto">
          <a:xfrm>
            <a:off x="2816225" y="23622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0</a:t>
            </a:r>
          </a:p>
        </p:txBody>
      </p:sp>
      <p:sp>
        <p:nvSpPr>
          <p:cNvPr id="88073" name="Rectangle 7"/>
          <p:cNvSpPr>
            <a:spLocks noChangeArrowheads="1"/>
          </p:cNvSpPr>
          <p:nvPr/>
        </p:nvSpPr>
        <p:spPr bwMode="auto">
          <a:xfrm>
            <a:off x="3505200" y="23622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0</a:t>
            </a:r>
            <a:endParaRPr lang="en-US" sz="3200" b="1" baseline="-25000">
              <a:latin typeface="+mn-lt"/>
            </a:endParaRPr>
          </a:p>
        </p:txBody>
      </p:sp>
      <p:sp>
        <p:nvSpPr>
          <p:cNvPr id="88074" name="Rectangle 8"/>
          <p:cNvSpPr>
            <a:spLocks noChangeArrowheads="1"/>
          </p:cNvSpPr>
          <p:nvPr/>
        </p:nvSpPr>
        <p:spPr bwMode="auto">
          <a:xfrm>
            <a:off x="4191000" y="23622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0</a:t>
            </a:r>
          </a:p>
        </p:txBody>
      </p:sp>
      <p:sp>
        <p:nvSpPr>
          <p:cNvPr id="88075" name="Rectangle 9"/>
          <p:cNvSpPr>
            <a:spLocks noChangeArrowheads="1"/>
          </p:cNvSpPr>
          <p:nvPr/>
        </p:nvSpPr>
        <p:spPr bwMode="auto">
          <a:xfrm>
            <a:off x="4876800" y="23622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076" name="Rectangle 10"/>
          <p:cNvSpPr>
            <a:spLocks noChangeArrowheads="1"/>
          </p:cNvSpPr>
          <p:nvPr/>
        </p:nvSpPr>
        <p:spPr bwMode="auto">
          <a:xfrm>
            <a:off x="5565775" y="23622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077" name="Rectangle 11"/>
          <p:cNvSpPr>
            <a:spLocks noChangeArrowheads="1"/>
          </p:cNvSpPr>
          <p:nvPr/>
        </p:nvSpPr>
        <p:spPr bwMode="auto">
          <a:xfrm>
            <a:off x="6251575" y="23622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078" name="Rectangle 12"/>
          <p:cNvSpPr>
            <a:spLocks noChangeArrowheads="1"/>
          </p:cNvSpPr>
          <p:nvPr/>
        </p:nvSpPr>
        <p:spPr bwMode="auto">
          <a:xfrm>
            <a:off x="7126288" y="2362200"/>
            <a:ext cx="685800" cy="685800"/>
          </a:xfrm>
          <a:prstGeom prst="rect">
            <a:avLst/>
          </a:prstGeom>
          <a:solidFill>
            <a:srgbClr val="99FF66"/>
          </a:solidFill>
          <a:ln w="9525">
            <a:solidFill>
              <a:schemeClr val="tx1"/>
            </a:solidFill>
            <a:miter lim="800000"/>
            <a:headEnd/>
            <a:tailEnd/>
          </a:ln>
        </p:spPr>
        <p:txBody>
          <a:bodyPr wrap="none" anchor="ctr"/>
          <a:lstStyle/>
          <a:p>
            <a:pPr algn="ctr">
              <a:defRPr/>
            </a:pPr>
            <a:r>
              <a:rPr lang="en-US" sz="3200" b="1">
                <a:latin typeface="+mn-lt"/>
              </a:rPr>
              <a:t>0</a:t>
            </a:r>
          </a:p>
        </p:txBody>
      </p:sp>
      <p:sp>
        <p:nvSpPr>
          <p:cNvPr id="88079" name="Rectangle 13"/>
          <p:cNvSpPr>
            <a:spLocks noChangeArrowheads="1"/>
          </p:cNvSpPr>
          <p:nvPr/>
        </p:nvSpPr>
        <p:spPr bwMode="auto">
          <a:xfrm>
            <a:off x="1444625" y="30480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0</a:t>
            </a:r>
            <a:endParaRPr lang="en-US" sz="3200" b="1" baseline="-25000">
              <a:latin typeface="+mn-lt"/>
            </a:endParaRPr>
          </a:p>
        </p:txBody>
      </p:sp>
      <p:sp>
        <p:nvSpPr>
          <p:cNvPr id="88080" name="Rectangle 14"/>
          <p:cNvSpPr>
            <a:spLocks noChangeArrowheads="1"/>
          </p:cNvSpPr>
          <p:nvPr/>
        </p:nvSpPr>
        <p:spPr bwMode="auto">
          <a:xfrm>
            <a:off x="2130425" y="30480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endParaRPr lang="en-US" sz="3200" b="1" baseline="-25000">
              <a:latin typeface="+mn-lt"/>
            </a:endParaRPr>
          </a:p>
        </p:txBody>
      </p:sp>
      <p:sp>
        <p:nvSpPr>
          <p:cNvPr id="88081" name="Rectangle 15"/>
          <p:cNvSpPr>
            <a:spLocks noChangeArrowheads="1"/>
          </p:cNvSpPr>
          <p:nvPr/>
        </p:nvSpPr>
        <p:spPr bwMode="auto">
          <a:xfrm>
            <a:off x="2816225" y="30480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082" name="Rectangle 16"/>
          <p:cNvSpPr>
            <a:spLocks noChangeArrowheads="1"/>
          </p:cNvSpPr>
          <p:nvPr/>
        </p:nvSpPr>
        <p:spPr bwMode="auto">
          <a:xfrm>
            <a:off x="3505200" y="30480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0</a:t>
            </a:r>
            <a:endParaRPr lang="en-US" sz="3200" b="1" baseline="-25000">
              <a:latin typeface="+mn-lt"/>
            </a:endParaRPr>
          </a:p>
        </p:txBody>
      </p:sp>
      <p:sp>
        <p:nvSpPr>
          <p:cNvPr id="88083" name="Rectangle 17"/>
          <p:cNvSpPr>
            <a:spLocks noChangeArrowheads="1"/>
          </p:cNvSpPr>
          <p:nvPr/>
        </p:nvSpPr>
        <p:spPr bwMode="auto">
          <a:xfrm>
            <a:off x="4191000" y="30480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084" name="Rectangle 18"/>
          <p:cNvSpPr>
            <a:spLocks noChangeArrowheads="1"/>
          </p:cNvSpPr>
          <p:nvPr/>
        </p:nvSpPr>
        <p:spPr bwMode="auto">
          <a:xfrm>
            <a:off x="4876800" y="30480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085" name="Rectangle 19"/>
          <p:cNvSpPr>
            <a:spLocks noChangeArrowheads="1"/>
          </p:cNvSpPr>
          <p:nvPr/>
        </p:nvSpPr>
        <p:spPr bwMode="auto">
          <a:xfrm>
            <a:off x="5565775" y="30480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086" name="Rectangle 20"/>
          <p:cNvSpPr>
            <a:spLocks noChangeArrowheads="1"/>
          </p:cNvSpPr>
          <p:nvPr/>
        </p:nvSpPr>
        <p:spPr bwMode="auto">
          <a:xfrm>
            <a:off x="6251575" y="30480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087" name="Rectangle 21"/>
          <p:cNvSpPr>
            <a:spLocks noChangeArrowheads="1"/>
          </p:cNvSpPr>
          <p:nvPr/>
        </p:nvSpPr>
        <p:spPr bwMode="auto">
          <a:xfrm>
            <a:off x="7126288" y="3048000"/>
            <a:ext cx="685800" cy="685800"/>
          </a:xfrm>
          <a:prstGeom prst="rect">
            <a:avLst/>
          </a:prstGeom>
          <a:solidFill>
            <a:srgbClr val="99FF66"/>
          </a:solidFill>
          <a:ln w="9525">
            <a:solidFill>
              <a:schemeClr val="tx1"/>
            </a:solidFill>
            <a:miter lim="800000"/>
            <a:headEnd/>
            <a:tailEnd/>
          </a:ln>
        </p:spPr>
        <p:txBody>
          <a:bodyPr wrap="none" anchor="ctr"/>
          <a:lstStyle/>
          <a:p>
            <a:pPr algn="ctr">
              <a:defRPr/>
            </a:pPr>
            <a:r>
              <a:rPr lang="en-US" sz="3200" b="1">
                <a:latin typeface="+mn-lt"/>
              </a:rPr>
              <a:t>0</a:t>
            </a:r>
          </a:p>
        </p:txBody>
      </p:sp>
      <p:sp>
        <p:nvSpPr>
          <p:cNvPr id="88088" name="Rectangle 22"/>
          <p:cNvSpPr>
            <a:spLocks noChangeArrowheads="1"/>
          </p:cNvSpPr>
          <p:nvPr/>
        </p:nvSpPr>
        <p:spPr bwMode="auto">
          <a:xfrm>
            <a:off x="1444625" y="44196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0</a:t>
            </a:r>
            <a:endParaRPr lang="en-US" sz="3200" b="1" baseline="-25000">
              <a:latin typeface="+mn-lt"/>
            </a:endParaRPr>
          </a:p>
        </p:txBody>
      </p:sp>
      <p:sp>
        <p:nvSpPr>
          <p:cNvPr id="88089" name="Rectangle 23"/>
          <p:cNvSpPr>
            <a:spLocks noChangeArrowheads="1"/>
          </p:cNvSpPr>
          <p:nvPr/>
        </p:nvSpPr>
        <p:spPr bwMode="auto">
          <a:xfrm>
            <a:off x="2130425" y="44196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endParaRPr lang="en-US" sz="3200" b="1" baseline="-25000">
              <a:latin typeface="+mn-lt"/>
            </a:endParaRPr>
          </a:p>
        </p:txBody>
      </p:sp>
      <p:sp>
        <p:nvSpPr>
          <p:cNvPr id="88090" name="Rectangle 24"/>
          <p:cNvSpPr>
            <a:spLocks noChangeArrowheads="1"/>
          </p:cNvSpPr>
          <p:nvPr/>
        </p:nvSpPr>
        <p:spPr bwMode="auto">
          <a:xfrm>
            <a:off x="2816225" y="44196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091" name="Rectangle 25"/>
          <p:cNvSpPr>
            <a:spLocks noChangeArrowheads="1"/>
          </p:cNvSpPr>
          <p:nvPr/>
        </p:nvSpPr>
        <p:spPr bwMode="auto">
          <a:xfrm>
            <a:off x="3505200" y="44196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0</a:t>
            </a:r>
            <a:endParaRPr lang="en-US" sz="3200" b="1" baseline="-25000">
              <a:latin typeface="+mn-lt"/>
            </a:endParaRPr>
          </a:p>
        </p:txBody>
      </p:sp>
      <p:sp>
        <p:nvSpPr>
          <p:cNvPr id="88092" name="Rectangle 26"/>
          <p:cNvSpPr>
            <a:spLocks noChangeArrowheads="1"/>
          </p:cNvSpPr>
          <p:nvPr/>
        </p:nvSpPr>
        <p:spPr bwMode="auto">
          <a:xfrm>
            <a:off x="4191000" y="44196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0</a:t>
            </a:r>
          </a:p>
        </p:txBody>
      </p:sp>
      <p:sp>
        <p:nvSpPr>
          <p:cNvPr id="88093" name="Rectangle 27"/>
          <p:cNvSpPr>
            <a:spLocks noChangeArrowheads="1"/>
          </p:cNvSpPr>
          <p:nvPr/>
        </p:nvSpPr>
        <p:spPr bwMode="auto">
          <a:xfrm>
            <a:off x="4876800" y="44196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094" name="Rectangle 28"/>
          <p:cNvSpPr>
            <a:spLocks noChangeArrowheads="1"/>
          </p:cNvSpPr>
          <p:nvPr/>
        </p:nvSpPr>
        <p:spPr bwMode="auto">
          <a:xfrm>
            <a:off x="5565775" y="44196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0</a:t>
            </a:r>
          </a:p>
        </p:txBody>
      </p:sp>
      <p:sp>
        <p:nvSpPr>
          <p:cNvPr id="88095" name="Rectangle 29"/>
          <p:cNvSpPr>
            <a:spLocks noChangeArrowheads="1"/>
          </p:cNvSpPr>
          <p:nvPr/>
        </p:nvSpPr>
        <p:spPr bwMode="auto">
          <a:xfrm>
            <a:off x="6251575" y="44196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0</a:t>
            </a:r>
          </a:p>
        </p:txBody>
      </p:sp>
      <p:sp>
        <p:nvSpPr>
          <p:cNvPr id="88096" name="Rectangle 30"/>
          <p:cNvSpPr>
            <a:spLocks noChangeArrowheads="1"/>
          </p:cNvSpPr>
          <p:nvPr/>
        </p:nvSpPr>
        <p:spPr bwMode="auto">
          <a:xfrm>
            <a:off x="7126288" y="4419600"/>
            <a:ext cx="685800" cy="685800"/>
          </a:xfrm>
          <a:prstGeom prst="rect">
            <a:avLst/>
          </a:prstGeom>
          <a:solidFill>
            <a:srgbClr val="99FF66"/>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097" name="Rectangle 31"/>
          <p:cNvSpPr>
            <a:spLocks noChangeArrowheads="1"/>
          </p:cNvSpPr>
          <p:nvPr/>
        </p:nvSpPr>
        <p:spPr bwMode="auto">
          <a:xfrm>
            <a:off x="1444625" y="5334000"/>
            <a:ext cx="685800" cy="685800"/>
          </a:xfrm>
          <a:prstGeom prst="rect">
            <a:avLst/>
          </a:prstGeom>
          <a:solidFill>
            <a:srgbClr val="99FF66"/>
          </a:solidFill>
          <a:ln w="9525">
            <a:solidFill>
              <a:schemeClr val="tx1"/>
            </a:solidFill>
            <a:miter lim="800000"/>
            <a:headEnd/>
            <a:tailEnd/>
          </a:ln>
        </p:spPr>
        <p:txBody>
          <a:bodyPr wrap="none" anchor="ctr"/>
          <a:lstStyle/>
          <a:p>
            <a:pPr algn="ctr">
              <a:defRPr/>
            </a:pPr>
            <a:r>
              <a:rPr lang="en-US" sz="3200" b="1">
                <a:latin typeface="+mn-lt"/>
              </a:rPr>
              <a:t>0</a:t>
            </a:r>
            <a:endParaRPr lang="en-US" sz="3200" b="1" baseline="-25000">
              <a:latin typeface="+mn-lt"/>
            </a:endParaRPr>
          </a:p>
        </p:txBody>
      </p:sp>
      <p:sp>
        <p:nvSpPr>
          <p:cNvPr id="88098" name="Rectangle 32"/>
          <p:cNvSpPr>
            <a:spLocks noChangeArrowheads="1"/>
          </p:cNvSpPr>
          <p:nvPr/>
        </p:nvSpPr>
        <p:spPr bwMode="auto">
          <a:xfrm>
            <a:off x="2130425" y="5334000"/>
            <a:ext cx="685800" cy="685800"/>
          </a:xfrm>
          <a:prstGeom prst="rect">
            <a:avLst/>
          </a:prstGeom>
          <a:solidFill>
            <a:srgbClr val="99FF66"/>
          </a:solidFill>
          <a:ln w="9525">
            <a:solidFill>
              <a:schemeClr val="tx1"/>
            </a:solidFill>
            <a:miter lim="800000"/>
            <a:headEnd/>
            <a:tailEnd/>
          </a:ln>
        </p:spPr>
        <p:txBody>
          <a:bodyPr wrap="none" anchor="ctr"/>
          <a:lstStyle/>
          <a:p>
            <a:pPr algn="ctr">
              <a:defRPr/>
            </a:pPr>
            <a:r>
              <a:rPr lang="en-US" sz="3200" b="1">
                <a:latin typeface="+mn-lt"/>
              </a:rPr>
              <a:t>0</a:t>
            </a:r>
            <a:endParaRPr lang="en-US" sz="3200" b="1" baseline="-25000">
              <a:latin typeface="+mn-lt"/>
            </a:endParaRPr>
          </a:p>
        </p:txBody>
      </p:sp>
      <p:sp>
        <p:nvSpPr>
          <p:cNvPr id="88099" name="Rectangle 33"/>
          <p:cNvSpPr>
            <a:spLocks noChangeArrowheads="1"/>
          </p:cNvSpPr>
          <p:nvPr/>
        </p:nvSpPr>
        <p:spPr bwMode="auto">
          <a:xfrm>
            <a:off x="2816225" y="5334000"/>
            <a:ext cx="685800" cy="685800"/>
          </a:xfrm>
          <a:prstGeom prst="rect">
            <a:avLst/>
          </a:prstGeom>
          <a:solidFill>
            <a:srgbClr val="99FF66"/>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100" name="Rectangle 34"/>
          <p:cNvSpPr>
            <a:spLocks noChangeArrowheads="1"/>
          </p:cNvSpPr>
          <p:nvPr/>
        </p:nvSpPr>
        <p:spPr bwMode="auto">
          <a:xfrm>
            <a:off x="3505200" y="5334000"/>
            <a:ext cx="685800" cy="685800"/>
          </a:xfrm>
          <a:prstGeom prst="rect">
            <a:avLst/>
          </a:prstGeom>
          <a:solidFill>
            <a:srgbClr val="99FF66"/>
          </a:solidFill>
          <a:ln w="9525">
            <a:solidFill>
              <a:schemeClr val="tx1"/>
            </a:solidFill>
            <a:miter lim="800000"/>
            <a:headEnd/>
            <a:tailEnd/>
          </a:ln>
        </p:spPr>
        <p:txBody>
          <a:bodyPr wrap="none" anchor="ctr"/>
          <a:lstStyle/>
          <a:p>
            <a:pPr algn="ctr">
              <a:defRPr/>
            </a:pPr>
            <a:r>
              <a:rPr lang="en-US" sz="3200" b="1">
                <a:latin typeface="+mn-lt"/>
              </a:rPr>
              <a:t>0</a:t>
            </a:r>
            <a:endParaRPr lang="en-US" sz="3200" b="1" baseline="-25000">
              <a:latin typeface="+mn-lt"/>
            </a:endParaRPr>
          </a:p>
        </p:txBody>
      </p:sp>
      <p:sp>
        <p:nvSpPr>
          <p:cNvPr id="88101" name="Rectangle 35"/>
          <p:cNvSpPr>
            <a:spLocks noChangeArrowheads="1"/>
          </p:cNvSpPr>
          <p:nvPr/>
        </p:nvSpPr>
        <p:spPr bwMode="auto">
          <a:xfrm>
            <a:off x="4191000" y="5334000"/>
            <a:ext cx="685800" cy="685800"/>
          </a:xfrm>
          <a:prstGeom prst="rect">
            <a:avLst/>
          </a:prstGeom>
          <a:solidFill>
            <a:srgbClr val="99FF66"/>
          </a:solidFill>
          <a:ln w="9525">
            <a:solidFill>
              <a:schemeClr val="tx1"/>
            </a:solidFill>
            <a:miter lim="800000"/>
            <a:headEnd/>
            <a:tailEnd/>
          </a:ln>
        </p:spPr>
        <p:txBody>
          <a:bodyPr wrap="none" anchor="ctr"/>
          <a:lstStyle/>
          <a:p>
            <a:pPr algn="ctr">
              <a:defRPr/>
            </a:pPr>
            <a:r>
              <a:rPr lang="en-US" sz="3200" b="1">
                <a:latin typeface="+mn-lt"/>
              </a:rPr>
              <a:t>0</a:t>
            </a:r>
          </a:p>
        </p:txBody>
      </p:sp>
      <p:sp>
        <p:nvSpPr>
          <p:cNvPr id="88102" name="Rectangle 36"/>
          <p:cNvSpPr>
            <a:spLocks noChangeArrowheads="1"/>
          </p:cNvSpPr>
          <p:nvPr/>
        </p:nvSpPr>
        <p:spPr bwMode="auto">
          <a:xfrm>
            <a:off x="4876800" y="5334000"/>
            <a:ext cx="685800" cy="685800"/>
          </a:xfrm>
          <a:prstGeom prst="rect">
            <a:avLst/>
          </a:prstGeom>
          <a:solidFill>
            <a:srgbClr val="99FF66"/>
          </a:solidFill>
          <a:ln w="9525">
            <a:solidFill>
              <a:schemeClr val="tx1"/>
            </a:solidFill>
            <a:miter lim="800000"/>
            <a:headEnd/>
            <a:tailEnd/>
          </a:ln>
        </p:spPr>
        <p:txBody>
          <a:bodyPr wrap="none" anchor="ctr"/>
          <a:lstStyle/>
          <a:p>
            <a:pPr algn="ctr">
              <a:defRPr/>
            </a:pPr>
            <a:r>
              <a:rPr lang="en-US" sz="3200" b="1">
                <a:latin typeface="+mn-lt"/>
              </a:rPr>
              <a:t>0</a:t>
            </a:r>
          </a:p>
        </p:txBody>
      </p:sp>
      <p:sp>
        <p:nvSpPr>
          <p:cNvPr id="88103" name="Rectangle 37"/>
          <p:cNvSpPr>
            <a:spLocks noChangeArrowheads="1"/>
          </p:cNvSpPr>
          <p:nvPr/>
        </p:nvSpPr>
        <p:spPr bwMode="auto">
          <a:xfrm>
            <a:off x="5565775" y="5334000"/>
            <a:ext cx="685800" cy="685800"/>
          </a:xfrm>
          <a:prstGeom prst="rect">
            <a:avLst/>
          </a:prstGeom>
          <a:solidFill>
            <a:srgbClr val="99FF66"/>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104" name="Rectangle 38"/>
          <p:cNvSpPr>
            <a:spLocks noChangeArrowheads="1"/>
          </p:cNvSpPr>
          <p:nvPr/>
        </p:nvSpPr>
        <p:spPr bwMode="auto">
          <a:xfrm>
            <a:off x="6251575" y="5334000"/>
            <a:ext cx="685800" cy="685800"/>
          </a:xfrm>
          <a:prstGeom prst="rect">
            <a:avLst/>
          </a:prstGeom>
          <a:solidFill>
            <a:srgbClr val="99FF66"/>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105" name="Rectangle 39"/>
          <p:cNvSpPr>
            <a:spLocks noChangeArrowheads="1"/>
          </p:cNvSpPr>
          <p:nvPr/>
        </p:nvSpPr>
        <p:spPr bwMode="auto">
          <a:xfrm>
            <a:off x="7126288" y="5334000"/>
            <a:ext cx="685800" cy="685800"/>
          </a:xfrm>
          <a:prstGeom prst="rect">
            <a:avLst/>
          </a:prstGeom>
          <a:solidFill>
            <a:srgbClr val="99FF66"/>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106" name="Rectangle 40"/>
          <p:cNvSpPr>
            <a:spLocks noChangeArrowheads="1"/>
          </p:cNvSpPr>
          <p:nvPr/>
        </p:nvSpPr>
        <p:spPr bwMode="auto">
          <a:xfrm>
            <a:off x="1444625" y="37338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0</a:t>
            </a:r>
            <a:endParaRPr lang="en-US" sz="3200" b="1" baseline="-25000">
              <a:latin typeface="+mn-lt"/>
            </a:endParaRPr>
          </a:p>
        </p:txBody>
      </p:sp>
      <p:sp>
        <p:nvSpPr>
          <p:cNvPr id="88107" name="Rectangle 41"/>
          <p:cNvSpPr>
            <a:spLocks noChangeArrowheads="1"/>
          </p:cNvSpPr>
          <p:nvPr/>
        </p:nvSpPr>
        <p:spPr bwMode="auto">
          <a:xfrm>
            <a:off x="2130425" y="37338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endParaRPr lang="en-US" sz="3200" b="1" baseline="-25000">
              <a:latin typeface="+mn-lt"/>
            </a:endParaRPr>
          </a:p>
        </p:txBody>
      </p:sp>
      <p:sp>
        <p:nvSpPr>
          <p:cNvPr id="88108" name="Rectangle 42"/>
          <p:cNvSpPr>
            <a:spLocks noChangeArrowheads="1"/>
          </p:cNvSpPr>
          <p:nvPr/>
        </p:nvSpPr>
        <p:spPr bwMode="auto">
          <a:xfrm>
            <a:off x="2816225" y="37338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109" name="Rectangle 43"/>
          <p:cNvSpPr>
            <a:spLocks noChangeArrowheads="1"/>
          </p:cNvSpPr>
          <p:nvPr/>
        </p:nvSpPr>
        <p:spPr bwMode="auto">
          <a:xfrm>
            <a:off x="3505200" y="37338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0</a:t>
            </a:r>
            <a:endParaRPr lang="en-US" sz="3200" b="1" baseline="-25000">
              <a:latin typeface="+mn-lt"/>
            </a:endParaRPr>
          </a:p>
        </p:txBody>
      </p:sp>
      <p:sp>
        <p:nvSpPr>
          <p:cNvPr id="88110" name="Rectangle 44"/>
          <p:cNvSpPr>
            <a:spLocks noChangeArrowheads="1"/>
          </p:cNvSpPr>
          <p:nvPr/>
        </p:nvSpPr>
        <p:spPr bwMode="auto">
          <a:xfrm>
            <a:off x="4191000" y="37338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111" name="Rectangle 45"/>
          <p:cNvSpPr>
            <a:spLocks noChangeArrowheads="1"/>
          </p:cNvSpPr>
          <p:nvPr/>
        </p:nvSpPr>
        <p:spPr bwMode="auto">
          <a:xfrm>
            <a:off x="4876800" y="37338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112" name="Rectangle 46"/>
          <p:cNvSpPr>
            <a:spLocks noChangeArrowheads="1"/>
          </p:cNvSpPr>
          <p:nvPr/>
        </p:nvSpPr>
        <p:spPr bwMode="auto">
          <a:xfrm>
            <a:off x="5565775" y="37338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113" name="Rectangle 47"/>
          <p:cNvSpPr>
            <a:spLocks noChangeArrowheads="1"/>
          </p:cNvSpPr>
          <p:nvPr/>
        </p:nvSpPr>
        <p:spPr bwMode="auto">
          <a:xfrm>
            <a:off x="6251575" y="37338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114" name="Rectangle 48"/>
          <p:cNvSpPr>
            <a:spLocks noChangeArrowheads="1"/>
          </p:cNvSpPr>
          <p:nvPr/>
        </p:nvSpPr>
        <p:spPr bwMode="auto">
          <a:xfrm>
            <a:off x="7126288" y="3733800"/>
            <a:ext cx="685800" cy="685800"/>
          </a:xfrm>
          <a:prstGeom prst="rect">
            <a:avLst/>
          </a:prstGeom>
          <a:solidFill>
            <a:srgbClr val="99FF66"/>
          </a:solidFill>
          <a:ln w="9525">
            <a:solidFill>
              <a:schemeClr val="tx1"/>
            </a:solidFill>
            <a:miter lim="800000"/>
            <a:headEnd/>
            <a:tailEnd/>
          </a:ln>
        </p:spPr>
        <p:txBody>
          <a:bodyPr wrap="none" anchor="ctr"/>
          <a:lstStyle/>
          <a:p>
            <a:pPr algn="ctr">
              <a:defRPr/>
            </a:pPr>
            <a:r>
              <a:rPr lang="en-US" sz="3200" b="1">
                <a:latin typeface="+mn-lt"/>
              </a:rPr>
              <a:t>0</a:t>
            </a:r>
          </a:p>
        </p:txBody>
      </p:sp>
      <p:grpSp>
        <p:nvGrpSpPr>
          <p:cNvPr id="846899" name="Group 51"/>
          <p:cNvGrpSpPr>
            <a:grpSpLocks/>
          </p:cNvGrpSpPr>
          <p:nvPr/>
        </p:nvGrpSpPr>
        <p:grpSpPr bwMode="auto">
          <a:xfrm>
            <a:off x="2895600" y="2239963"/>
            <a:ext cx="685800" cy="703262"/>
            <a:chOff x="1824" y="1411"/>
            <a:chExt cx="432" cy="443"/>
          </a:xfrm>
        </p:grpSpPr>
        <p:sp>
          <p:nvSpPr>
            <p:cNvPr id="846900" name="Line 52"/>
            <p:cNvSpPr>
              <a:spLocks noChangeShapeType="1"/>
            </p:cNvSpPr>
            <p:nvPr/>
          </p:nvSpPr>
          <p:spPr bwMode="auto">
            <a:xfrm>
              <a:off x="1824" y="1566"/>
              <a:ext cx="336" cy="288"/>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6901" name="Rectangle 53"/>
            <p:cNvSpPr>
              <a:spLocks noChangeArrowheads="1"/>
            </p:cNvSpPr>
            <p:nvPr/>
          </p:nvSpPr>
          <p:spPr bwMode="auto">
            <a:xfrm>
              <a:off x="1998" y="1411"/>
              <a:ext cx="2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b="1">
                  <a:solidFill>
                    <a:srgbClr val="FF0000"/>
                  </a:solidFill>
                  <a:latin typeface="Arial" panose="020B0604020202020204" pitchFamily="34" charset="0"/>
                  <a:cs typeface="Arial" panose="020B0604020202020204" pitchFamily="34" charset="0"/>
                </a:rPr>
                <a:t>1</a:t>
              </a:r>
            </a:p>
          </p:txBody>
        </p:sp>
      </p:grpSp>
      <p:sp>
        <p:nvSpPr>
          <p:cNvPr id="846904" name="Rectangle 56"/>
          <p:cNvSpPr>
            <a:spLocks noChangeArrowheads="1"/>
          </p:cNvSpPr>
          <p:nvPr/>
        </p:nvSpPr>
        <p:spPr bwMode="auto">
          <a:xfrm>
            <a:off x="4419600" y="1371600"/>
            <a:ext cx="4492625" cy="7112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a:solidFill>
                  <a:srgbClr val="FF0000"/>
                </a:solidFill>
                <a:latin typeface="Arial" panose="020B0604020202020204" pitchFamily="34" charset="0"/>
              </a:rPr>
              <a:t>Can detect exactly which bit flipped</a:t>
            </a:r>
          </a:p>
          <a:p>
            <a:r>
              <a:rPr lang="en-US" sz="2000" b="1">
                <a:solidFill>
                  <a:srgbClr val="FF0000"/>
                </a:solidFill>
                <a:latin typeface="Arial" panose="020B0604020202020204" pitchFamily="34" charset="0"/>
              </a:rPr>
              <a:t>You can correct in this case</a:t>
            </a:r>
          </a:p>
        </p:txBody>
      </p:sp>
      <p:grpSp>
        <p:nvGrpSpPr>
          <p:cNvPr id="846907" name="Group 59"/>
          <p:cNvGrpSpPr>
            <a:grpSpLocks/>
          </p:cNvGrpSpPr>
          <p:nvPr/>
        </p:nvGrpSpPr>
        <p:grpSpPr bwMode="auto">
          <a:xfrm>
            <a:off x="4953000" y="2236788"/>
            <a:ext cx="685800" cy="703262"/>
            <a:chOff x="1824" y="1411"/>
            <a:chExt cx="432" cy="443"/>
          </a:xfrm>
        </p:grpSpPr>
        <p:sp>
          <p:nvSpPr>
            <p:cNvPr id="846908" name="Line 60"/>
            <p:cNvSpPr>
              <a:spLocks noChangeShapeType="1"/>
            </p:cNvSpPr>
            <p:nvPr/>
          </p:nvSpPr>
          <p:spPr bwMode="auto">
            <a:xfrm>
              <a:off x="1824" y="1566"/>
              <a:ext cx="336" cy="288"/>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6909" name="Rectangle 61"/>
            <p:cNvSpPr>
              <a:spLocks noChangeArrowheads="1"/>
            </p:cNvSpPr>
            <p:nvPr/>
          </p:nvSpPr>
          <p:spPr bwMode="auto">
            <a:xfrm>
              <a:off x="1998" y="1411"/>
              <a:ext cx="2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b="1">
                  <a:solidFill>
                    <a:srgbClr val="FF0000"/>
                  </a:solidFill>
                  <a:latin typeface="Arial" panose="020B0604020202020204" pitchFamily="34" charset="0"/>
                  <a:cs typeface="Arial" panose="020B0604020202020204" pitchFamily="34" charset="0"/>
                </a:rPr>
                <a:t>0</a:t>
              </a:r>
            </a:p>
          </p:txBody>
        </p:sp>
      </p:grpSp>
      <p:grpSp>
        <p:nvGrpSpPr>
          <p:cNvPr id="846910" name="Group 62"/>
          <p:cNvGrpSpPr>
            <a:grpSpLocks/>
          </p:cNvGrpSpPr>
          <p:nvPr/>
        </p:nvGrpSpPr>
        <p:grpSpPr bwMode="auto">
          <a:xfrm>
            <a:off x="6324600" y="2241550"/>
            <a:ext cx="685800" cy="703263"/>
            <a:chOff x="1824" y="1411"/>
            <a:chExt cx="432" cy="443"/>
          </a:xfrm>
        </p:grpSpPr>
        <p:sp>
          <p:nvSpPr>
            <p:cNvPr id="846911" name="Line 63"/>
            <p:cNvSpPr>
              <a:spLocks noChangeShapeType="1"/>
            </p:cNvSpPr>
            <p:nvPr/>
          </p:nvSpPr>
          <p:spPr bwMode="auto">
            <a:xfrm>
              <a:off x="1824" y="1566"/>
              <a:ext cx="336" cy="288"/>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6912" name="Rectangle 64"/>
            <p:cNvSpPr>
              <a:spLocks noChangeArrowheads="1"/>
            </p:cNvSpPr>
            <p:nvPr/>
          </p:nvSpPr>
          <p:spPr bwMode="auto">
            <a:xfrm>
              <a:off x="1998" y="1411"/>
              <a:ext cx="2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b="1">
                  <a:solidFill>
                    <a:srgbClr val="FF0000"/>
                  </a:solidFill>
                  <a:latin typeface="Arial" panose="020B0604020202020204" pitchFamily="34" charset="0"/>
                  <a:cs typeface="Arial" panose="020B0604020202020204" pitchFamily="34" charset="0"/>
                </a:rPr>
                <a:t>0</a:t>
              </a:r>
            </a:p>
          </p:txBody>
        </p:sp>
      </p:grpSp>
      <p:grpSp>
        <p:nvGrpSpPr>
          <p:cNvPr id="846915" name="Group 67"/>
          <p:cNvGrpSpPr>
            <a:grpSpLocks/>
          </p:cNvGrpSpPr>
          <p:nvPr/>
        </p:nvGrpSpPr>
        <p:grpSpPr bwMode="auto">
          <a:xfrm>
            <a:off x="2743200" y="2286000"/>
            <a:ext cx="5181600" cy="3733800"/>
            <a:chOff x="1728" y="1440"/>
            <a:chExt cx="3264" cy="2352"/>
          </a:xfrm>
        </p:grpSpPr>
        <p:sp>
          <p:nvSpPr>
            <p:cNvPr id="846902" name="Oval 54"/>
            <p:cNvSpPr>
              <a:spLocks noChangeArrowheads="1"/>
            </p:cNvSpPr>
            <p:nvPr/>
          </p:nvSpPr>
          <p:spPr bwMode="auto">
            <a:xfrm>
              <a:off x="4464" y="1440"/>
              <a:ext cx="528" cy="48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903" name="Oval 55"/>
            <p:cNvSpPr>
              <a:spLocks noChangeArrowheads="1"/>
            </p:cNvSpPr>
            <p:nvPr/>
          </p:nvSpPr>
          <p:spPr bwMode="auto">
            <a:xfrm>
              <a:off x="1728" y="3312"/>
              <a:ext cx="528" cy="48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913" name="Oval 65"/>
            <p:cNvSpPr>
              <a:spLocks noChangeArrowheads="1"/>
            </p:cNvSpPr>
            <p:nvPr/>
          </p:nvSpPr>
          <p:spPr bwMode="auto">
            <a:xfrm>
              <a:off x="3024" y="3312"/>
              <a:ext cx="528" cy="48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914" name="Oval 66"/>
            <p:cNvSpPr>
              <a:spLocks noChangeArrowheads="1"/>
            </p:cNvSpPr>
            <p:nvPr/>
          </p:nvSpPr>
          <p:spPr bwMode="auto">
            <a:xfrm>
              <a:off x="3888" y="3312"/>
              <a:ext cx="528" cy="48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14275793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846899"/>
                                        </p:tgtEl>
                                        <p:attrNameLst>
                                          <p:attrName>style.visibility</p:attrName>
                                        </p:attrNameLst>
                                      </p:cBhvr>
                                      <p:to>
                                        <p:strVal val="visible"/>
                                      </p:to>
                                    </p:set>
                                    <p:animEffect transition="in" filter="wipe(down)">
                                      <p:cBhvr>
                                        <p:cTn id="7" dur="500"/>
                                        <p:tgtEl>
                                          <p:spTgt spid="846899"/>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846907"/>
                                        </p:tgtEl>
                                        <p:attrNameLst>
                                          <p:attrName>style.visibility</p:attrName>
                                        </p:attrNameLst>
                                      </p:cBhvr>
                                      <p:to>
                                        <p:strVal val="visible"/>
                                      </p:to>
                                    </p:set>
                                    <p:animEffect transition="in" filter="wipe(down)">
                                      <p:cBhvr>
                                        <p:cTn id="11" dur="500"/>
                                        <p:tgtEl>
                                          <p:spTgt spid="846907"/>
                                        </p:tgtEl>
                                      </p:cBhvr>
                                    </p:animEffect>
                                  </p:childTnLst>
                                </p:cTn>
                              </p:par>
                            </p:childTnLst>
                          </p:cTn>
                        </p:par>
                        <p:par>
                          <p:cTn id="12" fill="hold" nodeType="after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846910"/>
                                        </p:tgtEl>
                                        <p:attrNameLst>
                                          <p:attrName>style.visibility</p:attrName>
                                        </p:attrNameLst>
                                      </p:cBhvr>
                                      <p:to>
                                        <p:strVal val="visible"/>
                                      </p:to>
                                    </p:set>
                                    <p:animEffect transition="in" filter="wipe(down)">
                                      <p:cBhvr>
                                        <p:cTn id="15" dur="500"/>
                                        <p:tgtEl>
                                          <p:spTgt spid="84691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nodeType="clickEffect">
                                  <p:stCondLst>
                                    <p:cond delay="0"/>
                                  </p:stCondLst>
                                  <p:childTnLst>
                                    <p:set>
                                      <p:cBhvr>
                                        <p:cTn id="19" dur="1" fill="hold">
                                          <p:stCondLst>
                                            <p:cond delay="0"/>
                                          </p:stCondLst>
                                        </p:cTn>
                                        <p:tgtEl>
                                          <p:spTgt spid="846915"/>
                                        </p:tgtEl>
                                        <p:attrNameLst>
                                          <p:attrName>style.visibility</p:attrName>
                                        </p:attrNameLst>
                                      </p:cBhvr>
                                      <p:to>
                                        <p:strVal val="visible"/>
                                      </p:to>
                                    </p:set>
                                    <p:animEffect transition="in" filter="wipe(down)">
                                      <p:cBhvr>
                                        <p:cTn id="20" dur="500"/>
                                        <p:tgtEl>
                                          <p:spTgt spid="84691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46904"/>
                                        </p:tgtEl>
                                        <p:attrNameLst>
                                          <p:attrName>style.visibility</p:attrName>
                                        </p:attrNameLst>
                                      </p:cBhvr>
                                      <p:to>
                                        <p:strVal val="visible"/>
                                      </p:to>
                                    </p:set>
                                    <p:animEffect transition="in" filter="wipe(down)">
                                      <p:cBhvr>
                                        <p:cTn id="25" dur="500"/>
                                        <p:tgtEl>
                                          <p:spTgt spid="8469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6904"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22" name="Date Placeholder 2"/>
          <p:cNvSpPr txBox="1">
            <a:spLocks noGrp="1"/>
          </p:cNvSpPr>
          <p:nvPr/>
        </p:nvSpPr>
        <p:spPr bwMode="auto">
          <a:xfrm>
            <a:off x="94615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000">
                <a:latin typeface="Arial" panose="020B0604020202020204" pitchFamily="34" charset="0"/>
              </a:rPr>
              <a:t>CS/ECE 438</a:t>
            </a:r>
          </a:p>
        </p:txBody>
      </p:sp>
      <p:sp>
        <p:nvSpPr>
          <p:cNvPr id="849923" name="Footer Placeholder 3"/>
          <p:cNvSpPr txBox="1">
            <a:spLocks noGrp="1"/>
          </p:cNvSpPr>
          <p:nvPr/>
        </p:nvSpPr>
        <p:spPr bwMode="auto">
          <a:xfrm>
            <a:off x="3124200" y="62484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sz="1000" dirty="0">
              <a:latin typeface="Arial" panose="020B0604020202020204" pitchFamily="34" charset="0"/>
            </a:endParaRPr>
          </a:p>
        </p:txBody>
      </p:sp>
      <p:sp>
        <p:nvSpPr>
          <p:cNvPr id="849924" name="Slide Number Placeholder 4"/>
          <p:cNvSpPr txBox="1">
            <a:spLocks noGrp="1"/>
          </p:cNvSpPr>
          <p:nvPr/>
        </p:nvSpPr>
        <p:spPr bwMode="auto">
          <a:xfrm>
            <a:off x="6705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9B942AA4-CC35-440E-B35F-A46A13945F1E}" type="slidenum">
              <a:rPr lang="en-US" sz="1000">
                <a:latin typeface="Arial" panose="020B0604020202020204" pitchFamily="34" charset="0"/>
              </a:rPr>
              <a:pPr algn="r" eaLnBrk="1" hangingPunct="1"/>
              <a:t>69</a:t>
            </a:fld>
            <a:endParaRPr lang="en-US" sz="1000">
              <a:latin typeface="Arial" panose="020B0604020202020204" pitchFamily="34" charset="0"/>
            </a:endParaRPr>
          </a:p>
        </p:txBody>
      </p:sp>
      <p:sp>
        <p:nvSpPr>
          <p:cNvPr id="849925" name="Rectangle 2"/>
          <p:cNvSpPr>
            <a:spLocks noGrp="1" noChangeArrowheads="1"/>
          </p:cNvSpPr>
          <p:nvPr>
            <p:ph type="title" idx="4294967295"/>
          </p:nvPr>
        </p:nvSpPr>
        <p:spPr/>
        <p:txBody>
          <a:bodyPr anchor="t"/>
          <a:lstStyle/>
          <a:p>
            <a:pPr eaLnBrk="1" hangingPunct="1"/>
            <a:r>
              <a:rPr lang="en-US" dirty="0" smtClean="0"/>
              <a:t>What about 3-bit errors?</a:t>
            </a:r>
          </a:p>
        </p:txBody>
      </p:sp>
      <p:sp>
        <p:nvSpPr>
          <p:cNvPr id="88070" name="Rectangle 4"/>
          <p:cNvSpPr>
            <a:spLocks noChangeArrowheads="1"/>
          </p:cNvSpPr>
          <p:nvPr/>
        </p:nvSpPr>
        <p:spPr bwMode="auto">
          <a:xfrm>
            <a:off x="1444625" y="23622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0</a:t>
            </a:r>
            <a:endParaRPr lang="en-US" sz="3200" b="1" baseline="-25000">
              <a:latin typeface="+mn-lt"/>
            </a:endParaRPr>
          </a:p>
        </p:txBody>
      </p:sp>
      <p:sp>
        <p:nvSpPr>
          <p:cNvPr id="88071" name="Rectangle 5"/>
          <p:cNvSpPr>
            <a:spLocks noChangeArrowheads="1"/>
          </p:cNvSpPr>
          <p:nvPr/>
        </p:nvSpPr>
        <p:spPr bwMode="auto">
          <a:xfrm>
            <a:off x="2130425" y="23622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endParaRPr lang="en-US" sz="3200" b="1" baseline="-25000">
              <a:latin typeface="+mn-lt"/>
            </a:endParaRPr>
          </a:p>
        </p:txBody>
      </p:sp>
      <p:sp>
        <p:nvSpPr>
          <p:cNvPr id="88072" name="Rectangle 6"/>
          <p:cNvSpPr>
            <a:spLocks noChangeArrowheads="1"/>
          </p:cNvSpPr>
          <p:nvPr/>
        </p:nvSpPr>
        <p:spPr bwMode="auto">
          <a:xfrm>
            <a:off x="2816225" y="23622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0</a:t>
            </a:r>
          </a:p>
        </p:txBody>
      </p:sp>
      <p:sp>
        <p:nvSpPr>
          <p:cNvPr id="88073" name="Rectangle 7"/>
          <p:cNvSpPr>
            <a:spLocks noChangeArrowheads="1"/>
          </p:cNvSpPr>
          <p:nvPr/>
        </p:nvSpPr>
        <p:spPr bwMode="auto">
          <a:xfrm>
            <a:off x="3505200" y="23622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0</a:t>
            </a:r>
            <a:endParaRPr lang="en-US" sz="3200" b="1" baseline="-25000">
              <a:latin typeface="+mn-lt"/>
            </a:endParaRPr>
          </a:p>
        </p:txBody>
      </p:sp>
      <p:sp>
        <p:nvSpPr>
          <p:cNvPr id="88074" name="Rectangle 8"/>
          <p:cNvSpPr>
            <a:spLocks noChangeArrowheads="1"/>
          </p:cNvSpPr>
          <p:nvPr/>
        </p:nvSpPr>
        <p:spPr bwMode="auto">
          <a:xfrm>
            <a:off x="4191000" y="23622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0</a:t>
            </a:r>
          </a:p>
        </p:txBody>
      </p:sp>
      <p:sp>
        <p:nvSpPr>
          <p:cNvPr id="88075" name="Rectangle 9"/>
          <p:cNvSpPr>
            <a:spLocks noChangeArrowheads="1"/>
          </p:cNvSpPr>
          <p:nvPr/>
        </p:nvSpPr>
        <p:spPr bwMode="auto">
          <a:xfrm>
            <a:off x="4876800" y="23622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076" name="Rectangle 10"/>
          <p:cNvSpPr>
            <a:spLocks noChangeArrowheads="1"/>
          </p:cNvSpPr>
          <p:nvPr/>
        </p:nvSpPr>
        <p:spPr bwMode="auto">
          <a:xfrm>
            <a:off x="5565775" y="23622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077" name="Rectangle 11"/>
          <p:cNvSpPr>
            <a:spLocks noChangeArrowheads="1"/>
          </p:cNvSpPr>
          <p:nvPr/>
        </p:nvSpPr>
        <p:spPr bwMode="auto">
          <a:xfrm>
            <a:off x="6251575" y="23622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078" name="Rectangle 12"/>
          <p:cNvSpPr>
            <a:spLocks noChangeArrowheads="1"/>
          </p:cNvSpPr>
          <p:nvPr/>
        </p:nvSpPr>
        <p:spPr bwMode="auto">
          <a:xfrm>
            <a:off x="7126288" y="2362200"/>
            <a:ext cx="685800" cy="685800"/>
          </a:xfrm>
          <a:prstGeom prst="rect">
            <a:avLst/>
          </a:prstGeom>
          <a:solidFill>
            <a:srgbClr val="99FF66"/>
          </a:solidFill>
          <a:ln w="9525">
            <a:solidFill>
              <a:schemeClr val="tx1"/>
            </a:solidFill>
            <a:miter lim="800000"/>
            <a:headEnd/>
            <a:tailEnd/>
          </a:ln>
        </p:spPr>
        <p:txBody>
          <a:bodyPr wrap="none" anchor="ctr"/>
          <a:lstStyle/>
          <a:p>
            <a:pPr algn="ctr">
              <a:defRPr/>
            </a:pPr>
            <a:r>
              <a:rPr lang="en-US" sz="3200" b="1">
                <a:latin typeface="+mn-lt"/>
              </a:rPr>
              <a:t>0</a:t>
            </a:r>
          </a:p>
        </p:txBody>
      </p:sp>
      <p:sp>
        <p:nvSpPr>
          <p:cNvPr id="88079" name="Rectangle 13"/>
          <p:cNvSpPr>
            <a:spLocks noChangeArrowheads="1"/>
          </p:cNvSpPr>
          <p:nvPr/>
        </p:nvSpPr>
        <p:spPr bwMode="auto">
          <a:xfrm>
            <a:off x="1444625" y="30480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0</a:t>
            </a:r>
            <a:endParaRPr lang="en-US" sz="3200" b="1" baseline="-25000">
              <a:latin typeface="+mn-lt"/>
            </a:endParaRPr>
          </a:p>
        </p:txBody>
      </p:sp>
      <p:sp>
        <p:nvSpPr>
          <p:cNvPr id="88080" name="Rectangle 14"/>
          <p:cNvSpPr>
            <a:spLocks noChangeArrowheads="1"/>
          </p:cNvSpPr>
          <p:nvPr/>
        </p:nvSpPr>
        <p:spPr bwMode="auto">
          <a:xfrm>
            <a:off x="2130425" y="30480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endParaRPr lang="en-US" sz="3200" b="1" baseline="-25000">
              <a:latin typeface="+mn-lt"/>
            </a:endParaRPr>
          </a:p>
        </p:txBody>
      </p:sp>
      <p:sp>
        <p:nvSpPr>
          <p:cNvPr id="88081" name="Rectangle 15"/>
          <p:cNvSpPr>
            <a:spLocks noChangeArrowheads="1"/>
          </p:cNvSpPr>
          <p:nvPr/>
        </p:nvSpPr>
        <p:spPr bwMode="auto">
          <a:xfrm>
            <a:off x="2816225" y="30480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082" name="Rectangle 16"/>
          <p:cNvSpPr>
            <a:spLocks noChangeArrowheads="1"/>
          </p:cNvSpPr>
          <p:nvPr/>
        </p:nvSpPr>
        <p:spPr bwMode="auto">
          <a:xfrm>
            <a:off x="3505200" y="30480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0</a:t>
            </a:r>
            <a:endParaRPr lang="en-US" sz="3200" b="1" baseline="-25000">
              <a:latin typeface="+mn-lt"/>
            </a:endParaRPr>
          </a:p>
        </p:txBody>
      </p:sp>
      <p:sp>
        <p:nvSpPr>
          <p:cNvPr id="88083" name="Rectangle 17"/>
          <p:cNvSpPr>
            <a:spLocks noChangeArrowheads="1"/>
          </p:cNvSpPr>
          <p:nvPr/>
        </p:nvSpPr>
        <p:spPr bwMode="auto">
          <a:xfrm>
            <a:off x="4191000" y="30480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084" name="Rectangle 18"/>
          <p:cNvSpPr>
            <a:spLocks noChangeArrowheads="1"/>
          </p:cNvSpPr>
          <p:nvPr/>
        </p:nvSpPr>
        <p:spPr bwMode="auto">
          <a:xfrm>
            <a:off x="4876800" y="30480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085" name="Rectangle 19"/>
          <p:cNvSpPr>
            <a:spLocks noChangeArrowheads="1"/>
          </p:cNvSpPr>
          <p:nvPr/>
        </p:nvSpPr>
        <p:spPr bwMode="auto">
          <a:xfrm>
            <a:off x="5565775" y="30480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086" name="Rectangle 20"/>
          <p:cNvSpPr>
            <a:spLocks noChangeArrowheads="1"/>
          </p:cNvSpPr>
          <p:nvPr/>
        </p:nvSpPr>
        <p:spPr bwMode="auto">
          <a:xfrm>
            <a:off x="6251575" y="30480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087" name="Rectangle 21"/>
          <p:cNvSpPr>
            <a:spLocks noChangeArrowheads="1"/>
          </p:cNvSpPr>
          <p:nvPr/>
        </p:nvSpPr>
        <p:spPr bwMode="auto">
          <a:xfrm>
            <a:off x="7126288" y="3048000"/>
            <a:ext cx="685800" cy="685800"/>
          </a:xfrm>
          <a:prstGeom prst="rect">
            <a:avLst/>
          </a:prstGeom>
          <a:solidFill>
            <a:srgbClr val="99FF66"/>
          </a:solidFill>
          <a:ln w="9525">
            <a:solidFill>
              <a:schemeClr val="tx1"/>
            </a:solidFill>
            <a:miter lim="800000"/>
            <a:headEnd/>
            <a:tailEnd/>
          </a:ln>
        </p:spPr>
        <p:txBody>
          <a:bodyPr wrap="none" anchor="ctr"/>
          <a:lstStyle/>
          <a:p>
            <a:pPr algn="ctr">
              <a:defRPr/>
            </a:pPr>
            <a:r>
              <a:rPr lang="en-US" sz="3200" b="1">
                <a:latin typeface="+mn-lt"/>
              </a:rPr>
              <a:t>0</a:t>
            </a:r>
          </a:p>
        </p:txBody>
      </p:sp>
      <p:sp>
        <p:nvSpPr>
          <p:cNvPr id="88088" name="Rectangle 22"/>
          <p:cNvSpPr>
            <a:spLocks noChangeArrowheads="1"/>
          </p:cNvSpPr>
          <p:nvPr/>
        </p:nvSpPr>
        <p:spPr bwMode="auto">
          <a:xfrm>
            <a:off x="1444625" y="44196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0</a:t>
            </a:r>
            <a:endParaRPr lang="en-US" sz="3200" b="1" baseline="-25000">
              <a:latin typeface="+mn-lt"/>
            </a:endParaRPr>
          </a:p>
        </p:txBody>
      </p:sp>
      <p:sp>
        <p:nvSpPr>
          <p:cNvPr id="88089" name="Rectangle 23"/>
          <p:cNvSpPr>
            <a:spLocks noChangeArrowheads="1"/>
          </p:cNvSpPr>
          <p:nvPr/>
        </p:nvSpPr>
        <p:spPr bwMode="auto">
          <a:xfrm>
            <a:off x="2130425" y="44196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endParaRPr lang="en-US" sz="3200" b="1" baseline="-25000">
              <a:latin typeface="+mn-lt"/>
            </a:endParaRPr>
          </a:p>
        </p:txBody>
      </p:sp>
      <p:sp>
        <p:nvSpPr>
          <p:cNvPr id="88090" name="Rectangle 24"/>
          <p:cNvSpPr>
            <a:spLocks noChangeArrowheads="1"/>
          </p:cNvSpPr>
          <p:nvPr/>
        </p:nvSpPr>
        <p:spPr bwMode="auto">
          <a:xfrm>
            <a:off x="2816225" y="44196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091" name="Rectangle 25"/>
          <p:cNvSpPr>
            <a:spLocks noChangeArrowheads="1"/>
          </p:cNvSpPr>
          <p:nvPr/>
        </p:nvSpPr>
        <p:spPr bwMode="auto">
          <a:xfrm>
            <a:off x="3505200" y="44196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0</a:t>
            </a:r>
            <a:endParaRPr lang="en-US" sz="3200" b="1" baseline="-25000">
              <a:latin typeface="+mn-lt"/>
            </a:endParaRPr>
          </a:p>
        </p:txBody>
      </p:sp>
      <p:sp>
        <p:nvSpPr>
          <p:cNvPr id="88092" name="Rectangle 26"/>
          <p:cNvSpPr>
            <a:spLocks noChangeArrowheads="1"/>
          </p:cNvSpPr>
          <p:nvPr/>
        </p:nvSpPr>
        <p:spPr bwMode="auto">
          <a:xfrm>
            <a:off x="4191000" y="44196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0</a:t>
            </a:r>
          </a:p>
        </p:txBody>
      </p:sp>
      <p:sp>
        <p:nvSpPr>
          <p:cNvPr id="88093" name="Rectangle 27"/>
          <p:cNvSpPr>
            <a:spLocks noChangeArrowheads="1"/>
          </p:cNvSpPr>
          <p:nvPr/>
        </p:nvSpPr>
        <p:spPr bwMode="auto">
          <a:xfrm>
            <a:off x="4876800" y="44196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094" name="Rectangle 28"/>
          <p:cNvSpPr>
            <a:spLocks noChangeArrowheads="1"/>
          </p:cNvSpPr>
          <p:nvPr/>
        </p:nvSpPr>
        <p:spPr bwMode="auto">
          <a:xfrm>
            <a:off x="5565775" y="44196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0</a:t>
            </a:r>
          </a:p>
        </p:txBody>
      </p:sp>
      <p:sp>
        <p:nvSpPr>
          <p:cNvPr id="88095" name="Rectangle 29"/>
          <p:cNvSpPr>
            <a:spLocks noChangeArrowheads="1"/>
          </p:cNvSpPr>
          <p:nvPr/>
        </p:nvSpPr>
        <p:spPr bwMode="auto">
          <a:xfrm>
            <a:off x="6251575" y="44196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0</a:t>
            </a:r>
          </a:p>
        </p:txBody>
      </p:sp>
      <p:sp>
        <p:nvSpPr>
          <p:cNvPr id="88096" name="Rectangle 30"/>
          <p:cNvSpPr>
            <a:spLocks noChangeArrowheads="1"/>
          </p:cNvSpPr>
          <p:nvPr/>
        </p:nvSpPr>
        <p:spPr bwMode="auto">
          <a:xfrm>
            <a:off x="7126288" y="4419600"/>
            <a:ext cx="685800" cy="685800"/>
          </a:xfrm>
          <a:prstGeom prst="rect">
            <a:avLst/>
          </a:prstGeom>
          <a:solidFill>
            <a:srgbClr val="99FF66"/>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097" name="Rectangle 31"/>
          <p:cNvSpPr>
            <a:spLocks noChangeArrowheads="1"/>
          </p:cNvSpPr>
          <p:nvPr/>
        </p:nvSpPr>
        <p:spPr bwMode="auto">
          <a:xfrm>
            <a:off x="1444625" y="5334000"/>
            <a:ext cx="685800" cy="685800"/>
          </a:xfrm>
          <a:prstGeom prst="rect">
            <a:avLst/>
          </a:prstGeom>
          <a:solidFill>
            <a:srgbClr val="99FF66"/>
          </a:solidFill>
          <a:ln w="9525">
            <a:solidFill>
              <a:schemeClr val="tx1"/>
            </a:solidFill>
            <a:miter lim="800000"/>
            <a:headEnd/>
            <a:tailEnd/>
          </a:ln>
        </p:spPr>
        <p:txBody>
          <a:bodyPr wrap="none" anchor="ctr"/>
          <a:lstStyle/>
          <a:p>
            <a:pPr algn="ctr">
              <a:defRPr/>
            </a:pPr>
            <a:r>
              <a:rPr lang="en-US" sz="3200" b="1">
                <a:latin typeface="+mn-lt"/>
              </a:rPr>
              <a:t>0</a:t>
            </a:r>
            <a:endParaRPr lang="en-US" sz="3200" b="1" baseline="-25000">
              <a:latin typeface="+mn-lt"/>
            </a:endParaRPr>
          </a:p>
        </p:txBody>
      </p:sp>
      <p:sp>
        <p:nvSpPr>
          <p:cNvPr id="88098" name="Rectangle 32"/>
          <p:cNvSpPr>
            <a:spLocks noChangeArrowheads="1"/>
          </p:cNvSpPr>
          <p:nvPr/>
        </p:nvSpPr>
        <p:spPr bwMode="auto">
          <a:xfrm>
            <a:off x="2130425" y="5334000"/>
            <a:ext cx="685800" cy="685800"/>
          </a:xfrm>
          <a:prstGeom prst="rect">
            <a:avLst/>
          </a:prstGeom>
          <a:solidFill>
            <a:srgbClr val="99FF66"/>
          </a:solidFill>
          <a:ln w="9525">
            <a:solidFill>
              <a:schemeClr val="tx1"/>
            </a:solidFill>
            <a:miter lim="800000"/>
            <a:headEnd/>
            <a:tailEnd/>
          </a:ln>
        </p:spPr>
        <p:txBody>
          <a:bodyPr wrap="none" anchor="ctr"/>
          <a:lstStyle/>
          <a:p>
            <a:pPr algn="ctr">
              <a:defRPr/>
            </a:pPr>
            <a:r>
              <a:rPr lang="en-US" sz="3200" b="1">
                <a:latin typeface="+mn-lt"/>
              </a:rPr>
              <a:t>0</a:t>
            </a:r>
            <a:endParaRPr lang="en-US" sz="3200" b="1" baseline="-25000">
              <a:latin typeface="+mn-lt"/>
            </a:endParaRPr>
          </a:p>
        </p:txBody>
      </p:sp>
      <p:sp>
        <p:nvSpPr>
          <p:cNvPr id="88099" name="Rectangle 33"/>
          <p:cNvSpPr>
            <a:spLocks noChangeArrowheads="1"/>
          </p:cNvSpPr>
          <p:nvPr/>
        </p:nvSpPr>
        <p:spPr bwMode="auto">
          <a:xfrm>
            <a:off x="2816225" y="5334000"/>
            <a:ext cx="685800" cy="685800"/>
          </a:xfrm>
          <a:prstGeom prst="rect">
            <a:avLst/>
          </a:prstGeom>
          <a:solidFill>
            <a:srgbClr val="99FF66"/>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100" name="Rectangle 34"/>
          <p:cNvSpPr>
            <a:spLocks noChangeArrowheads="1"/>
          </p:cNvSpPr>
          <p:nvPr/>
        </p:nvSpPr>
        <p:spPr bwMode="auto">
          <a:xfrm>
            <a:off x="3505200" y="5334000"/>
            <a:ext cx="685800" cy="685800"/>
          </a:xfrm>
          <a:prstGeom prst="rect">
            <a:avLst/>
          </a:prstGeom>
          <a:solidFill>
            <a:srgbClr val="99FF66"/>
          </a:solidFill>
          <a:ln w="9525">
            <a:solidFill>
              <a:schemeClr val="tx1"/>
            </a:solidFill>
            <a:miter lim="800000"/>
            <a:headEnd/>
            <a:tailEnd/>
          </a:ln>
        </p:spPr>
        <p:txBody>
          <a:bodyPr wrap="none" anchor="ctr"/>
          <a:lstStyle/>
          <a:p>
            <a:pPr algn="ctr">
              <a:defRPr/>
            </a:pPr>
            <a:r>
              <a:rPr lang="en-US" sz="3200" b="1">
                <a:latin typeface="+mn-lt"/>
              </a:rPr>
              <a:t>0</a:t>
            </a:r>
            <a:endParaRPr lang="en-US" sz="3200" b="1" baseline="-25000">
              <a:latin typeface="+mn-lt"/>
            </a:endParaRPr>
          </a:p>
        </p:txBody>
      </p:sp>
      <p:sp>
        <p:nvSpPr>
          <p:cNvPr id="88101" name="Rectangle 35"/>
          <p:cNvSpPr>
            <a:spLocks noChangeArrowheads="1"/>
          </p:cNvSpPr>
          <p:nvPr/>
        </p:nvSpPr>
        <p:spPr bwMode="auto">
          <a:xfrm>
            <a:off x="4191000" y="5334000"/>
            <a:ext cx="685800" cy="685800"/>
          </a:xfrm>
          <a:prstGeom prst="rect">
            <a:avLst/>
          </a:prstGeom>
          <a:solidFill>
            <a:srgbClr val="99FF66"/>
          </a:solidFill>
          <a:ln w="9525">
            <a:solidFill>
              <a:schemeClr val="tx1"/>
            </a:solidFill>
            <a:miter lim="800000"/>
            <a:headEnd/>
            <a:tailEnd/>
          </a:ln>
        </p:spPr>
        <p:txBody>
          <a:bodyPr wrap="none" anchor="ctr"/>
          <a:lstStyle/>
          <a:p>
            <a:pPr algn="ctr">
              <a:defRPr/>
            </a:pPr>
            <a:r>
              <a:rPr lang="en-US" sz="3200" b="1">
                <a:latin typeface="+mn-lt"/>
              </a:rPr>
              <a:t>0</a:t>
            </a:r>
          </a:p>
        </p:txBody>
      </p:sp>
      <p:sp>
        <p:nvSpPr>
          <p:cNvPr id="88102" name="Rectangle 36"/>
          <p:cNvSpPr>
            <a:spLocks noChangeArrowheads="1"/>
          </p:cNvSpPr>
          <p:nvPr/>
        </p:nvSpPr>
        <p:spPr bwMode="auto">
          <a:xfrm>
            <a:off x="4876800" y="5334000"/>
            <a:ext cx="685800" cy="685800"/>
          </a:xfrm>
          <a:prstGeom prst="rect">
            <a:avLst/>
          </a:prstGeom>
          <a:solidFill>
            <a:srgbClr val="99FF66"/>
          </a:solidFill>
          <a:ln w="9525">
            <a:solidFill>
              <a:schemeClr val="tx1"/>
            </a:solidFill>
            <a:miter lim="800000"/>
            <a:headEnd/>
            <a:tailEnd/>
          </a:ln>
        </p:spPr>
        <p:txBody>
          <a:bodyPr wrap="none" anchor="ctr"/>
          <a:lstStyle/>
          <a:p>
            <a:pPr algn="ctr">
              <a:defRPr/>
            </a:pPr>
            <a:r>
              <a:rPr lang="en-US" sz="3200" b="1">
                <a:latin typeface="+mn-lt"/>
              </a:rPr>
              <a:t>0</a:t>
            </a:r>
          </a:p>
        </p:txBody>
      </p:sp>
      <p:sp>
        <p:nvSpPr>
          <p:cNvPr id="88103" name="Rectangle 37"/>
          <p:cNvSpPr>
            <a:spLocks noChangeArrowheads="1"/>
          </p:cNvSpPr>
          <p:nvPr/>
        </p:nvSpPr>
        <p:spPr bwMode="auto">
          <a:xfrm>
            <a:off x="5565775" y="5334000"/>
            <a:ext cx="685800" cy="685800"/>
          </a:xfrm>
          <a:prstGeom prst="rect">
            <a:avLst/>
          </a:prstGeom>
          <a:solidFill>
            <a:srgbClr val="99FF66"/>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104" name="Rectangle 38"/>
          <p:cNvSpPr>
            <a:spLocks noChangeArrowheads="1"/>
          </p:cNvSpPr>
          <p:nvPr/>
        </p:nvSpPr>
        <p:spPr bwMode="auto">
          <a:xfrm>
            <a:off x="6251575" y="5334000"/>
            <a:ext cx="685800" cy="685800"/>
          </a:xfrm>
          <a:prstGeom prst="rect">
            <a:avLst/>
          </a:prstGeom>
          <a:solidFill>
            <a:srgbClr val="99FF66"/>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105" name="Rectangle 39"/>
          <p:cNvSpPr>
            <a:spLocks noChangeArrowheads="1"/>
          </p:cNvSpPr>
          <p:nvPr/>
        </p:nvSpPr>
        <p:spPr bwMode="auto">
          <a:xfrm>
            <a:off x="7126288" y="5334000"/>
            <a:ext cx="685800" cy="685800"/>
          </a:xfrm>
          <a:prstGeom prst="rect">
            <a:avLst/>
          </a:prstGeom>
          <a:solidFill>
            <a:srgbClr val="99FF66"/>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106" name="Rectangle 40"/>
          <p:cNvSpPr>
            <a:spLocks noChangeArrowheads="1"/>
          </p:cNvSpPr>
          <p:nvPr/>
        </p:nvSpPr>
        <p:spPr bwMode="auto">
          <a:xfrm>
            <a:off x="1444625" y="37338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0</a:t>
            </a:r>
            <a:endParaRPr lang="en-US" sz="3200" b="1" baseline="-25000">
              <a:latin typeface="+mn-lt"/>
            </a:endParaRPr>
          </a:p>
        </p:txBody>
      </p:sp>
      <p:sp>
        <p:nvSpPr>
          <p:cNvPr id="88107" name="Rectangle 41"/>
          <p:cNvSpPr>
            <a:spLocks noChangeArrowheads="1"/>
          </p:cNvSpPr>
          <p:nvPr/>
        </p:nvSpPr>
        <p:spPr bwMode="auto">
          <a:xfrm>
            <a:off x="2130425" y="37338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endParaRPr lang="en-US" sz="3200" b="1" baseline="-25000">
              <a:latin typeface="+mn-lt"/>
            </a:endParaRPr>
          </a:p>
        </p:txBody>
      </p:sp>
      <p:sp>
        <p:nvSpPr>
          <p:cNvPr id="88108" name="Rectangle 42"/>
          <p:cNvSpPr>
            <a:spLocks noChangeArrowheads="1"/>
          </p:cNvSpPr>
          <p:nvPr/>
        </p:nvSpPr>
        <p:spPr bwMode="auto">
          <a:xfrm>
            <a:off x="2816225" y="37338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109" name="Rectangle 43"/>
          <p:cNvSpPr>
            <a:spLocks noChangeArrowheads="1"/>
          </p:cNvSpPr>
          <p:nvPr/>
        </p:nvSpPr>
        <p:spPr bwMode="auto">
          <a:xfrm>
            <a:off x="3505200" y="37338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0</a:t>
            </a:r>
            <a:endParaRPr lang="en-US" sz="3200" b="1" baseline="-25000">
              <a:latin typeface="+mn-lt"/>
            </a:endParaRPr>
          </a:p>
        </p:txBody>
      </p:sp>
      <p:sp>
        <p:nvSpPr>
          <p:cNvPr id="88110" name="Rectangle 44"/>
          <p:cNvSpPr>
            <a:spLocks noChangeArrowheads="1"/>
          </p:cNvSpPr>
          <p:nvPr/>
        </p:nvSpPr>
        <p:spPr bwMode="auto">
          <a:xfrm>
            <a:off x="4191000" y="37338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111" name="Rectangle 45"/>
          <p:cNvSpPr>
            <a:spLocks noChangeArrowheads="1"/>
          </p:cNvSpPr>
          <p:nvPr/>
        </p:nvSpPr>
        <p:spPr bwMode="auto">
          <a:xfrm>
            <a:off x="4876800" y="37338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112" name="Rectangle 46"/>
          <p:cNvSpPr>
            <a:spLocks noChangeArrowheads="1"/>
          </p:cNvSpPr>
          <p:nvPr/>
        </p:nvSpPr>
        <p:spPr bwMode="auto">
          <a:xfrm>
            <a:off x="5565775" y="37338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113" name="Rectangle 47"/>
          <p:cNvSpPr>
            <a:spLocks noChangeArrowheads="1"/>
          </p:cNvSpPr>
          <p:nvPr/>
        </p:nvSpPr>
        <p:spPr bwMode="auto">
          <a:xfrm>
            <a:off x="6251575" y="37338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114" name="Rectangle 48"/>
          <p:cNvSpPr>
            <a:spLocks noChangeArrowheads="1"/>
          </p:cNvSpPr>
          <p:nvPr/>
        </p:nvSpPr>
        <p:spPr bwMode="auto">
          <a:xfrm>
            <a:off x="7126288" y="3733800"/>
            <a:ext cx="685800" cy="685800"/>
          </a:xfrm>
          <a:prstGeom prst="rect">
            <a:avLst/>
          </a:prstGeom>
          <a:solidFill>
            <a:srgbClr val="99FF66"/>
          </a:solidFill>
          <a:ln w="9525">
            <a:solidFill>
              <a:schemeClr val="tx1"/>
            </a:solidFill>
            <a:miter lim="800000"/>
            <a:headEnd/>
            <a:tailEnd/>
          </a:ln>
        </p:spPr>
        <p:txBody>
          <a:bodyPr wrap="none" anchor="ctr"/>
          <a:lstStyle/>
          <a:p>
            <a:pPr algn="ctr">
              <a:defRPr/>
            </a:pPr>
            <a:r>
              <a:rPr lang="en-US" sz="3200" b="1">
                <a:latin typeface="+mn-lt"/>
              </a:rPr>
              <a:t>0</a:t>
            </a:r>
          </a:p>
        </p:txBody>
      </p:sp>
      <p:grpSp>
        <p:nvGrpSpPr>
          <p:cNvPr id="849971" name="Group 51"/>
          <p:cNvGrpSpPr>
            <a:grpSpLocks/>
          </p:cNvGrpSpPr>
          <p:nvPr/>
        </p:nvGrpSpPr>
        <p:grpSpPr bwMode="auto">
          <a:xfrm>
            <a:off x="2895600" y="2239963"/>
            <a:ext cx="685800" cy="703262"/>
            <a:chOff x="1824" y="1411"/>
            <a:chExt cx="432" cy="443"/>
          </a:xfrm>
        </p:grpSpPr>
        <p:sp>
          <p:nvSpPr>
            <p:cNvPr id="849972" name="Line 52"/>
            <p:cNvSpPr>
              <a:spLocks noChangeShapeType="1"/>
            </p:cNvSpPr>
            <p:nvPr/>
          </p:nvSpPr>
          <p:spPr bwMode="auto">
            <a:xfrm>
              <a:off x="1824" y="1566"/>
              <a:ext cx="336" cy="288"/>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9973" name="Rectangle 53"/>
            <p:cNvSpPr>
              <a:spLocks noChangeArrowheads="1"/>
            </p:cNvSpPr>
            <p:nvPr/>
          </p:nvSpPr>
          <p:spPr bwMode="auto">
            <a:xfrm>
              <a:off x="1998" y="1411"/>
              <a:ext cx="2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b="1">
                  <a:solidFill>
                    <a:srgbClr val="FF0000"/>
                  </a:solidFill>
                  <a:latin typeface="Arial" panose="020B0604020202020204" pitchFamily="34" charset="0"/>
                  <a:cs typeface="Arial" panose="020B0604020202020204" pitchFamily="34" charset="0"/>
                </a:rPr>
                <a:t>1</a:t>
              </a:r>
            </a:p>
          </p:txBody>
        </p:sp>
      </p:grpSp>
      <p:sp>
        <p:nvSpPr>
          <p:cNvPr id="849974" name="Rectangle 54"/>
          <p:cNvSpPr>
            <a:spLocks noChangeArrowheads="1"/>
          </p:cNvSpPr>
          <p:nvPr/>
        </p:nvSpPr>
        <p:spPr bwMode="auto">
          <a:xfrm>
            <a:off x="3429000" y="1143000"/>
            <a:ext cx="5310188" cy="10160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a:solidFill>
                  <a:srgbClr val="FF0000"/>
                </a:solidFill>
                <a:latin typeface="Arial" panose="020B0604020202020204" pitchFamily="34" charset="0"/>
              </a:rPr>
              <a:t>Can detect exactly which bit flipped</a:t>
            </a:r>
          </a:p>
          <a:p>
            <a:r>
              <a:rPr lang="en-US" sz="2000" b="1">
                <a:solidFill>
                  <a:srgbClr val="FF0000"/>
                </a:solidFill>
                <a:latin typeface="Arial" panose="020B0604020202020204" pitchFamily="34" charset="0"/>
              </a:rPr>
              <a:t>But you can’t correct (eg if </a:t>
            </a:r>
            <a:r>
              <a:rPr lang="en-US" sz="2000" b="1">
                <a:solidFill>
                  <a:srgbClr val="FF863B"/>
                </a:solidFill>
                <a:latin typeface="Arial" panose="020B0604020202020204" pitchFamily="34" charset="0"/>
              </a:rPr>
              <a:t>orange</a:t>
            </a:r>
            <a:r>
              <a:rPr lang="en-US" sz="2000" b="1">
                <a:solidFill>
                  <a:srgbClr val="FF0000"/>
                </a:solidFill>
                <a:latin typeface="Arial" panose="020B0604020202020204" pitchFamily="34" charset="0"/>
              </a:rPr>
              <a:t> bits got</a:t>
            </a:r>
          </a:p>
          <a:p>
            <a:r>
              <a:rPr lang="en-US" sz="2000" b="1">
                <a:solidFill>
                  <a:srgbClr val="FF0000"/>
                </a:solidFill>
                <a:latin typeface="Arial" panose="020B0604020202020204" pitchFamily="34" charset="0"/>
              </a:rPr>
              <a:t> flipped instead of the </a:t>
            </a:r>
            <a:r>
              <a:rPr lang="en-US" sz="2000" b="1">
                <a:solidFill>
                  <a:srgbClr val="6699FF"/>
                </a:solidFill>
                <a:latin typeface="Arial" panose="020B0604020202020204" pitchFamily="34" charset="0"/>
              </a:rPr>
              <a:t>blue</a:t>
            </a:r>
            <a:r>
              <a:rPr lang="en-US" sz="2000" b="1">
                <a:solidFill>
                  <a:srgbClr val="FF0000"/>
                </a:solidFill>
                <a:latin typeface="Arial" panose="020B0604020202020204" pitchFamily="34" charset="0"/>
              </a:rPr>
              <a:t> ones)</a:t>
            </a:r>
          </a:p>
        </p:txBody>
      </p:sp>
      <p:grpSp>
        <p:nvGrpSpPr>
          <p:cNvPr id="849975" name="Group 55"/>
          <p:cNvGrpSpPr>
            <a:grpSpLocks/>
          </p:cNvGrpSpPr>
          <p:nvPr/>
        </p:nvGrpSpPr>
        <p:grpSpPr bwMode="auto">
          <a:xfrm>
            <a:off x="4953000" y="2236788"/>
            <a:ext cx="685800" cy="703262"/>
            <a:chOff x="1824" y="1411"/>
            <a:chExt cx="432" cy="443"/>
          </a:xfrm>
        </p:grpSpPr>
        <p:sp>
          <p:nvSpPr>
            <p:cNvPr id="849976" name="Line 56"/>
            <p:cNvSpPr>
              <a:spLocks noChangeShapeType="1"/>
            </p:cNvSpPr>
            <p:nvPr/>
          </p:nvSpPr>
          <p:spPr bwMode="auto">
            <a:xfrm>
              <a:off x="1824" y="1566"/>
              <a:ext cx="336" cy="288"/>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9977" name="Rectangle 57"/>
            <p:cNvSpPr>
              <a:spLocks noChangeArrowheads="1"/>
            </p:cNvSpPr>
            <p:nvPr/>
          </p:nvSpPr>
          <p:spPr bwMode="auto">
            <a:xfrm>
              <a:off x="1998" y="1411"/>
              <a:ext cx="2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b="1">
                  <a:solidFill>
                    <a:srgbClr val="FF0000"/>
                  </a:solidFill>
                  <a:latin typeface="Arial" panose="020B0604020202020204" pitchFamily="34" charset="0"/>
                  <a:cs typeface="Arial" panose="020B0604020202020204" pitchFamily="34" charset="0"/>
                </a:rPr>
                <a:t>0</a:t>
              </a:r>
            </a:p>
          </p:txBody>
        </p:sp>
      </p:grpSp>
      <p:grpSp>
        <p:nvGrpSpPr>
          <p:cNvPr id="849978" name="Group 58"/>
          <p:cNvGrpSpPr>
            <a:grpSpLocks/>
          </p:cNvGrpSpPr>
          <p:nvPr/>
        </p:nvGrpSpPr>
        <p:grpSpPr bwMode="auto">
          <a:xfrm>
            <a:off x="6324600" y="2209800"/>
            <a:ext cx="685800" cy="703263"/>
            <a:chOff x="1824" y="1411"/>
            <a:chExt cx="432" cy="443"/>
          </a:xfrm>
        </p:grpSpPr>
        <p:sp>
          <p:nvSpPr>
            <p:cNvPr id="849979" name="Line 59"/>
            <p:cNvSpPr>
              <a:spLocks noChangeShapeType="1"/>
            </p:cNvSpPr>
            <p:nvPr/>
          </p:nvSpPr>
          <p:spPr bwMode="auto">
            <a:xfrm>
              <a:off x="1824" y="1566"/>
              <a:ext cx="336" cy="288"/>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9980" name="Rectangle 60"/>
            <p:cNvSpPr>
              <a:spLocks noChangeArrowheads="1"/>
            </p:cNvSpPr>
            <p:nvPr/>
          </p:nvSpPr>
          <p:spPr bwMode="auto">
            <a:xfrm>
              <a:off x="1998" y="1411"/>
              <a:ext cx="2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b="1">
                  <a:solidFill>
                    <a:srgbClr val="FF0000"/>
                  </a:solidFill>
                  <a:latin typeface="Arial" panose="020B0604020202020204" pitchFamily="34" charset="0"/>
                  <a:cs typeface="Arial" panose="020B0604020202020204" pitchFamily="34" charset="0"/>
                </a:rPr>
                <a:t>0</a:t>
              </a:r>
            </a:p>
          </p:txBody>
        </p:sp>
      </p:grpSp>
      <p:grpSp>
        <p:nvGrpSpPr>
          <p:cNvPr id="849981" name="Group 61"/>
          <p:cNvGrpSpPr>
            <a:grpSpLocks/>
          </p:cNvGrpSpPr>
          <p:nvPr/>
        </p:nvGrpSpPr>
        <p:grpSpPr bwMode="auto">
          <a:xfrm>
            <a:off x="2743200" y="2286000"/>
            <a:ext cx="5181600" cy="3733800"/>
            <a:chOff x="1728" y="1440"/>
            <a:chExt cx="3264" cy="2352"/>
          </a:xfrm>
        </p:grpSpPr>
        <p:sp>
          <p:nvSpPr>
            <p:cNvPr id="849982" name="Oval 62"/>
            <p:cNvSpPr>
              <a:spLocks noChangeArrowheads="1"/>
            </p:cNvSpPr>
            <p:nvPr/>
          </p:nvSpPr>
          <p:spPr bwMode="auto">
            <a:xfrm>
              <a:off x="4464" y="1440"/>
              <a:ext cx="528" cy="48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9983" name="Oval 63"/>
            <p:cNvSpPr>
              <a:spLocks noChangeArrowheads="1"/>
            </p:cNvSpPr>
            <p:nvPr/>
          </p:nvSpPr>
          <p:spPr bwMode="auto">
            <a:xfrm>
              <a:off x="1728" y="3312"/>
              <a:ext cx="528" cy="48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9984" name="Oval 64"/>
            <p:cNvSpPr>
              <a:spLocks noChangeArrowheads="1"/>
            </p:cNvSpPr>
            <p:nvPr/>
          </p:nvSpPr>
          <p:spPr bwMode="auto">
            <a:xfrm>
              <a:off x="3024" y="3312"/>
              <a:ext cx="528" cy="48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9985" name="Oval 65"/>
            <p:cNvSpPr>
              <a:spLocks noChangeArrowheads="1"/>
            </p:cNvSpPr>
            <p:nvPr/>
          </p:nvSpPr>
          <p:spPr bwMode="auto">
            <a:xfrm>
              <a:off x="3888" y="3312"/>
              <a:ext cx="528" cy="48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49990" name="Group 70"/>
          <p:cNvGrpSpPr>
            <a:grpSpLocks/>
          </p:cNvGrpSpPr>
          <p:nvPr/>
        </p:nvGrpSpPr>
        <p:grpSpPr bwMode="auto">
          <a:xfrm>
            <a:off x="2743200" y="2286000"/>
            <a:ext cx="2895600" cy="2133600"/>
            <a:chOff x="1728" y="1440"/>
            <a:chExt cx="1824" cy="1344"/>
          </a:xfrm>
        </p:grpSpPr>
        <p:sp>
          <p:nvSpPr>
            <p:cNvPr id="849986" name="Oval 66"/>
            <p:cNvSpPr>
              <a:spLocks noChangeArrowheads="1"/>
            </p:cNvSpPr>
            <p:nvPr/>
          </p:nvSpPr>
          <p:spPr bwMode="auto">
            <a:xfrm>
              <a:off x="1728" y="2304"/>
              <a:ext cx="528" cy="480"/>
            </a:xfrm>
            <a:prstGeom prst="ellipse">
              <a:avLst/>
            </a:prstGeom>
            <a:noFill/>
            <a:ln w="38100">
              <a:solidFill>
                <a:srgbClr val="FF863B"/>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9987" name="Oval 67"/>
            <p:cNvSpPr>
              <a:spLocks noChangeArrowheads="1"/>
            </p:cNvSpPr>
            <p:nvPr/>
          </p:nvSpPr>
          <p:spPr bwMode="auto">
            <a:xfrm>
              <a:off x="3024" y="2304"/>
              <a:ext cx="528" cy="480"/>
            </a:xfrm>
            <a:prstGeom prst="ellipse">
              <a:avLst/>
            </a:prstGeom>
            <a:noFill/>
            <a:ln w="38100">
              <a:solidFill>
                <a:srgbClr val="FF863B"/>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9988" name="Oval 68"/>
            <p:cNvSpPr>
              <a:spLocks noChangeArrowheads="1"/>
            </p:cNvSpPr>
            <p:nvPr/>
          </p:nvSpPr>
          <p:spPr bwMode="auto">
            <a:xfrm>
              <a:off x="1728" y="1440"/>
              <a:ext cx="528" cy="480"/>
            </a:xfrm>
            <a:prstGeom prst="ellipse">
              <a:avLst/>
            </a:prstGeom>
            <a:noFill/>
            <a:ln w="38100">
              <a:solidFill>
                <a:srgbClr val="66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9989" name="Oval 69"/>
            <p:cNvSpPr>
              <a:spLocks noChangeArrowheads="1"/>
            </p:cNvSpPr>
            <p:nvPr/>
          </p:nvSpPr>
          <p:spPr bwMode="auto">
            <a:xfrm>
              <a:off x="3024" y="1440"/>
              <a:ext cx="528" cy="480"/>
            </a:xfrm>
            <a:prstGeom prst="ellipse">
              <a:avLst/>
            </a:prstGeom>
            <a:noFill/>
            <a:ln w="38100">
              <a:solidFill>
                <a:srgbClr val="66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28015777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849971"/>
                                        </p:tgtEl>
                                        <p:attrNameLst>
                                          <p:attrName>style.visibility</p:attrName>
                                        </p:attrNameLst>
                                      </p:cBhvr>
                                      <p:to>
                                        <p:strVal val="visible"/>
                                      </p:to>
                                    </p:set>
                                    <p:animEffect transition="in" filter="wipe(down)">
                                      <p:cBhvr>
                                        <p:cTn id="7" dur="500"/>
                                        <p:tgtEl>
                                          <p:spTgt spid="849971"/>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849975"/>
                                        </p:tgtEl>
                                        <p:attrNameLst>
                                          <p:attrName>style.visibility</p:attrName>
                                        </p:attrNameLst>
                                      </p:cBhvr>
                                      <p:to>
                                        <p:strVal val="visible"/>
                                      </p:to>
                                    </p:set>
                                    <p:animEffect transition="in" filter="wipe(down)">
                                      <p:cBhvr>
                                        <p:cTn id="11" dur="500"/>
                                        <p:tgtEl>
                                          <p:spTgt spid="849975"/>
                                        </p:tgtEl>
                                      </p:cBhvr>
                                    </p:animEffect>
                                  </p:childTnLst>
                                </p:cTn>
                              </p:par>
                            </p:childTnLst>
                          </p:cTn>
                        </p:par>
                        <p:par>
                          <p:cTn id="12" fill="hold" nodeType="after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849978"/>
                                        </p:tgtEl>
                                        <p:attrNameLst>
                                          <p:attrName>style.visibility</p:attrName>
                                        </p:attrNameLst>
                                      </p:cBhvr>
                                      <p:to>
                                        <p:strVal val="visible"/>
                                      </p:to>
                                    </p:set>
                                    <p:animEffect transition="in" filter="wipe(down)">
                                      <p:cBhvr>
                                        <p:cTn id="15" dur="500"/>
                                        <p:tgtEl>
                                          <p:spTgt spid="84997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nodeType="clickEffect">
                                  <p:stCondLst>
                                    <p:cond delay="0"/>
                                  </p:stCondLst>
                                  <p:childTnLst>
                                    <p:set>
                                      <p:cBhvr>
                                        <p:cTn id="19" dur="1" fill="hold">
                                          <p:stCondLst>
                                            <p:cond delay="0"/>
                                          </p:stCondLst>
                                        </p:cTn>
                                        <p:tgtEl>
                                          <p:spTgt spid="849981"/>
                                        </p:tgtEl>
                                        <p:attrNameLst>
                                          <p:attrName>style.visibility</p:attrName>
                                        </p:attrNameLst>
                                      </p:cBhvr>
                                      <p:to>
                                        <p:strVal val="visible"/>
                                      </p:to>
                                    </p:set>
                                    <p:animEffect transition="in" filter="wipe(down)">
                                      <p:cBhvr>
                                        <p:cTn id="20" dur="500"/>
                                        <p:tgtEl>
                                          <p:spTgt spid="84998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49974"/>
                                        </p:tgtEl>
                                        <p:attrNameLst>
                                          <p:attrName>style.visibility</p:attrName>
                                        </p:attrNameLst>
                                      </p:cBhvr>
                                      <p:to>
                                        <p:strVal val="visible"/>
                                      </p:to>
                                    </p:set>
                                    <p:animEffect transition="in" filter="wipe(down)">
                                      <p:cBhvr>
                                        <p:cTn id="25" dur="500"/>
                                        <p:tgtEl>
                                          <p:spTgt spid="849974"/>
                                        </p:tgtEl>
                                      </p:cBhvr>
                                    </p:animEffect>
                                  </p:childTnLst>
                                </p:cTn>
                              </p:par>
                            </p:childTnLst>
                          </p:cTn>
                        </p:par>
                        <p:par>
                          <p:cTn id="26" fill="hold" nodeType="afterGroup">
                            <p:stCondLst>
                              <p:cond delay="500"/>
                            </p:stCondLst>
                            <p:childTnLst>
                              <p:par>
                                <p:cTn id="27" presetID="22" presetClass="entr" presetSubtype="4" fill="hold" nodeType="afterEffect">
                                  <p:stCondLst>
                                    <p:cond delay="0"/>
                                  </p:stCondLst>
                                  <p:childTnLst>
                                    <p:set>
                                      <p:cBhvr>
                                        <p:cTn id="28" dur="1" fill="hold">
                                          <p:stCondLst>
                                            <p:cond delay="0"/>
                                          </p:stCondLst>
                                        </p:cTn>
                                        <p:tgtEl>
                                          <p:spTgt spid="849990"/>
                                        </p:tgtEl>
                                        <p:attrNameLst>
                                          <p:attrName>style.visibility</p:attrName>
                                        </p:attrNameLst>
                                      </p:cBhvr>
                                      <p:to>
                                        <p:strVal val="visible"/>
                                      </p:to>
                                    </p:set>
                                    <p:animEffect transition="in" filter="wipe(down)">
                                      <p:cBhvr>
                                        <p:cTn id="29" dur="500"/>
                                        <p:tgtEl>
                                          <p:spTgt spid="8499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0" name="Date Placeholder 3"/>
          <p:cNvSpPr txBox="1">
            <a:spLocks noGrp="1"/>
          </p:cNvSpPr>
          <p:nvPr/>
        </p:nvSpPr>
        <p:spPr bwMode="auto">
          <a:xfrm>
            <a:off x="94615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000">
                <a:latin typeface="Arial" panose="020B0604020202020204" pitchFamily="34" charset="0"/>
              </a:rPr>
              <a:t>CS/ECE 438</a:t>
            </a:r>
          </a:p>
        </p:txBody>
      </p:sp>
      <p:sp>
        <p:nvSpPr>
          <p:cNvPr id="708611" name="Footer Placeholder 4"/>
          <p:cNvSpPr txBox="1">
            <a:spLocks noGrp="1"/>
          </p:cNvSpPr>
          <p:nvPr/>
        </p:nvSpPr>
        <p:spPr bwMode="auto">
          <a:xfrm>
            <a:off x="3124200" y="62484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sz="1000" dirty="0">
              <a:latin typeface="Arial" panose="020B0604020202020204" pitchFamily="34" charset="0"/>
            </a:endParaRPr>
          </a:p>
        </p:txBody>
      </p:sp>
      <p:sp>
        <p:nvSpPr>
          <p:cNvPr id="708612" name="Slide Number Placeholder 5"/>
          <p:cNvSpPr txBox="1">
            <a:spLocks noGrp="1"/>
          </p:cNvSpPr>
          <p:nvPr/>
        </p:nvSpPr>
        <p:spPr bwMode="auto">
          <a:xfrm>
            <a:off x="6705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9A8FCD72-9AA5-423A-A296-118F389B902B}" type="slidenum">
              <a:rPr lang="en-US" sz="1000">
                <a:latin typeface="Arial" panose="020B0604020202020204" pitchFamily="34" charset="0"/>
              </a:rPr>
              <a:pPr algn="r" eaLnBrk="1" hangingPunct="1"/>
              <a:t>7</a:t>
            </a:fld>
            <a:endParaRPr lang="en-US" sz="1000">
              <a:latin typeface="Arial" panose="020B0604020202020204" pitchFamily="34" charset="0"/>
            </a:endParaRPr>
          </a:p>
        </p:txBody>
      </p:sp>
      <p:sp>
        <p:nvSpPr>
          <p:cNvPr id="708613" name="Rectangle 18"/>
          <p:cNvSpPr>
            <a:spLocks noGrp="1" noChangeArrowheads="1"/>
          </p:cNvSpPr>
          <p:nvPr>
            <p:ph type="title" idx="4294967295"/>
          </p:nvPr>
        </p:nvSpPr>
        <p:spPr/>
        <p:txBody>
          <a:bodyPr anchor="b"/>
          <a:lstStyle/>
          <a:p>
            <a:pPr eaLnBrk="1" hangingPunct="1"/>
            <a:r>
              <a:rPr lang="en-US" smtClean="0"/>
              <a:t>Links - Optical</a:t>
            </a:r>
          </a:p>
        </p:txBody>
      </p:sp>
      <p:sp>
        <p:nvSpPr>
          <p:cNvPr id="708614" name="Rectangle 19"/>
          <p:cNvSpPr>
            <a:spLocks noGrp="1" noChangeArrowheads="1"/>
          </p:cNvSpPr>
          <p:nvPr>
            <p:ph type="body" idx="4294967295"/>
          </p:nvPr>
        </p:nvSpPr>
        <p:spPr>
          <a:xfrm>
            <a:off x="685800" y="1524000"/>
            <a:ext cx="7772400" cy="2116138"/>
          </a:xfrm>
        </p:spPr>
        <p:txBody>
          <a:bodyPr/>
          <a:lstStyle/>
          <a:p>
            <a:pPr marL="447675" indent="-447675" eaLnBrk="1" hangingPunct="1">
              <a:lnSpc>
                <a:spcPct val="90000"/>
              </a:lnSpc>
            </a:pPr>
            <a:r>
              <a:rPr lang="en-US" sz="2800" smtClean="0"/>
              <a:t>Optical Media</a:t>
            </a:r>
          </a:p>
          <a:p>
            <a:pPr marL="889000" lvl="1" indent="-439738" eaLnBrk="1" hangingPunct="1">
              <a:lnSpc>
                <a:spcPct val="90000"/>
              </a:lnSpc>
            </a:pPr>
            <a:r>
              <a:rPr lang="en-US" sz="2400" smtClean="0"/>
              <a:t>Multimode Fiber	100Mbps		2km</a:t>
            </a:r>
          </a:p>
          <a:p>
            <a:pPr marL="889000" lvl="1" indent="-439738" eaLnBrk="1" hangingPunct="1">
              <a:lnSpc>
                <a:spcPct val="90000"/>
              </a:lnSpc>
            </a:pPr>
            <a:r>
              <a:rPr lang="en-US" sz="2400" smtClean="0"/>
              <a:t>Single Mode Fiber	100-2400Mbps 	40km</a:t>
            </a:r>
          </a:p>
        </p:txBody>
      </p:sp>
      <p:grpSp>
        <p:nvGrpSpPr>
          <p:cNvPr id="2" name="Group 5"/>
          <p:cNvGrpSpPr>
            <a:grpSpLocks/>
          </p:cNvGrpSpPr>
          <p:nvPr/>
        </p:nvGrpSpPr>
        <p:grpSpPr bwMode="auto">
          <a:xfrm>
            <a:off x="1825625" y="4418013"/>
            <a:ext cx="5718175" cy="1187450"/>
            <a:chOff x="271" y="2254"/>
            <a:chExt cx="3602" cy="748"/>
          </a:xfrm>
        </p:grpSpPr>
        <p:grpSp>
          <p:nvGrpSpPr>
            <p:cNvPr id="708616" name="Group 6"/>
            <p:cNvGrpSpPr>
              <a:grpSpLocks/>
            </p:cNvGrpSpPr>
            <p:nvPr/>
          </p:nvGrpSpPr>
          <p:grpSpPr bwMode="auto">
            <a:xfrm>
              <a:off x="1056" y="2254"/>
              <a:ext cx="2817" cy="748"/>
              <a:chOff x="1056" y="2254"/>
              <a:chExt cx="2817" cy="748"/>
            </a:xfrm>
          </p:grpSpPr>
          <p:grpSp>
            <p:nvGrpSpPr>
              <p:cNvPr id="708617" name="Group 7"/>
              <p:cNvGrpSpPr>
                <a:grpSpLocks/>
              </p:cNvGrpSpPr>
              <p:nvPr/>
            </p:nvGrpSpPr>
            <p:grpSpPr bwMode="auto">
              <a:xfrm>
                <a:off x="1056" y="2269"/>
                <a:ext cx="720" cy="720"/>
                <a:chOff x="1056" y="2304"/>
                <a:chExt cx="480" cy="480"/>
              </a:xfrm>
            </p:grpSpPr>
            <p:sp>
              <p:nvSpPr>
                <p:cNvPr id="708618" name="Oval 8"/>
                <p:cNvSpPr>
                  <a:spLocks noChangeArrowheads="1"/>
                </p:cNvSpPr>
                <p:nvPr/>
              </p:nvSpPr>
              <p:spPr bwMode="auto">
                <a:xfrm>
                  <a:off x="1056" y="2304"/>
                  <a:ext cx="480" cy="48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08619" name="Oval 9" descr="20%"/>
                <p:cNvSpPr>
                  <a:spLocks noChangeArrowheads="1"/>
                </p:cNvSpPr>
                <p:nvPr/>
              </p:nvSpPr>
              <p:spPr bwMode="auto">
                <a:xfrm>
                  <a:off x="1104" y="2352"/>
                  <a:ext cx="384" cy="384"/>
                </a:xfrm>
                <a:prstGeom prst="ellipse">
                  <a:avLst/>
                </a:prstGeom>
                <a:pattFill prst="pct20">
                  <a:fgClr>
                    <a:schemeClr val="tx1"/>
                  </a:fgClr>
                  <a:bgClr>
                    <a:schemeClr val="bg1"/>
                  </a:bgClr>
                </a:patt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08620" name="Oval 10"/>
                <p:cNvSpPr>
                  <a:spLocks noChangeArrowheads="1"/>
                </p:cNvSpPr>
                <p:nvPr/>
              </p:nvSpPr>
              <p:spPr bwMode="auto">
                <a:xfrm>
                  <a:off x="1248" y="2496"/>
                  <a:ext cx="96" cy="96"/>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grpSp>
          <p:sp>
            <p:nvSpPr>
              <p:cNvPr id="708621" name="Text Box 11"/>
              <p:cNvSpPr txBox="1">
                <a:spLocks noChangeArrowheads="1"/>
              </p:cNvSpPr>
              <p:nvPr/>
            </p:nvSpPr>
            <p:spPr bwMode="auto">
              <a:xfrm>
                <a:off x="2006" y="2254"/>
                <a:ext cx="1867"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atin typeface="Arial" panose="020B0604020202020204" pitchFamily="34" charset="0"/>
                  </a:rPr>
                  <a:t>glass core (the fiber)</a:t>
                </a:r>
              </a:p>
              <a:p>
                <a:r>
                  <a:rPr lang="en-US">
                    <a:latin typeface="Arial" panose="020B0604020202020204" pitchFamily="34" charset="0"/>
                  </a:rPr>
                  <a:t>glass cladding</a:t>
                </a:r>
              </a:p>
              <a:p>
                <a:r>
                  <a:rPr lang="en-US">
                    <a:latin typeface="Arial" panose="020B0604020202020204" pitchFamily="34" charset="0"/>
                  </a:rPr>
                  <a:t>plastic jacket</a:t>
                </a:r>
              </a:p>
            </p:txBody>
          </p:sp>
          <p:sp>
            <p:nvSpPr>
              <p:cNvPr id="708622" name="Line 12"/>
              <p:cNvSpPr>
                <a:spLocks noChangeShapeType="1"/>
              </p:cNvSpPr>
              <p:nvPr/>
            </p:nvSpPr>
            <p:spPr bwMode="auto">
              <a:xfrm flipH="1">
                <a:off x="1440" y="2400"/>
                <a:ext cx="576" cy="24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08623" name="Line 13"/>
              <p:cNvSpPr>
                <a:spLocks noChangeShapeType="1"/>
              </p:cNvSpPr>
              <p:nvPr/>
            </p:nvSpPr>
            <p:spPr bwMode="auto">
              <a:xfrm flipH="1">
                <a:off x="1584" y="2640"/>
                <a:ext cx="43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08624" name="Line 14"/>
              <p:cNvSpPr>
                <a:spLocks noChangeShapeType="1"/>
              </p:cNvSpPr>
              <p:nvPr/>
            </p:nvSpPr>
            <p:spPr bwMode="auto">
              <a:xfrm flipH="1" flipV="1">
                <a:off x="1776" y="2832"/>
                <a:ext cx="240" cy="4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708625" name="Text Box 15"/>
            <p:cNvSpPr txBox="1">
              <a:spLocks noChangeArrowheads="1"/>
            </p:cNvSpPr>
            <p:nvPr/>
          </p:nvSpPr>
          <p:spPr bwMode="auto">
            <a:xfrm>
              <a:off x="271" y="2369"/>
              <a:ext cx="672"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atin typeface="Arial" panose="020B0604020202020204" pitchFamily="34" charset="0"/>
                </a:rPr>
                <a:t>optical</a:t>
              </a:r>
            </a:p>
            <a:p>
              <a:pPr algn="ctr"/>
              <a:r>
                <a:rPr lang="en-US">
                  <a:latin typeface="Arial" panose="020B0604020202020204" pitchFamily="34" charset="0"/>
                </a:rPr>
                <a:t>fiber</a:t>
              </a:r>
            </a:p>
          </p:txBody>
        </p:sp>
      </p:grpSp>
    </p:spTree>
    <p:extLst>
      <p:ext uri="{BB962C8B-B14F-4D97-AF65-F5344CB8AC3E}">
        <p14:creationId xmlns:p14="http://schemas.microsoft.com/office/powerpoint/2010/main" val="2232592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4" name="Date Placeholder 2"/>
          <p:cNvSpPr txBox="1">
            <a:spLocks noGrp="1"/>
          </p:cNvSpPr>
          <p:nvPr/>
        </p:nvSpPr>
        <p:spPr bwMode="auto">
          <a:xfrm>
            <a:off x="94615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000">
                <a:latin typeface="Arial" panose="020B0604020202020204" pitchFamily="34" charset="0"/>
              </a:rPr>
              <a:t>CS/ECE 438</a:t>
            </a:r>
          </a:p>
        </p:txBody>
      </p:sp>
      <p:sp>
        <p:nvSpPr>
          <p:cNvPr id="847875" name="Footer Placeholder 3"/>
          <p:cNvSpPr txBox="1">
            <a:spLocks noGrp="1"/>
          </p:cNvSpPr>
          <p:nvPr/>
        </p:nvSpPr>
        <p:spPr bwMode="auto">
          <a:xfrm>
            <a:off x="3124200" y="62484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sz="1000" dirty="0">
              <a:latin typeface="Arial" panose="020B0604020202020204" pitchFamily="34" charset="0"/>
            </a:endParaRPr>
          </a:p>
        </p:txBody>
      </p:sp>
      <p:sp>
        <p:nvSpPr>
          <p:cNvPr id="847876" name="Slide Number Placeholder 4"/>
          <p:cNvSpPr txBox="1">
            <a:spLocks noGrp="1"/>
          </p:cNvSpPr>
          <p:nvPr/>
        </p:nvSpPr>
        <p:spPr bwMode="auto">
          <a:xfrm>
            <a:off x="6705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001396F4-D997-4B5D-8CED-F6A70AFA3673}" type="slidenum">
              <a:rPr lang="en-US" sz="1000">
                <a:latin typeface="Arial" panose="020B0604020202020204" pitchFamily="34" charset="0"/>
              </a:rPr>
              <a:pPr algn="r" eaLnBrk="1" hangingPunct="1"/>
              <a:t>70</a:t>
            </a:fld>
            <a:endParaRPr lang="en-US" sz="1000">
              <a:latin typeface="Arial" panose="020B0604020202020204" pitchFamily="34" charset="0"/>
            </a:endParaRPr>
          </a:p>
        </p:txBody>
      </p:sp>
      <p:sp>
        <p:nvSpPr>
          <p:cNvPr id="847877" name="Rectangle 2"/>
          <p:cNvSpPr>
            <a:spLocks noGrp="1" noChangeArrowheads="1"/>
          </p:cNvSpPr>
          <p:nvPr>
            <p:ph type="title" idx="4294967295"/>
          </p:nvPr>
        </p:nvSpPr>
        <p:spPr/>
        <p:txBody>
          <a:bodyPr anchor="t"/>
          <a:lstStyle/>
          <a:p>
            <a:pPr eaLnBrk="1" hangingPunct="1"/>
            <a:r>
              <a:rPr lang="en-US" dirty="0" smtClean="0"/>
              <a:t>What about 4-bit errors?</a:t>
            </a:r>
          </a:p>
        </p:txBody>
      </p:sp>
      <p:sp>
        <p:nvSpPr>
          <p:cNvPr id="88070" name="Rectangle 4"/>
          <p:cNvSpPr>
            <a:spLocks noChangeArrowheads="1"/>
          </p:cNvSpPr>
          <p:nvPr/>
        </p:nvSpPr>
        <p:spPr bwMode="auto">
          <a:xfrm>
            <a:off x="1444625" y="23622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0</a:t>
            </a:r>
            <a:endParaRPr lang="en-US" sz="3200" b="1" baseline="-25000">
              <a:latin typeface="+mn-lt"/>
            </a:endParaRPr>
          </a:p>
        </p:txBody>
      </p:sp>
      <p:sp>
        <p:nvSpPr>
          <p:cNvPr id="88071" name="Rectangle 5"/>
          <p:cNvSpPr>
            <a:spLocks noChangeArrowheads="1"/>
          </p:cNvSpPr>
          <p:nvPr/>
        </p:nvSpPr>
        <p:spPr bwMode="auto">
          <a:xfrm>
            <a:off x="2130425" y="23622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endParaRPr lang="en-US" sz="3200" b="1" baseline="-25000">
              <a:latin typeface="+mn-lt"/>
            </a:endParaRPr>
          </a:p>
        </p:txBody>
      </p:sp>
      <p:sp>
        <p:nvSpPr>
          <p:cNvPr id="88072" name="Rectangle 6"/>
          <p:cNvSpPr>
            <a:spLocks noChangeArrowheads="1"/>
          </p:cNvSpPr>
          <p:nvPr/>
        </p:nvSpPr>
        <p:spPr bwMode="auto">
          <a:xfrm>
            <a:off x="2816225" y="23622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0</a:t>
            </a:r>
          </a:p>
        </p:txBody>
      </p:sp>
      <p:sp>
        <p:nvSpPr>
          <p:cNvPr id="88073" name="Rectangle 7"/>
          <p:cNvSpPr>
            <a:spLocks noChangeArrowheads="1"/>
          </p:cNvSpPr>
          <p:nvPr/>
        </p:nvSpPr>
        <p:spPr bwMode="auto">
          <a:xfrm>
            <a:off x="3505200" y="23622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0</a:t>
            </a:r>
            <a:endParaRPr lang="en-US" sz="3200" b="1" baseline="-25000">
              <a:latin typeface="+mn-lt"/>
            </a:endParaRPr>
          </a:p>
        </p:txBody>
      </p:sp>
      <p:sp>
        <p:nvSpPr>
          <p:cNvPr id="88074" name="Rectangle 8"/>
          <p:cNvSpPr>
            <a:spLocks noChangeArrowheads="1"/>
          </p:cNvSpPr>
          <p:nvPr/>
        </p:nvSpPr>
        <p:spPr bwMode="auto">
          <a:xfrm>
            <a:off x="4191000" y="23622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0</a:t>
            </a:r>
          </a:p>
        </p:txBody>
      </p:sp>
      <p:sp>
        <p:nvSpPr>
          <p:cNvPr id="88075" name="Rectangle 9"/>
          <p:cNvSpPr>
            <a:spLocks noChangeArrowheads="1"/>
          </p:cNvSpPr>
          <p:nvPr/>
        </p:nvSpPr>
        <p:spPr bwMode="auto">
          <a:xfrm>
            <a:off x="4876800" y="23622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076" name="Rectangle 10"/>
          <p:cNvSpPr>
            <a:spLocks noChangeArrowheads="1"/>
          </p:cNvSpPr>
          <p:nvPr/>
        </p:nvSpPr>
        <p:spPr bwMode="auto">
          <a:xfrm>
            <a:off x="5565775" y="23622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077" name="Rectangle 11"/>
          <p:cNvSpPr>
            <a:spLocks noChangeArrowheads="1"/>
          </p:cNvSpPr>
          <p:nvPr/>
        </p:nvSpPr>
        <p:spPr bwMode="auto">
          <a:xfrm>
            <a:off x="6251575" y="23622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078" name="Rectangle 12"/>
          <p:cNvSpPr>
            <a:spLocks noChangeArrowheads="1"/>
          </p:cNvSpPr>
          <p:nvPr/>
        </p:nvSpPr>
        <p:spPr bwMode="auto">
          <a:xfrm>
            <a:off x="7126288" y="2362200"/>
            <a:ext cx="685800" cy="685800"/>
          </a:xfrm>
          <a:prstGeom prst="rect">
            <a:avLst/>
          </a:prstGeom>
          <a:solidFill>
            <a:srgbClr val="99FF66"/>
          </a:solidFill>
          <a:ln w="9525">
            <a:solidFill>
              <a:schemeClr val="tx1"/>
            </a:solidFill>
            <a:miter lim="800000"/>
            <a:headEnd/>
            <a:tailEnd/>
          </a:ln>
        </p:spPr>
        <p:txBody>
          <a:bodyPr wrap="none" anchor="ctr"/>
          <a:lstStyle/>
          <a:p>
            <a:pPr algn="ctr">
              <a:defRPr/>
            </a:pPr>
            <a:r>
              <a:rPr lang="en-US" sz="3200" b="1">
                <a:latin typeface="+mn-lt"/>
              </a:rPr>
              <a:t>0</a:t>
            </a:r>
          </a:p>
        </p:txBody>
      </p:sp>
      <p:sp>
        <p:nvSpPr>
          <p:cNvPr id="88079" name="Rectangle 13"/>
          <p:cNvSpPr>
            <a:spLocks noChangeArrowheads="1"/>
          </p:cNvSpPr>
          <p:nvPr/>
        </p:nvSpPr>
        <p:spPr bwMode="auto">
          <a:xfrm>
            <a:off x="1444625" y="30480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0</a:t>
            </a:r>
            <a:endParaRPr lang="en-US" sz="3200" b="1" baseline="-25000">
              <a:latin typeface="+mn-lt"/>
            </a:endParaRPr>
          </a:p>
        </p:txBody>
      </p:sp>
      <p:sp>
        <p:nvSpPr>
          <p:cNvPr id="88080" name="Rectangle 14"/>
          <p:cNvSpPr>
            <a:spLocks noChangeArrowheads="1"/>
          </p:cNvSpPr>
          <p:nvPr/>
        </p:nvSpPr>
        <p:spPr bwMode="auto">
          <a:xfrm>
            <a:off x="2130425" y="30480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endParaRPr lang="en-US" sz="3200" b="1" baseline="-25000">
              <a:latin typeface="+mn-lt"/>
            </a:endParaRPr>
          </a:p>
        </p:txBody>
      </p:sp>
      <p:sp>
        <p:nvSpPr>
          <p:cNvPr id="88081" name="Rectangle 15"/>
          <p:cNvSpPr>
            <a:spLocks noChangeArrowheads="1"/>
          </p:cNvSpPr>
          <p:nvPr/>
        </p:nvSpPr>
        <p:spPr bwMode="auto">
          <a:xfrm>
            <a:off x="2816225" y="30480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082" name="Rectangle 16"/>
          <p:cNvSpPr>
            <a:spLocks noChangeArrowheads="1"/>
          </p:cNvSpPr>
          <p:nvPr/>
        </p:nvSpPr>
        <p:spPr bwMode="auto">
          <a:xfrm>
            <a:off x="3505200" y="30480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0</a:t>
            </a:r>
            <a:endParaRPr lang="en-US" sz="3200" b="1" baseline="-25000">
              <a:latin typeface="+mn-lt"/>
            </a:endParaRPr>
          </a:p>
        </p:txBody>
      </p:sp>
      <p:sp>
        <p:nvSpPr>
          <p:cNvPr id="88083" name="Rectangle 17"/>
          <p:cNvSpPr>
            <a:spLocks noChangeArrowheads="1"/>
          </p:cNvSpPr>
          <p:nvPr/>
        </p:nvSpPr>
        <p:spPr bwMode="auto">
          <a:xfrm>
            <a:off x="4191000" y="30480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084" name="Rectangle 18"/>
          <p:cNvSpPr>
            <a:spLocks noChangeArrowheads="1"/>
          </p:cNvSpPr>
          <p:nvPr/>
        </p:nvSpPr>
        <p:spPr bwMode="auto">
          <a:xfrm>
            <a:off x="4876800" y="30480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085" name="Rectangle 19"/>
          <p:cNvSpPr>
            <a:spLocks noChangeArrowheads="1"/>
          </p:cNvSpPr>
          <p:nvPr/>
        </p:nvSpPr>
        <p:spPr bwMode="auto">
          <a:xfrm>
            <a:off x="5565775" y="30480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086" name="Rectangle 20"/>
          <p:cNvSpPr>
            <a:spLocks noChangeArrowheads="1"/>
          </p:cNvSpPr>
          <p:nvPr/>
        </p:nvSpPr>
        <p:spPr bwMode="auto">
          <a:xfrm>
            <a:off x="6251575" y="30480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087" name="Rectangle 21"/>
          <p:cNvSpPr>
            <a:spLocks noChangeArrowheads="1"/>
          </p:cNvSpPr>
          <p:nvPr/>
        </p:nvSpPr>
        <p:spPr bwMode="auto">
          <a:xfrm>
            <a:off x="7126288" y="3048000"/>
            <a:ext cx="685800" cy="685800"/>
          </a:xfrm>
          <a:prstGeom prst="rect">
            <a:avLst/>
          </a:prstGeom>
          <a:solidFill>
            <a:srgbClr val="99FF66"/>
          </a:solidFill>
          <a:ln w="9525">
            <a:solidFill>
              <a:schemeClr val="tx1"/>
            </a:solidFill>
            <a:miter lim="800000"/>
            <a:headEnd/>
            <a:tailEnd/>
          </a:ln>
        </p:spPr>
        <p:txBody>
          <a:bodyPr wrap="none" anchor="ctr"/>
          <a:lstStyle/>
          <a:p>
            <a:pPr algn="ctr">
              <a:defRPr/>
            </a:pPr>
            <a:r>
              <a:rPr lang="en-US" sz="3200" b="1">
                <a:latin typeface="+mn-lt"/>
              </a:rPr>
              <a:t>0</a:t>
            </a:r>
          </a:p>
        </p:txBody>
      </p:sp>
      <p:sp>
        <p:nvSpPr>
          <p:cNvPr id="88088" name="Rectangle 22"/>
          <p:cNvSpPr>
            <a:spLocks noChangeArrowheads="1"/>
          </p:cNvSpPr>
          <p:nvPr/>
        </p:nvSpPr>
        <p:spPr bwMode="auto">
          <a:xfrm>
            <a:off x="1444625" y="44196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0</a:t>
            </a:r>
            <a:endParaRPr lang="en-US" sz="3200" b="1" baseline="-25000">
              <a:latin typeface="+mn-lt"/>
            </a:endParaRPr>
          </a:p>
        </p:txBody>
      </p:sp>
      <p:sp>
        <p:nvSpPr>
          <p:cNvPr id="88089" name="Rectangle 23"/>
          <p:cNvSpPr>
            <a:spLocks noChangeArrowheads="1"/>
          </p:cNvSpPr>
          <p:nvPr/>
        </p:nvSpPr>
        <p:spPr bwMode="auto">
          <a:xfrm>
            <a:off x="2130425" y="44196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endParaRPr lang="en-US" sz="3200" b="1" baseline="-25000">
              <a:latin typeface="+mn-lt"/>
            </a:endParaRPr>
          </a:p>
        </p:txBody>
      </p:sp>
      <p:sp>
        <p:nvSpPr>
          <p:cNvPr id="88090" name="Rectangle 24"/>
          <p:cNvSpPr>
            <a:spLocks noChangeArrowheads="1"/>
          </p:cNvSpPr>
          <p:nvPr/>
        </p:nvSpPr>
        <p:spPr bwMode="auto">
          <a:xfrm>
            <a:off x="2816225" y="44196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091" name="Rectangle 25"/>
          <p:cNvSpPr>
            <a:spLocks noChangeArrowheads="1"/>
          </p:cNvSpPr>
          <p:nvPr/>
        </p:nvSpPr>
        <p:spPr bwMode="auto">
          <a:xfrm>
            <a:off x="3505200" y="44196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0</a:t>
            </a:r>
            <a:endParaRPr lang="en-US" sz="3200" b="1" baseline="-25000">
              <a:latin typeface="+mn-lt"/>
            </a:endParaRPr>
          </a:p>
        </p:txBody>
      </p:sp>
      <p:sp>
        <p:nvSpPr>
          <p:cNvPr id="88092" name="Rectangle 26"/>
          <p:cNvSpPr>
            <a:spLocks noChangeArrowheads="1"/>
          </p:cNvSpPr>
          <p:nvPr/>
        </p:nvSpPr>
        <p:spPr bwMode="auto">
          <a:xfrm>
            <a:off x="4191000" y="44196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0</a:t>
            </a:r>
          </a:p>
        </p:txBody>
      </p:sp>
      <p:sp>
        <p:nvSpPr>
          <p:cNvPr id="88093" name="Rectangle 27"/>
          <p:cNvSpPr>
            <a:spLocks noChangeArrowheads="1"/>
          </p:cNvSpPr>
          <p:nvPr/>
        </p:nvSpPr>
        <p:spPr bwMode="auto">
          <a:xfrm>
            <a:off x="4876800" y="44196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094" name="Rectangle 28"/>
          <p:cNvSpPr>
            <a:spLocks noChangeArrowheads="1"/>
          </p:cNvSpPr>
          <p:nvPr/>
        </p:nvSpPr>
        <p:spPr bwMode="auto">
          <a:xfrm>
            <a:off x="5565775" y="44196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0</a:t>
            </a:r>
          </a:p>
        </p:txBody>
      </p:sp>
      <p:sp>
        <p:nvSpPr>
          <p:cNvPr id="88095" name="Rectangle 29"/>
          <p:cNvSpPr>
            <a:spLocks noChangeArrowheads="1"/>
          </p:cNvSpPr>
          <p:nvPr/>
        </p:nvSpPr>
        <p:spPr bwMode="auto">
          <a:xfrm>
            <a:off x="6251575" y="44196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0</a:t>
            </a:r>
          </a:p>
        </p:txBody>
      </p:sp>
      <p:sp>
        <p:nvSpPr>
          <p:cNvPr id="88096" name="Rectangle 30"/>
          <p:cNvSpPr>
            <a:spLocks noChangeArrowheads="1"/>
          </p:cNvSpPr>
          <p:nvPr/>
        </p:nvSpPr>
        <p:spPr bwMode="auto">
          <a:xfrm>
            <a:off x="7126288" y="4419600"/>
            <a:ext cx="685800" cy="685800"/>
          </a:xfrm>
          <a:prstGeom prst="rect">
            <a:avLst/>
          </a:prstGeom>
          <a:solidFill>
            <a:srgbClr val="99FF66"/>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097" name="Rectangle 31"/>
          <p:cNvSpPr>
            <a:spLocks noChangeArrowheads="1"/>
          </p:cNvSpPr>
          <p:nvPr/>
        </p:nvSpPr>
        <p:spPr bwMode="auto">
          <a:xfrm>
            <a:off x="1444625" y="5334000"/>
            <a:ext cx="685800" cy="685800"/>
          </a:xfrm>
          <a:prstGeom prst="rect">
            <a:avLst/>
          </a:prstGeom>
          <a:solidFill>
            <a:srgbClr val="99FF66"/>
          </a:solidFill>
          <a:ln w="9525">
            <a:solidFill>
              <a:schemeClr val="tx1"/>
            </a:solidFill>
            <a:miter lim="800000"/>
            <a:headEnd/>
            <a:tailEnd/>
          </a:ln>
        </p:spPr>
        <p:txBody>
          <a:bodyPr wrap="none" anchor="ctr"/>
          <a:lstStyle/>
          <a:p>
            <a:pPr algn="ctr">
              <a:defRPr/>
            </a:pPr>
            <a:r>
              <a:rPr lang="en-US" sz="3200" b="1">
                <a:latin typeface="+mn-lt"/>
              </a:rPr>
              <a:t>0</a:t>
            </a:r>
            <a:endParaRPr lang="en-US" sz="3200" b="1" baseline="-25000">
              <a:latin typeface="+mn-lt"/>
            </a:endParaRPr>
          </a:p>
        </p:txBody>
      </p:sp>
      <p:sp>
        <p:nvSpPr>
          <p:cNvPr id="88098" name="Rectangle 32"/>
          <p:cNvSpPr>
            <a:spLocks noChangeArrowheads="1"/>
          </p:cNvSpPr>
          <p:nvPr/>
        </p:nvSpPr>
        <p:spPr bwMode="auto">
          <a:xfrm>
            <a:off x="2130425" y="5334000"/>
            <a:ext cx="685800" cy="685800"/>
          </a:xfrm>
          <a:prstGeom prst="rect">
            <a:avLst/>
          </a:prstGeom>
          <a:solidFill>
            <a:srgbClr val="99FF66"/>
          </a:solidFill>
          <a:ln w="9525">
            <a:solidFill>
              <a:schemeClr val="tx1"/>
            </a:solidFill>
            <a:miter lim="800000"/>
            <a:headEnd/>
            <a:tailEnd/>
          </a:ln>
        </p:spPr>
        <p:txBody>
          <a:bodyPr wrap="none" anchor="ctr"/>
          <a:lstStyle/>
          <a:p>
            <a:pPr algn="ctr">
              <a:defRPr/>
            </a:pPr>
            <a:r>
              <a:rPr lang="en-US" sz="3200" b="1">
                <a:latin typeface="+mn-lt"/>
              </a:rPr>
              <a:t>0</a:t>
            </a:r>
            <a:endParaRPr lang="en-US" sz="3200" b="1" baseline="-25000">
              <a:latin typeface="+mn-lt"/>
            </a:endParaRPr>
          </a:p>
        </p:txBody>
      </p:sp>
      <p:sp>
        <p:nvSpPr>
          <p:cNvPr id="88099" name="Rectangle 33"/>
          <p:cNvSpPr>
            <a:spLocks noChangeArrowheads="1"/>
          </p:cNvSpPr>
          <p:nvPr/>
        </p:nvSpPr>
        <p:spPr bwMode="auto">
          <a:xfrm>
            <a:off x="2816225" y="5334000"/>
            <a:ext cx="685800" cy="685800"/>
          </a:xfrm>
          <a:prstGeom prst="rect">
            <a:avLst/>
          </a:prstGeom>
          <a:solidFill>
            <a:srgbClr val="99FF66"/>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100" name="Rectangle 34"/>
          <p:cNvSpPr>
            <a:spLocks noChangeArrowheads="1"/>
          </p:cNvSpPr>
          <p:nvPr/>
        </p:nvSpPr>
        <p:spPr bwMode="auto">
          <a:xfrm>
            <a:off x="3505200" y="5334000"/>
            <a:ext cx="685800" cy="685800"/>
          </a:xfrm>
          <a:prstGeom prst="rect">
            <a:avLst/>
          </a:prstGeom>
          <a:solidFill>
            <a:srgbClr val="99FF66"/>
          </a:solidFill>
          <a:ln w="9525">
            <a:solidFill>
              <a:schemeClr val="tx1"/>
            </a:solidFill>
            <a:miter lim="800000"/>
            <a:headEnd/>
            <a:tailEnd/>
          </a:ln>
        </p:spPr>
        <p:txBody>
          <a:bodyPr wrap="none" anchor="ctr"/>
          <a:lstStyle/>
          <a:p>
            <a:pPr algn="ctr">
              <a:defRPr/>
            </a:pPr>
            <a:r>
              <a:rPr lang="en-US" sz="3200" b="1">
                <a:latin typeface="+mn-lt"/>
              </a:rPr>
              <a:t>0</a:t>
            </a:r>
            <a:endParaRPr lang="en-US" sz="3200" b="1" baseline="-25000">
              <a:latin typeface="+mn-lt"/>
            </a:endParaRPr>
          </a:p>
        </p:txBody>
      </p:sp>
      <p:sp>
        <p:nvSpPr>
          <p:cNvPr id="88101" name="Rectangle 35"/>
          <p:cNvSpPr>
            <a:spLocks noChangeArrowheads="1"/>
          </p:cNvSpPr>
          <p:nvPr/>
        </p:nvSpPr>
        <p:spPr bwMode="auto">
          <a:xfrm>
            <a:off x="4191000" y="5334000"/>
            <a:ext cx="685800" cy="685800"/>
          </a:xfrm>
          <a:prstGeom prst="rect">
            <a:avLst/>
          </a:prstGeom>
          <a:solidFill>
            <a:srgbClr val="99FF66"/>
          </a:solidFill>
          <a:ln w="9525">
            <a:solidFill>
              <a:schemeClr val="tx1"/>
            </a:solidFill>
            <a:miter lim="800000"/>
            <a:headEnd/>
            <a:tailEnd/>
          </a:ln>
        </p:spPr>
        <p:txBody>
          <a:bodyPr wrap="none" anchor="ctr"/>
          <a:lstStyle/>
          <a:p>
            <a:pPr algn="ctr">
              <a:defRPr/>
            </a:pPr>
            <a:r>
              <a:rPr lang="en-US" sz="3200" b="1">
                <a:latin typeface="+mn-lt"/>
              </a:rPr>
              <a:t>0</a:t>
            </a:r>
          </a:p>
        </p:txBody>
      </p:sp>
      <p:sp>
        <p:nvSpPr>
          <p:cNvPr id="88102" name="Rectangle 36"/>
          <p:cNvSpPr>
            <a:spLocks noChangeArrowheads="1"/>
          </p:cNvSpPr>
          <p:nvPr/>
        </p:nvSpPr>
        <p:spPr bwMode="auto">
          <a:xfrm>
            <a:off x="4876800" y="5334000"/>
            <a:ext cx="685800" cy="685800"/>
          </a:xfrm>
          <a:prstGeom prst="rect">
            <a:avLst/>
          </a:prstGeom>
          <a:solidFill>
            <a:srgbClr val="99FF66"/>
          </a:solidFill>
          <a:ln w="9525">
            <a:solidFill>
              <a:schemeClr val="tx1"/>
            </a:solidFill>
            <a:miter lim="800000"/>
            <a:headEnd/>
            <a:tailEnd/>
          </a:ln>
        </p:spPr>
        <p:txBody>
          <a:bodyPr wrap="none" anchor="ctr"/>
          <a:lstStyle/>
          <a:p>
            <a:pPr algn="ctr">
              <a:defRPr/>
            </a:pPr>
            <a:r>
              <a:rPr lang="en-US" sz="3200" b="1">
                <a:latin typeface="+mn-lt"/>
              </a:rPr>
              <a:t>0</a:t>
            </a:r>
          </a:p>
        </p:txBody>
      </p:sp>
      <p:sp>
        <p:nvSpPr>
          <p:cNvPr id="88103" name="Rectangle 37"/>
          <p:cNvSpPr>
            <a:spLocks noChangeArrowheads="1"/>
          </p:cNvSpPr>
          <p:nvPr/>
        </p:nvSpPr>
        <p:spPr bwMode="auto">
          <a:xfrm>
            <a:off x="5565775" y="5334000"/>
            <a:ext cx="685800" cy="685800"/>
          </a:xfrm>
          <a:prstGeom prst="rect">
            <a:avLst/>
          </a:prstGeom>
          <a:solidFill>
            <a:srgbClr val="99FF66"/>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104" name="Rectangle 38"/>
          <p:cNvSpPr>
            <a:spLocks noChangeArrowheads="1"/>
          </p:cNvSpPr>
          <p:nvPr/>
        </p:nvSpPr>
        <p:spPr bwMode="auto">
          <a:xfrm>
            <a:off x="6251575" y="5334000"/>
            <a:ext cx="685800" cy="685800"/>
          </a:xfrm>
          <a:prstGeom prst="rect">
            <a:avLst/>
          </a:prstGeom>
          <a:solidFill>
            <a:srgbClr val="99FF66"/>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105" name="Rectangle 39"/>
          <p:cNvSpPr>
            <a:spLocks noChangeArrowheads="1"/>
          </p:cNvSpPr>
          <p:nvPr/>
        </p:nvSpPr>
        <p:spPr bwMode="auto">
          <a:xfrm>
            <a:off x="7126288" y="5334000"/>
            <a:ext cx="685800" cy="685800"/>
          </a:xfrm>
          <a:prstGeom prst="rect">
            <a:avLst/>
          </a:prstGeom>
          <a:solidFill>
            <a:srgbClr val="99FF66"/>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106" name="Rectangle 40"/>
          <p:cNvSpPr>
            <a:spLocks noChangeArrowheads="1"/>
          </p:cNvSpPr>
          <p:nvPr/>
        </p:nvSpPr>
        <p:spPr bwMode="auto">
          <a:xfrm>
            <a:off x="1444625" y="37338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0</a:t>
            </a:r>
            <a:endParaRPr lang="en-US" sz="3200" b="1" baseline="-25000">
              <a:latin typeface="+mn-lt"/>
            </a:endParaRPr>
          </a:p>
        </p:txBody>
      </p:sp>
      <p:sp>
        <p:nvSpPr>
          <p:cNvPr id="88107" name="Rectangle 41"/>
          <p:cNvSpPr>
            <a:spLocks noChangeArrowheads="1"/>
          </p:cNvSpPr>
          <p:nvPr/>
        </p:nvSpPr>
        <p:spPr bwMode="auto">
          <a:xfrm>
            <a:off x="2130425" y="37338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endParaRPr lang="en-US" sz="3200" b="1" baseline="-25000">
              <a:latin typeface="+mn-lt"/>
            </a:endParaRPr>
          </a:p>
        </p:txBody>
      </p:sp>
      <p:sp>
        <p:nvSpPr>
          <p:cNvPr id="88108" name="Rectangle 42"/>
          <p:cNvSpPr>
            <a:spLocks noChangeArrowheads="1"/>
          </p:cNvSpPr>
          <p:nvPr/>
        </p:nvSpPr>
        <p:spPr bwMode="auto">
          <a:xfrm>
            <a:off x="2816225" y="37338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109" name="Rectangle 43"/>
          <p:cNvSpPr>
            <a:spLocks noChangeArrowheads="1"/>
          </p:cNvSpPr>
          <p:nvPr/>
        </p:nvSpPr>
        <p:spPr bwMode="auto">
          <a:xfrm>
            <a:off x="3505200" y="37338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0</a:t>
            </a:r>
            <a:endParaRPr lang="en-US" sz="3200" b="1" baseline="-25000">
              <a:latin typeface="+mn-lt"/>
            </a:endParaRPr>
          </a:p>
        </p:txBody>
      </p:sp>
      <p:sp>
        <p:nvSpPr>
          <p:cNvPr id="88110" name="Rectangle 44"/>
          <p:cNvSpPr>
            <a:spLocks noChangeArrowheads="1"/>
          </p:cNvSpPr>
          <p:nvPr/>
        </p:nvSpPr>
        <p:spPr bwMode="auto">
          <a:xfrm>
            <a:off x="4191000" y="37338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111" name="Rectangle 45"/>
          <p:cNvSpPr>
            <a:spLocks noChangeArrowheads="1"/>
          </p:cNvSpPr>
          <p:nvPr/>
        </p:nvSpPr>
        <p:spPr bwMode="auto">
          <a:xfrm>
            <a:off x="4876800" y="37338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112" name="Rectangle 46"/>
          <p:cNvSpPr>
            <a:spLocks noChangeArrowheads="1"/>
          </p:cNvSpPr>
          <p:nvPr/>
        </p:nvSpPr>
        <p:spPr bwMode="auto">
          <a:xfrm>
            <a:off x="5565775" y="37338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113" name="Rectangle 47"/>
          <p:cNvSpPr>
            <a:spLocks noChangeArrowheads="1"/>
          </p:cNvSpPr>
          <p:nvPr/>
        </p:nvSpPr>
        <p:spPr bwMode="auto">
          <a:xfrm>
            <a:off x="6251575" y="3733800"/>
            <a:ext cx="685800" cy="685800"/>
          </a:xfrm>
          <a:prstGeom prst="rect">
            <a:avLst/>
          </a:prstGeom>
          <a:solidFill>
            <a:schemeClr val="bg1"/>
          </a:solidFill>
          <a:ln w="9525">
            <a:solidFill>
              <a:schemeClr val="tx1"/>
            </a:solidFill>
            <a:miter lim="800000"/>
            <a:headEnd/>
            <a:tailEnd/>
          </a:ln>
        </p:spPr>
        <p:txBody>
          <a:bodyPr wrap="none" anchor="ctr"/>
          <a:lstStyle/>
          <a:p>
            <a:pPr algn="ctr">
              <a:defRPr/>
            </a:pPr>
            <a:r>
              <a:rPr lang="en-US" sz="3200" b="1">
                <a:latin typeface="+mn-lt"/>
              </a:rPr>
              <a:t>1</a:t>
            </a:r>
          </a:p>
        </p:txBody>
      </p:sp>
      <p:sp>
        <p:nvSpPr>
          <p:cNvPr id="88114" name="Rectangle 48"/>
          <p:cNvSpPr>
            <a:spLocks noChangeArrowheads="1"/>
          </p:cNvSpPr>
          <p:nvPr/>
        </p:nvSpPr>
        <p:spPr bwMode="auto">
          <a:xfrm>
            <a:off x="7126288" y="3733800"/>
            <a:ext cx="685800" cy="685800"/>
          </a:xfrm>
          <a:prstGeom prst="rect">
            <a:avLst/>
          </a:prstGeom>
          <a:solidFill>
            <a:srgbClr val="99FF66"/>
          </a:solidFill>
          <a:ln w="9525">
            <a:solidFill>
              <a:schemeClr val="tx1"/>
            </a:solidFill>
            <a:miter lim="800000"/>
            <a:headEnd/>
            <a:tailEnd/>
          </a:ln>
        </p:spPr>
        <p:txBody>
          <a:bodyPr wrap="none" anchor="ctr"/>
          <a:lstStyle/>
          <a:p>
            <a:pPr algn="ctr">
              <a:defRPr/>
            </a:pPr>
            <a:r>
              <a:rPr lang="en-US" sz="3200" b="1">
                <a:latin typeface="+mn-lt"/>
              </a:rPr>
              <a:t>0</a:t>
            </a:r>
          </a:p>
        </p:txBody>
      </p:sp>
      <p:grpSp>
        <p:nvGrpSpPr>
          <p:cNvPr id="847923" name="Group 51"/>
          <p:cNvGrpSpPr>
            <a:grpSpLocks/>
          </p:cNvGrpSpPr>
          <p:nvPr/>
        </p:nvGrpSpPr>
        <p:grpSpPr bwMode="auto">
          <a:xfrm>
            <a:off x="1524000" y="2241550"/>
            <a:ext cx="685800" cy="703263"/>
            <a:chOff x="1824" y="1411"/>
            <a:chExt cx="432" cy="443"/>
          </a:xfrm>
        </p:grpSpPr>
        <p:sp>
          <p:nvSpPr>
            <p:cNvPr id="847924" name="Line 52"/>
            <p:cNvSpPr>
              <a:spLocks noChangeShapeType="1"/>
            </p:cNvSpPr>
            <p:nvPr/>
          </p:nvSpPr>
          <p:spPr bwMode="auto">
            <a:xfrm>
              <a:off x="1824" y="1566"/>
              <a:ext cx="336" cy="288"/>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7925" name="Rectangle 53"/>
            <p:cNvSpPr>
              <a:spLocks noChangeArrowheads="1"/>
            </p:cNvSpPr>
            <p:nvPr/>
          </p:nvSpPr>
          <p:spPr bwMode="auto">
            <a:xfrm>
              <a:off x="1998" y="1411"/>
              <a:ext cx="2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b="1">
                  <a:solidFill>
                    <a:srgbClr val="FF0000"/>
                  </a:solidFill>
                  <a:latin typeface="Arial" panose="020B0604020202020204" pitchFamily="34" charset="0"/>
                  <a:cs typeface="Arial" panose="020B0604020202020204" pitchFamily="34" charset="0"/>
                </a:rPr>
                <a:t>1</a:t>
              </a:r>
            </a:p>
          </p:txBody>
        </p:sp>
      </p:grpSp>
      <p:sp>
        <p:nvSpPr>
          <p:cNvPr id="847928" name="Rectangle 56"/>
          <p:cNvSpPr>
            <a:spLocks noChangeArrowheads="1"/>
          </p:cNvSpPr>
          <p:nvPr/>
        </p:nvSpPr>
        <p:spPr bwMode="auto">
          <a:xfrm>
            <a:off x="4419600" y="1371600"/>
            <a:ext cx="3660775" cy="7112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a:solidFill>
                  <a:srgbClr val="FF0000"/>
                </a:solidFill>
                <a:latin typeface="Arial" panose="020B0604020202020204" pitchFamily="34" charset="0"/>
              </a:rPr>
              <a:t>Can you think of a 4-bit error</a:t>
            </a:r>
          </a:p>
          <a:p>
            <a:r>
              <a:rPr lang="en-US" sz="2000" b="1">
                <a:solidFill>
                  <a:srgbClr val="FF0000"/>
                </a:solidFill>
                <a:latin typeface="Arial" panose="020B0604020202020204" pitchFamily="34" charset="0"/>
              </a:rPr>
              <a:t>this scheme can’t detect?</a:t>
            </a:r>
          </a:p>
        </p:txBody>
      </p:sp>
      <p:grpSp>
        <p:nvGrpSpPr>
          <p:cNvPr id="847931" name="Group 59"/>
          <p:cNvGrpSpPr>
            <a:grpSpLocks/>
          </p:cNvGrpSpPr>
          <p:nvPr/>
        </p:nvGrpSpPr>
        <p:grpSpPr bwMode="auto">
          <a:xfrm>
            <a:off x="1524000" y="3613150"/>
            <a:ext cx="685800" cy="703263"/>
            <a:chOff x="1824" y="1411"/>
            <a:chExt cx="432" cy="443"/>
          </a:xfrm>
        </p:grpSpPr>
        <p:sp>
          <p:nvSpPr>
            <p:cNvPr id="847932" name="Line 60"/>
            <p:cNvSpPr>
              <a:spLocks noChangeShapeType="1"/>
            </p:cNvSpPr>
            <p:nvPr/>
          </p:nvSpPr>
          <p:spPr bwMode="auto">
            <a:xfrm>
              <a:off x="1824" y="1566"/>
              <a:ext cx="336" cy="288"/>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7933" name="Rectangle 61"/>
            <p:cNvSpPr>
              <a:spLocks noChangeArrowheads="1"/>
            </p:cNvSpPr>
            <p:nvPr/>
          </p:nvSpPr>
          <p:spPr bwMode="auto">
            <a:xfrm>
              <a:off x="1998" y="1411"/>
              <a:ext cx="2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b="1">
                  <a:solidFill>
                    <a:srgbClr val="FF0000"/>
                  </a:solidFill>
                  <a:latin typeface="Arial" panose="020B0604020202020204" pitchFamily="34" charset="0"/>
                  <a:cs typeface="Arial" panose="020B0604020202020204" pitchFamily="34" charset="0"/>
                </a:rPr>
                <a:t>1</a:t>
              </a:r>
            </a:p>
          </p:txBody>
        </p:sp>
      </p:grpSp>
      <p:grpSp>
        <p:nvGrpSpPr>
          <p:cNvPr id="847934" name="Group 62"/>
          <p:cNvGrpSpPr>
            <a:grpSpLocks/>
          </p:cNvGrpSpPr>
          <p:nvPr/>
        </p:nvGrpSpPr>
        <p:grpSpPr bwMode="auto">
          <a:xfrm>
            <a:off x="2895600" y="2236788"/>
            <a:ext cx="685800" cy="703262"/>
            <a:chOff x="1824" y="1411"/>
            <a:chExt cx="432" cy="443"/>
          </a:xfrm>
        </p:grpSpPr>
        <p:sp>
          <p:nvSpPr>
            <p:cNvPr id="847935" name="Line 63"/>
            <p:cNvSpPr>
              <a:spLocks noChangeShapeType="1"/>
            </p:cNvSpPr>
            <p:nvPr/>
          </p:nvSpPr>
          <p:spPr bwMode="auto">
            <a:xfrm>
              <a:off x="1824" y="1566"/>
              <a:ext cx="336" cy="288"/>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7936" name="Rectangle 64"/>
            <p:cNvSpPr>
              <a:spLocks noChangeArrowheads="1"/>
            </p:cNvSpPr>
            <p:nvPr/>
          </p:nvSpPr>
          <p:spPr bwMode="auto">
            <a:xfrm>
              <a:off x="1998" y="1411"/>
              <a:ext cx="2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b="1">
                  <a:solidFill>
                    <a:srgbClr val="FF0000"/>
                  </a:solidFill>
                  <a:latin typeface="Arial" panose="020B0604020202020204" pitchFamily="34" charset="0"/>
                  <a:cs typeface="Arial" panose="020B0604020202020204" pitchFamily="34" charset="0"/>
                </a:rPr>
                <a:t>1</a:t>
              </a:r>
            </a:p>
          </p:txBody>
        </p:sp>
      </p:grpSp>
      <p:grpSp>
        <p:nvGrpSpPr>
          <p:cNvPr id="847937" name="Group 65"/>
          <p:cNvGrpSpPr>
            <a:grpSpLocks/>
          </p:cNvGrpSpPr>
          <p:nvPr/>
        </p:nvGrpSpPr>
        <p:grpSpPr bwMode="auto">
          <a:xfrm>
            <a:off x="2895600" y="3608388"/>
            <a:ext cx="685800" cy="703262"/>
            <a:chOff x="1824" y="1411"/>
            <a:chExt cx="432" cy="443"/>
          </a:xfrm>
        </p:grpSpPr>
        <p:sp>
          <p:nvSpPr>
            <p:cNvPr id="847938" name="Line 66"/>
            <p:cNvSpPr>
              <a:spLocks noChangeShapeType="1"/>
            </p:cNvSpPr>
            <p:nvPr/>
          </p:nvSpPr>
          <p:spPr bwMode="auto">
            <a:xfrm>
              <a:off x="1824" y="1566"/>
              <a:ext cx="336" cy="288"/>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7939" name="Rectangle 67"/>
            <p:cNvSpPr>
              <a:spLocks noChangeArrowheads="1"/>
            </p:cNvSpPr>
            <p:nvPr/>
          </p:nvSpPr>
          <p:spPr bwMode="auto">
            <a:xfrm>
              <a:off x="1998" y="1411"/>
              <a:ext cx="2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b="1">
                  <a:solidFill>
                    <a:srgbClr val="FF0000"/>
                  </a:solidFill>
                  <a:latin typeface="Arial" panose="020B0604020202020204" pitchFamily="34" charset="0"/>
                  <a:cs typeface="Arial" panose="020B0604020202020204" pitchFamily="34" charset="0"/>
                </a:rPr>
                <a:t>0</a:t>
              </a:r>
            </a:p>
          </p:txBody>
        </p:sp>
      </p:grpSp>
      <p:sp>
        <p:nvSpPr>
          <p:cNvPr id="847940" name="Rectangle 68"/>
          <p:cNvSpPr>
            <a:spLocks noChangeArrowheads="1"/>
          </p:cNvSpPr>
          <p:nvPr/>
        </p:nvSpPr>
        <p:spPr bwMode="auto">
          <a:xfrm>
            <a:off x="304800" y="1295400"/>
            <a:ext cx="3338513" cy="7112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a:solidFill>
                  <a:srgbClr val="FF0000"/>
                </a:solidFill>
                <a:latin typeface="Arial" panose="020B0604020202020204" pitchFamily="34" charset="0"/>
              </a:rPr>
              <a:t>Are there any 4-bit errors</a:t>
            </a:r>
          </a:p>
          <a:p>
            <a:r>
              <a:rPr lang="en-US" sz="2000" b="1">
                <a:solidFill>
                  <a:srgbClr val="FF0000"/>
                </a:solidFill>
                <a:latin typeface="Arial" panose="020B0604020202020204" pitchFamily="34" charset="0"/>
              </a:rPr>
              <a:t>this scheme *can* detect?</a:t>
            </a:r>
          </a:p>
        </p:txBody>
      </p:sp>
    </p:spTree>
    <p:extLst>
      <p:ext uri="{BB962C8B-B14F-4D97-AF65-F5344CB8AC3E}">
        <p14:creationId xmlns:p14="http://schemas.microsoft.com/office/powerpoint/2010/main" val="13559184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47928"/>
                                        </p:tgtEl>
                                        <p:attrNameLst>
                                          <p:attrName>style.visibility</p:attrName>
                                        </p:attrNameLst>
                                      </p:cBhvr>
                                      <p:to>
                                        <p:strVal val="visible"/>
                                      </p:to>
                                    </p:set>
                                    <p:animEffect transition="in" filter="wipe(down)">
                                      <p:cBhvr>
                                        <p:cTn id="7" dur="500"/>
                                        <p:tgtEl>
                                          <p:spTgt spid="8479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847923"/>
                                        </p:tgtEl>
                                        <p:attrNameLst>
                                          <p:attrName>style.visibility</p:attrName>
                                        </p:attrNameLst>
                                      </p:cBhvr>
                                      <p:to>
                                        <p:strVal val="visible"/>
                                      </p:to>
                                    </p:set>
                                    <p:animEffect transition="in" filter="wipe(down)">
                                      <p:cBhvr>
                                        <p:cTn id="12" dur="500"/>
                                        <p:tgtEl>
                                          <p:spTgt spid="847923"/>
                                        </p:tgtEl>
                                      </p:cBhvr>
                                    </p:animEffect>
                                  </p:childTnLst>
                                </p:cTn>
                              </p:par>
                            </p:childTnLst>
                          </p:cTn>
                        </p:par>
                        <p:par>
                          <p:cTn id="13" fill="hold" nodeType="afterGroup">
                            <p:stCondLst>
                              <p:cond delay="500"/>
                            </p:stCondLst>
                            <p:childTnLst>
                              <p:par>
                                <p:cTn id="14" presetID="22" presetClass="entr" presetSubtype="4" fill="hold" nodeType="afterEffect">
                                  <p:stCondLst>
                                    <p:cond delay="0"/>
                                  </p:stCondLst>
                                  <p:childTnLst>
                                    <p:set>
                                      <p:cBhvr>
                                        <p:cTn id="15" dur="1" fill="hold">
                                          <p:stCondLst>
                                            <p:cond delay="0"/>
                                          </p:stCondLst>
                                        </p:cTn>
                                        <p:tgtEl>
                                          <p:spTgt spid="847931"/>
                                        </p:tgtEl>
                                        <p:attrNameLst>
                                          <p:attrName>style.visibility</p:attrName>
                                        </p:attrNameLst>
                                      </p:cBhvr>
                                      <p:to>
                                        <p:strVal val="visible"/>
                                      </p:to>
                                    </p:set>
                                    <p:animEffect transition="in" filter="wipe(down)">
                                      <p:cBhvr>
                                        <p:cTn id="16" dur="500"/>
                                        <p:tgtEl>
                                          <p:spTgt spid="847931"/>
                                        </p:tgtEl>
                                      </p:cBhvr>
                                    </p:animEffect>
                                  </p:childTnLst>
                                </p:cTn>
                              </p:par>
                            </p:childTnLst>
                          </p:cTn>
                        </p:par>
                        <p:par>
                          <p:cTn id="17" fill="hold" nodeType="afterGroup">
                            <p:stCondLst>
                              <p:cond delay="1000"/>
                            </p:stCondLst>
                            <p:childTnLst>
                              <p:par>
                                <p:cTn id="18" presetID="22" presetClass="entr" presetSubtype="4" fill="hold" nodeType="afterEffect">
                                  <p:stCondLst>
                                    <p:cond delay="0"/>
                                  </p:stCondLst>
                                  <p:childTnLst>
                                    <p:set>
                                      <p:cBhvr>
                                        <p:cTn id="19" dur="1" fill="hold">
                                          <p:stCondLst>
                                            <p:cond delay="0"/>
                                          </p:stCondLst>
                                        </p:cTn>
                                        <p:tgtEl>
                                          <p:spTgt spid="847934"/>
                                        </p:tgtEl>
                                        <p:attrNameLst>
                                          <p:attrName>style.visibility</p:attrName>
                                        </p:attrNameLst>
                                      </p:cBhvr>
                                      <p:to>
                                        <p:strVal val="visible"/>
                                      </p:to>
                                    </p:set>
                                    <p:animEffect transition="in" filter="wipe(down)">
                                      <p:cBhvr>
                                        <p:cTn id="20" dur="500"/>
                                        <p:tgtEl>
                                          <p:spTgt spid="847934"/>
                                        </p:tgtEl>
                                      </p:cBhvr>
                                    </p:animEffect>
                                  </p:childTnLst>
                                </p:cTn>
                              </p:par>
                            </p:childTnLst>
                          </p:cTn>
                        </p:par>
                        <p:par>
                          <p:cTn id="21" fill="hold" nodeType="afterGroup">
                            <p:stCondLst>
                              <p:cond delay="1500"/>
                            </p:stCondLst>
                            <p:childTnLst>
                              <p:par>
                                <p:cTn id="22" presetID="22" presetClass="entr" presetSubtype="4" fill="hold" nodeType="afterEffect">
                                  <p:stCondLst>
                                    <p:cond delay="0"/>
                                  </p:stCondLst>
                                  <p:childTnLst>
                                    <p:set>
                                      <p:cBhvr>
                                        <p:cTn id="23" dur="1" fill="hold">
                                          <p:stCondLst>
                                            <p:cond delay="0"/>
                                          </p:stCondLst>
                                        </p:cTn>
                                        <p:tgtEl>
                                          <p:spTgt spid="847937"/>
                                        </p:tgtEl>
                                        <p:attrNameLst>
                                          <p:attrName>style.visibility</p:attrName>
                                        </p:attrNameLst>
                                      </p:cBhvr>
                                      <p:to>
                                        <p:strVal val="visible"/>
                                      </p:to>
                                    </p:set>
                                    <p:animEffect transition="in" filter="wipe(down)">
                                      <p:cBhvr>
                                        <p:cTn id="24" dur="500"/>
                                        <p:tgtEl>
                                          <p:spTgt spid="84793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847940"/>
                                        </p:tgtEl>
                                        <p:attrNameLst>
                                          <p:attrName>style.visibility</p:attrName>
                                        </p:attrNameLst>
                                      </p:cBhvr>
                                      <p:to>
                                        <p:strVal val="visible"/>
                                      </p:to>
                                    </p:set>
                                    <p:animEffect transition="in" filter="wipe(down)">
                                      <p:cBhvr>
                                        <p:cTn id="29" dur="500"/>
                                        <p:tgtEl>
                                          <p:spTgt spid="847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7928" grpId="0" animBg="1"/>
      <p:bldP spid="847940"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Rectangle 4"/>
          <p:cNvSpPr>
            <a:spLocks noGrp="1" noChangeArrowheads="1"/>
          </p:cNvSpPr>
          <p:nvPr>
            <p:ph type="title" idx="4294967295"/>
          </p:nvPr>
        </p:nvSpPr>
        <p:spPr/>
        <p:txBody>
          <a:bodyPr anchor="b"/>
          <a:lstStyle/>
          <a:p>
            <a:r>
              <a:rPr lang="en-US" smtClean="0"/>
              <a:t>Internet Checksum</a:t>
            </a:r>
          </a:p>
        </p:txBody>
      </p:sp>
      <p:sp>
        <p:nvSpPr>
          <p:cNvPr id="792579" name="Rectangle 5"/>
          <p:cNvSpPr>
            <a:spLocks noGrp="1" noChangeArrowheads="1"/>
          </p:cNvSpPr>
          <p:nvPr>
            <p:ph type="body" idx="4294967295"/>
          </p:nvPr>
        </p:nvSpPr>
        <p:spPr/>
        <p:txBody>
          <a:bodyPr/>
          <a:lstStyle/>
          <a:p>
            <a:pPr marL="447675" indent="-447675">
              <a:lnSpc>
                <a:spcPct val="90000"/>
              </a:lnSpc>
            </a:pPr>
            <a:r>
              <a:rPr lang="en-US" sz="2800" smtClean="0"/>
              <a:t>Idea: Add up all the words, transmit the sum</a:t>
            </a:r>
          </a:p>
          <a:p>
            <a:pPr marL="447675" indent="-447675">
              <a:lnSpc>
                <a:spcPct val="90000"/>
              </a:lnSpc>
            </a:pPr>
            <a:r>
              <a:rPr lang="en-US" sz="2800" smtClean="0"/>
              <a:t>Internet Checksum</a:t>
            </a:r>
          </a:p>
          <a:p>
            <a:pPr marL="889000" lvl="1" indent="-439738">
              <a:lnSpc>
                <a:spcPct val="90000"/>
              </a:lnSpc>
            </a:pPr>
            <a:r>
              <a:rPr lang="en-US" sz="2400" smtClean="0"/>
              <a:t>Use 1’s complement addition on 16bit codewords</a:t>
            </a:r>
          </a:p>
          <a:p>
            <a:pPr marL="889000" lvl="1" indent="-439738">
              <a:lnSpc>
                <a:spcPct val="90000"/>
              </a:lnSpc>
            </a:pPr>
            <a:r>
              <a:rPr lang="en-US" sz="2400" smtClean="0"/>
              <a:t>Example</a:t>
            </a:r>
          </a:p>
          <a:p>
            <a:pPr marL="1293813" lvl="2" indent="-403225">
              <a:lnSpc>
                <a:spcPct val="90000"/>
              </a:lnSpc>
            </a:pPr>
            <a:r>
              <a:rPr lang="en-US" sz="2000" smtClean="0"/>
              <a:t>Codewords: 			-5	-3</a:t>
            </a:r>
          </a:p>
          <a:p>
            <a:pPr marL="1293813" lvl="2" indent="-403225">
              <a:lnSpc>
                <a:spcPct val="90000"/>
              </a:lnSpc>
            </a:pPr>
            <a:r>
              <a:rPr lang="en-US" sz="2000" smtClean="0"/>
              <a:t>1’s complement binary: 	1010	1100</a:t>
            </a:r>
          </a:p>
          <a:p>
            <a:pPr marL="1293813" lvl="2" indent="-403225">
              <a:lnSpc>
                <a:spcPct val="90000"/>
              </a:lnSpc>
            </a:pPr>
            <a:r>
              <a:rPr lang="en-US" sz="2000" smtClean="0"/>
              <a:t>1’s complement sum		1000</a:t>
            </a:r>
          </a:p>
          <a:p>
            <a:pPr marL="447675" indent="-447675">
              <a:lnSpc>
                <a:spcPct val="90000"/>
              </a:lnSpc>
            </a:pPr>
            <a:r>
              <a:rPr lang="en-US" sz="2800" smtClean="0"/>
              <a:t>Comments</a:t>
            </a:r>
          </a:p>
          <a:p>
            <a:pPr marL="889000" lvl="1" indent="-439738">
              <a:lnSpc>
                <a:spcPct val="90000"/>
              </a:lnSpc>
            </a:pPr>
            <a:r>
              <a:rPr lang="en-US" sz="2400" smtClean="0"/>
              <a:t>Small number of redundant bits</a:t>
            </a:r>
          </a:p>
          <a:p>
            <a:pPr marL="889000" lvl="1" indent="-439738">
              <a:lnSpc>
                <a:spcPct val="90000"/>
              </a:lnSpc>
            </a:pPr>
            <a:r>
              <a:rPr lang="en-US" sz="2400" smtClean="0"/>
              <a:t>Easy to implement</a:t>
            </a:r>
          </a:p>
          <a:p>
            <a:pPr marL="889000" lvl="1" indent="-439738">
              <a:lnSpc>
                <a:spcPct val="90000"/>
              </a:lnSpc>
            </a:pPr>
            <a:r>
              <a:rPr lang="en-US" sz="2400" smtClean="0"/>
              <a:t>Not very robust </a:t>
            </a:r>
          </a:p>
        </p:txBody>
      </p:sp>
      <p:sp>
        <p:nvSpPr>
          <p:cNvPr id="792580" name="Date Placeholder 3"/>
          <p:cNvSpPr txBox="1">
            <a:spLocks noGrp="1"/>
          </p:cNvSpPr>
          <p:nvPr/>
        </p:nvSpPr>
        <p:spPr bwMode="auto">
          <a:xfrm>
            <a:off x="94615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000">
                <a:latin typeface="Arial" panose="020B0604020202020204" pitchFamily="34" charset="0"/>
              </a:rPr>
              <a:t>CS/ECE 438</a:t>
            </a:r>
          </a:p>
        </p:txBody>
      </p:sp>
      <p:sp>
        <p:nvSpPr>
          <p:cNvPr id="792581" name="Footer Placeholder 4"/>
          <p:cNvSpPr txBox="1">
            <a:spLocks noGrp="1"/>
          </p:cNvSpPr>
          <p:nvPr/>
        </p:nvSpPr>
        <p:spPr bwMode="auto">
          <a:xfrm>
            <a:off x="3124200" y="62484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sz="1000" dirty="0">
              <a:latin typeface="Arial" panose="020B0604020202020204" pitchFamily="34" charset="0"/>
            </a:endParaRPr>
          </a:p>
        </p:txBody>
      </p:sp>
      <p:sp>
        <p:nvSpPr>
          <p:cNvPr id="792582" name="Slide Number Placeholder 5"/>
          <p:cNvSpPr txBox="1">
            <a:spLocks noGrp="1"/>
          </p:cNvSpPr>
          <p:nvPr/>
        </p:nvSpPr>
        <p:spPr bwMode="auto">
          <a:xfrm>
            <a:off x="6705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3E85BDBE-812B-4F9C-8932-2DBC40F51987}" type="slidenum">
              <a:rPr lang="en-US" sz="1000">
                <a:latin typeface="Arial" panose="020B0604020202020204" pitchFamily="34" charset="0"/>
              </a:rPr>
              <a:pPr algn="r" eaLnBrk="1" hangingPunct="1"/>
              <a:t>71</a:t>
            </a:fld>
            <a:endParaRPr lang="en-US" sz="1000">
              <a:latin typeface="Arial" panose="020B0604020202020204" pitchFamily="34" charset="0"/>
            </a:endParaRPr>
          </a:p>
        </p:txBody>
      </p:sp>
    </p:spTree>
    <p:extLst>
      <p:ext uri="{BB962C8B-B14F-4D97-AF65-F5344CB8AC3E}">
        <p14:creationId xmlns:p14="http://schemas.microsoft.com/office/powerpoint/2010/main" val="60385956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3602" name="Date Placeholder 3"/>
          <p:cNvSpPr txBox="1">
            <a:spLocks noGrp="1"/>
          </p:cNvSpPr>
          <p:nvPr/>
        </p:nvSpPr>
        <p:spPr bwMode="auto">
          <a:xfrm>
            <a:off x="94615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000">
                <a:latin typeface="Arial" panose="020B0604020202020204" pitchFamily="34" charset="0"/>
              </a:rPr>
              <a:t>CS/ECE 438</a:t>
            </a:r>
          </a:p>
        </p:txBody>
      </p:sp>
      <p:sp>
        <p:nvSpPr>
          <p:cNvPr id="793603" name="Footer Placeholder 4"/>
          <p:cNvSpPr txBox="1">
            <a:spLocks noGrp="1"/>
          </p:cNvSpPr>
          <p:nvPr/>
        </p:nvSpPr>
        <p:spPr bwMode="auto">
          <a:xfrm>
            <a:off x="3124200" y="62484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sz="1000" dirty="0">
              <a:latin typeface="Arial" panose="020B0604020202020204" pitchFamily="34" charset="0"/>
            </a:endParaRPr>
          </a:p>
        </p:txBody>
      </p:sp>
      <p:sp>
        <p:nvSpPr>
          <p:cNvPr id="793604" name="Slide Number Placeholder 5"/>
          <p:cNvSpPr txBox="1">
            <a:spLocks noGrp="1"/>
          </p:cNvSpPr>
          <p:nvPr/>
        </p:nvSpPr>
        <p:spPr bwMode="auto">
          <a:xfrm>
            <a:off x="6705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12C1E02D-A0C0-4C7E-895D-A84FDA1849F1}" type="slidenum">
              <a:rPr lang="en-US" sz="1000">
                <a:latin typeface="Arial" panose="020B0604020202020204" pitchFamily="34" charset="0"/>
              </a:rPr>
              <a:pPr algn="r" eaLnBrk="1" hangingPunct="1"/>
              <a:t>72</a:t>
            </a:fld>
            <a:endParaRPr lang="en-US" sz="1000">
              <a:latin typeface="Arial" panose="020B0604020202020204" pitchFamily="34" charset="0"/>
            </a:endParaRPr>
          </a:p>
        </p:txBody>
      </p:sp>
      <p:sp>
        <p:nvSpPr>
          <p:cNvPr id="793605" name="Rectangle 2"/>
          <p:cNvSpPr>
            <a:spLocks noGrp="1" noChangeArrowheads="1"/>
          </p:cNvSpPr>
          <p:nvPr>
            <p:ph type="title" idx="4294967295"/>
          </p:nvPr>
        </p:nvSpPr>
        <p:spPr/>
        <p:txBody>
          <a:bodyPr anchor="b"/>
          <a:lstStyle/>
          <a:p>
            <a:pPr eaLnBrk="1" hangingPunct="1"/>
            <a:r>
              <a:rPr lang="en-US" smtClean="0"/>
              <a:t>IP Checksum</a:t>
            </a:r>
          </a:p>
        </p:txBody>
      </p:sp>
      <p:sp>
        <p:nvSpPr>
          <p:cNvPr id="793606" name="Rectangle 3"/>
          <p:cNvSpPr>
            <a:spLocks noGrp="1" noChangeArrowheads="1"/>
          </p:cNvSpPr>
          <p:nvPr>
            <p:ph type="body" idx="4294967295"/>
          </p:nvPr>
        </p:nvSpPr>
        <p:spPr/>
        <p:txBody>
          <a:bodyPr/>
          <a:lstStyle/>
          <a:p>
            <a:pPr marL="447675" indent="-447675" eaLnBrk="1" hangingPunct="1">
              <a:buFontTx/>
              <a:buNone/>
            </a:pPr>
            <a:r>
              <a:rPr lang="en-US" sz="1800" b="1" smtClean="0">
                <a:latin typeface="Courier New" panose="02070309020205020404" pitchFamily="49" charset="0"/>
              </a:rPr>
              <a:t>u_short cksum(u_short *buf, int count) {</a:t>
            </a:r>
          </a:p>
          <a:p>
            <a:pPr marL="447675" indent="-447675" eaLnBrk="1" hangingPunct="1">
              <a:buFontTx/>
              <a:buNone/>
            </a:pPr>
            <a:r>
              <a:rPr lang="en-US" sz="1800" b="1" smtClean="0">
                <a:latin typeface="Courier New" panose="02070309020205020404" pitchFamily="49" charset="0"/>
              </a:rPr>
              <a:t>	register u_long sum = 0;</a:t>
            </a:r>
          </a:p>
          <a:p>
            <a:pPr marL="447675" indent="-447675" eaLnBrk="1" hangingPunct="1">
              <a:buFontTx/>
              <a:buNone/>
            </a:pPr>
            <a:r>
              <a:rPr lang="en-US" sz="1800" b="1" smtClean="0">
                <a:latin typeface="Courier New" panose="02070309020205020404" pitchFamily="49" charset="0"/>
              </a:rPr>
              <a:t>	while (count--) {</a:t>
            </a:r>
          </a:p>
          <a:p>
            <a:pPr marL="447675" indent="-447675" eaLnBrk="1" hangingPunct="1">
              <a:buFontTx/>
              <a:buNone/>
            </a:pPr>
            <a:r>
              <a:rPr lang="en-US" sz="1800" b="1" smtClean="0">
                <a:latin typeface="Courier New" panose="02070309020205020404" pitchFamily="49" charset="0"/>
              </a:rPr>
              <a:t>		sum += *buf++;</a:t>
            </a:r>
          </a:p>
          <a:p>
            <a:pPr marL="447675" indent="-447675" eaLnBrk="1" hangingPunct="1">
              <a:buFontTx/>
              <a:buNone/>
            </a:pPr>
            <a:r>
              <a:rPr lang="en-US" sz="1800" b="1" smtClean="0">
                <a:latin typeface="Courier New" panose="02070309020205020404" pitchFamily="49" charset="0"/>
              </a:rPr>
              <a:t>		if (sum &amp; 0xFFFF0000) {</a:t>
            </a:r>
          </a:p>
          <a:p>
            <a:pPr marL="447675" indent="-447675" eaLnBrk="1" hangingPunct="1">
              <a:buFontTx/>
              <a:buNone/>
            </a:pPr>
            <a:r>
              <a:rPr lang="en-US" sz="1800" b="1" smtClean="0">
                <a:latin typeface="Courier New" panose="02070309020205020404" pitchFamily="49" charset="0"/>
              </a:rPr>
              <a:t>		/* carry occurred, so wrap around */</a:t>
            </a:r>
          </a:p>
          <a:p>
            <a:pPr marL="447675" indent="-447675" eaLnBrk="1" hangingPunct="1">
              <a:buFontTx/>
              <a:buNone/>
            </a:pPr>
            <a:r>
              <a:rPr lang="en-US" sz="1800" b="1" smtClean="0">
                <a:latin typeface="Courier New" panose="02070309020205020404" pitchFamily="49" charset="0"/>
              </a:rPr>
              <a:t>			sum &amp;= 0xFFFF;</a:t>
            </a:r>
          </a:p>
          <a:p>
            <a:pPr marL="447675" indent="-447675" eaLnBrk="1" hangingPunct="1">
              <a:buFontTx/>
              <a:buNone/>
            </a:pPr>
            <a:r>
              <a:rPr lang="en-US" sz="1800" b="1" smtClean="0">
                <a:latin typeface="Courier New" panose="02070309020205020404" pitchFamily="49" charset="0"/>
              </a:rPr>
              <a:t>			sum++;</a:t>
            </a:r>
          </a:p>
          <a:p>
            <a:pPr marL="447675" indent="-447675" eaLnBrk="1" hangingPunct="1">
              <a:buFontTx/>
              <a:buNone/>
            </a:pPr>
            <a:r>
              <a:rPr lang="en-US" sz="1800" b="1" smtClean="0">
                <a:latin typeface="Courier New" panose="02070309020205020404" pitchFamily="49" charset="0"/>
              </a:rPr>
              <a:t>		}</a:t>
            </a:r>
          </a:p>
          <a:p>
            <a:pPr marL="447675" indent="-447675" eaLnBrk="1" hangingPunct="1">
              <a:buFontTx/>
              <a:buNone/>
            </a:pPr>
            <a:r>
              <a:rPr lang="en-US" sz="1800" b="1" smtClean="0">
                <a:latin typeface="Courier New" panose="02070309020205020404" pitchFamily="49" charset="0"/>
              </a:rPr>
              <a:t>	}</a:t>
            </a:r>
          </a:p>
          <a:p>
            <a:pPr marL="447675" indent="-447675" eaLnBrk="1" hangingPunct="1">
              <a:buFontTx/>
              <a:buNone/>
            </a:pPr>
            <a:r>
              <a:rPr lang="en-US" sz="1800" b="1" smtClean="0">
                <a:latin typeface="Courier New" panose="02070309020205020404" pitchFamily="49" charset="0"/>
              </a:rPr>
              <a:t>	return ~(sum &amp; 0xFFFF);</a:t>
            </a:r>
          </a:p>
          <a:p>
            <a:pPr marL="447675" indent="-447675" eaLnBrk="1" hangingPunct="1">
              <a:buFontTx/>
              <a:buNone/>
            </a:pPr>
            <a:r>
              <a:rPr lang="en-US" sz="1800" b="1" smtClean="0">
                <a:latin typeface="Courier New" panose="02070309020205020404" pitchFamily="49" charset="0"/>
              </a:rPr>
              <a:t>}</a:t>
            </a:r>
          </a:p>
        </p:txBody>
      </p:sp>
    </p:spTree>
    <p:extLst>
      <p:ext uri="{BB962C8B-B14F-4D97-AF65-F5344CB8AC3E}">
        <p14:creationId xmlns:p14="http://schemas.microsoft.com/office/powerpoint/2010/main" val="134482582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6" name="Rectangle 4"/>
          <p:cNvSpPr>
            <a:spLocks noGrp="1" noChangeArrowheads="1"/>
          </p:cNvSpPr>
          <p:nvPr>
            <p:ph type="title" idx="4294967295"/>
          </p:nvPr>
        </p:nvSpPr>
        <p:spPr/>
        <p:txBody>
          <a:bodyPr anchor="b"/>
          <a:lstStyle/>
          <a:p>
            <a:r>
              <a:rPr lang="en-US" smtClean="0"/>
              <a:t>Cyclic Redundancy Check (CRC)</a:t>
            </a:r>
          </a:p>
        </p:txBody>
      </p:sp>
      <p:sp>
        <p:nvSpPr>
          <p:cNvPr id="794627" name="Rectangle 5"/>
          <p:cNvSpPr>
            <a:spLocks noGrp="1" noChangeArrowheads="1"/>
          </p:cNvSpPr>
          <p:nvPr>
            <p:ph type="body" idx="4294967295"/>
          </p:nvPr>
        </p:nvSpPr>
        <p:spPr/>
        <p:txBody>
          <a:bodyPr/>
          <a:lstStyle/>
          <a:p>
            <a:pPr marL="447675" indent="-447675"/>
            <a:r>
              <a:rPr lang="en-US" sz="2400" dirty="0" smtClean="0"/>
              <a:t>Non-secure hash function based on cyclic codes</a:t>
            </a:r>
          </a:p>
          <a:p>
            <a:pPr marL="447675" indent="-447675"/>
            <a:endParaRPr lang="en-US" sz="2400" dirty="0" smtClean="0"/>
          </a:p>
          <a:p>
            <a:pPr marL="447675" indent="-447675"/>
            <a:r>
              <a:rPr lang="en-US" sz="2400" dirty="0" smtClean="0"/>
              <a:t>Idea</a:t>
            </a:r>
          </a:p>
          <a:p>
            <a:pPr marL="889000" lvl="1" indent="-439738"/>
            <a:r>
              <a:rPr lang="en-US" sz="2000" dirty="0" smtClean="0"/>
              <a:t>Add </a:t>
            </a:r>
            <a:r>
              <a:rPr lang="en-US" sz="2000" b="1" dirty="0" smtClean="0"/>
              <a:t>k</a:t>
            </a:r>
            <a:r>
              <a:rPr lang="en-US" sz="2000" dirty="0" smtClean="0"/>
              <a:t> bits of redundant data to an </a:t>
            </a:r>
            <a:r>
              <a:rPr lang="en-US" sz="2000" b="1" dirty="0" smtClean="0"/>
              <a:t>n</a:t>
            </a:r>
            <a:r>
              <a:rPr lang="en-US" sz="2000" dirty="0" smtClean="0"/>
              <a:t>-bit message</a:t>
            </a:r>
          </a:p>
          <a:p>
            <a:pPr marL="889000" lvl="1" indent="-439738"/>
            <a:r>
              <a:rPr lang="en-US" sz="2000" b="1" dirty="0" smtClean="0"/>
              <a:t>N</a:t>
            </a:r>
            <a:r>
              <a:rPr lang="en-US" sz="2000" dirty="0" smtClean="0"/>
              <a:t>-bit message is represented as a </a:t>
            </a:r>
            <a:r>
              <a:rPr lang="en-US" sz="2000" b="1" dirty="0" smtClean="0"/>
              <a:t>n</a:t>
            </a:r>
            <a:r>
              <a:rPr lang="en-US" sz="2000" dirty="0" smtClean="0"/>
              <a:t>-degree polynomial with each bit in the message being the corresponding coefficient in the polynomial</a:t>
            </a:r>
          </a:p>
          <a:p>
            <a:pPr marL="889000" lvl="1" indent="-439738"/>
            <a:r>
              <a:rPr lang="en-US" sz="2000" dirty="0" smtClean="0"/>
              <a:t>Example</a:t>
            </a:r>
          </a:p>
          <a:p>
            <a:pPr marL="1293813" lvl="2" indent="-403225"/>
            <a:r>
              <a:rPr lang="en-US" sz="1800" dirty="0" smtClean="0"/>
              <a:t>Message = 10011010</a:t>
            </a:r>
          </a:p>
          <a:p>
            <a:pPr marL="1293813" lvl="2" indent="-403225"/>
            <a:r>
              <a:rPr lang="en-US" sz="1800" dirty="0" smtClean="0"/>
              <a:t>Polynomial </a:t>
            </a:r>
          </a:p>
          <a:p>
            <a:pPr marL="2070100" lvl="4" indent="-387350" eaLnBrk="1" hangingPunct="1">
              <a:lnSpc>
                <a:spcPct val="90000"/>
              </a:lnSpc>
              <a:buFontTx/>
              <a:buNone/>
            </a:pPr>
            <a:r>
              <a:rPr lang="en-US" sz="1600" dirty="0" smtClean="0"/>
              <a:t>= </a:t>
            </a:r>
            <a:r>
              <a:rPr lang="en-US" sz="1600" b="1" dirty="0" smtClean="0">
                <a:solidFill>
                  <a:srgbClr val="FF0000"/>
                </a:solidFill>
              </a:rPr>
              <a:t>1</a:t>
            </a:r>
            <a:r>
              <a:rPr lang="en-US" sz="1600" dirty="0" smtClean="0"/>
              <a:t> </a:t>
            </a:r>
            <a:r>
              <a:rPr lang="en-US" sz="1600" dirty="0" smtClean="0">
                <a:sym typeface="Symbol" panose="05050102010706020507" pitchFamily="18" charset="2"/>
              </a:rPr>
              <a:t></a:t>
            </a:r>
            <a:r>
              <a:rPr lang="en-US" sz="1600" dirty="0" smtClean="0"/>
              <a:t>x</a:t>
            </a:r>
            <a:r>
              <a:rPr lang="en-US" sz="1600" baseline="30000" dirty="0" smtClean="0"/>
              <a:t>7 </a:t>
            </a:r>
            <a:r>
              <a:rPr lang="en-US" sz="1600" dirty="0" smtClean="0">
                <a:sym typeface="Symbol" panose="05050102010706020507" pitchFamily="18" charset="2"/>
              </a:rPr>
              <a:t> </a:t>
            </a:r>
            <a:r>
              <a:rPr lang="en-US" sz="1600" b="1" dirty="0" smtClean="0">
                <a:solidFill>
                  <a:srgbClr val="FF0000"/>
                </a:solidFill>
              </a:rPr>
              <a:t>0</a:t>
            </a:r>
            <a:r>
              <a:rPr lang="en-US" sz="1600" dirty="0" smtClean="0"/>
              <a:t> </a:t>
            </a:r>
            <a:r>
              <a:rPr lang="en-US" sz="1600" dirty="0" smtClean="0">
                <a:sym typeface="Symbol" panose="05050102010706020507" pitchFamily="18" charset="2"/>
              </a:rPr>
              <a:t></a:t>
            </a:r>
            <a:r>
              <a:rPr lang="en-US" sz="1600" dirty="0" smtClean="0"/>
              <a:t>x</a:t>
            </a:r>
            <a:r>
              <a:rPr lang="en-US" sz="1600" baseline="30000" dirty="0" smtClean="0"/>
              <a:t>6 </a:t>
            </a:r>
            <a:r>
              <a:rPr lang="en-US" sz="1600" dirty="0" smtClean="0">
                <a:sym typeface="Symbol" panose="05050102010706020507" pitchFamily="18" charset="2"/>
              </a:rPr>
              <a:t></a:t>
            </a:r>
            <a:r>
              <a:rPr lang="en-US" sz="1600" baseline="30000" dirty="0" smtClean="0">
                <a:sym typeface="Symbol" panose="05050102010706020507" pitchFamily="18" charset="2"/>
              </a:rPr>
              <a:t> </a:t>
            </a:r>
            <a:r>
              <a:rPr lang="en-US" sz="1600" b="1" dirty="0" smtClean="0">
                <a:solidFill>
                  <a:srgbClr val="FF0000"/>
                </a:solidFill>
              </a:rPr>
              <a:t>0</a:t>
            </a:r>
            <a:r>
              <a:rPr lang="en-US" sz="1600" dirty="0" smtClean="0"/>
              <a:t> </a:t>
            </a:r>
            <a:r>
              <a:rPr lang="en-US" sz="1600" dirty="0" smtClean="0">
                <a:sym typeface="Symbol" panose="05050102010706020507" pitchFamily="18" charset="2"/>
              </a:rPr>
              <a:t></a:t>
            </a:r>
            <a:r>
              <a:rPr lang="en-US" sz="1600" dirty="0" smtClean="0"/>
              <a:t>x</a:t>
            </a:r>
            <a:r>
              <a:rPr lang="en-US" sz="1600" baseline="30000" dirty="0" smtClean="0"/>
              <a:t>5 </a:t>
            </a:r>
            <a:r>
              <a:rPr lang="en-US" sz="1600" dirty="0" smtClean="0">
                <a:sym typeface="Symbol" panose="05050102010706020507" pitchFamily="18" charset="2"/>
              </a:rPr>
              <a:t></a:t>
            </a:r>
            <a:r>
              <a:rPr lang="en-US" sz="1600" baseline="30000" dirty="0" smtClean="0">
                <a:sym typeface="Symbol" panose="05050102010706020507" pitchFamily="18" charset="2"/>
              </a:rPr>
              <a:t> </a:t>
            </a:r>
            <a:r>
              <a:rPr lang="en-US" sz="1600" b="1" dirty="0" smtClean="0">
                <a:solidFill>
                  <a:srgbClr val="FF0000"/>
                </a:solidFill>
              </a:rPr>
              <a:t>1</a:t>
            </a:r>
            <a:r>
              <a:rPr lang="en-US" sz="1600" dirty="0" smtClean="0"/>
              <a:t> </a:t>
            </a:r>
            <a:r>
              <a:rPr lang="en-US" sz="1600" dirty="0" smtClean="0">
                <a:sym typeface="Symbol" panose="05050102010706020507" pitchFamily="18" charset="2"/>
              </a:rPr>
              <a:t></a:t>
            </a:r>
            <a:r>
              <a:rPr lang="en-US" sz="1600" dirty="0" smtClean="0"/>
              <a:t>x</a:t>
            </a:r>
            <a:r>
              <a:rPr lang="en-US" sz="1600" baseline="30000" dirty="0" smtClean="0"/>
              <a:t>4 </a:t>
            </a:r>
            <a:r>
              <a:rPr lang="en-US" sz="1600" dirty="0" smtClean="0">
                <a:sym typeface="Symbol" panose="05050102010706020507" pitchFamily="18" charset="2"/>
              </a:rPr>
              <a:t></a:t>
            </a:r>
            <a:r>
              <a:rPr lang="en-US" sz="1600" baseline="30000" dirty="0" smtClean="0">
                <a:sym typeface="Symbol" panose="05050102010706020507" pitchFamily="18" charset="2"/>
              </a:rPr>
              <a:t> </a:t>
            </a:r>
            <a:r>
              <a:rPr lang="en-US" sz="1600" b="1" dirty="0" smtClean="0">
                <a:solidFill>
                  <a:srgbClr val="FF0000"/>
                </a:solidFill>
              </a:rPr>
              <a:t>1</a:t>
            </a:r>
            <a:r>
              <a:rPr lang="en-US" sz="1600" dirty="0" smtClean="0"/>
              <a:t> </a:t>
            </a:r>
            <a:r>
              <a:rPr lang="en-US" sz="1600" dirty="0" smtClean="0">
                <a:sym typeface="Symbol" panose="05050102010706020507" pitchFamily="18" charset="2"/>
              </a:rPr>
              <a:t></a:t>
            </a:r>
            <a:r>
              <a:rPr lang="en-US" sz="1600" dirty="0" smtClean="0"/>
              <a:t>x</a:t>
            </a:r>
            <a:r>
              <a:rPr lang="en-US" sz="1600" baseline="30000" dirty="0" smtClean="0"/>
              <a:t>3 </a:t>
            </a:r>
            <a:r>
              <a:rPr lang="en-US" sz="1600" dirty="0" smtClean="0">
                <a:sym typeface="Symbol" panose="05050102010706020507" pitchFamily="18" charset="2"/>
              </a:rPr>
              <a:t></a:t>
            </a:r>
            <a:r>
              <a:rPr lang="en-US" sz="1600" baseline="30000" dirty="0" smtClean="0">
                <a:sym typeface="Symbol" panose="05050102010706020507" pitchFamily="18" charset="2"/>
              </a:rPr>
              <a:t> </a:t>
            </a:r>
            <a:r>
              <a:rPr lang="en-US" sz="1600" b="1" dirty="0" smtClean="0">
                <a:solidFill>
                  <a:srgbClr val="FF0000"/>
                </a:solidFill>
              </a:rPr>
              <a:t>0</a:t>
            </a:r>
            <a:r>
              <a:rPr lang="en-US" sz="1600" dirty="0" smtClean="0"/>
              <a:t> </a:t>
            </a:r>
            <a:r>
              <a:rPr lang="en-US" sz="1600" dirty="0" smtClean="0">
                <a:sym typeface="Symbol" panose="05050102010706020507" pitchFamily="18" charset="2"/>
              </a:rPr>
              <a:t></a:t>
            </a:r>
            <a:r>
              <a:rPr lang="en-US" sz="1600" dirty="0" smtClean="0"/>
              <a:t>x</a:t>
            </a:r>
            <a:r>
              <a:rPr lang="en-US" sz="1600" baseline="30000" dirty="0" smtClean="0"/>
              <a:t>2 </a:t>
            </a:r>
            <a:r>
              <a:rPr lang="en-US" sz="1600" dirty="0" smtClean="0">
                <a:sym typeface="Symbol" panose="05050102010706020507" pitchFamily="18" charset="2"/>
              </a:rPr>
              <a:t></a:t>
            </a:r>
            <a:r>
              <a:rPr lang="en-US" sz="1600" baseline="30000" dirty="0" smtClean="0">
                <a:sym typeface="Symbol" panose="05050102010706020507" pitchFamily="18" charset="2"/>
              </a:rPr>
              <a:t> </a:t>
            </a:r>
            <a:r>
              <a:rPr lang="en-US" sz="1600" b="1" dirty="0" smtClean="0">
                <a:solidFill>
                  <a:srgbClr val="FF0000"/>
                </a:solidFill>
              </a:rPr>
              <a:t>1</a:t>
            </a:r>
            <a:r>
              <a:rPr lang="en-US" sz="1600" dirty="0" smtClean="0"/>
              <a:t> </a:t>
            </a:r>
            <a:r>
              <a:rPr lang="en-US" sz="1600" dirty="0" smtClean="0">
                <a:sym typeface="Symbol" panose="05050102010706020507" pitchFamily="18" charset="2"/>
              </a:rPr>
              <a:t></a:t>
            </a:r>
            <a:r>
              <a:rPr lang="en-US" sz="1600" dirty="0" smtClean="0"/>
              <a:t>x</a:t>
            </a:r>
            <a:r>
              <a:rPr lang="en-US" sz="1600" baseline="30000" dirty="0" smtClean="0"/>
              <a:t> </a:t>
            </a:r>
            <a:r>
              <a:rPr lang="en-US" sz="1600" dirty="0" smtClean="0">
                <a:sym typeface="Symbol" panose="05050102010706020507" pitchFamily="18" charset="2"/>
              </a:rPr>
              <a:t></a:t>
            </a:r>
            <a:r>
              <a:rPr lang="en-US" sz="1600" baseline="30000" dirty="0" smtClean="0">
                <a:sym typeface="Symbol" panose="05050102010706020507" pitchFamily="18" charset="2"/>
              </a:rPr>
              <a:t> </a:t>
            </a:r>
            <a:r>
              <a:rPr lang="en-US" sz="1600" b="1" dirty="0" smtClean="0">
                <a:solidFill>
                  <a:srgbClr val="FF0000"/>
                </a:solidFill>
              </a:rPr>
              <a:t>0</a:t>
            </a:r>
            <a:r>
              <a:rPr lang="en-US" sz="1600" dirty="0" smtClean="0"/>
              <a:t> </a:t>
            </a:r>
          </a:p>
          <a:p>
            <a:pPr marL="2070100" lvl="4" indent="-387350" eaLnBrk="1" hangingPunct="1">
              <a:lnSpc>
                <a:spcPct val="90000"/>
              </a:lnSpc>
              <a:buFontTx/>
              <a:buNone/>
            </a:pPr>
            <a:r>
              <a:rPr lang="en-US" sz="1600" dirty="0" smtClean="0"/>
              <a:t>= x</a:t>
            </a:r>
            <a:r>
              <a:rPr lang="en-US" sz="1600" baseline="30000" dirty="0" smtClean="0"/>
              <a:t>7 </a:t>
            </a:r>
            <a:r>
              <a:rPr lang="en-US" sz="1600" dirty="0" smtClean="0">
                <a:sym typeface="Symbol" panose="05050102010706020507" pitchFamily="18" charset="2"/>
              </a:rPr>
              <a:t></a:t>
            </a:r>
            <a:r>
              <a:rPr lang="en-US" sz="1600" baseline="30000" dirty="0" smtClean="0">
                <a:sym typeface="Symbol" panose="05050102010706020507" pitchFamily="18" charset="2"/>
              </a:rPr>
              <a:t> </a:t>
            </a:r>
            <a:r>
              <a:rPr lang="en-US" sz="1600" dirty="0" smtClean="0"/>
              <a:t>x</a:t>
            </a:r>
            <a:r>
              <a:rPr lang="en-US" sz="1600" baseline="30000" dirty="0" smtClean="0"/>
              <a:t>4 </a:t>
            </a:r>
            <a:r>
              <a:rPr lang="en-US" sz="1600" dirty="0" smtClean="0">
                <a:sym typeface="Symbol" panose="05050102010706020507" pitchFamily="18" charset="2"/>
              </a:rPr>
              <a:t></a:t>
            </a:r>
            <a:r>
              <a:rPr lang="en-US" sz="1600" baseline="30000" dirty="0" smtClean="0">
                <a:sym typeface="Symbol" panose="05050102010706020507" pitchFamily="18" charset="2"/>
              </a:rPr>
              <a:t> </a:t>
            </a:r>
            <a:r>
              <a:rPr lang="en-US" sz="1600" dirty="0" smtClean="0"/>
              <a:t>x</a:t>
            </a:r>
            <a:r>
              <a:rPr lang="en-US" sz="1600" baseline="30000" dirty="0" smtClean="0"/>
              <a:t>3 </a:t>
            </a:r>
            <a:r>
              <a:rPr lang="en-US" sz="1600" dirty="0" smtClean="0">
                <a:sym typeface="Symbol" panose="05050102010706020507" pitchFamily="18" charset="2"/>
              </a:rPr>
              <a:t></a:t>
            </a:r>
            <a:r>
              <a:rPr lang="en-US" sz="1600" baseline="30000" dirty="0" smtClean="0">
                <a:sym typeface="Symbol" panose="05050102010706020507" pitchFamily="18" charset="2"/>
              </a:rPr>
              <a:t> </a:t>
            </a:r>
            <a:r>
              <a:rPr lang="en-US" sz="1600" dirty="0" smtClean="0"/>
              <a:t>x</a:t>
            </a:r>
            <a:r>
              <a:rPr lang="en-US" sz="1600" baseline="30000" dirty="0" smtClean="0"/>
              <a:t> </a:t>
            </a:r>
          </a:p>
        </p:txBody>
      </p:sp>
      <p:sp>
        <p:nvSpPr>
          <p:cNvPr id="794628" name="Date Placeholder 3"/>
          <p:cNvSpPr txBox="1">
            <a:spLocks noGrp="1"/>
          </p:cNvSpPr>
          <p:nvPr/>
        </p:nvSpPr>
        <p:spPr bwMode="auto">
          <a:xfrm>
            <a:off x="94615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000">
                <a:latin typeface="Arial" panose="020B0604020202020204" pitchFamily="34" charset="0"/>
              </a:rPr>
              <a:t>CS/ECE 438</a:t>
            </a:r>
          </a:p>
        </p:txBody>
      </p:sp>
      <p:sp>
        <p:nvSpPr>
          <p:cNvPr id="794629" name="Footer Placeholder 4"/>
          <p:cNvSpPr txBox="1">
            <a:spLocks noGrp="1"/>
          </p:cNvSpPr>
          <p:nvPr/>
        </p:nvSpPr>
        <p:spPr bwMode="auto">
          <a:xfrm>
            <a:off x="3124200" y="62484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sz="1000" dirty="0">
              <a:latin typeface="Arial" panose="020B0604020202020204" pitchFamily="34" charset="0"/>
            </a:endParaRPr>
          </a:p>
        </p:txBody>
      </p:sp>
      <p:sp>
        <p:nvSpPr>
          <p:cNvPr id="794630" name="Slide Number Placeholder 5"/>
          <p:cNvSpPr txBox="1">
            <a:spLocks noGrp="1"/>
          </p:cNvSpPr>
          <p:nvPr/>
        </p:nvSpPr>
        <p:spPr bwMode="auto">
          <a:xfrm>
            <a:off x="6705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49C7FAA5-8C9B-47B5-9158-0C3ED74E7C7F}" type="slidenum">
              <a:rPr lang="en-US" sz="1000">
                <a:latin typeface="Arial" panose="020B0604020202020204" pitchFamily="34" charset="0"/>
              </a:rPr>
              <a:pPr algn="r" eaLnBrk="1" hangingPunct="1"/>
              <a:t>73</a:t>
            </a:fld>
            <a:endParaRPr lang="en-US" sz="1000">
              <a:latin typeface="Arial" panose="020B0604020202020204" pitchFamily="34" charset="0"/>
            </a:endParaRPr>
          </a:p>
        </p:txBody>
      </p:sp>
    </p:spTree>
    <p:extLst>
      <p:ext uri="{BB962C8B-B14F-4D97-AF65-F5344CB8AC3E}">
        <p14:creationId xmlns:p14="http://schemas.microsoft.com/office/powerpoint/2010/main" val="3980697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4627">
                                            <p:txEl>
                                              <p:pRg st="0" end="0"/>
                                            </p:txEl>
                                          </p:spTgt>
                                        </p:tgtEl>
                                        <p:attrNameLst>
                                          <p:attrName>style.visibility</p:attrName>
                                        </p:attrNameLst>
                                      </p:cBhvr>
                                      <p:to>
                                        <p:strVal val="visible"/>
                                      </p:to>
                                    </p:set>
                                    <p:animEffect transition="in" filter="fade">
                                      <p:cBhvr>
                                        <p:cTn id="7" dur="500"/>
                                        <p:tgtEl>
                                          <p:spTgt spid="79462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94627">
                                            <p:txEl>
                                              <p:pRg st="2" end="2"/>
                                            </p:txEl>
                                          </p:spTgt>
                                        </p:tgtEl>
                                        <p:attrNameLst>
                                          <p:attrName>style.visibility</p:attrName>
                                        </p:attrNameLst>
                                      </p:cBhvr>
                                      <p:to>
                                        <p:strVal val="visible"/>
                                      </p:to>
                                    </p:set>
                                    <p:animEffect transition="in" filter="fade">
                                      <p:cBhvr>
                                        <p:cTn id="10" dur="500"/>
                                        <p:tgtEl>
                                          <p:spTgt spid="794627">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94627">
                                            <p:txEl>
                                              <p:pRg st="3" end="3"/>
                                            </p:txEl>
                                          </p:spTgt>
                                        </p:tgtEl>
                                        <p:attrNameLst>
                                          <p:attrName>style.visibility</p:attrName>
                                        </p:attrNameLst>
                                      </p:cBhvr>
                                      <p:to>
                                        <p:strVal val="visible"/>
                                      </p:to>
                                    </p:set>
                                    <p:animEffect transition="in" filter="fade">
                                      <p:cBhvr>
                                        <p:cTn id="13" dur="500"/>
                                        <p:tgtEl>
                                          <p:spTgt spid="794627">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94627">
                                            <p:txEl>
                                              <p:pRg st="4" end="4"/>
                                            </p:txEl>
                                          </p:spTgt>
                                        </p:tgtEl>
                                        <p:attrNameLst>
                                          <p:attrName>style.visibility</p:attrName>
                                        </p:attrNameLst>
                                      </p:cBhvr>
                                      <p:to>
                                        <p:strVal val="visible"/>
                                      </p:to>
                                    </p:set>
                                    <p:animEffect transition="in" filter="fade">
                                      <p:cBhvr>
                                        <p:cTn id="16" dur="500"/>
                                        <p:tgtEl>
                                          <p:spTgt spid="794627">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94627">
                                            <p:txEl>
                                              <p:pRg st="5" end="5"/>
                                            </p:txEl>
                                          </p:spTgt>
                                        </p:tgtEl>
                                        <p:attrNameLst>
                                          <p:attrName>style.visibility</p:attrName>
                                        </p:attrNameLst>
                                      </p:cBhvr>
                                      <p:to>
                                        <p:strVal val="visible"/>
                                      </p:to>
                                    </p:set>
                                    <p:animEffect transition="in" filter="fade">
                                      <p:cBhvr>
                                        <p:cTn id="19" dur="500"/>
                                        <p:tgtEl>
                                          <p:spTgt spid="794627">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794627">
                                            <p:txEl>
                                              <p:pRg st="6" end="6"/>
                                            </p:txEl>
                                          </p:spTgt>
                                        </p:tgtEl>
                                        <p:attrNameLst>
                                          <p:attrName>style.visibility</p:attrName>
                                        </p:attrNameLst>
                                      </p:cBhvr>
                                      <p:to>
                                        <p:strVal val="visible"/>
                                      </p:to>
                                    </p:set>
                                    <p:animEffect transition="in" filter="fade">
                                      <p:cBhvr>
                                        <p:cTn id="22" dur="500"/>
                                        <p:tgtEl>
                                          <p:spTgt spid="794627">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94627">
                                            <p:txEl>
                                              <p:pRg st="7" end="7"/>
                                            </p:txEl>
                                          </p:spTgt>
                                        </p:tgtEl>
                                        <p:attrNameLst>
                                          <p:attrName>style.visibility</p:attrName>
                                        </p:attrNameLst>
                                      </p:cBhvr>
                                      <p:to>
                                        <p:strVal val="visible"/>
                                      </p:to>
                                    </p:set>
                                    <p:animEffect transition="in" filter="fade">
                                      <p:cBhvr>
                                        <p:cTn id="25" dur="500"/>
                                        <p:tgtEl>
                                          <p:spTgt spid="794627">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94627">
                                            <p:txEl>
                                              <p:pRg st="8" end="8"/>
                                            </p:txEl>
                                          </p:spTgt>
                                        </p:tgtEl>
                                        <p:attrNameLst>
                                          <p:attrName>style.visibility</p:attrName>
                                        </p:attrNameLst>
                                      </p:cBhvr>
                                      <p:to>
                                        <p:strVal val="visible"/>
                                      </p:to>
                                    </p:set>
                                    <p:animEffect transition="in" filter="fade">
                                      <p:cBhvr>
                                        <p:cTn id="28" dur="500"/>
                                        <p:tgtEl>
                                          <p:spTgt spid="794627">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794627">
                                            <p:txEl>
                                              <p:pRg st="9" end="9"/>
                                            </p:txEl>
                                          </p:spTgt>
                                        </p:tgtEl>
                                        <p:attrNameLst>
                                          <p:attrName>style.visibility</p:attrName>
                                        </p:attrNameLst>
                                      </p:cBhvr>
                                      <p:to>
                                        <p:strVal val="visible"/>
                                      </p:to>
                                    </p:set>
                                    <p:animEffect transition="in" filter="fade">
                                      <p:cBhvr>
                                        <p:cTn id="31" dur="500"/>
                                        <p:tgtEl>
                                          <p:spTgt spid="79462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2994" name="Rectangle 2"/>
          <p:cNvSpPr>
            <a:spLocks noGrp="1" noChangeArrowheads="1"/>
          </p:cNvSpPr>
          <p:nvPr>
            <p:ph type="title"/>
          </p:nvPr>
        </p:nvSpPr>
        <p:spPr/>
        <p:txBody>
          <a:bodyPr/>
          <a:lstStyle/>
          <a:p>
            <a:r>
              <a:rPr lang="en-US" sz="3200" smtClean="0"/>
              <a:t>Overly simplified CRC-like protocol, </a:t>
            </a:r>
            <a:br>
              <a:rPr lang="en-US" sz="3200" smtClean="0"/>
            </a:br>
            <a:r>
              <a:rPr lang="en-US" sz="3200" smtClean="0"/>
              <a:t>using regular numbers</a:t>
            </a:r>
          </a:p>
        </p:txBody>
      </p:sp>
      <p:sp>
        <p:nvSpPr>
          <p:cNvPr id="852995" name="Rectangle 3"/>
          <p:cNvSpPr>
            <a:spLocks noGrp="1" noChangeArrowheads="1"/>
          </p:cNvSpPr>
          <p:nvPr>
            <p:ph type="body" idx="1"/>
          </p:nvPr>
        </p:nvSpPr>
        <p:spPr>
          <a:xfrm>
            <a:off x="685800" y="1524000"/>
            <a:ext cx="8001000" cy="4724400"/>
          </a:xfrm>
        </p:spPr>
        <p:txBody>
          <a:bodyPr/>
          <a:lstStyle/>
          <a:p>
            <a:pPr>
              <a:lnSpc>
                <a:spcPct val="80000"/>
              </a:lnSpc>
            </a:pPr>
            <a:r>
              <a:rPr lang="en-US" sz="2400" dirty="0" smtClean="0">
                <a:solidFill>
                  <a:srgbClr val="FF863B"/>
                </a:solidFill>
              </a:rPr>
              <a:t>Both endpoints</a:t>
            </a:r>
            <a:r>
              <a:rPr lang="en-US" sz="2400" dirty="0" smtClean="0"/>
              <a:t> agree in advance on a divisor value </a:t>
            </a:r>
            <a:r>
              <a:rPr lang="en-US" sz="2400" dirty="0" smtClean="0">
                <a:solidFill>
                  <a:schemeClr val="accent2"/>
                </a:solidFill>
              </a:rPr>
              <a:t>C=3</a:t>
            </a:r>
          </a:p>
          <a:p>
            <a:pPr>
              <a:lnSpc>
                <a:spcPct val="80000"/>
              </a:lnSpc>
            </a:pPr>
            <a:r>
              <a:rPr lang="en-US" sz="2400" dirty="0" smtClean="0">
                <a:solidFill>
                  <a:srgbClr val="FF863B"/>
                </a:solidFill>
              </a:rPr>
              <a:t>Sender</a:t>
            </a:r>
            <a:r>
              <a:rPr lang="en-US" sz="2400" dirty="0" smtClean="0"/>
              <a:t> wants to send a message </a:t>
            </a:r>
            <a:r>
              <a:rPr lang="en-US" sz="2400" dirty="0" smtClean="0">
                <a:solidFill>
                  <a:schemeClr val="accent2"/>
                </a:solidFill>
              </a:rPr>
              <a:t>M=10</a:t>
            </a:r>
          </a:p>
          <a:p>
            <a:pPr>
              <a:lnSpc>
                <a:spcPct val="80000"/>
              </a:lnSpc>
            </a:pPr>
            <a:r>
              <a:rPr lang="en-US" sz="2400" dirty="0" smtClean="0">
                <a:solidFill>
                  <a:srgbClr val="FF863B"/>
                </a:solidFill>
              </a:rPr>
              <a:t>Sender</a:t>
            </a:r>
            <a:r>
              <a:rPr lang="en-US" sz="2400" dirty="0" smtClean="0"/>
              <a:t> computes a value </a:t>
            </a:r>
            <a:r>
              <a:rPr lang="en-US" sz="2400" dirty="0" smtClean="0">
                <a:solidFill>
                  <a:schemeClr val="accent2"/>
                </a:solidFill>
              </a:rPr>
              <a:t>P=M+X=10+2=12</a:t>
            </a:r>
            <a:r>
              <a:rPr lang="en-US" sz="2400" dirty="0" smtClean="0"/>
              <a:t> that is evenly divisible by </a:t>
            </a:r>
            <a:r>
              <a:rPr lang="en-US" sz="2400" dirty="0" smtClean="0">
                <a:solidFill>
                  <a:schemeClr val="accent2"/>
                </a:solidFill>
              </a:rPr>
              <a:t>C</a:t>
            </a:r>
          </a:p>
          <a:p>
            <a:pPr>
              <a:lnSpc>
                <a:spcPct val="80000"/>
              </a:lnSpc>
            </a:pPr>
            <a:r>
              <a:rPr lang="en-US" sz="2400" dirty="0" smtClean="0">
                <a:solidFill>
                  <a:srgbClr val="FF863B"/>
                </a:solidFill>
              </a:rPr>
              <a:t>Sender</a:t>
            </a:r>
            <a:r>
              <a:rPr lang="en-US" sz="2400" dirty="0" smtClean="0"/>
              <a:t> sends </a:t>
            </a:r>
            <a:r>
              <a:rPr lang="en-US" sz="2400" dirty="0" smtClean="0">
                <a:solidFill>
                  <a:schemeClr val="accent2"/>
                </a:solidFill>
              </a:rPr>
              <a:t>P</a:t>
            </a:r>
            <a:r>
              <a:rPr lang="en-US" sz="2400" dirty="0" smtClean="0"/>
              <a:t> and </a:t>
            </a:r>
            <a:r>
              <a:rPr lang="en-US" sz="2400" dirty="0" smtClean="0">
                <a:solidFill>
                  <a:schemeClr val="accent2"/>
                </a:solidFill>
              </a:rPr>
              <a:t>M</a:t>
            </a:r>
            <a:r>
              <a:rPr lang="en-US" sz="2400" dirty="0" smtClean="0"/>
              <a:t> to receiver</a:t>
            </a:r>
          </a:p>
          <a:p>
            <a:pPr>
              <a:lnSpc>
                <a:spcPct val="80000"/>
              </a:lnSpc>
            </a:pPr>
            <a:r>
              <a:rPr lang="en-US" sz="2400" dirty="0" smtClean="0">
                <a:solidFill>
                  <a:srgbClr val="FF863B"/>
                </a:solidFill>
              </a:rPr>
              <a:t>Receiver</a:t>
            </a:r>
            <a:r>
              <a:rPr lang="en-US" sz="2400" dirty="0" smtClean="0"/>
              <a:t> checks to make sure </a:t>
            </a:r>
            <a:r>
              <a:rPr lang="en-US" sz="2400" dirty="0" smtClean="0">
                <a:solidFill>
                  <a:schemeClr val="accent2"/>
                </a:solidFill>
              </a:rPr>
              <a:t>P=12</a:t>
            </a:r>
            <a:r>
              <a:rPr lang="en-US" sz="2400" dirty="0" smtClean="0"/>
              <a:t> is evenly divisible by </a:t>
            </a:r>
            <a:r>
              <a:rPr lang="en-US" sz="2400" dirty="0" smtClean="0">
                <a:solidFill>
                  <a:schemeClr val="accent2"/>
                </a:solidFill>
              </a:rPr>
              <a:t>C=3</a:t>
            </a:r>
            <a:r>
              <a:rPr lang="en-US" sz="2400" dirty="0" smtClean="0"/>
              <a:t> </a:t>
            </a:r>
          </a:p>
          <a:p>
            <a:pPr lvl="1">
              <a:lnSpc>
                <a:spcPct val="80000"/>
              </a:lnSpc>
            </a:pPr>
            <a:r>
              <a:rPr lang="en-US" sz="2000" dirty="0" smtClean="0"/>
              <a:t>If it is not, then there’s error(s)</a:t>
            </a:r>
          </a:p>
          <a:p>
            <a:pPr lvl="1">
              <a:lnSpc>
                <a:spcPct val="80000"/>
              </a:lnSpc>
            </a:pPr>
            <a:r>
              <a:rPr lang="en-US" sz="2000" dirty="0" smtClean="0"/>
              <a:t>If it is, then there are probably no errors</a:t>
            </a:r>
          </a:p>
          <a:p>
            <a:pPr>
              <a:lnSpc>
                <a:spcPct val="80000"/>
              </a:lnSpc>
            </a:pPr>
            <a:endParaRPr lang="en-US" sz="2400" dirty="0" smtClean="0"/>
          </a:p>
          <a:p>
            <a:pPr>
              <a:lnSpc>
                <a:spcPct val="80000"/>
              </a:lnSpc>
            </a:pPr>
            <a:r>
              <a:rPr lang="en-US" sz="2400" dirty="0" smtClean="0"/>
              <a:t>CRC is vaguely like this, but uses polynomials instead of numbers</a:t>
            </a:r>
          </a:p>
          <a:p>
            <a:pPr lvl="1">
              <a:lnSpc>
                <a:spcPct val="80000"/>
              </a:lnSpc>
            </a:pPr>
            <a:r>
              <a:rPr lang="en-US" sz="2000" dirty="0" smtClean="0"/>
              <a:t>CRC can reconstruct</a:t>
            </a:r>
            <a:r>
              <a:rPr lang="en-US" sz="2000" dirty="0" smtClean="0">
                <a:solidFill>
                  <a:schemeClr val="accent2"/>
                </a:solidFill>
              </a:rPr>
              <a:t> M</a:t>
            </a:r>
            <a:r>
              <a:rPr lang="en-US" sz="2000" dirty="0" smtClean="0"/>
              <a:t> from </a:t>
            </a:r>
            <a:r>
              <a:rPr lang="en-US" sz="2000" dirty="0" smtClean="0">
                <a:solidFill>
                  <a:schemeClr val="accent2"/>
                </a:solidFill>
              </a:rPr>
              <a:t>P</a:t>
            </a:r>
            <a:r>
              <a:rPr lang="en-US" sz="2000" dirty="0"/>
              <a:t> </a:t>
            </a:r>
            <a:r>
              <a:rPr lang="en-US" sz="2000" dirty="0" smtClean="0"/>
              <a:t>and</a:t>
            </a:r>
            <a:r>
              <a:rPr lang="en-US" sz="2000" dirty="0">
                <a:solidFill>
                  <a:schemeClr val="accent2"/>
                </a:solidFill>
              </a:rPr>
              <a:t> </a:t>
            </a:r>
            <a:r>
              <a:rPr lang="en-US" sz="2000" dirty="0" smtClean="0">
                <a:solidFill>
                  <a:schemeClr val="accent2"/>
                </a:solidFill>
              </a:rPr>
              <a:t>C</a:t>
            </a:r>
            <a:r>
              <a:rPr lang="en-US" sz="2000" dirty="0" smtClean="0"/>
              <a:t>, so just needs to send </a:t>
            </a:r>
            <a:r>
              <a:rPr lang="en-US" sz="2000" dirty="0" smtClean="0">
                <a:solidFill>
                  <a:schemeClr val="accent2"/>
                </a:solidFill>
              </a:rPr>
              <a:t>P</a:t>
            </a:r>
            <a:r>
              <a:rPr lang="en-US" sz="2000" dirty="0" smtClean="0"/>
              <a:t> </a:t>
            </a:r>
          </a:p>
        </p:txBody>
      </p:sp>
    </p:spTree>
    <p:extLst>
      <p:ext uri="{BB962C8B-B14F-4D97-AF65-F5344CB8AC3E}">
        <p14:creationId xmlns:p14="http://schemas.microsoft.com/office/powerpoint/2010/main" val="13727363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529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529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5299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5299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5299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85299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852995">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852995">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85299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650" name="Date Placeholder 3"/>
          <p:cNvSpPr txBox="1">
            <a:spLocks noGrp="1"/>
          </p:cNvSpPr>
          <p:nvPr/>
        </p:nvSpPr>
        <p:spPr bwMode="auto">
          <a:xfrm>
            <a:off x="94615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000">
                <a:latin typeface="Arial" panose="020B0604020202020204" pitchFamily="34" charset="0"/>
              </a:rPr>
              <a:t>CS/ECE 438</a:t>
            </a:r>
          </a:p>
        </p:txBody>
      </p:sp>
      <p:sp>
        <p:nvSpPr>
          <p:cNvPr id="795651" name="Footer Placeholder 4"/>
          <p:cNvSpPr txBox="1">
            <a:spLocks noGrp="1"/>
          </p:cNvSpPr>
          <p:nvPr/>
        </p:nvSpPr>
        <p:spPr bwMode="auto">
          <a:xfrm>
            <a:off x="3124200" y="62484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sz="1000" dirty="0">
              <a:latin typeface="Arial" panose="020B0604020202020204" pitchFamily="34" charset="0"/>
            </a:endParaRPr>
          </a:p>
        </p:txBody>
      </p:sp>
      <p:sp>
        <p:nvSpPr>
          <p:cNvPr id="795652" name="Slide Number Placeholder 5"/>
          <p:cNvSpPr txBox="1">
            <a:spLocks noGrp="1"/>
          </p:cNvSpPr>
          <p:nvPr/>
        </p:nvSpPr>
        <p:spPr bwMode="auto">
          <a:xfrm>
            <a:off x="6705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CEC612F3-757A-4EAE-BA5A-4CBF91BD25BB}" type="slidenum">
              <a:rPr lang="en-US" sz="1000">
                <a:latin typeface="Arial" panose="020B0604020202020204" pitchFamily="34" charset="0"/>
              </a:rPr>
              <a:pPr algn="r" eaLnBrk="1" hangingPunct="1"/>
              <a:t>75</a:t>
            </a:fld>
            <a:endParaRPr lang="en-US" sz="1000">
              <a:latin typeface="Arial" panose="020B0604020202020204" pitchFamily="34" charset="0"/>
            </a:endParaRPr>
          </a:p>
        </p:txBody>
      </p:sp>
      <p:sp>
        <p:nvSpPr>
          <p:cNvPr id="795653" name="Rectangle 2"/>
          <p:cNvSpPr>
            <a:spLocks noGrp="1" noChangeArrowheads="1"/>
          </p:cNvSpPr>
          <p:nvPr>
            <p:ph type="title" idx="4294967295"/>
          </p:nvPr>
        </p:nvSpPr>
        <p:spPr/>
        <p:txBody>
          <a:bodyPr anchor="b"/>
          <a:lstStyle/>
          <a:p>
            <a:pPr eaLnBrk="1" hangingPunct="1"/>
            <a:r>
              <a:rPr lang="en-US" smtClean="0"/>
              <a:t>CRC Approach</a:t>
            </a:r>
          </a:p>
        </p:txBody>
      </p:sp>
      <p:sp>
        <p:nvSpPr>
          <p:cNvPr id="98310" name="Rectangle 3"/>
          <p:cNvSpPr>
            <a:spLocks noGrp="1" noChangeArrowheads="1"/>
          </p:cNvSpPr>
          <p:nvPr>
            <p:ph type="body" idx="4294967295"/>
          </p:nvPr>
        </p:nvSpPr>
        <p:spPr/>
        <p:txBody>
          <a:bodyPr/>
          <a:lstStyle/>
          <a:p>
            <a:pPr marL="514350" indent="-514350" eaLnBrk="1" hangingPunct="1"/>
            <a:r>
              <a:rPr lang="en-US" sz="2400" dirty="0" smtClean="0"/>
              <a:t>Given</a:t>
            </a:r>
          </a:p>
          <a:p>
            <a:pPr marL="955675" lvl="1" indent="-514350" eaLnBrk="1" hangingPunct="1"/>
            <a:r>
              <a:rPr lang="en-US" sz="2000" dirty="0" smtClean="0"/>
              <a:t>Message M(x) 		10011010</a:t>
            </a:r>
          </a:p>
          <a:p>
            <a:pPr marL="955675" lvl="1" indent="-514350" eaLnBrk="1" hangingPunct="1"/>
            <a:r>
              <a:rPr lang="en-US" sz="2000" dirty="0" smtClean="0"/>
              <a:t>Represented as	 x</a:t>
            </a:r>
            <a:r>
              <a:rPr lang="en-US" sz="2000" baseline="30000" dirty="0" smtClean="0"/>
              <a:t>7 </a:t>
            </a:r>
            <a:r>
              <a:rPr lang="en-US" sz="2000" dirty="0" smtClean="0">
                <a:sym typeface="Symbol" panose="05050102010706020507" pitchFamily="18" charset="2"/>
              </a:rPr>
              <a:t></a:t>
            </a:r>
            <a:r>
              <a:rPr lang="en-US" sz="2000" baseline="30000" dirty="0" smtClean="0">
                <a:sym typeface="Symbol" panose="05050102010706020507" pitchFamily="18" charset="2"/>
              </a:rPr>
              <a:t> </a:t>
            </a:r>
            <a:r>
              <a:rPr lang="en-US" sz="2000" dirty="0" smtClean="0"/>
              <a:t>x</a:t>
            </a:r>
            <a:r>
              <a:rPr lang="en-US" sz="2000" baseline="30000" dirty="0" smtClean="0"/>
              <a:t>4 </a:t>
            </a:r>
            <a:r>
              <a:rPr lang="en-US" sz="2000" dirty="0" smtClean="0">
                <a:sym typeface="Symbol" panose="05050102010706020507" pitchFamily="18" charset="2"/>
              </a:rPr>
              <a:t></a:t>
            </a:r>
            <a:r>
              <a:rPr lang="en-US" sz="2000" baseline="30000" dirty="0" smtClean="0">
                <a:sym typeface="Symbol" panose="05050102010706020507" pitchFamily="18" charset="2"/>
              </a:rPr>
              <a:t> </a:t>
            </a:r>
            <a:r>
              <a:rPr lang="en-US" sz="2000" dirty="0" smtClean="0"/>
              <a:t>x</a:t>
            </a:r>
            <a:r>
              <a:rPr lang="en-US" sz="2000" baseline="30000" dirty="0" smtClean="0"/>
              <a:t>3 </a:t>
            </a:r>
            <a:r>
              <a:rPr lang="en-US" sz="2000" dirty="0" smtClean="0">
                <a:sym typeface="Symbol" panose="05050102010706020507" pitchFamily="18" charset="2"/>
              </a:rPr>
              <a:t></a:t>
            </a:r>
            <a:r>
              <a:rPr lang="en-US" sz="2000" baseline="30000" dirty="0" smtClean="0">
                <a:sym typeface="Symbol" panose="05050102010706020507" pitchFamily="18" charset="2"/>
              </a:rPr>
              <a:t> </a:t>
            </a:r>
            <a:r>
              <a:rPr lang="en-US" sz="2000" dirty="0" smtClean="0"/>
              <a:t>x</a:t>
            </a:r>
            <a:r>
              <a:rPr lang="en-US" sz="2000" baseline="30000" dirty="0" smtClean="0"/>
              <a:t> </a:t>
            </a:r>
            <a:endParaRPr lang="en-US" sz="2000" dirty="0" smtClean="0"/>
          </a:p>
          <a:p>
            <a:pPr marL="955675" lvl="1" indent="-514350" eaLnBrk="1" hangingPunct="1">
              <a:buFont typeface="Arial" panose="020B0604020202020204" pitchFamily="34" charset="0"/>
              <a:buAutoNum type="arabicPeriod"/>
            </a:pPr>
            <a:endParaRPr lang="en-US" sz="2000" dirty="0" smtClean="0"/>
          </a:p>
          <a:p>
            <a:pPr marL="514350" indent="-514350" eaLnBrk="1" hangingPunct="1">
              <a:buFont typeface="Arial" panose="020B0604020202020204" pitchFamily="34" charset="0"/>
              <a:buAutoNum type="arabicPeriod"/>
            </a:pPr>
            <a:r>
              <a:rPr lang="en-US" sz="2400" dirty="0" smtClean="0"/>
              <a:t>Select a divisor polynomial C(x) with degree k</a:t>
            </a:r>
          </a:p>
          <a:p>
            <a:pPr marL="955675" lvl="1" indent="-514350" eaLnBrk="1" hangingPunct="1"/>
            <a:r>
              <a:rPr lang="en-US" sz="2000" dirty="0" smtClean="0"/>
              <a:t>Example with k = 3: </a:t>
            </a:r>
          </a:p>
          <a:p>
            <a:pPr marL="1293813" lvl="2" indent="-403225" eaLnBrk="1" hangingPunct="1"/>
            <a:r>
              <a:rPr lang="en-US" sz="1800" dirty="0" smtClean="0"/>
              <a:t>C(x) = x</a:t>
            </a:r>
            <a:r>
              <a:rPr lang="en-US" sz="1800" baseline="30000" dirty="0" smtClean="0"/>
              <a:t>3 </a:t>
            </a:r>
            <a:r>
              <a:rPr lang="en-US" sz="1800" dirty="0" smtClean="0">
                <a:sym typeface="Symbol" panose="05050102010706020507" pitchFamily="18" charset="2"/>
              </a:rPr>
              <a:t></a:t>
            </a:r>
            <a:r>
              <a:rPr lang="en-US" sz="1800" baseline="30000" dirty="0" smtClean="0">
                <a:sym typeface="Symbol" panose="05050102010706020507" pitchFamily="18" charset="2"/>
              </a:rPr>
              <a:t> </a:t>
            </a:r>
            <a:r>
              <a:rPr lang="en-US" sz="1800" dirty="0" smtClean="0"/>
              <a:t>x</a:t>
            </a:r>
            <a:r>
              <a:rPr lang="en-US" sz="1800" baseline="30000" dirty="0" smtClean="0"/>
              <a:t>2 </a:t>
            </a:r>
            <a:r>
              <a:rPr lang="en-US" sz="1800" dirty="0" smtClean="0">
                <a:sym typeface="Symbol" panose="05050102010706020507" pitchFamily="18" charset="2"/>
              </a:rPr>
              <a:t></a:t>
            </a:r>
            <a:r>
              <a:rPr lang="en-US" sz="1800" baseline="30000" dirty="0" smtClean="0">
                <a:sym typeface="Symbol" panose="05050102010706020507" pitchFamily="18" charset="2"/>
              </a:rPr>
              <a:t> </a:t>
            </a:r>
            <a:r>
              <a:rPr lang="en-US" sz="1800" dirty="0" smtClean="0"/>
              <a:t>1</a:t>
            </a:r>
            <a:endParaRPr lang="en-US" sz="1800" baseline="30000" dirty="0" smtClean="0"/>
          </a:p>
          <a:p>
            <a:pPr marL="1293813" lvl="2" indent="-403225" eaLnBrk="1" hangingPunct="1"/>
            <a:r>
              <a:rPr lang="en-US" sz="1800" dirty="0" smtClean="0"/>
              <a:t>Represented as 1101</a:t>
            </a:r>
            <a:endParaRPr lang="en-US" sz="1800" baseline="30000" dirty="0" smtClean="0"/>
          </a:p>
          <a:p>
            <a:pPr marL="514350" indent="-514350" eaLnBrk="1" hangingPunct="1">
              <a:buFont typeface="Arial" panose="020B0604020202020204" pitchFamily="34" charset="0"/>
              <a:buAutoNum type="arabicPeriod"/>
            </a:pPr>
            <a:r>
              <a:rPr lang="en-US" sz="2400" dirty="0" smtClean="0"/>
              <a:t>Transmit a polynomial P(x) that is evenly divisible by C(x)</a:t>
            </a:r>
          </a:p>
          <a:p>
            <a:pPr marL="955675" lvl="1" indent="-514350" eaLnBrk="1" hangingPunct="1"/>
            <a:r>
              <a:rPr lang="en-US" sz="2000" dirty="0" smtClean="0"/>
              <a:t>P(x) = M(x) + </a:t>
            </a:r>
            <a:r>
              <a:rPr lang="en-US" sz="2000" dirty="0" smtClean="0">
                <a:solidFill>
                  <a:srgbClr val="FF0000"/>
                </a:solidFill>
              </a:rPr>
              <a:t>k bits</a:t>
            </a:r>
          </a:p>
        </p:txBody>
      </p:sp>
      <p:sp>
        <p:nvSpPr>
          <p:cNvPr id="7" name="Rectangle 6"/>
          <p:cNvSpPr>
            <a:spLocks noChangeArrowheads="1"/>
          </p:cNvSpPr>
          <p:nvPr/>
        </p:nvSpPr>
        <p:spPr bwMode="auto">
          <a:xfrm>
            <a:off x="2906624" y="5060581"/>
            <a:ext cx="838200" cy="533400"/>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cxnSp>
        <p:nvCxnSpPr>
          <p:cNvPr id="8" name="Straight Arrow Connector 7"/>
          <p:cNvCxnSpPr>
            <a:cxnSpLocks noChangeShapeType="1"/>
            <a:stCxn id="9" idx="1"/>
          </p:cNvCxnSpPr>
          <p:nvPr/>
        </p:nvCxnSpPr>
        <p:spPr bwMode="auto">
          <a:xfrm flipH="1" flipV="1">
            <a:off x="3908613" y="5360894"/>
            <a:ext cx="1333312" cy="257917"/>
          </a:xfrm>
          <a:prstGeom prst="straightConnector1">
            <a:avLst/>
          </a:prstGeom>
          <a:noFill/>
          <a:ln w="19050" algn="ctr">
            <a:solidFill>
              <a:schemeClr val="tx1"/>
            </a:solidFill>
            <a:round/>
            <a:headEnd/>
            <a:tailEnd type="arrow" w="med" len="med"/>
          </a:ln>
        </p:spPr>
      </p:cxnSp>
      <p:sp>
        <p:nvSpPr>
          <p:cNvPr id="9" name="TextBox 8"/>
          <p:cNvSpPr txBox="1">
            <a:spLocks noChangeArrowheads="1"/>
          </p:cNvSpPr>
          <p:nvPr/>
        </p:nvSpPr>
        <p:spPr bwMode="auto">
          <a:xfrm>
            <a:off x="5241925" y="5298136"/>
            <a:ext cx="2971800" cy="6413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1800" dirty="0">
                <a:latin typeface="Arial" panose="020B0604020202020204" pitchFamily="34" charset="0"/>
              </a:rPr>
              <a:t>How can we determine these k bits?</a:t>
            </a:r>
          </a:p>
        </p:txBody>
      </p:sp>
      <p:sp>
        <p:nvSpPr>
          <p:cNvPr id="10" name="Rectangle 9"/>
          <p:cNvSpPr>
            <a:spLocks noChangeArrowheads="1"/>
          </p:cNvSpPr>
          <p:nvPr/>
        </p:nvSpPr>
        <p:spPr bwMode="auto">
          <a:xfrm>
            <a:off x="5432612" y="4665664"/>
            <a:ext cx="2781113" cy="457200"/>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Tree>
    <p:extLst>
      <p:ext uri="{BB962C8B-B14F-4D97-AF65-F5344CB8AC3E}">
        <p14:creationId xmlns:p14="http://schemas.microsoft.com/office/powerpoint/2010/main" val="26679732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8310">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8310">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8310">
                                            <p:txEl>
                                              <p:pRg st="7" end="7"/>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8310">
                                            <p:txEl>
                                              <p:pRg st="9" end="9"/>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4" name="Rectangle 2"/>
          <p:cNvSpPr>
            <a:spLocks noGrp="1" noChangeArrowheads="1"/>
          </p:cNvSpPr>
          <p:nvPr>
            <p:ph type="title" idx="4294967295"/>
          </p:nvPr>
        </p:nvSpPr>
        <p:spPr/>
        <p:txBody>
          <a:bodyPr anchor="b"/>
          <a:lstStyle/>
          <a:p>
            <a:r>
              <a:rPr lang="en-US" smtClean="0"/>
              <a:t>Properties of Polynomial Arithmetic</a:t>
            </a:r>
          </a:p>
        </p:txBody>
      </p:sp>
      <p:sp>
        <p:nvSpPr>
          <p:cNvPr id="99331" name="Rectangle 3"/>
          <p:cNvSpPr>
            <a:spLocks noGrp="1" noChangeArrowheads="1"/>
          </p:cNvSpPr>
          <p:nvPr>
            <p:ph type="body" idx="4294967295"/>
          </p:nvPr>
        </p:nvSpPr>
        <p:spPr/>
        <p:txBody>
          <a:bodyPr/>
          <a:lstStyle/>
          <a:p>
            <a:pPr marL="447675" indent="-447675"/>
            <a:r>
              <a:rPr lang="en-US" sz="2400" smtClean="0"/>
              <a:t>Divisor</a:t>
            </a:r>
          </a:p>
          <a:p>
            <a:pPr marL="889000" lvl="1" indent="-439738"/>
            <a:r>
              <a:rPr lang="en-US" sz="2000" smtClean="0"/>
              <a:t>Any polynomial B(x) can be divided by a polynomial C(x) if B(x) is of the same or higher degree than C(x)</a:t>
            </a:r>
          </a:p>
          <a:p>
            <a:pPr marL="447675" indent="-447675"/>
            <a:r>
              <a:rPr lang="en-US" sz="2400" smtClean="0"/>
              <a:t>Remainder</a:t>
            </a:r>
          </a:p>
          <a:p>
            <a:pPr marL="889000" lvl="1" indent="-439738"/>
            <a:r>
              <a:rPr lang="en-US" sz="2000" smtClean="0"/>
              <a:t>The remainder obtained when B(x) is divided by C(x) is obtained by subtracting C(x) from B(x)</a:t>
            </a:r>
          </a:p>
          <a:p>
            <a:pPr marL="447675" indent="-447675"/>
            <a:r>
              <a:rPr lang="en-US" sz="2400" smtClean="0"/>
              <a:t>Subtraction</a:t>
            </a:r>
          </a:p>
          <a:p>
            <a:pPr marL="889000" lvl="1" indent="-439738"/>
            <a:r>
              <a:rPr lang="en-US" sz="2000" smtClean="0"/>
              <a:t>To subtract C(x) from B(x), simply perform an XOR on each pair of matching coefficients</a:t>
            </a:r>
          </a:p>
          <a:p>
            <a:pPr marL="889000" lvl="1" indent="-439738"/>
            <a:endParaRPr lang="en-US" sz="2000" smtClean="0"/>
          </a:p>
          <a:p>
            <a:pPr marL="447675" indent="-447675"/>
            <a:r>
              <a:rPr lang="en-US" sz="2400" smtClean="0"/>
              <a:t>For example: (x</a:t>
            </a:r>
            <a:r>
              <a:rPr lang="en-US" sz="2400" baseline="30000" smtClean="0"/>
              <a:t>3</a:t>
            </a:r>
            <a:r>
              <a:rPr lang="en-US" sz="2400" smtClean="0"/>
              <a:t>+1)/(x</a:t>
            </a:r>
            <a:r>
              <a:rPr lang="en-US" sz="2400" baseline="30000" smtClean="0"/>
              <a:t>3</a:t>
            </a:r>
            <a:r>
              <a:rPr lang="en-US" sz="2400" smtClean="0"/>
              <a:t>+x</a:t>
            </a:r>
            <a:r>
              <a:rPr lang="en-US" sz="2400" baseline="30000" smtClean="0"/>
              <a:t>2</a:t>
            </a:r>
            <a:r>
              <a:rPr lang="en-US" sz="2400" smtClean="0"/>
              <a:t>+1) = x</a:t>
            </a:r>
            <a:r>
              <a:rPr lang="en-US" sz="2400" baseline="30000" smtClean="0"/>
              <a:t>2</a:t>
            </a:r>
            <a:endParaRPr lang="en-US" sz="2400" smtClean="0"/>
          </a:p>
        </p:txBody>
      </p:sp>
      <p:sp>
        <p:nvSpPr>
          <p:cNvPr id="796676" name="Date Placeholder 3"/>
          <p:cNvSpPr txBox="1">
            <a:spLocks noGrp="1"/>
          </p:cNvSpPr>
          <p:nvPr/>
        </p:nvSpPr>
        <p:spPr bwMode="auto">
          <a:xfrm>
            <a:off x="94615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000">
                <a:latin typeface="Arial" panose="020B0604020202020204" pitchFamily="34" charset="0"/>
              </a:rPr>
              <a:t>CS/ECE 438</a:t>
            </a:r>
          </a:p>
        </p:txBody>
      </p:sp>
      <p:sp>
        <p:nvSpPr>
          <p:cNvPr id="796677" name="Footer Placeholder 4"/>
          <p:cNvSpPr txBox="1">
            <a:spLocks noGrp="1"/>
          </p:cNvSpPr>
          <p:nvPr/>
        </p:nvSpPr>
        <p:spPr bwMode="auto">
          <a:xfrm>
            <a:off x="3124200" y="62484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sz="1000" dirty="0">
              <a:latin typeface="Arial" panose="020B0604020202020204" pitchFamily="34" charset="0"/>
            </a:endParaRPr>
          </a:p>
        </p:txBody>
      </p:sp>
      <p:sp>
        <p:nvSpPr>
          <p:cNvPr id="796678" name="Slide Number Placeholder 5"/>
          <p:cNvSpPr txBox="1">
            <a:spLocks noGrp="1"/>
          </p:cNvSpPr>
          <p:nvPr/>
        </p:nvSpPr>
        <p:spPr bwMode="auto">
          <a:xfrm>
            <a:off x="6705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830B8C73-CF05-4012-8873-9A1B6038A2AE}" type="slidenum">
              <a:rPr lang="en-US" sz="1000">
                <a:latin typeface="Arial" panose="020B0604020202020204" pitchFamily="34" charset="0"/>
              </a:rPr>
              <a:pPr algn="r" eaLnBrk="1" hangingPunct="1"/>
              <a:t>76</a:t>
            </a:fld>
            <a:endParaRPr lang="en-US" sz="1000">
              <a:latin typeface="Arial" panose="020B0604020202020204" pitchFamily="34" charset="0"/>
            </a:endParaRPr>
          </a:p>
        </p:txBody>
      </p:sp>
      <p:sp>
        <p:nvSpPr>
          <p:cNvPr id="796680" name="Rectangle 8"/>
          <p:cNvSpPr>
            <a:spLocks noChangeArrowheads="1"/>
          </p:cNvSpPr>
          <p:nvPr/>
        </p:nvSpPr>
        <p:spPr bwMode="auto">
          <a:xfrm>
            <a:off x="5052638" y="5281248"/>
            <a:ext cx="2438400" cy="60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20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44049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4" fill="hold" grpId="0" nodeType="clickEffect">
                                  <p:stCondLst>
                                    <p:cond delay="0"/>
                                  </p:stCondLst>
                                  <p:childTnLst>
                                    <p:animEffect transition="out" filter="wipe(down)">
                                      <p:cBhvr>
                                        <p:cTn id="6" dur="500"/>
                                        <p:tgtEl>
                                          <p:spTgt spid="796680"/>
                                        </p:tgtEl>
                                      </p:cBhvr>
                                    </p:animEffect>
                                    <p:set>
                                      <p:cBhvr>
                                        <p:cTn id="7" dur="1" fill="hold">
                                          <p:stCondLst>
                                            <p:cond delay="499"/>
                                          </p:stCondLst>
                                        </p:cTn>
                                        <p:tgtEl>
                                          <p:spTgt spid="7966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6680"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Date Placeholder 3"/>
          <p:cNvSpPr txBox="1">
            <a:spLocks noGrp="1"/>
          </p:cNvSpPr>
          <p:nvPr/>
        </p:nvSpPr>
        <p:spPr bwMode="auto">
          <a:xfrm>
            <a:off x="94615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000">
                <a:latin typeface="Arial" panose="020B0604020202020204" pitchFamily="34" charset="0"/>
              </a:rPr>
              <a:t>CS/ECE 438</a:t>
            </a:r>
          </a:p>
        </p:txBody>
      </p:sp>
      <p:sp>
        <p:nvSpPr>
          <p:cNvPr id="797699" name="Footer Placeholder 4"/>
          <p:cNvSpPr txBox="1">
            <a:spLocks noGrp="1"/>
          </p:cNvSpPr>
          <p:nvPr/>
        </p:nvSpPr>
        <p:spPr bwMode="auto">
          <a:xfrm>
            <a:off x="3124200" y="62484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sz="1000" dirty="0">
              <a:latin typeface="Arial" panose="020B0604020202020204" pitchFamily="34" charset="0"/>
            </a:endParaRPr>
          </a:p>
        </p:txBody>
      </p:sp>
      <p:sp>
        <p:nvSpPr>
          <p:cNvPr id="797700" name="Slide Number Placeholder 5"/>
          <p:cNvSpPr txBox="1">
            <a:spLocks noGrp="1"/>
          </p:cNvSpPr>
          <p:nvPr/>
        </p:nvSpPr>
        <p:spPr bwMode="auto">
          <a:xfrm>
            <a:off x="6705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C3583C43-833D-4520-9242-40AAEE891F69}" type="slidenum">
              <a:rPr lang="en-US" sz="1000">
                <a:latin typeface="Arial" panose="020B0604020202020204" pitchFamily="34" charset="0"/>
              </a:rPr>
              <a:pPr algn="r" eaLnBrk="1" hangingPunct="1"/>
              <a:t>77</a:t>
            </a:fld>
            <a:endParaRPr lang="en-US" sz="1000">
              <a:latin typeface="Arial" panose="020B0604020202020204" pitchFamily="34" charset="0"/>
            </a:endParaRPr>
          </a:p>
        </p:txBody>
      </p:sp>
      <p:sp>
        <p:nvSpPr>
          <p:cNvPr id="797701" name="Rectangle 2"/>
          <p:cNvSpPr>
            <a:spLocks noGrp="1" noChangeArrowheads="1"/>
          </p:cNvSpPr>
          <p:nvPr>
            <p:ph type="title" idx="4294967295"/>
          </p:nvPr>
        </p:nvSpPr>
        <p:spPr/>
        <p:txBody>
          <a:bodyPr anchor="b"/>
          <a:lstStyle/>
          <a:p>
            <a:pPr eaLnBrk="1" hangingPunct="1"/>
            <a:r>
              <a:rPr lang="en-US" smtClean="0"/>
              <a:t>CRC - Sender</a:t>
            </a:r>
          </a:p>
        </p:txBody>
      </p:sp>
      <p:sp>
        <p:nvSpPr>
          <p:cNvPr id="100358" name="Rectangle 3"/>
          <p:cNvSpPr>
            <a:spLocks noGrp="1" noChangeArrowheads="1"/>
          </p:cNvSpPr>
          <p:nvPr>
            <p:ph type="body" idx="4294967295"/>
          </p:nvPr>
        </p:nvSpPr>
        <p:spPr>
          <a:xfrm>
            <a:off x="685800" y="1524000"/>
            <a:ext cx="8077200" cy="4572000"/>
          </a:xfrm>
        </p:spPr>
        <p:txBody>
          <a:bodyPr/>
          <a:lstStyle/>
          <a:p>
            <a:pPr marL="447675" indent="-447675" eaLnBrk="1" hangingPunct="1">
              <a:lnSpc>
                <a:spcPct val="90000"/>
              </a:lnSpc>
            </a:pPr>
            <a:r>
              <a:rPr lang="en-US" sz="2400" smtClean="0"/>
              <a:t>Given</a:t>
            </a:r>
          </a:p>
          <a:p>
            <a:pPr marL="889000" lvl="1" indent="-439738" eaLnBrk="1" hangingPunct="1">
              <a:lnSpc>
                <a:spcPct val="90000"/>
              </a:lnSpc>
            </a:pPr>
            <a:r>
              <a:rPr lang="en-US" sz="2000" smtClean="0"/>
              <a:t>M(x) = 	10011010 	= 	x</a:t>
            </a:r>
            <a:r>
              <a:rPr lang="en-US" sz="2000" baseline="30000" smtClean="0"/>
              <a:t>7 </a:t>
            </a:r>
            <a:r>
              <a:rPr lang="en-US" sz="2000" smtClean="0">
                <a:sym typeface="Symbol" panose="05050102010706020507" pitchFamily="18" charset="2"/>
              </a:rPr>
              <a:t></a:t>
            </a:r>
            <a:r>
              <a:rPr lang="en-US" sz="2000" baseline="30000" smtClean="0">
                <a:sym typeface="Symbol" panose="05050102010706020507" pitchFamily="18" charset="2"/>
              </a:rPr>
              <a:t> </a:t>
            </a:r>
            <a:r>
              <a:rPr lang="en-US" sz="2000" smtClean="0"/>
              <a:t>x</a:t>
            </a:r>
            <a:r>
              <a:rPr lang="en-US" sz="2000" baseline="30000" smtClean="0"/>
              <a:t>4 </a:t>
            </a:r>
            <a:r>
              <a:rPr lang="en-US" sz="2000" smtClean="0">
                <a:sym typeface="Symbol" panose="05050102010706020507" pitchFamily="18" charset="2"/>
              </a:rPr>
              <a:t></a:t>
            </a:r>
            <a:r>
              <a:rPr lang="en-US" sz="2000" baseline="30000" smtClean="0">
                <a:sym typeface="Symbol" panose="05050102010706020507" pitchFamily="18" charset="2"/>
              </a:rPr>
              <a:t> </a:t>
            </a:r>
            <a:r>
              <a:rPr lang="en-US" sz="2000" smtClean="0"/>
              <a:t>x</a:t>
            </a:r>
            <a:r>
              <a:rPr lang="en-US" sz="2000" baseline="30000" smtClean="0"/>
              <a:t>3 </a:t>
            </a:r>
            <a:r>
              <a:rPr lang="en-US" sz="2000" smtClean="0">
                <a:sym typeface="Symbol" panose="05050102010706020507" pitchFamily="18" charset="2"/>
              </a:rPr>
              <a:t></a:t>
            </a:r>
            <a:r>
              <a:rPr lang="en-US" sz="2000" baseline="30000" smtClean="0">
                <a:sym typeface="Symbol" panose="05050102010706020507" pitchFamily="18" charset="2"/>
              </a:rPr>
              <a:t> </a:t>
            </a:r>
            <a:r>
              <a:rPr lang="en-US" sz="2000" smtClean="0"/>
              <a:t>x</a:t>
            </a:r>
            <a:r>
              <a:rPr lang="en-US" sz="2000" baseline="30000" smtClean="0"/>
              <a:t> </a:t>
            </a:r>
          </a:p>
          <a:p>
            <a:pPr marL="889000" lvl="1" indent="-439738" eaLnBrk="1" hangingPunct="1">
              <a:lnSpc>
                <a:spcPct val="90000"/>
              </a:lnSpc>
            </a:pPr>
            <a:r>
              <a:rPr lang="en-US" sz="2000" smtClean="0"/>
              <a:t>C(x) = 	1101 		= 	x</a:t>
            </a:r>
            <a:r>
              <a:rPr lang="en-US" sz="2000" baseline="30000" smtClean="0"/>
              <a:t>3 </a:t>
            </a:r>
            <a:r>
              <a:rPr lang="en-US" sz="2000" smtClean="0">
                <a:sym typeface="Symbol" panose="05050102010706020507" pitchFamily="18" charset="2"/>
              </a:rPr>
              <a:t></a:t>
            </a:r>
            <a:r>
              <a:rPr lang="en-US" sz="2000" baseline="30000" smtClean="0">
                <a:sym typeface="Symbol" panose="05050102010706020507" pitchFamily="18" charset="2"/>
              </a:rPr>
              <a:t> </a:t>
            </a:r>
            <a:r>
              <a:rPr lang="en-US" sz="2000" smtClean="0"/>
              <a:t>x</a:t>
            </a:r>
            <a:r>
              <a:rPr lang="en-US" sz="2000" baseline="30000" smtClean="0"/>
              <a:t>2 </a:t>
            </a:r>
            <a:r>
              <a:rPr lang="en-US" sz="2000" smtClean="0">
                <a:sym typeface="Symbol" panose="05050102010706020507" pitchFamily="18" charset="2"/>
              </a:rPr>
              <a:t></a:t>
            </a:r>
            <a:r>
              <a:rPr lang="en-US" sz="2000" baseline="30000" smtClean="0">
                <a:sym typeface="Symbol" panose="05050102010706020507" pitchFamily="18" charset="2"/>
              </a:rPr>
              <a:t> </a:t>
            </a:r>
            <a:r>
              <a:rPr lang="en-US" sz="2000" smtClean="0"/>
              <a:t>1</a:t>
            </a:r>
            <a:r>
              <a:rPr lang="en-US" sz="2000" baseline="30000" smtClean="0"/>
              <a:t> </a:t>
            </a:r>
            <a:endParaRPr lang="en-US" sz="2000" smtClean="0"/>
          </a:p>
          <a:p>
            <a:pPr marL="447675" indent="-447675" eaLnBrk="1" hangingPunct="1">
              <a:lnSpc>
                <a:spcPct val="90000"/>
              </a:lnSpc>
            </a:pPr>
            <a:r>
              <a:rPr lang="en-US" sz="2400" smtClean="0"/>
              <a:t>Steps</a:t>
            </a:r>
          </a:p>
          <a:p>
            <a:pPr marL="889000" lvl="1" indent="-439738" eaLnBrk="1" hangingPunct="1">
              <a:lnSpc>
                <a:spcPct val="90000"/>
              </a:lnSpc>
            </a:pPr>
            <a:r>
              <a:rPr lang="en-US" sz="2000" smtClean="0"/>
              <a:t>T(x) = M(x) * x</a:t>
            </a:r>
            <a:r>
              <a:rPr lang="en-US" sz="2000" baseline="30000" smtClean="0"/>
              <a:t>k</a:t>
            </a:r>
            <a:r>
              <a:rPr lang="en-US" sz="2000" smtClean="0"/>
              <a:t> (add zeros to increase degree of  M(x) by k)</a:t>
            </a:r>
          </a:p>
          <a:p>
            <a:pPr marL="889000" lvl="1" indent="-439738" eaLnBrk="1" hangingPunct="1">
              <a:lnSpc>
                <a:spcPct val="90000"/>
              </a:lnSpc>
            </a:pPr>
            <a:r>
              <a:rPr lang="en-US" sz="2000" smtClean="0"/>
              <a:t>Find remainder, R(x), from T(x)/C(x)</a:t>
            </a:r>
          </a:p>
          <a:p>
            <a:pPr marL="889000" lvl="1" indent="-439738" eaLnBrk="1" hangingPunct="1">
              <a:lnSpc>
                <a:spcPct val="90000"/>
              </a:lnSpc>
            </a:pPr>
            <a:r>
              <a:rPr lang="en-US" sz="2000" smtClean="0"/>
              <a:t>P(x) = T(x) – R(x) </a:t>
            </a:r>
            <a:r>
              <a:rPr lang="en-US" sz="2000" smtClean="0">
                <a:sym typeface="Symbol" panose="05050102010706020507" pitchFamily="18" charset="2"/>
              </a:rPr>
              <a:t> M(x) followed by R(x)</a:t>
            </a:r>
            <a:endParaRPr lang="en-US" sz="2000" smtClean="0"/>
          </a:p>
          <a:p>
            <a:pPr marL="447675" indent="-447675" eaLnBrk="1" hangingPunct="1">
              <a:lnSpc>
                <a:spcPct val="90000"/>
              </a:lnSpc>
            </a:pPr>
            <a:r>
              <a:rPr lang="en-US" sz="2400" smtClean="0"/>
              <a:t>Example</a:t>
            </a:r>
          </a:p>
          <a:p>
            <a:pPr marL="889000" lvl="1" indent="-439738" eaLnBrk="1" hangingPunct="1">
              <a:lnSpc>
                <a:spcPct val="90000"/>
              </a:lnSpc>
            </a:pPr>
            <a:r>
              <a:rPr lang="en-US" sz="2000" smtClean="0"/>
              <a:t>T(x) = 	10011010000</a:t>
            </a:r>
          </a:p>
          <a:p>
            <a:pPr marL="889000" lvl="1" indent="-439738" eaLnBrk="1" hangingPunct="1">
              <a:lnSpc>
                <a:spcPct val="90000"/>
              </a:lnSpc>
            </a:pPr>
            <a:r>
              <a:rPr lang="en-US" sz="2000" smtClean="0"/>
              <a:t>R(x) = 	101</a:t>
            </a:r>
          </a:p>
          <a:p>
            <a:pPr marL="889000" lvl="1" indent="-439738" eaLnBrk="1" hangingPunct="1">
              <a:lnSpc>
                <a:spcPct val="90000"/>
              </a:lnSpc>
            </a:pPr>
            <a:r>
              <a:rPr lang="en-US" sz="2000" smtClean="0"/>
              <a:t>P(x) = 	10011010101</a:t>
            </a:r>
          </a:p>
        </p:txBody>
      </p:sp>
    </p:spTree>
    <p:extLst>
      <p:ext uri="{BB962C8B-B14F-4D97-AF65-F5344CB8AC3E}">
        <p14:creationId xmlns:p14="http://schemas.microsoft.com/office/powerpoint/2010/main" val="1458168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0358">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0358">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0358">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0358">
                                            <p:txEl>
                                              <p:pRg st="6" end="6"/>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00358">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0358">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0358">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035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2" name="Rectangle 4"/>
          <p:cNvSpPr>
            <a:spLocks noGrp="1" noChangeArrowheads="1"/>
          </p:cNvSpPr>
          <p:nvPr>
            <p:ph type="title" idx="4294967295"/>
          </p:nvPr>
        </p:nvSpPr>
        <p:spPr/>
        <p:txBody>
          <a:bodyPr anchor="b"/>
          <a:lstStyle/>
          <a:p>
            <a:r>
              <a:rPr lang="en-US" smtClean="0"/>
              <a:t>CRC - Receiver</a:t>
            </a:r>
          </a:p>
        </p:txBody>
      </p:sp>
      <p:sp>
        <p:nvSpPr>
          <p:cNvPr id="101379" name="Rectangle 5"/>
          <p:cNvSpPr>
            <a:spLocks noGrp="1" noChangeArrowheads="1"/>
          </p:cNvSpPr>
          <p:nvPr>
            <p:ph type="body" idx="4294967295"/>
          </p:nvPr>
        </p:nvSpPr>
        <p:spPr/>
        <p:txBody>
          <a:bodyPr/>
          <a:lstStyle/>
          <a:p>
            <a:pPr marL="447675" indent="-447675"/>
            <a:r>
              <a:rPr lang="en-US" sz="2800" smtClean="0"/>
              <a:t>Receive Polynomial P(x) + E(x)</a:t>
            </a:r>
          </a:p>
          <a:p>
            <a:pPr marL="889000" lvl="1" indent="-439738"/>
            <a:r>
              <a:rPr lang="en-US" sz="2400" smtClean="0"/>
              <a:t>E(x) represents errors</a:t>
            </a:r>
          </a:p>
          <a:p>
            <a:pPr marL="889000" lvl="1" indent="-439738"/>
            <a:r>
              <a:rPr lang="en-US" sz="2400" smtClean="0"/>
              <a:t>(if no errors then E(x) = 0)</a:t>
            </a:r>
          </a:p>
          <a:p>
            <a:pPr marL="447675" indent="-447675"/>
            <a:r>
              <a:rPr lang="en-US" sz="2800" smtClean="0"/>
              <a:t>Divide (P(x) + E(x)) by C(x)</a:t>
            </a:r>
          </a:p>
          <a:p>
            <a:pPr marL="889000" lvl="1" indent="-439738"/>
            <a:r>
              <a:rPr lang="en-US" sz="2400" smtClean="0"/>
              <a:t>If result = 0, either</a:t>
            </a:r>
          </a:p>
          <a:p>
            <a:pPr marL="1293813" lvl="2" indent="-403225"/>
            <a:r>
              <a:rPr lang="en-US" sz="2000" smtClean="0"/>
              <a:t>No errors (E(x) = 0, and P(x) is evenly divisible by C(x))</a:t>
            </a:r>
          </a:p>
          <a:p>
            <a:pPr marL="1293813" lvl="2" indent="-403225"/>
            <a:r>
              <a:rPr lang="en-US" sz="2000" smtClean="0"/>
              <a:t>(P(x) + E(x)) is exactly divisible by C(x), error will not be detected</a:t>
            </a:r>
          </a:p>
        </p:txBody>
      </p:sp>
      <p:sp>
        <p:nvSpPr>
          <p:cNvPr id="798724" name="Date Placeholder 3"/>
          <p:cNvSpPr txBox="1">
            <a:spLocks noGrp="1"/>
          </p:cNvSpPr>
          <p:nvPr/>
        </p:nvSpPr>
        <p:spPr bwMode="auto">
          <a:xfrm>
            <a:off x="94615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000">
                <a:latin typeface="Arial" panose="020B0604020202020204" pitchFamily="34" charset="0"/>
              </a:rPr>
              <a:t>CS/ECE 438</a:t>
            </a:r>
          </a:p>
        </p:txBody>
      </p:sp>
      <p:sp>
        <p:nvSpPr>
          <p:cNvPr id="798725" name="Footer Placeholder 4"/>
          <p:cNvSpPr txBox="1">
            <a:spLocks noGrp="1"/>
          </p:cNvSpPr>
          <p:nvPr/>
        </p:nvSpPr>
        <p:spPr bwMode="auto">
          <a:xfrm>
            <a:off x="3124200" y="62484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sz="1000" dirty="0">
              <a:latin typeface="Arial" panose="020B0604020202020204" pitchFamily="34" charset="0"/>
            </a:endParaRPr>
          </a:p>
        </p:txBody>
      </p:sp>
      <p:sp>
        <p:nvSpPr>
          <p:cNvPr id="798726" name="Slide Number Placeholder 5"/>
          <p:cNvSpPr txBox="1">
            <a:spLocks noGrp="1"/>
          </p:cNvSpPr>
          <p:nvPr/>
        </p:nvSpPr>
        <p:spPr bwMode="auto">
          <a:xfrm>
            <a:off x="6705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7D115059-3026-4C95-8AE4-84C684F9EBC9}" type="slidenum">
              <a:rPr lang="en-US" sz="1000">
                <a:latin typeface="Arial" panose="020B0604020202020204" pitchFamily="34" charset="0"/>
              </a:rPr>
              <a:pPr algn="r" eaLnBrk="1" hangingPunct="1"/>
              <a:t>78</a:t>
            </a:fld>
            <a:endParaRPr lang="en-US" sz="1000">
              <a:latin typeface="Arial" panose="020B0604020202020204" pitchFamily="34" charset="0"/>
            </a:endParaRPr>
          </a:p>
        </p:txBody>
      </p:sp>
    </p:spTree>
    <p:extLst>
      <p:ext uri="{BB962C8B-B14F-4D97-AF65-F5344CB8AC3E}">
        <p14:creationId xmlns:p14="http://schemas.microsoft.com/office/powerpoint/2010/main" val="19047271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137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1379">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0137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13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746" name="Date Placeholder 2"/>
          <p:cNvSpPr txBox="1">
            <a:spLocks noGrp="1"/>
          </p:cNvSpPr>
          <p:nvPr/>
        </p:nvSpPr>
        <p:spPr bwMode="auto">
          <a:xfrm>
            <a:off x="94615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000">
                <a:latin typeface="Arial" panose="020B0604020202020204" pitchFamily="34" charset="0"/>
              </a:rPr>
              <a:t>CS/ECE 438</a:t>
            </a:r>
          </a:p>
        </p:txBody>
      </p:sp>
      <p:sp>
        <p:nvSpPr>
          <p:cNvPr id="799747" name="Footer Placeholder 3"/>
          <p:cNvSpPr txBox="1">
            <a:spLocks noGrp="1"/>
          </p:cNvSpPr>
          <p:nvPr/>
        </p:nvSpPr>
        <p:spPr bwMode="auto">
          <a:xfrm>
            <a:off x="3124200" y="62484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sz="1000" dirty="0">
              <a:latin typeface="Arial" panose="020B0604020202020204" pitchFamily="34" charset="0"/>
            </a:endParaRPr>
          </a:p>
        </p:txBody>
      </p:sp>
      <p:sp>
        <p:nvSpPr>
          <p:cNvPr id="799748" name="Slide Number Placeholder 4"/>
          <p:cNvSpPr txBox="1">
            <a:spLocks noGrp="1"/>
          </p:cNvSpPr>
          <p:nvPr/>
        </p:nvSpPr>
        <p:spPr bwMode="auto">
          <a:xfrm>
            <a:off x="6705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1482A5A1-D675-41C7-9525-3E2C5C38E1D2}" type="slidenum">
              <a:rPr lang="en-US" sz="1000">
                <a:latin typeface="Arial" panose="020B0604020202020204" pitchFamily="34" charset="0"/>
              </a:rPr>
              <a:pPr algn="r" eaLnBrk="1" hangingPunct="1"/>
              <a:t>79</a:t>
            </a:fld>
            <a:endParaRPr lang="en-US" sz="1000">
              <a:latin typeface="Arial" panose="020B0604020202020204" pitchFamily="34" charset="0"/>
            </a:endParaRPr>
          </a:p>
        </p:txBody>
      </p:sp>
      <p:sp>
        <p:nvSpPr>
          <p:cNvPr id="799749" name="Rectangle 2"/>
          <p:cNvSpPr>
            <a:spLocks noGrp="1" noChangeArrowheads="1"/>
          </p:cNvSpPr>
          <p:nvPr>
            <p:ph type="title" idx="4294967295"/>
          </p:nvPr>
        </p:nvSpPr>
        <p:spPr/>
        <p:txBody>
          <a:bodyPr anchor="b"/>
          <a:lstStyle/>
          <a:p>
            <a:pPr eaLnBrk="1" hangingPunct="1"/>
            <a:r>
              <a:rPr lang="en-US" smtClean="0"/>
              <a:t>CRC – Example Encoding</a:t>
            </a:r>
          </a:p>
        </p:txBody>
      </p:sp>
      <p:sp>
        <p:nvSpPr>
          <p:cNvPr id="163848" name="Freeform 8"/>
          <p:cNvSpPr>
            <a:spLocks/>
          </p:cNvSpPr>
          <p:nvPr/>
        </p:nvSpPr>
        <p:spPr bwMode="auto">
          <a:xfrm>
            <a:off x="2590800" y="2535238"/>
            <a:ext cx="2438400" cy="406400"/>
          </a:xfrm>
          <a:custGeom>
            <a:avLst/>
            <a:gdLst>
              <a:gd name="T0" fmla="*/ 0 w 1536"/>
              <a:gd name="T1" fmla="*/ 2147483647 h 256"/>
              <a:gd name="T2" fmla="*/ 0 w 1536"/>
              <a:gd name="T3" fmla="*/ 0 h 256"/>
              <a:gd name="T4" fmla="*/ 2147483647 w 1536"/>
              <a:gd name="T5" fmla="*/ 0 h 256"/>
              <a:gd name="T6" fmla="*/ 0 60000 65536"/>
              <a:gd name="T7" fmla="*/ 0 60000 65536"/>
              <a:gd name="T8" fmla="*/ 0 60000 65536"/>
              <a:gd name="T9" fmla="*/ 0 w 1536"/>
              <a:gd name="T10" fmla="*/ 0 h 256"/>
              <a:gd name="T11" fmla="*/ 1536 w 1536"/>
              <a:gd name="T12" fmla="*/ 256 h 256"/>
            </a:gdLst>
            <a:ahLst/>
            <a:cxnLst>
              <a:cxn ang="T6">
                <a:pos x="T0" y="T1"/>
              </a:cxn>
              <a:cxn ang="T7">
                <a:pos x="T2" y="T3"/>
              </a:cxn>
              <a:cxn ang="T8">
                <a:pos x="T4" y="T5"/>
              </a:cxn>
            </a:cxnLst>
            <a:rect l="T9" t="T10" r="T11" b="T12"/>
            <a:pathLst>
              <a:path w="1536" h="256">
                <a:moveTo>
                  <a:pt x="0" y="256"/>
                </a:moveTo>
                <a:lnTo>
                  <a:pt x="0" y="0"/>
                </a:lnTo>
                <a:lnTo>
                  <a:pt x="1536" y="0"/>
                </a:ln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163850" name="Text Box 10"/>
          <p:cNvSpPr txBox="1">
            <a:spLocks noChangeArrowheads="1"/>
          </p:cNvSpPr>
          <p:nvPr/>
        </p:nvSpPr>
        <p:spPr bwMode="auto">
          <a:xfrm>
            <a:off x="2806700" y="3119438"/>
            <a:ext cx="2209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600" b="1">
                <a:latin typeface="Arial" panose="020B0604020202020204" pitchFamily="34" charset="0"/>
              </a:rPr>
              <a:t>1001</a:t>
            </a:r>
          </a:p>
        </p:txBody>
      </p:sp>
      <p:grpSp>
        <p:nvGrpSpPr>
          <p:cNvPr id="2" name="Group 48"/>
          <p:cNvGrpSpPr>
            <a:grpSpLocks/>
          </p:cNvGrpSpPr>
          <p:nvPr/>
        </p:nvGrpSpPr>
        <p:grpSpPr bwMode="auto">
          <a:xfrm>
            <a:off x="2667000" y="2789238"/>
            <a:ext cx="2209800" cy="336550"/>
            <a:chOff x="1904" y="1624"/>
            <a:chExt cx="1392" cy="212"/>
          </a:xfrm>
        </p:grpSpPr>
        <p:sp>
          <p:nvSpPr>
            <p:cNvPr id="799753" name="Text Box 9"/>
            <p:cNvSpPr txBox="1">
              <a:spLocks noChangeArrowheads="1"/>
            </p:cNvSpPr>
            <p:nvPr/>
          </p:nvSpPr>
          <p:spPr bwMode="auto">
            <a:xfrm>
              <a:off x="1904" y="1624"/>
              <a:ext cx="13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600" b="1">
                  <a:latin typeface="Arial" panose="020B0604020202020204" pitchFamily="34" charset="0"/>
                </a:rPr>
                <a:t>1101</a:t>
              </a:r>
            </a:p>
          </p:txBody>
        </p:sp>
        <p:sp>
          <p:nvSpPr>
            <p:cNvPr id="799754" name="Line 14"/>
            <p:cNvSpPr>
              <a:spLocks noChangeShapeType="1"/>
            </p:cNvSpPr>
            <p:nvPr/>
          </p:nvSpPr>
          <p:spPr bwMode="auto">
            <a:xfrm>
              <a:off x="1928" y="1808"/>
              <a:ext cx="36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grpSp>
      <p:sp>
        <p:nvSpPr>
          <p:cNvPr id="163856" name="Text Box 16"/>
          <p:cNvSpPr txBox="1">
            <a:spLocks noChangeArrowheads="1"/>
          </p:cNvSpPr>
          <p:nvPr/>
        </p:nvSpPr>
        <p:spPr bwMode="auto">
          <a:xfrm>
            <a:off x="2959100" y="3652838"/>
            <a:ext cx="2209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600" b="1">
                <a:latin typeface="Arial" panose="020B0604020202020204" pitchFamily="34" charset="0"/>
              </a:rPr>
              <a:t>1000</a:t>
            </a:r>
          </a:p>
        </p:txBody>
      </p:sp>
      <p:grpSp>
        <p:nvGrpSpPr>
          <p:cNvPr id="3" name="Group 49"/>
          <p:cNvGrpSpPr>
            <a:grpSpLocks/>
          </p:cNvGrpSpPr>
          <p:nvPr/>
        </p:nvGrpSpPr>
        <p:grpSpPr bwMode="auto">
          <a:xfrm>
            <a:off x="2819400" y="3322638"/>
            <a:ext cx="2209800" cy="336550"/>
            <a:chOff x="2000" y="1960"/>
            <a:chExt cx="1392" cy="212"/>
          </a:xfrm>
        </p:grpSpPr>
        <p:sp>
          <p:nvSpPr>
            <p:cNvPr id="799757" name="Text Box 15"/>
            <p:cNvSpPr txBox="1">
              <a:spLocks noChangeArrowheads="1"/>
            </p:cNvSpPr>
            <p:nvPr/>
          </p:nvSpPr>
          <p:spPr bwMode="auto">
            <a:xfrm>
              <a:off x="2000" y="1960"/>
              <a:ext cx="13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600" b="1">
                  <a:latin typeface="Arial" panose="020B0604020202020204" pitchFamily="34" charset="0"/>
                </a:rPr>
                <a:t>1101</a:t>
              </a:r>
            </a:p>
          </p:txBody>
        </p:sp>
        <p:sp>
          <p:nvSpPr>
            <p:cNvPr id="799758" name="Line 17"/>
            <p:cNvSpPr>
              <a:spLocks noChangeShapeType="1"/>
            </p:cNvSpPr>
            <p:nvPr/>
          </p:nvSpPr>
          <p:spPr bwMode="auto">
            <a:xfrm>
              <a:off x="2024" y="2144"/>
              <a:ext cx="36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grpSp>
      <p:sp>
        <p:nvSpPr>
          <p:cNvPr id="163859" name="Text Box 19"/>
          <p:cNvSpPr txBox="1">
            <a:spLocks noChangeArrowheads="1"/>
          </p:cNvSpPr>
          <p:nvPr/>
        </p:nvSpPr>
        <p:spPr bwMode="auto">
          <a:xfrm>
            <a:off x="3111500" y="4186238"/>
            <a:ext cx="2209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600" b="1">
                <a:latin typeface="Arial" panose="020B0604020202020204" pitchFamily="34" charset="0"/>
              </a:rPr>
              <a:t>1011</a:t>
            </a:r>
          </a:p>
        </p:txBody>
      </p:sp>
      <p:grpSp>
        <p:nvGrpSpPr>
          <p:cNvPr id="4" name="Group 50"/>
          <p:cNvGrpSpPr>
            <a:grpSpLocks/>
          </p:cNvGrpSpPr>
          <p:nvPr/>
        </p:nvGrpSpPr>
        <p:grpSpPr bwMode="auto">
          <a:xfrm>
            <a:off x="2971800" y="3856038"/>
            <a:ext cx="2209800" cy="336550"/>
            <a:chOff x="2096" y="2296"/>
            <a:chExt cx="1392" cy="212"/>
          </a:xfrm>
        </p:grpSpPr>
        <p:sp>
          <p:nvSpPr>
            <p:cNvPr id="799761" name="Text Box 18"/>
            <p:cNvSpPr txBox="1">
              <a:spLocks noChangeArrowheads="1"/>
            </p:cNvSpPr>
            <p:nvPr/>
          </p:nvSpPr>
          <p:spPr bwMode="auto">
            <a:xfrm>
              <a:off x="2096" y="2296"/>
              <a:ext cx="13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600" b="1">
                  <a:latin typeface="Arial" panose="020B0604020202020204" pitchFamily="34" charset="0"/>
                </a:rPr>
                <a:t>1101</a:t>
              </a:r>
            </a:p>
          </p:txBody>
        </p:sp>
        <p:sp>
          <p:nvSpPr>
            <p:cNvPr id="799762" name="Line 20"/>
            <p:cNvSpPr>
              <a:spLocks noChangeShapeType="1"/>
            </p:cNvSpPr>
            <p:nvPr/>
          </p:nvSpPr>
          <p:spPr bwMode="auto">
            <a:xfrm>
              <a:off x="2120" y="2480"/>
              <a:ext cx="36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grpSp>
      <p:sp>
        <p:nvSpPr>
          <p:cNvPr id="163862" name="Text Box 22"/>
          <p:cNvSpPr txBox="1">
            <a:spLocks noChangeArrowheads="1"/>
          </p:cNvSpPr>
          <p:nvPr/>
        </p:nvSpPr>
        <p:spPr bwMode="auto">
          <a:xfrm>
            <a:off x="3263900" y="4719638"/>
            <a:ext cx="2209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600" b="1">
                <a:latin typeface="Arial" panose="020B0604020202020204" pitchFamily="34" charset="0"/>
              </a:rPr>
              <a:t>1100</a:t>
            </a:r>
          </a:p>
        </p:txBody>
      </p:sp>
      <p:grpSp>
        <p:nvGrpSpPr>
          <p:cNvPr id="5" name="Group 51"/>
          <p:cNvGrpSpPr>
            <a:grpSpLocks/>
          </p:cNvGrpSpPr>
          <p:nvPr/>
        </p:nvGrpSpPr>
        <p:grpSpPr bwMode="auto">
          <a:xfrm>
            <a:off x="3124200" y="4389438"/>
            <a:ext cx="2209800" cy="336550"/>
            <a:chOff x="2192" y="2632"/>
            <a:chExt cx="1392" cy="212"/>
          </a:xfrm>
        </p:grpSpPr>
        <p:sp>
          <p:nvSpPr>
            <p:cNvPr id="799765" name="Text Box 21"/>
            <p:cNvSpPr txBox="1">
              <a:spLocks noChangeArrowheads="1"/>
            </p:cNvSpPr>
            <p:nvPr/>
          </p:nvSpPr>
          <p:spPr bwMode="auto">
            <a:xfrm>
              <a:off x="2192" y="2632"/>
              <a:ext cx="13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600" b="1">
                  <a:latin typeface="Arial" panose="020B0604020202020204" pitchFamily="34" charset="0"/>
                </a:rPr>
                <a:t>1101</a:t>
              </a:r>
            </a:p>
          </p:txBody>
        </p:sp>
        <p:sp>
          <p:nvSpPr>
            <p:cNvPr id="799766" name="Line 23"/>
            <p:cNvSpPr>
              <a:spLocks noChangeShapeType="1"/>
            </p:cNvSpPr>
            <p:nvPr/>
          </p:nvSpPr>
          <p:spPr bwMode="auto">
            <a:xfrm>
              <a:off x="2216" y="2816"/>
              <a:ext cx="36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grpSp>
      <p:sp>
        <p:nvSpPr>
          <p:cNvPr id="163865" name="Text Box 25"/>
          <p:cNvSpPr txBox="1">
            <a:spLocks noChangeArrowheads="1"/>
          </p:cNvSpPr>
          <p:nvPr/>
        </p:nvSpPr>
        <p:spPr bwMode="auto">
          <a:xfrm>
            <a:off x="3657600" y="5240338"/>
            <a:ext cx="2209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600" b="1">
                <a:latin typeface="Arial" panose="020B0604020202020204" pitchFamily="34" charset="0"/>
              </a:rPr>
              <a:t>1000</a:t>
            </a:r>
          </a:p>
        </p:txBody>
      </p:sp>
      <p:grpSp>
        <p:nvGrpSpPr>
          <p:cNvPr id="6" name="Group 52"/>
          <p:cNvGrpSpPr>
            <a:grpSpLocks/>
          </p:cNvGrpSpPr>
          <p:nvPr/>
        </p:nvGrpSpPr>
        <p:grpSpPr bwMode="auto">
          <a:xfrm>
            <a:off x="3276600" y="4910138"/>
            <a:ext cx="2209800" cy="336550"/>
            <a:chOff x="2288" y="2960"/>
            <a:chExt cx="1392" cy="212"/>
          </a:xfrm>
        </p:grpSpPr>
        <p:sp>
          <p:nvSpPr>
            <p:cNvPr id="799769" name="Text Box 24"/>
            <p:cNvSpPr txBox="1">
              <a:spLocks noChangeArrowheads="1"/>
            </p:cNvSpPr>
            <p:nvPr/>
          </p:nvSpPr>
          <p:spPr bwMode="auto">
            <a:xfrm>
              <a:off x="2288" y="2960"/>
              <a:ext cx="13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600" b="1">
                  <a:latin typeface="Arial" panose="020B0604020202020204" pitchFamily="34" charset="0"/>
                </a:rPr>
                <a:t>1101</a:t>
              </a:r>
            </a:p>
          </p:txBody>
        </p:sp>
        <p:sp>
          <p:nvSpPr>
            <p:cNvPr id="799770" name="Line 26"/>
            <p:cNvSpPr>
              <a:spLocks noChangeShapeType="1"/>
            </p:cNvSpPr>
            <p:nvPr/>
          </p:nvSpPr>
          <p:spPr bwMode="auto">
            <a:xfrm>
              <a:off x="2312" y="3144"/>
              <a:ext cx="36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grpSp>
      <p:grpSp>
        <p:nvGrpSpPr>
          <p:cNvPr id="7" name="Group 38"/>
          <p:cNvGrpSpPr>
            <a:grpSpLocks/>
          </p:cNvGrpSpPr>
          <p:nvPr/>
        </p:nvGrpSpPr>
        <p:grpSpPr bwMode="auto">
          <a:xfrm>
            <a:off x="838200" y="2586038"/>
            <a:ext cx="2019300" cy="1898650"/>
            <a:chOff x="752" y="1496"/>
            <a:chExt cx="1272" cy="1196"/>
          </a:xfrm>
        </p:grpSpPr>
        <p:sp>
          <p:nvSpPr>
            <p:cNvPr id="799772" name="Text Box 5"/>
            <p:cNvSpPr txBox="1">
              <a:spLocks noChangeArrowheads="1"/>
            </p:cNvSpPr>
            <p:nvPr/>
          </p:nvSpPr>
          <p:spPr bwMode="auto">
            <a:xfrm>
              <a:off x="1400" y="1496"/>
              <a:ext cx="62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600" b="1" dirty="0">
                  <a:solidFill>
                    <a:srgbClr val="C00000"/>
                  </a:solidFill>
                  <a:latin typeface="Arial" panose="020B0604020202020204" pitchFamily="34" charset="0"/>
                </a:rPr>
                <a:t>1101</a:t>
              </a:r>
            </a:p>
          </p:txBody>
        </p:sp>
        <p:sp>
          <p:nvSpPr>
            <p:cNvPr id="799773" name="Text Box 30"/>
            <p:cNvSpPr txBox="1">
              <a:spLocks noChangeArrowheads="1"/>
            </p:cNvSpPr>
            <p:nvPr/>
          </p:nvSpPr>
          <p:spPr bwMode="auto">
            <a:xfrm>
              <a:off x="752" y="1864"/>
              <a:ext cx="1136" cy="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sz="1600" b="1">
                  <a:latin typeface="Arial" panose="020B0604020202020204" pitchFamily="34" charset="0"/>
                </a:rPr>
                <a:t>k + 1 bit check sequence c, equivalent to a degree-k polynomial</a:t>
              </a:r>
            </a:p>
          </p:txBody>
        </p:sp>
        <p:sp>
          <p:nvSpPr>
            <p:cNvPr id="799774" name="Line 31"/>
            <p:cNvSpPr>
              <a:spLocks noChangeShapeType="1"/>
            </p:cNvSpPr>
            <p:nvPr/>
          </p:nvSpPr>
          <p:spPr bwMode="auto">
            <a:xfrm flipV="1">
              <a:off x="1024" y="1584"/>
              <a:ext cx="392" cy="2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sp>
        <p:nvSpPr>
          <p:cNvPr id="163868" name="Text Box 28"/>
          <p:cNvSpPr txBox="1">
            <a:spLocks noChangeArrowheads="1"/>
          </p:cNvSpPr>
          <p:nvPr/>
        </p:nvSpPr>
        <p:spPr bwMode="auto">
          <a:xfrm>
            <a:off x="3810000" y="5761038"/>
            <a:ext cx="2209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600" b="1" dirty="0">
                <a:solidFill>
                  <a:schemeClr val="accent6">
                    <a:lumMod val="60000"/>
                    <a:lumOff val="40000"/>
                  </a:schemeClr>
                </a:solidFill>
                <a:latin typeface="Arial" panose="020B0604020202020204" pitchFamily="34" charset="0"/>
              </a:rPr>
              <a:t>101</a:t>
            </a:r>
          </a:p>
        </p:txBody>
      </p:sp>
      <p:grpSp>
        <p:nvGrpSpPr>
          <p:cNvPr id="8" name="Group 53"/>
          <p:cNvGrpSpPr>
            <a:grpSpLocks/>
          </p:cNvGrpSpPr>
          <p:nvPr/>
        </p:nvGrpSpPr>
        <p:grpSpPr bwMode="auto">
          <a:xfrm>
            <a:off x="3670300" y="5430838"/>
            <a:ext cx="2209800" cy="336550"/>
            <a:chOff x="2536" y="3288"/>
            <a:chExt cx="1392" cy="212"/>
          </a:xfrm>
        </p:grpSpPr>
        <p:sp>
          <p:nvSpPr>
            <p:cNvPr id="799777" name="Text Box 27"/>
            <p:cNvSpPr txBox="1">
              <a:spLocks noChangeArrowheads="1"/>
            </p:cNvSpPr>
            <p:nvPr/>
          </p:nvSpPr>
          <p:spPr bwMode="auto">
            <a:xfrm>
              <a:off x="2536" y="3288"/>
              <a:ext cx="13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600" b="1">
                  <a:latin typeface="Arial" panose="020B0604020202020204" pitchFamily="34" charset="0"/>
                </a:rPr>
                <a:t>1101</a:t>
              </a:r>
            </a:p>
          </p:txBody>
        </p:sp>
        <p:sp>
          <p:nvSpPr>
            <p:cNvPr id="799778" name="Line 29"/>
            <p:cNvSpPr>
              <a:spLocks noChangeShapeType="1"/>
            </p:cNvSpPr>
            <p:nvPr/>
          </p:nvSpPr>
          <p:spPr bwMode="auto">
            <a:xfrm>
              <a:off x="2560" y="3472"/>
              <a:ext cx="36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grpSp>
      <p:grpSp>
        <p:nvGrpSpPr>
          <p:cNvPr id="9" name="Group 54"/>
          <p:cNvGrpSpPr>
            <a:grpSpLocks/>
          </p:cNvGrpSpPr>
          <p:nvPr/>
        </p:nvGrpSpPr>
        <p:grpSpPr bwMode="auto">
          <a:xfrm>
            <a:off x="1333500" y="5468938"/>
            <a:ext cx="2501900" cy="703262"/>
            <a:chOff x="1064" y="3312"/>
            <a:chExt cx="1576" cy="443"/>
          </a:xfrm>
        </p:grpSpPr>
        <p:sp>
          <p:nvSpPr>
            <p:cNvPr id="799780" name="Text Box 32"/>
            <p:cNvSpPr txBox="1">
              <a:spLocks noChangeArrowheads="1"/>
            </p:cNvSpPr>
            <p:nvPr/>
          </p:nvSpPr>
          <p:spPr bwMode="auto">
            <a:xfrm>
              <a:off x="1064" y="3312"/>
              <a:ext cx="1136"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sz="1600" b="1">
                  <a:latin typeface="Arial" panose="020B0604020202020204" pitchFamily="34" charset="0"/>
                </a:rPr>
                <a:t>Remainder</a:t>
              </a:r>
            </a:p>
            <a:p>
              <a:pPr algn="ctr" eaLnBrk="1" hangingPunct="1">
                <a:spcBef>
                  <a:spcPct val="50000"/>
                </a:spcBef>
              </a:pPr>
              <a:r>
                <a:rPr lang="en-US" sz="1600" b="1">
                  <a:latin typeface="Arial" panose="020B0604020202020204" pitchFamily="34" charset="0"/>
                </a:rPr>
                <a:t>m mod c</a:t>
              </a:r>
            </a:p>
          </p:txBody>
        </p:sp>
        <p:sp>
          <p:nvSpPr>
            <p:cNvPr id="799781" name="Line 33"/>
            <p:cNvSpPr>
              <a:spLocks noChangeShapeType="1"/>
            </p:cNvSpPr>
            <p:nvPr/>
          </p:nvSpPr>
          <p:spPr bwMode="auto">
            <a:xfrm>
              <a:off x="1984" y="3424"/>
              <a:ext cx="656" cy="16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grpSp>
        <p:nvGrpSpPr>
          <p:cNvPr id="10" name="Group 37"/>
          <p:cNvGrpSpPr>
            <a:grpSpLocks/>
          </p:cNvGrpSpPr>
          <p:nvPr/>
        </p:nvGrpSpPr>
        <p:grpSpPr bwMode="auto">
          <a:xfrm>
            <a:off x="2667000" y="2586038"/>
            <a:ext cx="4241800" cy="593725"/>
            <a:chOff x="1904" y="1496"/>
            <a:chExt cx="2672" cy="374"/>
          </a:xfrm>
        </p:grpSpPr>
        <p:sp>
          <p:nvSpPr>
            <p:cNvPr id="799783" name="Text Box 7"/>
            <p:cNvSpPr txBox="1">
              <a:spLocks noChangeArrowheads="1"/>
            </p:cNvSpPr>
            <p:nvPr/>
          </p:nvSpPr>
          <p:spPr bwMode="auto">
            <a:xfrm>
              <a:off x="1904" y="1496"/>
              <a:ext cx="13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600" b="1" dirty="0">
                  <a:solidFill>
                    <a:srgbClr val="00B0F0"/>
                  </a:solidFill>
                  <a:latin typeface="Arial" panose="020B0604020202020204" pitchFamily="34" charset="0"/>
                </a:rPr>
                <a:t>10011010000</a:t>
              </a:r>
            </a:p>
          </p:txBody>
        </p:sp>
        <p:sp>
          <p:nvSpPr>
            <p:cNvPr id="799784" name="Text Box 34"/>
            <p:cNvSpPr txBox="1">
              <a:spLocks noChangeArrowheads="1"/>
            </p:cNvSpPr>
            <p:nvPr/>
          </p:nvSpPr>
          <p:spPr bwMode="auto">
            <a:xfrm>
              <a:off x="3440" y="1504"/>
              <a:ext cx="1136"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sz="1600" b="1">
                  <a:latin typeface="Arial" panose="020B0604020202020204" pitchFamily="34" charset="0"/>
                </a:rPr>
                <a:t>Message plus k zeros</a:t>
              </a:r>
            </a:p>
          </p:txBody>
        </p:sp>
        <p:sp>
          <p:nvSpPr>
            <p:cNvPr id="799785" name="Line 35"/>
            <p:cNvSpPr>
              <a:spLocks noChangeShapeType="1"/>
            </p:cNvSpPr>
            <p:nvPr/>
          </p:nvSpPr>
          <p:spPr bwMode="auto">
            <a:xfrm flipH="1">
              <a:off x="2888" y="1600"/>
              <a:ext cx="568"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sp>
        <p:nvSpPr>
          <p:cNvPr id="163876" name="Text Box 36"/>
          <p:cNvSpPr txBox="1">
            <a:spLocks noChangeArrowheads="1"/>
          </p:cNvSpPr>
          <p:nvPr/>
        </p:nvSpPr>
        <p:spPr bwMode="auto">
          <a:xfrm>
            <a:off x="5143500" y="3759200"/>
            <a:ext cx="31369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b="1" dirty="0">
                <a:latin typeface="Arial" panose="020B0604020202020204" pitchFamily="34" charset="0"/>
              </a:rPr>
              <a:t>Result:</a:t>
            </a:r>
          </a:p>
          <a:p>
            <a:pPr eaLnBrk="1" hangingPunct="1">
              <a:spcBef>
                <a:spcPct val="50000"/>
              </a:spcBef>
            </a:pPr>
            <a:r>
              <a:rPr lang="en-US" b="1" dirty="0">
                <a:latin typeface="Arial" panose="020B0604020202020204" pitchFamily="34" charset="0"/>
              </a:rPr>
              <a:t>Transmit message followed by remainder:</a:t>
            </a:r>
          </a:p>
          <a:p>
            <a:pPr eaLnBrk="1" hangingPunct="1">
              <a:spcBef>
                <a:spcPct val="50000"/>
              </a:spcBef>
            </a:pPr>
            <a:r>
              <a:rPr lang="en-US" b="1" dirty="0">
                <a:solidFill>
                  <a:srgbClr val="00B0F0"/>
                </a:solidFill>
                <a:latin typeface="Arial" panose="020B0604020202020204" pitchFamily="34" charset="0"/>
              </a:rPr>
              <a:t>10011010</a:t>
            </a:r>
            <a:r>
              <a:rPr lang="en-US" b="1" dirty="0">
                <a:solidFill>
                  <a:schemeClr val="accent6">
                    <a:lumMod val="60000"/>
                    <a:lumOff val="40000"/>
                  </a:schemeClr>
                </a:solidFill>
                <a:latin typeface="Arial" panose="020B0604020202020204" pitchFamily="34" charset="0"/>
              </a:rPr>
              <a:t>101</a:t>
            </a:r>
          </a:p>
        </p:txBody>
      </p:sp>
      <p:sp>
        <p:nvSpPr>
          <p:cNvPr id="799787" name="Rectangle 55"/>
          <p:cNvSpPr>
            <a:spLocks noChangeArrowheads="1"/>
          </p:cNvSpPr>
          <p:nvPr/>
        </p:nvSpPr>
        <p:spPr bwMode="auto">
          <a:xfrm>
            <a:off x="1676400" y="1797050"/>
            <a:ext cx="5848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800" b="1" dirty="0">
                <a:solidFill>
                  <a:srgbClr val="C00000"/>
                </a:solidFill>
                <a:latin typeface="Arial" panose="020B0604020202020204" pitchFamily="34" charset="0"/>
              </a:rPr>
              <a:t>C(x) = 	x</a:t>
            </a:r>
            <a:r>
              <a:rPr lang="en-US" sz="1800" b="1" baseline="30000" dirty="0">
                <a:solidFill>
                  <a:srgbClr val="C00000"/>
                </a:solidFill>
                <a:latin typeface="Arial" panose="020B0604020202020204" pitchFamily="34" charset="0"/>
              </a:rPr>
              <a:t>3</a:t>
            </a:r>
            <a:r>
              <a:rPr lang="en-US" sz="1800" b="1" dirty="0">
                <a:solidFill>
                  <a:srgbClr val="C00000"/>
                </a:solidFill>
                <a:latin typeface="Arial" panose="020B0604020202020204" pitchFamily="34" charset="0"/>
              </a:rPr>
              <a:t> </a:t>
            </a:r>
            <a:r>
              <a:rPr lang="en-US" sz="1800" b="1" dirty="0">
                <a:solidFill>
                  <a:srgbClr val="C00000"/>
                </a:solidFill>
                <a:latin typeface="Arial" panose="020B0604020202020204" pitchFamily="34" charset="0"/>
                <a:sym typeface="Symbol" panose="05050102010706020507" pitchFamily="18" charset="2"/>
              </a:rPr>
              <a:t> </a:t>
            </a:r>
            <a:r>
              <a:rPr lang="en-US" sz="1800" b="1" dirty="0">
                <a:solidFill>
                  <a:srgbClr val="C00000"/>
                </a:solidFill>
                <a:latin typeface="Arial" panose="020B0604020202020204" pitchFamily="34" charset="0"/>
              </a:rPr>
              <a:t>x</a:t>
            </a:r>
            <a:r>
              <a:rPr lang="en-US" sz="1800" b="1" baseline="30000" dirty="0">
                <a:solidFill>
                  <a:srgbClr val="C00000"/>
                </a:solidFill>
                <a:latin typeface="Arial" panose="020B0604020202020204" pitchFamily="34" charset="0"/>
              </a:rPr>
              <a:t>2 </a:t>
            </a:r>
            <a:r>
              <a:rPr lang="en-US" sz="1800" b="1" dirty="0">
                <a:solidFill>
                  <a:srgbClr val="C00000"/>
                </a:solidFill>
                <a:latin typeface="Arial" panose="020B0604020202020204" pitchFamily="34" charset="0"/>
                <a:sym typeface="Symbol" panose="05050102010706020507" pitchFamily="18" charset="2"/>
              </a:rPr>
              <a:t> </a:t>
            </a:r>
            <a:r>
              <a:rPr lang="en-US" sz="1800" b="1" dirty="0">
                <a:solidFill>
                  <a:srgbClr val="C00000"/>
                </a:solidFill>
                <a:latin typeface="Arial" panose="020B0604020202020204" pitchFamily="34" charset="0"/>
              </a:rPr>
              <a:t>1 	= 1101</a:t>
            </a:r>
            <a:r>
              <a:rPr lang="en-US" sz="1800" b="1" dirty="0">
                <a:latin typeface="Arial" panose="020B0604020202020204" pitchFamily="34" charset="0"/>
              </a:rPr>
              <a:t>		Generator</a:t>
            </a:r>
          </a:p>
          <a:p>
            <a:r>
              <a:rPr lang="en-US" sz="1800" b="1" dirty="0">
                <a:solidFill>
                  <a:srgbClr val="00B0F0"/>
                </a:solidFill>
                <a:latin typeface="Arial" panose="020B0604020202020204" pitchFamily="34" charset="0"/>
              </a:rPr>
              <a:t>M(x) = 	x</a:t>
            </a:r>
            <a:r>
              <a:rPr lang="en-US" sz="1800" b="1" baseline="30000" dirty="0">
                <a:solidFill>
                  <a:srgbClr val="00B0F0"/>
                </a:solidFill>
                <a:latin typeface="Arial" panose="020B0604020202020204" pitchFamily="34" charset="0"/>
              </a:rPr>
              <a:t>7</a:t>
            </a:r>
            <a:r>
              <a:rPr lang="en-US" sz="1800" b="1" dirty="0">
                <a:solidFill>
                  <a:srgbClr val="00B0F0"/>
                </a:solidFill>
                <a:latin typeface="Arial" panose="020B0604020202020204" pitchFamily="34" charset="0"/>
              </a:rPr>
              <a:t> </a:t>
            </a:r>
            <a:r>
              <a:rPr lang="en-US" sz="1800" b="1" dirty="0">
                <a:solidFill>
                  <a:srgbClr val="00B0F0"/>
                </a:solidFill>
                <a:latin typeface="Arial" panose="020B0604020202020204" pitchFamily="34" charset="0"/>
                <a:sym typeface="Symbol" panose="05050102010706020507" pitchFamily="18" charset="2"/>
              </a:rPr>
              <a:t> </a:t>
            </a:r>
            <a:r>
              <a:rPr lang="en-US" sz="1800" b="1" dirty="0">
                <a:solidFill>
                  <a:srgbClr val="00B0F0"/>
                </a:solidFill>
                <a:latin typeface="Arial" panose="020B0604020202020204" pitchFamily="34" charset="0"/>
              </a:rPr>
              <a:t>x</a:t>
            </a:r>
            <a:r>
              <a:rPr lang="en-US" sz="1800" b="1" baseline="30000" dirty="0">
                <a:solidFill>
                  <a:srgbClr val="00B0F0"/>
                </a:solidFill>
                <a:latin typeface="Arial" panose="020B0604020202020204" pitchFamily="34" charset="0"/>
              </a:rPr>
              <a:t>4</a:t>
            </a:r>
            <a:r>
              <a:rPr lang="en-US" sz="1800" b="1" dirty="0">
                <a:solidFill>
                  <a:srgbClr val="00B0F0"/>
                </a:solidFill>
                <a:latin typeface="Arial" panose="020B0604020202020204" pitchFamily="34" charset="0"/>
              </a:rPr>
              <a:t> </a:t>
            </a:r>
            <a:r>
              <a:rPr lang="en-US" sz="1800" b="1" dirty="0">
                <a:solidFill>
                  <a:srgbClr val="00B0F0"/>
                </a:solidFill>
                <a:latin typeface="Arial" panose="020B0604020202020204" pitchFamily="34" charset="0"/>
                <a:sym typeface="Symbol" panose="05050102010706020507" pitchFamily="18" charset="2"/>
              </a:rPr>
              <a:t> </a:t>
            </a:r>
            <a:r>
              <a:rPr lang="en-US" sz="1800" b="1" dirty="0">
                <a:solidFill>
                  <a:srgbClr val="00B0F0"/>
                </a:solidFill>
                <a:latin typeface="Arial" panose="020B0604020202020204" pitchFamily="34" charset="0"/>
              </a:rPr>
              <a:t>x</a:t>
            </a:r>
            <a:r>
              <a:rPr lang="en-US" sz="1800" b="1" baseline="30000" dirty="0">
                <a:solidFill>
                  <a:srgbClr val="00B0F0"/>
                </a:solidFill>
                <a:latin typeface="Arial" panose="020B0604020202020204" pitchFamily="34" charset="0"/>
              </a:rPr>
              <a:t>3</a:t>
            </a:r>
            <a:r>
              <a:rPr lang="en-US" sz="1800" b="1" dirty="0">
                <a:solidFill>
                  <a:srgbClr val="00B0F0"/>
                </a:solidFill>
                <a:latin typeface="Arial" panose="020B0604020202020204" pitchFamily="34" charset="0"/>
              </a:rPr>
              <a:t> </a:t>
            </a:r>
            <a:r>
              <a:rPr lang="en-US" sz="1800" b="1" dirty="0">
                <a:solidFill>
                  <a:srgbClr val="00B0F0"/>
                </a:solidFill>
                <a:latin typeface="Arial" panose="020B0604020202020204" pitchFamily="34" charset="0"/>
                <a:sym typeface="Symbol" panose="05050102010706020507" pitchFamily="18" charset="2"/>
              </a:rPr>
              <a:t> </a:t>
            </a:r>
            <a:r>
              <a:rPr lang="en-US" sz="1800" b="1" dirty="0">
                <a:solidFill>
                  <a:srgbClr val="00B0F0"/>
                </a:solidFill>
                <a:latin typeface="Arial" panose="020B0604020202020204" pitchFamily="34" charset="0"/>
              </a:rPr>
              <a:t>x 	= 10011010</a:t>
            </a:r>
            <a:r>
              <a:rPr lang="en-US" sz="1800" b="1" dirty="0">
                <a:latin typeface="Arial" panose="020B0604020202020204" pitchFamily="34" charset="0"/>
              </a:rPr>
              <a:t> 	Message</a:t>
            </a:r>
          </a:p>
        </p:txBody>
      </p:sp>
    </p:spTree>
    <p:extLst>
      <p:ext uri="{BB962C8B-B14F-4D97-AF65-F5344CB8AC3E}">
        <p14:creationId xmlns:p14="http://schemas.microsoft.com/office/powerpoint/2010/main" val="4506764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384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85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385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3859"/>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386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3865"/>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8"/>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63868"/>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9"/>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638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8" grpId="0" animBg="1"/>
      <p:bldP spid="163850" grpId="0"/>
      <p:bldP spid="163856" grpId="0"/>
      <p:bldP spid="163859" grpId="0"/>
      <p:bldP spid="163862" grpId="0"/>
      <p:bldP spid="163865" grpId="0"/>
      <p:bldP spid="163868" grpId="0"/>
      <p:bldP spid="16387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634" name="Date Placeholder 3"/>
          <p:cNvSpPr txBox="1">
            <a:spLocks noGrp="1"/>
          </p:cNvSpPr>
          <p:nvPr/>
        </p:nvSpPr>
        <p:spPr bwMode="auto">
          <a:xfrm>
            <a:off x="94615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000">
                <a:latin typeface="Arial" panose="020B0604020202020204" pitchFamily="34" charset="0"/>
              </a:rPr>
              <a:t>CS/ECE 438</a:t>
            </a:r>
          </a:p>
        </p:txBody>
      </p:sp>
      <p:sp>
        <p:nvSpPr>
          <p:cNvPr id="709635" name="Footer Placeholder 4"/>
          <p:cNvSpPr txBox="1">
            <a:spLocks noGrp="1"/>
          </p:cNvSpPr>
          <p:nvPr/>
        </p:nvSpPr>
        <p:spPr bwMode="auto">
          <a:xfrm>
            <a:off x="3124200" y="62484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sz="1000" dirty="0">
              <a:latin typeface="Arial" panose="020B0604020202020204" pitchFamily="34" charset="0"/>
            </a:endParaRPr>
          </a:p>
        </p:txBody>
      </p:sp>
      <p:sp>
        <p:nvSpPr>
          <p:cNvPr id="709636" name="Slide Number Placeholder 5"/>
          <p:cNvSpPr txBox="1">
            <a:spLocks noGrp="1"/>
          </p:cNvSpPr>
          <p:nvPr/>
        </p:nvSpPr>
        <p:spPr bwMode="auto">
          <a:xfrm>
            <a:off x="6705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6067780E-290A-4BB1-A422-C17BB0AD5C6D}" type="slidenum">
              <a:rPr lang="en-US" sz="1000">
                <a:latin typeface="Arial" panose="020B0604020202020204" pitchFamily="34" charset="0"/>
              </a:rPr>
              <a:pPr algn="r" eaLnBrk="1" hangingPunct="1"/>
              <a:t>8</a:t>
            </a:fld>
            <a:endParaRPr lang="en-US" sz="1000">
              <a:latin typeface="Arial" panose="020B0604020202020204" pitchFamily="34" charset="0"/>
            </a:endParaRPr>
          </a:p>
        </p:txBody>
      </p:sp>
      <p:sp>
        <p:nvSpPr>
          <p:cNvPr id="709637" name="Rectangle 54"/>
          <p:cNvSpPr>
            <a:spLocks noGrp="1" noChangeArrowheads="1"/>
          </p:cNvSpPr>
          <p:nvPr>
            <p:ph type="title" idx="4294967295"/>
          </p:nvPr>
        </p:nvSpPr>
        <p:spPr/>
        <p:txBody>
          <a:bodyPr anchor="b"/>
          <a:lstStyle/>
          <a:p>
            <a:pPr eaLnBrk="1" hangingPunct="1"/>
            <a:r>
              <a:rPr lang="en-US" smtClean="0"/>
              <a:t>Links - Optical</a:t>
            </a:r>
          </a:p>
        </p:txBody>
      </p:sp>
      <p:grpSp>
        <p:nvGrpSpPr>
          <p:cNvPr id="2" name="Group 53"/>
          <p:cNvGrpSpPr>
            <a:grpSpLocks/>
          </p:cNvGrpSpPr>
          <p:nvPr/>
        </p:nvGrpSpPr>
        <p:grpSpPr bwMode="auto">
          <a:xfrm>
            <a:off x="914400" y="5227638"/>
            <a:ext cx="7248525" cy="944562"/>
            <a:chOff x="720" y="3197"/>
            <a:chExt cx="4566" cy="595"/>
          </a:xfrm>
        </p:grpSpPr>
        <p:sp>
          <p:nvSpPr>
            <p:cNvPr id="709639" name="Text Box 27"/>
            <p:cNvSpPr txBox="1">
              <a:spLocks noChangeArrowheads="1"/>
            </p:cNvSpPr>
            <p:nvPr/>
          </p:nvSpPr>
          <p:spPr bwMode="auto">
            <a:xfrm>
              <a:off x="3696" y="3509"/>
              <a:ext cx="159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2000">
                  <a:latin typeface="Arial" panose="020B0604020202020204" pitchFamily="34" charset="0"/>
                </a:rPr>
                <a:t>O(100 microns) thick</a:t>
              </a:r>
            </a:p>
          </p:txBody>
        </p:sp>
        <p:sp>
          <p:nvSpPr>
            <p:cNvPr id="709640" name="Text Box 28"/>
            <p:cNvSpPr txBox="1">
              <a:spLocks noChangeArrowheads="1"/>
            </p:cNvSpPr>
            <p:nvPr/>
          </p:nvSpPr>
          <p:spPr bwMode="auto">
            <a:xfrm>
              <a:off x="720" y="3197"/>
              <a:ext cx="423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2000">
                  <a:latin typeface="Arial" panose="020B0604020202020204" pitchFamily="34" charset="0"/>
                </a:rPr>
                <a:t>core of multimode fiber (same frequency; colors for clarity)</a:t>
              </a:r>
            </a:p>
          </p:txBody>
        </p:sp>
        <p:grpSp>
          <p:nvGrpSpPr>
            <p:cNvPr id="709641" name="Group 51"/>
            <p:cNvGrpSpPr>
              <a:grpSpLocks/>
            </p:cNvGrpSpPr>
            <p:nvPr/>
          </p:nvGrpSpPr>
          <p:grpSpPr bwMode="auto">
            <a:xfrm>
              <a:off x="786" y="3456"/>
              <a:ext cx="2718" cy="336"/>
              <a:chOff x="786" y="3238"/>
              <a:chExt cx="3168" cy="336"/>
            </a:xfrm>
          </p:grpSpPr>
          <p:sp>
            <p:nvSpPr>
              <p:cNvPr id="709642" name="Line 20"/>
              <p:cNvSpPr>
                <a:spLocks noChangeShapeType="1"/>
              </p:cNvSpPr>
              <p:nvPr/>
            </p:nvSpPr>
            <p:spPr bwMode="auto">
              <a:xfrm>
                <a:off x="786" y="3238"/>
                <a:ext cx="29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9643" name="Line 21"/>
              <p:cNvSpPr>
                <a:spLocks noChangeShapeType="1"/>
              </p:cNvSpPr>
              <p:nvPr/>
            </p:nvSpPr>
            <p:spPr bwMode="auto">
              <a:xfrm>
                <a:off x="786" y="3574"/>
                <a:ext cx="29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9644" name="Line 24"/>
              <p:cNvSpPr>
                <a:spLocks noChangeShapeType="1"/>
              </p:cNvSpPr>
              <p:nvPr/>
            </p:nvSpPr>
            <p:spPr bwMode="auto">
              <a:xfrm>
                <a:off x="3762" y="3238"/>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9645" name="Line 25"/>
              <p:cNvSpPr>
                <a:spLocks noChangeShapeType="1"/>
              </p:cNvSpPr>
              <p:nvPr/>
            </p:nvSpPr>
            <p:spPr bwMode="auto">
              <a:xfrm>
                <a:off x="3762" y="357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9646" name="Line 26"/>
              <p:cNvSpPr>
                <a:spLocks noChangeShapeType="1"/>
              </p:cNvSpPr>
              <p:nvPr/>
            </p:nvSpPr>
            <p:spPr bwMode="auto">
              <a:xfrm>
                <a:off x="3858" y="3238"/>
                <a:ext cx="0"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9647" name="Line 29"/>
              <p:cNvSpPr>
                <a:spLocks noChangeShapeType="1"/>
              </p:cNvSpPr>
              <p:nvPr/>
            </p:nvSpPr>
            <p:spPr bwMode="auto">
              <a:xfrm flipV="1">
                <a:off x="930" y="3238"/>
                <a:ext cx="672" cy="336"/>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9648" name="Line 30"/>
              <p:cNvSpPr>
                <a:spLocks noChangeShapeType="1"/>
              </p:cNvSpPr>
              <p:nvPr/>
            </p:nvSpPr>
            <p:spPr bwMode="auto">
              <a:xfrm flipH="1" flipV="1">
                <a:off x="1554" y="3238"/>
                <a:ext cx="672" cy="336"/>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9649" name="Line 31"/>
              <p:cNvSpPr>
                <a:spLocks noChangeShapeType="1"/>
              </p:cNvSpPr>
              <p:nvPr/>
            </p:nvSpPr>
            <p:spPr bwMode="auto">
              <a:xfrm flipV="1">
                <a:off x="2178" y="3238"/>
                <a:ext cx="672" cy="336"/>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9650" name="Line 32"/>
              <p:cNvSpPr>
                <a:spLocks noChangeShapeType="1"/>
              </p:cNvSpPr>
              <p:nvPr/>
            </p:nvSpPr>
            <p:spPr bwMode="auto">
              <a:xfrm flipH="1" flipV="1">
                <a:off x="2802" y="3238"/>
                <a:ext cx="672" cy="336"/>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9651" name="Line 33"/>
              <p:cNvSpPr>
                <a:spLocks noChangeShapeType="1"/>
              </p:cNvSpPr>
              <p:nvPr/>
            </p:nvSpPr>
            <p:spPr bwMode="auto">
              <a:xfrm>
                <a:off x="1074" y="3238"/>
                <a:ext cx="1344" cy="336"/>
              </a:xfrm>
              <a:prstGeom prst="line">
                <a:avLst/>
              </a:prstGeom>
              <a:noFill/>
              <a:ln w="571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9652" name="Line 34"/>
              <p:cNvSpPr>
                <a:spLocks noChangeShapeType="1"/>
              </p:cNvSpPr>
              <p:nvPr/>
            </p:nvSpPr>
            <p:spPr bwMode="auto">
              <a:xfrm flipH="1">
                <a:off x="2370" y="3238"/>
                <a:ext cx="1344" cy="336"/>
              </a:xfrm>
              <a:prstGeom prst="line">
                <a:avLst/>
              </a:prstGeom>
              <a:noFill/>
              <a:ln w="571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709653" name="Group 52"/>
          <p:cNvGrpSpPr>
            <a:grpSpLocks/>
          </p:cNvGrpSpPr>
          <p:nvPr/>
        </p:nvGrpSpPr>
        <p:grpSpPr bwMode="auto">
          <a:xfrm>
            <a:off x="914400" y="4281488"/>
            <a:ext cx="7620000" cy="747712"/>
            <a:chOff x="720" y="2573"/>
            <a:chExt cx="4800" cy="471"/>
          </a:xfrm>
        </p:grpSpPr>
        <p:sp>
          <p:nvSpPr>
            <p:cNvPr id="709654" name="Text Box 47"/>
            <p:cNvSpPr txBox="1">
              <a:spLocks noChangeArrowheads="1"/>
            </p:cNvSpPr>
            <p:nvPr/>
          </p:nvSpPr>
          <p:spPr bwMode="auto">
            <a:xfrm>
              <a:off x="3648" y="2602"/>
              <a:ext cx="187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2000">
                  <a:latin typeface="Arial" panose="020B0604020202020204" pitchFamily="34" charset="0"/>
                </a:rPr>
                <a:t>~1 wavelength thick = ~1 micron</a:t>
              </a:r>
            </a:p>
          </p:txBody>
        </p:sp>
        <p:sp>
          <p:nvSpPr>
            <p:cNvPr id="709655" name="Text Box 48"/>
            <p:cNvSpPr txBox="1">
              <a:spLocks noChangeArrowheads="1"/>
            </p:cNvSpPr>
            <p:nvPr/>
          </p:nvSpPr>
          <p:spPr bwMode="auto">
            <a:xfrm>
              <a:off x="720" y="2573"/>
              <a:ext cx="186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2000">
                  <a:latin typeface="Arial" panose="020B0604020202020204" pitchFamily="34" charset="0"/>
                </a:rPr>
                <a:t>core of single mode fiber</a:t>
              </a:r>
            </a:p>
          </p:txBody>
        </p:sp>
        <p:grpSp>
          <p:nvGrpSpPr>
            <p:cNvPr id="709656" name="Group 50"/>
            <p:cNvGrpSpPr>
              <a:grpSpLocks/>
            </p:cNvGrpSpPr>
            <p:nvPr/>
          </p:nvGrpSpPr>
          <p:grpSpPr bwMode="auto">
            <a:xfrm>
              <a:off x="786" y="2832"/>
              <a:ext cx="2718" cy="96"/>
              <a:chOff x="786" y="2755"/>
              <a:chExt cx="3168" cy="96"/>
            </a:xfrm>
          </p:grpSpPr>
          <p:grpSp>
            <p:nvGrpSpPr>
              <p:cNvPr id="709657" name="Group 39"/>
              <p:cNvGrpSpPr>
                <a:grpSpLocks/>
              </p:cNvGrpSpPr>
              <p:nvPr/>
            </p:nvGrpSpPr>
            <p:grpSpPr bwMode="auto">
              <a:xfrm>
                <a:off x="786" y="2755"/>
                <a:ext cx="2928" cy="96"/>
                <a:chOff x="672" y="1632"/>
                <a:chExt cx="4176" cy="96"/>
              </a:xfrm>
            </p:grpSpPr>
            <p:sp>
              <p:nvSpPr>
                <p:cNvPr id="709658" name="Line 40"/>
                <p:cNvSpPr>
                  <a:spLocks noChangeShapeType="1"/>
                </p:cNvSpPr>
                <p:nvPr/>
              </p:nvSpPr>
              <p:spPr bwMode="auto">
                <a:xfrm>
                  <a:off x="672" y="1632"/>
                  <a:ext cx="41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9659" name="Line 41"/>
                <p:cNvSpPr>
                  <a:spLocks noChangeShapeType="1"/>
                </p:cNvSpPr>
                <p:nvPr/>
              </p:nvSpPr>
              <p:spPr bwMode="auto">
                <a:xfrm>
                  <a:off x="672" y="1728"/>
                  <a:ext cx="41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09660" name="Group 42"/>
              <p:cNvGrpSpPr>
                <a:grpSpLocks/>
              </p:cNvGrpSpPr>
              <p:nvPr/>
            </p:nvGrpSpPr>
            <p:grpSpPr bwMode="auto">
              <a:xfrm>
                <a:off x="3762" y="2755"/>
                <a:ext cx="192" cy="96"/>
                <a:chOff x="4032" y="1728"/>
                <a:chExt cx="192" cy="96"/>
              </a:xfrm>
            </p:grpSpPr>
            <p:grpSp>
              <p:nvGrpSpPr>
                <p:cNvPr id="709661" name="Group 43"/>
                <p:cNvGrpSpPr>
                  <a:grpSpLocks/>
                </p:cNvGrpSpPr>
                <p:nvPr/>
              </p:nvGrpSpPr>
              <p:grpSpPr bwMode="auto">
                <a:xfrm>
                  <a:off x="4032" y="1728"/>
                  <a:ext cx="192" cy="96"/>
                  <a:chOff x="672" y="1632"/>
                  <a:chExt cx="4176" cy="96"/>
                </a:xfrm>
              </p:grpSpPr>
              <p:sp>
                <p:nvSpPr>
                  <p:cNvPr id="709662" name="Line 44"/>
                  <p:cNvSpPr>
                    <a:spLocks noChangeShapeType="1"/>
                  </p:cNvSpPr>
                  <p:nvPr/>
                </p:nvSpPr>
                <p:spPr bwMode="auto">
                  <a:xfrm>
                    <a:off x="672" y="1632"/>
                    <a:ext cx="41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9663" name="Line 45"/>
                  <p:cNvSpPr>
                    <a:spLocks noChangeShapeType="1"/>
                  </p:cNvSpPr>
                  <p:nvPr/>
                </p:nvSpPr>
                <p:spPr bwMode="auto">
                  <a:xfrm>
                    <a:off x="672" y="1728"/>
                    <a:ext cx="41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709664" name="Line 46"/>
                <p:cNvSpPr>
                  <a:spLocks noChangeShapeType="1"/>
                </p:cNvSpPr>
                <p:nvPr/>
              </p:nvSpPr>
              <p:spPr bwMode="auto">
                <a:xfrm>
                  <a:off x="4128" y="1728"/>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709665" name="Line 49"/>
              <p:cNvSpPr>
                <a:spLocks noChangeShapeType="1"/>
              </p:cNvSpPr>
              <p:nvPr/>
            </p:nvSpPr>
            <p:spPr bwMode="auto">
              <a:xfrm>
                <a:off x="786" y="2806"/>
                <a:ext cx="2928"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709666" name="Rectangle 59"/>
          <p:cNvSpPr>
            <a:spLocks noGrp="1" noChangeArrowheads="1"/>
          </p:cNvSpPr>
          <p:nvPr>
            <p:ph type="body" sz="half" idx="4294967295"/>
          </p:nvPr>
        </p:nvSpPr>
        <p:spPr>
          <a:xfrm>
            <a:off x="685800" y="1524000"/>
            <a:ext cx="4294188" cy="4572000"/>
          </a:xfrm>
          <a:noFill/>
        </p:spPr>
        <p:txBody>
          <a:bodyPr/>
          <a:lstStyle/>
          <a:p>
            <a:pPr marL="447675" indent="-447675" eaLnBrk="1" hangingPunct="1"/>
            <a:r>
              <a:rPr lang="en-US" sz="2400" smtClean="0"/>
              <a:t>Single mode fiber</a:t>
            </a:r>
          </a:p>
          <a:p>
            <a:pPr marL="889000" lvl="1" indent="-439738" eaLnBrk="1" hangingPunct="1"/>
            <a:r>
              <a:rPr lang="en-US" sz="2000" smtClean="0"/>
              <a:t>Expensive to drive (Lasers)</a:t>
            </a:r>
          </a:p>
          <a:p>
            <a:pPr marL="889000" lvl="1" indent="-439738" eaLnBrk="1" hangingPunct="1"/>
            <a:r>
              <a:rPr lang="en-US" sz="2000" smtClean="0"/>
              <a:t>Lower attenuation (longer distances) </a:t>
            </a:r>
            <a:r>
              <a:rPr lang="en-US" sz="2000" smtClean="0">
                <a:cs typeface="Arial" panose="020B0604020202020204" pitchFamily="34" charset="0"/>
              </a:rPr>
              <a:t>≤ </a:t>
            </a:r>
            <a:r>
              <a:rPr lang="en-US" sz="2000" smtClean="0"/>
              <a:t>0.5 dB/km </a:t>
            </a:r>
          </a:p>
          <a:p>
            <a:pPr marL="889000" lvl="1" indent="-439738" eaLnBrk="1" hangingPunct="1"/>
            <a:r>
              <a:rPr lang="en-US" sz="2000" smtClean="0"/>
              <a:t>Lower dispersion (higher data rates)</a:t>
            </a:r>
          </a:p>
        </p:txBody>
      </p:sp>
      <p:sp>
        <p:nvSpPr>
          <p:cNvPr id="179260" name="Rectangle 60"/>
          <p:cNvSpPr>
            <a:spLocks noChangeArrowheads="1"/>
          </p:cNvSpPr>
          <p:nvPr/>
        </p:nvSpPr>
        <p:spPr bwMode="auto">
          <a:xfrm>
            <a:off x="4856163" y="1981200"/>
            <a:ext cx="375443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7675" indent="-447675" eaLnBrk="0" hangingPunct="0">
              <a:defRPr sz="2400">
                <a:solidFill>
                  <a:schemeClr val="tx1"/>
                </a:solidFill>
                <a:latin typeface="Times New Roman" panose="02020603050405020304" pitchFamily="18" charset="0"/>
              </a:defRPr>
            </a:lvl1pPr>
            <a:lvl2pPr marL="889000" indent="-439738"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buClr>
                <a:schemeClr val="accent1"/>
              </a:buClr>
              <a:buSzPct val="70000"/>
              <a:buFont typeface="Wingdings" panose="05000000000000000000" pitchFamily="2" charset="2"/>
              <a:buChar char="n"/>
            </a:pPr>
            <a:r>
              <a:rPr lang="en-US">
                <a:latin typeface="Arial" panose="020B0604020202020204" pitchFamily="34" charset="0"/>
              </a:rPr>
              <a:t>Multimode fiber</a:t>
            </a:r>
          </a:p>
          <a:p>
            <a:pPr lvl="1" eaLnBrk="1" hangingPunct="1">
              <a:spcBef>
                <a:spcPct val="20000"/>
              </a:spcBef>
              <a:buClr>
                <a:schemeClr val="hlink"/>
              </a:buClr>
              <a:buSzPct val="65000"/>
              <a:buFont typeface="Wingdings" panose="05000000000000000000" pitchFamily="2" charset="2"/>
              <a:buChar char="¡"/>
            </a:pPr>
            <a:r>
              <a:rPr lang="en-US" sz="2000">
                <a:latin typeface="Arial" panose="020B0604020202020204" pitchFamily="34" charset="0"/>
              </a:rPr>
              <a:t>Cheap to drive (LED’s)</a:t>
            </a:r>
          </a:p>
          <a:p>
            <a:pPr lvl="1" eaLnBrk="1" hangingPunct="1">
              <a:spcBef>
                <a:spcPct val="20000"/>
              </a:spcBef>
              <a:buClr>
                <a:schemeClr val="hlink"/>
              </a:buClr>
              <a:buSzPct val="65000"/>
              <a:buFont typeface="Wingdings" panose="05000000000000000000" pitchFamily="2" charset="2"/>
              <a:buChar char="¡"/>
            </a:pPr>
            <a:r>
              <a:rPr lang="en-US" sz="2000">
                <a:latin typeface="Arial" panose="020B0604020202020204" pitchFamily="34" charset="0"/>
              </a:rPr>
              <a:t>Higher attenuation</a:t>
            </a:r>
          </a:p>
          <a:p>
            <a:pPr lvl="1" eaLnBrk="1" hangingPunct="1">
              <a:spcBef>
                <a:spcPct val="20000"/>
              </a:spcBef>
              <a:buClr>
                <a:schemeClr val="hlink"/>
              </a:buClr>
              <a:buSzPct val="65000"/>
              <a:buFont typeface="Wingdings" panose="05000000000000000000" pitchFamily="2" charset="2"/>
              <a:buChar char="¡"/>
            </a:pPr>
            <a:r>
              <a:rPr lang="en-US" sz="2000">
                <a:latin typeface="Arial" panose="020B0604020202020204" pitchFamily="34" charset="0"/>
              </a:rPr>
              <a:t>Easier to terminate</a:t>
            </a:r>
          </a:p>
        </p:txBody>
      </p:sp>
    </p:spTree>
    <p:extLst>
      <p:ext uri="{BB962C8B-B14F-4D97-AF65-F5344CB8AC3E}">
        <p14:creationId xmlns:p14="http://schemas.microsoft.com/office/powerpoint/2010/main" val="24723078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926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926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926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926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770" name="Date Placeholder 2"/>
          <p:cNvSpPr txBox="1">
            <a:spLocks noGrp="1"/>
          </p:cNvSpPr>
          <p:nvPr/>
        </p:nvSpPr>
        <p:spPr bwMode="auto">
          <a:xfrm>
            <a:off x="94615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000">
                <a:latin typeface="Arial" panose="020B0604020202020204" pitchFamily="34" charset="0"/>
              </a:rPr>
              <a:t>CS/ECE 438</a:t>
            </a:r>
          </a:p>
        </p:txBody>
      </p:sp>
      <p:sp>
        <p:nvSpPr>
          <p:cNvPr id="800771" name="Footer Placeholder 3"/>
          <p:cNvSpPr txBox="1">
            <a:spLocks noGrp="1"/>
          </p:cNvSpPr>
          <p:nvPr/>
        </p:nvSpPr>
        <p:spPr bwMode="auto">
          <a:xfrm>
            <a:off x="3124200" y="62484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sz="1000" dirty="0">
              <a:latin typeface="Arial" panose="020B0604020202020204" pitchFamily="34" charset="0"/>
            </a:endParaRPr>
          </a:p>
        </p:txBody>
      </p:sp>
      <p:sp>
        <p:nvSpPr>
          <p:cNvPr id="800772" name="Slide Number Placeholder 4"/>
          <p:cNvSpPr txBox="1">
            <a:spLocks noGrp="1"/>
          </p:cNvSpPr>
          <p:nvPr/>
        </p:nvSpPr>
        <p:spPr bwMode="auto">
          <a:xfrm>
            <a:off x="6705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08470ABB-9CC1-46E3-A1F2-2645EB8E2B8A}" type="slidenum">
              <a:rPr lang="en-US" sz="1000">
                <a:latin typeface="Arial" panose="020B0604020202020204" pitchFamily="34" charset="0"/>
              </a:rPr>
              <a:pPr algn="r" eaLnBrk="1" hangingPunct="1"/>
              <a:t>80</a:t>
            </a:fld>
            <a:endParaRPr lang="en-US" sz="1000">
              <a:latin typeface="Arial" panose="020B0604020202020204" pitchFamily="34" charset="0"/>
            </a:endParaRPr>
          </a:p>
        </p:txBody>
      </p:sp>
      <p:sp>
        <p:nvSpPr>
          <p:cNvPr id="800773" name="Rectangle 2"/>
          <p:cNvSpPr>
            <a:spLocks noGrp="1" noChangeArrowheads="1"/>
          </p:cNvSpPr>
          <p:nvPr>
            <p:ph type="title" idx="4294967295"/>
          </p:nvPr>
        </p:nvSpPr>
        <p:spPr/>
        <p:txBody>
          <a:bodyPr anchor="b"/>
          <a:lstStyle/>
          <a:p>
            <a:pPr eaLnBrk="1" hangingPunct="1"/>
            <a:r>
              <a:rPr lang="en-US" smtClean="0"/>
              <a:t>CRC – Example Decoding – No Errors</a:t>
            </a:r>
          </a:p>
        </p:txBody>
      </p:sp>
      <p:sp>
        <p:nvSpPr>
          <p:cNvPr id="164871" name="Freeform 7"/>
          <p:cNvSpPr>
            <a:spLocks/>
          </p:cNvSpPr>
          <p:nvPr/>
        </p:nvSpPr>
        <p:spPr bwMode="auto">
          <a:xfrm>
            <a:off x="2590800" y="2590800"/>
            <a:ext cx="2438400" cy="406400"/>
          </a:xfrm>
          <a:custGeom>
            <a:avLst/>
            <a:gdLst>
              <a:gd name="T0" fmla="*/ 0 w 1536"/>
              <a:gd name="T1" fmla="*/ 2147483647 h 256"/>
              <a:gd name="T2" fmla="*/ 0 w 1536"/>
              <a:gd name="T3" fmla="*/ 0 h 256"/>
              <a:gd name="T4" fmla="*/ 2147483647 w 1536"/>
              <a:gd name="T5" fmla="*/ 0 h 256"/>
              <a:gd name="T6" fmla="*/ 0 60000 65536"/>
              <a:gd name="T7" fmla="*/ 0 60000 65536"/>
              <a:gd name="T8" fmla="*/ 0 60000 65536"/>
              <a:gd name="T9" fmla="*/ 0 w 1536"/>
              <a:gd name="T10" fmla="*/ 0 h 256"/>
              <a:gd name="T11" fmla="*/ 1536 w 1536"/>
              <a:gd name="T12" fmla="*/ 256 h 256"/>
            </a:gdLst>
            <a:ahLst/>
            <a:cxnLst>
              <a:cxn ang="T6">
                <a:pos x="T0" y="T1"/>
              </a:cxn>
              <a:cxn ang="T7">
                <a:pos x="T2" y="T3"/>
              </a:cxn>
              <a:cxn ang="T8">
                <a:pos x="T4" y="T5"/>
              </a:cxn>
            </a:cxnLst>
            <a:rect l="T9" t="T10" r="T11" b="T12"/>
            <a:pathLst>
              <a:path w="1536" h="256">
                <a:moveTo>
                  <a:pt x="0" y="256"/>
                </a:moveTo>
                <a:lnTo>
                  <a:pt x="0" y="0"/>
                </a:lnTo>
                <a:lnTo>
                  <a:pt x="1536" y="0"/>
                </a:ln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164873" name="Text Box 9"/>
          <p:cNvSpPr txBox="1">
            <a:spLocks noChangeArrowheads="1"/>
          </p:cNvSpPr>
          <p:nvPr/>
        </p:nvSpPr>
        <p:spPr bwMode="auto">
          <a:xfrm>
            <a:off x="2806700" y="3175000"/>
            <a:ext cx="2209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600" b="1">
                <a:latin typeface="Arial" panose="020B0604020202020204" pitchFamily="34" charset="0"/>
              </a:rPr>
              <a:t>1001</a:t>
            </a:r>
          </a:p>
        </p:txBody>
      </p:sp>
      <p:grpSp>
        <p:nvGrpSpPr>
          <p:cNvPr id="2" name="Group 41"/>
          <p:cNvGrpSpPr>
            <a:grpSpLocks/>
          </p:cNvGrpSpPr>
          <p:nvPr/>
        </p:nvGrpSpPr>
        <p:grpSpPr bwMode="auto">
          <a:xfrm>
            <a:off x="2667000" y="2844800"/>
            <a:ext cx="2209800" cy="336550"/>
            <a:chOff x="1904" y="1624"/>
            <a:chExt cx="1392" cy="212"/>
          </a:xfrm>
        </p:grpSpPr>
        <p:sp>
          <p:nvSpPr>
            <p:cNvPr id="800777" name="Text Box 8"/>
            <p:cNvSpPr txBox="1">
              <a:spLocks noChangeArrowheads="1"/>
            </p:cNvSpPr>
            <p:nvPr/>
          </p:nvSpPr>
          <p:spPr bwMode="auto">
            <a:xfrm>
              <a:off x="1904" y="1624"/>
              <a:ext cx="13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600" b="1">
                  <a:latin typeface="Arial" panose="020B0604020202020204" pitchFamily="34" charset="0"/>
                </a:rPr>
                <a:t>1101</a:t>
              </a:r>
            </a:p>
          </p:txBody>
        </p:sp>
        <p:sp>
          <p:nvSpPr>
            <p:cNvPr id="800778" name="Line 10"/>
            <p:cNvSpPr>
              <a:spLocks noChangeShapeType="1"/>
            </p:cNvSpPr>
            <p:nvPr/>
          </p:nvSpPr>
          <p:spPr bwMode="auto">
            <a:xfrm>
              <a:off x="1928" y="1808"/>
              <a:ext cx="36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grpSp>
      <p:sp>
        <p:nvSpPr>
          <p:cNvPr id="164876" name="Text Box 12"/>
          <p:cNvSpPr txBox="1">
            <a:spLocks noChangeArrowheads="1"/>
          </p:cNvSpPr>
          <p:nvPr/>
        </p:nvSpPr>
        <p:spPr bwMode="auto">
          <a:xfrm>
            <a:off x="2959100" y="3708400"/>
            <a:ext cx="2209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600" b="1">
                <a:latin typeface="Arial" panose="020B0604020202020204" pitchFamily="34" charset="0"/>
              </a:rPr>
              <a:t>1000</a:t>
            </a:r>
          </a:p>
        </p:txBody>
      </p:sp>
      <p:grpSp>
        <p:nvGrpSpPr>
          <p:cNvPr id="3" name="Group 42"/>
          <p:cNvGrpSpPr>
            <a:grpSpLocks/>
          </p:cNvGrpSpPr>
          <p:nvPr/>
        </p:nvGrpSpPr>
        <p:grpSpPr bwMode="auto">
          <a:xfrm>
            <a:off x="2819400" y="3378200"/>
            <a:ext cx="2209800" cy="336550"/>
            <a:chOff x="2000" y="1960"/>
            <a:chExt cx="1392" cy="212"/>
          </a:xfrm>
        </p:grpSpPr>
        <p:sp>
          <p:nvSpPr>
            <p:cNvPr id="800781" name="Text Box 11"/>
            <p:cNvSpPr txBox="1">
              <a:spLocks noChangeArrowheads="1"/>
            </p:cNvSpPr>
            <p:nvPr/>
          </p:nvSpPr>
          <p:spPr bwMode="auto">
            <a:xfrm>
              <a:off x="2000" y="1960"/>
              <a:ext cx="13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600" b="1">
                  <a:latin typeface="Arial" panose="020B0604020202020204" pitchFamily="34" charset="0"/>
                </a:rPr>
                <a:t>1101</a:t>
              </a:r>
            </a:p>
          </p:txBody>
        </p:sp>
        <p:sp>
          <p:nvSpPr>
            <p:cNvPr id="800782" name="Line 13"/>
            <p:cNvSpPr>
              <a:spLocks noChangeShapeType="1"/>
            </p:cNvSpPr>
            <p:nvPr/>
          </p:nvSpPr>
          <p:spPr bwMode="auto">
            <a:xfrm>
              <a:off x="2024" y="2144"/>
              <a:ext cx="36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grpSp>
      <p:sp>
        <p:nvSpPr>
          <p:cNvPr id="164879" name="Text Box 15"/>
          <p:cNvSpPr txBox="1">
            <a:spLocks noChangeArrowheads="1"/>
          </p:cNvSpPr>
          <p:nvPr/>
        </p:nvSpPr>
        <p:spPr bwMode="auto">
          <a:xfrm>
            <a:off x="3111500" y="4241800"/>
            <a:ext cx="2209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600" b="1">
                <a:latin typeface="Arial" panose="020B0604020202020204" pitchFamily="34" charset="0"/>
              </a:rPr>
              <a:t>1011</a:t>
            </a:r>
          </a:p>
        </p:txBody>
      </p:sp>
      <p:grpSp>
        <p:nvGrpSpPr>
          <p:cNvPr id="4" name="Group 43"/>
          <p:cNvGrpSpPr>
            <a:grpSpLocks/>
          </p:cNvGrpSpPr>
          <p:nvPr/>
        </p:nvGrpSpPr>
        <p:grpSpPr bwMode="auto">
          <a:xfrm>
            <a:off x="2971800" y="3911600"/>
            <a:ext cx="2209800" cy="336550"/>
            <a:chOff x="2096" y="2296"/>
            <a:chExt cx="1392" cy="212"/>
          </a:xfrm>
        </p:grpSpPr>
        <p:sp>
          <p:nvSpPr>
            <p:cNvPr id="800785" name="Text Box 14"/>
            <p:cNvSpPr txBox="1">
              <a:spLocks noChangeArrowheads="1"/>
            </p:cNvSpPr>
            <p:nvPr/>
          </p:nvSpPr>
          <p:spPr bwMode="auto">
            <a:xfrm>
              <a:off x="2096" y="2296"/>
              <a:ext cx="13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600" b="1">
                  <a:latin typeface="Arial" panose="020B0604020202020204" pitchFamily="34" charset="0"/>
                </a:rPr>
                <a:t>1101</a:t>
              </a:r>
            </a:p>
          </p:txBody>
        </p:sp>
        <p:sp>
          <p:nvSpPr>
            <p:cNvPr id="800786" name="Line 16"/>
            <p:cNvSpPr>
              <a:spLocks noChangeShapeType="1"/>
            </p:cNvSpPr>
            <p:nvPr/>
          </p:nvSpPr>
          <p:spPr bwMode="auto">
            <a:xfrm>
              <a:off x="2120" y="2480"/>
              <a:ext cx="36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grpSp>
      <p:sp>
        <p:nvSpPr>
          <p:cNvPr id="164882" name="Text Box 18"/>
          <p:cNvSpPr txBox="1">
            <a:spLocks noChangeArrowheads="1"/>
          </p:cNvSpPr>
          <p:nvPr/>
        </p:nvSpPr>
        <p:spPr bwMode="auto">
          <a:xfrm>
            <a:off x="3263900" y="4775200"/>
            <a:ext cx="2209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600" b="1">
                <a:latin typeface="Arial" panose="020B0604020202020204" pitchFamily="34" charset="0"/>
              </a:rPr>
              <a:t>1100</a:t>
            </a:r>
          </a:p>
        </p:txBody>
      </p:sp>
      <p:grpSp>
        <p:nvGrpSpPr>
          <p:cNvPr id="5" name="Group 44"/>
          <p:cNvGrpSpPr>
            <a:grpSpLocks/>
          </p:cNvGrpSpPr>
          <p:nvPr/>
        </p:nvGrpSpPr>
        <p:grpSpPr bwMode="auto">
          <a:xfrm>
            <a:off x="3124200" y="4445000"/>
            <a:ext cx="2209800" cy="336550"/>
            <a:chOff x="2192" y="2632"/>
            <a:chExt cx="1392" cy="212"/>
          </a:xfrm>
        </p:grpSpPr>
        <p:sp>
          <p:nvSpPr>
            <p:cNvPr id="800789" name="Text Box 17"/>
            <p:cNvSpPr txBox="1">
              <a:spLocks noChangeArrowheads="1"/>
            </p:cNvSpPr>
            <p:nvPr/>
          </p:nvSpPr>
          <p:spPr bwMode="auto">
            <a:xfrm>
              <a:off x="2192" y="2632"/>
              <a:ext cx="13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600" b="1">
                  <a:latin typeface="Arial" panose="020B0604020202020204" pitchFamily="34" charset="0"/>
                </a:rPr>
                <a:t>1101</a:t>
              </a:r>
            </a:p>
          </p:txBody>
        </p:sp>
        <p:sp>
          <p:nvSpPr>
            <p:cNvPr id="800790" name="Line 19"/>
            <p:cNvSpPr>
              <a:spLocks noChangeShapeType="1"/>
            </p:cNvSpPr>
            <p:nvPr/>
          </p:nvSpPr>
          <p:spPr bwMode="auto">
            <a:xfrm>
              <a:off x="2216" y="2816"/>
              <a:ext cx="36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grpSp>
      <p:sp>
        <p:nvSpPr>
          <p:cNvPr id="164885" name="Text Box 21"/>
          <p:cNvSpPr txBox="1">
            <a:spLocks noChangeArrowheads="1"/>
          </p:cNvSpPr>
          <p:nvPr/>
        </p:nvSpPr>
        <p:spPr bwMode="auto">
          <a:xfrm>
            <a:off x="3657600" y="5295900"/>
            <a:ext cx="2209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600" b="1">
                <a:latin typeface="Arial" panose="020B0604020202020204" pitchFamily="34" charset="0"/>
              </a:rPr>
              <a:t>1101</a:t>
            </a:r>
          </a:p>
        </p:txBody>
      </p:sp>
      <p:grpSp>
        <p:nvGrpSpPr>
          <p:cNvPr id="6" name="Group 45"/>
          <p:cNvGrpSpPr>
            <a:grpSpLocks/>
          </p:cNvGrpSpPr>
          <p:nvPr/>
        </p:nvGrpSpPr>
        <p:grpSpPr bwMode="auto">
          <a:xfrm>
            <a:off x="3276600" y="4965700"/>
            <a:ext cx="2209800" cy="336550"/>
            <a:chOff x="2288" y="2960"/>
            <a:chExt cx="1392" cy="212"/>
          </a:xfrm>
        </p:grpSpPr>
        <p:sp>
          <p:nvSpPr>
            <p:cNvPr id="800793" name="Text Box 20"/>
            <p:cNvSpPr txBox="1">
              <a:spLocks noChangeArrowheads="1"/>
            </p:cNvSpPr>
            <p:nvPr/>
          </p:nvSpPr>
          <p:spPr bwMode="auto">
            <a:xfrm>
              <a:off x="2288" y="2960"/>
              <a:ext cx="13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600" b="1">
                  <a:latin typeface="Arial" panose="020B0604020202020204" pitchFamily="34" charset="0"/>
                </a:rPr>
                <a:t>1101</a:t>
              </a:r>
            </a:p>
          </p:txBody>
        </p:sp>
        <p:sp>
          <p:nvSpPr>
            <p:cNvPr id="800794" name="Line 22"/>
            <p:cNvSpPr>
              <a:spLocks noChangeShapeType="1"/>
            </p:cNvSpPr>
            <p:nvPr/>
          </p:nvSpPr>
          <p:spPr bwMode="auto">
            <a:xfrm>
              <a:off x="2312" y="3144"/>
              <a:ext cx="36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grpSp>
      <p:grpSp>
        <p:nvGrpSpPr>
          <p:cNvPr id="7" name="Group 34"/>
          <p:cNvGrpSpPr>
            <a:grpSpLocks/>
          </p:cNvGrpSpPr>
          <p:nvPr/>
        </p:nvGrpSpPr>
        <p:grpSpPr bwMode="auto">
          <a:xfrm>
            <a:off x="838200" y="2641600"/>
            <a:ext cx="2019300" cy="1898650"/>
            <a:chOff x="752" y="1496"/>
            <a:chExt cx="1272" cy="1196"/>
          </a:xfrm>
        </p:grpSpPr>
        <p:sp>
          <p:nvSpPr>
            <p:cNvPr id="800796" name="Text Box 5"/>
            <p:cNvSpPr txBox="1">
              <a:spLocks noChangeArrowheads="1"/>
            </p:cNvSpPr>
            <p:nvPr/>
          </p:nvSpPr>
          <p:spPr bwMode="auto">
            <a:xfrm>
              <a:off x="1400" y="1496"/>
              <a:ext cx="62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600" b="1">
                  <a:latin typeface="Arial" panose="020B0604020202020204" pitchFamily="34" charset="0"/>
                </a:rPr>
                <a:t>1101</a:t>
              </a:r>
            </a:p>
          </p:txBody>
        </p:sp>
        <p:sp>
          <p:nvSpPr>
            <p:cNvPr id="800797" name="Text Box 26"/>
            <p:cNvSpPr txBox="1">
              <a:spLocks noChangeArrowheads="1"/>
            </p:cNvSpPr>
            <p:nvPr/>
          </p:nvSpPr>
          <p:spPr bwMode="auto">
            <a:xfrm>
              <a:off x="752" y="1864"/>
              <a:ext cx="1136" cy="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sz="1600" b="1">
                  <a:latin typeface="Arial" panose="020B0604020202020204" pitchFamily="34" charset="0"/>
                </a:rPr>
                <a:t>k + 1 bit check sequence c, equivalent to a degree-k polynomial</a:t>
              </a:r>
            </a:p>
          </p:txBody>
        </p:sp>
        <p:sp>
          <p:nvSpPr>
            <p:cNvPr id="800798" name="Line 27"/>
            <p:cNvSpPr>
              <a:spLocks noChangeShapeType="1"/>
            </p:cNvSpPr>
            <p:nvPr/>
          </p:nvSpPr>
          <p:spPr bwMode="auto">
            <a:xfrm flipV="1">
              <a:off x="1024" y="1584"/>
              <a:ext cx="392" cy="2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sp>
        <p:nvSpPr>
          <p:cNvPr id="164888" name="Text Box 24"/>
          <p:cNvSpPr txBox="1">
            <a:spLocks noChangeArrowheads="1"/>
          </p:cNvSpPr>
          <p:nvPr/>
        </p:nvSpPr>
        <p:spPr bwMode="auto">
          <a:xfrm>
            <a:off x="4038600" y="5816600"/>
            <a:ext cx="2209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600" b="1">
                <a:latin typeface="Arial" panose="020B0604020202020204" pitchFamily="34" charset="0"/>
              </a:rPr>
              <a:t>0</a:t>
            </a:r>
          </a:p>
        </p:txBody>
      </p:sp>
      <p:grpSp>
        <p:nvGrpSpPr>
          <p:cNvPr id="8" name="Group 46"/>
          <p:cNvGrpSpPr>
            <a:grpSpLocks/>
          </p:cNvGrpSpPr>
          <p:nvPr/>
        </p:nvGrpSpPr>
        <p:grpSpPr bwMode="auto">
          <a:xfrm>
            <a:off x="3670300" y="5486400"/>
            <a:ext cx="2209800" cy="336550"/>
            <a:chOff x="2536" y="3288"/>
            <a:chExt cx="1392" cy="212"/>
          </a:xfrm>
        </p:grpSpPr>
        <p:sp>
          <p:nvSpPr>
            <p:cNvPr id="800801" name="Text Box 23"/>
            <p:cNvSpPr txBox="1">
              <a:spLocks noChangeArrowheads="1"/>
            </p:cNvSpPr>
            <p:nvPr/>
          </p:nvSpPr>
          <p:spPr bwMode="auto">
            <a:xfrm>
              <a:off x="2536" y="3288"/>
              <a:ext cx="13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600" b="1">
                  <a:latin typeface="Arial" panose="020B0604020202020204" pitchFamily="34" charset="0"/>
                </a:rPr>
                <a:t>1101</a:t>
              </a:r>
            </a:p>
          </p:txBody>
        </p:sp>
        <p:sp>
          <p:nvSpPr>
            <p:cNvPr id="800802" name="Line 25"/>
            <p:cNvSpPr>
              <a:spLocks noChangeShapeType="1"/>
            </p:cNvSpPr>
            <p:nvPr/>
          </p:nvSpPr>
          <p:spPr bwMode="auto">
            <a:xfrm>
              <a:off x="2560" y="3472"/>
              <a:ext cx="36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grpSp>
      <p:grpSp>
        <p:nvGrpSpPr>
          <p:cNvPr id="9" name="Group 47"/>
          <p:cNvGrpSpPr>
            <a:grpSpLocks/>
          </p:cNvGrpSpPr>
          <p:nvPr/>
        </p:nvGrpSpPr>
        <p:grpSpPr bwMode="auto">
          <a:xfrm>
            <a:off x="1333500" y="5524500"/>
            <a:ext cx="2501900" cy="703263"/>
            <a:chOff x="1064" y="3312"/>
            <a:chExt cx="1576" cy="443"/>
          </a:xfrm>
        </p:grpSpPr>
        <p:sp>
          <p:nvSpPr>
            <p:cNvPr id="800804" name="Text Box 28"/>
            <p:cNvSpPr txBox="1">
              <a:spLocks noChangeArrowheads="1"/>
            </p:cNvSpPr>
            <p:nvPr/>
          </p:nvSpPr>
          <p:spPr bwMode="auto">
            <a:xfrm>
              <a:off x="1064" y="3312"/>
              <a:ext cx="1136"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sz="1600" b="1">
                  <a:latin typeface="Arial" panose="020B0604020202020204" pitchFamily="34" charset="0"/>
                </a:rPr>
                <a:t>Remainder</a:t>
              </a:r>
            </a:p>
            <a:p>
              <a:pPr algn="ctr" eaLnBrk="1" hangingPunct="1">
                <a:spcBef>
                  <a:spcPct val="50000"/>
                </a:spcBef>
              </a:pPr>
              <a:r>
                <a:rPr lang="en-US" sz="1600" b="1">
                  <a:latin typeface="Arial" panose="020B0604020202020204" pitchFamily="34" charset="0"/>
                </a:rPr>
                <a:t>m mod c</a:t>
              </a:r>
            </a:p>
          </p:txBody>
        </p:sp>
        <p:sp>
          <p:nvSpPr>
            <p:cNvPr id="800805" name="Line 29"/>
            <p:cNvSpPr>
              <a:spLocks noChangeShapeType="1"/>
            </p:cNvSpPr>
            <p:nvPr/>
          </p:nvSpPr>
          <p:spPr bwMode="auto">
            <a:xfrm>
              <a:off x="1984" y="3424"/>
              <a:ext cx="656" cy="16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grpSp>
        <p:nvGrpSpPr>
          <p:cNvPr id="10" name="Group 33"/>
          <p:cNvGrpSpPr>
            <a:grpSpLocks/>
          </p:cNvGrpSpPr>
          <p:nvPr/>
        </p:nvGrpSpPr>
        <p:grpSpPr bwMode="auto">
          <a:xfrm>
            <a:off x="2667000" y="2641600"/>
            <a:ext cx="4241800" cy="838200"/>
            <a:chOff x="1904" y="1496"/>
            <a:chExt cx="2672" cy="528"/>
          </a:xfrm>
        </p:grpSpPr>
        <p:sp>
          <p:nvSpPr>
            <p:cNvPr id="800807" name="Text Box 6"/>
            <p:cNvSpPr txBox="1">
              <a:spLocks noChangeArrowheads="1"/>
            </p:cNvSpPr>
            <p:nvPr/>
          </p:nvSpPr>
          <p:spPr bwMode="auto">
            <a:xfrm>
              <a:off x="1904" y="1496"/>
              <a:ext cx="13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600" b="1">
                  <a:latin typeface="Arial" panose="020B0604020202020204" pitchFamily="34" charset="0"/>
                </a:rPr>
                <a:t>10011010101</a:t>
              </a:r>
            </a:p>
          </p:txBody>
        </p:sp>
        <p:sp>
          <p:nvSpPr>
            <p:cNvPr id="800808" name="Text Box 30"/>
            <p:cNvSpPr txBox="1">
              <a:spLocks noChangeArrowheads="1"/>
            </p:cNvSpPr>
            <p:nvPr/>
          </p:nvSpPr>
          <p:spPr bwMode="auto">
            <a:xfrm>
              <a:off x="3440" y="1504"/>
              <a:ext cx="1136"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sz="1600" b="1">
                  <a:latin typeface="Arial" panose="020B0604020202020204" pitchFamily="34" charset="0"/>
                </a:rPr>
                <a:t>Received message, no errors</a:t>
              </a:r>
            </a:p>
          </p:txBody>
        </p:sp>
        <p:sp>
          <p:nvSpPr>
            <p:cNvPr id="800809" name="Line 31"/>
            <p:cNvSpPr>
              <a:spLocks noChangeShapeType="1"/>
            </p:cNvSpPr>
            <p:nvPr/>
          </p:nvSpPr>
          <p:spPr bwMode="auto">
            <a:xfrm flipH="1">
              <a:off x="2888" y="1600"/>
              <a:ext cx="568"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sp>
        <p:nvSpPr>
          <p:cNvPr id="164896" name="Text Box 32"/>
          <p:cNvSpPr txBox="1">
            <a:spLocks noChangeArrowheads="1"/>
          </p:cNvSpPr>
          <p:nvPr/>
        </p:nvSpPr>
        <p:spPr bwMode="auto">
          <a:xfrm>
            <a:off x="5143500" y="3759200"/>
            <a:ext cx="31369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b="1">
                <a:latin typeface="Arial" panose="020B0604020202020204" pitchFamily="34" charset="0"/>
              </a:rPr>
              <a:t>Result:</a:t>
            </a:r>
          </a:p>
          <a:p>
            <a:pPr eaLnBrk="1" hangingPunct="1">
              <a:spcBef>
                <a:spcPct val="50000"/>
              </a:spcBef>
            </a:pPr>
            <a:r>
              <a:rPr lang="en-US" b="1">
                <a:latin typeface="Arial" panose="020B0604020202020204" pitchFamily="34" charset="0"/>
              </a:rPr>
              <a:t>CRC test is passed</a:t>
            </a:r>
          </a:p>
        </p:txBody>
      </p:sp>
      <p:sp>
        <p:nvSpPr>
          <p:cNvPr id="800811" name="Rectangle 48"/>
          <p:cNvSpPr>
            <a:spLocks noChangeArrowheads="1"/>
          </p:cNvSpPr>
          <p:nvPr/>
        </p:nvSpPr>
        <p:spPr bwMode="auto">
          <a:xfrm>
            <a:off x="762000" y="1797050"/>
            <a:ext cx="7702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800" b="1">
                <a:latin typeface="Arial" panose="020B0604020202020204" pitchFamily="34" charset="0"/>
              </a:rPr>
              <a:t>C(x) = 	x</a:t>
            </a:r>
            <a:r>
              <a:rPr lang="en-US" sz="1800" b="1" baseline="30000">
                <a:latin typeface="Arial" panose="020B0604020202020204" pitchFamily="34" charset="0"/>
              </a:rPr>
              <a:t>3</a:t>
            </a:r>
            <a:r>
              <a:rPr lang="en-US" sz="1800" b="1">
                <a:latin typeface="Arial" panose="020B0604020202020204" pitchFamily="34" charset="0"/>
              </a:rPr>
              <a:t> </a:t>
            </a:r>
            <a:r>
              <a:rPr lang="en-US" sz="1800" b="1">
                <a:latin typeface="Arial" panose="020B0604020202020204" pitchFamily="34" charset="0"/>
                <a:sym typeface="Symbol" panose="05050102010706020507" pitchFamily="18" charset="2"/>
              </a:rPr>
              <a:t> </a:t>
            </a:r>
            <a:r>
              <a:rPr lang="en-US" sz="1800" b="1">
                <a:latin typeface="Arial" panose="020B0604020202020204" pitchFamily="34" charset="0"/>
              </a:rPr>
              <a:t>x</a:t>
            </a:r>
            <a:r>
              <a:rPr lang="en-US" sz="1800" b="1" baseline="30000">
                <a:latin typeface="Arial" panose="020B0604020202020204" pitchFamily="34" charset="0"/>
              </a:rPr>
              <a:t>2</a:t>
            </a:r>
            <a:r>
              <a:rPr lang="en-US" sz="1800" b="1">
                <a:latin typeface="Arial" panose="020B0604020202020204" pitchFamily="34" charset="0"/>
              </a:rPr>
              <a:t> </a:t>
            </a:r>
            <a:r>
              <a:rPr lang="en-US" sz="1800" b="1">
                <a:latin typeface="Arial" panose="020B0604020202020204" pitchFamily="34" charset="0"/>
                <a:sym typeface="Symbol" panose="05050102010706020507" pitchFamily="18" charset="2"/>
              </a:rPr>
              <a:t> </a:t>
            </a:r>
            <a:r>
              <a:rPr lang="en-US" sz="1800" b="1">
                <a:latin typeface="Arial" panose="020B0604020202020204" pitchFamily="34" charset="0"/>
              </a:rPr>
              <a:t>1 		= 1101		Generator</a:t>
            </a:r>
            <a:r>
              <a:rPr lang="en-US" sz="1800">
                <a:latin typeface="Arial" panose="020B0604020202020204" pitchFamily="34" charset="0"/>
              </a:rPr>
              <a:t> </a:t>
            </a:r>
          </a:p>
          <a:p>
            <a:r>
              <a:rPr lang="en-US" sz="1800" b="1">
                <a:latin typeface="Arial" panose="020B0604020202020204" pitchFamily="34" charset="0"/>
              </a:rPr>
              <a:t>P(x) = 	x</a:t>
            </a:r>
            <a:r>
              <a:rPr lang="en-US" sz="1800" b="1" baseline="30000">
                <a:latin typeface="Arial" panose="020B0604020202020204" pitchFamily="34" charset="0"/>
              </a:rPr>
              <a:t>10</a:t>
            </a:r>
            <a:r>
              <a:rPr lang="en-US" sz="1800">
                <a:latin typeface="Arial" panose="020B0604020202020204" pitchFamily="34" charset="0"/>
              </a:rPr>
              <a:t> </a:t>
            </a:r>
            <a:r>
              <a:rPr lang="en-US" sz="1800" b="1">
                <a:latin typeface="Arial" panose="020B0604020202020204" pitchFamily="34" charset="0"/>
                <a:sym typeface="Symbol" panose="05050102010706020507" pitchFamily="18" charset="2"/>
              </a:rPr>
              <a:t></a:t>
            </a:r>
            <a:r>
              <a:rPr lang="en-US" sz="1800">
                <a:latin typeface="Arial" panose="020B0604020202020204" pitchFamily="34" charset="0"/>
                <a:sym typeface="Symbol" panose="05050102010706020507" pitchFamily="18" charset="2"/>
              </a:rPr>
              <a:t> </a:t>
            </a:r>
            <a:r>
              <a:rPr lang="en-US" sz="1800" b="1">
                <a:latin typeface="Arial" panose="020B0604020202020204" pitchFamily="34" charset="0"/>
              </a:rPr>
              <a:t>x</a:t>
            </a:r>
            <a:r>
              <a:rPr lang="en-US" sz="1800" b="1" baseline="30000">
                <a:latin typeface="Arial" panose="020B0604020202020204" pitchFamily="34" charset="0"/>
              </a:rPr>
              <a:t>7</a:t>
            </a:r>
            <a:r>
              <a:rPr lang="en-US" sz="1800">
                <a:latin typeface="Arial" panose="020B0604020202020204" pitchFamily="34" charset="0"/>
              </a:rPr>
              <a:t> </a:t>
            </a:r>
            <a:r>
              <a:rPr lang="en-US" sz="1800" b="1">
                <a:latin typeface="Arial" panose="020B0604020202020204" pitchFamily="34" charset="0"/>
                <a:sym typeface="Symbol" panose="05050102010706020507" pitchFamily="18" charset="2"/>
              </a:rPr>
              <a:t> </a:t>
            </a:r>
            <a:r>
              <a:rPr lang="en-US" sz="1800" b="1">
                <a:latin typeface="Arial" panose="020B0604020202020204" pitchFamily="34" charset="0"/>
              </a:rPr>
              <a:t>x</a:t>
            </a:r>
            <a:r>
              <a:rPr lang="en-US" sz="1800" b="1" baseline="30000">
                <a:latin typeface="Arial" panose="020B0604020202020204" pitchFamily="34" charset="0"/>
              </a:rPr>
              <a:t>6</a:t>
            </a:r>
            <a:r>
              <a:rPr lang="en-US" sz="1800">
                <a:latin typeface="Arial" panose="020B0604020202020204" pitchFamily="34" charset="0"/>
              </a:rPr>
              <a:t> </a:t>
            </a:r>
            <a:r>
              <a:rPr lang="en-US" sz="1800" b="1">
                <a:latin typeface="Arial" panose="020B0604020202020204" pitchFamily="34" charset="0"/>
                <a:sym typeface="Symbol" panose="05050102010706020507" pitchFamily="18" charset="2"/>
              </a:rPr>
              <a:t> </a:t>
            </a:r>
            <a:r>
              <a:rPr lang="en-US" sz="1800" b="1">
                <a:latin typeface="Arial" panose="020B0604020202020204" pitchFamily="34" charset="0"/>
              </a:rPr>
              <a:t>x</a:t>
            </a:r>
            <a:r>
              <a:rPr lang="en-US" sz="1800" b="1" baseline="30000">
                <a:latin typeface="Arial" panose="020B0604020202020204" pitchFamily="34" charset="0"/>
              </a:rPr>
              <a:t>4</a:t>
            </a:r>
            <a:r>
              <a:rPr lang="en-US" sz="1800" b="1">
                <a:latin typeface="Arial" panose="020B0604020202020204" pitchFamily="34" charset="0"/>
              </a:rPr>
              <a:t> </a:t>
            </a:r>
            <a:r>
              <a:rPr lang="en-US" sz="1800" b="1">
                <a:latin typeface="Arial" panose="020B0604020202020204" pitchFamily="34" charset="0"/>
                <a:sym typeface="Symbol" panose="05050102010706020507" pitchFamily="18" charset="2"/>
              </a:rPr>
              <a:t> </a:t>
            </a:r>
            <a:r>
              <a:rPr lang="en-US" sz="1800" b="1">
                <a:latin typeface="Arial" panose="020B0604020202020204" pitchFamily="34" charset="0"/>
              </a:rPr>
              <a:t>x</a:t>
            </a:r>
            <a:r>
              <a:rPr lang="en-US" sz="1800" b="1" baseline="30000">
                <a:latin typeface="Arial" panose="020B0604020202020204" pitchFamily="34" charset="0"/>
              </a:rPr>
              <a:t>2 </a:t>
            </a:r>
            <a:r>
              <a:rPr lang="en-US" sz="1800" b="1">
                <a:latin typeface="Arial" panose="020B0604020202020204" pitchFamily="34" charset="0"/>
                <a:sym typeface="Symbol" panose="05050102010706020507" pitchFamily="18" charset="2"/>
              </a:rPr>
              <a:t> </a:t>
            </a:r>
            <a:r>
              <a:rPr lang="en-US" sz="1800" b="1">
                <a:latin typeface="Arial" panose="020B0604020202020204" pitchFamily="34" charset="0"/>
              </a:rPr>
              <a:t>1 	= 10011010101</a:t>
            </a:r>
            <a:r>
              <a:rPr lang="en-US" sz="1800">
                <a:latin typeface="Arial" panose="020B0604020202020204" pitchFamily="34" charset="0"/>
              </a:rPr>
              <a:t> </a:t>
            </a:r>
            <a:r>
              <a:rPr lang="en-US" sz="1800" b="1">
                <a:latin typeface="Arial" panose="020B0604020202020204" pitchFamily="34" charset="0"/>
              </a:rPr>
              <a:t>	Received Message</a:t>
            </a:r>
          </a:p>
        </p:txBody>
      </p:sp>
    </p:spTree>
    <p:extLst>
      <p:ext uri="{BB962C8B-B14F-4D97-AF65-F5344CB8AC3E}">
        <p14:creationId xmlns:p14="http://schemas.microsoft.com/office/powerpoint/2010/main" val="20919410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487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6487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6487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64879"/>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6488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164885"/>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8"/>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164888"/>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9"/>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0"/>
                                          </p:stCondLst>
                                        </p:cTn>
                                        <p:tgtEl>
                                          <p:spTgt spid="1648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1"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4" name="Date Placeholder 2"/>
          <p:cNvSpPr txBox="1">
            <a:spLocks noGrp="1"/>
          </p:cNvSpPr>
          <p:nvPr/>
        </p:nvSpPr>
        <p:spPr bwMode="auto">
          <a:xfrm>
            <a:off x="94615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000">
                <a:latin typeface="Arial" panose="020B0604020202020204" pitchFamily="34" charset="0"/>
              </a:rPr>
              <a:t>CS/ECE 438</a:t>
            </a:r>
          </a:p>
        </p:txBody>
      </p:sp>
      <p:sp>
        <p:nvSpPr>
          <p:cNvPr id="801795" name="Footer Placeholder 3"/>
          <p:cNvSpPr txBox="1">
            <a:spLocks noGrp="1"/>
          </p:cNvSpPr>
          <p:nvPr/>
        </p:nvSpPr>
        <p:spPr bwMode="auto">
          <a:xfrm>
            <a:off x="3124200" y="62484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sz="1000" dirty="0">
              <a:latin typeface="Arial" panose="020B0604020202020204" pitchFamily="34" charset="0"/>
            </a:endParaRPr>
          </a:p>
        </p:txBody>
      </p:sp>
      <p:sp>
        <p:nvSpPr>
          <p:cNvPr id="801796" name="Slide Number Placeholder 4"/>
          <p:cNvSpPr txBox="1">
            <a:spLocks noGrp="1"/>
          </p:cNvSpPr>
          <p:nvPr/>
        </p:nvSpPr>
        <p:spPr bwMode="auto">
          <a:xfrm>
            <a:off x="6705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59D9A5FF-CEC0-4526-834E-F9C201763CDA}" type="slidenum">
              <a:rPr lang="en-US" sz="1000">
                <a:latin typeface="Arial" panose="020B0604020202020204" pitchFamily="34" charset="0"/>
              </a:rPr>
              <a:pPr algn="r" eaLnBrk="1" hangingPunct="1"/>
              <a:t>81</a:t>
            </a:fld>
            <a:endParaRPr lang="en-US" sz="1000">
              <a:latin typeface="Arial" panose="020B0604020202020204" pitchFamily="34" charset="0"/>
            </a:endParaRPr>
          </a:p>
        </p:txBody>
      </p:sp>
      <p:sp>
        <p:nvSpPr>
          <p:cNvPr id="801797" name="Rectangle 2"/>
          <p:cNvSpPr>
            <a:spLocks noGrp="1" noChangeArrowheads="1"/>
          </p:cNvSpPr>
          <p:nvPr>
            <p:ph type="title" idx="4294967295"/>
          </p:nvPr>
        </p:nvSpPr>
        <p:spPr/>
        <p:txBody>
          <a:bodyPr anchor="b"/>
          <a:lstStyle/>
          <a:p>
            <a:pPr eaLnBrk="1" hangingPunct="1"/>
            <a:r>
              <a:rPr lang="en-US" smtClean="0"/>
              <a:t>CRC – Example Decoding – with Errors</a:t>
            </a:r>
          </a:p>
        </p:txBody>
      </p:sp>
      <p:sp>
        <p:nvSpPr>
          <p:cNvPr id="165895" name="Freeform 7"/>
          <p:cNvSpPr>
            <a:spLocks/>
          </p:cNvSpPr>
          <p:nvPr/>
        </p:nvSpPr>
        <p:spPr bwMode="auto">
          <a:xfrm>
            <a:off x="2590800" y="2535238"/>
            <a:ext cx="2438400" cy="406400"/>
          </a:xfrm>
          <a:custGeom>
            <a:avLst/>
            <a:gdLst>
              <a:gd name="T0" fmla="*/ 0 w 1536"/>
              <a:gd name="T1" fmla="*/ 2147483647 h 256"/>
              <a:gd name="T2" fmla="*/ 0 w 1536"/>
              <a:gd name="T3" fmla="*/ 0 h 256"/>
              <a:gd name="T4" fmla="*/ 2147483647 w 1536"/>
              <a:gd name="T5" fmla="*/ 0 h 256"/>
              <a:gd name="T6" fmla="*/ 0 60000 65536"/>
              <a:gd name="T7" fmla="*/ 0 60000 65536"/>
              <a:gd name="T8" fmla="*/ 0 60000 65536"/>
              <a:gd name="T9" fmla="*/ 0 w 1536"/>
              <a:gd name="T10" fmla="*/ 0 h 256"/>
              <a:gd name="T11" fmla="*/ 1536 w 1536"/>
              <a:gd name="T12" fmla="*/ 256 h 256"/>
            </a:gdLst>
            <a:ahLst/>
            <a:cxnLst>
              <a:cxn ang="T6">
                <a:pos x="T0" y="T1"/>
              </a:cxn>
              <a:cxn ang="T7">
                <a:pos x="T2" y="T3"/>
              </a:cxn>
              <a:cxn ang="T8">
                <a:pos x="T4" y="T5"/>
              </a:cxn>
            </a:cxnLst>
            <a:rect l="T9" t="T10" r="T11" b="T12"/>
            <a:pathLst>
              <a:path w="1536" h="256">
                <a:moveTo>
                  <a:pt x="0" y="256"/>
                </a:moveTo>
                <a:lnTo>
                  <a:pt x="0" y="0"/>
                </a:lnTo>
                <a:lnTo>
                  <a:pt x="1536" y="0"/>
                </a:ln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165897" name="Text Box 9"/>
          <p:cNvSpPr txBox="1">
            <a:spLocks noChangeArrowheads="1"/>
          </p:cNvSpPr>
          <p:nvPr/>
        </p:nvSpPr>
        <p:spPr bwMode="auto">
          <a:xfrm>
            <a:off x="2806700" y="3119438"/>
            <a:ext cx="2209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600" b="1">
                <a:latin typeface="Arial" panose="020B0604020202020204" pitchFamily="34" charset="0"/>
              </a:rPr>
              <a:t>1000</a:t>
            </a:r>
          </a:p>
        </p:txBody>
      </p:sp>
      <p:grpSp>
        <p:nvGrpSpPr>
          <p:cNvPr id="2" name="Group 40"/>
          <p:cNvGrpSpPr>
            <a:grpSpLocks/>
          </p:cNvGrpSpPr>
          <p:nvPr/>
        </p:nvGrpSpPr>
        <p:grpSpPr bwMode="auto">
          <a:xfrm>
            <a:off x="2667000" y="2789238"/>
            <a:ext cx="2209800" cy="336550"/>
            <a:chOff x="1904" y="1624"/>
            <a:chExt cx="1392" cy="212"/>
          </a:xfrm>
        </p:grpSpPr>
        <p:sp>
          <p:nvSpPr>
            <p:cNvPr id="801801" name="Text Box 8"/>
            <p:cNvSpPr txBox="1">
              <a:spLocks noChangeArrowheads="1"/>
            </p:cNvSpPr>
            <p:nvPr/>
          </p:nvSpPr>
          <p:spPr bwMode="auto">
            <a:xfrm>
              <a:off x="1904" y="1624"/>
              <a:ext cx="13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600" b="1">
                  <a:latin typeface="Arial" panose="020B0604020202020204" pitchFamily="34" charset="0"/>
                </a:rPr>
                <a:t>1101</a:t>
              </a:r>
            </a:p>
          </p:txBody>
        </p:sp>
        <p:sp>
          <p:nvSpPr>
            <p:cNvPr id="801802" name="Line 10"/>
            <p:cNvSpPr>
              <a:spLocks noChangeShapeType="1"/>
            </p:cNvSpPr>
            <p:nvPr/>
          </p:nvSpPr>
          <p:spPr bwMode="auto">
            <a:xfrm>
              <a:off x="1928" y="1808"/>
              <a:ext cx="36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grpSp>
      <p:sp>
        <p:nvSpPr>
          <p:cNvPr id="165900" name="Text Box 12"/>
          <p:cNvSpPr txBox="1">
            <a:spLocks noChangeArrowheads="1"/>
          </p:cNvSpPr>
          <p:nvPr/>
        </p:nvSpPr>
        <p:spPr bwMode="auto">
          <a:xfrm>
            <a:off x="2959100" y="3652838"/>
            <a:ext cx="2209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600" b="1">
                <a:latin typeface="Arial" panose="020B0604020202020204" pitchFamily="34" charset="0"/>
              </a:rPr>
              <a:t>1011</a:t>
            </a:r>
          </a:p>
        </p:txBody>
      </p:sp>
      <p:grpSp>
        <p:nvGrpSpPr>
          <p:cNvPr id="3" name="Group 41"/>
          <p:cNvGrpSpPr>
            <a:grpSpLocks/>
          </p:cNvGrpSpPr>
          <p:nvPr/>
        </p:nvGrpSpPr>
        <p:grpSpPr bwMode="auto">
          <a:xfrm>
            <a:off x="2819400" y="3322638"/>
            <a:ext cx="2209800" cy="336550"/>
            <a:chOff x="2000" y="1960"/>
            <a:chExt cx="1392" cy="212"/>
          </a:xfrm>
        </p:grpSpPr>
        <p:sp>
          <p:nvSpPr>
            <p:cNvPr id="801805" name="Text Box 11"/>
            <p:cNvSpPr txBox="1">
              <a:spLocks noChangeArrowheads="1"/>
            </p:cNvSpPr>
            <p:nvPr/>
          </p:nvSpPr>
          <p:spPr bwMode="auto">
            <a:xfrm>
              <a:off x="2000" y="1960"/>
              <a:ext cx="13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600" b="1">
                  <a:latin typeface="Arial" panose="020B0604020202020204" pitchFamily="34" charset="0"/>
                </a:rPr>
                <a:t>1101</a:t>
              </a:r>
            </a:p>
          </p:txBody>
        </p:sp>
        <p:sp>
          <p:nvSpPr>
            <p:cNvPr id="801806" name="Line 13"/>
            <p:cNvSpPr>
              <a:spLocks noChangeShapeType="1"/>
            </p:cNvSpPr>
            <p:nvPr/>
          </p:nvSpPr>
          <p:spPr bwMode="auto">
            <a:xfrm>
              <a:off x="2024" y="2144"/>
              <a:ext cx="36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grpSp>
      <p:sp>
        <p:nvSpPr>
          <p:cNvPr id="165903" name="Text Box 15"/>
          <p:cNvSpPr txBox="1">
            <a:spLocks noChangeArrowheads="1"/>
          </p:cNvSpPr>
          <p:nvPr/>
        </p:nvSpPr>
        <p:spPr bwMode="auto">
          <a:xfrm>
            <a:off x="3111500" y="4186238"/>
            <a:ext cx="2209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600" b="1">
                <a:latin typeface="Arial" panose="020B0604020202020204" pitchFamily="34" charset="0"/>
              </a:rPr>
              <a:t>1101</a:t>
            </a:r>
          </a:p>
        </p:txBody>
      </p:sp>
      <p:grpSp>
        <p:nvGrpSpPr>
          <p:cNvPr id="4" name="Group 42"/>
          <p:cNvGrpSpPr>
            <a:grpSpLocks/>
          </p:cNvGrpSpPr>
          <p:nvPr/>
        </p:nvGrpSpPr>
        <p:grpSpPr bwMode="auto">
          <a:xfrm>
            <a:off x="2971800" y="3856038"/>
            <a:ext cx="2209800" cy="336550"/>
            <a:chOff x="2096" y="2296"/>
            <a:chExt cx="1392" cy="212"/>
          </a:xfrm>
        </p:grpSpPr>
        <p:sp>
          <p:nvSpPr>
            <p:cNvPr id="801809" name="Text Box 14"/>
            <p:cNvSpPr txBox="1">
              <a:spLocks noChangeArrowheads="1"/>
            </p:cNvSpPr>
            <p:nvPr/>
          </p:nvSpPr>
          <p:spPr bwMode="auto">
            <a:xfrm>
              <a:off x="2096" y="2296"/>
              <a:ext cx="13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600" b="1">
                  <a:latin typeface="Arial" panose="020B0604020202020204" pitchFamily="34" charset="0"/>
                </a:rPr>
                <a:t>1101</a:t>
              </a:r>
            </a:p>
          </p:txBody>
        </p:sp>
        <p:sp>
          <p:nvSpPr>
            <p:cNvPr id="801810" name="Line 16"/>
            <p:cNvSpPr>
              <a:spLocks noChangeShapeType="1"/>
            </p:cNvSpPr>
            <p:nvPr/>
          </p:nvSpPr>
          <p:spPr bwMode="auto">
            <a:xfrm>
              <a:off x="2120" y="2480"/>
              <a:ext cx="36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grpSp>
      <p:grpSp>
        <p:nvGrpSpPr>
          <p:cNvPr id="5" name="Group 35"/>
          <p:cNvGrpSpPr>
            <a:grpSpLocks/>
          </p:cNvGrpSpPr>
          <p:nvPr/>
        </p:nvGrpSpPr>
        <p:grpSpPr bwMode="auto">
          <a:xfrm>
            <a:off x="838200" y="2586038"/>
            <a:ext cx="2019300" cy="1898650"/>
            <a:chOff x="752" y="1496"/>
            <a:chExt cx="1272" cy="1196"/>
          </a:xfrm>
        </p:grpSpPr>
        <p:sp>
          <p:nvSpPr>
            <p:cNvPr id="801812" name="Text Box 5"/>
            <p:cNvSpPr txBox="1">
              <a:spLocks noChangeArrowheads="1"/>
            </p:cNvSpPr>
            <p:nvPr/>
          </p:nvSpPr>
          <p:spPr bwMode="auto">
            <a:xfrm>
              <a:off x="1400" y="1496"/>
              <a:ext cx="62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600" b="1">
                  <a:latin typeface="Arial" panose="020B0604020202020204" pitchFamily="34" charset="0"/>
                </a:rPr>
                <a:t>1101</a:t>
              </a:r>
            </a:p>
          </p:txBody>
        </p:sp>
        <p:sp>
          <p:nvSpPr>
            <p:cNvPr id="801813" name="Text Box 26"/>
            <p:cNvSpPr txBox="1">
              <a:spLocks noChangeArrowheads="1"/>
            </p:cNvSpPr>
            <p:nvPr/>
          </p:nvSpPr>
          <p:spPr bwMode="auto">
            <a:xfrm>
              <a:off x="752" y="1864"/>
              <a:ext cx="1136" cy="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sz="1600" b="1">
                  <a:latin typeface="Arial" panose="020B0604020202020204" pitchFamily="34" charset="0"/>
                </a:rPr>
                <a:t>k + 1 bit check sequence c, equivalent to a degree-k polynomial</a:t>
              </a:r>
            </a:p>
          </p:txBody>
        </p:sp>
        <p:sp>
          <p:nvSpPr>
            <p:cNvPr id="801814" name="Line 27"/>
            <p:cNvSpPr>
              <a:spLocks noChangeShapeType="1"/>
            </p:cNvSpPr>
            <p:nvPr/>
          </p:nvSpPr>
          <p:spPr bwMode="auto">
            <a:xfrm flipV="1">
              <a:off x="1024" y="1584"/>
              <a:ext cx="392" cy="2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sp>
        <p:nvSpPr>
          <p:cNvPr id="165906" name="Text Box 18"/>
          <p:cNvSpPr txBox="1">
            <a:spLocks noChangeArrowheads="1"/>
          </p:cNvSpPr>
          <p:nvPr/>
        </p:nvSpPr>
        <p:spPr bwMode="auto">
          <a:xfrm>
            <a:off x="3517900" y="4719638"/>
            <a:ext cx="2209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600" b="1">
                <a:latin typeface="Arial" panose="020B0604020202020204" pitchFamily="34" charset="0"/>
              </a:rPr>
              <a:t>0101</a:t>
            </a:r>
          </a:p>
        </p:txBody>
      </p:sp>
      <p:grpSp>
        <p:nvGrpSpPr>
          <p:cNvPr id="6" name="Group 43"/>
          <p:cNvGrpSpPr>
            <a:grpSpLocks/>
          </p:cNvGrpSpPr>
          <p:nvPr/>
        </p:nvGrpSpPr>
        <p:grpSpPr bwMode="auto">
          <a:xfrm>
            <a:off x="3124200" y="4389438"/>
            <a:ext cx="2209800" cy="336550"/>
            <a:chOff x="2192" y="2632"/>
            <a:chExt cx="1392" cy="212"/>
          </a:xfrm>
        </p:grpSpPr>
        <p:sp>
          <p:nvSpPr>
            <p:cNvPr id="801817" name="Text Box 17"/>
            <p:cNvSpPr txBox="1">
              <a:spLocks noChangeArrowheads="1"/>
            </p:cNvSpPr>
            <p:nvPr/>
          </p:nvSpPr>
          <p:spPr bwMode="auto">
            <a:xfrm>
              <a:off x="2192" y="2632"/>
              <a:ext cx="13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600" b="1">
                  <a:latin typeface="Arial" panose="020B0604020202020204" pitchFamily="34" charset="0"/>
                </a:rPr>
                <a:t>1101</a:t>
              </a:r>
            </a:p>
          </p:txBody>
        </p:sp>
        <p:sp>
          <p:nvSpPr>
            <p:cNvPr id="801818" name="Line 19"/>
            <p:cNvSpPr>
              <a:spLocks noChangeShapeType="1"/>
            </p:cNvSpPr>
            <p:nvPr/>
          </p:nvSpPr>
          <p:spPr bwMode="auto">
            <a:xfrm>
              <a:off x="2216" y="2816"/>
              <a:ext cx="36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grpSp>
      <p:grpSp>
        <p:nvGrpSpPr>
          <p:cNvPr id="7" name="Group 44"/>
          <p:cNvGrpSpPr>
            <a:grpSpLocks/>
          </p:cNvGrpSpPr>
          <p:nvPr/>
        </p:nvGrpSpPr>
        <p:grpSpPr bwMode="auto">
          <a:xfrm>
            <a:off x="1333500" y="4897438"/>
            <a:ext cx="2197100" cy="1274762"/>
            <a:chOff x="1064" y="2952"/>
            <a:chExt cx="1384" cy="803"/>
          </a:xfrm>
        </p:grpSpPr>
        <p:sp>
          <p:nvSpPr>
            <p:cNvPr id="801820" name="Text Box 28"/>
            <p:cNvSpPr txBox="1">
              <a:spLocks noChangeArrowheads="1"/>
            </p:cNvSpPr>
            <p:nvPr/>
          </p:nvSpPr>
          <p:spPr bwMode="auto">
            <a:xfrm>
              <a:off x="1064" y="3312"/>
              <a:ext cx="1136"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sz="1600" b="1">
                  <a:latin typeface="Arial" panose="020B0604020202020204" pitchFamily="34" charset="0"/>
                </a:rPr>
                <a:t>Remainder</a:t>
              </a:r>
            </a:p>
            <a:p>
              <a:pPr algn="ctr" eaLnBrk="1" hangingPunct="1">
                <a:spcBef>
                  <a:spcPct val="50000"/>
                </a:spcBef>
              </a:pPr>
              <a:r>
                <a:rPr lang="en-US" sz="1600" b="1">
                  <a:latin typeface="Arial" panose="020B0604020202020204" pitchFamily="34" charset="0"/>
                </a:rPr>
                <a:t>m mod c</a:t>
              </a:r>
            </a:p>
          </p:txBody>
        </p:sp>
        <p:sp>
          <p:nvSpPr>
            <p:cNvPr id="801821" name="Line 29"/>
            <p:cNvSpPr>
              <a:spLocks noChangeShapeType="1"/>
            </p:cNvSpPr>
            <p:nvPr/>
          </p:nvSpPr>
          <p:spPr bwMode="auto">
            <a:xfrm flipV="1">
              <a:off x="1984" y="2952"/>
              <a:ext cx="464" cy="47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grpSp>
        <p:nvGrpSpPr>
          <p:cNvPr id="8" name="Group 46"/>
          <p:cNvGrpSpPr>
            <a:grpSpLocks/>
          </p:cNvGrpSpPr>
          <p:nvPr/>
        </p:nvGrpSpPr>
        <p:grpSpPr bwMode="auto">
          <a:xfrm>
            <a:off x="2667000" y="2543175"/>
            <a:ext cx="4241800" cy="581025"/>
            <a:chOff x="1680" y="1602"/>
            <a:chExt cx="2672" cy="366"/>
          </a:xfrm>
        </p:grpSpPr>
        <p:sp>
          <p:nvSpPr>
            <p:cNvPr id="801823" name="Text Box 6"/>
            <p:cNvSpPr txBox="1">
              <a:spLocks noChangeArrowheads="1"/>
            </p:cNvSpPr>
            <p:nvPr/>
          </p:nvSpPr>
          <p:spPr bwMode="auto">
            <a:xfrm>
              <a:off x="1680" y="1629"/>
              <a:ext cx="13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600" b="1">
                  <a:latin typeface="Arial" panose="020B0604020202020204" pitchFamily="34" charset="0"/>
                </a:rPr>
                <a:t>1001</a:t>
              </a:r>
              <a:r>
                <a:rPr lang="en-US" sz="1600" b="1">
                  <a:solidFill>
                    <a:srgbClr val="FF0000"/>
                  </a:solidFill>
                  <a:latin typeface="Arial" panose="020B0604020202020204" pitchFamily="34" charset="0"/>
                </a:rPr>
                <a:t>01</a:t>
              </a:r>
              <a:r>
                <a:rPr lang="en-US" sz="1600" b="1">
                  <a:latin typeface="Arial" panose="020B0604020202020204" pitchFamily="34" charset="0"/>
                </a:rPr>
                <a:t>10101</a:t>
              </a:r>
            </a:p>
          </p:txBody>
        </p:sp>
        <p:sp>
          <p:nvSpPr>
            <p:cNvPr id="801824" name="Text Box 30"/>
            <p:cNvSpPr txBox="1">
              <a:spLocks noChangeArrowheads="1"/>
            </p:cNvSpPr>
            <p:nvPr/>
          </p:nvSpPr>
          <p:spPr bwMode="auto">
            <a:xfrm>
              <a:off x="3216" y="1602"/>
              <a:ext cx="1136"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sz="1600" b="1">
                  <a:latin typeface="Arial" panose="020B0604020202020204" pitchFamily="34" charset="0"/>
                </a:rPr>
                <a:t>Received message</a:t>
              </a:r>
            </a:p>
          </p:txBody>
        </p:sp>
        <p:sp>
          <p:nvSpPr>
            <p:cNvPr id="801825" name="Line 31"/>
            <p:cNvSpPr>
              <a:spLocks noChangeShapeType="1"/>
            </p:cNvSpPr>
            <p:nvPr/>
          </p:nvSpPr>
          <p:spPr bwMode="auto">
            <a:xfrm flipH="1">
              <a:off x="2664" y="1733"/>
              <a:ext cx="568"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sp>
        <p:nvSpPr>
          <p:cNvPr id="165920" name="Text Box 32"/>
          <p:cNvSpPr txBox="1">
            <a:spLocks noChangeArrowheads="1"/>
          </p:cNvSpPr>
          <p:nvPr/>
        </p:nvSpPr>
        <p:spPr bwMode="auto">
          <a:xfrm>
            <a:off x="5181600" y="3759200"/>
            <a:ext cx="31369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b="1">
                <a:latin typeface="Arial" panose="020B0604020202020204" pitchFamily="34" charset="0"/>
              </a:rPr>
              <a:t>Result:</a:t>
            </a:r>
          </a:p>
          <a:p>
            <a:pPr eaLnBrk="1" hangingPunct="1">
              <a:spcBef>
                <a:spcPct val="50000"/>
              </a:spcBef>
            </a:pPr>
            <a:r>
              <a:rPr lang="en-US" b="1">
                <a:latin typeface="Arial" panose="020B0604020202020204" pitchFamily="34" charset="0"/>
              </a:rPr>
              <a:t>CRC test failed</a:t>
            </a:r>
          </a:p>
        </p:txBody>
      </p:sp>
      <p:grpSp>
        <p:nvGrpSpPr>
          <p:cNvPr id="9" name="Group 47"/>
          <p:cNvGrpSpPr>
            <a:grpSpLocks/>
          </p:cNvGrpSpPr>
          <p:nvPr/>
        </p:nvGrpSpPr>
        <p:grpSpPr bwMode="auto">
          <a:xfrm>
            <a:off x="3429000" y="2890838"/>
            <a:ext cx="2286000" cy="615950"/>
            <a:chOff x="2160" y="1821"/>
            <a:chExt cx="1440" cy="388"/>
          </a:xfrm>
        </p:grpSpPr>
        <p:sp>
          <p:nvSpPr>
            <p:cNvPr id="801828" name="Text Box 33"/>
            <p:cNvSpPr txBox="1">
              <a:spLocks noChangeArrowheads="1"/>
            </p:cNvSpPr>
            <p:nvPr/>
          </p:nvSpPr>
          <p:spPr bwMode="auto">
            <a:xfrm>
              <a:off x="2464" y="1997"/>
              <a:ext cx="11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sz="1600" b="1">
                  <a:latin typeface="Arial" panose="020B0604020202020204" pitchFamily="34" charset="0"/>
                </a:rPr>
                <a:t>Two bit errors</a:t>
              </a:r>
            </a:p>
          </p:txBody>
        </p:sp>
        <p:sp>
          <p:nvSpPr>
            <p:cNvPr id="801829" name="Line 34"/>
            <p:cNvSpPr>
              <a:spLocks noChangeShapeType="1"/>
            </p:cNvSpPr>
            <p:nvPr/>
          </p:nvSpPr>
          <p:spPr bwMode="auto">
            <a:xfrm flipH="1" flipV="1">
              <a:off x="2160" y="1821"/>
              <a:ext cx="376" cy="25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sp>
        <p:nvSpPr>
          <p:cNvPr id="801830" name="Rectangle 45"/>
          <p:cNvSpPr>
            <a:spLocks noChangeArrowheads="1"/>
          </p:cNvSpPr>
          <p:nvPr/>
        </p:nvSpPr>
        <p:spPr bwMode="auto">
          <a:xfrm>
            <a:off x="762000" y="1797050"/>
            <a:ext cx="7702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800" b="1">
                <a:latin typeface="Arial" panose="020B0604020202020204" pitchFamily="34" charset="0"/>
              </a:rPr>
              <a:t>C(x) = 	x</a:t>
            </a:r>
            <a:r>
              <a:rPr lang="en-US" sz="1800" b="1" baseline="30000">
                <a:latin typeface="Arial" panose="020B0604020202020204" pitchFamily="34" charset="0"/>
              </a:rPr>
              <a:t>3</a:t>
            </a:r>
            <a:r>
              <a:rPr lang="en-US" sz="1800" b="1">
                <a:latin typeface="Arial" panose="020B0604020202020204" pitchFamily="34" charset="0"/>
              </a:rPr>
              <a:t> </a:t>
            </a:r>
            <a:r>
              <a:rPr lang="en-US" sz="1800" b="1">
                <a:latin typeface="Arial" panose="020B0604020202020204" pitchFamily="34" charset="0"/>
                <a:sym typeface="Symbol" panose="05050102010706020507" pitchFamily="18" charset="2"/>
              </a:rPr>
              <a:t> </a:t>
            </a:r>
            <a:r>
              <a:rPr lang="en-US" sz="1800" b="1">
                <a:latin typeface="Arial" panose="020B0604020202020204" pitchFamily="34" charset="0"/>
              </a:rPr>
              <a:t>x</a:t>
            </a:r>
            <a:r>
              <a:rPr lang="en-US" sz="1800" b="1" baseline="30000">
                <a:latin typeface="Arial" panose="020B0604020202020204" pitchFamily="34" charset="0"/>
              </a:rPr>
              <a:t>2</a:t>
            </a:r>
            <a:r>
              <a:rPr lang="en-US" sz="1800" b="1">
                <a:latin typeface="Arial" panose="020B0604020202020204" pitchFamily="34" charset="0"/>
              </a:rPr>
              <a:t> </a:t>
            </a:r>
            <a:r>
              <a:rPr lang="en-US" sz="1800" b="1">
                <a:latin typeface="Arial" panose="020B0604020202020204" pitchFamily="34" charset="0"/>
                <a:sym typeface="Symbol" panose="05050102010706020507" pitchFamily="18" charset="2"/>
              </a:rPr>
              <a:t> </a:t>
            </a:r>
            <a:r>
              <a:rPr lang="en-US" sz="1800" b="1">
                <a:latin typeface="Arial" panose="020B0604020202020204" pitchFamily="34" charset="0"/>
              </a:rPr>
              <a:t>1 		= 1101		Generator</a:t>
            </a:r>
            <a:r>
              <a:rPr lang="en-US" sz="1800">
                <a:latin typeface="Arial" panose="020B0604020202020204" pitchFamily="34" charset="0"/>
              </a:rPr>
              <a:t> </a:t>
            </a:r>
          </a:p>
          <a:p>
            <a:r>
              <a:rPr lang="en-US" sz="1800" b="1">
                <a:latin typeface="Arial" panose="020B0604020202020204" pitchFamily="34" charset="0"/>
              </a:rPr>
              <a:t>P(x) = 	x</a:t>
            </a:r>
            <a:r>
              <a:rPr lang="en-US" sz="1800" b="1" baseline="30000">
                <a:latin typeface="Arial" panose="020B0604020202020204" pitchFamily="34" charset="0"/>
              </a:rPr>
              <a:t>10</a:t>
            </a:r>
            <a:r>
              <a:rPr lang="en-US" sz="1800">
                <a:latin typeface="Arial" panose="020B0604020202020204" pitchFamily="34" charset="0"/>
              </a:rPr>
              <a:t> </a:t>
            </a:r>
            <a:r>
              <a:rPr lang="en-US" sz="1800" b="1">
                <a:latin typeface="Arial" panose="020B0604020202020204" pitchFamily="34" charset="0"/>
                <a:sym typeface="Symbol" panose="05050102010706020507" pitchFamily="18" charset="2"/>
              </a:rPr>
              <a:t></a:t>
            </a:r>
            <a:r>
              <a:rPr lang="en-US" sz="1800">
                <a:latin typeface="Arial" panose="020B0604020202020204" pitchFamily="34" charset="0"/>
                <a:sym typeface="Symbol" panose="05050102010706020507" pitchFamily="18" charset="2"/>
              </a:rPr>
              <a:t> </a:t>
            </a:r>
            <a:r>
              <a:rPr lang="en-US" sz="1800" b="1">
                <a:latin typeface="Arial" panose="020B0604020202020204" pitchFamily="34" charset="0"/>
              </a:rPr>
              <a:t>x</a:t>
            </a:r>
            <a:r>
              <a:rPr lang="en-US" sz="1800" b="1" baseline="30000">
                <a:latin typeface="Arial" panose="020B0604020202020204" pitchFamily="34" charset="0"/>
              </a:rPr>
              <a:t>7</a:t>
            </a:r>
            <a:r>
              <a:rPr lang="en-US" sz="1800">
                <a:latin typeface="Arial" panose="020B0604020202020204" pitchFamily="34" charset="0"/>
              </a:rPr>
              <a:t> </a:t>
            </a:r>
            <a:r>
              <a:rPr lang="en-US" sz="1800" b="1">
                <a:latin typeface="Arial" panose="020B0604020202020204" pitchFamily="34" charset="0"/>
                <a:sym typeface="Symbol" panose="05050102010706020507" pitchFamily="18" charset="2"/>
              </a:rPr>
              <a:t> </a:t>
            </a:r>
            <a:r>
              <a:rPr lang="en-US" sz="1800" b="1">
                <a:latin typeface="Arial" panose="020B0604020202020204" pitchFamily="34" charset="0"/>
              </a:rPr>
              <a:t>x</a:t>
            </a:r>
            <a:r>
              <a:rPr lang="en-US" sz="1800" b="1" baseline="30000">
                <a:latin typeface="Arial" panose="020B0604020202020204" pitchFamily="34" charset="0"/>
              </a:rPr>
              <a:t>5</a:t>
            </a:r>
            <a:r>
              <a:rPr lang="en-US" sz="1800">
                <a:latin typeface="Arial" panose="020B0604020202020204" pitchFamily="34" charset="0"/>
              </a:rPr>
              <a:t> </a:t>
            </a:r>
            <a:r>
              <a:rPr lang="en-US" sz="1800" b="1">
                <a:latin typeface="Arial" panose="020B0604020202020204" pitchFamily="34" charset="0"/>
                <a:sym typeface="Symbol" panose="05050102010706020507" pitchFamily="18" charset="2"/>
              </a:rPr>
              <a:t> </a:t>
            </a:r>
            <a:r>
              <a:rPr lang="en-US" sz="1800" b="1">
                <a:latin typeface="Arial" panose="020B0604020202020204" pitchFamily="34" charset="0"/>
              </a:rPr>
              <a:t>x</a:t>
            </a:r>
            <a:r>
              <a:rPr lang="en-US" sz="1800" b="1" baseline="30000">
                <a:latin typeface="Arial" panose="020B0604020202020204" pitchFamily="34" charset="0"/>
              </a:rPr>
              <a:t>4</a:t>
            </a:r>
            <a:r>
              <a:rPr lang="en-US" sz="1800" b="1">
                <a:latin typeface="Arial" panose="020B0604020202020204" pitchFamily="34" charset="0"/>
              </a:rPr>
              <a:t> </a:t>
            </a:r>
            <a:r>
              <a:rPr lang="en-US" sz="1800" b="1">
                <a:latin typeface="Arial" panose="020B0604020202020204" pitchFamily="34" charset="0"/>
                <a:sym typeface="Symbol" panose="05050102010706020507" pitchFamily="18" charset="2"/>
              </a:rPr>
              <a:t> </a:t>
            </a:r>
            <a:r>
              <a:rPr lang="en-US" sz="1800" b="1">
                <a:latin typeface="Arial" panose="020B0604020202020204" pitchFamily="34" charset="0"/>
              </a:rPr>
              <a:t>x</a:t>
            </a:r>
            <a:r>
              <a:rPr lang="en-US" sz="1800" b="1" baseline="30000">
                <a:latin typeface="Arial" panose="020B0604020202020204" pitchFamily="34" charset="0"/>
              </a:rPr>
              <a:t>2 </a:t>
            </a:r>
            <a:r>
              <a:rPr lang="en-US" sz="1800" b="1">
                <a:latin typeface="Arial" panose="020B0604020202020204" pitchFamily="34" charset="0"/>
                <a:sym typeface="Symbol" panose="05050102010706020507" pitchFamily="18" charset="2"/>
              </a:rPr>
              <a:t> </a:t>
            </a:r>
            <a:r>
              <a:rPr lang="en-US" sz="1800" b="1">
                <a:latin typeface="Arial" panose="020B0604020202020204" pitchFamily="34" charset="0"/>
              </a:rPr>
              <a:t>1 	= 10010110101</a:t>
            </a:r>
            <a:r>
              <a:rPr lang="en-US" sz="1800">
                <a:latin typeface="Arial" panose="020B0604020202020204" pitchFamily="34" charset="0"/>
              </a:rPr>
              <a:t> </a:t>
            </a:r>
            <a:r>
              <a:rPr lang="en-US" sz="1800" b="1">
                <a:latin typeface="Arial" panose="020B0604020202020204" pitchFamily="34" charset="0"/>
              </a:rPr>
              <a:t>	Received Message</a:t>
            </a:r>
          </a:p>
        </p:txBody>
      </p:sp>
    </p:spTree>
    <p:extLst>
      <p:ext uri="{BB962C8B-B14F-4D97-AF65-F5344CB8AC3E}">
        <p14:creationId xmlns:p14="http://schemas.microsoft.com/office/powerpoint/2010/main" val="32772934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589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589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590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5903"/>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5906"/>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59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5" grpId="0" animBg="1"/>
      <p:bldP spid="165897" grpId="0"/>
      <p:bldP spid="165900" grpId="0"/>
      <p:bldP spid="165903" grpId="0"/>
      <p:bldP spid="165906" grpId="0"/>
      <p:bldP spid="165920"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818" name="Date Placeholder 3"/>
          <p:cNvSpPr txBox="1">
            <a:spLocks noGrp="1"/>
          </p:cNvSpPr>
          <p:nvPr/>
        </p:nvSpPr>
        <p:spPr bwMode="auto">
          <a:xfrm>
            <a:off x="94615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000">
                <a:latin typeface="Arial" panose="020B0604020202020204" pitchFamily="34" charset="0"/>
              </a:rPr>
              <a:t>CS/ECE 438</a:t>
            </a:r>
          </a:p>
        </p:txBody>
      </p:sp>
      <p:sp>
        <p:nvSpPr>
          <p:cNvPr id="802819" name="Footer Placeholder 4"/>
          <p:cNvSpPr txBox="1">
            <a:spLocks noGrp="1"/>
          </p:cNvSpPr>
          <p:nvPr/>
        </p:nvSpPr>
        <p:spPr bwMode="auto">
          <a:xfrm>
            <a:off x="3124200" y="62484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sz="1000" dirty="0">
              <a:latin typeface="Arial" panose="020B0604020202020204" pitchFamily="34" charset="0"/>
            </a:endParaRPr>
          </a:p>
        </p:txBody>
      </p:sp>
      <p:sp>
        <p:nvSpPr>
          <p:cNvPr id="802820" name="Slide Number Placeholder 5"/>
          <p:cNvSpPr txBox="1">
            <a:spLocks noGrp="1"/>
          </p:cNvSpPr>
          <p:nvPr/>
        </p:nvSpPr>
        <p:spPr bwMode="auto">
          <a:xfrm>
            <a:off x="6705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C67FA41D-99EB-4DEE-B6E2-576004C6B798}" type="slidenum">
              <a:rPr lang="en-US" sz="1000">
                <a:latin typeface="Arial" panose="020B0604020202020204" pitchFamily="34" charset="0"/>
              </a:rPr>
              <a:pPr algn="r" eaLnBrk="1" hangingPunct="1"/>
              <a:t>82</a:t>
            </a:fld>
            <a:endParaRPr lang="en-US" sz="1000">
              <a:latin typeface="Arial" panose="020B0604020202020204" pitchFamily="34" charset="0"/>
            </a:endParaRPr>
          </a:p>
        </p:txBody>
      </p:sp>
      <p:sp>
        <p:nvSpPr>
          <p:cNvPr id="802821" name="Rectangle 2"/>
          <p:cNvSpPr>
            <a:spLocks noGrp="1" noChangeArrowheads="1"/>
          </p:cNvSpPr>
          <p:nvPr>
            <p:ph type="title" idx="4294967295"/>
          </p:nvPr>
        </p:nvSpPr>
        <p:spPr/>
        <p:txBody>
          <a:bodyPr anchor="b"/>
          <a:lstStyle/>
          <a:p>
            <a:pPr eaLnBrk="1" hangingPunct="1"/>
            <a:r>
              <a:rPr lang="en-US" smtClean="0"/>
              <a:t>CRC Error Detection</a:t>
            </a:r>
          </a:p>
        </p:txBody>
      </p:sp>
      <p:sp>
        <p:nvSpPr>
          <p:cNvPr id="802822" name="Rectangle 3"/>
          <p:cNvSpPr>
            <a:spLocks noGrp="1" noChangeArrowheads="1"/>
          </p:cNvSpPr>
          <p:nvPr>
            <p:ph type="body" idx="4294967295"/>
          </p:nvPr>
        </p:nvSpPr>
        <p:spPr/>
        <p:txBody>
          <a:bodyPr/>
          <a:lstStyle/>
          <a:p>
            <a:pPr marL="447675" indent="-447675" eaLnBrk="1" hangingPunct="1"/>
            <a:r>
              <a:rPr lang="en-US" smtClean="0"/>
              <a:t>Properties</a:t>
            </a:r>
          </a:p>
          <a:p>
            <a:pPr marL="889000" lvl="1" indent="-439738" eaLnBrk="1" hangingPunct="1"/>
            <a:r>
              <a:rPr lang="en-US" smtClean="0"/>
              <a:t>Characterize error as E(x)</a:t>
            </a:r>
          </a:p>
          <a:p>
            <a:pPr marL="889000" lvl="1" indent="-439738" eaLnBrk="1" hangingPunct="1"/>
            <a:r>
              <a:rPr lang="en-US" smtClean="0"/>
              <a:t>Error detected unless C(x) divides E(x)</a:t>
            </a:r>
          </a:p>
          <a:p>
            <a:pPr marL="1293813" lvl="2" indent="-403225" eaLnBrk="1" hangingPunct="1"/>
            <a:r>
              <a:rPr lang="en-US" smtClean="0"/>
              <a:t>(</a:t>
            </a:r>
            <a:r>
              <a:rPr lang="en-US" i="1" smtClean="0"/>
              <a:t>i.e.</a:t>
            </a:r>
            <a:r>
              <a:rPr lang="en-US" smtClean="0"/>
              <a:t>, E(x) is a multiple of C(x))</a:t>
            </a:r>
          </a:p>
        </p:txBody>
      </p:sp>
    </p:spTree>
    <p:extLst>
      <p:ext uri="{BB962C8B-B14F-4D97-AF65-F5344CB8AC3E}">
        <p14:creationId xmlns:p14="http://schemas.microsoft.com/office/powerpoint/2010/main" val="80731066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842" name="Date Placeholder 3"/>
          <p:cNvSpPr txBox="1">
            <a:spLocks noGrp="1"/>
          </p:cNvSpPr>
          <p:nvPr/>
        </p:nvSpPr>
        <p:spPr bwMode="auto">
          <a:xfrm>
            <a:off x="94615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000">
                <a:latin typeface="Arial" panose="020B0604020202020204" pitchFamily="34" charset="0"/>
              </a:rPr>
              <a:t>CS/ECE 438</a:t>
            </a:r>
          </a:p>
        </p:txBody>
      </p:sp>
      <p:sp>
        <p:nvSpPr>
          <p:cNvPr id="803843" name="Footer Placeholder 4"/>
          <p:cNvSpPr txBox="1">
            <a:spLocks noGrp="1"/>
          </p:cNvSpPr>
          <p:nvPr/>
        </p:nvSpPr>
        <p:spPr bwMode="auto">
          <a:xfrm>
            <a:off x="3124200" y="62484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sz="1000" dirty="0">
              <a:latin typeface="Arial" panose="020B0604020202020204" pitchFamily="34" charset="0"/>
            </a:endParaRPr>
          </a:p>
        </p:txBody>
      </p:sp>
      <p:sp>
        <p:nvSpPr>
          <p:cNvPr id="803844" name="Slide Number Placeholder 5"/>
          <p:cNvSpPr txBox="1">
            <a:spLocks noGrp="1"/>
          </p:cNvSpPr>
          <p:nvPr/>
        </p:nvSpPr>
        <p:spPr bwMode="auto">
          <a:xfrm>
            <a:off x="6705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8DC24792-73FF-4F77-ACCE-2532DEE3FB24}" type="slidenum">
              <a:rPr lang="en-US" sz="1000">
                <a:latin typeface="Arial" panose="020B0604020202020204" pitchFamily="34" charset="0"/>
              </a:rPr>
              <a:pPr algn="r" eaLnBrk="1" hangingPunct="1"/>
              <a:t>83</a:t>
            </a:fld>
            <a:endParaRPr lang="en-US" sz="1000">
              <a:latin typeface="Arial" panose="020B0604020202020204" pitchFamily="34" charset="0"/>
            </a:endParaRPr>
          </a:p>
        </p:txBody>
      </p:sp>
      <p:sp>
        <p:nvSpPr>
          <p:cNvPr id="803845" name="Rectangle 2"/>
          <p:cNvSpPr>
            <a:spLocks noGrp="1" noChangeArrowheads="1"/>
          </p:cNvSpPr>
          <p:nvPr>
            <p:ph type="title" idx="4294967295"/>
          </p:nvPr>
        </p:nvSpPr>
        <p:spPr/>
        <p:txBody>
          <a:bodyPr anchor="b"/>
          <a:lstStyle/>
          <a:p>
            <a:pPr eaLnBrk="1" hangingPunct="1"/>
            <a:r>
              <a:rPr lang="en-US" smtClean="0"/>
              <a:t>Example of Polynomial Multiplication</a:t>
            </a:r>
          </a:p>
        </p:txBody>
      </p:sp>
      <p:sp>
        <p:nvSpPr>
          <p:cNvPr id="803846" name="Rectangle 3"/>
          <p:cNvSpPr>
            <a:spLocks noGrp="1" noChangeArrowheads="1"/>
          </p:cNvSpPr>
          <p:nvPr>
            <p:ph type="body" idx="4294967295"/>
          </p:nvPr>
        </p:nvSpPr>
        <p:spPr/>
        <p:txBody>
          <a:bodyPr/>
          <a:lstStyle/>
          <a:p>
            <a:pPr marL="447675" indent="-447675" eaLnBrk="1" hangingPunct="1"/>
            <a:r>
              <a:rPr lang="en-US" smtClean="0"/>
              <a:t>Multiply </a:t>
            </a:r>
          </a:p>
          <a:p>
            <a:pPr marL="889000" lvl="1" indent="-439738" eaLnBrk="1" hangingPunct="1"/>
            <a:r>
              <a:rPr lang="en-US" smtClean="0"/>
              <a:t>1101 by 10110</a:t>
            </a:r>
          </a:p>
          <a:p>
            <a:pPr marL="889000" lvl="1" indent="-439738" eaLnBrk="1" hangingPunct="1"/>
            <a:r>
              <a:rPr lang="en-US" smtClean="0"/>
              <a:t>x</a:t>
            </a:r>
            <a:r>
              <a:rPr lang="en-US" baseline="30000" smtClean="0"/>
              <a:t>3 </a:t>
            </a:r>
            <a:r>
              <a:rPr lang="en-US" smtClean="0">
                <a:sym typeface="Symbol" panose="05050102010706020507" pitchFamily="18" charset="2"/>
              </a:rPr>
              <a:t></a:t>
            </a:r>
            <a:r>
              <a:rPr lang="en-US" baseline="30000" smtClean="0">
                <a:sym typeface="Symbol" panose="05050102010706020507" pitchFamily="18" charset="2"/>
              </a:rPr>
              <a:t> </a:t>
            </a:r>
            <a:r>
              <a:rPr lang="en-US" smtClean="0"/>
              <a:t>x</a:t>
            </a:r>
            <a:r>
              <a:rPr lang="en-US" baseline="30000" smtClean="0"/>
              <a:t>2 </a:t>
            </a:r>
            <a:r>
              <a:rPr lang="en-US" smtClean="0">
                <a:sym typeface="Symbol" panose="05050102010706020507" pitchFamily="18" charset="2"/>
              </a:rPr>
              <a:t></a:t>
            </a:r>
            <a:r>
              <a:rPr lang="en-US" baseline="30000" smtClean="0">
                <a:sym typeface="Symbol" panose="05050102010706020507" pitchFamily="18" charset="2"/>
              </a:rPr>
              <a:t> </a:t>
            </a:r>
            <a:r>
              <a:rPr lang="en-US" smtClean="0"/>
              <a:t>1 by x</a:t>
            </a:r>
            <a:r>
              <a:rPr lang="en-US" baseline="30000" smtClean="0"/>
              <a:t>4 </a:t>
            </a:r>
            <a:r>
              <a:rPr lang="en-US" smtClean="0">
                <a:sym typeface="Symbol" panose="05050102010706020507" pitchFamily="18" charset="2"/>
              </a:rPr>
              <a:t></a:t>
            </a:r>
            <a:r>
              <a:rPr lang="en-US" baseline="30000" smtClean="0">
                <a:sym typeface="Symbol" panose="05050102010706020507" pitchFamily="18" charset="2"/>
              </a:rPr>
              <a:t> </a:t>
            </a:r>
            <a:r>
              <a:rPr lang="en-US" smtClean="0"/>
              <a:t>x</a:t>
            </a:r>
            <a:r>
              <a:rPr lang="en-US" baseline="30000" smtClean="0"/>
              <a:t>2 </a:t>
            </a:r>
            <a:r>
              <a:rPr lang="en-US" smtClean="0">
                <a:sym typeface="Symbol" panose="05050102010706020507" pitchFamily="18" charset="2"/>
              </a:rPr>
              <a:t></a:t>
            </a:r>
            <a:r>
              <a:rPr lang="en-US" baseline="30000" smtClean="0">
                <a:sym typeface="Symbol" panose="05050102010706020507" pitchFamily="18" charset="2"/>
              </a:rPr>
              <a:t> </a:t>
            </a:r>
            <a:r>
              <a:rPr lang="en-US" smtClean="0"/>
              <a:t>x</a:t>
            </a:r>
          </a:p>
        </p:txBody>
      </p:sp>
      <p:grpSp>
        <p:nvGrpSpPr>
          <p:cNvPr id="2" name="Group 4"/>
          <p:cNvGrpSpPr>
            <a:grpSpLocks/>
          </p:cNvGrpSpPr>
          <p:nvPr/>
        </p:nvGrpSpPr>
        <p:grpSpPr bwMode="auto">
          <a:xfrm>
            <a:off x="1295400" y="3975100"/>
            <a:ext cx="6172200" cy="1806575"/>
            <a:chOff x="1624" y="2504"/>
            <a:chExt cx="3888" cy="1138"/>
          </a:xfrm>
        </p:grpSpPr>
        <p:sp>
          <p:nvSpPr>
            <p:cNvPr id="803848" name="Text Box 5"/>
            <p:cNvSpPr txBox="1">
              <a:spLocks noChangeArrowheads="1"/>
            </p:cNvSpPr>
            <p:nvPr/>
          </p:nvSpPr>
          <p:spPr bwMode="auto">
            <a:xfrm>
              <a:off x="2184" y="2504"/>
              <a:ext cx="13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600" b="1">
                  <a:latin typeface="Arial" panose="020B0604020202020204" pitchFamily="34" charset="0"/>
                </a:rPr>
                <a:t>1011</a:t>
              </a:r>
            </a:p>
          </p:txBody>
        </p:sp>
        <p:sp>
          <p:nvSpPr>
            <p:cNvPr id="803849" name="Text Box 6"/>
            <p:cNvSpPr txBox="1">
              <a:spLocks noChangeArrowheads="1"/>
            </p:cNvSpPr>
            <p:nvPr/>
          </p:nvSpPr>
          <p:spPr bwMode="auto">
            <a:xfrm>
              <a:off x="2104" y="2632"/>
              <a:ext cx="13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600" b="1">
                  <a:latin typeface="Arial" panose="020B0604020202020204" pitchFamily="34" charset="0"/>
                </a:rPr>
                <a:t>10110</a:t>
              </a:r>
            </a:p>
          </p:txBody>
        </p:sp>
        <p:sp>
          <p:nvSpPr>
            <p:cNvPr id="803850" name="Text Box 7"/>
            <p:cNvSpPr txBox="1">
              <a:spLocks noChangeArrowheads="1"/>
            </p:cNvSpPr>
            <p:nvPr/>
          </p:nvSpPr>
          <p:spPr bwMode="auto">
            <a:xfrm>
              <a:off x="2104" y="2840"/>
              <a:ext cx="13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600" b="1">
                  <a:latin typeface="Arial" panose="020B0604020202020204" pitchFamily="34" charset="0"/>
                </a:rPr>
                <a:t>1101</a:t>
              </a:r>
            </a:p>
          </p:txBody>
        </p:sp>
        <p:sp>
          <p:nvSpPr>
            <p:cNvPr id="803851" name="Line 8"/>
            <p:cNvSpPr>
              <a:spLocks noChangeShapeType="1"/>
            </p:cNvSpPr>
            <p:nvPr/>
          </p:nvSpPr>
          <p:spPr bwMode="auto">
            <a:xfrm>
              <a:off x="2216" y="2816"/>
              <a:ext cx="36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803852" name="Text Box 9"/>
            <p:cNvSpPr txBox="1">
              <a:spLocks noChangeArrowheads="1"/>
            </p:cNvSpPr>
            <p:nvPr/>
          </p:nvSpPr>
          <p:spPr bwMode="auto">
            <a:xfrm>
              <a:off x="2024" y="2960"/>
              <a:ext cx="13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600" b="1">
                  <a:latin typeface="Arial" panose="020B0604020202020204" pitchFamily="34" charset="0"/>
                </a:rPr>
                <a:t>1101</a:t>
              </a:r>
            </a:p>
          </p:txBody>
        </p:sp>
        <p:sp>
          <p:nvSpPr>
            <p:cNvPr id="803853" name="Text Box 10"/>
            <p:cNvSpPr txBox="1">
              <a:spLocks noChangeArrowheads="1"/>
            </p:cNvSpPr>
            <p:nvPr/>
          </p:nvSpPr>
          <p:spPr bwMode="auto">
            <a:xfrm>
              <a:off x="1864" y="3088"/>
              <a:ext cx="13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600" b="1">
                  <a:latin typeface="Arial" panose="020B0604020202020204" pitchFamily="34" charset="0"/>
                </a:rPr>
                <a:t>1101</a:t>
              </a:r>
            </a:p>
          </p:txBody>
        </p:sp>
        <p:sp>
          <p:nvSpPr>
            <p:cNvPr id="803854" name="Text Box 11"/>
            <p:cNvSpPr txBox="1">
              <a:spLocks noChangeArrowheads="1"/>
            </p:cNvSpPr>
            <p:nvPr/>
          </p:nvSpPr>
          <p:spPr bwMode="auto">
            <a:xfrm>
              <a:off x="1624" y="3272"/>
              <a:ext cx="13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600" b="1">
                  <a:latin typeface="Arial" panose="020B0604020202020204" pitchFamily="34" charset="0"/>
                </a:rPr>
                <a:t>00011111110</a:t>
              </a:r>
            </a:p>
          </p:txBody>
        </p:sp>
        <p:sp>
          <p:nvSpPr>
            <p:cNvPr id="803855" name="Line 12"/>
            <p:cNvSpPr>
              <a:spLocks noChangeShapeType="1"/>
            </p:cNvSpPr>
            <p:nvPr/>
          </p:nvSpPr>
          <p:spPr bwMode="auto">
            <a:xfrm flipV="1">
              <a:off x="1936" y="3264"/>
              <a:ext cx="64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803856" name="Text Box 13"/>
            <p:cNvSpPr txBox="1">
              <a:spLocks noChangeArrowheads="1"/>
            </p:cNvSpPr>
            <p:nvPr/>
          </p:nvSpPr>
          <p:spPr bwMode="auto">
            <a:xfrm>
              <a:off x="3504" y="2624"/>
              <a:ext cx="2008" cy="1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sz="2000" b="1">
                  <a:latin typeface="Arial" panose="020B0604020202020204" pitchFamily="34" charset="0"/>
                </a:rPr>
                <a:t>This is a multiple of c, so that if errors occur according to this sequence, the CRC test would be passed</a:t>
              </a:r>
            </a:p>
          </p:txBody>
        </p:sp>
        <p:sp>
          <p:nvSpPr>
            <p:cNvPr id="803857" name="Line 14"/>
            <p:cNvSpPr>
              <a:spLocks noChangeShapeType="1"/>
            </p:cNvSpPr>
            <p:nvPr/>
          </p:nvSpPr>
          <p:spPr bwMode="auto">
            <a:xfrm flipH="1">
              <a:off x="2560" y="3200"/>
              <a:ext cx="1072" cy="17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spTree>
    <p:extLst>
      <p:ext uri="{BB962C8B-B14F-4D97-AF65-F5344CB8AC3E}">
        <p14:creationId xmlns:p14="http://schemas.microsoft.com/office/powerpoint/2010/main" val="42436352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6" name="Rectangle 2"/>
          <p:cNvSpPr>
            <a:spLocks noGrp="1" noChangeArrowheads="1"/>
          </p:cNvSpPr>
          <p:nvPr>
            <p:ph type="title" idx="4294967295"/>
          </p:nvPr>
        </p:nvSpPr>
        <p:spPr/>
        <p:txBody>
          <a:bodyPr anchor="b"/>
          <a:lstStyle/>
          <a:p>
            <a:r>
              <a:rPr lang="en-US" smtClean="0"/>
              <a:t>On Polynomial Arithmetic</a:t>
            </a:r>
          </a:p>
        </p:txBody>
      </p:sp>
      <p:sp>
        <p:nvSpPr>
          <p:cNvPr id="804867" name="Rectangle 3"/>
          <p:cNvSpPr>
            <a:spLocks noGrp="1" noChangeArrowheads="1"/>
          </p:cNvSpPr>
          <p:nvPr>
            <p:ph type="body" idx="4294967295"/>
          </p:nvPr>
        </p:nvSpPr>
        <p:spPr/>
        <p:txBody>
          <a:bodyPr/>
          <a:lstStyle/>
          <a:p>
            <a:pPr marL="447675" indent="-447675"/>
            <a:r>
              <a:rPr lang="en-US" sz="2400" smtClean="0"/>
              <a:t>Polynomial arithmetic </a:t>
            </a:r>
          </a:p>
          <a:p>
            <a:pPr marL="889000" lvl="1" indent="-439738"/>
            <a:r>
              <a:rPr lang="en-US" sz="2000" smtClean="0"/>
              <a:t>A fancy way to think about addition with no carries.  </a:t>
            </a:r>
          </a:p>
          <a:p>
            <a:pPr marL="889000" lvl="1" indent="-439738"/>
            <a:r>
              <a:rPr lang="en-US" sz="2000" smtClean="0"/>
              <a:t>Helps in the determination of a good choice of C(x)</a:t>
            </a:r>
          </a:p>
          <a:p>
            <a:pPr marL="889000" lvl="1" indent="-439738"/>
            <a:r>
              <a:rPr lang="en-US" sz="2000" smtClean="0"/>
              <a:t>A non-zero vector is not detected if and only if the error polynomial E(x) is a multiple of C(x)</a:t>
            </a:r>
          </a:p>
          <a:p>
            <a:pPr marL="447675" indent="-447675"/>
            <a:r>
              <a:rPr lang="en-US" sz="2400" smtClean="0"/>
              <a:t>Implication</a:t>
            </a:r>
          </a:p>
          <a:p>
            <a:pPr marL="889000" lvl="1" indent="-439738"/>
            <a:r>
              <a:rPr lang="en-US" sz="2000" smtClean="0"/>
              <a:t>Suppose C(x) has the property that C(1) = 0 (i.e. (x + 1) is a factor of C(x))</a:t>
            </a:r>
          </a:p>
          <a:p>
            <a:pPr marL="889000" lvl="1" indent="-439738"/>
            <a:r>
              <a:rPr lang="en-US" sz="2000" smtClean="0"/>
              <a:t>If E(x) corresponds to an undetected error pattern, then it must be that E(1) = 0</a:t>
            </a:r>
          </a:p>
          <a:p>
            <a:pPr marL="889000" lvl="1" indent="-439738"/>
            <a:r>
              <a:rPr lang="en-US" sz="2000" smtClean="0"/>
              <a:t>Therefore, any error pattern with an odd number of error bits is detected</a:t>
            </a:r>
          </a:p>
        </p:txBody>
      </p:sp>
      <p:sp>
        <p:nvSpPr>
          <p:cNvPr id="804868" name="Date Placeholder 3"/>
          <p:cNvSpPr txBox="1">
            <a:spLocks noGrp="1"/>
          </p:cNvSpPr>
          <p:nvPr/>
        </p:nvSpPr>
        <p:spPr bwMode="auto">
          <a:xfrm>
            <a:off x="94615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000">
                <a:latin typeface="Arial" panose="020B0604020202020204" pitchFamily="34" charset="0"/>
              </a:rPr>
              <a:t>CS/ECE 438</a:t>
            </a:r>
          </a:p>
        </p:txBody>
      </p:sp>
      <p:sp>
        <p:nvSpPr>
          <p:cNvPr id="804869" name="Footer Placeholder 4"/>
          <p:cNvSpPr txBox="1">
            <a:spLocks noGrp="1"/>
          </p:cNvSpPr>
          <p:nvPr/>
        </p:nvSpPr>
        <p:spPr bwMode="auto">
          <a:xfrm>
            <a:off x="3124200" y="62484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sz="1000" dirty="0">
              <a:latin typeface="Arial" panose="020B0604020202020204" pitchFamily="34" charset="0"/>
            </a:endParaRPr>
          </a:p>
        </p:txBody>
      </p:sp>
      <p:sp>
        <p:nvSpPr>
          <p:cNvPr id="804870" name="Slide Number Placeholder 5"/>
          <p:cNvSpPr txBox="1">
            <a:spLocks noGrp="1"/>
          </p:cNvSpPr>
          <p:nvPr/>
        </p:nvSpPr>
        <p:spPr bwMode="auto">
          <a:xfrm>
            <a:off x="6705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86778570-DE27-49C7-90AC-CF926258C6D8}" type="slidenum">
              <a:rPr lang="en-US" sz="1000">
                <a:latin typeface="Arial" panose="020B0604020202020204" pitchFamily="34" charset="0"/>
              </a:rPr>
              <a:pPr algn="r" eaLnBrk="1" hangingPunct="1"/>
              <a:t>84</a:t>
            </a:fld>
            <a:endParaRPr lang="en-US" sz="1000">
              <a:latin typeface="Arial" panose="020B0604020202020204" pitchFamily="34" charset="0"/>
            </a:endParaRPr>
          </a:p>
        </p:txBody>
      </p:sp>
    </p:spTree>
    <p:extLst>
      <p:ext uri="{BB962C8B-B14F-4D97-AF65-F5344CB8AC3E}">
        <p14:creationId xmlns:p14="http://schemas.microsoft.com/office/powerpoint/2010/main" val="342685001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0" name="Date Placeholder 3"/>
          <p:cNvSpPr txBox="1">
            <a:spLocks noGrp="1"/>
          </p:cNvSpPr>
          <p:nvPr/>
        </p:nvSpPr>
        <p:spPr bwMode="auto">
          <a:xfrm>
            <a:off x="94615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000">
                <a:latin typeface="Arial" panose="020B0604020202020204" pitchFamily="34" charset="0"/>
              </a:rPr>
              <a:t>CS/ECE 438</a:t>
            </a:r>
          </a:p>
        </p:txBody>
      </p:sp>
      <p:sp>
        <p:nvSpPr>
          <p:cNvPr id="805891" name="Footer Placeholder 4"/>
          <p:cNvSpPr txBox="1">
            <a:spLocks noGrp="1"/>
          </p:cNvSpPr>
          <p:nvPr/>
        </p:nvSpPr>
        <p:spPr bwMode="auto">
          <a:xfrm>
            <a:off x="3124200" y="62484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sz="1000" dirty="0">
              <a:latin typeface="Arial" panose="020B0604020202020204" pitchFamily="34" charset="0"/>
            </a:endParaRPr>
          </a:p>
        </p:txBody>
      </p:sp>
      <p:sp>
        <p:nvSpPr>
          <p:cNvPr id="805892" name="Slide Number Placeholder 5"/>
          <p:cNvSpPr txBox="1">
            <a:spLocks noGrp="1"/>
          </p:cNvSpPr>
          <p:nvPr/>
        </p:nvSpPr>
        <p:spPr bwMode="auto">
          <a:xfrm>
            <a:off x="6705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2D8F1084-E203-44B6-8CB6-B8C1DF3EFB5D}" type="slidenum">
              <a:rPr lang="en-US" sz="1000">
                <a:latin typeface="Arial" panose="020B0604020202020204" pitchFamily="34" charset="0"/>
              </a:rPr>
              <a:pPr algn="r" eaLnBrk="1" hangingPunct="1"/>
              <a:t>85</a:t>
            </a:fld>
            <a:endParaRPr lang="en-US" sz="1000">
              <a:latin typeface="Arial" panose="020B0604020202020204" pitchFamily="34" charset="0"/>
            </a:endParaRPr>
          </a:p>
        </p:txBody>
      </p:sp>
      <p:sp>
        <p:nvSpPr>
          <p:cNvPr id="805893" name="Rectangle 2"/>
          <p:cNvSpPr>
            <a:spLocks noGrp="1" noChangeArrowheads="1"/>
          </p:cNvSpPr>
          <p:nvPr>
            <p:ph type="title" idx="4294967295"/>
          </p:nvPr>
        </p:nvSpPr>
        <p:spPr/>
        <p:txBody>
          <a:bodyPr anchor="b"/>
          <a:lstStyle/>
          <a:p>
            <a:pPr eaLnBrk="1" hangingPunct="1"/>
            <a:r>
              <a:rPr lang="en-US" smtClean="0"/>
              <a:t>CRC Error Detection</a:t>
            </a:r>
          </a:p>
        </p:txBody>
      </p:sp>
      <p:sp>
        <p:nvSpPr>
          <p:cNvPr id="805894" name="Rectangle 3"/>
          <p:cNvSpPr>
            <a:spLocks noGrp="1" noChangeArrowheads="1"/>
          </p:cNvSpPr>
          <p:nvPr>
            <p:ph type="body" idx="4294967295"/>
          </p:nvPr>
        </p:nvSpPr>
        <p:spPr/>
        <p:txBody>
          <a:bodyPr/>
          <a:lstStyle/>
          <a:p>
            <a:pPr marL="447675" indent="-447675" eaLnBrk="1" hangingPunct="1">
              <a:lnSpc>
                <a:spcPct val="90000"/>
              </a:lnSpc>
            </a:pPr>
            <a:r>
              <a:rPr lang="en-US" sz="2400" smtClean="0"/>
              <a:t>What errors can we detect?</a:t>
            </a:r>
          </a:p>
          <a:p>
            <a:pPr marL="889000" lvl="1" indent="-439738" eaLnBrk="1" hangingPunct="1">
              <a:lnSpc>
                <a:spcPct val="90000"/>
              </a:lnSpc>
            </a:pPr>
            <a:r>
              <a:rPr lang="en-US" sz="2000" smtClean="0"/>
              <a:t>All single-bit errors, if x</a:t>
            </a:r>
            <a:r>
              <a:rPr lang="en-US" sz="2000" baseline="30000" smtClean="0"/>
              <a:t>k</a:t>
            </a:r>
            <a:r>
              <a:rPr lang="en-US" sz="2000" smtClean="0"/>
              <a:t> and x</a:t>
            </a:r>
            <a:r>
              <a:rPr lang="en-US" sz="2000" baseline="30000" smtClean="0"/>
              <a:t>0</a:t>
            </a:r>
            <a:r>
              <a:rPr lang="en-US" sz="2000" smtClean="0"/>
              <a:t> have non-zero coefficients</a:t>
            </a:r>
          </a:p>
          <a:p>
            <a:pPr marL="889000" lvl="1" indent="-439738" eaLnBrk="1" hangingPunct="1">
              <a:lnSpc>
                <a:spcPct val="90000"/>
              </a:lnSpc>
            </a:pPr>
            <a:r>
              <a:rPr lang="en-US" sz="2000" smtClean="0"/>
              <a:t>All double-bit errors, if C(x) has at least three terms</a:t>
            </a:r>
          </a:p>
          <a:p>
            <a:pPr marL="889000" lvl="1" indent="-439738" eaLnBrk="1" hangingPunct="1">
              <a:lnSpc>
                <a:spcPct val="90000"/>
              </a:lnSpc>
            </a:pPr>
            <a:r>
              <a:rPr lang="en-US" sz="2000" smtClean="0"/>
              <a:t>All odd bit errors, if C(x) contains the factor (x + 1)</a:t>
            </a:r>
          </a:p>
          <a:p>
            <a:pPr marL="889000" lvl="1" indent="-439738" eaLnBrk="1" hangingPunct="1">
              <a:lnSpc>
                <a:spcPct val="90000"/>
              </a:lnSpc>
            </a:pPr>
            <a:r>
              <a:rPr lang="en-US" sz="2000" smtClean="0"/>
              <a:t>Any bursts of length &lt; k, if C(x) includes a constant term</a:t>
            </a:r>
          </a:p>
          <a:p>
            <a:pPr marL="889000" lvl="1" indent="-439738" eaLnBrk="1" hangingPunct="1">
              <a:lnSpc>
                <a:spcPct val="90000"/>
              </a:lnSpc>
            </a:pPr>
            <a:r>
              <a:rPr lang="en-US" sz="2000" smtClean="0"/>
              <a:t>Most bursts of length </a:t>
            </a:r>
            <a:r>
              <a:rPr lang="en-US" sz="2000" b="1" smtClean="0">
                <a:sym typeface="Symbol" panose="05050102010706020507" pitchFamily="18" charset="2"/>
              </a:rPr>
              <a:t> </a:t>
            </a:r>
            <a:r>
              <a:rPr lang="en-US" sz="2000" smtClean="0">
                <a:sym typeface="Symbol" panose="05050102010706020507" pitchFamily="18" charset="2"/>
              </a:rPr>
              <a:t>k</a:t>
            </a:r>
          </a:p>
        </p:txBody>
      </p:sp>
    </p:spTree>
    <p:extLst>
      <p:ext uri="{BB962C8B-B14F-4D97-AF65-F5344CB8AC3E}">
        <p14:creationId xmlns:p14="http://schemas.microsoft.com/office/powerpoint/2010/main" val="125052469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4" name="Date Placeholder 3"/>
          <p:cNvSpPr txBox="1">
            <a:spLocks noGrp="1"/>
          </p:cNvSpPr>
          <p:nvPr/>
        </p:nvSpPr>
        <p:spPr bwMode="auto">
          <a:xfrm>
            <a:off x="94615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000">
                <a:latin typeface="Arial" panose="020B0604020202020204" pitchFamily="34" charset="0"/>
              </a:rPr>
              <a:t>CS/ECE 438</a:t>
            </a:r>
          </a:p>
        </p:txBody>
      </p:sp>
      <p:sp>
        <p:nvSpPr>
          <p:cNvPr id="806915" name="Footer Placeholder 4"/>
          <p:cNvSpPr txBox="1">
            <a:spLocks noGrp="1"/>
          </p:cNvSpPr>
          <p:nvPr/>
        </p:nvSpPr>
        <p:spPr bwMode="auto">
          <a:xfrm>
            <a:off x="3124200" y="62484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sz="1000" dirty="0">
              <a:latin typeface="Arial" panose="020B0604020202020204" pitchFamily="34" charset="0"/>
            </a:endParaRPr>
          </a:p>
        </p:txBody>
      </p:sp>
      <p:sp>
        <p:nvSpPr>
          <p:cNvPr id="806916" name="Slide Number Placeholder 5"/>
          <p:cNvSpPr txBox="1">
            <a:spLocks noGrp="1"/>
          </p:cNvSpPr>
          <p:nvPr/>
        </p:nvSpPr>
        <p:spPr bwMode="auto">
          <a:xfrm>
            <a:off x="6705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4CA420C8-EBD1-4624-A6D0-A78A35DFE8D1}" type="slidenum">
              <a:rPr lang="en-US" sz="1000">
                <a:latin typeface="Arial" panose="020B0604020202020204" pitchFamily="34" charset="0"/>
              </a:rPr>
              <a:pPr algn="r" eaLnBrk="1" hangingPunct="1"/>
              <a:t>86</a:t>
            </a:fld>
            <a:endParaRPr lang="en-US" sz="1000">
              <a:latin typeface="Arial" panose="020B0604020202020204" pitchFamily="34" charset="0"/>
            </a:endParaRPr>
          </a:p>
        </p:txBody>
      </p:sp>
      <p:sp>
        <p:nvSpPr>
          <p:cNvPr id="806917" name="Rectangle 2"/>
          <p:cNvSpPr>
            <a:spLocks noGrp="1" noChangeArrowheads="1"/>
          </p:cNvSpPr>
          <p:nvPr>
            <p:ph type="title" idx="4294967295"/>
          </p:nvPr>
        </p:nvSpPr>
        <p:spPr/>
        <p:txBody>
          <a:bodyPr anchor="b"/>
          <a:lstStyle/>
          <a:p>
            <a:pPr eaLnBrk="1" hangingPunct="1"/>
            <a:r>
              <a:rPr lang="en-US" smtClean="0"/>
              <a:t>Common Polynomials for C(x)</a:t>
            </a:r>
          </a:p>
        </p:txBody>
      </p:sp>
      <p:graphicFrame>
        <p:nvGraphicFramePr>
          <p:cNvPr id="170034" name="Group 50"/>
          <p:cNvGraphicFramePr>
            <a:graphicFrameLocks noGrp="1"/>
          </p:cNvGraphicFramePr>
          <p:nvPr/>
        </p:nvGraphicFramePr>
        <p:xfrm>
          <a:off x="685800" y="1524000"/>
          <a:ext cx="7772400" cy="4116705"/>
        </p:xfrm>
        <a:graphic>
          <a:graphicData uri="http://schemas.openxmlformats.org/drawingml/2006/table">
            <a:tbl>
              <a:tblPr/>
              <a:tblGrid>
                <a:gridCol w="2286000"/>
                <a:gridCol w="5486400"/>
              </a:tblGrid>
              <a:tr h="577850">
                <a:tc>
                  <a:txBody>
                    <a:bodyPr/>
                    <a:lstStyle>
                      <a:lvl1pPr eaLnBrk="0" hangingPunct="0">
                        <a:spcBef>
                          <a:spcPct val="20000"/>
                        </a:spcBef>
                        <a:defRPr sz="2800">
                          <a:solidFill>
                            <a:schemeClr val="tx1"/>
                          </a:solidFill>
                          <a:latin typeface="Tahoma" panose="020B0604030504040204" pitchFamily="34" charset="0"/>
                        </a:defRPr>
                      </a:lvl1pPr>
                      <a:lvl2pPr marL="742950" indent="-285750" eaLnBrk="0" hangingPunct="0">
                        <a:spcBef>
                          <a:spcPct val="20000"/>
                        </a:spcBef>
                        <a:defRPr sz="2400">
                          <a:solidFill>
                            <a:schemeClr val="tx1"/>
                          </a:solidFill>
                          <a:latin typeface="Tahoma" panose="020B0604030504040204" pitchFamily="34" charset="0"/>
                        </a:defRPr>
                      </a:lvl2pPr>
                      <a:lvl3pPr marL="1143000" indent="-228600" eaLnBrk="0" hangingPunct="0">
                        <a:spcBef>
                          <a:spcPct val="20000"/>
                        </a:spcBef>
                        <a:defRPr sz="2000">
                          <a:solidFill>
                            <a:schemeClr val="tx1"/>
                          </a:solidFill>
                          <a:latin typeface="Tahoma" panose="020B0604030504040204" pitchFamily="34" charset="0"/>
                        </a:defRPr>
                      </a:lvl3pPr>
                      <a:lvl4pPr marL="1600200" indent="-228600" eaLnBrk="0" hangingPunct="0">
                        <a:spcBef>
                          <a:spcPct val="20000"/>
                        </a:spcBef>
                        <a:defRPr>
                          <a:solidFill>
                            <a:schemeClr val="tx1"/>
                          </a:solidFill>
                          <a:latin typeface="Tahoma" panose="020B0604030504040204" pitchFamily="34" charset="0"/>
                        </a:defRPr>
                      </a:lvl4pPr>
                      <a:lvl5pPr marL="2057400" indent="-228600" eaLnBrk="0" hangingPunct="0">
                        <a:spcBef>
                          <a:spcPct val="20000"/>
                        </a:spcBef>
                        <a:defRPr>
                          <a:solidFill>
                            <a:schemeClr val="tx1"/>
                          </a:solidFill>
                          <a:latin typeface="Tahoma" panose="020B0604030504040204" pitchFamily="34" charset="0"/>
                        </a:defRPr>
                      </a:lvl5pPr>
                      <a:lvl6pPr marL="2514600" indent="-228600" eaLnBrk="0" fontAlgn="base" hangingPunct="0">
                        <a:spcBef>
                          <a:spcPct val="20000"/>
                        </a:spcBef>
                        <a:spcAft>
                          <a:spcPct val="0"/>
                        </a:spcAft>
                        <a:defRPr>
                          <a:solidFill>
                            <a:schemeClr val="tx1"/>
                          </a:solidFill>
                          <a:latin typeface="Tahoma" panose="020B0604030504040204" pitchFamily="34" charset="0"/>
                        </a:defRPr>
                      </a:lvl6pPr>
                      <a:lvl7pPr marL="2971800" indent="-228600" eaLnBrk="0" fontAlgn="base" hangingPunct="0">
                        <a:spcBef>
                          <a:spcPct val="20000"/>
                        </a:spcBef>
                        <a:spcAft>
                          <a:spcPct val="0"/>
                        </a:spcAft>
                        <a:defRPr>
                          <a:solidFill>
                            <a:schemeClr val="tx1"/>
                          </a:solidFill>
                          <a:latin typeface="Tahoma" panose="020B0604030504040204" pitchFamily="34" charset="0"/>
                        </a:defRPr>
                      </a:lvl7pPr>
                      <a:lvl8pPr marL="3429000" indent="-228600" eaLnBrk="0" fontAlgn="base" hangingPunct="0">
                        <a:spcBef>
                          <a:spcPct val="20000"/>
                        </a:spcBef>
                        <a:spcAft>
                          <a:spcPct val="0"/>
                        </a:spcAft>
                        <a:defRPr>
                          <a:solidFill>
                            <a:schemeClr val="tx1"/>
                          </a:solidFill>
                          <a:latin typeface="Tahoma" panose="020B0604030504040204" pitchFamily="34" charset="0"/>
                        </a:defRPr>
                      </a:lvl8pPr>
                      <a:lvl9pPr marL="3886200" indent="-228600"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ahoma" panose="020B0604030504040204" pitchFamily="34" charset="0"/>
                        </a:rPr>
                        <a:t>CRC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Tahoma" panose="020B0604030504040204" pitchFamily="34" charset="0"/>
                        </a:defRPr>
                      </a:lvl1pPr>
                      <a:lvl2pPr marL="742950" indent="-285750" eaLnBrk="0" hangingPunct="0">
                        <a:spcBef>
                          <a:spcPct val="20000"/>
                        </a:spcBef>
                        <a:defRPr sz="2400">
                          <a:solidFill>
                            <a:schemeClr val="tx1"/>
                          </a:solidFill>
                          <a:latin typeface="Tahoma" panose="020B0604030504040204" pitchFamily="34" charset="0"/>
                        </a:defRPr>
                      </a:lvl2pPr>
                      <a:lvl3pPr marL="1143000" indent="-228600" eaLnBrk="0" hangingPunct="0">
                        <a:spcBef>
                          <a:spcPct val="20000"/>
                        </a:spcBef>
                        <a:defRPr sz="2000">
                          <a:solidFill>
                            <a:schemeClr val="tx1"/>
                          </a:solidFill>
                          <a:latin typeface="Tahoma" panose="020B0604030504040204" pitchFamily="34" charset="0"/>
                        </a:defRPr>
                      </a:lvl3pPr>
                      <a:lvl4pPr marL="1600200" indent="-228600" eaLnBrk="0" hangingPunct="0">
                        <a:spcBef>
                          <a:spcPct val="20000"/>
                        </a:spcBef>
                        <a:defRPr>
                          <a:solidFill>
                            <a:schemeClr val="tx1"/>
                          </a:solidFill>
                          <a:latin typeface="Tahoma" panose="020B0604030504040204" pitchFamily="34" charset="0"/>
                        </a:defRPr>
                      </a:lvl4pPr>
                      <a:lvl5pPr marL="2057400" indent="-228600" eaLnBrk="0" hangingPunct="0">
                        <a:spcBef>
                          <a:spcPct val="20000"/>
                        </a:spcBef>
                        <a:defRPr>
                          <a:solidFill>
                            <a:schemeClr val="tx1"/>
                          </a:solidFill>
                          <a:latin typeface="Tahoma" panose="020B0604030504040204" pitchFamily="34" charset="0"/>
                        </a:defRPr>
                      </a:lvl5pPr>
                      <a:lvl6pPr marL="2514600" indent="-228600" eaLnBrk="0" fontAlgn="base" hangingPunct="0">
                        <a:spcBef>
                          <a:spcPct val="20000"/>
                        </a:spcBef>
                        <a:spcAft>
                          <a:spcPct val="0"/>
                        </a:spcAft>
                        <a:defRPr>
                          <a:solidFill>
                            <a:schemeClr val="tx1"/>
                          </a:solidFill>
                          <a:latin typeface="Tahoma" panose="020B0604030504040204" pitchFamily="34" charset="0"/>
                        </a:defRPr>
                      </a:lvl6pPr>
                      <a:lvl7pPr marL="2971800" indent="-228600" eaLnBrk="0" fontAlgn="base" hangingPunct="0">
                        <a:spcBef>
                          <a:spcPct val="20000"/>
                        </a:spcBef>
                        <a:spcAft>
                          <a:spcPct val="0"/>
                        </a:spcAft>
                        <a:defRPr>
                          <a:solidFill>
                            <a:schemeClr val="tx1"/>
                          </a:solidFill>
                          <a:latin typeface="Tahoma" panose="020B0604030504040204" pitchFamily="34" charset="0"/>
                        </a:defRPr>
                      </a:lvl7pPr>
                      <a:lvl8pPr marL="3429000" indent="-228600" eaLnBrk="0" fontAlgn="base" hangingPunct="0">
                        <a:spcBef>
                          <a:spcPct val="20000"/>
                        </a:spcBef>
                        <a:spcAft>
                          <a:spcPct val="0"/>
                        </a:spcAft>
                        <a:defRPr>
                          <a:solidFill>
                            <a:schemeClr val="tx1"/>
                          </a:solidFill>
                          <a:latin typeface="Tahoma" panose="020B0604030504040204" pitchFamily="34" charset="0"/>
                        </a:defRPr>
                      </a:lvl8pPr>
                      <a:lvl9pPr marL="3886200" indent="-228600"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ahoma" panose="020B0604030504040204" pitchFamily="34" charset="0"/>
                        </a:rPr>
                        <a:t>C(x)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81025">
                <a:tc>
                  <a:txBody>
                    <a:bodyPr/>
                    <a:lstStyle>
                      <a:lvl1pPr eaLnBrk="0" hangingPunct="0">
                        <a:spcBef>
                          <a:spcPct val="20000"/>
                        </a:spcBef>
                        <a:defRPr sz="2800">
                          <a:solidFill>
                            <a:schemeClr val="tx1"/>
                          </a:solidFill>
                          <a:latin typeface="Tahoma" panose="020B0604030504040204" pitchFamily="34" charset="0"/>
                        </a:defRPr>
                      </a:lvl1pPr>
                      <a:lvl2pPr marL="742950" indent="-285750" eaLnBrk="0" hangingPunct="0">
                        <a:spcBef>
                          <a:spcPct val="20000"/>
                        </a:spcBef>
                        <a:defRPr sz="2400">
                          <a:solidFill>
                            <a:schemeClr val="tx1"/>
                          </a:solidFill>
                          <a:latin typeface="Tahoma" panose="020B0604030504040204" pitchFamily="34" charset="0"/>
                        </a:defRPr>
                      </a:lvl2pPr>
                      <a:lvl3pPr marL="1143000" indent="-228600" eaLnBrk="0" hangingPunct="0">
                        <a:spcBef>
                          <a:spcPct val="20000"/>
                        </a:spcBef>
                        <a:defRPr sz="2000">
                          <a:solidFill>
                            <a:schemeClr val="tx1"/>
                          </a:solidFill>
                          <a:latin typeface="Tahoma" panose="020B0604030504040204" pitchFamily="34" charset="0"/>
                        </a:defRPr>
                      </a:lvl3pPr>
                      <a:lvl4pPr marL="1600200" indent="-228600" eaLnBrk="0" hangingPunct="0">
                        <a:spcBef>
                          <a:spcPct val="20000"/>
                        </a:spcBef>
                        <a:defRPr>
                          <a:solidFill>
                            <a:schemeClr val="tx1"/>
                          </a:solidFill>
                          <a:latin typeface="Tahoma" panose="020B0604030504040204" pitchFamily="34" charset="0"/>
                        </a:defRPr>
                      </a:lvl4pPr>
                      <a:lvl5pPr marL="2057400" indent="-228600" eaLnBrk="0" hangingPunct="0">
                        <a:spcBef>
                          <a:spcPct val="20000"/>
                        </a:spcBef>
                        <a:defRPr>
                          <a:solidFill>
                            <a:schemeClr val="tx1"/>
                          </a:solidFill>
                          <a:latin typeface="Tahoma" panose="020B0604030504040204" pitchFamily="34" charset="0"/>
                        </a:defRPr>
                      </a:lvl5pPr>
                      <a:lvl6pPr marL="2514600" indent="-228600" eaLnBrk="0" fontAlgn="base" hangingPunct="0">
                        <a:spcBef>
                          <a:spcPct val="20000"/>
                        </a:spcBef>
                        <a:spcAft>
                          <a:spcPct val="0"/>
                        </a:spcAft>
                        <a:defRPr>
                          <a:solidFill>
                            <a:schemeClr val="tx1"/>
                          </a:solidFill>
                          <a:latin typeface="Tahoma" panose="020B0604030504040204" pitchFamily="34" charset="0"/>
                        </a:defRPr>
                      </a:lvl6pPr>
                      <a:lvl7pPr marL="2971800" indent="-228600" eaLnBrk="0" fontAlgn="base" hangingPunct="0">
                        <a:spcBef>
                          <a:spcPct val="20000"/>
                        </a:spcBef>
                        <a:spcAft>
                          <a:spcPct val="0"/>
                        </a:spcAft>
                        <a:defRPr>
                          <a:solidFill>
                            <a:schemeClr val="tx1"/>
                          </a:solidFill>
                          <a:latin typeface="Tahoma" panose="020B0604030504040204" pitchFamily="34" charset="0"/>
                        </a:defRPr>
                      </a:lvl7pPr>
                      <a:lvl8pPr marL="3429000" indent="-228600" eaLnBrk="0" fontAlgn="base" hangingPunct="0">
                        <a:spcBef>
                          <a:spcPct val="20000"/>
                        </a:spcBef>
                        <a:spcAft>
                          <a:spcPct val="0"/>
                        </a:spcAft>
                        <a:defRPr>
                          <a:solidFill>
                            <a:schemeClr val="tx1"/>
                          </a:solidFill>
                          <a:latin typeface="Tahoma" panose="020B0604030504040204" pitchFamily="34" charset="0"/>
                        </a:defRPr>
                      </a:lvl8pPr>
                      <a:lvl9pPr marL="3886200" indent="-228600"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ahoma" panose="020B0604030504040204" pitchFamily="34" charset="0"/>
                        </a:rPr>
                        <a:t>CRC-8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Tahoma" panose="020B0604030504040204" pitchFamily="34" charset="0"/>
                        </a:defRPr>
                      </a:lvl1pPr>
                      <a:lvl2pPr marL="742950" indent="-285750" eaLnBrk="0" hangingPunct="0">
                        <a:spcBef>
                          <a:spcPct val="20000"/>
                        </a:spcBef>
                        <a:defRPr sz="2400">
                          <a:solidFill>
                            <a:schemeClr val="tx1"/>
                          </a:solidFill>
                          <a:latin typeface="Tahoma" panose="020B0604030504040204" pitchFamily="34" charset="0"/>
                        </a:defRPr>
                      </a:lvl2pPr>
                      <a:lvl3pPr marL="1143000" indent="-228600" eaLnBrk="0" hangingPunct="0">
                        <a:spcBef>
                          <a:spcPct val="20000"/>
                        </a:spcBef>
                        <a:defRPr sz="2000">
                          <a:solidFill>
                            <a:schemeClr val="tx1"/>
                          </a:solidFill>
                          <a:latin typeface="Tahoma" panose="020B0604030504040204" pitchFamily="34" charset="0"/>
                        </a:defRPr>
                      </a:lvl3pPr>
                      <a:lvl4pPr marL="1600200" indent="-228600" eaLnBrk="0" hangingPunct="0">
                        <a:spcBef>
                          <a:spcPct val="20000"/>
                        </a:spcBef>
                        <a:defRPr>
                          <a:solidFill>
                            <a:schemeClr val="tx1"/>
                          </a:solidFill>
                          <a:latin typeface="Tahoma" panose="020B0604030504040204" pitchFamily="34" charset="0"/>
                        </a:defRPr>
                      </a:lvl4pPr>
                      <a:lvl5pPr marL="2057400" indent="-228600" eaLnBrk="0" hangingPunct="0">
                        <a:spcBef>
                          <a:spcPct val="20000"/>
                        </a:spcBef>
                        <a:defRPr>
                          <a:solidFill>
                            <a:schemeClr val="tx1"/>
                          </a:solidFill>
                          <a:latin typeface="Tahoma" panose="020B0604030504040204" pitchFamily="34" charset="0"/>
                        </a:defRPr>
                      </a:lvl5pPr>
                      <a:lvl6pPr marL="2514600" indent="-228600" eaLnBrk="0" fontAlgn="base" hangingPunct="0">
                        <a:spcBef>
                          <a:spcPct val="20000"/>
                        </a:spcBef>
                        <a:spcAft>
                          <a:spcPct val="0"/>
                        </a:spcAft>
                        <a:defRPr>
                          <a:solidFill>
                            <a:schemeClr val="tx1"/>
                          </a:solidFill>
                          <a:latin typeface="Tahoma" panose="020B0604030504040204" pitchFamily="34" charset="0"/>
                        </a:defRPr>
                      </a:lvl6pPr>
                      <a:lvl7pPr marL="2971800" indent="-228600" eaLnBrk="0" fontAlgn="base" hangingPunct="0">
                        <a:spcBef>
                          <a:spcPct val="20000"/>
                        </a:spcBef>
                        <a:spcAft>
                          <a:spcPct val="0"/>
                        </a:spcAft>
                        <a:defRPr>
                          <a:solidFill>
                            <a:schemeClr val="tx1"/>
                          </a:solidFill>
                          <a:latin typeface="Tahoma" panose="020B0604030504040204" pitchFamily="34" charset="0"/>
                        </a:defRPr>
                      </a:lvl7pPr>
                      <a:lvl8pPr marL="3429000" indent="-228600" eaLnBrk="0" fontAlgn="base" hangingPunct="0">
                        <a:spcBef>
                          <a:spcPct val="20000"/>
                        </a:spcBef>
                        <a:spcAft>
                          <a:spcPct val="0"/>
                        </a:spcAft>
                        <a:defRPr>
                          <a:solidFill>
                            <a:schemeClr val="tx1"/>
                          </a:solidFill>
                          <a:latin typeface="Tahoma" panose="020B0604030504040204" pitchFamily="34" charset="0"/>
                        </a:defRPr>
                      </a:lvl8pPr>
                      <a:lvl9pPr marL="3886200" indent="-228600"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ahoma" panose="020B0604030504040204" pitchFamily="34" charset="0"/>
                        </a:rPr>
                        <a:t>x</a:t>
                      </a:r>
                      <a:r>
                        <a:rPr kumimoji="0" lang="en-US" sz="2000" b="0" i="0" u="none" strike="noStrike" cap="none" normalizeH="0" baseline="30000" smtClean="0">
                          <a:ln>
                            <a:noFill/>
                          </a:ln>
                          <a:solidFill>
                            <a:schemeClr val="tx1"/>
                          </a:solidFill>
                          <a:effectLst/>
                          <a:latin typeface="Tahoma" panose="020B0604030504040204" pitchFamily="34" charset="0"/>
                        </a:rPr>
                        <a:t>8 </a:t>
                      </a:r>
                      <a:r>
                        <a:rPr kumimoji="0" lang="en-US" sz="2000" b="0" i="0" u="none" strike="noStrike" cap="none" normalizeH="0" baseline="0" smtClean="0">
                          <a:ln>
                            <a:noFill/>
                          </a:ln>
                          <a:solidFill>
                            <a:schemeClr val="tx1"/>
                          </a:solidFill>
                          <a:effectLst/>
                          <a:latin typeface="Tahoma" panose="020B0604030504040204" pitchFamily="34" charset="0"/>
                          <a:sym typeface="Symbol" panose="05050102010706020507" pitchFamily="18" charset="2"/>
                        </a:rPr>
                        <a:t></a:t>
                      </a:r>
                      <a:r>
                        <a:rPr kumimoji="0" lang="en-US" sz="2000" b="0" i="0" u="none" strike="noStrike" cap="none" normalizeH="0" baseline="30000" smtClean="0">
                          <a:ln>
                            <a:noFill/>
                          </a:ln>
                          <a:solidFill>
                            <a:schemeClr val="tx1"/>
                          </a:solidFill>
                          <a:effectLst/>
                          <a:latin typeface="Tahoma" panose="020B0604030504040204" pitchFamily="34" charset="0"/>
                          <a:sym typeface="Symbol" panose="05050102010706020507" pitchFamily="18" charset="2"/>
                        </a:rPr>
                        <a:t> </a:t>
                      </a:r>
                      <a:r>
                        <a:rPr kumimoji="0" lang="en-US" sz="2000" b="0" i="0" u="none" strike="noStrike" cap="none" normalizeH="0" baseline="0" smtClean="0">
                          <a:ln>
                            <a:noFill/>
                          </a:ln>
                          <a:solidFill>
                            <a:schemeClr val="tx1"/>
                          </a:solidFill>
                          <a:effectLst/>
                          <a:latin typeface="Tahoma" panose="020B0604030504040204" pitchFamily="34" charset="0"/>
                        </a:rPr>
                        <a:t>x</a:t>
                      </a:r>
                      <a:r>
                        <a:rPr kumimoji="0" lang="en-US" sz="2000" b="0" i="0" u="none" strike="noStrike" cap="none" normalizeH="0" baseline="30000" smtClean="0">
                          <a:ln>
                            <a:noFill/>
                          </a:ln>
                          <a:solidFill>
                            <a:schemeClr val="tx1"/>
                          </a:solidFill>
                          <a:effectLst/>
                          <a:latin typeface="Tahoma" panose="020B0604030504040204" pitchFamily="34" charset="0"/>
                        </a:rPr>
                        <a:t>2 </a:t>
                      </a:r>
                      <a:r>
                        <a:rPr kumimoji="0" lang="en-US" sz="2000" b="0" i="0" u="none" strike="noStrike" cap="none" normalizeH="0" baseline="0" smtClean="0">
                          <a:ln>
                            <a:noFill/>
                          </a:ln>
                          <a:solidFill>
                            <a:schemeClr val="tx1"/>
                          </a:solidFill>
                          <a:effectLst/>
                          <a:latin typeface="Tahoma" panose="020B0604030504040204" pitchFamily="34" charset="0"/>
                          <a:sym typeface="Symbol" panose="05050102010706020507" pitchFamily="18" charset="2"/>
                        </a:rPr>
                        <a:t></a:t>
                      </a:r>
                      <a:r>
                        <a:rPr kumimoji="0" lang="en-US" sz="2000" b="0" i="0" u="none" strike="noStrike" cap="none" normalizeH="0" baseline="30000" smtClean="0">
                          <a:ln>
                            <a:noFill/>
                          </a:ln>
                          <a:solidFill>
                            <a:schemeClr val="tx1"/>
                          </a:solidFill>
                          <a:effectLst/>
                          <a:latin typeface="Tahoma" panose="020B0604030504040204" pitchFamily="34" charset="0"/>
                          <a:sym typeface="Symbol" panose="05050102010706020507" pitchFamily="18" charset="2"/>
                        </a:rPr>
                        <a:t> </a:t>
                      </a:r>
                      <a:r>
                        <a:rPr kumimoji="0" lang="en-US" sz="2000" b="0" i="0" u="none" strike="noStrike" cap="none" normalizeH="0" baseline="0" smtClean="0">
                          <a:ln>
                            <a:noFill/>
                          </a:ln>
                          <a:solidFill>
                            <a:schemeClr val="tx1"/>
                          </a:solidFill>
                          <a:effectLst/>
                          <a:latin typeface="Tahoma" panose="020B0604030504040204" pitchFamily="34" charset="0"/>
                        </a:rPr>
                        <a:t>x</a:t>
                      </a:r>
                      <a:r>
                        <a:rPr kumimoji="0" lang="en-US" sz="2000" b="0" i="0" u="none" strike="noStrike" cap="none" normalizeH="0" baseline="30000" smtClean="0">
                          <a:ln>
                            <a:noFill/>
                          </a:ln>
                          <a:solidFill>
                            <a:schemeClr val="tx1"/>
                          </a:solidFill>
                          <a:effectLst/>
                          <a:latin typeface="Tahoma" panose="020B0604030504040204" pitchFamily="34" charset="0"/>
                        </a:rPr>
                        <a:t>1 </a:t>
                      </a:r>
                      <a:r>
                        <a:rPr kumimoji="0" lang="en-US" sz="2000" b="0" i="0" u="none" strike="noStrike" cap="none" normalizeH="0" baseline="0" smtClean="0">
                          <a:ln>
                            <a:noFill/>
                          </a:ln>
                          <a:solidFill>
                            <a:schemeClr val="tx1"/>
                          </a:solidFill>
                          <a:effectLst/>
                          <a:latin typeface="Tahoma" panose="020B0604030504040204" pitchFamily="34" charset="0"/>
                          <a:sym typeface="Symbol" panose="05050102010706020507" pitchFamily="18" charset="2"/>
                        </a:rPr>
                        <a:t> 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77850">
                <a:tc>
                  <a:txBody>
                    <a:bodyPr/>
                    <a:lstStyle>
                      <a:lvl1pPr eaLnBrk="0" hangingPunct="0">
                        <a:spcBef>
                          <a:spcPct val="20000"/>
                        </a:spcBef>
                        <a:defRPr sz="2800">
                          <a:solidFill>
                            <a:schemeClr val="tx1"/>
                          </a:solidFill>
                          <a:latin typeface="Tahoma" panose="020B0604030504040204" pitchFamily="34" charset="0"/>
                        </a:defRPr>
                      </a:lvl1pPr>
                      <a:lvl2pPr marL="742950" indent="-285750" eaLnBrk="0" hangingPunct="0">
                        <a:spcBef>
                          <a:spcPct val="20000"/>
                        </a:spcBef>
                        <a:defRPr sz="2400">
                          <a:solidFill>
                            <a:schemeClr val="tx1"/>
                          </a:solidFill>
                          <a:latin typeface="Tahoma" panose="020B0604030504040204" pitchFamily="34" charset="0"/>
                        </a:defRPr>
                      </a:lvl2pPr>
                      <a:lvl3pPr marL="1143000" indent="-228600" eaLnBrk="0" hangingPunct="0">
                        <a:spcBef>
                          <a:spcPct val="20000"/>
                        </a:spcBef>
                        <a:defRPr sz="2000">
                          <a:solidFill>
                            <a:schemeClr val="tx1"/>
                          </a:solidFill>
                          <a:latin typeface="Tahoma" panose="020B0604030504040204" pitchFamily="34" charset="0"/>
                        </a:defRPr>
                      </a:lvl3pPr>
                      <a:lvl4pPr marL="1600200" indent="-228600" eaLnBrk="0" hangingPunct="0">
                        <a:spcBef>
                          <a:spcPct val="20000"/>
                        </a:spcBef>
                        <a:defRPr>
                          <a:solidFill>
                            <a:schemeClr val="tx1"/>
                          </a:solidFill>
                          <a:latin typeface="Tahoma" panose="020B0604030504040204" pitchFamily="34" charset="0"/>
                        </a:defRPr>
                      </a:lvl4pPr>
                      <a:lvl5pPr marL="2057400" indent="-228600" eaLnBrk="0" hangingPunct="0">
                        <a:spcBef>
                          <a:spcPct val="20000"/>
                        </a:spcBef>
                        <a:defRPr>
                          <a:solidFill>
                            <a:schemeClr val="tx1"/>
                          </a:solidFill>
                          <a:latin typeface="Tahoma" panose="020B0604030504040204" pitchFamily="34" charset="0"/>
                        </a:defRPr>
                      </a:lvl5pPr>
                      <a:lvl6pPr marL="2514600" indent="-228600" eaLnBrk="0" fontAlgn="base" hangingPunct="0">
                        <a:spcBef>
                          <a:spcPct val="20000"/>
                        </a:spcBef>
                        <a:spcAft>
                          <a:spcPct val="0"/>
                        </a:spcAft>
                        <a:defRPr>
                          <a:solidFill>
                            <a:schemeClr val="tx1"/>
                          </a:solidFill>
                          <a:latin typeface="Tahoma" panose="020B0604030504040204" pitchFamily="34" charset="0"/>
                        </a:defRPr>
                      </a:lvl6pPr>
                      <a:lvl7pPr marL="2971800" indent="-228600" eaLnBrk="0" fontAlgn="base" hangingPunct="0">
                        <a:spcBef>
                          <a:spcPct val="20000"/>
                        </a:spcBef>
                        <a:spcAft>
                          <a:spcPct val="0"/>
                        </a:spcAft>
                        <a:defRPr>
                          <a:solidFill>
                            <a:schemeClr val="tx1"/>
                          </a:solidFill>
                          <a:latin typeface="Tahoma" panose="020B0604030504040204" pitchFamily="34" charset="0"/>
                        </a:defRPr>
                      </a:lvl7pPr>
                      <a:lvl8pPr marL="3429000" indent="-228600" eaLnBrk="0" fontAlgn="base" hangingPunct="0">
                        <a:spcBef>
                          <a:spcPct val="20000"/>
                        </a:spcBef>
                        <a:spcAft>
                          <a:spcPct val="0"/>
                        </a:spcAft>
                        <a:defRPr>
                          <a:solidFill>
                            <a:schemeClr val="tx1"/>
                          </a:solidFill>
                          <a:latin typeface="Tahoma" panose="020B0604030504040204" pitchFamily="34" charset="0"/>
                        </a:defRPr>
                      </a:lvl8pPr>
                      <a:lvl9pPr marL="3886200" indent="-228600"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ahoma" panose="020B0604030504040204" pitchFamily="34" charset="0"/>
                        </a:rPr>
                        <a:t>CRC-10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Tahoma" panose="020B0604030504040204" pitchFamily="34" charset="0"/>
                        </a:defRPr>
                      </a:lvl1pPr>
                      <a:lvl2pPr marL="742950" indent="-285750" eaLnBrk="0" hangingPunct="0">
                        <a:spcBef>
                          <a:spcPct val="20000"/>
                        </a:spcBef>
                        <a:defRPr sz="2400">
                          <a:solidFill>
                            <a:schemeClr val="tx1"/>
                          </a:solidFill>
                          <a:latin typeface="Tahoma" panose="020B0604030504040204" pitchFamily="34" charset="0"/>
                        </a:defRPr>
                      </a:lvl2pPr>
                      <a:lvl3pPr marL="1143000" indent="-228600" eaLnBrk="0" hangingPunct="0">
                        <a:spcBef>
                          <a:spcPct val="20000"/>
                        </a:spcBef>
                        <a:defRPr sz="2000">
                          <a:solidFill>
                            <a:schemeClr val="tx1"/>
                          </a:solidFill>
                          <a:latin typeface="Tahoma" panose="020B0604030504040204" pitchFamily="34" charset="0"/>
                        </a:defRPr>
                      </a:lvl3pPr>
                      <a:lvl4pPr marL="1600200" indent="-228600" eaLnBrk="0" hangingPunct="0">
                        <a:spcBef>
                          <a:spcPct val="20000"/>
                        </a:spcBef>
                        <a:defRPr>
                          <a:solidFill>
                            <a:schemeClr val="tx1"/>
                          </a:solidFill>
                          <a:latin typeface="Tahoma" panose="020B0604030504040204" pitchFamily="34" charset="0"/>
                        </a:defRPr>
                      </a:lvl4pPr>
                      <a:lvl5pPr marL="2057400" indent="-228600" eaLnBrk="0" hangingPunct="0">
                        <a:spcBef>
                          <a:spcPct val="20000"/>
                        </a:spcBef>
                        <a:defRPr>
                          <a:solidFill>
                            <a:schemeClr val="tx1"/>
                          </a:solidFill>
                          <a:latin typeface="Tahoma" panose="020B0604030504040204" pitchFamily="34" charset="0"/>
                        </a:defRPr>
                      </a:lvl5pPr>
                      <a:lvl6pPr marL="2514600" indent="-228600" eaLnBrk="0" fontAlgn="base" hangingPunct="0">
                        <a:spcBef>
                          <a:spcPct val="20000"/>
                        </a:spcBef>
                        <a:spcAft>
                          <a:spcPct val="0"/>
                        </a:spcAft>
                        <a:defRPr>
                          <a:solidFill>
                            <a:schemeClr val="tx1"/>
                          </a:solidFill>
                          <a:latin typeface="Tahoma" panose="020B0604030504040204" pitchFamily="34" charset="0"/>
                        </a:defRPr>
                      </a:lvl6pPr>
                      <a:lvl7pPr marL="2971800" indent="-228600" eaLnBrk="0" fontAlgn="base" hangingPunct="0">
                        <a:spcBef>
                          <a:spcPct val="20000"/>
                        </a:spcBef>
                        <a:spcAft>
                          <a:spcPct val="0"/>
                        </a:spcAft>
                        <a:defRPr>
                          <a:solidFill>
                            <a:schemeClr val="tx1"/>
                          </a:solidFill>
                          <a:latin typeface="Tahoma" panose="020B0604030504040204" pitchFamily="34" charset="0"/>
                        </a:defRPr>
                      </a:lvl7pPr>
                      <a:lvl8pPr marL="3429000" indent="-228600" eaLnBrk="0" fontAlgn="base" hangingPunct="0">
                        <a:spcBef>
                          <a:spcPct val="20000"/>
                        </a:spcBef>
                        <a:spcAft>
                          <a:spcPct val="0"/>
                        </a:spcAft>
                        <a:defRPr>
                          <a:solidFill>
                            <a:schemeClr val="tx1"/>
                          </a:solidFill>
                          <a:latin typeface="Tahoma" panose="020B0604030504040204" pitchFamily="34" charset="0"/>
                        </a:defRPr>
                      </a:lvl8pPr>
                      <a:lvl9pPr marL="3886200" indent="-228600"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ahoma" panose="020B0604030504040204" pitchFamily="34" charset="0"/>
                        </a:rPr>
                        <a:t>x</a:t>
                      </a:r>
                      <a:r>
                        <a:rPr kumimoji="0" lang="en-US" sz="2000" b="0" i="0" u="none" strike="noStrike" cap="none" normalizeH="0" baseline="30000" smtClean="0">
                          <a:ln>
                            <a:noFill/>
                          </a:ln>
                          <a:solidFill>
                            <a:schemeClr val="tx1"/>
                          </a:solidFill>
                          <a:effectLst/>
                          <a:latin typeface="Tahoma" panose="020B0604030504040204" pitchFamily="34" charset="0"/>
                        </a:rPr>
                        <a:t>10 </a:t>
                      </a:r>
                      <a:r>
                        <a:rPr kumimoji="0" lang="en-US" sz="2000" b="0" i="0" u="none" strike="noStrike" cap="none" normalizeH="0" baseline="0" smtClean="0">
                          <a:ln>
                            <a:noFill/>
                          </a:ln>
                          <a:solidFill>
                            <a:schemeClr val="tx1"/>
                          </a:solidFill>
                          <a:effectLst/>
                          <a:latin typeface="Tahoma" panose="020B0604030504040204" pitchFamily="34" charset="0"/>
                          <a:sym typeface="Symbol" panose="05050102010706020507" pitchFamily="18" charset="2"/>
                        </a:rPr>
                        <a:t></a:t>
                      </a:r>
                      <a:r>
                        <a:rPr kumimoji="0" lang="en-US" sz="2000" b="0" i="0" u="none" strike="noStrike" cap="none" normalizeH="0" baseline="30000" smtClean="0">
                          <a:ln>
                            <a:noFill/>
                          </a:ln>
                          <a:solidFill>
                            <a:schemeClr val="tx1"/>
                          </a:solidFill>
                          <a:effectLst/>
                          <a:latin typeface="Tahoma" panose="020B0604030504040204" pitchFamily="34" charset="0"/>
                          <a:sym typeface="Symbol" panose="05050102010706020507" pitchFamily="18" charset="2"/>
                        </a:rPr>
                        <a:t> </a:t>
                      </a:r>
                      <a:r>
                        <a:rPr kumimoji="0" lang="en-US" sz="2000" b="0" i="0" u="none" strike="noStrike" cap="none" normalizeH="0" baseline="0" smtClean="0">
                          <a:ln>
                            <a:noFill/>
                          </a:ln>
                          <a:solidFill>
                            <a:schemeClr val="tx1"/>
                          </a:solidFill>
                          <a:effectLst/>
                          <a:latin typeface="Tahoma" panose="020B0604030504040204" pitchFamily="34" charset="0"/>
                        </a:rPr>
                        <a:t>x</a:t>
                      </a:r>
                      <a:r>
                        <a:rPr kumimoji="0" lang="en-US" sz="2000" b="0" i="0" u="none" strike="noStrike" cap="none" normalizeH="0" baseline="30000" smtClean="0">
                          <a:ln>
                            <a:noFill/>
                          </a:ln>
                          <a:solidFill>
                            <a:schemeClr val="tx1"/>
                          </a:solidFill>
                          <a:effectLst/>
                          <a:latin typeface="Tahoma" panose="020B0604030504040204" pitchFamily="34" charset="0"/>
                        </a:rPr>
                        <a:t>9 </a:t>
                      </a:r>
                      <a:r>
                        <a:rPr kumimoji="0" lang="en-US" sz="2000" b="0" i="0" u="none" strike="noStrike" cap="none" normalizeH="0" baseline="0" smtClean="0">
                          <a:ln>
                            <a:noFill/>
                          </a:ln>
                          <a:solidFill>
                            <a:schemeClr val="tx1"/>
                          </a:solidFill>
                          <a:effectLst/>
                          <a:latin typeface="Tahoma" panose="020B0604030504040204" pitchFamily="34" charset="0"/>
                          <a:sym typeface="Symbol" panose="05050102010706020507" pitchFamily="18" charset="2"/>
                        </a:rPr>
                        <a:t></a:t>
                      </a:r>
                      <a:r>
                        <a:rPr kumimoji="0" lang="en-US" sz="2000" b="0" i="0" u="none" strike="noStrike" cap="none" normalizeH="0" baseline="30000" smtClean="0">
                          <a:ln>
                            <a:noFill/>
                          </a:ln>
                          <a:solidFill>
                            <a:schemeClr val="tx1"/>
                          </a:solidFill>
                          <a:effectLst/>
                          <a:latin typeface="Tahoma" panose="020B0604030504040204" pitchFamily="34" charset="0"/>
                          <a:sym typeface="Symbol" panose="05050102010706020507" pitchFamily="18" charset="2"/>
                        </a:rPr>
                        <a:t> </a:t>
                      </a:r>
                      <a:r>
                        <a:rPr kumimoji="0" lang="en-US" sz="2000" b="0" i="0" u="none" strike="noStrike" cap="none" normalizeH="0" baseline="0" smtClean="0">
                          <a:ln>
                            <a:noFill/>
                          </a:ln>
                          <a:solidFill>
                            <a:schemeClr val="tx1"/>
                          </a:solidFill>
                          <a:effectLst/>
                          <a:latin typeface="Tahoma" panose="020B0604030504040204" pitchFamily="34" charset="0"/>
                        </a:rPr>
                        <a:t>x</a:t>
                      </a:r>
                      <a:r>
                        <a:rPr kumimoji="0" lang="en-US" sz="2000" b="0" i="0" u="none" strike="noStrike" cap="none" normalizeH="0" baseline="30000" smtClean="0">
                          <a:ln>
                            <a:noFill/>
                          </a:ln>
                          <a:solidFill>
                            <a:schemeClr val="tx1"/>
                          </a:solidFill>
                          <a:effectLst/>
                          <a:latin typeface="Tahoma" panose="020B0604030504040204" pitchFamily="34" charset="0"/>
                        </a:rPr>
                        <a:t>5 </a:t>
                      </a:r>
                      <a:r>
                        <a:rPr kumimoji="0" lang="en-US" sz="2000" b="0" i="0" u="none" strike="noStrike" cap="none" normalizeH="0" baseline="0" smtClean="0">
                          <a:ln>
                            <a:noFill/>
                          </a:ln>
                          <a:solidFill>
                            <a:schemeClr val="tx1"/>
                          </a:solidFill>
                          <a:effectLst/>
                          <a:latin typeface="Tahoma" panose="020B0604030504040204" pitchFamily="34" charset="0"/>
                          <a:sym typeface="Symbol" panose="05050102010706020507" pitchFamily="18" charset="2"/>
                        </a:rPr>
                        <a:t> </a:t>
                      </a:r>
                      <a:r>
                        <a:rPr kumimoji="0" lang="en-US" sz="2000" b="0" i="0" u="none" strike="noStrike" cap="none" normalizeH="0" baseline="0" smtClean="0">
                          <a:ln>
                            <a:noFill/>
                          </a:ln>
                          <a:solidFill>
                            <a:schemeClr val="tx1"/>
                          </a:solidFill>
                          <a:effectLst/>
                          <a:latin typeface="Tahoma" panose="020B0604030504040204" pitchFamily="34" charset="0"/>
                        </a:rPr>
                        <a:t>x</a:t>
                      </a:r>
                      <a:r>
                        <a:rPr kumimoji="0" lang="en-US" sz="2000" b="0" i="0" u="none" strike="noStrike" cap="none" normalizeH="0" baseline="30000" smtClean="0">
                          <a:ln>
                            <a:noFill/>
                          </a:ln>
                          <a:solidFill>
                            <a:schemeClr val="tx1"/>
                          </a:solidFill>
                          <a:effectLst/>
                          <a:latin typeface="Tahoma" panose="020B0604030504040204" pitchFamily="34" charset="0"/>
                        </a:rPr>
                        <a:t>4 </a:t>
                      </a:r>
                      <a:r>
                        <a:rPr kumimoji="0" lang="en-US" sz="2000" b="0" i="0" u="none" strike="noStrike" cap="none" normalizeH="0" baseline="0" smtClean="0">
                          <a:ln>
                            <a:noFill/>
                          </a:ln>
                          <a:solidFill>
                            <a:schemeClr val="tx1"/>
                          </a:solidFill>
                          <a:effectLst/>
                          <a:latin typeface="Tahoma" panose="020B0604030504040204" pitchFamily="34" charset="0"/>
                          <a:sym typeface="Symbol" panose="05050102010706020507" pitchFamily="18" charset="2"/>
                        </a:rPr>
                        <a:t></a:t>
                      </a:r>
                      <a:r>
                        <a:rPr kumimoji="0" lang="en-US" sz="2000" b="0" i="0" u="none" strike="noStrike" cap="none" normalizeH="0" baseline="30000" smtClean="0">
                          <a:ln>
                            <a:noFill/>
                          </a:ln>
                          <a:solidFill>
                            <a:schemeClr val="tx1"/>
                          </a:solidFill>
                          <a:effectLst/>
                          <a:latin typeface="Tahoma" panose="020B0604030504040204" pitchFamily="34" charset="0"/>
                          <a:sym typeface="Symbol" panose="05050102010706020507" pitchFamily="18" charset="2"/>
                        </a:rPr>
                        <a:t> </a:t>
                      </a:r>
                      <a:r>
                        <a:rPr kumimoji="0" lang="en-US" sz="2000" b="0" i="0" u="none" strike="noStrike" cap="none" normalizeH="0" baseline="0" smtClean="0">
                          <a:ln>
                            <a:noFill/>
                          </a:ln>
                          <a:solidFill>
                            <a:schemeClr val="tx1"/>
                          </a:solidFill>
                          <a:effectLst/>
                          <a:latin typeface="Tahoma" panose="020B0604030504040204" pitchFamily="34" charset="0"/>
                        </a:rPr>
                        <a:t>x</a:t>
                      </a:r>
                      <a:r>
                        <a:rPr kumimoji="0" lang="en-US" sz="2000" b="0" i="0" u="none" strike="noStrike" cap="none" normalizeH="0" baseline="30000" smtClean="0">
                          <a:ln>
                            <a:noFill/>
                          </a:ln>
                          <a:solidFill>
                            <a:schemeClr val="tx1"/>
                          </a:solidFill>
                          <a:effectLst/>
                          <a:latin typeface="Tahoma" panose="020B0604030504040204" pitchFamily="34" charset="0"/>
                        </a:rPr>
                        <a:t>1 </a:t>
                      </a:r>
                      <a:r>
                        <a:rPr kumimoji="0" lang="en-US" sz="2000" b="0" i="0" u="none" strike="noStrike" cap="none" normalizeH="0" baseline="0" smtClean="0">
                          <a:ln>
                            <a:noFill/>
                          </a:ln>
                          <a:solidFill>
                            <a:schemeClr val="tx1"/>
                          </a:solidFill>
                          <a:effectLst/>
                          <a:latin typeface="Tahoma" panose="020B0604030504040204" pitchFamily="34" charset="0"/>
                          <a:sym typeface="Symbol" panose="05050102010706020507" pitchFamily="18" charset="2"/>
                        </a:rPr>
                        <a:t></a:t>
                      </a:r>
                      <a:r>
                        <a:rPr kumimoji="0" lang="en-US" sz="2000" b="0" i="0" u="none" strike="noStrike" cap="none" normalizeH="0" baseline="30000" smtClean="0">
                          <a:ln>
                            <a:noFill/>
                          </a:ln>
                          <a:solidFill>
                            <a:schemeClr val="tx1"/>
                          </a:solidFill>
                          <a:effectLst/>
                          <a:latin typeface="Tahoma" panose="020B0604030504040204" pitchFamily="34" charset="0"/>
                          <a:sym typeface="Symbol" panose="05050102010706020507" pitchFamily="18" charset="2"/>
                        </a:rPr>
                        <a:t> </a:t>
                      </a:r>
                      <a:r>
                        <a:rPr kumimoji="0" lang="en-US" sz="2000" b="0" i="0" u="none" strike="noStrike" cap="none" normalizeH="0" baseline="0" smtClean="0">
                          <a:ln>
                            <a:noFill/>
                          </a:ln>
                          <a:solidFill>
                            <a:schemeClr val="tx1"/>
                          </a:solidFill>
                          <a:effectLst/>
                          <a:latin typeface="Tahoma" panose="020B0604030504040204" pitchFamily="34" charset="0"/>
                          <a:sym typeface="Symbol" panose="05050102010706020507" pitchFamily="18" charset="2"/>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81025">
                <a:tc>
                  <a:txBody>
                    <a:bodyPr/>
                    <a:lstStyle>
                      <a:lvl1pPr eaLnBrk="0" hangingPunct="0">
                        <a:spcBef>
                          <a:spcPct val="20000"/>
                        </a:spcBef>
                        <a:defRPr sz="2800">
                          <a:solidFill>
                            <a:schemeClr val="tx1"/>
                          </a:solidFill>
                          <a:latin typeface="Tahoma" panose="020B0604030504040204" pitchFamily="34" charset="0"/>
                        </a:defRPr>
                      </a:lvl1pPr>
                      <a:lvl2pPr marL="742950" indent="-285750" eaLnBrk="0" hangingPunct="0">
                        <a:spcBef>
                          <a:spcPct val="20000"/>
                        </a:spcBef>
                        <a:defRPr sz="2400">
                          <a:solidFill>
                            <a:schemeClr val="tx1"/>
                          </a:solidFill>
                          <a:latin typeface="Tahoma" panose="020B0604030504040204" pitchFamily="34" charset="0"/>
                        </a:defRPr>
                      </a:lvl2pPr>
                      <a:lvl3pPr marL="1143000" indent="-228600" eaLnBrk="0" hangingPunct="0">
                        <a:spcBef>
                          <a:spcPct val="20000"/>
                        </a:spcBef>
                        <a:defRPr sz="2000">
                          <a:solidFill>
                            <a:schemeClr val="tx1"/>
                          </a:solidFill>
                          <a:latin typeface="Tahoma" panose="020B0604030504040204" pitchFamily="34" charset="0"/>
                        </a:defRPr>
                      </a:lvl3pPr>
                      <a:lvl4pPr marL="1600200" indent="-228600" eaLnBrk="0" hangingPunct="0">
                        <a:spcBef>
                          <a:spcPct val="20000"/>
                        </a:spcBef>
                        <a:defRPr>
                          <a:solidFill>
                            <a:schemeClr val="tx1"/>
                          </a:solidFill>
                          <a:latin typeface="Tahoma" panose="020B0604030504040204" pitchFamily="34" charset="0"/>
                        </a:defRPr>
                      </a:lvl4pPr>
                      <a:lvl5pPr marL="2057400" indent="-228600" eaLnBrk="0" hangingPunct="0">
                        <a:spcBef>
                          <a:spcPct val="20000"/>
                        </a:spcBef>
                        <a:defRPr>
                          <a:solidFill>
                            <a:schemeClr val="tx1"/>
                          </a:solidFill>
                          <a:latin typeface="Tahoma" panose="020B0604030504040204" pitchFamily="34" charset="0"/>
                        </a:defRPr>
                      </a:lvl5pPr>
                      <a:lvl6pPr marL="2514600" indent="-228600" eaLnBrk="0" fontAlgn="base" hangingPunct="0">
                        <a:spcBef>
                          <a:spcPct val="20000"/>
                        </a:spcBef>
                        <a:spcAft>
                          <a:spcPct val="0"/>
                        </a:spcAft>
                        <a:defRPr>
                          <a:solidFill>
                            <a:schemeClr val="tx1"/>
                          </a:solidFill>
                          <a:latin typeface="Tahoma" panose="020B0604030504040204" pitchFamily="34" charset="0"/>
                        </a:defRPr>
                      </a:lvl6pPr>
                      <a:lvl7pPr marL="2971800" indent="-228600" eaLnBrk="0" fontAlgn="base" hangingPunct="0">
                        <a:spcBef>
                          <a:spcPct val="20000"/>
                        </a:spcBef>
                        <a:spcAft>
                          <a:spcPct val="0"/>
                        </a:spcAft>
                        <a:defRPr>
                          <a:solidFill>
                            <a:schemeClr val="tx1"/>
                          </a:solidFill>
                          <a:latin typeface="Tahoma" panose="020B0604030504040204" pitchFamily="34" charset="0"/>
                        </a:defRPr>
                      </a:lvl7pPr>
                      <a:lvl8pPr marL="3429000" indent="-228600" eaLnBrk="0" fontAlgn="base" hangingPunct="0">
                        <a:spcBef>
                          <a:spcPct val="20000"/>
                        </a:spcBef>
                        <a:spcAft>
                          <a:spcPct val="0"/>
                        </a:spcAft>
                        <a:defRPr>
                          <a:solidFill>
                            <a:schemeClr val="tx1"/>
                          </a:solidFill>
                          <a:latin typeface="Tahoma" panose="020B0604030504040204" pitchFamily="34" charset="0"/>
                        </a:defRPr>
                      </a:lvl8pPr>
                      <a:lvl9pPr marL="3886200" indent="-228600"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ahoma" panose="020B0604030504040204" pitchFamily="34" charset="0"/>
                        </a:rPr>
                        <a:t>CRC-12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Tahoma" panose="020B0604030504040204" pitchFamily="34" charset="0"/>
                        </a:defRPr>
                      </a:lvl1pPr>
                      <a:lvl2pPr marL="742950" indent="-285750" eaLnBrk="0" hangingPunct="0">
                        <a:spcBef>
                          <a:spcPct val="20000"/>
                        </a:spcBef>
                        <a:defRPr sz="2400">
                          <a:solidFill>
                            <a:schemeClr val="tx1"/>
                          </a:solidFill>
                          <a:latin typeface="Tahoma" panose="020B0604030504040204" pitchFamily="34" charset="0"/>
                        </a:defRPr>
                      </a:lvl2pPr>
                      <a:lvl3pPr marL="1143000" indent="-228600" eaLnBrk="0" hangingPunct="0">
                        <a:spcBef>
                          <a:spcPct val="20000"/>
                        </a:spcBef>
                        <a:defRPr sz="2000">
                          <a:solidFill>
                            <a:schemeClr val="tx1"/>
                          </a:solidFill>
                          <a:latin typeface="Tahoma" panose="020B0604030504040204" pitchFamily="34" charset="0"/>
                        </a:defRPr>
                      </a:lvl3pPr>
                      <a:lvl4pPr marL="1600200" indent="-228600" eaLnBrk="0" hangingPunct="0">
                        <a:spcBef>
                          <a:spcPct val="20000"/>
                        </a:spcBef>
                        <a:defRPr>
                          <a:solidFill>
                            <a:schemeClr val="tx1"/>
                          </a:solidFill>
                          <a:latin typeface="Tahoma" panose="020B0604030504040204" pitchFamily="34" charset="0"/>
                        </a:defRPr>
                      </a:lvl4pPr>
                      <a:lvl5pPr marL="2057400" indent="-228600" eaLnBrk="0" hangingPunct="0">
                        <a:spcBef>
                          <a:spcPct val="20000"/>
                        </a:spcBef>
                        <a:defRPr>
                          <a:solidFill>
                            <a:schemeClr val="tx1"/>
                          </a:solidFill>
                          <a:latin typeface="Tahoma" panose="020B0604030504040204" pitchFamily="34" charset="0"/>
                        </a:defRPr>
                      </a:lvl5pPr>
                      <a:lvl6pPr marL="2514600" indent="-228600" eaLnBrk="0" fontAlgn="base" hangingPunct="0">
                        <a:spcBef>
                          <a:spcPct val="20000"/>
                        </a:spcBef>
                        <a:spcAft>
                          <a:spcPct val="0"/>
                        </a:spcAft>
                        <a:defRPr>
                          <a:solidFill>
                            <a:schemeClr val="tx1"/>
                          </a:solidFill>
                          <a:latin typeface="Tahoma" panose="020B0604030504040204" pitchFamily="34" charset="0"/>
                        </a:defRPr>
                      </a:lvl6pPr>
                      <a:lvl7pPr marL="2971800" indent="-228600" eaLnBrk="0" fontAlgn="base" hangingPunct="0">
                        <a:spcBef>
                          <a:spcPct val="20000"/>
                        </a:spcBef>
                        <a:spcAft>
                          <a:spcPct val="0"/>
                        </a:spcAft>
                        <a:defRPr>
                          <a:solidFill>
                            <a:schemeClr val="tx1"/>
                          </a:solidFill>
                          <a:latin typeface="Tahoma" panose="020B0604030504040204" pitchFamily="34" charset="0"/>
                        </a:defRPr>
                      </a:lvl7pPr>
                      <a:lvl8pPr marL="3429000" indent="-228600" eaLnBrk="0" fontAlgn="base" hangingPunct="0">
                        <a:spcBef>
                          <a:spcPct val="20000"/>
                        </a:spcBef>
                        <a:spcAft>
                          <a:spcPct val="0"/>
                        </a:spcAft>
                        <a:defRPr>
                          <a:solidFill>
                            <a:schemeClr val="tx1"/>
                          </a:solidFill>
                          <a:latin typeface="Tahoma" panose="020B0604030504040204" pitchFamily="34" charset="0"/>
                        </a:defRPr>
                      </a:lvl8pPr>
                      <a:lvl9pPr marL="3886200" indent="-228600"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ahoma" panose="020B0604030504040204" pitchFamily="34" charset="0"/>
                        </a:rPr>
                        <a:t>x</a:t>
                      </a:r>
                      <a:r>
                        <a:rPr kumimoji="0" lang="en-US" sz="2000" b="0" i="0" u="none" strike="noStrike" cap="none" normalizeH="0" baseline="30000" smtClean="0">
                          <a:ln>
                            <a:noFill/>
                          </a:ln>
                          <a:solidFill>
                            <a:schemeClr val="tx1"/>
                          </a:solidFill>
                          <a:effectLst/>
                          <a:latin typeface="Tahoma" panose="020B0604030504040204" pitchFamily="34" charset="0"/>
                        </a:rPr>
                        <a:t>12 </a:t>
                      </a:r>
                      <a:r>
                        <a:rPr kumimoji="0" lang="en-US" sz="2000" b="0" i="0" u="none" strike="noStrike" cap="none" normalizeH="0" baseline="0" smtClean="0">
                          <a:ln>
                            <a:noFill/>
                          </a:ln>
                          <a:solidFill>
                            <a:schemeClr val="tx1"/>
                          </a:solidFill>
                          <a:effectLst/>
                          <a:latin typeface="Tahoma" panose="020B0604030504040204" pitchFamily="34" charset="0"/>
                          <a:sym typeface="Symbol" panose="05050102010706020507" pitchFamily="18" charset="2"/>
                        </a:rPr>
                        <a:t></a:t>
                      </a:r>
                      <a:r>
                        <a:rPr kumimoji="0" lang="en-US" sz="2000" b="0" i="0" u="none" strike="noStrike" cap="none" normalizeH="0" baseline="30000" smtClean="0">
                          <a:ln>
                            <a:noFill/>
                          </a:ln>
                          <a:solidFill>
                            <a:schemeClr val="tx1"/>
                          </a:solidFill>
                          <a:effectLst/>
                          <a:latin typeface="Tahoma" panose="020B0604030504040204" pitchFamily="34" charset="0"/>
                          <a:sym typeface="Symbol" panose="05050102010706020507" pitchFamily="18" charset="2"/>
                        </a:rPr>
                        <a:t> </a:t>
                      </a:r>
                      <a:r>
                        <a:rPr kumimoji="0" lang="en-US" sz="2000" b="0" i="0" u="none" strike="noStrike" cap="none" normalizeH="0" baseline="0" smtClean="0">
                          <a:ln>
                            <a:noFill/>
                          </a:ln>
                          <a:solidFill>
                            <a:schemeClr val="tx1"/>
                          </a:solidFill>
                          <a:effectLst/>
                          <a:latin typeface="Tahoma" panose="020B0604030504040204" pitchFamily="34" charset="0"/>
                        </a:rPr>
                        <a:t>x</a:t>
                      </a:r>
                      <a:r>
                        <a:rPr kumimoji="0" lang="en-US" sz="2000" b="0" i="0" u="none" strike="noStrike" cap="none" normalizeH="0" baseline="30000" smtClean="0">
                          <a:ln>
                            <a:noFill/>
                          </a:ln>
                          <a:solidFill>
                            <a:schemeClr val="tx1"/>
                          </a:solidFill>
                          <a:effectLst/>
                          <a:latin typeface="Tahoma" panose="020B0604030504040204" pitchFamily="34" charset="0"/>
                        </a:rPr>
                        <a:t>11 </a:t>
                      </a:r>
                      <a:r>
                        <a:rPr kumimoji="0" lang="en-US" sz="2000" b="0" i="0" u="none" strike="noStrike" cap="none" normalizeH="0" baseline="0" smtClean="0">
                          <a:ln>
                            <a:noFill/>
                          </a:ln>
                          <a:solidFill>
                            <a:schemeClr val="tx1"/>
                          </a:solidFill>
                          <a:effectLst/>
                          <a:latin typeface="Tahoma" panose="020B0604030504040204" pitchFamily="34" charset="0"/>
                          <a:sym typeface="Symbol" panose="05050102010706020507" pitchFamily="18" charset="2"/>
                        </a:rPr>
                        <a:t></a:t>
                      </a:r>
                      <a:r>
                        <a:rPr kumimoji="0" lang="en-US" sz="2000" b="0" i="0" u="none" strike="noStrike" cap="none" normalizeH="0" baseline="30000" smtClean="0">
                          <a:ln>
                            <a:noFill/>
                          </a:ln>
                          <a:solidFill>
                            <a:schemeClr val="tx1"/>
                          </a:solidFill>
                          <a:effectLst/>
                          <a:latin typeface="Tahoma" panose="020B0604030504040204" pitchFamily="34" charset="0"/>
                          <a:sym typeface="Symbol" panose="05050102010706020507" pitchFamily="18" charset="2"/>
                        </a:rPr>
                        <a:t> </a:t>
                      </a:r>
                      <a:r>
                        <a:rPr kumimoji="0" lang="en-US" sz="2000" b="0" i="0" u="none" strike="noStrike" cap="none" normalizeH="0" baseline="0" smtClean="0">
                          <a:ln>
                            <a:noFill/>
                          </a:ln>
                          <a:solidFill>
                            <a:schemeClr val="tx1"/>
                          </a:solidFill>
                          <a:effectLst/>
                          <a:latin typeface="Tahoma" panose="020B0604030504040204" pitchFamily="34" charset="0"/>
                        </a:rPr>
                        <a:t>x</a:t>
                      </a:r>
                      <a:r>
                        <a:rPr kumimoji="0" lang="en-US" sz="2000" b="0" i="0" u="none" strike="noStrike" cap="none" normalizeH="0" baseline="30000" smtClean="0">
                          <a:ln>
                            <a:noFill/>
                          </a:ln>
                          <a:solidFill>
                            <a:schemeClr val="tx1"/>
                          </a:solidFill>
                          <a:effectLst/>
                          <a:latin typeface="Tahoma" panose="020B0604030504040204" pitchFamily="34" charset="0"/>
                        </a:rPr>
                        <a:t>3 </a:t>
                      </a:r>
                      <a:r>
                        <a:rPr kumimoji="0" lang="en-US" sz="2000" b="0" i="0" u="none" strike="noStrike" cap="none" normalizeH="0" baseline="0" smtClean="0">
                          <a:ln>
                            <a:noFill/>
                          </a:ln>
                          <a:solidFill>
                            <a:schemeClr val="tx1"/>
                          </a:solidFill>
                          <a:effectLst/>
                          <a:latin typeface="Tahoma" panose="020B0604030504040204" pitchFamily="34" charset="0"/>
                          <a:sym typeface="Symbol" panose="05050102010706020507" pitchFamily="18" charset="2"/>
                        </a:rPr>
                        <a:t> </a:t>
                      </a:r>
                      <a:r>
                        <a:rPr kumimoji="0" lang="en-US" sz="2000" b="0" i="0" u="none" strike="noStrike" cap="none" normalizeH="0" baseline="0" smtClean="0">
                          <a:ln>
                            <a:noFill/>
                          </a:ln>
                          <a:solidFill>
                            <a:schemeClr val="tx1"/>
                          </a:solidFill>
                          <a:effectLst/>
                          <a:latin typeface="Tahoma" panose="020B0604030504040204" pitchFamily="34" charset="0"/>
                        </a:rPr>
                        <a:t>x</a:t>
                      </a:r>
                      <a:r>
                        <a:rPr kumimoji="0" lang="en-US" sz="2000" b="0" i="0" u="none" strike="noStrike" cap="none" normalizeH="0" baseline="30000" smtClean="0">
                          <a:ln>
                            <a:noFill/>
                          </a:ln>
                          <a:solidFill>
                            <a:schemeClr val="tx1"/>
                          </a:solidFill>
                          <a:effectLst/>
                          <a:latin typeface="Tahoma" panose="020B0604030504040204" pitchFamily="34" charset="0"/>
                        </a:rPr>
                        <a:t>2 </a:t>
                      </a:r>
                      <a:r>
                        <a:rPr kumimoji="0" lang="en-US" sz="2000" b="0" i="0" u="none" strike="noStrike" cap="none" normalizeH="0" baseline="0" smtClean="0">
                          <a:ln>
                            <a:noFill/>
                          </a:ln>
                          <a:solidFill>
                            <a:schemeClr val="tx1"/>
                          </a:solidFill>
                          <a:effectLst/>
                          <a:latin typeface="Tahoma" panose="020B0604030504040204" pitchFamily="34" charset="0"/>
                          <a:sym typeface="Symbol" panose="05050102010706020507" pitchFamily="18" charset="2"/>
                        </a:rPr>
                        <a:t></a:t>
                      </a:r>
                      <a:r>
                        <a:rPr kumimoji="0" lang="en-US" sz="2000" b="0" i="0" u="none" strike="noStrike" cap="none" normalizeH="0" baseline="30000" smtClean="0">
                          <a:ln>
                            <a:noFill/>
                          </a:ln>
                          <a:solidFill>
                            <a:schemeClr val="tx1"/>
                          </a:solidFill>
                          <a:effectLst/>
                          <a:latin typeface="Tahoma" panose="020B0604030504040204" pitchFamily="34" charset="0"/>
                          <a:sym typeface="Symbol" panose="05050102010706020507" pitchFamily="18" charset="2"/>
                        </a:rPr>
                        <a:t> </a:t>
                      </a:r>
                      <a:r>
                        <a:rPr kumimoji="0" lang="en-US" sz="2000" b="0" i="0" u="none" strike="noStrike" cap="none" normalizeH="0" baseline="0" smtClean="0">
                          <a:ln>
                            <a:noFill/>
                          </a:ln>
                          <a:solidFill>
                            <a:schemeClr val="tx1"/>
                          </a:solidFill>
                          <a:effectLst/>
                          <a:latin typeface="Tahoma" panose="020B0604030504040204" pitchFamily="34" charset="0"/>
                        </a:rPr>
                        <a:t>x</a:t>
                      </a:r>
                      <a:r>
                        <a:rPr kumimoji="0" lang="en-US" sz="2000" b="0" i="0" u="none" strike="noStrike" cap="none" normalizeH="0" baseline="30000" smtClean="0">
                          <a:ln>
                            <a:noFill/>
                          </a:ln>
                          <a:solidFill>
                            <a:schemeClr val="tx1"/>
                          </a:solidFill>
                          <a:effectLst/>
                          <a:latin typeface="Tahoma" panose="020B0604030504040204" pitchFamily="34" charset="0"/>
                        </a:rPr>
                        <a:t>1 </a:t>
                      </a:r>
                      <a:r>
                        <a:rPr kumimoji="0" lang="en-US" sz="2000" b="0" i="0" u="none" strike="noStrike" cap="none" normalizeH="0" baseline="0" smtClean="0">
                          <a:ln>
                            <a:noFill/>
                          </a:ln>
                          <a:solidFill>
                            <a:schemeClr val="tx1"/>
                          </a:solidFill>
                          <a:effectLst/>
                          <a:latin typeface="Tahoma" panose="020B0604030504040204" pitchFamily="34" charset="0"/>
                          <a:sym typeface="Symbol" panose="05050102010706020507" pitchFamily="18" charset="2"/>
                        </a:rPr>
                        <a:t></a:t>
                      </a:r>
                      <a:r>
                        <a:rPr kumimoji="0" lang="en-US" sz="2000" b="0" i="0" u="none" strike="noStrike" cap="none" normalizeH="0" baseline="30000" smtClean="0">
                          <a:ln>
                            <a:noFill/>
                          </a:ln>
                          <a:solidFill>
                            <a:schemeClr val="tx1"/>
                          </a:solidFill>
                          <a:effectLst/>
                          <a:latin typeface="Tahoma" panose="020B0604030504040204" pitchFamily="34" charset="0"/>
                          <a:sym typeface="Symbol" panose="05050102010706020507" pitchFamily="18" charset="2"/>
                        </a:rPr>
                        <a:t> </a:t>
                      </a:r>
                      <a:r>
                        <a:rPr kumimoji="0" lang="en-US" sz="2000" b="0" i="0" u="none" strike="noStrike" cap="none" normalizeH="0" baseline="0" smtClean="0">
                          <a:ln>
                            <a:noFill/>
                          </a:ln>
                          <a:solidFill>
                            <a:schemeClr val="tx1"/>
                          </a:solidFill>
                          <a:effectLst/>
                          <a:latin typeface="Tahoma" panose="020B0604030504040204" pitchFamily="34" charset="0"/>
                          <a:sym typeface="Symbol" panose="05050102010706020507" pitchFamily="18" charset="2"/>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77850">
                <a:tc>
                  <a:txBody>
                    <a:bodyPr/>
                    <a:lstStyle>
                      <a:lvl1pPr eaLnBrk="0" hangingPunct="0">
                        <a:spcBef>
                          <a:spcPct val="20000"/>
                        </a:spcBef>
                        <a:defRPr sz="2800">
                          <a:solidFill>
                            <a:schemeClr val="tx1"/>
                          </a:solidFill>
                          <a:latin typeface="Tahoma" panose="020B0604030504040204" pitchFamily="34" charset="0"/>
                        </a:defRPr>
                      </a:lvl1pPr>
                      <a:lvl2pPr marL="742950" indent="-285750" eaLnBrk="0" hangingPunct="0">
                        <a:spcBef>
                          <a:spcPct val="20000"/>
                        </a:spcBef>
                        <a:defRPr sz="2400">
                          <a:solidFill>
                            <a:schemeClr val="tx1"/>
                          </a:solidFill>
                          <a:latin typeface="Tahoma" panose="020B0604030504040204" pitchFamily="34" charset="0"/>
                        </a:defRPr>
                      </a:lvl2pPr>
                      <a:lvl3pPr marL="1143000" indent="-228600" eaLnBrk="0" hangingPunct="0">
                        <a:spcBef>
                          <a:spcPct val="20000"/>
                        </a:spcBef>
                        <a:defRPr sz="2000">
                          <a:solidFill>
                            <a:schemeClr val="tx1"/>
                          </a:solidFill>
                          <a:latin typeface="Tahoma" panose="020B0604030504040204" pitchFamily="34" charset="0"/>
                        </a:defRPr>
                      </a:lvl3pPr>
                      <a:lvl4pPr marL="1600200" indent="-228600" eaLnBrk="0" hangingPunct="0">
                        <a:spcBef>
                          <a:spcPct val="20000"/>
                        </a:spcBef>
                        <a:defRPr>
                          <a:solidFill>
                            <a:schemeClr val="tx1"/>
                          </a:solidFill>
                          <a:latin typeface="Tahoma" panose="020B0604030504040204" pitchFamily="34" charset="0"/>
                        </a:defRPr>
                      </a:lvl4pPr>
                      <a:lvl5pPr marL="2057400" indent="-228600" eaLnBrk="0" hangingPunct="0">
                        <a:spcBef>
                          <a:spcPct val="20000"/>
                        </a:spcBef>
                        <a:defRPr>
                          <a:solidFill>
                            <a:schemeClr val="tx1"/>
                          </a:solidFill>
                          <a:latin typeface="Tahoma" panose="020B0604030504040204" pitchFamily="34" charset="0"/>
                        </a:defRPr>
                      </a:lvl5pPr>
                      <a:lvl6pPr marL="2514600" indent="-228600" eaLnBrk="0" fontAlgn="base" hangingPunct="0">
                        <a:spcBef>
                          <a:spcPct val="20000"/>
                        </a:spcBef>
                        <a:spcAft>
                          <a:spcPct val="0"/>
                        </a:spcAft>
                        <a:defRPr>
                          <a:solidFill>
                            <a:schemeClr val="tx1"/>
                          </a:solidFill>
                          <a:latin typeface="Tahoma" panose="020B0604030504040204" pitchFamily="34" charset="0"/>
                        </a:defRPr>
                      </a:lvl6pPr>
                      <a:lvl7pPr marL="2971800" indent="-228600" eaLnBrk="0" fontAlgn="base" hangingPunct="0">
                        <a:spcBef>
                          <a:spcPct val="20000"/>
                        </a:spcBef>
                        <a:spcAft>
                          <a:spcPct val="0"/>
                        </a:spcAft>
                        <a:defRPr>
                          <a:solidFill>
                            <a:schemeClr val="tx1"/>
                          </a:solidFill>
                          <a:latin typeface="Tahoma" panose="020B0604030504040204" pitchFamily="34" charset="0"/>
                        </a:defRPr>
                      </a:lvl7pPr>
                      <a:lvl8pPr marL="3429000" indent="-228600" eaLnBrk="0" fontAlgn="base" hangingPunct="0">
                        <a:spcBef>
                          <a:spcPct val="20000"/>
                        </a:spcBef>
                        <a:spcAft>
                          <a:spcPct val="0"/>
                        </a:spcAft>
                        <a:defRPr>
                          <a:solidFill>
                            <a:schemeClr val="tx1"/>
                          </a:solidFill>
                          <a:latin typeface="Tahoma" panose="020B0604030504040204" pitchFamily="34" charset="0"/>
                        </a:defRPr>
                      </a:lvl8pPr>
                      <a:lvl9pPr marL="3886200" indent="-228600"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ahoma" panose="020B0604030504040204" pitchFamily="34" charset="0"/>
                        </a:rPr>
                        <a:t>CRC-16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Tahoma" panose="020B0604030504040204" pitchFamily="34" charset="0"/>
                        </a:defRPr>
                      </a:lvl1pPr>
                      <a:lvl2pPr marL="742950" indent="-285750" eaLnBrk="0" hangingPunct="0">
                        <a:spcBef>
                          <a:spcPct val="20000"/>
                        </a:spcBef>
                        <a:defRPr sz="2400">
                          <a:solidFill>
                            <a:schemeClr val="tx1"/>
                          </a:solidFill>
                          <a:latin typeface="Tahoma" panose="020B0604030504040204" pitchFamily="34" charset="0"/>
                        </a:defRPr>
                      </a:lvl2pPr>
                      <a:lvl3pPr marL="1143000" indent="-228600" eaLnBrk="0" hangingPunct="0">
                        <a:spcBef>
                          <a:spcPct val="20000"/>
                        </a:spcBef>
                        <a:defRPr sz="2000">
                          <a:solidFill>
                            <a:schemeClr val="tx1"/>
                          </a:solidFill>
                          <a:latin typeface="Tahoma" panose="020B0604030504040204" pitchFamily="34" charset="0"/>
                        </a:defRPr>
                      </a:lvl3pPr>
                      <a:lvl4pPr marL="1600200" indent="-228600" eaLnBrk="0" hangingPunct="0">
                        <a:spcBef>
                          <a:spcPct val="20000"/>
                        </a:spcBef>
                        <a:defRPr>
                          <a:solidFill>
                            <a:schemeClr val="tx1"/>
                          </a:solidFill>
                          <a:latin typeface="Tahoma" panose="020B0604030504040204" pitchFamily="34" charset="0"/>
                        </a:defRPr>
                      </a:lvl4pPr>
                      <a:lvl5pPr marL="2057400" indent="-228600" eaLnBrk="0" hangingPunct="0">
                        <a:spcBef>
                          <a:spcPct val="20000"/>
                        </a:spcBef>
                        <a:defRPr>
                          <a:solidFill>
                            <a:schemeClr val="tx1"/>
                          </a:solidFill>
                          <a:latin typeface="Tahoma" panose="020B0604030504040204" pitchFamily="34" charset="0"/>
                        </a:defRPr>
                      </a:lvl5pPr>
                      <a:lvl6pPr marL="2514600" indent="-228600" eaLnBrk="0" fontAlgn="base" hangingPunct="0">
                        <a:spcBef>
                          <a:spcPct val="20000"/>
                        </a:spcBef>
                        <a:spcAft>
                          <a:spcPct val="0"/>
                        </a:spcAft>
                        <a:defRPr>
                          <a:solidFill>
                            <a:schemeClr val="tx1"/>
                          </a:solidFill>
                          <a:latin typeface="Tahoma" panose="020B0604030504040204" pitchFamily="34" charset="0"/>
                        </a:defRPr>
                      </a:lvl6pPr>
                      <a:lvl7pPr marL="2971800" indent="-228600" eaLnBrk="0" fontAlgn="base" hangingPunct="0">
                        <a:spcBef>
                          <a:spcPct val="20000"/>
                        </a:spcBef>
                        <a:spcAft>
                          <a:spcPct val="0"/>
                        </a:spcAft>
                        <a:defRPr>
                          <a:solidFill>
                            <a:schemeClr val="tx1"/>
                          </a:solidFill>
                          <a:latin typeface="Tahoma" panose="020B0604030504040204" pitchFamily="34" charset="0"/>
                        </a:defRPr>
                      </a:lvl7pPr>
                      <a:lvl8pPr marL="3429000" indent="-228600" eaLnBrk="0" fontAlgn="base" hangingPunct="0">
                        <a:spcBef>
                          <a:spcPct val="20000"/>
                        </a:spcBef>
                        <a:spcAft>
                          <a:spcPct val="0"/>
                        </a:spcAft>
                        <a:defRPr>
                          <a:solidFill>
                            <a:schemeClr val="tx1"/>
                          </a:solidFill>
                          <a:latin typeface="Tahoma" panose="020B0604030504040204" pitchFamily="34" charset="0"/>
                        </a:defRPr>
                      </a:lvl8pPr>
                      <a:lvl9pPr marL="3886200" indent="-228600"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ahoma" panose="020B0604030504040204" pitchFamily="34" charset="0"/>
                        </a:rPr>
                        <a:t>x</a:t>
                      </a:r>
                      <a:r>
                        <a:rPr kumimoji="0" lang="en-US" sz="2000" b="0" i="0" u="none" strike="noStrike" cap="none" normalizeH="0" baseline="30000" smtClean="0">
                          <a:ln>
                            <a:noFill/>
                          </a:ln>
                          <a:solidFill>
                            <a:schemeClr val="tx1"/>
                          </a:solidFill>
                          <a:effectLst/>
                          <a:latin typeface="Tahoma" panose="020B0604030504040204" pitchFamily="34" charset="0"/>
                        </a:rPr>
                        <a:t>16 </a:t>
                      </a:r>
                      <a:r>
                        <a:rPr kumimoji="0" lang="en-US" sz="2000" b="0" i="0" u="none" strike="noStrike" cap="none" normalizeH="0" baseline="0" smtClean="0">
                          <a:ln>
                            <a:noFill/>
                          </a:ln>
                          <a:solidFill>
                            <a:schemeClr val="tx1"/>
                          </a:solidFill>
                          <a:effectLst/>
                          <a:latin typeface="Tahoma" panose="020B0604030504040204" pitchFamily="34" charset="0"/>
                          <a:sym typeface="Symbol" panose="05050102010706020507" pitchFamily="18" charset="2"/>
                        </a:rPr>
                        <a:t></a:t>
                      </a:r>
                      <a:r>
                        <a:rPr kumimoji="0" lang="en-US" sz="2000" b="0" i="0" u="none" strike="noStrike" cap="none" normalizeH="0" baseline="30000" smtClean="0">
                          <a:ln>
                            <a:noFill/>
                          </a:ln>
                          <a:solidFill>
                            <a:schemeClr val="tx1"/>
                          </a:solidFill>
                          <a:effectLst/>
                          <a:latin typeface="Tahoma" panose="020B0604030504040204" pitchFamily="34" charset="0"/>
                          <a:sym typeface="Symbol" panose="05050102010706020507" pitchFamily="18" charset="2"/>
                        </a:rPr>
                        <a:t> </a:t>
                      </a:r>
                      <a:r>
                        <a:rPr kumimoji="0" lang="en-US" sz="2000" b="0" i="0" u="none" strike="noStrike" cap="none" normalizeH="0" baseline="0" smtClean="0">
                          <a:ln>
                            <a:noFill/>
                          </a:ln>
                          <a:solidFill>
                            <a:schemeClr val="tx1"/>
                          </a:solidFill>
                          <a:effectLst/>
                          <a:latin typeface="Tahoma" panose="020B0604030504040204" pitchFamily="34" charset="0"/>
                        </a:rPr>
                        <a:t>x</a:t>
                      </a:r>
                      <a:r>
                        <a:rPr kumimoji="0" lang="en-US" sz="2000" b="0" i="0" u="none" strike="noStrike" cap="none" normalizeH="0" baseline="30000" smtClean="0">
                          <a:ln>
                            <a:noFill/>
                          </a:ln>
                          <a:solidFill>
                            <a:schemeClr val="tx1"/>
                          </a:solidFill>
                          <a:effectLst/>
                          <a:latin typeface="Tahoma" panose="020B0604030504040204" pitchFamily="34" charset="0"/>
                        </a:rPr>
                        <a:t>15 </a:t>
                      </a:r>
                      <a:r>
                        <a:rPr kumimoji="0" lang="en-US" sz="2000" b="0" i="0" u="none" strike="noStrike" cap="none" normalizeH="0" baseline="0" smtClean="0">
                          <a:ln>
                            <a:noFill/>
                          </a:ln>
                          <a:solidFill>
                            <a:schemeClr val="tx1"/>
                          </a:solidFill>
                          <a:effectLst/>
                          <a:latin typeface="Tahoma" panose="020B0604030504040204" pitchFamily="34" charset="0"/>
                          <a:sym typeface="Symbol" panose="05050102010706020507" pitchFamily="18" charset="2"/>
                        </a:rPr>
                        <a:t></a:t>
                      </a:r>
                      <a:r>
                        <a:rPr kumimoji="0" lang="en-US" sz="2000" b="0" i="0" u="none" strike="noStrike" cap="none" normalizeH="0" baseline="30000" smtClean="0">
                          <a:ln>
                            <a:noFill/>
                          </a:ln>
                          <a:solidFill>
                            <a:schemeClr val="tx1"/>
                          </a:solidFill>
                          <a:effectLst/>
                          <a:latin typeface="Tahoma" panose="020B0604030504040204" pitchFamily="34" charset="0"/>
                          <a:sym typeface="Symbol" panose="05050102010706020507" pitchFamily="18" charset="2"/>
                        </a:rPr>
                        <a:t> </a:t>
                      </a:r>
                      <a:r>
                        <a:rPr kumimoji="0" lang="en-US" sz="2000" b="0" i="0" u="none" strike="noStrike" cap="none" normalizeH="0" baseline="0" smtClean="0">
                          <a:ln>
                            <a:noFill/>
                          </a:ln>
                          <a:solidFill>
                            <a:schemeClr val="tx1"/>
                          </a:solidFill>
                          <a:effectLst/>
                          <a:latin typeface="Tahoma" panose="020B0604030504040204" pitchFamily="34" charset="0"/>
                        </a:rPr>
                        <a:t>x</a:t>
                      </a:r>
                      <a:r>
                        <a:rPr kumimoji="0" lang="en-US" sz="2000" b="0" i="0" u="none" strike="noStrike" cap="none" normalizeH="0" baseline="30000" smtClean="0">
                          <a:ln>
                            <a:noFill/>
                          </a:ln>
                          <a:solidFill>
                            <a:schemeClr val="tx1"/>
                          </a:solidFill>
                          <a:effectLst/>
                          <a:latin typeface="Tahoma" panose="020B0604030504040204" pitchFamily="34" charset="0"/>
                        </a:rPr>
                        <a:t>2 </a:t>
                      </a:r>
                      <a:r>
                        <a:rPr kumimoji="0" lang="en-US" sz="2000" b="0" i="0" u="none" strike="noStrike" cap="none" normalizeH="0" baseline="0" smtClean="0">
                          <a:ln>
                            <a:noFill/>
                          </a:ln>
                          <a:solidFill>
                            <a:schemeClr val="tx1"/>
                          </a:solidFill>
                          <a:effectLst/>
                          <a:latin typeface="Tahoma" panose="020B0604030504040204" pitchFamily="34" charset="0"/>
                          <a:sym typeface="Symbol" panose="05050102010706020507" pitchFamily="18" charset="2"/>
                        </a:rPr>
                        <a:t> 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81025">
                <a:tc>
                  <a:txBody>
                    <a:bodyPr/>
                    <a:lstStyle>
                      <a:lvl1pPr eaLnBrk="0" hangingPunct="0">
                        <a:spcBef>
                          <a:spcPct val="20000"/>
                        </a:spcBef>
                        <a:defRPr sz="2800">
                          <a:solidFill>
                            <a:schemeClr val="tx1"/>
                          </a:solidFill>
                          <a:latin typeface="Tahoma" panose="020B0604030504040204" pitchFamily="34" charset="0"/>
                        </a:defRPr>
                      </a:lvl1pPr>
                      <a:lvl2pPr marL="742950" indent="-285750" eaLnBrk="0" hangingPunct="0">
                        <a:spcBef>
                          <a:spcPct val="20000"/>
                        </a:spcBef>
                        <a:defRPr sz="2400">
                          <a:solidFill>
                            <a:schemeClr val="tx1"/>
                          </a:solidFill>
                          <a:latin typeface="Tahoma" panose="020B0604030504040204" pitchFamily="34" charset="0"/>
                        </a:defRPr>
                      </a:lvl2pPr>
                      <a:lvl3pPr marL="1143000" indent="-228600" eaLnBrk="0" hangingPunct="0">
                        <a:spcBef>
                          <a:spcPct val="20000"/>
                        </a:spcBef>
                        <a:defRPr sz="2000">
                          <a:solidFill>
                            <a:schemeClr val="tx1"/>
                          </a:solidFill>
                          <a:latin typeface="Tahoma" panose="020B0604030504040204" pitchFamily="34" charset="0"/>
                        </a:defRPr>
                      </a:lvl3pPr>
                      <a:lvl4pPr marL="1600200" indent="-228600" eaLnBrk="0" hangingPunct="0">
                        <a:spcBef>
                          <a:spcPct val="20000"/>
                        </a:spcBef>
                        <a:defRPr>
                          <a:solidFill>
                            <a:schemeClr val="tx1"/>
                          </a:solidFill>
                          <a:latin typeface="Tahoma" panose="020B0604030504040204" pitchFamily="34" charset="0"/>
                        </a:defRPr>
                      </a:lvl4pPr>
                      <a:lvl5pPr marL="2057400" indent="-228600" eaLnBrk="0" hangingPunct="0">
                        <a:spcBef>
                          <a:spcPct val="20000"/>
                        </a:spcBef>
                        <a:defRPr>
                          <a:solidFill>
                            <a:schemeClr val="tx1"/>
                          </a:solidFill>
                          <a:latin typeface="Tahoma" panose="020B0604030504040204" pitchFamily="34" charset="0"/>
                        </a:defRPr>
                      </a:lvl5pPr>
                      <a:lvl6pPr marL="2514600" indent="-228600" eaLnBrk="0" fontAlgn="base" hangingPunct="0">
                        <a:spcBef>
                          <a:spcPct val="20000"/>
                        </a:spcBef>
                        <a:spcAft>
                          <a:spcPct val="0"/>
                        </a:spcAft>
                        <a:defRPr>
                          <a:solidFill>
                            <a:schemeClr val="tx1"/>
                          </a:solidFill>
                          <a:latin typeface="Tahoma" panose="020B0604030504040204" pitchFamily="34" charset="0"/>
                        </a:defRPr>
                      </a:lvl6pPr>
                      <a:lvl7pPr marL="2971800" indent="-228600" eaLnBrk="0" fontAlgn="base" hangingPunct="0">
                        <a:spcBef>
                          <a:spcPct val="20000"/>
                        </a:spcBef>
                        <a:spcAft>
                          <a:spcPct val="0"/>
                        </a:spcAft>
                        <a:defRPr>
                          <a:solidFill>
                            <a:schemeClr val="tx1"/>
                          </a:solidFill>
                          <a:latin typeface="Tahoma" panose="020B0604030504040204" pitchFamily="34" charset="0"/>
                        </a:defRPr>
                      </a:lvl7pPr>
                      <a:lvl8pPr marL="3429000" indent="-228600" eaLnBrk="0" fontAlgn="base" hangingPunct="0">
                        <a:spcBef>
                          <a:spcPct val="20000"/>
                        </a:spcBef>
                        <a:spcAft>
                          <a:spcPct val="0"/>
                        </a:spcAft>
                        <a:defRPr>
                          <a:solidFill>
                            <a:schemeClr val="tx1"/>
                          </a:solidFill>
                          <a:latin typeface="Tahoma" panose="020B0604030504040204" pitchFamily="34" charset="0"/>
                        </a:defRPr>
                      </a:lvl8pPr>
                      <a:lvl9pPr marL="3886200" indent="-228600"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ahoma" panose="020B0604030504040204" pitchFamily="34" charset="0"/>
                        </a:rPr>
                        <a:t>CRC-CCITT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Tahoma" panose="020B0604030504040204" pitchFamily="34" charset="0"/>
                        </a:defRPr>
                      </a:lvl1pPr>
                      <a:lvl2pPr marL="742950" indent="-285750" eaLnBrk="0" hangingPunct="0">
                        <a:spcBef>
                          <a:spcPct val="20000"/>
                        </a:spcBef>
                        <a:defRPr sz="2400">
                          <a:solidFill>
                            <a:schemeClr val="tx1"/>
                          </a:solidFill>
                          <a:latin typeface="Tahoma" panose="020B0604030504040204" pitchFamily="34" charset="0"/>
                        </a:defRPr>
                      </a:lvl2pPr>
                      <a:lvl3pPr marL="1143000" indent="-228600" eaLnBrk="0" hangingPunct="0">
                        <a:spcBef>
                          <a:spcPct val="20000"/>
                        </a:spcBef>
                        <a:defRPr sz="2000">
                          <a:solidFill>
                            <a:schemeClr val="tx1"/>
                          </a:solidFill>
                          <a:latin typeface="Tahoma" panose="020B0604030504040204" pitchFamily="34" charset="0"/>
                        </a:defRPr>
                      </a:lvl3pPr>
                      <a:lvl4pPr marL="1600200" indent="-228600" eaLnBrk="0" hangingPunct="0">
                        <a:spcBef>
                          <a:spcPct val="20000"/>
                        </a:spcBef>
                        <a:defRPr>
                          <a:solidFill>
                            <a:schemeClr val="tx1"/>
                          </a:solidFill>
                          <a:latin typeface="Tahoma" panose="020B0604030504040204" pitchFamily="34" charset="0"/>
                        </a:defRPr>
                      </a:lvl4pPr>
                      <a:lvl5pPr marL="2057400" indent="-228600" eaLnBrk="0" hangingPunct="0">
                        <a:spcBef>
                          <a:spcPct val="20000"/>
                        </a:spcBef>
                        <a:defRPr>
                          <a:solidFill>
                            <a:schemeClr val="tx1"/>
                          </a:solidFill>
                          <a:latin typeface="Tahoma" panose="020B0604030504040204" pitchFamily="34" charset="0"/>
                        </a:defRPr>
                      </a:lvl5pPr>
                      <a:lvl6pPr marL="2514600" indent="-228600" eaLnBrk="0" fontAlgn="base" hangingPunct="0">
                        <a:spcBef>
                          <a:spcPct val="20000"/>
                        </a:spcBef>
                        <a:spcAft>
                          <a:spcPct val="0"/>
                        </a:spcAft>
                        <a:defRPr>
                          <a:solidFill>
                            <a:schemeClr val="tx1"/>
                          </a:solidFill>
                          <a:latin typeface="Tahoma" panose="020B0604030504040204" pitchFamily="34" charset="0"/>
                        </a:defRPr>
                      </a:lvl6pPr>
                      <a:lvl7pPr marL="2971800" indent="-228600" eaLnBrk="0" fontAlgn="base" hangingPunct="0">
                        <a:spcBef>
                          <a:spcPct val="20000"/>
                        </a:spcBef>
                        <a:spcAft>
                          <a:spcPct val="0"/>
                        </a:spcAft>
                        <a:defRPr>
                          <a:solidFill>
                            <a:schemeClr val="tx1"/>
                          </a:solidFill>
                          <a:latin typeface="Tahoma" panose="020B0604030504040204" pitchFamily="34" charset="0"/>
                        </a:defRPr>
                      </a:lvl7pPr>
                      <a:lvl8pPr marL="3429000" indent="-228600" eaLnBrk="0" fontAlgn="base" hangingPunct="0">
                        <a:spcBef>
                          <a:spcPct val="20000"/>
                        </a:spcBef>
                        <a:spcAft>
                          <a:spcPct val="0"/>
                        </a:spcAft>
                        <a:defRPr>
                          <a:solidFill>
                            <a:schemeClr val="tx1"/>
                          </a:solidFill>
                          <a:latin typeface="Tahoma" panose="020B0604030504040204" pitchFamily="34" charset="0"/>
                        </a:defRPr>
                      </a:lvl8pPr>
                      <a:lvl9pPr marL="3886200" indent="-228600"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ahoma" panose="020B0604030504040204" pitchFamily="34" charset="0"/>
                        </a:rPr>
                        <a:t>x</a:t>
                      </a:r>
                      <a:r>
                        <a:rPr kumimoji="0" lang="en-US" sz="2000" b="0" i="0" u="none" strike="noStrike" cap="none" normalizeH="0" baseline="30000" smtClean="0">
                          <a:ln>
                            <a:noFill/>
                          </a:ln>
                          <a:solidFill>
                            <a:schemeClr val="tx1"/>
                          </a:solidFill>
                          <a:effectLst/>
                          <a:latin typeface="Tahoma" panose="020B0604030504040204" pitchFamily="34" charset="0"/>
                        </a:rPr>
                        <a:t>16 </a:t>
                      </a:r>
                      <a:r>
                        <a:rPr kumimoji="0" lang="en-US" sz="2000" b="0" i="0" u="none" strike="noStrike" cap="none" normalizeH="0" baseline="0" smtClean="0">
                          <a:ln>
                            <a:noFill/>
                          </a:ln>
                          <a:solidFill>
                            <a:schemeClr val="tx1"/>
                          </a:solidFill>
                          <a:effectLst/>
                          <a:latin typeface="Tahoma" panose="020B0604030504040204" pitchFamily="34" charset="0"/>
                          <a:sym typeface="Symbol" panose="05050102010706020507" pitchFamily="18" charset="2"/>
                        </a:rPr>
                        <a:t></a:t>
                      </a:r>
                      <a:r>
                        <a:rPr kumimoji="0" lang="en-US" sz="2000" b="0" i="0" u="none" strike="noStrike" cap="none" normalizeH="0" baseline="30000" smtClean="0">
                          <a:ln>
                            <a:noFill/>
                          </a:ln>
                          <a:solidFill>
                            <a:schemeClr val="tx1"/>
                          </a:solidFill>
                          <a:effectLst/>
                          <a:latin typeface="Tahoma" panose="020B0604030504040204" pitchFamily="34" charset="0"/>
                          <a:sym typeface="Symbol" panose="05050102010706020507" pitchFamily="18" charset="2"/>
                        </a:rPr>
                        <a:t> </a:t>
                      </a:r>
                      <a:r>
                        <a:rPr kumimoji="0" lang="en-US" sz="2000" b="0" i="0" u="none" strike="noStrike" cap="none" normalizeH="0" baseline="0" smtClean="0">
                          <a:ln>
                            <a:noFill/>
                          </a:ln>
                          <a:solidFill>
                            <a:schemeClr val="tx1"/>
                          </a:solidFill>
                          <a:effectLst/>
                          <a:latin typeface="Tahoma" panose="020B0604030504040204" pitchFamily="34" charset="0"/>
                        </a:rPr>
                        <a:t>x</a:t>
                      </a:r>
                      <a:r>
                        <a:rPr kumimoji="0" lang="en-US" sz="2000" b="0" i="0" u="none" strike="noStrike" cap="none" normalizeH="0" baseline="30000" smtClean="0">
                          <a:ln>
                            <a:noFill/>
                          </a:ln>
                          <a:solidFill>
                            <a:schemeClr val="tx1"/>
                          </a:solidFill>
                          <a:effectLst/>
                          <a:latin typeface="Tahoma" panose="020B0604030504040204" pitchFamily="34" charset="0"/>
                        </a:rPr>
                        <a:t>12 </a:t>
                      </a:r>
                      <a:r>
                        <a:rPr kumimoji="0" lang="en-US" sz="2000" b="0" i="0" u="none" strike="noStrike" cap="none" normalizeH="0" baseline="0" smtClean="0">
                          <a:ln>
                            <a:noFill/>
                          </a:ln>
                          <a:solidFill>
                            <a:schemeClr val="tx1"/>
                          </a:solidFill>
                          <a:effectLst/>
                          <a:latin typeface="Tahoma" panose="020B0604030504040204" pitchFamily="34" charset="0"/>
                          <a:sym typeface="Symbol" panose="05050102010706020507" pitchFamily="18" charset="2"/>
                        </a:rPr>
                        <a:t></a:t>
                      </a:r>
                      <a:r>
                        <a:rPr kumimoji="0" lang="en-US" sz="2000" b="0" i="0" u="none" strike="noStrike" cap="none" normalizeH="0" baseline="30000" smtClean="0">
                          <a:ln>
                            <a:noFill/>
                          </a:ln>
                          <a:solidFill>
                            <a:schemeClr val="tx1"/>
                          </a:solidFill>
                          <a:effectLst/>
                          <a:latin typeface="Tahoma" panose="020B0604030504040204" pitchFamily="34" charset="0"/>
                          <a:sym typeface="Symbol" panose="05050102010706020507" pitchFamily="18" charset="2"/>
                        </a:rPr>
                        <a:t> </a:t>
                      </a:r>
                      <a:r>
                        <a:rPr kumimoji="0" lang="en-US" sz="2000" b="0" i="0" u="none" strike="noStrike" cap="none" normalizeH="0" baseline="0" smtClean="0">
                          <a:ln>
                            <a:noFill/>
                          </a:ln>
                          <a:solidFill>
                            <a:schemeClr val="tx1"/>
                          </a:solidFill>
                          <a:effectLst/>
                          <a:latin typeface="Tahoma" panose="020B0604030504040204" pitchFamily="34" charset="0"/>
                        </a:rPr>
                        <a:t>x</a:t>
                      </a:r>
                      <a:r>
                        <a:rPr kumimoji="0" lang="en-US" sz="2000" b="0" i="0" u="none" strike="noStrike" cap="none" normalizeH="0" baseline="30000" smtClean="0">
                          <a:ln>
                            <a:noFill/>
                          </a:ln>
                          <a:solidFill>
                            <a:schemeClr val="tx1"/>
                          </a:solidFill>
                          <a:effectLst/>
                          <a:latin typeface="Tahoma" panose="020B0604030504040204" pitchFamily="34" charset="0"/>
                        </a:rPr>
                        <a:t>5 </a:t>
                      </a:r>
                      <a:r>
                        <a:rPr kumimoji="0" lang="en-US" sz="2000" b="0" i="0" u="none" strike="noStrike" cap="none" normalizeH="0" baseline="0" smtClean="0">
                          <a:ln>
                            <a:noFill/>
                          </a:ln>
                          <a:solidFill>
                            <a:schemeClr val="tx1"/>
                          </a:solidFill>
                          <a:effectLst/>
                          <a:latin typeface="Tahoma" panose="020B0604030504040204" pitchFamily="34" charset="0"/>
                          <a:sym typeface="Symbol" panose="05050102010706020507" pitchFamily="18" charset="2"/>
                        </a:rPr>
                        <a:t> 1</a:t>
                      </a:r>
                      <a:endParaRPr kumimoji="0" lang="en-US" sz="2400" b="0" i="0" u="none" strike="noStrike" cap="none" normalizeH="0" baseline="0" smtClean="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87375">
                <a:tc>
                  <a:txBody>
                    <a:bodyPr/>
                    <a:lstStyle>
                      <a:lvl1pPr eaLnBrk="0" hangingPunct="0">
                        <a:spcBef>
                          <a:spcPct val="20000"/>
                        </a:spcBef>
                        <a:defRPr sz="2800">
                          <a:solidFill>
                            <a:schemeClr val="tx1"/>
                          </a:solidFill>
                          <a:latin typeface="Tahoma" panose="020B0604030504040204" pitchFamily="34" charset="0"/>
                        </a:defRPr>
                      </a:lvl1pPr>
                      <a:lvl2pPr marL="742950" indent="-285750" eaLnBrk="0" hangingPunct="0">
                        <a:spcBef>
                          <a:spcPct val="20000"/>
                        </a:spcBef>
                        <a:defRPr sz="2400">
                          <a:solidFill>
                            <a:schemeClr val="tx1"/>
                          </a:solidFill>
                          <a:latin typeface="Tahoma" panose="020B0604030504040204" pitchFamily="34" charset="0"/>
                        </a:defRPr>
                      </a:lvl2pPr>
                      <a:lvl3pPr marL="1143000" indent="-228600" eaLnBrk="0" hangingPunct="0">
                        <a:spcBef>
                          <a:spcPct val="20000"/>
                        </a:spcBef>
                        <a:defRPr sz="2000">
                          <a:solidFill>
                            <a:schemeClr val="tx1"/>
                          </a:solidFill>
                          <a:latin typeface="Tahoma" panose="020B0604030504040204" pitchFamily="34" charset="0"/>
                        </a:defRPr>
                      </a:lvl3pPr>
                      <a:lvl4pPr marL="1600200" indent="-228600" eaLnBrk="0" hangingPunct="0">
                        <a:spcBef>
                          <a:spcPct val="20000"/>
                        </a:spcBef>
                        <a:defRPr>
                          <a:solidFill>
                            <a:schemeClr val="tx1"/>
                          </a:solidFill>
                          <a:latin typeface="Tahoma" panose="020B0604030504040204" pitchFamily="34" charset="0"/>
                        </a:defRPr>
                      </a:lvl4pPr>
                      <a:lvl5pPr marL="2057400" indent="-228600" eaLnBrk="0" hangingPunct="0">
                        <a:spcBef>
                          <a:spcPct val="20000"/>
                        </a:spcBef>
                        <a:defRPr>
                          <a:solidFill>
                            <a:schemeClr val="tx1"/>
                          </a:solidFill>
                          <a:latin typeface="Tahoma" panose="020B0604030504040204" pitchFamily="34" charset="0"/>
                        </a:defRPr>
                      </a:lvl5pPr>
                      <a:lvl6pPr marL="2514600" indent="-228600" eaLnBrk="0" fontAlgn="base" hangingPunct="0">
                        <a:spcBef>
                          <a:spcPct val="20000"/>
                        </a:spcBef>
                        <a:spcAft>
                          <a:spcPct val="0"/>
                        </a:spcAft>
                        <a:defRPr>
                          <a:solidFill>
                            <a:schemeClr val="tx1"/>
                          </a:solidFill>
                          <a:latin typeface="Tahoma" panose="020B0604030504040204" pitchFamily="34" charset="0"/>
                        </a:defRPr>
                      </a:lvl6pPr>
                      <a:lvl7pPr marL="2971800" indent="-228600" eaLnBrk="0" fontAlgn="base" hangingPunct="0">
                        <a:spcBef>
                          <a:spcPct val="20000"/>
                        </a:spcBef>
                        <a:spcAft>
                          <a:spcPct val="0"/>
                        </a:spcAft>
                        <a:defRPr>
                          <a:solidFill>
                            <a:schemeClr val="tx1"/>
                          </a:solidFill>
                          <a:latin typeface="Tahoma" panose="020B0604030504040204" pitchFamily="34" charset="0"/>
                        </a:defRPr>
                      </a:lvl7pPr>
                      <a:lvl8pPr marL="3429000" indent="-228600" eaLnBrk="0" fontAlgn="base" hangingPunct="0">
                        <a:spcBef>
                          <a:spcPct val="20000"/>
                        </a:spcBef>
                        <a:spcAft>
                          <a:spcPct val="0"/>
                        </a:spcAft>
                        <a:defRPr>
                          <a:solidFill>
                            <a:schemeClr val="tx1"/>
                          </a:solidFill>
                          <a:latin typeface="Tahoma" panose="020B0604030504040204" pitchFamily="34" charset="0"/>
                        </a:defRPr>
                      </a:lvl8pPr>
                      <a:lvl9pPr marL="3886200" indent="-228600"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ahoma" panose="020B0604030504040204" pitchFamily="34" charset="0"/>
                        </a:rPr>
                        <a:t>CRC-32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Tahoma" panose="020B0604030504040204" pitchFamily="34" charset="0"/>
                        </a:defRPr>
                      </a:lvl1pPr>
                      <a:lvl2pPr marL="742950" indent="-285750" eaLnBrk="0" hangingPunct="0">
                        <a:spcBef>
                          <a:spcPct val="20000"/>
                        </a:spcBef>
                        <a:defRPr sz="2400">
                          <a:solidFill>
                            <a:schemeClr val="tx1"/>
                          </a:solidFill>
                          <a:latin typeface="Tahoma" panose="020B0604030504040204" pitchFamily="34" charset="0"/>
                        </a:defRPr>
                      </a:lvl2pPr>
                      <a:lvl3pPr marL="1143000" indent="-228600" eaLnBrk="0" hangingPunct="0">
                        <a:spcBef>
                          <a:spcPct val="20000"/>
                        </a:spcBef>
                        <a:defRPr sz="2000">
                          <a:solidFill>
                            <a:schemeClr val="tx1"/>
                          </a:solidFill>
                          <a:latin typeface="Tahoma" panose="020B0604030504040204" pitchFamily="34" charset="0"/>
                        </a:defRPr>
                      </a:lvl3pPr>
                      <a:lvl4pPr marL="1600200" indent="-228600" eaLnBrk="0" hangingPunct="0">
                        <a:spcBef>
                          <a:spcPct val="20000"/>
                        </a:spcBef>
                        <a:defRPr>
                          <a:solidFill>
                            <a:schemeClr val="tx1"/>
                          </a:solidFill>
                          <a:latin typeface="Tahoma" panose="020B0604030504040204" pitchFamily="34" charset="0"/>
                        </a:defRPr>
                      </a:lvl4pPr>
                      <a:lvl5pPr marL="2057400" indent="-228600" eaLnBrk="0" hangingPunct="0">
                        <a:spcBef>
                          <a:spcPct val="20000"/>
                        </a:spcBef>
                        <a:defRPr>
                          <a:solidFill>
                            <a:schemeClr val="tx1"/>
                          </a:solidFill>
                          <a:latin typeface="Tahoma" panose="020B0604030504040204" pitchFamily="34" charset="0"/>
                        </a:defRPr>
                      </a:lvl5pPr>
                      <a:lvl6pPr marL="2514600" indent="-228600" eaLnBrk="0" fontAlgn="base" hangingPunct="0">
                        <a:spcBef>
                          <a:spcPct val="20000"/>
                        </a:spcBef>
                        <a:spcAft>
                          <a:spcPct val="0"/>
                        </a:spcAft>
                        <a:defRPr>
                          <a:solidFill>
                            <a:schemeClr val="tx1"/>
                          </a:solidFill>
                          <a:latin typeface="Tahoma" panose="020B0604030504040204" pitchFamily="34" charset="0"/>
                        </a:defRPr>
                      </a:lvl6pPr>
                      <a:lvl7pPr marL="2971800" indent="-228600" eaLnBrk="0" fontAlgn="base" hangingPunct="0">
                        <a:spcBef>
                          <a:spcPct val="20000"/>
                        </a:spcBef>
                        <a:spcAft>
                          <a:spcPct val="0"/>
                        </a:spcAft>
                        <a:defRPr>
                          <a:solidFill>
                            <a:schemeClr val="tx1"/>
                          </a:solidFill>
                          <a:latin typeface="Tahoma" panose="020B0604030504040204" pitchFamily="34" charset="0"/>
                        </a:defRPr>
                      </a:lvl7pPr>
                      <a:lvl8pPr marL="3429000" indent="-228600" eaLnBrk="0" fontAlgn="base" hangingPunct="0">
                        <a:spcBef>
                          <a:spcPct val="20000"/>
                        </a:spcBef>
                        <a:spcAft>
                          <a:spcPct val="0"/>
                        </a:spcAft>
                        <a:defRPr>
                          <a:solidFill>
                            <a:schemeClr val="tx1"/>
                          </a:solidFill>
                          <a:latin typeface="Tahoma" panose="020B0604030504040204" pitchFamily="34" charset="0"/>
                        </a:defRPr>
                      </a:lvl8pPr>
                      <a:lvl9pPr marL="3886200" indent="-228600"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ahoma" panose="020B0604030504040204" pitchFamily="34" charset="0"/>
                        </a:rPr>
                        <a:t>x</a:t>
                      </a:r>
                      <a:r>
                        <a:rPr kumimoji="0" lang="en-US" sz="1800" b="0" i="0" u="none" strike="noStrike" cap="none" normalizeH="0" baseline="30000" smtClean="0">
                          <a:ln>
                            <a:noFill/>
                          </a:ln>
                          <a:solidFill>
                            <a:schemeClr val="tx1"/>
                          </a:solidFill>
                          <a:effectLst/>
                          <a:latin typeface="Tahoma" panose="020B0604030504040204" pitchFamily="34" charset="0"/>
                        </a:rPr>
                        <a:t>32 </a:t>
                      </a:r>
                      <a:r>
                        <a:rPr kumimoji="0" lang="en-US" sz="1800" b="0" i="0" u="none" strike="noStrike" cap="none" normalizeH="0" baseline="0" smtClean="0">
                          <a:ln>
                            <a:noFill/>
                          </a:ln>
                          <a:solidFill>
                            <a:schemeClr val="tx1"/>
                          </a:solidFill>
                          <a:effectLst/>
                          <a:latin typeface="Tahoma" panose="020B0604030504040204" pitchFamily="34" charset="0"/>
                          <a:sym typeface="Symbol" panose="05050102010706020507" pitchFamily="18" charset="2"/>
                        </a:rPr>
                        <a:t></a:t>
                      </a:r>
                      <a:r>
                        <a:rPr kumimoji="0" lang="en-US" sz="1800" b="0" i="0" u="none" strike="noStrike" cap="none" normalizeH="0" baseline="30000" smtClean="0">
                          <a:ln>
                            <a:noFill/>
                          </a:ln>
                          <a:solidFill>
                            <a:schemeClr val="tx1"/>
                          </a:solidFill>
                          <a:effectLst/>
                          <a:latin typeface="Tahoma" panose="020B0604030504040204" pitchFamily="34" charset="0"/>
                          <a:sym typeface="Symbol" panose="05050102010706020507" pitchFamily="18" charset="2"/>
                        </a:rPr>
                        <a:t> </a:t>
                      </a:r>
                      <a:r>
                        <a:rPr kumimoji="0" lang="en-US" sz="1800" b="0" i="0" u="none" strike="noStrike" cap="none" normalizeH="0" baseline="0" smtClean="0">
                          <a:ln>
                            <a:noFill/>
                          </a:ln>
                          <a:solidFill>
                            <a:schemeClr val="tx1"/>
                          </a:solidFill>
                          <a:effectLst/>
                          <a:latin typeface="Tahoma" panose="020B0604030504040204" pitchFamily="34" charset="0"/>
                        </a:rPr>
                        <a:t>x</a:t>
                      </a:r>
                      <a:r>
                        <a:rPr kumimoji="0" lang="en-US" sz="1800" b="0" i="0" u="none" strike="noStrike" cap="none" normalizeH="0" baseline="30000" smtClean="0">
                          <a:ln>
                            <a:noFill/>
                          </a:ln>
                          <a:solidFill>
                            <a:schemeClr val="tx1"/>
                          </a:solidFill>
                          <a:effectLst/>
                          <a:latin typeface="Tahoma" panose="020B0604030504040204" pitchFamily="34" charset="0"/>
                        </a:rPr>
                        <a:t>26 </a:t>
                      </a:r>
                      <a:r>
                        <a:rPr kumimoji="0" lang="en-US" sz="1800" b="0" i="0" u="none" strike="noStrike" cap="none" normalizeH="0" baseline="0" smtClean="0">
                          <a:ln>
                            <a:noFill/>
                          </a:ln>
                          <a:solidFill>
                            <a:schemeClr val="tx1"/>
                          </a:solidFill>
                          <a:effectLst/>
                          <a:latin typeface="Tahoma" panose="020B0604030504040204" pitchFamily="34" charset="0"/>
                          <a:sym typeface="Symbol" panose="05050102010706020507" pitchFamily="18" charset="2"/>
                        </a:rPr>
                        <a:t></a:t>
                      </a:r>
                      <a:r>
                        <a:rPr kumimoji="0" lang="en-US" sz="1800" b="0" i="0" u="none" strike="noStrike" cap="none" normalizeH="0" baseline="30000" smtClean="0">
                          <a:ln>
                            <a:noFill/>
                          </a:ln>
                          <a:solidFill>
                            <a:schemeClr val="tx1"/>
                          </a:solidFill>
                          <a:effectLst/>
                          <a:latin typeface="Tahoma" panose="020B0604030504040204" pitchFamily="34" charset="0"/>
                          <a:sym typeface="Symbol" panose="05050102010706020507" pitchFamily="18" charset="2"/>
                        </a:rPr>
                        <a:t> </a:t>
                      </a:r>
                      <a:r>
                        <a:rPr kumimoji="0" lang="en-US" sz="1800" b="0" i="0" u="none" strike="noStrike" cap="none" normalizeH="0" baseline="0" smtClean="0">
                          <a:ln>
                            <a:noFill/>
                          </a:ln>
                          <a:solidFill>
                            <a:schemeClr val="tx1"/>
                          </a:solidFill>
                          <a:effectLst/>
                          <a:latin typeface="Tahoma" panose="020B0604030504040204" pitchFamily="34" charset="0"/>
                        </a:rPr>
                        <a:t>x</a:t>
                      </a:r>
                      <a:r>
                        <a:rPr kumimoji="0" lang="en-US" sz="1800" b="0" i="0" u="none" strike="noStrike" cap="none" normalizeH="0" baseline="30000" smtClean="0">
                          <a:ln>
                            <a:noFill/>
                          </a:ln>
                          <a:solidFill>
                            <a:schemeClr val="tx1"/>
                          </a:solidFill>
                          <a:effectLst/>
                          <a:latin typeface="Tahoma" panose="020B0604030504040204" pitchFamily="34" charset="0"/>
                        </a:rPr>
                        <a:t>23 </a:t>
                      </a:r>
                      <a:r>
                        <a:rPr kumimoji="0" lang="en-US" sz="1800" b="0" i="0" u="none" strike="noStrike" cap="none" normalizeH="0" baseline="0" smtClean="0">
                          <a:ln>
                            <a:noFill/>
                          </a:ln>
                          <a:solidFill>
                            <a:schemeClr val="tx1"/>
                          </a:solidFill>
                          <a:effectLst/>
                          <a:latin typeface="Tahoma" panose="020B0604030504040204" pitchFamily="34" charset="0"/>
                          <a:sym typeface="Symbol" panose="05050102010706020507" pitchFamily="18" charset="2"/>
                        </a:rPr>
                        <a:t> </a:t>
                      </a:r>
                      <a:r>
                        <a:rPr kumimoji="0" lang="en-US" sz="1800" b="0" i="0" u="none" strike="noStrike" cap="none" normalizeH="0" baseline="0" smtClean="0">
                          <a:ln>
                            <a:noFill/>
                          </a:ln>
                          <a:solidFill>
                            <a:schemeClr val="tx1"/>
                          </a:solidFill>
                          <a:effectLst/>
                          <a:latin typeface="Tahoma" panose="020B0604030504040204" pitchFamily="34" charset="0"/>
                        </a:rPr>
                        <a:t>x</a:t>
                      </a:r>
                      <a:r>
                        <a:rPr kumimoji="0" lang="en-US" sz="1800" b="0" i="0" u="none" strike="noStrike" cap="none" normalizeH="0" baseline="30000" smtClean="0">
                          <a:ln>
                            <a:noFill/>
                          </a:ln>
                          <a:solidFill>
                            <a:schemeClr val="tx1"/>
                          </a:solidFill>
                          <a:effectLst/>
                          <a:latin typeface="Tahoma" panose="020B0604030504040204" pitchFamily="34" charset="0"/>
                        </a:rPr>
                        <a:t>22 </a:t>
                      </a:r>
                      <a:r>
                        <a:rPr kumimoji="0" lang="en-US" sz="1800" b="0" i="0" u="none" strike="noStrike" cap="none" normalizeH="0" baseline="0" smtClean="0">
                          <a:ln>
                            <a:noFill/>
                          </a:ln>
                          <a:solidFill>
                            <a:schemeClr val="tx1"/>
                          </a:solidFill>
                          <a:effectLst/>
                          <a:latin typeface="Tahoma" panose="020B0604030504040204" pitchFamily="34" charset="0"/>
                          <a:sym typeface="Symbol" panose="05050102010706020507" pitchFamily="18" charset="2"/>
                        </a:rPr>
                        <a:t></a:t>
                      </a:r>
                      <a:r>
                        <a:rPr kumimoji="0" lang="en-US" sz="1800" b="0" i="0" u="none" strike="noStrike" cap="none" normalizeH="0" baseline="30000" smtClean="0">
                          <a:ln>
                            <a:noFill/>
                          </a:ln>
                          <a:solidFill>
                            <a:schemeClr val="tx1"/>
                          </a:solidFill>
                          <a:effectLst/>
                          <a:latin typeface="Tahoma" panose="020B0604030504040204" pitchFamily="34" charset="0"/>
                          <a:sym typeface="Symbol" panose="05050102010706020507" pitchFamily="18" charset="2"/>
                        </a:rPr>
                        <a:t> </a:t>
                      </a:r>
                      <a:r>
                        <a:rPr kumimoji="0" lang="en-US" sz="1800" b="0" i="0" u="none" strike="noStrike" cap="none" normalizeH="0" baseline="0" smtClean="0">
                          <a:ln>
                            <a:noFill/>
                          </a:ln>
                          <a:solidFill>
                            <a:schemeClr val="tx1"/>
                          </a:solidFill>
                          <a:effectLst/>
                          <a:latin typeface="Tahoma" panose="020B0604030504040204" pitchFamily="34" charset="0"/>
                        </a:rPr>
                        <a:t>x</a:t>
                      </a:r>
                      <a:r>
                        <a:rPr kumimoji="0" lang="en-US" sz="1800" b="0" i="0" u="none" strike="noStrike" cap="none" normalizeH="0" baseline="30000" smtClean="0">
                          <a:ln>
                            <a:noFill/>
                          </a:ln>
                          <a:solidFill>
                            <a:schemeClr val="tx1"/>
                          </a:solidFill>
                          <a:effectLst/>
                          <a:latin typeface="Tahoma" panose="020B0604030504040204" pitchFamily="34" charset="0"/>
                        </a:rPr>
                        <a:t>16 </a:t>
                      </a:r>
                      <a:r>
                        <a:rPr kumimoji="0" lang="en-US" sz="1800" b="0" i="0" u="none" strike="noStrike" cap="none" normalizeH="0" baseline="0" smtClean="0">
                          <a:ln>
                            <a:noFill/>
                          </a:ln>
                          <a:solidFill>
                            <a:schemeClr val="tx1"/>
                          </a:solidFill>
                          <a:effectLst/>
                          <a:latin typeface="Tahoma" panose="020B0604030504040204" pitchFamily="34" charset="0"/>
                          <a:sym typeface="Symbol" panose="05050102010706020507" pitchFamily="18" charset="2"/>
                        </a:rPr>
                        <a:t></a:t>
                      </a:r>
                      <a:r>
                        <a:rPr kumimoji="0" lang="en-US" sz="1800" b="0" i="0" u="none" strike="noStrike" cap="none" normalizeH="0" baseline="30000" smtClean="0">
                          <a:ln>
                            <a:noFill/>
                          </a:ln>
                          <a:solidFill>
                            <a:schemeClr val="tx1"/>
                          </a:solidFill>
                          <a:effectLst/>
                          <a:latin typeface="Tahoma" panose="020B0604030504040204" pitchFamily="34" charset="0"/>
                          <a:sym typeface="Symbol" panose="05050102010706020507" pitchFamily="18" charset="2"/>
                        </a:rPr>
                        <a:t> </a:t>
                      </a:r>
                      <a:r>
                        <a:rPr kumimoji="0" lang="en-US" sz="1800" b="0" i="0" u="none" strike="noStrike" cap="none" normalizeH="0" baseline="0" smtClean="0">
                          <a:ln>
                            <a:noFill/>
                          </a:ln>
                          <a:solidFill>
                            <a:schemeClr val="tx1"/>
                          </a:solidFill>
                          <a:effectLst/>
                          <a:latin typeface="Tahoma" panose="020B0604030504040204" pitchFamily="34" charset="0"/>
                        </a:rPr>
                        <a:t>x</a:t>
                      </a:r>
                      <a:r>
                        <a:rPr kumimoji="0" lang="en-US" sz="1800" b="0" i="0" u="none" strike="noStrike" cap="none" normalizeH="0" baseline="30000" smtClean="0">
                          <a:ln>
                            <a:noFill/>
                          </a:ln>
                          <a:solidFill>
                            <a:schemeClr val="tx1"/>
                          </a:solidFill>
                          <a:effectLst/>
                          <a:latin typeface="Tahoma" panose="020B0604030504040204" pitchFamily="34" charset="0"/>
                        </a:rPr>
                        <a:t>12 </a:t>
                      </a:r>
                      <a:r>
                        <a:rPr kumimoji="0" lang="en-US" sz="1800" b="0" i="0" u="none" strike="noStrike" cap="none" normalizeH="0" baseline="0" smtClean="0">
                          <a:ln>
                            <a:noFill/>
                          </a:ln>
                          <a:solidFill>
                            <a:schemeClr val="tx1"/>
                          </a:solidFill>
                          <a:effectLst/>
                          <a:latin typeface="Tahoma" panose="020B0604030504040204" pitchFamily="34" charset="0"/>
                          <a:sym typeface="Symbol" panose="05050102010706020507" pitchFamily="18" charset="2"/>
                        </a:rPr>
                        <a:t></a:t>
                      </a:r>
                      <a:r>
                        <a:rPr kumimoji="0" lang="en-US" sz="1800" b="0" i="0" u="none" strike="noStrike" cap="none" normalizeH="0" baseline="30000" smtClean="0">
                          <a:ln>
                            <a:noFill/>
                          </a:ln>
                          <a:solidFill>
                            <a:schemeClr val="tx1"/>
                          </a:solidFill>
                          <a:effectLst/>
                          <a:latin typeface="Tahoma" panose="020B0604030504040204" pitchFamily="34" charset="0"/>
                          <a:sym typeface="Symbol" panose="05050102010706020507" pitchFamily="18" charset="2"/>
                        </a:rPr>
                        <a:t> </a:t>
                      </a:r>
                      <a:r>
                        <a:rPr kumimoji="0" lang="en-US" sz="1800" b="0" i="0" u="none" strike="noStrike" cap="none" normalizeH="0" baseline="0" smtClean="0">
                          <a:ln>
                            <a:noFill/>
                          </a:ln>
                          <a:solidFill>
                            <a:schemeClr val="tx1"/>
                          </a:solidFill>
                          <a:effectLst/>
                          <a:latin typeface="Tahoma" panose="020B0604030504040204" pitchFamily="34" charset="0"/>
                        </a:rPr>
                        <a:t>x</a:t>
                      </a:r>
                      <a:r>
                        <a:rPr kumimoji="0" lang="en-US" sz="1800" b="0" i="0" u="none" strike="noStrike" cap="none" normalizeH="0" baseline="30000" smtClean="0">
                          <a:ln>
                            <a:noFill/>
                          </a:ln>
                          <a:solidFill>
                            <a:schemeClr val="tx1"/>
                          </a:solidFill>
                          <a:effectLst/>
                          <a:latin typeface="Tahoma" panose="020B0604030504040204" pitchFamily="34" charset="0"/>
                        </a:rPr>
                        <a:t>11 </a:t>
                      </a:r>
                      <a:r>
                        <a:rPr kumimoji="0" lang="en-US" sz="1800" b="0" i="0" u="none" strike="noStrike" cap="none" normalizeH="0" baseline="0" smtClean="0">
                          <a:ln>
                            <a:noFill/>
                          </a:ln>
                          <a:solidFill>
                            <a:schemeClr val="tx1"/>
                          </a:solidFill>
                          <a:effectLst/>
                          <a:latin typeface="Tahoma" panose="020B0604030504040204" pitchFamily="34" charset="0"/>
                          <a:sym typeface="Symbol" panose="05050102010706020507" pitchFamily="18" charset="2"/>
                        </a:rPr>
                        <a:t></a:t>
                      </a:r>
                      <a:r>
                        <a:rPr kumimoji="0" lang="en-US" sz="1800" b="0" i="0" u="none" strike="noStrike" cap="none" normalizeH="0" baseline="30000" smtClean="0">
                          <a:ln>
                            <a:noFill/>
                          </a:ln>
                          <a:solidFill>
                            <a:schemeClr val="tx1"/>
                          </a:solidFill>
                          <a:effectLst/>
                          <a:latin typeface="Tahoma" panose="020B0604030504040204" pitchFamily="34" charset="0"/>
                          <a:sym typeface="Symbol" panose="05050102010706020507" pitchFamily="18" charset="2"/>
                        </a:rPr>
                        <a:t> </a:t>
                      </a:r>
                      <a:r>
                        <a:rPr kumimoji="0" lang="en-US" sz="1800" b="0" i="0" u="none" strike="noStrike" cap="none" normalizeH="0" baseline="0" smtClean="0">
                          <a:ln>
                            <a:noFill/>
                          </a:ln>
                          <a:solidFill>
                            <a:schemeClr val="tx1"/>
                          </a:solidFill>
                          <a:effectLst/>
                          <a:latin typeface="Tahoma" panose="020B0604030504040204" pitchFamily="34" charset="0"/>
                        </a:rPr>
                        <a:t>x</a:t>
                      </a:r>
                      <a:r>
                        <a:rPr kumimoji="0" lang="en-US" sz="1800" b="0" i="0" u="none" strike="noStrike" cap="none" normalizeH="0" baseline="30000" smtClean="0">
                          <a:ln>
                            <a:noFill/>
                          </a:ln>
                          <a:solidFill>
                            <a:schemeClr val="tx1"/>
                          </a:solidFill>
                          <a:effectLst/>
                          <a:latin typeface="Tahoma" panose="020B0604030504040204" pitchFamily="34" charset="0"/>
                        </a:rPr>
                        <a:t>10 </a:t>
                      </a:r>
                      <a:r>
                        <a:rPr kumimoji="0" lang="en-US" sz="1800" b="0" i="0" u="none" strike="noStrike" cap="none" normalizeH="0" baseline="0" smtClean="0">
                          <a:ln>
                            <a:noFill/>
                          </a:ln>
                          <a:solidFill>
                            <a:schemeClr val="tx1"/>
                          </a:solidFill>
                          <a:effectLst/>
                          <a:latin typeface="Tahoma" panose="020B0604030504040204" pitchFamily="34" charset="0"/>
                          <a:sym typeface="Symbol" panose="05050102010706020507" pitchFamily="18" charset="2"/>
                        </a:rPr>
                        <a:t></a:t>
                      </a:r>
                      <a:r>
                        <a:rPr kumimoji="0" lang="en-US" sz="1800" b="0" i="0" u="none" strike="noStrike" cap="none" normalizeH="0" baseline="30000" smtClean="0">
                          <a:ln>
                            <a:noFill/>
                          </a:ln>
                          <a:solidFill>
                            <a:schemeClr val="tx1"/>
                          </a:solidFill>
                          <a:effectLst/>
                          <a:latin typeface="Tahoma" panose="020B0604030504040204" pitchFamily="34" charset="0"/>
                          <a:sym typeface="Symbol" panose="05050102010706020507" pitchFamily="18" charset="2"/>
                        </a:rPr>
                        <a:t> </a:t>
                      </a:r>
                      <a:r>
                        <a:rPr kumimoji="0" lang="en-US" sz="1800" b="0" i="0" u="none" strike="noStrike" cap="none" normalizeH="0" baseline="0" smtClean="0">
                          <a:ln>
                            <a:noFill/>
                          </a:ln>
                          <a:solidFill>
                            <a:schemeClr val="tx1"/>
                          </a:solidFill>
                          <a:effectLst/>
                          <a:latin typeface="Tahoma" panose="020B0604030504040204" pitchFamily="34" charset="0"/>
                        </a:rPr>
                        <a:t>x</a:t>
                      </a:r>
                      <a:r>
                        <a:rPr kumimoji="0" lang="en-US" sz="1800" b="0" i="0" u="none" strike="noStrike" cap="none" normalizeH="0" baseline="30000" smtClean="0">
                          <a:ln>
                            <a:noFill/>
                          </a:ln>
                          <a:solidFill>
                            <a:schemeClr val="tx1"/>
                          </a:solidFill>
                          <a:effectLst/>
                          <a:latin typeface="Tahoma" panose="020B0604030504040204" pitchFamily="34" charset="0"/>
                        </a:rPr>
                        <a:t>8 </a:t>
                      </a:r>
                      <a:r>
                        <a:rPr kumimoji="0" lang="en-US" sz="1800" b="0" i="0" u="none" strike="noStrike" cap="none" normalizeH="0" baseline="0" smtClean="0">
                          <a:ln>
                            <a:noFill/>
                          </a:ln>
                          <a:solidFill>
                            <a:schemeClr val="tx1"/>
                          </a:solidFill>
                          <a:effectLst/>
                          <a:latin typeface="Tahoma" panose="020B0604030504040204" pitchFamily="34" charset="0"/>
                          <a:sym typeface="Symbol" panose="05050102010706020507" pitchFamily="18" charset="2"/>
                        </a:rPr>
                        <a:t></a:t>
                      </a:r>
                      <a:r>
                        <a:rPr kumimoji="0" lang="en-US" sz="1800" b="0" i="0" u="none" strike="noStrike" cap="none" normalizeH="0" baseline="30000" smtClean="0">
                          <a:ln>
                            <a:noFill/>
                          </a:ln>
                          <a:solidFill>
                            <a:schemeClr val="tx1"/>
                          </a:solidFill>
                          <a:effectLst/>
                          <a:latin typeface="Tahoma" panose="020B0604030504040204" pitchFamily="34" charset="0"/>
                          <a:sym typeface="Symbol" panose="05050102010706020507" pitchFamily="18" charset="2"/>
                        </a:rPr>
                        <a:t> </a:t>
                      </a:r>
                      <a:r>
                        <a:rPr kumimoji="0" lang="en-US" sz="1800" b="0" i="0" u="none" strike="noStrike" cap="none" normalizeH="0" baseline="0" smtClean="0">
                          <a:ln>
                            <a:noFill/>
                          </a:ln>
                          <a:solidFill>
                            <a:schemeClr val="tx1"/>
                          </a:solidFill>
                          <a:effectLst/>
                          <a:latin typeface="Tahoma" panose="020B0604030504040204" pitchFamily="34" charset="0"/>
                        </a:rPr>
                        <a:t>x</a:t>
                      </a:r>
                      <a:r>
                        <a:rPr kumimoji="0" lang="en-US" sz="1800" b="0" i="0" u="none" strike="noStrike" cap="none" normalizeH="0" baseline="30000" smtClean="0">
                          <a:ln>
                            <a:noFill/>
                          </a:ln>
                          <a:solidFill>
                            <a:schemeClr val="tx1"/>
                          </a:solidFill>
                          <a:effectLst/>
                          <a:latin typeface="Tahoma" panose="020B0604030504040204" pitchFamily="34" charset="0"/>
                        </a:rPr>
                        <a:t>7 </a:t>
                      </a:r>
                      <a:r>
                        <a:rPr kumimoji="0" lang="en-US" sz="1800" b="0" i="0" u="none" strike="noStrike" cap="none" normalizeH="0" baseline="0" smtClean="0">
                          <a:ln>
                            <a:noFill/>
                          </a:ln>
                          <a:solidFill>
                            <a:schemeClr val="tx1"/>
                          </a:solidFill>
                          <a:effectLst/>
                          <a:latin typeface="Tahoma" panose="020B0604030504040204" pitchFamily="34" charset="0"/>
                          <a:sym typeface="Symbol" panose="05050102010706020507" pitchFamily="18" charset="2"/>
                        </a:rPr>
                        <a:t></a:t>
                      </a:r>
                      <a:r>
                        <a:rPr kumimoji="0" lang="en-US" sz="1800" b="0" i="0" u="none" strike="noStrike" cap="none" normalizeH="0" baseline="30000" smtClean="0">
                          <a:ln>
                            <a:noFill/>
                          </a:ln>
                          <a:solidFill>
                            <a:schemeClr val="tx1"/>
                          </a:solidFill>
                          <a:effectLst/>
                          <a:latin typeface="Tahoma" panose="020B0604030504040204" pitchFamily="34" charset="0"/>
                          <a:sym typeface="Symbol" panose="05050102010706020507" pitchFamily="18" charset="2"/>
                        </a:rPr>
                        <a:t> </a:t>
                      </a:r>
                      <a:r>
                        <a:rPr kumimoji="0" lang="en-US" sz="1800" b="0" i="0" u="none" strike="noStrike" cap="none" normalizeH="0" baseline="0" smtClean="0">
                          <a:ln>
                            <a:noFill/>
                          </a:ln>
                          <a:solidFill>
                            <a:schemeClr val="tx1"/>
                          </a:solidFill>
                          <a:effectLst/>
                          <a:latin typeface="Tahoma" panose="020B0604030504040204" pitchFamily="34" charset="0"/>
                        </a:rPr>
                        <a:t>x</a:t>
                      </a:r>
                      <a:r>
                        <a:rPr kumimoji="0" lang="en-US" sz="1800" b="0" i="0" u="none" strike="noStrike" cap="none" normalizeH="0" baseline="30000" smtClean="0">
                          <a:ln>
                            <a:noFill/>
                          </a:ln>
                          <a:solidFill>
                            <a:schemeClr val="tx1"/>
                          </a:solidFill>
                          <a:effectLst/>
                          <a:latin typeface="Tahoma" panose="020B0604030504040204" pitchFamily="34" charset="0"/>
                        </a:rPr>
                        <a:t>5 </a:t>
                      </a:r>
                      <a:r>
                        <a:rPr kumimoji="0" lang="en-US" sz="1800" b="0" i="0" u="none" strike="noStrike" cap="none" normalizeH="0" baseline="0" smtClean="0">
                          <a:ln>
                            <a:noFill/>
                          </a:ln>
                          <a:solidFill>
                            <a:schemeClr val="tx1"/>
                          </a:solidFill>
                          <a:effectLst/>
                          <a:latin typeface="Tahoma" panose="020B0604030504040204" pitchFamily="34" charset="0"/>
                          <a:sym typeface="Symbol" panose="05050102010706020507" pitchFamily="18" charset="2"/>
                        </a:rPr>
                        <a:t></a:t>
                      </a:r>
                      <a:r>
                        <a:rPr kumimoji="0" lang="en-US" sz="1800" b="0" i="0" u="none" strike="noStrike" cap="none" normalizeH="0" baseline="30000" smtClean="0">
                          <a:ln>
                            <a:noFill/>
                          </a:ln>
                          <a:solidFill>
                            <a:schemeClr val="tx1"/>
                          </a:solidFill>
                          <a:effectLst/>
                          <a:latin typeface="Tahoma" panose="020B0604030504040204" pitchFamily="34" charset="0"/>
                          <a:sym typeface="Symbol" panose="05050102010706020507" pitchFamily="18" charset="2"/>
                        </a:rPr>
                        <a:t> </a:t>
                      </a:r>
                      <a:r>
                        <a:rPr kumimoji="0" lang="en-US" sz="1800" b="0" i="0" u="none" strike="noStrike" cap="none" normalizeH="0" baseline="0" smtClean="0">
                          <a:ln>
                            <a:noFill/>
                          </a:ln>
                          <a:solidFill>
                            <a:schemeClr val="tx1"/>
                          </a:solidFill>
                          <a:effectLst/>
                          <a:latin typeface="Tahoma" panose="020B0604030504040204" pitchFamily="34" charset="0"/>
                        </a:rPr>
                        <a:t>x</a:t>
                      </a:r>
                      <a:r>
                        <a:rPr kumimoji="0" lang="en-US" sz="1800" b="0" i="0" u="none" strike="noStrike" cap="none" normalizeH="0" baseline="30000" smtClean="0">
                          <a:ln>
                            <a:noFill/>
                          </a:ln>
                          <a:solidFill>
                            <a:schemeClr val="tx1"/>
                          </a:solidFill>
                          <a:effectLst/>
                          <a:latin typeface="Tahoma" panose="020B0604030504040204" pitchFamily="34" charset="0"/>
                        </a:rPr>
                        <a:t>4 </a:t>
                      </a:r>
                      <a:r>
                        <a:rPr kumimoji="0" lang="en-US" sz="1800" b="0" i="0" u="none" strike="noStrike" cap="none" normalizeH="0" baseline="0" smtClean="0">
                          <a:ln>
                            <a:noFill/>
                          </a:ln>
                          <a:solidFill>
                            <a:schemeClr val="tx1"/>
                          </a:solidFill>
                          <a:effectLst/>
                          <a:latin typeface="Tahoma" panose="020B0604030504040204" pitchFamily="34" charset="0"/>
                          <a:sym typeface="Symbol" panose="05050102010706020507" pitchFamily="18" charset="2"/>
                        </a:rPr>
                        <a:t></a:t>
                      </a:r>
                      <a:r>
                        <a:rPr kumimoji="0" lang="en-US" sz="1800" b="0" i="0" u="none" strike="noStrike" cap="none" normalizeH="0" baseline="30000" smtClean="0">
                          <a:ln>
                            <a:noFill/>
                          </a:ln>
                          <a:solidFill>
                            <a:schemeClr val="tx1"/>
                          </a:solidFill>
                          <a:effectLst/>
                          <a:latin typeface="Tahoma" panose="020B0604030504040204" pitchFamily="34" charset="0"/>
                          <a:sym typeface="Symbol" panose="05050102010706020507" pitchFamily="18" charset="2"/>
                        </a:rPr>
                        <a:t> </a:t>
                      </a:r>
                      <a:r>
                        <a:rPr kumimoji="0" lang="en-US" sz="1800" b="0" i="0" u="none" strike="noStrike" cap="none" normalizeH="0" baseline="0" smtClean="0">
                          <a:ln>
                            <a:noFill/>
                          </a:ln>
                          <a:solidFill>
                            <a:schemeClr val="tx1"/>
                          </a:solidFill>
                          <a:effectLst/>
                          <a:latin typeface="Tahoma" panose="020B0604030504040204" pitchFamily="34" charset="0"/>
                        </a:rPr>
                        <a:t>x</a:t>
                      </a:r>
                      <a:r>
                        <a:rPr kumimoji="0" lang="en-US" sz="1800" b="0" i="0" u="none" strike="noStrike" cap="none" normalizeH="0" baseline="30000" smtClean="0">
                          <a:ln>
                            <a:noFill/>
                          </a:ln>
                          <a:solidFill>
                            <a:schemeClr val="tx1"/>
                          </a:solidFill>
                          <a:effectLst/>
                          <a:latin typeface="Tahoma" panose="020B0604030504040204" pitchFamily="34" charset="0"/>
                        </a:rPr>
                        <a:t>2 </a:t>
                      </a:r>
                      <a:r>
                        <a:rPr kumimoji="0" lang="en-US" sz="1800" b="0" i="0" u="none" strike="noStrike" cap="none" normalizeH="0" baseline="0" smtClean="0">
                          <a:ln>
                            <a:noFill/>
                          </a:ln>
                          <a:solidFill>
                            <a:schemeClr val="tx1"/>
                          </a:solidFill>
                          <a:effectLst/>
                          <a:latin typeface="Tahoma" panose="020B0604030504040204" pitchFamily="34" charset="0"/>
                          <a:sym typeface="Symbol" panose="05050102010706020507" pitchFamily="18" charset="2"/>
                        </a:rPr>
                        <a:t></a:t>
                      </a:r>
                      <a:r>
                        <a:rPr kumimoji="0" lang="en-US" sz="1800" b="0" i="0" u="none" strike="noStrike" cap="none" normalizeH="0" baseline="30000" smtClean="0">
                          <a:ln>
                            <a:noFill/>
                          </a:ln>
                          <a:solidFill>
                            <a:schemeClr val="tx1"/>
                          </a:solidFill>
                          <a:effectLst/>
                          <a:latin typeface="Tahoma" panose="020B0604030504040204" pitchFamily="34" charset="0"/>
                          <a:sym typeface="Symbol" panose="05050102010706020507" pitchFamily="18" charset="2"/>
                        </a:rPr>
                        <a:t> </a:t>
                      </a:r>
                      <a:r>
                        <a:rPr kumimoji="0" lang="en-US" sz="1800" b="0" i="0" u="none" strike="noStrike" cap="none" normalizeH="0" baseline="0" smtClean="0">
                          <a:ln>
                            <a:noFill/>
                          </a:ln>
                          <a:solidFill>
                            <a:schemeClr val="tx1"/>
                          </a:solidFill>
                          <a:effectLst/>
                          <a:latin typeface="Tahoma" panose="020B0604030504040204" pitchFamily="34" charset="0"/>
                        </a:rPr>
                        <a:t>x</a:t>
                      </a:r>
                      <a:r>
                        <a:rPr kumimoji="0" lang="en-US" sz="1800" b="0" i="0" u="none" strike="noStrike" cap="none" normalizeH="0" baseline="30000" smtClean="0">
                          <a:ln>
                            <a:noFill/>
                          </a:ln>
                          <a:solidFill>
                            <a:schemeClr val="tx1"/>
                          </a:solidFill>
                          <a:effectLst/>
                          <a:latin typeface="Tahoma" panose="020B0604030504040204" pitchFamily="34" charset="0"/>
                        </a:rPr>
                        <a:t>1 </a:t>
                      </a:r>
                      <a:r>
                        <a:rPr kumimoji="0" lang="en-US" sz="1800" b="0" i="0" u="none" strike="noStrike" cap="none" normalizeH="0" baseline="0" smtClean="0">
                          <a:ln>
                            <a:noFill/>
                          </a:ln>
                          <a:solidFill>
                            <a:schemeClr val="tx1"/>
                          </a:solidFill>
                          <a:effectLst/>
                          <a:latin typeface="Tahoma" panose="020B0604030504040204" pitchFamily="34" charset="0"/>
                          <a:sym typeface="Symbol" panose="05050102010706020507" pitchFamily="18" charset="2"/>
                        </a:rPr>
                        <a:t></a:t>
                      </a:r>
                      <a:r>
                        <a:rPr kumimoji="0" lang="en-US" sz="1800" b="0" i="0" u="none" strike="noStrike" cap="none" normalizeH="0" baseline="30000" smtClean="0">
                          <a:ln>
                            <a:noFill/>
                          </a:ln>
                          <a:solidFill>
                            <a:schemeClr val="tx1"/>
                          </a:solidFill>
                          <a:effectLst/>
                          <a:latin typeface="Tahoma" panose="020B0604030504040204" pitchFamily="34" charset="0"/>
                          <a:sym typeface="Symbol" panose="05050102010706020507" pitchFamily="18" charset="2"/>
                        </a:rPr>
                        <a:t> </a:t>
                      </a:r>
                      <a:r>
                        <a:rPr kumimoji="0" lang="en-US" sz="1800" b="0" i="0" u="none" strike="noStrike" cap="none" normalizeH="0" baseline="0" smtClean="0">
                          <a:ln>
                            <a:noFill/>
                          </a:ln>
                          <a:solidFill>
                            <a:schemeClr val="tx1"/>
                          </a:solidFill>
                          <a:effectLst/>
                          <a:latin typeface="Tahoma" panose="020B0604030504040204" pitchFamily="34" charset="0"/>
                          <a:sym typeface="Symbol" panose="05050102010706020507" pitchFamily="18" charset="2"/>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19815382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Encoding</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0323298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7052</TotalTime>
  <Words>4224</Words>
  <Application>Microsoft Office PowerPoint</Application>
  <PresentationFormat>On-screen Show (4:3)</PresentationFormat>
  <Paragraphs>1359</Paragraphs>
  <Slides>86</Slides>
  <Notes>16</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86</vt:i4>
      </vt:variant>
    </vt:vector>
  </HeadingPairs>
  <TitlesOfParts>
    <vt:vector size="99" baseType="lpstr">
      <vt:lpstr>ＭＳ Ｐゴシック</vt:lpstr>
      <vt:lpstr>ＭＳ Ｐゴシック</vt:lpstr>
      <vt:lpstr>Arial</vt:lpstr>
      <vt:lpstr>Calibri</vt:lpstr>
      <vt:lpstr>Calibri Light</vt:lpstr>
      <vt:lpstr>Courier New</vt:lpstr>
      <vt:lpstr>Symbol</vt:lpstr>
      <vt:lpstr>Tahoma</vt:lpstr>
      <vt:lpstr>Times New Roman</vt:lpstr>
      <vt:lpstr>Wingdings</vt:lpstr>
      <vt:lpstr>Office Theme</vt:lpstr>
      <vt:lpstr>Chart</vt:lpstr>
      <vt:lpstr>Microsoft Excel Chart</vt:lpstr>
      <vt:lpstr>Physical Layer</vt:lpstr>
      <vt:lpstr>Course Outline</vt:lpstr>
      <vt:lpstr>Outline for Today</vt:lpstr>
      <vt:lpstr>A Brief Overview of Physical Media</vt:lpstr>
      <vt:lpstr>PowerPoint Presentation</vt:lpstr>
      <vt:lpstr>Links - Copper</vt:lpstr>
      <vt:lpstr>Links - Optical</vt:lpstr>
      <vt:lpstr>Links - Optical</vt:lpstr>
      <vt:lpstr>Encoding</vt:lpstr>
      <vt:lpstr>How can two hosts communicate?</vt:lpstr>
      <vt:lpstr>Non-Return to Zero (NRZ)</vt:lpstr>
      <vt:lpstr>Non-Return to Zero Inverted (NRZI)</vt:lpstr>
      <vt:lpstr>Manchester Encoding</vt:lpstr>
      <vt:lpstr>4B/5B</vt:lpstr>
      <vt:lpstr>4B/5B – Data Symbols</vt:lpstr>
      <vt:lpstr>4B/5B – Control Symbols</vt:lpstr>
      <vt:lpstr>Binary Voltage Encodings</vt:lpstr>
      <vt:lpstr>Example:  AM/FM for continuous signal</vt:lpstr>
      <vt:lpstr>Amplitude Modulation</vt:lpstr>
      <vt:lpstr>Frequency Modulation</vt:lpstr>
      <vt:lpstr>Phase Modulation</vt:lpstr>
      <vt:lpstr>Phase Modulation</vt:lpstr>
      <vt:lpstr>Phase Modulation Algorithm</vt:lpstr>
      <vt:lpstr>You can combine modulation schemes</vt:lpstr>
      <vt:lpstr>QAM: Example transmission</vt:lpstr>
      <vt:lpstr>Real constellation with noise</vt:lpstr>
      <vt:lpstr>Sampling</vt:lpstr>
      <vt:lpstr>Sampling</vt:lpstr>
      <vt:lpstr>Sampling</vt:lpstr>
      <vt:lpstr>Sampling</vt:lpstr>
      <vt:lpstr>Sampling</vt:lpstr>
      <vt:lpstr>In general</vt:lpstr>
      <vt:lpstr>What about more complex signals?</vt:lpstr>
      <vt:lpstr>What about more complex signals?</vt:lpstr>
      <vt:lpstr>Nyquist–Shannon sampling theorem</vt:lpstr>
      <vt:lpstr>Related Question: How much data can you pack into a channel?</vt:lpstr>
      <vt:lpstr>Noiseless Capacity</vt:lpstr>
      <vt:lpstr>What can Limit Maximum Data Rate?</vt:lpstr>
      <vt:lpstr>How does Noise affect these Bounds?</vt:lpstr>
      <vt:lpstr>Noisy Capacity</vt:lpstr>
      <vt:lpstr>Summary of Encoding</vt:lpstr>
      <vt:lpstr>Error Detection/Correction</vt:lpstr>
      <vt:lpstr>Error Detection</vt:lpstr>
      <vt:lpstr>Error Detection</vt:lpstr>
      <vt:lpstr>Error Detection</vt:lpstr>
      <vt:lpstr>Analog Errors</vt:lpstr>
      <vt:lpstr>RS-232 Encoding of 'Q'</vt:lpstr>
      <vt:lpstr>Limited-Frequency Signal Response (bandwidth = baud rate)</vt:lpstr>
      <vt:lpstr>Limited-Frequency Signal Response (bandwidth = baud rate/2)</vt:lpstr>
      <vt:lpstr>Symbols</vt:lpstr>
      <vt:lpstr>Symbols</vt:lpstr>
      <vt:lpstr>Hamming Distance</vt:lpstr>
      <vt:lpstr>Detecting bit flips with Parity</vt:lpstr>
      <vt:lpstr>Correcting bit flips with Voting</vt:lpstr>
      <vt:lpstr>2-bit Erasure Correction with Voting</vt:lpstr>
      <vt:lpstr>Minimum Hamming Distance</vt:lpstr>
      <vt:lpstr>Coverage</vt:lpstr>
      <vt:lpstr>Hamming Codes</vt:lpstr>
      <vt:lpstr>Hamming Codes</vt:lpstr>
      <vt:lpstr>Hamming Codes</vt:lpstr>
      <vt:lpstr>Error Bits or Bursts?</vt:lpstr>
      <vt:lpstr>Digital Error Detection Techniques</vt:lpstr>
      <vt:lpstr>Two-Dimensional Parity</vt:lpstr>
      <vt:lpstr>Two-Dimensional Parity</vt:lpstr>
      <vt:lpstr>What happens if…</vt:lpstr>
      <vt:lpstr>What happens if…</vt:lpstr>
      <vt:lpstr>What happens if…</vt:lpstr>
      <vt:lpstr>What about 3-bit errors?</vt:lpstr>
      <vt:lpstr>What about 3-bit errors?</vt:lpstr>
      <vt:lpstr>What about 4-bit errors?</vt:lpstr>
      <vt:lpstr>Internet Checksum</vt:lpstr>
      <vt:lpstr>IP Checksum</vt:lpstr>
      <vt:lpstr>Cyclic Redundancy Check (CRC)</vt:lpstr>
      <vt:lpstr>Overly simplified CRC-like protocol,  using regular numbers</vt:lpstr>
      <vt:lpstr>CRC Approach</vt:lpstr>
      <vt:lpstr>Properties of Polynomial Arithmetic</vt:lpstr>
      <vt:lpstr>CRC - Sender</vt:lpstr>
      <vt:lpstr>CRC - Receiver</vt:lpstr>
      <vt:lpstr>CRC – Example Encoding</vt:lpstr>
      <vt:lpstr>CRC – Example Decoding – No Errors</vt:lpstr>
      <vt:lpstr>CRC – Example Decoding – with Errors</vt:lpstr>
      <vt:lpstr>CRC Error Detection</vt:lpstr>
      <vt:lpstr>Example of Polynomial Multiplication</vt:lpstr>
      <vt:lpstr>On Polynomial Arithmetic</vt:lpstr>
      <vt:lpstr>CRC Error Detection</vt:lpstr>
      <vt:lpstr>Common Polynomials for C(x)</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Overview</dc:title>
  <dc:creator>Matthew Caesar</dc:creator>
  <cp:lastModifiedBy>Matthew Caesar</cp:lastModifiedBy>
  <cp:revision>93</cp:revision>
  <cp:lastPrinted>2014-02-06T03:59:43Z</cp:lastPrinted>
  <dcterms:created xsi:type="dcterms:W3CDTF">2014-01-10T22:01:40Z</dcterms:created>
  <dcterms:modified xsi:type="dcterms:W3CDTF">2014-02-12T16:51:19Z</dcterms:modified>
</cp:coreProperties>
</file>