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318" r:id="rId3"/>
    <p:sldId id="413" r:id="rId4"/>
    <p:sldId id="278" r:id="rId5"/>
    <p:sldId id="279" r:id="rId6"/>
    <p:sldId id="280" r:id="rId7"/>
    <p:sldId id="281" r:id="rId8"/>
    <p:sldId id="282" r:id="rId9"/>
    <p:sldId id="410" r:id="rId10"/>
    <p:sldId id="412" r:id="rId11"/>
    <p:sldId id="283" r:id="rId12"/>
    <p:sldId id="414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418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415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419" r:id="rId76"/>
    <p:sldId id="420" r:id="rId77"/>
    <p:sldId id="384" r:id="rId78"/>
    <p:sldId id="385" r:id="rId79"/>
    <p:sldId id="386" r:id="rId80"/>
    <p:sldId id="38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73369" autoAdjust="0"/>
  </p:normalViewPr>
  <p:slideViewPr>
    <p:cSldViewPr snapToGrid="0">
      <p:cViewPr varScale="1">
        <p:scale>
          <a:sx n="55" d="100"/>
          <a:sy n="5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5B582-D41C-47C6-885D-F0A727C01EF1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312A-0363-4862-9B77-D2C84F28D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24E37FF-D384-4A60-9844-0229B654C6E9}" type="slidenum">
              <a:rPr 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2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F6C1ADF-4B7E-4697-9A14-07F897E29BCC}" type="slidenum">
              <a:rPr lang="en-US" sz="13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9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4BF2BD3-D849-47F1-8D42-5BBB80B59670}" type="slidenum">
              <a:rPr lang="en-US" sz="13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62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C272AB-B0BF-484D-B1EC-83135DF366D5}" type="slidenum">
              <a:rPr lang="en-US" sz="13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3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0CBA8C-66FE-4B17-83AB-5E3781192C1F}" type="slidenum">
              <a:rPr lang="en-US" sz="13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8275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DC568F-F69F-456D-B169-F3A846383A84}" type="slidenum">
              <a:rPr lang="en-US" sz="1300" b="0">
                <a:latin typeface="Times New Roman" panose="02020603050405020304" pitchFamily="18" charset="0"/>
              </a:rPr>
              <a:pPr eaLnBrk="1" hangingPunct="1"/>
              <a:t>38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690725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7D3D06C-29DD-4813-A485-16A383A9532D}" type="slidenum">
              <a:rPr lang="en-US" sz="1300" b="0">
                <a:latin typeface="Times New Roman" panose="02020603050405020304" pitchFamily="18" charset="0"/>
              </a:rPr>
              <a:pPr eaLnBrk="1" hangingPunct="1"/>
              <a:t>40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1763267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9B35E0-444D-401B-A2F7-BA5178ED401F}" type="slidenum">
              <a:rPr lang="en-US" sz="1300" b="0">
                <a:latin typeface="Times New Roman" panose="02020603050405020304" pitchFamily="18" charset="0"/>
              </a:rPr>
              <a:pPr eaLnBrk="1" hangingPunct="1"/>
              <a:t>41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3192562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multiple conversations in parallel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resources are shared </a:t>
            </a: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C5A38A-F9BB-4500-A33C-3E9B499655BF}" type="slidenum">
              <a:rPr lang="en-US" sz="1300" b="0">
                <a:latin typeface="Times New Roman" panose="02020603050405020304" pitchFamily="18" charset="0"/>
              </a:rPr>
              <a:pPr eaLnBrk="1" hangingPunct="1"/>
              <a:t>43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2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EE07AE0-D851-4A15-8187-6810E2380F4B}" type="slidenum">
              <a:rPr lang="en-US" sz="1300" b="0">
                <a:latin typeface="Times New Roman" panose="02020603050405020304" pitchFamily="18" charset="0"/>
              </a:rPr>
              <a:pPr eaLnBrk="1" hangingPunct="1"/>
              <a:t>50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396781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587D0A-1D2A-43A2-9E5F-8ABE7EF30E84}" type="slidenum">
              <a:rPr lang="en-US" sz="1300" b="0">
                <a:latin typeface="Times New Roman" panose="02020603050405020304" pitchFamily="18" charset="0"/>
              </a:rPr>
              <a:pPr eaLnBrk="1" hangingPunct="1"/>
              <a:t>51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6282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multiple conversations in parallel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resources are shared </a:t>
            </a: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4B02DD8-58D9-41AA-82FB-41E298B522A7}" type="slidenum">
              <a:rPr lang="en-US" sz="13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84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969712-BE3A-4CCB-8000-4F69DC14CF70}" type="slidenum">
              <a:rPr lang="en-US" sz="1300" b="0">
                <a:latin typeface="Times New Roman" panose="02020603050405020304" pitchFamily="18" charset="0"/>
              </a:rPr>
              <a:pPr eaLnBrk="1" hangingPunct="1"/>
              <a:t>52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 smtClean="0">
                <a:latin typeface="Times New Roman" panose="02020603050405020304" pitchFamily="18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315347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borrow mckeown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smtClean="0">
                <a:latin typeface="Times New Roman" panose="02020603050405020304" pitchFamily="18" charset="0"/>
              </a:rPr>
              <a:t>s slides (of network with image); add Berkeley and MIT.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box -- links (incoming and outgoing)</a:t>
            </a:r>
          </a:p>
          <a:p>
            <a:endParaRPr lang="en-US" smtClean="0">
              <a:latin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</a:rPr>
              <a:t>packet -- data + header. 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header has an address. </a:t>
            </a: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AE441C-1E27-486C-8EC5-CB069A471A7E}" type="slidenum">
              <a:rPr lang="en-US" sz="13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5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</a:rPr>
              <a:t>multiple conversations in parallel</a:t>
            </a:r>
          </a:p>
          <a:p>
            <a:r>
              <a:rPr lang="en-US" smtClean="0">
                <a:latin typeface="Times New Roman" panose="02020603050405020304" pitchFamily="18" charset="0"/>
              </a:rPr>
              <a:t>resources are shared </a:t>
            </a:r>
          </a:p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C52ECBE-FCD5-4019-8C3D-9A008EE92B00}" type="slidenum">
              <a:rPr lang="en-US" sz="13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sz="13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6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F80114-D961-4D96-9E8C-926FAC798D32}" type="slidenum">
              <a:rPr lang="en-US" sz="13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7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70914D-BEC2-4418-9A61-985FCA9B042B}" type="slidenum">
              <a:rPr lang="en-US" sz="1300" b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F96E5C6-A574-46F9-9AB1-B20C6B6E521A}" type="slidenum">
              <a:rPr lang="en-US" sz="1300" b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4CF6B32-F00A-4A32-83BF-85149D78E308}" type="slidenum">
              <a:rPr lang="en-US" sz="13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5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DC8A1C-434F-418F-A17C-C76CF7AF0826}" type="slidenum">
              <a:rPr lang="en-US" sz="13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sz="1300" b="0">
              <a:latin typeface="Times New Roman" panose="02020603050405020304" pitchFamily="18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2512" cy="3646487"/>
          </a:xfrm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4597400"/>
            <a:ext cx="5370513" cy="42783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2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5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8A22-1344-46F3-A599-88DB26769C5E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08583-D8E5-44D9-83BF-B0DC28379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Microsoft_Excel_97-2003_Worksheet4.xls"/><Relationship Id="rId9" Type="http://schemas.openxmlformats.org/officeDocument/2006/relationships/oleObject" Target="../embeddings/oleObject6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Microsoft_Excel_97-2003_Worksheet7.xls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Microsoft_Excel_97-2003_Worksheet10.xls"/><Relationship Id="rId9" Type="http://schemas.openxmlformats.org/officeDocument/2006/relationships/oleObject" Target="../embeddings/oleObject1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Microsoft_Excel_97-2003_Worksheet13.xls"/><Relationship Id="rId9" Type="http://schemas.openxmlformats.org/officeDocument/2006/relationships/oleObject" Target="../embeddings/oleObject15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6.png"/><Relationship Id="rId5" Type="http://schemas.openxmlformats.org/officeDocument/2006/relationships/image" Target="../media/image22.png"/><Relationship Id="rId10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Microsoft_Excel_97-2003_Worksheet16.xls"/><Relationship Id="rId9" Type="http://schemas.openxmlformats.org/officeDocument/2006/relationships/oleObject" Target="../embeddings/oleObject1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97-2003_Worksheet19.xls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438: Spring 2014</a:t>
            </a:r>
          </a:p>
          <a:p>
            <a:r>
              <a:rPr lang="en-US" dirty="0" smtClean="0"/>
              <a:t>Matthew Caesar</a:t>
            </a:r>
          </a:p>
          <a:p>
            <a:r>
              <a:rPr lang="en-US"/>
              <a:t>http://courses.engr.illinois.edu/cs438/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federated system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76029"/>
          </a:xfrm>
        </p:spPr>
        <p:txBody>
          <a:bodyPr/>
          <a:lstStyle/>
          <a:p>
            <a:r>
              <a:rPr lang="en-US" sz="2400" dirty="0" smtClean="0"/>
              <a:t>The Internet ties together different networks</a:t>
            </a:r>
          </a:p>
          <a:p>
            <a:pPr lvl="1"/>
            <a:r>
              <a:rPr lang="en-US" sz="2200" dirty="0" smtClean="0"/>
              <a:t>&gt;20,000 ISP networks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A single, common interface is great for interoperability…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…but tricky for business </a:t>
            </a: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Why does this matter?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ease of interoperability is the Internet</a:t>
            </a:r>
            <a:r>
              <a:rPr lang="en-US" alt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’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s most important goal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practical realities of incentives, economics and real-world trust </a:t>
            </a:r>
            <a:b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drive topology, route selection and service evolution</a:t>
            </a:r>
            <a:endParaRPr lang="en-US" sz="2000" dirty="0"/>
          </a:p>
          <a:p>
            <a:pPr>
              <a:buFont typeface="Wingdings" panose="05000000000000000000" pitchFamily="2" charset="2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7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routers find paths?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7F6A5A-02AE-4F34-AD83-3E2059A983CD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>
              <a:latin typeface="Times New Roman" panose="02020603050405020304" pitchFamily="18" charset="0"/>
            </a:endParaRPr>
          </a:p>
        </p:txBody>
      </p: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914400" y="1179513"/>
            <a:ext cx="7391400" cy="4319587"/>
            <a:chOff x="914400" y="1371600"/>
            <a:chExt cx="7391400" cy="4319477"/>
          </a:xfrm>
        </p:grpSpPr>
        <p:pic>
          <p:nvPicPr>
            <p:cNvPr id="4209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71600"/>
              <a:ext cx="6837218" cy="4319477"/>
            </a:xfrm>
            <a:prstGeom prst="rect">
              <a:avLst/>
            </a:prstGeom>
            <a:solidFill>
              <a:schemeClr val="accent1">
                <a:alpha val="2588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14400" y="1447798"/>
              <a:ext cx="7391400" cy="3886101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990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29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1025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701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9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3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465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1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465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415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4913"/>
            <a:ext cx="47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13113"/>
            <a:ext cx="47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3113"/>
            <a:ext cx="4762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rot="16200000" flipV="1">
            <a:off x="2081213" y="2108200"/>
            <a:ext cx="381000" cy="3524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165350" y="2838450"/>
            <a:ext cx="365125" cy="2000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686050" y="2616200"/>
            <a:ext cx="127635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5" idx="2"/>
          </p:cNvCxnSpPr>
          <p:nvPr/>
        </p:nvCxnSpPr>
        <p:spPr>
          <a:xfrm rot="5400000" flipH="1" flipV="1">
            <a:off x="3853656" y="2709069"/>
            <a:ext cx="950913" cy="2571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38650" y="3454400"/>
            <a:ext cx="1733550" cy="158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138863" y="3041650"/>
            <a:ext cx="304800" cy="2381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1" idx="2"/>
          </p:cNvCxnSpPr>
          <p:nvPr/>
        </p:nvCxnSpPr>
        <p:spPr>
          <a:xfrm rot="5400000" flipH="1" flipV="1">
            <a:off x="6406356" y="2594769"/>
            <a:ext cx="722313" cy="7143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260306" y="3696494"/>
            <a:ext cx="252413" cy="476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1" idx="0"/>
          </p:cNvCxnSpPr>
          <p:nvPr/>
        </p:nvCxnSpPr>
        <p:spPr>
          <a:xfrm rot="16200000" flipV="1">
            <a:off x="4126706" y="3667919"/>
            <a:ext cx="252413" cy="1047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009" name="Group 127"/>
          <p:cNvGrpSpPr>
            <a:grpSpLocks/>
          </p:cNvGrpSpPr>
          <p:nvPr/>
        </p:nvGrpSpPr>
        <p:grpSpPr bwMode="auto">
          <a:xfrm>
            <a:off x="2686050" y="2170113"/>
            <a:ext cx="3521075" cy="1209675"/>
            <a:chOff x="2686824" y="2362801"/>
            <a:chExt cx="3520338" cy="1208738"/>
          </a:xfrm>
        </p:grpSpPr>
        <p:pic>
          <p:nvPicPr>
            <p:cNvPr id="4209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95600"/>
              <a:ext cx="477024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>
              <a:endCxn id="75" idx="2"/>
            </p:cNvCxnSpPr>
            <p:nvPr/>
          </p:nvCxnSpPr>
          <p:spPr>
            <a:xfrm rot="5400000" flipH="1" flipV="1">
              <a:off x="4235203" y="2480948"/>
              <a:ext cx="341048" cy="1047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591425" y="3035380"/>
              <a:ext cx="1615737" cy="53615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686824" y="2806957"/>
              <a:ext cx="1428451" cy="16497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10" name="Rectangle 33"/>
          <p:cNvSpPr>
            <a:spLocks noChangeArrowheads="1"/>
          </p:cNvSpPr>
          <p:nvPr/>
        </p:nvSpPr>
        <p:spPr bwMode="auto">
          <a:xfrm>
            <a:off x="228600" y="1408113"/>
            <a:ext cx="1109599" cy="461665"/>
          </a:xfrm>
          <a:prstGeom prst="rect">
            <a:avLst/>
          </a:prstGeom>
          <a:solidFill>
            <a:srgbClr val="FFE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Robert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11" name="Rectangle 34"/>
          <p:cNvSpPr>
            <a:spLocks noChangeArrowheads="1"/>
          </p:cNvSpPr>
          <p:nvPr/>
        </p:nvSpPr>
        <p:spPr bwMode="auto">
          <a:xfrm>
            <a:off x="7107238" y="3541713"/>
            <a:ext cx="2032929" cy="461665"/>
          </a:xfrm>
          <a:prstGeom prst="rect">
            <a:avLst/>
          </a:prstGeom>
          <a:solidFill>
            <a:srgbClr val="FFE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pinterest.com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>
            <a:stCxn id="42010" idx="3"/>
          </p:cNvCxnSpPr>
          <p:nvPr/>
        </p:nvCxnSpPr>
        <p:spPr>
          <a:xfrm>
            <a:off x="1338199" y="1638946"/>
            <a:ext cx="490601" cy="1501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6629400" y="3770313"/>
            <a:ext cx="457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36"/>
          <p:cNvGrpSpPr>
            <a:grpSpLocks/>
          </p:cNvGrpSpPr>
          <p:nvPr/>
        </p:nvGrpSpPr>
        <p:grpSpPr bwMode="auto">
          <a:xfrm>
            <a:off x="1905000" y="2538413"/>
            <a:ext cx="3127375" cy="1003300"/>
            <a:chOff x="1905000" y="2729753"/>
            <a:chExt cx="3127786" cy="1004047"/>
          </a:xfrm>
        </p:grpSpPr>
        <p:sp>
          <p:nvSpPr>
            <p:cNvPr id="38" name="Rectangle 37"/>
            <p:cNvSpPr/>
            <p:nvPr/>
          </p:nvSpPr>
          <p:spPr>
            <a:xfrm>
              <a:off x="3886460" y="2969643"/>
              <a:ext cx="1146326" cy="15410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23.2.0.0/24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57830" y="3578109"/>
              <a:ext cx="1146326" cy="155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81.2.0.0/24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05000" y="2729753"/>
              <a:ext cx="1146326" cy="1556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10.1.0.0/16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138"/>
          <p:cNvGrpSpPr>
            <a:grpSpLocks/>
          </p:cNvGrpSpPr>
          <p:nvPr/>
        </p:nvGrpSpPr>
        <p:grpSpPr bwMode="auto">
          <a:xfrm>
            <a:off x="4495800" y="1568450"/>
            <a:ext cx="2286000" cy="1135063"/>
            <a:chOff x="4495800" y="1760558"/>
            <a:chExt cx="2286000" cy="1135042"/>
          </a:xfrm>
        </p:grpSpPr>
        <p:cxnSp>
          <p:nvCxnSpPr>
            <p:cNvPr id="42" name="Straight Arrow Connector 41"/>
            <p:cNvCxnSpPr>
              <a:endCxn id="44" idx="2"/>
            </p:cNvCxnSpPr>
            <p:nvPr/>
          </p:nvCxnSpPr>
          <p:spPr>
            <a:xfrm flipV="1">
              <a:off x="4495800" y="2286011"/>
              <a:ext cx="941388" cy="6095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81" name="Group 93"/>
            <p:cNvGrpSpPr>
              <a:grpSpLocks/>
            </p:cNvGrpSpPr>
            <p:nvPr/>
          </p:nvGrpSpPr>
          <p:grpSpPr bwMode="auto">
            <a:xfrm>
              <a:off x="4953000" y="1760558"/>
              <a:ext cx="1828800" cy="525442"/>
              <a:chOff x="4953000" y="1760558"/>
              <a:chExt cx="1828800" cy="52544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954588" y="2112976"/>
                <a:ext cx="966787" cy="1730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4.0.0.0/8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953000" y="1938355"/>
                <a:ext cx="966788" cy="1730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Prefix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49988" y="1938355"/>
                <a:ext cx="530225" cy="1746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Hops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21375" y="1935180"/>
                <a:ext cx="327025" cy="17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IF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953000" y="1760558"/>
                <a:ext cx="1828800" cy="1730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Routing Table at B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21375" y="2109801"/>
                <a:ext cx="327025" cy="17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48400" y="2111389"/>
                <a:ext cx="530225" cy="1746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Group 139"/>
          <p:cNvGrpSpPr>
            <a:grpSpLocks/>
          </p:cNvGrpSpPr>
          <p:nvPr/>
        </p:nvGrpSpPr>
        <p:grpSpPr bwMode="auto">
          <a:xfrm>
            <a:off x="2133600" y="3541713"/>
            <a:ext cx="1905000" cy="1219200"/>
            <a:chOff x="2133600" y="3733799"/>
            <a:chExt cx="1905000" cy="1219201"/>
          </a:xfrm>
        </p:grpSpPr>
        <p:cxnSp>
          <p:nvCxnSpPr>
            <p:cNvPr id="52" name="Straight Arrow Connector 51"/>
            <p:cNvCxnSpPr/>
            <p:nvPr/>
          </p:nvCxnSpPr>
          <p:spPr>
            <a:xfrm rot="10800000" flipV="1">
              <a:off x="3276600" y="3733799"/>
              <a:ext cx="762000" cy="68580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72" name="Group 94"/>
            <p:cNvGrpSpPr>
              <a:grpSpLocks/>
            </p:cNvGrpSpPr>
            <p:nvPr/>
          </p:nvGrpSpPr>
          <p:grpSpPr bwMode="auto">
            <a:xfrm>
              <a:off x="2133600" y="4427558"/>
              <a:ext cx="1828800" cy="525442"/>
              <a:chOff x="4953000" y="1760558"/>
              <a:chExt cx="1828800" cy="52544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954588" y="2112962"/>
                <a:ext cx="966787" cy="173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4.0.0.0/8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53000" y="1938337"/>
                <a:ext cx="966788" cy="173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Prefix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249988" y="1938337"/>
                <a:ext cx="530225" cy="1746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Hops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921375" y="1935162"/>
                <a:ext cx="327025" cy="17621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IF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953000" y="1760537"/>
                <a:ext cx="1828800" cy="1730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Routing Table at C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921375" y="2109787"/>
                <a:ext cx="327025" cy="17621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D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248400" y="2111375"/>
                <a:ext cx="530225" cy="17462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1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1" name="Group 141"/>
          <p:cNvGrpSpPr>
            <a:grpSpLocks/>
          </p:cNvGrpSpPr>
          <p:nvPr/>
        </p:nvGrpSpPr>
        <p:grpSpPr bwMode="auto">
          <a:xfrm>
            <a:off x="76200" y="2703513"/>
            <a:ext cx="2209800" cy="1363662"/>
            <a:chOff x="76200" y="2895599"/>
            <a:chExt cx="2209801" cy="1363643"/>
          </a:xfrm>
        </p:grpSpPr>
        <p:cxnSp>
          <p:nvCxnSpPr>
            <p:cNvPr id="62" name="Straight Arrow Connector 61"/>
            <p:cNvCxnSpPr/>
            <p:nvPr/>
          </p:nvCxnSpPr>
          <p:spPr>
            <a:xfrm rot="10800000" flipV="1">
              <a:off x="1312864" y="2895599"/>
              <a:ext cx="973137" cy="84771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063" name="Group 105"/>
            <p:cNvGrpSpPr>
              <a:grpSpLocks/>
            </p:cNvGrpSpPr>
            <p:nvPr/>
          </p:nvGrpSpPr>
          <p:grpSpPr bwMode="auto">
            <a:xfrm>
              <a:off x="76200" y="3733800"/>
              <a:ext cx="1828800" cy="525442"/>
              <a:chOff x="4953000" y="1760558"/>
              <a:chExt cx="1828800" cy="52544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4954588" y="2112965"/>
                <a:ext cx="966788" cy="1730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4.0.0.0/8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953000" y="1938343"/>
                <a:ext cx="966789" cy="1730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Prefix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249989" y="1938343"/>
                <a:ext cx="530225" cy="1746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Hops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921376" y="1935168"/>
                <a:ext cx="327025" cy="17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IF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53000" y="1760545"/>
                <a:ext cx="1828801" cy="1730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Routing Table at A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921376" y="2109790"/>
                <a:ext cx="327025" cy="1762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B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248401" y="2111377"/>
                <a:ext cx="530225" cy="17462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</a:t>
                </a:r>
                <a:endPara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018" name="Rectangle 114"/>
          <p:cNvSpPr>
            <a:spLocks noChangeArrowheads="1"/>
          </p:cNvSpPr>
          <p:nvPr/>
        </p:nvSpPr>
        <p:spPr bwMode="auto">
          <a:xfrm>
            <a:off x="2438400" y="2257425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019" name="Rectangle 115"/>
          <p:cNvSpPr>
            <a:spLocks noChangeArrowheads="1"/>
          </p:cNvSpPr>
          <p:nvPr/>
        </p:nvSpPr>
        <p:spPr bwMode="auto">
          <a:xfrm>
            <a:off x="4038600" y="24749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2020" name="Rectangle 118"/>
          <p:cNvSpPr>
            <a:spLocks noChangeArrowheads="1"/>
          </p:cNvSpPr>
          <p:nvPr/>
        </p:nvSpPr>
        <p:spPr bwMode="auto">
          <a:xfrm>
            <a:off x="4233863" y="309562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2021" name="Rectangle 119"/>
          <p:cNvSpPr>
            <a:spLocks noChangeArrowheads="1"/>
          </p:cNvSpPr>
          <p:nvPr/>
        </p:nvSpPr>
        <p:spPr bwMode="auto">
          <a:xfrm>
            <a:off x="6507163" y="308451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75" name="Group 135"/>
          <p:cNvGrpSpPr>
            <a:grpSpLocks/>
          </p:cNvGrpSpPr>
          <p:nvPr/>
        </p:nvGrpSpPr>
        <p:grpSpPr bwMode="auto">
          <a:xfrm>
            <a:off x="1763713" y="1941513"/>
            <a:ext cx="7045358" cy="2057400"/>
            <a:chOff x="1764254" y="2133600"/>
            <a:chExt cx="7045579" cy="2057400"/>
          </a:xfrm>
        </p:grpSpPr>
        <p:sp>
          <p:nvSpPr>
            <p:cNvPr id="76" name="Rectangle 75"/>
            <p:cNvSpPr/>
            <p:nvPr/>
          </p:nvSpPr>
          <p:spPr>
            <a:xfrm>
              <a:off x="1764254" y="3552825"/>
              <a:ext cx="827113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10.1.0.1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905545" y="2133600"/>
              <a:ext cx="825526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10.1.8.7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26528" y="2333625"/>
              <a:ext cx="827113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23.2.0.1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63010" y="4010025"/>
              <a:ext cx="825526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81.2.0.1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68070" y="4010025"/>
              <a:ext cx="825526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4.5.16.2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15665" y="3048000"/>
              <a:ext cx="825526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4.18.5.1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793612" y="2667000"/>
              <a:ext cx="827113" cy="180975"/>
            </a:xfrm>
            <a:prstGeom prst="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4.9.0.1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Straight Arrow Connector 82"/>
            <p:cNvCxnSpPr>
              <a:endCxn id="82" idx="3"/>
            </p:cNvCxnSpPr>
            <p:nvPr/>
          </p:nvCxnSpPr>
          <p:spPr>
            <a:xfrm rot="10800000" flipV="1">
              <a:off x="7620725" y="2514600"/>
              <a:ext cx="304810" cy="2428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61" name="Rectangle 126"/>
            <p:cNvSpPr>
              <a:spLocks noChangeArrowheads="1"/>
            </p:cNvSpPr>
            <p:nvPr/>
          </p:nvSpPr>
          <p:spPr bwMode="auto">
            <a:xfrm>
              <a:off x="7772400" y="2252246"/>
              <a:ext cx="1037433" cy="307777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IP address</a:t>
              </a:r>
            </a:p>
          </p:txBody>
        </p:sp>
      </p:grpSp>
      <p:grpSp>
        <p:nvGrpSpPr>
          <p:cNvPr id="85" name="Group 137"/>
          <p:cNvGrpSpPr>
            <a:grpSpLocks/>
          </p:cNvGrpSpPr>
          <p:nvPr/>
        </p:nvGrpSpPr>
        <p:grpSpPr bwMode="auto">
          <a:xfrm>
            <a:off x="5864225" y="2898775"/>
            <a:ext cx="2136899" cy="612775"/>
            <a:chOff x="5863814" y="3090446"/>
            <a:chExt cx="2137310" cy="612875"/>
          </a:xfrm>
        </p:grpSpPr>
        <p:sp>
          <p:nvSpPr>
            <p:cNvPr id="86" name="Rectangle 85"/>
            <p:cNvSpPr/>
            <p:nvPr/>
          </p:nvSpPr>
          <p:spPr>
            <a:xfrm>
              <a:off x="5863814" y="3547721"/>
              <a:ext cx="1146395" cy="155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4.0.0.0/8  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10800000" flipV="1">
              <a:off x="7013385" y="3352427"/>
              <a:ext cx="377898" cy="1873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52" name="Rectangle 133"/>
            <p:cNvSpPr>
              <a:spLocks noChangeArrowheads="1"/>
            </p:cNvSpPr>
            <p:nvPr/>
          </p:nvSpPr>
          <p:spPr bwMode="auto">
            <a:xfrm>
              <a:off x="7357875" y="3090446"/>
              <a:ext cx="643249" cy="3078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Prefix</a:t>
              </a: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153"/>
          <p:cNvGrpSpPr>
            <a:grpSpLocks/>
          </p:cNvGrpSpPr>
          <p:nvPr/>
        </p:nvGrpSpPr>
        <p:grpSpPr bwMode="auto">
          <a:xfrm>
            <a:off x="2667000" y="2474913"/>
            <a:ext cx="3581400" cy="1143000"/>
            <a:chOff x="2667000" y="2667000"/>
            <a:chExt cx="3581400" cy="1143000"/>
          </a:xfrm>
        </p:grpSpPr>
        <p:cxnSp>
          <p:nvCxnSpPr>
            <p:cNvPr id="90" name="Straight Arrow Connector 89"/>
            <p:cNvCxnSpPr/>
            <p:nvPr/>
          </p:nvCxnSpPr>
          <p:spPr>
            <a:xfrm rot="10800000" flipV="1">
              <a:off x="4419600" y="3733800"/>
              <a:ext cx="1676400" cy="762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>
              <a:off x="2667000" y="2971800"/>
              <a:ext cx="1219200" cy="7620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10800000">
              <a:off x="2743200" y="2667000"/>
              <a:ext cx="1371600" cy="2286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0800000">
              <a:off x="4648200" y="2971800"/>
              <a:ext cx="1600200" cy="5334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Freeform 93"/>
          <p:cNvSpPr/>
          <p:nvPr/>
        </p:nvSpPr>
        <p:spPr>
          <a:xfrm>
            <a:off x="2033588" y="2120900"/>
            <a:ext cx="4495800" cy="1743075"/>
          </a:xfrm>
          <a:custGeom>
            <a:avLst/>
            <a:gdLst>
              <a:gd name="connsiteX0" fmla="*/ 0 w 4496696"/>
              <a:gd name="connsiteY0" fmla="*/ 0 h 1742739"/>
              <a:gd name="connsiteX1" fmla="*/ 387276 w 4496696"/>
              <a:gd name="connsiteY1" fmla="*/ 484094 h 1742739"/>
              <a:gd name="connsiteX2" fmla="*/ 2323652 w 4496696"/>
              <a:gd name="connsiteY2" fmla="*/ 753035 h 1742739"/>
              <a:gd name="connsiteX3" fmla="*/ 4141694 w 4496696"/>
              <a:gd name="connsiteY3" fmla="*/ 1269402 h 1742739"/>
              <a:gd name="connsiteX4" fmla="*/ 4453666 w 4496696"/>
              <a:gd name="connsiteY4" fmla="*/ 1742739 h 174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6696" h="1742739">
                <a:moveTo>
                  <a:pt x="0" y="0"/>
                </a:moveTo>
                <a:cubicBezTo>
                  <a:pt x="0" y="179294"/>
                  <a:pt x="1" y="358588"/>
                  <a:pt x="387276" y="484094"/>
                </a:cubicBezTo>
                <a:cubicBezTo>
                  <a:pt x="774551" y="609600"/>
                  <a:pt x="1697916" y="622150"/>
                  <a:pt x="2323652" y="753035"/>
                </a:cubicBezTo>
                <a:cubicBezTo>
                  <a:pt x="2949388" y="883920"/>
                  <a:pt x="3786692" y="1104451"/>
                  <a:pt x="4141694" y="1269402"/>
                </a:cubicBezTo>
                <a:cubicBezTo>
                  <a:pt x="4496696" y="1434353"/>
                  <a:pt x="4475181" y="1588546"/>
                  <a:pt x="4453666" y="1742739"/>
                </a:cubicBezTo>
              </a:path>
            </a:pathLst>
          </a:cu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Group 169"/>
          <p:cNvGrpSpPr>
            <a:grpSpLocks/>
          </p:cNvGrpSpPr>
          <p:nvPr/>
        </p:nvGrpSpPr>
        <p:grpSpPr bwMode="auto">
          <a:xfrm>
            <a:off x="1600200" y="609600"/>
            <a:ext cx="1752600" cy="1379538"/>
            <a:chOff x="1600200" y="801469"/>
            <a:chExt cx="1752600" cy="1379756"/>
          </a:xfrm>
        </p:grpSpPr>
        <p:pic>
          <p:nvPicPr>
            <p:cNvPr id="4204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447800"/>
              <a:ext cx="5334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4" name="Rectangle 156"/>
            <p:cNvSpPr>
              <a:spLocks noChangeArrowheads="1"/>
            </p:cNvSpPr>
            <p:nvPr/>
          </p:nvSpPr>
          <p:spPr bwMode="auto">
            <a:xfrm>
              <a:off x="1600200" y="801469"/>
              <a:ext cx="1642437" cy="646433"/>
            </a:xfrm>
            <a:prstGeom prst="rect">
              <a:avLst/>
            </a:prstGeom>
            <a:solidFill>
              <a:srgbClr val="FFE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Robert’s local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DNS server</a:t>
              </a:r>
            </a:p>
          </p:txBody>
        </p:sp>
        <p:cxnSp>
          <p:nvCxnSpPr>
            <p:cNvPr id="98" name="Straight Arrow Connector 97"/>
            <p:cNvCxnSpPr>
              <a:stCxn id="42044" idx="2"/>
            </p:cNvCxnSpPr>
            <p:nvPr/>
          </p:nvCxnSpPr>
          <p:spPr>
            <a:xfrm>
              <a:off x="2421419" y="1447902"/>
              <a:ext cx="397981" cy="36655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168"/>
          <p:cNvGrpSpPr>
            <a:grpSpLocks/>
          </p:cNvGrpSpPr>
          <p:nvPr/>
        </p:nvGrpSpPr>
        <p:grpSpPr bwMode="auto">
          <a:xfrm>
            <a:off x="5334001" y="3922713"/>
            <a:ext cx="3721407" cy="1408213"/>
            <a:chOff x="5334000" y="4114800"/>
            <a:chExt cx="3722006" cy="1408432"/>
          </a:xfrm>
        </p:grpSpPr>
        <p:pic>
          <p:nvPicPr>
            <p:cNvPr id="4204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114800"/>
              <a:ext cx="5334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41" name="Rectangle 161"/>
            <p:cNvSpPr>
              <a:spLocks noChangeArrowheads="1"/>
            </p:cNvSpPr>
            <p:nvPr/>
          </p:nvSpPr>
          <p:spPr bwMode="auto">
            <a:xfrm>
              <a:off x="6477000" y="4876800"/>
              <a:ext cx="2579006" cy="646432"/>
            </a:xfrm>
            <a:prstGeom prst="rect">
              <a:avLst/>
            </a:prstGeom>
            <a:solidFill>
              <a:srgbClr val="FFE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Pinterest’s authoritative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DNS server</a:t>
              </a: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rot="10800000">
              <a:off x="5867486" y="4648283"/>
              <a:ext cx="609698" cy="38105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96"/>
          <p:cNvGrpSpPr>
            <a:grpSpLocks/>
          </p:cNvGrpSpPr>
          <p:nvPr/>
        </p:nvGrpSpPr>
        <p:grpSpPr bwMode="auto">
          <a:xfrm>
            <a:off x="5715000" y="874713"/>
            <a:ext cx="3078228" cy="1419225"/>
            <a:chOff x="5715000" y="1066800"/>
            <a:chExt cx="3078328" cy="1419225"/>
          </a:xfrm>
        </p:grpSpPr>
        <p:pic>
          <p:nvPicPr>
            <p:cNvPr id="4203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52600"/>
              <a:ext cx="5334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037" name="Group 176"/>
            <p:cNvGrpSpPr>
              <a:grpSpLocks/>
            </p:cNvGrpSpPr>
            <p:nvPr/>
          </p:nvGrpSpPr>
          <p:grpSpPr bwMode="auto">
            <a:xfrm>
              <a:off x="6248417" y="1066800"/>
              <a:ext cx="2544911" cy="1052512"/>
              <a:chOff x="6248417" y="1066800"/>
              <a:chExt cx="2544911" cy="1052512"/>
            </a:xfrm>
          </p:grpSpPr>
          <p:sp>
            <p:nvSpPr>
              <p:cNvPr id="42038" name="Rectangle 172"/>
              <p:cNvSpPr>
                <a:spLocks noChangeArrowheads="1"/>
              </p:cNvSpPr>
              <p:nvPr/>
            </p:nvSpPr>
            <p:spPr bwMode="auto">
              <a:xfrm>
                <a:off x="6787586" y="1066800"/>
                <a:ext cx="2005742" cy="646331"/>
              </a:xfrm>
              <a:prstGeom prst="rect">
                <a:avLst/>
              </a:prstGeom>
              <a:solidFill>
                <a:srgbClr val="FFE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.com authoritative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DNS sever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 rot="10800000" flipV="1">
                <a:off x="6248417" y="1752600"/>
                <a:ext cx="685822" cy="3667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8" name="Straight Arrow Connector 107"/>
          <p:cNvCxnSpPr/>
          <p:nvPr/>
        </p:nvCxnSpPr>
        <p:spPr>
          <a:xfrm flipV="1">
            <a:off x="2286000" y="1712913"/>
            <a:ext cx="533400" cy="152400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0800000" flipV="1">
            <a:off x="2317750" y="1941513"/>
            <a:ext cx="577850" cy="180975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6200000" flipH="1">
            <a:off x="3992562" y="447676"/>
            <a:ext cx="47625" cy="3397250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6200000" flipH="1">
            <a:off x="4037012" y="600076"/>
            <a:ext cx="47625" cy="3397250"/>
          </a:xfrm>
          <a:prstGeom prst="straightConnector1">
            <a:avLst/>
          </a:prstGeom>
          <a:ln w="6350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470150" y="2274888"/>
            <a:ext cx="3016250" cy="1724025"/>
          </a:xfrm>
          <a:prstGeom prst="straightConnector1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209800" y="2322513"/>
            <a:ext cx="3016250" cy="1724025"/>
          </a:xfrm>
          <a:prstGeom prst="straightConnector1">
            <a:avLst/>
          </a:prstGeom>
          <a:ln w="6350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35" name="Content Placeholder 2"/>
          <p:cNvSpPr>
            <a:spLocks noGrp="1"/>
          </p:cNvSpPr>
          <p:nvPr>
            <p:ph idx="1"/>
          </p:nvPr>
        </p:nvSpPr>
        <p:spPr>
          <a:xfrm>
            <a:off x="685800" y="5143501"/>
            <a:ext cx="7772400" cy="9524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Hosts assigned topology-dependent addresses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Routers advertise address blocks (“prefixes”)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Routers compute “shortest” paths to prefixes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Map IP addresses to names with DNS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88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Links</a:t>
            </a: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949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smtClean="0"/>
              <a:t>Bandwidth (capacity): </a:t>
            </a:r>
            <a:r>
              <a:rPr lang="en-US" altLang="en-US" sz="2400" smtClean="0"/>
              <a:t>“</a:t>
            </a:r>
            <a:r>
              <a:rPr lang="en-US" sz="2400" smtClean="0"/>
              <a:t>width</a:t>
            </a:r>
            <a:r>
              <a:rPr lang="en-US" altLang="en-US" sz="2400" smtClean="0"/>
              <a:t>”</a:t>
            </a:r>
            <a:r>
              <a:rPr lang="en-US" sz="2400" smtClean="0"/>
              <a:t> of the link </a:t>
            </a:r>
          </a:p>
          <a:p>
            <a:pPr lvl="1"/>
            <a:r>
              <a:rPr lang="en-US" sz="2000" smtClean="0">
                <a:solidFill>
                  <a:srgbClr val="000090"/>
                </a:solidFill>
              </a:rPr>
              <a:t>number of bits sent (or received) per unit time (bits/sec or bps)</a:t>
            </a:r>
          </a:p>
          <a:p>
            <a:r>
              <a:rPr lang="en-US" sz="2400" smtClean="0"/>
              <a:t>Latency (delay): </a:t>
            </a:r>
            <a:r>
              <a:rPr lang="en-US" altLang="en-US" sz="2400" smtClean="0"/>
              <a:t>“</a:t>
            </a:r>
            <a:r>
              <a:rPr lang="en-US" sz="2400" smtClean="0"/>
              <a:t>length</a:t>
            </a:r>
            <a:r>
              <a:rPr lang="en-US" altLang="en-US" sz="2400" smtClean="0"/>
              <a:t>”</a:t>
            </a:r>
            <a:r>
              <a:rPr lang="en-US" sz="2400" smtClean="0"/>
              <a:t> of the link</a:t>
            </a:r>
          </a:p>
          <a:p>
            <a:pPr lvl="1"/>
            <a:r>
              <a:rPr lang="en-US" sz="2000" smtClean="0">
                <a:solidFill>
                  <a:srgbClr val="000090"/>
                </a:solidFill>
              </a:rPr>
              <a:t>propagation time for data to travel along the link (seconds)</a:t>
            </a:r>
            <a:endParaRPr lang="en-US" sz="2000" smtClean="0"/>
          </a:p>
          <a:p>
            <a:r>
              <a:rPr lang="en-US" sz="2400" smtClean="0"/>
              <a:t>Bandwidth-Delay Product (BDP): </a:t>
            </a:r>
            <a:r>
              <a:rPr lang="en-US" altLang="en-US" sz="2400" smtClean="0"/>
              <a:t>“</a:t>
            </a:r>
            <a:r>
              <a:rPr lang="en-US" sz="2400" smtClean="0"/>
              <a:t>volume</a:t>
            </a:r>
            <a:r>
              <a:rPr lang="en-US" altLang="en-US" sz="2400" smtClean="0"/>
              <a:t>”</a:t>
            </a:r>
            <a:r>
              <a:rPr lang="en-US" sz="2400" smtClean="0"/>
              <a:t> of the link </a:t>
            </a:r>
          </a:p>
          <a:p>
            <a:pPr lvl="1"/>
            <a:r>
              <a:rPr lang="en-US" sz="2000" smtClean="0">
                <a:solidFill>
                  <a:srgbClr val="000090"/>
                </a:solidFill>
              </a:rPr>
              <a:t>amount of data that can be </a:t>
            </a:r>
            <a:r>
              <a:rPr lang="en-US" altLang="en-US" sz="2000" smtClean="0">
                <a:solidFill>
                  <a:srgbClr val="000090"/>
                </a:solidFill>
              </a:rPr>
              <a:t>“</a:t>
            </a:r>
            <a:r>
              <a:rPr lang="en-US" sz="2000" smtClean="0">
                <a:solidFill>
                  <a:srgbClr val="000090"/>
                </a:solidFill>
              </a:rPr>
              <a:t>in flight</a:t>
            </a:r>
            <a:r>
              <a:rPr lang="en-US" altLang="en-US" sz="2000" smtClean="0">
                <a:solidFill>
                  <a:srgbClr val="000090"/>
                </a:solidFill>
              </a:rPr>
              <a:t>”</a:t>
            </a:r>
            <a:r>
              <a:rPr lang="en-US" sz="2000" smtClean="0">
                <a:solidFill>
                  <a:srgbClr val="000090"/>
                </a:solidFill>
              </a:rPr>
              <a:t> at any time</a:t>
            </a:r>
          </a:p>
          <a:p>
            <a:pPr lvl="1"/>
            <a:r>
              <a:rPr lang="en-US" sz="2000" smtClean="0">
                <a:solidFill>
                  <a:srgbClr val="000090"/>
                </a:solidFill>
              </a:rPr>
              <a:t>propagation delay × bits/time = total bits in link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ＭＳ Ｐゴシック" charset="0"/>
              </a:rPr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ＭＳ Ｐゴシック" charset="0"/>
              </a:rPr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800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ＭＳ Ｐゴシック" charset="0"/>
              </a:rPr>
              <a:t>delay x bandwidth</a:t>
            </a:r>
          </a:p>
        </p:txBody>
      </p:sp>
    </p:spTree>
    <p:extLst>
      <p:ext uri="{BB962C8B-B14F-4D97-AF65-F5344CB8AC3E}">
        <p14:creationId xmlns:p14="http://schemas.microsoft.com/office/powerpoint/2010/main" val="26348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Same city over a slow link: 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BW ~100Mbps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Latency ~0.1msec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BDP ~10,000bits (~1.25KBytes)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Cross-country over fast link: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BW ~10Gbps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Latency~10msec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dirty="0" smtClean="0">
                <a:ea typeface="ＭＳ Ｐゴシック" charset="-128"/>
              </a:rPr>
              <a:t>BDP ~10</a:t>
            </a:r>
            <a:r>
              <a:rPr lang="en-US" baseline="30000" dirty="0" smtClean="0">
                <a:ea typeface="ＭＳ Ｐゴシック" charset="-128"/>
              </a:rPr>
              <a:t>8</a:t>
            </a:r>
            <a:r>
              <a:rPr lang="en-US" dirty="0" smtClean="0">
                <a:ea typeface="ＭＳ Ｐゴシック" charset="-128"/>
              </a:rPr>
              <a:t>bits (~12.5GBytes)</a:t>
            </a:r>
          </a:p>
          <a:p>
            <a:pPr lvl="1">
              <a:buFont typeface="Wingdings" charset="0"/>
              <a:buChar char="l"/>
              <a:defRPr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2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  <a:ea typeface="ＭＳ Ｐゴシック" charset="0"/>
                <a:cs typeface="ＭＳ Ｐゴシック" charset="0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/>
          <a:lstStyle/>
          <a:p>
            <a:r>
              <a:rPr lang="en-US" dirty="0" smtClean="0"/>
              <a:t>Packet Delay</a:t>
            </a:r>
            <a:br>
              <a:rPr lang="en-US" dirty="0" smtClean="0"/>
            </a:br>
            <a:r>
              <a:rPr lang="en-US" sz="3600" i="1" dirty="0" smtClean="0"/>
              <a:t>Sending a 100B 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1600" b="0" dirty="0" smtClean="0">
                <a:latin typeface="Arial" panose="020B0604020202020204" pitchFamily="34" charset="0"/>
                <a:ea typeface="PMingLiU" panose="02020500000000000000" pitchFamily="18" charset="-120"/>
              </a:rPr>
              <a:t>100 Byte </a:t>
            </a:r>
            <a:r>
              <a:rPr lang="en-US" altLang="zh-TW" sz="1600" b="0" dirty="0">
                <a:latin typeface="Arial" panose="020B0604020202020204" pitchFamily="34" charset="0"/>
                <a:ea typeface="PMingLiU" panose="02020500000000000000" pitchFamily="18" charset="-120"/>
              </a:rPr>
              <a:t>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  <a:ea typeface="ＭＳ Ｐゴシック" charset="0"/>
                <a:cs typeface="ＭＳ Ｐゴシック" charset="0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  <a:solidFill>
            <a:schemeClr val="bg2">
              <a:lumMod val="50000"/>
            </a:schemeClr>
          </a:solidFill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to transmit </a:t>
              </a:r>
              <a:br>
                <a:rPr lang="en-US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bit = 1/10</a:t>
              </a:r>
              <a:r>
                <a:rPr lang="en-US" b="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  <a:solidFill>
            <a:schemeClr val="bg2">
              <a:lumMod val="50000"/>
            </a:schemeClr>
          </a:solidFill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  <a:solidFill>
            <a:schemeClr val="bg2">
              <a:lumMod val="50000"/>
            </a:schemeClr>
          </a:solidFill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/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  <a:solidFill>
            <a:schemeClr val="bg2">
              <a:lumMod val="50000"/>
            </a:schemeClr>
          </a:solidFill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reaches B at </a:t>
              </a:r>
            </a:p>
            <a:p>
              <a:pPr algn="ctr" eaLnBrk="1" hangingPunct="1"/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  <a:p>
              <a:pPr algn="ctr" eaLnBrk="1" hangingPunct="1"/>
              <a:r>
                <a:rPr 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Delay = </a:t>
            </a:r>
          </a:p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(Packet Size ÷ Link Bandwidth) + Link Latency</a:t>
            </a: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538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/>
          <a:lstStyle/>
          <a:p>
            <a:r>
              <a:rPr lang="en-US" dirty="0" smtClean="0"/>
              <a:t>Packet Delay</a:t>
            </a:r>
            <a:br>
              <a:rPr lang="en-US" dirty="0" smtClean="0"/>
            </a:br>
            <a:r>
              <a:rPr lang="en-US" sz="3600" i="1" dirty="0" smtClean="0"/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panose="020B0604020202020204" pitchFamily="34" charset="0"/>
                <a:ea typeface="PMingLiU" panose="02020500000000000000" pitchFamily="18" charset="-12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  <a:ea typeface="ＭＳ Ｐゴシック" charset="0"/>
                <a:cs typeface="ＭＳ Ｐゴシック" charset="0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bit </a:t>
            </a:r>
            <a:b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B at </a:t>
            </a:r>
          </a:p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(800x1/10</a:t>
            </a:r>
            <a:r>
              <a:rPr lang="en-US" b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)+1/10</a:t>
            </a:r>
            <a:r>
              <a:rPr lang="en-US" b="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 eaLnBrk="1" hangingPunct="1"/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B at </a:t>
            </a:r>
          </a:p>
          <a:p>
            <a:pPr algn="ctr" eaLnBrk="1" hangingPunct="1"/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 eaLnBrk="1" hangingPunct="1"/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B at </a:t>
            </a:r>
          </a:p>
          <a:p>
            <a:pPr algn="ctr" eaLnBrk="1" hangingPunct="1"/>
            <a:r>
              <a:rPr lang="en-US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 eaLnBrk="1" hangingPunct="1"/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 x 100B packets</a:t>
            </a:r>
          </a:p>
        </p:txBody>
      </p:sp>
    </p:spTree>
    <p:extLst>
      <p:ext uri="{BB962C8B-B14F-4D97-AF65-F5344CB8AC3E}">
        <p14:creationId xmlns:p14="http://schemas.microsoft.com/office/powerpoint/2010/main" val="14079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/>
          <a:lstStyle/>
          <a:p>
            <a:r>
              <a:rPr lang="en-US" dirty="0" smtClean="0"/>
              <a:t>Packet Delay: The </a:t>
            </a:r>
            <a:r>
              <a:rPr lang="en-US" altLang="en-US" dirty="0" smtClean="0"/>
              <a:t>“</a:t>
            </a:r>
            <a:r>
              <a:rPr lang="en-US" dirty="0" smtClean="0"/>
              <a:t>pipe</a:t>
            </a:r>
            <a:r>
              <a:rPr lang="en-US" altLang="en-US" dirty="0" smtClean="0"/>
              <a:t>”</a:t>
            </a:r>
            <a:r>
              <a:rPr lang="en-US" dirty="0" smtClean="0"/>
              <a:t> view</a:t>
            </a:r>
            <a:br>
              <a:rPr lang="en-US" dirty="0" smtClean="0"/>
            </a:br>
            <a:r>
              <a:rPr lang="en-US" sz="3600" i="1" dirty="0" smtClean="0"/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panose="020B0604020202020204" pitchFamily="34" charset="0"/>
                  <a:ea typeface="PMingLiU" panose="02020500000000000000" pitchFamily="18" charset="-12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  <a:ea typeface="ＭＳ Ｐゴシック" charset="0"/>
                    <a:cs typeface="ＭＳ Ｐゴシック" charset="0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  <a:ea typeface="ＭＳ Ｐゴシック" charset="0"/>
                  <a:cs typeface="ＭＳ Ｐゴシック" charset="0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panose="020B0604020202020204" pitchFamily="34" charset="0"/>
                  <a:ea typeface="PMingLiU" panose="02020500000000000000" pitchFamily="18" charset="-12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panose="020B0604020202020204" pitchFamily="34" charset="0"/>
                  <a:ea typeface="PMingLiU" panose="02020500000000000000" pitchFamily="18" charset="-12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7840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  <a:ea typeface="ＭＳ Ｐゴシック" charset="0"/>
                <a:cs typeface="ＭＳ Ｐゴシック" charset="0"/>
              </a:rPr>
              <a:t>pkt</a:t>
            </a:r>
            <a: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err="1">
                <a:latin typeface="+mn-lt"/>
                <a:ea typeface="ＭＳ Ｐゴシック" charset="0"/>
                <a:cs typeface="ＭＳ Ｐゴシック" charset="0"/>
              </a:rPr>
              <a:t>tx</a:t>
            </a:r>
            <a: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b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/>
          <a:lstStyle/>
          <a:p>
            <a:r>
              <a:rPr lang="en-US" dirty="0" smtClean="0"/>
              <a:t>Packet Delay: The </a:t>
            </a:r>
            <a:r>
              <a:rPr lang="en-US" altLang="en-US" dirty="0" smtClean="0"/>
              <a:t>“</a:t>
            </a:r>
            <a:r>
              <a:rPr lang="en-US" dirty="0" smtClean="0"/>
              <a:t>pipe</a:t>
            </a:r>
            <a:r>
              <a:rPr lang="en-US" altLang="en-US" dirty="0" smtClean="0"/>
              <a:t>”</a:t>
            </a:r>
            <a:r>
              <a:rPr lang="en-US" dirty="0" smtClean="0"/>
              <a:t> view</a:t>
            </a:r>
            <a:br>
              <a:rPr lang="en-US" dirty="0" smtClean="0"/>
            </a:br>
            <a:r>
              <a:rPr lang="en-US" sz="3600" i="1" dirty="0" smtClean="0"/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10</a:t>
            </a: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1</a:t>
            </a: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5</a:t>
            </a: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10,000 foot view of the Internet</a:t>
            </a:r>
          </a:p>
          <a:p>
            <a:endParaRPr lang="en-US" sz="3200" dirty="0"/>
          </a:p>
          <a:p>
            <a:r>
              <a:rPr lang="en-US" sz="3200" dirty="0" smtClean="0"/>
              <a:t>Basic concepts </a:t>
            </a:r>
          </a:p>
          <a:p>
            <a:pPr lvl="1"/>
            <a:r>
              <a:rPr lang="en-US" sz="2800" dirty="0" smtClean="0"/>
              <a:t>links</a:t>
            </a:r>
          </a:p>
          <a:p>
            <a:pPr lvl="1"/>
            <a:r>
              <a:rPr lang="en-US" sz="2800" dirty="0" smtClean="0"/>
              <a:t>packet delays</a:t>
            </a:r>
          </a:p>
          <a:p>
            <a:pPr lvl="1"/>
            <a:r>
              <a:rPr lang="en-US" sz="2800" dirty="0" smtClean="0"/>
              <a:t>circuit switching </a:t>
            </a:r>
          </a:p>
          <a:p>
            <a:pPr lvl="1"/>
            <a:r>
              <a:rPr lang="en-US" sz="2800" dirty="0" smtClean="0"/>
              <a:t>packet (datagram) switching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Layering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8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/>
          <a:lstStyle/>
          <a:p>
            <a:r>
              <a:rPr lang="en-US" dirty="0" smtClean="0"/>
              <a:t>Packet Delay: The </a:t>
            </a:r>
            <a:r>
              <a:rPr lang="en-US" altLang="en-US" dirty="0" smtClean="0"/>
              <a:t>“</a:t>
            </a:r>
            <a:r>
              <a:rPr lang="en-US" dirty="0" smtClean="0"/>
              <a:t>pipe</a:t>
            </a:r>
            <a:r>
              <a:rPr lang="en-US" altLang="en-US" dirty="0" smtClean="0"/>
              <a:t>”</a:t>
            </a:r>
            <a:r>
              <a:rPr lang="en-US" dirty="0" smtClean="0"/>
              <a:t> view</a:t>
            </a:r>
            <a:br>
              <a:rPr lang="en-US" dirty="0" smtClean="0"/>
            </a:br>
            <a:r>
              <a:rPr lang="en-US" sz="3600" i="1" dirty="0" smtClean="0"/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panose="05000000000000000000" pitchFamily="2" charset="2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766734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766734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957753" y="228600"/>
            <a:ext cx="1447800" cy="1109134"/>
            <a:chOff x="2819400" y="228600"/>
            <a:chExt cx="1447800" cy="1109134"/>
          </a:xfrm>
        </p:grpSpPr>
        <p:sp>
          <p:nvSpPr>
            <p:cNvPr id="22538" name="Rounded Rectangle 33"/>
            <p:cNvSpPr>
              <a:spLocks noChangeArrowheads="1"/>
            </p:cNvSpPr>
            <p:nvPr/>
          </p:nvSpPr>
          <p:spPr bwMode="auto">
            <a:xfrm>
              <a:off x="2819400" y="228600"/>
              <a:ext cx="1447800" cy="533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sz="2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200B?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115734" y="863601"/>
              <a:ext cx="812799" cy="474133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5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Placeholder 4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8"/>
          </a:xfrm>
        </p:spPr>
        <p:txBody>
          <a:bodyPr/>
          <a:lstStyle/>
          <a:p>
            <a:pPr algn="ctr"/>
            <a:r>
              <a:rPr lang="en-US" sz="5400" smtClean="0">
                <a:solidFill>
                  <a:srgbClr val="00009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586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Links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795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ＭＳ Ｐゴシック" charset="0"/>
                <a:cs typeface="ＭＳ Ｐゴシック" charset="0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panose="020B0604020202020204" pitchFamily="34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panose="020B0604020202020204" pitchFamily="34" charset="0"/>
              </a:rPr>
              <a:t> way to interconnect nodes</a:t>
            </a:r>
          </a:p>
        </p:txBody>
      </p:sp>
    </p:spTree>
    <p:extLst>
      <p:ext uri="{BB962C8B-B14F-4D97-AF65-F5344CB8AC3E}">
        <p14:creationId xmlns:p14="http://schemas.microsoft.com/office/powerpoint/2010/main" val="42432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have more nodes?</a:t>
            </a:r>
          </a:p>
        </p:txBody>
      </p:sp>
      <p:grpSp>
        <p:nvGrpSpPr>
          <p:cNvPr id="25602" name="Group 121"/>
          <p:cNvGrpSpPr>
            <a:grpSpLocks/>
          </p:cNvGrpSpPr>
          <p:nvPr/>
        </p:nvGrpSpPr>
        <p:grpSpPr bwMode="auto">
          <a:xfrm>
            <a:off x="2286000" y="2667000"/>
            <a:ext cx="3873500" cy="2819400"/>
            <a:chOff x="317500" y="2667000"/>
            <a:chExt cx="4622800" cy="2971800"/>
          </a:xfrm>
        </p:grpSpPr>
        <p:pic>
          <p:nvPicPr>
            <p:cNvPr id="2561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1143000" y="1981200"/>
            <a:ext cx="32464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ＭＳ Ｐゴシック" charset="0"/>
                <a:cs typeface="ＭＳ Ｐゴシック" charset="0"/>
              </a:rPr>
              <a:t>One link for all nodes?</a:t>
            </a:r>
          </a:p>
        </p:txBody>
      </p:sp>
      <p:grpSp>
        <p:nvGrpSpPr>
          <p:cNvPr id="25604" name="Group 146"/>
          <p:cNvGrpSpPr>
            <a:grpSpLocks/>
          </p:cNvGrpSpPr>
          <p:nvPr/>
        </p:nvGrpSpPr>
        <p:grpSpPr bwMode="auto">
          <a:xfrm>
            <a:off x="2971800" y="3352800"/>
            <a:ext cx="2432050" cy="1371600"/>
            <a:chOff x="914400" y="3352800"/>
            <a:chExt cx="2432155" cy="1371601"/>
          </a:xfrm>
        </p:grpSpPr>
        <p:cxnSp>
          <p:nvCxnSpPr>
            <p:cNvPr id="25606" name="Straight Connector 17460"/>
            <p:cNvCxnSpPr>
              <a:cxnSpLocks noChangeShapeType="1"/>
            </p:cNvCxnSpPr>
            <p:nvPr/>
          </p:nvCxnSpPr>
          <p:spPr bwMode="auto">
            <a:xfrm flipV="1">
              <a:off x="1447800" y="3352800"/>
              <a:ext cx="0" cy="609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7" name="Straight Connector 155"/>
            <p:cNvCxnSpPr>
              <a:cxnSpLocks noChangeShapeType="1"/>
            </p:cNvCxnSpPr>
            <p:nvPr/>
          </p:nvCxnSpPr>
          <p:spPr bwMode="auto">
            <a:xfrm>
              <a:off x="2743200" y="3429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8" name="Straight Connector 161"/>
            <p:cNvCxnSpPr>
              <a:cxnSpLocks noChangeShapeType="1"/>
            </p:cNvCxnSpPr>
            <p:nvPr/>
          </p:nvCxnSpPr>
          <p:spPr bwMode="auto">
            <a:xfrm flipV="1">
              <a:off x="2895600" y="3962400"/>
              <a:ext cx="0" cy="762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9" name="Straight Connector 6"/>
            <p:cNvCxnSpPr>
              <a:cxnSpLocks noChangeShapeType="1"/>
            </p:cNvCxnSpPr>
            <p:nvPr/>
          </p:nvCxnSpPr>
          <p:spPr bwMode="auto">
            <a:xfrm>
              <a:off x="914400" y="3962400"/>
              <a:ext cx="2432155" cy="140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Straight Connector 184"/>
            <p:cNvCxnSpPr>
              <a:cxnSpLocks noChangeShapeType="1"/>
            </p:cNvCxnSpPr>
            <p:nvPr/>
          </p:nvCxnSpPr>
          <p:spPr bwMode="auto">
            <a:xfrm flipV="1">
              <a:off x="1219200" y="3962400"/>
              <a:ext cx="0" cy="762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7" name="TextBox 186"/>
          <p:cNvSpPr txBox="1"/>
          <p:nvPr/>
        </p:nvSpPr>
        <p:spPr>
          <a:xfrm>
            <a:off x="4495800" y="1976438"/>
            <a:ext cx="39306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ea typeface="ＭＳ Ｐゴシック" charset="0"/>
                <a:cs typeface="ＭＳ Ｐゴシック" charset="0"/>
              </a:rPr>
              <a:t>This is a </a:t>
            </a:r>
            <a:r>
              <a:rPr lang="en-US" sz="2400" b="0" u="sng" dirty="0">
                <a:latin typeface="+mn-lt"/>
                <a:ea typeface="ＭＳ Ｐゴシック" charset="0"/>
                <a:cs typeface="ＭＳ Ｐゴシック" charset="0"/>
              </a:rPr>
              <a:t>broadcast</a:t>
            </a:r>
            <a:r>
              <a:rPr lang="en-US" sz="2400" b="0" dirty="0">
                <a:latin typeface="+mn-lt"/>
                <a:ea typeface="ＭＳ Ｐゴシック" charset="0"/>
                <a:cs typeface="ＭＳ Ｐゴシック" charset="0"/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8742126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  <a:ea typeface="ＭＳ Ｐゴシック" charset="0"/>
                <a:cs typeface="ＭＳ Ｐゴシック" charset="0"/>
              </a:rPr>
              <a:t>How is this sharing implemented?</a:t>
            </a:r>
          </a:p>
        </p:txBody>
      </p:sp>
    </p:spTree>
    <p:extLst>
      <p:ext uri="{BB962C8B-B14F-4D97-AF65-F5344CB8AC3E}">
        <p14:creationId xmlns:p14="http://schemas.microsoft.com/office/powerpoint/2010/main" val="19639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Circuit switching (used in the telephone network) </a:t>
            </a:r>
          </a:p>
          <a:p>
            <a:r>
              <a:rPr lang="en-US" smtClean="0"/>
              <a:t>Packet switching (used in the Internet)</a:t>
            </a:r>
          </a:p>
        </p:txBody>
      </p:sp>
    </p:spTree>
    <p:extLst>
      <p:ext uri="{BB962C8B-B14F-4D97-AF65-F5344CB8AC3E}">
        <p14:creationId xmlns:p14="http://schemas.microsoft.com/office/powerpoint/2010/main" val="29941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200" smtClean="0"/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200" smtClean="0"/>
              <a:t>(2) Interior switches establish a connection -- i.e., </a:t>
            </a:r>
            <a:r>
              <a:rPr lang="en-US" altLang="en-US" sz="2200" smtClean="0"/>
              <a:t>“</a:t>
            </a:r>
            <a:r>
              <a:rPr lang="en-US" sz="2200" smtClean="0"/>
              <a:t>circuit</a:t>
            </a:r>
            <a:r>
              <a:rPr lang="en-US" altLang="en-US" sz="2200" smtClean="0"/>
              <a:t>”</a:t>
            </a:r>
            <a:endParaRPr lang="en-US" sz="2200" smtClean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200" smtClean="0"/>
              <a:t>(3) A starts sending data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200" smtClean="0"/>
              <a:t>(4) A sends a </a:t>
            </a:r>
            <a:r>
              <a:rPr lang="en-US" altLang="en-US" sz="2200" smtClean="0"/>
              <a:t>“</a:t>
            </a:r>
            <a:r>
              <a:rPr lang="en-US" sz="2200" smtClean="0"/>
              <a:t>teardown circuit</a:t>
            </a:r>
            <a:r>
              <a:rPr lang="en-US" altLang="en-US" sz="2200" smtClean="0"/>
              <a:t>”</a:t>
            </a:r>
            <a:r>
              <a:rPr lang="en-US" sz="2200" smtClean="0"/>
              <a:t>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  <a:ea typeface="ＭＳ Ｐゴシック" charset="0"/>
                <a:cs typeface="ＭＳ Ｐゴシック" charset="0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reserves</a:t>
            </a:r>
            <a:r>
              <a:rPr lang="en-US" sz="2600" b="0" dirty="0">
                <a:latin typeface="+mn-lt"/>
                <a:ea typeface="ＭＳ Ｐゴシック" charset="0"/>
                <a:cs typeface="ＭＳ Ｐゴシック" charset="0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  <a:ea typeface="ＭＳ Ｐゴシック" charset="0"/>
                  <a:cs typeface="ＭＳ Ｐゴシック" charset="0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  <a:ea typeface="ＭＳ Ｐゴシック" charset="0"/>
                  <a:cs typeface="ＭＳ Ｐゴシック" charset="0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  <a:ea typeface="ＭＳ Ｐゴシック" charset="0"/>
                  <a:cs typeface="ＭＳ Ｐゴシック" charset="0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43150"/>
            <a:ext cx="4038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Time-division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cs typeface="Arial" panose="020B0604020202020204" pitchFamily="34" charset="0"/>
              </a:rPr>
              <a:t>Each circuit allocated </a:t>
            </a:r>
            <a:br>
              <a:rPr lang="en-US" smtClean="0">
                <a:cs typeface="Arial" panose="020B0604020202020204" pitchFamily="34" charset="0"/>
              </a:rPr>
            </a:br>
            <a:r>
              <a:rPr lang="en-US" smtClean="0">
                <a:cs typeface="Arial" panose="020B0604020202020204" pitchFamily="34" charset="0"/>
              </a:rPr>
              <a:t>certain time slots</a:t>
            </a:r>
          </a:p>
        </p:txBody>
      </p:sp>
      <p:sp>
        <p:nvSpPr>
          <p:cNvPr id="961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286000"/>
            <a:ext cx="4152900" cy="1292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Frequency-division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mtClean="0">
                <a:cs typeface="Arial" panose="020B0604020202020204" pitchFamily="34" charset="0"/>
              </a:rPr>
              <a:t>Each circuit allocated certain frequencies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38825" y="3927475"/>
            <a:ext cx="2803525" cy="1152525"/>
            <a:chOff x="3315" y="2474"/>
            <a:chExt cx="2129" cy="726"/>
          </a:xfrm>
        </p:grpSpPr>
        <p:sp>
          <p:nvSpPr>
            <p:cNvPr id="70679" name="Rectangle 6"/>
            <p:cNvSpPr>
              <a:spLocks noChangeArrowheads="1"/>
            </p:cNvSpPr>
            <p:nvPr/>
          </p:nvSpPr>
          <p:spPr bwMode="auto">
            <a:xfrm>
              <a:off x="3315" y="2474"/>
              <a:ext cx="2129" cy="121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680" name="Rectangle 7"/>
            <p:cNvSpPr>
              <a:spLocks noChangeArrowheads="1"/>
            </p:cNvSpPr>
            <p:nvPr/>
          </p:nvSpPr>
          <p:spPr bwMode="auto">
            <a:xfrm>
              <a:off x="3315" y="2716"/>
              <a:ext cx="2129" cy="1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681" name="Rectangle 8"/>
            <p:cNvSpPr>
              <a:spLocks noChangeArrowheads="1"/>
            </p:cNvSpPr>
            <p:nvPr/>
          </p:nvSpPr>
          <p:spPr bwMode="auto">
            <a:xfrm>
              <a:off x="3315" y="2595"/>
              <a:ext cx="2129" cy="12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682" name="Rectangle 9"/>
            <p:cNvSpPr>
              <a:spLocks noChangeArrowheads="1"/>
            </p:cNvSpPr>
            <p:nvPr/>
          </p:nvSpPr>
          <p:spPr bwMode="auto">
            <a:xfrm>
              <a:off x="3315" y="2837"/>
              <a:ext cx="2129" cy="12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683" name="Rectangle 10"/>
            <p:cNvSpPr>
              <a:spLocks noChangeArrowheads="1"/>
            </p:cNvSpPr>
            <p:nvPr/>
          </p:nvSpPr>
          <p:spPr bwMode="auto">
            <a:xfrm>
              <a:off x="3315" y="2958"/>
              <a:ext cx="2129" cy="12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0684" name="Rectangle 11"/>
            <p:cNvSpPr>
              <a:spLocks noChangeArrowheads="1"/>
            </p:cNvSpPr>
            <p:nvPr/>
          </p:nvSpPr>
          <p:spPr bwMode="auto">
            <a:xfrm>
              <a:off x="3315" y="3079"/>
              <a:ext cx="2129" cy="121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961548" name="Line 12"/>
          <p:cNvSpPr>
            <a:spLocks noChangeShapeType="1"/>
          </p:cNvSpPr>
          <p:nvPr/>
        </p:nvSpPr>
        <p:spPr bwMode="auto">
          <a:xfrm flipV="1">
            <a:off x="5570538" y="39290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1549" name="Text Box 13"/>
          <p:cNvSpPr txBox="1">
            <a:spLocks noChangeArrowheads="1"/>
          </p:cNvSpPr>
          <p:nvPr/>
        </p:nvSpPr>
        <p:spPr bwMode="auto">
          <a:xfrm>
            <a:off x="6684963" y="5272088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400"/>
              <a:t>time</a:t>
            </a:r>
          </a:p>
        </p:txBody>
      </p:sp>
      <p:sp>
        <p:nvSpPr>
          <p:cNvPr id="961550" name="Text Box 14"/>
          <p:cNvSpPr txBox="1">
            <a:spLocks noChangeArrowheads="1"/>
          </p:cNvSpPr>
          <p:nvPr/>
        </p:nvSpPr>
        <p:spPr bwMode="auto">
          <a:xfrm rot="-5400000">
            <a:off x="4306094" y="4458494"/>
            <a:ext cx="183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400"/>
              <a:t>frequency</a:t>
            </a:r>
          </a:p>
        </p:txBody>
      </p:sp>
      <p:sp>
        <p:nvSpPr>
          <p:cNvPr id="961551" name="Line 15"/>
          <p:cNvSpPr>
            <a:spLocks noChangeShapeType="1"/>
          </p:cNvSpPr>
          <p:nvPr/>
        </p:nvSpPr>
        <p:spPr bwMode="auto">
          <a:xfrm>
            <a:off x="6032500" y="5348288"/>
            <a:ext cx="2457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Text Box 16"/>
          <p:cNvSpPr txBox="1">
            <a:spLocks noChangeArrowheads="1"/>
          </p:cNvSpPr>
          <p:nvPr/>
        </p:nvSpPr>
        <p:spPr bwMode="auto">
          <a:xfrm>
            <a:off x="1852613" y="5257800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400"/>
              <a:t>time</a:t>
            </a:r>
          </a:p>
        </p:txBody>
      </p:sp>
      <p:sp>
        <p:nvSpPr>
          <p:cNvPr id="62475" name="Line 17"/>
          <p:cNvSpPr>
            <a:spLocks noChangeShapeType="1"/>
          </p:cNvSpPr>
          <p:nvPr/>
        </p:nvSpPr>
        <p:spPr bwMode="auto">
          <a:xfrm flipV="1">
            <a:off x="885825" y="5330825"/>
            <a:ext cx="28797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8"/>
          <p:cNvSpPr>
            <a:spLocks noChangeArrowheads="1"/>
          </p:cNvSpPr>
          <p:nvPr/>
        </p:nvSpPr>
        <p:spPr bwMode="auto">
          <a:xfrm>
            <a:off x="922338" y="3910013"/>
            <a:ext cx="231775" cy="11128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7" name="Rectangle 19"/>
          <p:cNvSpPr>
            <a:spLocks noChangeArrowheads="1"/>
          </p:cNvSpPr>
          <p:nvPr/>
        </p:nvSpPr>
        <p:spPr bwMode="auto">
          <a:xfrm>
            <a:off x="1152525" y="3910013"/>
            <a:ext cx="231775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8" name="Rectangle 20"/>
          <p:cNvSpPr>
            <a:spLocks noChangeArrowheads="1"/>
          </p:cNvSpPr>
          <p:nvPr/>
        </p:nvSpPr>
        <p:spPr bwMode="auto">
          <a:xfrm>
            <a:off x="1384300" y="3910013"/>
            <a:ext cx="231775" cy="1112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79" name="Rectangle 21"/>
          <p:cNvSpPr>
            <a:spLocks noChangeArrowheads="1"/>
          </p:cNvSpPr>
          <p:nvPr/>
        </p:nvSpPr>
        <p:spPr bwMode="auto">
          <a:xfrm>
            <a:off x="1614488" y="3910013"/>
            <a:ext cx="231775" cy="1112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0" name="Rectangle 22"/>
          <p:cNvSpPr>
            <a:spLocks noChangeArrowheads="1"/>
          </p:cNvSpPr>
          <p:nvPr/>
        </p:nvSpPr>
        <p:spPr bwMode="auto">
          <a:xfrm>
            <a:off x="1844675" y="3910013"/>
            <a:ext cx="231775" cy="1112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1" name="Rectangle 23"/>
          <p:cNvSpPr>
            <a:spLocks noChangeArrowheads="1"/>
          </p:cNvSpPr>
          <p:nvPr/>
        </p:nvSpPr>
        <p:spPr bwMode="auto">
          <a:xfrm>
            <a:off x="2073275" y="3910013"/>
            <a:ext cx="231775" cy="11128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2" name="Rectangle 24"/>
          <p:cNvSpPr>
            <a:spLocks noChangeArrowheads="1"/>
          </p:cNvSpPr>
          <p:nvPr/>
        </p:nvSpPr>
        <p:spPr bwMode="auto">
          <a:xfrm>
            <a:off x="2305050" y="3910013"/>
            <a:ext cx="231775" cy="11128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3" name="Rectangle 25"/>
          <p:cNvSpPr>
            <a:spLocks noChangeArrowheads="1"/>
          </p:cNvSpPr>
          <p:nvPr/>
        </p:nvSpPr>
        <p:spPr bwMode="auto">
          <a:xfrm>
            <a:off x="2535238" y="3910013"/>
            <a:ext cx="231775" cy="11128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4" name="Rectangle 26"/>
          <p:cNvSpPr>
            <a:spLocks noChangeArrowheads="1"/>
          </p:cNvSpPr>
          <p:nvPr/>
        </p:nvSpPr>
        <p:spPr bwMode="auto">
          <a:xfrm>
            <a:off x="2767013" y="3910013"/>
            <a:ext cx="231775" cy="1112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5" name="Rectangle 27"/>
          <p:cNvSpPr>
            <a:spLocks noChangeArrowheads="1"/>
          </p:cNvSpPr>
          <p:nvPr/>
        </p:nvSpPr>
        <p:spPr bwMode="auto">
          <a:xfrm>
            <a:off x="2997200" y="3910013"/>
            <a:ext cx="231775" cy="111283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6" name="Rectangle 28"/>
          <p:cNvSpPr>
            <a:spLocks noChangeArrowheads="1"/>
          </p:cNvSpPr>
          <p:nvPr/>
        </p:nvSpPr>
        <p:spPr bwMode="auto">
          <a:xfrm>
            <a:off x="3227388" y="3910013"/>
            <a:ext cx="231775" cy="11128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87" name="Rectangle 29"/>
          <p:cNvSpPr>
            <a:spLocks noChangeArrowheads="1"/>
          </p:cNvSpPr>
          <p:nvPr/>
        </p:nvSpPr>
        <p:spPr bwMode="auto">
          <a:xfrm>
            <a:off x="3455988" y="3910013"/>
            <a:ext cx="231775" cy="111283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Switching: sharing a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961540" grpId="0" build="p" animBg="1"/>
      <p:bldP spid="961548" grpId="0" animBg="1"/>
      <p:bldP spid="961549" grpId="0"/>
      <p:bldP spid="961550" grpId="0"/>
      <p:bldP spid="961551" grpId="0" animBg="1"/>
      <p:bldP spid="62474" grpId="0"/>
      <p:bldP spid="62475" grpId="0" animBg="1"/>
      <p:bldP spid="62476" grpId="0" animBg="1"/>
      <p:bldP spid="62477" grpId="0" animBg="1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6" grpId="0" animBg="1"/>
      <p:bldP spid="624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 smtClean="0"/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 smtClean="0"/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 smtClean="0">
                <a:cs typeface="Arial" panose="020B0604020202020204" pitchFamily="34" charset="0"/>
              </a:rPr>
              <a:t>e.g., slot 0 belongs to </a:t>
            </a:r>
            <a:r>
              <a:rPr lang="en-US" sz="2000" smtClean="0">
                <a:solidFill>
                  <a:srgbClr val="FF6600"/>
                </a:solidFill>
                <a:cs typeface="Arial" panose="020B0604020202020204" pitchFamily="34" charset="0"/>
              </a:rPr>
              <a:t>orange</a:t>
            </a:r>
            <a:r>
              <a:rPr lang="en-US" sz="2000" smtClean="0">
                <a:cs typeface="Arial" panose="020B0604020202020204" pitchFamily="34" charset="0"/>
              </a:rPr>
              <a:t> conversation</a:t>
            </a:r>
            <a:endParaRPr lang="en-US" smtClean="0">
              <a:cs typeface="Arial" panose="020B0604020202020204" pitchFamily="34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 smtClean="0"/>
              <a:t>Slots are reserved (released) during circuit setup (teardown)</a:t>
            </a:r>
            <a:endParaRPr lang="en-US" sz="2000" smtClean="0"/>
          </a:p>
          <a:p>
            <a:pPr marL="285750" indent="-285750" defTabSz="915988">
              <a:lnSpc>
                <a:spcPct val="90000"/>
              </a:lnSpc>
            </a:pPr>
            <a:r>
              <a:rPr lang="en-US" sz="2400" smtClean="0"/>
              <a:t>If a conversation does not use its circuit </a:t>
            </a:r>
            <a:r>
              <a:rPr lang="en-US" sz="2400" b="1" smtClean="0">
                <a:solidFill>
                  <a:srgbClr val="000000"/>
                </a:solidFill>
              </a:rPr>
              <a:t>capacity is lost!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  <a:contourClr>
              <a:srgbClr val="E6E6E6"/>
            </a:contourClr>
          </a:sp3d>
        </p:spPr>
        <p:txBody>
          <a:bodyPr wrap="none" lIns="91294" tIns="45647" rIns="91294" bIns="45647" anchor="ctr">
            <a:flatTx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sz="1800" b="0">
              <a:latin typeface="Arial" panose="020B0604020202020204" pitchFamily="34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latin typeface="Courier New" charset="0"/>
                <a:ea typeface="+mn-ea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  <a:contourClr>
              <a:srgbClr val="E6E6E6"/>
            </a:contourClr>
          </a:sp3d>
        </p:spPr>
        <p:txBody>
          <a:bodyPr wrap="none" lIns="91294" tIns="45647" rIns="91294" bIns="45647" anchor="ctr">
            <a:flatTx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sz="1800" b="0">
              <a:latin typeface="Arial" panose="020B0604020202020204" pitchFamily="34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600" b="0">
                <a:latin typeface="Arial" panose="020B0604020202020204" pitchFamily="34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</a:rPr>
              <a:t>Slots =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Division Multiplexing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10,000 foot view </a:t>
            </a:r>
            <a:br>
              <a:rPr lang="en-US" dirty="0" smtClean="0"/>
            </a:br>
            <a:r>
              <a:rPr lang="en-US" dirty="0" smtClean="0"/>
              <a:t>of the Internet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6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7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8678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8679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8680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53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868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8684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8685" name="Line 62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6" name="Text Box 63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pic>
        <p:nvPicPr>
          <p:cNvPr id="2868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Rectangle 66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90" name="Rectangle 67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9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699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1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9702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9703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9704" name="AutoShape 16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5" name="Line 59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29706" name="Line 68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7" name="Text Box 69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9708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11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297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76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15" name="Rectangle 77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16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97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36618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5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0726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0727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0728" name="AutoShape 16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9" name="Line 63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0730" name="Line 72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1" name="Text Box 73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0732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0735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073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Rectangle 80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39" name="Rectangle 81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0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0741" name="AutoShape 16"/>
          <p:cNvSpPr>
            <a:spLocks noChangeArrowheads="1"/>
          </p:cNvSpPr>
          <p:nvPr/>
        </p:nvSpPr>
        <p:spPr bwMode="auto">
          <a:xfrm rot="5400000">
            <a:off x="4502151" y="2627312"/>
            <a:ext cx="182562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18157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  <a:endParaRPr lang="en-US" dirty="0"/>
          </a:p>
        </p:txBody>
      </p:sp>
      <p:sp>
        <p:nvSpPr>
          <p:cNvPr id="31745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49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1750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1752" name="AutoShape 16"/>
          <p:cNvSpPr>
            <a:spLocks noChangeArrowheads="1"/>
          </p:cNvSpPr>
          <p:nvPr/>
        </p:nvSpPr>
        <p:spPr bwMode="auto">
          <a:xfrm rot="5400000">
            <a:off x="4502151" y="2627312"/>
            <a:ext cx="182562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3" name="AutoShape 17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4" name="AutoShape 60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5" name="Line 65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1756" name="Line 74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57" name="Text Box 75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1758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61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17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Rectangle 8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5" name="Rectangle 8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66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0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Line 13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2775" name="Line 15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2776" name="AutoShape 16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7" name="AutoShape 17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8" name="AutoShape 18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9" name="AutoShape 52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1000"/>
              </a:spcAft>
            </a:pPr>
            <a:r>
              <a:rPr lang="en-US" sz="1600" b="0" dirty="0">
                <a:latin typeface="Arial" panose="020B0604020202020204" pitchFamily="34" charset="0"/>
              </a:rPr>
              <a:t>Circuit</a:t>
            </a:r>
            <a:r>
              <a:rPr lang="en-US" sz="1600" b="0" dirty="0">
                <a:latin typeface="PMingLiU" panose="02020500000000000000" pitchFamily="18" charset="-120"/>
              </a:rPr>
              <a:t>            </a:t>
            </a:r>
            <a:br>
              <a:rPr lang="en-US" sz="1600" b="0" dirty="0">
                <a:latin typeface="PMingLiU" panose="02020500000000000000" pitchFamily="18" charset="-120"/>
              </a:rPr>
            </a:br>
            <a:r>
              <a:rPr lang="en-US" sz="1600" b="0" dirty="0">
                <a:latin typeface="Arial" panose="020B0604020202020204" pitchFamily="34" charset="0"/>
              </a:rPr>
              <a:t>Establishment</a:t>
            </a:r>
            <a:r>
              <a:rPr lang="en-US" sz="1600" b="0" dirty="0">
                <a:latin typeface="PMingLiU" panose="02020500000000000000" pitchFamily="18" charset="-120"/>
              </a:rPr>
              <a:t>  </a:t>
            </a:r>
            <a:endParaRPr lang="en-US" sz="1600" b="0" dirty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2780" name="AutoShape 61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81" name="Line 70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2782" name="Line 79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83" name="Text Box 80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27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7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27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Rectangle 87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91" name="Rectangle 88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266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9"/>
          <p:cNvSpPr>
            <a:spLocks noChangeArrowheads="1"/>
          </p:cNvSpPr>
          <p:nvPr/>
        </p:nvSpPr>
        <p:spPr bwMode="auto">
          <a:xfrm>
            <a:off x="1066800" y="3086100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4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5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7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Information</a:t>
            </a:r>
          </a:p>
        </p:txBody>
      </p:sp>
      <p:sp>
        <p:nvSpPr>
          <p:cNvPr id="33798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3799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3800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3801" name="AutoShape 17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2" name="AutoShape 18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3" name="AutoShape 19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AutoShape 53"/>
          <p:cNvSpPr>
            <a:spLocks/>
          </p:cNvSpPr>
          <p:nvPr/>
        </p:nvSpPr>
        <p:spPr bwMode="auto">
          <a:xfrm>
            <a:off x="1846263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1000"/>
              </a:spcAft>
            </a:pPr>
            <a:r>
              <a:rPr lang="en-US" sz="1600" b="0" dirty="0" smtClean="0">
                <a:latin typeface="Arial" panose="020B0604020202020204" pitchFamily="34" charset="0"/>
              </a:rPr>
              <a:t>Circuit</a:t>
            </a:r>
            <a:r>
              <a:rPr lang="en-US" sz="1600" b="0" dirty="0" smtClean="0">
                <a:latin typeface="PMingLiU" panose="02020500000000000000" pitchFamily="18" charset="-120"/>
              </a:rPr>
              <a:t>            </a:t>
            </a:r>
            <a:r>
              <a:rPr lang="en-US" sz="1600" b="0" dirty="0">
                <a:latin typeface="PMingLiU" panose="02020500000000000000" pitchFamily="18" charset="-120"/>
              </a:rPr>
              <a:t/>
            </a:r>
            <a:br>
              <a:rPr lang="en-US" sz="1600" b="0" dirty="0">
                <a:latin typeface="PMingLiU" panose="02020500000000000000" pitchFamily="18" charset="-120"/>
              </a:rPr>
            </a:br>
            <a:r>
              <a:rPr lang="en-US" sz="1600" b="0" dirty="0">
                <a:latin typeface="Arial" panose="020B0604020202020204" pitchFamily="34" charset="0"/>
              </a:rPr>
              <a:t>Establishment</a:t>
            </a:r>
            <a:r>
              <a:rPr lang="en-US" sz="1600" b="0" dirty="0">
                <a:latin typeface="PMingLiU" panose="02020500000000000000" pitchFamily="18" charset="-120"/>
              </a:rPr>
              <a:t>  </a:t>
            </a:r>
            <a:endParaRPr lang="en-US" sz="1600" b="0" dirty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3805" name="AutoShape 54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1000"/>
              </a:spcAft>
            </a:pPr>
            <a:r>
              <a:rPr lang="en-US" sz="1600" b="0" dirty="0">
                <a:latin typeface="PMingLiU" panose="02020500000000000000" pitchFamily="18" charset="-120"/>
              </a:rPr>
              <a:t> </a:t>
            </a:r>
            <a:r>
              <a:rPr lang="en-US" sz="1600" b="0" dirty="0" smtClean="0">
                <a:latin typeface="Arial" panose="020B0604020202020204" pitchFamily="34" charset="0"/>
              </a:rPr>
              <a:t>Transfer</a:t>
            </a:r>
            <a:r>
              <a:rPr lang="en-US" sz="1600" b="0" dirty="0" smtClean="0">
                <a:latin typeface="PMingLiU" panose="02020500000000000000" pitchFamily="18" charset="-120"/>
              </a:rPr>
              <a:t>      </a:t>
            </a:r>
            <a:r>
              <a:rPr lang="en-US" sz="1600" b="0" dirty="0" smtClean="0">
                <a:solidFill>
                  <a:srgbClr val="000000"/>
                </a:solidFill>
                <a:latin typeface="PMingLiU" panose="02020500000000000000" pitchFamily="18" charset="-120"/>
              </a:rPr>
              <a:t>   </a:t>
            </a:r>
            <a:endParaRPr lang="en-US" sz="1600" b="0" dirty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3806" name="AutoShape 63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7" name="Line 72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3808" name="Line 81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09" name="Text Box 82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3810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3813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38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Rectangle 89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7" name="Rectangle 90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18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3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35278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1000"/>
              </a:spcAft>
            </a:pPr>
            <a:r>
              <a:rPr lang="en-US" sz="1600" b="0" dirty="0" smtClean="0">
                <a:latin typeface="Arial" panose="020B0604020202020204" pitchFamily="34" charset="0"/>
              </a:rPr>
              <a:t>Circuit </a:t>
            </a:r>
            <a:r>
              <a:rPr lang="en-US" sz="1600" b="0" dirty="0" smtClean="0">
                <a:latin typeface="PMingLiU" panose="02020500000000000000" pitchFamily="18" charset="-120"/>
              </a:rPr>
              <a:t>           </a:t>
            </a:r>
            <a:r>
              <a:rPr lang="en-US" sz="1600" b="0" dirty="0">
                <a:latin typeface="PMingLiU" panose="02020500000000000000" pitchFamily="18" charset="-120"/>
              </a:rPr>
              <a:t/>
            </a:r>
            <a:br>
              <a:rPr lang="en-US" sz="1600" b="0" dirty="0">
                <a:latin typeface="PMingLiU" panose="02020500000000000000" pitchFamily="18" charset="-120"/>
              </a:rPr>
            </a:br>
            <a:r>
              <a:rPr lang="en-US" sz="1600" b="0" dirty="0">
                <a:latin typeface="Arial" panose="020B0604020202020204" pitchFamily="34" charset="0"/>
              </a:rPr>
              <a:t>Establishment</a:t>
            </a:r>
            <a:r>
              <a:rPr lang="en-US" sz="1600" b="0" dirty="0">
                <a:latin typeface="PMingLiU" panose="02020500000000000000" pitchFamily="18" charset="-120"/>
              </a:rPr>
              <a:t>  </a:t>
            </a:r>
            <a:endParaRPr lang="en-US" sz="1600" b="0" dirty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1000"/>
              </a:spcAft>
            </a:pPr>
            <a:r>
              <a:rPr lang="en-US" sz="1600" b="0" dirty="0" smtClean="0">
                <a:latin typeface="Arial" panose="020B0604020202020204" pitchFamily="34" charset="0"/>
              </a:rPr>
              <a:t>Transfer</a:t>
            </a:r>
            <a:r>
              <a:rPr lang="en-US" sz="1600" b="0" dirty="0" smtClean="0">
                <a:latin typeface="PMingLiU" panose="02020500000000000000" pitchFamily="18" charset="-120"/>
              </a:rPr>
              <a:t>      </a:t>
            </a:r>
            <a:r>
              <a:rPr lang="en-US" sz="1600" b="0" dirty="0" smtClean="0">
                <a:solidFill>
                  <a:srgbClr val="000000"/>
                </a:solidFill>
                <a:latin typeface="PMingLiU" panose="02020500000000000000" pitchFamily="18" charset="-120"/>
              </a:rPr>
              <a:t>   </a:t>
            </a:r>
            <a:endParaRPr lang="en-US" sz="1600" b="0" dirty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spcAft>
                <a:spcPts val="1000"/>
              </a:spcAft>
            </a:pPr>
            <a:r>
              <a:rPr lang="en-US" sz="1600" b="0" dirty="0" smtClean="0">
                <a:latin typeface="Arial" panose="020B0604020202020204" pitchFamily="34" charset="0"/>
              </a:rPr>
              <a:t>Circuit         </a:t>
            </a:r>
            <a:r>
              <a:rPr lang="en-US" sz="1600" b="0" dirty="0">
                <a:latin typeface="Arial" panose="020B0604020202020204" pitchFamily="34" charset="0"/>
              </a:rPr>
              <a:t/>
            </a:r>
            <a:br>
              <a:rPr lang="en-US" sz="1600" b="0" dirty="0">
                <a:latin typeface="Arial" panose="020B0604020202020204" pitchFamily="34" charset="0"/>
              </a:rPr>
            </a:br>
            <a:r>
              <a:rPr lang="en-US" sz="1600" b="0" dirty="0">
                <a:latin typeface="Arial" panose="020B0604020202020204" pitchFamily="34" charset="0"/>
              </a:rPr>
              <a:t>Teardown</a:t>
            </a:r>
            <a:r>
              <a:rPr lang="en-US" sz="1600" b="0" dirty="0">
                <a:latin typeface="PMingLiU" panose="02020500000000000000" pitchFamily="18" charset="-120"/>
              </a:rPr>
              <a:t>       </a:t>
            </a: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3397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guaranteed performance </a:t>
            </a:r>
          </a:p>
          <a:p>
            <a:pPr lvl="1"/>
            <a:r>
              <a:rPr lang="en-US" smtClean="0"/>
              <a:t>fast transfer (once circuit is established)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85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CCFFFF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50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panose="020B0604020202020204" pitchFamily="34" charset="0"/>
              </a:rPr>
              <a:t>Circuit</a:t>
            </a:r>
            <a:r>
              <a:rPr lang="en-US" sz="1600" b="0">
                <a:latin typeface="PMingLiU" panose="02020500000000000000" pitchFamily="18" charset="-120"/>
              </a:rPr>
              <a:t>            </a:t>
            </a:r>
            <a:br>
              <a:rPr lang="en-US" sz="1600" b="0">
                <a:latin typeface="PMingLiU" panose="02020500000000000000" pitchFamily="18" charset="-120"/>
              </a:rPr>
            </a:br>
            <a:r>
              <a:rPr lang="en-US" sz="1600" b="0">
                <a:latin typeface="Arial" panose="020B0604020202020204" pitchFamily="34" charset="0"/>
              </a:rPr>
              <a:t>Establishment</a:t>
            </a:r>
            <a:r>
              <a:rPr lang="en-US" sz="1600" b="0">
                <a:latin typeface="PMingLiU" panose="02020500000000000000" pitchFamily="18" charset="-120"/>
              </a:rPr>
              <a:t>  </a:t>
            </a:r>
            <a:endParaRPr lang="en-US" sz="1600" b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5851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PMingLiU" panose="02020500000000000000" pitchFamily="18" charset="-120"/>
              </a:rPr>
              <a:t>             </a:t>
            </a:r>
            <a:br>
              <a:rPr lang="en-US" sz="1600" b="0">
                <a:latin typeface="PMingLiU" panose="02020500000000000000" pitchFamily="18" charset="-120"/>
              </a:rPr>
            </a:br>
            <a:r>
              <a:rPr lang="en-US" sz="1600" b="0">
                <a:latin typeface="PMingLiU" panose="02020500000000000000" pitchFamily="18" charset="-120"/>
              </a:rPr>
              <a:t> </a:t>
            </a:r>
            <a:r>
              <a:rPr lang="en-US" sz="1600" b="0">
                <a:latin typeface="Arial" panose="020B0604020202020204" pitchFamily="34" charset="0"/>
              </a:rPr>
              <a:t>Transfer</a:t>
            </a:r>
            <a:r>
              <a:rPr lang="en-US" sz="1600" b="0">
                <a:latin typeface="PMingLiU" panose="02020500000000000000" pitchFamily="18" charset="-120"/>
              </a:rPr>
              <a:t>      </a:t>
            </a:r>
            <a:r>
              <a:rPr lang="en-US" sz="1600" b="0">
                <a:solidFill>
                  <a:srgbClr val="000000"/>
                </a:solidFill>
                <a:latin typeface="PMingLiU" panose="02020500000000000000" pitchFamily="18" charset="-120"/>
              </a:rPr>
              <a:t>   </a:t>
            </a:r>
          </a:p>
        </p:txBody>
      </p:sp>
      <p:sp>
        <p:nvSpPr>
          <p:cNvPr id="35852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panose="020B0604020202020204" pitchFamily="34" charset="0"/>
              </a:rPr>
              <a:t>Circuit               </a:t>
            </a:r>
            <a:br>
              <a:rPr lang="en-US" sz="1600" b="0">
                <a:latin typeface="Arial" panose="020B0604020202020204" pitchFamily="34" charset="0"/>
              </a:rPr>
            </a:br>
            <a:r>
              <a:rPr lang="en-US" sz="1600" b="0">
                <a:latin typeface="Arial" panose="020B0604020202020204" pitchFamily="34" charset="0"/>
              </a:rPr>
              <a:t>Teardown</a:t>
            </a:r>
            <a:r>
              <a:rPr lang="en-US" sz="1600" b="0">
                <a:latin typeface="PMingLiU" panose="02020500000000000000" pitchFamily="18" charset="-120"/>
              </a:rPr>
              <a:t>       </a:t>
            </a:r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1518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guaranteed performance </a:t>
            </a:r>
          </a:p>
          <a:p>
            <a:pPr lvl="1"/>
            <a:r>
              <a:rPr lang="en-US" smtClean="0"/>
              <a:t>fast transfer (once circuit is established)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b="1" smtClean="0"/>
              <a:t>wastes bandwidth if traffic is </a:t>
            </a:r>
            <a:r>
              <a:rPr lang="en-US" altLang="en-US" b="1" smtClean="0"/>
              <a:t>“</a:t>
            </a:r>
            <a:r>
              <a:rPr lang="en-US" altLang="ja-JP" b="1" smtClean="0"/>
              <a:t>bursty</a:t>
            </a:r>
            <a:r>
              <a:rPr lang="en-US" altLang="en-US" b="1" smtClean="0"/>
              <a:t>”</a:t>
            </a:r>
            <a:endParaRPr lang="en-US" altLang="ja-JP" b="1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07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4495800"/>
            <a:ext cx="77724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2400" smtClean="0"/>
              <a:t>Encode information on modulated “Carrier signal”</a:t>
            </a:r>
          </a:p>
          <a:p>
            <a:pPr lvl="1"/>
            <a:r>
              <a:rPr lang="en-US" sz="2000" smtClean="0"/>
              <a:t>Phase, frequency, and amplitude modulation, and combinations thereof</a:t>
            </a:r>
          </a:p>
          <a:p>
            <a:pPr lvl="1"/>
            <a:r>
              <a:rPr lang="en-US" sz="2000" smtClean="0"/>
              <a:t>Ethernet: self-clocking Manchester coding ensures one transition per clock</a:t>
            </a:r>
          </a:p>
          <a:p>
            <a:pPr lvl="1"/>
            <a:r>
              <a:rPr lang="en-US" sz="2000" smtClean="0"/>
              <a:t>Technologies: copper, optical, wireless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4B7E8-49DE-4DEE-9C6C-EE3C56E5A042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1054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16002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84538"/>
            <a:ext cx="16002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895600" y="3741738"/>
            <a:ext cx="3200400" cy="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38600" y="3505200"/>
            <a:ext cx="838200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2"/>
          <p:cNvGrpSpPr/>
          <p:nvPr/>
        </p:nvGrpSpPr>
        <p:grpSpPr>
          <a:xfrm>
            <a:off x="1600200" y="1415143"/>
            <a:ext cx="5486400" cy="1785257"/>
            <a:chOff x="1600200" y="1415143"/>
            <a:chExt cx="5486400" cy="1785257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1600200" y="1415143"/>
              <a:ext cx="5410200" cy="5660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2634343"/>
              <a:ext cx="5410200" cy="5660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781800" y="2635250"/>
            <a:ext cx="1187450" cy="565150"/>
            <a:chOff x="6781800" y="1911029"/>
            <a:chExt cx="1188065" cy="564884"/>
          </a:xfrm>
        </p:grpSpPr>
        <p:sp>
          <p:nvSpPr>
            <p:cNvPr id="36877" name="Rectangle 23"/>
            <p:cNvSpPr>
              <a:spLocks noChangeArrowheads="1"/>
            </p:cNvSpPr>
            <p:nvPr/>
          </p:nvSpPr>
          <p:spPr bwMode="auto">
            <a:xfrm>
              <a:off x="7195742" y="1911029"/>
              <a:ext cx="7741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0.7 Volts</a:t>
              </a:r>
            </a:p>
          </p:txBody>
        </p:sp>
        <p:sp>
          <p:nvSpPr>
            <p:cNvPr id="36878" name="Rectangle 24"/>
            <p:cNvSpPr>
              <a:spLocks noChangeArrowheads="1"/>
            </p:cNvSpPr>
            <p:nvPr/>
          </p:nvSpPr>
          <p:spPr bwMode="auto">
            <a:xfrm>
              <a:off x="7144446" y="2198914"/>
              <a:ext cx="8254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imes New Roman" panose="02020603050405020304" pitchFamily="18" charset="0"/>
                </a:rPr>
                <a:t>-0.7 Volts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781800" y="2361667"/>
              <a:ext cx="381197" cy="1587"/>
            </a:xfrm>
            <a:prstGeom prst="line">
              <a:avLst/>
            </a:prstGeom>
            <a:ln w="190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81800" y="2057010"/>
              <a:ext cx="381197" cy="1587"/>
            </a:xfrm>
            <a:prstGeom prst="line">
              <a:avLst/>
            </a:prstGeom>
            <a:ln w="1905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How can Two Hosts Communicate?</a:t>
            </a:r>
          </a:p>
        </p:txBody>
      </p:sp>
    </p:spTree>
    <p:extLst>
      <p:ext uri="{BB962C8B-B14F-4D97-AF65-F5344CB8AC3E}">
        <p14:creationId xmlns:p14="http://schemas.microsoft.com/office/powerpoint/2010/main" val="38432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6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76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panose="020B0604020202020204" pitchFamily="34" charset="0"/>
              </a:rPr>
              <a:t>Circuit</a:t>
            </a:r>
            <a:r>
              <a:rPr lang="en-US" sz="1600" b="0">
                <a:latin typeface="PMingLiU" panose="02020500000000000000" pitchFamily="18" charset="-120"/>
              </a:rPr>
              <a:t>            </a:t>
            </a:r>
            <a:br>
              <a:rPr lang="en-US" sz="1600" b="0">
                <a:latin typeface="PMingLiU" panose="02020500000000000000" pitchFamily="18" charset="-120"/>
              </a:rPr>
            </a:br>
            <a:r>
              <a:rPr lang="en-US" sz="1600" b="0">
                <a:latin typeface="Arial" panose="020B0604020202020204" pitchFamily="34" charset="0"/>
              </a:rPr>
              <a:t>Establishment</a:t>
            </a:r>
            <a:r>
              <a:rPr lang="en-US" sz="1600" b="0">
                <a:latin typeface="PMingLiU" panose="02020500000000000000" pitchFamily="18" charset="-120"/>
              </a:rPr>
              <a:t>  </a:t>
            </a:r>
            <a:endParaRPr lang="en-US" sz="1600" b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6877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PMingLiU" panose="02020500000000000000" pitchFamily="18" charset="-120"/>
              </a:rPr>
              <a:t>             </a:t>
            </a:r>
            <a:br>
              <a:rPr lang="en-US" sz="1600" b="0">
                <a:latin typeface="PMingLiU" panose="02020500000000000000" pitchFamily="18" charset="-120"/>
              </a:rPr>
            </a:br>
            <a:r>
              <a:rPr lang="en-US" sz="1600" b="0">
                <a:latin typeface="PMingLiU" panose="02020500000000000000" pitchFamily="18" charset="-120"/>
              </a:rPr>
              <a:t> </a:t>
            </a:r>
            <a:r>
              <a:rPr lang="en-US" sz="1600" b="0">
                <a:latin typeface="Arial" panose="020B0604020202020204" pitchFamily="34" charset="0"/>
              </a:rPr>
              <a:t>Transfer</a:t>
            </a:r>
            <a:r>
              <a:rPr lang="en-US" sz="1600" b="0">
                <a:latin typeface="PMingLiU" panose="02020500000000000000" pitchFamily="18" charset="-120"/>
              </a:rPr>
              <a:t>      </a:t>
            </a:r>
            <a:r>
              <a:rPr lang="en-US" sz="1600" b="0">
                <a:solidFill>
                  <a:srgbClr val="000000"/>
                </a:solidFill>
                <a:latin typeface="PMingLiU" panose="02020500000000000000" pitchFamily="18" charset="-120"/>
              </a:rPr>
              <a:t>   </a:t>
            </a:r>
          </a:p>
        </p:txBody>
      </p:sp>
      <p:sp>
        <p:nvSpPr>
          <p:cNvPr id="36878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panose="020B0604020202020204" pitchFamily="34" charset="0"/>
              </a:rPr>
              <a:t>Circuit               </a:t>
            </a:r>
            <a:br>
              <a:rPr lang="en-US" sz="1600" b="0">
                <a:latin typeface="Arial" panose="020B0604020202020204" pitchFamily="34" charset="0"/>
              </a:rPr>
            </a:br>
            <a:r>
              <a:rPr lang="en-US" sz="1600" b="0">
                <a:latin typeface="Arial" panose="020B0604020202020204" pitchFamily="34" charset="0"/>
              </a:rPr>
              <a:t>Teardown</a:t>
            </a:r>
            <a:r>
              <a:rPr lang="en-US" sz="1600" b="0">
                <a:latin typeface="PMingLiU" panose="02020500000000000000" pitchFamily="18" charset="-120"/>
              </a:rPr>
              <a:t>       </a:t>
            </a:r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17389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1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0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panose="020B0604020202020204" pitchFamily="34" charset="0"/>
              </a:rPr>
              <a:t>Circuit</a:t>
            </a:r>
            <a:r>
              <a:rPr lang="en-US" sz="1600" b="0">
                <a:latin typeface="PMingLiU" panose="02020500000000000000" pitchFamily="18" charset="-120"/>
              </a:rPr>
              <a:t>            </a:t>
            </a:r>
            <a:br>
              <a:rPr lang="en-US" sz="1600" b="0">
                <a:latin typeface="PMingLiU" panose="02020500000000000000" pitchFamily="18" charset="-120"/>
              </a:rPr>
            </a:br>
            <a:r>
              <a:rPr lang="en-US" sz="1600" b="0">
                <a:latin typeface="Arial" panose="020B0604020202020204" pitchFamily="34" charset="0"/>
              </a:rPr>
              <a:t>Establishment</a:t>
            </a:r>
            <a:r>
              <a:rPr lang="en-US" sz="1600" b="0">
                <a:latin typeface="PMingLiU" panose="02020500000000000000" pitchFamily="18" charset="-120"/>
              </a:rPr>
              <a:t>  </a:t>
            </a:r>
            <a:endParaRPr lang="en-US" sz="1600" b="0">
              <a:solidFill>
                <a:srgbClr val="000000"/>
              </a:solidFill>
              <a:latin typeface="PMingLiU" panose="02020500000000000000" pitchFamily="18" charset="-120"/>
            </a:endParaRPr>
          </a:p>
        </p:txBody>
      </p:sp>
      <p:sp>
        <p:nvSpPr>
          <p:cNvPr id="37901" name="AutoShape 56"/>
          <p:cNvSpPr>
            <a:spLocks/>
          </p:cNvSpPr>
          <p:nvPr/>
        </p:nvSpPr>
        <p:spPr bwMode="auto">
          <a:xfrm>
            <a:off x="1846263" y="4343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ts val="1000"/>
              </a:spcAft>
            </a:pPr>
            <a:r>
              <a:rPr lang="en-US" sz="1600" b="0">
                <a:latin typeface="Arial" panose="020B0604020202020204" pitchFamily="34" charset="0"/>
              </a:rPr>
              <a:t>Circuit               </a:t>
            </a:r>
            <a:br>
              <a:rPr lang="en-US" sz="1600" b="0">
                <a:latin typeface="Arial" panose="020B0604020202020204" pitchFamily="34" charset="0"/>
              </a:rPr>
            </a:br>
            <a:r>
              <a:rPr lang="en-US" sz="1600" b="0">
                <a:latin typeface="Arial" panose="020B0604020202020204" pitchFamily="34" charset="0"/>
              </a:rPr>
              <a:t>Teardown</a:t>
            </a:r>
            <a:r>
              <a:rPr lang="en-US" sz="1600" b="0">
                <a:latin typeface="PMingLiU" panose="02020500000000000000" pitchFamily="18" charset="-120"/>
              </a:rPr>
              <a:t>       </a:t>
            </a:r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4988" y="3962400"/>
            <a:ext cx="13700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0" dirty="0">
                <a:latin typeface="+mn-lt"/>
                <a:ea typeface="ＭＳ Ｐゴシック" charset="0"/>
                <a:cs typeface="ＭＳ Ｐゴシック" charset="0"/>
              </a:rPr>
              <a:t>Data transfer</a:t>
            </a:r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in Circuit Switching</a:t>
            </a:r>
          </a:p>
        </p:txBody>
      </p:sp>
    </p:spTree>
    <p:extLst>
      <p:ext uri="{BB962C8B-B14F-4D97-AF65-F5344CB8AC3E}">
        <p14:creationId xmlns:p14="http://schemas.microsoft.com/office/powerpoint/2010/main" val="5536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guaranteed performance </a:t>
            </a:r>
          </a:p>
          <a:p>
            <a:pPr lvl="1"/>
            <a:r>
              <a:rPr lang="en-US" smtClean="0"/>
              <a:t>fast transfers (once circuit is established)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wastes bandwidth if traffic is </a:t>
            </a:r>
            <a:r>
              <a:rPr lang="en-US" altLang="en-US" smtClean="0"/>
              <a:t>“</a:t>
            </a:r>
            <a:r>
              <a:rPr lang="en-US" altLang="ja-JP" smtClean="0"/>
              <a:t>bursty</a:t>
            </a:r>
            <a:r>
              <a:rPr lang="en-US" altLang="en-US" smtClean="0"/>
              <a:t>”</a:t>
            </a:r>
            <a:endParaRPr lang="en-US" altLang="ja-JP" smtClean="0"/>
          </a:p>
          <a:p>
            <a:pPr lvl="1"/>
            <a:r>
              <a:rPr lang="en-US" b="1" smtClean="0"/>
              <a:t>connection setup time is overhead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88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rgbClr val="595959"/>
          </a:soli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sz="2600" smtClean="0">
                <a:solidFill>
                  <a:srgbClr val="FFFFFF"/>
                </a:solidFill>
              </a:rPr>
              <a:t>Circuit switching doesn</a:t>
            </a:r>
            <a:r>
              <a:rPr lang="en-US" altLang="en-US" sz="2600" smtClean="0">
                <a:solidFill>
                  <a:srgbClr val="FFFFFF"/>
                </a:solidFill>
              </a:rPr>
              <a:t>’</a:t>
            </a:r>
            <a:r>
              <a:rPr lang="en-US" sz="2600" smtClean="0">
                <a:solidFill>
                  <a:srgbClr val="FFFFFF"/>
                </a:solidFill>
              </a:rPr>
              <a:t>t </a:t>
            </a:r>
            <a:r>
              <a:rPr lang="en-US" altLang="en-US" sz="2600" smtClean="0">
                <a:solidFill>
                  <a:srgbClr val="FFFFFF"/>
                </a:solidFill>
              </a:rPr>
              <a:t>“</a:t>
            </a:r>
            <a:r>
              <a:rPr lang="en-US" sz="2600" smtClean="0">
                <a:solidFill>
                  <a:srgbClr val="FFFFFF"/>
                </a:solidFill>
              </a:rPr>
              <a:t>route around trouble</a:t>
            </a:r>
            <a:r>
              <a:rPr lang="en-US" altLang="en-US" sz="2600" smtClean="0">
                <a:solidFill>
                  <a:srgbClr val="FFFFFF"/>
                </a:solidFill>
              </a:rPr>
              <a:t>”</a:t>
            </a:r>
            <a:r>
              <a:rPr lang="en-US" sz="26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2" grpId="0" build="p" animBg="1"/>
      <p:bldP spid="5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guaranteed performance </a:t>
            </a:r>
          </a:p>
          <a:p>
            <a:pPr lvl="1"/>
            <a:r>
              <a:rPr lang="en-US" smtClean="0"/>
              <a:t>fast transfers (once circuit is established)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wastes bandwidth if traffic is </a:t>
            </a:r>
            <a:r>
              <a:rPr lang="en-US" altLang="en-US" smtClean="0"/>
              <a:t>“</a:t>
            </a:r>
            <a:r>
              <a:rPr lang="en-US" altLang="ja-JP" smtClean="0"/>
              <a:t>bursty</a:t>
            </a:r>
            <a:r>
              <a:rPr lang="en-US" altLang="en-US" smtClean="0"/>
              <a:t>”</a:t>
            </a:r>
            <a:endParaRPr lang="en-US" altLang="ja-JP" smtClean="0"/>
          </a:p>
          <a:p>
            <a:pPr lvl="1"/>
            <a:r>
              <a:rPr lang="en-US" smtClean="0"/>
              <a:t>connection setup time is overhead</a:t>
            </a:r>
          </a:p>
          <a:p>
            <a:pPr lvl="1"/>
            <a:r>
              <a:rPr lang="en-US" b="1" smtClean="0"/>
              <a:t>recovery from failure is slow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71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switching (e.g., telephone network) </a:t>
            </a:r>
          </a:p>
          <a:p>
            <a:r>
              <a:rPr lang="en-US" dirty="0"/>
              <a:t>Packet switching (e.g., Internet)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/>
              <a:t>Data is sent as chunks of formatted bits </a:t>
            </a:r>
            <a:r>
              <a:rPr lang="en-US" smtClean="0">
                <a:solidFill>
                  <a:srgbClr val="000090"/>
                </a:solidFill>
              </a:rPr>
              <a:t>(Packets</a:t>
            </a:r>
            <a:r>
              <a:rPr lang="en-US" smtClean="0"/>
              <a:t>)</a:t>
            </a:r>
          </a:p>
          <a:p>
            <a:r>
              <a:rPr lang="en-US" smtClean="0"/>
              <a:t>Packets consist of a </a:t>
            </a:r>
            <a:r>
              <a:rPr lang="en-US" altLang="en-US" smtClean="0"/>
              <a:t>“</a:t>
            </a:r>
            <a:r>
              <a:rPr lang="en-US" altLang="ja-JP" smtClean="0">
                <a:solidFill>
                  <a:srgbClr val="000090"/>
                </a:solidFill>
              </a:rPr>
              <a:t>header</a:t>
            </a:r>
            <a:r>
              <a:rPr lang="en-US" altLang="en-US" smtClean="0"/>
              <a:t>”</a:t>
            </a:r>
            <a:r>
              <a:rPr lang="en-US" altLang="ja-JP" smtClean="0"/>
              <a:t> and </a:t>
            </a:r>
            <a:r>
              <a:rPr lang="en-US" altLang="en-US" smtClean="0"/>
              <a:t>“</a:t>
            </a:r>
            <a:r>
              <a:rPr lang="en-US" altLang="ja-JP" smtClean="0">
                <a:solidFill>
                  <a:srgbClr val="000090"/>
                </a:solidFill>
              </a:rPr>
              <a:t>payload</a:t>
            </a:r>
            <a:r>
              <a:rPr lang="en-US" altLang="en-US" smtClean="0"/>
              <a:t>”</a:t>
            </a:r>
            <a:r>
              <a:rPr lang="en-US" altLang="ja-JP" smtClean="0">
                <a:solidFill>
                  <a:srgbClr val="FF0000"/>
                </a:solidFill>
              </a:rPr>
              <a:t>*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457200"/>
          </a:xfrm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400" b="0" smtClean="0">
                <a:latin typeface="Arial" panose="020B0604020202020204" pitchFamily="34" charset="0"/>
              </a:rPr>
              <a:t>© Nick McKeown 2006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0 h 549"/>
                  <a:gd name="T2" fmla="*/ 0 w 126"/>
                  <a:gd name="T3" fmla="*/ 444 h 549"/>
                  <a:gd name="T4" fmla="*/ 126 w 126"/>
                  <a:gd name="T5" fmla="*/ 534 h 549"/>
                  <a:gd name="T6" fmla="*/ 126 w 126"/>
                  <a:gd name="T7" fmla="*/ 0 h 549"/>
                  <a:gd name="T8" fmla="*/ 0 w 126"/>
                  <a:gd name="T9" fmla="*/ 7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13075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urier New" charset="0"/>
                <a:ea typeface="ＭＳ Ｐゴシック" charset="0"/>
                <a:cs typeface="ＭＳ Ｐゴシック" charset="0"/>
              </a:rPr>
              <a:t>01000111100010101001110100011001</a:t>
            </a:r>
            <a:endParaRPr lang="en-US" dirty="0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 smtClean="0">
                <a:cs typeface="ＭＳ Ｐゴシック" charset="0"/>
              </a:rPr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>
                <a:cs typeface="ＭＳ Ｐゴシック" charset="0"/>
              </a:rPr>
              <a:t>Age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>
                <a:cs typeface="ＭＳ Ｐゴシック" charset="0"/>
              </a:rPr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2971800" y="5062538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</p:spTree>
    <p:extLst>
      <p:ext uri="{BB962C8B-B14F-4D97-AF65-F5344CB8AC3E}">
        <p14:creationId xmlns:p14="http://schemas.microsoft.com/office/powerpoint/2010/main" val="9512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69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/>
              <a:t>Data is sent as chunks of formatted bits </a:t>
            </a:r>
            <a:r>
              <a:rPr lang="en-US" smtClean="0">
                <a:solidFill>
                  <a:srgbClr val="000090"/>
                </a:solidFill>
              </a:rPr>
              <a:t>(Packets</a:t>
            </a:r>
            <a:r>
              <a:rPr lang="en-US" smtClean="0"/>
              <a:t>)</a:t>
            </a:r>
          </a:p>
          <a:p>
            <a:r>
              <a:rPr lang="en-US" smtClean="0"/>
              <a:t>Packets consist of a </a:t>
            </a:r>
            <a:r>
              <a:rPr lang="en-US" altLang="en-US" smtClean="0"/>
              <a:t>“</a:t>
            </a:r>
            <a:r>
              <a:rPr lang="en-US" altLang="ja-JP" smtClean="0">
                <a:solidFill>
                  <a:srgbClr val="000090"/>
                </a:solidFill>
              </a:rPr>
              <a:t>header</a:t>
            </a:r>
            <a:r>
              <a:rPr lang="en-US" altLang="en-US" smtClean="0"/>
              <a:t>”</a:t>
            </a:r>
            <a:r>
              <a:rPr lang="en-US" altLang="ja-JP" smtClean="0"/>
              <a:t> and </a:t>
            </a:r>
            <a:r>
              <a:rPr lang="en-US" altLang="en-US" smtClean="0"/>
              <a:t>“</a:t>
            </a:r>
            <a:r>
              <a:rPr lang="en-US" altLang="ja-JP" smtClean="0">
                <a:solidFill>
                  <a:srgbClr val="000090"/>
                </a:solidFill>
              </a:rPr>
              <a:t>payload</a:t>
            </a:r>
            <a:r>
              <a:rPr lang="en-US" altLang="en-US" smtClean="0"/>
              <a:t>”</a:t>
            </a:r>
            <a:r>
              <a:rPr lang="en-US" altLang="ja-JP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smtClean="0"/>
              <a:t>payload is the data being carried</a:t>
            </a:r>
          </a:p>
          <a:p>
            <a:pPr lvl="1"/>
            <a:r>
              <a:rPr lang="en-US" smtClean="0"/>
              <a:t>header holds instructions to the network for how to</a:t>
            </a:r>
            <a:br>
              <a:rPr lang="en-US" smtClean="0"/>
            </a:br>
            <a:r>
              <a:rPr lang="en-US" smtClean="0"/>
              <a:t>handle packet (think of the header as an interface!)</a:t>
            </a:r>
          </a:p>
        </p:txBody>
      </p:sp>
    </p:spTree>
    <p:extLst>
      <p:ext uri="{BB962C8B-B14F-4D97-AF65-F5344CB8AC3E}">
        <p14:creationId xmlns:p14="http://schemas.microsoft.com/office/powerpoint/2010/main" val="35353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r>
              <a:rPr lang="en-US" smtClean="0">
                <a:solidFill>
                  <a:srgbClr val="7F7F7F"/>
                </a:solidFill>
              </a:rPr>
              <a:t>Packets consist of a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header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and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payload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endParaRPr lang="en-US" smtClean="0">
              <a:solidFill>
                <a:srgbClr val="7F7F7F"/>
              </a:solidFill>
            </a:endParaRPr>
          </a:p>
          <a:p>
            <a:r>
              <a:rPr lang="en-US" smtClean="0"/>
              <a:t>Switches </a:t>
            </a:r>
            <a:r>
              <a:rPr lang="en-US" altLang="en-US" smtClean="0"/>
              <a:t>“</a:t>
            </a:r>
            <a:r>
              <a:rPr lang="en-US" altLang="ja-JP" smtClean="0">
                <a:solidFill>
                  <a:srgbClr val="000090"/>
                </a:solidFill>
              </a:rPr>
              <a:t>forward</a:t>
            </a:r>
            <a:r>
              <a:rPr lang="en-US" altLang="en-US" smtClean="0"/>
              <a:t>”</a:t>
            </a:r>
            <a:r>
              <a:rPr lang="en-US" altLang="ja-JP" smtClean="0"/>
              <a:t> packets based on their headers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3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7413" y="1905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to MIT</a:t>
            </a:r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76213" y="5562600"/>
            <a:ext cx="96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to UW</a:t>
            </a:r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846922" y="1763713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dirty="0" smtClean="0"/>
              <a:t>UIUC 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853238" y="5638800"/>
            <a:ext cx="842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to NYU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032684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UIUC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NYU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</p:spTree>
    <p:extLst>
      <p:ext uri="{BB962C8B-B14F-4D97-AF65-F5344CB8AC3E}">
        <p14:creationId xmlns:p14="http://schemas.microsoft.com/office/powerpoint/2010/main" val="38364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26E381-1CC9-4880-B58E-115CAAB71BD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>
              <a:latin typeface="Times New Roman" panose="02020603050405020304" pitchFamily="18" charset="0"/>
            </a:endParaRPr>
          </a:p>
        </p:txBody>
      </p:sp>
      <p:grpSp>
        <p:nvGrpSpPr>
          <p:cNvPr id="37893" name="Group 8"/>
          <p:cNvGrpSpPr>
            <a:grpSpLocks/>
          </p:cNvGrpSpPr>
          <p:nvPr/>
        </p:nvGrpSpPr>
        <p:grpSpPr bwMode="auto">
          <a:xfrm>
            <a:off x="914400" y="1371600"/>
            <a:ext cx="7391400" cy="4319588"/>
            <a:chOff x="914400" y="1371600"/>
            <a:chExt cx="7391400" cy="4319477"/>
          </a:xfrm>
        </p:grpSpPr>
        <p:pic>
          <p:nvPicPr>
            <p:cNvPr id="3795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71600"/>
              <a:ext cx="6837218" cy="4319477"/>
            </a:xfrm>
            <a:prstGeom prst="rect">
              <a:avLst/>
            </a:prstGeom>
            <a:solidFill>
              <a:schemeClr val="accent1">
                <a:alpha val="2588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14400" y="1447798"/>
              <a:ext cx="7391400" cy="388610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37894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31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1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2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3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1678781" y="2702719"/>
            <a:ext cx="985838" cy="15240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2362200" y="2514600"/>
            <a:ext cx="4419600" cy="1693863"/>
            <a:chOff x="2362200" y="2554741"/>
            <a:chExt cx="4419600" cy="1694430"/>
          </a:xfrm>
        </p:grpSpPr>
        <p:cxnSp>
          <p:nvCxnSpPr>
            <p:cNvPr id="19" name="Straight Arrow Connector 18"/>
            <p:cNvCxnSpPr>
              <a:endCxn id="56" idx="2"/>
            </p:cNvCxnSpPr>
            <p:nvPr/>
          </p:nvCxnSpPr>
          <p:spPr>
            <a:xfrm flipV="1">
              <a:off x="2438400" y="2554741"/>
              <a:ext cx="2019300" cy="79878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1" idx="1"/>
            </p:cNvCxnSpPr>
            <p:nvPr/>
          </p:nvCxnSpPr>
          <p:spPr>
            <a:xfrm flipV="1">
              <a:off x="2438400" y="3029563"/>
              <a:ext cx="3200400" cy="47640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37" idx="1"/>
            </p:cNvCxnSpPr>
            <p:nvPr/>
          </p:nvCxnSpPr>
          <p:spPr>
            <a:xfrm flipV="1">
              <a:off x="2438400" y="2572210"/>
              <a:ext cx="4343400" cy="85753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49" idx="1"/>
            </p:cNvCxnSpPr>
            <p:nvPr/>
          </p:nvCxnSpPr>
          <p:spPr>
            <a:xfrm>
              <a:off x="2438400" y="3580609"/>
              <a:ext cx="3581400" cy="6685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44" idx="1"/>
            </p:cNvCxnSpPr>
            <p:nvPr/>
          </p:nvCxnSpPr>
          <p:spPr>
            <a:xfrm>
              <a:off x="2362200" y="3656835"/>
              <a:ext cx="1600200" cy="5923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2"/>
          <p:cNvGrpSpPr>
            <a:grpSpLocks/>
          </p:cNvGrpSpPr>
          <p:nvPr/>
        </p:nvGrpSpPr>
        <p:grpSpPr bwMode="auto">
          <a:xfrm>
            <a:off x="1981200" y="2057400"/>
            <a:ext cx="4724400" cy="2133600"/>
            <a:chOff x="2057400" y="2115571"/>
            <a:chExt cx="4724400" cy="2133601"/>
          </a:xfrm>
        </p:grpSpPr>
        <p:cxnSp>
          <p:nvCxnSpPr>
            <p:cNvPr id="25" name="Straight Arrow Connector 24"/>
            <p:cNvCxnSpPr/>
            <p:nvPr/>
          </p:nvCxnSpPr>
          <p:spPr>
            <a:xfrm rot="16200000" flipV="1">
              <a:off x="1640681" y="2724378"/>
              <a:ext cx="985837" cy="152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45" name="Group 61"/>
            <p:cNvGrpSpPr>
              <a:grpSpLocks/>
            </p:cNvGrpSpPr>
            <p:nvPr/>
          </p:nvGrpSpPr>
          <p:grpSpPr bwMode="auto">
            <a:xfrm>
              <a:off x="2286000" y="2115571"/>
              <a:ext cx="4495800" cy="2133601"/>
              <a:chOff x="2286000" y="2115571"/>
              <a:chExt cx="4495800" cy="2133601"/>
            </a:xfrm>
          </p:grpSpPr>
          <p:cxnSp>
            <p:nvCxnSpPr>
              <p:cNvPr id="27" name="Straight Arrow Connector 26"/>
              <p:cNvCxnSpPr>
                <a:stCxn id="56" idx="1"/>
                <a:endCxn id="18" idx="3"/>
              </p:cNvCxnSpPr>
              <p:nvPr/>
            </p:nvCxnSpPr>
            <p:spPr>
              <a:xfrm rot="10800000">
                <a:off x="2438400" y="2115571"/>
                <a:ext cx="1676400" cy="22860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47" name="Group 60"/>
              <p:cNvGrpSpPr>
                <a:grpSpLocks/>
              </p:cNvGrpSpPr>
              <p:nvPr/>
            </p:nvGrpSpPr>
            <p:grpSpPr bwMode="auto">
              <a:xfrm>
                <a:off x="2286000" y="2133601"/>
                <a:ext cx="4495800" cy="2115571"/>
                <a:chOff x="2286000" y="2133601"/>
                <a:chExt cx="4495800" cy="2115571"/>
              </a:xfrm>
            </p:grpSpPr>
            <p:cxnSp>
              <p:nvCxnSpPr>
                <p:cNvPr id="29" name="Straight Arrow Connector 28"/>
                <p:cNvCxnSpPr>
                  <a:stCxn id="44" idx="0"/>
                </p:cNvCxnSpPr>
                <p:nvPr/>
              </p:nvCxnSpPr>
              <p:spPr>
                <a:xfrm rot="16200000" flipV="1">
                  <a:off x="2419350" y="2152084"/>
                  <a:ext cx="1752601" cy="201930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41" idx="1"/>
                </p:cNvCxnSpPr>
                <p:nvPr/>
              </p:nvCxnSpPr>
              <p:spPr>
                <a:xfrm rot="10800000">
                  <a:off x="2362200" y="2209234"/>
                  <a:ext cx="3276600" cy="82073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37" idx="1"/>
                </p:cNvCxnSpPr>
                <p:nvPr/>
              </p:nvCxnSpPr>
              <p:spPr>
                <a:xfrm rot="10800000">
                  <a:off x="2514600" y="2133034"/>
                  <a:ext cx="4267200" cy="43973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stCxn id="49" idx="1"/>
                </p:cNvCxnSpPr>
                <p:nvPr/>
              </p:nvCxnSpPr>
              <p:spPr>
                <a:xfrm rot="10800000">
                  <a:off x="2355850" y="2247334"/>
                  <a:ext cx="3663950" cy="2001838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3" name="Group 83"/>
          <p:cNvGrpSpPr>
            <a:grpSpLocks/>
          </p:cNvGrpSpPr>
          <p:nvPr/>
        </p:nvGrpSpPr>
        <p:grpSpPr bwMode="auto">
          <a:xfrm>
            <a:off x="2438400" y="2133600"/>
            <a:ext cx="1752600" cy="1295400"/>
            <a:chOff x="2438400" y="2133600"/>
            <a:chExt cx="1752600" cy="1295401"/>
          </a:xfrm>
        </p:grpSpPr>
        <p:cxnSp>
          <p:nvCxnSpPr>
            <p:cNvPr id="34" name="Straight Arrow Connector 33"/>
            <p:cNvCxnSpPr>
              <a:endCxn id="56" idx="1"/>
            </p:cNvCxnSpPr>
            <p:nvPr/>
          </p:nvCxnSpPr>
          <p:spPr>
            <a:xfrm>
              <a:off x="2438400" y="2133600"/>
              <a:ext cx="1676400" cy="21113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38400" y="2438400"/>
              <a:ext cx="1752600" cy="99060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rot="5400000" flipH="1" flipV="1">
            <a:off x="3696494" y="3277394"/>
            <a:ext cx="1484312" cy="3810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82"/>
          <p:cNvGrpSpPr>
            <a:grpSpLocks/>
          </p:cNvGrpSpPr>
          <p:nvPr/>
        </p:nvGrpSpPr>
        <p:grpSpPr bwMode="auto">
          <a:xfrm>
            <a:off x="4648200" y="2362200"/>
            <a:ext cx="2133600" cy="1752600"/>
            <a:chOff x="4648200" y="2362203"/>
            <a:chExt cx="2133600" cy="1752597"/>
          </a:xfrm>
        </p:grpSpPr>
        <p:cxnSp>
          <p:nvCxnSpPr>
            <p:cNvPr id="38" name="Straight Arrow Connector 37"/>
            <p:cNvCxnSpPr/>
            <p:nvPr/>
          </p:nvCxnSpPr>
          <p:spPr>
            <a:xfrm rot="16200000" flipV="1">
              <a:off x="4572001" y="2590801"/>
              <a:ext cx="1600197" cy="1447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41" idx="1"/>
            </p:cNvCxnSpPr>
            <p:nvPr/>
          </p:nvCxnSpPr>
          <p:spPr>
            <a:xfrm rot="10800000">
              <a:off x="4648200" y="2438403"/>
              <a:ext cx="990600" cy="59213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1"/>
            </p:cNvCxnSpPr>
            <p:nvPr/>
          </p:nvCxnSpPr>
          <p:spPr>
            <a:xfrm rot="10800000">
              <a:off x="4648200" y="2362203"/>
              <a:ext cx="2133600" cy="21113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105"/>
          <p:cNvGrpSpPr>
            <a:grpSpLocks/>
          </p:cNvGrpSpPr>
          <p:nvPr/>
        </p:nvGrpSpPr>
        <p:grpSpPr bwMode="auto">
          <a:xfrm>
            <a:off x="5981700" y="2743200"/>
            <a:ext cx="876300" cy="1295400"/>
            <a:chOff x="5981701" y="2743200"/>
            <a:chExt cx="876299" cy="1295400"/>
          </a:xfrm>
        </p:grpSpPr>
        <p:cxnSp>
          <p:nvCxnSpPr>
            <p:cNvPr id="42" name="Straight Arrow Connector 41"/>
            <p:cNvCxnSpPr/>
            <p:nvPr/>
          </p:nvCxnSpPr>
          <p:spPr>
            <a:xfrm rot="10800000" flipV="1">
              <a:off x="6172201" y="2743200"/>
              <a:ext cx="685799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41" idx="2"/>
            </p:cNvCxnSpPr>
            <p:nvPr/>
          </p:nvCxnSpPr>
          <p:spPr>
            <a:xfrm rot="16200000" flipV="1">
              <a:off x="5677695" y="3544094"/>
              <a:ext cx="798512" cy="190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104"/>
          <p:cNvGrpSpPr>
            <a:grpSpLocks/>
          </p:cNvGrpSpPr>
          <p:nvPr/>
        </p:nvGrpSpPr>
        <p:grpSpPr bwMode="auto">
          <a:xfrm>
            <a:off x="2286000" y="2133600"/>
            <a:ext cx="3429000" cy="1981200"/>
            <a:chOff x="2286000" y="2133600"/>
            <a:chExt cx="3429002" cy="1981200"/>
          </a:xfrm>
        </p:grpSpPr>
        <p:cxnSp>
          <p:nvCxnSpPr>
            <p:cNvPr id="45" name="Straight Arrow Connector 44"/>
            <p:cNvCxnSpPr>
              <a:endCxn id="41" idx="1"/>
            </p:cNvCxnSpPr>
            <p:nvPr/>
          </p:nvCxnSpPr>
          <p:spPr>
            <a:xfrm>
              <a:off x="2286000" y="2133600"/>
              <a:ext cx="3352802" cy="89693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648201" y="2438400"/>
              <a:ext cx="1066801" cy="457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495801" y="3200400"/>
              <a:ext cx="1219201" cy="914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38400" y="3124200"/>
              <a:ext cx="3200402" cy="381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24"/>
          <p:cNvGrpSpPr>
            <a:grpSpLocks/>
          </p:cNvGrpSpPr>
          <p:nvPr/>
        </p:nvGrpSpPr>
        <p:grpSpPr bwMode="auto">
          <a:xfrm>
            <a:off x="2286000" y="2133600"/>
            <a:ext cx="4838700" cy="1981200"/>
            <a:chOff x="2286000" y="2133600"/>
            <a:chExt cx="4838701" cy="1981200"/>
          </a:xfrm>
        </p:grpSpPr>
        <p:cxnSp>
          <p:nvCxnSpPr>
            <p:cNvPr id="50" name="Straight Arrow Connector 49"/>
            <p:cNvCxnSpPr>
              <a:endCxn id="37" idx="1"/>
            </p:cNvCxnSpPr>
            <p:nvPr/>
          </p:nvCxnSpPr>
          <p:spPr>
            <a:xfrm>
              <a:off x="2286000" y="2133600"/>
              <a:ext cx="4495801" cy="43973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48200" y="2438400"/>
              <a:ext cx="2209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438400" y="2743200"/>
              <a:ext cx="4419601" cy="685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248401" y="2743200"/>
              <a:ext cx="685800" cy="228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4419600" y="2743200"/>
              <a:ext cx="2590801" cy="1371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9" idx="0"/>
              <a:endCxn id="37" idx="2"/>
            </p:cNvCxnSpPr>
            <p:nvPr/>
          </p:nvCxnSpPr>
          <p:spPr>
            <a:xfrm rot="5400000" flipH="1" flipV="1">
              <a:off x="6115845" y="3029744"/>
              <a:ext cx="1255712" cy="762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47"/>
          <p:cNvGrpSpPr>
            <a:grpSpLocks/>
          </p:cNvGrpSpPr>
          <p:nvPr/>
        </p:nvGrpSpPr>
        <p:grpSpPr bwMode="auto">
          <a:xfrm>
            <a:off x="4381500" y="2478088"/>
            <a:ext cx="2667000" cy="1560512"/>
            <a:chOff x="4457701" y="2554740"/>
            <a:chExt cx="2667000" cy="1560061"/>
          </a:xfrm>
        </p:grpSpPr>
        <p:cxnSp>
          <p:nvCxnSpPr>
            <p:cNvPr id="57" name="Straight Arrow Connector 56"/>
            <p:cNvCxnSpPr>
              <a:stCxn id="37" idx="2"/>
              <a:endCxn id="49" idx="0"/>
            </p:cNvCxnSpPr>
            <p:nvPr/>
          </p:nvCxnSpPr>
          <p:spPr>
            <a:xfrm rot="5400000">
              <a:off x="6116026" y="3029948"/>
              <a:ext cx="1255349" cy="762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1" idx="2"/>
            </p:cNvCxnSpPr>
            <p:nvPr/>
          </p:nvCxnSpPr>
          <p:spPr>
            <a:xfrm rot="16200000" flipH="1">
              <a:off x="5715910" y="3506132"/>
              <a:ext cx="798281" cy="2667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6" idx="2"/>
            </p:cNvCxnSpPr>
            <p:nvPr/>
          </p:nvCxnSpPr>
          <p:spPr>
            <a:xfrm rot="16200000" flipH="1">
              <a:off x="4534921" y="2477521"/>
              <a:ext cx="1560061" cy="17145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146"/>
          <p:cNvGrpSpPr>
            <a:grpSpLocks/>
          </p:cNvGrpSpPr>
          <p:nvPr/>
        </p:nvGrpSpPr>
        <p:grpSpPr bwMode="auto">
          <a:xfrm>
            <a:off x="2209800" y="2057400"/>
            <a:ext cx="3810000" cy="2133600"/>
            <a:chOff x="2286000" y="2133600"/>
            <a:chExt cx="3810000" cy="2133600"/>
          </a:xfrm>
        </p:grpSpPr>
        <p:cxnSp>
          <p:nvCxnSpPr>
            <p:cNvPr id="61" name="Straight Arrow Connector 60"/>
            <p:cNvCxnSpPr>
              <a:endCxn id="49" idx="1"/>
            </p:cNvCxnSpPr>
            <p:nvPr/>
          </p:nvCxnSpPr>
          <p:spPr>
            <a:xfrm flipV="1">
              <a:off x="4419600" y="4249738"/>
              <a:ext cx="1600200" cy="174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438400" y="3505200"/>
              <a:ext cx="3657600" cy="6858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286000" y="2133600"/>
              <a:ext cx="3810000" cy="1981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187"/>
          <p:cNvGrpSpPr>
            <a:grpSpLocks/>
          </p:cNvGrpSpPr>
          <p:nvPr/>
        </p:nvGrpSpPr>
        <p:grpSpPr bwMode="auto">
          <a:xfrm>
            <a:off x="2209800" y="2209800"/>
            <a:ext cx="2247900" cy="2039938"/>
            <a:chOff x="2209800" y="2209800"/>
            <a:chExt cx="2247901" cy="2039372"/>
          </a:xfrm>
        </p:grpSpPr>
        <p:cxnSp>
          <p:nvCxnSpPr>
            <p:cNvPr id="65" name="Straight Arrow Connector 64"/>
            <p:cNvCxnSpPr>
              <a:stCxn id="44" idx="1"/>
            </p:cNvCxnSpPr>
            <p:nvPr/>
          </p:nvCxnSpPr>
          <p:spPr>
            <a:xfrm rot="10800000">
              <a:off x="2438400" y="3504841"/>
              <a:ext cx="1524001" cy="74433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 flipV="1">
              <a:off x="2210065" y="2209535"/>
              <a:ext cx="1904471" cy="190500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44" idx="0"/>
              <a:endCxn id="56" idx="2"/>
            </p:cNvCxnSpPr>
            <p:nvPr/>
          </p:nvCxnSpPr>
          <p:spPr>
            <a:xfrm rot="5400000" flipH="1" flipV="1">
              <a:off x="3639551" y="3219942"/>
              <a:ext cx="1483900" cy="152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86"/>
          <p:cNvGrpSpPr>
            <a:grpSpLocks/>
          </p:cNvGrpSpPr>
          <p:nvPr/>
        </p:nvGrpSpPr>
        <p:grpSpPr bwMode="auto">
          <a:xfrm>
            <a:off x="4419600" y="2667000"/>
            <a:ext cx="2514600" cy="1600200"/>
            <a:chOff x="4419600" y="2667001"/>
            <a:chExt cx="2514600" cy="1600199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4419600" y="3124201"/>
              <a:ext cx="1371600" cy="99059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4495800" y="2667001"/>
              <a:ext cx="2438400" cy="152399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endCxn id="49" idx="1"/>
            </p:cNvCxnSpPr>
            <p:nvPr/>
          </p:nvCxnSpPr>
          <p:spPr>
            <a:xfrm flipV="1">
              <a:off x="4495800" y="4249738"/>
              <a:ext cx="1524000" cy="174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914" name="Content Placeholder 2"/>
          <p:cNvSpPr>
            <a:spLocks noGrp="1"/>
          </p:cNvSpPr>
          <p:nvPr>
            <p:ph idx="1"/>
          </p:nvPr>
        </p:nvSpPr>
        <p:spPr>
          <a:xfrm>
            <a:off x="685800" y="5105400"/>
            <a:ext cx="7772400" cy="144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Naïve approach: full mesh</a:t>
            </a:r>
            <a:endParaRPr lang="en-US" sz="2000" dirty="0" smtClean="0"/>
          </a:p>
          <a:p>
            <a:r>
              <a:rPr lang="en-US" sz="2400" dirty="0" smtClean="0"/>
              <a:t>Problem:</a:t>
            </a:r>
          </a:p>
          <a:p>
            <a:pPr lvl="1"/>
            <a:r>
              <a:rPr lang="en-US" sz="2000" dirty="0" smtClean="0"/>
              <a:t>Obviously doesn’t scale to the </a:t>
            </a:r>
            <a:r>
              <a:rPr lang="en-US" sz="2000" dirty="0" smtClean="0">
                <a:sym typeface="Wingdings" panose="05000000000000000000" pitchFamily="2" charset="2"/>
              </a:rPr>
              <a:t>570,937,778+ hosts in the Internet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How can many hosts communicate?</a:t>
            </a:r>
          </a:p>
        </p:txBody>
      </p:sp>
    </p:spTree>
    <p:extLst>
      <p:ext uri="{BB962C8B-B14F-4D97-AF65-F5344CB8AC3E}">
        <p14:creationId xmlns:p14="http://schemas.microsoft.com/office/powerpoint/2010/main" val="36899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" dirty="0"/>
                <a:t>payload</a:t>
              </a:r>
              <a:endParaRPr lang="en-US" sz="9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" dirty="0" err="1">
                  <a:solidFill>
                    <a:schemeClr val="tx1"/>
                  </a:solidFill>
                </a:rPr>
                <a:t>hdr</a:t>
              </a:r>
              <a:endParaRPr lang="en-US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61610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b="0">
                <a:latin typeface="Arial" panose="020B0604020202020204" pitchFamily="34" charset="0"/>
              </a:rPr>
              <a:t>We</a:t>
            </a:r>
            <a:r>
              <a:rPr lang="en-US" altLang="en-US" b="0">
                <a:latin typeface="Arial" panose="020B0604020202020204" pitchFamily="34" charset="0"/>
              </a:rPr>
              <a:t>’</a:t>
            </a:r>
            <a:r>
              <a:rPr lang="en-US" b="0">
                <a:latin typeface="Arial" panose="020B0604020202020204" pitchFamily="34" charset="0"/>
              </a:rPr>
              <a:t>ll assume it</a:t>
            </a:r>
            <a:r>
              <a:rPr lang="en-US" altLang="en-US" b="0">
                <a:latin typeface="Arial" panose="020B0604020202020204" pitchFamily="34" charset="0"/>
              </a:rPr>
              <a:t>’</a:t>
            </a:r>
            <a:r>
              <a:rPr lang="en-US" b="0">
                <a:latin typeface="Arial" panose="020B0604020202020204" pitchFamily="34" charset="0"/>
              </a:rPr>
              <a:t>s relatively negligible (mostly true)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" dirty="0"/>
                <a:t>payload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" dirty="0" err="1">
                  <a:solidFill>
                    <a:schemeClr val="tx1"/>
                  </a:solidFill>
                </a:rPr>
                <a:t>hdr</a:t>
              </a:r>
              <a:endParaRPr lang="en-US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51385" y="4062043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Could the switch start transmitting as</a:t>
            </a:r>
            <a:br>
              <a:rPr lang="en-US" b="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b="0" dirty="0">
                <a:latin typeface="+mn-lt"/>
                <a:ea typeface="ＭＳ Ｐゴシック" charset="0"/>
                <a:cs typeface="ＭＳ Ｐゴシック" charset="0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en-US" b="0">
                <a:latin typeface="Arial" panose="020B0604020202020204" pitchFamily="34" charset="0"/>
              </a:rPr>
              <a:t>Yes! This would be called </a:t>
            </a:r>
            <a:br>
              <a:rPr lang="en-US" b="0">
                <a:latin typeface="Arial" panose="020B0604020202020204" pitchFamily="34" charset="0"/>
              </a:rPr>
            </a:br>
            <a:r>
              <a:rPr lang="en-US" b="0">
                <a:latin typeface="Arial" panose="020B0604020202020204" pitchFamily="34" charset="0"/>
              </a:rPr>
              <a:t>a </a:t>
            </a:r>
            <a:r>
              <a:rPr lang="en-US" altLang="en-US" b="0">
                <a:latin typeface="Arial" panose="020B0604020202020204" pitchFamily="34" charset="0"/>
              </a:rPr>
              <a:t>“</a:t>
            </a:r>
            <a:r>
              <a:rPr lang="en-US" b="0">
                <a:latin typeface="Arial" panose="020B0604020202020204" pitchFamily="34" charset="0"/>
              </a:rPr>
              <a:t>cut through</a:t>
            </a:r>
            <a:r>
              <a:rPr lang="en-US" altLang="en-US" b="0">
                <a:latin typeface="Arial" panose="020B0604020202020204" pitchFamily="34" charset="0"/>
              </a:rPr>
              <a:t>”</a:t>
            </a:r>
            <a:r>
              <a:rPr lang="en-US" b="0">
                <a:latin typeface="Arial" panose="020B0604020202020204" pitchFamily="34" charset="0"/>
              </a:rPr>
              <a:t> switch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026 -0.092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sz="1400" b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" dirty="0"/>
                <a:t>payload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" dirty="0" err="1">
                  <a:solidFill>
                    <a:schemeClr val="tx1"/>
                  </a:solidFill>
                </a:rPr>
                <a:t>hdr</a:t>
              </a:r>
              <a:endParaRPr lang="en-US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0">
                <a:latin typeface="Arial" panose="020B0604020202020204" pitchFamily="34" charset="0"/>
              </a:rPr>
              <a:t>We will always assume a switch processes/forwards</a:t>
            </a:r>
            <a:br>
              <a:rPr lang="en-US" b="0">
                <a:latin typeface="Arial" panose="020B0604020202020204" pitchFamily="34" charset="0"/>
              </a:rPr>
            </a:br>
            <a:r>
              <a:rPr lang="en-US" b="0">
                <a:latin typeface="Arial" panose="020B0604020202020204" pitchFamily="34" charset="0"/>
              </a:rPr>
              <a:t> a packet after it has  received it entirely. </a:t>
            </a:r>
            <a:br>
              <a:rPr lang="en-US" b="0">
                <a:latin typeface="Arial" panose="020B0604020202020204" pitchFamily="34" charset="0"/>
              </a:rPr>
            </a:br>
            <a:r>
              <a:rPr lang="en-US" b="0">
                <a:latin typeface="Arial" panose="020B0604020202020204" pitchFamily="34" charset="0"/>
              </a:rPr>
              <a:t>This is called </a:t>
            </a:r>
            <a:r>
              <a:rPr lang="en-US" altLang="en-US" b="0">
                <a:latin typeface="Arial" panose="020B0604020202020204" pitchFamily="34" charset="0"/>
              </a:rPr>
              <a:t>“</a:t>
            </a:r>
            <a:r>
              <a:rPr lang="en-US" altLang="ja-JP" b="0">
                <a:solidFill>
                  <a:srgbClr val="FF0000"/>
                </a:solidFill>
                <a:latin typeface="Arial" panose="020B0604020202020204" pitchFamily="34" charset="0"/>
              </a:rPr>
              <a:t>store and forward</a:t>
            </a:r>
            <a:r>
              <a:rPr lang="en-US" altLang="en-US" b="0">
                <a:latin typeface="Arial" panose="020B0604020202020204" pitchFamily="34" charset="0"/>
              </a:rPr>
              <a:t>”</a:t>
            </a:r>
            <a:r>
              <a:rPr lang="en-US" altLang="ja-JP" b="0">
                <a:latin typeface="Arial" panose="020B0604020202020204" pitchFamily="34" charset="0"/>
              </a:rPr>
              <a:t> switching</a:t>
            </a:r>
            <a:endParaRPr lang="en-US" b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r>
              <a:rPr lang="en-US" smtClean="0">
                <a:solidFill>
                  <a:srgbClr val="7F7F7F"/>
                </a:solidFill>
              </a:rPr>
              <a:t>Packets consist of a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header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and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payload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endParaRPr lang="en-US" smtClean="0">
              <a:solidFill>
                <a:srgbClr val="7F7F7F"/>
              </a:solidFill>
            </a:endParaRPr>
          </a:p>
          <a:p>
            <a:r>
              <a:rPr lang="en-US" smtClean="0"/>
              <a:t>Switches </a:t>
            </a:r>
            <a:r>
              <a:rPr lang="en-US" altLang="en-US" smtClean="0"/>
              <a:t>“</a:t>
            </a:r>
            <a:r>
              <a:rPr lang="en-US" altLang="ja-JP" smtClean="0">
                <a:solidFill>
                  <a:srgbClr val="000090"/>
                </a:solidFill>
              </a:rPr>
              <a:t>forward</a:t>
            </a:r>
            <a:r>
              <a:rPr lang="en-US" altLang="en-US" smtClean="0"/>
              <a:t>”</a:t>
            </a:r>
            <a:r>
              <a:rPr lang="en-US" altLang="ja-JP" smtClean="0"/>
              <a:t> packets based on their headers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60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r>
              <a:rPr lang="en-US" smtClean="0">
                <a:solidFill>
                  <a:srgbClr val="7F7F7F"/>
                </a:solidFill>
              </a:rPr>
              <a:t>Packets consist of a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header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and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payload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endParaRPr lang="en-US" smtClean="0">
              <a:solidFill>
                <a:srgbClr val="7F7F7F"/>
              </a:solidFill>
            </a:endParaRPr>
          </a:p>
          <a:p>
            <a:r>
              <a:rPr lang="en-US" smtClean="0">
                <a:solidFill>
                  <a:srgbClr val="7F7F7F"/>
                </a:solidFill>
              </a:rPr>
              <a:t>Switches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forward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packets based on their headers</a:t>
            </a:r>
          </a:p>
          <a:p>
            <a:r>
              <a:rPr lang="en-US" smtClean="0"/>
              <a:t>Each packet travels independently</a:t>
            </a:r>
          </a:p>
          <a:p>
            <a:pPr lvl="1"/>
            <a:r>
              <a:rPr lang="en-US" smtClean="0"/>
              <a:t>no notion of packets belonging to a </a:t>
            </a:r>
            <a:r>
              <a:rPr lang="en-US" altLang="en-US" smtClean="0"/>
              <a:t>“</a:t>
            </a:r>
            <a:r>
              <a:rPr lang="en-US" smtClean="0"/>
              <a:t>circuit</a:t>
            </a:r>
            <a:r>
              <a:rPr lang="en-US" altLang="en-US" smtClean="0"/>
              <a:t>”</a:t>
            </a:r>
            <a:endParaRPr lang="en-US" smtClean="0"/>
          </a:p>
          <a:p>
            <a:pPr lvl="1"/>
            <a:endParaRPr lang="en-US" smtClean="0"/>
          </a:p>
          <a:p>
            <a:pPr lvl="1">
              <a:buFont typeface="Wingdings" panose="05000000000000000000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15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r>
              <a:rPr lang="en-US" smtClean="0">
                <a:solidFill>
                  <a:srgbClr val="7F7F7F"/>
                </a:solidFill>
              </a:rPr>
              <a:t>Packets consist of a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header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and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payload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endParaRPr lang="en-US" smtClean="0">
              <a:solidFill>
                <a:srgbClr val="7F7F7F"/>
              </a:solidFill>
            </a:endParaRPr>
          </a:p>
          <a:p>
            <a:r>
              <a:rPr lang="en-US" smtClean="0">
                <a:solidFill>
                  <a:srgbClr val="7F7F7F"/>
                </a:solidFill>
              </a:rPr>
              <a:t>Switches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forward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packets based on their headers</a:t>
            </a:r>
          </a:p>
          <a:p>
            <a:r>
              <a:rPr lang="en-US" smtClean="0">
                <a:solidFill>
                  <a:srgbClr val="7F7F7F"/>
                </a:solidFill>
              </a:rPr>
              <a:t>Each packet travels independently</a:t>
            </a:r>
          </a:p>
          <a:p>
            <a:r>
              <a:rPr lang="en-US" smtClean="0"/>
              <a:t>No link resources are reserved in advance. Instead packet switching leverages </a:t>
            </a:r>
            <a:r>
              <a:rPr lang="en-US" smtClean="0">
                <a:solidFill>
                  <a:srgbClr val="FF0000"/>
                </a:solidFill>
              </a:rPr>
              <a:t>statistical multiplexing</a:t>
            </a:r>
          </a:p>
          <a:p>
            <a:pPr lvl="1"/>
            <a:endParaRPr lang="en-US" smtClean="0">
              <a:solidFill>
                <a:srgbClr val="FF0000"/>
              </a:solidFill>
            </a:endParaRPr>
          </a:p>
          <a:p>
            <a:pPr lvl="1"/>
            <a:endParaRPr lang="en-US" smtClean="0"/>
          </a:p>
          <a:p>
            <a:pPr lvl="1">
              <a:buFont typeface="Wingdings" panose="05000000000000000000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0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Multiplexing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4" imgW="3047748" imgH="2090755" progId="Excel.Chart.8">
                  <p:embed/>
                </p:oleObj>
              </mc:Choice>
              <mc:Fallback>
                <p:oleObj r:id="rId4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7" imgW="3047748" imgH="2084660" progId="Excel.Chart.8">
                  <p:embed/>
                </p:oleObj>
              </mc:Choice>
              <mc:Fallback>
                <p:oleObj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10" imgW="3047748" imgH="2084660" progId="Excel.Chart.8">
                  <p:embed/>
                </p:oleObj>
              </mc:Choice>
              <mc:Fallback>
                <p:oleObj r:id="rId10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519863" y="3589338"/>
            <a:ext cx="0" cy="1558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42182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r:id="rId4" imgW="3047748" imgH="2090755" progId="Excel.Chart.8">
                  <p:embed/>
                </p:oleObj>
              </mc:Choice>
              <mc:Fallback>
                <p:oleObj r:id="rId4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7" imgW="3047748" imgH="2084660" progId="Excel.Chart.8">
                  <p:embed/>
                </p:oleObj>
              </mc:Choice>
              <mc:Fallback>
                <p:oleObj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10" imgW="3047748" imgH="2084660" progId="Excel.Chart.8">
                  <p:embed/>
                </p:oleObj>
              </mc:Choice>
              <mc:Fallback>
                <p:oleObj r:id="rId10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/>
          <a:lstStyle/>
          <a:p>
            <a:r>
              <a:rPr lang="en-US" smtClean="0"/>
              <a:t>When Each Flow Gets 1/3</a:t>
            </a:r>
            <a:r>
              <a:rPr lang="en-US" baseline="30000" smtClean="0"/>
              <a:t>rd</a:t>
            </a:r>
            <a:r>
              <a:rPr lang="en-US" smtClean="0"/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5227638" y="3606800"/>
            <a:ext cx="0" cy="5286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6021388" y="4129088"/>
            <a:ext cx="0" cy="5286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6829425" y="4630738"/>
            <a:ext cx="0" cy="530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Frequent Overloading</a:t>
            </a:r>
          </a:p>
        </p:txBody>
      </p:sp>
    </p:spTree>
    <p:extLst>
      <p:ext uri="{BB962C8B-B14F-4D97-AF65-F5344CB8AC3E}">
        <p14:creationId xmlns:p14="http://schemas.microsoft.com/office/powerpoint/2010/main" val="31364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r:id="rId4" imgW="3047748" imgH="2084660" progId="Excel.Chart.8">
                  <p:embed/>
                </p:oleObj>
              </mc:Choice>
              <mc:Fallback>
                <p:oleObj r:id="rId4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r:id="rId7" imgW="3047748" imgH="2090755" progId="Excel.Chart.8">
                    <p:embed/>
                  </p:oleObj>
                </mc:Choice>
                <mc:Fallback>
                  <p:oleObj r:id="rId7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ＭＳ Ｐゴシック" charset="0"/>
                  <a:cs typeface="ＭＳ Ｐゴシック" charset="0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r:id="rId10" imgW="3047748" imgH="2084660" progId="Excel.Chart.8">
                    <p:embed/>
                  </p:oleObj>
                </mc:Choice>
                <mc:Fallback>
                  <p:oleObj r:id="rId10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800" b="0">
                <a:latin typeface="Arial" panose="020B0604020202020204" pitchFamily="34" charset="0"/>
              </a:rPr>
              <a:t>Statistical multiplexing relies on the assumption </a:t>
            </a:r>
          </a:p>
          <a:p>
            <a:pPr algn="ctr" eaLnBrk="1" hangingPunct="1"/>
            <a:r>
              <a:rPr lang="en-US" sz="2800" b="0">
                <a:latin typeface="Arial" panose="020B0604020202020204" pitchFamily="34" charset="0"/>
              </a:rPr>
              <a:t>that not all flows burst at the same time.</a:t>
            </a:r>
            <a:r>
              <a:rPr lang="en-US" sz="2400" b="0">
                <a:latin typeface="Arial" panose="020B0604020202020204" pitchFamily="34" charset="0"/>
              </a:rPr>
              <a:t/>
            </a:r>
            <a:br>
              <a:rPr lang="en-US" sz="2400" b="0">
                <a:latin typeface="Arial" panose="020B0604020202020204" pitchFamily="34" charset="0"/>
              </a:rPr>
            </a:br>
            <a:endParaRPr lang="en-US" sz="2400" b="0">
              <a:latin typeface="Arial" panose="020B0604020202020204" pitchFamily="34" charset="0"/>
            </a:endParaRPr>
          </a:p>
          <a:p>
            <a:pPr algn="ctr" eaLnBrk="1" hangingPunct="1"/>
            <a:r>
              <a:rPr lang="en-US" sz="2800">
                <a:latin typeface="Arial" panose="020B0604020202020204" pitchFamily="34" charset="0"/>
              </a:rPr>
              <a:t>Very similar to insurance, and has same failure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flows share total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7" name="Group 8"/>
          <p:cNvGrpSpPr>
            <a:grpSpLocks/>
          </p:cNvGrpSpPr>
          <p:nvPr/>
        </p:nvGrpSpPr>
        <p:grpSpPr bwMode="auto">
          <a:xfrm>
            <a:off x="914400" y="1371600"/>
            <a:ext cx="7391400" cy="4319588"/>
            <a:chOff x="914400" y="1371600"/>
            <a:chExt cx="7391400" cy="4319477"/>
          </a:xfrm>
        </p:grpSpPr>
        <p:pic>
          <p:nvPicPr>
            <p:cNvPr id="3894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71600"/>
              <a:ext cx="6837218" cy="4319477"/>
            </a:xfrm>
            <a:prstGeom prst="rect">
              <a:avLst/>
            </a:prstGeom>
            <a:solidFill>
              <a:schemeClr val="accent1">
                <a:alpha val="2588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14400" y="1447798"/>
              <a:ext cx="7391400" cy="3886100"/>
            </a:xfrm>
            <a:prstGeom prst="rect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How can many hosts communicate?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C7BF7F-92A1-4BAA-A82B-CB5B748D3DD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38918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31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j02857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685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762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4762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762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rot="16200000" flipV="1">
            <a:off x="2081213" y="2300287"/>
            <a:ext cx="381000" cy="3524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165350" y="3030538"/>
            <a:ext cx="365125" cy="2000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686050" y="2808288"/>
            <a:ext cx="1276350" cy="83820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853657" y="2901156"/>
            <a:ext cx="950912" cy="2571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38650" y="3646488"/>
            <a:ext cx="1733550" cy="1587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6138863" y="3233737"/>
            <a:ext cx="304800" cy="2381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406357" y="2786856"/>
            <a:ext cx="722312" cy="7143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260307" y="3888581"/>
            <a:ext cx="252412" cy="4762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4126707" y="3860006"/>
            <a:ext cx="252412" cy="1047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27"/>
          <p:cNvGrpSpPr>
            <a:grpSpLocks/>
          </p:cNvGrpSpPr>
          <p:nvPr/>
        </p:nvGrpSpPr>
        <p:grpSpPr bwMode="auto">
          <a:xfrm>
            <a:off x="2686050" y="2554288"/>
            <a:ext cx="3521075" cy="1017587"/>
            <a:chOff x="2686824" y="2554741"/>
            <a:chExt cx="3520338" cy="1016798"/>
          </a:xfrm>
        </p:grpSpPr>
        <p:pic>
          <p:nvPicPr>
            <p:cNvPr id="389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895600"/>
              <a:ext cx="477024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4235203" y="2672888"/>
              <a:ext cx="341047" cy="1047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591425" y="3035380"/>
              <a:ext cx="1615737" cy="53615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686824" y="2806957"/>
              <a:ext cx="1428451" cy="16497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34"/>
          <p:cNvGrpSpPr>
            <a:grpSpLocks/>
          </p:cNvGrpSpPr>
          <p:nvPr/>
        </p:nvGrpSpPr>
        <p:grpSpPr bwMode="auto">
          <a:xfrm>
            <a:off x="5029200" y="3429000"/>
            <a:ext cx="304800" cy="381000"/>
            <a:chOff x="5029200" y="3429000"/>
            <a:chExt cx="304802" cy="381000"/>
          </a:xfrm>
        </p:grpSpPr>
        <p:cxnSp>
          <p:nvCxnSpPr>
            <p:cNvPr id="34" name="Straight Arrow Connector 33"/>
            <p:cNvCxnSpPr/>
            <p:nvPr/>
          </p:nvCxnSpPr>
          <p:spPr>
            <a:xfrm rot="16200000" flipV="1">
              <a:off x="4991101" y="3467099"/>
              <a:ext cx="381000" cy="304802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4991101" y="3467099"/>
              <a:ext cx="381000" cy="304802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9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77724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Better approach: Multiplex traffic with routers</a:t>
            </a:r>
          </a:p>
          <a:p>
            <a:r>
              <a:rPr lang="en-US" sz="2000" dirty="0" smtClean="0"/>
              <a:t>Goals: make network robust to failures and attack, maintain spare capacity, reduce operational costs</a:t>
            </a:r>
          </a:p>
          <a:p>
            <a:pPr lvl="1"/>
            <a:r>
              <a:rPr lang="en-US" sz="2000" dirty="0" smtClean="0"/>
              <a:t>Introduces new challenges: What topology to use? How to find and look up paths? How to identify destinations?</a:t>
            </a:r>
          </a:p>
        </p:txBody>
      </p:sp>
    </p:spTree>
    <p:extLst>
      <p:ext uri="{BB962C8B-B14F-4D97-AF65-F5344CB8AC3E}">
        <p14:creationId xmlns:p14="http://schemas.microsoft.com/office/powerpoint/2010/main" val="39970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r:id="rId4" imgW="3047748" imgH="2090755" progId="Excel.Chart.8">
                  <p:embed/>
                </p:oleObj>
              </mc:Choice>
              <mc:Fallback>
                <p:oleObj r:id="rId4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r:id="rId7" imgW="3047748" imgH="2084660" progId="Excel.Chart.8">
                  <p:embed/>
                </p:oleObj>
              </mc:Choice>
              <mc:Fallback>
                <p:oleObj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r:id="rId10" imgW="3047748" imgH="2084660" progId="Excel.Chart.8">
                  <p:embed/>
                </p:oleObj>
              </mc:Choice>
              <mc:Fallback>
                <p:oleObj r:id="rId10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519863" y="3589338"/>
            <a:ext cx="0" cy="1558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13124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r:id="rId4" imgW="3047748" imgH="2084660" progId="Excel.Chart.8">
                  <p:embed/>
                </p:oleObj>
              </mc:Choice>
              <mc:Fallback>
                <p:oleObj r:id="rId4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7" imgW="3047748" imgH="2084660" progId="Excel.Chart.8">
                  <p:embed/>
                </p:oleObj>
              </mc:Choice>
              <mc:Fallback>
                <p:oleObj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r:id="rId10" imgW="3047748" imgH="2084660" progId="Excel.Chart.8">
                  <p:embed/>
                </p:oleObj>
              </mc:Choice>
              <mc:Fallback>
                <p:oleObj r:id="rId10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519863" y="3589338"/>
            <a:ext cx="0" cy="1558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19503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r:id="rId4" imgW="3047748" imgH="2084660" progId="Excel.Chart.8">
                  <p:embed/>
                </p:oleObj>
              </mc:Choice>
              <mc:Fallback>
                <p:oleObj r:id="rId4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r:id="rId7" imgW="3047748" imgH="2084660" progId="Excel.Chart.8">
                  <p:embed/>
                </p:oleObj>
              </mc:Choice>
              <mc:Fallback>
                <p:oleObj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r:id="rId10" imgW="3047748" imgH="2084660" progId="Excel.Chart.8">
                  <p:embed/>
                </p:oleObj>
              </mc:Choice>
              <mc:Fallback>
                <p:oleObj r:id="rId10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519863" y="3589338"/>
            <a:ext cx="0" cy="1558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Capacity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2971800" y="3124200"/>
            <a:ext cx="0" cy="1482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What do we do under overload?</a:t>
            </a:r>
          </a:p>
        </p:txBody>
      </p:sp>
    </p:spTree>
    <p:extLst>
      <p:ext uri="{BB962C8B-B14F-4D97-AF65-F5344CB8AC3E}">
        <p14:creationId xmlns:p14="http://schemas.microsoft.com/office/powerpoint/2010/main" val="15137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4" imgW="3047748" imgH="2084660" progId="Excel.Chart.8">
                  <p:embed/>
                </p:oleObj>
              </mc:Choice>
              <mc:Fallback>
                <p:oleObj r:id="rId4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panose="05000000000000000000" pitchFamily="2" charset="2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  <a:ea typeface="ＭＳ Ｐゴシック" charset="0"/>
                <a:cs typeface="ＭＳ Ｐゴシック" charset="0"/>
              </a:rPr>
              <a:t>pkt</a:t>
            </a:r>
            <a: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err="1">
                <a:latin typeface="+mn-lt"/>
                <a:ea typeface="ＭＳ Ｐゴシック" charset="0"/>
                <a:cs typeface="ＭＳ Ｐゴシック" charset="0"/>
              </a:rPr>
              <a:t>tx</a:t>
            </a:r>
            <a: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b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latin typeface="+mn-lt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multiplexing: pipe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multiplexing: pipe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24906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Not a rare event!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1242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Queue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0" y="3324225"/>
            <a:ext cx="493713" cy="2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12751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Not a rare event!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331" name="TextBox 9"/>
          <p:cNvSpPr txBox="1">
            <a:spLocks noChangeArrowheads="1"/>
          </p:cNvSpPr>
          <p:nvPr/>
        </p:nvSpPr>
        <p:spPr bwMode="auto">
          <a:xfrm>
            <a:off x="5294313" y="31242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Queue</a:t>
            </a:r>
          </a:p>
        </p:txBody>
      </p:sp>
      <p:cxnSp>
        <p:nvCxnSpPr>
          <p:cNvPr id="56332" name="Straight Arrow Connector 11"/>
          <p:cNvCxnSpPr>
            <a:cxnSpLocks noChangeShapeType="1"/>
            <a:stCxn id="56331" idx="1"/>
          </p:cNvCxnSpPr>
          <p:nvPr/>
        </p:nvCxnSpPr>
        <p:spPr bwMode="auto">
          <a:xfrm flipH="1">
            <a:off x="4800600" y="3324225"/>
            <a:ext cx="493713" cy="2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18794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Not a rare event!</a:t>
            </a: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7355" name="TextBox 9"/>
          <p:cNvSpPr txBox="1">
            <a:spLocks noChangeArrowheads="1"/>
          </p:cNvSpPr>
          <p:nvPr/>
        </p:nvSpPr>
        <p:spPr bwMode="auto">
          <a:xfrm>
            <a:off x="5294313" y="31242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Queue</a:t>
            </a:r>
          </a:p>
        </p:txBody>
      </p:sp>
      <p:cxnSp>
        <p:nvCxnSpPr>
          <p:cNvPr id="57356" name="Straight Arrow Connector 11"/>
          <p:cNvCxnSpPr>
            <a:cxnSpLocks noChangeShapeType="1"/>
            <a:stCxn id="57355" idx="1"/>
          </p:cNvCxnSpPr>
          <p:nvPr/>
        </p:nvCxnSpPr>
        <p:spPr bwMode="auto">
          <a:xfrm flipH="1">
            <a:off x="4800600" y="3324225"/>
            <a:ext cx="493713" cy="2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39720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Not a rare event!</a:t>
            </a: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378" name="TextBox 9"/>
          <p:cNvSpPr txBox="1">
            <a:spLocks noChangeArrowheads="1"/>
          </p:cNvSpPr>
          <p:nvPr/>
        </p:nvSpPr>
        <p:spPr bwMode="auto">
          <a:xfrm>
            <a:off x="5294313" y="31242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Queue</a:t>
            </a:r>
          </a:p>
        </p:txBody>
      </p:sp>
      <p:cxnSp>
        <p:nvCxnSpPr>
          <p:cNvPr id="58379" name="Straight Arrow Connector 11"/>
          <p:cNvCxnSpPr>
            <a:cxnSpLocks noChangeShapeType="1"/>
            <a:stCxn id="58378" idx="1"/>
          </p:cNvCxnSpPr>
          <p:nvPr/>
        </p:nvCxnSpPr>
        <p:spPr bwMode="auto">
          <a:xfrm flipH="1">
            <a:off x="4800600" y="3324225"/>
            <a:ext cx="493713" cy="2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40255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635FEF-5C93-4C5E-9285-E16D3F6153D3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Not a rare event!</a:t>
            </a: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402" name="TextBox 9"/>
          <p:cNvSpPr txBox="1">
            <a:spLocks noChangeArrowheads="1"/>
          </p:cNvSpPr>
          <p:nvPr/>
        </p:nvSpPr>
        <p:spPr bwMode="auto">
          <a:xfrm>
            <a:off x="5294313" y="31242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Queue</a:t>
            </a:r>
          </a:p>
        </p:txBody>
      </p:sp>
      <p:cxnSp>
        <p:nvCxnSpPr>
          <p:cNvPr id="59403" name="Straight Arrow Connector 11"/>
          <p:cNvCxnSpPr>
            <a:cxnSpLocks noChangeShapeType="1"/>
            <a:stCxn id="59402" idx="1"/>
          </p:cNvCxnSpPr>
          <p:nvPr/>
        </p:nvCxnSpPr>
        <p:spPr bwMode="auto">
          <a:xfrm flipH="1">
            <a:off x="4800600" y="3324225"/>
            <a:ext cx="493713" cy="2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9405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407" name="Rectangle 41"/>
          <p:cNvSpPr>
            <a:spLocks noChangeArrowheads="1"/>
          </p:cNvSpPr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1485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426" name="TextBox 55"/>
          <p:cNvSpPr txBox="1">
            <a:spLocks noChangeArrowheads="1"/>
          </p:cNvSpPr>
          <p:nvPr/>
        </p:nvSpPr>
        <p:spPr bwMode="auto">
          <a:xfrm>
            <a:off x="5294313" y="31242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Queue</a:t>
            </a:r>
          </a:p>
        </p:txBody>
      </p:sp>
      <p:cxnSp>
        <p:nvCxnSpPr>
          <p:cNvPr id="60427" name="Straight Arrow Connector 56"/>
          <p:cNvCxnSpPr>
            <a:cxnSpLocks noChangeShapeType="1"/>
            <a:stCxn id="60426" idx="1"/>
          </p:cNvCxnSpPr>
          <p:nvPr/>
        </p:nvCxnSpPr>
        <p:spPr bwMode="auto">
          <a:xfrm flipH="1">
            <a:off x="4800600" y="3324225"/>
            <a:ext cx="493713" cy="2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  <a:ea typeface="ＭＳ Ｐゴシック" charset="0"/>
                <a:cs typeface="ＭＳ Ｐゴシック" charset="0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  <a:ea typeface="ＭＳ Ｐゴシック" charset="0"/>
                <a:cs typeface="ＭＳ Ｐゴシック" charset="0"/>
              </a:rPr>
              <a:t>Queues absorb transient bursts!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9038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urier New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Will eventually drop packets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multiplexing: pipe view</a:t>
            </a:r>
          </a:p>
        </p:txBody>
      </p:sp>
    </p:spTree>
    <p:extLst>
      <p:ext uri="{BB962C8B-B14F-4D97-AF65-F5344CB8AC3E}">
        <p14:creationId xmlns:p14="http://schemas.microsoft.com/office/powerpoint/2010/main" val="34641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Recall, packet delay = tx delay + prop delay</a:t>
            </a:r>
          </a:p>
          <a:p>
            <a:endParaRPr lang="en-US" smtClean="0"/>
          </a:p>
          <a:p>
            <a:r>
              <a:rPr lang="en-US" smtClean="0"/>
              <a:t>With queues (stat. muxing)</a:t>
            </a:r>
          </a:p>
          <a:p>
            <a:pPr lvl="1"/>
            <a:r>
              <a:rPr lang="en-US" smtClean="0"/>
              <a:t>packet delay  = tx delay + prop delay </a:t>
            </a:r>
            <a:r>
              <a:rPr lang="en-US" smtClean="0">
                <a:solidFill>
                  <a:srgbClr val="FF0000"/>
                </a:solidFill>
              </a:rPr>
              <a:t>+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queuing delay</a:t>
            </a:r>
          </a:p>
          <a:p>
            <a:pPr lvl="1"/>
            <a:endParaRPr lang="en-US" smtClean="0">
              <a:solidFill>
                <a:srgbClr val="FF0000"/>
              </a:solidFill>
            </a:endParaRPr>
          </a:p>
          <a:p>
            <a:r>
              <a:rPr lang="en-US" smtClean="0"/>
              <a:t>Queuing delay caused by </a:t>
            </a:r>
            <a:r>
              <a:rPr lang="en-US" altLang="en-US" smtClean="0"/>
              <a:t>“</a:t>
            </a:r>
            <a:r>
              <a:rPr lang="en-US" smtClean="0"/>
              <a:t>packet interference</a:t>
            </a:r>
            <a:r>
              <a:rPr lang="en-US" altLang="en-US" smtClean="0"/>
              <a:t>”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Made worse at high load</a:t>
            </a:r>
          </a:p>
          <a:p>
            <a:pPr lvl="1"/>
            <a:r>
              <a:rPr lang="en-US" smtClean="0"/>
              <a:t>less </a:t>
            </a:r>
            <a:r>
              <a:rPr lang="en-US" altLang="en-US" smtClean="0"/>
              <a:t>“</a:t>
            </a:r>
            <a:r>
              <a:rPr lang="en-US" smtClean="0"/>
              <a:t>idle time</a:t>
            </a:r>
            <a:r>
              <a:rPr lang="en-US" altLang="en-US" smtClean="0"/>
              <a:t>”</a:t>
            </a:r>
            <a:r>
              <a:rPr lang="en-US" smtClean="0"/>
              <a:t> to absorb bursts </a:t>
            </a:r>
          </a:p>
          <a:p>
            <a:pPr lvl="1"/>
            <a:r>
              <a:rPr lang="en-US" smtClean="0"/>
              <a:t>think about traffic jams at rush hour</a:t>
            </a:r>
          </a:p>
        </p:txBody>
      </p:sp>
    </p:spTree>
    <p:extLst>
      <p:ext uri="{BB962C8B-B14F-4D97-AF65-F5344CB8AC3E}">
        <p14:creationId xmlns:p14="http://schemas.microsoft.com/office/powerpoint/2010/main" val="17712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220200" cy="685800"/>
          </a:xfrm>
        </p:spPr>
        <p:txBody>
          <a:bodyPr/>
          <a:lstStyle/>
          <a:p>
            <a:r>
              <a:rPr lang="en-US" sz="3600" smtClean="0"/>
              <a:t>Basic Queuing Theory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Arrival process: how packets arrive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Average rate 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Peak rate P</a:t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Service process: transmission times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Average transmission time (function of packet size)</a:t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W: average time packets wait in the queue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 for </a:t>
            </a:r>
            <a:r>
              <a:rPr lang="en-US" altLang="en-US" smtClean="0"/>
              <a:t>“</a:t>
            </a:r>
            <a:r>
              <a:rPr lang="en-US" smtClean="0"/>
              <a:t>waiting time</a:t>
            </a:r>
            <a:r>
              <a:rPr lang="en-US" altLang="en-US" smtClean="0"/>
              <a:t>”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L: average number of packets waiting in the queue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 for </a:t>
            </a:r>
            <a:r>
              <a:rPr lang="en-US" altLang="en-US" smtClean="0"/>
              <a:t>“</a:t>
            </a:r>
            <a:r>
              <a:rPr lang="en-US" smtClean="0"/>
              <a:t>length of queue</a:t>
            </a:r>
            <a:r>
              <a:rPr lang="en-US" altLang="en-US" smtClean="0"/>
              <a:t>”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Two different quantities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3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</a:t>
            </a:r>
            <a:r>
              <a:rPr lang="en-US" altLang="en-US" dirty="0"/>
              <a:t>’</a:t>
            </a:r>
            <a:r>
              <a:rPr lang="en-US" dirty="0"/>
              <a:t>s Law (1961)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                    L </a:t>
            </a:r>
            <a:r>
              <a:rPr lang="en-US" sz="4000" dirty="0"/>
              <a:t>= A x W</a:t>
            </a:r>
          </a:p>
          <a:p>
            <a:endParaRPr lang="en-US" sz="3600" dirty="0"/>
          </a:p>
          <a:p>
            <a:r>
              <a:rPr lang="en-US" dirty="0" smtClean="0"/>
              <a:t>Average </a:t>
            </a:r>
            <a:r>
              <a:rPr lang="en-US" dirty="0"/>
              <a:t>queue size </a:t>
            </a:r>
            <a:r>
              <a:rPr lang="en-US" dirty="0" smtClean="0"/>
              <a:t>(L) is average </a:t>
            </a:r>
            <a:r>
              <a:rPr lang="en-US" dirty="0"/>
              <a:t>packet arrival </a:t>
            </a:r>
            <a:r>
              <a:rPr lang="en-US" dirty="0" smtClean="0"/>
              <a:t>rate (A) times </a:t>
            </a:r>
            <a:r>
              <a:rPr lang="en-US" dirty="0"/>
              <a:t>average wait </a:t>
            </a:r>
            <a:r>
              <a:rPr lang="en-US" dirty="0" smtClean="0"/>
              <a:t>time (W)</a:t>
            </a:r>
          </a:p>
          <a:p>
            <a:pPr lvl="1"/>
            <a:r>
              <a:rPr lang="en-US" dirty="0" smtClean="0"/>
              <a:t>Surprisingly, not influenced by arrival process distribution, service distribution, service order, etc.</a:t>
            </a:r>
          </a:p>
          <a:p>
            <a:r>
              <a:rPr lang="en-US" dirty="0" smtClean="0"/>
              <a:t>Used for router queue, circuit dimensioning</a:t>
            </a:r>
          </a:p>
          <a:p>
            <a:r>
              <a:rPr lang="en-US" dirty="0" smtClean="0"/>
              <a:t>More complex computation: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th</a:t>
            </a:r>
            <a:r>
              <a:rPr lang="en-US" dirty="0" smtClean="0"/>
              <a:t> percentile queue size</a:t>
            </a:r>
          </a:p>
          <a:p>
            <a:pPr lvl="1"/>
            <a:r>
              <a:rPr lang="en-US" dirty="0" smtClean="0"/>
              <a:t>Realm of queuing theory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epends on arrival/service processes</a:t>
            </a:r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14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Statistical Multiplexing is a recurrent theme in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Phone network rather than dedicated lines</a:t>
            </a:r>
          </a:p>
          <a:p>
            <a:pPr lvl="1"/>
            <a:r>
              <a:rPr lang="en-US" dirty="0"/>
              <a:t>Ancient history</a:t>
            </a:r>
          </a:p>
          <a:p>
            <a:endParaRPr lang="en-US" dirty="0"/>
          </a:p>
          <a:p>
            <a:r>
              <a:rPr lang="en-US" dirty="0"/>
              <a:t>Packet switching rather than circuits</a:t>
            </a:r>
          </a:p>
          <a:p>
            <a:pPr lvl="1"/>
            <a:r>
              <a:rPr lang="en-US" dirty="0"/>
              <a:t>Today’s lecture</a:t>
            </a:r>
          </a:p>
          <a:p>
            <a:endParaRPr lang="en-US" dirty="0"/>
          </a:p>
          <a:p>
            <a:r>
              <a:rPr lang="en-US" dirty="0"/>
              <a:t>Cloud computing</a:t>
            </a:r>
          </a:p>
          <a:p>
            <a:pPr lvl="1"/>
            <a:r>
              <a:rPr lang="en-US" dirty="0"/>
              <a:t>Shared datacenters, rather than single PCs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r>
              <a:rPr lang="en-US" smtClean="0">
                <a:solidFill>
                  <a:srgbClr val="7F7F7F"/>
                </a:solidFill>
              </a:rPr>
              <a:t>Packets consist of a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header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and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payload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endParaRPr lang="en-US" smtClean="0">
              <a:solidFill>
                <a:srgbClr val="7F7F7F"/>
              </a:solidFill>
            </a:endParaRPr>
          </a:p>
          <a:p>
            <a:r>
              <a:rPr lang="en-US" smtClean="0">
                <a:solidFill>
                  <a:srgbClr val="7F7F7F"/>
                </a:solidFill>
              </a:rPr>
              <a:t>Switches </a:t>
            </a:r>
            <a:r>
              <a:rPr lang="en-US" altLang="en-US" smtClean="0">
                <a:solidFill>
                  <a:srgbClr val="7F7F7F"/>
                </a:solidFill>
              </a:rPr>
              <a:t>“</a:t>
            </a:r>
            <a:r>
              <a:rPr lang="en-US" smtClean="0">
                <a:solidFill>
                  <a:srgbClr val="7F7F7F"/>
                </a:solidFill>
              </a:rPr>
              <a:t>forward</a:t>
            </a:r>
            <a:r>
              <a:rPr lang="en-US" altLang="en-US" smtClean="0">
                <a:solidFill>
                  <a:srgbClr val="7F7F7F"/>
                </a:solidFill>
              </a:rPr>
              <a:t>”</a:t>
            </a:r>
            <a:r>
              <a:rPr lang="en-US" smtClean="0">
                <a:solidFill>
                  <a:srgbClr val="7F7F7F"/>
                </a:solidFill>
              </a:rPr>
              <a:t> packets based on their headers</a:t>
            </a:r>
          </a:p>
          <a:p>
            <a:r>
              <a:rPr lang="en-US" smtClean="0">
                <a:solidFill>
                  <a:srgbClr val="7F7F7F"/>
                </a:solidFill>
              </a:rPr>
              <a:t>Each packet travels independently</a:t>
            </a:r>
          </a:p>
          <a:p>
            <a:r>
              <a:rPr lang="en-US" smtClean="0"/>
              <a:t>No link resources are reserved in advance. Instead packet switching leverages </a:t>
            </a:r>
            <a:r>
              <a:rPr lang="en-US" smtClean="0">
                <a:solidFill>
                  <a:srgbClr val="FF0000"/>
                </a:solidFill>
              </a:rPr>
              <a:t>statistical multiplexing</a:t>
            </a:r>
          </a:p>
          <a:p>
            <a:pPr lvl="1"/>
            <a:r>
              <a:rPr lang="en-US" smtClean="0">
                <a:cs typeface="Arial" panose="020B0604020202020204" pitchFamily="34" charset="0"/>
              </a:rPr>
              <a:t>allows efficient use of resources</a:t>
            </a:r>
          </a:p>
          <a:p>
            <a:pPr lvl="1"/>
            <a:r>
              <a:rPr lang="en-US" altLang="ja-JP" smtClean="0">
                <a:cs typeface="Arial" panose="020B0604020202020204" pitchFamily="34" charset="0"/>
              </a:rPr>
              <a:t>but introduces queues and queuing delays</a:t>
            </a:r>
          </a:p>
          <a:p>
            <a:pPr lvl="1"/>
            <a:endParaRPr lang="en-US" smtClean="0">
              <a:solidFill>
                <a:srgbClr val="FF0000"/>
              </a:solidFill>
            </a:endParaRPr>
          </a:p>
          <a:p>
            <a:pPr lvl="1"/>
            <a:endParaRPr lang="en-US" smtClean="0"/>
          </a:p>
          <a:p>
            <a:pPr lvl="1">
              <a:buFont typeface="Wingdings" panose="05000000000000000000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45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Pros </a:t>
            </a:r>
          </a:p>
          <a:p>
            <a:pPr lvl="1"/>
            <a:r>
              <a:rPr lang="en-US" smtClean="0"/>
              <a:t>guaranteed performance </a:t>
            </a:r>
          </a:p>
          <a:p>
            <a:pPr lvl="1"/>
            <a:r>
              <a:rPr lang="en-US" smtClean="0"/>
              <a:t>fast transfers (once circuit is established)</a:t>
            </a:r>
          </a:p>
          <a:p>
            <a:pPr lvl="1"/>
            <a:endParaRPr lang="en-US" smtClean="0"/>
          </a:p>
          <a:p>
            <a:r>
              <a:rPr lang="en-US" smtClean="0"/>
              <a:t>Cons</a:t>
            </a:r>
          </a:p>
          <a:p>
            <a:pPr lvl="1"/>
            <a:r>
              <a:rPr lang="en-US" smtClean="0"/>
              <a:t>wastes bandwidth if traffic is </a:t>
            </a:r>
            <a:r>
              <a:rPr lang="en-US" altLang="en-US" smtClean="0"/>
              <a:t>“</a:t>
            </a:r>
            <a:r>
              <a:rPr lang="en-US" altLang="ja-JP" smtClean="0"/>
              <a:t>bursty</a:t>
            </a:r>
            <a:r>
              <a:rPr lang="en-US" altLang="en-US" smtClean="0"/>
              <a:t>”</a:t>
            </a:r>
            <a:endParaRPr lang="en-US" altLang="ja-JP" smtClean="0"/>
          </a:p>
          <a:p>
            <a:pPr lvl="1"/>
            <a:r>
              <a:rPr lang="en-US" smtClean="0"/>
              <a:t>connection setup adds delay</a:t>
            </a:r>
          </a:p>
          <a:p>
            <a:pPr lvl="1"/>
            <a:r>
              <a:rPr lang="en-US" smtClean="0"/>
              <a:t>recovery from failure is slow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07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Packet</a:t>
            </a:r>
            <a:r>
              <a:rPr lang="en-US" smtClean="0"/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Cons</a:t>
            </a:r>
            <a:r>
              <a:rPr lang="en-US" smtClean="0"/>
              <a:t> 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no</a:t>
            </a:r>
            <a:r>
              <a:rPr lang="en-US" smtClean="0"/>
              <a:t> guaranteed performance </a:t>
            </a:r>
          </a:p>
          <a:p>
            <a:pPr lvl="1"/>
            <a:r>
              <a:rPr lang="en-US" smtClean="0"/>
              <a:t>header overhead per packet</a:t>
            </a:r>
          </a:p>
          <a:p>
            <a:pPr lvl="1"/>
            <a:r>
              <a:rPr lang="en-US" smtClean="0">
                <a:solidFill>
                  <a:srgbClr val="0000FF"/>
                </a:solidFill>
              </a:rPr>
              <a:t>queues and queuing delays</a:t>
            </a:r>
          </a:p>
          <a:p>
            <a:pPr lvl="1"/>
            <a:endParaRPr lang="en-US" smtClean="0"/>
          </a:p>
          <a:p>
            <a:r>
              <a:rPr lang="en-US" smtClean="0"/>
              <a:t>Pros</a:t>
            </a:r>
          </a:p>
          <a:p>
            <a:pPr lvl="1"/>
            <a:r>
              <a:rPr lang="en-US" smtClean="0"/>
              <a:t>efficient use of bandwidth (stat. muxing)</a:t>
            </a:r>
          </a:p>
          <a:p>
            <a:pPr lvl="1"/>
            <a:r>
              <a:rPr lang="en-US" smtClean="0"/>
              <a:t>no overhead due to connection setup</a:t>
            </a:r>
          </a:p>
          <a:p>
            <a:pPr lvl="1"/>
            <a:r>
              <a:rPr lang="en-US" smtClean="0"/>
              <a:t>resilient -- can `route around trouble</a:t>
            </a:r>
            <a:r>
              <a:rPr lang="en-US" altLang="en-US" smtClean="0"/>
              <a:t>’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71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8655FB-F6CB-49F6-A19F-636E57CB82C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400">
              <a:latin typeface="Times New Roman" panose="02020603050405020304" pitchFamily="18" charset="0"/>
            </a:endParaRP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smtClean="0"/>
              <a:t>Recap: you should leave this lecture with…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sense of how the basic `plumbing</a:t>
            </a:r>
            <a:r>
              <a:rPr lang="en-US" altLang="en-US" smtClean="0"/>
              <a:t>’</a:t>
            </a:r>
            <a:r>
              <a:rPr lang="en-US" smtClean="0"/>
              <a:t> works</a:t>
            </a:r>
          </a:p>
          <a:p>
            <a:pPr lvl="1"/>
            <a:r>
              <a:rPr lang="en-US" smtClean="0"/>
              <a:t>links and switches </a:t>
            </a:r>
          </a:p>
          <a:p>
            <a:pPr lvl="1"/>
            <a:r>
              <a:rPr lang="en-US" smtClean="0"/>
              <a:t>packet delays (tx, propagation, queuing) </a:t>
            </a:r>
          </a:p>
          <a:p>
            <a:pPr lvl="1"/>
            <a:r>
              <a:rPr lang="en-US" smtClean="0"/>
              <a:t>statistical multiplexing and queues</a:t>
            </a:r>
          </a:p>
          <a:p>
            <a:pPr lvl="1"/>
            <a:r>
              <a:rPr lang="en-US" smtClean="0"/>
              <a:t>circuit vs. packet switching </a:t>
            </a:r>
          </a:p>
          <a:p>
            <a:pPr lvl="1"/>
            <a:endParaRPr lang="en-US" smtClean="0"/>
          </a:p>
          <a:p>
            <a:r>
              <a:rPr lang="en-US" smtClean="0"/>
              <a:t>Next: back to lofty principles</a:t>
            </a:r>
          </a:p>
          <a:p>
            <a:pPr lvl="1"/>
            <a:r>
              <a:rPr lang="en-US" smtClean="0"/>
              <a:t>protocols and layering</a:t>
            </a:r>
          </a:p>
        </p:txBody>
      </p:sp>
    </p:spTree>
    <p:extLst>
      <p:ext uri="{BB962C8B-B14F-4D97-AF65-F5344CB8AC3E}">
        <p14:creationId xmlns:p14="http://schemas.microsoft.com/office/powerpoint/2010/main" val="41817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federated system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5" name="Cloud 4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en-US" b="0" dirty="0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" name="Straight Arrow Connector 12"/>
            <p:cNvCxnSpPr>
              <a:cxnSpLocks noChangeShapeType="1"/>
              <a:endCxn id="5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15"/>
            <p:cNvCxnSpPr>
              <a:cxnSpLocks noChangeShapeType="1"/>
              <a:stCxn id="5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Courier New" panose="02070309020205020404" pitchFamily="49" charset="0"/>
                </a:rPr>
                <a:t>ISP A</a:t>
              </a:r>
            </a:p>
          </p:txBody>
        </p:sp>
        <p:sp>
          <p:nvSpPr>
            <p:cNvPr id="9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000">
                <a:latin typeface="Courier New" panose="02070309020205020404" pitchFamily="49" charset="0"/>
              </a:endParaRPr>
            </a:p>
          </p:txBody>
        </p: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latin typeface="Courier New" panose="02070309020205020404" pitchFamily="49" charset="0"/>
                </a:rPr>
                <a:t>user</a:t>
              </a:r>
            </a:p>
          </p:txBody>
        </p:sp>
        <p:sp>
          <p:nvSpPr>
            <p:cNvPr id="11" name="Cloud 10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en-US" b="0" dirty="0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Courier New" panose="02070309020205020404" pitchFamily="49" charset="0"/>
                </a:rPr>
                <a:t>ISP B</a:t>
              </a:r>
            </a:p>
          </p:txBody>
        </p:sp>
        <p:sp>
          <p:nvSpPr>
            <p:cNvPr id="13" name="Cloud 12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r" eaLnBrk="1" hangingPunct="1">
                <a:defRPr/>
              </a:pPr>
              <a:endParaRPr lang="en-US" b="0" dirty="0">
                <a:latin typeface="Courier New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Courier New" panose="02070309020205020404" pitchFamily="49" charset="0"/>
                </a:rPr>
                <a:t>ISP C</a:t>
              </a:r>
            </a:p>
          </p:txBody>
        </p:sp>
        <p:cxnSp>
          <p:nvCxnSpPr>
            <p:cNvPr id="15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000">
                <a:latin typeface="Courier New" panose="02070309020205020404" pitchFamily="49" charset="0"/>
              </a:endParaRPr>
            </a:p>
          </p:txBody>
        </p:sp>
        <p:sp>
          <p:nvSpPr>
            <p:cNvPr id="18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latin typeface="Courier New" panose="02070309020205020404" pitchFamily="49" charset="0"/>
                </a:rPr>
                <a:t>user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0" name="TextBox 1"/>
            <p:cNvSpPr txBox="1">
              <a:spLocks noChangeArrowheads="1"/>
            </p:cNvSpPr>
            <p:nvPr/>
          </p:nvSpPr>
          <p:spPr bwMode="auto">
            <a:xfrm>
              <a:off x="152400" y="3370466"/>
              <a:ext cx="8915400" cy="5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0">
                  <a:solidFill>
                    <a:srgbClr val="FF0000"/>
                  </a:solidFill>
                </a:rPr>
                <a:t>Tied together by IP -- the </a:t>
              </a:r>
              <a:r>
                <a:rPr lang="en-US" altLang="en-US" sz="2400" b="0">
                  <a:solidFill>
                    <a:srgbClr val="FF0000"/>
                  </a:solidFill>
                </a:rPr>
                <a:t>“</a:t>
              </a:r>
              <a:r>
                <a:rPr lang="en-US" sz="2400" b="0">
                  <a:solidFill>
                    <a:srgbClr val="FF0000"/>
                  </a:solidFill>
                </a:rPr>
                <a:t>Internet Protocol</a:t>
              </a:r>
              <a:r>
                <a:rPr lang="en-US" altLang="en-US" sz="2400" b="0">
                  <a:solidFill>
                    <a:srgbClr val="FF0000"/>
                  </a:solidFill>
                </a:rPr>
                <a:t>”</a:t>
              </a:r>
              <a:r>
                <a:rPr lang="en-US" sz="2400" b="0">
                  <a:solidFill>
                    <a:srgbClr val="FF0000"/>
                  </a:solidFill>
                </a:rPr>
                <a:t> : </a:t>
              </a:r>
              <a:r>
                <a:rPr lang="en-US" sz="2400" b="0"/>
                <a:t>a single common interface between users and the network and between networks</a:t>
              </a:r>
            </a:p>
          </p:txBody>
        </p:sp>
        <p:cxnSp>
          <p:nvCxnSpPr>
            <p:cNvPr id="21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 dirty="0" smtClean="0"/>
              <a:t>The Internet ties together different networks</a:t>
            </a:r>
          </a:p>
          <a:p>
            <a:pPr lvl="1"/>
            <a:r>
              <a:rPr lang="en-US" sz="2200" dirty="0" smtClean="0"/>
              <a:t>&gt;20,000 ISP networks </a:t>
            </a:r>
          </a:p>
          <a:p>
            <a:pPr lvl="1"/>
            <a:endParaRPr lang="en-US" dirty="0" smtClean="0"/>
          </a:p>
        </p:txBody>
      </p:sp>
      <p:sp>
        <p:nvSpPr>
          <p:cNvPr id="24" name="Cloud 2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5051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3692</TotalTime>
  <Words>2285</Words>
  <Application>Microsoft Office PowerPoint</Application>
  <PresentationFormat>On-screen Show (4:3)</PresentationFormat>
  <Paragraphs>614</Paragraphs>
  <Slides>80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1" baseType="lpstr">
      <vt:lpstr>MS PGothic</vt:lpstr>
      <vt:lpstr>MS PGothic</vt:lpstr>
      <vt:lpstr>PMingLiU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Microsoft Excel Chart</vt:lpstr>
      <vt:lpstr>Basic Concepts</vt:lpstr>
      <vt:lpstr>Today</vt:lpstr>
      <vt:lpstr>A 10,000 foot view  of the Internet</vt:lpstr>
      <vt:lpstr>How can Two Hosts Communicate?</vt:lpstr>
      <vt:lpstr>How can many hosts communicate?</vt:lpstr>
      <vt:lpstr>How can many hosts communicate?</vt:lpstr>
      <vt:lpstr>PowerPoint Presentation</vt:lpstr>
      <vt:lpstr>PowerPoint Presentation</vt:lpstr>
      <vt:lpstr>The Internet is a federated system</vt:lpstr>
      <vt:lpstr>The Internet is a federated system</vt:lpstr>
      <vt:lpstr>How can routers find paths?</vt:lpstr>
      <vt:lpstr>Basic Concepts</vt:lpstr>
      <vt:lpstr>Nodes and Links</vt:lpstr>
      <vt:lpstr>Properties of Links</vt:lpstr>
      <vt:lpstr>Examples of Bandwidth-Delay</vt:lpstr>
      <vt:lpstr>Packet Delay Sending a 100B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PowerPoint Presentation</vt:lpstr>
      <vt:lpstr>Nodes and Links</vt:lpstr>
      <vt:lpstr>What if we have more nodes?</vt:lpstr>
      <vt:lpstr>What if I have more nodes?</vt:lpstr>
      <vt:lpstr>Solution: A switched network</vt:lpstr>
      <vt:lpstr>Two forms of switched networks</vt:lpstr>
      <vt:lpstr>Circuit Switching</vt:lpstr>
      <vt:lpstr>Circuit Switching: sharing a link</vt:lpstr>
      <vt:lpstr>Time Division Multiplexing</vt:lpstr>
      <vt:lpstr>Timing in Circuit Switching</vt:lpstr>
      <vt:lpstr>Timing in Circuit Switching</vt:lpstr>
      <vt:lpstr>Timing in Circuit Switching</vt:lpstr>
      <vt:lpstr>Timing in Circuit Switching</vt:lpstr>
      <vt:lpstr>Timing in Circuit Switching</vt:lpstr>
      <vt:lpstr>Timing in Circuit Switching</vt:lpstr>
      <vt:lpstr>Timing in Circuit Switching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Statistical 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Basic Queuing Theory Terminology</vt:lpstr>
      <vt:lpstr>Little’s Law (1961)</vt:lpstr>
      <vt:lpstr>Statistical Multiplexing is a recurrent theme in computer science</vt:lpstr>
      <vt:lpstr>Packet Switching</vt:lpstr>
      <vt:lpstr>Circuit switching: pros and cons</vt:lpstr>
      <vt:lpstr>Packet switching: pros and cons</vt:lpstr>
      <vt:lpstr>Recap: you should leave this lecture with…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Matthew Caesar</dc:creator>
  <cp:lastModifiedBy>Matthew Caesar</cp:lastModifiedBy>
  <cp:revision>72</cp:revision>
  <dcterms:created xsi:type="dcterms:W3CDTF">2014-01-10T22:01:40Z</dcterms:created>
  <dcterms:modified xsi:type="dcterms:W3CDTF">2014-01-24T16:52:08Z</dcterms:modified>
</cp:coreProperties>
</file>