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  <p:sldMasterId id="2147483765" r:id="rId2"/>
  </p:sldMasterIdLst>
  <p:notesMasterIdLst>
    <p:notesMasterId r:id="rId42"/>
  </p:notesMasterIdLst>
  <p:handoutMasterIdLst>
    <p:handoutMasterId r:id="rId43"/>
  </p:handoutMasterIdLst>
  <p:sldIdLst>
    <p:sldId id="368" r:id="rId3"/>
    <p:sldId id="385" r:id="rId4"/>
    <p:sldId id="357" r:id="rId5"/>
    <p:sldId id="358" r:id="rId6"/>
    <p:sldId id="390" r:id="rId7"/>
    <p:sldId id="391" r:id="rId8"/>
    <p:sldId id="392" r:id="rId9"/>
    <p:sldId id="386" r:id="rId10"/>
    <p:sldId id="361" r:id="rId11"/>
    <p:sldId id="362" r:id="rId12"/>
    <p:sldId id="360" r:id="rId13"/>
    <p:sldId id="363" r:id="rId14"/>
    <p:sldId id="364" r:id="rId15"/>
    <p:sldId id="365" r:id="rId16"/>
    <p:sldId id="366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93" r:id="rId30"/>
    <p:sldId id="394" r:id="rId31"/>
    <p:sldId id="396" r:id="rId32"/>
    <p:sldId id="395" r:id="rId33"/>
    <p:sldId id="400" r:id="rId34"/>
    <p:sldId id="381" r:id="rId35"/>
    <p:sldId id="382" r:id="rId36"/>
    <p:sldId id="383" r:id="rId37"/>
    <p:sldId id="397" r:id="rId38"/>
    <p:sldId id="398" r:id="rId39"/>
    <p:sldId id="399" r:id="rId40"/>
    <p:sldId id="384" r:id="rId4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72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601D02-C1D9-C449-8724-EA2E767A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512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125693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47DD414-0B68-6641-A1F3-080C024D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5A586E-6FAF-134C-A92B-DF8AA8E4DF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A1E30D8-98A1-8F4F-8D9F-315AB7ACCF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20C7F65-0BA2-DC47-9804-6C5416065DA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555A3E1-E4D6-3447-95D1-3013C9B2235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6ABF61E-2EFC-9F4A-9E99-C996323BF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14784B5-E374-AC4B-9D85-9E7746AC8EE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D8CD386-C5A8-A245-B8FC-575F18BC6B7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E0E6914-9703-1C45-879F-56F6B2378B5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D99040B-C203-2B4E-9D0B-5279C53ED66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B67680-7C8D-044B-9993-0A9993EC248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2F1A7C0-DFB3-7949-9052-4A1224187DC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r>
              <a:rPr lang="en-US" dirty="0" smtClean="0"/>
              <a:t>Go over previous</a:t>
            </a:r>
            <a:r>
              <a:rPr lang="en-US" baseline="0" dirty="0" smtClean="0"/>
              <a:t> examples, explain how they apply here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Distributed File System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WWW</a:t>
            </a:r>
          </a:p>
          <a:p>
            <a:pPr marL="181240" indent="-18124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00A5078-EB37-3344-A0E3-0C347FA76D1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100D3E6-A2C8-0544-89DB-27FB13B8ACB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3FE11B9-5FF6-B340-BCAB-7E722E9A935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4E9CB3-275E-D34A-94CA-CA56A5D2EDD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25CCA5E-C369-8E40-ACA3-E02DBBF2DF3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9A0812-CA3C-1A4D-9098-7B58C2EF621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6C16D13-79E9-BF49-A2E6-FD629C0538A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330FF7-315C-D44B-A8B1-7DEE12D995E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98C1661-79CF-1C4A-B49D-DCD4298DA63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682823A-34E3-684D-87F3-3F325969F3D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CE7E286-A5C3-AD44-BE58-6367FDFF6A6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BAC62D-95F9-814A-917C-B6662EB186B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A5137B4-C1C6-8A44-9264-A0D0B383A3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4DCC5E4-0A91-AB40-B879-19ACB511A2F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82D08C-1A11-9448-840D-FE5E93F613C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FF4449-9F88-5841-971B-56EF9C15975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ECE26-E50D-7C4A-97E5-80D576113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60FAB-F299-6A40-B360-E4F895844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3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DC29F-ED34-A042-A285-7689236A8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ECE26-E50D-7C4A-97E5-80D5761135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DC29F-ED34-A042-A285-7689236A8C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60FAB-F299-6A40-B360-E4F895844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AA294EE-4A6E-3A4A-AF95-21FD996CD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</p:sldLayoutIdLst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2011-09-22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4788"/>
            <a:ext cx="6324600" cy="2990850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i="0" smtClean="0">
                <a:solidFill>
                  <a:srgbClr val="006600"/>
                </a:solidFill>
                <a:latin typeface="+mj-lt"/>
              </a:rPr>
            </a:br>
            <a:r>
              <a:rPr lang="en-US" i="0" smtClean="0">
                <a:solidFill>
                  <a:srgbClr val="006600"/>
                </a:solidFill>
                <a:latin typeface="+mj-lt"/>
              </a:rPr>
              <a:t>Distributed Systems</a:t>
            </a:r>
            <a:br>
              <a:rPr lang="en-US" i="0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>CS 425 / ECE 428</a:t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Transactions &amp; Concurrency Control</a:t>
            </a:r>
          </a:p>
          <a:p>
            <a:pPr algn="ctr">
              <a:spcBef>
                <a:spcPct val="30000"/>
              </a:spcBef>
              <a:buSzPct val="100000"/>
            </a:pPr>
            <a:endParaRPr lang="en-US" dirty="0">
              <a:latin typeface="Arial" charset="0"/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85800" y="63246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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2013, 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I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. Gupta, K.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Nahrtstedt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S.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Mitra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N.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Vaidya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M. T.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Harandi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J. </a:t>
            </a:r>
            <a:r>
              <a:rPr lang="en-US" b="1" dirty="0" err="1" smtClean="0">
                <a:solidFill>
                  <a:schemeClr val="tx1"/>
                </a:solidFill>
                <a:latin typeface="Arial" charset="0"/>
                <a:sym typeface="Symbol" charset="0"/>
              </a:rPr>
              <a:t>Hou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, N. </a:t>
            </a:r>
            <a:r>
              <a:rPr lang="en-US" b="1" smtClean="0">
                <a:solidFill>
                  <a:schemeClr val="tx1"/>
                </a:solidFill>
                <a:latin typeface="Arial" charset="0"/>
                <a:sym typeface="Symbol" charset="0"/>
              </a:rPr>
              <a:t>Borisov</a:t>
            </a:r>
            <a:endParaRPr lang="en-US" b="1" dirty="0">
              <a:solidFill>
                <a:schemeClr val="tx1"/>
              </a:solidFill>
              <a:latin typeface="Arial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975600" cy="522288"/>
          </a:xfrm>
        </p:spPr>
        <p:txBody>
          <a:bodyPr/>
          <a:lstStyle/>
          <a:p>
            <a:pPr>
              <a:defRPr/>
            </a:pPr>
            <a:r>
              <a:rPr lang="en-GB" smtClean="0"/>
              <a:t>Bank Server: </a:t>
            </a:r>
            <a:r>
              <a:rPr lang="en-GB" i="0" smtClean="0"/>
              <a:t>Account, Branch</a:t>
            </a:r>
            <a:r>
              <a:rPr lang="en-GB" smtClean="0"/>
              <a:t> interfaces</a:t>
            </a:r>
            <a:endParaRPr lang="en-GB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160588" y="1357313"/>
            <a:ext cx="50879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deposit(amount)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deposit amount in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withdraw(amount)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withdraw amount from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getBalance()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balance of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setBalance(amount)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set the balance of the account to amount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781175" y="3741738"/>
            <a:ext cx="5821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160588" y="4237038"/>
            <a:ext cx="50879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create(name) -&gt; account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create a new account with a given name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lookup(name) -&gt; account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a reference to the account with the given name</a:t>
            </a:r>
          </a:p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branchTotal()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total of all the balances at the branch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781175" y="3914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Branch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1800225" y="6215063"/>
            <a:ext cx="575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641475" y="993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Account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7738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Properties of Transactions (ACID)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Atomicity: store tentative object updates (for later undo/redo) – many different ways of doing this (we</a:t>
            </a:r>
            <a:r>
              <a:rPr lang="ja-JP" alt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ll see them)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Durability: store entire results of transactions (all updated objects) to recover from permanent server crashes.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26563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Concurrent Transactions:Lost Update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   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b.getBalance()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b.setBalance(balance*1.1)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T1/T2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s update on the shared object, 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1148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524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921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6957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181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6578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7721600" y="508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280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378700" y="509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7734300" y="46609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7378700" y="4673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7734300" y="4229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7391400" y="4241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7747000" y="381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7404100" y="382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784600" y="32258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3784600" y="41656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4292600" y="43688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3810000" y="49276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810000" y="52324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 flipH="1">
            <a:off x="3771900" y="29591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>
            <a:off x="4178300" y="24638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7366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03200"/>
            <a:ext cx="8364537" cy="527050"/>
          </a:xfrm>
        </p:spPr>
        <p:txBody>
          <a:bodyPr wrap="square"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Conc. Trans.: Inconsistent Retrieval Prob.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a.getBalance()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b.getBalance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c.getBalance</a:t>
            </a: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T1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s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2733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7592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670800" y="3327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0.00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8542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4163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3251200" y="29337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 00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2895600" y="2946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7696200" y="45466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500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7696200" y="3797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647700" y="51181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52451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49022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7658100" y="29845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3251200" y="4140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908300" y="4152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127500" y="24257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 txBox="1">
            <a:spLocks noChangeArrowheads="1"/>
          </p:cNvSpPr>
          <p:nvPr/>
        </p:nvSpPr>
        <p:spPr bwMode="auto">
          <a:xfrm>
            <a:off x="406400" y="838200"/>
            <a:ext cx="8001000" cy="548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63500" indent="-635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177800" indent="2794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 b="1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An interleaving of the operations of 2 or more transactions is said to be </a:t>
            </a:r>
            <a:r>
              <a:rPr lang="en-US" sz="2000" b="1"/>
              <a:t>serially equivalent </a:t>
            </a:r>
            <a:r>
              <a:rPr lang="en-US" sz="2000" b="1">
                <a:solidFill>
                  <a:schemeClr val="tx1"/>
                </a:solidFill>
              </a:rPr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 u="sng">
                <a:solidFill>
                  <a:schemeClr val="bg2"/>
                </a:solidFill>
              </a:rPr>
              <a:t>Transaction T1  </a:t>
            </a:r>
            <a:r>
              <a:rPr lang="en-US" sz="2400" b="1" u="sng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balance = b.getBalance()</a:t>
            </a:r>
            <a:r>
              <a:rPr lang="en-US" sz="2000" b="1">
                <a:solidFill>
                  <a:schemeClr val="hlink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b.setBalance = (balance*1.1)</a:t>
            </a:r>
            <a:endParaRPr lang="en-US" sz="1600" b="1">
              <a:solidFill>
                <a:schemeClr val="hlink"/>
              </a:solidFill>
            </a:endParaRP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                                                           balance = b.getBalance()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				       	   </a:t>
            </a:r>
            <a:r>
              <a:rPr lang="en-US" sz="1600" b="1">
                <a:solidFill>
                  <a:schemeClr val="hlink"/>
                </a:solidFill>
              </a:rPr>
              <a:t>b.setBalance(balance*1.1)</a:t>
            </a:r>
            <a:endParaRPr lang="en-US" sz="1600" b="1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a.withdraw(balance* 0.1)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	        	   c.withdraw(balance*0.1)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b="1">
                <a:solidFill>
                  <a:schemeClr val="tx1"/>
                </a:solidFill>
              </a:rPr>
              <a:t>	 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6900" y="952500"/>
            <a:ext cx="7848600" cy="529590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 smtClean="0">
                <a:latin typeface="Arial" charset="0"/>
                <a:ea typeface="ＭＳ Ｐゴシック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 smtClean="0">
                <a:latin typeface="Arial" charset="0"/>
                <a:ea typeface="ＭＳ Ｐゴシック" charset="0"/>
              </a:rPr>
              <a:t>The result returned by a read operation.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000" u="sng" dirty="0" smtClean="0">
                <a:latin typeface="Arial" charset="0"/>
                <a:ea typeface="ＭＳ Ｐゴシック" charset="0"/>
                <a:cs typeface="ＭＳ Ｐゴシック" charset="0"/>
              </a:rPr>
              <a:t>operations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are said to be </a:t>
            </a:r>
            <a:r>
              <a:rPr lang="en-US" sz="2000" u="sng" dirty="0" smtClean="0">
                <a:latin typeface="Arial" charset="0"/>
                <a:ea typeface="ＭＳ Ｐゴシック" charset="0"/>
                <a:cs typeface="ＭＳ Ｐゴシック" charset="0"/>
              </a:rPr>
              <a:t>in conflict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, if their </a:t>
            </a:r>
            <a:r>
              <a:rPr lang="en-US" sz="2000" i="1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combined effect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depends on the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order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they are executed, e.g., read-write, write-read, write-write (all on same variables). NOT read-read, not on different variables.</a:t>
            </a:r>
          </a:p>
          <a:p>
            <a:pPr>
              <a:lnSpc>
                <a:spcPct val="11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An execution of two </a:t>
            </a:r>
            <a:r>
              <a:rPr lang="en-US" sz="2000" i="1" u="sng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transactions</a:t>
            </a: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 is </a:t>
            </a:r>
            <a:r>
              <a:rPr lang="en-US" sz="2000" i="1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if and only if all pairs of conflicting operations (pair containing one operation from each transaction) are executed in the same order (transaction order) for all objects (data) they both access.</a:t>
            </a:r>
            <a:endParaRPr lang="en-US" sz="1000" i="1" dirty="0">
              <a:solidFill>
                <a:srgbClr val="038A69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More than 2 transactions?</a:t>
            </a:r>
            <a:endParaRPr lang="en-US" sz="4800" i="1" dirty="0" smtClean="0">
              <a:solidFill>
                <a:srgbClr val="038A6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60692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Conflicting Operations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12763"/>
            <a:ext cx="7905750" cy="522287"/>
          </a:xfrm>
        </p:spPr>
        <p:txBody>
          <a:bodyPr/>
          <a:lstStyle/>
          <a:p>
            <a:pPr>
              <a:defRPr/>
            </a:pPr>
            <a:r>
              <a:rPr lang="en-GB" i="0" smtClean="0"/>
              <a:t>Read</a:t>
            </a:r>
            <a:r>
              <a:rPr lang="en-GB" smtClean="0"/>
              <a:t> and </a:t>
            </a:r>
            <a:r>
              <a:rPr lang="en-GB" i="0" smtClean="0"/>
              <a:t>Write</a:t>
            </a:r>
            <a:r>
              <a:rPr lang="en-GB" smtClean="0"/>
              <a:t> Operation Conflict Rules</a:t>
            </a:r>
            <a:endParaRPr lang="en-GB" dirty="0"/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317500" y="1720850"/>
            <a:ext cx="8547100" cy="3524250"/>
            <a:chOff x="341" y="1117"/>
            <a:chExt cx="5545" cy="2044"/>
          </a:xfrm>
        </p:grpSpPr>
        <p:sp>
          <p:nvSpPr>
            <p:cNvPr id="29699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0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1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2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3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4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5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6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8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9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0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1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2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3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4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5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6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7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8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838200"/>
            <a:ext cx="8001000" cy="54864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An interleaving of the operations of 2 or more transactions is said to be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endParaRPr lang="en-US" sz="16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                                                  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	   </a:t>
            </a: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b.setBalance(balance*1.1)</a:t>
            </a:r>
            <a:endParaRPr lang="en-US" sz="16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  <p:sp>
        <p:nvSpPr>
          <p:cNvPr id="31764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Pairs of Conflicting Operations</a:t>
            </a:r>
          </a:p>
        </p:txBody>
      </p:sp>
      <p:sp>
        <p:nvSpPr>
          <p:cNvPr id="31768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2039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Conflicting Operators Example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x= a.read()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b.write(30)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z = a.read()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x= a.read()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z = a.read()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b.write(30)	</a:t>
            </a: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Line 21"/>
          <p:cNvSpPr>
            <a:spLocks noChangeShapeType="1"/>
          </p:cNvSpPr>
          <p:nvPr/>
        </p:nvSpPr>
        <p:spPr bwMode="auto">
          <a:xfrm>
            <a:off x="736600" y="34290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22"/>
          <p:cNvSpPr>
            <a:spLocks noChangeShapeType="1"/>
          </p:cNvSpPr>
          <p:nvPr/>
        </p:nvSpPr>
        <p:spPr bwMode="auto">
          <a:xfrm>
            <a:off x="3746500" y="10160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23"/>
          <p:cNvSpPr>
            <a:spLocks noChangeShapeType="1"/>
          </p:cNvSpPr>
          <p:nvPr/>
        </p:nvSpPr>
        <p:spPr bwMode="auto">
          <a:xfrm>
            <a:off x="749300" y="36576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29"/>
          <p:cNvSpPr>
            <a:spLocks noChangeArrowheads="1"/>
          </p:cNvSpPr>
          <p:nvPr/>
        </p:nvSpPr>
        <p:spPr bwMode="auto">
          <a:xfrm>
            <a:off x="5016500" y="31115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6870700" y="4000500"/>
            <a:ext cx="1498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 Serially equivalent interleaving of operations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(why?)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844800" y="1346200"/>
            <a:ext cx="5562600" cy="1828800"/>
            <a:chOff x="1792" y="848"/>
            <a:chExt cx="3504" cy="1152"/>
          </a:xfrm>
        </p:grpSpPr>
        <p:sp>
          <p:nvSpPr>
            <p:cNvPr id="33802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33803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152"/>
              <a:chOff x="1792" y="848"/>
              <a:chExt cx="3504" cy="1152"/>
            </a:xfrm>
          </p:grpSpPr>
          <p:sp>
            <p:nvSpPr>
              <p:cNvPr id="33804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33805" name="Group 39"/>
              <p:cNvGrpSpPr>
                <a:grpSpLocks/>
              </p:cNvGrpSpPr>
              <p:nvPr/>
            </p:nvGrpSpPr>
            <p:grpSpPr bwMode="auto">
              <a:xfrm>
                <a:off x="1792" y="1128"/>
                <a:ext cx="1448" cy="872"/>
                <a:chOff x="1792" y="1128"/>
                <a:chExt cx="1448" cy="872"/>
              </a:xfrm>
            </p:grpSpPr>
            <p:sp>
              <p:nvSpPr>
                <p:cNvPr id="33806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28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07" name="AutoShape 30"/>
                <p:cNvCxnSpPr>
                  <a:cxnSpLocks noChangeShapeType="1"/>
                  <a:stCxn id="33806" idx="5"/>
                  <a:endCxn id="33798" idx="2"/>
                </p:cNvCxnSpPr>
                <p:nvPr/>
              </p:nvCxnSpPr>
              <p:spPr bwMode="auto">
                <a:xfrm>
                  <a:off x="1907" y="1196"/>
                  <a:ext cx="1253" cy="80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08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10" name="AutoShape 33"/>
                <p:cNvCxnSpPr>
                  <a:cxnSpLocks noChangeShapeType="1"/>
                  <a:endCxn id="33809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11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3801" name="Line 38"/>
          <p:cNvSpPr>
            <a:spLocks noChangeShapeType="1"/>
          </p:cNvSpPr>
          <p:nvPr/>
        </p:nvSpPr>
        <p:spPr bwMode="auto">
          <a:xfrm flipV="1">
            <a:off x="5016500" y="2286000"/>
            <a:ext cx="38100" cy="2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411163"/>
            <a:ext cx="6432550" cy="527050"/>
          </a:xfrm>
        </p:spPr>
        <p:txBody>
          <a:bodyPr/>
          <a:lstStyle/>
          <a:p>
            <a:pPr>
              <a:defRPr/>
            </a:pPr>
            <a:r>
              <a:rPr lang="en-GB" smtClean="0"/>
              <a:t>Inconsistent Retrievals Problem</a:t>
            </a:r>
            <a:endParaRPr lang="en-GB" dirty="0"/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431800" y="1647825"/>
            <a:ext cx="8342313" cy="3773488"/>
            <a:chOff x="295" y="1158"/>
            <a:chExt cx="5476" cy="2257"/>
          </a:xfrm>
        </p:grpSpPr>
        <p:sp>
          <p:nvSpPr>
            <p:cNvPr id="3584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9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3589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43" name="Text Box 53"/>
          <p:cNvSpPr txBox="1">
            <a:spLocks noChangeArrowheads="1"/>
          </p:cNvSpPr>
          <p:nvPr/>
        </p:nvSpPr>
        <p:spPr bwMode="auto">
          <a:xfrm>
            <a:off x="1266825" y="5580063"/>
            <a:ext cx="48307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35844" name="Line 54"/>
          <p:cNvSpPr>
            <a:spLocks noChangeShapeType="1"/>
          </p:cNvSpPr>
          <p:nvPr/>
        </p:nvSpPr>
        <p:spPr bwMode="auto">
          <a:xfrm>
            <a:off x="2476500" y="33401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5"/>
          <p:cNvSpPr>
            <a:spLocks noChangeShapeType="1"/>
          </p:cNvSpPr>
          <p:nvPr/>
        </p:nvSpPr>
        <p:spPr bwMode="auto">
          <a:xfrm flipH="1">
            <a:off x="2247900" y="40941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Concurrent </a:t>
            </a:r>
            <a:r>
              <a:rPr lang="en-US" dirty="0" smtClean="0">
                <a:solidFill>
                  <a:srgbClr val="3366FF"/>
                </a:solidFill>
              </a:rPr>
              <a:t>execution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Independent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failures</a:t>
            </a:r>
          </a:p>
          <a:p>
            <a:pPr lvl="1"/>
            <a:r>
              <a:rPr lang="en-US" i="1" dirty="0" smtClean="0"/>
              <a:t>Autonomous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/>
              <a:t>Heterogeneous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/>
              <a:t>Large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Asynchronous </a:t>
            </a:r>
            <a:r>
              <a:rPr lang="en-US" dirty="0" smtClean="0">
                <a:solidFill>
                  <a:srgbClr val="3366FF"/>
                </a:solidFill>
              </a:rPr>
              <a:t>execution</a:t>
            </a:r>
            <a:endParaRPr lang="en-US" i="1" dirty="0" smtClean="0">
              <a:solidFill>
                <a:srgbClr val="3366FF"/>
              </a:solidFill>
            </a:endParaRPr>
          </a:p>
          <a:p>
            <a:pPr lvl="1"/>
            <a:r>
              <a:rPr lang="en-US" i="1" dirty="0" smtClean="0"/>
              <a:t>Unreliable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Insecure </a:t>
            </a:r>
            <a:r>
              <a:rPr lang="en-US" dirty="0" smtClean="0"/>
              <a:t>medium 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Consistency</a:t>
            </a:r>
            <a:r>
              <a:rPr lang="en-US" i="1" dirty="0" smtClean="0"/>
              <a:t> 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/>
              <a:t>Transparency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U. Illinois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2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576263"/>
            <a:ext cx="8696325" cy="522287"/>
          </a:xfrm>
        </p:spPr>
        <p:txBody>
          <a:bodyPr/>
          <a:lstStyle/>
          <a:p>
            <a:pPr>
              <a:defRPr/>
            </a:pPr>
            <a:r>
              <a:rPr lang="en-GB" smtClean="0">
                <a:latin typeface="Arial" charset="0"/>
                <a:ea typeface="ＭＳ Ｐゴシック" charset="0"/>
                <a:cs typeface="ＭＳ Ｐゴシック" charset="0"/>
              </a:rPr>
              <a:t>A Serially Equivalent Interleaving of </a:t>
            </a:r>
            <a:r>
              <a:rPr lang="en-GB" i="0" smtClean="0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GB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GB" i="0" smtClean="0"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5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8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0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1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2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3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4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5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6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1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2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3" name="Rectangle 36"/>
            <p:cNvSpPr>
              <a:spLocks noChangeArrowheads="1"/>
            </p:cNvSpPr>
            <p:nvPr/>
          </p:nvSpPr>
          <p:spPr bwMode="auto">
            <a:xfrm>
              <a:off x="2353" y="2097"/>
              <a:ext cx="347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4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8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9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Rectangle 45"/>
            <p:cNvSpPr>
              <a:spLocks noChangeArrowheads="1"/>
            </p:cNvSpPr>
            <p:nvPr/>
          </p:nvSpPr>
          <p:spPr bwMode="auto">
            <a:xfrm>
              <a:off x="3056" y="2675"/>
              <a:ext cx="19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3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4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Rectangle 50"/>
            <p:cNvSpPr>
              <a:spLocks noChangeArrowheads="1"/>
            </p:cNvSpPr>
            <p:nvPr/>
          </p:nvSpPr>
          <p:spPr bwMode="auto">
            <a:xfrm>
              <a:off x="3056" y="2941"/>
              <a:ext cx="19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8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42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25500"/>
            <a:ext cx="7924800" cy="54483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Transaction operations can run concurrently, provided ACID is not violated, especially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isolation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principle</a:t>
            </a:r>
          </a:p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Concurrent operations must be consistent:</a:t>
            </a: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trans.T has executed a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</a:t>
            </a:r>
            <a:r>
              <a:rPr lang="en-US" sz="2000" smtClean="0">
                <a:latin typeface="Arial" charset="0"/>
                <a:ea typeface="ＭＳ Ｐゴシック" charset="0"/>
              </a:rPr>
              <a:t> operation on object A,  a concurrent trans. U must not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 smtClean="0">
                <a:latin typeface="Arial" charset="0"/>
                <a:ea typeface="ＭＳ Ｐゴシック" charset="0"/>
              </a:rPr>
              <a:t> to A until T commits or aborts.</a:t>
            </a:r>
            <a:endParaRPr lang="en-US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trans, T has executed a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 smtClean="0">
                <a:latin typeface="Arial" charset="0"/>
                <a:ea typeface="ＭＳ Ｐゴシック" charset="0"/>
              </a:rPr>
              <a:t> operation on object A, a concurrent U must not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 or write</a:t>
            </a:r>
            <a:r>
              <a:rPr lang="en-US" sz="2000" smtClean="0">
                <a:latin typeface="Arial" charset="0"/>
                <a:ea typeface="ＭＳ Ｐゴシック" charset="0"/>
              </a:rPr>
              <a:t> to A until T commits or aborts.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How to implement this?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First cut: locks</a:t>
            </a:r>
            <a:endParaRPr lang="en-US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84542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Implementing Concurrent Transactions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Transaction T2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 OpenTransaction()</a:t>
            </a: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	</a:t>
            </a:r>
            <a:endParaRPr lang="en-US" sz="1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								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479800" y="22479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454400" y="34671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19400" y="40259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2997200" y="44323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7924800" y="48006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7404100" y="5308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581900" y="57150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6350000" y="37592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45720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4622800" y="26162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WAIT on B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4533900" y="40259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6350000" y="31623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>
            <a:off x="3810000" y="42672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594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Transaction managers (on server side) set locks on objects they need. A concurrent trans. cannot access locked objects.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rgbClr val="BB0000"/>
                </a:solidFill>
                <a:latin typeface="Arial" charset="0"/>
                <a:ea typeface="ＭＳ Ｐゴシック" charset="0"/>
                <a:cs typeface="ＭＳ Ｐゴシック" charset="0"/>
              </a:rPr>
              <a:t>Two phase locking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 smtClean="0">
                <a:latin typeface="Arial" charset="0"/>
                <a:ea typeface="ＭＳ Ｐゴシック" charset="0"/>
              </a:rPr>
              <a:t>In the first (growing) phase, new locks are only acquired, and in the second (shrinking) phase, locks are only released.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 smtClean="0">
                <a:latin typeface="Arial" charset="0"/>
                <a:ea typeface="ＭＳ Ｐゴシック" charset="0"/>
              </a:rPr>
              <a:t>A transaction is not allowed acquire </a:t>
            </a:r>
            <a:r>
              <a:rPr lang="en-US" sz="1600" i="1" smtClean="0">
                <a:latin typeface="Arial" charset="0"/>
                <a:ea typeface="ＭＳ Ｐゴシック" charset="0"/>
              </a:rPr>
              <a:t>any</a:t>
            </a:r>
            <a:r>
              <a:rPr lang="en-US" sz="1600" smtClean="0">
                <a:latin typeface="Arial" charset="0"/>
                <a:ea typeface="ＭＳ Ｐゴシック" charset="0"/>
              </a:rPr>
              <a:t> new locks, once it has released any one lock.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Strict two phase locking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</a:rPr>
              <a:t> </a:t>
            </a:r>
            <a:r>
              <a:rPr lang="en-US" sz="1600" smtClean="0">
                <a:latin typeface="Arial" charset="0"/>
                <a:ea typeface="ＭＳ Ｐゴシック" charset="0"/>
              </a:rPr>
              <a:t>Locking on an object is performed only before the first request to read/write that object is about to be applied.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 smtClean="0">
                <a:latin typeface="Arial" charset="0"/>
                <a:ea typeface="ＭＳ Ｐゴシック" charset="0"/>
              </a:rPr>
              <a:t> Unlocking is performed by the commit/abort operations of the transaction coordinator.</a:t>
            </a:r>
          </a:p>
          <a:p>
            <a:pPr lvl="2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 smtClean="0">
                <a:latin typeface="Arial" charset="0"/>
                <a:ea typeface="ＭＳ Ｐゴシック" charset="0"/>
              </a:rPr>
              <a:t>To prevent dirty reads and premature writes, a transaction waits for another to commit/abort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However, use of separate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 locks leads to more concurrency than a single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exclusive</a:t>
            </a: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 lock – Next slide</a:t>
            </a:r>
          </a:p>
          <a:p>
            <a:pPr>
              <a:lnSpc>
                <a:spcPct val="120000"/>
              </a:lnSpc>
              <a:buFont typeface="Symbol" charset="0"/>
              <a:buChar char="§"/>
            </a:pP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29654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Basic Locking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63600"/>
            <a:ext cx="7924800" cy="54229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latin typeface="Arial" charset="0"/>
                <a:ea typeface="ＭＳ Ｐゴシック" charset="0"/>
                <a:cs typeface="ＭＳ Ｐゴシック" charset="0"/>
              </a:rPr>
              <a:t>non-exclusive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latin typeface="Arial" charset="0"/>
                <a:ea typeface="ＭＳ Ｐゴシック" charset="0"/>
                <a:cs typeface="ＭＳ Ｐゴシック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none	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read	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write		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	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A read lock is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promoted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A read lock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with other transactions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 read lock(s) cannot be promoted.  Transaction waits for other read locks to be released.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Cannot demote a write lock to read lock during transaction – violates the 2P principle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6899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2P Locking: Non-exclusive lock (per object)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 flipV="1">
            <a:off x="977900" y="20955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 flipV="1">
            <a:off x="952500" y="34163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 flipH="1">
            <a:off x="5384800" y="19177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 flipH="1">
            <a:off x="3556000" y="15875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721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When an operation accesses an object:</a:t>
            </a:r>
            <a:endParaRPr lang="en-US" sz="28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is not already locked, lock the object in the lowest appropriate mode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conflicting lock by another transaction, wait until object has been unlocked.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non-conflicting lock by another transaction, share the lock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lower lock by the same transaction,</a:t>
            </a: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lock is not shared, promote the lock &amp; proceed</a:t>
            </a:r>
            <a:endParaRPr lang="en-US" sz="200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else, wait until all shared locks are released, then lock &amp; proceed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When a transaction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commits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aborts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sz="28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latin typeface="Arial" charset="0"/>
                <a:ea typeface="ＭＳ Ｐゴシック" charset="0"/>
              </a:rPr>
              <a:t>release all locks that were set by the transaction</a:t>
            </a: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66833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Locking Procedure in 2P Locking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Non-exclusive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Commit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b.setBalance=balance*1.1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1366838" y="52927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many conflicts are there:</a:t>
            </a:r>
          </a:p>
          <a:p>
            <a:pPr lvl="1"/>
            <a:r>
              <a:rPr lang="en-US" dirty="0" smtClean="0"/>
              <a:t>A: 0</a:t>
            </a:r>
          </a:p>
          <a:p>
            <a:pPr lvl="1"/>
            <a:r>
              <a:rPr lang="en-US" dirty="0" smtClean="0"/>
              <a:t>B: 1</a:t>
            </a:r>
          </a:p>
          <a:p>
            <a:pPr lvl="1"/>
            <a:r>
              <a:rPr lang="en-US" dirty="0" smtClean="0"/>
              <a:t>C: 2</a:t>
            </a:r>
          </a:p>
          <a:p>
            <a:pPr lvl="1"/>
            <a:r>
              <a:rPr lang="en-US" dirty="0" smtClean="0"/>
              <a:t>D: 3</a:t>
            </a:r>
          </a:p>
          <a:p>
            <a:pPr lvl="1"/>
            <a:r>
              <a:rPr lang="en-US" dirty="0" smtClean="0"/>
              <a:t>E: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sp>
        <p:nvSpPr>
          <p:cNvPr id="9" name="Freeform 8"/>
          <p:cNvSpPr/>
          <p:nvPr/>
        </p:nvSpPr>
        <p:spPr>
          <a:xfrm>
            <a:off x="6847176" y="2033645"/>
            <a:ext cx="1234495" cy="2992743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solidFill>
              <a:srgbClr val="0000FF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58000" y="2514600"/>
            <a:ext cx="1234495" cy="3526143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81800" y="3352801"/>
            <a:ext cx="1463095" cy="2209800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solidFill>
              <a:srgbClr val="FF0000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895600" cy="457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514600"/>
            <a:ext cx="2895600" cy="8382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28956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44958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1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1117600" y="3505200"/>
            <a:ext cx="3200400" cy="2743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473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Banking transaction for a customer (e.g., at ATM or browser)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Transfer $100 from saving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Transfer $200 from money-market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Withdraw $400 from checking account.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(invoked at client):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1.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savings.deduct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(100)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2.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(100)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/* depends on success of 1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3.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mnymkt.deduct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(200)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4.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(200)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/* depends on success of 3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5.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(400)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7. commit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                              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3116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 Transaction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16500" y="323850"/>
            <a:ext cx="657225" cy="30321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753350" y="330200"/>
            <a:ext cx="723900" cy="30321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Server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5661025" y="465138"/>
            <a:ext cx="2060575" cy="42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076950" y="134938"/>
            <a:ext cx="11112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Transaction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971800" cy="1219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895600"/>
            <a:ext cx="2895600" cy="22098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41910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7400" y="53340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0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971800" cy="1219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895600"/>
            <a:ext cx="2895600" cy="25908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41910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57150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0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lock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T1: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R-lock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R-lock on a</a:t>
            </a:r>
          </a:p>
          <a:p>
            <a:pPr marL="118872" indent="0">
              <a:buNone/>
            </a:pPr>
            <a:r>
              <a:rPr lang="en-US" i="1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W-lock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commit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W-lock on a</a:t>
            </a:r>
            <a:endParaRPr lang="en-US" dirty="0" smtClean="0">
              <a:solidFill>
                <a:srgbClr val="6BB76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T2: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r>
              <a:rPr lang="en-US" i="1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R-lock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R-lock on a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W-lock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commit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W-lock on a</a:t>
            </a:r>
            <a:endParaRPr lang="en-US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4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3797300" y="3962400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914400" y="3962400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 </a:t>
            </a:r>
            <a:endParaRPr lang="en-US" dirty="0"/>
          </a:p>
        </p:txBody>
      </p:sp>
      <p:sp>
        <p:nvSpPr>
          <p:cNvPr id="5427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2285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Necessary conditions for deadlocks</a:t>
            </a:r>
          </a:p>
          <a:p>
            <a:pPr lvl="1"/>
            <a:r>
              <a:rPr lang="en-US" dirty="0" smtClean="0"/>
              <a:t> Non-shareable resources (locked objects) </a:t>
            </a:r>
          </a:p>
          <a:p>
            <a:pPr lvl="1"/>
            <a:r>
              <a:rPr lang="en-US" dirty="0" smtClean="0"/>
              <a:t> No preemption on locks</a:t>
            </a:r>
          </a:p>
          <a:p>
            <a:pPr lvl="1"/>
            <a:r>
              <a:rPr lang="en-US" dirty="0" smtClean="0"/>
              <a:t> Hold &amp; Wait</a:t>
            </a:r>
          </a:p>
          <a:p>
            <a:pPr lvl="1"/>
            <a:r>
              <a:rPr lang="en-US" dirty="0" smtClean="0"/>
              <a:t> Circular Wait  (Wait-for graph)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1054100" y="45720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78" name="Group 7"/>
          <p:cNvGrpSpPr>
            <a:grpSpLocks/>
          </p:cNvGrpSpPr>
          <p:nvPr/>
        </p:nvGrpSpPr>
        <p:grpSpPr bwMode="auto">
          <a:xfrm>
            <a:off x="2006600" y="5054600"/>
            <a:ext cx="317500" cy="381000"/>
            <a:chOff x="1000" y="2232"/>
            <a:chExt cx="200" cy="240"/>
          </a:xfrm>
        </p:grpSpPr>
        <p:sp>
          <p:nvSpPr>
            <p:cNvPr id="54328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9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9" name="Group 10"/>
          <p:cNvGrpSpPr>
            <a:grpSpLocks/>
          </p:cNvGrpSpPr>
          <p:nvPr/>
        </p:nvGrpSpPr>
        <p:grpSpPr bwMode="auto">
          <a:xfrm>
            <a:off x="2019300" y="4102100"/>
            <a:ext cx="317500" cy="381000"/>
            <a:chOff x="1000" y="2232"/>
            <a:chExt cx="200" cy="240"/>
          </a:xfrm>
        </p:grpSpPr>
        <p:sp>
          <p:nvSpPr>
            <p:cNvPr id="54326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3035300" y="45974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81" name="AutoShape 14"/>
          <p:cNvCxnSpPr>
            <a:cxnSpLocks noChangeShapeType="1"/>
            <a:stCxn id="54277" idx="2"/>
            <a:endCxn id="54328" idx="2"/>
          </p:cNvCxnSpPr>
          <p:nvPr/>
        </p:nvCxnSpPr>
        <p:spPr bwMode="auto">
          <a:xfrm rot="16200000" flipH="1">
            <a:off x="1499394" y="47378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2" name="AutoShape 15"/>
          <p:cNvCxnSpPr>
            <a:cxnSpLocks noChangeShapeType="1"/>
            <a:stCxn id="54327" idx="0"/>
            <a:endCxn id="54277" idx="0"/>
          </p:cNvCxnSpPr>
          <p:nvPr/>
        </p:nvCxnSpPr>
        <p:spPr bwMode="auto">
          <a:xfrm rot="-5400000" flipH="1" flipV="1">
            <a:off x="1485106" y="4037807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3" name="AutoShape 16"/>
          <p:cNvCxnSpPr>
            <a:cxnSpLocks noChangeShapeType="1"/>
            <a:stCxn id="54280" idx="0"/>
            <a:endCxn id="54327" idx="1"/>
          </p:cNvCxnSpPr>
          <p:nvPr/>
        </p:nvCxnSpPr>
        <p:spPr bwMode="auto">
          <a:xfrm rot="5400000" flipH="1">
            <a:off x="2651919" y="4004469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4" name="AutoShape 17"/>
          <p:cNvCxnSpPr>
            <a:cxnSpLocks noChangeShapeType="1"/>
            <a:stCxn id="54329" idx="1"/>
            <a:endCxn id="54280" idx="2"/>
          </p:cNvCxnSpPr>
          <p:nvPr/>
        </p:nvCxnSpPr>
        <p:spPr bwMode="auto">
          <a:xfrm rot="5400000" flipH="1" flipV="1">
            <a:off x="2663825" y="4691063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5" name="Text Box 18"/>
          <p:cNvSpPr txBox="1">
            <a:spLocks noChangeArrowheads="1"/>
          </p:cNvSpPr>
          <p:nvPr/>
        </p:nvSpPr>
        <p:spPr bwMode="auto">
          <a:xfrm>
            <a:off x="2324100" y="40894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6" name="Text Box 19"/>
          <p:cNvSpPr txBox="1">
            <a:spLocks noChangeArrowheads="1"/>
          </p:cNvSpPr>
          <p:nvPr/>
        </p:nvSpPr>
        <p:spPr bwMode="auto">
          <a:xfrm>
            <a:off x="1041400" y="405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7" name="Text Box 20"/>
          <p:cNvSpPr txBox="1">
            <a:spLocks noChangeArrowheads="1"/>
          </p:cNvSpPr>
          <p:nvPr/>
        </p:nvSpPr>
        <p:spPr bwMode="auto">
          <a:xfrm>
            <a:off x="2438400" y="52324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8" name="Text Box 21"/>
          <p:cNvSpPr txBox="1">
            <a:spLocks noChangeArrowheads="1"/>
          </p:cNvSpPr>
          <p:nvPr/>
        </p:nvSpPr>
        <p:spPr bwMode="auto">
          <a:xfrm>
            <a:off x="1041400" y="51816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9" name="Text Box 22"/>
          <p:cNvSpPr txBox="1">
            <a:spLocks noChangeArrowheads="1"/>
          </p:cNvSpPr>
          <p:nvPr/>
        </p:nvSpPr>
        <p:spPr bwMode="auto">
          <a:xfrm>
            <a:off x="1981200" y="44577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290" name="Text Box 23"/>
          <p:cNvSpPr txBox="1">
            <a:spLocks noChangeArrowheads="1"/>
          </p:cNvSpPr>
          <p:nvPr/>
        </p:nvSpPr>
        <p:spPr bwMode="auto">
          <a:xfrm>
            <a:off x="1968500" y="48006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291" name="Text Box 24"/>
          <p:cNvSpPr txBox="1">
            <a:spLocks noChangeArrowheads="1"/>
          </p:cNvSpPr>
          <p:nvPr/>
        </p:nvSpPr>
        <p:spPr bwMode="auto">
          <a:xfrm>
            <a:off x="3898900" y="45847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92" name="Group 25"/>
          <p:cNvGrpSpPr>
            <a:grpSpLocks/>
          </p:cNvGrpSpPr>
          <p:nvPr/>
        </p:nvGrpSpPr>
        <p:grpSpPr bwMode="auto">
          <a:xfrm>
            <a:off x="4851400" y="5067300"/>
            <a:ext cx="317500" cy="381000"/>
            <a:chOff x="1000" y="2232"/>
            <a:chExt cx="200" cy="240"/>
          </a:xfrm>
        </p:grpSpPr>
        <p:sp>
          <p:nvSpPr>
            <p:cNvPr id="54324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93" name="Group 28"/>
          <p:cNvGrpSpPr>
            <a:grpSpLocks/>
          </p:cNvGrpSpPr>
          <p:nvPr/>
        </p:nvGrpSpPr>
        <p:grpSpPr bwMode="auto">
          <a:xfrm>
            <a:off x="4864100" y="4114800"/>
            <a:ext cx="317500" cy="381000"/>
            <a:chOff x="1000" y="2232"/>
            <a:chExt cx="200" cy="240"/>
          </a:xfrm>
        </p:grpSpPr>
        <p:sp>
          <p:nvSpPr>
            <p:cNvPr id="54322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3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94" name="Text Box 31"/>
          <p:cNvSpPr txBox="1">
            <a:spLocks noChangeArrowheads="1"/>
          </p:cNvSpPr>
          <p:nvPr/>
        </p:nvSpPr>
        <p:spPr bwMode="auto">
          <a:xfrm>
            <a:off x="5816600" y="50546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95" name="AutoShape 32"/>
          <p:cNvCxnSpPr>
            <a:cxnSpLocks noChangeShapeType="1"/>
            <a:stCxn id="54291" idx="2"/>
            <a:endCxn id="54324" idx="2"/>
          </p:cNvCxnSpPr>
          <p:nvPr/>
        </p:nvCxnSpPr>
        <p:spPr bwMode="auto">
          <a:xfrm rot="16200000" flipH="1">
            <a:off x="4344194" y="47505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6" name="AutoShape 33"/>
          <p:cNvCxnSpPr>
            <a:cxnSpLocks noChangeShapeType="1"/>
            <a:stCxn id="54323" idx="0"/>
            <a:endCxn id="54291" idx="0"/>
          </p:cNvCxnSpPr>
          <p:nvPr/>
        </p:nvCxnSpPr>
        <p:spPr bwMode="auto">
          <a:xfrm rot="-5400000" flipH="1" flipV="1">
            <a:off x="4329906" y="4050507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7" name="Text Box 34"/>
          <p:cNvSpPr txBox="1">
            <a:spLocks noChangeArrowheads="1"/>
          </p:cNvSpPr>
          <p:nvPr/>
        </p:nvSpPr>
        <p:spPr bwMode="auto">
          <a:xfrm>
            <a:off x="5054600" y="405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98" name="Text Box 35"/>
          <p:cNvSpPr txBox="1">
            <a:spLocks noChangeArrowheads="1"/>
          </p:cNvSpPr>
          <p:nvPr/>
        </p:nvSpPr>
        <p:spPr bwMode="auto">
          <a:xfrm>
            <a:off x="3886200" y="4064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99" name="Text Box 36"/>
          <p:cNvSpPr txBox="1">
            <a:spLocks noChangeArrowheads="1"/>
          </p:cNvSpPr>
          <p:nvPr/>
        </p:nvSpPr>
        <p:spPr bwMode="auto">
          <a:xfrm>
            <a:off x="5054600" y="52832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00" name="Text Box 37"/>
          <p:cNvSpPr txBox="1">
            <a:spLocks noChangeArrowheads="1"/>
          </p:cNvSpPr>
          <p:nvPr/>
        </p:nvSpPr>
        <p:spPr bwMode="auto">
          <a:xfrm>
            <a:off x="3886200" y="5194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01" name="Text Box 38"/>
          <p:cNvSpPr txBox="1">
            <a:spLocks noChangeArrowheads="1"/>
          </p:cNvSpPr>
          <p:nvPr/>
        </p:nvSpPr>
        <p:spPr bwMode="auto">
          <a:xfrm>
            <a:off x="4826000" y="44704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302" name="Text Box 39"/>
          <p:cNvSpPr txBox="1">
            <a:spLocks noChangeArrowheads="1"/>
          </p:cNvSpPr>
          <p:nvPr/>
        </p:nvSpPr>
        <p:spPr bwMode="auto">
          <a:xfrm>
            <a:off x="4813300" y="48133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303" name="Text Box 40"/>
          <p:cNvSpPr txBox="1">
            <a:spLocks noChangeArrowheads="1"/>
          </p:cNvSpPr>
          <p:nvPr/>
        </p:nvSpPr>
        <p:spPr bwMode="auto">
          <a:xfrm>
            <a:off x="7848600" y="45212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54304" name="Text Box 41"/>
          <p:cNvSpPr txBox="1">
            <a:spLocks noChangeArrowheads="1"/>
          </p:cNvSpPr>
          <p:nvPr/>
        </p:nvSpPr>
        <p:spPr bwMode="auto">
          <a:xfrm>
            <a:off x="5829300" y="4064000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54305" name="Text Box 42"/>
          <p:cNvSpPr txBox="1">
            <a:spLocks noChangeArrowheads="1"/>
          </p:cNvSpPr>
          <p:nvPr/>
        </p:nvSpPr>
        <p:spPr bwMode="auto">
          <a:xfrm>
            <a:off x="6769100" y="49911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54306" name="Line 43"/>
          <p:cNvSpPr>
            <a:spLocks noChangeShapeType="1"/>
          </p:cNvSpPr>
          <p:nvPr/>
        </p:nvSpPr>
        <p:spPr bwMode="auto">
          <a:xfrm>
            <a:off x="5156200" y="5270500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Line 44"/>
          <p:cNvSpPr>
            <a:spLocks noChangeShapeType="1"/>
          </p:cNvSpPr>
          <p:nvPr/>
        </p:nvSpPr>
        <p:spPr bwMode="auto">
          <a:xfrm flipH="1">
            <a:off x="5168900" y="43180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Text Box 45"/>
          <p:cNvSpPr txBox="1">
            <a:spLocks noChangeArrowheads="1"/>
          </p:cNvSpPr>
          <p:nvPr/>
        </p:nvSpPr>
        <p:spPr bwMode="auto">
          <a:xfrm>
            <a:off x="6858000" y="40640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54309" name="AutoShape 46"/>
          <p:cNvCxnSpPr>
            <a:cxnSpLocks noChangeShapeType="1"/>
            <a:stCxn id="54305" idx="3"/>
            <a:endCxn id="54303" idx="2"/>
          </p:cNvCxnSpPr>
          <p:nvPr/>
        </p:nvCxnSpPr>
        <p:spPr bwMode="auto">
          <a:xfrm flipV="1">
            <a:off x="7289800" y="4954588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10" name="Line 47"/>
          <p:cNvSpPr>
            <a:spLocks noChangeShapeType="1"/>
          </p:cNvSpPr>
          <p:nvPr/>
        </p:nvSpPr>
        <p:spPr bwMode="auto">
          <a:xfrm>
            <a:off x="6235700" y="52832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11" name="AutoShape 48"/>
          <p:cNvCxnSpPr>
            <a:cxnSpLocks noChangeShapeType="1"/>
            <a:stCxn id="54303" idx="0"/>
            <a:endCxn id="54308" idx="3"/>
          </p:cNvCxnSpPr>
          <p:nvPr/>
        </p:nvCxnSpPr>
        <p:spPr bwMode="auto">
          <a:xfrm rot="5400000" flipH="1">
            <a:off x="7595394" y="4058444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12" name="Line 49"/>
          <p:cNvSpPr>
            <a:spLocks noChangeShapeType="1"/>
          </p:cNvSpPr>
          <p:nvPr/>
        </p:nvSpPr>
        <p:spPr bwMode="auto">
          <a:xfrm flipH="1">
            <a:off x="6248400" y="4254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Text Box 50"/>
          <p:cNvSpPr txBox="1">
            <a:spLocks noChangeArrowheads="1"/>
          </p:cNvSpPr>
          <p:nvPr/>
        </p:nvSpPr>
        <p:spPr bwMode="auto">
          <a:xfrm>
            <a:off x="6210300" y="52578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4" name="Text Box 51"/>
          <p:cNvSpPr txBox="1">
            <a:spLocks noChangeArrowheads="1"/>
          </p:cNvSpPr>
          <p:nvPr/>
        </p:nvSpPr>
        <p:spPr bwMode="auto">
          <a:xfrm>
            <a:off x="7467600" y="4064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5" name="Text Box 52"/>
          <p:cNvSpPr txBox="1">
            <a:spLocks noChangeArrowheads="1"/>
          </p:cNvSpPr>
          <p:nvPr/>
        </p:nvSpPr>
        <p:spPr bwMode="auto">
          <a:xfrm>
            <a:off x="6286500" y="39878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16" name="Text Box 53"/>
          <p:cNvSpPr txBox="1">
            <a:spLocks noChangeArrowheads="1"/>
          </p:cNvSpPr>
          <p:nvPr/>
        </p:nvSpPr>
        <p:spPr bwMode="auto">
          <a:xfrm>
            <a:off x="7340600" y="5207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415337" cy="527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Deadlock Resolution Using Timeout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14325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668020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314325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668020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314325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505325" y="5722938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668020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9" name="Group 10"/>
          <p:cNvGrpSpPr>
            <a:grpSpLocks/>
          </p:cNvGrpSpPr>
          <p:nvPr/>
        </p:nvGrpSpPr>
        <p:grpSpPr bwMode="auto">
          <a:xfrm>
            <a:off x="966788" y="1539875"/>
            <a:ext cx="7054850" cy="4203700"/>
            <a:chOff x="660" y="970"/>
            <a:chExt cx="4814" cy="2648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308" y="990"/>
              <a:ext cx="8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832" y="990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4093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4135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660" y="970"/>
              <a:ext cx="240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3074" y="97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088" y="970"/>
              <a:ext cx="23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074" y="984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92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2165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3205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2" name="Rectangle 22"/>
            <p:cNvSpPr>
              <a:spLocks noChangeArrowheads="1"/>
            </p:cNvSpPr>
            <p:nvPr/>
          </p:nvSpPr>
          <p:spPr bwMode="auto">
            <a:xfrm>
              <a:off x="4579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4954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4995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660" y="1220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2145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2159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3074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3088" y="1220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>
              <a:off x="4559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4573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2145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3074" y="1234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4559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792" y="1531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a.deposit(100);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2165" y="1511"/>
              <a:ext cx="7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>
              <a:off x="660" y="1428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>
              <a:off x="2145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>
              <a:off x="2159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>
              <a:off x="3074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>
              <a:off x="3088" y="1428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>
              <a:off x="4559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4" name="Line 44"/>
            <p:cNvSpPr>
              <a:spLocks noChangeShapeType="1"/>
            </p:cNvSpPr>
            <p:nvPr/>
          </p:nvSpPr>
          <p:spPr bwMode="auto">
            <a:xfrm>
              <a:off x="4573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Rectangle 45"/>
            <p:cNvSpPr>
              <a:spLocks noChangeArrowheads="1"/>
            </p:cNvSpPr>
            <p:nvPr/>
          </p:nvSpPr>
          <p:spPr bwMode="auto">
            <a:xfrm>
              <a:off x="2145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>
              <a:off x="3074" y="1442"/>
              <a:ext cx="1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Rectangle 47"/>
            <p:cNvSpPr>
              <a:spLocks noChangeArrowheads="1"/>
            </p:cNvSpPr>
            <p:nvPr/>
          </p:nvSpPr>
          <p:spPr bwMode="auto">
            <a:xfrm>
              <a:off x="4559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8" name="Rectangle 48"/>
            <p:cNvSpPr>
              <a:spLocks noChangeArrowheads="1"/>
            </p:cNvSpPr>
            <p:nvPr/>
          </p:nvSpPr>
          <p:spPr bwMode="auto">
            <a:xfrm>
              <a:off x="3205" y="1767"/>
              <a:ext cx="8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b.deposit(200)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69" name="Rectangle 49"/>
            <p:cNvSpPr>
              <a:spLocks noChangeArrowheads="1"/>
            </p:cNvSpPr>
            <p:nvPr/>
          </p:nvSpPr>
          <p:spPr bwMode="auto">
            <a:xfrm>
              <a:off x="4579" y="1747"/>
              <a:ext cx="75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b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1" name="Rectangle 51"/>
            <p:cNvSpPr>
              <a:spLocks noChangeArrowheads="1"/>
            </p:cNvSpPr>
            <p:nvPr/>
          </p:nvSpPr>
          <p:spPr bwMode="auto">
            <a:xfrm>
              <a:off x="2145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2" name="Line 52"/>
            <p:cNvSpPr>
              <a:spLocks noChangeShapeType="1"/>
            </p:cNvSpPr>
            <p:nvPr/>
          </p:nvSpPr>
          <p:spPr bwMode="auto">
            <a:xfrm>
              <a:off x="3074" y="1677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4559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792" y="2003"/>
              <a:ext cx="9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 err="1">
                  <a:solidFill>
                    <a:srgbClr val="000000"/>
                  </a:solidFill>
                  <a:latin typeface="Times" charset="0"/>
                </a:rPr>
                <a:t>b.withdraw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(100)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5" name="Rectangle 55"/>
            <p:cNvSpPr>
              <a:spLocks noChangeArrowheads="1"/>
            </p:cNvSpPr>
            <p:nvPr/>
          </p:nvSpPr>
          <p:spPr bwMode="auto">
            <a:xfrm>
              <a:off x="2145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6" name="Line 56"/>
            <p:cNvSpPr>
              <a:spLocks noChangeShapeType="1"/>
            </p:cNvSpPr>
            <p:nvPr/>
          </p:nvSpPr>
          <p:spPr bwMode="auto">
            <a:xfrm>
              <a:off x="3074" y="1913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Rectangle 57"/>
            <p:cNvSpPr>
              <a:spLocks noChangeArrowheads="1"/>
            </p:cNvSpPr>
            <p:nvPr/>
          </p:nvSpPr>
          <p:spPr bwMode="auto">
            <a:xfrm>
              <a:off x="4559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8" name="Rectangle 58"/>
            <p:cNvSpPr>
              <a:spLocks noChangeArrowheads="1"/>
            </p:cNvSpPr>
            <p:nvPr/>
          </p:nvSpPr>
          <p:spPr bwMode="auto">
            <a:xfrm>
              <a:off x="2028" y="2208"/>
              <a:ext cx="81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aits for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U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’s </a:t>
              </a:r>
            </a:p>
            <a:p>
              <a:pPr>
                <a:lnSpc>
                  <a:spcPct val="100000"/>
                </a:lnSpc>
              </a:pP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on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b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1" name="Rectangle 61"/>
            <p:cNvSpPr>
              <a:spLocks noChangeArrowheads="1"/>
            </p:cNvSpPr>
            <p:nvPr/>
          </p:nvSpPr>
          <p:spPr bwMode="auto">
            <a:xfrm>
              <a:off x="3205" y="2194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a.withdraw(200);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2" name="Rectangle 62"/>
            <p:cNvSpPr>
              <a:spLocks noChangeArrowheads="1"/>
            </p:cNvSpPr>
            <p:nvPr/>
          </p:nvSpPr>
          <p:spPr bwMode="auto">
            <a:xfrm>
              <a:off x="4579" y="2211"/>
              <a:ext cx="7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waits for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T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’s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4" name="Line 64"/>
            <p:cNvSpPr>
              <a:spLocks noChangeShapeType="1"/>
            </p:cNvSpPr>
            <p:nvPr/>
          </p:nvSpPr>
          <p:spPr bwMode="auto">
            <a:xfrm>
              <a:off x="3074" y="2149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5" name="Rectangle 65"/>
            <p:cNvSpPr>
              <a:spLocks noChangeArrowheads="1"/>
            </p:cNvSpPr>
            <p:nvPr/>
          </p:nvSpPr>
          <p:spPr bwMode="auto">
            <a:xfrm>
              <a:off x="4559" y="2149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8" name="Rectangle 68"/>
            <p:cNvSpPr>
              <a:spLocks noChangeArrowheads="1"/>
            </p:cNvSpPr>
            <p:nvPr/>
          </p:nvSpPr>
          <p:spPr bwMode="auto">
            <a:xfrm>
              <a:off x="4579" y="2432"/>
              <a:ext cx="5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on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0" name="Rectangle 70"/>
            <p:cNvSpPr>
              <a:spLocks noChangeArrowheads="1"/>
            </p:cNvSpPr>
            <p:nvPr/>
          </p:nvSpPr>
          <p:spPr bwMode="auto">
            <a:xfrm>
              <a:off x="2145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1" name="Line 71"/>
            <p:cNvSpPr>
              <a:spLocks noChangeShapeType="1"/>
            </p:cNvSpPr>
            <p:nvPr/>
          </p:nvSpPr>
          <p:spPr bwMode="auto">
            <a:xfrm>
              <a:off x="3074" y="2385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2" name="Rectangle 72"/>
            <p:cNvSpPr>
              <a:spLocks noChangeArrowheads="1"/>
            </p:cNvSpPr>
            <p:nvPr/>
          </p:nvSpPr>
          <p:spPr bwMode="auto">
            <a:xfrm>
              <a:off x="4559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3" name="Rectangle 73"/>
            <p:cNvSpPr>
              <a:spLocks noChangeArrowheads="1"/>
            </p:cNvSpPr>
            <p:nvPr/>
          </p:nvSpPr>
          <p:spPr bwMode="auto">
            <a:xfrm>
              <a:off x="681" y="2627"/>
              <a:ext cx="2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                                  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(timeout elapses)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4" name="Rectangle 74"/>
            <p:cNvSpPr>
              <a:spLocks noChangeArrowheads="1"/>
            </p:cNvSpPr>
            <p:nvPr/>
          </p:nvSpPr>
          <p:spPr bwMode="auto">
            <a:xfrm>
              <a:off x="681" y="2821"/>
              <a:ext cx="3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       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5" name="Rectangle 75"/>
            <p:cNvSpPr>
              <a:spLocks noChangeArrowheads="1"/>
            </p:cNvSpPr>
            <p:nvPr/>
          </p:nvSpPr>
          <p:spPr bwMode="auto">
            <a:xfrm>
              <a:off x="900" y="2821"/>
              <a:ext cx="6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T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’s lock on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6" name="Rectangle 76"/>
            <p:cNvSpPr>
              <a:spLocks noChangeArrowheads="1"/>
            </p:cNvSpPr>
            <p:nvPr/>
          </p:nvSpPr>
          <p:spPr bwMode="auto">
            <a:xfrm>
              <a:off x="1624" y="282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7" name="Rectangle 77"/>
            <p:cNvSpPr>
              <a:spLocks noChangeArrowheads="1"/>
            </p:cNvSpPr>
            <p:nvPr/>
          </p:nvSpPr>
          <p:spPr bwMode="auto">
            <a:xfrm>
              <a:off x="1707" y="2821"/>
              <a:ext cx="1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 becomes vulnerable,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8" name="Rectangle 78"/>
            <p:cNvSpPr>
              <a:spLocks noChangeArrowheads="1"/>
            </p:cNvSpPr>
            <p:nvPr/>
          </p:nvSpPr>
          <p:spPr bwMode="auto">
            <a:xfrm>
              <a:off x="1768" y="2880"/>
              <a:ext cx="127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                     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unlock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, abort 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1" name="Line 81"/>
            <p:cNvSpPr>
              <a:spLocks noChangeShapeType="1"/>
            </p:cNvSpPr>
            <p:nvPr/>
          </p:nvSpPr>
          <p:spPr bwMode="auto">
            <a:xfrm>
              <a:off x="3074" y="2579"/>
              <a:ext cx="1" cy="5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2" name="Rectangle 82"/>
            <p:cNvSpPr>
              <a:spLocks noChangeArrowheads="1"/>
            </p:cNvSpPr>
            <p:nvPr/>
          </p:nvSpPr>
          <p:spPr bwMode="auto">
            <a:xfrm>
              <a:off x="4559" y="2579"/>
              <a:ext cx="14" cy="5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3" name="Rectangle 83"/>
            <p:cNvSpPr>
              <a:spLocks noChangeArrowheads="1"/>
            </p:cNvSpPr>
            <p:nvPr/>
          </p:nvSpPr>
          <p:spPr bwMode="auto">
            <a:xfrm>
              <a:off x="3205" y="3207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 err="1">
                  <a:solidFill>
                    <a:srgbClr val="000000"/>
                  </a:solidFill>
                  <a:latin typeface="Times" charset="0"/>
                </a:rPr>
                <a:t>a.withdraw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(200);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4" name="Rectangle 84"/>
            <p:cNvSpPr>
              <a:spLocks noChangeArrowheads="1"/>
            </p:cNvSpPr>
            <p:nvPr/>
          </p:nvSpPr>
          <p:spPr bwMode="auto">
            <a:xfrm>
              <a:off x="4579" y="3224"/>
              <a:ext cx="8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locks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6" name="Rectangle 86"/>
            <p:cNvSpPr>
              <a:spLocks noChangeArrowheads="1"/>
            </p:cNvSpPr>
            <p:nvPr/>
          </p:nvSpPr>
          <p:spPr bwMode="auto">
            <a:xfrm>
              <a:off x="2145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7" name="Line 87"/>
            <p:cNvSpPr>
              <a:spLocks noChangeShapeType="1"/>
            </p:cNvSpPr>
            <p:nvPr/>
          </p:nvSpPr>
          <p:spPr bwMode="auto">
            <a:xfrm>
              <a:off x="3074" y="3161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8" name="Rectangle 88"/>
            <p:cNvSpPr>
              <a:spLocks noChangeArrowheads="1"/>
            </p:cNvSpPr>
            <p:nvPr/>
          </p:nvSpPr>
          <p:spPr bwMode="auto">
            <a:xfrm>
              <a:off x="4559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9" name="Rectangle 89"/>
            <p:cNvSpPr>
              <a:spLocks noChangeArrowheads="1"/>
            </p:cNvSpPr>
            <p:nvPr/>
          </p:nvSpPr>
          <p:spPr bwMode="auto">
            <a:xfrm>
              <a:off x="4579" y="3401"/>
              <a:ext cx="70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unlock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a, b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1" name="Rectangle 91"/>
            <p:cNvSpPr>
              <a:spLocks noChangeArrowheads="1"/>
            </p:cNvSpPr>
            <p:nvPr/>
          </p:nvSpPr>
          <p:spPr bwMode="auto">
            <a:xfrm>
              <a:off x="5092" y="344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,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3" name="Line 93"/>
            <p:cNvSpPr>
              <a:spLocks noChangeShapeType="1"/>
            </p:cNvSpPr>
            <p:nvPr/>
          </p:nvSpPr>
          <p:spPr bwMode="auto">
            <a:xfrm>
              <a:off x="660" y="3591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4" name="Rectangle 94"/>
            <p:cNvSpPr>
              <a:spLocks noChangeArrowheads="1"/>
            </p:cNvSpPr>
            <p:nvPr/>
          </p:nvSpPr>
          <p:spPr bwMode="auto">
            <a:xfrm>
              <a:off x="2145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5" name="Line 95"/>
            <p:cNvSpPr>
              <a:spLocks noChangeShapeType="1"/>
            </p:cNvSpPr>
            <p:nvPr/>
          </p:nvSpPr>
          <p:spPr bwMode="auto">
            <a:xfrm>
              <a:off x="2145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6" name="Line 96"/>
            <p:cNvSpPr>
              <a:spLocks noChangeShapeType="1"/>
            </p:cNvSpPr>
            <p:nvPr/>
          </p:nvSpPr>
          <p:spPr bwMode="auto">
            <a:xfrm>
              <a:off x="2159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7" name="Line 97"/>
            <p:cNvSpPr>
              <a:spLocks noChangeShapeType="1"/>
            </p:cNvSpPr>
            <p:nvPr/>
          </p:nvSpPr>
          <p:spPr bwMode="auto">
            <a:xfrm>
              <a:off x="3074" y="3397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8" name="Line 98"/>
            <p:cNvSpPr>
              <a:spLocks noChangeShapeType="1"/>
            </p:cNvSpPr>
            <p:nvPr/>
          </p:nvSpPr>
          <p:spPr bwMode="auto">
            <a:xfrm>
              <a:off x="3074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9" name="Line 99"/>
            <p:cNvSpPr>
              <a:spLocks noChangeShapeType="1"/>
            </p:cNvSpPr>
            <p:nvPr/>
          </p:nvSpPr>
          <p:spPr bwMode="auto">
            <a:xfrm>
              <a:off x="3088" y="3591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0" name="Rectangle 100"/>
            <p:cNvSpPr>
              <a:spLocks noChangeArrowheads="1"/>
            </p:cNvSpPr>
            <p:nvPr/>
          </p:nvSpPr>
          <p:spPr bwMode="auto">
            <a:xfrm>
              <a:off x="4559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1" name="Line 101"/>
            <p:cNvSpPr>
              <a:spLocks noChangeShapeType="1"/>
            </p:cNvSpPr>
            <p:nvPr/>
          </p:nvSpPr>
          <p:spPr bwMode="auto">
            <a:xfrm>
              <a:off x="4559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2" name="Line 102"/>
            <p:cNvSpPr>
              <a:spLocks noChangeShapeType="1"/>
            </p:cNvSpPr>
            <p:nvPr/>
          </p:nvSpPr>
          <p:spPr bwMode="auto">
            <a:xfrm>
              <a:off x="4573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23" name="Group 103"/>
            <p:cNvGrpSpPr>
              <a:grpSpLocks/>
            </p:cNvGrpSpPr>
            <p:nvPr/>
          </p:nvGrpSpPr>
          <p:grpSpPr bwMode="auto">
            <a:xfrm>
              <a:off x="829" y="2276"/>
              <a:ext cx="241" cy="49"/>
              <a:chOff x="792" y="2771"/>
              <a:chExt cx="241" cy="49"/>
            </a:xfrm>
          </p:grpSpPr>
          <p:sp>
            <p:nvSpPr>
              <p:cNvPr id="56432" name="Oval 104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3" name="Oval 105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Oval 106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4" name="Group 107"/>
            <p:cNvGrpSpPr>
              <a:grpSpLocks/>
            </p:cNvGrpSpPr>
            <p:nvPr/>
          </p:nvGrpSpPr>
          <p:grpSpPr bwMode="auto">
            <a:xfrm>
              <a:off x="3226" y="2571"/>
              <a:ext cx="241" cy="49"/>
              <a:chOff x="792" y="2771"/>
              <a:chExt cx="241" cy="49"/>
            </a:xfrm>
          </p:grpSpPr>
          <p:sp>
            <p:nvSpPr>
              <p:cNvPr id="56429" name="Oval 108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0" name="Oval 109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1" name="Oval 110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5" name="Group 111"/>
            <p:cNvGrpSpPr>
              <a:grpSpLocks/>
            </p:cNvGrpSpPr>
            <p:nvPr/>
          </p:nvGrpSpPr>
          <p:grpSpPr bwMode="auto">
            <a:xfrm>
              <a:off x="3226" y="2821"/>
              <a:ext cx="241" cy="49"/>
              <a:chOff x="792" y="2771"/>
              <a:chExt cx="241" cy="49"/>
            </a:xfrm>
          </p:grpSpPr>
          <p:sp>
            <p:nvSpPr>
              <p:cNvPr id="56426" name="Oval 112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7" name="Oval 113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8" name="Oval 114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648200" y="5334000"/>
            <a:ext cx="92608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000000"/>
                </a:solidFill>
                <a:latin typeface="Times"/>
                <a:cs typeface="Times"/>
              </a:rPr>
              <a:t>commit</a:t>
            </a:r>
            <a:endParaRPr lang="en-US" sz="18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Strategies</a:t>
            </a:r>
            <a:endParaRPr lang="en-US" dirty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Timeout</a:t>
            </a:r>
          </a:p>
          <a:p>
            <a:pPr lvl="1"/>
            <a:r>
              <a:rPr lang="en-US" dirty="0" smtClean="0"/>
              <a:t>Too large -&gt; long delays</a:t>
            </a:r>
          </a:p>
          <a:p>
            <a:pPr lvl="1"/>
            <a:r>
              <a:rPr lang="en-US" dirty="0" smtClean="0"/>
              <a:t>Too small -&gt; false positives</a:t>
            </a:r>
          </a:p>
          <a:p>
            <a:r>
              <a:rPr lang="en-US" dirty="0" smtClean="0"/>
              <a:t>Deadlock prevention</a:t>
            </a:r>
          </a:p>
          <a:p>
            <a:pPr lvl="1"/>
            <a:r>
              <a:rPr lang="en-US" dirty="0" smtClean="0"/>
              <a:t>Lock all objects at transaction start</a:t>
            </a:r>
          </a:p>
          <a:p>
            <a:pPr lvl="1"/>
            <a:r>
              <a:rPr lang="en-US" dirty="0" smtClean="0"/>
              <a:t>Use lock ordering</a:t>
            </a:r>
          </a:p>
          <a:p>
            <a:r>
              <a:rPr lang="en-US" dirty="0" smtClean="0"/>
              <a:t>Deadlock Detection</a:t>
            </a:r>
          </a:p>
          <a:p>
            <a:pPr lvl="1"/>
            <a:r>
              <a:rPr lang="en-US" dirty="0" smtClean="0"/>
              <a:t>Maintain wait-for graph, look for cycle</a:t>
            </a:r>
          </a:p>
          <a:p>
            <a:pPr lvl="1"/>
            <a:r>
              <a:rPr lang="en-US" dirty="0" smtClean="0"/>
              <a:t>Abort one transaction in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7772" y="497310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deadlock preconditions are violated by </a:t>
            </a:r>
            <a:r>
              <a:rPr lang="en-US" dirty="0" smtClean="0">
                <a:solidFill>
                  <a:schemeClr val="accent4"/>
                </a:solidFill>
              </a:rPr>
              <a:t>timeouts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Hold-and-wait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: Waits-for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deadlock preconditions are violated by </a:t>
            </a:r>
            <a:r>
              <a:rPr lang="en-US" dirty="0" smtClean="0">
                <a:solidFill>
                  <a:schemeClr val="accent4"/>
                </a:solidFill>
              </a:rPr>
              <a:t>lock ordering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Hold-and-wait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: Waits-for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deadlocks are expected to occur </a:t>
            </a:r>
            <a:r>
              <a:rPr lang="en-US" dirty="0">
                <a:solidFill>
                  <a:schemeClr val="accent4"/>
                </a:solidFill>
              </a:rPr>
              <a:t>frequently</a:t>
            </a:r>
            <a:r>
              <a:rPr lang="en-US" dirty="0"/>
              <a:t>, which approach should we take?</a:t>
            </a:r>
          </a:p>
          <a:p>
            <a:pPr lvl="1"/>
            <a:r>
              <a:rPr lang="en-US" dirty="0"/>
              <a:t>A: Deadlock prevention</a:t>
            </a:r>
          </a:p>
          <a:p>
            <a:pPr lvl="1"/>
            <a:r>
              <a:rPr lang="en-US" dirty="0"/>
              <a:t>B: Deadlock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C: Timeouts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9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Concurrency control … summary so far …</a:t>
            </a:r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 important because it improves throughput at server </a:t>
            </a:r>
          </a:p>
          <a:p>
            <a:r>
              <a:rPr lang="en-US" dirty="0" smtClean="0"/>
              <a:t>Applications are willing to tolerate temporary inconsistency and deadlocks in turn</a:t>
            </a:r>
          </a:p>
          <a:p>
            <a:r>
              <a:rPr lang="en-US" dirty="0" smtClean="0"/>
              <a:t>These inconsistencies and deadlocks need to be prevented or detected</a:t>
            </a:r>
          </a:p>
          <a:p>
            <a:r>
              <a:rPr lang="en-US" dirty="0" smtClean="0"/>
              <a:t>Driven and validated by actual application characteristics – mostly-read applications do not have too many conflicting operations anyway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</a:t>
            </a:r>
            <a:endParaRPr lang="en-US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unit of work </a:t>
            </a:r>
            <a:r>
              <a:rPr lang="en-US" dirty="0" smtClean="0"/>
              <a:t>with the following properties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Atomic </a:t>
            </a:r>
            <a:r>
              <a:rPr lang="en-US" dirty="0" smtClean="0"/>
              <a:t>– “all-or-nothing execution”</a:t>
            </a:r>
          </a:p>
          <a:p>
            <a:pPr lvl="1"/>
            <a:r>
              <a:rPr lang="en-US" dirty="0" smtClean="0"/>
              <a:t>Two outcomes: </a:t>
            </a:r>
            <a:r>
              <a:rPr lang="en-US" dirty="0" smtClean="0">
                <a:solidFill>
                  <a:srgbClr val="0000FF"/>
                </a:solidFill>
              </a:rPr>
              <a:t>commit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abort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Consistent</a:t>
            </a:r>
            <a:r>
              <a:rPr lang="en-US" dirty="0" smtClean="0"/>
              <a:t> — takes server from one consistent state to another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Isolated</a:t>
            </a:r>
            <a:r>
              <a:rPr lang="en-US" dirty="0" smtClean="0"/>
              <a:t> — does not interfere with other transactions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Durable</a:t>
            </a:r>
            <a:r>
              <a:rPr lang="en-US" dirty="0" smtClean="0"/>
              <a:t> — effect of committed transaction persists after a crash (client or server)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Whole transaction must be executed together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>
            <a:off x="2171700" y="16764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171700" y="24384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171700" y="32766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1000" y="2133600"/>
            <a:ext cx="1676400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 pitchFamily="-107" charset="0"/>
              </a:rPr>
              <a:t>Lose money if these are split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667000" y="3124200"/>
            <a:ext cx="42672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med" len="lg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6781800" y="1752600"/>
            <a:ext cx="1676400" cy="1295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00FF"/>
                </a:solidFill>
                <a:latin typeface="Helvetica" pitchFamily="-107" charset="0"/>
              </a:rPr>
              <a:t>Leaves money in checking account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Helvetica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6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624176" cy="527708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Each account cannot have a negative balance</a:t>
            </a:r>
          </a:p>
          <a:p>
            <a:pPr lvl="1"/>
            <a:r>
              <a:rPr lang="en-US" dirty="0" smtClean="0"/>
              <a:t>Must be true at the </a:t>
            </a:r>
            <a:r>
              <a:rPr lang="en-US" i="1" dirty="0" smtClean="0">
                <a:solidFill>
                  <a:srgbClr val="0000FF"/>
                </a:solidFill>
              </a:rPr>
              <a:t>end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transaction</a:t>
            </a:r>
          </a:p>
          <a:p>
            <a:r>
              <a:rPr lang="en-US" dirty="0" smtClean="0"/>
              <a:t>Transaction aborted if consistency fails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514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076551" cy="527708"/>
          </a:xfrm>
        </p:spPr>
        <p:txBody>
          <a:bodyPr/>
          <a:lstStyle/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Result written in </a:t>
            </a:r>
            <a:r>
              <a:rPr lang="en-US" i="1" dirty="0" smtClean="0"/>
              <a:t>durable </a:t>
            </a:r>
            <a:r>
              <a:rPr lang="en-US" dirty="0" smtClean="0"/>
              <a:t>storage at commit time</a:t>
            </a:r>
          </a:p>
          <a:p>
            <a:pPr lvl="1"/>
            <a:r>
              <a:rPr lang="en-US" dirty="0" smtClean="0"/>
              <a:t>Updates will persist even after server crash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468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3187700" y="1346200"/>
            <a:ext cx="3200400" cy="284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Transaction: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sz="200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sz="200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sz="200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sz="200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sz="200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7. commit</a:t>
            </a:r>
            <a:r>
              <a:rPr lang="en-US" sz="2000" smtClean="0">
                <a:latin typeface="Arial" charset="0"/>
                <a:ea typeface="ＭＳ Ｐゴシック" charset="0"/>
              </a:rPr>
              <a:t>                             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5383212" cy="527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Transaction Failure Modes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50900" y="1955800"/>
            <a:ext cx="2082800" cy="1339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failure at these points means the customer loses money; we need to restore old state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2946400" y="1778000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921000" y="2565400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933700" y="2984500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642100" y="1625600"/>
            <a:ext cx="1828800" cy="1841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failure at these points does not cause lost money, but old steps cannot be repeated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6083300" y="2146300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45200" y="28829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397000" y="4394200"/>
            <a:ext cx="2082800" cy="5969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This is the point of no return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 flipV="1">
            <a:off x="2398713" y="4037013"/>
            <a:ext cx="14287" cy="3571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2413000" y="4048125"/>
            <a:ext cx="9017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53100" y="4165600"/>
            <a:ext cx="2082800" cy="1587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failure after the commit  point (ATM crashes) needs corrective action; no undoing possible. </a:t>
            </a:r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 flipV="1">
            <a:off x="4668838" y="4041775"/>
            <a:ext cx="1960562" cy="123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8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360363"/>
            <a:ext cx="6826250" cy="522287"/>
          </a:xfrm>
        </p:spPr>
        <p:txBody>
          <a:bodyPr/>
          <a:lstStyle/>
          <a:p>
            <a:pPr>
              <a:defRPr/>
            </a:pPr>
            <a:r>
              <a:rPr lang="en-GB" smtClean="0"/>
              <a:t>Bank Server: </a:t>
            </a:r>
            <a:r>
              <a:rPr lang="en-GB" i="0" smtClean="0"/>
              <a:t>Coordinator</a:t>
            </a:r>
            <a:r>
              <a:rPr lang="en-GB" smtClean="0"/>
              <a:t> Interface</a:t>
            </a:r>
            <a:endParaRPr lang="en-GB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749300" y="1314450"/>
            <a:ext cx="77454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Transaction calls that can be made at a client, and return values from the server: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openTransaction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() -&gt; trans;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starts a new transaction and delivers a unique transaction identifier (TID)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trans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. This TID will be used in the other operations in the transaction.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closeTransaction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(trans) -&gt; (commit, abort);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ends a transaction: a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commit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 return value indicates that the transaction has  committed; an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abort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 return value indicates that it has aborted.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abortTransaction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(trans);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aborts the transaction.</a:t>
            </a:r>
            <a:endParaRPr lang="en-US" sz="20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99214050</TotalTime>
  <Pages>34</Pages>
  <Words>2332</Words>
  <Application>Microsoft Macintosh PowerPoint</Application>
  <PresentationFormat>On-screen Show (4:3)</PresentationFormat>
  <Paragraphs>664</Paragraphs>
  <Slides>39</Slides>
  <Notes>28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2_LECT01</vt:lpstr>
      <vt:lpstr>lecture</vt:lpstr>
      <vt:lpstr> Distributed Systems  CS 425 / ECE 428  </vt:lpstr>
      <vt:lpstr>Key Properties</vt:lpstr>
      <vt:lpstr>Example Transaction</vt:lpstr>
      <vt:lpstr>Transaction </vt:lpstr>
      <vt:lpstr>Atomicity</vt:lpstr>
      <vt:lpstr>Consistency</vt:lpstr>
      <vt:lpstr>Durability</vt:lpstr>
      <vt:lpstr>Transaction Failure Modes </vt:lpstr>
      <vt:lpstr>Bank Server: Coordinator Interface</vt:lpstr>
      <vt:lpstr>Bank Server: Account, Branch interfaces</vt:lpstr>
      <vt:lpstr>Properties of Transactions (ACID) </vt:lpstr>
      <vt:lpstr>Concurrent Transactions:Lost Update Problem</vt:lpstr>
      <vt:lpstr>Conc. Trans.: Inconsistent Retrieval Prob.</vt:lpstr>
      <vt:lpstr>Concurrency Control: “Serial Equivalence”</vt:lpstr>
      <vt:lpstr>Conflicting Operations </vt:lpstr>
      <vt:lpstr>Read and Write Operation Conflict Rules</vt:lpstr>
      <vt:lpstr>Concurrency Control: “Serial Equivalence”</vt:lpstr>
      <vt:lpstr>Conflicting Operators Example </vt:lpstr>
      <vt:lpstr>Inconsistent Retrievals Problem</vt:lpstr>
      <vt:lpstr>A Serially Equivalent Interleaving of V and W</vt:lpstr>
      <vt:lpstr>Implementing Concurrent Transactions </vt:lpstr>
      <vt:lpstr>Example: Concurrent Transactions </vt:lpstr>
      <vt:lpstr>Basic Locking</vt:lpstr>
      <vt:lpstr>2P Locking: Non-exclusive lock (per object)</vt:lpstr>
      <vt:lpstr>Locking Procedure in 2P Locking</vt:lpstr>
      <vt:lpstr>Example: Concurrent Transactions </vt:lpstr>
      <vt:lpstr>Example: Concurrent Transactions </vt:lpstr>
      <vt:lpstr>Concurrent Transactions</vt:lpstr>
      <vt:lpstr>Concurrent Transactions</vt:lpstr>
      <vt:lpstr>Concurrent Transactions</vt:lpstr>
      <vt:lpstr>Concurrent Transactions</vt:lpstr>
      <vt:lpstr>Why we need lock promotion</vt:lpstr>
      <vt:lpstr>Deadlocks </vt:lpstr>
      <vt:lpstr>Deadlock Resolution Using Timeout</vt:lpstr>
      <vt:lpstr>Deadlock Strategies</vt:lpstr>
      <vt:lpstr>Review Questions</vt:lpstr>
      <vt:lpstr>Review Questions</vt:lpstr>
      <vt:lpstr>Review Questions</vt:lpstr>
      <vt:lpstr>Concurrency control … summary so far …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461</cp:revision>
  <cp:lastPrinted>2013-03-02T19:44:15Z</cp:lastPrinted>
  <dcterms:created xsi:type="dcterms:W3CDTF">2010-10-10T20:27:25Z</dcterms:created>
  <dcterms:modified xsi:type="dcterms:W3CDTF">2013-04-10T21:42:39Z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