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4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39" r:id="rId2"/>
    <p:sldId id="261" r:id="rId3"/>
    <p:sldId id="333" r:id="rId4"/>
    <p:sldId id="267" r:id="rId5"/>
    <p:sldId id="271" r:id="rId6"/>
    <p:sldId id="273" r:id="rId7"/>
    <p:sldId id="291" r:id="rId8"/>
    <p:sldId id="292" r:id="rId9"/>
    <p:sldId id="293" r:id="rId10"/>
    <p:sldId id="338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40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</p:sldIdLst>
  <p:sldSz cx="12984163" cy="6858000"/>
  <p:notesSz cx="6858000" cy="9144000"/>
  <p:defaultTextStyle>
    <a:defPPr>
      <a:defRPr lang="en-US"/>
    </a:defPPr>
    <a:lvl1pPr marL="0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4914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69827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4741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39655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4568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09482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4395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79309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56" autoAdjust="0"/>
  </p:normalViewPr>
  <p:slideViewPr>
    <p:cSldViewPr>
      <p:cViewPr varScale="1">
        <p:scale>
          <a:sx n="78" d="100"/>
          <a:sy n="78" d="100"/>
        </p:scale>
        <p:origin x="-176" y="-112"/>
      </p:cViewPr>
      <p:guideLst>
        <p:guide orient="horz" pos="2160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4150" y="685800"/>
            <a:ext cx="6489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4914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69827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04741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39655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74568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09482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44395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79309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4150" y="685800"/>
            <a:ext cx="64912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66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8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79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9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67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3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60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0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97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7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966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386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8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52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86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4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1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76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0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6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5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841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74640"/>
            <a:ext cx="11902149" cy="1122361"/>
          </a:xfrm>
        </p:spPr>
        <p:txBody>
          <a:bodyPr>
            <a:normAutofit/>
          </a:bodyPr>
          <a:lstStyle>
            <a:lvl1pPr algn="l">
              <a:defRPr sz="39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06600"/>
            <a:ext cx="7033088" cy="4267200"/>
          </a:xfrm>
        </p:spPr>
        <p:txBody>
          <a:bodyPr>
            <a:normAutofit/>
          </a:bodyPr>
          <a:lstStyle>
            <a:lvl1pPr>
              <a:defRPr sz="2500">
                <a:latin typeface="Times New Roman"/>
                <a:cs typeface="Times New Roman"/>
              </a:defRPr>
            </a:lvl1pPr>
            <a:lvl2pPr marL="1031735" indent="-396821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2pPr>
            <a:lvl3pPr>
              <a:defRPr sz="2500">
                <a:latin typeface="Times New Roman"/>
                <a:cs typeface="Times New Roman"/>
              </a:defRPr>
            </a:lvl3pPr>
            <a:lvl4pPr marL="2222198" indent="-317457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4pPr>
            <a:lvl5pPr marL="2857111" indent="-317457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83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2" y="2130426"/>
            <a:ext cx="1103653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3886200"/>
            <a:ext cx="908891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0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39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74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0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4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79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590A-EE2E-4445-B31E-1D199C07F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08" y="274639"/>
            <a:ext cx="11685747" cy="1143000"/>
          </a:xfrm>
          <a:prstGeom prst="rect">
            <a:avLst/>
          </a:prstGeom>
        </p:spPr>
        <p:txBody>
          <a:bodyPr vert="horz" lIns="126983" tIns="63491" rIns="126983" bIns="634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08" y="1600201"/>
            <a:ext cx="11685747" cy="4525963"/>
          </a:xfrm>
          <a:prstGeom prst="rect">
            <a:avLst/>
          </a:prstGeom>
        </p:spPr>
        <p:txBody>
          <a:bodyPr vert="horz" lIns="126983" tIns="63491" rIns="126983" bIns="634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356351"/>
            <a:ext cx="3029638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356351"/>
            <a:ext cx="4111652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356351"/>
            <a:ext cx="3029638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defTabSz="1269827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185" indent="-476185" algn="l" defTabSz="1269827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1735" indent="-396821" algn="l" defTabSz="126982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87284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22198" indent="-317457" algn="l" defTabSz="126982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111" indent="-317457" algn="l" defTabSz="1269827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92025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26939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61852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96766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4914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27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41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9655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4568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482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4395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79309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1" y="2311400"/>
            <a:ext cx="1103653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2015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521200"/>
            <a:ext cx="908891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</a:t>
            </a:r>
            <a:r>
              <a:rPr lang="en-US" sz="3900" dirty="0" smtClean="0"/>
              <a:t>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 smtClean="0"/>
              <a:t>Peer-to-peer Systems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06881" y="6396335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578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pointers (2): finger tables</a:t>
            </a:r>
          </a:p>
        </p:txBody>
      </p:sp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81" y="1752600"/>
            <a:ext cx="8485632" cy="459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9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Filenames also mapped using same consistent hash function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SHA-1(filename) 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160 bit string (</a:t>
            </a:r>
            <a:r>
              <a:rPr lang="en-US" sz="1800" i="1" dirty="0">
                <a:latin typeface="Times New Roman" charset="0"/>
                <a:ea typeface="ＭＳ Ｐゴシック" charset="0"/>
                <a:sym typeface="Wingdings" charset="0"/>
              </a:rPr>
              <a:t>key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File is stored at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first peer with id greater </a:t>
            </a:r>
            <a:r>
              <a:rPr lang="en-US" sz="18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than or equal to its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key (mod       )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File </a:t>
            </a:r>
            <a:r>
              <a:rPr lang="en-US" sz="1400" i="1" dirty="0" err="1">
                <a:latin typeface="Times New Roman" charset="0"/>
                <a:ea typeface="ＭＳ Ｐゴシック" charset="0"/>
              </a:rPr>
              <a:t>cnn.com</a:t>
            </a:r>
            <a:r>
              <a:rPr lang="en-US" sz="1400" i="1" dirty="0">
                <a:latin typeface="Times New Roman" charset="0"/>
                <a:ea typeface="ＭＳ Ｐゴシック" charset="0"/>
              </a:rPr>
              <a:t>/</a:t>
            </a:r>
            <a:r>
              <a:rPr lang="en-US" sz="1400" i="1" dirty="0" err="1">
                <a:latin typeface="Times New Roman" charset="0"/>
                <a:ea typeface="ＭＳ Ｐゴシック" charset="0"/>
              </a:rPr>
              <a:t>index.html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 </a:t>
            </a:r>
            <a:r>
              <a:rPr lang="en-US" sz="2000" dirty="0">
                <a:latin typeface="Times New Roman" charset="0"/>
                <a:ea typeface="ＭＳ Ｐゴシック" charset="0"/>
              </a:rPr>
              <a:t>that maps to key K42 is stored at first peer with id greater than 42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Note that we are considering a different file-sharing application here :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cooperative web caching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The same discussion applies to any other file sharing application, including that of mp3 files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800" dirty="0" smtClean="0">
                <a:latin typeface="Times New Roman" charset="0"/>
                <a:ea typeface="ＭＳ Ｐゴシック" charset="0"/>
              </a:rPr>
              <a:t>Consistent Hashing =&gt; with K keys and N peers, each peer stores 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O(K/N) 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keys. (i.e., 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&lt; </a:t>
            </a:r>
            <a:r>
              <a:rPr lang="en-US" sz="1800" i="1" dirty="0" err="1" smtClean="0">
                <a:latin typeface="Times New Roman" charset="0"/>
                <a:ea typeface="ＭＳ Ｐゴシック" charset="0"/>
              </a:rPr>
              <a:t>c.K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/N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, for some constant 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c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)</a:t>
            </a: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10676"/>
              </p:ext>
            </p:extLst>
          </p:nvPr>
        </p:nvGraphicFramePr>
        <p:xfrm>
          <a:off x="2770981" y="3200400"/>
          <a:ext cx="36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" name="Equation" r:id="rId4" imgW="177800" imgH="165100" progId="Equation.3">
                  <p:embed/>
                </p:oleObj>
              </mc:Choice>
              <mc:Fallback>
                <p:oleObj name="Equation" r:id="rId4" imgW="1778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981" y="3200400"/>
                        <a:ext cx="36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85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Files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529681" y="2514600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23290" y="541019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95547" y="2074217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2418" y="1931985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41229" y="402430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49090" y="5386384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203156" y="5853110"/>
            <a:ext cx="2511014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with 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</a:p>
          <a:p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6185690" y="5395909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94690" y="2436810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613690" y="35671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576090" y="24241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</p:spTree>
    <p:extLst>
      <p:ext uri="{BB962C8B-B14F-4D97-AF65-F5344CB8AC3E}">
        <p14:creationId xmlns:p14="http://schemas.microsoft.com/office/powerpoint/2010/main" val="143511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6444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-15719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0" y="39624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pic>
        <p:nvPicPr>
          <p:cNvPr id="2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56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919939" y="2650183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13548" y="5545782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85805" y="220980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8829" y="2864492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/>
              <a:t>Say </a:t>
            </a:r>
            <a:r>
              <a:rPr lang="en-US" i="1" dirty="0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31487" y="4159892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39348" y="5521967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81429" y="6064892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575948" y="553149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2748" y="4159892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691481" y="1752600"/>
            <a:ext cx="5943600" cy="58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At node </a:t>
            </a:r>
            <a:r>
              <a:rPr lang="en-US" sz="1600" i="1" dirty="0"/>
              <a:t>n</a:t>
            </a:r>
            <a:r>
              <a:rPr lang="en-US" sz="1600" dirty="0"/>
              <a:t>, send query for key </a:t>
            </a:r>
            <a:r>
              <a:rPr lang="en-US" sz="1600" i="1" dirty="0"/>
              <a:t>k</a:t>
            </a:r>
            <a:r>
              <a:rPr lang="en-US" sz="1600" dirty="0"/>
              <a:t> to largest successor/finger entry </a:t>
            </a:r>
            <a:r>
              <a:rPr lang="en-US" sz="1600" i="1" dirty="0"/>
              <a:t>&lt;= k</a:t>
            </a:r>
          </a:p>
          <a:p>
            <a:pPr eaLnBrk="1" hangingPunct="1"/>
            <a:r>
              <a:rPr lang="en-US" sz="1600" dirty="0"/>
              <a:t>	if none exist, send query to </a:t>
            </a:r>
            <a:r>
              <a:rPr lang="en-US" sz="1600" i="1" dirty="0"/>
              <a:t>successor(n) 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384948" y="2572393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003948" y="3702692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966348" y="2559692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441" y="4236093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2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5" y="5307594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0124" y="5917199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133015" y="1981200"/>
            <a:ext cx="44550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or to the anti-clockwise of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(it wraps around the ring)</a:t>
            </a:r>
          </a:p>
        </p:txBody>
      </p:sp>
      <p:sp>
        <p:nvSpPr>
          <p:cNvPr id="25" name="Oval 24"/>
          <p:cNvSpPr/>
          <p:nvPr/>
        </p:nvSpPr>
        <p:spPr>
          <a:xfrm>
            <a:off x="6990015" y="1600200"/>
            <a:ext cx="609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H="1" flipV="1">
            <a:off x="7599614" y="21336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4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935563" y="2596422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29172" y="549202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10881" y="220980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6081" y="2743200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/>
              <a:t>Say </a:t>
            </a:r>
            <a:r>
              <a:rPr lang="en-US" i="1" dirty="0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47111" y="410613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54972" y="5468206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30081" y="60270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91572" y="5477731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8372" y="4106131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615281" y="1752600"/>
            <a:ext cx="5957237" cy="58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At node </a:t>
            </a:r>
            <a:r>
              <a:rPr lang="en-US" sz="1600" i="1" dirty="0"/>
              <a:t>n</a:t>
            </a:r>
            <a:r>
              <a:rPr lang="en-US" sz="1600" dirty="0"/>
              <a:t>, send query for key </a:t>
            </a:r>
            <a:r>
              <a:rPr lang="en-US" sz="1600" i="1" dirty="0"/>
              <a:t>k</a:t>
            </a:r>
            <a:r>
              <a:rPr lang="en-US" sz="1600" dirty="0"/>
              <a:t> to largest successor/finger entry </a:t>
            </a:r>
            <a:r>
              <a:rPr lang="en-US" sz="1600" i="1" dirty="0"/>
              <a:t>&lt;= k</a:t>
            </a:r>
          </a:p>
          <a:p>
            <a:pPr eaLnBrk="1" hangingPunct="1"/>
            <a:r>
              <a:rPr lang="en-US" sz="1600" dirty="0"/>
              <a:t>	if none exist, send query to </a:t>
            </a:r>
            <a:r>
              <a:rPr lang="en-US" sz="1600" i="1" dirty="0"/>
              <a:t>successor(n)</a:t>
            </a:r>
            <a:r>
              <a:rPr lang="en-US" sz="1600" dirty="0"/>
              <a:t> 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3391172" y="3115531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727972" y="3191731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5715273" y="4334731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210575" y="3115531"/>
            <a:ext cx="2440457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All </a:t>
            </a:r>
            <a:r>
              <a:rPr lang="ja-JP" altLang="en-US" sz="1800" dirty="0"/>
              <a:t>“</a:t>
            </a:r>
            <a:r>
              <a:rPr lang="en-US" altLang="ja-JP" sz="1800" dirty="0"/>
              <a:t>arrows</a:t>
            </a:r>
            <a:r>
              <a:rPr lang="ja-JP" altLang="en-US" sz="1800" dirty="0"/>
              <a:t>”</a:t>
            </a:r>
            <a:r>
              <a:rPr lang="en-US" altLang="ja-JP" sz="1800" dirty="0"/>
              <a:t> are </a:t>
            </a:r>
            <a:r>
              <a:rPr lang="en-US" altLang="ja-JP" sz="1800" dirty="0" smtClean="0"/>
              <a:t>RPCs</a:t>
            </a:r>
          </a:p>
          <a:p>
            <a:pPr eaLnBrk="1" hangingPunct="1"/>
            <a:r>
              <a:rPr lang="en-US" sz="1800" dirty="0" smtClean="0"/>
              <a:t>(remote procedure calls)</a:t>
            </a:r>
            <a:endParaRPr lang="en-US" sz="1800" dirty="0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400572" y="2518632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019572" y="3648931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981972" y="2505931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1065" y="4182332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5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4" y="5345909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92293" y="5955514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8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" y="2006600"/>
            <a:ext cx="7033088" cy="469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9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Search takes </a:t>
            </a:r>
            <a:r>
              <a:rPr lang="en-US" sz="39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O(log(N))</a:t>
            </a:r>
            <a:r>
              <a:rPr lang="en-US" sz="39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 time</a:t>
            </a:r>
            <a:endParaRPr lang="en-US" sz="3900" i="1" dirty="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b="1" dirty="0">
                <a:latin typeface="Times New Roman" charset="0"/>
                <a:ea typeface="ＭＳ Ｐゴシック" charset="0"/>
              </a:rPr>
              <a:t>Proof  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(intuition): </a:t>
            </a:r>
            <a:r>
              <a:rPr lang="en-US" sz="33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at each step, distance between query and peer-with-file reduces by a factor of at least </a:t>
            </a:r>
            <a:r>
              <a:rPr lang="en-US" sz="3300" i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</a:t>
            </a:r>
            <a:endParaRPr lang="en-US" sz="33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(intuition): after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log(N)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forwardings</a:t>
            </a:r>
            <a:r>
              <a:rPr lang="en-US" sz="3300" dirty="0">
                <a:latin typeface="Times New Roman" charset="0"/>
                <a:ea typeface="ＭＳ Ｐゴシック" charset="0"/>
              </a:rPr>
              <a:t>, distance to key is at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most</a:t>
            </a:r>
          </a:p>
          <a:p>
            <a:pPr lvl="1">
              <a:lnSpc>
                <a:spcPct val="120000"/>
              </a:lnSpc>
            </a:pPr>
            <a:r>
              <a:rPr lang="en-US" sz="3300" dirty="0" smtClean="0">
                <a:latin typeface="Times New Roman" charset="0"/>
                <a:ea typeface="ＭＳ Ｐゴシック" charset="0"/>
              </a:rPr>
              <a:t>Number of node identifiers in a range of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is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O(log(N))</a:t>
            </a:r>
            <a:r>
              <a:rPr lang="en-US" sz="3300" dirty="0">
                <a:latin typeface="Times New Roman" charset="0"/>
                <a:ea typeface="ＭＳ Ｐゴシック" charset="0"/>
              </a:rPr>
              <a:t> with high probability (why? SHA-1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! </a:t>
            </a:r>
            <a:r>
              <a:rPr lang="en-US" sz="3300" dirty="0">
                <a:latin typeface="Times New Roman" charset="0"/>
                <a:ea typeface="ＭＳ Ｐゴシック" charset="0"/>
              </a:rPr>
              <a:t>a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nd “Balls and Bins”)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So using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3300" dirty="0">
                <a:latin typeface="Times New Roman" charset="0"/>
                <a:ea typeface="ＭＳ Ｐゴシック" charset="0"/>
              </a:rPr>
              <a:t>s in that range will be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ok</a:t>
            </a:r>
            <a:r>
              <a:rPr lang="en-US" sz="3300" i="1" dirty="0" smtClean="0">
                <a:latin typeface="Times New Roman" charset="0"/>
                <a:ea typeface="ＭＳ Ｐゴシック" charset="0"/>
              </a:rPr>
              <a:t>,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using another </a:t>
            </a:r>
            <a:r>
              <a:rPr lang="en-US" sz="3300" i="1" dirty="0" smtClean="0">
                <a:latin typeface="Times New Roman" charset="0"/>
                <a:ea typeface="ＭＳ Ｐゴシック" charset="0"/>
              </a:rPr>
              <a:t>O(log(N))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hops</a:t>
            </a:r>
            <a:endParaRPr lang="en-US" sz="33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791200" y="1789113"/>
            <a:ext cx="1522413" cy="15097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530975" y="1752600"/>
            <a:ext cx="708025" cy="7080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rot="20695049">
            <a:off x="6751638" y="1751013"/>
            <a:ext cx="101600" cy="14573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620000" y="2460625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Next hop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781800" y="3222625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Key</a:t>
            </a:r>
          </a:p>
        </p:txBody>
      </p:sp>
      <p:sp>
        <p:nvSpPr>
          <p:cNvPr id="10" name="AutoShape 13"/>
          <p:cNvSpPr>
            <a:spLocks/>
          </p:cNvSpPr>
          <p:nvPr/>
        </p:nvSpPr>
        <p:spPr bwMode="auto">
          <a:xfrm>
            <a:off x="7391400" y="2536825"/>
            <a:ext cx="152400" cy="609600"/>
          </a:xfrm>
          <a:prstGeom prst="rightBrace">
            <a:avLst>
              <a:gd name="adj1" fmla="val 33333"/>
              <a:gd name="adj2" fmla="val 39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794" y="1523999"/>
            <a:ext cx="776287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Here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21745"/>
              </p:ext>
            </p:extLst>
          </p:nvPr>
        </p:nvGraphicFramePr>
        <p:xfrm>
          <a:off x="2310606" y="419100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4" imgW="1181100" imgH="203200" progId="Equation.3">
                  <p:embed/>
                </p:oleObj>
              </mc:Choice>
              <mc:Fallback>
                <p:oleObj name="Equation" r:id="rId4" imgW="1181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606" y="4191000"/>
                        <a:ext cx="2657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89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search time holds for file insertions too (in general for </a:t>
            </a:r>
            <a:r>
              <a:rPr lang="en-US" sz="39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routing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 to any key</a:t>
            </a:r>
            <a:r>
              <a:rPr lang="en-US" sz="3900" dirty="0">
                <a:latin typeface="Times New Roman" charset="0"/>
                <a:ea typeface="ＭＳ Ｐゴシック" charset="0"/>
              </a:rPr>
              <a:t>)</a:t>
            </a:r>
          </a:p>
          <a:p>
            <a:pPr lvl="1"/>
            <a:r>
              <a:rPr lang="ja-JP" altLang="en-US" sz="33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Routing</a:t>
            </a:r>
            <a:r>
              <a:rPr lang="ja-JP" altLang="en-US" sz="33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can thus be used as a </a:t>
            </a:r>
            <a:r>
              <a:rPr lang="en-US" altLang="ja-JP" sz="33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building block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for</a:t>
            </a:r>
          </a:p>
          <a:p>
            <a:pPr lvl="2"/>
            <a:r>
              <a:rPr lang="en-US" sz="2800" dirty="0">
                <a:latin typeface="Times New Roman" charset="0"/>
                <a:ea typeface="ＭＳ Ｐゴシック" charset="0"/>
              </a:rPr>
              <a:t>All operations: insert, lookup, delete</a:t>
            </a:r>
          </a:p>
          <a:p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time true only if finger and successor entries correct</a:t>
            </a:r>
          </a:p>
          <a:p>
            <a:r>
              <a:rPr lang="en-US" sz="3900" dirty="0">
                <a:latin typeface="Times New Roman" charset="0"/>
                <a:ea typeface="ＭＳ Ｐゴシック" charset="0"/>
              </a:rPr>
              <a:t>When might these entries be wrong?</a:t>
            </a:r>
          </a:p>
          <a:p>
            <a:pPr lvl="1"/>
            <a:r>
              <a:rPr lang="en-US" sz="3300" dirty="0">
                <a:latin typeface="Times New Roman" charset="0"/>
                <a:ea typeface="ＭＳ Ｐゴシック" charset="0"/>
              </a:rPr>
              <a:t>When you have failures</a:t>
            </a:r>
          </a:p>
          <a:p>
            <a:pPr lvl="1"/>
            <a:endParaRPr lang="en-US" sz="3300" i="1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5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81" y="3962400"/>
            <a:ext cx="603014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 of the slides are for optional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52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891881" y="60270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5676901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400803" y="36576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591178" y="3567112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41978" y="4384676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501481" y="1752600"/>
            <a:ext cx="2595322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Lookup fails </a:t>
            </a:r>
          </a:p>
          <a:p>
            <a:pPr algn="ctr" eaLnBrk="1" hangingPunct="1"/>
            <a:r>
              <a:rPr lang="en-US" sz="1800" dirty="0"/>
              <a:t>(N16 does not know N45)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8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77" y="520605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2756" y="581565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8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Structure</a:t>
            </a:r>
          </a:p>
        </p:txBody>
      </p:sp>
      <p:grpSp>
        <p:nvGrpSpPr>
          <p:cNvPr id="166" name="Group 7"/>
          <p:cNvGrpSpPr>
            <a:grpSpLocks/>
          </p:cNvGrpSpPr>
          <p:nvPr/>
        </p:nvGrpSpPr>
        <p:grpSpPr bwMode="auto">
          <a:xfrm>
            <a:off x="2933541" y="3556001"/>
            <a:ext cx="373380" cy="461434"/>
            <a:chOff x="2256" y="1864"/>
            <a:chExt cx="336" cy="436"/>
          </a:xfrm>
        </p:grpSpPr>
        <p:sp>
          <p:nvSpPr>
            <p:cNvPr id="167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Text Box 5"/>
            <p:cNvSpPr txBox="1">
              <a:spLocks noChangeArrowheads="1"/>
            </p:cNvSpPr>
            <p:nvPr/>
          </p:nvSpPr>
          <p:spPr bwMode="auto">
            <a:xfrm>
              <a:off x="2258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69" name="Group 8"/>
          <p:cNvGrpSpPr>
            <a:grpSpLocks/>
          </p:cNvGrpSpPr>
          <p:nvPr/>
        </p:nvGrpSpPr>
        <p:grpSpPr bwMode="auto">
          <a:xfrm>
            <a:off x="3200239" y="4013201"/>
            <a:ext cx="396716" cy="461434"/>
            <a:chOff x="2256" y="1864"/>
            <a:chExt cx="357" cy="436"/>
          </a:xfrm>
        </p:grpSpPr>
        <p:sp>
          <p:nvSpPr>
            <p:cNvPr id="170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Text Box 10"/>
            <p:cNvSpPr txBox="1">
              <a:spLocks noChangeArrowheads="1"/>
            </p:cNvSpPr>
            <p:nvPr/>
          </p:nvSpPr>
          <p:spPr bwMode="auto">
            <a:xfrm>
              <a:off x="2293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72" name="Group 11"/>
          <p:cNvGrpSpPr>
            <a:grpSpLocks/>
          </p:cNvGrpSpPr>
          <p:nvPr/>
        </p:nvGrpSpPr>
        <p:grpSpPr bwMode="auto">
          <a:xfrm>
            <a:off x="3520281" y="3556001"/>
            <a:ext cx="373380" cy="461434"/>
            <a:chOff x="2256" y="1864"/>
            <a:chExt cx="336" cy="436"/>
          </a:xfrm>
        </p:grpSpPr>
        <p:sp>
          <p:nvSpPr>
            <p:cNvPr id="173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Text Box 13"/>
            <p:cNvSpPr txBox="1">
              <a:spLocks noChangeArrowheads="1"/>
            </p:cNvSpPr>
            <p:nvPr/>
          </p:nvSpPr>
          <p:spPr bwMode="auto">
            <a:xfrm>
              <a:off x="2256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75" name="Group 17"/>
          <p:cNvGrpSpPr>
            <a:grpSpLocks/>
          </p:cNvGrpSpPr>
          <p:nvPr/>
        </p:nvGrpSpPr>
        <p:grpSpPr bwMode="auto">
          <a:xfrm>
            <a:off x="2880202" y="5765801"/>
            <a:ext cx="381159" cy="461434"/>
            <a:chOff x="1584" y="3096"/>
            <a:chExt cx="343" cy="436"/>
          </a:xfrm>
        </p:grpSpPr>
        <p:sp>
          <p:nvSpPr>
            <p:cNvPr id="176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Text Box 16"/>
            <p:cNvSpPr txBox="1">
              <a:spLocks noChangeArrowheads="1"/>
            </p:cNvSpPr>
            <p:nvPr/>
          </p:nvSpPr>
          <p:spPr bwMode="auto">
            <a:xfrm>
              <a:off x="1611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78" name="Group 18"/>
          <p:cNvGrpSpPr>
            <a:grpSpLocks/>
          </p:cNvGrpSpPr>
          <p:nvPr/>
        </p:nvGrpSpPr>
        <p:grpSpPr bwMode="auto">
          <a:xfrm>
            <a:off x="1440020" y="4699001"/>
            <a:ext cx="374491" cy="461434"/>
            <a:chOff x="1584" y="3048"/>
            <a:chExt cx="337" cy="436"/>
          </a:xfrm>
        </p:grpSpPr>
        <p:sp>
          <p:nvSpPr>
            <p:cNvPr id="179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Text Box 20"/>
            <p:cNvSpPr txBox="1">
              <a:spLocks noChangeArrowheads="1"/>
            </p:cNvSpPr>
            <p:nvPr/>
          </p:nvSpPr>
          <p:spPr bwMode="auto">
            <a:xfrm>
              <a:off x="1605" y="304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84" name="Group 24"/>
          <p:cNvGrpSpPr>
            <a:grpSpLocks/>
          </p:cNvGrpSpPr>
          <p:nvPr/>
        </p:nvGrpSpPr>
        <p:grpSpPr bwMode="auto">
          <a:xfrm>
            <a:off x="2133441" y="5461001"/>
            <a:ext cx="373380" cy="461434"/>
            <a:chOff x="1584" y="3088"/>
            <a:chExt cx="336" cy="436"/>
          </a:xfrm>
        </p:grpSpPr>
        <p:sp>
          <p:nvSpPr>
            <p:cNvPr id="185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Text Box 26"/>
            <p:cNvSpPr txBox="1">
              <a:spLocks noChangeArrowheads="1"/>
            </p:cNvSpPr>
            <p:nvPr/>
          </p:nvSpPr>
          <p:spPr bwMode="auto">
            <a:xfrm>
              <a:off x="1598" y="308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87" name="Group 27"/>
          <p:cNvGrpSpPr>
            <a:grpSpLocks/>
          </p:cNvGrpSpPr>
          <p:nvPr/>
        </p:nvGrpSpPr>
        <p:grpSpPr bwMode="auto">
          <a:xfrm>
            <a:off x="3733641" y="5765794"/>
            <a:ext cx="373380" cy="461433"/>
            <a:chOff x="1584" y="3096"/>
            <a:chExt cx="336" cy="436"/>
          </a:xfrm>
        </p:grpSpPr>
        <p:sp>
          <p:nvSpPr>
            <p:cNvPr id="188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49081" y="4699000"/>
            <a:ext cx="381000" cy="461434"/>
            <a:chOff x="5349081" y="4724400"/>
            <a:chExt cx="381000" cy="461434"/>
          </a:xfrm>
        </p:grpSpPr>
        <p:sp>
          <p:nvSpPr>
            <p:cNvPr id="191" name="Oval 31"/>
            <p:cNvSpPr>
              <a:spLocks noChangeArrowheads="1"/>
            </p:cNvSpPr>
            <p:nvPr/>
          </p:nvSpPr>
          <p:spPr bwMode="auto">
            <a:xfrm>
              <a:off x="5349081" y="4804833"/>
              <a:ext cx="373380" cy="304800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Text Box 32"/>
            <p:cNvSpPr txBox="1">
              <a:spLocks noChangeArrowheads="1"/>
            </p:cNvSpPr>
            <p:nvPr/>
          </p:nvSpPr>
          <p:spPr bwMode="auto">
            <a:xfrm>
              <a:off x="5378926" y="4724400"/>
              <a:ext cx="351155" cy="46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193" name="Line 33"/>
          <p:cNvSpPr>
            <a:spLocks noChangeShapeType="1"/>
          </p:cNvSpPr>
          <p:nvPr/>
        </p:nvSpPr>
        <p:spPr bwMode="auto">
          <a:xfrm>
            <a:off x="3200241" y="3962400"/>
            <a:ext cx="10668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4" name="Line 34"/>
          <p:cNvSpPr>
            <a:spLocks noChangeShapeType="1"/>
          </p:cNvSpPr>
          <p:nvPr/>
        </p:nvSpPr>
        <p:spPr bwMode="auto">
          <a:xfrm flipH="1">
            <a:off x="3466941" y="3928533"/>
            <a:ext cx="16002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5" name="Line 35"/>
          <p:cNvSpPr>
            <a:spLocks noChangeShapeType="1"/>
          </p:cNvSpPr>
          <p:nvPr/>
        </p:nvSpPr>
        <p:spPr bwMode="auto">
          <a:xfrm flipH="1">
            <a:off x="3306921" y="3860800"/>
            <a:ext cx="2133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6" name="Line 36"/>
          <p:cNvSpPr>
            <a:spLocks noChangeShapeType="1"/>
          </p:cNvSpPr>
          <p:nvPr/>
        </p:nvSpPr>
        <p:spPr bwMode="auto">
          <a:xfrm flipH="1">
            <a:off x="1760061" y="3962400"/>
            <a:ext cx="12801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Line 37"/>
          <p:cNvSpPr>
            <a:spLocks noChangeShapeType="1"/>
          </p:cNvSpPr>
          <p:nvPr/>
        </p:nvSpPr>
        <p:spPr bwMode="auto">
          <a:xfrm flipH="1">
            <a:off x="2453481" y="4419600"/>
            <a:ext cx="853440" cy="1168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8" name="Line 38"/>
          <p:cNvSpPr>
            <a:spLocks noChangeShapeType="1"/>
          </p:cNvSpPr>
          <p:nvPr/>
        </p:nvSpPr>
        <p:spPr bwMode="auto">
          <a:xfrm>
            <a:off x="3840321" y="3911600"/>
            <a:ext cx="15468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9" name="Line 39"/>
          <p:cNvSpPr>
            <a:spLocks noChangeShapeType="1"/>
          </p:cNvSpPr>
          <p:nvPr/>
        </p:nvSpPr>
        <p:spPr bwMode="auto">
          <a:xfrm>
            <a:off x="3786981" y="3962400"/>
            <a:ext cx="1066800" cy="162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0" name="Line 40"/>
          <p:cNvSpPr>
            <a:spLocks noChangeShapeType="1"/>
          </p:cNvSpPr>
          <p:nvPr/>
        </p:nvSpPr>
        <p:spPr bwMode="auto">
          <a:xfrm>
            <a:off x="3733641" y="3962400"/>
            <a:ext cx="160020" cy="187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1" name="Line 41"/>
          <p:cNvSpPr>
            <a:spLocks noChangeShapeType="1"/>
          </p:cNvSpPr>
          <p:nvPr/>
        </p:nvSpPr>
        <p:spPr bwMode="auto">
          <a:xfrm flipH="1">
            <a:off x="3146901" y="4419600"/>
            <a:ext cx="266700" cy="142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2" name="Oval 42"/>
          <p:cNvSpPr>
            <a:spLocks noChangeArrowheads="1"/>
          </p:cNvSpPr>
          <p:nvPr/>
        </p:nvSpPr>
        <p:spPr bwMode="auto">
          <a:xfrm>
            <a:off x="2826861" y="3454400"/>
            <a:ext cx="1226820" cy="1066800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3" name="Text Box 44"/>
          <p:cNvSpPr txBox="1">
            <a:spLocks noChangeArrowheads="1"/>
          </p:cNvSpPr>
          <p:nvPr/>
        </p:nvSpPr>
        <p:spPr bwMode="auto">
          <a:xfrm>
            <a:off x="91281" y="3962400"/>
            <a:ext cx="2118155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Client machines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" name="Text Box 45"/>
          <p:cNvSpPr txBox="1">
            <a:spLocks noChangeArrowheads="1"/>
          </p:cNvSpPr>
          <p:nvPr/>
        </p:nvSpPr>
        <p:spPr bwMode="auto">
          <a:xfrm>
            <a:off x="548481" y="3124200"/>
            <a:ext cx="1866900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napster.com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Servers</a:t>
            </a:r>
          </a:p>
        </p:txBody>
      </p:sp>
      <p:sp>
        <p:nvSpPr>
          <p:cNvPr id="205" name="Text Box 46"/>
          <p:cNvSpPr txBox="1">
            <a:spLocks noChangeArrowheads="1"/>
          </p:cNvSpPr>
          <p:nvPr/>
        </p:nvSpPr>
        <p:spPr bwMode="auto">
          <a:xfrm>
            <a:off x="1855629" y="29485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6" name="Text Box 47"/>
          <p:cNvSpPr txBox="1">
            <a:spLocks noChangeArrowheads="1"/>
          </p:cNvSpPr>
          <p:nvPr/>
        </p:nvSpPr>
        <p:spPr bwMode="auto">
          <a:xfrm>
            <a:off x="5120481" y="5638800"/>
            <a:ext cx="211409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207" name="Text Box 48"/>
          <p:cNvSpPr txBox="1">
            <a:spLocks noChangeArrowheads="1"/>
          </p:cNvSpPr>
          <p:nvPr/>
        </p:nvSpPr>
        <p:spPr bwMode="auto">
          <a:xfrm>
            <a:off x="1005681" y="2286000"/>
            <a:ext cx="3752767" cy="117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a directory, i.e.,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filenames with peer pointers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8" name="Line 49"/>
          <p:cNvSpPr>
            <a:spLocks noChangeShapeType="1"/>
          </p:cNvSpPr>
          <p:nvPr/>
        </p:nvSpPr>
        <p:spPr bwMode="auto">
          <a:xfrm flipV="1">
            <a:off x="3840321" y="3352800"/>
            <a:ext cx="8001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9" name="Line 50"/>
          <p:cNvSpPr>
            <a:spLocks noChangeShapeType="1"/>
          </p:cNvSpPr>
          <p:nvPr/>
        </p:nvSpPr>
        <p:spPr bwMode="auto">
          <a:xfrm>
            <a:off x="5653881" y="4978400"/>
            <a:ext cx="320040" cy="660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0" name="Rectangle 51"/>
          <p:cNvSpPr>
            <a:spLocks noChangeArrowheads="1"/>
          </p:cNvSpPr>
          <p:nvPr/>
        </p:nvSpPr>
        <p:spPr bwMode="auto">
          <a:xfrm>
            <a:off x="4891881" y="1828800"/>
            <a:ext cx="2080260" cy="1320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1" name="Text Box 52"/>
          <p:cNvSpPr txBox="1">
            <a:spLocks noChangeArrowheads="1"/>
          </p:cNvSpPr>
          <p:nvPr/>
        </p:nvSpPr>
        <p:spPr bwMode="auto">
          <a:xfrm>
            <a:off x="4921884" y="1778000"/>
            <a:ext cx="2056127" cy="3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Filename  Info about</a:t>
            </a:r>
          </a:p>
        </p:txBody>
      </p:sp>
      <p:sp>
        <p:nvSpPr>
          <p:cNvPr id="212" name="Line 53"/>
          <p:cNvSpPr>
            <a:spLocks noChangeShapeType="1"/>
          </p:cNvSpPr>
          <p:nvPr/>
        </p:nvSpPr>
        <p:spPr bwMode="auto">
          <a:xfrm>
            <a:off x="5882004" y="1828800"/>
            <a:ext cx="0" cy="132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3" name="Line 54"/>
          <p:cNvSpPr>
            <a:spLocks noChangeShapeType="1"/>
          </p:cNvSpPr>
          <p:nvPr/>
        </p:nvSpPr>
        <p:spPr bwMode="auto">
          <a:xfrm>
            <a:off x="4891881" y="21336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4" name="Line 55"/>
          <p:cNvSpPr>
            <a:spLocks noChangeShapeType="1"/>
          </p:cNvSpPr>
          <p:nvPr/>
        </p:nvSpPr>
        <p:spPr bwMode="auto">
          <a:xfrm>
            <a:off x="4891881" y="23876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5" name="Line 56"/>
          <p:cNvSpPr>
            <a:spLocks noChangeShapeType="1"/>
          </p:cNvSpPr>
          <p:nvPr/>
        </p:nvSpPr>
        <p:spPr bwMode="auto">
          <a:xfrm>
            <a:off x="4901882" y="28448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6" name="Text Box 57"/>
          <p:cNvSpPr txBox="1">
            <a:spLocks noChangeArrowheads="1"/>
          </p:cNvSpPr>
          <p:nvPr/>
        </p:nvSpPr>
        <p:spPr bwMode="auto">
          <a:xfrm>
            <a:off x="4852987" y="2336800"/>
            <a:ext cx="2182394" cy="57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PennyLane.mp3   Beatles, @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	  128.84.92.23:1006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                                 …..</a:t>
            </a:r>
          </a:p>
        </p:txBody>
      </p:sp>
      <p:grpSp>
        <p:nvGrpSpPr>
          <p:cNvPr id="55" name="Group 27"/>
          <p:cNvGrpSpPr>
            <a:grpSpLocks/>
          </p:cNvGrpSpPr>
          <p:nvPr/>
        </p:nvGrpSpPr>
        <p:grpSpPr bwMode="auto">
          <a:xfrm>
            <a:off x="4739481" y="5486400"/>
            <a:ext cx="373380" cy="461433"/>
            <a:chOff x="1584" y="3096"/>
            <a:chExt cx="336" cy="436"/>
          </a:xfrm>
        </p:grpSpPr>
        <p:sp>
          <p:nvSpPr>
            <p:cNvPr id="56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828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96681" y="60016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5791200" y="3124200"/>
            <a:ext cx="76200" cy="22860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400803" y="36576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520281" y="1828800"/>
            <a:ext cx="5120481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One solution: maintain </a:t>
            </a:r>
            <a:r>
              <a:rPr lang="en-US" sz="1800" i="1" dirty="0"/>
              <a:t>r</a:t>
            </a:r>
            <a:r>
              <a:rPr lang="en-US" sz="1800" dirty="0"/>
              <a:t> multiple </a:t>
            </a:r>
            <a:r>
              <a:rPr lang="en-US" sz="1800" i="1" dirty="0"/>
              <a:t>successor</a:t>
            </a:r>
            <a:r>
              <a:rPr lang="en-US" sz="1800" dirty="0"/>
              <a:t> entries</a:t>
            </a:r>
          </a:p>
          <a:p>
            <a:pPr eaLnBrk="1" hangingPunct="1"/>
            <a:r>
              <a:rPr lang="en-US" sz="1800" dirty="0"/>
              <a:t>	In case of failure, use successor entries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4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81200"/>
            <a:ext cx="8229600" cy="4114800"/>
          </a:xfrm>
          <a:prstGeom prst="rect">
            <a:avLst/>
          </a:prstGeom>
        </p:spPr>
        <p:txBody>
          <a:bodyPr vert="horz" lIns="126983" tIns="63491" rIns="126983" bIns="63491" rtlCol="0">
            <a:normAutofit/>
          </a:bodyPr>
          <a:lstStyle>
            <a:lvl1pPr marL="476185" indent="-476185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1031735" indent="-396821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587284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2222198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857111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3492025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6939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61852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96766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charset="0"/>
                <a:ea typeface="ＭＳ Ｐゴシック" charset="0"/>
              </a:rPr>
              <a:t>Choosing </a:t>
            </a:r>
            <a:r>
              <a:rPr lang="en-US" i="1" smtClean="0">
                <a:latin typeface="Times New Roman" charset="0"/>
                <a:ea typeface="ＭＳ Ｐゴシック" charset="0"/>
              </a:rPr>
              <a:t>r=2log(N)</a:t>
            </a:r>
            <a:r>
              <a:rPr lang="en-US" smtClean="0">
                <a:latin typeface="Times New Roman" charset="0"/>
                <a:ea typeface="ＭＳ Ｐゴシック" charset="0"/>
              </a:rPr>
              <a:t> suffices to maintain </a:t>
            </a:r>
            <a:r>
              <a:rPr lang="en-US" i="1" smtClean="0">
                <a:latin typeface="Times New Roman" charset="0"/>
                <a:ea typeface="ＭＳ Ｐゴシック" charset="0"/>
              </a:rPr>
              <a:t>lookup correctness</a:t>
            </a:r>
            <a:r>
              <a:rPr lang="en-US" smtClean="0">
                <a:latin typeface="Times New Roman" charset="0"/>
                <a:ea typeface="ＭＳ Ｐゴシック" charset="0"/>
              </a:rPr>
              <a:t> w.h.p.(i.e., ring connected)</a:t>
            </a: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Say 50% of nodes fail</a:t>
            </a: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Pr(at given node, at least one successor alive)=</a:t>
            </a:r>
          </a:p>
          <a:p>
            <a:pPr lvl="1"/>
            <a:endParaRPr lang="en-US" smtClean="0">
              <a:latin typeface="Times New Roman" charset="0"/>
              <a:ea typeface="ＭＳ Ｐゴシック" charset="0"/>
            </a:endParaRPr>
          </a:p>
          <a:p>
            <a:pPr lvl="1"/>
            <a:endParaRPr lang="en-US" smtClean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Pr(above is true at all alive nodes)=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18475"/>
              </p:ext>
            </p:extLst>
          </p:nvPr>
        </p:nvGraphicFramePr>
        <p:xfrm>
          <a:off x="5410200" y="3962400"/>
          <a:ext cx="2438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6" name="Equation" r:id="rId4" imgW="1256755" imgH="393529" progId="Equation.3">
                  <p:embed/>
                </p:oleObj>
              </mc:Choice>
              <mc:Fallback>
                <p:oleObj name="Equation" r:id="rId4" imgW="125675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2438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82616"/>
              </p:ext>
            </p:extLst>
          </p:nvPr>
        </p:nvGraphicFramePr>
        <p:xfrm>
          <a:off x="5222875" y="5486400"/>
          <a:ext cx="26606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7" name="Equation" r:id="rId6" imgW="1371600" imgH="419100" progId="Equation.3">
                  <p:embed/>
                </p:oleObj>
              </mc:Choice>
              <mc:Fallback>
                <p:oleObj name="Equation" r:id="rId6" imgW="1371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486400"/>
                        <a:ext cx="26606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395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 (2)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680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676901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791203" y="50292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41978" y="4384676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873081" y="1981200"/>
            <a:ext cx="1859844" cy="830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Lookup fails </a:t>
            </a:r>
          </a:p>
          <a:p>
            <a:pPr algn="ctr" eaLnBrk="1" hangingPunct="1"/>
            <a:r>
              <a:rPr lang="en-US" dirty="0"/>
              <a:t>(N45 is dead)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6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2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 (2)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9586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91203" y="50292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224881" y="1828800"/>
            <a:ext cx="6553200" cy="33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600" dirty="0"/>
              <a:t>One solution: replicate file/key at </a:t>
            </a:r>
            <a:r>
              <a:rPr lang="en-US" sz="1600" i="1" dirty="0"/>
              <a:t>r</a:t>
            </a:r>
            <a:r>
              <a:rPr lang="en-US" sz="1600" dirty="0"/>
              <a:t> successors and predecessors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6415881" y="4800600"/>
            <a:ext cx="21522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replicated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1628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86202" y="6248400"/>
            <a:ext cx="21522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replicated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352800" y="594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8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52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deal with dynamic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charset="0"/>
              <a:buChar char="ü"/>
            </a:pPr>
            <a:r>
              <a:rPr lang="en-US" sz="1800" dirty="0">
                <a:latin typeface="Times New Roman" charset="0"/>
                <a:ea typeface="ＭＳ Ｐゴシック" charset="0"/>
              </a:rPr>
              <a:t>Peers fail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New peers join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Peers leave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P2P systems have a high rate of </a:t>
            </a:r>
            <a:r>
              <a:rPr lang="en-US" sz="14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churn </a:t>
            </a:r>
            <a:r>
              <a:rPr lang="en-US" sz="1400" dirty="0">
                <a:latin typeface="Times New Roman" charset="0"/>
                <a:ea typeface="ＭＳ Ｐゴシック" charset="0"/>
              </a:rPr>
              <a:t>(node join, leave and failure)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25% per hour in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Overnet</a:t>
            </a:r>
            <a:r>
              <a:rPr lang="en-US" sz="1400" dirty="0">
                <a:latin typeface="Times New Roman" charset="0"/>
                <a:ea typeface="ＭＳ Ｐゴシック" charset="0"/>
              </a:rPr>
              <a:t> (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eDonkey</a:t>
            </a:r>
            <a:r>
              <a:rPr lang="en-US" sz="1400" dirty="0">
                <a:latin typeface="Times New Roman" charset="0"/>
                <a:ea typeface="ＭＳ Ｐゴシック" charset="0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100% per hour in Gnutella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Lower in managed </a:t>
            </a:r>
            <a:r>
              <a:rPr lang="en-US" sz="1400" dirty="0" smtClean="0">
                <a:latin typeface="Times New Roman" charset="0"/>
                <a:ea typeface="ＭＳ Ｐゴシック" charset="0"/>
              </a:rPr>
              <a:t>clusters</a:t>
            </a:r>
          </a:p>
          <a:p>
            <a:pPr lvl="2">
              <a:lnSpc>
                <a:spcPct val="120000"/>
              </a:lnSpc>
            </a:pPr>
            <a:r>
              <a:rPr lang="en-US" sz="1400" dirty="0" smtClean="0">
                <a:latin typeface="Times New Roman" charset="0"/>
                <a:ea typeface="ＭＳ Ｐゴシック" charset="0"/>
              </a:rPr>
              <a:t>Common </a:t>
            </a:r>
            <a:r>
              <a:rPr lang="en-US" sz="1400" dirty="0">
                <a:latin typeface="Times New Roman" charset="0"/>
                <a:ea typeface="ＭＳ Ｐゴシック" charset="0"/>
              </a:rPr>
              <a:t>feature in all distributed systems, including wide-area (e.g.,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PlanetLab</a:t>
            </a:r>
            <a:r>
              <a:rPr lang="en-US" sz="1400" dirty="0">
                <a:latin typeface="Times New Roman" charset="0"/>
                <a:ea typeface="ＭＳ Ｐゴシック" charset="0"/>
              </a:rPr>
              <a:t>), clusters (e.g.,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Emulab</a:t>
            </a:r>
            <a:r>
              <a:rPr lang="en-US" sz="1400" dirty="0">
                <a:latin typeface="Times New Roman" charset="0"/>
                <a:ea typeface="ＭＳ Ｐゴシック" charset="0"/>
              </a:rPr>
              <a:t>), clouds (e.g., </a:t>
            </a:r>
            <a:r>
              <a:rPr lang="en-US" sz="1400" dirty="0" smtClean="0">
                <a:latin typeface="Times New Roman" charset="0"/>
                <a:ea typeface="ＭＳ Ｐゴシック" charset="0"/>
              </a:rPr>
              <a:t>AWS)</a:t>
            </a:r>
            <a:r>
              <a:rPr lang="en-US" sz="1400" dirty="0">
                <a:latin typeface="Times New Roman" charset="0"/>
                <a:ea typeface="ＭＳ Ｐゴシック" charset="0"/>
              </a:rPr>
              <a:t>, etc.</a:t>
            </a:r>
          </a:p>
          <a:p>
            <a:pPr>
              <a:lnSpc>
                <a:spcPct val="120000"/>
              </a:lnSpc>
              <a:buNone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dirty="0">
                <a:latin typeface="Times New Roman" charset="0"/>
                <a:ea typeface="ＭＳ Ｐゴシック" charset="0"/>
              </a:rPr>
              <a:t>So, all the time, need to:</a:t>
            </a:r>
          </a:p>
          <a:p>
            <a:pPr>
              <a:lnSpc>
                <a:spcPct val="120000"/>
              </a:lnSpc>
              <a:buNone/>
            </a:pP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 </a:t>
            </a:r>
            <a:r>
              <a:rPr lang="en-US" sz="1800" dirty="0">
                <a:latin typeface="Times New Roman" charset="0"/>
                <a:ea typeface="ＭＳ Ｐゴシック" charset="0"/>
              </a:rPr>
              <a:t>Need to update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1800" dirty="0">
                <a:latin typeface="Times New Roman" charset="0"/>
                <a:ea typeface="ＭＳ Ｐゴシック" charset="0"/>
              </a:rPr>
              <a:t>s and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finger</a:t>
            </a:r>
            <a:r>
              <a:rPr lang="en-US" sz="1800" dirty="0">
                <a:latin typeface="Times New Roman" charset="0"/>
                <a:ea typeface="ＭＳ Ｐゴシック" charset="0"/>
              </a:rPr>
              <a:t>s, and copy keys</a:t>
            </a:r>
          </a:p>
          <a:p>
            <a:pPr>
              <a:lnSpc>
                <a:spcPct val="120000"/>
              </a:lnSpc>
              <a:buNone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5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83672" y="32781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77281" y="61737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249538" y="283781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6409" y="2695575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95220" y="478790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603081" y="6149976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48681" y="3200400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767681" y="43307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30081" y="31877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44481" y="562610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843881" y="1752600"/>
            <a:ext cx="5584634" cy="12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Introducer directs N40 to N45 (and N32)</a:t>
            </a:r>
          </a:p>
          <a:p>
            <a:pPr eaLnBrk="1" hangingPunct="1"/>
            <a:r>
              <a:rPr lang="en-US" sz="1800" dirty="0"/>
              <a:t>N32 updates successor to N40</a:t>
            </a:r>
          </a:p>
          <a:p>
            <a:pPr eaLnBrk="1" hangingPunct="1"/>
            <a:r>
              <a:rPr lang="en-US" sz="1800" dirty="0"/>
              <a:t>N40 initializes successor to N45, and </a:t>
            </a:r>
            <a:r>
              <a:rPr lang="en-US" sz="1800" dirty="0" err="1"/>
              <a:t>inits</a:t>
            </a:r>
            <a:r>
              <a:rPr lang="en-US" sz="1800" dirty="0"/>
              <a:t> fingers from it</a:t>
            </a:r>
          </a:p>
          <a:p>
            <a:pPr eaLnBrk="1" hangingPunct="1"/>
            <a:r>
              <a:rPr lang="en-US" sz="1800" i="1" dirty="0"/>
              <a:t>N40 periodically talks to neighbors to update finger table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68281" y="3352800"/>
            <a:ext cx="1312469" cy="10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b="1" i="1" dirty="0"/>
              <a:t>Stabilization </a:t>
            </a:r>
          </a:p>
          <a:p>
            <a:pPr eaLnBrk="1" hangingPunct="1"/>
            <a:r>
              <a:rPr lang="en-US" sz="1600" b="1" i="1" dirty="0"/>
              <a:t>Protocol</a:t>
            </a:r>
          </a:p>
          <a:p>
            <a:pPr eaLnBrk="1" hangingPunct="1"/>
            <a:r>
              <a:rPr lang="en-US" sz="1600" b="1" i="1" dirty="0"/>
              <a:t>(followed by</a:t>
            </a:r>
          </a:p>
          <a:p>
            <a:pPr eaLnBrk="1" hangingPunct="1"/>
            <a:r>
              <a:rPr lang="en-US" sz="1600" b="1" i="1" dirty="0"/>
              <a:t>all nodes)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796881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5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 (2)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758281" y="3200400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51890" y="609599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24147" y="2760019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1018" y="2617784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69829" y="471011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77690" y="607218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23290" y="3122609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842290" y="42529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804690" y="31099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719090" y="554831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539081" y="1905000"/>
            <a:ext cx="6249167" cy="830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N40 may need to copy some files/keys from N45</a:t>
            </a:r>
          </a:p>
          <a:p>
            <a:pPr algn="ctr" eaLnBrk="1" hangingPunct="1"/>
            <a:r>
              <a:rPr lang="en-US" dirty="0"/>
              <a:t>(files with </a:t>
            </a:r>
            <a:r>
              <a:rPr lang="en-US" dirty="0" err="1"/>
              <a:t>fileid</a:t>
            </a:r>
            <a:r>
              <a:rPr lang="en-US" dirty="0"/>
              <a:t> between 32 and 40)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855618" y="6288085"/>
            <a:ext cx="132168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CC33"/>
                </a:solidFill>
              </a:rPr>
              <a:t>K34,K38</a:t>
            </a:r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6414290" y="6018209"/>
            <a:ext cx="558800" cy="533400"/>
          </a:xfrm>
          <a:custGeom>
            <a:avLst/>
            <a:gdLst>
              <a:gd name="T0" fmla="*/ 0 w 352"/>
              <a:gd name="T1" fmla="*/ 2147483647 h 336"/>
              <a:gd name="T2" fmla="*/ 2147483647 w 352"/>
              <a:gd name="T3" fmla="*/ 2147483647 h 336"/>
              <a:gd name="T4" fmla="*/ 2147483647 w 352"/>
              <a:gd name="T5" fmla="*/ 2147483647 h 336"/>
              <a:gd name="T6" fmla="*/ 2147483647 w 352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336"/>
              <a:gd name="T14" fmla="*/ 352 w 35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336">
                <a:moveTo>
                  <a:pt x="0" y="336"/>
                </a:moveTo>
                <a:cubicBezTo>
                  <a:pt x="92" y="328"/>
                  <a:pt x="184" y="320"/>
                  <a:pt x="240" y="288"/>
                </a:cubicBezTo>
                <a:cubicBezTo>
                  <a:pt x="296" y="256"/>
                  <a:pt x="320" y="192"/>
                  <a:pt x="336" y="144"/>
                </a:cubicBezTo>
                <a:cubicBezTo>
                  <a:pt x="352" y="96"/>
                  <a:pt x="344" y="48"/>
                  <a:pt x="336" y="0"/>
                </a:cubicBezTo>
              </a:path>
            </a:pathLst>
          </a:cu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9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A new peer affects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other finger entries in the system, on average [Why?]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Number of messages per peer join=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O(log(N)*log(N)) </a:t>
            </a:r>
          </a:p>
          <a:p>
            <a:pPr>
              <a:lnSpc>
                <a:spcPct val="110000"/>
              </a:lnSpc>
            </a:pPr>
            <a:endParaRPr lang="en-US" sz="39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Similar set of operations for dealing with peers leaving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For dealing with failures, also need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failure detectors</a:t>
            </a:r>
            <a:r>
              <a:rPr lang="en-US" sz="3300" dirty="0">
                <a:latin typeface="Times New Roman" charset="0"/>
                <a:ea typeface="ＭＳ Ｐゴシック" charset="0"/>
              </a:rPr>
              <a:t>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(you’ve seen them!</a:t>
            </a:r>
            <a:r>
              <a:rPr lang="en-US" altLang="ja-JP" sz="3300" dirty="0" smtClean="0">
                <a:latin typeface="Times New Roman" charset="0"/>
                <a:ea typeface="ＭＳ Ｐゴシック" charset="0"/>
              </a:rPr>
              <a:t>)</a:t>
            </a:r>
            <a:endParaRPr lang="en-US" altLang="ja-JP" sz="33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39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79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Concurrent peer joins, leaves, failures might cause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loopiness</a:t>
            </a:r>
            <a:r>
              <a:rPr lang="en-US" sz="2400" dirty="0">
                <a:latin typeface="Times New Roman" charset="0"/>
                <a:ea typeface="ＭＳ Ｐゴシック" charset="0"/>
              </a:rPr>
              <a:t> of pointers, and failure of lookups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Chord peers periodically run a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stabilization </a:t>
            </a:r>
            <a:r>
              <a:rPr lang="en-US" sz="2000" dirty="0">
                <a:latin typeface="Times New Roman" charset="0"/>
                <a:ea typeface="ＭＳ Ｐゴシック" charset="0"/>
              </a:rPr>
              <a:t>algorithm that checks and updates pointers and keys 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Ensures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non-</a:t>
            </a:r>
            <a:r>
              <a:rPr lang="en-US" sz="2000" i="1" dirty="0" err="1">
                <a:latin typeface="Times New Roman" charset="0"/>
                <a:ea typeface="ＭＳ Ｐゴシック" charset="0"/>
              </a:rPr>
              <a:t>loopiness</a:t>
            </a:r>
            <a:r>
              <a:rPr lang="en-US" sz="2000" dirty="0">
                <a:latin typeface="Times New Roman" charset="0"/>
                <a:ea typeface="ＭＳ Ｐゴシック" charset="0"/>
              </a:rPr>
              <a:t> of fingers, eventual success of lookups and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2000" dirty="0">
                <a:latin typeface="Times New Roman" charset="0"/>
                <a:ea typeface="ＭＳ Ｐゴシック" charset="0"/>
              </a:rPr>
              <a:t>lookups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w.h.p</a:t>
            </a:r>
            <a:r>
              <a:rPr lang="en-US" sz="2000" dirty="0">
                <a:latin typeface="Times New Roman" charset="0"/>
                <a:ea typeface="ＭＳ Ｐゴシック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Each stabilization round at a peer involves a constant number of messages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Strong stability takes              stabilization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rounds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For more see [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TechReport</a:t>
            </a:r>
            <a:r>
              <a:rPr lang="en-US" sz="2000" dirty="0">
                <a:latin typeface="Times New Roman" charset="0"/>
                <a:ea typeface="ＭＳ Ｐゴシック" charset="0"/>
              </a:rPr>
              <a:t> on Chord webpage]</a:t>
            </a:r>
          </a:p>
          <a:p>
            <a:pPr lvl="1">
              <a:lnSpc>
                <a:spcPct val="11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281012"/>
              </p:ext>
            </p:extLst>
          </p:nvPr>
        </p:nvGraphicFramePr>
        <p:xfrm>
          <a:off x="3912826" y="5093855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4" imgW="457200" imgH="228600" progId="Equation.3">
                  <p:embed/>
                </p:oleObj>
              </mc:Choice>
              <mc:Fallback>
                <p:oleObj name="Equation" r:id="rId4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826" y="5093855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05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91281" y="3657600"/>
            <a:ext cx="2118155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Client machines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548481" y="2819400"/>
            <a:ext cx="1866900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napster.com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Servers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1855629" y="26437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5806281" y="5715000"/>
            <a:ext cx="1293581" cy="49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4815681" y="2514600"/>
            <a:ext cx="1966058" cy="61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800" i="1" dirty="0"/>
              <a:t>Store peer pointers </a:t>
            </a:r>
          </a:p>
          <a:p>
            <a:pPr algn="ctr" eaLnBrk="1" hangingPunct="1"/>
            <a:r>
              <a:rPr lang="en-US" sz="1800" i="1" dirty="0"/>
              <a:t>for all files</a:t>
            </a:r>
          </a:p>
        </p:txBody>
      </p:sp>
      <p:sp>
        <p:nvSpPr>
          <p:cNvPr id="158" name="Text Box 51"/>
          <p:cNvSpPr txBox="1">
            <a:spLocks noChangeArrowheads="1"/>
          </p:cNvSpPr>
          <p:nvPr/>
        </p:nvSpPr>
        <p:spPr bwMode="auto">
          <a:xfrm>
            <a:off x="1920081" y="1981200"/>
            <a:ext cx="5248106" cy="3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6600"/>
                </a:solidFill>
              </a:rPr>
              <a:t>2. All servers search their lists (</a:t>
            </a:r>
            <a:r>
              <a:rPr lang="en-US" sz="1800" u="sng" dirty="0">
                <a:solidFill>
                  <a:srgbClr val="FF6600"/>
                </a:solidFill>
              </a:rPr>
              <a:t>ternary tree</a:t>
            </a:r>
            <a:r>
              <a:rPr lang="en-US" sz="1800" dirty="0">
                <a:solidFill>
                  <a:srgbClr val="FF6600"/>
                </a:solidFill>
              </a:rPr>
              <a:t> </a:t>
            </a:r>
            <a:r>
              <a:rPr lang="en-US" sz="1800" dirty="0" smtClean="0">
                <a:solidFill>
                  <a:srgbClr val="FF6600"/>
                </a:solidFill>
              </a:rPr>
              <a:t>algorithm)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159" name="Text Box 56"/>
          <p:cNvSpPr txBox="1">
            <a:spLocks noChangeArrowheads="1"/>
          </p:cNvSpPr>
          <p:nvPr/>
        </p:nvSpPr>
        <p:spPr bwMode="auto">
          <a:xfrm>
            <a:off x="1843881" y="6019800"/>
            <a:ext cx="3486519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6600"/>
                </a:solidFill>
              </a:rPr>
              <a:t>5. download from best host</a:t>
            </a:r>
          </a:p>
        </p:txBody>
      </p:sp>
      <p:sp>
        <p:nvSpPr>
          <p:cNvPr id="160" name="Text Box 54"/>
          <p:cNvSpPr txBox="1">
            <a:spLocks noChangeArrowheads="1"/>
          </p:cNvSpPr>
          <p:nvPr/>
        </p:nvSpPr>
        <p:spPr bwMode="auto">
          <a:xfrm>
            <a:off x="5882481" y="4648200"/>
            <a:ext cx="2357404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4. ping candidates</a:t>
            </a:r>
          </a:p>
        </p:txBody>
      </p:sp>
      <p:sp>
        <p:nvSpPr>
          <p:cNvPr id="161" name="Text Box 49"/>
          <p:cNvSpPr txBox="1">
            <a:spLocks noChangeArrowheads="1"/>
          </p:cNvSpPr>
          <p:nvPr/>
        </p:nvSpPr>
        <p:spPr bwMode="auto">
          <a:xfrm>
            <a:off x="3139281" y="4572000"/>
            <a:ext cx="1614111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3. Response</a:t>
            </a:r>
          </a:p>
        </p:txBody>
      </p:sp>
      <p:sp>
        <p:nvSpPr>
          <p:cNvPr id="162" name="Text Box 50"/>
          <p:cNvSpPr txBox="1">
            <a:spLocks noChangeArrowheads="1"/>
          </p:cNvSpPr>
          <p:nvPr/>
        </p:nvSpPr>
        <p:spPr bwMode="auto">
          <a:xfrm>
            <a:off x="4510881" y="3657600"/>
            <a:ext cx="1203843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1. Query</a:t>
            </a:r>
          </a:p>
        </p:txBody>
      </p:sp>
      <p:grpSp>
        <p:nvGrpSpPr>
          <p:cNvPr id="52" name="Group 7"/>
          <p:cNvGrpSpPr>
            <a:grpSpLocks/>
          </p:cNvGrpSpPr>
          <p:nvPr/>
        </p:nvGrpSpPr>
        <p:grpSpPr bwMode="auto">
          <a:xfrm>
            <a:off x="2933541" y="3479801"/>
            <a:ext cx="373380" cy="461434"/>
            <a:chOff x="2256" y="1864"/>
            <a:chExt cx="336" cy="436"/>
          </a:xfrm>
        </p:grpSpPr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2258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5" name="Group 8"/>
          <p:cNvGrpSpPr>
            <a:grpSpLocks/>
          </p:cNvGrpSpPr>
          <p:nvPr/>
        </p:nvGrpSpPr>
        <p:grpSpPr bwMode="auto">
          <a:xfrm>
            <a:off x="3200239" y="3937001"/>
            <a:ext cx="396716" cy="461434"/>
            <a:chOff x="2256" y="1864"/>
            <a:chExt cx="357" cy="436"/>
          </a:xfrm>
        </p:grpSpPr>
        <p:sp>
          <p:nvSpPr>
            <p:cNvPr id="56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293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8" name="Group 11"/>
          <p:cNvGrpSpPr>
            <a:grpSpLocks/>
          </p:cNvGrpSpPr>
          <p:nvPr/>
        </p:nvGrpSpPr>
        <p:grpSpPr bwMode="auto">
          <a:xfrm>
            <a:off x="3520281" y="3479801"/>
            <a:ext cx="373380" cy="461434"/>
            <a:chOff x="2256" y="1864"/>
            <a:chExt cx="336" cy="436"/>
          </a:xfrm>
        </p:grpSpPr>
        <p:sp>
          <p:nvSpPr>
            <p:cNvPr id="59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2256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880202" y="5689601"/>
            <a:ext cx="381159" cy="461434"/>
            <a:chOff x="1584" y="3096"/>
            <a:chExt cx="343" cy="436"/>
          </a:xfrm>
        </p:grpSpPr>
        <p:sp>
          <p:nvSpPr>
            <p:cNvPr id="62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1611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4" name="Group 18"/>
          <p:cNvGrpSpPr>
            <a:grpSpLocks/>
          </p:cNvGrpSpPr>
          <p:nvPr/>
        </p:nvGrpSpPr>
        <p:grpSpPr bwMode="auto">
          <a:xfrm>
            <a:off x="1440020" y="4622801"/>
            <a:ext cx="374491" cy="461434"/>
            <a:chOff x="1584" y="3048"/>
            <a:chExt cx="337" cy="436"/>
          </a:xfrm>
        </p:grpSpPr>
        <p:sp>
          <p:nvSpPr>
            <p:cNvPr id="65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1605" y="304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7" name="Group 24"/>
          <p:cNvGrpSpPr>
            <a:grpSpLocks/>
          </p:cNvGrpSpPr>
          <p:nvPr/>
        </p:nvGrpSpPr>
        <p:grpSpPr bwMode="auto">
          <a:xfrm>
            <a:off x="2133441" y="5384801"/>
            <a:ext cx="373380" cy="461434"/>
            <a:chOff x="1584" y="3088"/>
            <a:chExt cx="336" cy="436"/>
          </a:xfrm>
        </p:grpSpPr>
        <p:sp>
          <p:nvSpPr>
            <p:cNvPr id="6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26"/>
            <p:cNvSpPr txBox="1">
              <a:spLocks noChangeArrowheads="1"/>
            </p:cNvSpPr>
            <p:nvPr/>
          </p:nvSpPr>
          <p:spPr bwMode="auto">
            <a:xfrm>
              <a:off x="1598" y="308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70" name="Group 27"/>
          <p:cNvGrpSpPr>
            <a:grpSpLocks/>
          </p:cNvGrpSpPr>
          <p:nvPr/>
        </p:nvGrpSpPr>
        <p:grpSpPr bwMode="auto">
          <a:xfrm>
            <a:off x="3733641" y="5689594"/>
            <a:ext cx="373380" cy="461433"/>
            <a:chOff x="1584" y="3096"/>
            <a:chExt cx="336" cy="436"/>
          </a:xfrm>
        </p:grpSpPr>
        <p:sp>
          <p:nvSpPr>
            <p:cNvPr id="7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49081" y="4622800"/>
            <a:ext cx="381000" cy="461434"/>
            <a:chOff x="5349081" y="4724400"/>
            <a:chExt cx="381000" cy="461434"/>
          </a:xfrm>
        </p:grpSpPr>
        <p:sp>
          <p:nvSpPr>
            <p:cNvPr id="74" name="Oval 31"/>
            <p:cNvSpPr>
              <a:spLocks noChangeArrowheads="1"/>
            </p:cNvSpPr>
            <p:nvPr/>
          </p:nvSpPr>
          <p:spPr bwMode="auto">
            <a:xfrm>
              <a:off x="5349081" y="4804833"/>
              <a:ext cx="373380" cy="304800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5378926" y="4724400"/>
              <a:ext cx="351155" cy="46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3200241" y="3886200"/>
            <a:ext cx="10668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 flipH="1">
            <a:off x="3466941" y="3852333"/>
            <a:ext cx="16002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Line 35"/>
          <p:cNvSpPr>
            <a:spLocks noChangeShapeType="1"/>
          </p:cNvSpPr>
          <p:nvPr/>
        </p:nvSpPr>
        <p:spPr bwMode="auto">
          <a:xfrm flipH="1">
            <a:off x="3306921" y="3784600"/>
            <a:ext cx="2133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Line 36"/>
          <p:cNvSpPr>
            <a:spLocks noChangeShapeType="1"/>
          </p:cNvSpPr>
          <p:nvPr/>
        </p:nvSpPr>
        <p:spPr bwMode="auto">
          <a:xfrm flipH="1">
            <a:off x="1760061" y="3886200"/>
            <a:ext cx="12801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Line 37"/>
          <p:cNvSpPr>
            <a:spLocks noChangeShapeType="1"/>
          </p:cNvSpPr>
          <p:nvPr/>
        </p:nvSpPr>
        <p:spPr bwMode="auto">
          <a:xfrm flipH="1">
            <a:off x="2453481" y="4343400"/>
            <a:ext cx="853440" cy="1168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3840321" y="3835400"/>
            <a:ext cx="15468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>
            <a:off x="3786981" y="3886200"/>
            <a:ext cx="1066800" cy="162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40"/>
          <p:cNvSpPr>
            <a:spLocks noChangeShapeType="1"/>
          </p:cNvSpPr>
          <p:nvPr/>
        </p:nvSpPr>
        <p:spPr bwMode="auto">
          <a:xfrm>
            <a:off x="3733641" y="3886200"/>
            <a:ext cx="160020" cy="187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H="1">
            <a:off x="3146901" y="4343400"/>
            <a:ext cx="266700" cy="142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Oval 42"/>
          <p:cNvSpPr>
            <a:spLocks noChangeArrowheads="1"/>
          </p:cNvSpPr>
          <p:nvPr/>
        </p:nvSpPr>
        <p:spPr bwMode="auto">
          <a:xfrm>
            <a:off x="2826861" y="3378200"/>
            <a:ext cx="1226820" cy="1066800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Line 49"/>
          <p:cNvSpPr>
            <a:spLocks noChangeShapeType="1"/>
          </p:cNvSpPr>
          <p:nvPr/>
        </p:nvSpPr>
        <p:spPr bwMode="auto">
          <a:xfrm flipV="1">
            <a:off x="3840321" y="3276600"/>
            <a:ext cx="8001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Line 50"/>
          <p:cNvSpPr>
            <a:spLocks noChangeShapeType="1"/>
          </p:cNvSpPr>
          <p:nvPr/>
        </p:nvSpPr>
        <p:spPr bwMode="auto">
          <a:xfrm>
            <a:off x="5653881" y="4902200"/>
            <a:ext cx="320040" cy="660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8" name="Group 27"/>
          <p:cNvGrpSpPr>
            <a:grpSpLocks/>
          </p:cNvGrpSpPr>
          <p:nvPr/>
        </p:nvGrpSpPr>
        <p:grpSpPr bwMode="auto">
          <a:xfrm>
            <a:off x="4739481" y="5410200"/>
            <a:ext cx="373380" cy="461433"/>
            <a:chOff x="1584" y="3096"/>
            <a:chExt cx="336" cy="436"/>
          </a:xfrm>
        </p:grpSpPr>
        <p:sp>
          <p:nvSpPr>
            <p:cNvPr id="89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>
          <a:xfrm flipH="1" flipV="1">
            <a:off x="4282281" y="3886200"/>
            <a:ext cx="609600" cy="381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358481" y="4267200"/>
            <a:ext cx="609600" cy="381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70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</a:t>
            </a:r>
          </a:p>
        </p:txBody>
      </p:sp>
      <p:grpSp>
        <p:nvGrpSpPr>
          <p:cNvPr id="48" name="Group 12"/>
          <p:cNvGrpSpPr>
            <a:grpSpLocks/>
          </p:cNvGrpSpPr>
          <p:nvPr/>
        </p:nvGrpSpPr>
        <p:grpSpPr bwMode="auto">
          <a:xfrm>
            <a:off x="4027012" y="5105401"/>
            <a:ext cx="378699" cy="461434"/>
            <a:chOff x="1584" y="3112"/>
            <a:chExt cx="367" cy="436"/>
          </a:xfrm>
        </p:grpSpPr>
        <p:sp>
          <p:nvSpPr>
            <p:cNvPr id="49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1610" y="3112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1" name="Group 15"/>
          <p:cNvGrpSpPr>
            <a:grpSpLocks/>
          </p:cNvGrpSpPr>
          <p:nvPr/>
        </p:nvGrpSpPr>
        <p:grpSpPr bwMode="auto">
          <a:xfrm>
            <a:off x="1386445" y="3200401"/>
            <a:ext cx="362189" cy="461434"/>
            <a:chOff x="1569" y="3088"/>
            <a:chExt cx="351" cy="436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 Box 17"/>
            <p:cNvSpPr txBox="1">
              <a:spLocks noChangeArrowheads="1"/>
            </p:cNvSpPr>
            <p:nvPr/>
          </p:nvSpPr>
          <p:spPr bwMode="auto">
            <a:xfrm>
              <a:off x="1569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4" name="Group 18"/>
          <p:cNvGrpSpPr>
            <a:grpSpLocks/>
          </p:cNvGrpSpPr>
          <p:nvPr/>
        </p:nvGrpSpPr>
        <p:grpSpPr bwMode="auto">
          <a:xfrm>
            <a:off x="5314792" y="4572001"/>
            <a:ext cx="385922" cy="461434"/>
            <a:chOff x="1584" y="3088"/>
            <a:chExt cx="374" cy="436"/>
          </a:xfrm>
        </p:grpSpPr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1617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7" name="Group 21"/>
          <p:cNvGrpSpPr>
            <a:grpSpLocks/>
          </p:cNvGrpSpPr>
          <p:nvPr/>
        </p:nvGrpSpPr>
        <p:grpSpPr bwMode="auto">
          <a:xfrm>
            <a:off x="1946748" y="5105401"/>
            <a:ext cx="353933" cy="461434"/>
            <a:chOff x="1584" y="3112"/>
            <a:chExt cx="343" cy="436"/>
          </a:xfrm>
        </p:grpSpPr>
        <p:sp>
          <p:nvSpPr>
            <p:cNvPr id="58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auto">
            <a:xfrm>
              <a:off x="1586" y="3112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0" name="Group 24"/>
          <p:cNvGrpSpPr>
            <a:grpSpLocks/>
          </p:cNvGrpSpPr>
          <p:nvPr/>
        </p:nvGrpSpPr>
        <p:grpSpPr bwMode="auto">
          <a:xfrm>
            <a:off x="3085939" y="3352801"/>
            <a:ext cx="405527" cy="461434"/>
            <a:chOff x="1584" y="3088"/>
            <a:chExt cx="393" cy="436"/>
          </a:xfrm>
        </p:grpSpPr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1636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4" name="Oval 28"/>
          <p:cNvSpPr>
            <a:spLocks noChangeArrowheads="1"/>
          </p:cNvSpPr>
          <p:nvPr/>
        </p:nvSpPr>
        <p:spPr bwMode="auto">
          <a:xfrm>
            <a:off x="5067141" y="3183468"/>
            <a:ext cx="346711" cy="3048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5044281" y="3124200"/>
            <a:ext cx="351870" cy="4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</a:p>
        </p:txBody>
      </p:sp>
      <p:sp>
        <p:nvSpPr>
          <p:cNvPr id="66" name="Line 33"/>
          <p:cNvSpPr>
            <a:spLocks noChangeShapeType="1"/>
          </p:cNvSpPr>
          <p:nvPr/>
        </p:nvSpPr>
        <p:spPr bwMode="auto">
          <a:xfrm flipH="1" flipV="1">
            <a:off x="1699101" y="3429000"/>
            <a:ext cx="138684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34"/>
          <p:cNvSpPr>
            <a:spLocks noChangeShapeType="1"/>
          </p:cNvSpPr>
          <p:nvPr/>
        </p:nvSpPr>
        <p:spPr bwMode="auto">
          <a:xfrm>
            <a:off x="1600041" y="3581400"/>
            <a:ext cx="495300" cy="157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35"/>
          <p:cNvSpPr>
            <a:spLocks noChangeShapeType="1"/>
          </p:cNvSpPr>
          <p:nvPr/>
        </p:nvSpPr>
        <p:spPr bwMode="auto">
          <a:xfrm>
            <a:off x="3432651" y="3632200"/>
            <a:ext cx="193167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1748631" y="3530600"/>
            <a:ext cx="2327910" cy="172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37"/>
          <p:cNvSpPr>
            <a:spLocks noChangeShapeType="1"/>
          </p:cNvSpPr>
          <p:nvPr/>
        </p:nvSpPr>
        <p:spPr bwMode="auto">
          <a:xfrm>
            <a:off x="3383121" y="3733800"/>
            <a:ext cx="742950" cy="147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758031" y="2921000"/>
            <a:ext cx="2340121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Servents (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Text Box 43"/>
          <p:cNvSpPr txBox="1">
            <a:spLocks noChangeArrowheads="1"/>
          </p:cNvSpPr>
          <p:nvPr/>
        </p:nvSpPr>
        <p:spPr bwMode="auto">
          <a:xfrm>
            <a:off x="1787843" y="26437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2293461" y="5308600"/>
            <a:ext cx="1733550" cy="5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45"/>
          <p:cNvSpPr>
            <a:spLocks noChangeShapeType="1"/>
          </p:cNvSpPr>
          <p:nvPr/>
        </p:nvSpPr>
        <p:spPr bwMode="auto">
          <a:xfrm flipH="1">
            <a:off x="4225131" y="3479800"/>
            <a:ext cx="941070" cy="182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5" name="Group 46"/>
          <p:cNvGrpSpPr>
            <a:grpSpLocks/>
          </p:cNvGrpSpPr>
          <p:nvPr/>
        </p:nvGrpSpPr>
        <p:grpSpPr bwMode="auto">
          <a:xfrm>
            <a:off x="5265261" y="5410201"/>
            <a:ext cx="359093" cy="461434"/>
            <a:chOff x="1584" y="3120"/>
            <a:chExt cx="348" cy="436"/>
          </a:xfrm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48"/>
            <p:cNvSpPr txBox="1">
              <a:spLocks noChangeArrowheads="1"/>
            </p:cNvSpPr>
            <p:nvPr/>
          </p:nvSpPr>
          <p:spPr bwMode="auto">
            <a:xfrm>
              <a:off x="1591" y="3120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8" name="Line 49"/>
          <p:cNvSpPr>
            <a:spLocks noChangeShapeType="1"/>
          </p:cNvSpPr>
          <p:nvPr/>
        </p:nvSpPr>
        <p:spPr bwMode="auto">
          <a:xfrm flipH="1" flipV="1">
            <a:off x="4373721" y="5359400"/>
            <a:ext cx="89154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Line 50"/>
          <p:cNvSpPr>
            <a:spLocks noChangeShapeType="1"/>
          </p:cNvSpPr>
          <p:nvPr/>
        </p:nvSpPr>
        <p:spPr bwMode="auto">
          <a:xfrm flipV="1">
            <a:off x="5463381" y="4953000"/>
            <a:ext cx="4953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Text Box 51"/>
          <p:cNvSpPr txBox="1">
            <a:spLocks noChangeArrowheads="1"/>
          </p:cNvSpPr>
          <p:nvPr/>
        </p:nvSpPr>
        <p:spPr bwMode="auto">
          <a:xfrm>
            <a:off x="548481" y="5943600"/>
            <a:ext cx="612330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Connected in an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overlay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graph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	(== each link is an implicit Internet path)</a:t>
            </a:r>
          </a:p>
        </p:txBody>
      </p:sp>
      <p:sp>
        <p:nvSpPr>
          <p:cNvPr id="81" name="Line 52"/>
          <p:cNvSpPr>
            <a:spLocks noChangeShapeType="1"/>
          </p:cNvSpPr>
          <p:nvPr/>
        </p:nvSpPr>
        <p:spPr bwMode="auto">
          <a:xfrm flipH="1" flipV="1">
            <a:off x="1699101" y="4140200"/>
            <a:ext cx="148590" cy="162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53"/>
          <p:cNvSpPr>
            <a:spLocks noChangeShapeType="1"/>
          </p:cNvSpPr>
          <p:nvPr/>
        </p:nvSpPr>
        <p:spPr bwMode="auto">
          <a:xfrm flipV="1">
            <a:off x="1847691" y="5410200"/>
            <a:ext cx="1535430" cy="35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54"/>
          <p:cNvSpPr>
            <a:spLocks noChangeShapeType="1"/>
          </p:cNvSpPr>
          <p:nvPr/>
        </p:nvSpPr>
        <p:spPr bwMode="auto">
          <a:xfrm flipV="1">
            <a:off x="5314791" y="2667000"/>
            <a:ext cx="99060" cy="711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Text Box 55"/>
          <p:cNvSpPr txBox="1">
            <a:spLocks noChangeArrowheads="1"/>
          </p:cNvSpPr>
          <p:nvPr/>
        </p:nvSpPr>
        <p:spPr bwMode="auto">
          <a:xfrm>
            <a:off x="4739481" y="1905000"/>
            <a:ext cx="211409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85" name="Line 56"/>
          <p:cNvSpPr>
            <a:spLocks noChangeShapeType="1"/>
          </p:cNvSpPr>
          <p:nvPr/>
        </p:nvSpPr>
        <p:spPr bwMode="auto">
          <a:xfrm>
            <a:off x="5314791" y="3378200"/>
            <a:ext cx="247650" cy="558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Text Box 57"/>
          <p:cNvSpPr txBox="1">
            <a:spLocks noChangeArrowheads="1"/>
          </p:cNvSpPr>
          <p:nvPr/>
        </p:nvSpPr>
        <p:spPr bwMode="auto">
          <a:xfrm>
            <a:off x="5196681" y="3810000"/>
            <a:ext cx="2062876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Also store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 pointers</a:t>
            </a:r>
            <a:r>
              <a:rPr kumimoji="0" lang="ja-JP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3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5334003" y="5029205"/>
            <a:ext cx="533401" cy="469901"/>
            <a:chOff x="1584" y="3160"/>
            <a:chExt cx="336" cy="296"/>
          </a:xfrm>
        </p:grpSpPr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3" name="Group 6"/>
          <p:cNvGrpSpPr>
            <a:grpSpLocks/>
          </p:cNvGrpSpPr>
          <p:nvPr/>
        </p:nvGrpSpPr>
        <p:grpSpPr bwMode="auto">
          <a:xfrm>
            <a:off x="1295404" y="2209805"/>
            <a:ext cx="533401" cy="469901"/>
            <a:chOff x="1584" y="3160"/>
            <a:chExt cx="336" cy="296"/>
          </a:xfrm>
        </p:grpSpPr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6" name="Group 9"/>
          <p:cNvGrpSpPr>
            <a:grpSpLocks/>
          </p:cNvGrpSpPr>
          <p:nvPr/>
        </p:nvGrpSpPr>
        <p:grpSpPr bwMode="auto">
          <a:xfrm>
            <a:off x="7315204" y="4267205"/>
            <a:ext cx="533401" cy="469901"/>
            <a:chOff x="1584" y="3160"/>
            <a:chExt cx="336" cy="296"/>
          </a:xfrm>
        </p:grpSpPr>
        <p:sp>
          <p:nvSpPr>
            <p:cNvPr id="57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9" name="Group 12"/>
          <p:cNvGrpSpPr>
            <a:grpSpLocks/>
          </p:cNvGrpSpPr>
          <p:nvPr/>
        </p:nvGrpSpPr>
        <p:grpSpPr bwMode="auto">
          <a:xfrm>
            <a:off x="2133603" y="5029205"/>
            <a:ext cx="533401" cy="469901"/>
            <a:chOff x="1584" y="3160"/>
            <a:chExt cx="336" cy="296"/>
          </a:xfrm>
        </p:grpSpPr>
        <p:sp>
          <p:nvSpPr>
            <p:cNvPr id="60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886204" y="2438405"/>
            <a:ext cx="533401" cy="469901"/>
            <a:chOff x="1584" y="3160"/>
            <a:chExt cx="336" cy="296"/>
          </a:xfrm>
        </p:grpSpPr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5" name="Group 18"/>
          <p:cNvGrpSpPr>
            <a:grpSpLocks/>
          </p:cNvGrpSpPr>
          <p:nvPr/>
        </p:nvGrpSpPr>
        <p:grpSpPr bwMode="auto">
          <a:xfrm>
            <a:off x="6934204" y="2057405"/>
            <a:ext cx="533401" cy="469901"/>
            <a:chOff x="1584" y="3160"/>
            <a:chExt cx="336" cy="296"/>
          </a:xfrm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8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1889128" y="1260476"/>
            <a:ext cx="184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6" name="Group 30"/>
          <p:cNvGrpSpPr>
            <a:grpSpLocks/>
          </p:cNvGrpSpPr>
          <p:nvPr/>
        </p:nvGrpSpPr>
        <p:grpSpPr bwMode="auto">
          <a:xfrm>
            <a:off x="7239004" y="5486405"/>
            <a:ext cx="533401" cy="469901"/>
            <a:chOff x="1584" y="3160"/>
            <a:chExt cx="336" cy="296"/>
          </a:xfrm>
        </p:grpSpPr>
        <p:sp>
          <p:nvSpPr>
            <p:cNvPr id="77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9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Text Box 45"/>
          <p:cNvSpPr txBox="1">
            <a:spLocks noChangeArrowheads="1"/>
          </p:cNvSpPr>
          <p:nvPr/>
        </p:nvSpPr>
        <p:spPr bwMode="auto">
          <a:xfrm>
            <a:off x="2433641" y="5719763"/>
            <a:ext cx="349235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Who has PennyLane.mp3?</a:t>
            </a:r>
          </a:p>
        </p:txBody>
      </p:sp>
      <p:sp>
        <p:nvSpPr>
          <p:cNvPr id="89" name="AutoShape 46"/>
          <p:cNvSpPr>
            <a:spLocks noChangeArrowheads="1"/>
          </p:cNvSpPr>
          <p:nvPr/>
        </p:nvSpPr>
        <p:spPr bwMode="auto">
          <a:xfrm>
            <a:off x="2209800" y="5486400"/>
            <a:ext cx="3886200" cy="1143000"/>
          </a:xfrm>
          <a:prstGeom prst="cloudCallout">
            <a:avLst>
              <a:gd name="adj1" fmla="val -62734"/>
              <a:gd name="adj2" fmla="val -4043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Text Box 47"/>
          <p:cNvSpPr txBox="1">
            <a:spLocks noChangeArrowheads="1"/>
          </p:cNvSpPr>
          <p:nvPr/>
        </p:nvSpPr>
        <p:spPr bwMode="auto">
          <a:xfrm>
            <a:off x="1310481" y="1752600"/>
            <a:ext cx="5288617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Query</a:t>
            </a: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 flooded out, </a:t>
            </a:r>
            <a:r>
              <a:rPr kumimoji="0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ttl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-restricted, forwarded only once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Text Box 49"/>
          <p:cNvSpPr txBox="1">
            <a:spLocks noChangeArrowheads="1"/>
          </p:cNvSpPr>
          <p:nvPr/>
        </p:nvSpPr>
        <p:spPr bwMode="auto">
          <a:xfrm>
            <a:off x="2514602" y="4572000"/>
            <a:ext cx="107612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TTL=2</a:t>
            </a:r>
          </a:p>
        </p:txBody>
      </p:sp>
      <p:pic>
        <p:nvPicPr>
          <p:cNvPr id="1741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9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5334002" y="5029205"/>
            <a:ext cx="533401" cy="469901"/>
            <a:chOff x="1584" y="3160"/>
            <a:chExt cx="336" cy="296"/>
          </a:xfrm>
        </p:grpSpPr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1295404" y="2209805"/>
            <a:ext cx="533401" cy="469901"/>
            <a:chOff x="1584" y="3160"/>
            <a:chExt cx="336" cy="296"/>
          </a:xfrm>
        </p:grpSpPr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1" name="Group 9"/>
          <p:cNvGrpSpPr>
            <a:grpSpLocks/>
          </p:cNvGrpSpPr>
          <p:nvPr/>
        </p:nvGrpSpPr>
        <p:grpSpPr bwMode="auto">
          <a:xfrm>
            <a:off x="7315204" y="4267205"/>
            <a:ext cx="533401" cy="469901"/>
            <a:chOff x="1584" y="3160"/>
            <a:chExt cx="336" cy="296"/>
          </a:xfrm>
        </p:grpSpPr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2133602" y="5029205"/>
            <a:ext cx="533401" cy="469901"/>
            <a:chOff x="1584" y="3160"/>
            <a:chExt cx="336" cy="296"/>
          </a:xfrm>
        </p:grpSpPr>
        <p:sp>
          <p:nvSpPr>
            <p:cNvPr id="5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7" name="Group 15"/>
          <p:cNvGrpSpPr>
            <a:grpSpLocks/>
          </p:cNvGrpSpPr>
          <p:nvPr/>
        </p:nvGrpSpPr>
        <p:grpSpPr bwMode="auto">
          <a:xfrm>
            <a:off x="3886204" y="2438405"/>
            <a:ext cx="533401" cy="469901"/>
            <a:chOff x="1584" y="3160"/>
            <a:chExt cx="336" cy="296"/>
          </a:xfrm>
        </p:grpSpPr>
        <p:sp>
          <p:nvSpPr>
            <p:cNvPr id="5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0" name="Group 18"/>
          <p:cNvGrpSpPr>
            <a:grpSpLocks/>
          </p:cNvGrpSpPr>
          <p:nvPr/>
        </p:nvGrpSpPr>
        <p:grpSpPr bwMode="auto">
          <a:xfrm>
            <a:off x="6934204" y="2057405"/>
            <a:ext cx="533401" cy="469901"/>
            <a:chOff x="1584" y="3160"/>
            <a:chExt cx="336" cy="296"/>
          </a:xfrm>
        </p:grpSpPr>
        <p:sp>
          <p:nvSpPr>
            <p:cNvPr id="6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0" name="Group 29"/>
          <p:cNvGrpSpPr>
            <a:grpSpLocks/>
          </p:cNvGrpSpPr>
          <p:nvPr/>
        </p:nvGrpSpPr>
        <p:grpSpPr bwMode="auto">
          <a:xfrm>
            <a:off x="7239004" y="5486405"/>
            <a:ext cx="533401" cy="469901"/>
            <a:chOff x="1584" y="3160"/>
            <a:chExt cx="336" cy="296"/>
          </a:xfrm>
        </p:grpSpPr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ext Box 41"/>
          <p:cNvSpPr txBox="1">
            <a:spLocks noChangeArrowheads="1"/>
          </p:cNvSpPr>
          <p:nvPr/>
        </p:nvSpPr>
        <p:spPr bwMode="auto">
          <a:xfrm>
            <a:off x="2433642" y="5719764"/>
            <a:ext cx="349235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Who has PennyLane.mp3?</a:t>
            </a: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>
            <a:off x="1539081" y="1752600"/>
            <a:ext cx="5019313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Successful results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QueryHit</a:t>
            </a: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 routed on </a:t>
            </a:r>
            <a:r>
              <a:rPr kumimoji="0" lang="en-US" altLang="ja-JP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reverse path</a:t>
            </a:r>
            <a:endParaRPr kumimoji="0" lang="en-US" sz="1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AutoShape 45"/>
          <p:cNvSpPr>
            <a:spLocks noChangeArrowheads="1"/>
          </p:cNvSpPr>
          <p:nvPr/>
        </p:nvSpPr>
        <p:spPr bwMode="auto">
          <a:xfrm>
            <a:off x="2209800" y="5486400"/>
            <a:ext cx="3886200" cy="1143000"/>
          </a:xfrm>
          <a:prstGeom prst="cloudCallout">
            <a:avLst>
              <a:gd name="adj1" fmla="val -63178"/>
              <a:gd name="adj2" fmla="val -434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7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Developers: I.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Stoica</a:t>
            </a:r>
            <a:r>
              <a:rPr lang="en-US" sz="2000" dirty="0">
                <a:latin typeface="Times New Roman" charset="0"/>
                <a:ea typeface="ＭＳ Ｐゴシック" charset="0"/>
              </a:rPr>
              <a:t>, D.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Karger</a:t>
            </a:r>
            <a:r>
              <a:rPr lang="en-US" sz="2000" dirty="0">
                <a:latin typeface="Times New Roman" charset="0"/>
                <a:ea typeface="ＭＳ Ｐゴシック" charset="0"/>
              </a:rPr>
              <a:t>, F.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Kaashoek</a:t>
            </a:r>
            <a:r>
              <a:rPr lang="en-US" sz="2000" dirty="0">
                <a:latin typeface="Times New Roman" charset="0"/>
                <a:ea typeface="ＭＳ Ｐゴシック" charset="0"/>
              </a:rPr>
              <a:t>, H.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Balakrishnan</a:t>
            </a:r>
            <a:r>
              <a:rPr lang="en-US" sz="2000" dirty="0">
                <a:latin typeface="Times New Roman" charset="0"/>
                <a:ea typeface="ＭＳ Ｐゴシック" charset="0"/>
              </a:rPr>
              <a:t>, R. Morris, Berkeley and MIT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Intelligent choice of neighbors to reduce latency and message cost of routing (lookups/inserts)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Uses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Consistent Hashing </a:t>
            </a:r>
            <a:r>
              <a:rPr lang="en-US" sz="2000" dirty="0">
                <a:latin typeface="Times New Roman" charset="0"/>
                <a:ea typeface="ＭＳ Ｐゴシック" charset="0"/>
              </a:rPr>
              <a:t>on node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 (peer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s) address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SHA-1</a:t>
            </a:r>
            <a:r>
              <a:rPr lang="en-US" sz="1800" dirty="0">
                <a:latin typeface="Times New Roman" charset="0"/>
                <a:ea typeface="ＭＳ Ｐゴシック" charset="0"/>
              </a:rPr>
              <a:t>(</a:t>
            </a:r>
            <a:r>
              <a:rPr lang="en-US" sz="1800" dirty="0" err="1">
                <a:latin typeface="Times New Roman" charset="0"/>
                <a:ea typeface="ＭＳ Ｐゴシック" charset="0"/>
              </a:rPr>
              <a:t>ip_address,port</a:t>
            </a:r>
            <a:r>
              <a:rPr lang="en-US" sz="1800" dirty="0">
                <a:latin typeface="Times New Roman" charset="0"/>
                <a:ea typeface="ＭＳ Ｐゴシック" charset="0"/>
              </a:rPr>
              <a:t>) 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160 bit string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Truncated to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m </a:t>
            </a:r>
            <a:r>
              <a:rPr lang="en-US" sz="1800" dirty="0">
                <a:latin typeface="Times New Roman" charset="0"/>
                <a:ea typeface="ＭＳ Ｐゴシック" charset="0"/>
              </a:rPr>
              <a:t>bits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Called peer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id </a:t>
            </a:r>
            <a:r>
              <a:rPr lang="en-US" sz="1800" dirty="0">
                <a:latin typeface="Times New Roman" charset="0"/>
                <a:ea typeface="ＭＳ Ｐゴシック" charset="0"/>
              </a:rPr>
              <a:t>(number between 0 and            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   )</a:t>
            </a:r>
            <a:endParaRPr lang="en-US" sz="18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Not unique but id conflicts very unlikely</a:t>
            </a:r>
            <a:endParaRPr lang="en-US" sz="18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Can then map peers to one of       logical points on a circle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282105"/>
              </p:ext>
            </p:extLst>
          </p:nvPr>
        </p:nvGraphicFramePr>
        <p:xfrm>
          <a:off x="5377656" y="4826717"/>
          <a:ext cx="733425" cy="35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" name="Equation" r:id="rId4" imgW="393529" imgH="190417" progId="Equation.3">
                  <p:embed/>
                </p:oleObj>
              </mc:Choice>
              <mc:Fallback>
                <p:oleObj name="Equation" r:id="rId4" imgW="39352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656" y="4826717"/>
                        <a:ext cx="733425" cy="354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74694"/>
              </p:ext>
            </p:extLst>
          </p:nvPr>
        </p:nvGraphicFramePr>
        <p:xfrm>
          <a:off x="4472644" y="5529113"/>
          <a:ext cx="442119" cy="4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Equation" r:id="rId6" imgW="203112" imgH="190417" progId="Equation.3">
                  <p:embed/>
                </p:oleObj>
              </mc:Choice>
              <mc:Fallback>
                <p:oleObj name="Equation" r:id="rId6" imgW="203112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2644" y="5529113"/>
                        <a:ext cx="442119" cy="4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48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of peers</a:t>
            </a:r>
          </a:p>
        </p:txBody>
      </p: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4616451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669926" y="2479676"/>
            <a:ext cx="1133533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6 nodes</a:t>
            </a:r>
          </a:p>
        </p:txBody>
      </p:sp>
    </p:spTree>
    <p:extLst>
      <p:ext uri="{BB962C8B-B14F-4D97-AF65-F5344CB8AC3E}">
        <p14:creationId xmlns:p14="http://schemas.microsoft.com/office/powerpoint/2010/main" val="13869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pointers (1): successors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616451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209800" y="4114800"/>
            <a:ext cx="304800" cy="1219200"/>
          </a:xfrm>
          <a:custGeom>
            <a:avLst/>
            <a:gdLst>
              <a:gd name="T0" fmla="*/ 2147483647 w 312"/>
              <a:gd name="T1" fmla="*/ 2147483647 h 1200"/>
              <a:gd name="T2" fmla="*/ 2147483647 w 312"/>
              <a:gd name="T3" fmla="*/ 2147483647 h 1200"/>
              <a:gd name="T4" fmla="*/ 2147483647 w 312"/>
              <a:gd name="T5" fmla="*/ 0 h 1200"/>
              <a:gd name="T6" fmla="*/ 0 60000 65536"/>
              <a:gd name="T7" fmla="*/ 0 60000 65536"/>
              <a:gd name="T8" fmla="*/ 0 60000 65536"/>
              <a:gd name="T9" fmla="*/ 0 w 312"/>
              <a:gd name="T10" fmla="*/ 0 h 1200"/>
              <a:gd name="T11" fmla="*/ 312 w 31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1200">
                <a:moveTo>
                  <a:pt x="312" y="1200"/>
                </a:moveTo>
                <a:cubicBezTo>
                  <a:pt x="180" y="1012"/>
                  <a:pt x="48" y="824"/>
                  <a:pt x="24" y="624"/>
                </a:cubicBezTo>
                <a:cubicBezTo>
                  <a:pt x="0" y="424"/>
                  <a:pt x="84" y="212"/>
                  <a:pt x="1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6553200" y="2971800"/>
            <a:ext cx="457200" cy="446273"/>
          </a:xfrm>
          <a:custGeom>
            <a:avLst/>
            <a:gdLst>
              <a:gd name="T0" fmla="*/ 0 w 432"/>
              <a:gd name="T1" fmla="*/ 0 h 768"/>
              <a:gd name="T2" fmla="*/ 2147483647 w 432"/>
              <a:gd name="T3" fmla="*/ 2147483647 h 768"/>
              <a:gd name="T4" fmla="*/ 2147483647 w 432"/>
              <a:gd name="T5" fmla="*/ 2147483647 h 768"/>
              <a:gd name="T6" fmla="*/ 0 60000 65536"/>
              <a:gd name="T7" fmla="*/ 0 60000 65536"/>
              <a:gd name="T8" fmla="*/ 0 60000 65536"/>
              <a:gd name="T9" fmla="*/ 0 w 432"/>
              <a:gd name="T10" fmla="*/ 0 h 768"/>
              <a:gd name="T11" fmla="*/ 432 w 43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2819400" y="1828800"/>
            <a:ext cx="3352800" cy="609600"/>
          </a:xfrm>
          <a:custGeom>
            <a:avLst/>
            <a:gdLst>
              <a:gd name="T0" fmla="*/ 0 w 2112"/>
              <a:gd name="T1" fmla="*/ 2147483647 h 384"/>
              <a:gd name="T2" fmla="*/ 2147483647 w 2112"/>
              <a:gd name="T3" fmla="*/ 0 h 384"/>
              <a:gd name="T4" fmla="*/ 2147483647 w 2112"/>
              <a:gd name="T5" fmla="*/ 2147483647 h 384"/>
              <a:gd name="T6" fmla="*/ 0 60000 65536"/>
              <a:gd name="T7" fmla="*/ 0 60000 65536"/>
              <a:gd name="T8" fmla="*/ 0 60000 65536"/>
              <a:gd name="T9" fmla="*/ 0 w 2112"/>
              <a:gd name="T10" fmla="*/ 0 h 384"/>
              <a:gd name="T11" fmla="*/ 2112 w 211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384">
                <a:moveTo>
                  <a:pt x="0" y="384"/>
                </a:moveTo>
                <a:cubicBezTo>
                  <a:pt x="328" y="192"/>
                  <a:pt x="656" y="0"/>
                  <a:pt x="1008" y="0"/>
                </a:cubicBezTo>
                <a:cubicBezTo>
                  <a:pt x="1360" y="0"/>
                  <a:pt x="1736" y="192"/>
                  <a:pt x="2112" y="38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590800" y="2971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6324600" y="4572000"/>
            <a:ext cx="457200" cy="446273"/>
          </a:xfrm>
          <a:custGeom>
            <a:avLst/>
            <a:gdLst>
              <a:gd name="T0" fmla="*/ 2147483647 w 624"/>
              <a:gd name="T1" fmla="*/ 0 h 1056"/>
              <a:gd name="T2" fmla="*/ 2147483647 w 624"/>
              <a:gd name="T3" fmla="*/ 2147483647 h 1056"/>
              <a:gd name="T4" fmla="*/ 0 w 624"/>
              <a:gd name="T5" fmla="*/ 2147483647 h 1056"/>
              <a:gd name="T6" fmla="*/ 0 60000 65536"/>
              <a:gd name="T7" fmla="*/ 0 60000 65536"/>
              <a:gd name="T8" fmla="*/ 0 60000 65536"/>
              <a:gd name="T9" fmla="*/ 0 w 624"/>
              <a:gd name="T10" fmla="*/ 0 h 1056"/>
              <a:gd name="T11" fmla="*/ 624 w 62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/>
          <a:p>
            <a:endParaRPr lang="en-US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3505200" y="5867404"/>
            <a:ext cx="2286000" cy="482600"/>
          </a:xfrm>
          <a:custGeom>
            <a:avLst/>
            <a:gdLst>
              <a:gd name="T0" fmla="*/ 2147483647 w 1440"/>
              <a:gd name="T1" fmla="*/ 0 h 304"/>
              <a:gd name="T2" fmla="*/ 2147483647 w 1440"/>
              <a:gd name="T3" fmla="*/ 2147483647 h 304"/>
              <a:gd name="T4" fmla="*/ 0 w 1440"/>
              <a:gd name="T5" fmla="*/ 2147483647 h 304"/>
              <a:gd name="T6" fmla="*/ 0 60000 65536"/>
              <a:gd name="T7" fmla="*/ 0 60000 65536"/>
              <a:gd name="T8" fmla="*/ 0 60000 65536"/>
              <a:gd name="T9" fmla="*/ 0 w 1440"/>
              <a:gd name="T10" fmla="*/ 0 h 304"/>
              <a:gd name="T11" fmla="*/ 1440 w 1440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04">
                <a:moveTo>
                  <a:pt x="1440" y="0"/>
                </a:moveTo>
                <a:cubicBezTo>
                  <a:pt x="1224" y="136"/>
                  <a:pt x="1008" y="272"/>
                  <a:pt x="768" y="288"/>
                </a:cubicBezTo>
                <a:cubicBezTo>
                  <a:pt x="528" y="304"/>
                  <a:pt x="264" y="200"/>
                  <a:pt x="0" y="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257801" y="6172200"/>
            <a:ext cx="3133179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(similarly predecessors)</a:t>
            </a:r>
          </a:p>
        </p:txBody>
      </p:sp>
    </p:spTree>
    <p:extLst>
      <p:ext uri="{BB962C8B-B14F-4D97-AF65-F5344CB8AC3E}">
        <p14:creationId xmlns:p14="http://schemas.microsoft.com/office/powerpoint/2010/main" val="398023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1406</Words>
  <Application>Microsoft Macintosh PowerPoint</Application>
  <PresentationFormat>Custom</PresentationFormat>
  <Paragraphs>358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HPP-template</vt:lpstr>
      <vt:lpstr>Equation</vt:lpstr>
      <vt:lpstr>PowerPoint Presentation</vt:lpstr>
      <vt:lpstr>Napster Structure</vt:lpstr>
      <vt:lpstr>Napster Search</vt:lpstr>
      <vt:lpstr>Gnutella</vt:lpstr>
      <vt:lpstr>Gnutella Search</vt:lpstr>
      <vt:lpstr>Gnutella Search</vt:lpstr>
      <vt:lpstr>Chord</vt:lpstr>
      <vt:lpstr>Ring of peers</vt:lpstr>
      <vt:lpstr>Peer pointers (1): successors</vt:lpstr>
      <vt:lpstr>Peer pointers (2): finger tables</vt:lpstr>
      <vt:lpstr>What about the files?</vt:lpstr>
      <vt:lpstr>Mapping Files</vt:lpstr>
      <vt:lpstr>Search</vt:lpstr>
      <vt:lpstr>Search</vt:lpstr>
      <vt:lpstr>Search</vt:lpstr>
      <vt:lpstr>Analysis</vt:lpstr>
      <vt:lpstr>Analysis (contd.)</vt:lpstr>
      <vt:lpstr>PowerPoint Presentation</vt:lpstr>
      <vt:lpstr>Search under peer failures</vt:lpstr>
      <vt:lpstr>Search under peer failures</vt:lpstr>
      <vt:lpstr>Search under peer failures</vt:lpstr>
      <vt:lpstr>Search under peer failures (2)</vt:lpstr>
      <vt:lpstr>Search under peer failures (2)</vt:lpstr>
      <vt:lpstr>Need to deal with dynamic changes</vt:lpstr>
      <vt:lpstr>New peers joining</vt:lpstr>
      <vt:lpstr>New peers joining (2)</vt:lpstr>
      <vt:lpstr>New peers joining (3)</vt:lpstr>
      <vt:lpstr>Stabilization Protocol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Nitin Vaidya</cp:lastModifiedBy>
  <cp:revision>131</cp:revision>
  <dcterms:created xsi:type="dcterms:W3CDTF">2012-12-19T21:49:48Z</dcterms:created>
  <dcterms:modified xsi:type="dcterms:W3CDTF">2016-03-26T03:10:19Z</dcterms:modified>
</cp:coreProperties>
</file>