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462" r:id="rId2"/>
    <p:sldId id="2486" r:id="rId3"/>
    <p:sldId id="2461" r:id="rId4"/>
    <p:sldId id="2463" r:id="rId5"/>
    <p:sldId id="2464" r:id="rId6"/>
    <p:sldId id="2465" r:id="rId7"/>
    <p:sldId id="2466" r:id="rId8"/>
    <p:sldId id="2479" r:id="rId9"/>
    <p:sldId id="2476" r:id="rId10"/>
    <p:sldId id="2481" r:id="rId11"/>
    <p:sldId id="2480" r:id="rId12"/>
    <p:sldId id="2475" r:id="rId13"/>
    <p:sldId id="2482" r:id="rId14"/>
    <p:sldId id="2483" r:id="rId15"/>
    <p:sldId id="2490" r:id="rId16"/>
    <p:sldId id="2491" r:id="rId17"/>
  </p:sldIdLst>
  <p:sldSz cx="9144000" cy="6858000" type="screen4x3"/>
  <p:notesSz cx="6991350" cy="9282113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ECFF"/>
    <a:srgbClr val="33CCFF"/>
    <a:srgbClr val="F0F0C2"/>
    <a:srgbClr val="BAFFAC"/>
    <a:srgbClr val="DFFFD9"/>
    <a:srgbClr val="E69999"/>
    <a:srgbClr val="CBFFC1"/>
    <a:srgbClr val="F0F5D6"/>
    <a:srgbClr val="EEED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6" autoAdjust="0"/>
    <p:restoredTop sz="96433" autoAdjust="0"/>
  </p:normalViewPr>
  <p:slideViewPr>
    <p:cSldViewPr snapToGrid="0">
      <p:cViewPr>
        <p:scale>
          <a:sx n="70" d="100"/>
          <a:sy n="70" d="100"/>
        </p:scale>
        <p:origin x="-3488" y="-2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218"/>
    </p:cViewPr>
  </p:sorterViewPr>
  <p:notesViewPr>
    <p:cSldViewPr snapToGrid="0">
      <p:cViewPr varScale="1">
        <p:scale>
          <a:sx n="58" d="100"/>
          <a:sy n="58" d="100"/>
        </p:scale>
        <p:origin x="-2496" y="-96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ctr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ctr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4D328B2F-E4A9-4B42-9114-8FE517F38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08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262AFDE-5065-4356-9A1D-319F9FBCF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73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4A4FE-C508-445A-BEEA-5241DB609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87A4A-469E-41B4-A4BB-20E7ADC1F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0D3AB-AD66-458A-851D-A518A4FC2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62DA2-7D97-4C00-81E8-746481673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90451-B3EB-4D27-9BF6-B2ED89E43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5E721-646B-43FE-9C59-B1DD65377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7DEF5-A307-4F25-8C66-A6D5B0584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EE0C2-57FB-4ADE-AB30-1194CE51D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EC7BB-7051-4029-9E77-635DAEA5F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51084-5C69-499E-A268-F024F6114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EBF2-5F63-4212-9814-96C2174E3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2C1C9-E007-43BE-85CB-100AF574E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2685-606E-40D3-AC53-BA20005A5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22931-C89A-41AC-84F8-145AE746D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Mobicom'98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latin typeface="Helvetica"/>
                <a:cs typeface="Helvetica"/>
              </a:defRPr>
            </a:lvl1pPr>
          </a:lstStyle>
          <a:p>
            <a:pPr>
              <a:defRPr/>
            </a:pPr>
            <a:fld id="{9FF9E353-2231-45A2-B736-4E2E121B5C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Helvetica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arlett" pitchFamily="2" charset="2"/>
        <a:buChar char="g"/>
        <a:defRPr sz="24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Font typeface="Marlett" pitchFamily="2" charset="2"/>
        <a:buChar char="i"/>
        <a:defRPr sz="2000">
          <a:solidFill>
            <a:schemeClr val="tx1"/>
          </a:solidFill>
          <a:latin typeface="Helvetica"/>
          <a:cs typeface="Helvetic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75000"/>
        <a:buChar char="•"/>
        <a:defRPr sz="2000">
          <a:solidFill>
            <a:schemeClr val="tx1"/>
          </a:solidFill>
          <a:latin typeface="Helvetica"/>
          <a:cs typeface="Helvetic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Helvetica"/>
          <a:cs typeface="Helvetic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Helvetica"/>
          <a:cs typeface="Helvetic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8458201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933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smtClean="0"/>
              <a:t>processes,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crash faults           </a:t>
            </a:r>
            <a:r>
              <a:rPr lang="en-US" dirty="0" smtClean="0"/>
              <a:t>(N </a:t>
            </a:r>
            <a:r>
              <a:rPr lang="en-US" dirty="0" smtClean="0"/>
              <a:t>&gt; 2f)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93300"/>
                </a:solidFill>
              </a:rPr>
              <a:t>Asynchronous</a:t>
            </a:r>
            <a:r>
              <a:rPr lang="en-US" dirty="0" smtClean="0"/>
              <a:t> systems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Properties: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Termination:   eventually, each fault-free process</a:t>
            </a:r>
          </a:p>
          <a:p>
            <a:pPr>
              <a:buNone/>
            </a:pPr>
            <a:r>
              <a:rPr lang="en-US" dirty="0" smtClean="0"/>
              <a:t>                           has an output</a:t>
            </a:r>
          </a:p>
          <a:p>
            <a:pPr>
              <a:buNone/>
            </a:pPr>
            <a:r>
              <a:rPr lang="en-US" dirty="0" smtClean="0"/>
              <a:t>    Agreement: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</a:p>
          <a:p>
            <a:pPr>
              <a:buNone/>
            </a:pPr>
            <a:r>
              <a:rPr lang="en-US" dirty="0" smtClean="0"/>
              <a:t>    Validity: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Reach agreement on what the source S has said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Reach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 on what the </a:t>
            </a:r>
            <a:r>
              <a:rPr lang="en-US" dirty="0" smtClean="0">
                <a:solidFill>
                  <a:srgbClr val="00B050"/>
                </a:solidFill>
              </a:rPr>
              <a:t>source S</a:t>
            </a:r>
            <a:r>
              <a:rPr lang="en-US" dirty="0" smtClean="0"/>
              <a:t> has said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Any process may be </a:t>
            </a:r>
            <a:r>
              <a:rPr lang="en-US" dirty="0" smtClean="0">
                <a:solidFill>
                  <a:srgbClr val="FF0000"/>
                </a:solidFill>
              </a:rPr>
              <a:t>Byzantine</a:t>
            </a:r>
            <a:r>
              <a:rPr lang="en-US" dirty="0" smtClean="0"/>
              <a:t> faulty, </a:t>
            </a:r>
          </a:p>
          <a:p>
            <a:pPr>
              <a:buNone/>
            </a:pPr>
            <a:r>
              <a:rPr lang="en-US" dirty="0" smtClean="0"/>
              <a:t>                                         …including the </a:t>
            </a:r>
            <a:r>
              <a:rPr lang="en-US" dirty="0" smtClean="0">
                <a:solidFill>
                  <a:srgbClr val="00B050"/>
                </a:solidFill>
              </a:rPr>
              <a:t>source 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Look at textbook  and  slides 34~60 at</a:t>
            </a:r>
          </a:p>
          <a:p>
            <a:pPr>
              <a:buNone/>
            </a:pPr>
            <a:r>
              <a:rPr lang="en-US" dirty="0" smtClean="0"/>
              <a:t>    http://www.crhc.illinois.edu/wireless/talks/stonybrook-february-2012.pdf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</a:t>
            </a:r>
            <a:r>
              <a:rPr lang="en-US" dirty="0" smtClean="0"/>
              <a:t>Bounds for Byzantine Broadcast in a Synchronous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Number of </a:t>
            </a:r>
            <a:r>
              <a:rPr lang="en-US" dirty="0" smtClean="0"/>
              <a:t>rounds</a:t>
            </a:r>
            <a:r>
              <a:rPr lang="en-US" dirty="0"/>
              <a:t> </a:t>
            </a:r>
            <a:r>
              <a:rPr lang="en-US" dirty="0" smtClean="0"/>
              <a:t>must be at least</a:t>
            </a:r>
            <a:r>
              <a:rPr lang="en-US" dirty="0" smtClean="0"/>
              <a:t>   </a:t>
            </a:r>
            <a:r>
              <a:rPr lang="en-US" dirty="0" smtClean="0"/>
              <a:t>f+1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Number of </a:t>
            </a:r>
            <a:r>
              <a:rPr lang="en-US" dirty="0" smtClean="0"/>
              <a:t>processes</a:t>
            </a:r>
            <a:r>
              <a:rPr lang="en-US" dirty="0"/>
              <a:t> </a:t>
            </a:r>
            <a:r>
              <a:rPr lang="en-US" dirty="0" smtClean="0"/>
              <a:t>must be more than</a:t>
            </a:r>
            <a:r>
              <a:rPr lang="en-US" dirty="0" smtClean="0"/>
              <a:t>  </a:t>
            </a:r>
            <a:r>
              <a:rPr lang="en-US" dirty="0" smtClean="0"/>
              <a:t>3f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Scenario 1:   C is faulty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3848669" y="2606722"/>
            <a:ext cx="832513" cy="764275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390633" y="4669807"/>
            <a:ext cx="832513" cy="764275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884460" y="4669807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B</a:t>
            </a:r>
          </a:p>
        </p:txBody>
      </p:sp>
      <p:grpSp>
        <p:nvGrpSpPr>
          <p:cNvPr id="27" name="Group 26"/>
          <p:cNvGrpSpPr/>
          <p:nvPr/>
        </p:nvGrpSpPr>
        <p:grpSpPr>
          <a:xfrm rot="2062321">
            <a:off x="3664225" y="4418567"/>
            <a:ext cx="1814954" cy="1360485"/>
            <a:chOff x="2912516" y="3858737"/>
            <a:chExt cx="918970" cy="666307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flipV="1">
              <a:off x="2912516" y="3858737"/>
              <a:ext cx="851243" cy="5491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2980243" y="3975855"/>
              <a:ext cx="851243" cy="5491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cxnSp>
        <p:nvCxnSpPr>
          <p:cNvPr id="28" name="Straight Arrow Connector 27"/>
          <p:cNvCxnSpPr/>
          <p:nvPr/>
        </p:nvCxnSpPr>
        <p:spPr bwMode="auto">
          <a:xfrm flipV="1">
            <a:off x="2896227" y="3425588"/>
            <a:ext cx="897851" cy="11177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4749421" y="3316406"/>
            <a:ext cx="1214651" cy="13374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591552" y="363030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77922" y="360528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71732" y="4465092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808244" y="527258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678930" y="567057"/>
            <a:ext cx="101469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N = 3   f = 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398314" y="5619003"/>
            <a:ext cx="1571979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B should  output x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Scenario 2:   S is faulty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3848669" y="2606722"/>
            <a:ext cx="832513" cy="764275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390633" y="4669807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884460" y="4669807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B</a:t>
            </a:r>
          </a:p>
        </p:txBody>
      </p:sp>
      <p:grpSp>
        <p:nvGrpSpPr>
          <p:cNvPr id="8" name="Group 26"/>
          <p:cNvGrpSpPr/>
          <p:nvPr/>
        </p:nvGrpSpPr>
        <p:grpSpPr>
          <a:xfrm rot="2062321">
            <a:off x="3664225" y="4418567"/>
            <a:ext cx="1814954" cy="1360485"/>
            <a:chOff x="2912516" y="3858737"/>
            <a:chExt cx="918970" cy="666307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flipV="1">
              <a:off x="2912516" y="3858737"/>
              <a:ext cx="851243" cy="5491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2980243" y="3975855"/>
              <a:ext cx="851243" cy="5491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cxnSp>
        <p:nvCxnSpPr>
          <p:cNvPr id="28" name="Straight Arrow Connector 27"/>
          <p:cNvCxnSpPr/>
          <p:nvPr/>
        </p:nvCxnSpPr>
        <p:spPr bwMode="auto">
          <a:xfrm flipV="1">
            <a:off x="2896227" y="3425588"/>
            <a:ext cx="897851" cy="11177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4749421" y="3316406"/>
            <a:ext cx="1214651" cy="13374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591552" y="363030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88342" y="360528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71732" y="4465092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808244" y="527258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678930" y="567057"/>
            <a:ext cx="101469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N = 3   f =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47165" y="5823719"/>
            <a:ext cx="590948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Indistinguishable from Scenario 1 for B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B should  output x, so as 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Scenario 3:   B is faulty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3848669" y="2606722"/>
            <a:ext cx="832513" cy="764275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390633" y="4669807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884460" y="4669807"/>
            <a:ext cx="832513" cy="764275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B</a:t>
            </a:r>
          </a:p>
        </p:txBody>
      </p:sp>
      <p:grpSp>
        <p:nvGrpSpPr>
          <p:cNvPr id="8" name="Group 26"/>
          <p:cNvGrpSpPr/>
          <p:nvPr/>
        </p:nvGrpSpPr>
        <p:grpSpPr>
          <a:xfrm rot="2062321">
            <a:off x="3664225" y="4418567"/>
            <a:ext cx="1814954" cy="1360485"/>
            <a:chOff x="2912516" y="3858737"/>
            <a:chExt cx="918970" cy="666307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flipV="1">
              <a:off x="2912516" y="3858737"/>
              <a:ext cx="851243" cy="5491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2980243" y="3975855"/>
              <a:ext cx="851243" cy="5491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cxnSp>
        <p:nvCxnSpPr>
          <p:cNvPr id="28" name="Straight Arrow Connector 27"/>
          <p:cNvCxnSpPr/>
          <p:nvPr/>
        </p:nvCxnSpPr>
        <p:spPr bwMode="auto">
          <a:xfrm flipV="1">
            <a:off x="2896227" y="3425588"/>
            <a:ext cx="897851" cy="11177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4749421" y="3316406"/>
            <a:ext cx="1214651" cy="13374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601972" y="3630304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88342" y="360528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71732" y="4465092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808244" y="527258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678930" y="567057"/>
            <a:ext cx="101469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N = 3   f = 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47165" y="5823719"/>
            <a:ext cx="590948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Indistinguishable from Scenario 2 for C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C should output 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08423" y="6320335"/>
            <a:ext cx="3028434" cy="9048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bg1"/>
                </a:solidFill>
              </a:rPr>
              <a:t>violating </a:t>
            </a:r>
            <a:r>
              <a:rPr lang="en-US" dirty="0" smtClean="0">
                <a:solidFill>
                  <a:schemeClr val="bg1"/>
                </a:solidFill>
              </a:rPr>
              <a:t>agreement</a:t>
            </a:r>
          </a:p>
          <a:p>
            <a:pPr algn="l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8458201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93300"/>
                </a:solidFill>
              </a:rPr>
              <a:t>N</a:t>
            </a:r>
            <a:r>
              <a:rPr lang="en-US" dirty="0" smtClean="0"/>
              <a:t> processes,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crash faults           (N &gt; 2f)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93300"/>
                </a:solidFill>
              </a:rPr>
              <a:t>Asynchronous</a:t>
            </a:r>
            <a:r>
              <a:rPr lang="en-US" dirty="0" smtClean="0"/>
              <a:t> systems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Properties: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Termination:   eventually, each fault-free process</a:t>
            </a:r>
          </a:p>
          <a:p>
            <a:pPr>
              <a:buNone/>
            </a:pPr>
            <a:r>
              <a:rPr lang="en-US" dirty="0" smtClean="0"/>
              <a:t>                           has an output</a:t>
            </a:r>
          </a:p>
          <a:p>
            <a:pPr>
              <a:buNone/>
            </a:pPr>
            <a:r>
              <a:rPr lang="en-US" dirty="0" smtClean="0"/>
              <a:t>    Agreement:    each fault-free process has </a:t>
            </a:r>
          </a:p>
          <a:p>
            <a:pPr>
              <a:buNone/>
            </a:pPr>
            <a:r>
              <a:rPr lang="en-US" dirty="0" smtClean="0"/>
              <a:t>                           “roughly” the same output</a:t>
            </a:r>
          </a:p>
          <a:p>
            <a:pPr>
              <a:buNone/>
            </a:pPr>
            <a:r>
              <a:rPr lang="en-US" dirty="0" smtClean="0"/>
              <a:t>    Validity: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50882" y="5384716"/>
            <a:ext cx="2147458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difference </a:t>
            </a:r>
            <a:r>
              <a:rPr lang="en-US" u="sng" dirty="0" smtClean="0"/>
              <a:t>bounded</a:t>
            </a:r>
            <a:r>
              <a:rPr lang="en-US" dirty="0" smtClean="0"/>
              <a:t> by a constant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8458201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93300"/>
                </a:solidFill>
              </a:rPr>
              <a:t>N</a:t>
            </a:r>
            <a:r>
              <a:rPr lang="en-US" dirty="0" smtClean="0"/>
              <a:t> processes,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crash faults           (N &gt; 2f)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93300"/>
                </a:solidFill>
              </a:rPr>
              <a:t>Asynchronous</a:t>
            </a:r>
            <a:r>
              <a:rPr lang="en-US" dirty="0" smtClean="0"/>
              <a:t> systems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Properties: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Termination:   eventually, each fault-free process</a:t>
            </a:r>
          </a:p>
          <a:p>
            <a:pPr>
              <a:buNone/>
            </a:pPr>
            <a:r>
              <a:rPr lang="en-US" dirty="0" smtClean="0"/>
              <a:t>                           has an output</a:t>
            </a:r>
          </a:p>
          <a:p>
            <a:pPr>
              <a:buNone/>
            </a:pPr>
            <a:r>
              <a:rPr lang="en-US" dirty="0" smtClean="0"/>
              <a:t>    Agreement:    each fault-free process has </a:t>
            </a:r>
          </a:p>
          <a:p>
            <a:pPr>
              <a:buNone/>
            </a:pPr>
            <a:r>
              <a:rPr lang="en-US" dirty="0" smtClean="0"/>
              <a:t>                           “roughly” the same output</a:t>
            </a:r>
          </a:p>
          <a:p>
            <a:pPr>
              <a:buNone/>
            </a:pPr>
            <a:r>
              <a:rPr lang="en-US" dirty="0" smtClean="0"/>
              <a:t>    Validity:          output inside convex hull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Consensus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928047" y="4599296"/>
            <a:ext cx="7451678" cy="1364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1230574" y="4494662"/>
            <a:ext cx="232012" cy="232012"/>
          </a:xfrm>
          <a:prstGeom prst="ellipse">
            <a:avLst/>
          </a:prstGeom>
          <a:solidFill>
            <a:srgbClr val="008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787487" y="4494662"/>
            <a:ext cx="232012" cy="232012"/>
          </a:xfrm>
          <a:prstGeom prst="ellipse">
            <a:avLst/>
          </a:prstGeom>
          <a:solidFill>
            <a:srgbClr val="008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136108" y="4494662"/>
            <a:ext cx="232012" cy="232012"/>
          </a:xfrm>
          <a:prstGeom prst="ellipse">
            <a:avLst/>
          </a:prstGeom>
          <a:solidFill>
            <a:srgbClr val="008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81365" y="1388315"/>
            <a:ext cx="1120820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None/>
            </a:pPr>
            <a:r>
              <a:rPr lang="en-US" dirty="0" smtClean="0"/>
              <a:t>input</a:t>
            </a:r>
          </a:p>
          <a:p>
            <a:pPr algn="l">
              <a:buNone/>
            </a:pP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59686" y="4997357"/>
            <a:ext cx="2486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real number line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210334" y="4494662"/>
            <a:ext cx="232012" cy="232012"/>
          </a:xfrm>
          <a:prstGeom prst="ellipse">
            <a:avLst/>
          </a:prstGeom>
          <a:solidFill>
            <a:srgbClr val="00B0F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062717" y="1521725"/>
            <a:ext cx="232012" cy="232012"/>
          </a:xfrm>
          <a:prstGeom prst="ellipse">
            <a:avLst/>
          </a:prstGeom>
          <a:solidFill>
            <a:srgbClr val="008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062717" y="1944798"/>
            <a:ext cx="232012" cy="232012"/>
          </a:xfrm>
          <a:prstGeom prst="ellipse">
            <a:avLst/>
          </a:prstGeom>
          <a:solidFill>
            <a:srgbClr val="00B0F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458268" y="4494662"/>
            <a:ext cx="232012" cy="232012"/>
          </a:xfrm>
          <a:prstGeom prst="ellipse">
            <a:avLst/>
          </a:prstGeom>
          <a:solidFill>
            <a:srgbClr val="00B0F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021544" y="4494662"/>
            <a:ext cx="232012" cy="232012"/>
          </a:xfrm>
          <a:prstGeom prst="ellipse">
            <a:avLst/>
          </a:prstGeom>
          <a:solidFill>
            <a:srgbClr val="00B0F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5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Consensus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 </a:t>
            </a:r>
            <a:r>
              <a:rPr lang="en-US" dirty="0" err="1" smtClean="0"/>
              <a:t>i</a:t>
            </a:r>
            <a:r>
              <a:rPr lang="en-US" dirty="0" smtClean="0"/>
              <a:t> proceeds in asynchronous rounds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037" y="2260552"/>
            <a:ext cx="8506297" cy="367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1487606" y="3603009"/>
            <a:ext cx="1241946" cy="61414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Run of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1 (from perspective of 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2115403" y="4326340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41762" y="5625151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642513" y="3837295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B</a:t>
            </a:r>
          </a:p>
        </p:txBody>
      </p:sp>
      <p:cxnSp>
        <p:nvCxnSpPr>
          <p:cNvPr id="8" name="Straight Arrow Connector 7"/>
          <p:cNvCxnSpPr>
            <a:endCxn id="7" idx="2"/>
          </p:cNvCxnSpPr>
          <p:nvPr/>
        </p:nvCxnSpPr>
        <p:spPr bwMode="auto">
          <a:xfrm flipV="1">
            <a:off x="2906973" y="4219433"/>
            <a:ext cx="1735540" cy="325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" name="Straight Arrow Connector 8"/>
          <p:cNvCxnSpPr>
            <a:stCxn id="6" idx="7"/>
            <a:endCxn id="7" idx="4"/>
          </p:cNvCxnSpPr>
          <p:nvPr/>
        </p:nvCxnSpPr>
        <p:spPr bwMode="auto">
          <a:xfrm flipV="1">
            <a:off x="4452356" y="4601570"/>
            <a:ext cx="606414" cy="11355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" name="Straight Arrow Connector 9"/>
          <p:cNvCxnSpPr>
            <a:stCxn id="5" idx="5"/>
            <a:endCxn id="6" idx="1"/>
          </p:cNvCxnSpPr>
          <p:nvPr/>
        </p:nvCxnSpPr>
        <p:spPr bwMode="auto">
          <a:xfrm>
            <a:off x="2825997" y="4978690"/>
            <a:ext cx="1037684" cy="7583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" name="文字方塊 12"/>
          <p:cNvSpPr txBox="1"/>
          <p:nvPr/>
        </p:nvSpPr>
        <p:spPr>
          <a:xfrm>
            <a:off x="1836453" y="4054524"/>
            <a:ext cx="3273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0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12" name="文字方塊 12"/>
          <p:cNvSpPr txBox="1"/>
          <p:nvPr/>
        </p:nvSpPr>
        <p:spPr>
          <a:xfrm>
            <a:off x="5537271" y="3579127"/>
            <a:ext cx="3273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1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584202" y="6119885"/>
            <a:ext cx="3273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1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14" name="文字方塊 16"/>
          <p:cNvSpPr txBox="1"/>
          <p:nvPr/>
        </p:nvSpPr>
        <p:spPr>
          <a:xfrm>
            <a:off x="5166282" y="3422355"/>
            <a:ext cx="71045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(1,1)</a:t>
            </a:r>
            <a:endParaRPr lang="zh-TW" altLang="en-US" sz="2000" dirty="0" smtClean="0">
              <a:latin typeface="Helvetica"/>
              <a:cs typeface="Helvetica"/>
            </a:endParaRPr>
          </a:p>
        </p:txBody>
      </p:sp>
      <p:sp>
        <p:nvSpPr>
          <p:cNvPr id="18" name="文字方塊 16"/>
          <p:cNvSpPr txBox="1"/>
          <p:nvPr/>
        </p:nvSpPr>
        <p:spPr>
          <a:xfrm>
            <a:off x="1729320" y="3711233"/>
            <a:ext cx="7104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(0,1)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19" name="文字方塊 16"/>
          <p:cNvSpPr txBox="1"/>
          <p:nvPr/>
        </p:nvSpPr>
        <p:spPr>
          <a:xfrm>
            <a:off x="1390400" y="4382248"/>
            <a:ext cx="71045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(0,1)</a:t>
            </a:r>
            <a:endParaRPr lang="zh-TW" altLang="en-US" sz="2000" dirty="0" smtClean="0">
              <a:latin typeface="Helvetica"/>
              <a:cs typeface="Helvetic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87360" y="1454161"/>
            <a:ext cx="905513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f =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32016" y="2466370"/>
            <a:ext cx="2186127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A’s new state </a:t>
            </a:r>
            <a:br>
              <a:rPr lang="en-US" dirty="0" smtClean="0"/>
            </a:br>
            <a:r>
              <a:rPr lang="en-US" dirty="0" smtClean="0"/>
              <a:t>= (0+1)/2</a:t>
            </a:r>
            <a:br>
              <a:rPr lang="en-US" dirty="0" smtClean="0"/>
            </a:br>
            <a:r>
              <a:rPr lang="en-US" dirty="0" smtClean="0"/>
              <a:t>= 0.5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62473" y="507517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Helvetica"/>
                <a:cs typeface="Helvetica"/>
              </a:rPr>
              <a:t>(0,1)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3" name="Freeform 22"/>
          <p:cNvSpPr/>
          <p:nvPr/>
        </p:nvSpPr>
        <p:spPr>
          <a:xfrm rot="19200566">
            <a:off x="1664407" y="5029032"/>
            <a:ext cx="600068" cy="345723"/>
          </a:xfrm>
          <a:custGeom>
            <a:avLst/>
            <a:gdLst>
              <a:gd name="connsiteX0" fmla="*/ 691790 w 769401"/>
              <a:gd name="connsiteY0" fmla="*/ 0 h 754945"/>
              <a:gd name="connsiteX1" fmla="*/ 345 w 769401"/>
              <a:gd name="connsiteY1" fmla="*/ 359833 h 754945"/>
              <a:gd name="connsiteX2" fmla="*/ 769401 w 769401"/>
              <a:gd name="connsiteY2" fmla="*/ 754945 h 75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9401" h="754945">
                <a:moveTo>
                  <a:pt x="691790" y="0"/>
                </a:moveTo>
                <a:cubicBezTo>
                  <a:pt x="339600" y="117004"/>
                  <a:pt x="-12590" y="234009"/>
                  <a:pt x="345" y="359833"/>
                </a:cubicBezTo>
                <a:cubicBezTo>
                  <a:pt x="13280" y="485657"/>
                  <a:pt x="769401" y="754945"/>
                  <a:pt x="769401" y="754945"/>
                </a:cubicBezTo>
              </a:path>
            </a:pathLst>
          </a:custGeom>
          <a:ln w="28575">
            <a:solidFill>
              <a:schemeClr val="tx1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1 0.02174 L 0.32673 -0.0677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3562 L 0.29393 0.3089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0" y="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8141E-6 L -0.33577 0.06383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8" grpId="0"/>
      <p:bldP spid="18" grpId="1"/>
      <p:bldP spid="19" grpId="0"/>
      <p:bldP spid="19" grpId="1"/>
      <p:bldP spid="21" grpId="0" animBg="1"/>
      <p:bldP spid="22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Run of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Round 1</a:t>
            </a:r>
          </a:p>
          <a:p>
            <a:pPr>
              <a:buNone/>
            </a:pPr>
            <a:r>
              <a:rPr lang="en-US" dirty="0" smtClean="0"/>
              <a:t>    (suppose B and C did not wait for A’s message)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2115403" y="4326340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41762" y="5625151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642513" y="3837295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B</a:t>
            </a:r>
          </a:p>
        </p:txBody>
      </p:sp>
      <p:cxnSp>
        <p:nvCxnSpPr>
          <p:cNvPr id="8" name="Straight Arrow Connector 7"/>
          <p:cNvCxnSpPr>
            <a:endCxn id="7" idx="2"/>
          </p:cNvCxnSpPr>
          <p:nvPr/>
        </p:nvCxnSpPr>
        <p:spPr bwMode="auto">
          <a:xfrm flipV="1">
            <a:off x="2906973" y="4219433"/>
            <a:ext cx="1735540" cy="325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" name="Straight Arrow Connector 8"/>
          <p:cNvCxnSpPr>
            <a:stCxn id="6" idx="7"/>
            <a:endCxn id="7" idx="4"/>
          </p:cNvCxnSpPr>
          <p:nvPr/>
        </p:nvCxnSpPr>
        <p:spPr bwMode="auto">
          <a:xfrm flipV="1">
            <a:off x="4452356" y="4601570"/>
            <a:ext cx="606414" cy="11355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" name="Straight Arrow Connector 9"/>
          <p:cNvCxnSpPr>
            <a:stCxn id="5" idx="5"/>
            <a:endCxn id="6" idx="1"/>
          </p:cNvCxnSpPr>
          <p:nvPr/>
        </p:nvCxnSpPr>
        <p:spPr bwMode="auto">
          <a:xfrm>
            <a:off x="2825997" y="4978690"/>
            <a:ext cx="1037684" cy="7583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" name="文字方塊 12"/>
          <p:cNvSpPr txBox="1"/>
          <p:nvPr/>
        </p:nvSpPr>
        <p:spPr>
          <a:xfrm>
            <a:off x="1661613" y="3999932"/>
            <a:ext cx="5405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0.5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12" name="文字方塊 12"/>
          <p:cNvSpPr txBox="1"/>
          <p:nvPr/>
        </p:nvSpPr>
        <p:spPr>
          <a:xfrm>
            <a:off x="5537271" y="3579127"/>
            <a:ext cx="3273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1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584202" y="6119885"/>
            <a:ext cx="3273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1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87360" y="1454161"/>
            <a:ext cx="905513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f = 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86654" y="4363409"/>
            <a:ext cx="3043447" cy="9048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range </a:t>
            </a:r>
            <a:r>
              <a:rPr lang="en-US" u="sng" dirty="0" smtClean="0"/>
              <a:t>shrinks</a:t>
            </a:r>
            <a:r>
              <a:rPr lang="en-US" dirty="0" smtClean="0"/>
              <a:t>    </a:t>
            </a:r>
          </a:p>
          <a:p>
            <a:pPr algn="l">
              <a:buNone/>
            </a:pPr>
            <a:r>
              <a:rPr lang="en-US" dirty="0" smtClean="0"/>
              <a:t>   [0,1]   </a:t>
            </a:r>
            <a:r>
              <a:rPr lang="en-US" dirty="0" smtClean="0">
                <a:sym typeface="Wingdings" pitchFamily="2" charset="2"/>
              </a:rPr>
              <a:t>   [0.5, 1]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Termination is obvious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fixed number of asynchronous rounds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Validity is also obvious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validity: output inside convex hull  </a:t>
            </a:r>
            <a:r>
              <a:rPr lang="en-US" dirty="0" smtClean="0">
                <a:sym typeface="Wingdings" pitchFamily="2" charset="2"/>
              </a:rPr>
              <a:t> due to “average”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Tow processes </a:t>
            </a:r>
            <a:r>
              <a:rPr lang="en-US" dirty="0" err="1" smtClean="0"/>
              <a:t>i</a:t>
            </a:r>
            <a:r>
              <a:rPr lang="en-US" dirty="0" smtClean="0"/>
              <a:t>, j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Ri</a:t>
            </a:r>
            <a:r>
              <a:rPr lang="en-US" dirty="0" smtClean="0"/>
              <a:t>[t] = values received at </a:t>
            </a:r>
            <a:r>
              <a:rPr lang="en-US" dirty="0" err="1" smtClean="0"/>
              <a:t>i</a:t>
            </a:r>
            <a:r>
              <a:rPr lang="en-US" dirty="0" smtClean="0"/>
              <a:t> in iteration t</a:t>
            </a:r>
          </a:p>
          <a:p>
            <a:pPr lvl="1"/>
            <a:r>
              <a:rPr lang="en-US" dirty="0" err="1" smtClean="0"/>
              <a:t>Rj</a:t>
            </a:r>
            <a:r>
              <a:rPr lang="en-US" dirty="0" smtClean="0"/>
              <a:t>[t] = values received at j in iteration t </a:t>
            </a:r>
          </a:p>
          <a:p>
            <a:pPr lvl="1"/>
            <a:r>
              <a:rPr lang="en-US" dirty="0" err="1" smtClean="0"/>
              <a:t>yi</a:t>
            </a:r>
            <a:r>
              <a:rPr lang="en-US" dirty="0" smtClean="0"/>
              <a:t>[t] = state at </a:t>
            </a:r>
            <a:r>
              <a:rPr lang="en-US" dirty="0" err="1" smtClean="0"/>
              <a:t>i</a:t>
            </a:r>
            <a:r>
              <a:rPr lang="en-US" dirty="0" smtClean="0"/>
              <a:t> in the end of iteration t</a:t>
            </a:r>
          </a:p>
          <a:p>
            <a:pPr lvl="1"/>
            <a:r>
              <a:rPr lang="en-US" dirty="0" err="1" smtClean="0"/>
              <a:t>yj</a:t>
            </a:r>
            <a:r>
              <a:rPr lang="en-US" dirty="0" smtClean="0"/>
              <a:t>[t] = state at </a:t>
            </a:r>
            <a:r>
              <a:rPr lang="en-US" dirty="0" err="1" smtClean="0"/>
              <a:t>i</a:t>
            </a:r>
            <a:r>
              <a:rPr lang="en-US" dirty="0" smtClean="0"/>
              <a:t> in the end of iteration t</a:t>
            </a:r>
          </a:p>
          <a:p>
            <a:endParaRPr lang="en-US" dirty="0" smtClean="0"/>
          </a:p>
          <a:p>
            <a:r>
              <a:rPr lang="en-US" dirty="0" smtClean="0"/>
              <a:t>Key observation:  </a:t>
            </a:r>
            <a:r>
              <a:rPr lang="en-US" dirty="0" err="1" smtClean="0"/>
              <a:t>Ri</a:t>
            </a:r>
            <a:r>
              <a:rPr lang="en-US" dirty="0" smtClean="0"/>
              <a:t>[t] </a:t>
            </a:r>
            <a:r>
              <a:rPr lang="en-US" dirty="0" smtClean="0">
                <a:latin typeface="Times New Roman"/>
                <a:cs typeface="Times New Roman"/>
              </a:rPr>
              <a:t>∩ </a:t>
            </a:r>
            <a:r>
              <a:rPr lang="en-US" dirty="0" err="1" smtClean="0"/>
              <a:t>Rj</a:t>
            </a:r>
            <a:r>
              <a:rPr lang="en-US" dirty="0" smtClean="0"/>
              <a:t>[t]  is not empty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Exercise:   show agreement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|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yi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[t]-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yj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[t]| approaches 0 as t increases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7474" y="4800137"/>
            <a:ext cx="511791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N &gt; 2f  and   |</a:t>
            </a:r>
            <a:r>
              <a:rPr lang="en-US" dirty="0" err="1" smtClean="0"/>
              <a:t>Ri</a:t>
            </a:r>
            <a:r>
              <a:rPr lang="en-US" dirty="0" smtClean="0"/>
              <a:t>[t]| = |</a:t>
            </a:r>
            <a:r>
              <a:rPr lang="en-US" dirty="0" err="1" smtClean="0"/>
              <a:t>Rj</a:t>
            </a:r>
            <a:r>
              <a:rPr lang="en-US" dirty="0" smtClean="0"/>
              <a:t>[t]| = N-f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65000"/>
          <a:buFont typeface="Marlett" pitchFamily="2" charset="2"/>
          <a:buChar char="g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65000"/>
          <a:buFont typeface="Marlett" pitchFamily="2" charset="2"/>
          <a:buChar char="g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31214</TotalTime>
  <Words>588</Words>
  <Application>Microsoft Macintosh PowerPoint</Application>
  <PresentationFormat>On-screen Show (4:3)</PresentationFormat>
  <Paragraphs>173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Approximate Consensus</vt:lpstr>
      <vt:lpstr>Approximate Consensus</vt:lpstr>
      <vt:lpstr>Approximate Consensus</vt:lpstr>
      <vt:lpstr>Approximate Consensus</vt:lpstr>
      <vt:lpstr>Approximate Consensus Algorithm</vt:lpstr>
      <vt:lpstr>Example Run of the Algorithm</vt:lpstr>
      <vt:lpstr>Example Run of the Algorithm</vt:lpstr>
      <vt:lpstr>Correctness</vt:lpstr>
      <vt:lpstr>Agreement</vt:lpstr>
      <vt:lpstr>Broadcast</vt:lpstr>
      <vt:lpstr>Broadcast</vt:lpstr>
      <vt:lpstr>Byzantine Broadcast</vt:lpstr>
      <vt:lpstr>Lower Bounds for Byzantine Broadcast in a Synchronous System</vt:lpstr>
      <vt:lpstr>Number of Processes</vt:lpstr>
      <vt:lpstr>Number of Processes</vt:lpstr>
      <vt:lpstr>Number of Processes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for Mobile and Wireless Hosts</dc:title>
  <dc:creator>Nitin</dc:creator>
  <cp:lastModifiedBy>Nitin Vaidya</cp:lastModifiedBy>
  <cp:revision>5603</cp:revision>
  <cp:lastPrinted>2000-07-13T16:55:05Z</cp:lastPrinted>
  <dcterms:created xsi:type="dcterms:W3CDTF">1996-09-30T18:28:10Z</dcterms:created>
  <dcterms:modified xsi:type="dcterms:W3CDTF">2016-02-18T17:16:58Z</dcterms:modified>
</cp:coreProperties>
</file>