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sldIdLst>
    <p:sldId id="256" r:id="rId2"/>
    <p:sldId id="257" r:id="rId3"/>
    <p:sldId id="303" r:id="rId4"/>
    <p:sldId id="274" r:id="rId5"/>
    <p:sldId id="275" r:id="rId6"/>
    <p:sldId id="277" r:id="rId7"/>
    <p:sldId id="270" r:id="rId8"/>
    <p:sldId id="271" r:id="rId9"/>
    <p:sldId id="278" r:id="rId10"/>
    <p:sldId id="279" r:id="rId11"/>
    <p:sldId id="258" r:id="rId12"/>
    <p:sldId id="267" r:id="rId13"/>
    <p:sldId id="304" r:id="rId14"/>
    <p:sldId id="281" r:id="rId15"/>
    <p:sldId id="263" r:id="rId16"/>
    <p:sldId id="268" r:id="rId17"/>
    <p:sldId id="280" r:id="rId18"/>
    <p:sldId id="305" r:id="rId19"/>
    <p:sldId id="282" r:id="rId20"/>
    <p:sldId id="264" r:id="rId21"/>
    <p:sldId id="283" r:id="rId22"/>
    <p:sldId id="284" r:id="rId23"/>
    <p:sldId id="285" r:id="rId24"/>
    <p:sldId id="265" r:id="rId25"/>
    <p:sldId id="286" r:id="rId26"/>
    <p:sldId id="287" r:id="rId27"/>
    <p:sldId id="288" r:id="rId28"/>
    <p:sldId id="289" r:id="rId29"/>
    <p:sldId id="290" r:id="rId30"/>
    <p:sldId id="291" r:id="rId31"/>
    <p:sldId id="292" r:id="rId32"/>
    <p:sldId id="312" r:id="rId33"/>
    <p:sldId id="313" r:id="rId34"/>
    <p:sldId id="314" r:id="rId35"/>
    <p:sldId id="315" r:id="rId36"/>
    <p:sldId id="307" r:id="rId37"/>
    <p:sldId id="309" r:id="rId38"/>
    <p:sldId id="308" r:id="rId39"/>
    <p:sldId id="310" r:id="rId40"/>
    <p:sldId id="311" r:id="rId41"/>
    <p:sldId id="320" r:id="rId42"/>
    <p:sldId id="316" r:id="rId43"/>
    <p:sldId id="317" r:id="rId44"/>
    <p:sldId id="318" r:id="rId45"/>
    <p:sldId id="319"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2280" y="-104"/>
      </p:cViewPr>
      <p:guideLst>
        <p:guide orient="horz" pos="2160"/>
        <p:guide pos="2880"/>
      </p:guideLst>
    </p:cSldViewPr>
  </p:slideViewPr>
  <p:notesTextViewPr>
    <p:cViewPr>
      <p:scale>
        <a:sx n="155" d="100"/>
        <a:sy n="155"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580E7F-CFC3-5E49-8E83-222F149EFA02}" type="datetimeFigureOut">
              <a:rPr lang="en-US" smtClean="0"/>
              <a:t>1/18/16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024431-C1FD-B54C-A8C3-126C94E56D13}" type="slidenum">
              <a:rPr lang="en-US" smtClean="0"/>
              <a:t>‹#›</a:t>
            </a:fld>
            <a:endParaRPr lang="en-US"/>
          </a:p>
        </p:txBody>
      </p:sp>
    </p:spTree>
    <p:extLst>
      <p:ext uri="{BB962C8B-B14F-4D97-AF65-F5344CB8AC3E}">
        <p14:creationId xmlns:p14="http://schemas.microsoft.com/office/powerpoint/2010/main" val="4372652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a:t>
            </a:r>
            <a:r>
              <a:rPr lang="en-US" baseline="0" dirty="0" smtClean="0"/>
              <a:t> examples of potential definitions</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10</a:t>
            </a:fld>
            <a:endParaRPr lang="en-US"/>
          </a:p>
        </p:txBody>
      </p:sp>
    </p:spTree>
    <p:extLst>
      <p:ext uri="{BB962C8B-B14F-4D97-AF65-F5344CB8AC3E}">
        <p14:creationId xmlns:p14="http://schemas.microsoft.com/office/powerpoint/2010/main" val="3999110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Asynchrony</a:t>
            </a:r>
            <a:r>
              <a:rPr lang="en-US" baseline="0" dirty="0" smtClean="0"/>
              <a:t> makes the problem difficult (impossible, in fact, to solve exactly).</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26</a:t>
            </a:fld>
            <a:endParaRPr lang="en-US"/>
          </a:p>
        </p:txBody>
      </p:sp>
    </p:spTree>
    <p:extLst>
      <p:ext uri="{BB962C8B-B14F-4D97-AF65-F5344CB8AC3E}">
        <p14:creationId xmlns:p14="http://schemas.microsoft.com/office/powerpoint/2010/main" val="3472790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Byzantine failures</a:t>
            </a:r>
            <a:r>
              <a:rPr lang="en-US" baseline="0" dirty="0" smtClean="0"/>
              <a:t> need more redundancy to be able to solve the problem, in a synchronous system.</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28</a:t>
            </a:fld>
            <a:endParaRPr lang="en-US"/>
          </a:p>
        </p:txBody>
      </p:sp>
    </p:spTree>
    <p:extLst>
      <p:ext uri="{BB962C8B-B14F-4D97-AF65-F5344CB8AC3E}">
        <p14:creationId xmlns:p14="http://schemas.microsoft.com/office/powerpoint/2010/main" val="2095004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10DAE5FD-8D74-FD40-9D03-A7A9212A359E}" type="slidenum">
              <a:rPr lang="en-US" sz="1200"/>
              <a:pPr/>
              <a:t>35</a:t>
            </a:fld>
            <a:endParaRPr lang="en-US" sz="120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Calvin</a:t>
            </a:r>
            <a:r>
              <a:rPr lang="en-US" baseline="0" dirty="0" smtClean="0"/>
              <a:t> may observe: A1, A2, B … this is what is intuitively expected. But he may also observe A1, B, A2, which will be confusing to him. </a:t>
            </a:r>
            <a:r>
              <a:rPr lang="en-US" baseline="0" smtClean="0"/>
              <a:t>What Calvin may observe depends on which model of consistency is implemented.</a:t>
            </a:r>
            <a:endParaRPr lang="en-US" smtClean="0"/>
          </a:p>
        </p:txBody>
      </p:sp>
      <p:sp>
        <p:nvSpPr>
          <p:cNvPr id="4" name="Slide Number Placeholder 3"/>
          <p:cNvSpPr>
            <a:spLocks noGrp="1"/>
          </p:cNvSpPr>
          <p:nvPr>
            <p:ph type="sldNum" sz="quarter" idx="10"/>
          </p:nvPr>
        </p:nvSpPr>
        <p:spPr/>
        <p:txBody>
          <a:bodyPr/>
          <a:lstStyle/>
          <a:p>
            <a:fld id="{0D024431-C1FD-B54C-A8C3-126C94E56D13}" type="slidenum">
              <a:rPr lang="en-US" smtClean="0"/>
              <a:t>42</a:t>
            </a:fld>
            <a:endParaRPr lang="en-US"/>
          </a:p>
        </p:txBody>
      </p:sp>
    </p:spTree>
    <p:extLst>
      <p:ext uri="{BB962C8B-B14F-4D97-AF65-F5344CB8AC3E}">
        <p14:creationId xmlns:p14="http://schemas.microsoft.com/office/powerpoint/2010/main" val="554219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Calvin</a:t>
            </a:r>
            <a:r>
              <a:rPr lang="en-US" baseline="0" dirty="0" smtClean="0"/>
              <a:t> may observe: A1, A2, B … this is what is intuitively expected. But he may also observe A1, B, A2, which will be confusing to him. What Calvin may observe depends on which model of consistency is implemented.</a:t>
            </a:r>
            <a:endParaRPr lang="en-US" dirty="0" smtClean="0"/>
          </a:p>
          <a:p>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43</a:t>
            </a:fld>
            <a:endParaRPr lang="en-US"/>
          </a:p>
        </p:txBody>
      </p:sp>
    </p:spTree>
    <p:extLst>
      <p:ext uri="{BB962C8B-B14F-4D97-AF65-F5344CB8AC3E}">
        <p14:creationId xmlns:p14="http://schemas.microsoft.com/office/powerpoint/2010/main" val="2069944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A2 and B are performed “simultaneously”. Calvin may observe A1, B, A2 or A1, A2,</a:t>
            </a:r>
            <a:r>
              <a:rPr lang="en-US" baseline="0" dirty="0" smtClean="0"/>
              <a:t> B.</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44</a:t>
            </a:fld>
            <a:endParaRPr lang="en-US"/>
          </a:p>
        </p:txBody>
      </p:sp>
    </p:spTree>
    <p:extLst>
      <p:ext uri="{BB962C8B-B14F-4D97-AF65-F5344CB8AC3E}">
        <p14:creationId xmlns:p14="http://schemas.microsoft.com/office/powerpoint/2010/main" val="3856246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A2 and B are performed “simultaneously”. Calvin may observe A1, B, A2 or A1, A2,</a:t>
            </a:r>
            <a:r>
              <a:rPr lang="en-US" baseline="0" dirty="0" smtClean="0"/>
              <a:t> B.</a:t>
            </a:r>
            <a:endParaRPr lang="en-US" dirty="0" smtClean="0"/>
          </a:p>
          <a:p>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45</a:t>
            </a:fld>
            <a:endParaRPr lang="en-US"/>
          </a:p>
        </p:txBody>
      </p:sp>
    </p:spTree>
    <p:extLst>
      <p:ext uri="{BB962C8B-B14F-4D97-AF65-F5344CB8AC3E}">
        <p14:creationId xmlns:p14="http://schemas.microsoft.com/office/powerpoint/2010/main" val="697527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15</a:t>
            </a:fld>
            <a:endParaRPr lang="en-US"/>
          </a:p>
        </p:txBody>
      </p:sp>
    </p:spTree>
    <p:extLst>
      <p:ext uri="{BB962C8B-B14F-4D97-AF65-F5344CB8AC3E}">
        <p14:creationId xmlns:p14="http://schemas.microsoft.com/office/powerpoint/2010/main" val="3239361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if delays are fixed</a:t>
            </a:r>
            <a:r>
              <a:rPr lang="en-US" baseline="0" dirty="0" smtClean="0"/>
              <a:t> &amp; KNOWN? Can we perfectly synchronize clocks?</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16</a:t>
            </a:fld>
            <a:endParaRPr lang="en-US"/>
          </a:p>
        </p:txBody>
      </p:sp>
    </p:spTree>
    <p:extLst>
      <p:ext uri="{BB962C8B-B14F-4D97-AF65-F5344CB8AC3E}">
        <p14:creationId xmlns:p14="http://schemas.microsoft.com/office/powerpoint/2010/main" val="2030310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if delays are variable &amp; unpredictable?</a:t>
            </a:r>
            <a:r>
              <a:rPr lang="en-US" baseline="0" dirty="0" smtClean="0"/>
              <a:t> Can we perfectly synchronize clocks?</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17</a:t>
            </a:fld>
            <a:endParaRPr lang="en-US"/>
          </a:p>
        </p:txBody>
      </p:sp>
    </p:spTree>
    <p:extLst>
      <p:ext uri="{BB962C8B-B14F-4D97-AF65-F5344CB8AC3E}">
        <p14:creationId xmlns:p14="http://schemas.microsoft.com/office/powerpoint/2010/main" val="2125562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Role of causality</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18</a:t>
            </a:fld>
            <a:endParaRPr lang="en-US"/>
          </a:p>
        </p:txBody>
      </p:sp>
    </p:spTree>
    <p:extLst>
      <p:ext uri="{BB962C8B-B14F-4D97-AF65-F5344CB8AC3E}">
        <p14:creationId xmlns:p14="http://schemas.microsoft.com/office/powerpoint/2010/main" val="1355468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Token-passing. Works well</a:t>
            </a:r>
            <a:r>
              <a:rPr lang="en-US" baseline="0" dirty="0" smtClean="0"/>
              <a:t> </a:t>
            </a:r>
            <a:r>
              <a:rPr lang="en-US" dirty="0" smtClean="0"/>
              <a:t>if communication</a:t>
            </a:r>
            <a:r>
              <a:rPr lang="en-US" baseline="0" dirty="0" smtClean="0"/>
              <a:t> is guaranteed to be reliable.</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21</a:t>
            </a:fld>
            <a:endParaRPr lang="en-US"/>
          </a:p>
        </p:txBody>
      </p:sp>
    </p:spTree>
    <p:extLst>
      <p:ext uri="{BB962C8B-B14F-4D97-AF65-F5344CB8AC3E}">
        <p14:creationId xmlns:p14="http://schemas.microsoft.com/office/powerpoint/2010/main" val="2715256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Sender cannot know if the token is</a:t>
            </a:r>
            <a:r>
              <a:rPr lang="en-US" baseline="0" dirty="0" smtClean="0"/>
              <a:t> delivered. So need some sort of acknowledgment from the receiver. But the </a:t>
            </a:r>
            <a:r>
              <a:rPr lang="en-US" baseline="0" dirty="0" err="1" smtClean="0"/>
              <a:t>Ack</a:t>
            </a:r>
            <a:r>
              <a:rPr lang="en-US" baseline="0" dirty="0" smtClean="0"/>
              <a:t> can be lost too. Can we ensure that EXACTLY one node will have the taken (i.e., no more &amp; no less than 1)?</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22</a:t>
            </a:fld>
            <a:endParaRPr lang="en-US"/>
          </a:p>
        </p:txBody>
      </p:sp>
    </p:spTree>
    <p:extLst>
      <p:ext uri="{BB962C8B-B14F-4D97-AF65-F5344CB8AC3E}">
        <p14:creationId xmlns:p14="http://schemas.microsoft.com/office/powerpoint/2010/main" val="1345219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synchronous</a:t>
            </a:r>
            <a:r>
              <a:rPr lang="en-US" baseline="0" dirty="0" smtClean="0"/>
              <a:t> system without failures, this problem is easy to solve.</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24</a:t>
            </a:fld>
            <a:endParaRPr lang="en-US"/>
          </a:p>
        </p:txBody>
      </p:sp>
    </p:spTree>
    <p:extLst>
      <p:ext uri="{BB962C8B-B14F-4D97-AF65-F5344CB8AC3E}">
        <p14:creationId xmlns:p14="http://schemas.microsoft.com/office/powerpoint/2010/main" val="3757773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a:t>
            </a:r>
            <a:r>
              <a:rPr lang="en-US" baseline="0" dirty="0" smtClean="0"/>
              <a:t> synchronous system, but one in which nodes can still crash. The solution is still not too difficult. But requires more “work”.</a:t>
            </a:r>
            <a:endParaRPr lang="en-US" dirty="0"/>
          </a:p>
        </p:txBody>
      </p:sp>
      <p:sp>
        <p:nvSpPr>
          <p:cNvPr id="4" name="Slide Number Placeholder 3"/>
          <p:cNvSpPr>
            <a:spLocks noGrp="1"/>
          </p:cNvSpPr>
          <p:nvPr>
            <p:ph type="sldNum" sz="quarter" idx="10"/>
          </p:nvPr>
        </p:nvSpPr>
        <p:spPr/>
        <p:txBody>
          <a:bodyPr/>
          <a:lstStyle/>
          <a:p>
            <a:fld id="{0D024431-C1FD-B54C-A8C3-126C94E56D13}" type="slidenum">
              <a:rPr lang="en-US" smtClean="0"/>
              <a:t>25</a:t>
            </a:fld>
            <a:endParaRPr lang="en-US"/>
          </a:p>
        </p:txBody>
      </p:sp>
    </p:spTree>
    <p:extLst>
      <p:ext uri="{BB962C8B-B14F-4D97-AF65-F5344CB8AC3E}">
        <p14:creationId xmlns:p14="http://schemas.microsoft.com/office/powerpoint/2010/main" val="1020308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C46042-CE39-E344-8030-6A9924858E5C}" type="datetimeFigureOut">
              <a:rPr lang="en-US" smtClean="0"/>
              <a:t>1/18/16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2918285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C46042-CE39-E344-8030-6A9924858E5C}" type="datetimeFigureOut">
              <a:rPr lang="en-US" smtClean="0"/>
              <a:t>1/18/16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3614987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C46042-CE39-E344-8030-6A9924858E5C}" type="datetimeFigureOut">
              <a:rPr lang="en-US" smtClean="0"/>
              <a:t>1/18/16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2033045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C46042-CE39-E344-8030-6A9924858E5C}" type="datetimeFigureOut">
              <a:rPr lang="en-US" smtClean="0"/>
              <a:t>1/18/16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2914808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C46042-CE39-E344-8030-6A9924858E5C}" type="datetimeFigureOut">
              <a:rPr lang="en-US" smtClean="0"/>
              <a:t>1/18/16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3983972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C46042-CE39-E344-8030-6A9924858E5C}" type="datetimeFigureOut">
              <a:rPr lang="en-US" smtClean="0"/>
              <a:t>1/18/16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1847937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C46042-CE39-E344-8030-6A9924858E5C}" type="datetimeFigureOut">
              <a:rPr lang="en-US" smtClean="0"/>
              <a:t>1/18/16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3009785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C46042-CE39-E344-8030-6A9924858E5C}" type="datetimeFigureOut">
              <a:rPr lang="en-US" smtClean="0"/>
              <a:t>1/18/16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4035105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46042-CE39-E344-8030-6A9924858E5C}" type="datetimeFigureOut">
              <a:rPr lang="en-US" smtClean="0"/>
              <a:t>1/18/16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37464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C46042-CE39-E344-8030-6A9924858E5C}" type="datetimeFigureOut">
              <a:rPr lang="en-US" smtClean="0"/>
              <a:t>1/18/16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2160424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C46042-CE39-E344-8030-6A9924858E5C}" type="datetimeFigureOut">
              <a:rPr lang="en-US" smtClean="0"/>
              <a:t>1/18/16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01FDF-2144-2E47-9C21-5EC1F41AA608}" type="slidenum">
              <a:rPr lang="en-US" smtClean="0"/>
              <a:t>‹#›</a:t>
            </a:fld>
            <a:endParaRPr lang="en-US"/>
          </a:p>
        </p:txBody>
      </p:sp>
    </p:spTree>
    <p:extLst>
      <p:ext uri="{BB962C8B-B14F-4D97-AF65-F5344CB8AC3E}">
        <p14:creationId xmlns:p14="http://schemas.microsoft.com/office/powerpoint/2010/main" val="26056197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C46042-CE39-E344-8030-6A9924858E5C}" type="datetimeFigureOut">
              <a:rPr lang="en-US" smtClean="0"/>
              <a:t>1/18/16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01FDF-2144-2E47-9C21-5EC1F41AA608}" type="slidenum">
              <a:rPr lang="en-US" smtClean="0"/>
              <a:t>‹#›</a:t>
            </a:fld>
            <a:endParaRPr lang="en-US"/>
          </a:p>
        </p:txBody>
      </p:sp>
    </p:spTree>
    <p:extLst>
      <p:ext uri="{BB962C8B-B14F-4D97-AF65-F5344CB8AC3E}">
        <p14:creationId xmlns:p14="http://schemas.microsoft.com/office/powerpoint/2010/main" val="1754376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ourses.engr.illinois.edu/cs425/"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CS 425/ECE 428</a:t>
            </a:r>
            <a:br>
              <a:rPr lang="en-US" dirty="0" smtClean="0"/>
            </a:br>
            <a:r>
              <a:rPr lang="en-US" dirty="0" smtClean="0"/>
              <a:t>Distributed Systems</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r>
              <a:rPr lang="en-US" sz="3600" dirty="0" err="1" smtClean="0">
                <a:solidFill>
                  <a:srgbClr val="0000FF"/>
                </a:solidFill>
              </a:rPr>
              <a:t>Nitin</a:t>
            </a:r>
            <a:r>
              <a:rPr lang="en-US" sz="3600" dirty="0" smtClean="0">
                <a:solidFill>
                  <a:srgbClr val="0000FF"/>
                </a:solidFill>
              </a:rPr>
              <a:t> </a:t>
            </a:r>
            <a:r>
              <a:rPr lang="en-US" sz="3600" dirty="0" err="1" smtClean="0">
                <a:solidFill>
                  <a:srgbClr val="0000FF"/>
                </a:solidFill>
              </a:rPr>
              <a:t>Vaidya</a:t>
            </a:r>
            <a:endParaRPr lang="en-US" sz="3600" dirty="0">
              <a:solidFill>
                <a:srgbClr val="0000FF"/>
              </a:solidFill>
            </a:endParaRPr>
          </a:p>
        </p:txBody>
      </p:sp>
    </p:spTree>
    <p:extLst>
      <p:ext uri="{BB962C8B-B14F-4D97-AF65-F5344CB8AC3E}">
        <p14:creationId xmlns:p14="http://schemas.microsoft.com/office/powerpoint/2010/main" val="397105227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distributed computing?</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715705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distributed computing?</a:t>
            </a:r>
            <a:endParaRPr lang="en-US" dirty="0"/>
          </a:p>
        </p:txBody>
      </p:sp>
      <p:sp>
        <p:nvSpPr>
          <p:cNvPr id="3" name="Content Placeholder 2"/>
          <p:cNvSpPr>
            <a:spLocks noGrp="1"/>
          </p:cNvSpPr>
          <p:nvPr>
            <p:ph idx="1"/>
          </p:nvPr>
        </p:nvSpPr>
        <p:spPr>
          <a:xfrm>
            <a:off x="240293" y="1600200"/>
            <a:ext cx="8684869" cy="4525963"/>
          </a:xfrm>
        </p:spPr>
        <p:txBody>
          <a:bodyPr>
            <a:normAutofit lnSpcReduction="10000"/>
          </a:bodyPr>
          <a:lstStyle/>
          <a:p>
            <a:pPr marL="0" indent="0">
              <a:buNone/>
            </a:pPr>
            <a:r>
              <a:rPr lang="en-US" i="1" dirty="0" smtClean="0">
                <a:solidFill>
                  <a:schemeClr val="accent3">
                    <a:lumMod val="50000"/>
                  </a:schemeClr>
                </a:solidFill>
              </a:rPr>
              <a:t>Parallel</a:t>
            </a:r>
            <a:r>
              <a:rPr lang="en-US" dirty="0" smtClean="0">
                <a:solidFill>
                  <a:schemeClr val="accent3">
                    <a:lumMod val="50000"/>
                  </a:schemeClr>
                </a:solidFill>
              </a:rPr>
              <a:t> </a:t>
            </a:r>
            <a:r>
              <a:rPr lang="en-US" dirty="0" smtClean="0"/>
              <a:t>computing versus </a:t>
            </a:r>
            <a:r>
              <a:rPr lang="en-US" i="1" dirty="0" smtClean="0">
                <a:solidFill>
                  <a:srgbClr val="4F6228"/>
                </a:solidFill>
              </a:rPr>
              <a:t>distributed</a:t>
            </a:r>
            <a:r>
              <a:rPr lang="en-US" dirty="0" smtClean="0">
                <a:solidFill>
                  <a:srgbClr val="4F6228"/>
                </a:solidFill>
              </a:rPr>
              <a:t> </a:t>
            </a:r>
            <a:r>
              <a:rPr lang="en-US" dirty="0" smtClean="0"/>
              <a:t>computing</a:t>
            </a:r>
          </a:p>
          <a:p>
            <a:pPr marL="0" indent="0">
              <a:buNone/>
            </a:pPr>
            <a:endParaRPr lang="en-US" dirty="0" smtClean="0"/>
          </a:p>
          <a:p>
            <a:pPr marL="0" indent="0">
              <a:buNone/>
            </a:pPr>
            <a:r>
              <a:rPr lang="en-US" dirty="0" smtClean="0"/>
              <a:t>Example:</a:t>
            </a:r>
            <a:br>
              <a:rPr lang="en-US" dirty="0" smtClean="0"/>
            </a:br>
            <a:r>
              <a:rPr lang="en-US" dirty="0" smtClean="0"/>
              <a:t/>
            </a:r>
            <a:br>
              <a:rPr lang="en-US" dirty="0" smtClean="0"/>
            </a:br>
            <a:r>
              <a:rPr lang="en-US" dirty="0" smtClean="0"/>
              <a:t>		To add N numbers where N very large</a:t>
            </a:r>
            <a:br>
              <a:rPr lang="en-US" dirty="0" smtClean="0"/>
            </a:br>
            <a:r>
              <a:rPr lang="en-US" dirty="0" smtClean="0"/>
              <a:t>				use 4 processors, each adding up N/4,</a:t>
            </a:r>
            <a:br>
              <a:rPr lang="en-US" dirty="0" smtClean="0"/>
            </a:br>
            <a:r>
              <a:rPr lang="en-US" dirty="0" smtClean="0"/>
              <a:t>				then add the 4 partial sums</a:t>
            </a:r>
          </a:p>
          <a:p>
            <a:pPr marL="0" indent="0">
              <a:buNone/>
            </a:pPr>
            <a:endParaRPr lang="en-US" dirty="0" smtClean="0"/>
          </a:p>
          <a:p>
            <a:pPr marL="0" indent="0">
              <a:buNone/>
            </a:pPr>
            <a:r>
              <a:rPr lang="en-US" dirty="0" smtClean="0">
                <a:solidFill>
                  <a:srgbClr val="FF0000"/>
                </a:solidFill>
              </a:rPr>
              <a:t>Parallel </a:t>
            </a:r>
            <a:r>
              <a:rPr lang="en-US" dirty="0" smtClean="0"/>
              <a:t>or</a:t>
            </a:r>
            <a:r>
              <a:rPr lang="en-US" dirty="0" smtClean="0">
                <a:solidFill>
                  <a:srgbClr val="FF0000"/>
                </a:solidFill>
              </a:rPr>
              <a:t> distributed ?</a:t>
            </a:r>
          </a:p>
          <a:p>
            <a:pPr marL="0" indent="0">
              <a:buNone/>
            </a:pPr>
            <a:endParaRPr lang="en-US" dirty="0"/>
          </a:p>
        </p:txBody>
      </p:sp>
    </p:spTree>
    <p:extLst>
      <p:ext uri="{BB962C8B-B14F-4D97-AF65-F5344CB8AC3E}">
        <p14:creationId xmlns:p14="http://schemas.microsoft.com/office/powerpoint/2010/main" val="25286991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distributed computing?</a:t>
            </a:r>
            <a:endParaRPr lang="en-US" dirty="0"/>
          </a:p>
        </p:txBody>
      </p:sp>
      <p:sp>
        <p:nvSpPr>
          <p:cNvPr id="3" name="Content Placeholder 2"/>
          <p:cNvSpPr>
            <a:spLocks noGrp="1"/>
          </p:cNvSpPr>
          <p:nvPr>
            <p:ph idx="1"/>
          </p:nvPr>
        </p:nvSpPr>
        <p:spPr>
          <a:xfrm>
            <a:off x="240293" y="1600200"/>
            <a:ext cx="8684869" cy="4525963"/>
          </a:xfrm>
        </p:spPr>
        <p:txBody>
          <a:bodyPr>
            <a:normAutofit lnSpcReduction="10000"/>
          </a:bodyPr>
          <a:lstStyle/>
          <a:p>
            <a:endParaRPr lang="en-US" dirty="0" smtClean="0"/>
          </a:p>
          <a:p>
            <a:r>
              <a:rPr lang="en-US" i="1" dirty="0" smtClean="0"/>
              <a:t>Parallel</a:t>
            </a:r>
            <a:r>
              <a:rPr lang="en-US" dirty="0" smtClean="0"/>
              <a:t> computing versus </a:t>
            </a:r>
            <a:r>
              <a:rPr lang="en-US" i="1" dirty="0" smtClean="0"/>
              <a:t>distributed</a:t>
            </a:r>
            <a:r>
              <a:rPr lang="en-US" dirty="0" smtClean="0"/>
              <a:t> computing</a:t>
            </a:r>
          </a:p>
          <a:p>
            <a:endParaRPr lang="en-US" dirty="0"/>
          </a:p>
          <a:p>
            <a:r>
              <a:rPr lang="en-US" dirty="0" smtClean="0"/>
              <a:t>Role of uncertainty in distributed systems</a:t>
            </a:r>
          </a:p>
          <a:p>
            <a:pPr lvl="1"/>
            <a:r>
              <a:rPr lang="en-US" dirty="0" smtClean="0"/>
              <a:t>Clock drift</a:t>
            </a:r>
          </a:p>
          <a:p>
            <a:pPr lvl="1"/>
            <a:r>
              <a:rPr lang="en-US" dirty="0" smtClean="0"/>
              <a:t>Network delays</a:t>
            </a:r>
          </a:p>
          <a:p>
            <a:pPr lvl="1"/>
            <a:r>
              <a:rPr lang="en-US" dirty="0" smtClean="0"/>
              <a:t>Network  losses</a:t>
            </a:r>
          </a:p>
          <a:p>
            <a:pPr lvl="1"/>
            <a:r>
              <a:rPr lang="en-US" dirty="0" smtClean="0"/>
              <a:t>Asynchrony</a:t>
            </a:r>
          </a:p>
          <a:p>
            <a:pPr lvl="1"/>
            <a:r>
              <a:rPr lang="en-US" dirty="0" smtClean="0"/>
              <a:t>Failures</a:t>
            </a:r>
          </a:p>
          <a:p>
            <a:pPr lvl="1"/>
            <a:endParaRPr lang="en-US" dirty="0"/>
          </a:p>
        </p:txBody>
      </p:sp>
    </p:spTree>
    <p:extLst>
      <p:ext uri="{BB962C8B-B14F-4D97-AF65-F5344CB8AC3E}">
        <p14:creationId xmlns:p14="http://schemas.microsoft.com/office/powerpoint/2010/main" val="85623464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 </a:t>
            </a:r>
            <a:r>
              <a:rPr lang="en-US" dirty="0"/>
              <a:t>distributed system is one in which the failure of a </a:t>
            </a:r>
            <a:r>
              <a:rPr lang="en-US" dirty="0" smtClean="0"/>
              <a:t>computer you </a:t>
            </a:r>
            <a:r>
              <a:rPr lang="en-US" dirty="0"/>
              <a:t>didn't even know existed can render your own </a:t>
            </a:r>
            <a:r>
              <a:rPr lang="en-US" dirty="0" smtClean="0"/>
              <a:t>computer unusable.</a:t>
            </a:r>
          </a:p>
          <a:p>
            <a:pPr marL="0" indent="0">
              <a:buNone/>
            </a:pPr>
            <a:endParaRPr lang="en-US" dirty="0"/>
          </a:p>
          <a:p>
            <a:pPr marL="0" indent="0">
              <a:buNone/>
            </a:pPr>
            <a:r>
              <a:rPr lang="en-US" dirty="0" smtClean="0"/>
              <a:t>						-- Leslie </a:t>
            </a:r>
            <a:r>
              <a:rPr lang="en-US" dirty="0" err="1" smtClean="0"/>
              <a:t>Lamport</a:t>
            </a:r>
            <a:endParaRPr lang="en-US" dirty="0" smtClean="0"/>
          </a:p>
          <a:p>
            <a:endParaRPr lang="en-US" dirty="0"/>
          </a:p>
          <a:p>
            <a:endParaRPr lang="en-US" dirty="0"/>
          </a:p>
        </p:txBody>
      </p:sp>
    </p:spTree>
    <p:extLst>
      <p:ext uri="{BB962C8B-B14F-4D97-AF65-F5344CB8AC3E}">
        <p14:creationId xmlns:p14="http://schemas.microsoft.com/office/powerpoint/2010/main" val="2541196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40293" y="3689634"/>
            <a:ext cx="3844685" cy="1098310"/>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What is distributed computing?</a:t>
            </a:r>
            <a:endParaRPr lang="en-US" dirty="0"/>
          </a:p>
        </p:txBody>
      </p:sp>
      <p:sp>
        <p:nvSpPr>
          <p:cNvPr id="3" name="Content Placeholder 2"/>
          <p:cNvSpPr>
            <a:spLocks noGrp="1"/>
          </p:cNvSpPr>
          <p:nvPr>
            <p:ph idx="1"/>
          </p:nvPr>
        </p:nvSpPr>
        <p:spPr>
          <a:xfrm>
            <a:off x="240293" y="1600200"/>
            <a:ext cx="8684869" cy="4525963"/>
          </a:xfrm>
        </p:spPr>
        <p:txBody>
          <a:bodyPr>
            <a:normAutofit lnSpcReduction="10000"/>
          </a:bodyPr>
          <a:lstStyle/>
          <a:p>
            <a:endParaRPr lang="en-US" dirty="0" smtClean="0"/>
          </a:p>
          <a:p>
            <a:r>
              <a:rPr lang="en-US" i="1" dirty="0" smtClean="0"/>
              <a:t>Parallel</a:t>
            </a:r>
            <a:r>
              <a:rPr lang="en-US" dirty="0" smtClean="0"/>
              <a:t> computing versus </a:t>
            </a:r>
            <a:r>
              <a:rPr lang="en-US" i="1" dirty="0" smtClean="0"/>
              <a:t>distributed</a:t>
            </a:r>
            <a:r>
              <a:rPr lang="en-US" dirty="0" smtClean="0"/>
              <a:t> computing</a:t>
            </a:r>
          </a:p>
          <a:p>
            <a:endParaRPr lang="en-US" dirty="0"/>
          </a:p>
          <a:p>
            <a:r>
              <a:rPr lang="en-US" dirty="0" smtClean="0"/>
              <a:t>Role of uncertainty in distributed systems</a:t>
            </a:r>
          </a:p>
          <a:p>
            <a:pPr lvl="1"/>
            <a:r>
              <a:rPr lang="en-US" dirty="0" smtClean="0"/>
              <a:t>Clock drift</a:t>
            </a:r>
          </a:p>
          <a:p>
            <a:pPr lvl="1"/>
            <a:r>
              <a:rPr lang="en-US" dirty="0" smtClean="0"/>
              <a:t>Network delays</a:t>
            </a:r>
          </a:p>
          <a:p>
            <a:pPr lvl="1"/>
            <a:r>
              <a:rPr lang="en-US" dirty="0" smtClean="0"/>
              <a:t>Network  losses</a:t>
            </a:r>
          </a:p>
          <a:p>
            <a:pPr lvl="1"/>
            <a:r>
              <a:rPr lang="en-US" dirty="0" smtClean="0"/>
              <a:t>Asynchrony</a:t>
            </a:r>
          </a:p>
          <a:p>
            <a:pPr lvl="1"/>
            <a:r>
              <a:rPr lang="en-US" dirty="0" smtClean="0"/>
              <a:t>Failures</a:t>
            </a:r>
            <a:endParaRPr lang="en-US" dirty="0"/>
          </a:p>
        </p:txBody>
      </p:sp>
    </p:spTree>
    <p:extLst>
      <p:ext uri="{BB962C8B-B14F-4D97-AF65-F5344CB8AC3E}">
        <p14:creationId xmlns:p14="http://schemas.microsoft.com/office/powerpoint/2010/main" val="20238128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Clocks</a:t>
            </a:r>
            <a:endParaRPr lang="en-US" dirty="0"/>
          </a:p>
        </p:txBody>
      </p:sp>
      <p:sp>
        <p:nvSpPr>
          <p:cNvPr id="3" name="Content Placeholder 2"/>
          <p:cNvSpPr>
            <a:spLocks noGrp="1"/>
          </p:cNvSpPr>
          <p:nvPr>
            <p:ph idx="1"/>
          </p:nvPr>
        </p:nvSpPr>
        <p:spPr/>
        <p:txBody>
          <a:bodyPr/>
          <a:lstStyle/>
          <a:p>
            <a:r>
              <a:rPr lang="en-US" dirty="0" smtClean="0"/>
              <a:t>Notion of </a:t>
            </a:r>
            <a:r>
              <a:rPr lang="en-US" i="1" dirty="0" smtClean="0"/>
              <a:t>time</a:t>
            </a:r>
            <a:r>
              <a:rPr lang="en-US" dirty="0" smtClean="0"/>
              <a:t> very useful in real life,</a:t>
            </a:r>
            <a:br>
              <a:rPr lang="en-US" dirty="0" smtClean="0"/>
            </a:br>
            <a:r>
              <a:rPr lang="en-US" dirty="0" smtClean="0"/>
              <a:t>and so it is in distributed systems</a:t>
            </a:r>
          </a:p>
          <a:p>
            <a:endParaRPr lang="en-US" dirty="0"/>
          </a:p>
          <a:p>
            <a:r>
              <a:rPr lang="en-US" dirty="0" smtClean="0"/>
              <a:t>Example … </a:t>
            </a:r>
            <a:br>
              <a:rPr lang="en-US" dirty="0" smtClean="0"/>
            </a:br>
            <a:r>
              <a:rPr lang="en-US" dirty="0" smtClean="0"/>
              <a:t/>
            </a:r>
            <a:br>
              <a:rPr lang="en-US" dirty="0" smtClean="0"/>
            </a:br>
            <a:r>
              <a:rPr lang="en-US" dirty="0" smtClean="0"/>
              <a:t>		</a:t>
            </a:r>
            <a:r>
              <a:rPr lang="en-US" dirty="0"/>
              <a:t>S</a:t>
            </a:r>
            <a:r>
              <a:rPr lang="en-US" dirty="0" smtClean="0"/>
              <a:t>ubmit programming assignment</a:t>
            </a:r>
            <a:br>
              <a:rPr lang="en-US" dirty="0" smtClean="0"/>
            </a:br>
            <a:r>
              <a:rPr lang="en-US" dirty="0" smtClean="0"/>
              <a:t>      by e-mail by </a:t>
            </a:r>
            <a:r>
              <a:rPr lang="en-US" dirty="0" smtClean="0">
                <a:solidFill>
                  <a:srgbClr val="FF0000"/>
                </a:solidFill>
              </a:rPr>
              <a:t>11:59 pm Monday</a:t>
            </a:r>
          </a:p>
        </p:txBody>
      </p:sp>
      <p:sp>
        <p:nvSpPr>
          <p:cNvPr id="4" name="TextBox 3"/>
          <p:cNvSpPr txBox="1"/>
          <p:nvPr/>
        </p:nvSpPr>
        <p:spPr>
          <a:xfrm>
            <a:off x="4926004" y="5766126"/>
            <a:ext cx="3346935" cy="646331"/>
          </a:xfrm>
          <a:prstGeom prst="rect">
            <a:avLst/>
          </a:prstGeom>
          <a:solidFill>
            <a:schemeClr val="accent6"/>
          </a:solidFill>
        </p:spPr>
        <p:txBody>
          <a:bodyPr wrap="square" rtlCol="0">
            <a:spAutoFit/>
          </a:bodyPr>
          <a:lstStyle/>
          <a:p>
            <a:r>
              <a:rPr lang="en-US" sz="3600" dirty="0" smtClean="0"/>
              <a:t>By which clock ?</a:t>
            </a:r>
            <a:endParaRPr lang="en-US" sz="3600" dirty="0"/>
          </a:p>
        </p:txBody>
      </p:sp>
    </p:spTree>
    <p:extLst>
      <p:ext uri="{BB962C8B-B14F-4D97-AF65-F5344CB8AC3E}">
        <p14:creationId xmlns:p14="http://schemas.microsoft.com/office/powerpoint/2010/main" val="140951202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synchronize clocks?</a:t>
            </a:r>
            <a:endParaRPr lang="en-US" dirty="0"/>
          </a:p>
        </p:txBody>
      </p:sp>
      <p:sp>
        <p:nvSpPr>
          <p:cNvPr id="3" name="Content Placeholder 2"/>
          <p:cNvSpPr>
            <a:spLocks noGrp="1"/>
          </p:cNvSpPr>
          <p:nvPr>
            <p:ph idx="1"/>
          </p:nvPr>
        </p:nvSpPr>
        <p:spPr/>
        <p:txBody>
          <a:bodyPr/>
          <a:lstStyle/>
          <a:p>
            <a:pPr marL="0" indent="0">
              <a:buNone/>
            </a:pPr>
            <a:endParaRPr lang="en-US" dirty="0" smtClean="0"/>
          </a:p>
        </p:txBody>
      </p:sp>
    </p:spTree>
    <p:extLst>
      <p:ext uri="{BB962C8B-B14F-4D97-AF65-F5344CB8AC3E}">
        <p14:creationId xmlns:p14="http://schemas.microsoft.com/office/powerpoint/2010/main" val="332406486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synchronize clocks?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Role of delay uncertainty</a:t>
            </a:r>
            <a:endParaRPr lang="en-US" dirty="0"/>
          </a:p>
        </p:txBody>
      </p:sp>
    </p:spTree>
    <p:extLst>
      <p:ext uri="{BB962C8B-B14F-4D97-AF65-F5344CB8AC3E}">
        <p14:creationId xmlns:p14="http://schemas.microsoft.com/office/powerpoint/2010/main" val="33337101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Ordering of Events</a:t>
            </a:r>
            <a:endParaRPr lang="en-US" dirty="0"/>
          </a:p>
        </p:txBody>
      </p:sp>
      <p:sp>
        <p:nvSpPr>
          <p:cNvPr id="3" name="Content Placeholder 2"/>
          <p:cNvSpPr>
            <a:spLocks noGrp="1"/>
          </p:cNvSpPr>
          <p:nvPr>
            <p:ph idx="1"/>
          </p:nvPr>
        </p:nvSpPr>
        <p:spPr/>
        <p:txBody>
          <a:bodyPr/>
          <a:lstStyle/>
          <a:p>
            <a:r>
              <a:rPr lang="en-US" dirty="0" smtClean="0"/>
              <a:t>If we can’t have “perfectly” synchronized clocks, can we still determine what happened first?</a:t>
            </a:r>
            <a:endParaRPr lang="en-US" dirty="0"/>
          </a:p>
        </p:txBody>
      </p:sp>
    </p:spTree>
    <p:extLst>
      <p:ext uri="{BB962C8B-B14F-4D97-AF65-F5344CB8AC3E}">
        <p14:creationId xmlns:p14="http://schemas.microsoft.com/office/powerpoint/2010/main" val="3778459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549238" y="4564849"/>
            <a:ext cx="3295444" cy="772249"/>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What is distributed computing?</a:t>
            </a:r>
            <a:endParaRPr lang="en-US" dirty="0"/>
          </a:p>
        </p:txBody>
      </p:sp>
      <p:sp>
        <p:nvSpPr>
          <p:cNvPr id="3" name="Content Placeholder 2"/>
          <p:cNvSpPr>
            <a:spLocks noGrp="1"/>
          </p:cNvSpPr>
          <p:nvPr>
            <p:ph idx="1"/>
          </p:nvPr>
        </p:nvSpPr>
        <p:spPr>
          <a:xfrm>
            <a:off x="240293" y="1600200"/>
            <a:ext cx="8684869" cy="4525963"/>
          </a:xfrm>
        </p:spPr>
        <p:txBody>
          <a:bodyPr>
            <a:normAutofit lnSpcReduction="10000"/>
          </a:bodyPr>
          <a:lstStyle/>
          <a:p>
            <a:endParaRPr lang="en-US" dirty="0" smtClean="0"/>
          </a:p>
          <a:p>
            <a:r>
              <a:rPr lang="en-US" i="1" dirty="0" smtClean="0"/>
              <a:t>Parallel</a:t>
            </a:r>
            <a:r>
              <a:rPr lang="en-US" dirty="0" smtClean="0"/>
              <a:t> computing versus </a:t>
            </a:r>
            <a:r>
              <a:rPr lang="en-US" i="1" dirty="0" smtClean="0"/>
              <a:t>distributed</a:t>
            </a:r>
            <a:r>
              <a:rPr lang="en-US" dirty="0" smtClean="0"/>
              <a:t> computing</a:t>
            </a:r>
          </a:p>
          <a:p>
            <a:endParaRPr lang="en-US" dirty="0"/>
          </a:p>
          <a:p>
            <a:r>
              <a:rPr lang="en-US" dirty="0" smtClean="0"/>
              <a:t>Role of uncertainty in distributed systems</a:t>
            </a:r>
          </a:p>
          <a:p>
            <a:pPr lvl="1"/>
            <a:r>
              <a:rPr lang="en-US" dirty="0" smtClean="0"/>
              <a:t>Clock drift</a:t>
            </a:r>
          </a:p>
          <a:p>
            <a:pPr lvl="1"/>
            <a:r>
              <a:rPr lang="en-US" dirty="0" smtClean="0"/>
              <a:t>Network delays</a:t>
            </a:r>
          </a:p>
          <a:p>
            <a:pPr lvl="1"/>
            <a:r>
              <a:rPr lang="en-US" dirty="0" smtClean="0"/>
              <a:t>Network  losses</a:t>
            </a:r>
          </a:p>
          <a:p>
            <a:pPr lvl="1"/>
            <a:r>
              <a:rPr lang="en-US" dirty="0" smtClean="0"/>
              <a:t>Asynchrony</a:t>
            </a:r>
          </a:p>
          <a:p>
            <a:pPr lvl="1"/>
            <a:r>
              <a:rPr lang="en-US" dirty="0" smtClean="0"/>
              <a:t>Failures</a:t>
            </a:r>
            <a:endParaRPr lang="en-US" dirty="0"/>
          </a:p>
        </p:txBody>
      </p:sp>
    </p:spTree>
    <p:extLst>
      <p:ext uri="{BB962C8B-B14F-4D97-AF65-F5344CB8AC3E}">
        <p14:creationId xmlns:p14="http://schemas.microsoft.com/office/powerpoint/2010/main" val="274402608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886691"/>
          </a:xfrm>
        </p:spPr>
        <p:txBody>
          <a:bodyPr>
            <a:normAutofit/>
          </a:bodyPr>
          <a:lstStyle/>
          <a:p>
            <a:pPr marL="0" indent="0">
              <a:buNone/>
            </a:pPr>
            <a:endParaRPr lang="en-US" dirty="0" smtClean="0"/>
          </a:p>
          <a:p>
            <a:pPr marL="0" indent="0">
              <a:buNone/>
            </a:pPr>
            <a:r>
              <a:rPr lang="en-US" dirty="0" smtClean="0"/>
              <a:t>T.A.s</a:t>
            </a:r>
          </a:p>
          <a:p>
            <a:pPr marL="0" indent="0">
              <a:buNone/>
            </a:pPr>
            <a:endParaRPr lang="en-US" dirty="0" smtClean="0"/>
          </a:p>
          <a:p>
            <a:pPr lvl="3"/>
            <a:r>
              <a:rPr lang="en-US" sz="3000" dirty="0" smtClean="0"/>
              <a:t> Persia Aziz</a:t>
            </a:r>
          </a:p>
          <a:p>
            <a:pPr lvl="3"/>
            <a:r>
              <a:rPr lang="en-US" sz="3000" dirty="0"/>
              <a:t> </a:t>
            </a:r>
            <a:r>
              <a:rPr lang="en-US" sz="3000" dirty="0" smtClean="0"/>
              <a:t>Frederick Douglas</a:t>
            </a:r>
          </a:p>
          <a:p>
            <a:pPr lvl="3"/>
            <a:r>
              <a:rPr lang="en-US" sz="3000" dirty="0"/>
              <a:t> </a:t>
            </a:r>
            <a:r>
              <a:rPr lang="en-US" sz="3000" dirty="0" smtClean="0"/>
              <a:t>Su Du</a:t>
            </a:r>
          </a:p>
          <a:p>
            <a:pPr lvl="3"/>
            <a:r>
              <a:rPr lang="en-US" sz="3000" dirty="0" smtClean="0"/>
              <a:t> </a:t>
            </a:r>
            <a:r>
              <a:rPr lang="en-US" sz="3000" dirty="0" err="1" smtClean="0"/>
              <a:t>Yixiao</a:t>
            </a:r>
            <a:r>
              <a:rPr lang="en-US" sz="3000" dirty="0" smtClean="0"/>
              <a:t> Lin</a:t>
            </a:r>
          </a:p>
          <a:p>
            <a:pPr marL="1371600" lvl="3" indent="0">
              <a:buNone/>
            </a:pPr>
            <a:endParaRPr lang="en-US" sz="3000" dirty="0" smtClean="0"/>
          </a:p>
          <a:p>
            <a:endParaRPr lang="en-US" dirty="0" smtClean="0"/>
          </a:p>
        </p:txBody>
      </p:sp>
    </p:spTree>
    <p:extLst>
      <p:ext uri="{BB962C8B-B14F-4D97-AF65-F5344CB8AC3E}">
        <p14:creationId xmlns:p14="http://schemas.microsoft.com/office/powerpoint/2010/main" val="414621639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 Exclusion</a:t>
            </a:r>
            <a:endParaRPr lang="en-US" dirty="0"/>
          </a:p>
        </p:txBody>
      </p:sp>
      <p:sp>
        <p:nvSpPr>
          <p:cNvPr id="3" name="Content Placeholder 2"/>
          <p:cNvSpPr>
            <a:spLocks noGrp="1"/>
          </p:cNvSpPr>
          <p:nvPr>
            <p:ph idx="1"/>
          </p:nvPr>
        </p:nvSpPr>
        <p:spPr/>
        <p:txBody>
          <a:bodyPr/>
          <a:lstStyle/>
          <a:p>
            <a:endParaRPr lang="en-US" dirty="0" smtClean="0"/>
          </a:p>
          <a:p>
            <a:r>
              <a:rPr lang="en-US" dirty="0" smtClean="0"/>
              <a:t>We want only one person to speak</a:t>
            </a:r>
          </a:p>
          <a:p>
            <a:endParaRPr lang="en-US" dirty="0"/>
          </a:p>
          <a:p>
            <a:r>
              <a:rPr lang="en-US" dirty="0" smtClean="0"/>
              <a:t>Only the person holding the microphone may speak</a:t>
            </a:r>
          </a:p>
          <a:p>
            <a:endParaRPr lang="en-US" dirty="0"/>
          </a:p>
          <a:p>
            <a:r>
              <a:rPr lang="en-US" dirty="0" smtClean="0"/>
              <a:t>Must acquire microphone before speaking</a:t>
            </a:r>
            <a:endParaRPr lang="en-US" dirty="0"/>
          </a:p>
        </p:txBody>
      </p:sp>
    </p:spTree>
    <p:extLst>
      <p:ext uri="{BB962C8B-B14F-4D97-AF65-F5344CB8AC3E}">
        <p14:creationId xmlns:p14="http://schemas.microsoft.com/office/powerpoint/2010/main" val="222772019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 Exclusion</a:t>
            </a:r>
            <a:endParaRPr lang="en-US" dirty="0"/>
          </a:p>
        </p:txBody>
      </p:sp>
      <p:sp>
        <p:nvSpPr>
          <p:cNvPr id="3" name="Content Placeholder 2"/>
          <p:cNvSpPr>
            <a:spLocks noGrp="1"/>
          </p:cNvSpPr>
          <p:nvPr>
            <p:ph idx="1"/>
          </p:nvPr>
        </p:nvSpPr>
        <p:spPr/>
        <p:txBody>
          <a:bodyPr/>
          <a:lstStyle/>
          <a:p>
            <a:r>
              <a:rPr lang="en-US" dirty="0" smtClean="0"/>
              <a:t>How to implement in a message-passing system?</a:t>
            </a:r>
            <a:endParaRPr lang="en-US" dirty="0"/>
          </a:p>
        </p:txBody>
      </p:sp>
    </p:spTree>
    <p:extLst>
      <p:ext uri="{BB962C8B-B14F-4D97-AF65-F5344CB8AC3E}">
        <p14:creationId xmlns:p14="http://schemas.microsoft.com/office/powerpoint/2010/main" val="305494885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Mutual Exclusion</a:t>
            </a:r>
            <a:endParaRPr lang="en-US" dirty="0"/>
          </a:p>
        </p:txBody>
      </p:sp>
      <p:sp>
        <p:nvSpPr>
          <p:cNvPr id="3" name="Content Placeholder 2"/>
          <p:cNvSpPr>
            <a:spLocks noGrp="1"/>
          </p:cNvSpPr>
          <p:nvPr>
            <p:ph idx="1"/>
          </p:nvPr>
        </p:nvSpPr>
        <p:spPr/>
        <p:txBody>
          <a:bodyPr/>
          <a:lstStyle/>
          <a:p>
            <a:r>
              <a:rPr lang="en-US" dirty="0" smtClean="0"/>
              <a:t>What if messages may be lost?</a:t>
            </a:r>
            <a:endParaRPr lang="en-US" dirty="0"/>
          </a:p>
        </p:txBody>
      </p:sp>
    </p:spTree>
    <p:extLst>
      <p:ext uri="{BB962C8B-B14F-4D97-AF65-F5344CB8AC3E}">
        <p14:creationId xmlns:p14="http://schemas.microsoft.com/office/powerpoint/2010/main" val="258556018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411926" y="5045357"/>
            <a:ext cx="3295444" cy="1252763"/>
          </a:xfrm>
          <a:prstGeom prst="ellipse">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What is distributed computing?</a:t>
            </a:r>
            <a:endParaRPr lang="en-US" dirty="0"/>
          </a:p>
        </p:txBody>
      </p:sp>
      <p:sp>
        <p:nvSpPr>
          <p:cNvPr id="3" name="Content Placeholder 2"/>
          <p:cNvSpPr>
            <a:spLocks noGrp="1"/>
          </p:cNvSpPr>
          <p:nvPr>
            <p:ph idx="1"/>
          </p:nvPr>
        </p:nvSpPr>
        <p:spPr>
          <a:xfrm>
            <a:off x="240293" y="1600200"/>
            <a:ext cx="8684869" cy="4525963"/>
          </a:xfrm>
        </p:spPr>
        <p:txBody>
          <a:bodyPr>
            <a:normAutofit lnSpcReduction="10000"/>
          </a:bodyPr>
          <a:lstStyle/>
          <a:p>
            <a:endParaRPr lang="en-US" dirty="0" smtClean="0"/>
          </a:p>
          <a:p>
            <a:r>
              <a:rPr lang="en-US" i="1" dirty="0" smtClean="0"/>
              <a:t>Parallel</a:t>
            </a:r>
            <a:r>
              <a:rPr lang="en-US" dirty="0" smtClean="0"/>
              <a:t> computing versus </a:t>
            </a:r>
            <a:r>
              <a:rPr lang="en-US" i="1" dirty="0" smtClean="0"/>
              <a:t>distributed</a:t>
            </a:r>
            <a:r>
              <a:rPr lang="en-US" dirty="0" smtClean="0"/>
              <a:t> computing</a:t>
            </a:r>
          </a:p>
          <a:p>
            <a:endParaRPr lang="en-US" dirty="0"/>
          </a:p>
          <a:p>
            <a:r>
              <a:rPr lang="en-US" dirty="0" smtClean="0"/>
              <a:t>Role of uncertainty in distributed systems</a:t>
            </a:r>
          </a:p>
          <a:p>
            <a:pPr lvl="1"/>
            <a:r>
              <a:rPr lang="en-US" dirty="0" smtClean="0"/>
              <a:t>Clock drift</a:t>
            </a:r>
          </a:p>
          <a:p>
            <a:pPr lvl="1"/>
            <a:r>
              <a:rPr lang="en-US" dirty="0" smtClean="0"/>
              <a:t>Network delays</a:t>
            </a:r>
          </a:p>
          <a:p>
            <a:pPr lvl="1"/>
            <a:r>
              <a:rPr lang="en-US" dirty="0" smtClean="0"/>
              <a:t>Network  losses</a:t>
            </a:r>
          </a:p>
          <a:p>
            <a:pPr lvl="1"/>
            <a:r>
              <a:rPr lang="en-US" dirty="0" smtClean="0"/>
              <a:t>Asynchrony</a:t>
            </a:r>
          </a:p>
          <a:p>
            <a:pPr lvl="1"/>
            <a:r>
              <a:rPr lang="en-US" dirty="0" smtClean="0"/>
              <a:t>Failures</a:t>
            </a:r>
            <a:endParaRPr lang="en-US" dirty="0"/>
          </a:p>
        </p:txBody>
      </p:sp>
    </p:spTree>
    <p:extLst>
      <p:ext uri="{BB962C8B-B14F-4D97-AF65-F5344CB8AC3E}">
        <p14:creationId xmlns:p14="http://schemas.microsoft.com/office/powerpoint/2010/main" val="130917946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Agreement</a:t>
            </a:r>
            <a:endParaRPr lang="en-US" dirty="0"/>
          </a:p>
        </p:txBody>
      </p:sp>
      <p:sp>
        <p:nvSpPr>
          <p:cNvPr id="3" name="Content Placeholder 2"/>
          <p:cNvSpPr>
            <a:spLocks noGrp="1"/>
          </p:cNvSpPr>
          <p:nvPr>
            <p:ph idx="1"/>
          </p:nvPr>
        </p:nvSpPr>
        <p:spPr/>
        <p:txBody>
          <a:bodyPr/>
          <a:lstStyle/>
          <a:p>
            <a:r>
              <a:rPr lang="en-US" dirty="0" smtClean="0"/>
              <a:t>Where to meet for dinner?</a:t>
            </a:r>
          </a:p>
          <a:p>
            <a:endParaRPr lang="en-US" dirty="0" smtClean="0"/>
          </a:p>
        </p:txBody>
      </p:sp>
    </p:spTree>
    <p:extLst>
      <p:ext uri="{BB962C8B-B14F-4D97-AF65-F5344CB8AC3E}">
        <p14:creationId xmlns:p14="http://schemas.microsoft.com/office/powerpoint/2010/main" val="414039017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Agreement with Failure</a:t>
            </a:r>
            <a:endParaRPr lang="en-US" dirty="0"/>
          </a:p>
        </p:txBody>
      </p:sp>
      <p:sp>
        <p:nvSpPr>
          <p:cNvPr id="3" name="Content Placeholder 2"/>
          <p:cNvSpPr>
            <a:spLocks noGrp="1"/>
          </p:cNvSpPr>
          <p:nvPr>
            <p:ph idx="1"/>
          </p:nvPr>
        </p:nvSpPr>
        <p:spPr/>
        <p:txBody>
          <a:bodyPr/>
          <a:lstStyle/>
          <a:p>
            <a:r>
              <a:rPr lang="en-US" dirty="0" smtClean="0"/>
              <a:t>Non-faulty nodes must agree</a:t>
            </a:r>
          </a:p>
        </p:txBody>
      </p:sp>
    </p:spTree>
    <p:extLst>
      <p:ext uri="{BB962C8B-B14F-4D97-AF65-F5344CB8AC3E}">
        <p14:creationId xmlns:p14="http://schemas.microsoft.com/office/powerpoint/2010/main" val="258223944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Agreement with</a:t>
            </a:r>
            <a:br>
              <a:rPr lang="en-US" dirty="0" smtClean="0"/>
            </a:br>
            <a:r>
              <a:rPr lang="en-US" dirty="0" smtClean="0"/>
              <a:t>Crash Failure &amp; Asynchrony</a:t>
            </a:r>
            <a:endParaRPr lang="en-US" dirty="0"/>
          </a:p>
        </p:txBody>
      </p:sp>
      <p:sp>
        <p:nvSpPr>
          <p:cNvPr id="3" name="Content Placeholder 2"/>
          <p:cNvSpPr>
            <a:spLocks noGrp="1"/>
          </p:cNvSpPr>
          <p:nvPr>
            <p:ph idx="1"/>
          </p:nvPr>
        </p:nvSpPr>
        <p:spPr/>
        <p:txBody>
          <a:bodyPr/>
          <a:lstStyle/>
          <a:p>
            <a:pPr marL="0" indent="0">
              <a:buNone/>
            </a:pPr>
            <a:endParaRPr lang="en-US" dirty="0" smtClean="0"/>
          </a:p>
        </p:txBody>
      </p:sp>
    </p:spTree>
    <p:extLst>
      <p:ext uri="{BB962C8B-B14F-4D97-AF65-F5344CB8AC3E}">
        <p14:creationId xmlns:p14="http://schemas.microsoft.com/office/powerpoint/2010/main" val="217568471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nodes misbehave?</a:t>
            </a:r>
            <a:endParaRPr lang="en-US" dirty="0"/>
          </a:p>
        </p:txBody>
      </p:sp>
      <p:sp>
        <p:nvSpPr>
          <p:cNvPr id="3" name="Content Placeholder 2"/>
          <p:cNvSpPr>
            <a:spLocks noGrp="1"/>
          </p:cNvSpPr>
          <p:nvPr>
            <p:ph idx="1"/>
          </p:nvPr>
        </p:nvSpPr>
        <p:spPr/>
        <p:txBody>
          <a:bodyPr/>
          <a:lstStyle/>
          <a:p>
            <a:endParaRPr lang="en-US" dirty="0" smtClean="0"/>
          </a:p>
          <a:p>
            <a:r>
              <a:rPr lang="en-US" dirty="0" smtClean="0"/>
              <a:t>Crash failures are benign</a:t>
            </a:r>
          </a:p>
          <a:p>
            <a:endParaRPr lang="en-US" dirty="0"/>
          </a:p>
          <a:p>
            <a:r>
              <a:rPr lang="en-US" dirty="0" smtClean="0"/>
              <a:t>Other extreme … Byzantine failures</a:t>
            </a:r>
          </a:p>
          <a:p>
            <a:endParaRPr lang="en-US" dirty="0" smtClean="0"/>
          </a:p>
        </p:txBody>
      </p:sp>
    </p:spTree>
    <p:extLst>
      <p:ext uri="{BB962C8B-B14F-4D97-AF65-F5344CB8AC3E}">
        <p14:creationId xmlns:p14="http://schemas.microsoft.com/office/powerpoint/2010/main" val="375059378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Agreement with Byzantine failures</a:t>
            </a:r>
            <a:br>
              <a:rPr lang="en-US" dirty="0" smtClean="0"/>
            </a:br>
            <a:r>
              <a:rPr lang="en-US" dirty="0" smtClean="0"/>
              <a:t>(synchronous system)</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19492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improve system availability?</a:t>
            </a:r>
            <a:endParaRPr lang="en-US" dirty="0"/>
          </a:p>
        </p:txBody>
      </p:sp>
      <p:sp>
        <p:nvSpPr>
          <p:cNvPr id="3" name="Content Placeholder 2"/>
          <p:cNvSpPr>
            <a:spLocks noGrp="1"/>
          </p:cNvSpPr>
          <p:nvPr>
            <p:ph idx="1"/>
          </p:nvPr>
        </p:nvSpPr>
        <p:spPr/>
        <p:txBody>
          <a:bodyPr/>
          <a:lstStyle/>
          <a:p>
            <a:endParaRPr lang="en-US" dirty="0" smtClean="0"/>
          </a:p>
          <a:p>
            <a:r>
              <a:rPr lang="en-US" dirty="0" smtClean="0"/>
              <a:t>Potentially large network delays … network partition</a:t>
            </a:r>
          </a:p>
          <a:p>
            <a:endParaRPr lang="en-US" dirty="0"/>
          </a:p>
          <a:p>
            <a:r>
              <a:rPr lang="en-US" dirty="0" smtClean="0"/>
              <a:t>Failures</a:t>
            </a:r>
            <a:endParaRPr lang="en-US" dirty="0"/>
          </a:p>
        </p:txBody>
      </p:sp>
    </p:spTree>
    <p:extLst>
      <p:ext uri="{BB962C8B-B14F-4D97-AF65-F5344CB8AC3E}">
        <p14:creationId xmlns:p14="http://schemas.microsoft.com/office/powerpoint/2010/main" val="722049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886691"/>
          </a:xfrm>
        </p:spPr>
        <p:txBody>
          <a:bodyPr>
            <a:normAutofit/>
          </a:bodyPr>
          <a:lstStyle/>
          <a:p>
            <a:pPr marL="0" indent="0">
              <a:buNone/>
            </a:pPr>
            <a:endParaRPr lang="en-US" dirty="0" smtClean="0"/>
          </a:p>
          <a:p>
            <a:r>
              <a:rPr lang="en-US" dirty="0" smtClean="0"/>
              <a:t>Course handout</a:t>
            </a:r>
            <a:br>
              <a:rPr lang="en-US" dirty="0" smtClean="0"/>
            </a:br>
            <a:r>
              <a:rPr lang="en-US" dirty="0"/>
              <a:t/>
            </a:r>
            <a:br>
              <a:rPr lang="en-US" dirty="0"/>
            </a:br>
            <a:r>
              <a:rPr lang="en-US" dirty="0" smtClean="0"/>
              <a:t>				… textbook</a:t>
            </a:r>
            <a:br>
              <a:rPr lang="en-US" dirty="0" smtClean="0"/>
            </a:br>
            <a:r>
              <a:rPr lang="en-US" dirty="0" smtClean="0"/>
              <a:t>			     … office hours</a:t>
            </a:r>
            <a:br>
              <a:rPr lang="en-US" dirty="0" smtClean="0"/>
            </a:br>
            <a:r>
              <a:rPr lang="en-US" dirty="0" smtClean="0"/>
              <a:t>			     … Piazza</a:t>
            </a:r>
            <a:r>
              <a:rPr lang="en-US" dirty="0"/>
              <a:t/>
            </a:r>
            <a:br>
              <a:rPr lang="en-US" dirty="0"/>
            </a:br>
            <a:r>
              <a:rPr lang="en-US" dirty="0" smtClean="0"/>
              <a:t>				… grading policy</a:t>
            </a:r>
            <a:br>
              <a:rPr lang="en-US" dirty="0" smtClean="0"/>
            </a:br>
            <a:r>
              <a:rPr lang="en-US" dirty="0" smtClean="0"/>
              <a:t>				… late submission policy</a:t>
            </a:r>
          </a:p>
        </p:txBody>
      </p:sp>
    </p:spTree>
    <p:extLst>
      <p:ext uri="{BB962C8B-B14F-4D97-AF65-F5344CB8AC3E}">
        <p14:creationId xmlns:p14="http://schemas.microsoft.com/office/powerpoint/2010/main" val="97006464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Replication is a common approach</a:t>
            </a:r>
            <a:endParaRPr lang="en-US" dirty="0"/>
          </a:p>
        </p:txBody>
      </p:sp>
      <p:sp>
        <p:nvSpPr>
          <p:cNvPr id="3" name="Content Placeholder 2"/>
          <p:cNvSpPr>
            <a:spLocks noGrp="1"/>
          </p:cNvSpPr>
          <p:nvPr>
            <p:ph idx="1"/>
          </p:nvPr>
        </p:nvSpPr>
        <p:spPr/>
        <p:txBody>
          <a:bodyPr/>
          <a:lstStyle/>
          <a:p>
            <a:pPr marL="0" indent="0">
              <a:buNone/>
            </a:pPr>
            <a:r>
              <a:rPr lang="en-US" dirty="0" smtClean="0"/>
              <a:t>Consider a storage system</a:t>
            </a:r>
          </a:p>
          <a:p>
            <a:endParaRPr lang="en-US" dirty="0"/>
          </a:p>
          <a:p>
            <a:r>
              <a:rPr lang="en-US" dirty="0" smtClean="0"/>
              <a:t>If data stored only in one place, far away user will incur significant access delay</a:t>
            </a:r>
          </a:p>
          <a:p>
            <a:endParaRPr lang="en-US" dirty="0"/>
          </a:p>
          <a:p>
            <a:pPr marL="0" indent="0">
              <a:buNone/>
            </a:pPr>
            <a:r>
              <a:rPr lang="en-US" dirty="0" smtClean="0">
                <a:sym typeface="Wingdings"/>
              </a:rPr>
              <a:t> Store data in multiple replicas,</a:t>
            </a:r>
            <a:br>
              <a:rPr lang="en-US" dirty="0" smtClean="0">
                <a:sym typeface="Wingdings"/>
              </a:rPr>
            </a:br>
            <a:r>
              <a:rPr lang="en-US" dirty="0" smtClean="0">
                <a:sym typeface="Wingdings"/>
              </a:rPr>
              <a:t/>
            </a:r>
            <a:br>
              <a:rPr lang="en-US" dirty="0" smtClean="0">
                <a:sym typeface="Wingdings"/>
              </a:rPr>
            </a:br>
            <a:r>
              <a:rPr lang="en-US" dirty="0" smtClean="0">
                <a:sym typeface="Wingdings"/>
              </a:rPr>
              <a:t>	Clients prefer to access “closest” replica</a:t>
            </a:r>
            <a:endParaRPr lang="en-US" dirty="0" smtClean="0"/>
          </a:p>
        </p:txBody>
      </p:sp>
    </p:spTree>
    <p:extLst>
      <p:ext uri="{BB962C8B-B14F-4D97-AF65-F5344CB8AC3E}">
        <p14:creationId xmlns:p14="http://schemas.microsoft.com/office/powerpoint/2010/main" val="2151987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Replicated Storage</a:t>
            </a:r>
            <a:endParaRPr lang="en-US" dirty="0"/>
          </a:p>
        </p:txBody>
      </p:sp>
      <p:sp>
        <p:nvSpPr>
          <p:cNvPr id="3" name="Content Placeholder 2"/>
          <p:cNvSpPr>
            <a:spLocks noGrp="1"/>
          </p:cNvSpPr>
          <p:nvPr>
            <p:ph idx="1"/>
          </p:nvPr>
        </p:nvSpPr>
        <p:spPr/>
        <p:txBody>
          <a:bodyPr/>
          <a:lstStyle/>
          <a:p>
            <a:endParaRPr lang="en-US" dirty="0" smtClean="0"/>
          </a:p>
          <a:p>
            <a:r>
              <a:rPr lang="en-US" dirty="0" smtClean="0"/>
              <a:t>How to keep replicas “consistent” ?</a:t>
            </a:r>
          </a:p>
          <a:p>
            <a:endParaRPr lang="en-US" dirty="0"/>
          </a:p>
          <a:p>
            <a:r>
              <a:rPr lang="en-US" dirty="0" smtClean="0"/>
              <a:t>What does “consistent” really mean?</a:t>
            </a:r>
          </a:p>
          <a:p>
            <a:endParaRPr lang="en-US" dirty="0"/>
          </a:p>
        </p:txBody>
      </p:sp>
    </p:spTree>
    <p:extLst>
      <p:ext uri="{BB962C8B-B14F-4D97-AF65-F5344CB8AC3E}">
        <p14:creationId xmlns:p14="http://schemas.microsoft.com/office/powerpoint/2010/main" val="39856601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What’s this course about?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68701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Learn to “reason” about distributed systems</a:t>
            </a:r>
          </a:p>
          <a:p>
            <a:pPr marL="0" indent="0">
              <a:buNone/>
            </a:pPr>
            <a:r>
              <a:rPr lang="en-US" dirty="0"/>
              <a:t>	</a:t>
            </a:r>
            <a:r>
              <a:rPr lang="en-US" dirty="0" smtClean="0"/>
              <a:t>		… not just facts, but principles</a:t>
            </a:r>
          </a:p>
          <a:p>
            <a:endParaRPr lang="en-US" dirty="0"/>
          </a:p>
          <a:p>
            <a:r>
              <a:rPr lang="en-US" dirty="0" smtClean="0"/>
              <a:t>Learn important canonical problems, and some solutions</a:t>
            </a:r>
          </a:p>
          <a:p>
            <a:endParaRPr lang="en-US" dirty="0"/>
          </a:p>
          <a:p>
            <a:r>
              <a:rPr lang="en-US" dirty="0" smtClean="0"/>
              <a:t>Programming experience</a:t>
            </a:r>
            <a:endParaRPr lang="en-US" dirty="0"/>
          </a:p>
        </p:txBody>
      </p:sp>
    </p:spTree>
    <p:extLst>
      <p:ext uri="{BB962C8B-B14F-4D97-AF65-F5344CB8AC3E}">
        <p14:creationId xmlns:p14="http://schemas.microsoft.com/office/powerpoint/2010/main" val="2609024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In class:  we will focus on principles</a:t>
            </a:r>
          </a:p>
          <a:p>
            <a:endParaRPr lang="en-US" dirty="0"/>
          </a:p>
          <a:p>
            <a:r>
              <a:rPr lang="en-US" dirty="0" smtClean="0"/>
              <a:t>Supplemental readings: read about practical aspects, recent industry deployments</a:t>
            </a:r>
            <a:endParaRPr lang="en-US" dirty="0"/>
          </a:p>
        </p:txBody>
      </p:sp>
    </p:spTree>
    <p:extLst>
      <p:ext uri="{BB962C8B-B14F-4D97-AF65-F5344CB8AC3E}">
        <p14:creationId xmlns:p14="http://schemas.microsoft.com/office/powerpoint/2010/main" val="4851570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12775" y="228600"/>
            <a:ext cx="8153400" cy="990600"/>
          </a:xfrm>
        </p:spPr>
        <p:txBody>
          <a:bodyPr/>
          <a:lstStyle/>
          <a:p>
            <a:pPr eaLnBrk="1" hangingPunct="1"/>
            <a:r>
              <a:rPr lang="en-US" sz="4000" dirty="0" smtClean="0">
                <a:latin typeface="Tw Cen MT" charset="0"/>
                <a:ea typeface="ＭＳ Ｐゴシック" charset="0"/>
                <a:cs typeface="ＭＳ Ｐゴシック" charset="0"/>
              </a:rPr>
              <a:t>Distributed Computing … our scope</a:t>
            </a:r>
            <a:endParaRPr lang="en-US" sz="4000" dirty="0">
              <a:latin typeface="Tw Cen MT" charset="0"/>
              <a:ea typeface="ＭＳ Ｐゴシック" charset="0"/>
              <a:cs typeface="ＭＳ Ｐゴシック" charset="0"/>
            </a:endParaRPr>
          </a:p>
        </p:txBody>
      </p:sp>
      <p:sp>
        <p:nvSpPr>
          <p:cNvPr id="27651"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nSpc>
                <a:spcPct val="80000"/>
              </a:lnSpc>
            </a:pPr>
            <a:fld id="{8E3A159D-BF84-0446-A538-8FDF34286EDC}" type="slidenum">
              <a:rPr lang="en-US" sz="1200">
                <a:solidFill>
                  <a:srgbClr val="FFFFFF"/>
                </a:solidFill>
              </a:rPr>
              <a:pPr>
                <a:lnSpc>
                  <a:spcPct val="80000"/>
                </a:lnSpc>
              </a:pPr>
              <a:t>35</a:t>
            </a:fld>
            <a:endParaRPr lang="en-US" sz="1200">
              <a:solidFill>
                <a:srgbClr val="FFFFFF"/>
              </a:solidFill>
            </a:endParaRPr>
          </a:p>
        </p:txBody>
      </p:sp>
      <p:sp>
        <p:nvSpPr>
          <p:cNvPr id="2" name="Rectangle 3"/>
          <p:cNvSpPr>
            <a:spLocks noGrp="1" noChangeArrowheads="1"/>
          </p:cNvSpPr>
          <p:nvPr>
            <p:ph sz="quarter" idx="1"/>
          </p:nvPr>
        </p:nvSpPr>
        <p:spPr>
          <a:xfrm>
            <a:off x="612775" y="1600200"/>
            <a:ext cx="8153400" cy="4495800"/>
          </a:xfrm>
        </p:spPr>
        <p:txBody>
          <a:bodyPr>
            <a:normAutofit lnSpcReduction="10000"/>
          </a:bodyPr>
          <a:lstStyle/>
          <a:p>
            <a:pPr eaLnBrk="1" hangingPunct="1"/>
            <a:r>
              <a:rPr lang="en-US" dirty="0">
                <a:latin typeface="Tw Cen MT" charset="0"/>
                <a:ea typeface="ＭＳ Ｐゴシック" charset="0"/>
                <a:cs typeface="ＭＳ Ｐゴシック" charset="0"/>
              </a:rPr>
              <a:t>C</a:t>
            </a:r>
            <a:r>
              <a:rPr lang="en-US" dirty="0" smtClean="0">
                <a:latin typeface="Tw Cen MT" charset="0"/>
                <a:ea typeface="ＭＳ Ｐゴシック" charset="0"/>
                <a:cs typeface="ＭＳ Ｐゴシック" charset="0"/>
              </a:rPr>
              <a:t>ommunication </a:t>
            </a:r>
            <a:r>
              <a:rPr lang="en-US" dirty="0">
                <a:latin typeface="Tw Cen MT" charset="0"/>
                <a:ea typeface="ＭＳ Ｐゴシック" charset="0"/>
                <a:cs typeface="ＭＳ Ｐゴシック" charset="0"/>
              </a:rPr>
              <a:t>models:</a:t>
            </a:r>
          </a:p>
          <a:p>
            <a:pPr lvl="1" eaLnBrk="1" hangingPunct="1"/>
            <a:r>
              <a:rPr lang="en-US" dirty="0">
                <a:latin typeface="Tw Cen MT" charset="0"/>
                <a:ea typeface="ＭＳ Ｐゴシック" charset="0"/>
              </a:rPr>
              <a:t>message passing</a:t>
            </a:r>
          </a:p>
          <a:p>
            <a:pPr lvl="1" eaLnBrk="1" hangingPunct="1"/>
            <a:r>
              <a:rPr lang="en-US" dirty="0">
                <a:latin typeface="Tw Cen MT" charset="0"/>
                <a:ea typeface="ＭＳ Ｐゴシック" charset="0"/>
              </a:rPr>
              <a:t>shared memory</a:t>
            </a:r>
          </a:p>
          <a:p>
            <a:pPr eaLnBrk="1" hangingPunct="1"/>
            <a:r>
              <a:rPr lang="en-US" dirty="0">
                <a:latin typeface="Tw Cen MT" charset="0"/>
                <a:ea typeface="ＭＳ Ｐゴシック" charset="0"/>
                <a:cs typeface="ＭＳ Ｐゴシック" charset="0"/>
              </a:rPr>
              <a:t>T</a:t>
            </a:r>
            <a:r>
              <a:rPr lang="en-US" dirty="0" smtClean="0">
                <a:latin typeface="Tw Cen MT" charset="0"/>
                <a:ea typeface="ＭＳ Ｐゴシック" charset="0"/>
                <a:cs typeface="ＭＳ Ｐゴシック" charset="0"/>
              </a:rPr>
              <a:t>iming </a:t>
            </a:r>
            <a:r>
              <a:rPr lang="en-US" dirty="0">
                <a:latin typeface="Tw Cen MT" charset="0"/>
                <a:ea typeface="ＭＳ Ｐゴシック" charset="0"/>
                <a:cs typeface="ＭＳ Ｐゴシック" charset="0"/>
              </a:rPr>
              <a:t>models:</a:t>
            </a:r>
          </a:p>
          <a:p>
            <a:pPr lvl="1" eaLnBrk="1" hangingPunct="1"/>
            <a:r>
              <a:rPr lang="en-US" dirty="0">
                <a:latin typeface="Tw Cen MT" charset="0"/>
                <a:ea typeface="ＭＳ Ｐゴシック" charset="0"/>
              </a:rPr>
              <a:t>synchronous</a:t>
            </a:r>
          </a:p>
          <a:p>
            <a:pPr lvl="1" eaLnBrk="1" hangingPunct="1"/>
            <a:r>
              <a:rPr lang="en-US" dirty="0" smtClean="0">
                <a:latin typeface="Tw Cen MT" charset="0"/>
                <a:ea typeface="ＭＳ Ｐゴシック" charset="0"/>
              </a:rPr>
              <a:t>Asynchronous</a:t>
            </a:r>
          </a:p>
          <a:p>
            <a:pPr eaLnBrk="1" hangingPunct="1"/>
            <a:r>
              <a:rPr lang="en-US" dirty="0" smtClean="0">
                <a:latin typeface="Tw Cen MT" charset="0"/>
                <a:ea typeface="ＭＳ Ｐゴシック" charset="0"/>
              </a:rPr>
              <a:t>Fault models</a:t>
            </a:r>
          </a:p>
          <a:p>
            <a:pPr lvl="1" eaLnBrk="1" hangingPunct="1"/>
            <a:r>
              <a:rPr lang="en-US" dirty="0" smtClean="0">
                <a:latin typeface="Tw Cen MT" charset="0"/>
                <a:ea typeface="ＭＳ Ｐゴシック" charset="0"/>
              </a:rPr>
              <a:t>Crash</a:t>
            </a:r>
          </a:p>
          <a:p>
            <a:pPr lvl="1" eaLnBrk="1" hangingPunct="1"/>
            <a:r>
              <a:rPr lang="en-US" dirty="0" smtClean="0">
                <a:latin typeface="Tw Cen MT" charset="0"/>
                <a:ea typeface="ＭＳ Ｐゴシック" charset="0"/>
              </a:rPr>
              <a:t>Byzantine</a:t>
            </a:r>
            <a:endParaRPr lang="en-US" dirty="0">
              <a:latin typeface="Tw Cen MT" charset="0"/>
              <a:ea typeface="ＭＳ Ｐゴシック" charset="0"/>
            </a:endParaRPr>
          </a:p>
        </p:txBody>
      </p:sp>
    </p:spTree>
    <p:extLst>
      <p:ext uri="{BB962C8B-B14F-4D97-AF65-F5344CB8AC3E}">
        <p14:creationId xmlns:p14="http://schemas.microsoft.com/office/powerpoint/2010/main" val="357640012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a:t>
            </a:r>
            <a:endParaRPr lang="en-US" dirty="0"/>
          </a:p>
        </p:txBody>
      </p:sp>
      <p:sp>
        <p:nvSpPr>
          <p:cNvPr id="3" name="Content Placeholder 2"/>
          <p:cNvSpPr>
            <a:spLocks noGrp="1"/>
          </p:cNvSpPr>
          <p:nvPr>
            <p:ph idx="1"/>
          </p:nvPr>
        </p:nvSpPr>
        <p:spPr/>
        <p:txBody>
          <a:bodyPr/>
          <a:lstStyle/>
          <a:p>
            <a:r>
              <a:rPr lang="en-US" dirty="0" smtClean="0"/>
              <a:t>Different processes (or threads of execution) can communicate by writing to/reading from (physically) shared memory</a:t>
            </a:r>
            <a:endParaRPr lang="en-US" dirty="0"/>
          </a:p>
        </p:txBody>
      </p:sp>
    </p:spTree>
    <p:extLst>
      <p:ext uri="{BB962C8B-B14F-4D97-AF65-F5344CB8AC3E}">
        <p14:creationId xmlns:p14="http://schemas.microsoft.com/office/powerpoint/2010/main" val="41255064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Memory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52935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Shared Memory</a:t>
            </a:r>
            <a:endParaRPr lang="en-US" dirty="0"/>
          </a:p>
        </p:txBody>
      </p:sp>
      <p:sp>
        <p:nvSpPr>
          <p:cNvPr id="3" name="Content Placeholder 2"/>
          <p:cNvSpPr>
            <a:spLocks noGrp="1"/>
          </p:cNvSpPr>
          <p:nvPr>
            <p:ph idx="1"/>
          </p:nvPr>
        </p:nvSpPr>
        <p:spPr/>
        <p:txBody>
          <a:bodyPr/>
          <a:lstStyle/>
          <a:p>
            <a:r>
              <a:rPr lang="en-US" dirty="0" smtClean="0"/>
              <a:t>The “shared memory” may be simulated by using local memory of different processors</a:t>
            </a:r>
          </a:p>
        </p:txBody>
      </p:sp>
    </p:spTree>
    <p:extLst>
      <p:ext uri="{BB962C8B-B14F-4D97-AF65-F5344CB8AC3E}">
        <p14:creationId xmlns:p14="http://schemas.microsoft.com/office/powerpoint/2010/main" val="42949142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Shared Memory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31755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smtClean="0"/>
          </a:p>
          <a:p>
            <a:pPr marL="0" indent="0">
              <a:buNone/>
            </a:pPr>
            <a:r>
              <a:rPr lang="en-US" dirty="0" smtClean="0">
                <a:hlinkClick r:id="rId2"/>
              </a:rPr>
              <a:t>Course website</a:t>
            </a:r>
            <a:r>
              <a:rPr lang="en-US" dirty="0" smtClean="0"/>
              <a:t/>
            </a:r>
            <a:br>
              <a:rPr lang="en-US" dirty="0" smtClean="0"/>
            </a:br>
            <a:r>
              <a:rPr lang="en-US" dirty="0" smtClean="0"/>
              <a:t/>
            </a:r>
            <a:br>
              <a:rPr lang="en-US" dirty="0" smtClean="0"/>
            </a:br>
            <a:r>
              <a:rPr lang="en-US" dirty="0" smtClean="0"/>
              <a:t>		… mid-term exam schedule</a:t>
            </a:r>
            <a:br>
              <a:rPr lang="en-US" dirty="0" smtClean="0"/>
            </a:br>
            <a:r>
              <a:rPr lang="en-US" dirty="0" smtClean="0"/>
              <a:t>		… lectures page</a:t>
            </a:r>
            <a:br>
              <a:rPr lang="en-US" dirty="0" smtClean="0"/>
            </a:br>
            <a:r>
              <a:rPr lang="en-US" dirty="0" smtClean="0"/>
              <a:t>		… </a:t>
            </a:r>
            <a:r>
              <a:rPr lang="en-US" dirty="0" smtClean="0"/>
              <a:t>homework</a:t>
            </a:r>
          </a:p>
          <a:p>
            <a:pPr marL="0" indent="0">
              <a:buNone/>
            </a:pPr>
            <a:endParaRPr lang="en-US" dirty="0" smtClean="0"/>
          </a:p>
          <a:p>
            <a:pPr marL="0" indent="0">
              <a:buNone/>
            </a:pPr>
            <a:r>
              <a:rPr lang="en-US" dirty="0"/>
              <a:t>	</a:t>
            </a:r>
            <a:r>
              <a:rPr lang="en-US" dirty="0" smtClean="0"/>
              <a:t>	</a:t>
            </a:r>
            <a:r>
              <a:rPr lang="is-IS" dirty="0" smtClean="0"/>
              <a:t>… </a:t>
            </a:r>
            <a:r>
              <a:rPr lang="en-US" dirty="0" smtClean="0"/>
              <a:t>programming assignments</a:t>
            </a:r>
            <a:br>
              <a:rPr lang="en-US" dirty="0" smtClean="0"/>
            </a:br>
            <a:r>
              <a:rPr lang="en-US" dirty="0" smtClean="0"/>
              <a:t>			(for 4 credit hours only)</a:t>
            </a:r>
            <a:endParaRPr lang="en-US" dirty="0"/>
          </a:p>
        </p:txBody>
      </p:sp>
    </p:spTree>
    <p:extLst>
      <p:ext uri="{BB962C8B-B14F-4D97-AF65-F5344CB8AC3E}">
        <p14:creationId xmlns:p14="http://schemas.microsoft.com/office/powerpoint/2010/main" val="333385278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Key-Value Stores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076654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 Model</a:t>
            </a:r>
            <a:endParaRPr lang="en-US" dirty="0"/>
          </a:p>
        </p:txBody>
      </p:sp>
      <p:sp>
        <p:nvSpPr>
          <p:cNvPr id="3" name="Content Placeholder 2"/>
          <p:cNvSpPr>
            <a:spLocks noGrp="1"/>
          </p:cNvSpPr>
          <p:nvPr>
            <p:ph idx="1"/>
          </p:nvPr>
        </p:nvSpPr>
        <p:spPr/>
        <p:txBody>
          <a:bodyPr/>
          <a:lstStyle/>
          <a:p>
            <a:r>
              <a:rPr lang="en-US" dirty="0" smtClean="0"/>
              <a:t>Since shared memory may be accessed by different processes concurrently, we need to define how the updates are observed by the processes</a:t>
            </a:r>
          </a:p>
          <a:p>
            <a:endParaRPr lang="en-US" dirty="0"/>
          </a:p>
          <a:p>
            <a:r>
              <a:rPr lang="en-US" i="1" dirty="0" smtClean="0"/>
              <a:t>Consistency model </a:t>
            </a:r>
            <a:r>
              <a:rPr lang="en-US" dirty="0" smtClean="0"/>
              <a:t>captures these requirements</a:t>
            </a:r>
            <a:endParaRPr lang="en-US" dirty="0"/>
          </a:p>
        </p:txBody>
      </p:sp>
    </p:spTree>
    <p:extLst>
      <p:ext uri="{BB962C8B-B14F-4D97-AF65-F5344CB8AC3E}">
        <p14:creationId xmlns:p14="http://schemas.microsoft.com/office/powerpoint/2010/main" val="30349844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 #1</a:t>
            </a:r>
            <a:endParaRPr lang="en-US" dirty="0"/>
          </a:p>
        </p:txBody>
      </p:sp>
      <p:sp>
        <p:nvSpPr>
          <p:cNvPr id="3" name="Content Placeholder 2"/>
          <p:cNvSpPr>
            <a:spLocks noGrp="1"/>
          </p:cNvSpPr>
          <p:nvPr>
            <p:ph idx="1"/>
          </p:nvPr>
        </p:nvSpPr>
        <p:spPr/>
        <p:txBody>
          <a:bodyPr/>
          <a:lstStyle/>
          <a:p>
            <a:pPr marL="0" indent="0">
              <a:buNone/>
            </a:pPr>
            <a:r>
              <a:rPr lang="en-US" sz="2800" dirty="0" smtClean="0"/>
              <a:t>Alice:   My cat was hit by a car.</a:t>
            </a:r>
          </a:p>
          <a:p>
            <a:pPr marL="0" indent="0">
              <a:buNone/>
            </a:pPr>
            <a:r>
              <a:rPr lang="en-US" sz="2800" dirty="0" smtClean="0"/>
              <a:t>Alice:   But luckily she is fine.</a:t>
            </a:r>
          </a:p>
          <a:p>
            <a:pPr marL="0" indent="0">
              <a:buNone/>
            </a:pPr>
            <a:r>
              <a:rPr lang="en-US" sz="2800" dirty="0" smtClean="0"/>
              <a:t>											Bob:     That’s great!</a:t>
            </a:r>
            <a:endParaRPr lang="en-US" sz="2800" dirty="0"/>
          </a:p>
          <a:p>
            <a:pPr marL="0" indent="0">
              <a:buNone/>
            </a:pPr>
            <a:r>
              <a:rPr lang="en-US" dirty="0" smtClean="0">
                <a:solidFill>
                  <a:srgbClr val="FF0000"/>
                </a:solidFill>
              </a:rPr>
              <a:t>What should Calvin observe?</a:t>
            </a:r>
          </a:p>
          <a:p>
            <a:pPr marL="0" indent="0">
              <a:buNone/>
            </a:pPr>
            <a:endParaRPr lang="en-US" dirty="0">
              <a:solidFill>
                <a:srgbClr val="FF0000"/>
              </a:solidFill>
            </a:endParaRPr>
          </a:p>
          <a:p>
            <a:pPr marL="0" indent="0">
              <a:buNone/>
            </a:pPr>
            <a:endParaRPr lang="en-US" dirty="0">
              <a:solidFill>
                <a:srgbClr val="FF0000"/>
              </a:solidFill>
            </a:endParaRPr>
          </a:p>
          <a:p>
            <a:pPr marL="0" indent="0">
              <a:buNone/>
            </a:pPr>
            <a:endParaRPr lang="en-US" dirty="0" smtClean="0"/>
          </a:p>
        </p:txBody>
      </p:sp>
    </p:spTree>
    <p:extLst>
      <p:ext uri="{BB962C8B-B14F-4D97-AF65-F5344CB8AC3E}">
        <p14:creationId xmlns:p14="http://schemas.microsoft.com/office/powerpoint/2010/main" val="8005742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 #1</a:t>
            </a:r>
            <a:endParaRPr lang="en-US" dirty="0"/>
          </a:p>
        </p:txBody>
      </p:sp>
      <p:sp>
        <p:nvSpPr>
          <p:cNvPr id="3" name="Content Placeholder 2"/>
          <p:cNvSpPr>
            <a:spLocks noGrp="1"/>
          </p:cNvSpPr>
          <p:nvPr>
            <p:ph idx="1"/>
          </p:nvPr>
        </p:nvSpPr>
        <p:spPr/>
        <p:txBody>
          <a:bodyPr/>
          <a:lstStyle/>
          <a:p>
            <a:pPr marL="0" indent="0">
              <a:buNone/>
            </a:pPr>
            <a:r>
              <a:rPr lang="en-US" sz="2800" dirty="0" smtClean="0"/>
              <a:t>Alice:   My cat was hit by a car.</a:t>
            </a:r>
          </a:p>
          <a:p>
            <a:pPr marL="0" indent="0">
              <a:buNone/>
            </a:pPr>
            <a:r>
              <a:rPr lang="en-US" sz="2800" dirty="0" smtClean="0"/>
              <a:t>Alice:   But luckily she is fine.</a:t>
            </a:r>
          </a:p>
          <a:p>
            <a:pPr marL="0" indent="0">
              <a:buNone/>
            </a:pPr>
            <a:r>
              <a:rPr lang="en-US" sz="2800" dirty="0" smtClean="0"/>
              <a:t>											Bob:     That’s great!</a:t>
            </a:r>
            <a:endParaRPr lang="en-US" sz="2800" dirty="0"/>
          </a:p>
          <a:p>
            <a:pPr marL="0" indent="0">
              <a:buNone/>
            </a:pPr>
            <a:r>
              <a:rPr lang="en-US" dirty="0" smtClean="0">
                <a:solidFill>
                  <a:srgbClr val="FF0000"/>
                </a:solidFill>
              </a:rPr>
              <a:t>What should Calvin observe?</a:t>
            </a:r>
          </a:p>
          <a:p>
            <a:pPr marL="0" indent="0">
              <a:buNone/>
            </a:pPr>
            <a:endParaRPr lang="en-US" dirty="0">
              <a:solidFill>
                <a:srgbClr val="FF0000"/>
              </a:solidFill>
            </a:endParaRPr>
          </a:p>
          <a:p>
            <a:pPr marL="0" indent="0">
              <a:buNone/>
            </a:pPr>
            <a:endParaRPr lang="en-US" dirty="0">
              <a:solidFill>
                <a:srgbClr val="FF0000"/>
              </a:solidFill>
            </a:endParaRPr>
          </a:p>
          <a:p>
            <a:pPr marL="0" indent="0">
              <a:buNone/>
            </a:pPr>
            <a:endParaRPr lang="en-US" dirty="0" smtClean="0"/>
          </a:p>
        </p:txBody>
      </p:sp>
    </p:spTree>
    <p:extLst>
      <p:ext uri="{BB962C8B-B14F-4D97-AF65-F5344CB8AC3E}">
        <p14:creationId xmlns:p14="http://schemas.microsoft.com/office/powerpoint/2010/main" val="3119585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 #2</a:t>
            </a:r>
            <a:endParaRPr lang="en-US" dirty="0"/>
          </a:p>
        </p:txBody>
      </p:sp>
      <p:sp>
        <p:nvSpPr>
          <p:cNvPr id="3" name="Content Placeholder 2"/>
          <p:cNvSpPr>
            <a:spLocks noGrp="1"/>
          </p:cNvSpPr>
          <p:nvPr>
            <p:ph idx="1"/>
          </p:nvPr>
        </p:nvSpPr>
        <p:spPr/>
        <p:txBody>
          <a:bodyPr/>
          <a:lstStyle/>
          <a:p>
            <a:pPr marL="0" indent="0">
              <a:buNone/>
            </a:pPr>
            <a:r>
              <a:rPr lang="en-US" sz="2800" dirty="0" smtClean="0"/>
              <a:t>Alice:   My cat was hit by a car.</a:t>
            </a:r>
          </a:p>
          <a:p>
            <a:pPr marL="0" indent="0">
              <a:buNone/>
            </a:pPr>
            <a:r>
              <a:rPr lang="en-US" sz="2800" dirty="0" smtClean="0"/>
              <a:t>Alice:   But luckily she is fine.		Bob: That’s terrible!</a:t>
            </a:r>
          </a:p>
          <a:p>
            <a:pPr marL="0" indent="0">
              <a:buNone/>
            </a:pPr>
            <a:endParaRPr lang="en-US" sz="2800" dirty="0"/>
          </a:p>
          <a:p>
            <a:pPr marL="0" indent="0">
              <a:buNone/>
            </a:pPr>
            <a:r>
              <a:rPr lang="en-US" dirty="0" smtClean="0">
                <a:solidFill>
                  <a:srgbClr val="FF0000"/>
                </a:solidFill>
              </a:rPr>
              <a:t>What should Calvin observe?</a:t>
            </a:r>
          </a:p>
          <a:p>
            <a:pPr marL="0" indent="0">
              <a:buNone/>
            </a:pPr>
            <a:endParaRPr lang="en-US" dirty="0">
              <a:solidFill>
                <a:srgbClr val="FF0000"/>
              </a:solidFill>
            </a:endParaRPr>
          </a:p>
          <a:p>
            <a:pPr marL="0" indent="0">
              <a:buNone/>
            </a:pPr>
            <a:endParaRPr lang="en-US" dirty="0">
              <a:solidFill>
                <a:srgbClr val="FF0000"/>
              </a:solidFill>
            </a:endParaRPr>
          </a:p>
          <a:p>
            <a:pPr marL="0" indent="0">
              <a:buNone/>
            </a:pPr>
            <a:endParaRPr lang="en-US" dirty="0" smtClean="0"/>
          </a:p>
        </p:txBody>
      </p:sp>
    </p:spTree>
    <p:extLst>
      <p:ext uri="{BB962C8B-B14F-4D97-AF65-F5344CB8AC3E}">
        <p14:creationId xmlns:p14="http://schemas.microsoft.com/office/powerpoint/2010/main" val="39071461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Consistency #2</a:t>
            </a:r>
            <a:endParaRPr lang="en-US" dirty="0"/>
          </a:p>
        </p:txBody>
      </p:sp>
      <p:sp>
        <p:nvSpPr>
          <p:cNvPr id="3" name="Content Placeholder 2"/>
          <p:cNvSpPr>
            <a:spLocks noGrp="1"/>
          </p:cNvSpPr>
          <p:nvPr>
            <p:ph idx="1"/>
          </p:nvPr>
        </p:nvSpPr>
        <p:spPr/>
        <p:txBody>
          <a:bodyPr/>
          <a:lstStyle/>
          <a:p>
            <a:pPr marL="0" indent="0">
              <a:buNone/>
            </a:pPr>
            <a:r>
              <a:rPr lang="en-US" sz="2800" dirty="0" smtClean="0"/>
              <a:t>Alice:   My cat was hit by a car.</a:t>
            </a:r>
          </a:p>
          <a:p>
            <a:pPr marL="0" indent="0">
              <a:buNone/>
            </a:pPr>
            <a:r>
              <a:rPr lang="en-US" sz="2800" dirty="0" smtClean="0"/>
              <a:t>Alice:   But luckily she is fine.		Bob: That’s terrible!</a:t>
            </a:r>
          </a:p>
          <a:p>
            <a:pPr marL="0" indent="0">
              <a:buNone/>
            </a:pPr>
            <a:endParaRPr lang="en-US" sz="2800" dirty="0"/>
          </a:p>
          <a:p>
            <a:pPr marL="0" indent="0">
              <a:buNone/>
            </a:pPr>
            <a:r>
              <a:rPr lang="en-US" dirty="0" smtClean="0">
                <a:solidFill>
                  <a:srgbClr val="FF0000"/>
                </a:solidFill>
              </a:rPr>
              <a:t>What should Calvin observe?</a:t>
            </a:r>
          </a:p>
          <a:p>
            <a:pPr marL="0" indent="0">
              <a:buNone/>
            </a:pPr>
            <a:endParaRPr lang="en-US" dirty="0">
              <a:solidFill>
                <a:srgbClr val="FF0000"/>
              </a:solidFill>
            </a:endParaRPr>
          </a:p>
          <a:p>
            <a:pPr marL="0" indent="0">
              <a:buNone/>
            </a:pPr>
            <a:endParaRPr lang="en-US" dirty="0">
              <a:solidFill>
                <a:srgbClr val="FF0000"/>
              </a:solidFill>
            </a:endParaRPr>
          </a:p>
          <a:p>
            <a:pPr marL="0" indent="0">
              <a:buNone/>
            </a:pPr>
            <a:endParaRPr lang="en-US" dirty="0" smtClean="0"/>
          </a:p>
        </p:txBody>
      </p:sp>
    </p:spTree>
    <p:extLst>
      <p:ext uri="{BB962C8B-B14F-4D97-AF65-F5344CB8AC3E}">
        <p14:creationId xmlns:p14="http://schemas.microsoft.com/office/powerpoint/2010/main" val="3037925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sz="4000" dirty="0" smtClean="0"/>
              <a:t>	What’s this course about ?</a:t>
            </a:r>
            <a:endParaRPr lang="en-US" sz="4000" dirty="0"/>
          </a:p>
        </p:txBody>
      </p:sp>
    </p:spTree>
    <p:extLst>
      <p:ext uri="{BB962C8B-B14F-4D97-AF65-F5344CB8AC3E}">
        <p14:creationId xmlns:p14="http://schemas.microsoft.com/office/powerpoint/2010/main" val="37039229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sz="4000" dirty="0" smtClean="0"/>
              <a:t>	What this course </a:t>
            </a:r>
            <a:r>
              <a:rPr lang="en-US" sz="4000" u="sng" dirty="0" smtClean="0">
                <a:solidFill>
                  <a:srgbClr val="FF0000"/>
                </a:solidFill>
              </a:rPr>
              <a:t>is not</a:t>
            </a:r>
            <a:r>
              <a:rPr lang="en-US" sz="4000" dirty="0" smtClean="0">
                <a:solidFill>
                  <a:srgbClr val="FF0000"/>
                </a:solidFill>
              </a:rPr>
              <a:t> </a:t>
            </a:r>
            <a:r>
              <a:rPr lang="en-US" sz="4000" dirty="0" smtClean="0"/>
              <a:t>about …</a:t>
            </a:r>
            <a:endParaRPr lang="en-US" sz="4000" dirty="0"/>
          </a:p>
        </p:txBody>
      </p:sp>
    </p:spTree>
    <p:extLst>
      <p:ext uri="{BB962C8B-B14F-4D97-AF65-F5344CB8AC3E}">
        <p14:creationId xmlns:p14="http://schemas.microsoft.com/office/powerpoint/2010/main" val="6749799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i="1" dirty="0" smtClean="0"/>
          </a:p>
          <a:p>
            <a:pPr marL="0" indent="0">
              <a:buNone/>
            </a:pPr>
            <a:r>
              <a:rPr lang="en-US" i="1" dirty="0" smtClean="0"/>
              <a:t>As you can see, I have memorized this utterly useless piece of information long enough to pass a test question. I now intend to forget it forever. You’ve taught me nothing except how to cynically manipulate the system. </a:t>
            </a:r>
          </a:p>
          <a:p>
            <a:pPr marL="0" indent="0">
              <a:buNone/>
            </a:pPr>
            <a:endParaRPr lang="en-US" i="1" dirty="0"/>
          </a:p>
          <a:p>
            <a:pPr marL="0" indent="0">
              <a:buNone/>
            </a:pPr>
            <a:r>
              <a:rPr lang="en-US" i="1" dirty="0" smtClean="0"/>
              <a:t>							- ??????</a:t>
            </a:r>
            <a:endParaRPr lang="en-US" i="1" dirty="0"/>
          </a:p>
        </p:txBody>
      </p:sp>
      <p:sp>
        <p:nvSpPr>
          <p:cNvPr id="4" name="TextBox 3"/>
          <p:cNvSpPr txBox="1"/>
          <p:nvPr/>
        </p:nvSpPr>
        <p:spPr>
          <a:xfrm>
            <a:off x="10504229" y="473646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2785998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Calvin and Hobbes</a:t>
            </a:r>
            <a:endParaRPr lang="en-US" dirty="0"/>
          </a:p>
        </p:txBody>
      </p:sp>
      <p:sp>
        <p:nvSpPr>
          <p:cNvPr id="3" name="Content Placeholder 2"/>
          <p:cNvSpPr>
            <a:spLocks noGrp="1"/>
          </p:cNvSpPr>
          <p:nvPr>
            <p:ph idx="1"/>
          </p:nvPr>
        </p:nvSpPr>
        <p:spPr/>
        <p:txBody>
          <a:bodyPr/>
          <a:lstStyle/>
          <a:p>
            <a:pPr marL="0" indent="0">
              <a:buNone/>
            </a:pPr>
            <a:endParaRPr lang="en-US" i="1" dirty="0" smtClean="0"/>
          </a:p>
          <a:p>
            <a:pPr marL="0" indent="0">
              <a:buNone/>
            </a:pPr>
            <a:r>
              <a:rPr lang="en-US" i="1" dirty="0" smtClean="0"/>
              <a:t>As you can see, I have memorized this utterly useless piece of information long enough to pass a test question. I now intend to forget it forever. You’ve taught me nothing except how to cynically manipulate the system. </a:t>
            </a:r>
          </a:p>
          <a:p>
            <a:pPr marL="0" indent="0">
              <a:buNone/>
            </a:pPr>
            <a:endParaRPr lang="en-US" i="1" dirty="0"/>
          </a:p>
          <a:p>
            <a:pPr marL="0" indent="0">
              <a:buNone/>
            </a:pPr>
            <a:r>
              <a:rPr lang="en-US" i="1" dirty="0" smtClean="0"/>
              <a:t>							- </a:t>
            </a:r>
            <a:r>
              <a:rPr lang="en-US" i="1" dirty="0" smtClean="0">
                <a:solidFill>
                  <a:srgbClr val="FF0000"/>
                </a:solidFill>
              </a:rPr>
              <a:t>Calvin</a:t>
            </a:r>
            <a:endParaRPr lang="en-US" i="1" dirty="0">
              <a:solidFill>
                <a:srgbClr val="FF0000"/>
              </a:solidFill>
            </a:endParaRPr>
          </a:p>
        </p:txBody>
      </p:sp>
    </p:spTree>
    <p:extLst>
      <p:ext uri="{BB962C8B-B14F-4D97-AF65-F5344CB8AC3E}">
        <p14:creationId xmlns:p14="http://schemas.microsoft.com/office/powerpoint/2010/main" val="34518783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965" y="205994"/>
            <a:ext cx="8480835" cy="1143000"/>
          </a:xfrm>
        </p:spPr>
        <p:txBody>
          <a:bodyPr>
            <a:noAutofit/>
          </a:bodyPr>
          <a:lstStyle/>
          <a:p>
            <a:r>
              <a:rPr lang="en-US" sz="3600" dirty="0" smtClean="0"/>
              <a:t>Handout provided for 1</a:t>
            </a:r>
            <a:r>
              <a:rPr lang="en-US" sz="3600" baseline="30000" dirty="0" smtClean="0"/>
              <a:t>st</a:t>
            </a:r>
            <a:r>
              <a:rPr lang="en-US" sz="3600" dirty="0" smtClean="0"/>
              <a:t> mid-term in Spring 2014 … something similar this semester too</a:t>
            </a:r>
            <a:endParaRPr lang="en-US" sz="3600" dirty="0"/>
          </a:p>
        </p:txBody>
      </p:sp>
      <p:pic>
        <p:nvPicPr>
          <p:cNvPr id="4" name="Picture 3" descr="handout1_Page_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457" y="1451960"/>
            <a:ext cx="4163905" cy="5388582"/>
          </a:xfrm>
          <a:prstGeom prst="rect">
            <a:avLst/>
          </a:prstGeom>
        </p:spPr>
      </p:pic>
      <p:pic>
        <p:nvPicPr>
          <p:cNvPr id="5" name="Picture 4" descr="handout1_Page_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4489" y="1451960"/>
            <a:ext cx="4163905" cy="5388582"/>
          </a:xfrm>
          <a:prstGeom prst="rect">
            <a:avLst/>
          </a:prstGeom>
        </p:spPr>
      </p:pic>
    </p:spTree>
    <p:extLst>
      <p:ext uri="{BB962C8B-B14F-4D97-AF65-F5344CB8AC3E}">
        <p14:creationId xmlns:p14="http://schemas.microsoft.com/office/powerpoint/2010/main" val="375042740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302</TotalTime>
  <Words>1011</Words>
  <Application>Microsoft Macintosh PowerPoint</Application>
  <PresentationFormat>On-screen Show (4:3)</PresentationFormat>
  <Paragraphs>219</Paragraphs>
  <Slides>45</Slides>
  <Notes>16</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CS 425/ECE 428 Distributed Systems </vt:lpstr>
      <vt:lpstr>PowerPoint Presentation</vt:lpstr>
      <vt:lpstr>PowerPoint Presentation</vt:lpstr>
      <vt:lpstr>PowerPoint Presentation</vt:lpstr>
      <vt:lpstr>PowerPoint Presentation</vt:lpstr>
      <vt:lpstr>PowerPoint Presentation</vt:lpstr>
      <vt:lpstr>PowerPoint Presentation</vt:lpstr>
      <vt:lpstr>Calvin and Hobbes</vt:lpstr>
      <vt:lpstr>Handout provided for 1st mid-term in Spring 2014 … something similar this semester too</vt:lpstr>
      <vt:lpstr>What is distributed computing?</vt:lpstr>
      <vt:lpstr>What is distributed computing?</vt:lpstr>
      <vt:lpstr>What is distributed computing?</vt:lpstr>
      <vt:lpstr>PowerPoint Presentation</vt:lpstr>
      <vt:lpstr>What is distributed computing?</vt:lpstr>
      <vt:lpstr>Clocks</vt:lpstr>
      <vt:lpstr>How to synchronize clocks?</vt:lpstr>
      <vt:lpstr>How to synchronize clocks?</vt:lpstr>
      <vt:lpstr>Ordering of Events</vt:lpstr>
      <vt:lpstr>What is distributed computing?</vt:lpstr>
      <vt:lpstr>Mutual Exclusion</vt:lpstr>
      <vt:lpstr>Mutual Exclusion</vt:lpstr>
      <vt:lpstr>Mutual Exclusion</vt:lpstr>
      <vt:lpstr>What is distributed computing?</vt:lpstr>
      <vt:lpstr>Agreement</vt:lpstr>
      <vt:lpstr>Agreement with Failure</vt:lpstr>
      <vt:lpstr>Agreement with Crash Failure &amp; Asynchrony</vt:lpstr>
      <vt:lpstr>What if nodes misbehave?</vt:lpstr>
      <vt:lpstr>Agreement with Byzantine failures (synchronous system)</vt:lpstr>
      <vt:lpstr>How to improve system availability?</vt:lpstr>
      <vt:lpstr>Replication is a common approach</vt:lpstr>
      <vt:lpstr>Replicated Storage</vt:lpstr>
      <vt:lpstr>What’s this course about?</vt:lpstr>
      <vt:lpstr>PowerPoint Presentation</vt:lpstr>
      <vt:lpstr>PowerPoint Presentation</vt:lpstr>
      <vt:lpstr>Distributed Computing … our scope</vt:lpstr>
      <vt:lpstr>Shared Memory</vt:lpstr>
      <vt:lpstr>Shared Memory</vt:lpstr>
      <vt:lpstr>Distributed Shared Memory</vt:lpstr>
      <vt:lpstr>Distributed Shared Memory</vt:lpstr>
      <vt:lpstr>Key-Value Stores</vt:lpstr>
      <vt:lpstr>Consistency Model</vt:lpstr>
      <vt:lpstr>Consistency #1</vt:lpstr>
      <vt:lpstr>Consistency #1</vt:lpstr>
      <vt:lpstr>Consistency #2</vt:lpstr>
      <vt:lpstr>Consistency #2</vt:lpstr>
    </vt:vector>
  </TitlesOfParts>
  <Company>ui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N v</dc:creator>
  <cp:lastModifiedBy>Nitin Vaidya</cp:lastModifiedBy>
  <cp:revision>87</cp:revision>
  <dcterms:created xsi:type="dcterms:W3CDTF">2015-01-19T19:59:36Z</dcterms:created>
  <dcterms:modified xsi:type="dcterms:W3CDTF">2016-01-18T16:40:42Z</dcterms:modified>
</cp:coreProperties>
</file>