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8" r:id="rId2"/>
    <p:sldId id="371" r:id="rId3"/>
    <p:sldId id="257" r:id="rId4"/>
    <p:sldId id="258" r:id="rId5"/>
    <p:sldId id="259" r:id="rId6"/>
    <p:sldId id="260" r:id="rId7"/>
    <p:sldId id="286" r:id="rId8"/>
    <p:sldId id="261" r:id="rId9"/>
    <p:sldId id="262" r:id="rId10"/>
    <p:sldId id="263" r:id="rId11"/>
    <p:sldId id="264" r:id="rId12"/>
    <p:sldId id="265" r:id="rId13"/>
    <p:sldId id="283" r:id="rId14"/>
    <p:sldId id="266" r:id="rId15"/>
    <p:sldId id="28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4" r:id="rId24"/>
    <p:sldId id="285" r:id="rId25"/>
    <p:sldId id="274" r:id="rId26"/>
    <p:sldId id="275" r:id="rId27"/>
    <p:sldId id="276" r:id="rId28"/>
    <p:sldId id="277" r:id="rId29"/>
    <p:sldId id="278" r:id="rId30"/>
    <p:sldId id="370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8/29/22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760FE6-91BF-7245-82D3-BC654DB6793F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1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8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8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6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27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7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Did you know the SRM protocol was a talented kid? Reportedly it had a NAK for all new things it heard.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41771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4953000" cy="32004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8/29/22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9" Type="http://schemas.openxmlformats.org/officeDocument/2006/relationships/image" Target="../media/image8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8.t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609600" y="17335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Fall 2022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371600" y="3390900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</a:pPr>
            <a:r>
              <a:rPr lang="en-US" sz="2800" dirty="0"/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2800" i="1" dirty="0"/>
              <a:t>Lecture 5: Gossiping</a:t>
            </a:r>
            <a:endParaRPr lang="en-US" sz="28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4669639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422494190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3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gossip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28121" r="37893" b="50000"/>
          <a:stretch/>
        </p:blipFill>
        <p:spPr>
          <a:xfrm rot="3917689">
            <a:off x="2615938" y="3078699"/>
            <a:ext cx="1310831" cy="940183"/>
          </a:xfrm>
          <a:prstGeom prst="rect">
            <a:avLst/>
          </a:prstGeom>
        </p:spPr>
      </p:pic>
      <p:pic>
        <p:nvPicPr>
          <p:cNvPr id="26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>
          <a:xfrm>
            <a:off x="457200" y="1504950"/>
            <a:ext cx="49530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34248" y="3907582"/>
            <a:ext cx="180552" cy="1881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“Epidemic” Multicast (or “Gossip”)</a:t>
            </a:r>
          </a:p>
        </p:txBody>
      </p:sp>
      <p:pic>
        <p:nvPicPr>
          <p:cNvPr id="9" name="Content Placeholder 8" descr="gossip-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/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5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vs. Pull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 that was “Push” gossip</a:t>
            </a:r>
          </a:p>
          <a:p>
            <a:pPr lvl="1"/>
            <a:r>
              <a:rPr lang="en-US" dirty="0"/>
              <a:t>Once you have a multicast message, you start gossiping about it</a:t>
            </a:r>
          </a:p>
          <a:p>
            <a:pPr lvl="1"/>
            <a:r>
              <a:rPr lang="en-US" dirty="0"/>
              <a:t>Multiple messages? Gossip a random subset of them, or recently-received ones, or higher priority ones</a:t>
            </a:r>
          </a:p>
          <a:p>
            <a:r>
              <a:rPr lang="en-US" dirty="0"/>
              <a:t>There’s also “Pull” gossip</a:t>
            </a:r>
          </a:p>
          <a:p>
            <a:pPr lvl="1"/>
            <a:r>
              <a:rPr lang="en-US" dirty="0"/>
              <a:t>Periodically poll a few randomly selected processes for new multicast messages that you haven’t received</a:t>
            </a:r>
          </a:p>
          <a:p>
            <a:pPr lvl="1"/>
            <a:r>
              <a:rPr lang="en-US" dirty="0"/>
              <a:t>Get those messages</a:t>
            </a:r>
          </a:p>
          <a:p>
            <a:r>
              <a:rPr lang="en-US" dirty="0"/>
              <a:t>Hybrid variant: Push-Pull</a:t>
            </a:r>
          </a:p>
          <a:p>
            <a:pPr lvl="1"/>
            <a:r>
              <a:rPr lang="en-US" dirty="0"/>
              <a:t>As the </a:t>
            </a:r>
            <a:r>
              <a:rPr lang="en-US"/>
              <a:t>name suggests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2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Claim that the simple Push protocol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lightweight in large groups</a:t>
            </a:r>
          </a:p>
          <a:p>
            <a:r>
              <a:rPr lang="en-US" dirty="0"/>
              <a:t>Spreads a multicast quickly</a:t>
            </a:r>
          </a:p>
          <a:p>
            <a:r>
              <a:rPr lang="en-US" dirty="0"/>
              <a:t>Is highly fault-tolerant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14450"/>
            <a:ext cx="7772400" cy="32575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From old mathematical branch of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Epidemiology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[Bailey 75]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Population of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n+1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individuals mixing homogeneously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Contact rate between any individual pair is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At any time, each individual is either uninfected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or 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Then,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  <a:ea typeface="ＭＳ Ｐゴシック" charset="0"/>
              </a:rPr>
              <a:t> and at all times				                       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Infected–uninfected contact turns latter infected, and it stays infected</a:t>
            </a:r>
          </a:p>
          <a:p>
            <a:pPr eaLnBrk="1" hangingPunct="1">
              <a:lnSpc>
                <a:spcPct val="90000"/>
              </a:lnSpc>
            </a:pPr>
            <a:endParaRPr lang="en-US" sz="24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385181"/>
              </p:ext>
            </p:extLst>
          </p:nvPr>
        </p:nvGraphicFramePr>
        <p:xfrm>
          <a:off x="5867400" y="211455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203024" progId="Equation.3">
                  <p:embed/>
                </p:oleObj>
              </mc:Choice>
              <mc:Fallback>
                <p:oleObj name="Equation" r:id="rId3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14550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59578"/>
              </p:ext>
            </p:extLst>
          </p:nvPr>
        </p:nvGraphicFramePr>
        <p:xfrm>
          <a:off x="1295400" y="3181350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447" imgH="228501" progId="Equation.3">
                  <p:embed/>
                </p:oleObj>
              </mc:Choice>
              <mc:Fallback>
                <p:oleObj name="Equation" r:id="rId5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81350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79509"/>
              </p:ext>
            </p:extLst>
          </p:nvPr>
        </p:nvGraphicFramePr>
        <p:xfrm>
          <a:off x="2438400" y="3562350"/>
          <a:ext cx="1857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669" imgH="203112" progId="Equation.3">
                  <p:embed/>
                </p:oleObj>
              </mc:Choice>
              <mc:Fallback>
                <p:oleObj name="Equation" r:id="rId7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62350"/>
                        <a:ext cx="1857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6400800" y="4552950"/>
            <a:ext cx="677606" cy="463047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31051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</a:rPr>
              <a:t>with solution: </a:t>
            </a:r>
          </a:p>
          <a:p>
            <a:endParaRPr lang="en-US" sz="2200" dirty="0">
              <a:latin typeface="Times New Roman"/>
            </a:endParaRPr>
          </a:p>
          <a:p>
            <a:r>
              <a:rPr lang="en-US" sz="2200" dirty="0">
                <a:latin typeface="Times New Roman"/>
              </a:rPr>
              <a:t>						  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1352550"/>
            <a:ext cx="754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/>
              <a:t>Continuous time process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				</a:t>
            </a:r>
            <a:r>
              <a:rPr lang="en-US" altLang="en-US" sz="22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				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34947"/>
              </p:ext>
            </p:extLst>
          </p:nvPr>
        </p:nvGraphicFramePr>
        <p:xfrm>
          <a:off x="1809750" y="2038350"/>
          <a:ext cx="15621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38350"/>
                        <a:ext cx="15621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7546"/>
              </p:ext>
            </p:extLst>
          </p:nvPr>
        </p:nvGraphicFramePr>
        <p:xfrm>
          <a:off x="2362200" y="3286125"/>
          <a:ext cx="4429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68500" imgH="393700" progId="Equation.3">
                  <p:embed/>
                </p:oleObj>
              </mc:Choice>
              <mc:Fallback>
                <p:oleObj name="Equation" r:id="rId5" imgW="196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86125"/>
                        <a:ext cx="4429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3103" y="466861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(can you derive it?)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2343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(why?)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9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</a:t>
            </a:r>
          </a:p>
        </p:txBody>
      </p:sp>
      <p:pic>
        <p:nvPicPr>
          <p:cNvPr id="5" name="Content Placeholder 4" descr="gossip-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3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 Analysis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9477"/>
              </p:ext>
            </p:extLst>
          </p:nvPr>
        </p:nvGraphicFramePr>
        <p:xfrm>
          <a:off x="1676400" y="1581150"/>
          <a:ext cx="9747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48" imgH="393359" progId="Equation.3">
                  <p:embed/>
                </p:oleObj>
              </mc:Choice>
              <mc:Fallback>
                <p:oleObj name="Equation" r:id="rId3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1150"/>
                        <a:ext cx="974725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77301"/>
              </p:ext>
            </p:extLst>
          </p:nvPr>
        </p:nvGraphicFramePr>
        <p:xfrm>
          <a:off x="1707356" y="3319854"/>
          <a:ext cx="29860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900" imgH="393700" progId="Equation.3">
                  <p:embed/>
                </p:oleObj>
              </mc:Choice>
              <mc:Fallback>
                <p:oleObj name="Equation" r:id="rId5" imgW="1104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6" y="3319854"/>
                        <a:ext cx="29860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1618" y="45529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(correct? can you derive it?)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7655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  <a:r>
              <a:rPr lang="en-US" altLang="en-US" dirty="0">
                <a:latin typeface="Times New Roman"/>
              </a:rPr>
              <a:t>, the number of infected is</a:t>
            </a:r>
            <a:endParaRPr lang="en-US" altLang="en-US" i="1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(why?)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0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0495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Set </a:t>
            </a:r>
            <a:r>
              <a:rPr lang="en-US" altLang="en-US" i="1" dirty="0" err="1"/>
              <a:t>c,b</a:t>
            </a:r>
            <a:r>
              <a:rPr lang="en-US" altLang="en-US" dirty="0"/>
              <a:t> to be small numbers independent of </a:t>
            </a:r>
            <a:r>
              <a:rPr lang="en-US" altLang="en-US" i="1" dirty="0"/>
              <a:t>n</a:t>
            </a:r>
            <a:endParaRPr lang="en-US" altLang="en-US" dirty="0"/>
          </a:p>
          <a:p>
            <a:r>
              <a:rPr lang="en-US" altLang="en-US" dirty="0"/>
              <a:t>Within </a:t>
            </a:r>
            <a:r>
              <a:rPr lang="en-US" altLang="en-US" i="1" dirty="0"/>
              <a:t>clog(n) </a:t>
            </a:r>
            <a:r>
              <a:rPr lang="en-US" altLang="en-US" dirty="0"/>
              <a:t>rounds, [</a:t>
            </a:r>
            <a:r>
              <a:rPr lang="en-US" altLang="en-US" b="1" dirty="0"/>
              <a:t>low latency</a:t>
            </a:r>
            <a:r>
              <a:rPr lang="en-US" altLang="en-US" dirty="0"/>
              <a:t>]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all but              	number of nodes receive the multicast </a:t>
            </a:r>
          </a:p>
          <a:p>
            <a:pPr lvl="1">
              <a:buFontTx/>
              <a:buNone/>
            </a:pPr>
            <a:r>
              <a:rPr lang="en-US" altLang="en-US" dirty="0"/>
              <a:t>					</a:t>
            </a:r>
          </a:p>
          <a:p>
            <a:pPr lvl="1">
              <a:buFontTx/>
              <a:buNone/>
            </a:pPr>
            <a:r>
              <a:rPr lang="en-US" altLang="en-US" dirty="0"/>
              <a:t>				 [</a:t>
            </a:r>
            <a:r>
              <a:rPr lang="en-US" altLang="en-US" b="1" dirty="0"/>
              <a:t>reliability</a:t>
            </a:r>
            <a:r>
              <a:rPr lang="en-US" altLang="en-US" dirty="0"/>
              <a:t>]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each node has transmitted no more than </a:t>
            </a:r>
            <a:r>
              <a:rPr lang="en-US" altLang="en-US" i="1" dirty="0" err="1"/>
              <a:t>cblog</a:t>
            </a:r>
            <a:r>
              <a:rPr lang="en-US" altLang="en-US" i="1" dirty="0"/>
              <a:t>(n)</a:t>
            </a:r>
            <a:r>
              <a:rPr lang="en-US" altLang="en-US" dirty="0"/>
              <a:t>gossip messages [</a:t>
            </a:r>
            <a:r>
              <a:rPr lang="en-US" altLang="en-US" b="1" dirty="0"/>
              <a:t>lightweight</a:t>
            </a:r>
            <a:r>
              <a:rPr lang="en-US" altLang="en-US" dirty="0"/>
              <a:t>]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49187"/>
              </p:ext>
            </p:extLst>
          </p:nvPr>
        </p:nvGraphicFramePr>
        <p:xfrm>
          <a:off x="2209800" y="2266950"/>
          <a:ext cx="800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292" imgH="393359" progId="Equation.3">
                  <p:embed/>
                </p:oleObj>
              </mc:Choice>
              <mc:Fallback>
                <p:oleObj name="Equation" r:id="rId3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66950"/>
                        <a:ext cx="800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DD6B-AC5F-7500-02BD-820EB95A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BA66A-910E-40D6-10FB-147CCA0F3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Epidemics, or how to use them to your advantage (to do good things) </a:t>
            </a:r>
          </a:p>
        </p:txBody>
      </p:sp>
      <p:pic>
        <p:nvPicPr>
          <p:cNvPr id="20482" name="Picture 2" descr="Food Safety and the Coronavirus Disease 2019 (COVID-19) | FDA">
            <a:extLst>
              <a:ext uri="{FF2B5EF4-FFF2-40B4-BE49-F238E27FC236}">
                <a16:creationId xmlns:a16="http://schemas.microsoft.com/office/drawing/2014/main" id="{277682AB-7A4B-44EE-8D30-BFB2CD4E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8595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9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log(N)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log(N) is not constant in theory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But pragmatically, it is a very slowly growing number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Base 2</a:t>
            </a:r>
          </a:p>
          <a:p>
            <a:pPr lvl="1"/>
            <a:r>
              <a:rPr lang="en-US" dirty="0">
                <a:ea typeface="ＭＳ Ｐゴシック" charset="0"/>
              </a:rPr>
              <a:t>log(1000) ~ 10</a:t>
            </a:r>
          </a:p>
          <a:p>
            <a:pPr lvl="1"/>
            <a:r>
              <a:rPr lang="en-US" dirty="0">
                <a:ea typeface="ＭＳ Ｐゴシック" charset="0"/>
              </a:rPr>
              <a:t>log(1M) ~ 20</a:t>
            </a:r>
          </a:p>
          <a:p>
            <a:pPr lvl="1"/>
            <a:r>
              <a:rPr lang="en-US" dirty="0">
                <a:ea typeface="ＭＳ Ｐゴシック" charset="0"/>
              </a:rPr>
              <a:t>log (1B) ~ 30</a:t>
            </a:r>
          </a:p>
          <a:p>
            <a:pPr lvl="1"/>
            <a:r>
              <a:rPr lang="en-US" dirty="0">
                <a:ea typeface="ＭＳ Ｐゴシック" charset="0"/>
              </a:rPr>
              <a:t>log(all IPv4 addresses) = 32</a:t>
            </a:r>
          </a:p>
          <a:p>
            <a:pPr lvl="1"/>
            <a:r>
              <a:rPr lang="en-US" dirty="0">
                <a:ea typeface="ＭＳ Ｐゴシック" charset="0"/>
              </a:rPr>
              <a:t>log(all IPv6 addresses) = 128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22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Packet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packet loss: analyze with </a:t>
            </a:r>
            <a:r>
              <a:rPr lang="en-US" i="1" dirty="0">
                <a:ea typeface="ＭＳ Ｐゴシック" charset="0"/>
              </a:rPr>
              <a:t>b </a:t>
            </a:r>
            <a:r>
              <a:rPr lang="en-US" dirty="0">
                <a:ea typeface="ＭＳ Ｐゴシック" charset="0"/>
              </a:rPr>
              <a:t>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To achieve same reliability as 0% packet loss, takes twice as many rounds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Node failure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of nodes fail: analyze with </a:t>
            </a:r>
            <a:r>
              <a:rPr lang="en-US" i="1" dirty="0">
                <a:ea typeface="ＭＳ Ｐゴシック" charset="0"/>
              </a:rPr>
              <a:t>n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n/2 </a:t>
            </a:r>
            <a:r>
              <a:rPr lang="en-US" dirty="0">
                <a:ea typeface="ＭＳ Ｐゴシック" charset="0"/>
              </a:rPr>
              <a:t>and </a:t>
            </a:r>
            <a:r>
              <a:rPr lang="en-US" i="1" dirty="0">
                <a:ea typeface="ＭＳ Ｐゴシック" charset="0"/>
              </a:rPr>
              <a:t>b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Same as above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59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With failures, is it possible that the epidemic might die out quickly?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Possible, but improbable: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Once a few nodes are infected, with high probability, the epidemic will not die out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So the analysis we saw in the previous slides is actually behavior </a:t>
            </a:r>
            <a:r>
              <a:rPr lang="en-US" sz="2400" i="1" dirty="0">
                <a:ea typeface="ＭＳ Ｐゴシック" charset="0"/>
              </a:rPr>
              <a:t>with high probability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ea typeface="ＭＳ Ｐゴシック" charset="0"/>
              </a:rPr>
              <a:t>[Galey and </a:t>
            </a:r>
            <a:r>
              <a:rPr lang="en-US" sz="2400" dirty="0" err="1">
                <a:ea typeface="ＭＳ Ｐゴシック" charset="0"/>
              </a:rPr>
              <a:t>Dani</a:t>
            </a:r>
            <a:r>
              <a:rPr lang="en-US" sz="2400" dirty="0">
                <a:ea typeface="ＭＳ Ｐゴシック" charset="0"/>
              </a:rPr>
              <a:t> 98]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Think: why do rumors spread so fast? why do infectious diseases cascade quickly into epidemics? why does a virus or worm spread rapidly?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9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Gossip: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4953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all forms of gossip, it takes O(log(N)) rounds before about N/2 processes get the gossip</a:t>
            </a:r>
          </a:p>
          <a:p>
            <a:pPr lvl="1"/>
            <a:r>
              <a:rPr lang="en-US" dirty="0"/>
              <a:t>Why? Because that’s the fastest you can spread a message – a spanning tree with </a:t>
            </a:r>
            <a:r>
              <a:rPr lang="en-US" dirty="0" err="1"/>
              <a:t>fanout</a:t>
            </a:r>
            <a:r>
              <a:rPr lang="en-US" dirty="0"/>
              <a:t> (degree) of constant degree has O(log(N)) total nodes</a:t>
            </a:r>
          </a:p>
          <a:p>
            <a:r>
              <a:rPr lang="en-US" dirty="0"/>
              <a:t>Thereafter, pull gossip is faster than push gossip</a:t>
            </a:r>
          </a:p>
          <a:p>
            <a:r>
              <a:rPr lang="en-US" dirty="0"/>
              <a:t>After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, round let        be the fraction of non-infected processes. Let each round have </a:t>
            </a:r>
            <a:r>
              <a:rPr lang="en-US" i="1" dirty="0"/>
              <a:t>k</a:t>
            </a:r>
            <a:r>
              <a:rPr lang="en-US" dirty="0"/>
              <a:t> pulls.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super-exponential</a:t>
            </a:r>
          </a:p>
          <a:p>
            <a:r>
              <a:rPr lang="en-US" dirty="0"/>
              <a:t>Second half of pull gossip finishes in time O(log(log(N)) 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628465"/>
              </p:ext>
            </p:extLst>
          </p:nvPr>
        </p:nvGraphicFramePr>
        <p:xfrm>
          <a:off x="1752600" y="3610027"/>
          <a:ext cx="1447800" cy="56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330120" progId="Equation.3">
                  <p:embed/>
                </p:oleObj>
              </mc:Choice>
              <mc:Fallback>
                <p:oleObj name="Equation" r:id="rId3" imgW="850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10027"/>
                        <a:ext cx="1447800" cy="561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2211"/>
              </p:ext>
            </p:extLst>
          </p:nvPr>
        </p:nvGraphicFramePr>
        <p:xfrm>
          <a:off x="2667000" y="2800350"/>
          <a:ext cx="2822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" imgH="292100" progId="Equation.3">
                  <p:embed/>
                </p:oleObj>
              </mc:Choice>
              <mc:Fallback>
                <p:oleObj name="Equation" r:id="rId5" imgW="215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00350"/>
                        <a:ext cx="2822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3303"/>
            <a:ext cx="677606" cy="463047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1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3657600" y="1314450"/>
            <a:ext cx="2133600" cy="19431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Topology-Aware Gossip</a:t>
            </a:r>
          </a:p>
        </p:txBody>
      </p:sp>
      <p:sp>
        <p:nvSpPr>
          <p:cNvPr id="27652" name="Oval 82"/>
          <p:cNvSpPr>
            <a:spLocks noChangeArrowheads="1"/>
          </p:cNvSpPr>
          <p:nvPr/>
        </p:nvSpPr>
        <p:spPr bwMode="auto">
          <a:xfrm>
            <a:off x="38862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107"/>
          <p:cNvSpPr>
            <a:spLocks noChangeShapeType="1"/>
          </p:cNvSpPr>
          <p:nvPr/>
        </p:nvSpPr>
        <p:spPr bwMode="auto">
          <a:xfrm>
            <a:off x="5562600" y="1714500"/>
            <a:ext cx="160020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08"/>
          <p:cNvSpPr>
            <a:spLocks noChangeShapeType="1"/>
          </p:cNvSpPr>
          <p:nvPr/>
        </p:nvSpPr>
        <p:spPr bwMode="auto">
          <a:xfrm>
            <a:off x="7772400" y="2457450"/>
            <a:ext cx="0" cy="742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10"/>
          <p:cNvSpPr txBox="1">
            <a:spLocks noChangeArrowheads="1"/>
          </p:cNvSpPr>
          <p:nvPr/>
        </p:nvSpPr>
        <p:spPr bwMode="auto">
          <a:xfrm>
            <a:off x="381000" y="1200150"/>
            <a:ext cx="2819400" cy="4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Network topology is hierarchical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Random gossip target selection =&gt; core routers face </a:t>
            </a:r>
            <a:r>
              <a:rPr lang="en-US" altLang="ko-KR" sz="1600" dirty="0">
                <a:solidFill>
                  <a:srgbClr val="FF3300"/>
                </a:solidFill>
                <a:ea typeface="굴림" charset="0"/>
                <a:cs typeface="굴림" charset="0"/>
              </a:rPr>
              <a:t>O(N) load</a:t>
            </a:r>
            <a:r>
              <a:rPr lang="en-US" altLang="ko-KR" sz="1600" dirty="0">
                <a:ea typeface="굴림" charset="0"/>
                <a:cs typeface="굴림" charset="0"/>
              </a:rPr>
              <a:t> (Why?)</a:t>
            </a:r>
          </a:p>
          <a:p>
            <a:pPr eaLnBrk="1" hangingPunct="1">
              <a:spcBef>
                <a:spcPct val="50000"/>
              </a:spcBef>
            </a:pPr>
            <a:endParaRPr lang="en-US" altLang="ko-KR" sz="1600" dirty="0"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solidFill>
                  <a:srgbClr val="33CC33"/>
                </a:solidFill>
                <a:ea typeface="굴림" charset="0"/>
                <a:cs typeface="굴림" charset="0"/>
              </a:rPr>
              <a:t>Fix</a:t>
            </a:r>
            <a:r>
              <a:rPr lang="en-US" altLang="ko-KR" sz="1600" dirty="0">
                <a:ea typeface="굴림" charset="0"/>
                <a:cs typeface="굴림" charset="0"/>
              </a:rPr>
              <a:t>: In subnet </a:t>
            </a:r>
            <a:r>
              <a:rPr lang="en-US" altLang="ko-KR" sz="1600" i="1" dirty="0" err="1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, which contains </a:t>
            </a:r>
            <a:r>
              <a:rPr lang="en-US" altLang="ko-KR" sz="1600" dirty="0" err="1"/>
              <a:t>n</a:t>
            </a:r>
            <a:r>
              <a:rPr lang="en-US" altLang="ko-KR" sz="1600" baseline="-25000" dirty="0" err="1"/>
              <a:t>i</a:t>
            </a:r>
            <a:r>
              <a:rPr lang="en-US" altLang="ko-KR" sz="1600" dirty="0"/>
              <a:t> nodes, pick gossip target in your subnet with </a:t>
            </a:r>
            <a:r>
              <a:rPr lang="en-US" altLang="ko-KR" sz="1600" dirty="0">
                <a:ea typeface="굴림" charset="0"/>
                <a:cs typeface="굴림" charset="0"/>
              </a:rPr>
              <a:t>probability (1-1/</a:t>
            </a:r>
            <a:r>
              <a:rPr lang="en-US" altLang="ko-KR" sz="1600" dirty="0" err="1">
                <a:ea typeface="굴림" charset="0"/>
                <a:cs typeface="굴림" charset="0"/>
              </a:rPr>
              <a:t>n</a:t>
            </a:r>
            <a:r>
              <a:rPr lang="en-US" altLang="ko-KR" sz="1600" baseline="-25000" dirty="0" err="1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)</a:t>
            </a: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Router load=O(1)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Dissemination time=O(log(N))</a:t>
            </a:r>
          </a:p>
          <a:p>
            <a:pPr lvl="1" eaLnBrk="1" hangingPunct="1">
              <a:spcBef>
                <a:spcPct val="50000"/>
              </a:spcBef>
            </a:pP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sz="1600" baseline="-25000" dirty="0">
              <a:ea typeface="굴림" charset="0"/>
              <a:cs typeface="굴림" charset="0"/>
            </a:endParaRPr>
          </a:p>
        </p:txBody>
      </p:sp>
      <p:sp>
        <p:nvSpPr>
          <p:cNvPr id="27656" name="Rectangle 111"/>
          <p:cNvSpPr>
            <a:spLocks noChangeArrowheads="1"/>
          </p:cNvSpPr>
          <p:nvPr/>
        </p:nvSpPr>
        <p:spPr bwMode="auto">
          <a:xfrm>
            <a:off x="6934200" y="2114550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Router</a:t>
            </a:r>
          </a:p>
        </p:txBody>
      </p:sp>
      <p:sp>
        <p:nvSpPr>
          <p:cNvPr id="27657" name="Oval 113"/>
          <p:cNvSpPr>
            <a:spLocks noChangeArrowheads="1"/>
          </p:cNvSpPr>
          <p:nvPr/>
        </p:nvSpPr>
        <p:spPr bwMode="auto">
          <a:xfrm>
            <a:off x="40386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114"/>
          <p:cNvSpPr>
            <a:spLocks noChangeArrowheads="1"/>
          </p:cNvSpPr>
          <p:nvPr/>
        </p:nvSpPr>
        <p:spPr bwMode="auto">
          <a:xfrm>
            <a:off x="4191000" y="24574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115"/>
          <p:cNvSpPr>
            <a:spLocks noChangeArrowheads="1"/>
          </p:cNvSpPr>
          <p:nvPr/>
        </p:nvSpPr>
        <p:spPr bwMode="auto">
          <a:xfrm>
            <a:off x="4343400" y="25717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116"/>
          <p:cNvSpPr>
            <a:spLocks noChangeArrowheads="1"/>
          </p:cNvSpPr>
          <p:nvPr/>
        </p:nvSpPr>
        <p:spPr bwMode="auto">
          <a:xfrm>
            <a:off x="4495800" y="2686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20"/>
          <p:cNvSpPr>
            <a:spLocks noChangeArrowheads="1"/>
          </p:cNvSpPr>
          <p:nvPr/>
        </p:nvSpPr>
        <p:spPr bwMode="auto">
          <a:xfrm>
            <a:off x="4343400" y="1543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22"/>
          <p:cNvSpPr>
            <a:spLocks noChangeArrowheads="1"/>
          </p:cNvSpPr>
          <p:nvPr/>
        </p:nvSpPr>
        <p:spPr bwMode="auto">
          <a:xfrm>
            <a:off x="4495800" y="16573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23"/>
          <p:cNvSpPr>
            <a:spLocks noChangeArrowheads="1"/>
          </p:cNvSpPr>
          <p:nvPr/>
        </p:nvSpPr>
        <p:spPr bwMode="auto">
          <a:xfrm>
            <a:off x="4648200" y="17716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4"/>
          <p:cNvSpPr>
            <a:spLocks noChangeArrowheads="1"/>
          </p:cNvSpPr>
          <p:nvPr/>
        </p:nvSpPr>
        <p:spPr bwMode="auto">
          <a:xfrm>
            <a:off x="4800600" y="18859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25"/>
          <p:cNvSpPr>
            <a:spLocks noChangeArrowheads="1"/>
          </p:cNvSpPr>
          <p:nvPr/>
        </p:nvSpPr>
        <p:spPr bwMode="auto">
          <a:xfrm>
            <a:off x="4953000" y="20002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Oval 126"/>
          <p:cNvSpPr>
            <a:spLocks noChangeArrowheads="1"/>
          </p:cNvSpPr>
          <p:nvPr/>
        </p:nvSpPr>
        <p:spPr bwMode="auto">
          <a:xfrm>
            <a:off x="5105400" y="21145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Oval 127"/>
          <p:cNvSpPr>
            <a:spLocks noChangeArrowheads="1"/>
          </p:cNvSpPr>
          <p:nvPr/>
        </p:nvSpPr>
        <p:spPr bwMode="auto">
          <a:xfrm>
            <a:off x="52578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128"/>
          <p:cNvSpPr>
            <a:spLocks noChangeArrowheads="1"/>
          </p:cNvSpPr>
          <p:nvPr/>
        </p:nvSpPr>
        <p:spPr bwMode="auto">
          <a:xfrm>
            <a:off x="54102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29"/>
          <p:cNvSpPr>
            <a:spLocks noChangeArrowheads="1"/>
          </p:cNvSpPr>
          <p:nvPr/>
        </p:nvSpPr>
        <p:spPr bwMode="auto">
          <a:xfrm>
            <a:off x="5867400" y="2800350"/>
            <a:ext cx="2057400" cy="18859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130"/>
          <p:cNvSpPr>
            <a:spLocks noChangeArrowheads="1"/>
          </p:cNvSpPr>
          <p:nvPr/>
        </p:nvSpPr>
        <p:spPr bwMode="auto">
          <a:xfrm>
            <a:off x="60960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131"/>
          <p:cNvSpPr>
            <a:spLocks noChangeArrowheads="1"/>
          </p:cNvSpPr>
          <p:nvPr/>
        </p:nvSpPr>
        <p:spPr bwMode="auto">
          <a:xfrm>
            <a:off x="62484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132"/>
          <p:cNvSpPr>
            <a:spLocks noChangeArrowheads="1"/>
          </p:cNvSpPr>
          <p:nvPr/>
        </p:nvSpPr>
        <p:spPr bwMode="auto">
          <a:xfrm>
            <a:off x="6400800" y="42291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Oval 133"/>
          <p:cNvSpPr>
            <a:spLocks noChangeArrowheads="1"/>
          </p:cNvSpPr>
          <p:nvPr/>
        </p:nvSpPr>
        <p:spPr bwMode="auto">
          <a:xfrm>
            <a:off x="6553200" y="43434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Oval 134"/>
          <p:cNvSpPr>
            <a:spLocks noChangeArrowheads="1"/>
          </p:cNvSpPr>
          <p:nvPr/>
        </p:nvSpPr>
        <p:spPr bwMode="auto">
          <a:xfrm>
            <a:off x="6705600" y="4457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Oval 135"/>
          <p:cNvSpPr>
            <a:spLocks noChangeArrowheads="1"/>
          </p:cNvSpPr>
          <p:nvPr/>
        </p:nvSpPr>
        <p:spPr bwMode="auto">
          <a:xfrm>
            <a:off x="6553200" y="3314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136"/>
          <p:cNvSpPr>
            <a:spLocks noChangeArrowheads="1"/>
          </p:cNvSpPr>
          <p:nvPr/>
        </p:nvSpPr>
        <p:spPr bwMode="auto">
          <a:xfrm>
            <a:off x="6705600" y="34290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137"/>
          <p:cNvSpPr>
            <a:spLocks noChangeArrowheads="1"/>
          </p:cNvSpPr>
          <p:nvPr/>
        </p:nvSpPr>
        <p:spPr bwMode="auto">
          <a:xfrm>
            <a:off x="6858000" y="35433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138"/>
          <p:cNvSpPr>
            <a:spLocks noChangeArrowheads="1"/>
          </p:cNvSpPr>
          <p:nvPr/>
        </p:nvSpPr>
        <p:spPr bwMode="auto">
          <a:xfrm>
            <a:off x="7010400" y="36576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139"/>
          <p:cNvSpPr>
            <a:spLocks noChangeArrowheads="1"/>
          </p:cNvSpPr>
          <p:nvPr/>
        </p:nvSpPr>
        <p:spPr bwMode="auto">
          <a:xfrm>
            <a:off x="7162800" y="37719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140"/>
          <p:cNvSpPr>
            <a:spLocks noChangeArrowheads="1"/>
          </p:cNvSpPr>
          <p:nvPr/>
        </p:nvSpPr>
        <p:spPr bwMode="auto">
          <a:xfrm>
            <a:off x="7315200" y="38862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141"/>
          <p:cNvSpPr>
            <a:spLocks noChangeArrowheads="1"/>
          </p:cNvSpPr>
          <p:nvPr/>
        </p:nvSpPr>
        <p:spPr bwMode="auto">
          <a:xfrm>
            <a:off x="74676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142"/>
          <p:cNvSpPr>
            <a:spLocks noChangeArrowheads="1"/>
          </p:cNvSpPr>
          <p:nvPr/>
        </p:nvSpPr>
        <p:spPr bwMode="auto">
          <a:xfrm>
            <a:off x="76200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Text Box 143"/>
          <p:cNvSpPr txBox="1">
            <a:spLocks noChangeArrowheads="1"/>
          </p:cNvSpPr>
          <p:nvPr/>
        </p:nvSpPr>
        <p:spPr bwMode="auto">
          <a:xfrm>
            <a:off x="5562600" y="13525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N/2 nodes in a subnet</a:t>
            </a:r>
          </a:p>
        </p:txBody>
      </p:sp>
      <p:sp>
        <p:nvSpPr>
          <p:cNvPr id="27684" name="Text Box 145"/>
          <p:cNvSpPr txBox="1">
            <a:spLocks noChangeArrowheads="1"/>
          </p:cNvSpPr>
          <p:nvPr/>
        </p:nvSpPr>
        <p:spPr bwMode="auto">
          <a:xfrm>
            <a:off x="3962400" y="45148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N/2 nodes in a subnet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38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– Push Analysis (contd.)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73170"/>
              </p:ext>
            </p:extLst>
          </p:nvPr>
        </p:nvGraphicFramePr>
        <p:xfrm>
          <a:off x="1676400" y="1276350"/>
          <a:ext cx="81879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48" imgH="393359" progId="Equation.3">
                  <p:embed/>
                </p:oleObj>
              </mc:Choice>
              <mc:Fallback>
                <p:oleObj name="Equation" r:id="rId3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76350"/>
                        <a:ext cx="81879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11955"/>
              </p:ext>
            </p:extLst>
          </p:nvPr>
        </p:nvGraphicFramePr>
        <p:xfrm>
          <a:off x="3905250" y="2540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540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106990"/>
              </p:ext>
            </p:extLst>
          </p:nvPr>
        </p:nvGraphicFramePr>
        <p:xfrm>
          <a:off x="914400" y="2419350"/>
          <a:ext cx="4343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30400" imgH="584200" progId="Equation.3">
                  <p:embed/>
                </p:oleObj>
              </mc:Choice>
              <mc:Fallback>
                <p:oleObj name="Equation" r:id="rId7" imgW="1930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19350"/>
                        <a:ext cx="4343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88554"/>
              </p:ext>
            </p:extLst>
          </p:nvPr>
        </p:nvGraphicFramePr>
        <p:xfrm>
          <a:off x="3733800" y="3486150"/>
          <a:ext cx="2514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17115" imgH="393529" progId="Equation.3">
                  <p:embed/>
                </p:oleObj>
              </mc:Choice>
              <mc:Fallback>
                <p:oleObj name="Equation" r:id="rId9" imgW="111711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86150"/>
                        <a:ext cx="25146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1637"/>
              </p:ext>
            </p:extLst>
          </p:nvPr>
        </p:nvGraphicFramePr>
        <p:xfrm>
          <a:off x="3733800" y="4257675"/>
          <a:ext cx="22002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476" imgH="393529" progId="Equation.3">
                  <p:embed/>
                </p:oleObj>
              </mc:Choice>
              <mc:Fallback>
                <p:oleObj name="Equation" r:id="rId11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57675"/>
                        <a:ext cx="22002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21145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504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Using:</a:t>
            </a: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59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this all theory and a bunch of equations?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Or are there implementations yet?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27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Clearinghouse and Bayou projects: email and database transactions [PODC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87]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refDBMS</a:t>
            </a:r>
            <a:r>
              <a:rPr lang="en-US" dirty="0">
                <a:ea typeface="ＭＳ Ｐゴシック" charset="0"/>
                <a:cs typeface="ＭＳ Ｐゴシック" charset="0"/>
              </a:rPr>
              <a:t> system [</a:t>
            </a:r>
            <a:r>
              <a:rPr lang="en-US" dirty="0" err="1">
                <a:ea typeface="ＭＳ Ｐゴシック" charset="0"/>
                <a:cs typeface="ＭＳ Ｐゴシック" charset="0"/>
              </a:rPr>
              <a:t>Usenix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94]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Bimodal Multicast [ACM TOCS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99]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Sensor networks [Li Li et al,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Infocom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02, and PBBF, ICDCS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05]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AWS EC2 and S3 Cloud (rumored). 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00s]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Cassandra key-value store (and others) use gossip for maintaining membership lists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Usenet NNTP (Network News Transport Protocol) 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79]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3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NNTP Inter-server Protocol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2875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altLang="en-US" dirty="0">
                <a:latin typeface="Times New Roman"/>
              </a:rPr>
              <a:t> Each client uploads and downloads news posts from a news server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553" y="19621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09575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Server retains news posts for a while,</a:t>
            </a:r>
          </a:p>
          <a:p>
            <a:r>
              <a:rPr lang="en-US" altLang="en-US" dirty="0">
                <a:latin typeface="Times New Roman"/>
              </a:rPr>
              <a:t>	transmits them lazily, deletes them after a while.</a:t>
            </a:r>
          </a:p>
          <a:p>
            <a:endParaRPr lang="en-US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24150"/>
            <a:ext cx="118520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Upstream</a:t>
            </a:r>
          </a:p>
          <a:p>
            <a:pPr algn="ctr"/>
            <a:r>
              <a:rPr lang="en-US" dirty="0"/>
              <a:t>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724150"/>
            <a:ext cx="148028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Downstream</a:t>
            </a:r>
          </a:p>
          <a:p>
            <a:pPr algn="ctr"/>
            <a:r>
              <a:rPr lang="en-US" dirty="0"/>
              <a:t>Server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22669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32575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71800" y="28003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1800" y="37147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263973"/>
            <a:ext cx="2120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CHECK &lt;Message IDs&gt;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2876550"/>
            <a:ext cx="137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238 {Give me!}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3333750"/>
            <a:ext cx="203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TAKETHIS &lt;Message&gt;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3714750"/>
            <a:ext cx="79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239 OK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55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Multicast is an important problem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Tree-based multicast protocols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When concerned about scale and fault-tolerance, gossip is an attractive solution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Also known as epidemics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Fast, reliable, fault-tolerant, scalable, topology-aware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0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</a:t>
            </a:r>
          </a:p>
        </p:txBody>
      </p:sp>
      <p:pic>
        <p:nvPicPr>
          <p:cNvPr id="4" name="Content Placeholder 3" descr="gossip-0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190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22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Whitney-BlackSC"/>
                <a:cs typeface="Whitney-BlackSC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6096000" cy="3200400"/>
          </a:xfrm>
        </p:spPr>
        <p:txBody>
          <a:bodyPr/>
          <a:lstStyle/>
          <a:p>
            <a:r>
              <a:rPr lang="en-US" dirty="0"/>
              <a:t>MP1: Due coming Sunday 9/11, demos Monday 9/12</a:t>
            </a:r>
          </a:p>
          <a:p>
            <a:pPr lvl="1"/>
            <a:r>
              <a:rPr lang="en-US" dirty="0"/>
              <a:t>VMs distributed: see Piazza</a:t>
            </a:r>
          </a:p>
          <a:p>
            <a:pPr lvl="1"/>
            <a:r>
              <a:rPr lang="en-US" dirty="0"/>
              <a:t>Demo signup sheet: soon on Piazza</a:t>
            </a:r>
          </a:p>
          <a:p>
            <a:pPr lvl="1"/>
            <a:r>
              <a:rPr lang="en-US" dirty="0"/>
              <a:t>Demo details: see Piazza</a:t>
            </a:r>
          </a:p>
          <a:p>
            <a:pPr lvl="2"/>
            <a:r>
              <a:rPr lang="en-US" dirty="0"/>
              <a:t>Make sure you print individual and total </a:t>
            </a:r>
            <a:r>
              <a:rPr lang="en-US" dirty="0" err="1"/>
              <a:t>linecounts</a:t>
            </a:r>
            <a:endParaRPr lang="en-US" dirty="0"/>
          </a:p>
          <a:p>
            <a:r>
              <a:rPr lang="en-US" dirty="0"/>
              <a:t>Check Piazza often! It’s where all the announcements are at!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0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 and Scalability</a:t>
            </a:r>
          </a:p>
        </p:txBody>
      </p:sp>
      <p:pic>
        <p:nvPicPr>
          <p:cNvPr id="7" name="Content Placeholder 6" descr="gossip-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324600" y="2724150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Reliability (Atomicity)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100% receipt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Speed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8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</a:t>
            </a:r>
          </a:p>
        </p:txBody>
      </p:sp>
      <p:pic>
        <p:nvPicPr>
          <p:cNvPr id="5" name="Content Placeholder 4" descr="gossip-0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4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</a:t>
            </a:r>
          </a:p>
        </p:txBody>
      </p:sp>
      <p:pic>
        <p:nvPicPr>
          <p:cNvPr id="5" name="Picture 4" descr="gossip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50"/>
            <a:ext cx="6324600" cy="3512855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6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 Multicast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7391400" cy="36385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Build a spanning tree among the processes of the multicast group</a:t>
            </a:r>
          </a:p>
          <a:p>
            <a:r>
              <a:rPr lang="en-US" dirty="0"/>
              <a:t>Use spanning tree to disseminate multicasts</a:t>
            </a:r>
          </a:p>
          <a:p>
            <a:r>
              <a:rPr lang="en-US" dirty="0"/>
              <a:t>Use either acknowledgments (ACKs) or negative acknowledgements (NAKs) to repair multicasts not received</a:t>
            </a:r>
          </a:p>
          <a:p>
            <a:r>
              <a:rPr lang="en-US" dirty="0"/>
              <a:t>SRM (Scalable Reliable Multicast)</a:t>
            </a:r>
          </a:p>
          <a:p>
            <a:pPr lvl="1"/>
            <a:r>
              <a:rPr lang="en-US" dirty="0"/>
              <a:t>Uses NAKs</a:t>
            </a:r>
          </a:p>
          <a:p>
            <a:pPr lvl="1"/>
            <a:r>
              <a:rPr lang="en-US" dirty="0"/>
              <a:t>But adds random delays, and uses exponential backoff to avoid NAK storms</a:t>
            </a:r>
          </a:p>
          <a:p>
            <a:pPr lvl="1"/>
            <a:r>
              <a:rPr lang="en-US" dirty="0"/>
              <a:t>(Do you know why SRM is called a “talented” protocol?)</a:t>
            </a:r>
          </a:p>
          <a:p>
            <a:r>
              <a:rPr lang="en-US" dirty="0"/>
              <a:t>RMTP (Reliable Multicast Transport Protocol)</a:t>
            </a:r>
          </a:p>
          <a:p>
            <a:pPr lvl="1"/>
            <a:r>
              <a:rPr lang="en-US" dirty="0"/>
              <a:t>Uses ACKs</a:t>
            </a:r>
          </a:p>
          <a:p>
            <a:pPr lvl="1"/>
            <a:r>
              <a:rPr lang="en-US" dirty="0"/>
              <a:t>But ACKs only sent to designated receivers, which then re-transmit missing multicasts</a:t>
            </a:r>
          </a:p>
          <a:p>
            <a:r>
              <a:rPr lang="en-US" dirty="0"/>
              <a:t>These protocols still cause an O(N) ACK/NAK overhead [Birman99]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" r="-2455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8" b="-2418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39893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1215</Words>
  <Application>Microsoft Macintosh PowerPoint</Application>
  <PresentationFormat>On-screen Show (16:9)</PresentationFormat>
  <Paragraphs>220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Akzidenz-Grotesk BQ</vt:lpstr>
      <vt:lpstr>Akzidenz-Grotesk Extended BQ</vt:lpstr>
      <vt:lpstr>Arial</vt:lpstr>
      <vt:lpstr>Calibri</vt:lpstr>
      <vt:lpstr>Times New Roman</vt:lpstr>
      <vt:lpstr>Whitney-BlackSC</vt:lpstr>
      <vt:lpstr>HPP-template</vt:lpstr>
      <vt:lpstr>Equation</vt:lpstr>
      <vt:lpstr>PowerPoint Presentation</vt:lpstr>
      <vt:lpstr>Today’s Agenda</vt:lpstr>
      <vt:lpstr>Multicast</vt:lpstr>
      <vt:lpstr>Fault-tolerance and Scalability</vt:lpstr>
      <vt:lpstr>Centralized</vt:lpstr>
      <vt:lpstr>Tree-Based</vt:lpstr>
      <vt:lpstr>Tree-based Multicast Protocols</vt:lpstr>
      <vt:lpstr>A Third Approach</vt:lpstr>
      <vt:lpstr>A Third Approach</vt:lpstr>
      <vt:lpstr>A Third Approach</vt:lpstr>
      <vt:lpstr>A Third Approach</vt:lpstr>
      <vt:lpstr>“Epidemic” Multicast (or “Gossip”)</vt:lpstr>
      <vt:lpstr>Push vs. Pull</vt:lpstr>
      <vt:lpstr>Properties</vt:lpstr>
      <vt:lpstr>Analysis</vt:lpstr>
      <vt:lpstr>Analysis (contd.)</vt:lpstr>
      <vt:lpstr>Epidemic Multicast</vt:lpstr>
      <vt:lpstr>Epidemic Multicast Analysis</vt:lpstr>
      <vt:lpstr>Analysis (contd.)</vt:lpstr>
      <vt:lpstr>Why is log(N) low?</vt:lpstr>
      <vt:lpstr>Fault-tolerance</vt:lpstr>
      <vt:lpstr>Fault-tolerance</vt:lpstr>
      <vt:lpstr>Pull Gossip: Analysis</vt:lpstr>
      <vt:lpstr>Topology-Aware Gossip</vt:lpstr>
      <vt:lpstr>Answer – Push Analysis (contd.)</vt:lpstr>
      <vt:lpstr>SO,...</vt:lpstr>
      <vt:lpstr>Some implementations</vt:lpstr>
      <vt:lpstr>NNTP Inter-server Protocol</vt:lpstr>
      <vt:lpstr>Summary</vt:lpstr>
      <vt:lpstr>Announcements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102</cp:revision>
  <dcterms:created xsi:type="dcterms:W3CDTF">2012-12-19T21:49:48Z</dcterms:created>
  <dcterms:modified xsi:type="dcterms:W3CDTF">2022-08-29T17:20:36Z</dcterms:modified>
</cp:coreProperties>
</file>