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8" r:id="rId2"/>
    <p:sldId id="257" r:id="rId3"/>
    <p:sldId id="258" r:id="rId4"/>
    <p:sldId id="259" r:id="rId5"/>
    <p:sldId id="260" r:id="rId6"/>
    <p:sldId id="286" r:id="rId7"/>
    <p:sldId id="261" r:id="rId8"/>
    <p:sldId id="262" r:id="rId9"/>
    <p:sldId id="263" r:id="rId10"/>
    <p:sldId id="264" r:id="rId11"/>
    <p:sldId id="265" r:id="rId12"/>
    <p:sldId id="283" r:id="rId13"/>
    <p:sldId id="266" r:id="rId14"/>
    <p:sldId id="287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84" r:id="rId23"/>
    <p:sldId id="285" r:id="rId24"/>
    <p:sldId id="274" r:id="rId25"/>
    <p:sldId id="275" r:id="rId26"/>
    <p:sldId id="276" r:id="rId27"/>
    <p:sldId id="277" r:id="rId28"/>
    <p:sldId id="278" r:id="rId29"/>
    <p:sldId id="370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>
      <p:cViewPr varScale="1">
        <p:scale>
          <a:sx n="156" d="100"/>
          <a:sy n="156" d="100"/>
        </p:scale>
        <p:origin x="36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F443E-0F79-A241-AF3A-49CA404541F0}" type="datetimeFigureOut">
              <a:rPr lang="en-US" smtClean="0"/>
              <a:t>8/31/19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C5403-D6CF-9147-BC21-EBC85D00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90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19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13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61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B760FE6-91BF-7245-82D3-BC654DB6793F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13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1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13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412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40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98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51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70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881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722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364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273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475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79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17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27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76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70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2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07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76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50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82000" cy="841771"/>
          </a:xfrm>
        </p:spPr>
        <p:txBody>
          <a:bodyPr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Whitney-BlackSC"/>
                <a:cs typeface="Whitney-BlackS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4953000" cy="3200400"/>
          </a:xfrm>
        </p:spPr>
        <p:txBody>
          <a:bodyPr>
            <a:normAutofit/>
          </a:bodyPr>
          <a:lstStyle>
            <a:lvl1pPr>
              <a:defRPr sz="1800">
                <a:latin typeface="Times New Roman"/>
                <a:cs typeface="Times New Roman"/>
              </a:defRPr>
            </a:lvl1pPr>
            <a:lvl2pPr marL="742950" indent="-285750">
              <a:buFont typeface="Arial" pitchFamily="34" charset="0"/>
              <a:buChar char="•"/>
              <a:defRPr sz="1800">
                <a:latin typeface="Times New Roman"/>
                <a:cs typeface="Times New Roman"/>
              </a:defRPr>
            </a:lvl2pPr>
            <a:lvl3pPr>
              <a:defRPr sz="1800">
                <a:latin typeface="Times New Roman"/>
                <a:cs typeface="Times New Roman"/>
              </a:defRPr>
            </a:lvl3pPr>
            <a:lvl4pPr marL="1600200" indent="-228600">
              <a:buFont typeface="Arial" pitchFamily="34" charset="0"/>
              <a:buChar char="•"/>
              <a:defRPr sz="1800">
                <a:latin typeface="Times New Roman"/>
                <a:cs typeface="Times New Roman"/>
              </a:defRPr>
            </a:lvl4pPr>
            <a:lvl5pPr marL="2057400" indent="-228600">
              <a:buFont typeface="Arial" pitchFamily="34" charset="0"/>
              <a:buChar char="•"/>
              <a:defRPr sz="18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41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590A-EE2E-4445-B31E-1D199C07F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9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8812E-561E-438A-81D3-22B6B9FAEA9A}" type="datetimeFigureOut">
              <a:rPr lang="en-US" smtClean="0"/>
              <a:t>8/31/19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88952-07DD-45F2-92DF-2D7C6E70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2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10" Type="http://schemas.openxmlformats.org/officeDocument/2006/relationships/image" Target="../media/image7.ti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6.w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4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609600" y="173355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CS 425 / ECE 428 </a:t>
            </a:r>
          </a:p>
          <a:p>
            <a:pPr algn="ctr"/>
            <a:r>
              <a:rPr lang="en-US" sz="4400" dirty="0">
                <a:solidFill>
                  <a:schemeClr val="tx2"/>
                </a:solidFill>
              </a:rPr>
              <a:t>Distributed Systems</a:t>
            </a:r>
          </a:p>
          <a:p>
            <a:pPr algn="ctr"/>
            <a:r>
              <a:rPr lang="en-US" sz="4400" dirty="0">
                <a:solidFill>
                  <a:schemeClr val="tx2"/>
                </a:solidFill>
              </a:rPr>
              <a:t>Fall 2019</a:t>
            </a: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371600" y="3390900"/>
            <a:ext cx="6400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pPr algn="ctr">
              <a:spcBef>
                <a:spcPct val="20000"/>
              </a:spcBef>
            </a:pPr>
            <a:r>
              <a:rPr lang="en-US" sz="2800" dirty="0"/>
              <a:t>Indranil Gupta (Indy)</a:t>
            </a:r>
          </a:p>
          <a:p>
            <a:pPr algn="ctr">
              <a:spcBef>
                <a:spcPct val="20000"/>
              </a:spcBef>
            </a:pPr>
            <a:r>
              <a:rPr lang="en-US" sz="2800" i="1" dirty="0"/>
              <a:t>Lecture 5: Gossiping</a:t>
            </a:r>
            <a:endParaRPr lang="en-US" sz="2800" i="1" dirty="0">
              <a:solidFill>
                <a:srgbClr val="17375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0" y="4669639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All slides © IG</a:t>
            </a:r>
          </a:p>
        </p:txBody>
      </p:sp>
    </p:spTree>
    <p:extLst>
      <p:ext uri="{BB962C8B-B14F-4D97-AF65-F5344CB8AC3E}">
        <p14:creationId xmlns:p14="http://schemas.microsoft.com/office/powerpoint/2010/main" val="4224941907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4" descr="gossip-1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7" t="28121" r="37893" b="50000"/>
          <a:stretch/>
        </p:blipFill>
        <p:spPr>
          <a:xfrm rot="3917689">
            <a:off x="2615938" y="3078699"/>
            <a:ext cx="1310831" cy="940183"/>
          </a:xfrm>
          <a:prstGeom prst="rect">
            <a:avLst/>
          </a:prstGeom>
        </p:spPr>
      </p:pic>
      <p:pic>
        <p:nvPicPr>
          <p:cNvPr id="26" name="Content Placeholder 4" descr="gossip-1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14" b="-3014"/>
          <a:stretch>
            <a:fillRect/>
          </a:stretch>
        </p:blipFill>
        <p:spPr>
          <a:xfrm>
            <a:off x="457200" y="1504950"/>
            <a:ext cx="4953000" cy="3200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Approach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934248" y="3907582"/>
            <a:ext cx="180552" cy="18816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87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“Epidemic” Multicast (or “Gossip”)</a:t>
            </a:r>
          </a:p>
        </p:txBody>
      </p:sp>
      <p:pic>
        <p:nvPicPr>
          <p:cNvPr id="9" name="Content Placeholder 8" descr="gossip-11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23" b="-7723"/>
          <a:stretch/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55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 vs. Pull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So that was “Push” gossip</a:t>
            </a:r>
          </a:p>
          <a:p>
            <a:pPr lvl="1"/>
            <a:r>
              <a:rPr lang="en-US" dirty="0"/>
              <a:t>Once you have a multicast message, you start gossiping about it</a:t>
            </a:r>
          </a:p>
          <a:p>
            <a:pPr lvl="1"/>
            <a:r>
              <a:rPr lang="en-US" dirty="0"/>
              <a:t>Multiple messages? Gossip a random subset of them, or recently-received ones, or higher priority ones</a:t>
            </a:r>
          </a:p>
          <a:p>
            <a:r>
              <a:rPr lang="en-US" dirty="0"/>
              <a:t>There’s also “Pull” gossip</a:t>
            </a:r>
          </a:p>
          <a:p>
            <a:pPr lvl="1"/>
            <a:r>
              <a:rPr lang="en-US" dirty="0"/>
              <a:t>Periodically poll a few randomly selected processes for new multicast messages that you haven’t received</a:t>
            </a:r>
          </a:p>
          <a:p>
            <a:pPr lvl="1"/>
            <a:r>
              <a:rPr lang="en-US" dirty="0"/>
              <a:t>Get those messages</a:t>
            </a:r>
          </a:p>
          <a:p>
            <a:r>
              <a:rPr lang="en-US" dirty="0"/>
              <a:t>Hybrid variant: Push-Pull</a:t>
            </a:r>
          </a:p>
          <a:p>
            <a:pPr lvl="1"/>
            <a:r>
              <a:rPr lang="en-US" dirty="0"/>
              <a:t>As the </a:t>
            </a:r>
            <a:r>
              <a:rPr lang="en-US"/>
              <a:t>name suggests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9150"/>
            <a:ext cx="677606" cy="463047"/>
          </a:xfrm>
          <a:prstGeom prst="rect">
            <a:avLst/>
          </a:prstGeom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823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Claim that the simple Push protocol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Is lightweight in large groups</a:t>
            </a:r>
          </a:p>
          <a:p>
            <a:r>
              <a:rPr lang="en-US" dirty="0"/>
              <a:t>Spreads a multicast quickly</a:t>
            </a:r>
          </a:p>
          <a:p>
            <a:r>
              <a:rPr lang="en-US" dirty="0"/>
              <a:t>Is highly fault-tolerant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03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14450"/>
            <a:ext cx="7772400" cy="325755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From old mathematical branch of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Epidemiology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 [Bailey 75]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Population of (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n+1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) individuals mixing homogeneously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Contact rate between any individual pair is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At any time, each individual is either uninfected (numbering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) or infected (numbering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y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Then,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latin typeface="Times New Roman" charset="0"/>
                <a:ea typeface="ＭＳ Ｐゴシック" charset="0"/>
              </a:rPr>
              <a:t> and at all times				                       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Infected–uninfected contact turns latter infected, and it stays infected</a:t>
            </a:r>
          </a:p>
          <a:p>
            <a:pPr eaLnBrk="1" hangingPunct="1">
              <a:lnSpc>
                <a:spcPct val="90000"/>
              </a:lnSpc>
            </a:pPr>
            <a:endParaRPr lang="en-US" sz="2400" i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198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385181"/>
              </p:ext>
            </p:extLst>
          </p:nvPr>
        </p:nvGraphicFramePr>
        <p:xfrm>
          <a:off x="5867400" y="2114550"/>
          <a:ext cx="419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5" name="Equation" r:id="rId4" imgW="152268" imgH="203024" progId="Equation.3">
                  <p:embed/>
                </p:oleObj>
              </mc:Choice>
              <mc:Fallback>
                <p:oleObj name="Equation" r:id="rId4" imgW="152268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114550"/>
                        <a:ext cx="419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959578"/>
              </p:ext>
            </p:extLst>
          </p:nvPr>
        </p:nvGraphicFramePr>
        <p:xfrm>
          <a:off x="1295400" y="3181350"/>
          <a:ext cx="1981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6" name="Equation" r:id="rId6" imgW="812447" imgH="228501" progId="Equation.3">
                  <p:embed/>
                </p:oleObj>
              </mc:Choice>
              <mc:Fallback>
                <p:oleObj name="Equation" r:id="rId6" imgW="812447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181350"/>
                        <a:ext cx="1981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879509"/>
              </p:ext>
            </p:extLst>
          </p:nvPr>
        </p:nvGraphicFramePr>
        <p:xfrm>
          <a:off x="2438400" y="3562350"/>
          <a:ext cx="18573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7" name="Equation" r:id="rId8" imgW="761669" imgH="203112" progId="Equation.3">
                  <p:embed/>
                </p:oleObj>
              </mc:Choice>
              <mc:Fallback>
                <p:oleObj name="Equation" r:id="rId8" imgW="76166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562350"/>
                        <a:ext cx="18573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9150"/>
            <a:ext cx="677606" cy="4630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6400800" y="4552950"/>
            <a:ext cx="677606" cy="463047"/>
          </a:xfrm>
          <a:prstGeom prst="rect">
            <a:avLst/>
          </a:prstGeom>
        </p:spPr>
      </p:pic>
      <p:sp>
        <p:nvSpPr>
          <p:cNvPr id="11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36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800" y="310515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/>
              </a:rPr>
              <a:t>with solution: </a:t>
            </a:r>
          </a:p>
          <a:p>
            <a:endParaRPr lang="en-US" sz="2200" dirty="0">
              <a:latin typeface="Times New Roman"/>
            </a:endParaRPr>
          </a:p>
          <a:p>
            <a:r>
              <a:rPr lang="en-US" sz="2200" dirty="0">
                <a:latin typeface="Times New Roman"/>
              </a:rPr>
              <a:t>						  		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(contd.)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52400" y="1352550"/>
            <a:ext cx="75438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200" dirty="0"/>
              <a:t>Continuous time process</a:t>
            </a:r>
          </a:p>
          <a:p>
            <a:pPr>
              <a:lnSpc>
                <a:spcPct val="90000"/>
              </a:lnSpc>
            </a:pPr>
            <a:r>
              <a:rPr lang="en-US" altLang="en-US" sz="2200" dirty="0"/>
              <a:t>Then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/>
              <a:t>					</a:t>
            </a:r>
            <a:r>
              <a:rPr lang="en-US" altLang="en-US" sz="2200" dirty="0"/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200" dirty="0"/>
              <a:t>					</a:t>
            </a: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434947"/>
              </p:ext>
            </p:extLst>
          </p:nvPr>
        </p:nvGraphicFramePr>
        <p:xfrm>
          <a:off x="1809750" y="2038350"/>
          <a:ext cx="15621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" name="Equation" r:id="rId4" imgW="685800" imgH="393700" progId="Equation.3">
                  <p:embed/>
                </p:oleObj>
              </mc:Choice>
              <mc:Fallback>
                <p:oleObj name="Equation" r:id="rId4" imgW="685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2038350"/>
                        <a:ext cx="1562100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67546"/>
              </p:ext>
            </p:extLst>
          </p:nvPr>
        </p:nvGraphicFramePr>
        <p:xfrm>
          <a:off x="2362200" y="3286125"/>
          <a:ext cx="44291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name="Equation" r:id="rId6" imgW="1968500" imgH="393700" progId="Equation.3">
                  <p:embed/>
                </p:oleObj>
              </mc:Choice>
              <mc:Fallback>
                <p:oleObj name="Equation" r:id="rId6" imgW="1968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86125"/>
                        <a:ext cx="442912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43103" y="466861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(can you derive it?)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86200" y="23431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(why?)</a:t>
            </a: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99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Epidemic Multicast</a:t>
            </a:r>
          </a:p>
        </p:txBody>
      </p:sp>
      <p:pic>
        <p:nvPicPr>
          <p:cNvPr id="5" name="Content Placeholder 4" descr="gossip-1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23" b="-7723"/>
          <a:stretch>
            <a:fillRect/>
          </a:stretch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37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Epidemic Multicast Analysis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39477"/>
              </p:ext>
            </p:extLst>
          </p:nvPr>
        </p:nvGraphicFramePr>
        <p:xfrm>
          <a:off x="1676400" y="1581150"/>
          <a:ext cx="974725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" name="Equation" r:id="rId4" imgW="406048" imgH="393359" progId="Equation.3">
                  <p:embed/>
                </p:oleObj>
              </mc:Choice>
              <mc:Fallback>
                <p:oleObj name="Equation" r:id="rId4" imgW="406048" imgH="39335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81150"/>
                        <a:ext cx="974725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277301"/>
              </p:ext>
            </p:extLst>
          </p:nvPr>
        </p:nvGraphicFramePr>
        <p:xfrm>
          <a:off x="1707356" y="3319854"/>
          <a:ext cx="2986087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" name="Equation" r:id="rId6" imgW="1104900" imgH="393700" progId="Equation.3">
                  <p:embed/>
                </p:oleObj>
              </mc:Choice>
              <mc:Fallback>
                <p:oleObj name="Equation" r:id="rId6" imgW="11049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7356" y="3319854"/>
                        <a:ext cx="2986087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41618" y="455295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(correct? can you derive it?)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87655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Substituting, at time </a:t>
            </a:r>
            <a:r>
              <a:rPr lang="en-US" altLang="en-US" i="1" dirty="0">
                <a:latin typeface="Times New Roman"/>
              </a:rPr>
              <a:t>t=clog(n)</a:t>
            </a:r>
            <a:r>
              <a:rPr lang="en-US" altLang="en-US" dirty="0">
                <a:latin typeface="Times New Roman"/>
              </a:rPr>
              <a:t>, the number of infected is</a:t>
            </a:r>
            <a:endParaRPr lang="en-US" altLang="en-US" i="1" dirty="0">
              <a:latin typeface="Times New Roman"/>
            </a:endParaRPr>
          </a:p>
          <a:p>
            <a:endParaRPr lang="en-US" dirty="0">
              <a:latin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18859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(why?)</a:t>
            </a: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008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(contd.)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50495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Set </a:t>
            </a:r>
            <a:r>
              <a:rPr lang="en-US" altLang="en-US" i="1" dirty="0" err="1"/>
              <a:t>c,b</a:t>
            </a:r>
            <a:r>
              <a:rPr lang="en-US" altLang="en-US" dirty="0"/>
              <a:t> to be small numbers independent of </a:t>
            </a:r>
            <a:r>
              <a:rPr lang="en-US" altLang="en-US" i="1" dirty="0"/>
              <a:t>n</a:t>
            </a:r>
            <a:endParaRPr lang="en-US" altLang="en-US" dirty="0"/>
          </a:p>
          <a:p>
            <a:r>
              <a:rPr lang="en-US" altLang="en-US" dirty="0"/>
              <a:t>Within </a:t>
            </a:r>
            <a:r>
              <a:rPr lang="en-US" altLang="en-US" i="1" dirty="0"/>
              <a:t>clog(n) </a:t>
            </a:r>
            <a:r>
              <a:rPr lang="en-US" altLang="en-US" dirty="0"/>
              <a:t>rounds, [</a:t>
            </a:r>
            <a:r>
              <a:rPr lang="en-US" altLang="en-US" b="1" dirty="0"/>
              <a:t>low latency</a:t>
            </a:r>
            <a:r>
              <a:rPr lang="en-US" altLang="en-US" dirty="0"/>
              <a:t>]</a:t>
            </a:r>
          </a:p>
          <a:p>
            <a:pPr marL="0" indent="0">
              <a:buNone/>
            </a:pPr>
            <a:endParaRPr lang="en-US" altLang="en-US" dirty="0"/>
          </a:p>
          <a:p>
            <a:pPr lvl="1"/>
            <a:r>
              <a:rPr lang="en-US" altLang="en-US" dirty="0"/>
              <a:t>all but              	number of nodes receive the multicast </a:t>
            </a:r>
          </a:p>
          <a:p>
            <a:pPr lvl="1">
              <a:buFontTx/>
              <a:buNone/>
            </a:pPr>
            <a:r>
              <a:rPr lang="en-US" altLang="en-US" dirty="0"/>
              <a:t>					</a:t>
            </a:r>
          </a:p>
          <a:p>
            <a:pPr lvl="1">
              <a:buFontTx/>
              <a:buNone/>
            </a:pPr>
            <a:r>
              <a:rPr lang="en-US" altLang="en-US" dirty="0"/>
              <a:t>				 [</a:t>
            </a:r>
            <a:r>
              <a:rPr lang="en-US" altLang="en-US" b="1" dirty="0"/>
              <a:t>reliability</a:t>
            </a:r>
            <a:r>
              <a:rPr lang="en-US" altLang="en-US" dirty="0"/>
              <a:t>]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each node has transmitted no more than </a:t>
            </a:r>
            <a:r>
              <a:rPr lang="en-US" altLang="en-US" i="1" dirty="0" err="1"/>
              <a:t>cblog</a:t>
            </a:r>
            <a:r>
              <a:rPr lang="en-US" altLang="en-US" i="1" dirty="0"/>
              <a:t>(n)</a:t>
            </a:r>
            <a:r>
              <a:rPr lang="en-US" altLang="en-US" dirty="0"/>
              <a:t>gossip messages [</a:t>
            </a:r>
            <a:r>
              <a:rPr lang="en-US" altLang="en-US" b="1" dirty="0"/>
              <a:t>lightweight</a:t>
            </a:r>
            <a:r>
              <a:rPr lang="en-US" altLang="en-US" dirty="0"/>
              <a:t>]</a:t>
            </a:r>
          </a:p>
          <a:p>
            <a:pPr lvl="1">
              <a:buFontTx/>
              <a:buNone/>
            </a:pPr>
            <a:endParaRPr lang="en-US" altLang="en-US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749187"/>
              </p:ext>
            </p:extLst>
          </p:nvPr>
        </p:nvGraphicFramePr>
        <p:xfrm>
          <a:off x="2209800" y="2266950"/>
          <a:ext cx="8001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Equation" r:id="rId4" imgW="355292" imgH="393359" progId="Equation.3">
                  <p:embed/>
                </p:oleObj>
              </mc:Choice>
              <mc:Fallback>
                <p:oleObj name="Equation" r:id="rId4" imgW="355292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266950"/>
                        <a:ext cx="8001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06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log(N) low?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log(N) is not constant in theory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But pragmatically, it is a very slowly growing number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Base 2</a:t>
            </a:r>
          </a:p>
          <a:p>
            <a:pPr lvl="1"/>
            <a:r>
              <a:rPr lang="en-US" dirty="0">
                <a:ea typeface="ＭＳ Ｐゴシック" charset="0"/>
              </a:rPr>
              <a:t>log(1000) ~ 10</a:t>
            </a:r>
          </a:p>
          <a:p>
            <a:pPr lvl="1"/>
            <a:r>
              <a:rPr lang="en-US" dirty="0">
                <a:ea typeface="ＭＳ Ｐゴシック" charset="0"/>
              </a:rPr>
              <a:t>log(1M) ~ 20</a:t>
            </a:r>
          </a:p>
          <a:p>
            <a:pPr lvl="1"/>
            <a:r>
              <a:rPr lang="en-US" dirty="0">
                <a:ea typeface="ＭＳ Ｐゴシック" charset="0"/>
              </a:rPr>
              <a:t>log (1B) ~ 30</a:t>
            </a:r>
          </a:p>
          <a:p>
            <a:pPr lvl="1"/>
            <a:r>
              <a:rPr lang="en-US" dirty="0">
                <a:ea typeface="ＭＳ Ｐゴシック" charset="0"/>
              </a:rPr>
              <a:t>log(all IPv4 addresses) = 32</a:t>
            </a:r>
          </a:p>
          <a:p>
            <a:pPr lvl="1"/>
            <a:r>
              <a:rPr lang="en-US" dirty="0">
                <a:ea typeface="ＭＳ Ｐゴシック" charset="0"/>
              </a:rPr>
              <a:t>log(all IPv6 addresses) = 128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22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Multicast</a:t>
            </a:r>
          </a:p>
        </p:txBody>
      </p:sp>
      <p:pic>
        <p:nvPicPr>
          <p:cNvPr id="4" name="Content Placeholder 3" descr="gossip-0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 r="1909"/>
          <a:stretch>
            <a:fillRect/>
          </a:stretch>
        </p:blipFill>
        <p:spPr/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22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Fault-tolerance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Packet loss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50% packet loss: analyze with </a:t>
            </a:r>
            <a:r>
              <a:rPr lang="en-US" i="1" dirty="0">
                <a:ea typeface="ＭＳ Ｐゴシック" charset="0"/>
              </a:rPr>
              <a:t>b </a:t>
            </a:r>
            <a:r>
              <a:rPr lang="en-US" dirty="0">
                <a:ea typeface="ＭＳ Ｐゴシック" charset="0"/>
              </a:rPr>
              <a:t>replaced with </a:t>
            </a:r>
            <a:r>
              <a:rPr lang="en-US" i="1" dirty="0">
                <a:ea typeface="ＭＳ Ｐゴシック" charset="0"/>
              </a:rPr>
              <a:t>b/2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To achieve same reliability as 0% packet loss, takes twice as many rounds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Node failure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50% of nodes fail: analyze with </a:t>
            </a:r>
            <a:r>
              <a:rPr lang="en-US" i="1" dirty="0">
                <a:ea typeface="ＭＳ Ｐゴシック" charset="0"/>
              </a:rPr>
              <a:t>n</a:t>
            </a:r>
            <a:r>
              <a:rPr lang="en-US" dirty="0">
                <a:ea typeface="ＭＳ Ｐゴシック" charset="0"/>
              </a:rPr>
              <a:t> replaced with </a:t>
            </a:r>
            <a:r>
              <a:rPr lang="en-US" i="1" dirty="0">
                <a:ea typeface="ＭＳ Ｐゴシック" charset="0"/>
              </a:rPr>
              <a:t>n/2 </a:t>
            </a:r>
            <a:r>
              <a:rPr lang="en-US" dirty="0">
                <a:ea typeface="ＭＳ Ｐゴシック" charset="0"/>
              </a:rPr>
              <a:t>and </a:t>
            </a:r>
            <a:r>
              <a:rPr lang="en-US" i="1" dirty="0">
                <a:ea typeface="ＭＳ Ｐゴシック" charset="0"/>
              </a:rPr>
              <a:t>b</a:t>
            </a:r>
            <a:r>
              <a:rPr lang="en-US" dirty="0">
                <a:ea typeface="ＭＳ Ｐゴシック" charset="0"/>
              </a:rPr>
              <a:t> replaced with </a:t>
            </a:r>
            <a:r>
              <a:rPr lang="en-US" i="1" dirty="0">
                <a:ea typeface="ＭＳ Ｐゴシック" charset="0"/>
              </a:rPr>
              <a:t>b/2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Same as above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59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Fault-tolerance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With failures, is it possible that the epidemic might die out quickly?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Possible, but improbable: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ea typeface="ＭＳ Ｐゴシック" charset="0"/>
              </a:rPr>
              <a:t>Once a few nodes are infected, with high probability, the epidemic will not die out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ea typeface="ＭＳ Ｐゴシック" charset="0"/>
              </a:rPr>
              <a:t>So the analysis we saw in the previous slides is actually behavior </a:t>
            </a:r>
            <a:r>
              <a:rPr lang="en-US" sz="2400" i="1" dirty="0">
                <a:ea typeface="ＭＳ Ｐゴシック" charset="0"/>
              </a:rPr>
              <a:t>with high probability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2400" dirty="0">
                <a:ea typeface="ＭＳ Ｐゴシック" charset="0"/>
              </a:rPr>
              <a:t>[Galey and </a:t>
            </a:r>
            <a:r>
              <a:rPr lang="en-US" sz="2400" dirty="0" err="1">
                <a:ea typeface="ＭＳ Ｐゴシック" charset="0"/>
              </a:rPr>
              <a:t>Dani</a:t>
            </a:r>
            <a:r>
              <a:rPr lang="en-US" sz="2400" dirty="0">
                <a:ea typeface="ＭＳ Ｐゴシック" charset="0"/>
              </a:rPr>
              <a:t> 98]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Think: why do rumors spread so fast? why do infectious diseases cascade quickly into epidemics? why does a virus or worm spread rapidly?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49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Pull Gossip: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6350"/>
            <a:ext cx="4953000" cy="3733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all forms of gossip, it takes O(log(N)) rounds before about N/2 processes get the gossip</a:t>
            </a:r>
          </a:p>
          <a:p>
            <a:pPr lvl="1"/>
            <a:r>
              <a:rPr lang="en-US" dirty="0"/>
              <a:t>Why? Because that’s the fastest you can spread a message – a spanning tree with </a:t>
            </a:r>
            <a:r>
              <a:rPr lang="en-US" dirty="0" err="1"/>
              <a:t>fanout</a:t>
            </a:r>
            <a:r>
              <a:rPr lang="en-US" dirty="0"/>
              <a:t> (degree) of constant degree has O(log(N)) total nodes</a:t>
            </a:r>
          </a:p>
          <a:p>
            <a:r>
              <a:rPr lang="en-US" dirty="0"/>
              <a:t>Thereafter, pull gossip is faster than push gossip</a:t>
            </a:r>
          </a:p>
          <a:p>
            <a:r>
              <a:rPr lang="en-US" dirty="0"/>
              <a:t>After the </a:t>
            </a:r>
            <a:r>
              <a:rPr lang="en-US" i="1" dirty="0" err="1"/>
              <a:t>i</a:t>
            </a:r>
            <a:r>
              <a:rPr lang="en-US" dirty="0" err="1"/>
              <a:t>th</a:t>
            </a:r>
            <a:r>
              <a:rPr lang="en-US" dirty="0"/>
              <a:t>, round let        be the fraction of non-infected processes. Let each round have </a:t>
            </a:r>
            <a:r>
              <a:rPr lang="en-US" i="1" dirty="0"/>
              <a:t>k</a:t>
            </a:r>
            <a:r>
              <a:rPr lang="en-US" dirty="0"/>
              <a:t> pulls. Then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super-exponential</a:t>
            </a:r>
          </a:p>
          <a:p>
            <a:r>
              <a:rPr lang="en-US" dirty="0"/>
              <a:t>Second half of pull gossip finishes in time O(log(log(N)) 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628465"/>
              </p:ext>
            </p:extLst>
          </p:nvPr>
        </p:nvGraphicFramePr>
        <p:xfrm>
          <a:off x="1752600" y="3610027"/>
          <a:ext cx="1447800" cy="561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5" name="Equation" r:id="rId4" imgW="850680" imgH="330120" progId="Equation.3">
                  <p:embed/>
                </p:oleObj>
              </mc:Choice>
              <mc:Fallback>
                <p:oleObj name="Equation" r:id="rId4" imgW="8506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610027"/>
                        <a:ext cx="1447800" cy="561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62211"/>
              </p:ext>
            </p:extLst>
          </p:nvPr>
        </p:nvGraphicFramePr>
        <p:xfrm>
          <a:off x="2667000" y="2800350"/>
          <a:ext cx="28222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6" name="Equation" r:id="rId6" imgW="215900" imgH="292100" progId="Equation.3">
                  <p:embed/>
                </p:oleObj>
              </mc:Choice>
              <mc:Fallback>
                <p:oleObj name="Equation" r:id="rId6" imgW="2159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800350"/>
                        <a:ext cx="28222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3303"/>
            <a:ext cx="677606" cy="463047"/>
          </a:xfrm>
          <a:prstGeom prst="rect">
            <a:avLst/>
          </a:prstGeom>
        </p:spPr>
      </p:pic>
      <p:sp>
        <p:nvSpPr>
          <p:cNvPr id="10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61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3"/>
          <p:cNvSpPr>
            <a:spLocks noChangeArrowheads="1"/>
          </p:cNvSpPr>
          <p:nvPr/>
        </p:nvSpPr>
        <p:spPr bwMode="auto">
          <a:xfrm>
            <a:off x="3657600" y="1314450"/>
            <a:ext cx="2133600" cy="19431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>
                <a:latin typeface="Arial" charset="0"/>
                <a:ea typeface="굴림" charset="0"/>
                <a:cs typeface="굴림" charset="0"/>
              </a:rPr>
              <a:t>Topology-Aware Gossip</a:t>
            </a:r>
          </a:p>
        </p:txBody>
      </p:sp>
      <p:sp>
        <p:nvSpPr>
          <p:cNvPr id="27652" name="Oval 82"/>
          <p:cNvSpPr>
            <a:spLocks noChangeArrowheads="1"/>
          </p:cNvSpPr>
          <p:nvPr/>
        </p:nvSpPr>
        <p:spPr bwMode="auto">
          <a:xfrm>
            <a:off x="3886200" y="22288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Line 107"/>
          <p:cNvSpPr>
            <a:spLocks noChangeShapeType="1"/>
          </p:cNvSpPr>
          <p:nvPr/>
        </p:nvSpPr>
        <p:spPr bwMode="auto">
          <a:xfrm>
            <a:off x="5562600" y="1714500"/>
            <a:ext cx="1600200" cy="4000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108"/>
          <p:cNvSpPr>
            <a:spLocks noChangeShapeType="1"/>
          </p:cNvSpPr>
          <p:nvPr/>
        </p:nvSpPr>
        <p:spPr bwMode="auto">
          <a:xfrm>
            <a:off x="7772400" y="2457450"/>
            <a:ext cx="0" cy="7429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Text Box 110"/>
          <p:cNvSpPr txBox="1">
            <a:spLocks noChangeArrowheads="1"/>
          </p:cNvSpPr>
          <p:nvPr/>
        </p:nvSpPr>
        <p:spPr bwMode="auto">
          <a:xfrm>
            <a:off x="381000" y="1200150"/>
            <a:ext cx="2819400" cy="440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ea typeface="굴림" charset="0"/>
                <a:cs typeface="굴림" charset="0"/>
              </a:rPr>
              <a:t>Network topology is hierarchical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ea typeface="굴림" charset="0"/>
                <a:cs typeface="굴림" charset="0"/>
              </a:rPr>
              <a:t>Random gossip target selection =&gt; core routers face </a:t>
            </a:r>
            <a:r>
              <a:rPr lang="en-US" altLang="ko-KR" sz="1600" dirty="0">
                <a:solidFill>
                  <a:srgbClr val="FF3300"/>
                </a:solidFill>
                <a:ea typeface="굴림" charset="0"/>
                <a:cs typeface="굴림" charset="0"/>
              </a:rPr>
              <a:t>O(N) load</a:t>
            </a:r>
            <a:r>
              <a:rPr lang="en-US" altLang="ko-KR" sz="1600" dirty="0">
                <a:ea typeface="굴림" charset="0"/>
                <a:cs typeface="굴림" charset="0"/>
              </a:rPr>
              <a:t> (Why?)</a:t>
            </a:r>
          </a:p>
          <a:p>
            <a:pPr eaLnBrk="1" hangingPunct="1">
              <a:spcBef>
                <a:spcPct val="50000"/>
              </a:spcBef>
            </a:pPr>
            <a:endParaRPr lang="en-US" altLang="ko-KR" sz="1600" dirty="0">
              <a:ea typeface="굴림" charset="0"/>
              <a:cs typeface="굴림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solidFill>
                  <a:srgbClr val="33CC33"/>
                </a:solidFill>
                <a:ea typeface="굴림" charset="0"/>
                <a:cs typeface="굴림" charset="0"/>
              </a:rPr>
              <a:t>Fix</a:t>
            </a:r>
            <a:r>
              <a:rPr lang="en-US" altLang="ko-KR" sz="1600" dirty="0">
                <a:ea typeface="굴림" charset="0"/>
                <a:cs typeface="굴림" charset="0"/>
              </a:rPr>
              <a:t>: In subnet </a:t>
            </a:r>
            <a:r>
              <a:rPr lang="en-US" altLang="ko-KR" sz="1600" i="1" dirty="0" err="1">
                <a:ea typeface="굴림" charset="0"/>
                <a:cs typeface="굴림" charset="0"/>
              </a:rPr>
              <a:t>i</a:t>
            </a:r>
            <a:r>
              <a:rPr lang="en-US" altLang="ko-KR" sz="1600" dirty="0">
                <a:ea typeface="굴림" charset="0"/>
                <a:cs typeface="굴림" charset="0"/>
              </a:rPr>
              <a:t>, which contains </a:t>
            </a:r>
            <a:r>
              <a:rPr lang="en-US" altLang="ko-KR" sz="1600" dirty="0" err="1"/>
              <a:t>n</a:t>
            </a:r>
            <a:r>
              <a:rPr lang="en-US" altLang="ko-KR" sz="1600" baseline="-25000" dirty="0" err="1"/>
              <a:t>i</a:t>
            </a:r>
            <a:r>
              <a:rPr lang="en-US" altLang="ko-KR" sz="1600" dirty="0"/>
              <a:t> nodes, pick gossip target in your subnet with </a:t>
            </a:r>
            <a:r>
              <a:rPr lang="en-US" altLang="ko-KR" sz="1600" dirty="0">
                <a:ea typeface="굴림" charset="0"/>
                <a:cs typeface="굴림" charset="0"/>
              </a:rPr>
              <a:t>probability (1-1/</a:t>
            </a:r>
            <a:r>
              <a:rPr lang="en-US" altLang="ko-KR" sz="1600" dirty="0" err="1">
                <a:ea typeface="굴림" charset="0"/>
                <a:cs typeface="굴림" charset="0"/>
              </a:rPr>
              <a:t>n</a:t>
            </a:r>
            <a:r>
              <a:rPr lang="en-US" altLang="ko-KR" sz="1600" baseline="-25000" dirty="0" err="1">
                <a:ea typeface="굴림" charset="0"/>
                <a:cs typeface="굴림" charset="0"/>
              </a:rPr>
              <a:t>i</a:t>
            </a:r>
            <a:r>
              <a:rPr lang="en-US" altLang="ko-KR" sz="1600" dirty="0">
                <a:ea typeface="굴림" charset="0"/>
                <a:cs typeface="굴림" charset="0"/>
              </a:rPr>
              <a:t>)</a:t>
            </a:r>
            <a:endParaRPr lang="en-US" altLang="ko-KR" sz="1600" baseline="-25000" dirty="0">
              <a:ea typeface="굴림" charset="0"/>
              <a:cs typeface="굴림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ea typeface="굴림" charset="0"/>
                <a:cs typeface="굴림" charset="0"/>
              </a:rPr>
              <a:t>Router load=O(1)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ea typeface="굴림" charset="0"/>
                <a:cs typeface="굴림" charset="0"/>
              </a:rPr>
              <a:t>Dissemination time=O(log(N))</a:t>
            </a:r>
          </a:p>
          <a:p>
            <a:pPr lvl="1" eaLnBrk="1" hangingPunct="1">
              <a:spcBef>
                <a:spcPct val="50000"/>
              </a:spcBef>
            </a:pPr>
            <a:endParaRPr lang="en-US" altLang="ko-KR" sz="1600" baseline="-25000" dirty="0">
              <a:ea typeface="굴림" charset="0"/>
              <a:cs typeface="굴림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ko-KR" sz="1600" baseline="-25000" dirty="0">
              <a:ea typeface="굴림" charset="0"/>
              <a:cs typeface="굴림" charset="0"/>
            </a:endParaRPr>
          </a:p>
        </p:txBody>
      </p:sp>
      <p:sp>
        <p:nvSpPr>
          <p:cNvPr id="27656" name="Rectangle 111"/>
          <p:cNvSpPr>
            <a:spLocks noChangeArrowheads="1"/>
          </p:cNvSpPr>
          <p:nvPr/>
        </p:nvSpPr>
        <p:spPr bwMode="auto">
          <a:xfrm>
            <a:off x="6934200" y="2114550"/>
            <a:ext cx="9906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Router</a:t>
            </a:r>
          </a:p>
        </p:txBody>
      </p:sp>
      <p:sp>
        <p:nvSpPr>
          <p:cNvPr id="27657" name="Oval 113"/>
          <p:cNvSpPr>
            <a:spLocks noChangeArrowheads="1"/>
          </p:cNvSpPr>
          <p:nvPr/>
        </p:nvSpPr>
        <p:spPr bwMode="auto">
          <a:xfrm>
            <a:off x="4038600" y="23431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Oval 114"/>
          <p:cNvSpPr>
            <a:spLocks noChangeArrowheads="1"/>
          </p:cNvSpPr>
          <p:nvPr/>
        </p:nvSpPr>
        <p:spPr bwMode="auto">
          <a:xfrm>
            <a:off x="4191000" y="24574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Oval 115"/>
          <p:cNvSpPr>
            <a:spLocks noChangeArrowheads="1"/>
          </p:cNvSpPr>
          <p:nvPr/>
        </p:nvSpPr>
        <p:spPr bwMode="auto">
          <a:xfrm>
            <a:off x="4343400" y="25717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Oval 116"/>
          <p:cNvSpPr>
            <a:spLocks noChangeArrowheads="1"/>
          </p:cNvSpPr>
          <p:nvPr/>
        </p:nvSpPr>
        <p:spPr bwMode="auto">
          <a:xfrm>
            <a:off x="4495800" y="26860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Oval 120"/>
          <p:cNvSpPr>
            <a:spLocks noChangeArrowheads="1"/>
          </p:cNvSpPr>
          <p:nvPr/>
        </p:nvSpPr>
        <p:spPr bwMode="auto">
          <a:xfrm>
            <a:off x="4343400" y="15430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Oval 122"/>
          <p:cNvSpPr>
            <a:spLocks noChangeArrowheads="1"/>
          </p:cNvSpPr>
          <p:nvPr/>
        </p:nvSpPr>
        <p:spPr bwMode="auto">
          <a:xfrm>
            <a:off x="4495800" y="16573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Oval 123"/>
          <p:cNvSpPr>
            <a:spLocks noChangeArrowheads="1"/>
          </p:cNvSpPr>
          <p:nvPr/>
        </p:nvSpPr>
        <p:spPr bwMode="auto">
          <a:xfrm>
            <a:off x="4648200" y="17716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Oval 124"/>
          <p:cNvSpPr>
            <a:spLocks noChangeArrowheads="1"/>
          </p:cNvSpPr>
          <p:nvPr/>
        </p:nvSpPr>
        <p:spPr bwMode="auto">
          <a:xfrm>
            <a:off x="4800600" y="18859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Oval 125"/>
          <p:cNvSpPr>
            <a:spLocks noChangeArrowheads="1"/>
          </p:cNvSpPr>
          <p:nvPr/>
        </p:nvSpPr>
        <p:spPr bwMode="auto">
          <a:xfrm>
            <a:off x="4953000" y="20002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Oval 126"/>
          <p:cNvSpPr>
            <a:spLocks noChangeArrowheads="1"/>
          </p:cNvSpPr>
          <p:nvPr/>
        </p:nvSpPr>
        <p:spPr bwMode="auto">
          <a:xfrm>
            <a:off x="5105400" y="21145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Oval 127"/>
          <p:cNvSpPr>
            <a:spLocks noChangeArrowheads="1"/>
          </p:cNvSpPr>
          <p:nvPr/>
        </p:nvSpPr>
        <p:spPr bwMode="auto">
          <a:xfrm>
            <a:off x="5257800" y="22288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Oval 128"/>
          <p:cNvSpPr>
            <a:spLocks noChangeArrowheads="1"/>
          </p:cNvSpPr>
          <p:nvPr/>
        </p:nvSpPr>
        <p:spPr bwMode="auto">
          <a:xfrm>
            <a:off x="5410200" y="23431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9" name="Oval 129"/>
          <p:cNvSpPr>
            <a:spLocks noChangeArrowheads="1"/>
          </p:cNvSpPr>
          <p:nvPr/>
        </p:nvSpPr>
        <p:spPr bwMode="auto">
          <a:xfrm>
            <a:off x="5867400" y="2800350"/>
            <a:ext cx="2057400" cy="18859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0" name="Oval 130"/>
          <p:cNvSpPr>
            <a:spLocks noChangeArrowheads="1"/>
          </p:cNvSpPr>
          <p:nvPr/>
        </p:nvSpPr>
        <p:spPr bwMode="auto">
          <a:xfrm>
            <a:off x="6096000" y="40005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1" name="Oval 131"/>
          <p:cNvSpPr>
            <a:spLocks noChangeArrowheads="1"/>
          </p:cNvSpPr>
          <p:nvPr/>
        </p:nvSpPr>
        <p:spPr bwMode="auto">
          <a:xfrm>
            <a:off x="6248400" y="41148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2" name="Oval 132"/>
          <p:cNvSpPr>
            <a:spLocks noChangeArrowheads="1"/>
          </p:cNvSpPr>
          <p:nvPr/>
        </p:nvSpPr>
        <p:spPr bwMode="auto">
          <a:xfrm>
            <a:off x="6400800" y="42291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3" name="Oval 133"/>
          <p:cNvSpPr>
            <a:spLocks noChangeArrowheads="1"/>
          </p:cNvSpPr>
          <p:nvPr/>
        </p:nvSpPr>
        <p:spPr bwMode="auto">
          <a:xfrm>
            <a:off x="6553200" y="43434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4" name="Oval 134"/>
          <p:cNvSpPr>
            <a:spLocks noChangeArrowheads="1"/>
          </p:cNvSpPr>
          <p:nvPr/>
        </p:nvSpPr>
        <p:spPr bwMode="auto">
          <a:xfrm>
            <a:off x="6705600" y="44577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5" name="Oval 135"/>
          <p:cNvSpPr>
            <a:spLocks noChangeArrowheads="1"/>
          </p:cNvSpPr>
          <p:nvPr/>
        </p:nvSpPr>
        <p:spPr bwMode="auto">
          <a:xfrm>
            <a:off x="6553200" y="33147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6" name="Oval 136"/>
          <p:cNvSpPr>
            <a:spLocks noChangeArrowheads="1"/>
          </p:cNvSpPr>
          <p:nvPr/>
        </p:nvSpPr>
        <p:spPr bwMode="auto">
          <a:xfrm>
            <a:off x="6705600" y="34290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7" name="Oval 137"/>
          <p:cNvSpPr>
            <a:spLocks noChangeArrowheads="1"/>
          </p:cNvSpPr>
          <p:nvPr/>
        </p:nvSpPr>
        <p:spPr bwMode="auto">
          <a:xfrm>
            <a:off x="6858000" y="35433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8" name="Oval 138"/>
          <p:cNvSpPr>
            <a:spLocks noChangeArrowheads="1"/>
          </p:cNvSpPr>
          <p:nvPr/>
        </p:nvSpPr>
        <p:spPr bwMode="auto">
          <a:xfrm>
            <a:off x="7010400" y="36576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9" name="Oval 139"/>
          <p:cNvSpPr>
            <a:spLocks noChangeArrowheads="1"/>
          </p:cNvSpPr>
          <p:nvPr/>
        </p:nvSpPr>
        <p:spPr bwMode="auto">
          <a:xfrm>
            <a:off x="7162800" y="37719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0" name="Oval 140"/>
          <p:cNvSpPr>
            <a:spLocks noChangeArrowheads="1"/>
          </p:cNvSpPr>
          <p:nvPr/>
        </p:nvSpPr>
        <p:spPr bwMode="auto">
          <a:xfrm>
            <a:off x="7315200" y="38862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1" name="Oval 141"/>
          <p:cNvSpPr>
            <a:spLocks noChangeArrowheads="1"/>
          </p:cNvSpPr>
          <p:nvPr/>
        </p:nvSpPr>
        <p:spPr bwMode="auto">
          <a:xfrm>
            <a:off x="7467600" y="40005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2" name="Oval 142"/>
          <p:cNvSpPr>
            <a:spLocks noChangeArrowheads="1"/>
          </p:cNvSpPr>
          <p:nvPr/>
        </p:nvSpPr>
        <p:spPr bwMode="auto">
          <a:xfrm>
            <a:off x="7620000" y="41148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3" name="Text Box 143"/>
          <p:cNvSpPr txBox="1">
            <a:spLocks noChangeArrowheads="1"/>
          </p:cNvSpPr>
          <p:nvPr/>
        </p:nvSpPr>
        <p:spPr bwMode="auto">
          <a:xfrm>
            <a:off x="5562600" y="1352550"/>
            <a:ext cx="24304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N/2 nodes in a subnet</a:t>
            </a:r>
          </a:p>
        </p:txBody>
      </p:sp>
      <p:sp>
        <p:nvSpPr>
          <p:cNvPr id="27684" name="Text Box 145"/>
          <p:cNvSpPr txBox="1">
            <a:spLocks noChangeArrowheads="1"/>
          </p:cNvSpPr>
          <p:nvPr/>
        </p:nvSpPr>
        <p:spPr bwMode="auto">
          <a:xfrm>
            <a:off x="3962400" y="4514850"/>
            <a:ext cx="24304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N/2 nodes in a subnet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9150"/>
            <a:ext cx="677606" cy="463047"/>
          </a:xfrm>
          <a:prstGeom prst="rect">
            <a:avLst/>
          </a:prstGeom>
        </p:spPr>
      </p:pic>
      <p:sp>
        <p:nvSpPr>
          <p:cNvPr id="38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26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– Push Analysis (contd.)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573170"/>
              </p:ext>
            </p:extLst>
          </p:nvPr>
        </p:nvGraphicFramePr>
        <p:xfrm>
          <a:off x="1676400" y="1276350"/>
          <a:ext cx="81879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7" name="Equation" r:id="rId4" imgW="406048" imgH="393359" progId="Equation.3">
                  <p:embed/>
                </p:oleObj>
              </mc:Choice>
              <mc:Fallback>
                <p:oleObj name="Equation" r:id="rId4" imgW="406048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276350"/>
                        <a:ext cx="81879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411955"/>
              </p:ext>
            </p:extLst>
          </p:nvPr>
        </p:nvGraphicFramePr>
        <p:xfrm>
          <a:off x="3905250" y="25400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8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0" y="25400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106990"/>
              </p:ext>
            </p:extLst>
          </p:nvPr>
        </p:nvGraphicFramePr>
        <p:xfrm>
          <a:off x="914400" y="2419350"/>
          <a:ext cx="43434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9" name="Equation" r:id="rId8" imgW="1930400" imgH="584200" progId="Equation.3">
                  <p:embed/>
                </p:oleObj>
              </mc:Choice>
              <mc:Fallback>
                <p:oleObj name="Equation" r:id="rId8" imgW="19304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19350"/>
                        <a:ext cx="434340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788554"/>
              </p:ext>
            </p:extLst>
          </p:nvPr>
        </p:nvGraphicFramePr>
        <p:xfrm>
          <a:off x="3733800" y="3486150"/>
          <a:ext cx="25146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0" name="Equation" r:id="rId10" imgW="1117115" imgH="393529" progId="Equation.3">
                  <p:embed/>
                </p:oleObj>
              </mc:Choice>
              <mc:Fallback>
                <p:oleObj name="Equation" r:id="rId10" imgW="111711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486150"/>
                        <a:ext cx="25146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31637"/>
              </p:ext>
            </p:extLst>
          </p:nvPr>
        </p:nvGraphicFramePr>
        <p:xfrm>
          <a:off x="3733800" y="4257675"/>
          <a:ext cx="22002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" name="Equation" r:id="rId12" imgW="977476" imgH="393529" progId="Equation.3">
                  <p:embed/>
                </p:oleObj>
              </mc:Choice>
              <mc:Fallback>
                <p:oleObj name="Equation" r:id="rId12" imgW="97747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257675"/>
                        <a:ext cx="220027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9600" y="211455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Substituting, at time </a:t>
            </a:r>
            <a:r>
              <a:rPr lang="en-US" altLang="en-US" i="1" dirty="0">
                <a:latin typeface="Times New Roman"/>
              </a:rPr>
              <a:t>t=clog(n)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5049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Using:</a:t>
            </a:r>
          </a:p>
        </p:txBody>
      </p:sp>
      <p:sp>
        <p:nvSpPr>
          <p:cNvPr id="13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059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Is this all theory and a bunch of equations?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Or are there implementations yet?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127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implementations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Clearinghouse and Bayou projects: email and database transactions [PODC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87]</a:t>
            </a:r>
          </a:p>
          <a:p>
            <a:pPr>
              <a:lnSpc>
                <a:spcPct val="90000"/>
              </a:lnSpc>
              <a:defRPr/>
            </a:pPr>
            <a:r>
              <a:rPr lang="en-US" dirty="0" err="1">
                <a:ea typeface="ＭＳ Ｐゴシック" charset="0"/>
                <a:cs typeface="ＭＳ Ｐゴシック" charset="0"/>
              </a:rPr>
              <a:t>refDBMS</a:t>
            </a:r>
            <a:r>
              <a:rPr lang="en-US" dirty="0">
                <a:ea typeface="ＭＳ Ｐゴシック" charset="0"/>
                <a:cs typeface="ＭＳ Ｐゴシック" charset="0"/>
              </a:rPr>
              <a:t> system [</a:t>
            </a:r>
            <a:r>
              <a:rPr lang="en-US" dirty="0" err="1">
                <a:ea typeface="ＭＳ Ｐゴシック" charset="0"/>
                <a:cs typeface="ＭＳ Ｐゴシック" charset="0"/>
              </a:rPr>
              <a:t>Usenix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94]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Bimodal Multicast [ACM TOCS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99]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Sensor networks [Li Li et al,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Infocom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02, and PBBF, ICDCS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05]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AWS EC2 and S3 Cloud (rumored). [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00s]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Cassandra key-value store (and others) use gossip for maintaining membership lists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Usenet NNTP (Network News Transport Protocol) [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79]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73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NNTP Inter-server Protocol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42875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en-US" altLang="en-US" dirty="0">
                <a:latin typeface="Times New Roman"/>
              </a:rPr>
              <a:t> Each client uploads and downloads news posts from a news server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3553" y="196215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</a:rPr>
              <a:t>2.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409575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Server retains news posts for a while,</a:t>
            </a:r>
          </a:p>
          <a:p>
            <a:r>
              <a:rPr lang="en-US" altLang="en-US" dirty="0">
                <a:latin typeface="Times New Roman"/>
              </a:rPr>
              <a:t>	transmits them lazily, deletes them after a while.</a:t>
            </a:r>
          </a:p>
          <a:p>
            <a:endParaRPr lang="en-US" dirty="0"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724150"/>
            <a:ext cx="1185203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Upstream</a:t>
            </a:r>
          </a:p>
          <a:p>
            <a:pPr algn="ctr"/>
            <a:r>
              <a:rPr lang="en-US" dirty="0"/>
              <a:t>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5800" y="2724150"/>
            <a:ext cx="1480281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Downstream</a:t>
            </a:r>
          </a:p>
          <a:p>
            <a:pPr algn="ctr"/>
            <a:r>
              <a:rPr lang="en-US" dirty="0"/>
              <a:t>Server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05000" y="2266950"/>
            <a:ext cx="12192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05000" y="3257550"/>
            <a:ext cx="12192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971800" y="2800350"/>
            <a:ext cx="10668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971800" y="3714750"/>
            <a:ext cx="10668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57400" y="2263973"/>
            <a:ext cx="2120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CHECK &lt;Message IDs&gt;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24200" y="2876550"/>
            <a:ext cx="1372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238 {Give me!}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05000" y="3333750"/>
            <a:ext cx="2037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TAKETHIS &lt;Message&gt;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6600" y="3714750"/>
            <a:ext cx="793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239 OK</a:t>
            </a:r>
          </a:p>
        </p:txBody>
      </p:sp>
      <p:sp>
        <p:nvSpPr>
          <p:cNvPr id="16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155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Multicast is an important problem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Tree-based multicast protocols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When concerned about scale and fault-tolerance, gossip is an attractive solution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Also known as epidemics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Fast, reliable, fault-tolerant, scalable, topology-aware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504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Whitney-BlackSC"/>
                <a:cs typeface="Whitney-BlackSC"/>
              </a:rPr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MP1: </a:t>
            </a:r>
            <a:r>
              <a:rPr lang="en-US"/>
              <a:t>Due coming Sunday, </a:t>
            </a:r>
            <a:r>
              <a:rPr lang="en-US" dirty="0"/>
              <a:t>demos Monday</a:t>
            </a:r>
          </a:p>
          <a:p>
            <a:pPr lvl="1"/>
            <a:r>
              <a:rPr lang="en-US" dirty="0"/>
              <a:t>VMs distributed: see Piazza</a:t>
            </a:r>
          </a:p>
          <a:p>
            <a:pPr lvl="1"/>
            <a:r>
              <a:rPr lang="en-US" dirty="0"/>
              <a:t>Demo signup sheet: soon on Piazza</a:t>
            </a:r>
          </a:p>
          <a:p>
            <a:pPr lvl="1"/>
            <a:r>
              <a:rPr lang="en-US" dirty="0"/>
              <a:t>Demo details: see Piazza</a:t>
            </a:r>
          </a:p>
          <a:p>
            <a:pPr lvl="2"/>
            <a:r>
              <a:rPr lang="en-US" dirty="0"/>
              <a:t>Make sure you print individual and total </a:t>
            </a:r>
            <a:r>
              <a:rPr lang="en-US" dirty="0" err="1"/>
              <a:t>linecounts</a:t>
            </a:r>
            <a:endParaRPr lang="en-US" dirty="0"/>
          </a:p>
          <a:p>
            <a:r>
              <a:rPr lang="en-US" dirty="0"/>
              <a:t>Check Piazza often! It’s where all the announcements are at!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93A2F-3F8B-5248-B873-3EE9ADF3F9F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00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Fault-tolerance and Scalability</a:t>
            </a:r>
          </a:p>
        </p:txBody>
      </p:sp>
      <p:pic>
        <p:nvPicPr>
          <p:cNvPr id="7" name="Content Placeholder 6" descr="gossip-03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r="2955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6324600" y="2724150"/>
            <a:ext cx="26597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Reliability (Atomicity)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100% receipt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Speed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085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</a:t>
            </a:r>
          </a:p>
        </p:txBody>
      </p:sp>
      <p:pic>
        <p:nvPicPr>
          <p:cNvPr id="5" name="Content Placeholder 4" descr="gossip-0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r="4542"/>
          <a:stretch>
            <a:fillRect/>
          </a:stretch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4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Tree-Based</a:t>
            </a:r>
          </a:p>
        </p:txBody>
      </p:sp>
      <p:pic>
        <p:nvPicPr>
          <p:cNvPr id="5" name="Picture 4" descr="gossip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4950"/>
            <a:ext cx="6324600" cy="3512855"/>
          </a:xfrm>
          <a:prstGeom prst="rect">
            <a:avLst/>
          </a:prstGeom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763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Tree-based Multicast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52550"/>
            <a:ext cx="7391400" cy="36385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Build a spanning tree among the processes of the multicast group</a:t>
            </a:r>
          </a:p>
          <a:p>
            <a:r>
              <a:rPr lang="en-US" dirty="0"/>
              <a:t>Use spanning tree to disseminate multicasts</a:t>
            </a:r>
          </a:p>
          <a:p>
            <a:r>
              <a:rPr lang="en-US" dirty="0"/>
              <a:t>Use either acknowledgments (ACKs) or negative acknowledgements (NAKs) to repair multicasts not received</a:t>
            </a:r>
          </a:p>
          <a:p>
            <a:r>
              <a:rPr lang="en-US" dirty="0"/>
              <a:t>SRM (Scalable Reliable Multicast)</a:t>
            </a:r>
          </a:p>
          <a:p>
            <a:pPr lvl="1"/>
            <a:r>
              <a:rPr lang="en-US" dirty="0"/>
              <a:t>Uses NAKs</a:t>
            </a:r>
          </a:p>
          <a:p>
            <a:pPr lvl="1"/>
            <a:r>
              <a:rPr lang="en-US" dirty="0"/>
              <a:t>But adds random delays, and uses exponential </a:t>
            </a:r>
            <a:r>
              <a:rPr lang="en-US" dirty="0" err="1"/>
              <a:t>backoff</a:t>
            </a:r>
            <a:r>
              <a:rPr lang="en-US" dirty="0"/>
              <a:t> to avoid NAK storms</a:t>
            </a:r>
          </a:p>
          <a:p>
            <a:r>
              <a:rPr lang="en-US" dirty="0"/>
              <a:t>RMTP (Reliable Multicast Transport Protocol)</a:t>
            </a:r>
          </a:p>
          <a:p>
            <a:pPr lvl="1"/>
            <a:r>
              <a:rPr lang="en-US" dirty="0"/>
              <a:t>Uses ACKs</a:t>
            </a:r>
          </a:p>
          <a:p>
            <a:pPr lvl="1"/>
            <a:r>
              <a:rPr lang="en-US" dirty="0"/>
              <a:t>But ACKs only sent to designated receivers, which then re-transmit missing multicasts</a:t>
            </a:r>
          </a:p>
          <a:p>
            <a:r>
              <a:rPr lang="en-US" dirty="0"/>
              <a:t>These protocols still cause an O(N) ACK/NAK overhead [Birman99]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9150"/>
            <a:ext cx="677606" cy="463047"/>
          </a:xfrm>
          <a:prstGeom prst="rect">
            <a:avLst/>
          </a:prstGeom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436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Approach</a:t>
            </a:r>
          </a:p>
        </p:txBody>
      </p:sp>
      <p:pic>
        <p:nvPicPr>
          <p:cNvPr id="5" name="Content Placeholder 4" descr="gossip-08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5" r="-2455"/>
          <a:stretch>
            <a:fillRect/>
          </a:stretch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5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Approach</a:t>
            </a:r>
          </a:p>
        </p:txBody>
      </p:sp>
      <p:pic>
        <p:nvPicPr>
          <p:cNvPr id="5" name="Content Placeholder 4" descr="gossip-09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18" b="-2418"/>
          <a:stretch>
            <a:fillRect/>
          </a:stretch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139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Approach</a:t>
            </a:r>
          </a:p>
        </p:txBody>
      </p:sp>
      <p:pic>
        <p:nvPicPr>
          <p:cNvPr id="5" name="Content Placeholder 4" descr="gossip-1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14" b="-3014"/>
          <a:stretch>
            <a:fillRect/>
          </a:stretch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732207"/>
      </p:ext>
    </p:extLst>
  </p:cSld>
  <p:clrMapOvr>
    <a:masterClrMapping/>
  </p:clrMapOvr>
</p:sld>
</file>

<file path=ppt/theme/theme1.xml><?xml version="1.0" encoding="utf-8"?>
<a:theme xmlns:a="http://schemas.openxmlformats.org/drawingml/2006/main" name="HPP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8">
      <a:majorFont>
        <a:latin typeface="Akzidenz-Grotesk Extended BQ"/>
        <a:ea typeface=""/>
        <a:cs typeface=""/>
      </a:majorFont>
      <a:minorFont>
        <a:latin typeface="Akzidenz-Grotesk BQ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1074</Words>
  <Application>Microsoft Macintosh PowerPoint</Application>
  <PresentationFormat>On-screen Show (16:9)</PresentationFormat>
  <Paragraphs>217</Paragraphs>
  <Slides>29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Akzidenz-Grotesk BQ</vt:lpstr>
      <vt:lpstr>Akzidenz-Grotesk Extended BQ</vt:lpstr>
      <vt:lpstr>Arial</vt:lpstr>
      <vt:lpstr>Calibri</vt:lpstr>
      <vt:lpstr>Times New Roman</vt:lpstr>
      <vt:lpstr>Whitney-BlackSC</vt:lpstr>
      <vt:lpstr>HPP-template</vt:lpstr>
      <vt:lpstr>Equation</vt:lpstr>
      <vt:lpstr>PowerPoint Presentation</vt:lpstr>
      <vt:lpstr>Multicast</vt:lpstr>
      <vt:lpstr>Fault-tolerance and Scalability</vt:lpstr>
      <vt:lpstr>Centralized</vt:lpstr>
      <vt:lpstr>Tree-Based</vt:lpstr>
      <vt:lpstr>Tree-based Multicast Protocols</vt:lpstr>
      <vt:lpstr>A Third Approach</vt:lpstr>
      <vt:lpstr>A Third Approach</vt:lpstr>
      <vt:lpstr>A Third Approach</vt:lpstr>
      <vt:lpstr>A Third Approach</vt:lpstr>
      <vt:lpstr>“Epidemic” Multicast (or “Gossip”)</vt:lpstr>
      <vt:lpstr>Push vs. Pull</vt:lpstr>
      <vt:lpstr>Properties</vt:lpstr>
      <vt:lpstr>Analysis</vt:lpstr>
      <vt:lpstr>Analysis (contd.)</vt:lpstr>
      <vt:lpstr>Epidemic Multicast</vt:lpstr>
      <vt:lpstr>Epidemic Multicast Analysis</vt:lpstr>
      <vt:lpstr>Analysis (contd.)</vt:lpstr>
      <vt:lpstr>Why is log(N) low?</vt:lpstr>
      <vt:lpstr>Fault-tolerance</vt:lpstr>
      <vt:lpstr>Fault-tolerance</vt:lpstr>
      <vt:lpstr>Pull Gossip: Analysis</vt:lpstr>
      <vt:lpstr>Topology-Aware Gossip</vt:lpstr>
      <vt:lpstr>Answer – Push Analysis (contd.)</vt:lpstr>
      <vt:lpstr>SO,...</vt:lpstr>
      <vt:lpstr>Some implementations</vt:lpstr>
      <vt:lpstr>NNTP Inter-server Protocol</vt:lpstr>
      <vt:lpstr>Summary</vt:lpstr>
      <vt:lpstr>Announcements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Calianno, Vincent Luke</dc:creator>
  <cp:lastModifiedBy>Gupta, Indranil</cp:lastModifiedBy>
  <cp:revision>95</cp:revision>
  <dcterms:created xsi:type="dcterms:W3CDTF">2012-12-19T21:49:48Z</dcterms:created>
  <dcterms:modified xsi:type="dcterms:W3CDTF">2019-08-31T20:32:45Z</dcterms:modified>
</cp:coreProperties>
</file>