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398" r:id="rId2"/>
    <p:sldId id="426" r:id="rId3"/>
    <p:sldId id="257" r:id="rId4"/>
    <p:sldId id="334" r:id="rId5"/>
    <p:sldId id="336" r:id="rId6"/>
    <p:sldId id="337" r:id="rId7"/>
    <p:sldId id="338" r:id="rId8"/>
    <p:sldId id="339" r:id="rId9"/>
    <p:sldId id="340" r:id="rId10"/>
    <p:sldId id="341" r:id="rId11"/>
    <p:sldId id="342" r:id="rId12"/>
    <p:sldId id="343" r:id="rId13"/>
    <p:sldId id="388" r:id="rId14"/>
    <p:sldId id="345" r:id="rId15"/>
    <p:sldId id="346" r:id="rId16"/>
    <p:sldId id="347" r:id="rId17"/>
    <p:sldId id="348" r:id="rId18"/>
    <p:sldId id="349" r:id="rId19"/>
    <p:sldId id="350" r:id="rId20"/>
    <p:sldId id="353" r:id="rId21"/>
    <p:sldId id="354" r:id="rId22"/>
    <p:sldId id="355" r:id="rId23"/>
    <p:sldId id="389" r:id="rId24"/>
    <p:sldId id="356" r:id="rId25"/>
    <p:sldId id="390" r:id="rId26"/>
    <p:sldId id="391" r:id="rId27"/>
    <p:sldId id="357" r:id="rId28"/>
    <p:sldId id="358" r:id="rId29"/>
    <p:sldId id="359" r:id="rId30"/>
    <p:sldId id="361" r:id="rId31"/>
    <p:sldId id="362" r:id="rId32"/>
    <p:sldId id="393" r:id="rId33"/>
    <p:sldId id="394" r:id="rId34"/>
    <p:sldId id="392" r:id="rId35"/>
    <p:sldId id="363" r:id="rId36"/>
    <p:sldId id="364" r:id="rId37"/>
    <p:sldId id="365" r:id="rId38"/>
    <p:sldId id="366" r:id="rId39"/>
    <p:sldId id="367" r:id="rId40"/>
    <p:sldId id="368" r:id="rId41"/>
    <p:sldId id="395" r:id="rId42"/>
    <p:sldId id="369" r:id="rId43"/>
    <p:sldId id="370" r:id="rId44"/>
    <p:sldId id="396" r:id="rId45"/>
    <p:sldId id="372" r:id="rId46"/>
    <p:sldId id="397" r:id="rId47"/>
    <p:sldId id="377" r:id="rId48"/>
    <p:sldId id="373" r:id="rId49"/>
    <p:sldId id="374" r:id="rId50"/>
    <p:sldId id="375" r:id="rId51"/>
    <p:sldId id="376" r:id="rId52"/>
    <p:sldId id="399" r:id="rId53"/>
    <p:sldId id="379" r:id="rId54"/>
    <p:sldId id="380" r:id="rId55"/>
    <p:sldId id="381" r:id="rId56"/>
    <p:sldId id="382" r:id="rId57"/>
    <p:sldId id="383" r:id="rId58"/>
    <p:sldId id="384" r:id="rId59"/>
    <p:sldId id="385"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5" r:id="rId73"/>
    <p:sldId id="416" r:id="rId74"/>
    <p:sldId id="417" r:id="rId75"/>
    <p:sldId id="387" r:id="rId76"/>
    <p:sldId id="418" r:id="rId77"/>
    <p:sldId id="419" r:id="rId78"/>
    <p:sldId id="420" r:id="rId79"/>
    <p:sldId id="421" r:id="rId80"/>
    <p:sldId id="422" r:id="rId81"/>
    <p:sldId id="423" r:id="rId82"/>
    <p:sldId id="424" r:id="rId83"/>
    <p:sldId id="425" r:id="rId84"/>
    <p:sldId id="428" r:id="rId85"/>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746" autoAdjust="0"/>
  </p:normalViewPr>
  <p:slideViewPr>
    <p:cSldViewPr>
      <p:cViewPr varScale="1">
        <p:scale>
          <a:sx n="118" d="100"/>
          <a:sy n="118" d="100"/>
        </p:scale>
        <p:origin x="616" y="200"/>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9/22/18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9/22/18</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59</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75</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a:t>Click to edit Master title style</a:t>
            </a:r>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a:t>Click to edit Master title style</a:t>
            </a:r>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9/22/18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a:t>Click to edit Master title style</a:t>
            </a:r>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9/22/18</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docs.mongodb.org/manual/installation" TargetMode="External"/><Relationship Id="rId2" Type="http://schemas.openxmlformats.org/officeDocument/2006/relationships/hyperlink" Target="http://www.mongodb.org/downloads"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hyperdex.org/performance/" TargetMode="External"/><Relationship Id="rId2" Type="http://schemas.openxmlformats.org/officeDocument/2006/relationships/hyperlink" Target="http://blog.michaelckennedy.net/2010/04/29/mongodb-vs-sql-server-2008-performance-showdown/"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nchor="ctr"/>
          <a:lstStyle/>
          <a:p>
            <a:pPr algn="ctr"/>
            <a:r>
              <a:rPr lang="en-US" sz="6000" dirty="0">
                <a:solidFill>
                  <a:schemeClr val="tx2"/>
                </a:solidFill>
              </a:rPr>
              <a:t>CS 425 / ECE 428 </a:t>
            </a:r>
          </a:p>
          <a:p>
            <a:pPr algn="ctr"/>
            <a:r>
              <a:rPr lang="en-US" sz="6000" dirty="0">
                <a:solidFill>
                  <a:schemeClr val="tx2"/>
                </a:solidFill>
              </a:rPr>
              <a:t>Distributed Systems</a:t>
            </a:r>
          </a:p>
          <a:p>
            <a:pPr algn="ctr"/>
            <a:r>
              <a:rPr lang="en-US" sz="6000" dirty="0">
                <a:solidFill>
                  <a:schemeClr val="tx2"/>
                </a:solidFill>
              </a:rPr>
              <a:t>Fall 2018</a:t>
            </a: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p>
          <a:p>
            <a:pPr algn="ctr">
              <a:spcBef>
                <a:spcPct val="20000"/>
              </a:spcBef>
            </a:pPr>
            <a:r>
              <a:rPr lang="en-US" sz="3700" i="1" dirty="0"/>
              <a:t>Lecture 9-11: Key-Value/NoSQL Stores</a:t>
            </a:r>
          </a:p>
        </p:txBody>
      </p:sp>
      <p:sp>
        <p:nvSpPr>
          <p:cNvPr id="4" name="Rectangle 3"/>
          <p:cNvSpPr/>
          <p:nvPr/>
        </p:nvSpPr>
        <p:spPr>
          <a:xfrm>
            <a:off x="10683081" y="6375209"/>
            <a:ext cx="2082621" cy="461665"/>
          </a:xfrm>
          <a:prstGeom prst="rect">
            <a:avLst/>
          </a:prstGeom>
        </p:spPr>
        <p:txBody>
          <a:bodyPr wrap="none">
            <a:spAutoFit/>
          </a:bodyPr>
          <a:lstStyle/>
          <a:p>
            <a:r>
              <a:rPr lang="en-US" dirty="0"/>
              <a:t>All slides © IG</a:t>
            </a:r>
          </a:p>
        </p:txBody>
      </p:sp>
    </p:spTree>
    <p:extLst>
      <p:ext uri="{BB962C8B-B14F-4D97-AF65-F5344CB8AC3E}">
        <p14:creationId xmlns:p14="http://schemas.microsoft.com/office/powerpoint/2010/main" val="22373383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NoSQL</a:t>
            </a:r>
            <a:r>
              <a:rPr lang="en-US" dirty="0"/>
              <a:t> = “Not Only SQL”</a:t>
            </a:r>
            <a:endParaRPr lang="en-US" altLang="ja-JP" dirty="0"/>
          </a:p>
          <a:p>
            <a:r>
              <a:rPr lang="en-US" altLang="ja-JP" dirty="0"/>
              <a:t>Necessary API operations: </a:t>
            </a:r>
            <a:r>
              <a:rPr lang="en-US" altLang="ja-JP" dirty="0">
                <a:solidFill>
                  <a:srgbClr val="FF0000"/>
                </a:solidFill>
              </a:rPr>
              <a:t>get(key) and put(key, value)</a:t>
            </a:r>
          </a:p>
          <a:p>
            <a:pPr lvl="1"/>
            <a:r>
              <a:rPr lang="en-US" altLang="ja-JP" dirty="0"/>
              <a:t>And some extended operations, e.g., “CQL” in Cassandra key-value store</a:t>
            </a:r>
          </a:p>
          <a:p>
            <a:endParaRPr lang="en-US" dirty="0"/>
          </a:p>
          <a:p>
            <a:r>
              <a:rPr lang="en-US" dirty="0"/>
              <a:t>Tables</a:t>
            </a:r>
          </a:p>
          <a:p>
            <a:pPr lvl="1"/>
            <a:r>
              <a:rPr lang="en-US" dirty="0"/>
              <a:t>“Column families”</a:t>
            </a:r>
            <a:r>
              <a:rPr lang="en-US" altLang="ja-JP" dirty="0"/>
              <a:t> in Cassandra, </a:t>
            </a:r>
            <a:r>
              <a:rPr lang="en-US" dirty="0"/>
              <a:t>“</a:t>
            </a:r>
            <a:r>
              <a:rPr lang="en-US" altLang="ja-JP" dirty="0"/>
              <a:t>Table</a:t>
            </a:r>
            <a:r>
              <a:rPr lang="en-US" dirty="0"/>
              <a:t>”</a:t>
            </a:r>
            <a:r>
              <a:rPr lang="en-US" altLang="ja-JP" dirty="0"/>
              <a:t> in </a:t>
            </a:r>
            <a:r>
              <a:rPr lang="en-US" altLang="ja-JP" dirty="0" err="1"/>
              <a:t>HBase</a:t>
            </a:r>
            <a:r>
              <a:rPr lang="en-US" altLang="ja-JP" dirty="0"/>
              <a:t>, </a:t>
            </a:r>
            <a:r>
              <a:rPr lang="en-US" dirty="0"/>
              <a:t>“</a:t>
            </a:r>
            <a:r>
              <a:rPr lang="en-US" altLang="ja-JP" dirty="0"/>
              <a:t>Collection</a:t>
            </a:r>
            <a:r>
              <a:rPr lang="en-US" dirty="0"/>
              <a:t>”</a:t>
            </a:r>
            <a:r>
              <a:rPr lang="en-US" altLang="ja-JP" dirty="0"/>
              <a:t> in </a:t>
            </a:r>
            <a:r>
              <a:rPr lang="en-US" altLang="ja-JP" dirty="0" err="1"/>
              <a:t>MongoDB</a:t>
            </a:r>
            <a:endParaRPr lang="en-US" altLang="ja-JP" dirty="0"/>
          </a:p>
          <a:p>
            <a:pPr lvl="1"/>
            <a:r>
              <a:rPr lang="en-US" dirty="0"/>
              <a:t>Like RDBMS tables, but … </a:t>
            </a:r>
          </a:p>
          <a:p>
            <a:pPr lvl="1"/>
            <a:r>
              <a:rPr lang="en-US" dirty="0"/>
              <a:t>May be unstructured: May not have schemas </a:t>
            </a:r>
          </a:p>
          <a:p>
            <a:pPr lvl="2"/>
            <a:r>
              <a:rPr lang="en-US" dirty="0"/>
              <a:t>Some columns may be missing from some rows</a:t>
            </a:r>
          </a:p>
          <a:p>
            <a:pPr lvl="1"/>
            <a:r>
              <a:rPr lang="en-US" dirty="0"/>
              <a:t>Don’t always support joins or have foreign keys</a:t>
            </a:r>
          </a:p>
          <a:p>
            <a:pPr lvl="1"/>
            <a:r>
              <a:rPr lang="en-US" dirty="0"/>
              <a:t>Can have index tables, just like RDBMSs</a:t>
            </a:r>
          </a:p>
          <a:p>
            <a:pPr lvl="2"/>
            <a:endParaRPr lang="en-US" altLang="ja-JP"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10</a:t>
            </a:fld>
            <a:endParaRPr lang="en-US" dirty="0"/>
          </a:p>
        </p:txBody>
      </p:sp>
    </p:spTree>
    <p:extLst>
      <p:ext uri="{BB962C8B-B14F-4D97-AF65-F5344CB8AC3E}">
        <p14:creationId xmlns:p14="http://schemas.microsoft.com/office/powerpoint/2010/main" val="91083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a:p>
          <a:p>
            <a:r>
              <a:rPr lang="en-US" dirty="0"/>
              <a:t>No schema imposed</a:t>
            </a:r>
          </a:p>
          <a:p>
            <a:endParaRPr lang="en-US" dirty="0"/>
          </a:p>
          <a:p>
            <a:endParaRPr lang="en-US" dirty="0"/>
          </a:p>
          <a:p>
            <a:r>
              <a:rPr lang="en-US" dirty="0"/>
              <a:t>No foreign keys, joins may not be supported</a:t>
            </a:r>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99910  </a:t>
              </a:r>
              <a:r>
                <a:rPr lang="en-US" sz="1200" kern="0" dirty="0">
                  <a:solidFill>
                    <a:srgbClr val="000000"/>
                  </a:solidFill>
                </a:rPr>
                <a:t>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11</a:t>
            </a:fld>
            <a:endParaRPr lang="en-US" dirty="0"/>
          </a:p>
        </p:txBody>
      </p:sp>
    </p:spTree>
    <p:extLst>
      <p:ext uri="{BB962C8B-B14F-4D97-AF65-F5344CB8AC3E}">
        <p14:creationId xmlns:p14="http://schemas.microsoft.com/office/powerpoint/2010/main" val="262550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 </a:t>
            </a:r>
          </a:p>
          <a:p>
            <a:pPr lvl="1"/>
            <a:r>
              <a:rPr lang="en-US" dirty="0"/>
              <a:t>Entries 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a:t>blog_ids</a:t>
            </a:r>
            <a:r>
              <a:rPr lang="en-US" dirty="0"/>
              <a:t> from the blog table that were updated within the past month </a:t>
            </a:r>
          </a:p>
          <a:p>
            <a:pPr lvl="2"/>
            <a:r>
              <a:rPr lang="en-US" dirty="0"/>
              <a:t>Search in the the </a:t>
            </a:r>
            <a:r>
              <a:rPr lang="en-US" dirty="0" err="1"/>
              <a:t>last_updated</a:t>
            </a:r>
            <a:r>
              <a:rPr lang="en-US" dirty="0"/>
              <a:t> column, fetch corresponding </a:t>
            </a:r>
            <a:r>
              <a:rPr lang="en-US" dirty="0" err="1"/>
              <a:t>blog_id</a:t>
            </a:r>
            <a:r>
              <a:rPr lang="en-US" dirty="0"/>
              <a:t> column</a:t>
            </a:r>
          </a:p>
          <a:p>
            <a:pPr lvl="2"/>
            <a:r>
              <a:rPr lang="en-US" dirty="0"/>
              <a:t>Don’t need to fetch the other columns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12</a:t>
            </a:fld>
            <a:endParaRPr lang="en-US" dirty="0"/>
          </a:p>
        </p:txBody>
      </p:sp>
    </p:spTree>
    <p:extLst>
      <p:ext uri="{BB962C8B-B14F-4D97-AF65-F5344CB8AC3E}">
        <p14:creationId xmlns:p14="http://schemas.microsoft.com/office/powerpoint/2010/main" val="337608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a:t>Design of a real key-value store, Cassandra.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13</a:t>
            </a:fld>
            <a:endParaRPr lang="en-US" dirty="0"/>
          </a:p>
        </p:txBody>
      </p:sp>
    </p:spTree>
    <p:extLst>
      <p:ext uri="{BB962C8B-B14F-4D97-AF65-F5344CB8AC3E}">
        <p14:creationId xmlns:p14="http://schemas.microsoft.com/office/powerpoint/2010/main" val="182306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distributed key-value store</a:t>
            </a:r>
          </a:p>
          <a:p>
            <a:r>
              <a:rPr lang="en-US" dirty="0"/>
              <a:t>Intended to run in a datacenter (and also across DCs)</a:t>
            </a:r>
          </a:p>
          <a:p>
            <a:r>
              <a:rPr lang="en-US" dirty="0"/>
              <a:t>Originally designed at Facebook</a:t>
            </a:r>
          </a:p>
          <a:p>
            <a:r>
              <a:rPr lang="en-US" dirty="0"/>
              <a:t>Open-sourced later, today an Apache project</a:t>
            </a:r>
          </a:p>
          <a:p>
            <a:r>
              <a:rPr lang="en-US" dirty="0"/>
              <a:t>Some of the companies that use Cassandra in their production clusters</a:t>
            </a:r>
          </a:p>
          <a:p>
            <a:pPr lvl="1"/>
            <a:r>
              <a:rPr lang="en-US" dirty="0"/>
              <a:t>IBM, Adobe, HP, eBay, Ericsson, Symantec</a:t>
            </a:r>
          </a:p>
          <a:p>
            <a:pPr lvl="1"/>
            <a:r>
              <a:rPr lang="en-US" dirty="0"/>
              <a:t>Twitter, </a:t>
            </a:r>
            <a:r>
              <a:rPr lang="en-US" dirty="0" err="1"/>
              <a:t>Spotify</a:t>
            </a:r>
            <a:endParaRPr lang="en-US" dirty="0"/>
          </a:p>
          <a:p>
            <a:pPr lvl="1"/>
            <a:r>
              <a:rPr lang="en-US" dirty="0"/>
              <a:t>PBS Kids</a:t>
            </a:r>
          </a:p>
          <a:p>
            <a:pPr lvl="1"/>
            <a:r>
              <a:rPr lang="en-US" dirty="0"/>
              <a:t>Netflix: uses Cassandra to keep track of your current position in the video you’re watching</a:t>
            </a:r>
          </a:p>
          <a:p>
            <a:r>
              <a:rPr lang="en-US" dirty="0"/>
              <a:t>(Version from 2015)</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14</a:t>
            </a:fld>
            <a:endParaRPr lang="en-US" dirty="0"/>
          </a:p>
        </p:txBody>
      </p:sp>
    </p:spTree>
    <p:extLst>
      <p:ext uri="{BB962C8B-B14F-4D97-AF65-F5344CB8AC3E}">
        <p14:creationId xmlns:p14="http://schemas.microsoft.com/office/powerpoint/2010/main" val="323695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15</a:t>
            </a:fld>
            <a:endParaRPr lang="en-US" dirty="0"/>
          </a:p>
        </p:txBody>
      </p:sp>
    </p:spTree>
    <p:extLst>
      <p:ext uri="{BB962C8B-B14F-4D97-AF65-F5344CB8AC3E}">
        <p14:creationId xmlns:p14="http://schemas.microsoft.com/office/powerpoint/2010/main" val="329097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Key</a:t>
            </a:r>
            <a:r>
              <a:rPr lang="en-US" sz="1800" i="1" kern="0" dirty="0">
                <a:solidFill>
                  <a:srgbClr val="000000"/>
                </a:solidFill>
                <a:latin typeface="Times New Roman" charset="0"/>
                <a:sym typeface="Wingdings"/>
              </a:rPr>
              <a:t></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p>
        </p:txBody>
      </p:sp>
      <p:grpSp>
        <p:nvGrpSpPr>
          <p:cNvPr id="3" name="Group 2"/>
          <p:cNvGrpSpPr/>
          <p:nvPr/>
        </p:nvGrpSpPr>
        <p:grpSpPr>
          <a:xfrm>
            <a:off x="334476" y="1618645"/>
            <a:ext cx="8449077" cy="4491733"/>
            <a:chOff x="334476" y="1618645"/>
            <a:chExt cx="8449077" cy="4491733"/>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16</a:t>
            </a:fld>
            <a:endParaRPr lang="en-US" dirty="0"/>
          </a:p>
        </p:txBody>
      </p:sp>
    </p:spTree>
    <p:extLst>
      <p:ext uri="{BB962C8B-B14F-4D97-AF65-F5344CB8AC3E}">
        <p14:creationId xmlns:p14="http://schemas.microsoft.com/office/powerpoint/2010/main" val="285082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a:t>Partitioner</a:t>
            </a:r>
            <a:r>
              <a:rPr lang="en-US" sz="1600" dirty="0"/>
              <a:t>, of which there are two kinds</a:t>
            </a:r>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DC</a:t>
            </a:r>
          </a:p>
          <a:p>
            <a:pPr lvl="1">
              <a:defRPr/>
            </a:pPr>
            <a:r>
              <a:rPr lang="en-US" sz="1600" dirty="0"/>
              <a:t>Three replicas per DC</a:t>
            </a:r>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hit a different rack</a:t>
            </a:r>
          </a:p>
          <a:p>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17</a:t>
            </a:fld>
            <a:endParaRPr lang="en-US" dirty="0"/>
          </a:p>
        </p:txBody>
      </p:sp>
    </p:spTree>
    <p:extLst>
      <p:ext uri="{BB962C8B-B14F-4D97-AF65-F5344CB8AC3E}">
        <p14:creationId xmlns:p14="http://schemas.microsoft.com/office/powerpoint/2010/main" val="83925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Maps: IPs to racks and DCs. Configured in </a:t>
            </a:r>
            <a:r>
              <a:rPr lang="en-US" dirty="0" err="1"/>
              <a:t>cassandra.yaml</a:t>
            </a:r>
            <a:r>
              <a:rPr lang="en-US" dirty="0"/>
              <a:t> </a:t>
            </a:r>
            <a:r>
              <a:rPr lang="en-US" dirty="0" err="1"/>
              <a:t>config</a:t>
            </a:r>
            <a:r>
              <a:rPr lang="en-US" dirty="0"/>
              <a:t> file</a:t>
            </a:r>
          </a:p>
          <a:p>
            <a:r>
              <a:rPr lang="en-US" dirty="0"/>
              <a:t>Some options:</a:t>
            </a:r>
          </a:p>
          <a:p>
            <a:pPr lvl="1"/>
            <a:r>
              <a:rPr lang="en-US" dirty="0" err="1"/>
              <a:t>SimpleSnitch</a:t>
            </a:r>
            <a:r>
              <a:rPr lang="en-US" dirty="0"/>
              <a:t>: Unaware of Topology (Rack-unaware)</a:t>
            </a:r>
          </a:p>
          <a:p>
            <a:pPr lvl="1"/>
            <a:r>
              <a:rPr lang="en-US" dirty="0" err="1"/>
              <a:t>RackInferring</a:t>
            </a:r>
            <a:r>
              <a:rPr lang="en-US" dirty="0"/>
              <a:t>: Assumes topology of network by octet of server’s IP address</a:t>
            </a:r>
          </a:p>
          <a:p>
            <a:pPr lvl="2"/>
            <a:r>
              <a:rPr lang="en-US" dirty="0"/>
              <a:t>101.201.202.203 = x.&lt;DC octet&gt;.&lt;rack octet&gt;.&lt;node octet&gt;</a:t>
            </a:r>
          </a:p>
          <a:p>
            <a:pPr lvl="1"/>
            <a:r>
              <a:rPr lang="en-US" dirty="0" err="1"/>
              <a:t>PropertyFileSnitch</a:t>
            </a:r>
            <a:r>
              <a:rPr lang="en-US" dirty="0"/>
              <a:t>: uses a </a:t>
            </a:r>
            <a:r>
              <a:rPr lang="en-US" dirty="0" err="1"/>
              <a:t>config</a:t>
            </a:r>
            <a:r>
              <a:rPr lang="en-US" dirty="0"/>
              <a:t> file</a:t>
            </a:r>
          </a:p>
          <a:p>
            <a:pPr lvl="1"/>
            <a:r>
              <a:rPr lang="en-US" dirty="0"/>
              <a:t>EC2Snitch: uses EC2.</a:t>
            </a:r>
          </a:p>
          <a:p>
            <a:pPr lvl="2"/>
            <a:r>
              <a:rPr lang="en-US" dirty="0"/>
              <a:t>EC2 Region = DC</a:t>
            </a:r>
          </a:p>
          <a:p>
            <a:pPr lvl="2"/>
            <a:r>
              <a:rPr lang="en-US" dirty="0"/>
              <a:t>Availability zone = rack</a:t>
            </a:r>
          </a:p>
          <a:p>
            <a:r>
              <a:rPr lang="en-US" dirty="0"/>
              <a:t>Other snitch options available</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18</a:t>
            </a:fld>
            <a:endParaRPr lang="en-US" dirty="0"/>
          </a:p>
        </p:txBody>
      </p:sp>
    </p:spTree>
    <p:extLst>
      <p:ext uri="{BB962C8B-B14F-4D97-AF65-F5344CB8AC3E}">
        <p14:creationId xmlns:p14="http://schemas.microsoft.com/office/powerpoint/2010/main" val="184330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Need to be lock-free and fast (no reads or disk seeks)</a:t>
            </a:r>
          </a:p>
          <a:p>
            <a:r>
              <a:rPr lang="en-US" dirty="0"/>
              <a:t>Client sends write to one coordinator node in Cassandra cluster </a:t>
            </a:r>
          </a:p>
          <a:p>
            <a:pPr lvl="1"/>
            <a:r>
              <a:rPr lang="en-US" dirty="0"/>
              <a:t>Coordinator may be per-key, or per-client, or per-query</a:t>
            </a:r>
          </a:p>
          <a:p>
            <a:pPr lvl="1"/>
            <a:r>
              <a:rPr lang="en-US" dirty="0"/>
              <a:t>Per-key Coordinator ensures writes for the key are serialized</a:t>
            </a:r>
          </a:p>
          <a:p>
            <a:r>
              <a:rPr lang="en-US" dirty="0"/>
              <a:t>Coordinator uses </a:t>
            </a:r>
            <a:r>
              <a:rPr lang="en-US" dirty="0" err="1"/>
              <a:t>Partitioner</a:t>
            </a:r>
            <a:r>
              <a:rPr lang="en-US" dirty="0"/>
              <a:t> to send query to all replica nodes responsible for key</a:t>
            </a:r>
          </a:p>
          <a:p>
            <a:r>
              <a:rPr lang="en-US" dirty="0"/>
              <a:t>When X replicas respond, coordinator returns an acknowledgement to the client</a:t>
            </a:r>
          </a:p>
          <a:p>
            <a:pPr lvl="1"/>
            <a:r>
              <a:rPr lang="en-US" dirty="0"/>
              <a:t>X? We’ll see later.</a:t>
            </a:r>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19</a:t>
            </a:fld>
            <a:endParaRPr lang="en-US" dirty="0"/>
          </a:p>
        </p:txBody>
      </p:sp>
    </p:spTree>
    <p:extLst>
      <p:ext uri="{BB962C8B-B14F-4D97-AF65-F5344CB8AC3E}">
        <p14:creationId xmlns:p14="http://schemas.microsoft.com/office/powerpoint/2010/main" val="249150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7824073" cy="4267200"/>
          </a:xfrm>
        </p:spPr>
        <p:txBody>
          <a:bodyPr/>
          <a:lstStyle/>
          <a:p>
            <a:r>
              <a:rPr lang="en-US" dirty="0"/>
              <a:t>HW1 </a:t>
            </a:r>
            <a:r>
              <a:rPr lang="en-US"/>
              <a:t>Due today 2 pm</a:t>
            </a:r>
            <a:endParaRPr lang="en-US" dirty="0"/>
          </a:p>
        </p:txBody>
      </p:sp>
    </p:spTree>
    <p:extLst>
      <p:ext uri="{BB962C8B-B14F-4D97-AF65-F5344CB8AC3E}">
        <p14:creationId xmlns:p14="http://schemas.microsoft.com/office/powerpoint/2010/main" val="11219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Always writable: </a:t>
            </a:r>
            <a:r>
              <a:rPr lang="en-US" u="sng" dirty="0"/>
              <a:t>Hinted Handoff mechanism</a:t>
            </a:r>
          </a:p>
          <a:p>
            <a:pPr lvl="1"/>
            <a:r>
              <a:rPr lang="en-US" dirty="0"/>
              <a:t>If any replica is down, the coordinator writes to all other replicas, and keeps the write locally until down replica comes back up.</a:t>
            </a:r>
          </a:p>
          <a:p>
            <a:pPr lvl="1"/>
            <a:r>
              <a:rPr lang="en-US" dirty="0"/>
              <a:t>When all replicas are down, the Coordinator (front end) buffers writes (for up to a few hours). </a:t>
            </a:r>
          </a:p>
          <a:p>
            <a:r>
              <a:rPr lang="en-US" dirty="0"/>
              <a:t>One ring per datacenter</a:t>
            </a:r>
          </a:p>
          <a:p>
            <a:pPr lvl="1"/>
            <a:r>
              <a:rPr lang="en-US" dirty="0"/>
              <a:t>Per-DC coordinator elected to coordinate with other DCs</a:t>
            </a:r>
          </a:p>
          <a:p>
            <a:pPr lvl="1"/>
            <a:r>
              <a:rPr lang="en-US" dirty="0"/>
              <a:t>Election done via Zookeeper, which runs a </a:t>
            </a:r>
            <a:r>
              <a:rPr lang="en-US" dirty="0" err="1"/>
              <a:t>Paxos</a:t>
            </a:r>
            <a:r>
              <a:rPr lang="en-US" dirty="0"/>
              <a:t> (consensus) variant</a:t>
            </a:r>
          </a:p>
          <a:p>
            <a:pPr lvl="2"/>
            <a:r>
              <a:rPr lang="en-US" dirty="0" err="1"/>
              <a:t>Paxos</a:t>
            </a:r>
            <a:r>
              <a:rPr lang="en-US" dirty="0"/>
              <a:t>: elsewhere in this course</a:t>
            </a:r>
          </a:p>
          <a:p>
            <a:pPr lvl="1"/>
            <a:endParaRPr lang="en-US" dirty="0"/>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20</a:t>
            </a:fld>
            <a:endParaRPr lang="en-US" dirty="0"/>
          </a:p>
        </p:txBody>
      </p:sp>
    </p:spTree>
    <p:extLst>
      <p:ext uri="{BB962C8B-B14F-4D97-AF65-F5344CB8AC3E}">
        <p14:creationId xmlns:p14="http://schemas.microsoft.com/office/powerpoint/2010/main" val="93994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 replica node</a:t>
            </a:r>
            <a:endParaRPr lang="en-US" dirty="0"/>
          </a:p>
        </p:txBody>
      </p:sp>
      <p:sp>
        <p:nvSpPr>
          <p:cNvPr id="3" name="Content Placeholder 2"/>
          <p:cNvSpPr>
            <a:spLocks noGrp="1"/>
          </p:cNvSpPr>
          <p:nvPr>
            <p:ph idx="1"/>
          </p:nvPr>
        </p:nvSpPr>
        <p:spPr>
          <a:xfrm>
            <a:off x="649207" y="1600200"/>
            <a:ext cx="8662273" cy="4267200"/>
          </a:xfrm>
        </p:spPr>
        <p:txBody>
          <a:bodyPr>
            <a:noAutofit/>
          </a:bodyPr>
          <a:lstStyle/>
          <a:p>
            <a:pPr marL="0" indent="0">
              <a:buNone/>
            </a:pPr>
            <a:r>
              <a:rPr lang="en-US" sz="2000" dirty="0"/>
              <a:t>On receiving a write</a:t>
            </a:r>
          </a:p>
          <a:p>
            <a:pPr marL="0" indent="0">
              <a:buNone/>
            </a:pPr>
            <a:r>
              <a:rPr lang="en-US" sz="2000" dirty="0"/>
              <a:t>1. Log it in disk commit log (for failure recovery)</a:t>
            </a:r>
          </a:p>
          <a:p>
            <a:pPr marL="0" indent="0">
              <a:buNone/>
            </a:pPr>
            <a:r>
              <a:rPr lang="en-US" sz="2000" dirty="0"/>
              <a:t>2. Make changes to appropriate </a:t>
            </a:r>
            <a:r>
              <a:rPr lang="en-US" sz="2000" dirty="0" err="1"/>
              <a:t>memtables</a:t>
            </a:r>
            <a:endParaRPr lang="en-US" sz="2000" dirty="0"/>
          </a:p>
          <a:p>
            <a:pPr lvl="1"/>
            <a:r>
              <a:rPr lang="en-US" sz="2000" b="1" dirty="0" err="1"/>
              <a:t>Memtable</a:t>
            </a:r>
            <a:r>
              <a:rPr lang="en-US" sz="2000" dirty="0"/>
              <a:t> = In-memory representation of multiple key-value pairs</a:t>
            </a:r>
          </a:p>
          <a:p>
            <a:pPr lvl="1"/>
            <a:r>
              <a:rPr lang="en-US" sz="2000" i="1" dirty="0"/>
              <a:t>Typically append-only </a:t>
            </a:r>
            <a:r>
              <a:rPr lang="en-US" sz="2000" i="1" dirty="0" err="1"/>
              <a:t>datastructure</a:t>
            </a:r>
            <a:r>
              <a:rPr lang="en-US" sz="2000" i="1" dirty="0"/>
              <a:t> (fast)</a:t>
            </a:r>
          </a:p>
          <a:p>
            <a:pPr lvl="1"/>
            <a:r>
              <a:rPr lang="en-US" sz="2000" dirty="0"/>
              <a:t>Cache that can be searched by key</a:t>
            </a:r>
          </a:p>
          <a:p>
            <a:pPr lvl="1"/>
            <a:r>
              <a:rPr lang="en-US" sz="2000" dirty="0"/>
              <a:t>Write-back cache as opposed to write-through</a:t>
            </a:r>
          </a:p>
          <a:p>
            <a:pPr marL="0" indent="0">
              <a:buNone/>
            </a:pPr>
            <a:endParaRPr lang="en-US" sz="2000" dirty="0"/>
          </a:p>
          <a:p>
            <a:pPr marL="0" indent="0">
              <a:buNone/>
            </a:pPr>
            <a:r>
              <a:rPr lang="en-US" sz="2000" dirty="0"/>
              <a:t>Later, when </a:t>
            </a:r>
            <a:r>
              <a:rPr lang="en-US" sz="2000" dirty="0" err="1"/>
              <a:t>memtable</a:t>
            </a:r>
            <a:r>
              <a:rPr lang="en-US" sz="2000" dirty="0"/>
              <a:t> is full or old, flush to disk</a:t>
            </a:r>
          </a:p>
          <a:p>
            <a:pPr lvl="1"/>
            <a:r>
              <a:rPr lang="en-US" sz="2000" dirty="0"/>
              <a:t>Data File: An </a:t>
            </a:r>
            <a:r>
              <a:rPr lang="en-US" sz="2000" b="1" dirty="0" err="1"/>
              <a:t>SSTable</a:t>
            </a:r>
            <a:r>
              <a:rPr lang="en-US" sz="2000" dirty="0"/>
              <a:t> (Sorted String Table) – list of key-value pairs, sorted by key</a:t>
            </a:r>
          </a:p>
          <a:p>
            <a:pPr lvl="1"/>
            <a:r>
              <a:rPr lang="en-US" sz="2000" i="1" dirty="0" err="1"/>
              <a:t>SSTables</a:t>
            </a:r>
            <a:r>
              <a:rPr lang="en-US" sz="2000" i="1" dirty="0"/>
              <a:t> are immutable (once created, they don’t change)</a:t>
            </a:r>
          </a:p>
          <a:p>
            <a:pPr lvl="1"/>
            <a:r>
              <a:rPr lang="en-US" sz="2000" dirty="0"/>
              <a:t>Index file: An </a:t>
            </a:r>
            <a:r>
              <a:rPr lang="en-US" sz="2000" dirty="0" err="1"/>
              <a:t>SSTable</a:t>
            </a:r>
            <a:r>
              <a:rPr lang="en-US" sz="2000" dirty="0"/>
              <a:t> of (key, position in data </a:t>
            </a:r>
            <a:r>
              <a:rPr lang="en-US" sz="2000" dirty="0" err="1"/>
              <a:t>sstable</a:t>
            </a:r>
            <a:r>
              <a:rPr lang="en-US" sz="2000" dirty="0"/>
              <a:t>) pairs</a:t>
            </a:r>
          </a:p>
          <a:p>
            <a:pPr lvl="1"/>
            <a:r>
              <a:rPr lang="en-US" sz="2000" dirty="0"/>
              <a:t>And a Bloom filter (for efficient search) – next slide</a:t>
            </a:r>
          </a:p>
          <a:p>
            <a:pPr marL="0" indent="0">
              <a:buNone/>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21</a:t>
            </a:fld>
            <a:endParaRPr lang="en-US" dirty="0"/>
          </a:p>
        </p:txBody>
      </p:sp>
    </p:spTree>
    <p:extLst>
      <p:ext uri="{BB962C8B-B14F-4D97-AF65-F5344CB8AC3E}">
        <p14:creationId xmlns:p14="http://schemas.microsoft.com/office/powerpoint/2010/main" val="137481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72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Helvetica" charset="0"/>
                <a:ea typeface="ＭＳ Ｐゴシック" charset="0"/>
                <a:cs typeface="ＭＳ Ｐゴシック" charset="0"/>
              </a:rPr>
              <a:t>Hashm</a:t>
            </a:r>
            <a:endPar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lang="en-US" sz="1400" kern="0" dirty="0">
                <a:solidFill>
                  <a:srgbClr val="000000"/>
                </a:solidFill>
              </a:rPr>
              <a:t>m</a:t>
            </a:r>
            <a:r>
              <a:rPr kumimoji="0" lang="en-US" sz="1400" b="0" i="0" u="none" strike="noStrike" kern="0" cap="none" spc="0" normalizeH="0" baseline="0" noProof="0" dirty="0">
                <a:ln>
                  <a:noFill/>
                </a:ln>
                <a:solidFill>
                  <a:srgbClr val="000000"/>
                </a:solidFill>
                <a:effectLst/>
                <a:uLnTx/>
                <a:uFillTx/>
              </a:rPr>
              <a:t>=4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p:txBody>
      </p:sp>
      <p:sp>
        <p:nvSpPr>
          <p:cNvPr id="3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22</a:t>
            </a:fld>
            <a:endParaRPr lang="en-US" dirty="0"/>
          </a:p>
        </p:txBody>
      </p:sp>
    </p:spTree>
    <p:extLst>
      <p:ext uri="{BB962C8B-B14F-4D97-AF65-F5344CB8AC3E}">
        <p14:creationId xmlns:p14="http://schemas.microsoft.com/office/powerpoint/2010/main" val="377865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Compaction</a:t>
            </a:r>
          </a:p>
        </p:txBody>
      </p:sp>
      <p:sp>
        <p:nvSpPr>
          <p:cNvPr id="3" name="Content Placeholder 2"/>
          <p:cNvSpPr>
            <a:spLocks noGrp="1"/>
          </p:cNvSpPr>
          <p:nvPr>
            <p:ph idx="1"/>
          </p:nvPr>
        </p:nvSpPr>
        <p:spPr/>
        <p:txBody>
          <a:bodyPr>
            <a:noAutofit/>
          </a:bodyPr>
          <a:lstStyle/>
          <a:p>
            <a:pPr marL="0" indent="0">
              <a:buNone/>
            </a:pPr>
            <a:endParaRPr lang="en-US" dirty="0"/>
          </a:p>
          <a:p>
            <a:pPr marL="0" indent="0">
              <a:buNone/>
            </a:pPr>
            <a:r>
              <a:rPr lang="en-US"/>
              <a:t>Data updates </a:t>
            </a:r>
            <a:r>
              <a:rPr lang="en-US" dirty="0"/>
              <a:t>accumulate over time and </a:t>
            </a:r>
            <a:r>
              <a:rPr lang="en-US" dirty="0" err="1"/>
              <a:t>SStables</a:t>
            </a:r>
            <a:r>
              <a:rPr lang="en-US" dirty="0"/>
              <a:t> and logs need to be compacted</a:t>
            </a:r>
          </a:p>
          <a:p>
            <a:pPr lvl="1"/>
            <a:r>
              <a:rPr lang="en-US" dirty="0"/>
              <a:t>The process of compaction merges </a:t>
            </a:r>
            <a:r>
              <a:rPr lang="en-US" dirty="0" err="1"/>
              <a:t>SSTables</a:t>
            </a:r>
            <a:r>
              <a:rPr lang="en-US" dirty="0"/>
              <a:t>, i.e., by merging updates for a key</a:t>
            </a:r>
          </a:p>
          <a:p>
            <a:pPr lvl="1"/>
            <a:r>
              <a:rPr lang="en-US" dirty="0"/>
              <a:t>Run periodically and locally at each server</a:t>
            </a:r>
          </a:p>
          <a:p>
            <a:pPr marL="0" indent="0">
              <a:buNone/>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23</a:t>
            </a:fld>
            <a:endParaRPr lang="en-US" dirty="0"/>
          </a:p>
        </p:txBody>
      </p:sp>
    </p:spTree>
    <p:extLst>
      <p:ext uri="{BB962C8B-B14F-4D97-AF65-F5344CB8AC3E}">
        <p14:creationId xmlns:p14="http://schemas.microsoft.com/office/powerpoint/2010/main" val="376248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Deletes</a:t>
            </a:r>
          </a:p>
        </p:txBody>
      </p:sp>
      <p:sp>
        <p:nvSpPr>
          <p:cNvPr id="3" name="Content Placeholder 2"/>
          <p:cNvSpPr>
            <a:spLocks noGrp="1"/>
          </p:cNvSpPr>
          <p:nvPr>
            <p:ph idx="1"/>
          </p:nvPr>
        </p:nvSpPr>
        <p:spPr/>
        <p:txBody>
          <a:bodyPr>
            <a:normAutofit/>
          </a:bodyPr>
          <a:lstStyle/>
          <a:p>
            <a:pPr marL="0" indent="0">
              <a:buNone/>
            </a:pPr>
            <a:r>
              <a:rPr lang="en-US" dirty="0"/>
              <a:t>Delete: don’t delete item right away</a:t>
            </a:r>
          </a:p>
          <a:p>
            <a:pPr lvl="1"/>
            <a:r>
              <a:rPr lang="en-US" dirty="0"/>
              <a:t>Add a </a:t>
            </a:r>
            <a:r>
              <a:rPr lang="en-US" b="1" dirty="0"/>
              <a:t>tombstone</a:t>
            </a:r>
            <a:r>
              <a:rPr lang="en-US" dirty="0"/>
              <a:t> to the log </a:t>
            </a:r>
          </a:p>
          <a:p>
            <a:pPr lvl="1"/>
            <a:r>
              <a:rPr lang="en-US" dirty="0"/>
              <a:t>Eventually, when compaction encounters tombstone it will delete item</a:t>
            </a:r>
          </a:p>
          <a:p>
            <a:endParaRPr lang="en-US" dirty="0"/>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24</a:t>
            </a:fld>
            <a:endParaRPr lang="en-US" dirty="0"/>
          </a:p>
        </p:txBody>
      </p:sp>
    </p:spTree>
    <p:extLst>
      <p:ext uri="{BB962C8B-B14F-4D97-AF65-F5344CB8AC3E}">
        <p14:creationId xmlns:p14="http://schemas.microsoft.com/office/powerpoint/2010/main" val="130148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Reads </a:t>
            </a:r>
          </a:p>
        </p:txBody>
      </p:sp>
      <p:sp>
        <p:nvSpPr>
          <p:cNvPr id="3" name="Content Placeholder 2"/>
          <p:cNvSpPr>
            <a:spLocks noGrp="1"/>
          </p:cNvSpPr>
          <p:nvPr>
            <p:ph idx="1"/>
          </p:nvPr>
        </p:nvSpPr>
        <p:spPr>
          <a:xfrm>
            <a:off x="649207" y="2006600"/>
            <a:ext cx="8433673" cy="4267200"/>
          </a:xfrm>
        </p:spPr>
        <p:txBody>
          <a:bodyPr>
            <a:normAutofit fontScale="77500" lnSpcReduction="20000"/>
          </a:bodyPr>
          <a:lstStyle/>
          <a:p>
            <a:pPr marL="0" indent="0">
              <a:buNone/>
            </a:pPr>
            <a:r>
              <a:rPr lang="en-US" dirty="0"/>
              <a:t>Read: Similar to writes, except</a:t>
            </a:r>
          </a:p>
          <a:p>
            <a:pPr lvl="1"/>
            <a:r>
              <a:rPr lang="en-US" dirty="0"/>
              <a:t>Coordinator can contact X replicas (e.g., in same rack)</a:t>
            </a:r>
          </a:p>
          <a:p>
            <a:pPr lvl="2"/>
            <a:r>
              <a:rPr lang="en-US" dirty="0"/>
              <a:t>Coordinator sends read to replicas that have responded quickest in past</a:t>
            </a:r>
          </a:p>
          <a:p>
            <a:pPr lvl="2"/>
            <a:r>
              <a:rPr lang="en-US" dirty="0"/>
              <a:t>When X replicas respond, coordinator returns the latest-</a:t>
            </a:r>
            <a:r>
              <a:rPr lang="en-US" dirty="0" err="1"/>
              <a:t>timestamped</a:t>
            </a:r>
            <a:r>
              <a:rPr lang="en-US" dirty="0"/>
              <a:t> value from among those X</a:t>
            </a:r>
          </a:p>
          <a:p>
            <a:pPr lvl="2"/>
            <a:r>
              <a:rPr lang="en-US" dirty="0"/>
              <a:t>(X? We’ll see later.)</a:t>
            </a:r>
          </a:p>
          <a:p>
            <a:pPr lvl="1"/>
            <a:r>
              <a:rPr lang="en-US" dirty="0"/>
              <a:t>Coordinator also fetches value from other replicas</a:t>
            </a:r>
          </a:p>
          <a:p>
            <a:pPr lvl="2"/>
            <a:r>
              <a:rPr lang="en-US" dirty="0"/>
              <a:t>Checks consistency in the background, initiating a </a:t>
            </a:r>
            <a:r>
              <a:rPr lang="en-US" b="1" dirty="0"/>
              <a:t>read repair</a:t>
            </a:r>
            <a:r>
              <a:rPr lang="en-US" dirty="0"/>
              <a:t> if any two values are different</a:t>
            </a:r>
          </a:p>
          <a:p>
            <a:pPr lvl="2"/>
            <a:r>
              <a:rPr lang="en-US" dirty="0"/>
              <a:t>This mechanism seeks to eventually bring all replicas up to date</a:t>
            </a:r>
          </a:p>
          <a:p>
            <a:pPr lvl="1"/>
            <a:r>
              <a:rPr lang="en-US" dirty="0"/>
              <a:t>At a replica</a:t>
            </a:r>
          </a:p>
          <a:p>
            <a:pPr lvl="2"/>
            <a:r>
              <a:rPr lang="en-US" dirty="0"/>
              <a:t>Read looks at </a:t>
            </a:r>
            <a:r>
              <a:rPr lang="en-US" dirty="0" err="1"/>
              <a:t>Memtables</a:t>
            </a:r>
            <a:r>
              <a:rPr lang="en-US" dirty="0"/>
              <a:t> first, and then </a:t>
            </a:r>
            <a:r>
              <a:rPr lang="en-US" dirty="0" err="1"/>
              <a:t>SSTables</a:t>
            </a:r>
            <a:endParaRPr lang="en-US" dirty="0"/>
          </a:p>
          <a:p>
            <a:pPr lvl="2"/>
            <a:r>
              <a:rPr lang="en-US" dirty="0"/>
              <a:t>A row may be split across multiple </a:t>
            </a:r>
            <a:r>
              <a:rPr lang="en-US" dirty="0" err="1"/>
              <a:t>SSTables</a:t>
            </a:r>
            <a:r>
              <a:rPr lang="en-US" dirty="0"/>
              <a:t> =&gt; reads need to touch multiple </a:t>
            </a:r>
            <a:r>
              <a:rPr lang="en-US" dirty="0" err="1"/>
              <a:t>SSTables</a:t>
            </a:r>
            <a:r>
              <a:rPr lang="en-US" dirty="0"/>
              <a:t> =&gt; reads slower than writes (but still fast)</a:t>
            </a:r>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25</a:t>
            </a:fld>
            <a:endParaRPr lang="en-US" dirty="0"/>
          </a:p>
        </p:txBody>
      </p:sp>
    </p:spTree>
    <p:extLst>
      <p:ext uri="{BB962C8B-B14F-4D97-AF65-F5344CB8AC3E}">
        <p14:creationId xmlns:p14="http://schemas.microsoft.com/office/powerpoint/2010/main" val="331414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p:txBody>
          <a:bodyPr>
            <a:normAutofit/>
          </a:bodyPr>
          <a:lstStyle/>
          <a:p>
            <a:r>
              <a:rPr lang="en-US" dirty="0"/>
              <a:t>Any server in cluster could be the coordinator</a:t>
            </a:r>
          </a:p>
          <a:p>
            <a:r>
              <a:rPr lang="en-US" dirty="0"/>
              <a:t>So every server needs to maintain a list of all the other servers that are currently in the server</a:t>
            </a:r>
          </a:p>
          <a:p>
            <a:r>
              <a:rPr lang="en-US" dirty="0"/>
              <a:t>List needs to be updated automatically as servers join, leave, and fail</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26</a:t>
            </a:fld>
            <a:endParaRPr lang="en-US" dirty="0"/>
          </a:p>
        </p:txBody>
      </p:sp>
    </p:spTree>
    <p:extLst>
      <p:ext uri="{BB962C8B-B14F-4D97-AF65-F5344CB8AC3E}">
        <p14:creationId xmlns:p14="http://schemas.microsoft.com/office/powerpoint/2010/main" val="827155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27</a:t>
            </a:fld>
            <a:endParaRPr lang="en-US" dirty="0"/>
          </a:p>
        </p:txBody>
      </p:sp>
    </p:spTree>
    <p:extLst>
      <p:ext uri="{BB962C8B-B14F-4D97-AF65-F5344CB8AC3E}">
        <p14:creationId xmlns:p14="http://schemas.microsoft.com/office/powerpoint/2010/main" val="275011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a:t>Suspicion mechanisms to adaptively set the timeout based on underlying network and failure behavior</a:t>
            </a:r>
          </a:p>
          <a:p>
            <a:r>
              <a:rPr lang="en-US" dirty="0"/>
              <a:t>Accrual detector: Failure Detector outputs a value (PHI) representing suspicion</a:t>
            </a:r>
          </a:p>
          <a:p>
            <a:r>
              <a:rPr lang="en-US" dirty="0"/>
              <a:t>Apps set an appropriate threshold</a:t>
            </a:r>
          </a:p>
          <a:p>
            <a:r>
              <a:rPr lang="en-US" dirty="0"/>
              <a:t>PHI calculation for a member</a:t>
            </a:r>
          </a:p>
          <a:p>
            <a:pPr lvl="1"/>
            <a:r>
              <a:rPr lang="en-US" dirty="0"/>
              <a:t>Inter-arrival times for gossip messages</a:t>
            </a:r>
          </a:p>
          <a:p>
            <a:pPr lvl="1"/>
            <a:r>
              <a:rPr lang="en-US" dirty="0"/>
              <a:t>PHI(t) = </a:t>
            </a:r>
          </a:p>
          <a:p>
            <a:pPr marL="634914" lvl="1" indent="0">
              <a:buNone/>
            </a:pPr>
            <a:r>
              <a:rPr lang="en-US" dirty="0"/>
              <a:t>	– log(CDF or Probability(</a:t>
            </a:r>
            <a:r>
              <a:rPr lang="en-US" dirty="0" err="1"/>
              <a:t>t_now</a:t>
            </a:r>
            <a:r>
              <a:rPr lang="en-US" dirty="0"/>
              <a:t> – </a:t>
            </a:r>
            <a:r>
              <a:rPr lang="en-US" dirty="0" err="1"/>
              <a:t>t_last</a:t>
            </a:r>
            <a:r>
              <a:rPr lang="en-US" dirty="0"/>
              <a:t>))/log 10</a:t>
            </a:r>
          </a:p>
          <a:p>
            <a:pPr lvl="1"/>
            <a:r>
              <a:rPr lang="en-US" dirty="0"/>
              <a:t>PHI basically determines the detection timeout, but takes into account historical inter-arrival time variations for gossiped heartbeats</a:t>
            </a:r>
          </a:p>
          <a:p>
            <a:r>
              <a:rPr lang="en-US" dirty="0"/>
              <a:t>In practice, PHI = 5 =&gt; 10-15 sec detection time</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28</a:t>
            </a:fld>
            <a:endParaRPr lang="en-US" dirty="0"/>
          </a:p>
        </p:txBody>
      </p:sp>
    </p:spTree>
    <p:extLst>
      <p:ext uri="{BB962C8B-B14F-4D97-AF65-F5344CB8AC3E}">
        <p14:creationId xmlns:p14="http://schemas.microsoft.com/office/powerpoint/2010/main" val="2917910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MySQL is one of the most popular (and has been for a while)</a:t>
            </a:r>
          </a:p>
          <a:p>
            <a:r>
              <a:rPr lang="en-US" dirty="0"/>
              <a:t>On &gt; 50 GB data</a:t>
            </a:r>
          </a:p>
          <a:p>
            <a:r>
              <a:rPr lang="en-US" dirty="0"/>
              <a:t>MySQL </a:t>
            </a:r>
          </a:p>
          <a:p>
            <a:pPr lvl="1"/>
            <a:r>
              <a:rPr lang="en-US" dirty="0"/>
              <a:t>Writes 300 </a:t>
            </a:r>
            <a:r>
              <a:rPr lang="en-US" dirty="0" err="1"/>
              <a:t>ms</a:t>
            </a:r>
            <a:r>
              <a:rPr lang="en-US" dirty="0"/>
              <a:t> </a:t>
            </a:r>
            <a:r>
              <a:rPr lang="en-US" dirty="0" err="1"/>
              <a:t>avg</a:t>
            </a:r>
            <a:endParaRPr lang="en-US" dirty="0"/>
          </a:p>
          <a:p>
            <a:pPr lvl="1"/>
            <a:r>
              <a:rPr lang="en-US" dirty="0"/>
              <a:t>Reads 350 </a:t>
            </a:r>
            <a:r>
              <a:rPr lang="en-US" dirty="0" err="1"/>
              <a:t>ms</a:t>
            </a:r>
            <a:r>
              <a:rPr lang="en-US" dirty="0"/>
              <a:t> </a:t>
            </a:r>
            <a:r>
              <a:rPr lang="en-US" dirty="0" err="1"/>
              <a:t>avg</a:t>
            </a:r>
            <a:endParaRPr lang="en-US" dirty="0"/>
          </a:p>
          <a:p>
            <a:r>
              <a:rPr lang="en-US" dirty="0"/>
              <a:t>Cassandra </a:t>
            </a:r>
          </a:p>
          <a:p>
            <a:pPr lvl="1"/>
            <a:r>
              <a:rPr lang="en-US" dirty="0"/>
              <a:t>Writes 0.12 </a:t>
            </a:r>
            <a:r>
              <a:rPr lang="en-US" dirty="0" err="1"/>
              <a:t>ms</a:t>
            </a:r>
            <a:r>
              <a:rPr lang="en-US" dirty="0"/>
              <a:t> </a:t>
            </a:r>
            <a:r>
              <a:rPr lang="en-US" dirty="0" err="1"/>
              <a:t>avg</a:t>
            </a:r>
            <a:endParaRPr lang="en-US" dirty="0"/>
          </a:p>
          <a:p>
            <a:pPr lvl="1"/>
            <a:r>
              <a:rPr lang="en-US" dirty="0"/>
              <a:t>Reads 15 </a:t>
            </a:r>
            <a:r>
              <a:rPr lang="en-US" dirty="0" err="1"/>
              <a:t>ms</a:t>
            </a:r>
            <a:r>
              <a:rPr lang="en-US" dirty="0"/>
              <a:t> </a:t>
            </a:r>
            <a:r>
              <a:rPr lang="en-US" dirty="0" err="1"/>
              <a:t>avg</a:t>
            </a:r>
            <a:endParaRPr lang="en-US" dirty="0"/>
          </a:p>
          <a:p>
            <a:r>
              <a:rPr lang="en-US" dirty="0"/>
              <a:t>Orders of magnitude faster</a:t>
            </a:r>
          </a:p>
          <a:p>
            <a:r>
              <a:rPr lang="en-US" dirty="0"/>
              <a:t>What</a:t>
            </a:r>
            <a:r>
              <a:rPr lang="fr-FR" dirty="0"/>
              <a:t>’</a:t>
            </a:r>
            <a:r>
              <a:rPr lang="en-US" dirty="0"/>
              <a:t>s the catch? What did we lose?</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29</a:t>
            </a:fld>
            <a:endParaRPr lang="en-US" dirty="0"/>
          </a:p>
        </p:txBody>
      </p:sp>
    </p:spTree>
    <p:extLst>
      <p:ext uri="{BB962C8B-B14F-4D97-AF65-F5344CB8AC3E}">
        <p14:creationId xmlns:p14="http://schemas.microsoft.com/office/powerpoint/2010/main" val="124451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a:sym typeface="Wingdings"/>
              </a:rPr>
              <a:t></a:t>
            </a:r>
            <a:r>
              <a:rPr lang="en-US" dirty="0"/>
              <a:t> Value</a:t>
            </a:r>
          </a:p>
          <a:p>
            <a:r>
              <a:rPr lang="en-US" dirty="0"/>
              <a:t>(</a:t>
            </a:r>
            <a:r>
              <a:rPr lang="en-US" dirty="0" err="1"/>
              <a:t>twitter.com</a:t>
            </a:r>
            <a:r>
              <a:rPr lang="en-US" dirty="0"/>
              <a:t>) tweet id </a:t>
            </a:r>
            <a:r>
              <a:rPr lang="en-US" dirty="0">
                <a:sym typeface="Wingdings"/>
              </a:rPr>
              <a:t></a:t>
            </a:r>
            <a:r>
              <a:rPr lang="en-US" dirty="0"/>
              <a:t> information about tweet</a:t>
            </a:r>
          </a:p>
          <a:p>
            <a:r>
              <a:rPr lang="en-US" dirty="0"/>
              <a:t>(</a:t>
            </a:r>
            <a:r>
              <a:rPr lang="en-US" dirty="0" err="1"/>
              <a:t>amazon.com</a:t>
            </a:r>
            <a:r>
              <a:rPr lang="en-US" dirty="0"/>
              <a:t>) item number </a:t>
            </a:r>
            <a:r>
              <a:rPr lang="en-US" dirty="0">
                <a:sym typeface="Wingdings"/>
              </a:rPr>
              <a:t></a:t>
            </a:r>
            <a:r>
              <a:rPr lang="en-US" dirty="0"/>
              <a:t> information about it</a:t>
            </a:r>
          </a:p>
          <a:p>
            <a:r>
              <a:rPr lang="en-US" dirty="0"/>
              <a:t>(</a:t>
            </a:r>
            <a:r>
              <a:rPr lang="en-US" dirty="0" err="1"/>
              <a:t>kayak.com</a:t>
            </a:r>
            <a:r>
              <a:rPr lang="en-US" dirty="0"/>
              <a:t>) Flight number </a:t>
            </a:r>
            <a:r>
              <a:rPr lang="en-US" dirty="0">
                <a:sym typeface="Wingdings"/>
              </a:rPr>
              <a:t></a:t>
            </a:r>
            <a:r>
              <a:rPr lang="en-US" dirty="0"/>
              <a:t> information about flight, e.g., availability</a:t>
            </a:r>
          </a:p>
          <a:p>
            <a:r>
              <a:rPr lang="en-US" dirty="0"/>
              <a:t>(</a:t>
            </a:r>
            <a:r>
              <a:rPr lang="en-US" dirty="0" err="1"/>
              <a:t>yourbank.com</a:t>
            </a:r>
            <a:r>
              <a:rPr lang="en-US" dirty="0"/>
              <a:t>) Account number </a:t>
            </a:r>
            <a:r>
              <a:rPr lang="en-US" dirty="0">
                <a:sym typeface="Wingdings"/>
              </a:rPr>
              <a:t></a:t>
            </a:r>
            <a:r>
              <a:rPr lang="en-US" dirty="0"/>
              <a:t> information about it</a:t>
            </a:r>
          </a:p>
          <a:p>
            <a:endParaRPr lang="en-US" dirty="0"/>
          </a:p>
          <a:p>
            <a:endParaRPr lang="en-US" dirty="0"/>
          </a:p>
          <a:p>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a:t>
            </a:fld>
            <a:endParaRPr lang="en-US" dirty="0"/>
          </a:p>
        </p:txBody>
      </p:sp>
    </p:spTree>
    <p:extLst>
      <p:ext uri="{BB962C8B-B14F-4D97-AF65-F5344CB8AC3E}">
        <p14:creationId xmlns:p14="http://schemas.microsoft.com/office/powerpoint/2010/main" val="250738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of “X”: CAP 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Lynch (NUS and MIT)</a:t>
            </a:r>
          </a:p>
          <a:p>
            <a:pPr>
              <a:defRPr/>
            </a:pPr>
            <a:r>
              <a:rPr lang="en-US" dirty="0"/>
              <a:t>In a distributed system you can satisfy at </a:t>
            </a:r>
          </a:p>
          <a:p>
            <a:pPr marL="0" indent="0">
              <a:buFontTx/>
              <a:buNone/>
              <a:defRPr/>
            </a:pPr>
            <a:r>
              <a:rPr lang="en-US" dirty="0"/>
              <a:t>    most 2 out of the 3 guarantees:</a:t>
            </a:r>
          </a:p>
          <a:p>
            <a:pPr marL="800100" lvl="1" indent="-342900">
              <a:buFont typeface="+mj-lt"/>
              <a:buAutoNum type="arabicPeriod"/>
              <a:defRPr/>
            </a:pPr>
            <a:r>
              <a:rPr lang="en-US" b="1" dirty="0"/>
              <a:t>Consistency</a:t>
            </a:r>
            <a:r>
              <a:rPr lang="en-US" dirty="0"/>
              <a:t>: all nodes see same data at any time, or reads 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30</a:t>
            </a:fld>
            <a:endParaRPr lang="en-US" dirty="0"/>
          </a:p>
        </p:txBody>
      </p:sp>
    </p:spTree>
    <p:extLst>
      <p:ext uri="{BB962C8B-B14F-4D97-AF65-F5344CB8AC3E}">
        <p14:creationId xmlns:p14="http://schemas.microsoft.com/office/powerpoint/2010/main" val="32315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fontScale="92500" lnSpcReduction="20000"/>
          </a:bodyPr>
          <a:lstStyle/>
          <a:p>
            <a:r>
              <a:rPr lang="en-US" dirty="0"/>
              <a:t>Availability = Reads/writes complete reliably and quickly.</a:t>
            </a:r>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millisecond of latency implies a $6M yearly loss.</a:t>
            </a:r>
          </a:p>
          <a:p>
            <a:r>
              <a:rPr lang="en-US" dirty="0"/>
              <a:t>User cognitive drift: If more than a second elapses between clicking and material appearing, the user’s mind is already somewhere else</a:t>
            </a:r>
          </a:p>
          <a:p>
            <a:r>
              <a:rPr lang="en-US" dirty="0"/>
              <a:t>SLAs (Service Level Agreements) written by providers predominantly deal with latencies faced by clients.  </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31</a:t>
            </a:fld>
            <a:endParaRPr lang="en-US" dirty="0"/>
          </a:p>
        </p:txBody>
      </p:sp>
    </p:spTree>
    <p:extLst>
      <p:ext uri="{BB962C8B-B14F-4D97-AF65-F5344CB8AC3E}">
        <p14:creationId xmlns:p14="http://schemas.microsoft.com/office/powerpoint/2010/main" val="1522618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Consistency Important?</a:t>
            </a:r>
          </a:p>
        </p:txBody>
      </p:sp>
      <p:sp>
        <p:nvSpPr>
          <p:cNvPr id="3" name="Content Placeholder 2"/>
          <p:cNvSpPr>
            <a:spLocks noGrp="1"/>
          </p:cNvSpPr>
          <p:nvPr>
            <p:ph idx="1"/>
          </p:nvPr>
        </p:nvSpPr>
        <p:spPr/>
        <p:txBody>
          <a:bodyPr>
            <a:normAutofit lnSpcReduction="10000"/>
          </a:bodyPr>
          <a:lstStyle/>
          <a:p>
            <a:pPr marL="476185" lvl="1" indent="-476185"/>
            <a:r>
              <a:rPr lang="en-US" dirty="0"/>
              <a:t>Consistency = all nodes see same data at any time, or reads return latest written value by any client.</a:t>
            </a:r>
          </a:p>
          <a:p>
            <a:r>
              <a:rPr lang="en-US" dirty="0"/>
              <a:t>When you access your bank or investment account via multiple clients (laptop, workstation, phone, tablet), you want the updates done from one client to be visible to other clients.</a:t>
            </a:r>
          </a:p>
          <a:p>
            <a:r>
              <a:rPr lang="en-US" dirty="0"/>
              <a:t>When thousands of customers are looking to book a flight, all updates from any client (e.g., book a flight) should be accessible by other clients.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32</a:t>
            </a:fld>
            <a:endParaRPr lang="en-US" dirty="0"/>
          </a:p>
        </p:txBody>
      </p:sp>
    </p:spTree>
    <p:extLst>
      <p:ext uri="{BB962C8B-B14F-4D97-AF65-F5344CB8AC3E}">
        <p14:creationId xmlns:p14="http://schemas.microsoft.com/office/powerpoint/2010/main" val="2137397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Partition-Tolerance Important?</a:t>
            </a:r>
          </a:p>
        </p:txBody>
      </p:sp>
      <p:sp>
        <p:nvSpPr>
          <p:cNvPr id="3" name="Content Placeholder 2"/>
          <p:cNvSpPr>
            <a:spLocks noGrp="1"/>
          </p:cNvSpPr>
          <p:nvPr>
            <p:ph idx="1"/>
          </p:nvPr>
        </p:nvSpPr>
        <p:spPr/>
        <p:txBody>
          <a:bodyPr>
            <a:normAutofit/>
          </a:bodyPr>
          <a:lstStyle/>
          <a:p>
            <a:pPr marL="476185" lvl="1" indent="-476185"/>
            <a:r>
              <a:rPr lang="en-US" dirty="0"/>
              <a:t>Partitions can happen across datacenters when the Internet gets disconnected</a:t>
            </a:r>
          </a:p>
          <a:p>
            <a:pPr marL="1031734" lvl="2" indent="-476185"/>
            <a:r>
              <a:rPr lang="en-US" dirty="0"/>
              <a:t>Internet router outages</a:t>
            </a:r>
          </a:p>
          <a:p>
            <a:pPr marL="1031734" lvl="2" indent="-476185"/>
            <a:r>
              <a:rPr lang="en-US" dirty="0"/>
              <a:t>Under-sea cables cut</a:t>
            </a:r>
          </a:p>
          <a:p>
            <a:pPr marL="1031734" lvl="2" indent="-476185"/>
            <a:r>
              <a:rPr lang="en-US" dirty="0"/>
              <a:t>DNS not working</a:t>
            </a:r>
          </a:p>
          <a:p>
            <a:pPr marL="476185" lvl="1" indent="-476185"/>
            <a:r>
              <a:rPr lang="en-US" dirty="0"/>
              <a:t>Partitions can also occur within a datacenter, e.g., a rack switch outage</a:t>
            </a:r>
          </a:p>
          <a:p>
            <a:pPr marL="476185" lvl="1" indent="-476185"/>
            <a:r>
              <a:rPr lang="en-US" dirty="0"/>
              <a:t>Still desire system to continue functioning normally under this scenario</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33</a:t>
            </a:fld>
            <a:endParaRPr lang="en-US" dirty="0"/>
          </a:p>
        </p:txBody>
      </p:sp>
    </p:spTree>
    <p:extLst>
      <p:ext uri="{BB962C8B-B14F-4D97-AF65-F5344CB8AC3E}">
        <p14:creationId xmlns:p14="http://schemas.microsoft.com/office/powerpoint/2010/main" val="37969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Theorem Fallout</a:t>
            </a:r>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a:p>
          <a:p>
            <a:pPr marL="400050" indent="-342900">
              <a:defRPr/>
            </a:pPr>
            <a:r>
              <a:rPr lang="en-US" dirty="0"/>
              <a:t>Since partition-tolerance is essential in today’s cloud computing systems, CAP theorem implies that a system has to choose between consistency and availability</a:t>
            </a:r>
          </a:p>
          <a:p>
            <a:pPr marL="400050" indent="-342900">
              <a:defRPr/>
            </a:pPr>
            <a:endParaRPr lang="en-US" dirty="0"/>
          </a:p>
          <a:p>
            <a:pPr marL="400050" indent="-342900">
              <a:defRPr/>
            </a:pPr>
            <a:r>
              <a:rPr lang="en-US" dirty="0"/>
              <a:t>Cassandra</a:t>
            </a:r>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34</a:t>
            </a:fld>
            <a:endParaRPr lang="en-US" dirty="0"/>
          </a:p>
        </p:txBody>
      </p:sp>
    </p:spTree>
    <p:extLst>
      <p:ext uri="{BB962C8B-B14F-4D97-AF65-F5344CB8AC3E}">
        <p14:creationId xmlns:p14="http://schemas.microsoft.com/office/powerpoint/2010/main" val="3395513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a:cs typeface="Arial"/>
              </a:rPr>
              <a:t>A distributed storage system can achieve</a:t>
            </a:r>
            <a:r>
              <a:rPr lang="en-US" sz="1800" dirty="0">
                <a:solidFill>
                  <a:srgbClr val="FF0000"/>
                </a:solidFill>
                <a:cs typeface="Arial"/>
              </a:rPr>
              <a:t> at most two of C, A, and P</a:t>
            </a:r>
            <a:r>
              <a:rPr lang="en-US" sz="1800" dirty="0">
                <a:cs typeface="Arial"/>
              </a:rPr>
              <a:t>.</a:t>
            </a:r>
          </a:p>
          <a:p>
            <a:pPr>
              <a:defRPr/>
            </a:pPr>
            <a:r>
              <a:rPr lang="en-US" sz="1800" dirty="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rgbClr val="FA0000"/>
                </a:solidFill>
              </a:rPr>
              <a:t>(non-replicated)</a:t>
            </a:r>
            <a:endPar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35</a:t>
            </a:fld>
            <a:endParaRPr lang="en-US" dirty="0"/>
          </a:p>
        </p:txBody>
      </p:sp>
    </p:spTree>
    <p:extLst>
      <p:ext uri="{BB962C8B-B14F-4D97-AF65-F5344CB8AC3E}">
        <p14:creationId xmlns:p14="http://schemas.microsoft.com/office/powerpoint/2010/main" val="2785714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writes stop (to a key), then all its values (replicas) will converge eventually.</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p>
          <a:p>
            <a:pPr lvl="1"/>
            <a:endParaRPr lang="en-US" sz="1800" dirty="0"/>
          </a:p>
          <a:p>
            <a:r>
              <a:rPr lang="en-US" dirty="0"/>
              <a:t>May still return stale values to clients (e.g., if many back-to-back writes).</a:t>
            </a:r>
          </a:p>
          <a:p>
            <a:endParaRPr lang="en-US" dirty="0"/>
          </a:p>
          <a:p>
            <a:r>
              <a:rPr lang="en-US" dirty="0"/>
              <a:t>But works well when there a few periods of low writes – system converges quickly.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36</a:t>
            </a:fld>
            <a:endParaRPr lang="en-US" dirty="0"/>
          </a:p>
        </p:txBody>
      </p:sp>
    </p:spTree>
    <p:extLst>
      <p:ext uri="{BB962C8B-B14F-4D97-AF65-F5344CB8AC3E}">
        <p14:creationId xmlns:p14="http://schemas.microsoft.com/office/powerpoint/2010/main" val="321253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a:ea typeface="ＭＳ Ｐゴシック" charset="0"/>
              </a:rPr>
              <a:t>Atomicity </a:t>
            </a:r>
          </a:p>
          <a:p>
            <a:pPr lvl="1"/>
            <a:r>
              <a:rPr lang="en-US" dirty="0">
                <a:ea typeface="ＭＳ Ｐゴシック" charset="0"/>
              </a:rPr>
              <a:t>Consistency </a:t>
            </a:r>
          </a:p>
          <a:p>
            <a:pPr lvl="1"/>
            <a:r>
              <a:rPr lang="en-US" dirty="0">
                <a:ea typeface="ＭＳ Ｐゴシック" charset="0"/>
              </a:rPr>
              <a:t>Isolation</a:t>
            </a:r>
          </a:p>
          <a:p>
            <a:pPr lvl="1"/>
            <a:r>
              <a:rPr lang="en-US" dirty="0">
                <a:ea typeface="ＭＳ Ｐゴシック" charset="0"/>
              </a:rPr>
              <a:t>Durability</a:t>
            </a:r>
          </a:p>
          <a:p>
            <a:r>
              <a:rPr lang="en-US" dirty="0">
                <a:ea typeface="ＭＳ Ｐゴシック" charset="0"/>
              </a:rPr>
              <a:t>Key-value stores like Cassandra provide </a:t>
            </a:r>
            <a:r>
              <a:rPr lang="en-US" dirty="0">
                <a:solidFill>
                  <a:schemeClr val="accent2"/>
                </a:solidFill>
                <a:ea typeface="ＭＳ Ｐゴシック" charset="0"/>
              </a:rPr>
              <a:t>BASE</a:t>
            </a:r>
          </a:p>
          <a:p>
            <a:pPr lvl="1"/>
            <a:r>
              <a:rPr lang="en-US" u="sng" dirty="0">
                <a:ea typeface="ＭＳ Ｐゴシック" charset="0"/>
              </a:rPr>
              <a:t>B</a:t>
            </a:r>
            <a:r>
              <a:rPr lang="en-US" dirty="0">
                <a:ea typeface="ＭＳ Ｐゴシック" charset="0"/>
              </a:rPr>
              <a:t>asically </a:t>
            </a:r>
            <a:r>
              <a:rPr lang="en-US" u="sng" dirty="0">
                <a:ea typeface="ＭＳ Ｐゴシック" charset="0"/>
              </a:rPr>
              <a:t>A</a:t>
            </a:r>
            <a:r>
              <a:rPr lang="en-US" dirty="0">
                <a:ea typeface="ＭＳ Ｐゴシック" charset="0"/>
              </a:rPr>
              <a:t>vailable </a:t>
            </a:r>
            <a:r>
              <a:rPr lang="en-US" u="sng" dirty="0">
                <a:ea typeface="ＭＳ Ｐゴシック" charset="0"/>
              </a:rPr>
              <a:t>S</a:t>
            </a:r>
            <a:r>
              <a:rPr lang="en-US" dirty="0">
                <a:ea typeface="ＭＳ Ｐゴシック" charset="0"/>
              </a:rPr>
              <a:t>oft-state </a:t>
            </a:r>
            <a:r>
              <a:rPr lang="en-US" u="sng" dirty="0">
                <a:ea typeface="ＭＳ Ｐゴシック" charset="0"/>
              </a:rPr>
              <a:t>E</a:t>
            </a:r>
            <a:r>
              <a:rPr lang="en-US" dirty="0">
                <a:ea typeface="ＭＳ Ｐゴシック" charset="0"/>
              </a:rPr>
              <a:t>ventual Consistency</a:t>
            </a:r>
          </a:p>
          <a:p>
            <a:pPr lvl="1"/>
            <a:r>
              <a:rPr lang="en-US" dirty="0">
                <a:ea typeface="ＭＳ Ｐゴシック" charset="0"/>
              </a:rPr>
              <a:t>Prefers Availability over Consistency</a:t>
            </a:r>
          </a:p>
          <a:p>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37</a:t>
            </a:fld>
            <a:endParaRPr lang="en-US" dirty="0"/>
          </a:p>
        </p:txBody>
      </p:sp>
    </p:spTree>
    <p:extLst>
      <p:ext uri="{BB962C8B-B14F-4D97-AF65-F5344CB8AC3E}">
        <p14:creationId xmlns:p14="http://schemas.microsoft.com/office/powerpoint/2010/main" val="4250284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Cassandra: Mystery of X</a:t>
            </a:r>
          </a:p>
        </p:txBody>
      </p:sp>
      <p:sp>
        <p:nvSpPr>
          <p:cNvPr id="3" name="Content Placeholder 2"/>
          <p:cNvSpPr>
            <a:spLocks noGrp="1"/>
          </p:cNvSpPr>
          <p:nvPr>
            <p:ph idx="1"/>
          </p:nvPr>
        </p:nvSpPr>
        <p:spPr/>
        <p:txBody>
          <a:bodyPr>
            <a:normAutofit fontScale="85000" lnSpcReduction="20000"/>
          </a:bodyPr>
          <a:lstStyle/>
          <a:p>
            <a:r>
              <a:rPr lang="en-US" dirty="0">
                <a:ea typeface="ＭＳ Ｐゴシック" charset="0"/>
              </a:rPr>
              <a:t>Cassandra has </a:t>
            </a:r>
            <a:r>
              <a:rPr lang="en-US" dirty="0">
                <a:solidFill>
                  <a:srgbClr val="0000FF"/>
                </a:solidFill>
                <a:ea typeface="ＭＳ Ｐゴシック" charset="0"/>
              </a:rPr>
              <a:t>consistency levels</a:t>
            </a:r>
          </a:p>
          <a:p>
            <a:r>
              <a:rPr lang="en-US" dirty="0">
                <a:ea typeface="ＭＳ Ｐゴシック" charset="0"/>
              </a:rPr>
              <a:t>Client 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replicas</a:t>
            </a: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38</a:t>
            </a:fld>
            <a:endParaRPr lang="en-US" dirty="0"/>
          </a:p>
        </p:txBody>
      </p:sp>
    </p:spTree>
    <p:extLst>
      <p:ext uri="{BB962C8B-B14F-4D97-AF65-F5344CB8AC3E}">
        <p14:creationId xmlns:p14="http://schemas.microsoft.com/office/powerpoint/2010/main" val="3098899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majority </a:t>
            </a:r>
          </a:p>
          <a:p>
            <a:pPr lvl="1">
              <a:defRPr/>
            </a:pPr>
            <a:r>
              <a:rPr lang="en-US" sz="1800" dirty="0"/>
              <a:t>&gt; 50%</a:t>
            </a:r>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in blue quorum returns latest write</a:t>
            </a:r>
          </a:p>
          <a:p>
            <a:pPr>
              <a:defRPr/>
            </a:pPr>
            <a:r>
              <a:rPr lang="en-US" sz="1800" dirty="0"/>
              <a:t>Quorums faster than ALL, but still ensure 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39</a:t>
            </a:fld>
            <a:endParaRPr lang="en-US" dirty="0"/>
          </a:p>
        </p:txBody>
      </p:sp>
    </p:spTree>
    <p:extLst>
      <p:ext uri="{BB962C8B-B14F-4D97-AF65-F5344CB8AC3E}">
        <p14:creationId xmlns:p14="http://schemas.microsoft.com/office/powerpoint/2010/main" val="216735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a:t>.</a:t>
            </a:r>
          </a:p>
          <a:p>
            <a:pPr lvl="1"/>
            <a:r>
              <a:rPr lang="en-US" dirty="0"/>
              <a:t>Insert, lookup, and delete by key</a:t>
            </a:r>
          </a:p>
          <a:p>
            <a:pPr lvl="1"/>
            <a:r>
              <a:rPr lang="en-US" dirty="0"/>
              <a:t>E.g., hash table, binary tree</a:t>
            </a:r>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
        <p:nvSpPr>
          <p:cNvPr id="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a:t>
            </a:fld>
            <a:endParaRPr lang="en-US" dirty="0"/>
          </a:p>
        </p:txBody>
      </p:sp>
    </p:spTree>
    <p:extLst>
      <p:ext uri="{BB962C8B-B14F-4D97-AF65-F5344CB8AC3E}">
        <p14:creationId xmlns:p14="http://schemas.microsoft.com/office/powerpoint/2010/main" val="28571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a:ea typeface="ＭＳ Ｐゴシック" charset="0"/>
              </a:rPr>
              <a:t>Riak</a:t>
            </a:r>
            <a:r>
              <a:rPr lang="en-US" dirty="0">
                <a:ea typeface="ＭＳ Ｐゴシック" charset="0"/>
              </a:rPr>
              <a:t> and Cassandra) use quorums.</a:t>
            </a: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 N = total number of replicas of that key). </a:t>
            </a:r>
          </a:p>
          <a:p>
            <a:pPr lvl="1">
              <a:defRPr/>
            </a:pPr>
            <a:r>
              <a:rPr lang="en-US" dirty="0">
                <a:ea typeface="ＭＳ Ｐゴシック" charset="0"/>
              </a:rPr>
              <a:t>R = read consistency level.</a:t>
            </a: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background, coordinator checks for consistency of remaining (N-R) replicas, and initiates read repair if needed.</a:t>
            </a:r>
          </a:p>
          <a:p>
            <a:pPr marL="0" indent="0">
              <a:buNone/>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40</a:t>
            </a:fld>
            <a:endParaRPr lang="en-US" dirty="0"/>
          </a:p>
        </p:txBody>
      </p:sp>
    </p:spTree>
    <p:extLst>
      <p:ext uri="{BB962C8B-B14F-4D97-AF65-F5344CB8AC3E}">
        <p14:creationId xmlns:p14="http://schemas.microsoft.com/office/powerpoint/2010/main" val="2053279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Writes 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p>
          <a:p>
            <a:pPr lvl="1">
              <a:defRPr/>
            </a:pPr>
            <a:r>
              <a:rPr lang="en-US" dirty="0">
                <a:ea typeface="ＭＳ Ｐゴシック" charset="0"/>
              </a:rPr>
              <a:t>W = write consistency level.</a:t>
            </a: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reached.</a:t>
            </a:r>
          </a:p>
          <a:p>
            <a:pPr lvl="2">
              <a:defRPr/>
            </a:pPr>
            <a:r>
              <a:rPr lang="en-US" dirty="0">
                <a:ea typeface="ＭＳ Ｐゴシック" charset="0"/>
              </a:rPr>
              <a:t>Asynchronous: Just write and return.</a:t>
            </a:r>
          </a:p>
          <a:p>
            <a:pPr>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41</a:t>
            </a:fld>
            <a:endParaRPr lang="en-US" dirty="0"/>
          </a:p>
        </p:txBody>
      </p:sp>
    </p:spTree>
    <p:extLst>
      <p:ext uri="{BB962C8B-B14F-4D97-AF65-F5344CB8AC3E}">
        <p14:creationId xmlns:p14="http://schemas.microsoft.com/office/powerpoint/2010/main" val="3013710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application </a:t>
            </a: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42</a:t>
            </a:fld>
            <a:endParaRPr lang="en-US" dirty="0"/>
          </a:p>
        </p:txBody>
      </p:sp>
    </p:spTree>
    <p:extLst>
      <p:ext uri="{BB962C8B-B14F-4D97-AF65-F5344CB8AC3E}">
        <p14:creationId xmlns:p14="http://schemas.microsoft.com/office/powerpoint/2010/main" val="90108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Levels (Contd.)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replicas</a:t>
            </a: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quorum in 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43</a:t>
            </a:fld>
            <a:endParaRPr lang="en-US" dirty="0"/>
          </a:p>
        </p:txBody>
      </p:sp>
    </p:spTree>
    <p:extLst>
      <p:ext uri="{BB962C8B-B14F-4D97-AF65-F5344CB8AC3E}">
        <p14:creationId xmlns:p14="http://schemas.microsoft.com/office/powerpoint/2010/main" val="2555003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Consistency</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Cassandra offers Eventual Consistency</a:t>
            </a:r>
          </a:p>
          <a:p>
            <a:pPr>
              <a:defRPr/>
            </a:pPr>
            <a:r>
              <a:rPr lang="en-US" dirty="0">
                <a:ea typeface="ＭＳ Ｐゴシック" charset="0"/>
              </a:rPr>
              <a:t>Are there other types of weak consistency models?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44</a:t>
            </a:fld>
            <a:endParaRPr lang="en-US" dirty="0"/>
          </a:p>
        </p:txBody>
      </p:sp>
    </p:spTree>
    <p:extLst>
      <p:ext uri="{BB962C8B-B14F-4D97-AF65-F5344CB8AC3E}">
        <p14:creationId xmlns:p14="http://schemas.microsoft.com/office/powerpoint/2010/main" val="446368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45</a:t>
            </a:fld>
            <a:endParaRPr lang="en-US" dirty="0"/>
          </a:p>
        </p:txBody>
      </p:sp>
    </p:spTree>
    <p:extLst>
      <p:ext uri="{BB962C8B-B14F-4D97-AF65-F5344CB8AC3E}">
        <p14:creationId xmlns:p14="http://schemas.microsoft.com/office/powerpoint/2010/main" val="2818561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Eventual Consistency</a:t>
            </a:r>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If 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46</a:t>
            </a:fld>
            <a:endParaRPr lang="en-US" dirty="0"/>
          </a:p>
        </p:txBody>
      </p:sp>
    </p:spTree>
    <p:extLst>
      <p:ext uri="{BB962C8B-B14F-4D97-AF65-F5344CB8AC3E}">
        <p14:creationId xmlns:p14="http://schemas.microsoft.com/office/powerpoint/2010/main" val="1657827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a:xfrm>
            <a:off x="649207" y="2006600"/>
            <a:ext cx="7900273" cy="4267200"/>
          </a:xfrm>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clients</a:t>
            </a:r>
          </a:p>
          <a:p>
            <a:pPr lvl="1"/>
            <a:r>
              <a:rPr lang="en-US" sz="2300" dirty="0">
                <a:ea typeface="ＭＳ Ｐゴシック" charset="0"/>
              </a:rPr>
              <a:t>Instantaneously in real time</a:t>
            </a: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sanity (consistency) 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err="1">
                <a:ea typeface="ＭＳ Ｐゴシック" charset="0"/>
              </a:rPr>
              <a:t>Yesquel</a:t>
            </a:r>
            <a:r>
              <a:rPr lang="en-US" sz="2300" dirty="0">
                <a:ea typeface="ＭＳ Ｐゴシック" charset="0"/>
              </a:rPr>
              <a:t> [Microsoft Research], Tapir [UW], Callas [UT], </a:t>
            </a:r>
            <a:r>
              <a:rPr lang="en-US" sz="2300" dirty="0" err="1">
                <a:ea typeface="ＭＳ Ｐゴシック" charset="0"/>
              </a:rPr>
              <a:t>Rifl</a:t>
            </a:r>
            <a:r>
              <a:rPr lang="en-US" sz="2300" dirty="0">
                <a:ea typeface="ＭＳ Ｐゴシック" charset="0"/>
              </a:rPr>
              <a:t> [Stanford], </a:t>
            </a:r>
            <a:r>
              <a:rPr lang="is-IS" sz="2300" dirty="0">
                <a:ea typeface="ＭＳ Ｐゴシック" charset="0"/>
              </a:rPr>
              <a:t>…</a:t>
            </a:r>
            <a:endParaRPr lang="en-US" sz="2300"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47</a:t>
            </a:fld>
            <a:endParaRPr lang="en-US" dirty="0"/>
          </a:p>
        </p:txBody>
      </p:sp>
    </p:spTree>
    <p:extLst>
      <p:ext uri="{BB962C8B-B14F-4D97-AF65-F5344CB8AC3E}">
        <p14:creationId xmlns:p14="http://schemas.microsoft.com/office/powerpoint/2010/main" val="612899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48</a:t>
            </a:fld>
            <a:endParaRPr lang="en-US" dirty="0"/>
          </a:p>
        </p:txBody>
      </p:sp>
    </p:spTree>
    <p:extLst>
      <p:ext uri="{BB962C8B-B14F-4D97-AF65-F5344CB8AC3E}">
        <p14:creationId xmlns:p14="http://schemas.microsoft.com/office/powerpoint/2010/main" val="560600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operations have a global order</a:t>
            </a:r>
          </a:p>
          <a:p>
            <a:r>
              <a:rPr lang="en-US" sz="2000" b="1" dirty="0">
                <a:ea typeface="ＭＳ Ｐゴシック" charset="0"/>
              </a:rPr>
              <a:t>CRDTs</a:t>
            </a:r>
            <a:r>
              <a:rPr lang="en-US" sz="2000" dirty="0">
                <a:ea typeface="ＭＳ Ｐゴシック" charset="0"/>
              </a:rPr>
              <a:t> (Commutative Replicated Data Types): Data structures for which commutated writes give same result [INRIA, France]</a:t>
            </a:r>
          </a:p>
          <a:p>
            <a:pPr lvl="1"/>
            <a:r>
              <a:rPr lang="en-US" sz="2000" dirty="0">
                <a:ea typeface="ＭＳ Ｐゴシック" charset="0"/>
              </a:rPr>
              <a:t>E.g., value == </a:t>
            </a:r>
            <a:r>
              <a:rPr lang="en-US" sz="2000" dirty="0" err="1">
                <a:ea typeface="ＭＳ Ｐゴシック" charset="0"/>
              </a:rPr>
              <a:t>int</a:t>
            </a:r>
            <a:r>
              <a:rPr lang="en-US" sz="2000" dirty="0">
                <a:ea typeface="ＭＳ Ｐゴシック" charset="0"/>
              </a:rPr>
              <a:t>, and only op allowed is +1</a:t>
            </a:r>
          </a:p>
          <a:p>
            <a:pPr lvl="1"/>
            <a:r>
              <a:rPr lang="en-US" sz="2000" dirty="0">
                <a:ea typeface="ＭＳ Ｐゴシック" charset="0"/>
              </a:rPr>
              <a:t>Effectively, servers don’t need to worry about consistency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49</a:t>
            </a:fld>
            <a:endParaRPr lang="en-US" dirty="0"/>
          </a:p>
        </p:txBody>
      </p:sp>
    </p:spTree>
    <p:extLst>
      <p:ext uri="{BB962C8B-B14F-4D97-AF65-F5344CB8AC3E}">
        <p14:creationId xmlns:p14="http://schemas.microsoft.com/office/powerpoint/2010/main" val="169007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a:t>Yes, sort of</a:t>
            </a:r>
          </a:p>
          <a:p>
            <a:r>
              <a:rPr lang="en-US"/>
              <a:t>Relational Database Management Systems (RDBMSs) have been around for ages</a:t>
            </a:r>
          </a:p>
          <a:p>
            <a:r>
              <a:rPr lang="en-US"/>
              <a:t>MySQL is the most popular among them</a:t>
            </a:r>
          </a:p>
          <a:p>
            <a:r>
              <a:rPr lang="en-US"/>
              <a:t>Data stored in tables</a:t>
            </a:r>
          </a:p>
          <a:p>
            <a:r>
              <a:rPr lang="en-US"/>
              <a:t>Schema-based, i.e., structured tables</a:t>
            </a:r>
          </a:p>
          <a:p>
            <a:r>
              <a:rPr lang="en-US"/>
              <a:t>Each row (data item) in a table has a primary key that is unique within that table</a:t>
            </a:r>
          </a:p>
          <a:p>
            <a:r>
              <a:rPr lang="en-US"/>
              <a:t>Queried using SQL (Structured Query Language)</a:t>
            </a:r>
          </a:p>
          <a:p>
            <a:r>
              <a:rPr lang="en-US"/>
              <a:t>Supports joins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a:t>
            </a:fld>
            <a:endParaRPr lang="en-US" dirty="0"/>
          </a:p>
        </p:txBody>
      </p:sp>
    </p:spTree>
    <p:extLst>
      <p:ext uri="{BB962C8B-B14F-4D97-AF65-F5344CB8AC3E}">
        <p14:creationId xmlns:p14="http://schemas.microsoft.com/office/powerpoint/2010/main" val="664406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50</a:t>
            </a:fld>
            <a:endParaRPr lang="en-US" dirty="0"/>
          </a:p>
        </p:txBody>
      </p:sp>
    </p:spTree>
    <p:extLst>
      <p:ext uri="{BB962C8B-B14F-4D97-AF65-F5344CB8AC3E}">
        <p14:creationId xmlns:p14="http://schemas.microsoft.com/office/powerpoint/2010/main" val="3804352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a:t>Causal Consistency</a:t>
            </a:r>
            <a:r>
              <a:rPr lang="en-US" sz="1600" dirty="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51</a:t>
            </a:fld>
            <a:endParaRPr lang="en-US" dirty="0"/>
          </a:p>
        </p:txBody>
      </p:sp>
    </p:spTree>
    <p:extLst>
      <p:ext uri="{BB962C8B-B14F-4D97-AF65-F5344CB8AC3E}">
        <p14:creationId xmlns:p14="http://schemas.microsoft.com/office/powerpoint/2010/main" val="1195192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Consistency Model should you use?</a:t>
            </a:r>
          </a:p>
        </p:txBody>
      </p:sp>
      <p:sp>
        <p:nvSpPr>
          <p:cNvPr id="3" name="Content Placeholder 2"/>
          <p:cNvSpPr>
            <a:spLocks noGrp="1"/>
          </p:cNvSpPr>
          <p:nvPr>
            <p:ph idx="1"/>
          </p:nvPr>
        </p:nvSpPr>
        <p:spPr/>
        <p:txBody>
          <a:bodyPr/>
          <a:lstStyle/>
          <a:p>
            <a:r>
              <a:rPr lang="en-US" dirty="0">
                <a:ea typeface="ＭＳ Ｐゴシック" charset="0"/>
              </a:rPr>
              <a:t>Use the lowest consistency (to the left) consistency model that is “correct” for your application</a:t>
            </a:r>
          </a:p>
          <a:p>
            <a:pPr lvl="1"/>
            <a:r>
              <a:rPr lang="en-US" dirty="0">
                <a:ea typeface="ＭＳ Ｐゴシック" charset="0"/>
              </a:rPr>
              <a:t>Gets you fastest availability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52</a:t>
            </a:fld>
            <a:endParaRPr lang="en-US" dirty="0"/>
          </a:p>
        </p:txBody>
      </p:sp>
    </p:spTree>
    <p:extLst>
      <p:ext uri="{BB962C8B-B14F-4D97-AF65-F5344CB8AC3E}">
        <p14:creationId xmlns:p14="http://schemas.microsoft.com/office/powerpoint/2010/main" val="2735634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r>
              <a:rPr lang="en-US" dirty="0">
                <a:ea typeface="ＭＳ Ｐゴシック" charset="0"/>
              </a:rPr>
              <a:t>(Version of 2014)</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53</a:t>
            </a:fld>
            <a:endParaRPr lang="en-US" dirty="0"/>
          </a:p>
        </p:txBody>
      </p:sp>
    </p:spTree>
    <p:extLst>
      <p:ext uri="{BB962C8B-B14F-4D97-AF65-F5344CB8AC3E}">
        <p14:creationId xmlns:p14="http://schemas.microsoft.com/office/powerpoint/2010/main" val="1689465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xmlns="">
                <a:noFill/>
              </a14:hiddenFill>
            </a:ext>
          </a:extLst>
        </p:spPr>
      </p:cxnSp>
      <p:sp>
        <p:nvSpPr>
          <p:cNvPr id="49"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54</a:t>
            </a:fld>
            <a:endParaRPr lang="en-US" dirty="0"/>
          </a:p>
        </p:txBody>
      </p:sp>
    </p:spTree>
    <p:extLst>
      <p:ext uri="{BB962C8B-B14F-4D97-AF65-F5344CB8AC3E}">
        <p14:creationId xmlns:p14="http://schemas.microsoft.com/office/powerpoint/2010/main" val="2185379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servers</a:t>
            </a:r>
          </a:p>
          <a:p>
            <a:pPr lvl="2"/>
            <a:r>
              <a:rPr lang="en-US" dirty="0" err="1">
                <a:ea typeface="ＭＳ Ｐゴシック" charset="0"/>
              </a:rPr>
              <a:t>ColumnFamily</a:t>
            </a:r>
            <a:r>
              <a:rPr lang="en-US" dirty="0">
                <a:ea typeface="ＭＳ Ｐゴシック" charset="0"/>
              </a:rPr>
              <a:t>  = subset of columns with similar query patterns</a:t>
            </a:r>
          </a:p>
          <a:p>
            <a:pPr lvl="2"/>
            <a:r>
              <a:rPr lang="en-US" dirty="0">
                <a:ea typeface="ＭＳ Ｐゴシック" charset="0"/>
              </a:rPr>
              <a:t>One </a:t>
            </a:r>
            <a:r>
              <a:rPr lang="en-US" u="sng" dirty="0">
                <a:solidFill>
                  <a:srgbClr val="FF6600"/>
                </a:solidFill>
                <a:ea typeface="ＭＳ Ｐゴシック" charset="0"/>
              </a:rPr>
              <a:t>Store</a:t>
            </a:r>
            <a:r>
              <a:rPr lang="en-US" dirty="0">
                <a:ea typeface="ＭＳ Ｐゴシック" charset="0"/>
              </a:rPr>
              <a:t> per combination of </a:t>
            </a:r>
            <a:r>
              <a:rPr lang="en-US" dirty="0" err="1">
                <a:ea typeface="ＭＳ Ｐゴシック" charset="0"/>
              </a:rPr>
              <a:t>ColumnFamily</a:t>
            </a:r>
            <a:r>
              <a:rPr lang="en-US" dirty="0">
                <a:ea typeface="ＭＳ Ｐゴシック" charset="0"/>
              </a:rPr>
              <a:t> + 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55</a:t>
            </a:fld>
            <a:endParaRPr lang="en-US" dirty="0"/>
          </a:p>
        </p:txBody>
      </p:sp>
    </p:spTree>
    <p:extLst>
      <p:ext uri="{BB962C8B-B14F-4D97-AF65-F5344CB8AC3E}">
        <p14:creationId xmlns:p14="http://schemas.microsoft.com/office/powerpoint/2010/main" val="3369570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Metadata,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Magic      (Key, value)  (Key, value)                        … (Key,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Value    Row         Row     Col Family    Col Family    Col            Timestamp       Key   Value</a:t>
            </a:r>
          </a:p>
          <a:p>
            <a:r>
              <a:rPr lang="en-US" dirty="0">
                <a:solidFill>
                  <a:srgbClr val="000000"/>
                </a:solidFill>
              </a:rPr>
              <a:t>length        length   length                     length                              Qualifier                            type</a:t>
            </a: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endParaRPr lang="en-US"/>
          </a:p>
        </p:txBody>
      </p:sp>
      <p:sp>
        <p:nvSpPr>
          <p:cNvPr id="3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56</a:t>
            </a:fld>
            <a:endParaRPr lang="en-US" dirty="0"/>
          </a:p>
        </p:txBody>
      </p:sp>
    </p:spTree>
    <p:extLst>
      <p:ext uri="{BB962C8B-B14F-4D97-AF65-F5344CB8AC3E}">
        <p14:creationId xmlns:p14="http://schemas.microsoft.com/office/powerpoint/2010/main" val="3480317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xmlns="">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
        <p:nvSpPr>
          <p:cNvPr id="4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57</a:t>
            </a:fld>
            <a:endParaRPr lang="en-US" dirty="0"/>
          </a:p>
        </p:txBody>
      </p:sp>
    </p:spTree>
    <p:extLst>
      <p:ext uri="{BB962C8B-B14F-4D97-AF65-F5344CB8AC3E}">
        <p14:creationId xmlns:p14="http://schemas.microsoft.com/office/powerpoint/2010/main" val="2817765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58</a:t>
            </a:fld>
            <a:endParaRPr lang="en-US" dirty="0"/>
          </a:p>
        </p:txBody>
      </p:sp>
    </p:spTree>
    <p:extLst>
      <p:ext uri="{BB962C8B-B14F-4D97-AF65-F5344CB8AC3E}">
        <p14:creationId xmlns:p14="http://schemas.microsoft.com/office/powerpoint/2010/main" val="3545780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59</a:t>
            </a:fld>
            <a:endParaRPr lang="en-US" dirty="0"/>
          </a:p>
        </p:txBody>
      </p:sp>
    </p:spTree>
    <p:extLst>
      <p:ext uri="{BB962C8B-B14F-4D97-AF65-F5344CB8AC3E}">
        <p14:creationId xmlns:p14="http://schemas.microsoft.com/office/powerpoint/2010/main" val="270824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id =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blog_id</a:t>
                </a: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45783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Bob     	99910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
        <p:nvSpPr>
          <p:cNvPr id="4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a:t>
            </a:fld>
            <a:endParaRPr lang="en-US" dirty="0"/>
          </a:p>
        </p:txBody>
      </p:sp>
    </p:spTree>
    <p:extLst>
      <p:ext uri="{BB962C8B-B14F-4D97-AF65-F5344CB8AC3E}">
        <p14:creationId xmlns:p14="http://schemas.microsoft.com/office/powerpoint/2010/main" val="34014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MongoDB</a:t>
            </a:r>
            <a:r>
              <a:rPr lang="en-US" dirty="0"/>
              <a:t>: A </a:t>
            </a:r>
            <a:r>
              <a:rPr lang="en-US" dirty="0" err="1"/>
              <a:t>NoSQL</a:t>
            </a:r>
            <a:r>
              <a:rPr lang="en-US" dirty="0"/>
              <a:t> System Installation</a:t>
            </a:r>
          </a:p>
        </p:txBody>
      </p:sp>
      <p:sp>
        <p:nvSpPr>
          <p:cNvPr id="3" name="Content Placeholder 2"/>
          <p:cNvSpPr>
            <a:spLocks noGrp="1"/>
          </p:cNvSpPr>
          <p:nvPr>
            <p:ph idx="1"/>
          </p:nvPr>
        </p:nvSpPr>
        <p:spPr/>
        <p:txBody>
          <a:bodyPr>
            <a:normAutofit fontScale="92500" lnSpcReduction="10000"/>
          </a:bodyPr>
          <a:lstStyle/>
          <a:p>
            <a:r>
              <a:rPr lang="en-US" dirty="0" err="1">
                <a:solidFill>
                  <a:srgbClr val="FF0000"/>
                </a:solidFill>
              </a:rPr>
              <a:t>MondoDB</a:t>
            </a:r>
            <a:r>
              <a:rPr lang="en-US" dirty="0">
                <a:solidFill>
                  <a:srgbClr val="FF0000"/>
                </a:solidFill>
              </a:rPr>
              <a:t> material not included in syllabus </a:t>
            </a:r>
          </a:p>
          <a:p>
            <a:r>
              <a:rPr lang="en-US" u="sng" dirty="0">
                <a:hlinkClick r:id="rId2"/>
              </a:rPr>
              <a:t>http://www.mongodb.org/downloads</a:t>
            </a:r>
            <a:endParaRPr lang="en-US" u="sng" dirty="0"/>
          </a:p>
          <a:p>
            <a:r>
              <a:rPr lang="en-US" u="sng" dirty="0">
                <a:hlinkClick r:id="rId3"/>
              </a:rPr>
              <a:t>http://docs.mongodb.org/manual/installation</a:t>
            </a:r>
            <a:endParaRPr lang="en-US" u="sng" dirty="0"/>
          </a:p>
          <a:p>
            <a:r>
              <a:rPr lang="en-US" dirty="0" err="1"/>
              <a:t>mongod</a:t>
            </a:r>
            <a:r>
              <a:rPr lang="en-US" dirty="0"/>
              <a:t> --</a:t>
            </a:r>
            <a:r>
              <a:rPr lang="en-US" dirty="0" err="1"/>
              <a:t>dbpath</a:t>
            </a:r>
            <a:r>
              <a:rPr lang="en-US" dirty="0"/>
              <a:t> &lt;path-to-data&gt;</a:t>
            </a:r>
          </a:p>
          <a:p>
            <a:r>
              <a:rPr lang="en-US" dirty="0"/>
              <a:t>Mongo</a:t>
            </a:r>
          </a:p>
          <a:p>
            <a:r>
              <a:rPr lang="en-US" dirty="0"/>
              <a:t>(Version of 2015)</a:t>
            </a:r>
          </a:p>
          <a:p>
            <a:endParaRPr lang="en-US" dirty="0"/>
          </a:p>
          <a:p>
            <a:endParaRPr lang="en-US" dirty="0"/>
          </a:p>
          <a:p>
            <a:endParaRPr lang="en-US" dirty="0"/>
          </a:p>
          <a:p>
            <a:r>
              <a:rPr lang="en-US" dirty="0"/>
              <a:t>(</a:t>
            </a:r>
            <a:r>
              <a:rPr lang="en-US" dirty="0" err="1"/>
              <a:t>MongoDB</a:t>
            </a:r>
            <a:r>
              <a:rPr lang="en-US" dirty="0"/>
              <a:t> slides adapted from </a:t>
            </a:r>
            <a:r>
              <a:rPr lang="en-US" dirty="0" err="1"/>
              <a:t>Mainak</a:t>
            </a:r>
            <a:r>
              <a:rPr lang="en-US" dirty="0"/>
              <a:t> </a:t>
            </a:r>
            <a:r>
              <a:rPr lang="en-US" dirty="0" err="1"/>
              <a:t>Ghosh’s</a:t>
            </a:r>
            <a:r>
              <a:rPr lang="en-US" dirty="0"/>
              <a:t> slides)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60</a:t>
            </a:fld>
            <a:endParaRPr lang="en-US" dirty="0"/>
          </a:p>
        </p:txBody>
      </p:sp>
    </p:spTree>
    <p:extLst>
      <p:ext uri="{BB962C8B-B14F-4D97-AF65-F5344CB8AC3E}">
        <p14:creationId xmlns:p14="http://schemas.microsoft.com/office/powerpoint/2010/main" val="1852603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a:t>
            </a:r>
          </a:p>
        </p:txBody>
      </p:sp>
      <p:sp>
        <p:nvSpPr>
          <p:cNvPr id="3" name="Content Placeholder 2"/>
          <p:cNvSpPr>
            <a:spLocks noGrp="1"/>
          </p:cNvSpPr>
          <p:nvPr>
            <p:ph idx="1"/>
          </p:nvPr>
        </p:nvSpPr>
        <p:spPr/>
        <p:txBody>
          <a:bodyPr>
            <a:normAutofit/>
          </a:bodyPr>
          <a:lstStyle/>
          <a:p>
            <a:r>
              <a:rPr lang="en-US" dirty="0"/>
              <a:t>Stores data in form of BSON (Binary JavaScript Object Notation) </a:t>
            </a:r>
            <a:r>
              <a:rPr lang="en-US" i="1" dirty="0"/>
              <a:t>documents</a:t>
            </a:r>
          </a:p>
          <a:p>
            <a:pPr marL="0" indent="0">
              <a:spcBef>
                <a:spcPts val="0"/>
              </a:spcBef>
              <a:buNone/>
            </a:pPr>
            <a:r>
              <a:rPr lang="en-US" sz="2400" dirty="0">
                <a:solidFill>
                  <a:srgbClr val="00B050"/>
                </a:solidFill>
              </a:rPr>
              <a:t>	{</a:t>
            </a:r>
          </a:p>
          <a:p>
            <a:pPr marL="0" indent="0">
              <a:spcBef>
                <a:spcPts val="0"/>
              </a:spcBef>
              <a:buNone/>
            </a:pPr>
            <a:r>
              <a:rPr lang="en-US" sz="2400" dirty="0">
                <a:solidFill>
                  <a:prstClr val="black"/>
                </a:solidFill>
              </a:rPr>
              <a:t>		</a:t>
            </a:r>
            <a:r>
              <a:rPr lang="en-US" sz="2400" dirty="0">
                <a:solidFill>
                  <a:srgbClr val="FF0000"/>
                </a:solidFill>
              </a:rPr>
              <a:t>name</a:t>
            </a:r>
            <a:r>
              <a:rPr lang="en-US" sz="2400" dirty="0">
                <a:solidFill>
                  <a:prstClr val="black"/>
                </a:solidFill>
              </a:rPr>
              <a:t>: </a:t>
            </a:r>
            <a:r>
              <a:rPr lang="en-US" sz="2400" dirty="0">
                <a:solidFill>
                  <a:srgbClr val="1F497D">
                    <a:lumMod val="60000"/>
                    <a:lumOff val="40000"/>
                  </a:srgbClr>
                </a:solidFill>
              </a:rPr>
              <a:t>"</a:t>
            </a:r>
            <a:r>
              <a:rPr lang="en-US" sz="2400" dirty="0" err="1">
                <a:solidFill>
                  <a:srgbClr val="1F497D">
                    <a:lumMod val="60000"/>
                    <a:lumOff val="40000"/>
                  </a:srgbClr>
                </a:solidFill>
              </a:rPr>
              <a:t>travis</a:t>
            </a:r>
            <a:r>
              <a:rPr lang="en-US" sz="2400" dirty="0">
                <a:solidFill>
                  <a:srgbClr val="1F497D">
                    <a:lumMod val="60000"/>
                    <a:lumOff val="40000"/>
                  </a:srgbClr>
                </a:solidFill>
              </a:rPr>
              <a: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salary</a:t>
            </a:r>
            <a:r>
              <a:rPr lang="en-US" sz="2400" dirty="0">
                <a:solidFill>
                  <a:prstClr val="black"/>
                </a:solidFill>
              </a:rPr>
              <a:t>: </a:t>
            </a:r>
            <a:r>
              <a:rPr lang="en-US" sz="2400" dirty="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designation</a:t>
            </a:r>
            <a:r>
              <a:rPr lang="en-US" sz="2400" dirty="0">
                <a:solidFill>
                  <a:prstClr val="black"/>
                </a:solidFill>
              </a:rPr>
              <a:t>: </a:t>
            </a:r>
            <a:r>
              <a:rPr lang="en-US" sz="2400" dirty="0">
                <a:solidFill>
                  <a:srgbClr val="1F497D">
                    <a:lumMod val="60000"/>
                    <a:lumOff val="40000"/>
                  </a:srgbClr>
                </a:solidFill>
              </a:rPr>
              <a:t>"Computer Scientist"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teams</a:t>
            </a:r>
            <a:r>
              <a:rPr lang="en-US" sz="2400" dirty="0">
                <a:solidFill>
                  <a:prstClr val="black"/>
                </a:solidFill>
              </a:rPr>
              <a:t>: </a:t>
            </a:r>
            <a:r>
              <a:rPr lang="en-US" sz="2400" dirty="0">
                <a:solidFill>
                  <a:srgbClr val="1F497D">
                    <a:lumMod val="60000"/>
                    <a:lumOff val="40000"/>
                  </a:srgbClr>
                </a:solidFill>
              </a:rPr>
              <a:t>[ "front-end",  "database" ]</a:t>
            </a:r>
          </a:p>
          <a:p>
            <a:pPr marL="0" indent="0">
              <a:spcBef>
                <a:spcPts val="0"/>
              </a:spcBef>
              <a:buNone/>
            </a:pPr>
            <a:r>
              <a:rPr lang="en-US" sz="2400" dirty="0">
                <a:solidFill>
                  <a:srgbClr val="00B050"/>
                </a:solidFill>
              </a:rPr>
              <a:t>	}</a:t>
            </a:r>
          </a:p>
          <a:p>
            <a:r>
              <a:rPr lang="en-US" dirty="0"/>
              <a:t>Group of related </a:t>
            </a:r>
            <a:r>
              <a:rPr lang="en-US" i="1" dirty="0"/>
              <a:t>documents </a:t>
            </a:r>
            <a:r>
              <a:rPr lang="en-US" dirty="0"/>
              <a:t>with a shared common index is a </a:t>
            </a:r>
            <a:r>
              <a:rPr lang="en-US" i="1" dirty="0"/>
              <a:t>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61</a:t>
            </a:fld>
            <a:endParaRPr lang="en-US" dirty="0"/>
          </a:p>
        </p:txBody>
      </p:sp>
    </p:spTree>
    <p:extLst>
      <p:ext uri="{BB962C8B-B14F-4D97-AF65-F5344CB8AC3E}">
        <p14:creationId xmlns:p14="http://schemas.microsoft.com/office/powerpoint/2010/main" val="1225556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a:t>MongoDB</a:t>
            </a:r>
            <a:r>
              <a:rPr lang="en-US" dirty="0"/>
              <a:t>: Typical Query</a:t>
            </a:r>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a:t>Query all employee names with salary greater than 18000 sorted in ascending order</a:t>
            </a:r>
            <a:endParaRPr lang="en-US" sz="2800" dirty="0"/>
          </a:p>
          <a:p>
            <a:pPr marL="0" indent="0" algn="ctr">
              <a:buNone/>
            </a:pPr>
            <a:r>
              <a:rPr lang="en-US" sz="2400" dirty="0" err="1"/>
              <a:t>db.employee.find</a:t>
            </a:r>
            <a:r>
              <a:rPr lang="en-US" sz="2400" dirty="0"/>
              <a:t>(</a:t>
            </a:r>
            <a:r>
              <a:rPr lang="en-US" sz="2400" dirty="0">
                <a:solidFill>
                  <a:srgbClr val="00B050"/>
                </a:solidFill>
              </a:rPr>
              <a:t>{</a:t>
            </a:r>
            <a:r>
              <a:rPr lang="en-US" sz="2400" dirty="0">
                <a:solidFill>
                  <a:srgbClr val="FF0000"/>
                </a:solidFill>
              </a:rPr>
              <a:t>salary</a:t>
            </a:r>
            <a:r>
              <a:rPr lang="en-US" sz="2400" dirty="0"/>
              <a:t>:</a:t>
            </a:r>
            <a:r>
              <a:rPr lang="en-US" sz="2400" dirty="0">
                <a:solidFill>
                  <a:srgbClr val="00B050"/>
                </a:solidFill>
              </a:rPr>
              <a:t>{</a:t>
            </a:r>
            <a:r>
              <a:rPr lang="en-US" sz="2400" dirty="0">
                <a:solidFill>
                  <a:schemeClr val="tx2">
                    <a:lumMod val="60000"/>
                    <a:lumOff val="40000"/>
                  </a:schemeClr>
                </a:solidFill>
              </a:rPr>
              <a:t>$gt:18000</a:t>
            </a:r>
            <a:r>
              <a:rPr lang="en-US" sz="2400" dirty="0">
                <a:solidFill>
                  <a:srgbClr val="00B050"/>
                </a:solidFill>
              </a:rPr>
              <a:t>}, {</a:t>
            </a:r>
            <a:r>
              <a:rPr lang="en-US" sz="2400" dirty="0">
                <a:solidFill>
                  <a:srgbClr val="FF0000"/>
                </a:solidFill>
              </a:rPr>
              <a:t>name</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).sort(</a:t>
            </a:r>
            <a:r>
              <a:rPr lang="en-US" sz="2400" dirty="0">
                <a:solidFill>
                  <a:srgbClr val="00B050"/>
                </a:solidFill>
              </a:rPr>
              <a:t>{</a:t>
            </a:r>
            <a:r>
              <a:rPr lang="en-US" sz="2400" dirty="0">
                <a:solidFill>
                  <a:srgbClr val="FF0000"/>
                </a:solidFill>
              </a:rPr>
              <a:t>salary</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a:t>
            </a:r>
          </a:p>
          <a:p>
            <a:pPr marL="0" indent="0">
              <a:buNone/>
            </a:pPr>
            <a:r>
              <a:rPr lang="en-US" sz="2800" dirty="0"/>
              <a:t>     	          </a:t>
            </a:r>
            <a:r>
              <a:rPr lang="en-US" sz="2000" dirty="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{salary:10000,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4"/>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5"/>
                  </a:ext>
                </a:extLst>
              </a:tr>
              <a:tr h="390525">
                <a:tc>
                  <a:txBody>
                    <a:bodyPr/>
                    <a:lstStyle/>
                    <a:p>
                      <a:r>
                        <a:rPr lang="en-US" sz="1600" dirty="0"/>
                        <a:t>{salary:5000,</a:t>
                      </a:r>
                      <a:r>
                        <a:rPr lang="en-US" sz="1600" baseline="0" dirty="0"/>
                        <a:t> …}</a:t>
                      </a:r>
                      <a:endParaRPr lang="en-US" sz="1600" dirty="0"/>
                    </a:p>
                  </a:txBody>
                  <a:tcPr/>
                </a:tc>
                <a:extLst>
                  <a:ext uri="{0D108BD9-81ED-4DB2-BD59-A6C34878D82A}">
                    <a16:rowId xmlns:a16="http://schemas.microsoft.com/office/drawing/2014/main" val="10006"/>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7"/>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62</a:t>
            </a:fld>
            <a:endParaRPr lang="en-US" dirty="0"/>
          </a:p>
        </p:txBody>
      </p:sp>
    </p:spTree>
    <p:extLst>
      <p:ext uri="{BB962C8B-B14F-4D97-AF65-F5344CB8AC3E}">
        <p14:creationId xmlns:p14="http://schemas.microsoft.com/office/powerpoint/2010/main" val="2175096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err="1"/>
              <a:t>db.employee.insert</a:t>
            </a:r>
            <a:r>
              <a:rPr lang="en-US" dirty="0"/>
              <a:t>(</a:t>
            </a:r>
            <a:r>
              <a:rPr lang="en-US" dirty="0">
                <a:solidFill>
                  <a:srgbClr val="00B050"/>
                </a:solidFill>
              </a:rPr>
              <a:t>{</a:t>
            </a:r>
          </a:p>
          <a:p>
            <a:pPr marL="0" indent="0">
              <a:spcBef>
                <a:spcPts val="0"/>
              </a:spcBef>
              <a:buNone/>
            </a:pPr>
            <a:r>
              <a:rPr lang="en-US" dirty="0">
                <a:solidFill>
                  <a:prstClr val="black"/>
                </a:solidFill>
              </a:rPr>
              <a:t>		</a:t>
            </a:r>
            <a:r>
              <a:rPr lang="en-US" dirty="0">
                <a:solidFill>
                  <a:srgbClr val="FF0000"/>
                </a:solidFill>
              </a:rPr>
              <a:t>name</a:t>
            </a:r>
            <a:r>
              <a:rPr lang="en-US" dirty="0">
                <a:solidFill>
                  <a:prstClr val="black"/>
                </a:solidFill>
              </a:rPr>
              <a:t>: </a:t>
            </a:r>
            <a:r>
              <a:rPr lang="en-US" dirty="0">
                <a:solidFill>
                  <a:srgbClr val="1F497D">
                    <a:lumMod val="60000"/>
                    <a:lumOff val="40000"/>
                  </a:srgbClr>
                </a:solidFill>
              </a:rPr>
              <a:t>"sally"</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salary</a:t>
            </a:r>
            <a:r>
              <a:rPr lang="en-US" dirty="0">
                <a:solidFill>
                  <a:prstClr val="black"/>
                </a:solidFill>
              </a:rPr>
              <a:t>: </a:t>
            </a:r>
            <a:r>
              <a:rPr lang="en-US" dirty="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designation</a:t>
            </a:r>
            <a:r>
              <a:rPr lang="en-US" dirty="0">
                <a:solidFill>
                  <a:prstClr val="black"/>
                </a:solidFill>
              </a:rPr>
              <a:t>: </a:t>
            </a:r>
            <a:r>
              <a:rPr lang="en-US" dirty="0">
                <a:solidFill>
                  <a:srgbClr val="1F497D">
                    <a:lumMod val="60000"/>
                    <a:lumOff val="40000"/>
                  </a:srgbClr>
                </a:solidFill>
              </a:rPr>
              <a:t>"MTS"</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teams</a:t>
            </a:r>
            <a:r>
              <a:rPr lang="en-US" dirty="0">
                <a:solidFill>
                  <a:prstClr val="black"/>
                </a:solidFill>
              </a:rPr>
              <a:t>: </a:t>
            </a:r>
            <a:r>
              <a:rPr lang="en-US" dirty="0">
                <a:solidFill>
                  <a:srgbClr val="1F497D">
                    <a:lumMod val="60000"/>
                    <a:lumOff val="40000"/>
                  </a:srgbClr>
                </a:solidFill>
              </a:rPr>
              <a:t>[ "cluster-management" ]</a:t>
            </a:r>
          </a:p>
          <a:p>
            <a:pPr marL="0" indent="0">
              <a:spcBef>
                <a:spcPts val="0"/>
              </a:spcBef>
              <a:buNone/>
            </a:pPr>
            <a:r>
              <a:rPr lang="en-US" dirty="0">
                <a:solidFill>
                  <a:srgbClr val="00B050"/>
                </a:solidFill>
              </a:rPr>
              <a:t>		}</a:t>
            </a:r>
            <a:r>
              <a:rPr lang="en-US" dirty="0"/>
              <a:t>)`</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63</a:t>
            </a:fld>
            <a:endParaRPr lang="en-US" dirty="0"/>
          </a:p>
        </p:txBody>
      </p:sp>
    </p:spTree>
    <p:extLst>
      <p:ext uri="{BB962C8B-B14F-4D97-AF65-F5344CB8AC3E}">
        <p14:creationId xmlns:p14="http://schemas.microsoft.com/office/powerpoint/2010/main" val="278827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All employees with salary greater than 18000 get a designation of Manager</a:t>
            </a:r>
          </a:p>
          <a:p>
            <a:pPr marL="0" indent="0">
              <a:spcBef>
                <a:spcPts val="0"/>
              </a:spcBef>
              <a:buNone/>
            </a:pPr>
            <a:endParaRPr lang="en-US" dirty="0"/>
          </a:p>
          <a:p>
            <a:pPr marL="0" indent="0">
              <a:spcBef>
                <a:spcPts val="0"/>
              </a:spcBef>
              <a:buNone/>
            </a:pPr>
            <a:r>
              <a:rPr lang="en-US" sz="2800" dirty="0"/>
              <a:t>		      </a:t>
            </a:r>
            <a:r>
              <a:rPr lang="en-US" sz="2800" dirty="0" err="1"/>
              <a:t>db.employee.update</a:t>
            </a:r>
            <a:r>
              <a:rPr lang="en-US" sz="2800" dirty="0"/>
              <a:t>(</a:t>
            </a:r>
          </a:p>
          <a:p>
            <a:pPr marL="0" indent="0">
              <a:spcBef>
                <a:spcPts val="0"/>
              </a:spcBef>
              <a:buNone/>
            </a:pPr>
            <a:r>
              <a:rPr lang="en-US" sz="2400" i="1" dirty="0"/>
              <a:t>Update Criteria</a:t>
            </a:r>
            <a:r>
              <a:rPr lang="en-US" dirty="0">
                <a:solidFill>
                  <a:srgbClr val="00B050"/>
                </a:solidFill>
              </a:rPr>
              <a:t>		</a:t>
            </a:r>
            <a:r>
              <a:rPr lang="en-US" sz="2800" dirty="0">
                <a:solidFill>
                  <a:srgbClr val="00B050"/>
                </a:solidFill>
              </a:rPr>
              <a:t>{</a:t>
            </a:r>
            <a:r>
              <a:rPr lang="en-US" sz="2800" dirty="0">
                <a:solidFill>
                  <a:srgbClr val="FF0000"/>
                </a:solidFill>
              </a:rPr>
              <a:t>salary:</a:t>
            </a:r>
            <a:r>
              <a:rPr lang="en-US" sz="2800" dirty="0">
                <a:solidFill>
                  <a:srgbClr val="00B050"/>
                </a:solidFill>
              </a:rPr>
              <a:t>{</a:t>
            </a:r>
            <a:r>
              <a:rPr lang="en-US" sz="2800" dirty="0">
                <a:solidFill>
                  <a:schemeClr val="tx2">
                    <a:lumMod val="60000"/>
                    <a:lumOff val="40000"/>
                  </a:schemeClr>
                </a:solidFill>
              </a:rPr>
              <a:t>$gt:18000</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Action</a:t>
            </a:r>
            <a:r>
              <a:rPr lang="en-US" dirty="0">
                <a:solidFill>
                  <a:prstClr val="black"/>
                </a:solidFill>
              </a:rPr>
              <a:t>		</a:t>
            </a:r>
            <a:r>
              <a:rPr lang="en-US" sz="2800" dirty="0">
                <a:solidFill>
                  <a:srgbClr val="00B050"/>
                </a:solidFill>
              </a:rPr>
              <a:t>{</a:t>
            </a:r>
            <a:r>
              <a:rPr lang="en-US" sz="2800" dirty="0">
                <a:solidFill>
                  <a:srgbClr val="FF0000"/>
                </a:solidFill>
              </a:rPr>
              <a:t>$set: </a:t>
            </a:r>
            <a:r>
              <a:rPr lang="en-US" sz="2800" dirty="0">
                <a:solidFill>
                  <a:srgbClr val="00B050"/>
                </a:solidFill>
              </a:rPr>
              <a:t>{</a:t>
            </a:r>
            <a:r>
              <a:rPr lang="en-US" sz="2800" dirty="0">
                <a:solidFill>
                  <a:schemeClr val="tx2">
                    <a:lumMod val="60000"/>
                    <a:lumOff val="40000"/>
                  </a:schemeClr>
                </a:solidFill>
              </a:rPr>
              <a:t>designation: "Manager"</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Option</a:t>
            </a:r>
            <a:r>
              <a:rPr lang="en-US" dirty="0">
                <a:solidFill>
                  <a:prstClr val="black"/>
                </a:solidFill>
              </a:rPr>
              <a:t>		</a:t>
            </a:r>
            <a:r>
              <a:rPr lang="en-US" sz="2800" dirty="0">
                <a:solidFill>
                  <a:srgbClr val="00B050"/>
                </a:solidFill>
              </a:rPr>
              <a:t>{</a:t>
            </a:r>
            <a:r>
              <a:rPr lang="en-US" sz="2800" dirty="0">
                <a:solidFill>
                  <a:srgbClr val="FF0000"/>
                </a:solidFill>
              </a:rPr>
              <a:t>multi</a:t>
            </a:r>
            <a:r>
              <a:rPr lang="en-US" sz="2800" dirty="0">
                <a:solidFill>
                  <a:prstClr val="black"/>
                </a:solidFill>
              </a:rPr>
              <a:t>: </a:t>
            </a:r>
            <a:r>
              <a:rPr lang="en-US" sz="2800" dirty="0">
                <a:solidFill>
                  <a:schemeClr val="tx2">
                    <a:lumMod val="60000"/>
                    <a:lumOff val="40000"/>
                  </a:schemeClr>
                </a:solidFill>
              </a:rPr>
              <a:t>true</a:t>
            </a:r>
            <a:r>
              <a:rPr lang="en-US" sz="2800" dirty="0">
                <a:solidFill>
                  <a:srgbClr val="00B050"/>
                </a:solidFill>
              </a:rPr>
              <a:t>}</a:t>
            </a:r>
            <a:endParaRPr lang="en-US" dirty="0">
              <a:solidFill>
                <a:srgbClr val="00B050"/>
              </a:solidFill>
            </a:endParaRP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Multi-option allows multiple document update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64</a:t>
            </a:fld>
            <a:endParaRPr lang="en-US" dirty="0"/>
          </a:p>
        </p:txBody>
      </p:sp>
    </p:spTree>
    <p:extLst>
      <p:ext uri="{BB962C8B-B14F-4D97-AF65-F5344CB8AC3E}">
        <p14:creationId xmlns:p14="http://schemas.microsoft.com/office/powerpoint/2010/main" val="1267920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a:t>
            </a:r>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a:t>Remove all employees who earn less than 10000</a:t>
            </a:r>
          </a:p>
          <a:p>
            <a:pPr marL="0" indent="0">
              <a:spcBef>
                <a:spcPts val="0"/>
              </a:spcBef>
              <a:buNone/>
            </a:pPr>
            <a:endParaRPr lang="en-US" dirty="0"/>
          </a:p>
          <a:p>
            <a:pPr marL="0" indent="0">
              <a:spcBef>
                <a:spcPts val="0"/>
              </a:spcBef>
              <a:buNone/>
            </a:pPr>
            <a:r>
              <a:rPr lang="en-US" dirty="0"/>
              <a:t>			</a:t>
            </a:r>
            <a:r>
              <a:rPr lang="en-US" dirty="0" err="1"/>
              <a:t>db.employee.remove</a:t>
            </a:r>
            <a:r>
              <a:rPr lang="en-US" dirty="0"/>
              <a:t>(</a:t>
            </a:r>
          </a:p>
          <a:p>
            <a:pPr marL="0" indent="0">
              <a:spcBef>
                <a:spcPts val="0"/>
              </a:spcBef>
              <a:buNone/>
            </a:pPr>
            <a:r>
              <a:rPr lang="en-US" sz="2400" i="1" dirty="0"/>
              <a:t>Remove Criteria</a:t>
            </a:r>
            <a:r>
              <a:rPr lang="en-US" dirty="0">
                <a:solidFill>
                  <a:srgbClr val="00B050"/>
                </a:solidFill>
              </a:rPr>
              <a:t>		{</a:t>
            </a:r>
            <a:r>
              <a:rPr lang="en-US" dirty="0">
                <a:solidFill>
                  <a:srgbClr val="FF0000"/>
                </a:solidFill>
              </a:rPr>
              <a:t>salary:</a:t>
            </a:r>
            <a:r>
              <a:rPr lang="en-US" dirty="0">
                <a:solidFill>
                  <a:srgbClr val="00B050"/>
                </a:solidFill>
              </a:rPr>
              <a:t>{</a:t>
            </a:r>
            <a:r>
              <a:rPr lang="en-US" dirty="0">
                <a:solidFill>
                  <a:schemeClr val="tx2">
                    <a:lumMod val="60000"/>
                    <a:lumOff val="40000"/>
                  </a:schemeClr>
                </a:solidFill>
              </a:rPr>
              <a:t>$lt:10000</a:t>
            </a:r>
            <a:r>
              <a:rPr lang="en-US" dirty="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Can accept a flag to limit the number of documents removed</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65</a:t>
            </a:fld>
            <a:endParaRPr lang="en-US" dirty="0"/>
          </a:p>
        </p:txBody>
      </p:sp>
    </p:spTree>
    <p:extLst>
      <p:ext uri="{BB962C8B-B14F-4D97-AF65-F5344CB8AC3E}">
        <p14:creationId xmlns:p14="http://schemas.microsoft.com/office/powerpoint/2010/main" val="2669982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a:t>Typical </a:t>
            </a:r>
            <a:r>
              <a:rPr lang="en-US" dirty="0" err="1"/>
              <a:t>MongoDB</a:t>
            </a:r>
            <a:r>
              <a:rPr lang="en-US" dirty="0"/>
              <a:t> Deployment</a:t>
            </a:r>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tx1"/>
                </a:solidFill>
              </a:rPr>
              <a:t>Data split into </a:t>
            </a:r>
            <a:r>
              <a:rPr lang="en-US" sz="1600" dirty="0">
                <a:solidFill>
                  <a:srgbClr val="FF0000"/>
                </a:solidFill>
              </a:rPr>
              <a:t>chunks</a:t>
            </a:r>
            <a:r>
              <a:rPr lang="en-US" sz="1600" dirty="0">
                <a:solidFill>
                  <a:schemeClr val="tx1"/>
                </a:solidFill>
              </a:rPr>
              <a:t>, based on shard key (~ primary key)</a:t>
            </a:r>
          </a:p>
          <a:p>
            <a:pPr marL="920664" lvl="1" indent="-285750">
              <a:buFont typeface="Arial" panose="020B0604020202020204" pitchFamily="34" charset="0"/>
              <a:buChar char="•"/>
            </a:pPr>
            <a:r>
              <a:rPr lang="en-US" sz="1600" dirty="0">
                <a:solidFill>
                  <a:schemeClr val="tx1"/>
                </a:solidFill>
              </a:rPr>
              <a:t>Either use hash or range-partitioning</a:t>
            </a:r>
          </a:p>
          <a:p>
            <a:pPr marL="285750" indent="-285750">
              <a:buFont typeface="Arial" panose="020B0604020202020204" pitchFamily="34" charset="0"/>
              <a:buChar char="•"/>
            </a:pPr>
            <a:r>
              <a:rPr lang="en-US" sz="1600" dirty="0">
                <a:solidFill>
                  <a:srgbClr val="FF0000"/>
                </a:solidFill>
              </a:rPr>
              <a:t>Shard</a:t>
            </a:r>
            <a:r>
              <a:rPr lang="en-US" sz="1600" dirty="0">
                <a:solidFill>
                  <a:schemeClr val="tx1"/>
                </a:solidFill>
              </a:rPr>
              <a:t>: collection of chunks</a:t>
            </a:r>
          </a:p>
          <a:p>
            <a:pPr marL="285750" indent="-285750">
              <a:buFont typeface="Arial" panose="020B0604020202020204" pitchFamily="34" charset="0"/>
              <a:buChar char="•"/>
            </a:pPr>
            <a:r>
              <a:rPr lang="en-US" sz="1600" dirty="0">
                <a:solidFill>
                  <a:schemeClr val="tx1"/>
                </a:solidFill>
              </a:rPr>
              <a:t>Shard assigned to a replica set </a:t>
            </a:r>
          </a:p>
          <a:p>
            <a:pPr marL="285750" indent="-285750">
              <a:buFont typeface="Arial" panose="020B0604020202020204" pitchFamily="34" charset="0"/>
              <a:buChar char="•"/>
            </a:pPr>
            <a:r>
              <a:rPr lang="en-US" sz="1600" dirty="0">
                <a:solidFill>
                  <a:srgbClr val="FF0000"/>
                </a:solidFill>
              </a:rPr>
              <a:t>Replica set </a:t>
            </a:r>
            <a:r>
              <a:rPr lang="en-US" sz="1600" dirty="0">
                <a:solidFill>
                  <a:schemeClr val="tx1"/>
                </a:solidFill>
              </a:rPr>
              <a:t>consists of multiple </a:t>
            </a:r>
            <a:r>
              <a:rPr lang="en-US" sz="1600" dirty="0" err="1">
                <a:solidFill>
                  <a:srgbClr val="FF0000"/>
                </a:solidFill>
              </a:rPr>
              <a:t>mongod</a:t>
            </a:r>
            <a:r>
              <a:rPr lang="en-US" sz="1600" dirty="0">
                <a:solidFill>
                  <a:srgbClr val="FF0000"/>
                </a:solidFill>
              </a:rPr>
              <a:t> </a:t>
            </a:r>
            <a:r>
              <a:rPr lang="en-US" sz="1600" dirty="0">
                <a:solidFill>
                  <a:schemeClr val="tx1"/>
                </a:solidFill>
              </a:rPr>
              <a:t>servers (typically 3 </a:t>
            </a:r>
            <a:r>
              <a:rPr lang="en-US" sz="1600" dirty="0" err="1">
                <a:solidFill>
                  <a:schemeClr val="tx1"/>
                </a:solidFill>
              </a:rPr>
              <a:t>mongod’s</a:t>
            </a:r>
            <a:r>
              <a:rPr lang="en-US" sz="1600" dirty="0">
                <a:solidFill>
                  <a:schemeClr val="tx1"/>
                </a:solidFill>
              </a:rPr>
              <a:t>)</a:t>
            </a:r>
            <a:endParaRPr lang="en-US" sz="1600" dirty="0">
              <a:solidFill>
                <a:srgbClr val="FF0000"/>
              </a:solidFill>
            </a:endParaRPr>
          </a:p>
          <a:p>
            <a:pPr marL="285750" indent="-285750">
              <a:buFont typeface="Arial" panose="020B0604020202020204" pitchFamily="34" charset="0"/>
              <a:buChar char="•"/>
            </a:pPr>
            <a:r>
              <a:rPr lang="en-US" sz="1600" dirty="0">
                <a:solidFill>
                  <a:schemeClr val="tx1"/>
                </a:solidFill>
              </a:rPr>
              <a:t>Replica set members are mirrors of each other</a:t>
            </a:r>
          </a:p>
          <a:p>
            <a:pPr marL="920664" lvl="1" indent="-285750">
              <a:buFont typeface="Arial" panose="020B0604020202020204" pitchFamily="34" charset="0"/>
              <a:buChar char="•"/>
            </a:pPr>
            <a:r>
              <a:rPr lang="en-US" sz="1600" dirty="0">
                <a:solidFill>
                  <a:schemeClr val="tx1"/>
                </a:solidFill>
              </a:rPr>
              <a:t>One is primary</a:t>
            </a:r>
          </a:p>
          <a:p>
            <a:pPr marL="920664" lvl="1" indent="-285750">
              <a:buFont typeface="Arial" panose="020B0604020202020204" pitchFamily="34" charset="0"/>
              <a:buChar char="•"/>
            </a:pPr>
            <a:r>
              <a:rPr lang="en-US" sz="1600" dirty="0">
                <a:solidFill>
                  <a:schemeClr val="tx1"/>
                </a:solidFill>
              </a:rPr>
              <a:t>Others are </a:t>
            </a:r>
            <a:r>
              <a:rPr lang="en-US" sz="1600" dirty="0" err="1">
                <a:solidFill>
                  <a:schemeClr val="tx1"/>
                </a:solidFill>
              </a:rPr>
              <a:t>secondaries</a:t>
            </a:r>
            <a:endParaRPr lang="en-US" sz="1600" dirty="0">
              <a:solidFill>
                <a:schemeClr val="tx1"/>
              </a:solidFill>
            </a:endParaRPr>
          </a:p>
          <a:p>
            <a:pPr marL="285750" indent="-285750">
              <a:buFont typeface="Arial" panose="020B0604020202020204" pitchFamily="34" charset="0"/>
              <a:buChar char="•"/>
            </a:pPr>
            <a:r>
              <a:rPr lang="en-US" sz="1600" dirty="0">
                <a:solidFill>
                  <a:srgbClr val="FF0000"/>
                </a:solidFill>
              </a:rPr>
              <a:t>Routers</a:t>
            </a:r>
            <a:r>
              <a:rPr lang="en-US" sz="1600" dirty="0">
                <a:solidFill>
                  <a:schemeClr val="tx1"/>
                </a:solidFill>
              </a:rPr>
              <a:t>: </a:t>
            </a:r>
            <a:r>
              <a:rPr lang="en-US" sz="1600" dirty="0">
                <a:solidFill>
                  <a:srgbClr val="FF0000"/>
                </a:solidFill>
              </a:rPr>
              <a:t>mongos</a:t>
            </a:r>
            <a:r>
              <a:rPr lang="en-US" sz="1600" dirty="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a:solidFill>
                  <a:srgbClr val="FF0000"/>
                </a:solidFill>
              </a:rPr>
              <a:t>Config</a:t>
            </a:r>
            <a:r>
              <a:rPr lang="en-US" sz="1600" dirty="0">
                <a:solidFill>
                  <a:srgbClr val="FF0000"/>
                </a:solidFill>
              </a:rPr>
              <a:t> server</a:t>
            </a:r>
            <a:r>
              <a:rPr lang="en-US" sz="1600" dirty="0">
                <a:solidFill>
                  <a:schemeClr val="tx1"/>
                </a:solidFill>
              </a:rPr>
              <a:t>: Stores collection level metadata.</a:t>
            </a: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a:ea typeface="Calibri"/>
              <a:cs typeface="Times New Roman"/>
            </a:endParaRPr>
          </a:p>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a:ea typeface="Calibri"/>
              <a:cs typeface="Times New Roman"/>
            </a:endParaRPr>
          </a:p>
          <a:p>
            <a:pPr algn="ctr">
              <a:lnSpc>
                <a:spcPct val="115000"/>
              </a:lnSpc>
              <a:spcAft>
                <a:spcPts val="1000"/>
              </a:spcAft>
            </a:pPr>
            <a:r>
              <a:rPr lang="en-US" sz="1800" dirty="0">
                <a:ea typeface="Calibri"/>
                <a:cs typeface="Times New Roman"/>
              </a:rPr>
              <a:t>Router (mongos)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Replica Set</a:t>
            </a:r>
          </a:p>
        </p:txBody>
      </p:sp>
      <p:sp>
        <p:nvSpPr>
          <p:cNvPr id="3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66</a:t>
            </a:fld>
            <a:endParaRPr lang="en-US" dirty="0"/>
          </a:p>
        </p:txBody>
      </p:sp>
    </p:spTree>
    <p:extLst>
      <p:ext uri="{BB962C8B-B14F-4D97-AF65-F5344CB8AC3E}">
        <p14:creationId xmlns:p14="http://schemas.microsoft.com/office/powerpoint/2010/main" val="5762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a:t>Heartbeat</a:t>
            </a:r>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a:t>Write	Read</a:t>
            </a:r>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a:t>Replication</a:t>
            </a:r>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a:t>Replication</a:t>
            </a:r>
          </a:p>
        </p:txBody>
      </p:sp>
      <p:sp>
        <p:nvSpPr>
          <p:cNvPr id="2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67</a:t>
            </a:fld>
            <a:endParaRPr lang="en-US" dirty="0"/>
          </a:p>
        </p:txBody>
      </p:sp>
    </p:spTree>
    <p:extLst>
      <p:ext uri="{BB962C8B-B14F-4D97-AF65-F5344CB8AC3E}">
        <p14:creationId xmlns:p14="http://schemas.microsoft.com/office/powerpoint/2010/main" val="14716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3" name="Content Placeholder 2"/>
          <p:cNvSpPr>
            <a:spLocks noGrp="1"/>
          </p:cNvSpPr>
          <p:nvPr>
            <p:ph idx="1"/>
          </p:nvPr>
        </p:nvSpPr>
        <p:spPr/>
        <p:txBody>
          <a:bodyPr/>
          <a:lstStyle/>
          <a:p>
            <a:r>
              <a:rPr lang="en-US" dirty="0"/>
              <a:t>Uses an </a:t>
            </a:r>
            <a:r>
              <a:rPr lang="en-US" dirty="0" err="1"/>
              <a:t>oplog</a:t>
            </a:r>
            <a:r>
              <a:rPr lang="en-US" dirty="0"/>
              <a:t> (operation log) for data sync up</a:t>
            </a:r>
          </a:p>
          <a:p>
            <a:pPr lvl="1"/>
            <a:r>
              <a:rPr lang="en-US" dirty="0" err="1"/>
              <a:t>Oplog</a:t>
            </a:r>
            <a:r>
              <a:rPr lang="en-US" dirty="0"/>
              <a:t> maintained at primary, delta transferred to secondary continuously/every once in a while</a:t>
            </a:r>
          </a:p>
          <a:p>
            <a:r>
              <a:rPr lang="en-US" dirty="0"/>
              <a:t>When needed, Leader Election protocol elects a master</a:t>
            </a:r>
          </a:p>
          <a:p>
            <a:r>
              <a:rPr lang="en-US" dirty="0"/>
              <a:t>Some </a:t>
            </a:r>
            <a:r>
              <a:rPr lang="en-US" dirty="0" err="1"/>
              <a:t>mongod</a:t>
            </a:r>
            <a:r>
              <a:rPr lang="en-US" dirty="0"/>
              <a:t> servers do not maintain data but can vote – called as Arbiters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68</a:t>
            </a:fld>
            <a:endParaRPr lang="en-US" dirty="0"/>
          </a:p>
        </p:txBody>
      </p:sp>
    </p:spTree>
    <p:extLst>
      <p:ext uri="{BB962C8B-B14F-4D97-AF65-F5344CB8AC3E}">
        <p14:creationId xmlns:p14="http://schemas.microsoft.com/office/powerpoint/2010/main" val="3455898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Preference</a:t>
            </a:r>
          </a:p>
        </p:txBody>
      </p:sp>
      <p:sp>
        <p:nvSpPr>
          <p:cNvPr id="3" name="Content Placeholder 2"/>
          <p:cNvSpPr>
            <a:spLocks noGrp="1"/>
          </p:cNvSpPr>
          <p:nvPr>
            <p:ph idx="1"/>
          </p:nvPr>
        </p:nvSpPr>
        <p:spPr/>
        <p:txBody>
          <a:bodyPr/>
          <a:lstStyle/>
          <a:p>
            <a:r>
              <a:rPr lang="en-US" dirty="0"/>
              <a:t>(Updated 2016 v3.2)</a:t>
            </a:r>
          </a:p>
          <a:p>
            <a:r>
              <a:rPr lang="en-US" dirty="0"/>
              <a:t>Determine where to route read operation</a:t>
            </a:r>
          </a:p>
          <a:p>
            <a:r>
              <a:rPr lang="en-US" dirty="0"/>
              <a:t>Default is primary. Some other options are </a:t>
            </a:r>
          </a:p>
          <a:p>
            <a:pPr lvl="1"/>
            <a:r>
              <a:rPr lang="en-US" dirty="0"/>
              <a:t>primary-preferred</a:t>
            </a:r>
          </a:p>
          <a:p>
            <a:pPr lvl="1"/>
            <a:r>
              <a:rPr lang="en-US" dirty="0"/>
              <a:t>secondary</a:t>
            </a:r>
          </a:p>
          <a:p>
            <a:pPr lvl="1"/>
            <a:r>
              <a:rPr lang="en-US" dirty="0"/>
              <a:t>nearest</a:t>
            </a:r>
          </a:p>
          <a:p>
            <a:pPr lvl="1"/>
            <a:r>
              <a:rPr lang="en-US" dirty="0"/>
              <a:t>majority</a:t>
            </a:r>
          </a:p>
          <a:p>
            <a:r>
              <a:rPr lang="en-US" dirty="0"/>
              <a:t>Helps reduce latency, improve throughput</a:t>
            </a:r>
          </a:p>
          <a:p>
            <a:r>
              <a:rPr lang="en-US" dirty="0"/>
              <a:t>Reads from secondary may fetch stale data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69</a:t>
            </a:fld>
            <a:endParaRPr lang="en-US" dirty="0"/>
          </a:p>
        </p:txBody>
      </p:sp>
    </p:spTree>
    <p:extLst>
      <p:ext uri="{BB962C8B-B14F-4D97-AF65-F5344CB8AC3E}">
        <p14:creationId xmlns:p14="http://schemas.microsoft.com/office/powerpoint/2010/main" val="185910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a:t>
            </a:fld>
            <a:endParaRPr lang="en-US" dirty="0"/>
          </a:p>
        </p:txBody>
      </p:sp>
    </p:spTree>
    <p:extLst>
      <p:ext uri="{BB962C8B-B14F-4D97-AF65-F5344CB8AC3E}">
        <p14:creationId xmlns:p14="http://schemas.microsoft.com/office/powerpoint/2010/main" val="1297390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Concern</a:t>
            </a:r>
          </a:p>
        </p:txBody>
      </p:sp>
      <p:sp>
        <p:nvSpPr>
          <p:cNvPr id="3" name="Content Placeholder 2"/>
          <p:cNvSpPr>
            <a:spLocks noGrp="1"/>
          </p:cNvSpPr>
          <p:nvPr>
            <p:ph idx="1"/>
          </p:nvPr>
        </p:nvSpPr>
        <p:spPr/>
        <p:txBody>
          <a:bodyPr>
            <a:normAutofit/>
          </a:bodyPr>
          <a:lstStyle/>
          <a:p>
            <a:r>
              <a:rPr lang="en-US" dirty="0"/>
              <a:t>(Updated 2016 v3.2)</a:t>
            </a:r>
          </a:p>
          <a:p>
            <a:r>
              <a:rPr lang="en-US" dirty="0"/>
              <a:t>Determines the guarantee that </a:t>
            </a:r>
            <a:r>
              <a:rPr lang="en-US" dirty="0" err="1"/>
              <a:t>MongoDB</a:t>
            </a:r>
            <a:r>
              <a:rPr lang="en-US" dirty="0"/>
              <a:t> provides on the success of a write operation</a:t>
            </a:r>
          </a:p>
          <a:p>
            <a:r>
              <a:rPr lang="en-US" dirty="0"/>
              <a:t>0: no </a:t>
            </a:r>
            <a:r>
              <a:rPr lang="en-US" dirty="0" err="1"/>
              <a:t>ack</a:t>
            </a:r>
            <a:endParaRPr lang="en-US" dirty="0"/>
          </a:p>
          <a:p>
            <a:r>
              <a:rPr lang="en-US" dirty="0"/>
              <a:t>1: </a:t>
            </a:r>
            <a:r>
              <a:rPr lang="en-US" dirty="0" err="1"/>
              <a:t>ack</a:t>
            </a:r>
            <a:r>
              <a:rPr lang="en-US" dirty="0"/>
              <a:t>, from primary</a:t>
            </a:r>
          </a:p>
          <a:p>
            <a:r>
              <a:rPr lang="en-US" dirty="0"/>
              <a:t>majority</a:t>
            </a:r>
          </a:p>
          <a:p>
            <a:r>
              <a:rPr lang="en-US" dirty="0"/>
              <a:t>Weaker write concern implies faster write time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70</a:t>
            </a:fld>
            <a:endParaRPr lang="en-US" dirty="0"/>
          </a:p>
        </p:txBody>
      </p:sp>
    </p:spTree>
    <p:extLst>
      <p:ext uri="{BB962C8B-B14F-4D97-AF65-F5344CB8AC3E}">
        <p14:creationId xmlns:p14="http://schemas.microsoft.com/office/powerpoint/2010/main" val="35762700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operation performance</a:t>
            </a:r>
          </a:p>
        </p:txBody>
      </p:sp>
      <p:sp>
        <p:nvSpPr>
          <p:cNvPr id="3" name="Content Placeholder 2"/>
          <p:cNvSpPr>
            <a:spLocks noGrp="1"/>
          </p:cNvSpPr>
          <p:nvPr>
            <p:ph idx="1"/>
          </p:nvPr>
        </p:nvSpPr>
        <p:spPr/>
        <p:txBody>
          <a:bodyPr/>
          <a:lstStyle/>
          <a:p>
            <a:r>
              <a:rPr lang="en-US" dirty="0"/>
              <a:t>Journaling: Write-ahead logging to an on-disk journal for durability</a:t>
            </a:r>
          </a:p>
          <a:p>
            <a:r>
              <a:rPr lang="en-US" dirty="0"/>
              <a:t>Journal may be memory-mapped</a:t>
            </a:r>
          </a:p>
          <a:p>
            <a:r>
              <a:rPr lang="en-US" dirty="0"/>
              <a:t>Indexing: Every write needs to update every index associated with the 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71</a:t>
            </a:fld>
            <a:endParaRPr lang="en-US" dirty="0"/>
          </a:p>
        </p:txBody>
      </p:sp>
    </p:spTree>
    <p:extLst>
      <p:ext uri="{BB962C8B-B14F-4D97-AF65-F5344CB8AC3E}">
        <p14:creationId xmlns:p14="http://schemas.microsoft.com/office/powerpoint/2010/main" val="2944667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a:t>
            </a:r>
          </a:p>
        </p:txBody>
      </p:sp>
      <p:sp>
        <p:nvSpPr>
          <p:cNvPr id="3" name="Content Placeholder 2"/>
          <p:cNvSpPr>
            <a:spLocks noGrp="1"/>
          </p:cNvSpPr>
          <p:nvPr>
            <p:ph idx="1"/>
          </p:nvPr>
        </p:nvSpPr>
        <p:spPr/>
        <p:txBody>
          <a:bodyPr/>
          <a:lstStyle/>
          <a:p>
            <a:r>
              <a:rPr lang="en-US" dirty="0"/>
              <a:t>Over time, some chunks may get larger than others</a:t>
            </a:r>
          </a:p>
          <a:p>
            <a:r>
              <a:rPr lang="en-US" dirty="0"/>
              <a:t>Splitting: Upper bound on chunk size; when hit, chunk is split</a:t>
            </a:r>
          </a:p>
          <a:p>
            <a:r>
              <a:rPr lang="en-US" dirty="0"/>
              <a:t>Balancing: Migrates chunks among shards if there is an uneven distribution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72</a:t>
            </a:fld>
            <a:endParaRPr lang="en-US" dirty="0"/>
          </a:p>
        </p:txBody>
      </p:sp>
    </p:spTree>
    <p:extLst>
      <p:ext uri="{BB962C8B-B14F-4D97-AF65-F5344CB8AC3E}">
        <p14:creationId xmlns:p14="http://schemas.microsoft.com/office/powerpoint/2010/main" val="3190222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3" name="Content Placeholder 2"/>
          <p:cNvSpPr>
            <a:spLocks noGrp="1"/>
          </p:cNvSpPr>
          <p:nvPr>
            <p:ph idx="1"/>
          </p:nvPr>
        </p:nvSpPr>
        <p:spPr/>
        <p:txBody>
          <a:bodyPr/>
          <a:lstStyle/>
          <a:p>
            <a:r>
              <a:rPr lang="en-US" dirty="0"/>
              <a:t>Either strongly consistent or eventually consistent</a:t>
            </a:r>
          </a:p>
          <a:p>
            <a:pPr lvl="1"/>
            <a:r>
              <a:rPr lang="en-US" dirty="0"/>
              <a:t>Depending on combination of read preference and write concern</a:t>
            </a:r>
          </a:p>
          <a:p>
            <a:r>
              <a:rPr lang="en-US" dirty="0"/>
              <a:t>CAP Theorem: With Strong consistency, under partition, </a:t>
            </a:r>
            <a:r>
              <a:rPr lang="en-US" dirty="0" err="1"/>
              <a:t>MongoDB</a:t>
            </a:r>
            <a:r>
              <a:rPr lang="en-US" dirty="0"/>
              <a:t> becomes write-unavailable thereby ensuring consistency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73</a:t>
            </a:fld>
            <a:endParaRPr lang="en-US" dirty="0"/>
          </a:p>
        </p:txBody>
      </p:sp>
    </p:spTree>
    <p:extLst>
      <p:ext uri="{BB962C8B-B14F-4D97-AF65-F5344CB8AC3E}">
        <p14:creationId xmlns:p14="http://schemas.microsoft.com/office/powerpoint/2010/main" val="39683361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3" name="Content Placeholder 2"/>
          <p:cNvSpPr>
            <a:spLocks noGrp="1"/>
          </p:cNvSpPr>
          <p:nvPr>
            <p:ph idx="1"/>
          </p:nvPr>
        </p:nvSpPr>
        <p:spPr/>
        <p:txBody>
          <a:bodyPr>
            <a:normAutofit/>
          </a:bodyPr>
          <a:lstStyle/>
          <a:p>
            <a:r>
              <a:rPr lang="en-US" dirty="0"/>
              <a:t>30 – 50x faster than MySQL Server 2008 for writes [1]</a:t>
            </a:r>
          </a:p>
          <a:p>
            <a:r>
              <a:rPr lang="en-US" dirty="0"/>
              <a:t>At least 3x faster for reads [1]</a:t>
            </a:r>
          </a:p>
          <a:p>
            <a:r>
              <a:rPr lang="en-US" dirty="0" err="1"/>
              <a:t>MongoDB</a:t>
            </a:r>
            <a:r>
              <a:rPr lang="en-US" dirty="0"/>
              <a:t> 2.2.2 offers slower throughput for different YCSB workloads compared to Cassandra [2]</a:t>
            </a:r>
          </a:p>
          <a:p>
            <a:pPr marL="0" indent="0">
              <a:buNone/>
            </a:pPr>
            <a:endParaRPr lang="en-US" dirty="0"/>
          </a:p>
          <a:p>
            <a:pPr marL="0" indent="0">
              <a:buNone/>
            </a:pPr>
            <a:r>
              <a:rPr lang="en-US" sz="1600" dirty="0">
                <a:hlinkClick r:id="rId2"/>
              </a:rPr>
              <a:t>[1] http://blog.michaelckennedy.net/2010/04/29/mongodb-vs-sql-server-2008-performance-showdown/</a:t>
            </a:r>
            <a:endParaRPr lang="en-US" sz="1600" dirty="0"/>
          </a:p>
          <a:p>
            <a:pPr marL="0" indent="0">
              <a:buNone/>
            </a:pPr>
            <a:r>
              <a:rPr lang="en-US" sz="1600" dirty="0">
                <a:hlinkClick r:id="rId3"/>
              </a:rPr>
              <a:t>[2] http://hyperdex.org/performance/</a:t>
            </a:r>
            <a:endParaRPr lang="en-US" sz="1600" dirty="0"/>
          </a:p>
          <a:p>
            <a:pPr marL="0" indent="0">
              <a:buNone/>
            </a:pPr>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74</a:t>
            </a:fld>
            <a:endParaRPr lang="en-US" dirty="0"/>
          </a:p>
        </p:txBody>
      </p:sp>
    </p:spTree>
    <p:extLst>
      <p:ext uri="{BB962C8B-B14F-4D97-AF65-F5344CB8AC3E}">
        <p14:creationId xmlns:p14="http://schemas.microsoft.com/office/powerpoint/2010/main" val="1383102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000" dirty="0">
                <a:ea typeface="ＭＳ Ｐゴシック" charset="0"/>
              </a:rPr>
              <a:t>Traditional Databases (RDBMSs) work with strong consistency, and offer ACID</a:t>
            </a:r>
          </a:p>
          <a:p>
            <a:pPr>
              <a:defRPr/>
            </a:pPr>
            <a:r>
              <a:rPr lang="en-US" sz="2000" dirty="0">
                <a:ea typeface="ＭＳ Ｐゴシック" charset="0"/>
              </a:rPr>
              <a:t>Modern workloads don’t need such strong guarantees, but do need fast response times (availability)</a:t>
            </a:r>
          </a:p>
          <a:p>
            <a:pPr>
              <a:defRPr/>
            </a:pPr>
            <a:r>
              <a:rPr lang="en-US" sz="2000" dirty="0">
                <a:ea typeface="ＭＳ Ｐゴシック" charset="0"/>
              </a:rPr>
              <a:t>Unfortunately, CAP theorem</a:t>
            </a:r>
          </a:p>
          <a:p>
            <a:pPr>
              <a:defRPr/>
            </a:pPr>
            <a:r>
              <a:rPr lang="en-US" sz="2000" dirty="0">
                <a:ea typeface="ＭＳ Ｐゴシック" charset="0"/>
              </a:rPr>
              <a:t>Key-value/</a:t>
            </a:r>
            <a:r>
              <a:rPr lang="en-US" sz="2000" dirty="0" err="1">
                <a:ea typeface="ＭＳ Ｐゴシック" charset="0"/>
              </a:rPr>
              <a:t>NoSQL</a:t>
            </a:r>
            <a:r>
              <a:rPr lang="en-US" sz="2000" dirty="0">
                <a:ea typeface="ＭＳ Ｐゴシック" charset="0"/>
              </a:rPr>
              <a:t> systems offer BASE</a:t>
            </a:r>
          </a:p>
          <a:p>
            <a:pPr lvl="1">
              <a:defRPr/>
            </a:pPr>
            <a:r>
              <a:rPr lang="en-US" sz="2000" dirty="0">
                <a:ea typeface="ＭＳ Ｐゴシック" charset="0"/>
              </a:rPr>
              <a:t>Eventual consistency, and a variety of other consistency models striving towards strong consistency</a:t>
            </a:r>
          </a:p>
          <a:p>
            <a:pPr>
              <a:defRPr/>
            </a:pPr>
            <a:r>
              <a:rPr lang="en-US" sz="2000" dirty="0">
                <a:ea typeface="ＭＳ Ｐゴシック" charset="0"/>
              </a:rPr>
              <a:t>We discussed design of</a:t>
            </a:r>
          </a:p>
          <a:p>
            <a:pPr lvl="1">
              <a:defRPr/>
            </a:pPr>
            <a:r>
              <a:rPr lang="en-US" sz="2000" dirty="0">
                <a:ea typeface="ＭＳ Ｐゴシック" charset="0"/>
              </a:rPr>
              <a:t>Cassandra</a:t>
            </a:r>
          </a:p>
          <a:p>
            <a:pPr lvl="1">
              <a:defRPr/>
            </a:pPr>
            <a:r>
              <a:rPr lang="en-US" sz="2000" dirty="0" err="1">
                <a:ea typeface="ＭＳ Ｐゴシック" charset="0"/>
              </a:rPr>
              <a:t>HBase</a:t>
            </a:r>
            <a:endParaRPr lang="en-US" sz="2000" dirty="0">
              <a:ea typeface="ＭＳ Ｐゴシック" charset="0"/>
            </a:endParaRPr>
          </a:p>
          <a:p>
            <a:pPr lvl="1">
              <a:defRPr/>
            </a:pPr>
            <a:r>
              <a:rPr lang="en-US" sz="2000" dirty="0" err="1">
                <a:ea typeface="ＭＳ Ｐゴシック" charset="0"/>
              </a:rPr>
              <a:t>MongoDB</a:t>
            </a:r>
            <a:endParaRPr lang="en-US" sz="2000" dirty="0">
              <a:ea typeface="ＭＳ Ｐゴシック" charset="0"/>
            </a:endParaRPr>
          </a:p>
          <a:p>
            <a:pPr marL="0" indent="0">
              <a:buNone/>
              <a:defRPr/>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75</a:t>
            </a:fld>
            <a:endParaRPr lang="en-US" dirty="0"/>
          </a:p>
        </p:txBody>
      </p:sp>
    </p:spTree>
    <p:extLst>
      <p:ext uri="{BB962C8B-B14F-4D97-AF65-F5344CB8AC3E}">
        <p14:creationId xmlns:p14="http://schemas.microsoft.com/office/powerpoint/2010/main" val="1425268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Optional: Some more </a:t>
            </a:r>
            <a:r>
              <a:rPr lang="en-US" dirty="0" err="1"/>
              <a:t>MongoDB</a:t>
            </a:r>
            <a:r>
              <a:rPr lang="en-US" dirty="0"/>
              <a:t> queries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a:t>use records		-- Creates a database</a:t>
            </a:r>
          </a:p>
          <a:p>
            <a:pPr marL="0" indent="0">
              <a:spcBef>
                <a:spcPts val="0"/>
              </a:spcBef>
              <a:buNone/>
            </a:pPr>
            <a:endParaRPr lang="en-US" dirty="0"/>
          </a:p>
          <a:p>
            <a:pPr marL="0" indent="0">
              <a:spcBef>
                <a:spcPts val="0"/>
              </a:spcBef>
              <a:buNone/>
            </a:pPr>
            <a:r>
              <a:rPr lang="en-US" dirty="0" err="1"/>
              <a:t>db.employee.insert</a:t>
            </a:r>
            <a:r>
              <a:rPr lang="en-US" dirty="0"/>
              <a:t>({</a:t>
            </a:r>
          </a:p>
          <a:p>
            <a:pPr marL="0" indent="0">
              <a:spcBef>
                <a:spcPts val="0"/>
              </a:spcBef>
              <a:buNone/>
            </a:pPr>
            <a:r>
              <a:rPr lang="en-US" dirty="0"/>
              <a:t>		name: "Sally",</a:t>
            </a:r>
          </a:p>
          <a:p>
            <a:pPr marL="0" indent="0">
              <a:spcBef>
                <a:spcPts val="0"/>
              </a:spcBef>
              <a:buNone/>
            </a:pPr>
            <a:r>
              <a:rPr lang="en-US" dirty="0"/>
              <a:t>		salary: 15000,</a:t>
            </a:r>
          </a:p>
          <a:p>
            <a:pPr marL="0" indent="0">
              <a:spcBef>
                <a:spcPts val="0"/>
              </a:spcBef>
              <a:buNone/>
            </a:pPr>
            <a:r>
              <a:rPr lang="en-US" dirty="0"/>
              <a:t>		designation: "MTS",</a:t>
            </a:r>
          </a:p>
          <a:p>
            <a:pPr marL="0" indent="0">
              <a:spcBef>
                <a:spcPts val="0"/>
              </a:spcBef>
              <a:buNone/>
            </a:pPr>
            <a:r>
              <a:rPr lang="en-US" dirty="0"/>
              <a:t>		teams: "cluster-management"</a:t>
            </a:r>
          </a:p>
          <a:p>
            <a:pPr marL="0" indent="0">
              <a:spcBef>
                <a:spcPts val="0"/>
              </a:spcBef>
              <a:buNone/>
            </a:pPr>
            <a:r>
              <a:rPr lang="en-US" dirty="0"/>
              <a:t>		})</a:t>
            </a:r>
          </a:p>
          <a:p>
            <a:pPr marL="0" indent="0">
              <a:spcBef>
                <a:spcPts val="0"/>
              </a:spcBef>
              <a:buNone/>
            </a:pPr>
            <a:endParaRPr lang="en-US" dirty="0"/>
          </a:p>
          <a:p>
            <a:pPr marL="0" indent="0">
              <a:spcBef>
                <a:spcPts val="0"/>
              </a:spcBef>
              <a:buNone/>
            </a:pPr>
            <a:r>
              <a:rPr lang="en-US" dirty="0"/>
              <a:t>Also can use </a:t>
            </a:r>
            <a:r>
              <a:rPr lang="en-US" dirty="0">
                <a:solidFill>
                  <a:srgbClr val="FF0000"/>
                </a:solidFill>
              </a:rPr>
              <a:t>save</a:t>
            </a:r>
            <a:r>
              <a:rPr lang="en-US" dirty="0"/>
              <a:t> instead of </a:t>
            </a:r>
            <a:r>
              <a:rPr lang="en-US" dirty="0">
                <a:solidFill>
                  <a:srgbClr val="FF0000"/>
                </a:solidFill>
              </a:rPr>
              <a:t>insert</a:t>
            </a:r>
          </a:p>
        </p:txBody>
      </p:sp>
    </p:spTree>
    <p:extLst>
      <p:ext uri="{BB962C8B-B14F-4D97-AF65-F5344CB8AC3E}">
        <p14:creationId xmlns:p14="http://schemas.microsoft.com/office/powerpoint/2010/main" val="3220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Load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people = ["Marc", "Bill", "George", "Eliot", "Matt", "Trey", "Tracy", "Greg", "Steve", "Kristina", "Katie", "Jeff"];</a:t>
            </a:r>
          </a:p>
          <a:p>
            <a:pPr marL="0" indent="0">
              <a:buNone/>
            </a:pPr>
            <a:r>
              <a:rPr lang="en-US" dirty="0"/>
              <a:t>money = [10000, 5000, 8000, 2000];</a:t>
            </a:r>
          </a:p>
          <a:p>
            <a:pPr marL="0" indent="0">
              <a:buNone/>
            </a:pPr>
            <a:r>
              <a:rPr lang="en-US" dirty="0"/>
              <a:t>position = ["MTS", "Computer Scientist", "Manager", "Director"];</a:t>
            </a:r>
          </a:p>
          <a:p>
            <a:pPr marL="0" indent="0">
              <a:buNone/>
            </a:pPr>
            <a:r>
              <a:rPr lang="en-US" dirty="0"/>
              <a:t>groups = ["cluster-management", "human-resource", "backend", "</a:t>
            </a:r>
            <a:r>
              <a:rPr lang="en-US" dirty="0" err="1"/>
              <a:t>ui</a:t>
            </a:r>
            <a:r>
              <a:rPr lang="en-US" dirty="0"/>
              <a:t>"];</a:t>
            </a:r>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a:t>
            </a:r>
          </a:p>
        </p:txBody>
      </p:sp>
      <p:sp>
        <p:nvSpPr>
          <p:cNvPr id="3" name="Content Placeholder 2"/>
          <p:cNvSpPr>
            <a:spLocks noGrp="1"/>
          </p:cNvSpPr>
          <p:nvPr>
            <p:ph idx="1"/>
          </p:nvPr>
        </p:nvSpPr>
        <p:spPr/>
        <p:txBody>
          <a:bodyPr>
            <a:normAutofit/>
          </a:bodyPr>
          <a:lstStyle/>
          <a:p>
            <a:r>
              <a:rPr lang="en-US" dirty="0" err="1"/>
              <a:t>db.employee.find</a:t>
            </a:r>
            <a:r>
              <a:rPr lang="en-US" dirty="0"/>
              <a:t>()</a:t>
            </a:r>
          </a:p>
          <a:p>
            <a:r>
              <a:rPr lang="en-US" dirty="0" err="1"/>
              <a:t>db.employee.find</a:t>
            </a:r>
            <a:r>
              <a:rPr lang="en-US" dirty="0"/>
              <a:t>({name: "Sally"})</a:t>
            </a:r>
          </a:p>
          <a:p>
            <a:r>
              <a:rPr lang="en-US" dirty="0" err="1"/>
              <a:t>var</a:t>
            </a:r>
            <a:r>
              <a:rPr lang="en-US" dirty="0"/>
              <a:t> cursor = </a:t>
            </a:r>
            <a:r>
              <a:rPr lang="en-US" dirty="0" err="1"/>
              <a:t>db.employee.find</a:t>
            </a:r>
            <a:r>
              <a:rPr lang="en-US" dirty="0"/>
              <a:t>({salary: {$in: [5000, 2000] } } )</a:t>
            </a:r>
          </a:p>
          <a:p>
            <a:r>
              <a:rPr lang="en-US" dirty="0"/>
              <a:t>Use next() to access the rest of the records</a:t>
            </a:r>
          </a:p>
        </p:txBody>
      </p:sp>
    </p:spTree>
    <p:extLst>
      <p:ext uri="{BB962C8B-B14F-4D97-AF65-F5344CB8AC3E}">
        <p14:creationId xmlns:p14="http://schemas.microsoft.com/office/powerpoint/2010/main" val="26299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p>
          <a:p>
            <a:r>
              <a:rPr lang="en-US" dirty="0"/>
              <a:t>Fewer system administrators</a:t>
            </a:r>
          </a:p>
          <a:p>
            <a:r>
              <a:rPr lang="en-US" dirty="0"/>
              <a:t>Incremental Scalability</a:t>
            </a:r>
          </a:p>
          <a:p>
            <a:r>
              <a:rPr lang="en-US" dirty="0"/>
              <a:t>Scale out, not up</a:t>
            </a:r>
          </a:p>
          <a:p>
            <a:pPr lvl="1"/>
            <a:r>
              <a:rPr lang="en-US" dirty="0"/>
              <a:t>What?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a:t>
            </a:fld>
            <a:endParaRPr lang="en-US" dirty="0"/>
          </a:p>
        </p:txBody>
      </p:sp>
    </p:spTree>
    <p:extLst>
      <p:ext uri="{BB962C8B-B14F-4D97-AF65-F5344CB8AC3E}">
        <p14:creationId xmlns:p14="http://schemas.microsoft.com/office/powerpoint/2010/main" val="3637410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a:t>
            </a:r>
            <a:endParaRPr lang="en-US" dirty="0"/>
          </a:p>
        </p:txBody>
      </p:sp>
      <p:sp>
        <p:nvSpPr>
          <p:cNvPr id="3" name="Content Placeholder 2"/>
          <p:cNvSpPr>
            <a:spLocks noGrp="1"/>
          </p:cNvSpPr>
          <p:nvPr>
            <p:ph idx="1"/>
          </p:nvPr>
        </p:nvSpPr>
        <p:spPr/>
        <p:txBody>
          <a:bodyPr/>
          <a:lstStyle/>
          <a:p>
            <a:r>
              <a:rPr lang="en-US" dirty="0" err="1"/>
              <a:t>db.employee.find</a:t>
            </a:r>
            <a:r>
              <a:rPr lang="en-US" dirty="0"/>
              <a:t>({name: "Steve", salary: {$</a:t>
            </a:r>
            <a:r>
              <a:rPr lang="en-US" dirty="0" err="1"/>
              <a:t>lt</a:t>
            </a:r>
            <a:r>
              <a:rPr lang="en-US" dirty="0"/>
              <a:t>: 3000} } )</a:t>
            </a:r>
          </a:p>
          <a:p>
            <a:r>
              <a:rPr lang="en-US" dirty="0" err="1"/>
              <a:t>db.employee.find</a:t>
            </a:r>
            <a:r>
              <a:rPr lang="en-US" dirty="0"/>
              <a:t>( { $or: [ { name: "Bill" }, { salary: { $</a:t>
            </a:r>
            <a:r>
              <a:rPr lang="en-US" dirty="0" err="1"/>
              <a:t>gt</a:t>
            </a:r>
            <a:r>
              <a:rPr lang="en-US" dirty="0"/>
              <a:t>: 9000 } } ] } )</a:t>
            </a:r>
          </a:p>
          <a:p>
            <a:r>
              <a:rPr lang="en-US" dirty="0"/>
              <a:t>Find records of all managers who earn more than 5000</a:t>
            </a:r>
          </a:p>
          <a:p>
            <a:r>
              <a:rPr lang="en-US" dirty="0" err="1"/>
              <a:t>db.employee.find</a:t>
            </a:r>
            <a:r>
              <a:rPr lang="en-US" dirty="0"/>
              <a:t>({</a:t>
            </a:r>
            <a:r>
              <a:rPr lang="en-US" dirty="0" err="1"/>
              <a:t>designation:"Manager</a:t>
            </a:r>
            <a:r>
              <a:rPr lang="en-US" dirty="0"/>
              <a:t>", 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Commands</a:t>
            </a:r>
          </a:p>
        </p:txBody>
      </p:sp>
      <p:sp>
        <p:nvSpPr>
          <p:cNvPr id="3" name="Content Placeholder 2"/>
          <p:cNvSpPr>
            <a:spLocks noGrp="1"/>
          </p:cNvSpPr>
          <p:nvPr>
            <p:ph idx="1"/>
          </p:nvPr>
        </p:nvSpPr>
        <p:spPr/>
        <p:txBody>
          <a:bodyPr/>
          <a:lstStyle/>
          <a:p>
            <a:r>
              <a:rPr lang="en-US" dirty="0" err="1"/>
              <a:t>db.employee.count</a:t>
            </a:r>
            <a:r>
              <a:rPr lang="en-US" dirty="0"/>
              <a:t>()</a:t>
            </a:r>
          </a:p>
          <a:p>
            <a:r>
              <a:rPr lang="en-US" dirty="0"/>
              <a:t>How many employees with name Steve?</a:t>
            </a:r>
          </a:p>
          <a:p>
            <a:r>
              <a:rPr lang="en-US" dirty="0" err="1"/>
              <a:t>db.employee.find</a:t>
            </a:r>
            <a:r>
              <a:rPr lang="en-US" dirty="0"/>
              <a:t>({name: "Steve"}).count()</a:t>
            </a:r>
          </a:p>
          <a:p>
            <a:r>
              <a:rPr lang="en-US" dirty="0" err="1"/>
              <a:t>db.employee.find</a:t>
            </a:r>
            <a:r>
              <a:rPr lang="en-US" dirty="0"/>
              <a:t>({name: "Steve"}).skip(10)</a:t>
            </a:r>
          </a:p>
          <a:p>
            <a:r>
              <a:rPr lang="en-US" dirty="0" err="1"/>
              <a:t>db.employee.find</a:t>
            </a:r>
            <a:r>
              <a:rPr lang="en-US" dirty="0"/>
              <a:t>({name: "Steve"}).limit(10)</a:t>
            </a:r>
          </a:p>
        </p:txBody>
      </p:sp>
    </p:spTree>
    <p:extLst>
      <p:ext uri="{BB962C8B-B14F-4D97-AF65-F5344CB8AC3E}">
        <p14:creationId xmlns:p14="http://schemas.microsoft.com/office/powerpoint/2010/main" val="4751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a:t>
            </a:r>
          </a:p>
        </p:txBody>
      </p:sp>
      <p:sp>
        <p:nvSpPr>
          <p:cNvPr id="3" name="Content Placeholder 2"/>
          <p:cNvSpPr>
            <a:spLocks noGrp="1"/>
          </p:cNvSpPr>
          <p:nvPr>
            <p:ph idx="1"/>
          </p:nvPr>
        </p:nvSpPr>
        <p:spPr/>
        <p:txBody>
          <a:bodyPr>
            <a:normAutofit/>
          </a:bodyPr>
          <a:lstStyle/>
          <a:p>
            <a:r>
              <a:rPr lang="en-US" dirty="0"/>
              <a:t>Increment salary of all managers by 1000</a:t>
            </a:r>
          </a:p>
          <a:p>
            <a:r>
              <a:rPr lang="en-US" dirty="0" err="1"/>
              <a:t>db.employee.update</a:t>
            </a:r>
            <a:r>
              <a:rPr lang="en-US" dirty="0"/>
              <a:t>( { designation : "Manager" }, { $</a:t>
            </a:r>
            <a:r>
              <a:rPr lang="en-US" dirty="0" err="1"/>
              <a:t>inc</a:t>
            </a:r>
            <a:r>
              <a:rPr lang="en-US" dirty="0"/>
              <a:t> : { salary : 1000 } } )</a:t>
            </a:r>
          </a:p>
          <a:p>
            <a:r>
              <a:rPr lang="en-US" dirty="0" err="1"/>
              <a:t>db.employee.update</a:t>
            </a:r>
            <a:r>
              <a:rPr lang="en-US" dirty="0"/>
              <a:t>( { designation : "Manager" }, { $</a:t>
            </a:r>
            <a:r>
              <a:rPr lang="en-US" dirty="0" err="1"/>
              <a:t>inc</a:t>
            </a:r>
            <a:r>
              <a:rPr lang="en-US" dirty="0"/>
              <a:t> : { salary : 1000 } } , { multi: </a:t>
            </a:r>
            <a:r>
              <a:rPr lang="en-US" b="1" dirty="0"/>
              <a:t>true</a:t>
            </a:r>
            <a:r>
              <a:rPr lang="en-US" dirty="0"/>
              <a:t> } )</a:t>
            </a:r>
          </a:p>
          <a:p>
            <a:r>
              <a:rPr lang="en-US" dirty="0"/>
              <a:t>Increment salary of all managers working in cluster-management group by 5000</a:t>
            </a:r>
          </a:p>
          <a:p>
            <a:r>
              <a:rPr lang="en-US" dirty="0" err="1"/>
              <a:t>db.employee.update</a:t>
            </a:r>
            <a:r>
              <a:rPr lang="en-US" dirty="0"/>
              <a:t>( { designation : "Manager", teams: "cluster-management"}, { $</a:t>
            </a:r>
            <a:r>
              <a:rPr lang="en-US" dirty="0" err="1"/>
              <a:t>inc</a:t>
            </a:r>
            <a:r>
              <a:rPr lang="en-US" dirty="0"/>
              <a:t> : { salary : 5000 } } , { multi: </a:t>
            </a:r>
            <a:r>
              <a:rPr lang="en-US" b="1" dirty="0"/>
              <a:t>true</a:t>
            </a:r>
            <a:r>
              <a:rPr lang="en-US" dirty="0"/>
              <a:t> } )</a:t>
            </a:r>
          </a:p>
          <a:p>
            <a:endParaRPr lang="en-US" dirty="0"/>
          </a:p>
        </p:txBody>
      </p:sp>
    </p:spTree>
    <p:extLst>
      <p:ext uri="{BB962C8B-B14F-4D97-AF65-F5344CB8AC3E}">
        <p14:creationId xmlns:p14="http://schemas.microsoft.com/office/powerpoint/2010/main" val="30808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a:t>
            </a:r>
          </a:p>
        </p:txBody>
      </p:sp>
      <p:sp>
        <p:nvSpPr>
          <p:cNvPr id="3" name="Content Placeholder 2"/>
          <p:cNvSpPr>
            <a:spLocks noGrp="1"/>
          </p:cNvSpPr>
          <p:nvPr>
            <p:ph idx="1"/>
          </p:nvPr>
        </p:nvSpPr>
        <p:spPr/>
        <p:txBody>
          <a:bodyPr/>
          <a:lstStyle/>
          <a:p>
            <a:r>
              <a:rPr lang="en-US" dirty="0" err="1"/>
              <a:t>db.employee.remove</a:t>
            </a:r>
            <a:r>
              <a:rPr lang="en-US" dirty="0"/>
              <a:t>( { name : "Sally" } )</a:t>
            </a:r>
          </a:p>
          <a:p>
            <a:r>
              <a:rPr lang="en-US" dirty="0"/>
              <a:t>Remove all Computer Scientist in the </a:t>
            </a:r>
            <a:r>
              <a:rPr lang="en-US" dirty="0" err="1"/>
              <a:t>ui</a:t>
            </a:r>
            <a:r>
              <a:rPr lang="en-US" dirty="0"/>
              <a:t> division</a:t>
            </a:r>
          </a:p>
          <a:p>
            <a:r>
              <a:rPr lang="en-US" dirty="0" err="1"/>
              <a:t>db.employee.remove</a:t>
            </a:r>
            <a:r>
              <a:rPr lang="en-US" dirty="0"/>
              <a:t>( {teams: "</a:t>
            </a:r>
            <a:r>
              <a:rPr lang="en-US" dirty="0" err="1"/>
              <a:t>ui</a:t>
            </a:r>
            <a:r>
              <a:rPr lang="en-US" dirty="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10719673" cy="4267200"/>
          </a:xfrm>
        </p:spPr>
        <p:txBody>
          <a:bodyPr/>
          <a:lstStyle/>
          <a:p>
            <a:r>
              <a:rPr lang="en-US" dirty="0"/>
              <a:t>HW2 Released soon, due in 2 weeks (start early, no extensions!)</a:t>
            </a:r>
          </a:p>
          <a:p>
            <a:r>
              <a:rPr lang="en-US" dirty="0"/>
              <a:t>MP2 is already out, due soon (start early, no extensions!) </a:t>
            </a:r>
          </a:p>
          <a:p>
            <a:r>
              <a:rPr lang="en-US" dirty="0"/>
              <a:t>HW1 Solutions released (9/28)</a:t>
            </a:r>
          </a:p>
          <a:p>
            <a:r>
              <a:rPr lang="en-US" dirty="0"/>
              <a:t>In class midterm October 17</a:t>
            </a:r>
            <a:r>
              <a:rPr lang="en-US" baseline="30000" dirty="0"/>
              <a:t>th</a:t>
            </a:r>
            <a:endParaRPr lang="en-US" dirty="0"/>
          </a:p>
          <a:p>
            <a:pPr lvl="1"/>
            <a:r>
              <a:rPr lang="en-US" dirty="0"/>
              <a:t>Make sure you’re in class that day!</a:t>
            </a:r>
          </a:p>
          <a:p>
            <a:pPr lvl="1"/>
            <a:r>
              <a:rPr lang="en-US" dirty="0"/>
              <a:t>There will be </a:t>
            </a:r>
            <a:r>
              <a:rPr lang="en-US"/>
              <a:t>two rooms, </a:t>
            </a:r>
            <a:r>
              <a:rPr lang="en-US" dirty="0"/>
              <a:t>one may be in different part </a:t>
            </a:r>
            <a:r>
              <a:rPr lang="en-US"/>
              <a:t>of campus (more information coming soon)</a:t>
            </a:r>
            <a:endParaRPr lang="en-US" dirty="0"/>
          </a:p>
        </p:txBody>
      </p:sp>
    </p:spTree>
    <p:extLst>
      <p:ext uri="{BB962C8B-B14F-4D97-AF65-F5344CB8AC3E}">
        <p14:creationId xmlns:p14="http://schemas.microsoft.com/office/powerpoint/2010/main" val="85664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a:t>Scale up = grow your cluster capacity by replacing with more powerful machines</a:t>
            </a:r>
          </a:p>
          <a:p>
            <a:pPr lvl="1"/>
            <a:r>
              <a:rPr lang="en-US" dirty="0"/>
              <a:t>Traditional approach</a:t>
            </a:r>
          </a:p>
          <a:p>
            <a:pPr lvl="1"/>
            <a:r>
              <a:rPr lang="en-US" dirty="0"/>
              <a:t>Not cost-effective, as you’re buying above the sweet spot on the price curve</a:t>
            </a:r>
          </a:p>
          <a:p>
            <a:pPr lvl="1"/>
            <a:r>
              <a:rPr lang="en-US" dirty="0"/>
              <a:t>And you need to replace machines often</a:t>
            </a:r>
          </a:p>
          <a:p>
            <a:r>
              <a:rPr lang="en-US" dirty="0"/>
              <a:t>Scale out = incrementally grow your cluster capacity by adding more COTS machines (Components Off the Shelf)</a:t>
            </a:r>
          </a:p>
          <a:p>
            <a:pPr lvl="1"/>
            <a:r>
              <a:rPr lang="en-US" dirty="0"/>
              <a:t>Cheaper</a:t>
            </a:r>
          </a:p>
          <a:p>
            <a:pPr lvl="1"/>
            <a:r>
              <a:rPr lang="en-US" dirty="0"/>
              <a:t>Over a long duration, phase in a few newer (faster) machines as you phase out a few older machines</a:t>
            </a:r>
          </a:p>
          <a:p>
            <a:pPr lvl="1"/>
            <a:r>
              <a:rPr lang="en-US" dirty="0"/>
              <a:t>Used by most companies who run datacenters and clouds today</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9</a:t>
            </a:fld>
            <a:endParaRPr lang="en-US" dirty="0"/>
          </a:p>
        </p:txBody>
      </p:sp>
    </p:spTree>
    <p:extLst>
      <p:ext uri="{BB962C8B-B14F-4D97-AF65-F5344CB8AC3E}">
        <p14:creationId xmlns:p14="http://schemas.microsoft.com/office/powerpoint/2010/main" val="4251433329"/>
      </p:ext>
    </p:extLst>
  </p:cSld>
  <p:clrMapOvr>
    <a:masterClrMapping/>
  </p:clrMapOvr>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5217</Words>
  <Application>Microsoft Macintosh PowerPoint</Application>
  <PresentationFormat>Custom</PresentationFormat>
  <Paragraphs>1084</Paragraphs>
  <Slides>84</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굴림</vt:lpstr>
      <vt:lpstr>ＭＳ Ｐゴシック</vt:lpstr>
      <vt:lpstr>Akzidenz-Grotesk BQ</vt:lpstr>
      <vt:lpstr>Akzidenz-Grotesk Extended BQ</vt:lpstr>
      <vt:lpstr>Arial</vt:lpstr>
      <vt:lpstr>Calibri</vt:lpstr>
      <vt:lpstr>Helvetica</vt:lpstr>
      <vt:lpstr>Times New Roman</vt:lpstr>
      <vt:lpstr>Whitney-BlackSC</vt:lpstr>
      <vt:lpstr>Wingdings</vt:lpstr>
      <vt:lpstr>HPP-template</vt:lpstr>
      <vt:lpstr>PowerPoint Presentation</vt:lpstr>
      <vt:lpstr>Announcements</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lpstr>Announcements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Gupta, Indranil</cp:lastModifiedBy>
  <cp:revision>283</cp:revision>
  <dcterms:created xsi:type="dcterms:W3CDTF">2012-12-19T21:49:48Z</dcterms:created>
  <dcterms:modified xsi:type="dcterms:W3CDTF">2018-09-22T17:14:10Z</dcterms:modified>
</cp:coreProperties>
</file>