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339" r:id="rId2"/>
    <p:sldId id="257" r:id="rId3"/>
    <p:sldId id="347" r:id="rId4"/>
    <p:sldId id="258" r:id="rId5"/>
    <p:sldId id="259" r:id="rId6"/>
    <p:sldId id="260" r:id="rId7"/>
    <p:sldId id="261" r:id="rId8"/>
    <p:sldId id="262" r:id="rId9"/>
    <p:sldId id="263" r:id="rId10"/>
    <p:sldId id="33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3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41" r:id="rId35"/>
    <p:sldId id="342" r:id="rId36"/>
    <p:sldId id="348" r:id="rId37"/>
    <p:sldId id="346" r:id="rId38"/>
    <p:sldId id="344" r:id="rId39"/>
    <p:sldId id="288" r:id="rId40"/>
    <p:sldId id="289" r:id="rId41"/>
    <p:sldId id="290" r:id="rId42"/>
    <p:sldId id="291" r:id="rId43"/>
    <p:sldId id="292" r:id="rId44"/>
    <p:sldId id="293" r:id="rId45"/>
    <p:sldId id="338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36" r:id="rId69"/>
    <p:sldId id="33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43" r:id="rId78"/>
  </p:sldIdLst>
  <p:sldSz cx="12984163" cy="6858000"/>
  <p:notesSz cx="6858000" cy="9144000"/>
  <p:defaultTextStyle>
    <a:defPPr>
      <a:defRPr lang="en-US"/>
    </a:defPPr>
    <a:lvl1pPr marL="0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873" autoAdjust="0"/>
  </p:normalViewPr>
  <p:slideViewPr>
    <p:cSldViewPr>
      <p:cViewPr varScale="1">
        <p:scale>
          <a:sx n="124" d="100"/>
          <a:sy n="124" d="100"/>
        </p:scale>
        <p:origin x="328" y="176"/>
      </p:cViewPr>
      <p:guideLst>
        <p:guide orient="horz" pos="2160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4150" y="685800"/>
            <a:ext cx="648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7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7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4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69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2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11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2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30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56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2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24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0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0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9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97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37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51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7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2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8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996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2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47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044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0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60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47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07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9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29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508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68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2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94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91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6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81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38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07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704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75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82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66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386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18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28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8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83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42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711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591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9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19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37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059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48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87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72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27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3085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3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9530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184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711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8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841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8" y="274640"/>
            <a:ext cx="11902149" cy="1122361"/>
          </a:xfrm>
        </p:spPr>
        <p:txBody>
          <a:bodyPr>
            <a:normAutofit/>
          </a:bodyPr>
          <a:lstStyle>
            <a:lvl1pPr algn="l">
              <a:defRPr sz="39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006600"/>
            <a:ext cx="7033088" cy="4267200"/>
          </a:xfrm>
        </p:spPr>
        <p:txBody>
          <a:bodyPr>
            <a:normAutofit/>
          </a:bodyPr>
          <a:lstStyle>
            <a:lvl1pPr>
              <a:defRPr sz="2500">
                <a:latin typeface="Times New Roman"/>
                <a:cs typeface="Times New Roman"/>
              </a:defRPr>
            </a:lvl1pPr>
            <a:lvl2pPr marL="1031735" indent="-396821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2pPr>
            <a:lvl3pPr>
              <a:defRPr sz="2500">
                <a:latin typeface="Times New Roman"/>
                <a:cs typeface="Times New Roman"/>
              </a:defRPr>
            </a:lvl3pPr>
            <a:lvl4pPr marL="2222198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4pPr>
            <a:lvl5pPr marL="2857111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83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2" y="2130426"/>
            <a:ext cx="1103653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3886200"/>
            <a:ext cx="908891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9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0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39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7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0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4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79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08" y="274639"/>
            <a:ext cx="11685747" cy="1143000"/>
          </a:xfrm>
          <a:prstGeom prst="rect">
            <a:avLst/>
          </a:prstGeom>
        </p:spPr>
        <p:txBody>
          <a:bodyPr vert="horz" lIns="126983" tIns="63491" rIns="126983" bIns="6349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08" y="1600201"/>
            <a:ext cx="11685747" cy="4525963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356351"/>
            <a:ext cx="4111652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1269827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185" indent="-476185" algn="l" defTabSz="126982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31735" indent="-396821" algn="l" defTabSz="1269827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87284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22198" indent="-317457" algn="l" defTabSz="126982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111" indent="-317457" algn="l" defTabSz="1269827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92025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26939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61852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96766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4914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827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41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965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4568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482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439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79309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nap.sourceforge.n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imewire.com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it/dht/wiki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1" y="23114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Fall 2018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212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/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3900" i="1" dirty="0"/>
              <a:t>Lecture 7: Peer-to-peer Systems I</a:t>
            </a:r>
            <a:endParaRPr lang="en-US" sz="39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6881" y="639633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155275787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Search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91281" y="36576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48481" y="28194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855629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5806281" y="5715000"/>
            <a:ext cx="1293581" cy="4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4815681" y="2514600"/>
            <a:ext cx="1966058" cy="61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i="1" dirty="0"/>
              <a:t>Store peer pointers </a:t>
            </a:r>
          </a:p>
          <a:p>
            <a:pPr algn="ctr" eaLnBrk="1" hangingPunct="1"/>
            <a:r>
              <a:rPr lang="en-US" sz="1800" i="1" dirty="0"/>
              <a:t>for all files</a:t>
            </a:r>
          </a:p>
        </p:txBody>
      </p:sp>
      <p:sp>
        <p:nvSpPr>
          <p:cNvPr id="158" name="Text Box 51"/>
          <p:cNvSpPr txBox="1">
            <a:spLocks noChangeArrowheads="1"/>
          </p:cNvSpPr>
          <p:nvPr/>
        </p:nvSpPr>
        <p:spPr bwMode="auto">
          <a:xfrm>
            <a:off x="1920081" y="1981200"/>
            <a:ext cx="5248106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6600"/>
                </a:solidFill>
              </a:rPr>
              <a:t>2. All servers search their lists (</a:t>
            </a:r>
            <a:r>
              <a:rPr lang="en-US" sz="1800" u="sng" dirty="0">
                <a:solidFill>
                  <a:srgbClr val="FF6600"/>
                </a:solidFill>
              </a:rPr>
              <a:t>ternary tree</a:t>
            </a:r>
            <a:r>
              <a:rPr lang="en-US" sz="1800" dirty="0">
                <a:solidFill>
                  <a:srgbClr val="FF6600"/>
                </a:solidFill>
              </a:rPr>
              <a:t> algorithm)</a:t>
            </a:r>
          </a:p>
        </p:txBody>
      </p:sp>
      <p:sp>
        <p:nvSpPr>
          <p:cNvPr id="159" name="Text Box 56"/>
          <p:cNvSpPr txBox="1">
            <a:spLocks noChangeArrowheads="1"/>
          </p:cNvSpPr>
          <p:nvPr/>
        </p:nvSpPr>
        <p:spPr bwMode="auto">
          <a:xfrm>
            <a:off x="1843881" y="6019800"/>
            <a:ext cx="3486519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6600"/>
                </a:solidFill>
              </a:rPr>
              <a:t>5. download from best host</a:t>
            </a:r>
          </a:p>
        </p:txBody>
      </p:sp>
      <p:sp>
        <p:nvSpPr>
          <p:cNvPr id="160" name="Text Box 54"/>
          <p:cNvSpPr txBox="1">
            <a:spLocks noChangeArrowheads="1"/>
          </p:cNvSpPr>
          <p:nvPr/>
        </p:nvSpPr>
        <p:spPr bwMode="auto">
          <a:xfrm>
            <a:off x="5882481" y="4648200"/>
            <a:ext cx="2357404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4. ping candidates</a:t>
            </a:r>
          </a:p>
        </p:txBody>
      </p:sp>
      <p:sp>
        <p:nvSpPr>
          <p:cNvPr id="161" name="Text Box 49"/>
          <p:cNvSpPr txBox="1">
            <a:spLocks noChangeArrowheads="1"/>
          </p:cNvSpPr>
          <p:nvPr/>
        </p:nvSpPr>
        <p:spPr bwMode="auto">
          <a:xfrm>
            <a:off x="3139281" y="4572000"/>
            <a:ext cx="161411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3. Response</a:t>
            </a:r>
          </a:p>
        </p:txBody>
      </p:sp>
      <p:sp>
        <p:nvSpPr>
          <p:cNvPr id="162" name="Text Box 50"/>
          <p:cNvSpPr txBox="1">
            <a:spLocks noChangeArrowheads="1"/>
          </p:cNvSpPr>
          <p:nvPr/>
        </p:nvSpPr>
        <p:spPr bwMode="auto">
          <a:xfrm>
            <a:off x="4510881" y="3657600"/>
            <a:ext cx="1203843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1. Query</a:t>
            </a:r>
          </a:p>
        </p:txBody>
      </p:sp>
      <p:grpSp>
        <p:nvGrpSpPr>
          <p:cNvPr id="52" name="Group 7"/>
          <p:cNvGrpSpPr>
            <a:grpSpLocks/>
          </p:cNvGrpSpPr>
          <p:nvPr/>
        </p:nvGrpSpPr>
        <p:grpSpPr bwMode="auto">
          <a:xfrm>
            <a:off x="2933541" y="3479801"/>
            <a:ext cx="373380" cy="461434"/>
            <a:chOff x="2256" y="1864"/>
            <a:chExt cx="336" cy="436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5" name="Group 8"/>
          <p:cNvGrpSpPr>
            <a:grpSpLocks/>
          </p:cNvGrpSpPr>
          <p:nvPr/>
        </p:nvGrpSpPr>
        <p:grpSpPr bwMode="auto">
          <a:xfrm>
            <a:off x="3200239" y="3937001"/>
            <a:ext cx="396716" cy="461434"/>
            <a:chOff x="2256" y="1864"/>
            <a:chExt cx="357" cy="436"/>
          </a:xfrm>
        </p:grpSpPr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8" name="Group 11"/>
          <p:cNvGrpSpPr>
            <a:grpSpLocks/>
          </p:cNvGrpSpPr>
          <p:nvPr/>
        </p:nvGrpSpPr>
        <p:grpSpPr bwMode="auto">
          <a:xfrm>
            <a:off x="3520281" y="3479801"/>
            <a:ext cx="373380" cy="461434"/>
            <a:chOff x="2256" y="1864"/>
            <a:chExt cx="336" cy="436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2880202" y="5689601"/>
            <a:ext cx="381159" cy="461434"/>
            <a:chOff x="1584" y="3096"/>
            <a:chExt cx="343" cy="436"/>
          </a:xfrm>
        </p:grpSpPr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1440020" y="4622801"/>
            <a:ext cx="374491" cy="461434"/>
            <a:chOff x="1584" y="3048"/>
            <a:chExt cx="337" cy="436"/>
          </a:xfrm>
        </p:grpSpPr>
        <p:sp>
          <p:nvSpPr>
            <p:cNvPr id="6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7" name="Group 24"/>
          <p:cNvGrpSpPr>
            <a:grpSpLocks/>
          </p:cNvGrpSpPr>
          <p:nvPr/>
        </p:nvGrpSpPr>
        <p:grpSpPr bwMode="auto">
          <a:xfrm>
            <a:off x="2133441" y="5384801"/>
            <a:ext cx="373380" cy="461434"/>
            <a:chOff x="1584" y="3088"/>
            <a:chExt cx="336" cy="436"/>
          </a:xfrm>
        </p:grpSpPr>
        <p:sp>
          <p:nvSpPr>
            <p:cNvPr id="68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0" name="Group 27"/>
          <p:cNvGrpSpPr>
            <a:grpSpLocks/>
          </p:cNvGrpSpPr>
          <p:nvPr/>
        </p:nvGrpSpPr>
        <p:grpSpPr bwMode="auto">
          <a:xfrm>
            <a:off x="3733641" y="5689594"/>
            <a:ext cx="373380" cy="461433"/>
            <a:chOff x="1584" y="3096"/>
            <a:chExt cx="336" cy="436"/>
          </a:xfrm>
        </p:grpSpPr>
        <p:sp>
          <p:nvSpPr>
            <p:cNvPr id="71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349081" y="4622800"/>
            <a:ext cx="381000" cy="461434"/>
            <a:chOff x="5349081" y="4724400"/>
            <a:chExt cx="381000" cy="461434"/>
          </a:xfrm>
        </p:grpSpPr>
        <p:sp>
          <p:nvSpPr>
            <p:cNvPr id="74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3200241" y="38862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H="1">
            <a:off x="3466941" y="38523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flipH="1">
            <a:off x="3306921" y="37846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36"/>
          <p:cNvSpPr>
            <a:spLocks noChangeShapeType="1"/>
          </p:cNvSpPr>
          <p:nvPr/>
        </p:nvSpPr>
        <p:spPr bwMode="auto">
          <a:xfrm flipH="1">
            <a:off x="1760061" y="38862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7"/>
          <p:cNvSpPr>
            <a:spLocks noChangeShapeType="1"/>
          </p:cNvSpPr>
          <p:nvPr/>
        </p:nvSpPr>
        <p:spPr bwMode="auto">
          <a:xfrm flipH="1">
            <a:off x="2453481" y="43434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3840321" y="38354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>
            <a:off x="3786981" y="38862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>
            <a:off x="3733641" y="38862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H="1">
            <a:off x="3146901" y="43434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Oval 42"/>
          <p:cNvSpPr>
            <a:spLocks noChangeArrowheads="1"/>
          </p:cNvSpPr>
          <p:nvPr/>
        </p:nvSpPr>
        <p:spPr bwMode="auto">
          <a:xfrm>
            <a:off x="2826861" y="33782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9"/>
          <p:cNvSpPr>
            <a:spLocks noChangeShapeType="1"/>
          </p:cNvSpPr>
          <p:nvPr/>
        </p:nvSpPr>
        <p:spPr bwMode="auto">
          <a:xfrm flipV="1">
            <a:off x="3840321" y="32766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Line 50"/>
          <p:cNvSpPr>
            <a:spLocks noChangeShapeType="1"/>
          </p:cNvSpPr>
          <p:nvPr/>
        </p:nvSpPr>
        <p:spPr bwMode="auto">
          <a:xfrm>
            <a:off x="5653881" y="49022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8" name="Group 27"/>
          <p:cNvGrpSpPr>
            <a:grpSpLocks/>
          </p:cNvGrpSpPr>
          <p:nvPr/>
        </p:nvGrpSpPr>
        <p:grpSpPr bwMode="auto">
          <a:xfrm>
            <a:off x="4739481" y="5410200"/>
            <a:ext cx="373380" cy="461433"/>
            <a:chOff x="1584" y="3096"/>
            <a:chExt cx="336" cy="436"/>
          </a:xfrm>
        </p:grpSpPr>
        <p:sp>
          <p:nvSpPr>
            <p:cNvPr id="89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 flipV="1">
            <a:off x="4282281" y="3886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358481" y="4267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0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a P2P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Can be used for any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an http request to well-known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url</a:t>
            </a:r>
            <a:r>
              <a:rPr lang="en-US" sz="3300" dirty="0">
                <a:latin typeface="Times New Roman" charset="0"/>
                <a:ea typeface="ＭＳ Ｐゴシック" charset="0"/>
              </a:rPr>
              <a:t> for that P2P service - </a:t>
            </a:r>
            <a:r>
              <a:rPr lang="en-US" dirty="0">
                <a:latin typeface="Courier New" charset="0"/>
                <a:ea typeface="ＭＳ Ｐゴシック" charset="0"/>
              </a:rPr>
              <a:t>http://www.myp2pservice.com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Message routed (after lookup in DNS=Domain Name system) to introducer, a well known server that keeps track of some recently joined nodes in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Introducer initializes new peers’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neighbor table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4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Centralized server a source of congestion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Centralized server single point of failure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No security: plaintext messages and </a:t>
            </a:r>
            <a:r>
              <a:rPr lang="en-US" dirty="0" err="1">
                <a:latin typeface="Times New Roman" charset="0"/>
                <a:ea typeface="ＭＳ Ｐゴシック" charset="0"/>
              </a:rPr>
              <a:t>passwds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 err="1">
                <a:latin typeface="Times New Roman" charset="0"/>
                <a:ea typeface="ＭＳ Ｐゴシック" charset="0"/>
              </a:rPr>
              <a:t>napster.com</a:t>
            </a:r>
            <a:r>
              <a:rPr lang="en-US" dirty="0">
                <a:latin typeface="Times New Roman" charset="0"/>
                <a:ea typeface="ＭＳ Ｐゴシック" charset="0"/>
              </a:rPr>
              <a:t> declared to be responsible for users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copyright violation</a:t>
            </a:r>
          </a:p>
          <a:p>
            <a:pPr lvl="1"/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Indirect infringement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altLang="ja-JP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Next system: Gnutella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Eliminate the servers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 machines search and retrieve amongst themselves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Clients act as servers too, called </a:t>
            </a:r>
            <a:r>
              <a:rPr lang="en-US" b="1" dirty="0" err="1">
                <a:latin typeface="Times New Roman" charset="0"/>
                <a:ea typeface="ＭＳ Ｐゴシック" charset="0"/>
              </a:rPr>
              <a:t>servents</a:t>
            </a:r>
            <a:endParaRPr lang="en-US" b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[3/00] release by AOL, immediately withdrawn, but 88K users by 3/03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Original design underwent several modifications</a:t>
            </a:r>
          </a:p>
          <a:p>
            <a:pPr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buNone/>
            </a:pPr>
            <a:endParaRPr lang="en-US" sz="1900" u="sng" dirty="0">
              <a:latin typeface="Courier New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11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grpSp>
        <p:nvGrpSpPr>
          <p:cNvPr id="48" name="Group 12"/>
          <p:cNvGrpSpPr>
            <a:grpSpLocks/>
          </p:cNvGrpSpPr>
          <p:nvPr/>
        </p:nvGrpSpPr>
        <p:grpSpPr bwMode="auto">
          <a:xfrm>
            <a:off x="4027012" y="5105401"/>
            <a:ext cx="378699" cy="461434"/>
            <a:chOff x="1584" y="3112"/>
            <a:chExt cx="367" cy="436"/>
          </a:xfrm>
        </p:grpSpPr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1610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15"/>
          <p:cNvGrpSpPr>
            <a:grpSpLocks/>
          </p:cNvGrpSpPr>
          <p:nvPr/>
        </p:nvGrpSpPr>
        <p:grpSpPr bwMode="auto">
          <a:xfrm>
            <a:off x="1386445" y="3200401"/>
            <a:ext cx="362189" cy="461434"/>
            <a:chOff x="1569" y="3088"/>
            <a:chExt cx="351" cy="436"/>
          </a:xfrm>
        </p:grpSpPr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1569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8"/>
          <p:cNvGrpSpPr>
            <a:grpSpLocks/>
          </p:cNvGrpSpPr>
          <p:nvPr/>
        </p:nvGrpSpPr>
        <p:grpSpPr bwMode="auto">
          <a:xfrm>
            <a:off x="5314792" y="4572001"/>
            <a:ext cx="385922" cy="461434"/>
            <a:chOff x="1584" y="3088"/>
            <a:chExt cx="374" cy="436"/>
          </a:xfrm>
        </p:grpSpPr>
        <p:sp>
          <p:nvSpPr>
            <p:cNvPr id="5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1617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21"/>
          <p:cNvGrpSpPr>
            <a:grpSpLocks/>
          </p:cNvGrpSpPr>
          <p:nvPr/>
        </p:nvGrpSpPr>
        <p:grpSpPr bwMode="auto">
          <a:xfrm>
            <a:off x="1946748" y="5105401"/>
            <a:ext cx="353933" cy="461434"/>
            <a:chOff x="1584" y="3112"/>
            <a:chExt cx="343" cy="436"/>
          </a:xfrm>
        </p:grpSpPr>
        <p:sp>
          <p:nvSpPr>
            <p:cNvPr id="58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1586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24"/>
          <p:cNvGrpSpPr>
            <a:grpSpLocks/>
          </p:cNvGrpSpPr>
          <p:nvPr/>
        </p:nvGrpSpPr>
        <p:grpSpPr bwMode="auto">
          <a:xfrm>
            <a:off x="3085939" y="3352801"/>
            <a:ext cx="405527" cy="461434"/>
            <a:chOff x="1584" y="3088"/>
            <a:chExt cx="393" cy="436"/>
          </a:xfrm>
        </p:grpSpPr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1636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4" name="Oval 28"/>
          <p:cNvSpPr>
            <a:spLocks noChangeArrowheads="1"/>
          </p:cNvSpPr>
          <p:nvPr/>
        </p:nvSpPr>
        <p:spPr bwMode="auto">
          <a:xfrm>
            <a:off x="5067141" y="3183468"/>
            <a:ext cx="346711" cy="3048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5044281" y="3124200"/>
            <a:ext cx="351870" cy="46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 flipH="1" flipV="1">
            <a:off x="1699101" y="3429000"/>
            <a:ext cx="13868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34"/>
          <p:cNvSpPr>
            <a:spLocks noChangeShapeType="1"/>
          </p:cNvSpPr>
          <p:nvPr/>
        </p:nvSpPr>
        <p:spPr bwMode="auto">
          <a:xfrm>
            <a:off x="1600041" y="3581400"/>
            <a:ext cx="495300" cy="157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3432651" y="3632200"/>
            <a:ext cx="193167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>
            <a:off x="1748631" y="3530600"/>
            <a:ext cx="2327910" cy="172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3383121" y="3733800"/>
            <a:ext cx="742950" cy="147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758031" y="2921000"/>
            <a:ext cx="234012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Servents (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 Box 43"/>
          <p:cNvSpPr txBox="1">
            <a:spLocks noChangeArrowheads="1"/>
          </p:cNvSpPr>
          <p:nvPr/>
        </p:nvSpPr>
        <p:spPr bwMode="auto">
          <a:xfrm>
            <a:off x="1787843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Line 44"/>
          <p:cNvSpPr>
            <a:spLocks noChangeShapeType="1"/>
          </p:cNvSpPr>
          <p:nvPr/>
        </p:nvSpPr>
        <p:spPr bwMode="auto">
          <a:xfrm flipV="1">
            <a:off x="2293461" y="5308600"/>
            <a:ext cx="1733550" cy="5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45"/>
          <p:cNvSpPr>
            <a:spLocks noChangeShapeType="1"/>
          </p:cNvSpPr>
          <p:nvPr/>
        </p:nvSpPr>
        <p:spPr bwMode="auto">
          <a:xfrm flipH="1">
            <a:off x="4225131" y="3479800"/>
            <a:ext cx="94107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5" name="Group 46"/>
          <p:cNvGrpSpPr>
            <a:grpSpLocks/>
          </p:cNvGrpSpPr>
          <p:nvPr/>
        </p:nvGrpSpPr>
        <p:grpSpPr bwMode="auto">
          <a:xfrm>
            <a:off x="5265261" y="5410201"/>
            <a:ext cx="359093" cy="461434"/>
            <a:chOff x="1584" y="3120"/>
            <a:chExt cx="348" cy="436"/>
          </a:xfrm>
        </p:grpSpPr>
        <p:sp>
          <p:nvSpPr>
            <p:cNvPr id="76" name="Oval 4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 Box 48"/>
            <p:cNvSpPr txBox="1">
              <a:spLocks noChangeArrowheads="1"/>
            </p:cNvSpPr>
            <p:nvPr/>
          </p:nvSpPr>
          <p:spPr bwMode="auto">
            <a:xfrm>
              <a:off x="1591" y="3120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8" name="Line 49"/>
          <p:cNvSpPr>
            <a:spLocks noChangeShapeType="1"/>
          </p:cNvSpPr>
          <p:nvPr/>
        </p:nvSpPr>
        <p:spPr bwMode="auto">
          <a:xfrm flipH="1" flipV="1">
            <a:off x="4373721" y="5359400"/>
            <a:ext cx="8915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50"/>
          <p:cNvSpPr>
            <a:spLocks noChangeShapeType="1"/>
          </p:cNvSpPr>
          <p:nvPr/>
        </p:nvSpPr>
        <p:spPr bwMode="auto">
          <a:xfrm flipV="1">
            <a:off x="5463381" y="4953000"/>
            <a:ext cx="49530" cy="508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>
            <a:off x="548481" y="5943600"/>
            <a:ext cx="612330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Connected in an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overlay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graph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(== each link is an implicit Internet path)</a:t>
            </a:r>
          </a:p>
        </p:txBody>
      </p:sp>
      <p:sp>
        <p:nvSpPr>
          <p:cNvPr id="81" name="Line 52"/>
          <p:cNvSpPr>
            <a:spLocks noChangeShapeType="1"/>
          </p:cNvSpPr>
          <p:nvPr/>
        </p:nvSpPr>
        <p:spPr bwMode="auto">
          <a:xfrm flipH="1" flipV="1">
            <a:off x="1699101" y="4140200"/>
            <a:ext cx="148590" cy="162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53"/>
          <p:cNvSpPr>
            <a:spLocks noChangeShapeType="1"/>
          </p:cNvSpPr>
          <p:nvPr/>
        </p:nvSpPr>
        <p:spPr bwMode="auto">
          <a:xfrm flipV="1">
            <a:off x="1847691" y="5410200"/>
            <a:ext cx="1535430" cy="35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54"/>
          <p:cNvSpPr>
            <a:spLocks noChangeShapeType="1"/>
          </p:cNvSpPr>
          <p:nvPr/>
        </p:nvSpPr>
        <p:spPr bwMode="auto">
          <a:xfrm flipV="1">
            <a:off x="5314791" y="2667000"/>
            <a:ext cx="99060" cy="711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Text Box 55"/>
          <p:cNvSpPr txBox="1">
            <a:spLocks noChangeArrowheads="1"/>
          </p:cNvSpPr>
          <p:nvPr/>
        </p:nvSpPr>
        <p:spPr bwMode="auto">
          <a:xfrm>
            <a:off x="4739481" y="19050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85" name="Line 56"/>
          <p:cNvSpPr>
            <a:spLocks noChangeShapeType="1"/>
          </p:cNvSpPr>
          <p:nvPr/>
        </p:nvSpPr>
        <p:spPr bwMode="auto">
          <a:xfrm>
            <a:off x="5314791" y="3378200"/>
            <a:ext cx="247650" cy="558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5196681" y="3810000"/>
            <a:ext cx="2062876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Also store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 pointers</a:t>
            </a:r>
            <a:r>
              <a:rPr kumimoji="0" lang="ja-JP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3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routes</a:t>
            </a:r>
            <a:r>
              <a:rPr lang="en-US" sz="3900" dirty="0">
                <a:latin typeface="Times New Roman" charset="0"/>
                <a:ea typeface="ＭＳ Ｐゴシック" charset="0"/>
              </a:rPr>
              <a:t> different messages within the overlay 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protocol has 5 main message types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</a:t>
            </a:r>
            <a:r>
              <a:rPr lang="en-US" sz="3300" dirty="0">
                <a:latin typeface="Times New Roman" charset="0"/>
                <a:ea typeface="ＭＳ Ｐゴシック" charset="0"/>
              </a:rPr>
              <a:t> (search)</a:t>
            </a:r>
          </a:p>
          <a:p>
            <a:pPr lvl="1">
              <a:lnSpc>
                <a:spcPct val="110000"/>
              </a:lnSpc>
            </a:pPr>
            <a:r>
              <a:rPr lang="en-US" sz="33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(response to query)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Ping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(to probe network for other peers)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(reply to ping, contains address of another peer)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Push (used to initiate file transfer)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We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900" dirty="0" err="1">
                <a:latin typeface="Times New Roman" charset="0"/>
                <a:ea typeface="ＭＳ Ｐゴシック" charset="0"/>
              </a:rPr>
              <a:t>ll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 go into the message structure and protocol now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All fields except IP address are in little-endian format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Ox12345678 stored as 0x78 in lowest address byte, then 0x56 in next higher address, and so on.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2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92081" y="7696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40A2ACDB-16B3-6244-AE33-CD5466C6B4D4}" type="slidenum">
              <a:rPr lang="en-US" sz="1500" smtClean="0"/>
              <a:pPr eaLnBrk="1" hangingPunct="1"/>
              <a:t>16</a:t>
            </a:fld>
            <a:endParaRPr lang="en-US" sz="150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72283" y="2743202"/>
            <a:ext cx="7994651" cy="485775"/>
            <a:chOff x="384" y="1920"/>
            <a:chExt cx="5036" cy="306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84" y="1920"/>
              <a:ext cx="5036" cy="2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/>
                <a:t>Descriptor ID  Payload  descriptor TTL   Hops   Payload length</a:t>
              </a: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584" y="192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120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552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128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6081" y="1905000"/>
            <a:ext cx="262628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Descriptor Header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24881" y="4114800"/>
            <a:ext cx="173340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Type of payload</a:t>
            </a:r>
          </a:p>
          <a:p>
            <a:pPr eaLnBrk="1" hangingPunct="1"/>
            <a:r>
              <a:rPr lang="en-US" sz="1800" i="1" dirty="0"/>
              <a:t>0x00 Ping</a:t>
            </a:r>
          </a:p>
          <a:p>
            <a:pPr eaLnBrk="1" hangingPunct="1"/>
            <a:r>
              <a:rPr lang="en-US" sz="1800" i="1" dirty="0"/>
              <a:t>0x01 Pong</a:t>
            </a:r>
          </a:p>
          <a:p>
            <a:pPr eaLnBrk="1" hangingPunct="1"/>
            <a:r>
              <a:rPr lang="en-US" sz="1800" i="1" dirty="0"/>
              <a:t>0x40 Push</a:t>
            </a:r>
          </a:p>
          <a:p>
            <a:pPr eaLnBrk="1" hangingPunct="1"/>
            <a:r>
              <a:rPr lang="en-US" sz="1800" i="1" dirty="0"/>
              <a:t>0x80 Query</a:t>
            </a:r>
          </a:p>
          <a:p>
            <a:pPr eaLnBrk="1" hangingPunct="1"/>
            <a:r>
              <a:rPr lang="en-US" sz="1800" i="1" dirty="0"/>
              <a:t>0x81 </a:t>
            </a:r>
            <a:r>
              <a:rPr lang="en-US" sz="1800" i="1" dirty="0" err="1"/>
              <a:t>Queryhit</a:t>
            </a:r>
            <a:endParaRPr lang="en-US" sz="1800" i="1" dirty="0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3215481" y="3352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177881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977481" y="5029200"/>
            <a:ext cx="1981199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Decremented at each hop,</a:t>
            </a:r>
          </a:p>
          <a:p>
            <a:pPr eaLnBrk="1" hangingPunct="1"/>
            <a:r>
              <a:rPr lang="en-US" sz="1800" i="1" dirty="0"/>
              <a:t>Message dropped when </a:t>
            </a:r>
            <a:r>
              <a:rPr lang="en-US" sz="1800" i="1" dirty="0" err="1"/>
              <a:t>ttl</a:t>
            </a:r>
            <a:r>
              <a:rPr lang="en-US" sz="1800" i="1" dirty="0"/>
              <a:t>=0</a:t>
            </a:r>
          </a:p>
          <a:p>
            <a:pPr eaLnBrk="1" hangingPunct="1"/>
            <a:r>
              <a:rPr lang="en-US" sz="1800" i="1" dirty="0" err="1"/>
              <a:t>ttl_initial</a:t>
            </a:r>
            <a:r>
              <a:rPr lang="en-US" sz="1800" i="1" dirty="0"/>
              <a:t> usually 7 to 10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4968081" y="3357563"/>
            <a:ext cx="0" cy="15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958681" y="5943600"/>
            <a:ext cx="2542899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Incremented at each hop</a:t>
            </a: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853281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96081" y="4267200"/>
            <a:ext cx="1314798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ID of this </a:t>
            </a:r>
          </a:p>
          <a:p>
            <a:pPr eaLnBrk="1" hangingPunct="1"/>
            <a:r>
              <a:rPr lang="en-US" sz="1800" i="1" dirty="0"/>
              <a:t>search</a:t>
            </a:r>
          </a:p>
          <a:p>
            <a:pPr eaLnBrk="1" hangingPunct="1"/>
            <a:r>
              <a:rPr lang="en-US" sz="1800" i="1" dirty="0"/>
              <a:t>transaction</a:t>
            </a: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187281" y="3336929"/>
            <a:ext cx="0" cy="24542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563520" y="3962400"/>
            <a:ext cx="2013494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Number of bytes of</a:t>
            </a:r>
          </a:p>
          <a:p>
            <a:pPr eaLnBrk="1" hangingPunct="1"/>
            <a:r>
              <a:rPr lang="en-US" sz="1800" i="1" dirty="0"/>
              <a:t>message following </a:t>
            </a:r>
          </a:p>
          <a:p>
            <a:pPr eaLnBrk="1" hangingPunct="1"/>
            <a:r>
              <a:rPr lang="en-US" sz="1800" i="1" dirty="0"/>
              <a:t>this header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80209" y="3186116"/>
            <a:ext cx="823814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0                                  15                 16                               17          18                                           22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8462141" y="2743200"/>
            <a:ext cx="1387476" cy="46166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i="1"/>
              <a:t>     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V="1">
            <a:off x="472281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3063081" y="2362200"/>
            <a:ext cx="533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095207" y="1870076"/>
            <a:ext cx="12448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Payload</a:t>
            </a: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H="1" flipV="1">
            <a:off x="7406481" y="22860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2281" y="6096000"/>
            <a:ext cx="31497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u="sng" dirty="0"/>
              <a:t>Gnutella Message Header Format</a:t>
            </a:r>
          </a:p>
        </p:txBody>
      </p:sp>
      <p:sp>
        <p:nvSpPr>
          <p:cNvPr id="30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5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95438" y="3133725"/>
            <a:ext cx="5795962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/>
              <a:t>Minimum Speed   Search criteria (keywords)</a:t>
            </a:r>
            <a:endParaRPr lang="en-US" b="1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973513" y="31543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19238" y="2600325"/>
            <a:ext cx="190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Query (0x80)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62088" y="3702050"/>
            <a:ext cx="343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          1          …..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33400" y="5410200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/>
              <a:t>Payload Format in Gnutella </a:t>
            </a:r>
            <a:r>
              <a:rPr lang="en-US" b="1" u="sng">
                <a:solidFill>
                  <a:srgbClr val="FF0000"/>
                </a:solidFill>
              </a:rPr>
              <a:t>Query</a:t>
            </a:r>
            <a:r>
              <a:rPr lang="en-US" b="1" u="sng"/>
              <a:t> Message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9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5334003" y="5029205"/>
            <a:ext cx="533401" cy="469901"/>
            <a:chOff x="1584" y="3160"/>
            <a:chExt cx="336" cy="296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6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9" name="Group 12"/>
          <p:cNvGrpSpPr>
            <a:grpSpLocks/>
          </p:cNvGrpSpPr>
          <p:nvPr/>
        </p:nvGrpSpPr>
        <p:grpSpPr bwMode="auto">
          <a:xfrm>
            <a:off x="2133603" y="5029205"/>
            <a:ext cx="533401" cy="469901"/>
            <a:chOff x="1584" y="3160"/>
            <a:chExt cx="336" cy="296"/>
          </a:xfrm>
        </p:grpSpPr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2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5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8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1889128" y="1260476"/>
            <a:ext cx="184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6" name="Group 30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7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9" name="Line 33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 flipH="1" flipV="1">
            <a:off x="3886200" y="4495800"/>
            <a:ext cx="9906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 flipH="1" flipV="1">
            <a:off x="4572000" y="3581400"/>
            <a:ext cx="6858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3"/>
          <p:cNvSpPr>
            <a:spLocks noChangeShapeType="1"/>
          </p:cNvSpPr>
          <p:nvPr/>
        </p:nvSpPr>
        <p:spPr bwMode="auto">
          <a:xfrm>
            <a:off x="2057400" y="2286000"/>
            <a:ext cx="11430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2433641" y="5719763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9" name="AutoShape 46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2734"/>
              <a:gd name="adj2" fmla="val -4043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 Box 47"/>
          <p:cNvSpPr txBox="1">
            <a:spLocks noChangeArrowheads="1"/>
          </p:cNvSpPr>
          <p:nvPr/>
        </p:nvSpPr>
        <p:spPr bwMode="auto">
          <a:xfrm>
            <a:off x="1310481" y="1752600"/>
            <a:ext cx="5288617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flooded out, </a:t>
            </a:r>
            <a:r>
              <a:rPr kumimoji="0" lang="en-US" altLang="ja-JP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-restricted, forwarded only once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Line 48"/>
          <p:cNvSpPr>
            <a:spLocks noChangeShapeType="1"/>
          </p:cNvSpPr>
          <p:nvPr/>
        </p:nvSpPr>
        <p:spPr bwMode="auto">
          <a:xfrm>
            <a:off x="6019800" y="5181600"/>
            <a:ext cx="9906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Text Box 49"/>
          <p:cNvSpPr txBox="1">
            <a:spLocks noChangeArrowheads="1"/>
          </p:cNvSpPr>
          <p:nvPr/>
        </p:nvSpPr>
        <p:spPr bwMode="auto">
          <a:xfrm>
            <a:off x="2514602" y="4572000"/>
            <a:ext cx="107612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TTL=2</a:t>
            </a:r>
          </a:p>
        </p:txBody>
      </p:sp>
      <p:pic>
        <p:nvPicPr>
          <p:cNvPr id="1741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93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5276" y="2870201"/>
            <a:ext cx="8778555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Num. hits  port ip_address speed (fileindex,filename,fsize) servent_id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706563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82826" y="28844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673476" y="28987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435476" y="28940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545389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09551" y="3436942"/>
            <a:ext cx="901309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1          3                          7             11                                                         n                   n+16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8763" y="2336801"/>
            <a:ext cx="591984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QueryHit</a:t>
            </a:r>
            <a:r>
              <a:rPr lang="en-US" b="1"/>
              <a:t> (0x81) </a:t>
            </a:r>
            <a:r>
              <a:rPr lang="en-US"/>
              <a:t>: successful result to a query</a:t>
            </a:r>
            <a:endParaRPr lang="en-US" b="1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724403" y="3657600"/>
            <a:ext cx="109100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Results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4495800"/>
            <a:ext cx="304988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Unique identifier of responder;</a:t>
            </a:r>
          </a:p>
          <a:p>
            <a:pPr eaLnBrk="1" hangingPunct="1"/>
            <a:r>
              <a:rPr lang="en-US" sz="1800" dirty="0"/>
              <a:t>a function of its IP address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8153400" y="3352804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830763" y="34083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706563" y="3403601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3916363" y="3403601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147891" y="3978276"/>
            <a:ext cx="146705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Info about</a:t>
            </a:r>
          </a:p>
          <a:p>
            <a:pPr eaLnBrk="1" hangingPunct="1"/>
            <a:r>
              <a:rPr lang="en-US"/>
              <a:t>responder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33400" y="5410200"/>
            <a:ext cx="6399398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 u="sng" dirty="0"/>
              <a:t>Payload Format in Gnutella </a:t>
            </a:r>
            <a:r>
              <a:rPr lang="en-US" b="1" u="sng" dirty="0" err="1">
                <a:solidFill>
                  <a:srgbClr val="FF0000"/>
                </a:solidFill>
              </a:rPr>
              <a:t>QueryHit</a:t>
            </a:r>
            <a:r>
              <a:rPr lang="en-US" b="1" u="sng" dirty="0"/>
              <a:t> Message</a:t>
            </a:r>
          </a:p>
        </p:txBody>
      </p:sp>
      <p:sp>
        <p:nvSpPr>
          <p:cNvPr id="2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5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MP2 Released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implementing</a:t>
            </a:r>
          </a:p>
          <a:p>
            <a:pPr lvl="1"/>
            <a:r>
              <a:rPr lang="en-US" dirty="0"/>
              <a:t>Failure detector</a:t>
            </a:r>
          </a:p>
          <a:p>
            <a:pPr lvl="1"/>
            <a:r>
              <a:rPr lang="en-US" dirty="0"/>
              <a:t>Membership protocol</a:t>
            </a:r>
          </a:p>
          <a:p>
            <a:r>
              <a:rPr lang="en-US" dirty="0"/>
              <a:t>Using concepts you learnt last week!</a:t>
            </a:r>
          </a:p>
          <a:p>
            <a:r>
              <a:rPr lang="en-US" dirty="0"/>
              <a:t>Stage 2 (of 4) in building a fully-working distributed system from scratch</a:t>
            </a:r>
          </a:p>
          <a:p>
            <a:pPr lvl="1"/>
            <a:r>
              <a:rPr lang="en-US" dirty="0"/>
              <a:t>Stage 3 will be a distributed file system</a:t>
            </a:r>
          </a:p>
          <a:p>
            <a:pPr lvl="1"/>
            <a:r>
              <a:rPr lang="en-US" dirty="0"/>
              <a:t>Stage 4 will be a full distributed system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8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5334002" y="5029205"/>
            <a:ext cx="533401" cy="469901"/>
            <a:chOff x="1584" y="3160"/>
            <a:chExt cx="336" cy="296"/>
          </a:xfrm>
        </p:grpSpPr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8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2"/>
          <p:cNvGrpSpPr>
            <a:grpSpLocks/>
          </p:cNvGrpSpPr>
          <p:nvPr/>
        </p:nvGrpSpPr>
        <p:grpSpPr bwMode="auto">
          <a:xfrm>
            <a:off x="2133602" y="5029205"/>
            <a:ext cx="533401" cy="469901"/>
            <a:chOff x="1584" y="3160"/>
            <a:chExt cx="336" cy="296"/>
          </a:xfrm>
        </p:grpSpPr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3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0" name="Group 29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1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3" name="Line 32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8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2433642" y="5719764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1539081" y="1752600"/>
            <a:ext cx="501931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Successful results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QueryHit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routed on </a:t>
            </a:r>
            <a:r>
              <a:rPr kumimoji="0" lang="en-US" altLang="ja-JP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reverse path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AutoShape 45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3178"/>
              <a:gd name="adj2" fmla="val -4345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77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excessive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avoid duplicate transmissions, each peer maintains a list of recently received messages</a:t>
            </a:r>
          </a:p>
          <a:p>
            <a:r>
              <a:rPr lang="en-US" dirty="0"/>
              <a:t>Query forwarded to all neighbors except peer from which received</a:t>
            </a:r>
          </a:p>
          <a:p>
            <a:r>
              <a:rPr lang="en-US" dirty="0"/>
              <a:t>Each Query (identified by </a:t>
            </a:r>
            <a:r>
              <a:rPr lang="en-US" dirty="0" err="1"/>
              <a:t>DescriptorID</a:t>
            </a:r>
            <a:r>
              <a:rPr lang="en-US" dirty="0"/>
              <a:t>) forwarded only once </a:t>
            </a:r>
          </a:p>
          <a:p>
            <a:r>
              <a:rPr lang="en-US" dirty="0" err="1"/>
              <a:t>QueryHit</a:t>
            </a:r>
            <a:r>
              <a:rPr lang="en-US" dirty="0"/>
              <a:t> routed back only to peer from which Query received with same </a:t>
            </a:r>
            <a:r>
              <a:rPr lang="en-US" dirty="0" err="1"/>
              <a:t>DescriptorID</a:t>
            </a:r>
            <a:endParaRPr lang="en-US" dirty="0"/>
          </a:p>
          <a:p>
            <a:r>
              <a:rPr lang="en-US" dirty="0"/>
              <a:t>Duplicates with same </a:t>
            </a:r>
            <a:r>
              <a:rPr lang="en-US" dirty="0" err="1"/>
              <a:t>DescriptorID</a:t>
            </a:r>
            <a:r>
              <a:rPr lang="en-US" dirty="0"/>
              <a:t> and Payload descriptor (</a:t>
            </a:r>
            <a:r>
              <a:rPr lang="en-US" dirty="0" err="1"/>
              <a:t>msg</a:t>
            </a:r>
            <a:r>
              <a:rPr lang="en-US" dirty="0"/>
              <a:t> type, e.g., Query) are dropped</a:t>
            </a:r>
          </a:p>
          <a:p>
            <a:r>
              <a:rPr lang="en-US" dirty="0" err="1"/>
              <a:t>QueryHit</a:t>
            </a:r>
            <a:r>
              <a:rPr lang="en-US" dirty="0"/>
              <a:t> with </a:t>
            </a:r>
            <a:r>
              <a:rPr lang="en-US" dirty="0" err="1"/>
              <a:t>DescriptorID</a:t>
            </a:r>
            <a:r>
              <a:rPr lang="en-US" dirty="0"/>
              <a:t> for which Query not seen is dropped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09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Requestor chooses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best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altLang="ja-JP" sz="24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responder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Initiates HTTP request directly to responder</a:t>
            </a:r>
            <a:r>
              <a:rPr lang="ja-JP" altLang="en-US" sz="1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1800" dirty="0">
                <a:latin typeface="Times New Roman" charset="0"/>
                <a:ea typeface="ＭＳ Ｐゴシック" charset="0"/>
              </a:rPr>
              <a:t>s </a:t>
            </a:r>
            <a:r>
              <a:rPr lang="en-US" altLang="ja-JP" sz="1800" dirty="0" err="1">
                <a:latin typeface="Times New Roman" charset="0"/>
                <a:ea typeface="ＭＳ Ｐゴシック" charset="0"/>
              </a:rPr>
              <a:t>ip+port</a:t>
            </a:r>
            <a:endParaRPr lang="en-US" altLang="ja-JP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GET /get/&lt;File Index&gt;/&lt;File Name&gt;/HTTP/1.0\r\n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Connection: Keep-Alive\r\n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Range: bytes=0-\r\n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User-Agent: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\r\n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Responder then replies with file packets after this message: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HTTP 200 OK\r\n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Server: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Content-type:application</a:t>
            </a:r>
            <a:r>
              <a:rPr lang="en-US" sz="1400" dirty="0">
                <a:latin typeface="Times New Roman" charset="0"/>
                <a:ea typeface="ＭＳ Ｐゴシック" charset="0"/>
              </a:rPr>
              <a:t>/binary\r\n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Content-length: 1024 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4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messages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HTTP is the file transfer protocol. Why? 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Because it</a:t>
            </a:r>
            <a:r>
              <a:rPr lang="fr-FR" sz="2400" dirty="0">
                <a:latin typeface="Times New Roman" charset="0"/>
                <a:ea typeface="ＭＳ Ｐゴシック" charset="0"/>
              </a:rPr>
              <a:t>’</a:t>
            </a:r>
            <a:r>
              <a:rPr lang="en-US" sz="2400" dirty="0">
                <a:latin typeface="Times New Roman" charset="0"/>
                <a:ea typeface="ＭＳ Ｐゴシック" charset="0"/>
              </a:rPr>
              <a:t>s standard, well-debugged, and widely used.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Why the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range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field in the GET request? </a:t>
            </a:r>
          </a:p>
          <a:p>
            <a:pPr lvl="1">
              <a:lnSpc>
                <a:spcPct val="110000"/>
              </a:lnSpc>
            </a:pPr>
            <a:r>
              <a:rPr lang="en-US" altLang="ja-JP" sz="2400" dirty="0">
                <a:latin typeface="Times New Roman" charset="0"/>
                <a:ea typeface="ＭＳ Ｐゴシック" charset="0"/>
              </a:rPr>
              <a:t>To support partial file transfers.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What if responder is behind firewall that disallows incoming connections? 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60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grpSp>
        <p:nvGrpSpPr>
          <p:cNvPr id="43" name="Group 3"/>
          <p:cNvGrpSpPr>
            <a:grpSpLocks/>
          </p:cNvGrpSpPr>
          <p:nvPr/>
        </p:nvGrpSpPr>
        <p:grpSpPr bwMode="auto">
          <a:xfrm>
            <a:off x="5349082" y="5191374"/>
            <a:ext cx="533401" cy="469901"/>
            <a:chOff x="1584" y="3160"/>
            <a:chExt cx="336" cy="296"/>
          </a:xfrm>
        </p:grpSpPr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1310484" y="2371974"/>
            <a:ext cx="533401" cy="469901"/>
            <a:chOff x="1584" y="3160"/>
            <a:chExt cx="336" cy="296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7330284" y="4429374"/>
            <a:ext cx="533401" cy="469901"/>
            <a:chOff x="1584" y="3160"/>
            <a:chExt cx="336" cy="296"/>
          </a:xfrm>
        </p:grpSpPr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2" name="Group 12"/>
          <p:cNvGrpSpPr>
            <a:grpSpLocks/>
          </p:cNvGrpSpPr>
          <p:nvPr/>
        </p:nvGrpSpPr>
        <p:grpSpPr bwMode="auto">
          <a:xfrm>
            <a:off x="2148682" y="5191374"/>
            <a:ext cx="533401" cy="469901"/>
            <a:chOff x="1584" y="3160"/>
            <a:chExt cx="336" cy="296"/>
          </a:xfrm>
        </p:grpSpPr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5" name="Group 15"/>
          <p:cNvGrpSpPr>
            <a:grpSpLocks/>
          </p:cNvGrpSpPr>
          <p:nvPr/>
        </p:nvGrpSpPr>
        <p:grpSpPr bwMode="auto">
          <a:xfrm>
            <a:off x="3901284" y="2600574"/>
            <a:ext cx="533401" cy="469901"/>
            <a:chOff x="1584" y="3160"/>
            <a:chExt cx="336" cy="296"/>
          </a:xfrm>
        </p:grpSpPr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8" name="Group 41"/>
          <p:cNvGrpSpPr>
            <a:grpSpLocks/>
          </p:cNvGrpSpPr>
          <p:nvPr/>
        </p:nvGrpSpPr>
        <p:grpSpPr bwMode="auto">
          <a:xfrm>
            <a:off x="6949285" y="2219573"/>
            <a:ext cx="533400" cy="469901"/>
            <a:chOff x="4368" y="1296"/>
            <a:chExt cx="336" cy="296"/>
          </a:xfrm>
        </p:grpSpPr>
        <p:sp>
          <p:nvSpPr>
            <p:cNvPr id="59" name="Oval 19"/>
            <p:cNvSpPr>
              <a:spLocks noChangeArrowheads="1"/>
            </p:cNvSpPr>
            <p:nvPr/>
          </p:nvSpPr>
          <p:spPr bwMode="auto">
            <a:xfrm>
              <a:off x="4368" y="1304"/>
              <a:ext cx="336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4443" y="1296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1" name="Line 21"/>
          <p:cNvSpPr>
            <a:spLocks noChangeShapeType="1"/>
          </p:cNvSpPr>
          <p:nvPr/>
        </p:nvSpPr>
        <p:spPr bwMode="auto">
          <a:xfrm flipH="1" flipV="1">
            <a:off x="1767680" y="2600569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Line 22"/>
          <p:cNvSpPr>
            <a:spLocks noChangeShapeType="1"/>
          </p:cNvSpPr>
          <p:nvPr/>
        </p:nvSpPr>
        <p:spPr bwMode="auto">
          <a:xfrm>
            <a:off x="1615280" y="2829169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>
            <a:off x="4434680" y="2905369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1843880" y="2752969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>
            <a:off x="4358480" y="3057769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7"/>
          <p:cNvSpPr>
            <a:spLocks noChangeShapeType="1"/>
          </p:cNvSpPr>
          <p:nvPr/>
        </p:nvSpPr>
        <p:spPr bwMode="auto">
          <a:xfrm flipV="1">
            <a:off x="2682080" y="5419969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8"/>
          <p:cNvSpPr>
            <a:spLocks noChangeShapeType="1"/>
          </p:cNvSpPr>
          <p:nvPr/>
        </p:nvSpPr>
        <p:spPr bwMode="auto">
          <a:xfrm flipH="1">
            <a:off x="5653880" y="2676769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29"/>
          <p:cNvGrpSpPr>
            <a:grpSpLocks/>
          </p:cNvGrpSpPr>
          <p:nvPr/>
        </p:nvGrpSpPr>
        <p:grpSpPr bwMode="auto">
          <a:xfrm>
            <a:off x="7254084" y="5648574"/>
            <a:ext cx="533401" cy="469901"/>
            <a:chOff x="1584" y="3160"/>
            <a:chExt cx="336" cy="296"/>
          </a:xfrm>
        </p:grpSpPr>
        <p:sp>
          <p:nvSpPr>
            <p:cNvPr id="69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1" name="Line 32"/>
          <p:cNvSpPr>
            <a:spLocks noChangeShapeType="1"/>
          </p:cNvSpPr>
          <p:nvPr/>
        </p:nvSpPr>
        <p:spPr bwMode="auto">
          <a:xfrm flipH="1" flipV="1">
            <a:off x="5882480" y="5496169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flipV="1">
            <a:off x="7558880" y="4886569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>
            <a:off x="2834480" y="5648569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 flipV="1">
            <a:off x="5653880" y="3972169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853281" y="1686169"/>
            <a:ext cx="730198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Requestor sends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Push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to responder asking for file transfer</a:t>
            </a: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6720681" y="3276600"/>
            <a:ext cx="210784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PennyLane.mp3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But behind firewall</a:t>
            </a:r>
          </a:p>
        </p:txBody>
      </p:sp>
      <p:sp>
        <p:nvSpPr>
          <p:cNvPr id="78" name="Line 44"/>
          <p:cNvSpPr>
            <a:spLocks noChangeShapeType="1"/>
          </p:cNvSpPr>
          <p:nvPr/>
        </p:nvSpPr>
        <p:spPr bwMode="auto">
          <a:xfrm>
            <a:off x="7330280" y="2600569"/>
            <a:ext cx="304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9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14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79528" y="3089276"/>
            <a:ext cx="4762832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servent_id  fileindex  ip_address port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28913" y="3124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962400" y="31194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381624" y="31051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03328" y="2479676"/>
            <a:ext cx="173225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Push (0x40)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34926" y="4495801"/>
            <a:ext cx="246733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same as in </a:t>
            </a:r>
          </a:p>
          <a:p>
            <a:pPr algn="ctr" eaLnBrk="1" hangingPunct="1"/>
            <a:r>
              <a:rPr lang="en-US"/>
              <a:t>received QueryHit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75772" y="4994276"/>
            <a:ext cx="2894232" cy="12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Address at which</a:t>
            </a:r>
          </a:p>
          <a:p>
            <a:pPr algn="ctr" eaLnBrk="1" hangingPunct="1"/>
            <a:r>
              <a:rPr lang="en-US" u="sng"/>
              <a:t>requestor</a:t>
            </a:r>
            <a:r>
              <a:rPr lang="en-US"/>
              <a:t> can accept</a:t>
            </a:r>
          </a:p>
          <a:p>
            <a:pPr algn="ctr" eaLnBrk="1" hangingPunct="1"/>
            <a:r>
              <a:rPr lang="en-US"/>
              <a:t>incoming connections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295400" y="3657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3505200" y="36576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962400" y="36576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5791200" y="35814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67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Responder establishes a TCP connection at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900" dirty="0">
                <a:latin typeface="Times New Roman" charset="0"/>
                <a:ea typeface="ＭＳ Ｐゴシック" charset="0"/>
              </a:rPr>
              <a:t>, port specified. Sends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r>
              <a:rPr lang="en-US" sz="2800" dirty="0">
                <a:latin typeface="Times New Roman" charset="0"/>
                <a:ea typeface="ＭＳ Ｐゴシック" charset="0"/>
              </a:rPr>
              <a:t>	</a:t>
            </a:r>
            <a:r>
              <a:rPr lang="en-US" sz="2200" dirty="0">
                <a:latin typeface="Times New Roman" charset="0"/>
                <a:ea typeface="ＭＳ Ｐゴシック" charset="0"/>
              </a:rPr>
              <a:t>GIV  &lt;File Index&gt;:&lt;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Servent</a:t>
            </a:r>
            <a:r>
              <a:rPr lang="en-US" sz="2200" dirty="0">
                <a:latin typeface="Times New Roman" charset="0"/>
                <a:ea typeface="ＭＳ Ｐゴシック" charset="0"/>
              </a:rPr>
              <a:t> Identifier&gt;/&lt;File Name&gt;\n\n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Requestor then sends GET to responder (as before) and file is transferred as explained earlier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What if requestor is behind firewall too?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gives up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Can you think of an alternative solution?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66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Ping-Pong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Peers initiate Ping’</a:t>
            </a:r>
            <a:r>
              <a:rPr lang="en-US" altLang="ja-JP" sz="2200" dirty="0"/>
              <a:t>s periodically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Ping</a:t>
            </a:r>
            <a:r>
              <a:rPr lang="en-US" altLang="ja-JP" sz="2200" dirty="0"/>
              <a:t>s flooded out like </a:t>
            </a:r>
            <a:r>
              <a:rPr lang="en-US" altLang="ja-JP" sz="2200" dirty="0" err="1"/>
              <a:t>Querys</a:t>
            </a:r>
            <a:r>
              <a:rPr lang="en-US" altLang="ja-JP" sz="2200" dirty="0"/>
              <a:t>, Pongs routed along reverse path like </a:t>
            </a:r>
            <a:r>
              <a:rPr lang="en-US" altLang="ja-JP" sz="2200" dirty="0" err="1"/>
              <a:t>QueryHits</a:t>
            </a:r>
            <a:endParaRPr lang="en-US" altLang="ja-JP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Pong replies used to update set of neighboring peers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to keep neighbor lists fresh in spite of peers joining, leaving and failing</a:t>
            </a: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89806" y="3314700"/>
            <a:ext cx="670560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Port   ip_address Num. files shared  Num. KB shared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91481" y="33401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167856" y="33353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425281" y="33305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9481" y="2743200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Pong </a:t>
            </a:r>
            <a:r>
              <a:rPr lang="en-US" b="1" dirty="0"/>
              <a:t>(0x01)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29481" y="1828800"/>
            <a:ext cx="282641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Ping </a:t>
            </a:r>
            <a:r>
              <a:rPr lang="en-US" b="1" dirty="0"/>
              <a:t>(0x00)</a:t>
            </a:r>
          </a:p>
          <a:p>
            <a:pPr eaLnBrk="1" hangingPunct="1"/>
            <a:r>
              <a:rPr lang="en-US" b="1" dirty="0"/>
              <a:t>	</a:t>
            </a:r>
            <a:r>
              <a:rPr lang="en-US" dirty="0"/>
              <a:t>no payload</a:t>
            </a:r>
            <a:r>
              <a:rPr lang="en-US" b="1" dirty="0"/>
              <a:t>	</a:t>
            </a: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15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No servers 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Peers/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servents</a:t>
            </a:r>
            <a:r>
              <a:rPr lang="en-US" sz="3900" dirty="0">
                <a:latin typeface="Times New Roman" charset="0"/>
                <a:ea typeface="ＭＳ Ｐゴシック" charset="0"/>
              </a:rPr>
              <a:t> maintain 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neighbors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, this forms an overlay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 store their own files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Queries flooded out,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ttl</a:t>
            </a:r>
            <a:r>
              <a:rPr lang="en-US" sz="3900" dirty="0">
                <a:latin typeface="Times New Roman" charset="0"/>
                <a:ea typeface="ＭＳ Ｐゴシック" charset="0"/>
              </a:rPr>
              <a:t> restricted</a:t>
            </a:r>
          </a:p>
          <a:p>
            <a:pPr>
              <a:lnSpc>
                <a:spcPct val="110000"/>
              </a:lnSpc>
            </a:pPr>
            <a:r>
              <a:rPr lang="en-US" sz="39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900" dirty="0">
                <a:latin typeface="Times New Roman" charset="0"/>
                <a:ea typeface="ＭＳ Ｐゴシック" charset="0"/>
              </a:rPr>
              <a:t> (replies) reverse path routed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Supports file transfer through firewalls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Periodic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Ping-pong</a:t>
            </a:r>
            <a:r>
              <a:rPr lang="en-US" sz="3900" dirty="0">
                <a:latin typeface="Times New Roman" charset="0"/>
                <a:ea typeface="ＭＳ Ｐゴシック" charset="0"/>
              </a:rPr>
              <a:t> to continuously refresh neighbor lists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List size specified by user at peer : heterogeneity means some peers may have more neighbors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found to follow </a:t>
            </a:r>
            <a:r>
              <a:rPr lang="en-US" sz="33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power law</a:t>
            </a:r>
            <a:r>
              <a:rPr lang="en-US" sz="3300" dirty="0">
                <a:latin typeface="Times New Roman" charset="0"/>
                <a:ea typeface="ＭＳ Ｐゴシック" charset="0"/>
              </a:rPr>
              <a:t> distribution: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		 P(#links =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</a:t>
            </a:r>
            <a:r>
              <a:rPr lang="en-US" sz="3300" dirty="0">
                <a:latin typeface="Times New Roman" charset="0"/>
                <a:ea typeface="ＭＳ Ｐゴシック" charset="0"/>
              </a:rPr>
              <a:t>) ~                (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3300" dirty="0">
                <a:latin typeface="Times New Roman" charset="0"/>
                <a:ea typeface="ＭＳ Ｐゴシック" charset="0"/>
              </a:rPr>
              <a:t> is a constant)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90391"/>
              </p:ext>
            </p:extLst>
          </p:nvPr>
        </p:nvGraphicFramePr>
        <p:xfrm>
          <a:off x="4815681" y="5499100"/>
          <a:ext cx="533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" name="Equation" r:id="rId4" imgW="228600" imgH="190500" progId="Equation.3">
                  <p:embed/>
                </p:oleObj>
              </mc:Choice>
              <mc:Fallback>
                <p:oleObj name="Equation" r:id="rId4" imgW="22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681" y="5499100"/>
                        <a:ext cx="533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17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Ping/Pong constituted 50%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Multiplex,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and reduce frequency of pings/pongs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Repeated searches with same keywords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Query,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messages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Modem-connected hosts do not have enough bandwidth for passing Gnutella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use a central server to act as proxy for such peers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Another solution: </a:t>
            </a:r>
          </a:p>
          <a:p>
            <a:pPr lvl="2">
              <a:lnSpc>
                <a:spcPct val="110000"/>
              </a:lnSpc>
              <a:buNone/>
            </a:pPr>
            <a:r>
              <a:rPr lang="en-US" sz="2800" dirty="0">
                <a:latin typeface="Times New Roman" charset="0"/>
                <a:ea typeface="ＭＳ Ｐゴシック" charset="0"/>
                <a:sym typeface="Wingdings" charset="0"/>
              </a:rPr>
              <a:t>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2800" dirty="0">
                <a:latin typeface="Times New Roman" charset="0"/>
                <a:ea typeface="ＭＳ Ｐゴシック" charset="0"/>
              </a:rPr>
              <a:t> System (soon)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0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Peer to Peer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distributed systems that seriously focused on scalability with respect to number of nodes</a:t>
            </a:r>
          </a:p>
          <a:p>
            <a:endParaRPr lang="en-US" dirty="0"/>
          </a:p>
          <a:p>
            <a:r>
              <a:rPr lang="en-US" dirty="0"/>
              <a:t>P2P techniques abound in cloud computing systems </a:t>
            </a:r>
          </a:p>
          <a:p>
            <a:endParaRPr lang="en-US" dirty="0"/>
          </a:p>
          <a:p>
            <a:pPr lvl="1"/>
            <a:r>
              <a:rPr lang="en-US" dirty="0"/>
              <a:t>Key-value stores (e.g., Cassandra, </a:t>
            </a:r>
            <a:r>
              <a:rPr lang="en-US" dirty="0" err="1"/>
              <a:t>Riak</a:t>
            </a:r>
            <a:r>
              <a:rPr lang="en-US" dirty="0"/>
              <a:t>, </a:t>
            </a:r>
            <a:r>
              <a:rPr lang="en-US" dirty="0" err="1"/>
              <a:t>Voldemort</a:t>
            </a:r>
            <a:r>
              <a:rPr lang="en-US" dirty="0"/>
              <a:t>) use Chord p2p hashing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4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Large number of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70% of users in 2000 were 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Only download files, never upload own files</a:t>
            </a:r>
          </a:p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Flooding causes excessive traffic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Is there some way of maintaining meta-information about peers that leads to more intelligent routing?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 Structured Peer-to-peer systems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e.g., Chord System (coming up next lecture)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14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Hybrid between Gnutella and Napster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Takes advantage of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healthier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participants in the system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Underlying technology in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Grokster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</a:rPr>
              <a:t>Proprietary protocol, but some details available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Like Gnutella, but with some peers designated as </a:t>
            </a:r>
            <a:r>
              <a:rPr lang="en-US" i="1" dirty="0" err="1">
                <a:solidFill>
                  <a:srgbClr val="CC6600"/>
                </a:solidFill>
                <a:latin typeface="Times New Roman" charset="0"/>
                <a:ea typeface="ＭＳ Ｐゴシック" charset="0"/>
              </a:rPr>
              <a:t>supernodes</a:t>
            </a:r>
            <a:endParaRPr lang="en-US" i="1" dirty="0">
              <a:solidFill>
                <a:srgbClr val="CC6600"/>
              </a:solidFill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95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FastTrack</a:t>
            </a:r>
            <a:r>
              <a:rPr lang="en-US" dirty="0"/>
              <a:t>-like System</a:t>
            </a:r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3901281" y="2819400"/>
            <a:ext cx="533401" cy="469901"/>
            <a:chOff x="1584" y="3160"/>
            <a:chExt cx="336" cy="296"/>
          </a:xfrm>
        </p:grpSpPr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1310481" y="2514600"/>
            <a:ext cx="533401" cy="469901"/>
            <a:chOff x="1584" y="3160"/>
            <a:chExt cx="336" cy="296"/>
          </a:xfrm>
        </p:grpSpPr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3" name="Group 9"/>
          <p:cNvGrpSpPr>
            <a:grpSpLocks/>
          </p:cNvGrpSpPr>
          <p:nvPr/>
        </p:nvGrpSpPr>
        <p:grpSpPr bwMode="auto">
          <a:xfrm>
            <a:off x="2101054" y="5367338"/>
            <a:ext cx="533401" cy="469901"/>
            <a:chOff x="1584" y="3160"/>
            <a:chExt cx="336" cy="296"/>
          </a:xfrm>
        </p:grpSpPr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18"/>
          <p:cNvGrpSpPr>
            <a:grpSpLocks/>
          </p:cNvGrpSpPr>
          <p:nvPr/>
        </p:nvGrpSpPr>
        <p:grpSpPr bwMode="auto">
          <a:xfrm>
            <a:off x="6949281" y="2362200"/>
            <a:ext cx="533401" cy="469901"/>
            <a:chOff x="1584" y="3160"/>
            <a:chExt cx="336" cy="296"/>
          </a:xfrm>
        </p:grpSpPr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49" name="Line 21"/>
          <p:cNvSpPr>
            <a:spLocks noChangeShapeType="1"/>
          </p:cNvSpPr>
          <p:nvPr/>
        </p:nvSpPr>
        <p:spPr bwMode="auto">
          <a:xfrm flipH="1" flipV="1">
            <a:off x="1767677" y="2743195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1615277" y="2971795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4434677" y="3047995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1843877" y="2895595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4358477" y="3200395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319879" y="1981195"/>
            <a:ext cx="85130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 flipV="1">
            <a:off x="2682077" y="5562595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 flipH="1">
            <a:off x="5653877" y="2819395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5882477" y="5638795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V="1">
            <a:off x="7558877" y="5029195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Group 43"/>
          <p:cNvGrpSpPr>
            <a:grpSpLocks/>
          </p:cNvGrpSpPr>
          <p:nvPr/>
        </p:nvGrpSpPr>
        <p:grpSpPr bwMode="auto">
          <a:xfrm>
            <a:off x="7330280" y="4572001"/>
            <a:ext cx="533400" cy="469901"/>
            <a:chOff x="2448" y="1536"/>
            <a:chExt cx="336" cy="296"/>
          </a:xfrm>
        </p:grpSpPr>
        <p:sp>
          <p:nvSpPr>
            <p:cNvPr id="60" name="Oval 44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45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2" name="Group 46"/>
          <p:cNvGrpSpPr>
            <a:grpSpLocks/>
          </p:cNvGrpSpPr>
          <p:nvPr/>
        </p:nvGrpSpPr>
        <p:grpSpPr bwMode="auto">
          <a:xfrm>
            <a:off x="5349080" y="5410201"/>
            <a:ext cx="533400" cy="469901"/>
            <a:chOff x="2448" y="1536"/>
            <a:chExt cx="336" cy="296"/>
          </a:xfrm>
        </p:grpSpPr>
        <p:sp>
          <p:nvSpPr>
            <p:cNvPr id="63" name="Oval 47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48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3825079" y="6095995"/>
            <a:ext cx="162074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Supernodes</a:t>
            </a:r>
          </a:p>
        </p:txBody>
      </p:sp>
      <p:grpSp>
        <p:nvGrpSpPr>
          <p:cNvPr id="66" name="Group 50"/>
          <p:cNvGrpSpPr>
            <a:grpSpLocks/>
          </p:cNvGrpSpPr>
          <p:nvPr/>
        </p:nvGrpSpPr>
        <p:grpSpPr bwMode="auto">
          <a:xfrm>
            <a:off x="7254081" y="5791200"/>
            <a:ext cx="533401" cy="469901"/>
            <a:chOff x="1584" y="3160"/>
            <a:chExt cx="336" cy="296"/>
          </a:xfrm>
        </p:grpSpPr>
        <p:sp>
          <p:nvSpPr>
            <p:cNvPr id="67" name="Oval 5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5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3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15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r>
              <a:rPr lang="en-US" dirty="0"/>
              <a:t>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stores a directory listing a subset of nearby (&lt;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filename,peer</a:t>
            </a:r>
            <a:r>
              <a:rPr lang="en-US" sz="2000" dirty="0">
                <a:latin typeface="Times New Roman" charset="0"/>
                <a:ea typeface="ＭＳ Ｐゴシック" charset="0"/>
              </a:rPr>
              <a:t> pointer&gt;), similar to Napster servers</a:t>
            </a:r>
          </a:p>
          <a:p>
            <a:pPr>
              <a:lnSpc>
                <a:spcPct val="110000"/>
              </a:lnSpc>
            </a:pP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membership changes over time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Any peer can become (and stay) 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, provided it has earned enough </a:t>
            </a:r>
            <a:r>
              <a:rPr lang="en-US" sz="2000" i="1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reputation</a:t>
            </a:r>
          </a:p>
          <a:p>
            <a:pPr lvl="1">
              <a:lnSpc>
                <a:spcPct val="110000"/>
              </a:lnSpc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sz="1800" dirty="0">
                <a:latin typeface="Times New Roman" charset="0"/>
                <a:ea typeface="ＭＳ Ｐゴシック" charset="0"/>
              </a:rPr>
              <a:t>: participation level (=reputation) of a user between 0 and 1000, initially 10, then affected by length of periods of connectivity and total number of uploads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More sophisticated Reputation schemes invented, especially based on economics (See P2PEcon workshop)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peer searches by contacting a nearby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82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endParaRPr lang="en-US" dirty="0"/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3748881" y="2232022"/>
            <a:ext cx="2290100" cy="46166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Tracker, per file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825079" y="48228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034879" y="38322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5425279" y="48990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777079" y="42894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681" y="2286000"/>
            <a:ext cx="2541589" cy="707883"/>
          </a:xfrm>
          <a:prstGeom prst="rect">
            <a:avLst/>
          </a:prstGeom>
          <a:solidFill>
            <a:srgbClr val="3333CC">
              <a:lumMod val="40000"/>
              <a:lumOff val="60000"/>
            </a:srgbClr>
          </a:solidFill>
        </p:spPr>
        <p:txBody>
          <a:bodyPr lIns="91435" tIns="45718" rIns="91435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Website links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.torrent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063083" y="5203821"/>
            <a:ext cx="239063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(leecher,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some blocks)</a:t>
            </a: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5349081" y="5432422"/>
            <a:ext cx="9537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(seed)</a:t>
            </a: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6784180" y="3809996"/>
            <a:ext cx="1351667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full file)</a:t>
            </a:r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624679" y="4899022"/>
            <a:ext cx="19963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(new, leecher)</a:t>
            </a: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1005679" y="2994020"/>
            <a:ext cx="228600" cy="12954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1386679" y="2689220"/>
            <a:ext cx="2362200" cy="16002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96080" y="3298822"/>
            <a:ext cx="202079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1. Get tracker</a:t>
            </a:r>
          </a:p>
        </p:txBody>
      </p:sp>
      <p:sp>
        <p:nvSpPr>
          <p:cNvPr id="39" name="TextBox 23"/>
          <p:cNvSpPr txBox="1">
            <a:spLocks noChangeArrowheads="1"/>
          </p:cNvSpPr>
          <p:nvPr/>
        </p:nvSpPr>
        <p:spPr bwMode="auto">
          <a:xfrm>
            <a:off x="2453481" y="3505200"/>
            <a:ext cx="17813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2. Get peers</a:t>
            </a:r>
          </a:p>
        </p:txBody>
      </p:sp>
      <p:cxnSp>
        <p:nvCxnSpPr>
          <p:cNvPr id="40" name="Straight Arrow Connector 39"/>
          <p:cNvCxnSpPr>
            <a:cxnSpLocks noChangeShapeType="1"/>
            <a:endCxn id="28" idx="1"/>
          </p:cNvCxnSpPr>
          <p:nvPr/>
        </p:nvCxnSpPr>
        <p:spPr bwMode="auto">
          <a:xfrm flipV="1">
            <a:off x="1539079" y="4063053"/>
            <a:ext cx="4495800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30" idx="3"/>
          </p:cNvCxnSpPr>
          <p:nvPr/>
        </p:nvCxnSpPr>
        <p:spPr bwMode="auto">
          <a:xfrm>
            <a:off x="1553994" y="4520253"/>
            <a:ext cx="2271085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1604168" y="4489445"/>
            <a:ext cx="3810000" cy="3810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3215481" y="4267200"/>
            <a:ext cx="240536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3. Get file blocks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6111081" y="2286000"/>
            <a:ext cx="2864138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(keeps track of some peers;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receives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heartbeats, joins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and leaves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from peers)</a:t>
            </a:r>
          </a:p>
        </p:txBody>
      </p:sp>
      <p:sp>
        <p:nvSpPr>
          <p:cNvPr id="23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9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File split into blocks (32 KB – 256 KB)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Download </a:t>
            </a:r>
            <a:r>
              <a:rPr lang="en-US" sz="1800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Local Rarest First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block policy: prefer early download of blocks that are least replicated among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Exception: New node allowed to pick one random neighbor: helps in bootstrapping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Tit for tat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bandwidth usage: Provide blocks to neighbors that provided it the best download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Incentive for nodes to provide good upload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Seeds do the same too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Choking</a:t>
            </a:r>
            <a:r>
              <a:rPr lang="en-US" sz="1800" dirty="0">
                <a:latin typeface="Times New Roman" charset="0"/>
                <a:ea typeface="ＭＳ Ｐゴシック" charset="0"/>
              </a:rPr>
              <a:t>: Limit number of neighbors to which concurrent uploads &lt;= a number (5), i.e., the “best”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Everyone else choked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Periodically re-evaluate this set (e.g., every 10 s)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Optimistic </a:t>
            </a:r>
            <a:r>
              <a:rPr lang="en-US" sz="1400" dirty="0" err="1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: periodically (e.g., ~30 s),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 a random neighbor – helps keep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unchoked</a:t>
            </a:r>
            <a:r>
              <a:rPr lang="en-US" sz="1400" dirty="0">
                <a:latin typeface="Times New Roman" charset="0"/>
                <a:ea typeface="ＭＳ Ｐゴシック" charset="0"/>
              </a:rPr>
              <a:t> set fresh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09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MP2 out, due 10/7 (demos on 10/8)</a:t>
            </a:r>
          </a:p>
          <a:p>
            <a:pPr>
              <a:defRPr/>
            </a:pPr>
            <a:r>
              <a:rPr lang="en-US" dirty="0"/>
              <a:t>HW1 due next Tuesday (9/25)</a:t>
            </a:r>
          </a:p>
          <a:p>
            <a:pPr>
              <a:defRPr/>
            </a:pPr>
            <a:r>
              <a:rPr lang="en-US" dirty="0"/>
              <a:t>HW2 will be out then</a:t>
            </a:r>
          </a:p>
          <a:p>
            <a:pPr>
              <a:defRPr/>
            </a:pPr>
            <a:r>
              <a:rPr lang="en-US" dirty="0"/>
              <a:t>If you’re planning to drop the course (eventually), earlier is better</a:t>
            </a:r>
          </a:p>
          <a:p>
            <a:pPr lvl="1">
              <a:defRPr/>
            </a:pPr>
            <a:r>
              <a:rPr lang="en-US" dirty="0"/>
              <a:t>Be nice to students still on the waitlist planning to get in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81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1" y="23114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Fall 2018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212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/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3900" i="1" dirty="0"/>
              <a:t>Lecture 8: Peer-to-peer Systems II</a:t>
            </a:r>
            <a:endParaRPr lang="en-US" sz="39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6881" y="639633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93011308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 Studying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DHT=Distributed 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hash table allows you to insert, lookup and delete objects with keys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distributed </a:t>
            </a:r>
            <a:r>
              <a:rPr lang="en-US" sz="3900" dirty="0">
                <a:latin typeface="Times New Roman" charset="0"/>
                <a:ea typeface="ＭＳ Ｐゴシック" charset="0"/>
              </a:rPr>
              <a:t>hash table allows you to do the same in a distributed setting (objects=files)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Performance Concerns: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Load balancing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Fault-tolerance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Efficiency of lookups and inserts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Locality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Napster, Gnutella,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3900" dirty="0">
                <a:latin typeface="Times New Roman" charset="0"/>
                <a:ea typeface="ＭＳ Ｐゴシック" charset="0"/>
              </a:rPr>
              <a:t> are all DHTs (sort of)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So is Chord, a structured peer to peer system that we study next</a:t>
            </a:r>
          </a:p>
          <a:p>
            <a:pPr>
              <a:lnSpc>
                <a:spcPct val="110000"/>
              </a:lnSpc>
              <a:buNone/>
            </a:pPr>
            <a:r>
              <a:rPr lang="en-US" sz="3900" dirty="0">
                <a:latin typeface="Times New Roman" charset="0"/>
                <a:ea typeface="ＭＳ Ｐゴシック" charset="0"/>
              </a:rPr>
              <a:t>	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UI</a:t>
            </a:r>
          </a:p>
        </p:txBody>
      </p:sp>
      <p:pic>
        <p:nvPicPr>
          <p:cNvPr id="4" name="Content Placeholder 3" descr="Screen Shot 2014-03-23 at 16.57.13 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9" r="-2179"/>
          <a:stretch>
            <a:fillRect/>
          </a:stretch>
        </p:blipFill>
        <p:spPr/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47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01056"/>
              </p:ext>
            </p:extLst>
          </p:nvPr>
        </p:nvGraphicFramePr>
        <p:xfrm>
          <a:off x="624681" y="2057400"/>
          <a:ext cx="8077200" cy="3483994"/>
        </p:xfrm>
        <a:graphic>
          <a:graphicData uri="http://schemas.openxmlformats.org/drawingml/2006/table">
            <a:tbl>
              <a:tblPr/>
              <a:tblGrid>
                <a:gridCol w="160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68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98385"/>
              </p:ext>
            </p:extLst>
          </p:nvPr>
        </p:nvGraphicFramePr>
        <p:xfrm>
          <a:off x="472281" y="2057400"/>
          <a:ext cx="8153400" cy="4450544"/>
        </p:xfrm>
        <a:graphic>
          <a:graphicData uri="http://schemas.openxmlformats.org/drawingml/2006/table">
            <a:tbl>
              <a:tblPr/>
              <a:tblGrid>
                <a:gridCol w="159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Chord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40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Developers: I.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Stoica</a:t>
            </a:r>
            <a:r>
              <a:rPr lang="en-US" sz="2000" dirty="0">
                <a:latin typeface="Times New Roman" charset="0"/>
                <a:ea typeface="ＭＳ Ｐゴシック" charset="0"/>
              </a:rPr>
              <a:t>, D.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Karger</a:t>
            </a:r>
            <a:r>
              <a:rPr lang="en-US" sz="2000" dirty="0">
                <a:latin typeface="Times New Roman" charset="0"/>
                <a:ea typeface="ＭＳ Ｐゴシック" charset="0"/>
              </a:rPr>
              <a:t>, F.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Kaashoek</a:t>
            </a:r>
            <a:r>
              <a:rPr lang="en-US" sz="2000" dirty="0">
                <a:latin typeface="Times New Roman" charset="0"/>
                <a:ea typeface="ＭＳ Ｐゴシック" charset="0"/>
              </a:rPr>
              <a:t>, H.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Balakrishnan</a:t>
            </a:r>
            <a:r>
              <a:rPr lang="en-US" sz="2000" dirty="0">
                <a:latin typeface="Times New Roman" charset="0"/>
                <a:ea typeface="ＭＳ Ｐゴシック" charset="0"/>
              </a:rPr>
              <a:t>, R. Morris, Berkeley and MIT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Intelligent choice of neighbors to reduce latency and message cost of routing (lookups/inserts)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Uses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Consistent Hashing </a:t>
            </a:r>
            <a:r>
              <a:rPr lang="en-US" sz="2000" dirty="0">
                <a:latin typeface="Times New Roman" charset="0"/>
                <a:ea typeface="ＭＳ Ｐゴシック" charset="0"/>
              </a:rPr>
              <a:t>on node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 (peer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s) address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SHA-1</a:t>
            </a:r>
            <a:r>
              <a:rPr lang="en-US" sz="1800" dirty="0">
                <a:latin typeface="Times New Roman" charset="0"/>
                <a:ea typeface="ＭＳ Ｐゴシック" charset="0"/>
              </a:rPr>
              <a:t>(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ip_address,port</a:t>
            </a:r>
            <a:r>
              <a:rPr lang="en-US" sz="1800" dirty="0">
                <a:latin typeface="Times New Roman" charset="0"/>
                <a:ea typeface="ＭＳ Ｐゴシック" charset="0"/>
              </a:rPr>
              <a:t>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Truncated to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m </a:t>
            </a:r>
            <a:r>
              <a:rPr lang="en-US" sz="1800" dirty="0">
                <a:latin typeface="Times New Roman" charset="0"/>
                <a:ea typeface="ＭＳ Ｐゴシック" charset="0"/>
              </a:rPr>
              <a:t>bits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Called peer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id </a:t>
            </a:r>
            <a:r>
              <a:rPr lang="en-US" sz="1800" dirty="0">
                <a:latin typeface="Times New Roman" charset="0"/>
                <a:ea typeface="ＭＳ Ｐゴシック" charset="0"/>
              </a:rPr>
              <a:t>(number between 0 and               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 unique but id conflicts very unlikely</a:t>
            </a:r>
            <a:endParaRPr lang="en-US" sz="18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Can then map peers to one of       logical points on a circle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82105"/>
              </p:ext>
            </p:extLst>
          </p:nvPr>
        </p:nvGraphicFramePr>
        <p:xfrm>
          <a:off x="5377656" y="4826717"/>
          <a:ext cx="733425" cy="35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2" name="Equation" r:id="rId4" imgW="393529" imgH="190417" progId="Equation.3">
                  <p:embed/>
                </p:oleObj>
              </mc:Choice>
              <mc:Fallback>
                <p:oleObj name="Equation" r:id="rId4" imgW="39352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656" y="4826717"/>
                        <a:ext cx="733425" cy="354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974694"/>
              </p:ext>
            </p:extLst>
          </p:nvPr>
        </p:nvGraphicFramePr>
        <p:xfrm>
          <a:off x="4472644" y="5529113"/>
          <a:ext cx="442119" cy="4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3" name="Equation" r:id="rId6" imgW="203112" imgH="190417" progId="Equation.3">
                  <p:embed/>
                </p:oleObj>
              </mc:Choice>
              <mc:Fallback>
                <p:oleObj name="Equation" r:id="rId6" imgW="203112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644" y="5529113"/>
                        <a:ext cx="442119" cy="41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83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of peers</a:t>
            </a:r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669926" y="2479676"/>
            <a:ext cx="1133533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6 nodes</a:t>
            </a: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9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(1): successors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09800" y="4114800"/>
            <a:ext cx="304800" cy="1219200"/>
          </a:xfrm>
          <a:custGeom>
            <a:avLst/>
            <a:gdLst>
              <a:gd name="T0" fmla="*/ 2147483647 w 312"/>
              <a:gd name="T1" fmla="*/ 2147483647 h 1200"/>
              <a:gd name="T2" fmla="*/ 2147483647 w 312"/>
              <a:gd name="T3" fmla="*/ 2147483647 h 1200"/>
              <a:gd name="T4" fmla="*/ 2147483647 w 312"/>
              <a:gd name="T5" fmla="*/ 0 h 1200"/>
              <a:gd name="T6" fmla="*/ 0 60000 65536"/>
              <a:gd name="T7" fmla="*/ 0 60000 65536"/>
              <a:gd name="T8" fmla="*/ 0 60000 65536"/>
              <a:gd name="T9" fmla="*/ 0 w 312"/>
              <a:gd name="T10" fmla="*/ 0 h 1200"/>
              <a:gd name="T11" fmla="*/ 312 w 312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1200">
                <a:moveTo>
                  <a:pt x="312" y="1200"/>
                </a:moveTo>
                <a:cubicBezTo>
                  <a:pt x="180" y="1012"/>
                  <a:pt x="48" y="824"/>
                  <a:pt x="24" y="624"/>
                </a:cubicBezTo>
                <a:cubicBezTo>
                  <a:pt x="0" y="424"/>
                  <a:pt x="84" y="212"/>
                  <a:pt x="16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6553200" y="2971800"/>
            <a:ext cx="457200" cy="446273"/>
          </a:xfrm>
          <a:custGeom>
            <a:avLst/>
            <a:gdLst>
              <a:gd name="T0" fmla="*/ 0 w 432"/>
              <a:gd name="T1" fmla="*/ 0 h 768"/>
              <a:gd name="T2" fmla="*/ 2147483647 w 432"/>
              <a:gd name="T3" fmla="*/ 2147483647 h 768"/>
              <a:gd name="T4" fmla="*/ 2147483647 w 432"/>
              <a:gd name="T5" fmla="*/ 2147483647 h 768"/>
              <a:gd name="T6" fmla="*/ 0 60000 65536"/>
              <a:gd name="T7" fmla="*/ 0 60000 65536"/>
              <a:gd name="T8" fmla="*/ 0 60000 65536"/>
              <a:gd name="T9" fmla="*/ 0 w 432"/>
              <a:gd name="T10" fmla="*/ 0 h 768"/>
              <a:gd name="T11" fmla="*/ 432 w 43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768">
                <a:moveTo>
                  <a:pt x="0" y="0"/>
                </a:moveTo>
                <a:cubicBezTo>
                  <a:pt x="108" y="104"/>
                  <a:pt x="216" y="208"/>
                  <a:pt x="288" y="336"/>
                </a:cubicBezTo>
                <a:cubicBezTo>
                  <a:pt x="360" y="464"/>
                  <a:pt x="396" y="616"/>
                  <a:pt x="432" y="7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2819400" y="1828800"/>
            <a:ext cx="3352800" cy="609600"/>
          </a:xfrm>
          <a:custGeom>
            <a:avLst/>
            <a:gdLst>
              <a:gd name="T0" fmla="*/ 0 w 2112"/>
              <a:gd name="T1" fmla="*/ 2147483647 h 384"/>
              <a:gd name="T2" fmla="*/ 2147483647 w 2112"/>
              <a:gd name="T3" fmla="*/ 0 h 384"/>
              <a:gd name="T4" fmla="*/ 2147483647 w 2112"/>
              <a:gd name="T5" fmla="*/ 2147483647 h 384"/>
              <a:gd name="T6" fmla="*/ 0 60000 65536"/>
              <a:gd name="T7" fmla="*/ 0 60000 65536"/>
              <a:gd name="T8" fmla="*/ 0 60000 65536"/>
              <a:gd name="T9" fmla="*/ 0 w 2112"/>
              <a:gd name="T10" fmla="*/ 0 h 384"/>
              <a:gd name="T11" fmla="*/ 2112 w 211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384">
                <a:moveTo>
                  <a:pt x="0" y="384"/>
                </a:moveTo>
                <a:cubicBezTo>
                  <a:pt x="328" y="192"/>
                  <a:pt x="656" y="0"/>
                  <a:pt x="1008" y="0"/>
                </a:cubicBezTo>
                <a:cubicBezTo>
                  <a:pt x="1360" y="0"/>
                  <a:pt x="1736" y="192"/>
                  <a:pt x="2112" y="38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2590800" y="2971800"/>
            <a:ext cx="152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6324600" y="4572000"/>
            <a:ext cx="457200" cy="446273"/>
          </a:xfrm>
          <a:custGeom>
            <a:avLst/>
            <a:gdLst>
              <a:gd name="T0" fmla="*/ 2147483647 w 624"/>
              <a:gd name="T1" fmla="*/ 0 h 1056"/>
              <a:gd name="T2" fmla="*/ 2147483647 w 624"/>
              <a:gd name="T3" fmla="*/ 2147483647 h 1056"/>
              <a:gd name="T4" fmla="*/ 0 w 624"/>
              <a:gd name="T5" fmla="*/ 2147483647 h 1056"/>
              <a:gd name="T6" fmla="*/ 0 60000 65536"/>
              <a:gd name="T7" fmla="*/ 0 60000 65536"/>
              <a:gd name="T8" fmla="*/ 0 60000 65536"/>
              <a:gd name="T9" fmla="*/ 0 w 624"/>
              <a:gd name="T10" fmla="*/ 0 h 1056"/>
              <a:gd name="T11" fmla="*/ 624 w 62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056">
                <a:moveTo>
                  <a:pt x="624" y="0"/>
                </a:moveTo>
                <a:cubicBezTo>
                  <a:pt x="580" y="200"/>
                  <a:pt x="536" y="400"/>
                  <a:pt x="432" y="576"/>
                </a:cubicBezTo>
                <a:cubicBezTo>
                  <a:pt x="328" y="752"/>
                  <a:pt x="164" y="904"/>
                  <a:pt x="0" y="105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3505200" y="5867404"/>
            <a:ext cx="2286000" cy="482600"/>
          </a:xfrm>
          <a:custGeom>
            <a:avLst/>
            <a:gdLst>
              <a:gd name="T0" fmla="*/ 2147483647 w 1440"/>
              <a:gd name="T1" fmla="*/ 0 h 304"/>
              <a:gd name="T2" fmla="*/ 2147483647 w 1440"/>
              <a:gd name="T3" fmla="*/ 2147483647 h 304"/>
              <a:gd name="T4" fmla="*/ 0 w 1440"/>
              <a:gd name="T5" fmla="*/ 2147483647 h 304"/>
              <a:gd name="T6" fmla="*/ 0 60000 65536"/>
              <a:gd name="T7" fmla="*/ 0 60000 65536"/>
              <a:gd name="T8" fmla="*/ 0 60000 65536"/>
              <a:gd name="T9" fmla="*/ 0 w 1440"/>
              <a:gd name="T10" fmla="*/ 0 h 304"/>
              <a:gd name="T11" fmla="*/ 1440 w 144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304">
                <a:moveTo>
                  <a:pt x="1440" y="0"/>
                </a:moveTo>
                <a:cubicBezTo>
                  <a:pt x="1224" y="136"/>
                  <a:pt x="1008" y="272"/>
                  <a:pt x="768" y="288"/>
                </a:cubicBezTo>
                <a:cubicBezTo>
                  <a:pt x="528" y="304"/>
                  <a:pt x="264" y="200"/>
                  <a:pt x="0" y="9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257801" y="6172200"/>
            <a:ext cx="313317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(similarly predecessors)</a:t>
            </a:r>
          </a:p>
        </p:txBody>
      </p:sp>
      <p:sp>
        <p:nvSpPr>
          <p:cNvPr id="28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35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(2): finger tables</a:t>
            </a: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" y="1752600"/>
            <a:ext cx="8485632" cy="4590288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7481" y="4419600"/>
            <a:ext cx="35830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 or to the clockwise of</a:t>
            </a:r>
          </a:p>
          <a:p>
            <a:r>
              <a:rPr lang="en-US" dirty="0">
                <a:solidFill>
                  <a:srgbClr val="FF0000"/>
                </a:solidFill>
              </a:rPr>
              <a:t>Also, use (n+2</a:t>
            </a:r>
            <a:r>
              <a:rPr lang="en-US" baseline="30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mod 2</a:t>
            </a:r>
            <a:r>
              <a:rPr lang="en-US" baseline="30000" dirty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39681" y="57150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H="1">
            <a:off x="6949279" y="4953000"/>
            <a:ext cx="838201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6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files?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Filenames also mapped using same consistent hash function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SHA-1(filename)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(</a:t>
            </a:r>
            <a:r>
              <a:rPr lang="en-US" sz="1800" i="1" dirty="0">
                <a:latin typeface="Times New Roman" charset="0"/>
                <a:ea typeface="ＭＳ Ｐゴシック" charset="0"/>
                <a:sym typeface="Wingdings" charset="0"/>
              </a:rPr>
              <a:t>key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File is stored at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first peer with id greater than or equal to its key (mod       )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 </a:t>
            </a:r>
            <a:r>
              <a:rPr lang="en-US" sz="1400" i="1" dirty="0" err="1">
                <a:latin typeface="Times New Roman" charset="0"/>
                <a:ea typeface="ＭＳ Ｐゴシック" charset="0"/>
              </a:rPr>
              <a:t>cnn.com</a:t>
            </a:r>
            <a:r>
              <a:rPr lang="en-US" sz="1400" i="1" dirty="0">
                <a:latin typeface="Times New Roman" charset="0"/>
                <a:ea typeface="ＭＳ Ｐゴシック" charset="0"/>
              </a:rPr>
              <a:t>/</a:t>
            </a:r>
            <a:r>
              <a:rPr lang="en-US" sz="1400" i="1" dirty="0" err="1">
                <a:latin typeface="Times New Roman" charset="0"/>
                <a:ea typeface="ＭＳ Ｐゴシック" charset="0"/>
              </a:rPr>
              <a:t>index.html</a:t>
            </a:r>
            <a:r>
              <a:rPr lang="en-US" sz="3200" i="1" dirty="0">
                <a:latin typeface="Times New Roman" charset="0"/>
                <a:ea typeface="ＭＳ Ｐゴシック" charset="0"/>
              </a:rPr>
              <a:t> </a:t>
            </a:r>
            <a:r>
              <a:rPr lang="en-US" sz="2000" dirty="0">
                <a:latin typeface="Times New Roman" charset="0"/>
                <a:ea typeface="ＭＳ Ｐゴシック" charset="0"/>
              </a:rPr>
              <a:t>that maps to key K42 is stored at first peer with id greater than 42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Note that we are considering a different file-sharing application here :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cooperative web caching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The same discussion applies to any other file sharing application, including that of mp3 files.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Consistent Hashing =&gt; with K keys and N peers, each peer stores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O(K/N) </a:t>
            </a:r>
            <a:r>
              <a:rPr lang="en-US" sz="1800" dirty="0">
                <a:latin typeface="Times New Roman" charset="0"/>
                <a:ea typeface="ＭＳ Ｐゴシック" charset="0"/>
              </a:rPr>
              <a:t>keys. (i.e.,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&lt; </a:t>
            </a:r>
            <a:r>
              <a:rPr lang="en-US" sz="1800" i="1" dirty="0" err="1">
                <a:latin typeface="Times New Roman" charset="0"/>
                <a:ea typeface="ＭＳ Ｐゴシック" charset="0"/>
              </a:rPr>
              <a:t>c.K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/N</a:t>
            </a:r>
            <a:r>
              <a:rPr lang="en-US" sz="1800" dirty="0">
                <a:latin typeface="Times New Roman" charset="0"/>
                <a:ea typeface="ＭＳ Ｐゴシック" charset="0"/>
              </a:rPr>
              <a:t>, for some constant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c</a:t>
            </a:r>
            <a:r>
              <a:rPr lang="en-US" sz="1800" dirty="0">
                <a:latin typeface="Times New Roman" charset="0"/>
                <a:ea typeface="ＭＳ Ｐゴシック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10676"/>
              </p:ext>
            </p:extLst>
          </p:nvPr>
        </p:nvGraphicFramePr>
        <p:xfrm>
          <a:off x="2770981" y="3200400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3" name="Equation" r:id="rId4" imgW="177800" imgH="165100" progId="Equation.3">
                  <p:embed/>
                </p:oleObj>
              </mc:Choice>
              <mc:Fallback>
                <p:oleObj name="Equation" r:id="rId4" imgW="177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81" y="3200400"/>
                        <a:ext cx="36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50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Files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529681" y="25146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23290" y="54101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95547" y="2074217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2418" y="193198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41229" y="402430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49090" y="5386384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03156" y="5853110"/>
            <a:ext cx="2511014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latin typeface="Helvetica" charset="0"/>
              </a:rPr>
              <a:t>File with key </a:t>
            </a:r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</a:p>
          <a:p>
            <a:r>
              <a:rPr lang="en-US">
                <a:latin typeface="Helvetica" charset="0"/>
              </a:rPr>
              <a:t>stored here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185690" y="5395909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94690" y="243681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13690" y="3567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576090" y="2424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18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6444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-15719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0" y="39624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pic>
        <p:nvPicPr>
          <p:cNvPr id="2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60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919939" y="2650183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13548" y="554578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85805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8829" y="2864492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31487" y="415989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39348" y="5521967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81429" y="6064892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75948" y="553149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2748" y="4159892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91481" y="1752600"/>
            <a:ext cx="5943600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384948" y="2572393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003948" y="3702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966348" y="2559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441" y="4236093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2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5" y="5307594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0124" y="5917199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133015" y="1981200"/>
            <a:ext cx="44550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 or to the anti-clockwise of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(it wraps around the ring)</a:t>
            </a:r>
          </a:p>
        </p:txBody>
      </p:sp>
      <p:sp>
        <p:nvSpPr>
          <p:cNvPr id="25" name="Oval 24"/>
          <p:cNvSpPr/>
          <p:nvPr/>
        </p:nvSpPr>
        <p:spPr>
          <a:xfrm>
            <a:off x="6990015" y="16002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 flipV="1">
            <a:off x="7599614" y="21336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4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[6/99] Shawn Fanning (freshman Northeastern U.) releases Napster online music service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[12/99] RIAA sues Napster, asking $100K per download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[3/00] 25%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UWisc</a:t>
            </a:r>
            <a:r>
              <a:rPr lang="en-US" sz="3300" dirty="0">
                <a:latin typeface="Times New Roman" charset="0"/>
                <a:ea typeface="ＭＳ Ｐゴシック" charset="0"/>
              </a:rPr>
              <a:t> traffic Napster, many universities ban it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[00] 60M users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[2/01] US Federal Appeals Court: users violating copyright laws, Napster is abetting this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[9/01] Napster decides to run paid service, pay % to songwriters and music companies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[Today] Napster protocol is open, people free to develop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opennap</a:t>
            </a:r>
            <a:r>
              <a:rPr lang="en-US" sz="3300" dirty="0">
                <a:latin typeface="Times New Roman" charset="0"/>
                <a:ea typeface="ＭＳ Ｐゴシック" charset="0"/>
              </a:rPr>
              <a:t> clients and servers </a:t>
            </a:r>
            <a:r>
              <a:rPr lang="en-US" u="sng" dirty="0">
                <a:solidFill>
                  <a:schemeClr val="tx2"/>
                </a:solidFill>
                <a:latin typeface="Courier New" charset="0"/>
                <a:ea typeface="ＭＳ Ｐゴシック" charset="0"/>
                <a:hlinkClick r:id="rId3"/>
              </a:rPr>
              <a:t>http://opennap.sourceforge.net</a:t>
            </a: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Gnutella:</a:t>
            </a:r>
            <a:r>
              <a:rPr lang="en-US" sz="2800" u="sng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u="sng" dirty="0">
                <a:latin typeface="Courier New" charset="0"/>
                <a:ea typeface="ＭＳ Ｐゴシック" charset="0"/>
                <a:hlinkClick r:id="rId4"/>
              </a:rPr>
              <a:t>http://www.limewire.com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 (deprecated)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Peer to peer working groups: 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http://p2p.internet2.edu</a:t>
            </a:r>
            <a:endParaRPr lang="en-US" u="sng" dirty="0"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77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935563" y="2596422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29172" y="549202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10881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6081" y="2743200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47111" y="410613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54972" y="546820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7300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91572" y="5477731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8372" y="4106131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615281" y="1752600"/>
            <a:ext cx="5957237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</a:t>
            </a:r>
            <a:r>
              <a:rPr lang="en-US" sz="1600" dirty="0"/>
              <a:t> 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391172" y="3115531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727972" y="3191731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5715273" y="4334731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210575" y="3115531"/>
            <a:ext cx="2440457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All </a:t>
            </a:r>
            <a:r>
              <a:rPr lang="ja-JP" altLang="en-US" sz="1800" dirty="0"/>
              <a:t>“</a:t>
            </a:r>
            <a:r>
              <a:rPr lang="en-US" altLang="ja-JP" sz="1800" dirty="0"/>
              <a:t>arrows</a:t>
            </a:r>
            <a:r>
              <a:rPr lang="ja-JP" altLang="en-US" sz="1800" dirty="0"/>
              <a:t>”</a:t>
            </a:r>
            <a:r>
              <a:rPr lang="en-US" altLang="ja-JP" sz="1800" dirty="0"/>
              <a:t> are RPCs</a:t>
            </a:r>
          </a:p>
          <a:p>
            <a:pPr eaLnBrk="1" hangingPunct="1"/>
            <a:r>
              <a:rPr lang="en-US" sz="1800" dirty="0"/>
              <a:t>(remote procedure calls)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400572" y="2518632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019572" y="3648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981972" y="2505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1065" y="4182332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5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4" y="5345909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293" y="5955514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860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" y="2006600"/>
            <a:ext cx="7033088" cy="4699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Search takes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O(log(N))</a:t>
            </a: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time</a:t>
            </a:r>
            <a:endParaRPr lang="en-US" sz="3900" i="1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b="1" dirty="0">
                <a:latin typeface="Times New Roman" charset="0"/>
                <a:ea typeface="ＭＳ Ｐゴシック" charset="0"/>
              </a:rPr>
              <a:t>Proof  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</a:t>
            </a:r>
            <a:r>
              <a:rPr lang="en-US" sz="3300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at each step, distance between query and peer-with-file reduces by a factor of at least 2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after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log(N)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forwardings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distance to key is at most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Number of node identifiers in a range of 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is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O(log(N))</a:t>
            </a:r>
            <a:r>
              <a:rPr lang="en-US" sz="3300" dirty="0">
                <a:latin typeface="Times New Roman" charset="0"/>
                <a:ea typeface="ＭＳ Ｐゴシック" charset="0"/>
              </a:rPr>
              <a:t> with high probability (why? SHA-1! and “Balls and Bins”)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So using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3300" dirty="0">
                <a:latin typeface="Times New Roman" charset="0"/>
                <a:ea typeface="ＭＳ Ｐゴシック" charset="0"/>
              </a:rPr>
              <a:t>s in that range will be ok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>
                <a:latin typeface="Times New Roman" charset="0"/>
                <a:ea typeface="ＭＳ Ｐゴシック" charset="0"/>
              </a:rPr>
              <a:t>using another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300" dirty="0">
                <a:latin typeface="Times New Roman" charset="0"/>
                <a:ea typeface="ＭＳ Ｐゴシック" charset="0"/>
              </a:rPr>
              <a:t>hops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21745"/>
              </p:ext>
            </p:extLst>
          </p:nvPr>
        </p:nvGraphicFramePr>
        <p:xfrm>
          <a:off x="2310606" y="4191000"/>
          <a:ext cx="2657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9" name="Equation" r:id="rId4" imgW="1181100" imgH="203200" progId="Equation.3">
                  <p:embed/>
                </p:oleObj>
              </mc:Choice>
              <mc:Fallback>
                <p:oleObj name="Equation" r:id="rId4" imgW="1181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606" y="4191000"/>
                        <a:ext cx="2657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330281" y="1524000"/>
            <a:ext cx="3712473" cy="2155826"/>
            <a:chOff x="5791200" y="1523999"/>
            <a:chExt cx="3712473" cy="2155826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5791200" y="1789113"/>
              <a:ext cx="1522413" cy="15097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6530975" y="1752600"/>
              <a:ext cx="708025" cy="708025"/>
            </a:xfrm>
            <a:custGeom>
              <a:avLst/>
              <a:gdLst>
                <a:gd name="T0" fmla="*/ 2147483647 w 448"/>
                <a:gd name="T1" fmla="*/ 0 h 720"/>
                <a:gd name="T2" fmla="*/ 2147483647 w 448"/>
                <a:gd name="T3" fmla="*/ 2147483647 h 720"/>
                <a:gd name="T4" fmla="*/ 2147483647 w 448"/>
                <a:gd name="T5" fmla="*/ 2147483647 h 720"/>
                <a:gd name="T6" fmla="*/ 2147483647 w 448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8"/>
                <a:gd name="T13" fmla="*/ 0 h 720"/>
                <a:gd name="T14" fmla="*/ 448 w 448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8" h="720">
                  <a:moveTo>
                    <a:pt x="64" y="0"/>
                  </a:moveTo>
                  <a:cubicBezTo>
                    <a:pt x="32" y="72"/>
                    <a:pt x="0" y="144"/>
                    <a:pt x="16" y="240"/>
                  </a:cubicBezTo>
                  <a:cubicBezTo>
                    <a:pt x="32" y="336"/>
                    <a:pt x="88" y="496"/>
                    <a:pt x="160" y="576"/>
                  </a:cubicBezTo>
                  <a:cubicBezTo>
                    <a:pt x="232" y="656"/>
                    <a:pt x="400" y="696"/>
                    <a:pt x="448" y="7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rot="20695049">
              <a:off x="6751638" y="1751013"/>
              <a:ext cx="101600" cy="1457325"/>
            </a:xfrm>
            <a:custGeom>
              <a:avLst/>
              <a:gdLst>
                <a:gd name="T0" fmla="*/ 2147483647 w 448"/>
                <a:gd name="T1" fmla="*/ 0 h 720"/>
                <a:gd name="T2" fmla="*/ 2147483647 w 448"/>
                <a:gd name="T3" fmla="*/ 2147483647 h 720"/>
                <a:gd name="T4" fmla="*/ 2147483647 w 448"/>
                <a:gd name="T5" fmla="*/ 2147483647 h 720"/>
                <a:gd name="T6" fmla="*/ 2147483647 w 448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8"/>
                <a:gd name="T13" fmla="*/ 0 h 720"/>
                <a:gd name="T14" fmla="*/ 448 w 448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8" h="720">
                  <a:moveTo>
                    <a:pt x="64" y="0"/>
                  </a:moveTo>
                  <a:cubicBezTo>
                    <a:pt x="32" y="72"/>
                    <a:pt x="0" y="144"/>
                    <a:pt x="16" y="240"/>
                  </a:cubicBezTo>
                  <a:cubicBezTo>
                    <a:pt x="32" y="336"/>
                    <a:pt x="88" y="496"/>
                    <a:pt x="160" y="576"/>
                  </a:cubicBezTo>
                  <a:cubicBezTo>
                    <a:pt x="232" y="656"/>
                    <a:pt x="400" y="696"/>
                    <a:pt x="448" y="7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7620000" y="2460625"/>
              <a:ext cx="1309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Next hop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781800" y="3222625"/>
              <a:ext cx="692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Key</a:t>
              </a:r>
            </a:p>
          </p:txBody>
        </p:sp>
        <p:sp>
          <p:nvSpPr>
            <p:cNvPr id="10" name="AutoShape 13"/>
            <p:cNvSpPr>
              <a:spLocks/>
            </p:cNvSpPr>
            <p:nvPr/>
          </p:nvSpPr>
          <p:spPr bwMode="auto">
            <a:xfrm>
              <a:off x="7391400" y="2536825"/>
              <a:ext cx="152400" cy="609600"/>
            </a:xfrm>
            <a:prstGeom prst="rightBrace">
              <a:avLst>
                <a:gd name="adj1" fmla="val 33333"/>
                <a:gd name="adj2" fmla="val 3923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858794" y="1523999"/>
              <a:ext cx="776287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Here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7313613" y="2286000"/>
              <a:ext cx="230187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473950" y="1981200"/>
              <a:ext cx="202972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Halfway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8995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search time holds for file insertions too (in general for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routing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 to any key</a:t>
            </a:r>
            <a:r>
              <a:rPr lang="en-US" sz="3900" dirty="0">
                <a:latin typeface="Times New Roman" charset="0"/>
                <a:ea typeface="ＭＳ Ｐゴシック" charset="0"/>
              </a:rPr>
              <a:t>)</a:t>
            </a:r>
          </a:p>
          <a:p>
            <a:pPr lvl="1"/>
            <a:r>
              <a:rPr lang="ja-JP" altLang="en-US" sz="33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Routing</a:t>
            </a:r>
            <a:r>
              <a:rPr lang="ja-JP" altLang="en-US" sz="33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can thus be used as a </a:t>
            </a:r>
            <a:r>
              <a:rPr lang="en-US" altLang="ja-JP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building block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for</a:t>
            </a:r>
          </a:p>
          <a:p>
            <a:pPr lvl="2"/>
            <a:r>
              <a:rPr lang="en-US" sz="2800" dirty="0">
                <a:latin typeface="Times New Roman" charset="0"/>
                <a:ea typeface="ＭＳ Ｐゴシック" charset="0"/>
              </a:rPr>
              <a:t>All operations: insert, lookup, delete</a:t>
            </a:r>
          </a:p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time true only if finger and successor entries correct</a:t>
            </a:r>
          </a:p>
          <a:p>
            <a:r>
              <a:rPr lang="en-US" sz="3900" dirty="0">
                <a:latin typeface="Times New Roman" charset="0"/>
                <a:ea typeface="ＭＳ Ｐゴシック" charset="0"/>
              </a:rPr>
              <a:t>When might these entries be wrong?</a:t>
            </a:r>
          </a:p>
          <a:p>
            <a:pPr lvl="1"/>
            <a:r>
              <a:rPr lang="en-US" sz="3300" dirty="0">
                <a:latin typeface="Times New Roman" charset="0"/>
                <a:ea typeface="ＭＳ Ｐゴシック" charset="0"/>
              </a:rPr>
              <a:t>When you have failures</a:t>
            </a:r>
          </a:p>
          <a:p>
            <a:pPr lvl="1"/>
            <a:endParaRPr lang="en-US" sz="3300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6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8918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591178" y="3567112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501481" y="1752600"/>
            <a:ext cx="2595322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Lookup fails </a:t>
            </a:r>
          </a:p>
          <a:p>
            <a:pPr algn="ctr" eaLnBrk="1" hangingPunct="1"/>
            <a:r>
              <a:rPr lang="en-US" sz="1800" dirty="0"/>
              <a:t>(N16 does not know N45)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7" y="520605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2756" y="581565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82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196681" y="60016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791200" y="3124200"/>
            <a:ext cx="76200" cy="22860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520281" y="1828800"/>
            <a:ext cx="5120481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One solution: maintain </a:t>
            </a:r>
            <a:r>
              <a:rPr lang="en-US" sz="1800" i="1" dirty="0"/>
              <a:t>r</a:t>
            </a:r>
            <a:r>
              <a:rPr lang="en-US" sz="1800" dirty="0"/>
              <a:t> multiple </a:t>
            </a:r>
            <a:r>
              <a:rPr lang="en-US" sz="1800" i="1" dirty="0"/>
              <a:t>successor</a:t>
            </a:r>
            <a:r>
              <a:rPr lang="en-US" sz="1800" dirty="0"/>
              <a:t> entries</a:t>
            </a:r>
          </a:p>
          <a:p>
            <a:pPr eaLnBrk="1" hangingPunct="1"/>
            <a:r>
              <a:rPr lang="en-US" sz="1800" dirty="0"/>
              <a:t>	In case of failure, use successor entries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4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17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981200"/>
            <a:ext cx="8229600" cy="4114800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>
            <a:lvl1pPr marL="476185" indent="-476185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1031735" indent="-396821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587284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2222198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857111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3492025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939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1852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6766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charset="0"/>
                <a:ea typeface="ＭＳ Ｐゴシック" charset="0"/>
              </a:rPr>
              <a:t>Choosing </a:t>
            </a:r>
            <a:r>
              <a:rPr lang="en-US" i="1">
                <a:latin typeface="Times New Roman" charset="0"/>
                <a:ea typeface="ＭＳ Ｐゴシック" charset="0"/>
              </a:rPr>
              <a:t>r=2log(N)</a:t>
            </a:r>
            <a:r>
              <a:rPr lang="en-US">
                <a:latin typeface="Times New Roman" charset="0"/>
                <a:ea typeface="ＭＳ Ｐゴシック" charset="0"/>
              </a:rPr>
              <a:t> suffices to maintain </a:t>
            </a:r>
            <a:r>
              <a:rPr lang="en-US" i="1">
                <a:latin typeface="Times New Roman" charset="0"/>
                <a:ea typeface="ＭＳ Ｐゴシック" charset="0"/>
              </a:rPr>
              <a:t>lookup correctness</a:t>
            </a:r>
            <a:r>
              <a:rPr lang="en-US">
                <a:latin typeface="Times New Roman" charset="0"/>
                <a:ea typeface="ＭＳ Ｐゴシック" charset="0"/>
              </a:rPr>
              <a:t> w.h.p.(i.e., ring connected)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Say 50% of nodes fail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Pr(at given node, at least one successor alive)=</a:t>
            </a:r>
          </a:p>
          <a:p>
            <a:pPr lvl="1"/>
            <a:endParaRPr lang="en-US">
              <a:latin typeface="Times New Roman" charset="0"/>
              <a:ea typeface="ＭＳ Ｐゴシック" charset="0"/>
            </a:endParaRPr>
          </a:p>
          <a:p>
            <a:pPr lvl="1"/>
            <a:endParaRPr lang="en-US">
              <a:latin typeface="Times New Roman" charset="0"/>
              <a:ea typeface="ＭＳ Ｐゴシック" charset="0"/>
            </a:endParaRP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Pr(above is true at all alive nodes)=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218475"/>
              </p:ext>
            </p:extLst>
          </p:nvPr>
        </p:nvGraphicFramePr>
        <p:xfrm>
          <a:off x="5410200" y="3962400"/>
          <a:ext cx="2438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2" name="Equation" r:id="rId4" imgW="1256755" imgH="393529" progId="Equation.3">
                  <p:embed/>
                </p:oleObj>
              </mc:Choice>
              <mc:Fallback>
                <p:oleObj name="Equation" r:id="rId4" imgW="125675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62400"/>
                        <a:ext cx="2438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382616"/>
              </p:ext>
            </p:extLst>
          </p:nvPr>
        </p:nvGraphicFramePr>
        <p:xfrm>
          <a:off x="5222875" y="5486400"/>
          <a:ext cx="26606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3" name="Equation" r:id="rId6" imgW="1371600" imgH="419100" progId="Equation.3">
                  <p:embed/>
                </p:oleObj>
              </mc:Choice>
              <mc:Fallback>
                <p:oleObj name="Equation" r:id="rId6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5486400"/>
                        <a:ext cx="26606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95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680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873081" y="1981200"/>
            <a:ext cx="1859844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Lookup fails </a:t>
            </a:r>
          </a:p>
          <a:p>
            <a:pPr algn="ctr" eaLnBrk="1" hangingPunct="1"/>
            <a:r>
              <a:rPr lang="en-US" dirty="0"/>
              <a:t>(N45 is dead)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6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208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586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24881" y="1828800"/>
            <a:ext cx="6553200" cy="3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One solution: replicate file/key at </a:t>
            </a:r>
            <a:r>
              <a:rPr lang="en-US" sz="1600" i="1" dirty="0"/>
              <a:t>r</a:t>
            </a:r>
            <a:r>
              <a:rPr lang="en-US" sz="1600" dirty="0"/>
              <a:t> successors and predecessors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415881" y="48006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replicated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71628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886202" y="62484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>
                <a:latin typeface="Helvetica" charset="0"/>
              </a:rPr>
              <a:t>replicated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352800" y="5943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254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deal with dynamic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charset="0"/>
              <a:buChar char="ü"/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fail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New peers join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leave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P2P systems have a high rate of </a:t>
            </a:r>
            <a:r>
              <a:rPr lang="en-US" sz="14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churn </a:t>
            </a:r>
            <a:r>
              <a:rPr lang="en-US" sz="1400" dirty="0">
                <a:latin typeface="Times New Roman" charset="0"/>
                <a:ea typeface="ＭＳ Ｐゴシック" charset="0"/>
              </a:rPr>
              <a:t>(node join, leave and failure)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25% per hour in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400" dirty="0">
                <a:latin typeface="Times New Roman" charset="0"/>
                <a:ea typeface="ＭＳ Ｐゴシック" charset="0"/>
              </a:rPr>
              <a:t> (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eDonkey</a:t>
            </a:r>
            <a:r>
              <a:rPr lang="en-US" sz="1400" dirty="0">
                <a:latin typeface="Times New Roman" charset="0"/>
                <a:ea typeface="ＭＳ Ｐゴシック" charset="0"/>
              </a:rPr>
              <a:t>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100% per hour in Gnutella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Lower in managed clusters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Common feature in all distributed systems, including wide-area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PlanetLab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clusters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Emulab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clouds (e.g., AWS), etc.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So, all the time, need to:</a:t>
            </a: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 </a:t>
            </a:r>
            <a:r>
              <a:rPr lang="en-US" sz="1800" dirty="0">
                <a:latin typeface="Times New Roman" charset="0"/>
                <a:ea typeface="ＭＳ Ｐゴシック" charset="0"/>
              </a:rPr>
              <a:t>Need to update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1800" dirty="0">
                <a:latin typeface="Times New Roman" charset="0"/>
                <a:ea typeface="ＭＳ Ｐゴシック" charset="0"/>
              </a:rPr>
              <a:t>s and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finger</a:t>
            </a:r>
            <a:r>
              <a:rPr lang="en-US" sz="1800" dirty="0">
                <a:latin typeface="Times New Roman" charset="0"/>
                <a:ea typeface="ＭＳ Ｐゴシック" charset="0"/>
              </a:rPr>
              <a:t>s, and copy keys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559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683672" y="32781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77281" y="61737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49538" y="283781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6409" y="269557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95220" y="47879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603081" y="614997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48681" y="320040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67681" y="4330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3187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44481" y="56261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43881" y="1752600"/>
            <a:ext cx="5584634" cy="12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Introducer directs N40 to N45 (and N32)</a:t>
            </a:r>
          </a:p>
          <a:p>
            <a:pPr eaLnBrk="1" hangingPunct="1"/>
            <a:r>
              <a:rPr lang="en-US" sz="1800" dirty="0"/>
              <a:t>N32 updates successor to N40</a:t>
            </a:r>
          </a:p>
          <a:p>
            <a:pPr eaLnBrk="1" hangingPunct="1"/>
            <a:r>
              <a:rPr lang="en-US" sz="1800" dirty="0"/>
              <a:t>N40 initializes successor to N45, and </a:t>
            </a:r>
            <a:r>
              <a:rPr lang="en-US" sz="1800" dirty="0" err="1"/>
              <a:t>inits</a:t>
            </a:r>
            <a:r>
              <a:rPr lang="en-US" sz="1800" dirty="0"/>
              <a:t> fingers from it</a:t>
            </a:r>
          </a:p>
          <a:p>
            <a:pPr eaLnBrk="1" hangingPunct="1"/>
            <a:r>
              <a:rPr lang="en-US" sz="1800" i="1" dirty="0"/>
              <a:t>N40 periodically talks to neighbors to update finger table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568281" y="3352800"/>
            <a:ext cx="1312469" cy="10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i="1" dirty="0"/>
              <a:t>Stabilization </a:t>
            </a:r>
          </a:p>
          <a:p>
            <a:pPr eaLnBrk="1" hangingPunct="1"/>
            <a:r>
              <a:rPr lang="en-US" sz="1600" b="1" i="1" dirty="0"/>
              <a:t>Protocol</a:t>
            </a:r>
          </a:p>
          <a:p>
            <a:pPr eaLnBrk="1" hangingPunct="1"/>
            <a:r>
              <a:rPr lang="en-US" sz="1600" b="1" i="1" dirty="0"/>
              <a:t>(followed by</a:t>
            </a:r>
          </a:p>
          <a:p>
            <a:pPr eaLnBrk="1" hangingPunct="1"/>
            <a:r>
              <a:rPr lang="en-US" sz="1600" b="1" i="1" dirty="0"/>
              <a:t>all nodes)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796881" y="2895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5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Widely-deployed P2P Systems (</a:t>
            </a:r>
            <a:r>
              <a:rPr lang="en-US"/>
              <a:t>This Lecture)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 (Next Lecture)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253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(2)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758281" y="32004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51890" y="60959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4147" y="2760019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1018" y="2617784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69829" y="47101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77690" y="607218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223290" y="3122609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42290" y="4252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804690" y="3109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719090" y="55483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539081" y="1905000"/>
            <a:ext cx="6249167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N40 may need to copy some files/keys from N45</a:t>
            </a:r>
          </a:p>
          <a:p>
            <a:pPr algn="ctr" eaLnBrk="1" hangingPunct="1"/>
            <a:r>
              <a:rPr lang="en-US" dirty="0"/>
              <a:t>(files with </a:t>
            </a:r>
            <a:r>
              <a:rPr lang="en-US" dirty="0" err="1"/>
              <a:t>fileid</a:t>
            </a:r>
            <a:r>
              <a:rPr lang="en-US" dirty="0"/>
              <a:t> between 32 and 40)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855618" y="6288085"/>
            <a:ext cx="132168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K34,K38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6414290" y="6018209"/>
            <a:ext cx="558800" cy="533400"/>
          </a:xfrm>
          <a:custGeom>
            <a:avLst/>
            <a:gdLst>
              <a:gd name="T0" fmla="*/ 0 w 352"/>
              <a:gd name="T1" fmla="*/ 2147483647 h 336"/>
              <a:gd name="T2" fmla="*/ 2147483647 w 352"/>
              <a:gd name="T3" fmla="*/ 2147483647 h 336"/>
              <a:gd name="T4" fmla="*/ 2147483647 w 352"/>
              <a:gd name="T5" fmla="*/ 2147483647 h 336"/>
              <a:gd name="T6" fmla="*/ 2147483647 w 352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52"/>
              <a:gd name="T13" fmla="*/ 0 h 336"/>
              <a:gd name="T14" fmla="*/ 352 w 352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" h="336">
                <a:moveTo>
                  <a:pt x="0" y="336"/>
                </a:moveTo>
                <a:cubicBezTo>
                  <a:pt x="92" y="328"/>
                  <a:pt x="184" y="320"/>
                  <a:pt x="240" y="288"/>
                </a:cubicBezTo>
                <a:cubicBezTo>
                  <a:pt x="296" y="256"/>
                  <a:pt x="320" y="192"/>
                  <a:pt x="336" y="144"/>
                </a:cubicBezTo>
                <a:cubicBezTo>
                  <a:pt x="352" y="96"/>
                  <a:pt x="344" y="48"/>
                  <a:pt x="336" y="0"/>
                </a:cubicBezTo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923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new peer affects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other finger entries in the system, on average [Why?]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Number of messages per peer join=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O(log(N)*log(N)) </a:t>
            </a: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Similar set of operations for dealing with peers leaving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For dealing with failures, also need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failure detectors</a:t>
            </a:r>
            <a:r>
              <a:rPr lang="en-US" sz="3300" dirty="0">
                <a:latin typeface="Times New Roman" charset="0"/>
                <a:ea typeface="ＭＳ Ｐゴシック" charset="0"/>
              </a:rPr>
              <a:t> (you’ve seen them!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)</a:t>
            </a: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793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Stabilization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Concurrent peer joins, leaves, failures might cause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400" dirty="0">
                <a:latin typeface="Times New Roman" charset="0"/>
                <a:ea typeface="ＭＳ Ｐゴシック" charset="0"/>
              </a:rPr>
              <a:t> of pointers, and failure of lookups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Chord peers periodically run a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stabilization </a:t>
            </a:r>
            <a:r>
              <a:rPr lang="en-US" sz="2000" dirty="0">
                <a:latin typeface="Times New Roman" charset="0"/>
                <a:ea typeface="ＭＳ Ｐゴシック" charset="0"/>
              </a:rPr>
              <a:t>algorithm that checks and updates pointers and keys 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Ensures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non-</a:t>
            </a:r>
            <a:r>
              <a:rPr lang="en-US" sz="2000" i="1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000" dirty="0">
                <a:latin typeface="Times New Roman" charset="0"/>
                <a:ea typeface="ＭＳ Ｐゴシック" charset="0"/>
              </a:rPr>
              <a:t> of fingers, eventual success of lookups and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>
                <a:latin typeface="Times New Roman" charset="0"/>
                <a:ea typeface="ＭＳ Ｐゴシック" charset="0"/>
              </a:rPr>
              <a:t>lookups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w.h.p</a:t>
            </a:r>
            <a:r>
              <a:rPr lang="en-US" sz="2000" dirty="0">
                <a:latin typeface="Times New Roman" charset="0"/>
                <a:ea typeface="ＭＳ Ｐゴシック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Each stabilization round at a peer involves a constant number of messages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Strong stability takes              stabilization rounds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For more see [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TechReport</a:t>
            </a:r>
            <a:r>
              <a:rPr lang="en-US" sz="2000" dirty="0">
                <a:latin typeface="Times New Roman" charset="0"/>
                <a:ea typeface="ＭＳ Ｐゴシック" charset="0"/>
              </a:rPr>
              <a:t> on Chord webpage]</a:t>
            </a: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281012"/>
              </p:ext>
            </p:extLst>
          </p:nvPr>
        </p:nvGraphicFramePr>
        <p:xfrm>
          <a:off x="3912826" y="5093855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826" y="5093855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536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When nodes are constantly joining, leaving, failing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Significant effect to consider: traces from the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800" dirty="0">
                <a:latin typeface="Times New Roman" charset="0"/>
                <a:ea typeface="ＭＳ Ｐゴシック" charset="0"/>
              </a:rPr>
              <a:t> system show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hourly</a:t>
            </a:r>
            <a:r>
              <a:rPr lang="en-US" sz="1800" dirty="0">
                <a:latin typeface="Times New Roman" charset="0"/>
                <a:ea typeface="ＭＳ Ｐゴシック" charset="0"/>
              </a:rPr>
              <a:t> peer turnover rates (</a:t>
            </a:r>
            <a:r>
              <a:rPr lang="en-US" sz="1800" b="1" i="1" dirty="0">
                <a:latin typeface="Times New Roman" charset="0"/>
                <a:ea typeface="ＭＳ Ｐゴシック" charset="0"/>
              </a:rPr>
              <a:t>churn</a:t>
            </a:r>
            <a:r>
              <a:rPr lang="en-US" sz="1800" dirty="0">
                <a:latin typeface="Times New Roman" charset="0"/>
                <a:ea typeface="ＭＳ Ｐゴシック" charset="0"/>
              </a:rPr>
              <a:t>) could be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25-100% </a:t>
            </a:r>
            <a:r>
              <a:rPr lang="en-US" sz="1800" dirty="0">
                <a:latin typeface="Times New Roman" charset="0"/>
                <a:ea typeface="ＭＳ Ｐゴシック" charset="0"/>
              </a:rPr>
              <a:t>of total number of nodes in system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Leads to excessive (unnecessary) key copying (remember that keys are replicated)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Stabilization algorithm may need to consume more bandwidth to keep up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Main issue is that files are replicated, while it might be sufficient to replicate only meta information about files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Alternatives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Introduce a level of indirection, i.e., store only pointers to files (any p2p system)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Replicate metadata more, 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1400" dirty="0">
                <a:latin typeface="Times New Roman" charset="0"/>
                <a:ea typeface="ＭＳ Ｐゴシック" charset="0"/>
              </a:rPr>
              <a:t> (later in this lecture)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16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Hash can get non-uniform </a:t>
            </a: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 Bad load balancing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Treat each node as multiple virtual nodes behaving independently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Each joins the system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Reduces variance of load imbalance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endParaRPr lang="en-US" sz="2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141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006600"/>
            <a:ext cx="8052673" cy="4267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Virtual Ring and Consistent Hashing used in Cassandra,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Riak</a:t>
            </a:r>
            <a:r>
              <a:rPr lang="en-US" sz="3900" dirty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Voldemort</a:t>
            </a:r>
            <a:r>
              <a:rPr lang="en-US" sz="3900" dirty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DynamoDB</a:t>
            </a:r>
            <a:r>
              <a:rPr lang="en-US" sz="3900" dirty="0">
                <a:latin typeface="Times New Roman" charset="0"/>
                <a:ea typeface="ＭＳ Ｐゴシック" charset="0"/>
              </a:rPr>
              <a:t>, and other key-value stores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Current status of Chord project: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File systems (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CFS,Ivy</a:t>
            </a:r>
            <a:r>
              <a:rPr lang="en-US" sz="3300" dirty="0">
                <a:latin typeface="Times New Roman" charset="0"/>
                <a:ea typeface="ＭＳ Ｐゴシック" charset="0"/>
              </a:rPr>
              <a:t>)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DNS lookup service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Internet Indirection Infrastructure (I3) project at UCB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Spawned research on many interesting issues about p2p systems</a:t>
            </a:r>
          </a:p>
          <a:p>
            <a:pPr lvl="1">
              <a:lnSpc>
                <a:spcPct val="110000"/>
              </a:lnSpc>
              <a:buNone/>
            </a:pPr>
            <a:endParaRPr lang="en-US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u="sng" dirty="0">
                <a:latin typeface="Courier New" charset="0"/>
                <a:ea typeface="ＭＳ Ｐゴシック" charset="0"/>
                <a:hlinkClick r:id="rId3"/>
              </a:rPr>
              <a:t>https://github.com/sit/dht/wiki</a:t>
            </a:r>
            <a:endParaRPr lang="en-US" u="sng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u="sng" dirty="0">
                <a:latin typeface="Courier New" charset="0"/>
                <a:ea typeface="ＭＳ Ｐゴシック" charset="0"/>
              </a:rPr>
              <a:t>(Old: http://</a:t>
            </a:r>
            <a:r>
              <a:rPr lang="en-US" u="sng" dirty="0" err="1">
                <a:latin typeface="Courier New" charset="0"/>
                <a:ea typeface="ＭＳ Ｐゴシック" charset="0"/>
              </a:rPr>
              <a:t>www.pdos.lcs.mit.edu</a:t>
            </a:r>
            <a:r>
              <a:rPr lang="en-US" u="sng" dirty="0">
                <a:latin typeface="Courier New" charset="0"/>
                <a:ea typeface="ＭＳ Ｐゴシック" charset="0"/>
              </a:rPr>
              <a:t>/chord/)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755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-84" charset="-128"/>
              </a:rPr>
              <a:t>Designed by Anthony </a:t>
            </a:r>
            <a:r>
              <a:rPr lang="en-US" dirty="0" err="1">
                <a:ea typeface="ＭＳ Ｐゴシック" pitchFamily="-84" charset="-128"/>
              </a:rPr>
              <a:t>Rowstron</a:t>
            </a:r>
            <a:r>
              <a:rPr lang="en-US" dirty="0">
                <a:ea typeface="ＭＳ Ｐゴシック" pitchFamily="-84" charset="-128"/>
              </a:rPr>
              <a:t> (Microsoft Research) and Peter </a:t>
            </a:r>
            <a:r>
              <a:rPr lang="en-US" dirty="0" err="1">
                <a:ea typeface="ＭＳ Ｐゴシック" pitchFamily="-84" charset="-128"/>
              </a:rPr>
              <a:t>Druschel</a:t>
            </a:r>
            <a:r>
              <a:rPr lang="en-US" dirty="0">
                <a:ea typeface="ＭＳ Ｐゴシック" pitchFamily="-84" charset="-128"/>
              </a:rPr>
              <a:t> (Rice University)</a:t>
            </a:r>
          </a:p>
          <a:p>
            <a:pPr>
              <a:defRPr/>
            </a:pPr>
            <a:r>
              <a:rPr lang="en-US" dirty="0">
                <a:ea typeface="ＭＳ Ｐゴシック" pitchFamily="-84" charset="-128"/>
              </a:rPr>
              <a:t>Assigns ids to nodes, just like Chord (using a virtual ring)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Leaf Set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</a:rPr>
              <a:t>- Each node knows its successor(s) and predecessor(s)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015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Neighbors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charset="0"/>
                <a:ea typeface="ＭＳ Ｐゴシック" charset="0"/>
              </a:rPr>
              <a:t>Routing tables </a:t>
            </a:r>
            <a:r>
              <a:rPr lang="en-US">
                <a:latin typeface="Times New Roman" charset="0"/>
                <a:ea typeface="ＭＳ Ｐゴシック" charset="0"/>
              </a:rPr>
              <a:t>based on </a:t>
            </a:r>
            <a:r>
              <a:rPr lang="en-US" b="1" u="sng">
                <a:latin typeface="Times New Roman" charset="0"/>
                <a:ea typeface="ＭＳ Ｐゴシック" charset="0"/>
              </a:rPr>
              <a:t>prefix </a:t>
            </a:r>
            <a:r>
              <a:rPr lang="en-US" b="1" u="sng" dirty="0">
                <a:latin typeface="Times New Roman" charset="0"/>
                <a:ea typeface="ＭＳ Ｐゴシック" charset="0"/>
              </a:rPr>
              <a:t>matching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Think of a hypercube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Routing is thus based on prefix matching, and is thus log(N)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And hops are short (in the underlying network)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450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Consider a peer with id 01110100101. It maintains a neighbor peer with an id matching each of the following prefixes (* = starting bit differing from this peer’s corresponding bit):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… 0111010010*</a:t>
            </a:r>
          </a:p>
          <a:p>
            <a:pPr>
              <a:lnSpc>
                <a:spcPct val="120000"/>
              </a:lnSpc>
            </a:pPr>
            <a:r>
              <a:rPr lang="en-US" dirty="0"/>
              <a:t>When it needs to route to a peer, say 011101</a:t>
            </a:r>
            <a:r>
              <a:rPr lang="en-US" u="sng" dirty="0"/>
              <a:t>1</a:t>
            </a:r>
            <a:r>
              <a:rPr lang="en-US" dirty="0"/>
              <a:t>1001, it starts by forwarding to a neighbor with the largest matching prefix, i.e., 011101*</a:t>
            </a:r>
          </a:p>
          <a:p>
            <a:pPr marL="634914" lvl="1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854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each prefix, say 011*, among all potential neighbors with the matching prefix, the neighbor with the shortest round-trip-time is selected</a:t>
            </a:r>
          </a:p>
          <a:p>
            <a:r>
              <a:rPr lang="en-US" dirty="0"/>
              <a:t>Since shorter prefixes have many more candidates (spread out throughout the Internet), the neighbors for shorter prefixes are likely to be closer than the neighbors for longer prefixes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Thus, in the prefix routing, early hops are short and later hops are longer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Yet overall “stretch”, compared to direct Internet path, stays short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5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Structure</a:t>
            </a:r>
          </a:p>
        </p:txBody>
      </p:sp>
      <p:grpSp>
        <p:nvGrpSpPr>
          <p:cNvPr id="166" name="Group 7"/>
          <p:cNvGrpSpPr>
            <a:grpSpLocks/>
          </p:cNvGrpSpPr>
          <p:nvPr/>
        </p:nvGrpSpPr>
        <p:grpSpPr bwMode="auto">
          <a:xfrm>
            <a:off x="2933541" y="3556001"/>
            <a:ext cx="373380" cy="461434"/>
            <a:chOff x="2256" y="1864"/>
            <a:chExt cx="336" cy="436"/>
          </a:xfrm>
        </p:grpSpPr>
        <p:sp>
          <p:nvSpPr>
            <p:cNvPr id="167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69" name="Group 8"/>
          <p:cNvGrpSpPr>
            <a:grpSpLocks/>
          </p:cNvGrpSpPr>
          <p:nvPr/>
        </p:nvGrpSpPr>
        <p:grpSpPr bwMode="auto">
          <a:xfrm>
            <a:off x="3200239" y="4013201"/>
            <a:ext cx="396716" cy="461434"/>
            <a:chOff x="2256" y="1864"/>
            <a:chExt cx="357" cy="436"/>
          </a:xfrm>
        </p:grpSpPr>
        <p:sp>
          <p:nvSpPr>
            <p:cNvPr id="170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2" name="Group 11"/>
          <p:cNvGrpSpPr>
            <a:grpSpLocks/>
          </p:cNvGrpSpPr>
          <p:nvPr/>
        </p:nvGrpSpPr>
        <p:grpSpPr bwMode="auto">
          <a:xfrm>
            <a:off x="3520281" y="3556001"/>
            <a:ext cx="373380" cy="461434"/>
            <a:chOff x="2256" y="1864"/>
            <a:chExt cx="336" cy="436"/>
          </a:xfrm>
        </p:grpSpPr>
        <p:sp>
          <p:nvSpPr>
            <p:cNvPr id="173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5" name="Group 17"/>
          <p:cNvGrpSpPr>
            <a:grpSpLocks/>
          </p:cNvGrpSpPr>
          <p:nvPr/>
        </p:nvGrpSpPr>
        <p:grpSpPr bwMode="auto">
          <a:xfrm>
            <a:off x="2880202" y="5765801"/>
            <a:ext cx="381159" cy="461434"/>
            <a:chOff x="1584" y="3096"/>
            <a:chExt cx="343" cy="436"/>
          </a:xfrm>
        </p:grpSpPr>
        <p:sp>
          <p:nvSpPr>
            <p:cNvPr id="176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78" name="Group 18"/>
          <p:cNvGrpSpPr>
            <a:grpSpLocks/>
          </p:cNvGrpSpPr>
          <p:nvPr/>
        </p:nvGrpSpPr>
        <p:grpSpPr bwMode="auto">
          <a:xfrm>
            <a:off x="1440020" y="4699001"/>
            <a:ext cx="374491" cy="461434"/>
            <a:chOff x="1584" y="3048"/>
            <a:chExt cx="337" cy="436"/>
          </a:xfrm>
        </p:grpSpPr>
        <p:sp>
          <p:nvSpPr>
            <p:cNvPr id="179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4" name="Group 24"/>
          <p:cNvGrpSpPr>
            <a:grpSpLocks/>
          </p:cNvGrpSpPr>
          <p:nvPr/>
        </p:nvGrpSpPr>
        <p:grpSpPr bwMode="auto">
          <a:xfrm>
            <a:off x="2133441" y="5461001"/>
            <a:ext cx="373380" cy="461434"/>
            <a:chOff x="1584" y="3088"/>
            <a:chExt cx="336" cy="436"/>
          </a:xfrm>
        </p:grpSpPr>
        <p:sp>
          <p:nvSpPr>
            <p:cNvPr id="185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7" name="Group 27"/>
          <p:cNvGrpSpPr>
            <a:grpSpLocks/>
          </p:cNvGrpSpPr>
          <p:nvPr/>
        </p:nvGrpSpPr>
        <p:grpSpPr bwMode="auto">
          <a:xfrm>
            <a:off x="3733641" y="5765794"/>
            <a:ext cx="373380" cy="461433"/>
            <a:chOff x="1584" y="3096"/>
            <a:chExt cx="336" cy="436"/>
          </a:xfrm>
        </p:grpSpPr>
        <p:sp>
          <p:nvSpPr>
            <p:cNvPr id="188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49081" y="4699000"/>
            <a:ext cx="381000" cy="461434"/>
            <a:chOff x="5349081" y="4724400"/>
            <a:chExt cx="381000" cy="461434"/>
          </a:xfrm>
        </p:grpSpPr>
        <p:sp>
          <p:nvSpPr>
            <p:cNvPr id="191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193" name="Line 33"/>
          <p:cNvSpPr>
            <a:spLocks noChangeShapeType="1"/>
          </p:cNvSpPr>
          <p:nvPr/>
        </p:nvSpPr>
        <p:spPr bwMode="auto">
          <a:xfrm>
            <a:off x="3200241" y="39624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4" name="Line 34"/>
          <p:cNvSpPr>
            <a:spLocks noChangeShapeType="1"/>
          </p:cNvSpPr>
          <p:nvPr/>
        </p:nvSpPr>
        <p:spPr bwMode="auto">
          <a:xfrm flipH="1">
            <a:off x="3466941" y="39285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5" name="Line 35"/>
          <p:cNvSpPr>
            <a:spLocks noChangeShapeType="1"/>
          </p:cNvSpPr>
          <p:nvPr/>
        </p:nvSpPr>
        <p:spPr bwMode="auto">
          <a:xfrm flipH="1">
            <a:off x="3306921" y="38608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Line 36"/>
          <p:cNvSpPr>
            <a:spLocks noChangeShapeType="1"/>
          </p:cNvSpPr>
          <p:nvPr/>
        </p:nvSpPr>
        <p:spPr bwMode="auto">
          <a:xfrm flipH="1">
            <a:off x="1760061" y="39624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7" name="Line 37"/>
          <p:cNvSpPr>
            <a:spLocks noChangeShapeType="1"/>
          </p:cNvSpPr>
          <p:nvPr/>
        </p:nvSpPr>
        <p:spPr bwMode="auto">
          <a:xfrm flipH="1">
            <a:off x="2453481" y="44196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8" name="Line 38"/>
          <p:cNvSpPr>
            <a:spLocks noChangeShapeType="1"/>
          </p:cNvSpPr>
          <p:nvPr/>
        </p:nvSpPr>
        <p:spPr bwMode="auto">
          <a:xfrm>
            <a:off x="3840321" y="39116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9" name="Line 39"/>
          <p:cNvSpPr>
            <a:spLocks noChangeShapeType="1"/>
          </p:cNvSpPr>
          <p:nvPr/>
        </p:nvSpPr>
        <p:spPr bwMode="auto">
          <a:xfrm>
            <a:off x="3786981" y="39624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0" name="Line 40"/>
          <p:cNvSpPr>
            <a:spLocks noChangeShapeType="1"/>
          </p:cNvSpPr>
          <p:nvPr/>
        </p:nvSpPr>
        <p:spPr bwMode="auto">
          <a:xfrm>
            <a:off x="3733641" y="39624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1" name="Line 41"/>
          <p:cNvSpPr>
            <a:spLocks noChangeShapeType="1"/>
          </p:cNvSpPr>
          <p:nvPr/>
        </p:nvSpPr>
        <p:spPr bwMode="auto">
          <a:xfrm flipH="1">
            <a:off x="3146901" y="44196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2" name="Oval 42"/>
          <p:cNvSpPr>
            <a:spLocks noChangeArrowheads="1"/>
          </p:cNvSpPr>
          <p:nvPr/>
        </p:nvSpPr>
        <p:spPr bwMode="auto">
          <a:xfrm>
            <a:off x="2826861" y="34544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3" name="Text Box 44"/>
          <p:cNvSpPr txBox="1">
            <a:spLocks noChangeArrowheads="1"/>
          </p:cNvSpPr>
          <p:nvPr/>
        </p:nvSpPr>
        <p:spPr bwMode="auto">
          <a:xfrm>
            <a:off x="91281" y="39624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" name="Text Box 45"/>
          <p:cNvSpPr txBox="1">
            <a:spLocks noChangeArrowheads="1"/>
          </p:cNvSpPr>
          <p:nvPr/>
        </p:nvSpPr>
        <p:spPr bwMode="auto">
          <a:xfrm>
            <a:off x="548481" y="31242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205" name="Text Box 46"/>
          <p:cNvSpPr txBox="1">
            <a:spLocks noChangeArrowheads="1"/>
          </p:cNvSpPr>
          <p:nvPr/>
        </p:nvSpPr>
        <p:spPr bwMode="auto">
          <a:xfrm>
            <a:off x="1855629" y="29485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" name="Text Box 47"/>
          <p:cNvSpPr txBox="1">
            <a:spLocks noChangeArrowheads="1"/>
          </p:cNvSpPr>
          <p:nvPr/>
        </p:nvSpPr>
        <p:spPr bwMode="auto">
          <a:xfrm>
            <a:off x="5120481" y="56388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207" name="Text Box 48"/>
          <p:cNvSpPr txBox="1">
            <a:spLocks noChangeArrowheads="1"/>
          </p:cNvSpPr>
          <p:nvPr/>
        </p:nvSpPr>
        <p:spPr bwMode="auto">
          <a:xfrm>
            <a:off x="1005681" y="2286000"/>
            <a:ext cx="3752767" cy="11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a directory, i.e.,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filenames with peer pointers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8" name="Line 49"/>
          <p:cNvSpPr>
            <a:spLocks noChangeShapeType="1"/>
          </p:cNvSpPr>
          <p:nvPr/>
        </p:nvSpPr>
        <p:spPr bwMode="auto">
          <a:xfrm flipV="1">
            <a:off x="3840321" y="33528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9" name="Line 50"/>
          <p:cNvSpPr>
            <a:spLocks noChangeShapeType="1"/>
          </p:cNvSpPr>
          <p:nvPr/>
        </p:nvSpPr>
        <p:spPr bwMode="auto">
          <a:xfrm>
            <a:off x="5653881" y="49784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0" name="Rectangle 51"/>
          <p:cNvSpPr>
            <a:spLocks noChangeArrowheads="1"/>
          </p:cNvSpPr>
          <p:nvPr/>
        </p:nvSpPr>
        <p:spPr bwMode="auto">
          <a:xfrm>
            <a:off x="4891881" y="1828800"/>
            <a:ext cx="2080260" cy="1320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1" name="Text Box 52"/>
          <p:cNvSpPr txBox="1">
            <a:spLocks noChangeArrowheads="1"/>
          </p:cNvSpPr>
          <p:nvPr/>
        </p:nvSpPr>
        <p:spPr bwMode="auto">
          <a:xfrm>
            <a:off x="4921884" y="1778000"/>
            <a:ext cx="2056127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  Info about</a:t>
            </a:r>
          </a:p>
        </p:txBody>
      </p:sp>
      <p:sp>
        <p:nvSpPr>
          <p:cNvPr id="212" name="Line 53"/>
          <p:cNvSpPr>
            <a:spLocks noChangeShapeType="1"/>
          </p:cNvSpPr>
          <p:nvPr/>
        </p:nvSpPr>
        <p:spPr bwMode="auto">
          <a:xfrm>
            <a:off x="5882004" y="1828800"/>
            <a:ext cx="0" cy="132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3" name="Line 54"/>
          <p:cNvSpPr>
            <a:spLocks noChangeShapeType="1"/>
          </p:cNvSpPr>
          <p:nvPr/>
        </p:nvSpPr>
        <p:spPr bwMode="auto">
          <a:xfrm>
            <a:off x="4891881" y="2133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4" name="Line 55"/>
          <p:cNvSpPr>
            <a:spLocks noChangeShapeType="1"/>
          </p:cNvSpPr>
          <p:nvPr/>
        </p:nvSpPr>
        <p:spPr bwMode="auto">
          <a:xfrm>
            <a:off x="4891881" y="2387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5" name="Line 56"/>
          <p:cNvSpPr>
            <a:spLocks noChangeShapeType="1"/>
          </p:cNvSpPr>
          <p:nvPr/>
        </p:nvSpPr>
        <p:spPr bwMode="auto">
          <a:xfrm>
            <a:off x="4901882" y="28448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6" name="Text Box 57"/>
          <p:cNvSpPr txBox="1">
            <a:spLocks noChangeArrowheads="1"/>
          </p:cNvSpPr>
          <p:nvPr/>
        </p:nvSpPr>
        <p:spPr bwMode="auto">
          <a:xfrm>
            <a:off x="4852987" y="2336800"/>
            <a:ext cx="2182394" cy="57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PennyLane.mp3   Beatles, 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  128.84.92.23:1006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   …..</a:t>
            </a:r>
          </a:p>
        </p:txBody>
      </p:sp>
      <p:grpSp>
        <p:nvGrpSpPr>
          <p:cNvPr id="55" name="Group 27"/>
          <p:cNvGrpSpPr>
            <a:grpSpLocks/>
          </p:cNvGrpSpPr>
          <p:nvPr/>
        </p:nvGrpSpPr>
        <p:grpSpPr bwMode="auto">
          <a:xfrm>
            <a:off x="4739481" y="5486400"/>
            <a:ext cx="373380" cy="461433"/>
            <a:chOff x="1584" y="3096"/>
            <a:chExt cx="336" cy="436"/>
          </a:xfrm>
        </p:grpSpPr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5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880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Chord and 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Chord and Pastry protocols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More structured than Gnutella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Black box lookup algorithms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Churn handling can get complex</a:t>
            </a:r>
          </a:p>
          <a:p>
            <a:pPr lvl="1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memory and lookup cost</a:t>
            </a:r>
            <a:endParaRPr lang="en-US" i="1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lookup hops may be high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Can we reduce the number of hops?</a:t>
            </a:r>
          </a:p>
          <a:p>
            <a:pPr lvl="2"/>
            <a:endParaRPr lang="en-US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041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– A 1 hop Lookup DHT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idx="1"/>
          </p:nvPr>
        </p:nvSpPr>
        <p:spPr>
          <a:xfrm>
            <a:off x="167481" y="1905000"/>
            <a:ext cx="3886200" cy="4572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k 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affinity groups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k ~ </a:t>
            </a:r>
            <a:r>
              <a:rPr lang="en-US" altLang="zh-CN" sz="23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300" dirty="0">
                <a:latin typeface="Times New Roman" charset="0"/>
                <a:ea typeface="ＭＳ Ｐゴシック" charset="0"/>
              </a:rPr>
              <a:t>N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node hashed to a group (hash mod k)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Node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neighbors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(Almost) all other nodes in its own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One contact node per foreign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Gossip-style </a:t>
            </a:r>
            <a:r>
              <a:rPr lang="en-US" sz="2000">
                <a:latin typeface="Times New Roman" charset="0"/>
                <a:ea typeface="ＭＳ Ｐゴシック" charset="0"/>
              </a:rPr>
              <a:t>heartbeating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3894930" y="2068515"/>
            <a:ext cx="4138613" cy="4740275"/>
            <a:chOff x="545" y="1063"/>
            <a:chExt cx="2607" cy="2986"/>
          </a:xfrm>
        </p:grpSpPr>
        <p:grpSp>
          <p:nvGrpSpPr>
            <p:cNvPr id="46" name="Group 4"/>
            <p:cNvGrpSpPr>
              <a:grpSpLocks/>
            </p:cNvGrpSpPr>
            <p:nvPr/>
          </p:nvGrpSpPr>
          <p:grpSpPr bwMode="auto">
            <a:xfrm>
              <a:off x="545" y="1063"/>
              <a:ext cx="2607" cy="2986"/>
              <a:chOff x="545" y="1063"/>
              <a:chExt cx="2607" cy="2986"/>
            </a:xfrm>
          </p:grpSpPr>
          <p:sp>
            <p:nvSpPr>
              <p:cNvPr id="49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0" name="Text Box 6"/>
              <p:cNvSpPr txBox="1">
                <a:spLocks noChangeArrowheads="1"/>
              </p:cNvSpPr>
              <p:nvPr/>
            </p:nvSpPr>
            <p:spPr bwMode="auto">
              <a:xfrm>
                <a:off x="545" y="3642"/>
                <a:ext cx="74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1461" y="345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613" y="3648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4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6" name="Straight Arrow Connector 75"/>
          <p:cNvCxnSpPr>
            <a:cxnSpLocks noChangeShapeType="1"/>
          </p:cNvCxnSpPr>
          <p:nvPr/>
        </p:nvCxnSpPr>
        <p:spPr bwMode="auto">
          <a:xfrm flipH="1" flipV="1">
            <a:off x="5730081" y="27162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76"/>
          <p:cNvCxnSpPr>
            <a:cxnSpLocks noChangeShapeType="1"/>
            <a:stCxn id="63" idx="3"/>
            <a:endCxn id="62" idx="2"/>
          </p:cNvCxnSpPr>
          <p:nvPr/>
        </p:nvCxnSpPr>
        <p:spPr bwMode="auto">
          <a:xfrm flipH="1" flipV="1">
            <a:off x="5406231" y="32210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  <a:stCxn id="63" idx="3"/>
            <a:endCxn id="64" idx="0"/>
          </p:cNvCxnSpPr>
          <p:nvPr/>
        </p:nvCxnSpPr>
        <p:spPr bwMode="auto">
          <a:xfrm flipH="1">
            <a:off x="5549105" y="40497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63" idx="1"/>
            <a:endCxn id="59" idx="3"/>
          </p:cNvCxnSpPr>
          <p:nvPr/>
        </p:nvCxnSpPr>
        <p:spPr bwMode="auto">
          <a:xfrm flipH="1">
            <a:off x="4433092" y="40497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3" idx="3"/>
            <a:endCxn id="70" idx="1"/>
          </p:cNvCxnSpPr>
          <p:nvPr/>
        </p:nvCxnSpPr>
        <p:spPr bwMode="auto">
          <a:xfrm>
            <a:off x="5801520" y="40497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320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Files and Metadata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319881" y="1828800"/>
            <a:ext cx="3729039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File can be stored at any (few) node(s)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Decouple file replication/location (outside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 from file querying (in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filename hashed to a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All nodes in the group replicate pointer information, i.e., &lt;filename, file location&gt;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Spread </a:t>
            </a:r>
            <a:r>
              <a:rPr lang="en-US" sz="2000">
                <a:latin typeface="Times New Roman" charset="0"/>
                <a:ea typeface="ＭＳ Ｐゴシック" charset="0"/>
              </a:rPr>
              <a:t>using gossip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Affinity group </a:t>
            </a:r>
            <a:r>
              <a:rPr lang="en-US" sz="2000" u="sng" dirty="0">
                <a:latin typeface="Times New Roman" charset="0"/>
                <a:ea typeface="ＭＳ Ｐゴシック" charset="0"/>
              </a:rPr>
              <a:t>does not </a:t>
            </a:r>
            <a:r>
              <a:rPr lang="en-US" sz="2000" dirty="0">
                <a:latin typeface="Times New Roman" charset="0"/>
                <a:ea typeface="ＭＳ Ｐゴシック" charset="0"/>
              </a:rPr>
              <a:t>store files</a:t>
            </a: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415879" y="7042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DE63A-BE0A-4C41-BFE2-B70D5F67B73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520280" y="2481265"/>
            <a:ext cx="4665663" cy="4416425"/>
            <a:chOff x="213" y="1063"/>
            <a:chExt cx="2939" cy="2782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213" y="1063"/>
              <a:ext cx="2939" cy="2782"/>
              <a:chOff x="213" y="1063"/>
              <a:chExt cx="2939" cy="2782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213" y="3607"/>
                <a:ext cx="12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6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2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613" y="355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882481" y="312896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558631" y="363379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701505" y="446246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585492" y="446246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953920" y="446246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7022306" y="225266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358481" y="17526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854030" y="227489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183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Lookup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>
                <a:latin typeface="Times New Roman" charset="0"/>
                <a:ea typeface="ＭＳ Ｐゴシック" charset="0"/>
              </a:rPr>
              <a:t>Lookup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Find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 to your contact for the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Failing that try another of your neighbors to find a contact</a:t>
            </a:r>
          </a:p>
          <a:p>
            <a:r>
              <a:rPr lang="en-US" sz="2300" dirty="0">
                <a:latin typeface="Times New Roman" charset="0"/>
                <a:ea typeface="ＭＳ Ｐゴシック" charset="0"/>
              </a:rPr>
              <a:t>Lookup = 1 hop (or a few)</a:t>
            </a:r>
          </a:p>
          <a:p>
            <a:pPr lvl="1">
              <a:buFontTx/>
              <a:buChar char="•"/>
            </a:pPr>
            <a:r>
              <a:rPr lang="en-US" sz="2300" dirty="0">
                <a:latin typeface="Times New Roman" charset="0"/>
                <a:ea typeface="ＭＳ Ｐゴシック" charset="0"/>
              </a:rPr>
              <a:t>Memory cost O(</a:t>
            </a:r>
            <a:r>
              <a:rPr lang="en-US" altLang="zh-CN" sz="20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000" dirty="0">
                <a:latin typeface="Times New Roman" charset="0"/>
                <a:ea typeface="ＭＳ Ｐゴシック" charset="0"/>
              </a:rPr>
              <a:t>N)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1.93 MB for 100K nodes, 10M files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Fits in RAM of most workstations/laptops today (COTS machines)</a:t>
            </a: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263479" y="7086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880A5-8740-9747-A50C-E80CBE96EFDF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672680" y="2525715"/>
            <a:ext cx="4360863" cy="4413250"/>
            <a:chOff x="405" y="1063"/>
            <a:chExt cx="2747" cy="2780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405" y="1063"/>
              <a:ext cx="2747" cy="2780"/>
              <a:chOff x="405" y="1063"/>
              <a:chExt cx="2747" cy="2780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405" y="3598"/>
                <a:ext cx="170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565" y="3552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730081" y="31734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406231" y="36782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549105" y="45069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433092" y="45069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801520" y="45069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6869906" y="229711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434681" y="18288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701630" y="231934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849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Soft State</a:t>
            </a:r>
          </a:p>
        </p:txBody>
      </p:sp>
      <p:sp>
        <p:nvSpPr>
          <p:cNvPr id="87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Membership lists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Gossip-based membership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Within each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And also across affinity groups</a:t>
            </a:r>
          </a:p>
          <a:p>
            <a:pPr lvl="1"/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>
                <a:latin typeface="Times New Roman" charset="0"/>
                <a:ea typeface="ＭＳ Ｐゴシック" charset="0"/>
              </a:rPr>
              <a:t>dissemination time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File metadata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Needs to be periodically refreshed from source node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Times out</a:t>
            </a:r>
          </a:p>
          <a:p>
            <a:pPr lvl="1"/>
            <a:endParaRPr lang="en-US" sz="1800" dirty="0">
              <a:latin typeface="Times New Roman" charset="0"/>
              <a:ea typeface="ＭＳ Ｐゴシック" charset="0"/>
            </a:endParaRPr>
          </a:p>
          <a:p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8" name="Slide Number Placeholder 3"/>
          <p:cNvSpPr txBox="1">
            <a:spLocks/>
          </p:cNvSpPr>
          <p:nvPr/>
        </p:nvSpPr>
        <p:spPr bwMode="auto">
          <a:xfrm>
            <a:off x="6269830" y="692308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DDB87-B355-8349-8D6F-C73FC6784255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9" name="Group 3"/>
          <p:cNvGrpSpPr>
            <a:grpSpLocks/>
          </p:cNvGrpSpPr>
          <p:nvPr/>
        </p:nvGrpSpPr>
        <p:grpSpPr bwMode="auto">
          <a:xfrm>
            <a:off x="3748881" y="2362200"/>
            <a:ext cx="4352926" cy="4495800"/>
            <a:chOff x="449" y="1063"/>
            <a:chExt cx="2742" cy="2832"/>
          </a:xfrm>
        </p:grpSpPr>
        <p:grpSp>
          <p:nvGrpSpPr>
            <p:cNvPr id="90" name="Group 4"/>
            <p:cNvGrpSpPr>
              <a:grpSpLocks/>
            </p:cNvGrpSpPr>
            <p:nvPr/>
          </p:nvGrpSpPr>
          <p:grpSpPr bwMode="auto">
            <a:xfrm>
              <a:off x="449" y="1063"/>
              <a:ext cx="2742" cy="2832"/>
              <a:chOff x="449" y="1063"/>
              <a:chExt cx="2742" cy="2832"/>
            </a:xfrm>
          </p:grpSpPr>
          <p:sp>
            <p:nvSpPr>
              <p:cNvPr id="93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4" name="Text Box 6"/>
              <p:cNvSpPr txBox="1">
                <a:spLocks noChangeArrowheads="1"/>
              </p:cNvSpPr>
              <p:nvPr/>
            </p:nvSpPr>
            <p:spPr bwMode="auto">
              <a:xfrm>
                <a:off x="449" y="3607"/>
                <a:ext cx="101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1457" y="3391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6" name="Text Box 8"/>
              <p:cNvSpPr txBox="1">
                <a:spLocks noChangeArrowheads="1"/>
              </p:cNvSpPr>
              <p:nvPr/>
            </p:nvSpPr>
            <p:spPr bwMode="auto">
              <a:xfrm>
                <a:off x="2657" y="360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6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7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8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9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120" name="Straight Arrow Connector 119"/>
          <p:cNvCxnSpPr>
            <a:cxnSpLocks noChangeShapeType="1"/>
          </p:cNvCxnSpPr>
          <p:nvPr/>
        </p:nvCxnSpPr>
        <p:spPr bwMode="auto">
          <a:xfrm flipH="1" flipV="1">
            <a:off x="5736432" y="3009899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120"/>
          <p:cNvCxnSpPr>
            <a:cxnSpLocks noChangeShapeType="1"/>
            <a:stCxn id="107" idx="3"/>
            <a:endCxn id="106" idx="2"/>
          </p:cNvCxnSpPr>
          <p:nvPr/>
        </p:nvCxnSpPr>
        <p:spPr bwMode="auto">
          <a:xfrm flipH="1" flipV="1">
            <a:off x="5412582" y="3514725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Arrow Connector 121"/>
          <p:cNvCxnSpPr>
            <a:cxnSpLocks noChangeShapeType="1"/>
            <a:stCxn id="107" idx="3"/>
            <a:endCxn id="108" idx="0"/>
          </p:cNvCxnSpPr>
          <p:nvPr/>
        </p:nvCxnSpPr>
        <p:spPr bwMode="auto">
          <a:xfrm flipH="1">
            <a:off x="5555456" y="4343401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" name="Straight Arrow Connector 122"/>
          <p:cNvCxnSpPr>
            <a:cxnSpLocks noChangeShapeType="1"/>
            <a:stCxn id="107" idx="1"/>
            <a:endCxn id="103" idx="3"/>
          </p:cNvCxnSpPr>
          <p:nvPr/>
        </p:nvCxnSpPr>
        <p:spPr bwMode="auto">
          <a:xfrm flipH="1">
            <a:off x="4439443" y="4343402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4" name="Straight Arrow Connector 123"/>
          <p:cNvCxnSpPr>
            <a:cxnSpLocks noChangeShapeType="1"/>
            <a:stCxn id="107" idx="3"/>
            <a:endCxn id="114" idx="1"/>
          </p:cNvCxnSpPr>
          <p:nvPr/>
        </p:nvCxnSpPr>
        <p:spPr bwMode="auto">
          <a:xfrm>
            <a:off x="5807871" y="4343399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5" name="Oval 124"/>
          <p:cNvSpPr>
            <a:spLocks noChangeArrowheads="1"/>
          </p:cNvSpPr>
          <p:nvPr/>
        </p:nvSpPr>
        <p:spPr bwMode="auto">
          <a:xfrm>
            <a:off x="6876257" y="2133602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4358481" y="16764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127" name="Straight Connector 126"/>
          <p:cNvCxnSpPr>
            <a:cxnSpLocks noChangeShapeType="1"/>
          </p:cNvCxnSpPr>
          <p:nvPr/>
        </p:nvCxnSpPr>
        <p:spPr bwMode="auto">
          <a:xfrm flipH="1" flipV="1">
            <a:off x="6707981" y="2155826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005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vs. Pastry vs. </a:t>
            </a:r>
            <a:r>
              <a:rPr lang="en-US" dirty="0" err="1"/>
              <a:t>Kelips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Range of tradeoffs available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Memory vs. lookup cost vs. background bandwidth (to keep neighbors fresh)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111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674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MP1 reports handed back now</a:t>
            </a:r>
          </a:p>
          <a:p>
            <a:pPr lvl="1">
              <a:defRPr/>
            </a:pPr>
            <a:r>
              <a:rPr lang="en-US" dirty="0"/>
              <a:t>Sorted by last name of first group member</a:t>
            </a:r>
          </a:p>
          <a:p>
            <a:pPr lvl="1">
              <a:defRPr/>
            </a:pPr>
            <a:r>
              <a:rPr lang="en-US" dirty="0"/>
              <a:t>Sorted by </a:t>
            </a:r>
            <a:r>
              <a:rPr lang="en-US"/>
              <a:t>group number</a:t>
            </a:r>
            <a:endParaRPr lang="en-US" dirty="0"/>
          </a:p>
          <a:p>
            <a:pPr>
              <a:defRPr/>
            </a:pPr>
            <a:r>
              <a:rPr lang="en-US" dirty="0"/>
              <a:t>MP2 out already, due 10/7 (demos on 10/8)</a:t>
            </a:r>
          </a:p>
          <a:p>
            <a:pPr>
              <a:defRPr/>
            </a:pPr>
            <a:r>
              <a:rPr lang="en-US" dirty="0"/>
              <a:t>HW1 due next Tuesday (9/25)</a:t>
            </a:r>
          </a:p>
          <a:p>
            <a:pPr>
              <a:defRPr/>
            </a:pPr>
            <a:r>
              <a:rPr lang="en-US" dirty="0"/>
              <a:t>HW2 will be out then</a:t>
            </a:r>
          </a:p>
          <a:p>
            <a:pPr>
              <a:defRPr/>
            </a:pPr>
            <a:r>
              <a:rPr lang="en-US" dirty="0"/>
              <a:t>If you’re planning to drop the course (eventually), earlier is better</a:t>
            </a:r>
          </a:p>
          <a:p>
            <a:pPr lvl="1">
              <a:defRPr/>
            </a:pPr>
            <a:r>
              <a:rPr lang="en-US" dirty="0"/>
              <a:t>Be nice to students still on the waitlist planning to get in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5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Client</a:t>
            </a:r>
          </a:p>
          <a:p>
            <a:r>
              <a:rPr lang="en-US" dirty="0"/>
              <a:t>Connect to a Napster server</a:t>
            </a:r>
          </a:p>
          <a:p>
            <a:pPr lvl="1"/>
            <a:r>
              <a:rPr lang="en-US" dirty="0"/>
              <a:t>Upload list of music files that you want to share</a:t>
            </a:r>
          </a:p>
          <a:p>
            <a:pPr lvl="1"/>
            <a:r>
              <a:rPr lang="en-US" dirty="0"/>
              <a:t>Server maintains list of &lt;filename, </a:t>
            </a:r>
            <a:r>
              <a:rPr lang="en-US" dirty="0" err="1"/>
              <a:t>ip_address</a:t>
            </a:r>
            <a:r>
              <a:rPr lang="en-US" dirty="0"/>
              <a:t>, </a:t>
            </a:r>
            <a:r>
              <a:rPr lang="en-US" dirty="0" err="1"/>
              <a:t>portnum</a:t>
            </a:r>
            <a:r>
              <a:rPr lang="en-US" dirty="0"/>
              <a:t>&gt; tuples. </a:t>
            </a:r>
            <a:r>
              <a:rPr lang="en-US" b="1" dirty="0"/>
              <a:t>Server stores no files.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2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3900" dirty="0">
                <a:latin typeface="Times New Roman" charset="0"/>
                <a:ea typeface="ＭＳ Ｐゴシック" charset="0"/>
              </a:rPr>
              <a:t>Client (contd.)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Search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server keywords to search with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(Server searches its list with the keywords)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Server returns a list of hosts - &lt;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portnum</a:t>
            </a:r>
            <a:r>
              <a:rPr lang="en-US" sz="3300" dirty="0">
                <a:latin typeface="Times New Roman" charset="0"/>
                <a:ea typeface="ＭＳ Ｐゴシック" charset="0"/>
              </a:rPr>
              <a:t>&gt; tuples - to client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pings each host in the list to find transfer rates 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fetches file from best host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All communication uses TCP (Transmission Control Protocol)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Reliable and ordered networking protocol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57989"/>
      </p:ext>
    </p:extLst>
  </p:cSld>
  <p:clrMapOvr>
    <a:masterClrMapping/>
  </p:clrMapOvr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</TotalTime>
  <Words>4483</Words>
  <Application>Microsoft Macintosh PowerPoint</Application>
  <PresentationFormat>Custom</PresentationFormat>
  <Paragraphs>996</Paragraphs>
  <Slides>77</Slides>
  <Notes>77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0" baseType="lpstr">
      <vt:lpstr>ＭＳ Ｐゴシック</vt:lpstr>
      <vt:lpstr>ヒラギノ角ゴ Pro W3</vt:lpstr>
      <vt:lpstr>Akzidenz-Grotesk BQ</vt:lpstr>
      <vt:lpstr>Akzidenz-Grotesk Extended BQ</vt:lpstr>
      <vt:lpstr>Arial</vt:lpstr>
      <vt:lpstr>Calibri</vt:lpstr>
      <vt:lpstr>Courier New</vt:lpstr>
      <vt:lpstr>Helvetica</vt:lpstr>
      <vt:lpstr>Times New Roman</vt:lpstr>
      <vt:lpstr>Whitney-BlackSC</vt:lpstr>
      <vt:lpstr>Wingdings</vt:lpstr>
      <vt:lpstr>HPP-template</vt:lpstr>
      <vt:lpstr>Equation</vt:lpstr>
      <vt:lpstr>PowerPoint Presentation</vt:lpstr>
      <vt:lpstr>MP2 Released Today</vt:lpstr>
      <vt:lpstr>Why Study Peer to Peer Systems?</vt:lpstr>
      <vt:lpstr>Napster UI</vt:lpstr>
      <vt:lpstr>A Brief History</vt:lpstr>
      <vt:lpstr>What We Will Study</vt:lpstr>
      <vt:lpstr>Napster Structure</vt:lpstr>
      <vt:lpstr>Napster Operations</vt:lpstr>
      <vt:lpstr>Napster Operations</vt:lpstr>
      <vt:lpstr>Napster Search</vt:lpstr>
      <vt:lpstr>Joining a P2P system</vt:lpstr>
      <vt:lpstr>Problems</vt:lpstr>
      <vt:lpstr>Gnutella</vt:lpstr>
      <vt:lpstr>Gnutella</vt:lpstr>
      <vt:lpstr>How do I search for my Beatles file?</vt:lpstr>
      <vt:lpstr>How do I search for my Beatles file?</vt:lpstr>
      <vt:lpstr>How do I search for my Beatles file?</vt:lpstr>
      <vt:lpstr>Gnutella Search</vt:lpstr>
      <vt:lpstr>Gnutella Search</vt:lpstr>
      <vt:lpstr>Gnutella Search</vt:lpstr>
      <vt:lpstr>Avoiding excessive traffic</vt:lpstr>
      <vt:lpstr>After receiving QueryHit messages</vt:lpstr>
      <vt:lpstr>After receiving QueryHit messages (2)</vt:lpstr>
      <vt:lpstr>Dealing with Firewalls</vt:lpstr>
      <vt:lpstr>Dealing with Firewalls</vt:lpstr>
      <vt:lpstr>Dealing with Firewalls</vt:lpstr>
      <vt:lpstr>Ping-Pong</vt:lpstr>
      <vt:lpstr>Gnutella Summary</vt:lpstr>
      <vt:lpstr>Problems</vt:lpstr>
      <vt:lpstr>Problems (contd.)</vt:lpstr>
      <vt:lpstr>FastTrack</vt:lpstr>
      <vt:lpstr>A FastTrack-like System</vt:lpstr>
      <vt:lpstr>FastTrack (contd.)</vt:lpstr>
      <vt:lpstr>BitTorrent</vt:lpstr>
      <vt:lpstr>BitTorrent (2)</vt:lpstr>
      <vt:lpstr>Announcements</vt:lpstr>
      <vt:lpstr>PowerPoint Presentation</vt:lpstr>
      <vt:lpstr>What We Are Studying</vt:lpstr>
      <vt:lpstr>DHT=Distributed Hash Table</vt:lpstr>
      <vt:lpstr>Comparative Performance</vt:lpstr>
      <vt:lpstr>Comparative Performance</vt:lpstr>
      <vt:lpstr>Chord</vt:lpstr>
      <vt:lpstr>Ring of peers</vt:lpstr>
      <vt:lpstr>Peer pointers (1): successors</vt:lpstr>
      <vt:lpstr>Peer pointers (2): finger tables</vt:lpstr>
      <vt:lpstr>What about the files?</vt:lpstr>
      <vt:lpstr>Mapping Files</vt:lpstr>
      <vt:lpstr>Search</vt:lpstr>
      <vt:lpstr>Search</vt:lpstr>
      <vt:lpstr>Search</vt:lpstr>
      <vt:lpstr>Analysis</vt:lpstr>
      <vt:lpstr>Analysis (contd.)</vt:lpstr>
      <vt:lpstr>Search under peer failures</vt:lpstr>
      <vt:lpstr>Search under peer failures</vt:lpstr>
      <vt:lpstr>Search under peer failures</vt:lpstr>
      <vt:lpstr>Search under peer failures (2)</vt:lpstr>
      <vt:lpstr>Search under peer failures (2)</vt:lpstr>
      <vt:lpstr>Need to deal with dynamic changes</vt:lpstr>
      <vt:lpstr>New peers joining</vt:lpstr>
      <vt:lpstr>New peers joining (2)</vt:lpstr>
      <vt:lpstr>New peers joining (3)</vt:lpstr>
      <vt:lpstr>Stabilization Protocol</vt:lpstr>
      <vt:lpstr>Churn</vt:lpstr>
      <vt:lpstr>Virtual Nodes</vt:lpstr>
      <vt:lpstr>Wrap-up Notes</vt:lpstr>
      <vt:lpstr>Pastry</vt:lpstr>
      <vt:lpstr>Pastry Neighbors</vt:lpstr>
      <vt:lpstr>Pastry Routing</vt:lpstr>
      <vt:lpstr>Pastry Locality</vt:lpstr>
      <vt:lpstr>Summary of Chord and Pastry</vt:lpstr>
      <vt:lpstr>Kelips – A 1 hop Lookup DHT</vt:lpstr>
      <vt:lpstr>Kelips Files and Metadata</vt:lpstr>
      <vt:lpstr>Kelips Lookup</vt:lpstr>
      <vt:lpstr>Kelips Soft State</vt:lpstr>
      <vt:lpstr>Chord vs. Pastry vs. Kelips </vt:lpstr>
      <vt:lpstr>What We Have Studied</vt:lpstr>
      <vt:lpstr>Announcements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Gupta, Indranil</cp:lastModifiedBy>
  <cp:revision>170</cp:revision>
  <dcterms:created xsi:type="dcterms:W3CDTF">2012-12-19T21:49:48Z</dcterms:created>
  <dcterms:modified xsi:type="dcterms:W3CDTF">2018-09-21T03:59:49Z</dcterms:modified>
</cp:coreProperties>
</file>