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4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5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8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0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3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6" autoAdjust="0"/>
  </p:normalViewPr>
  <p:slideViewPr>
    <p:cSldViewPr>
      <p:cViewPr varScale="1">
        <p:scale>
          <a:sx n="109" d="100"/>
          <a:sy n="109" d="100"/>
        </p:scale>
        <p:origin x="-104" y="-184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4" Type="http://schemas.openxmlformats.org/officeDocument/2006/relationships/hyperlink" Target="http://www.limewir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github.com/sit/dht/wiki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2016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13, 2016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</a:t>
            </a:r>
            <a:r>
              <a:rPr lang="en-US" sz="3900" i="1" dirty="0" smtClean="0"/>
              <a:t>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algorithm)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Next system: Gnutella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Search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 smtClean="0">
                <a:solidFill>
                  <a:srgbClr val="FF0000"/>
                </a:solidFill>
              </a:rPr>
              <a:t>QueryHit</a:t>
            </a:r>
            <a:r>
              <a:rPr lang="en-US" b="1" u="sng" dirty="0" smtClean="0"/>
              <a:t> Message</a:t>
            </a:r>
            <a:endParaRPr lang="en-US" b="1" u="sng" dirty="0"/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MP2 Released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implementing</a:t>
            </a:r>
          </a:p>
          <a:p>
            <a:pPr lvl="1"/>
            <a:r>
              <a:rPr lang="en-US" dirty="0" smtClean="0"/>
              <a:t>Failure detector</a:t>
            </a:r>
          </a:p>
          <a:p>
            <a:pPr lvl="1"/>
            <a:r>
              <a:rPr lang="en-US" dirty="0" smtClean="0"/>
              <a:t>Membership protocol</a:t>
            </a:r>
          </a:p>
          <a:p>
            <a:r>
              <a:rPr lang="en-US" dirty="0" smtClean="0"/>
              <a:t>Using concepts you learnt last week!</a:t>
            </a:r>
          </a:p>
          <a:p>
            <a:r>
              <a:rPr lang="en-US" dirty="0" smtClean="0"/>
              <a:t>Stage 2 (of 4) in building a fully-working distributed system from scratch</a:t>
            </a:r>
          </a:p>
          <a:p>
            <a:pPr lvl="1"/>
            <a:r>
              <a:rPr lang="en-US" dirty="0" smtClean="0"/>
              <a:t>Stage 3 will be a distributed file system</a:t>
            </a:r>
          </a:p>
          <a:p>
            <a:pPr lvl="1"/>
            <a:r>
              <a:rPr lang="en-US" dirty="0" smtClean="0"/>
              <a:t>Stage 4 will be a batch processing system like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</a:t>
            </a:r>
            <a:r>
              <a:rPr lang="en-US" dirty="0" smtClean="0"/>
              <a:t>type, e.g., Query) </a:t>
            </a:r>
            <a:r>
              <a:rPr lang="en-US" dirty="0"/>
              <a:t>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</a:t>
            </a:r>
            <a:endParaRPr lang="en-US" sz="1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</a:t>
            </a:r>
            <a:r>
              <a:rPr lang="en-US" dirty="0" smtClean="0"/>
              <a:t>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HTTP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the file transfer protocol. Why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 standard, well-debugged, and widely used.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support partial file transfers.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</a:t>
            </a:r>
            <a:r>
              <a:rPr lang="en-US" sz="2200" dirty="0" smtClean="0"/>
              <a:t>Ping’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/>
              <a:t>Ping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flooded out like </a:t>
            </a:r>
            <a:r>
              <a:rPr lang="en-US" altLang="ja-JP" sz="2200" dirty="0" err="1" smtClean="0"/>
              <a:t>Querys</a:t>
            </a:r>
            <a:r>
              <a:rPr lang="en-US" altLang="ja-JP" sz="2200" dirty="0"/>
              <a:t>, </a:t>
            </a:r>
            <a:r>
              <a:rPr lang="en-US" altLang="ja-JP" sz="2200" dirty="0" smtClean="0"/>
              <a:t>Pongs </a:t>
            </a:r>
            <a:r>
              <a:rPr lang="en-US" altLang="ja-JP" sz="2200" dirty="0"/>
              <a:t>routed along reverse path like </a:t>
            </a:r>
            <a:r>
              <a:rPr lang="en-US" altLang="ja-JP" sz="2200" dirty="0" err="1" smtClean="0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</a:t>
            </a:r>
            <a:r>
              <a:rPr lang="en-US" dirty="0" smtClean="0"/>
              <a:t>with respect to </a:t>
            </a:r>
            <a:r>
              <a:rPr lang="en-US" dirty="0"/>
              <a:t>number of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/>
              <a:t>P2P techniques abound in cloud computing </a:t>
            </a:r>
            <a:r>
              <a:rPr lang="en-US" dirty="0" smtClean="0"/>
              <a:t>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 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e.g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., Chord System 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neigbhor</a:t>
            </a:r>
            <a:r>
              <a:rPr lang="en-US" sz="1400" dirty="0">
                <a:latin typeface="Times New Roman" charset="0"/>
                <a:ea typeface="ＭＳ Ｐゴシック" charset="0"/>
              </a:rPr>
              <a:t>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HW1 due next Tuesday (9/20), start of class.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MP2 released today. Due 10/2 (demos on 10/3).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MP1 grades will be available by next week.</a:t>
            </a: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2016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15, 2016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</a:t>
            </a:r>
            <a:r>
              <a:rPr lang="en-US" sz="3900" i="1" dirty="0" smtClean="0"/>
              <a:t>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Are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UI</a:t>
            </a:r>
            <a:endParaRPr lang="en-US" dirty="0"/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/>
                <a:gridCol w="2514578"/>
                <a:gridCol w="1708639"/>
                <a:gridCol w="2002486"/>
                <a:gridCol w="2498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3"/>
        </p:xfrm>
        <a:graphic>
          <a:graphicData uri="http://schemas.openxmlformats.org/drawingml/2006/table">
            <a:tbl>
              <a:tblPr/>
              <a:tblGrid>
                <a:gridCol w="1591586"/>
                <a:gridCol w="2447014"/>
                <a:gridCol w="1752600"/>
                <a:gridCol w="2133600"/>
                <a:gridCol w="228600"/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   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</a:t>
            </a:r>
            <a:r>
              <a:rPr lang="en-US" dirty="0" smtClean="0">
                <a:solidFill>
                  <a:srgbClr val="FF0000"/>
                </a:solidFill>
              </a:rPr>
              <a:t>clockwise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Also, use (n+2</a:t>
            </a:r>
            <a:r>
              <a:rPr lang="en-US" baseline="30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than or equal to its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 smtClean="0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anti-clockwise of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</a:t>
            </a:r>
            <a:r>
              <a:rPr lang="en-US" altLang="ja-JP" sz="1800" dirty="0" smtClean="0"/>
              <a:t>RPCs</a:t>
            </a:r>
          </a:p>
          <a:p>
            <a:pPr eaLnBrk="1" hangingPunct="1"/>
            <a:r>
              <a:rPr lang="en-US" sz="1800" dirty="0" smtClean="0"/>
              <a:t>(remote procedure calls)</a:t>
            </a:r>
            <a:endParaRPr lang="en-US" sz="18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</a:t>
            </a:r>
            <a:r>
              <a:rPr lang="en-US" sz="330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most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! </a:t>
            </a:r>
            <a:r>
              <a:rPr lang="en-US" sz="3300" dirty="0">
                <a:latin typeface="Times New Roman" charset="0"/>
                <a:ea typeface="ＭＳ Ｐゴシック" charset="0"/>
              </a:rPr>
              <a:t>a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nd “Balls and Bins”)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ok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91200" y="1789113"/>
            <a:ext cx="1522413" cy="1509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530975" y="1752600"/>
            <a:ext cx="708025" cy="7080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20695049">
            <a:off x="6751638" y="1751013"/>
            <a:ext cx="101600" cy="14573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0" y="2460625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Next hop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81800" y="32226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Key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7391400" y="2536825"/>
            <a:ext cx="152400" cy="609600"/>
          </a:xfrm>
          <a:prstGeom prst="rightBrace">
            <a:avLst>
              <a:gd name="adj1" fmla="val 33333"/>
              <a:gd name="adj2" fmla="val 39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794" y="1523999"/>
            <a:ext cx="7762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Here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</a:rPr>
              <a:t>Choosing </a:t>
            </a:r>
            <a:r>
              <a:rPr lang="en-US" i="1" smtClean="0">
                <a:latin typeface="Times New Roman" charset="0"/>
                <a:ea typeface="ＭＳ Ｐゴシック" charset="0"/>
              </a:rPr>
              <a:t>r=2log(N)</a:t>
            </a:r>
            <a:r>
              <a:rPr lang="en-US" smtClean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smtClean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smtClean="0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clusters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Times New Roman" charset="0"/>
                <a:ea typeface="ＭＳ Ｐゴシック" charset="0"/>
              </a:rPr>
              <a:t>Common </a:t>
            </a:r>
            <a:r>
              <a:rPr lang="en-US" sz="1400" dirty="0">
                <a:latin typeface="Times New Roman" charset="0"/>
                <a:ea typeface="ＭＳ Ｐゴシック" charset="0"/>
              </a:rPr>
              <a:t>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AWS)</a:t>
            </a:r>
            <a:r>
              <a:rPr lang="en-US" sz="1400" dirty="0">
                <a:latin typeface="Times New Roman" charset="0"/>
                <a:ea typeface="ＭＳ Ｐゴシック" charset="0"/>
              </a:rPr>
              <a:t>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</a:t>
            </a:r>
            <a:r>
              <a:rPr lang="en-US" dirty="0" smtClean="0"/>
              <a:t>Systems (</a:t>
            </a:r>
            <a:r>
              <a:rPr lang="en-US" smtClean="0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</a:t>
            </a:r>
            <a:r>
              <a:rPr lang="en-US" dirty="0" smtClean="0"/>
              <a:t>Properties (Next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(you’ve seen them!</a:t>
            </a:r>
            <a:r>
              <a:rPr lang="en-US" altLang="ja-JP" sz="33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rounds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indirection, i.e., store only pointers to files </a:t>
            </a:r>
            <a:r>
              <a:rPr lang="en-US" sz="1400" dirty="0">
                <a:latin typeface="Times New Roman" charset="0"/>
                <a:ea typeface="ＭＳ Ｐゴシック" charset="0"/>
              </a:rPr>
              <a:t>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lecture)</a:t>
            </a:r>
            <a:endParaRPr lang="en-US" sz="1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>
                <a:latin typeface="Times New Roman" charset="0"/>
                <a:ea typeface="ＭＳ Ｐゴシック" charset="0"/>
              </a:rPr>
              <a:t>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</a:t>
            </a:r>
            <a:r>
              <a:rPr lang="en-US" u="sng" dirty="0" smtClean="0">
                <a:latin typeface="Courier New" charset="0"/>
                <a:ea typeface="ＭＳ Ｐゴシック" charset="0"/>
                <a:hlinkClick r:id="rId3"/>
              </a:rPr>
              <a:t>wiki</a:t>
            </a:r>
            <a:endParaRPr lang="en-US" u="sng" dirty="0" smtClean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 smtClean="0">
                <a:latin typeface="Courier New" charset="0"/>
                <a:ea typeface="ＭＳ Ｐゴシック" charset="0"/>
              </a:rPr>
              <a:t>(Old: http</a:t>
            </a:r>
            <a:r>
              <a:rPr lang="en-US" u="sng" dirty="0">
                <a:latin typeface="Courier New" charset="0"/>
                <a:ea typeface="ＭＳ Ｐゴシック" charset="0"/>
              </a:rPr>
              <a:t>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</a:t>
            </a:r>
            <a:r>
              <a:rPr lang="en-US" u="sng" dirty="0" smtClean="0">
                <a:latin typeface="Courier New" charset="0"/>
                <a:ea typeface="ＭＳ Ｐゴシック" charset="0"/>
              </a:rPr>
              <a:t>/)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84" charset="-128"/>
              </a:rPr>
              <a:t>Designed by Anthony </a:t>
            </a:r>
            <a:r>
              <a:rPr lang="en-US" dirty="0" err="1" smtClean="0">
                <a:ea typeface="ＭＳ Ｐゴシック" pitchFamily="-84" charset="-128"/>
              </a:rPr>
              <a:t>Rowstron</a:t>
            </a:r>
            <a:r>
              <a:rPr lang="en-US" dirty="0" smtClean="0">
                <a:ea typeface="ＭＳ Ｐゴシック" pitchFamily="-84" charset="-128"/>
              </a:rPr>
              <a:t> (Microsoft Research) </a:t>
            </a:r>
            <a:r>
              <a:rPr lang="en-US" dirty="0">
                <a:ea typeface="ＭＳ Ｐゴシック" pitchFamily="-84" charset="-128"/>
              </a:rPr>
              <a:t>and </a:t>
            </a:r>
            <a:r>
              <a:rPr lang="en-US" dirty="0" smtClean="0">
                <a:ea typeface="ＭＳ Ｐゴシック" pitchFamily="-84" charset="-128"/>
              </a:rPr>
              <a:t>Peter </a:t>
            </a:r>
            <a:r>
              <a:rPr lang="en-US" dirty="0" err="1" smtClean="0">
                <a:ea typeface="ＭＳ Ｐゴシック" pitchFamily="-84" charset="-128"/>
              </a:rPr>
              <a:t>Druschel</a:t>
            </a:r>
            <a:r>
              <a:rPr lang="en-US" dirty="0" smtClean="0">
                <a:ea typeface="ＭＳ Ｐゴシック" pitchFamily="-84" charset="-128"/>
              </a:rPr>
              <a:t> (Rice University)</a:t>
            </a:r>
            <a:endParaRPr lang="en-US" dirty="0"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</a:t>
            </a:r>
            <a:r>
              <a:rPr lang="en-US" dirty="0" smtClean="0">
                <a:ea typeface="ＭＳ Ｐゴシック" pitchFamily="-84" charset="-128"/>
              </a:rPr>
              <a:t>(using a virtual ring</a:t>
            </a:r>
            <a:r>
              <a:rPr lang="en-US" dirty="0">
                <a:ea typeface="ＭＳ Ｐゴシック" pitchFamily="-84" charset="-128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</a:t>
            </a:r>
            <a:r>
              <a:rPr lang="en-US" smtClean="0">
                <a:latin typeface="Times New Roman" charset="0"/>
                <a:ea typeface="ＭＳ Ｐゴシック" charset="0"/>
              </a:rPr>
              <a:t>on </a:t>
            </a:r>
            <a:r>
              <a:rPr lang="en-US" b="1" u="sng" smtClean="0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Think </a:t>
            </a:r>
            <a:r>
              <a:rPr lang="en-US" dirty="0">
                <a:latin typeface="Times New Roman" charset="0"/>
                <a:ea typeface="ＭＳ Ｐゴシック" charset="0"/>
              </a:rPr>
              <a:t>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 smtClean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Thus, in the prefix routing, early </a:t>
            </a:r>
            <a:r>
              <a:rPr lang="en-US" dirty="0">
                <a:latin typeface="Times New Roman" charset="0"/>
                <a:ea typeface="ＭＳ Ｐゴシック" charset="0"/>
              </a:rPr>
              <a:t>hops are short and later hops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Yet overall </a:t>
            </a:r>
            <a:r>
              <a:rPr lang="en-US" dirty="0">
                <a:latin typeface="Times New Roman" charset="0"/>
                <a:ea typeface="ＭＳ Ｐゴシック" charset="0"/>
              </a:rPr>
              <a:t>“stretch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”, </a:t>
            </a:r>
            <a:r>
              <a:rPr lang="en-US" dirty="0">
                <a:latin typeface="Times New Roman" charset="0"/>
                <a:ea typeface="ＭＳ Ｐゴシック" charset="0"/>
              </a:rPr>
              <a:t>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300" dirty="0">
                <a:latin typeface="Times New Roman" charset="0"/>
                <a:ea typeface="ＭＳ Ｐゴシック" charset="0"/>
              </a:rPr>
              <a:t>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group (hash mod k)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pointer information, i.e., &lt;</a:t>
            </a:r>
            <a:r>
              <a:rPr lang="en-US" sz="2000" dirty="0">
                <a:latin typeface="Times New Roman" charset="0"/>
                <a:ea typeface="ＭＳ Ｐゴシック" charset="0"/>
              </a:rPr>
              <a:t>filename, file location&gt;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Spread </a:t>
            </a:r>
            <a:r>
              <a:rPr lang="en-US" sz="2000" smtClean="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today (COTS machines)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dissemination time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MP2 out, due 10/2 (demos on 10/3)</a:t>
            </a:r>
          </a:p>
          <a:p>
            <a:pPr>
              <a:defRPr/>
            </a:pPr>
            <a:r>
              <a:rPr lang="en-US" dirty="0" smtClean="0"/>
              <a:t>HW1 due next Tuesday (9/20)</a:t>
            </a:r>
          </a:p>
          <a:p>
            <a:pPr>
              <a:defRPr/>
            </a:pPr>
            <a:r>
              <a:rPr lang="en-US" dirty="0" smtClean="0"/>
              <a:t>HW2 will be out then</a:t>
            </a:r>
          </a:p>
          <a:p>
            <a:pPr>
              <a:defRPr/>
            </a:pPr>
            <a:r>
              <a:rPr lang="en-US" dirty="0" smtClean="0"/>
              <a:t>If you’re planning to drop the course (eventually), earlier is better</a:t>
            </a:r>
          </a:p>
          <a:p>
            <a:pPr lvl="1">
              <a:defRPr/>
            </a:pPr>
            <a:r>
              <a:rPr lang="en-US" dirty="0" smtClean="0"/>
              <a:t>Be </a:t>
            </a:r>
            <a:r>
              <a:rPr lang="en-US" smtClean="0"/>
              <a:t>nice to students </a:t>
            </a:r>
            <a:r>
              <a:rPr lang="en-US" dirty="0" smtClean="0"/>
              <a:t>still on the waitlist planning to get in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 smtClean="0">
                <a:latin typeface="Times New Roman" charset="0"/>
                <a:ea typeface="ＭＳ Ｐゴシック" charset="0"/>
              </a:rPr>
              <a:t>Client (</a:t>
            </a:r>
            <a:r>
              <a:rPr lang="en-US" sz="3900" dirty="0">
                <a:latin typeface="Times New Roman" charset="0"/>
                <a:ea typeface="ＭＳ Ｐゴシック" charset="0"/>
              </a:rPr>
              <a:t>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4470</Words>
  <Application>Microsoft Macintosh PowerPoint</Application>
  <PresentationFormat>Custom</PresentationFormat>
  <Paragraphs>991</Paragraphs>
  <Slides>77</Slides>
  <Notes>77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HPP-template</vt:lpstr>
      <vt:lpstr>Equation</vt:lpstr>
      <vt:lpstr>PowerPoint Presentation</vt:lpstr>
      <vt:lpstr>MP2 Released Today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152</cp:revision>
  <dcterms:created xsi:type="dcterms:W3CDTF">2012-12-19T21:49:48Z</dcterms:created>
  <dcterms:modified xsi:type="dcterms:W3CDTF">2016-09-15T21:00:53Z</dcterms:modified>
</cp:coreProperties>
</file>